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21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86" d="100"/>
          <a:sy n="86" d="100"/>
        </p:scale>
        <p:origin x="8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BADB78-61B3-4394-BA37-890B5F06DEA9}" type="slidenum">
              <a:rPr lang="en-US" altLang="en-US" sz="1200"/>
              <a:pPr algn="r" eaLnBrk="1" hangingPunct="1"/>
              <a:t>10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2364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6CE615-1AF0-4B50-980C-B427A212520F}" type="slidenum">
              <a:rPr lang="en-US" altLang="en-US" sz="1200"/>
              <a:pPr algn="r" eaLnBrk="1" hangingPunct="1"/>
              <a:t>11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6535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28BF4FF-C43A-4BAB-A718-EDF805108EB3}" type="slidenum">
              <a:rPr lang="en-US" altLang="en-US" sz="1200"/>
              <a:pPr algn="r" eaLnBrk="1" hangingPunct="1"/>
              <a:t>12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132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92336C2-C75C-4F93-AFED-2F2E5759A53C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131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07818C-9262-4A60-A742-4386433E046B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846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1180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07F3E2-DF52-4028-84A9-5954FF34E217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93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81E5C2-CDE6-47D3-B1D1-F59DF4DEBF24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0193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5C7925-1177-431C-A031-D5B207A1E6F5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8878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381E069-5745-4C7A-BD2F-5B4DD0A33ABA}" type="slidenum">
              <a:rPr lang="en-US" altLang="en-US" sz="1200"/>
              <a:pPr algn="r" eaLnBrk="1" hangingPunct="1"/>
              <a:t>7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9526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02280EC-DA67-49BB-AA01-767D3C0268C3}" type="slidenum">
              <a:rPr lang="en-US" altLang="en-US" sz="1200"/>
              <a:pPr algn="r" eaLnBrk="1" hangingPunct="1"/>
              <a:t>8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7791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8BB3CC-B9DB-42BC-AA7F-66ABE5A88EF6}" type="slidenum">
              <a:rPr lang="en-US" altLang="en-US" sz="1200"/>
              <a:pPr algn="r" eaLnBrk="1" hangingPunct="1"/>
              <a:t>9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265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A9F59-DE72-4B39-8D33-9CC2DFF30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9/6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Significant Figures - Review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800" smtClean="0">
                <a:latin typeface="Tahoma" charset="0"/>
              </a:rPr>
              <a:t>Some Examples (give # of digits and place of last significant digit)</a:t>
            </a:r>
          </a:p>
          <a:p>
            <a:pPr lvl="1"/>
            <a:r>
              <a:rPr lang="en-US" altLang="en-US" sz="2400" smtClean="0">
                <a:latin typeface="Tahoma" charset="0"/>
              </a:rPr>
              <a:t>21.0</a:t>
            </a:r>
          </a:p>
          <a:p>
            <a:pPr lvl="1"/>
            <a:r>
              <a:rPr lang="en-US" altLang="en-US" sz="2400" smtClean="0">
                <a:latin typeface="Tahoma" charset="0"/>
              </a:rPr>
              <a:t>0.030</a:t>
            </a:r>
          </a:p>
          <a:p>
            <a:pPr lvl="1"/>
            <a:r>
              <a:rPr lang="en-US" altLang="en-US" sz="2400" smtClean="0">
                <a:latin typeface="Tahoma" charset="0"/>
              </a:rPr>
              <a:t>320</a:t>
            </a:r>
          </a:p>
          <a:p>
            <a:pPr lvl="1"/>
            <a:r>
              <a:rPr lang="en-US" altLang="en-US" sz="2400" smtClean="0">
                <a:latin typeface="Tahoma" charset="0"/>
              </a:rPr>
              <a:t>10.010</a:t>
            </a:r>
          </a:p>
        </p:txBody>
      </p:sp>
    </p:spTree>
    <p:extLst>
      <p:ext uri="{BB962C8B-B14F-4D97-AF65-F5344CB8AC3E}">
        <p14:creationId xmlns:p14="http://schemas.microsoft.com/office/powerpoint/2010/main" val="337722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Significant Figures in Mathematical Operations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Addition and Subtraction:</a:t>
            </a:r>
          </a:p>
          <a:p>
            <a:pPr lvl="1"/>
            <a:r>
              <a:rPr lang="en-US" altLang="en-US" b="1" smtClean="0">
                <a:latin typeface="Tahoma" charset="0"/>
              </a:rPr>
              <a:t>Place</a:t>
            </a:r>
            <a:r>
              <a:rPr lang="en-US" altLang="en-US" smtClean="0">
                <a:latin typeface="Tahoma" charset="0"/>
              </a:rPr>
              <a:t> of last significant digit is important (NOT number of significant figures)</a:t>
            </a:r>
          </a:p>
          <a:p>
            <a:pPr lvl="1"/>
            <a:r>
              <a:rPr lang="en-US" altLang="en-US" smtClean="0">
                <a:latin typeface="Tahoma" charset="0"/>
              </a:rPr>
              <a:t>Place of sum or difference is given by least well known place in numbers being added or subtracted</a:t>
            </a:r>
          </a:p>
          <a:p>
            <a:pPr lvl="1">
              <a:buFontTx/>
              <a:buNone/>
            </a:pPr>
            <a:r>
              <a:rPr lang="en-US" altLang="en-US" smtClean="0">
                <a:latin typeface="Tahoma" charset="0"/>
              </a:rPr>
              <a:t>Example:  12.0</a:t>
            </a:r>
            <a:r>
              <a:rPr lang="en-US" altLang="en-US" u="sng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 + </a:t>
            </a:r>
            <a:r>
              <a:rPr lang="en-US" altLang="en-US" u="sng" smtClean="0">
                <a:latin typeface="Tahoma" charset="0"/>
              </a:rPr>
              <a:t>3</a:t>
            </a:r>
            <a:endParaRPr lang="en-US" altLang="en-US" smtClean="0">
              <a:latin typeface="Tahoma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295400" y="51816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Tahoma" charset="0"/>
              </a:rPr>
              <a:t>Hundredths place	ones place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4648200" y="44958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ahoma" charset="0"/>
              </a:rPr>
              <a:t>= 15.03</a:t>
            </a:r>
            <a:endParaRPr lang="en-US" altLang="en-US" sz="2400" b="1">
              <a:latin typeface="Tahoma" charset="0"/>
            </a:endParaRPr>
          </a:p>
        </p:txBody>
      </p:sp>
      <p:sp>
        <p:nvSpPr>
          <p:cNvPr id="83974" name="Freeform 6"/>
          <p:cNvSpPr>
            <a:spLocks/>
          </p:cNvSpPr>
          <p:nvPr/>
        </p:nvSpPr>
        <p:spPr bwMode="auto">
          <a:xfrm>
            <a:off x="3551238" y="5130800"/>
            <a:ext cx="2200275" cy="866775"/>
          </a:xfrm>
          <a:custGeom>
            <a:avLst/>
            <a:gdLst>
              <a:gd name="T0" fmla="*/ 2147483647 w 1386"/>
              <a:gd name="T1" fmla="*/ 2147483647 h 546"/>
              <a:gd name="T2" fmla="*/ 2147483647 w 1386"/>
              <a:gd name="T3" fmla="*/ 2147483647 h 546"/>
              <a:gd name="T4" fmla="*/ 2147483647 w 1386"/>
              <a:gd name="T5" fmla="*/ 2147483647 h 546"/>
              <a:gd name="T6" fmla="*/ 0 w 1386"/>
              <a:gd name="T7" fmla="*/ 2147483647 h 546"/>
              <a:gd name="T8" fmla="*/ 2147483647 w 1386"/>
              <a:gd name="T9" fmla="*/ 2147483647 h 546"/>
              <a:gd name="T10" fmla="*/ 2147483647 w 1386"/>
              <a:gd name="T11" fmla="*/ 2147483647 h 546"/>
              <a:gd name="T12" fmla="*/ 2147483647 w 1386"/>
              <a:gd name="T13" fmla="*/ 2147483647 h 546"/>
              <a:gd name="T14" fmla="*/ 2147483647 w 1386"/>
              <a:gd name="T15" fmla="*/ 2147483647 h 546"/>
              <a:gd name="T16" fmla="*/ 2147483647 w 1386"/>
              <a:gd name="T17" fmla="*/ 2147483647 h 546"/>
              <a:gd name="T18" fmla="*/ 2147483647 w 1386"/>
              <a:gd name="T19" fmla="*/ 2147483647 h 546"/>
              <a:gd name="T20" fmla="*/ 2147483647 w 1386"/>
              <a:gd name="T21" fmla="*/ 2147483647 h 546"/>
              <a:gd name="T22" fmla="*/ 2147483647 w 1386"/>
              <a:gd name="T23" fmla="*/ 2147483647 h 546"/>
              <a:gd name="T24" fmla="*/ 2147483647 w 1386"/>
              <a:gd name="T25" fmla="*/ 2147483647 h 546"/>
              <a:gd name="T26" fmla="*/ 2147483647 w 1386"/>
              <a:gd name="T27" fmla="*/ 2147483647 h 546"/>
              <a:gd name="T28" fmla="*/ 2147483647 w 1386"/>
              <a:gd name="T29" fmla="*/ 0 h 546"/>
              <a:gd name="T30" fmla="*/ 2147483647 w 1386"/>
              <a:gd name="T31" fmla="*/ 2147483647 h 546"/>
              <a:gd name="T32" fmla="*/ 2147483647 w 1386"/>
              <a:gd name="T33" fmla="*/ 2147483647 h 5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86"/>
              <a:gd name="T52" fmla="*/ 0 h 546"/>
              <a:gd name="T53" fmla="*/ 1386 w 1386"/>
              <a:gd name="T54" fmla="*/ 546 h 54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86" h="546">
                <a:moveTo>
                  <a:pt x="329" y="37"/>
                </a:moveTo>
                <a:cubicBezTo>
                  <a:pt x="268" y="51"/>
                  <a:pt x="208" y="62"/>
                  <a:pt x="149" y="82"/>
                </a:cubicBezTo>
                <a:cubicBezTo>
                  <a:pt x="115" y="94"/>
                  <a:pt x="87" y="111"/>
                  <a:pt x="52" y="119"/>
                </a:cubicBezTo>
                <a:cubicBezTo>
                  <a:pt x="25" y="159"/>
                  <a:pt x="14" y="186"/>
                  <a:pt x="0" y="231"/>
                </a:cubicBezTo>
                <a:cubicBezTo>
                  <a:pt x="2" y="261"/>
                  <a:pt x="2" y="291"/>
                  <a:pt x="7" y="321"/>
                </a:cubicBezTo>
                <a:cubicBezTo>
                  <a:pt x="14" y="360"/>
                  <a:pt x="62" y="394"/>
                  <a:pt x="89" y="418"/>
                </a:cubicBezTo>
                <a:cubicBezTo>
                  <a:pt x="194" y="512"/>
                  <a:pt x="255" y="531"/>
                  <a:pt x="396" y="546"/>
                </a:cubicBezTo>
                <a:cubicBezTo>
                  <a:pt x="607" y="542"/>
                  <a:pt x="743" y="539"/>
                  <a:pt x="927" y="516"/>
                </a:cubicBezTo>
                <a:cubicBezTo>
                  <a:pt x="982" y="509"/>
                  <a:pt x="1039" y="508"/>
                  <a:pt x="1092" y="493"/>
                </a:cubicBezTo>
                <a:cubicBezTo>
                  <a:pt x="1129" y="483"/>
                  <a:pt x="1204" y="463"/>
                  <a:pt x="1204" y="463"/>
                </a:cubicBezTo>
                <a:cubicBezTo>
                  <a:pt x="1243" y="443"/>
                  <a:pt x="1294" y="430"/>
                  <a:pt x="1324" y="396"/>
                </a:cubicBezTo>
                <a:cubicBezTo>
                  <a:pt x="1336" y="383"/>
                  <a:pt x="1354" y="351"/>
                  <a:pt x="1354" y="351"/>
                </a:cubicBezTo>
                <a:cubicBezTo>
                  <a:pt x="1386" y="252"/>
                  <a:pt x="1352" y="153"/>
                  <a:pt x="1279" y="82"/>
                </a:cubicBezTo>
                <a:cubicBezTo>
                  <a:pt x="1257" y="61"/>
                  <a:pt x="1224" y="55"/>
                  <a:pt x="1197" y="44"/>
                </a:cubicBezTo>
                <a:cubicBezTo>
                  <a:pt x="1146" y="22"/>
                  <a:pt x="1102" y="9"/>
                  <a:pt x="1047" y="0"/>
                </a:cubicBezTo>
                <a:cubicBezTo>
                  <a:pt x="847" y="5"/>
                  <a:pt x="648" y="14"/>
                  <a:pt x="449" y="22"/>
                </a:cubicBezTo>
                <a:cubicBezTo>
                  <a:pt x="391" y="32"/>
                  <a:pt x="330" y="34"/>
                  <a:pt x="276" y="59"/>
                </a:cubicBezTo>
              </a:path>
            </a:pathLst>
          </a:cu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276600" y="60960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Tahoma" charset="0"/>
              </a:rPr>
              <a:t>Least well known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867400" y="4495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ahoma" charset="0"/>
              </a:rPr>
              <a:t>= </a:t>
            </a:r>
            <a:r>
              <a:rPr lang="en-US" altLang="en-US" sz="2400" b="1">
                <a:latin typeface="Tahoma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03185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  <p:bldP spid="83972" grpId="0"/>
      <p:bldP spid="83973" grpId="0"/>
      <p:bldP spid="83974" grpId="0" animBg="1"/>
      <p:bldP spid="839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Significant Figures in Mathematical Operations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r>
              <a:rPr lang="en-US" altLang="en-US" smtClean="0">
                <a:latin typeface="Tahoma" charset="0"/>
              </a:rPr>
              <a:t>Multiplication and Division</a:t>
            </a:r>
          </a:p>
          <a:p>
            <a:pPr lvl="1"/>
            <a:r>
              <a:rPr lang="en-US" altLang="en-US" smtClean="0">
                <a:latin typeface="Tahoma" charset="0"/>
              </a:rPr>
              <a:t>Number of sig figs is important</a:t>
            </a:r>
          </a:p>
          <a:p>
            <a:pPr lvl="1"/>
            <a:r>
              <a:rPr lang="en-US" altLang="en-US" smtClean="0">
                <a:latin typeface="Tahoma" charset="0"/>
              </a:rPr>
              <a:t>Number of sig figs in Product/quotient is given by the smallest # of sig figs in numbers being multiplied or divided</a:t>
            </a:r>
          </a:p>
          <a:p>
            <a:pPr lvl="1">
              <a:buFontTx/>
              <a:buNone/>
            </a:pPr>
            <a:r>
              <a:rPr lang="en-US" altLang="en-US" smtClean="0">
                <a:latin typeface="Tahoma" charset="0"/>
              </a:rPr>
              <a:t>Example: 3.2 x 163.02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981200" y="48006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Tahoma" charset="0"/>
              </a:rPr>
              <a:t>2 places		5 places</a:t>
            </a:r>
          </a:p>
        </p:txBody>
      </p:sp>
      <p:sp>
        <p:nvSpPr>
          <p:cNvPr id="86021" name="Freeform 5"/>
          <p:cNvSpPr>
            <a:spLocks/>
          </p:cNvSpPr>
          <p:nvPr/>
        </p:nvSpPr>
        <p:spPr bwMode="auto">
          <a:xfrm>
            <a:off x="1722438" y="4654550"/>
            <a:ext cx="1666875" cy="914400"/>
          </a:xfrm>
          <a:custGeom>
            <a:avLst/>
            <a:gdLst>
              <a:gd name="T0" fmla="*/ 2147483647 w 1050"/>
              <a:gd name="T1" fmla="*/ 2147483647 h 576"/>
              <a:gd name="T2" fmla="*/ 2147483647 w 1050"/>
              <a:gd name="T3" fmla="*/ 2147483647 h 576"/>
              <a:gd name="T4" fmla="*/ 2147483647 w 1050"/>
              <a:gd name="T5" fmla="*/ 2147483647 h 576"/>
              <a:gd name="T6" fmla="*/ 2147483647 w 1050"/>
              <a:gd name="T7" fmla="*/ 2147483647 h 576"/>
              <a:gd name="T8" fmla="*/ 2147483647 w 1050"/>
              <a:gd name="T9" fmla="*/ 2147483647 h 576"/>
              <a:gd name="T10" fmla="*/ 2147483647 w 1050"/>
              <a:gd name="T11" fmla="*/ 2147483647 h 576"/>
              <a:gd name="T12" fmla="*/ 2147483647 w 1050"/>
              <a:gd name="T13" fmla="*/ 2147483647 h 576"/>
              <a:gd name="T14" fmla="*/ 2147483647 w 1050"/>
              <a:gd name="T15" fmla="*/ 2147483647 h 576"/>
              <a:gd name="T16" fmla="*/ 2147483647 w 1050"/>
              <a:gd name="T17" fmla="*/ 2147483647 h 576"/>
              <a:gd name="T18" fmla="*/ 2147483647 w 1050"/>
              <a:gd name="T19" fmla="*/ 2147483647 h 576"/>
              <a:gd name="T20" fmla="*/ 2147483647 w 1050"/>
              <a:gd name="T21" fmla="*/ 0 h 576"/>
              <a:gd name="T22" fmla="*/ 2147483647 w 1050"/>
              <a:gd name="T23" fmla="*/ 2147483647 h 576"/>
              <a:gd name="T24" fmla="*/ 2147483647 w 1050"/>
              <a:gd name="T25" fmla="*/ 2147483647 h 576"/>
              <a:gd name="T26" fmla="*/ 2147483647 w 1050"/>
              <a:gd name="T27" fmla="*/ 2147483647 h 576"/>
              <a:gd name="T28" fmla="*/ 2147483647 w 1050"/>
              <a:gd name="T29" fmla="*/ 2147483647 h 576"/>
              <a:gd name="T30" fmla="*/ 2147483647 w 1050"/>
              <a:gd name="T31" fmla="*/ 2147483647 h 576"/>
              <a:gd name="T32" fmla="*/ 2147483647 w 1050"/>
              <a:gd name="T33" fmla="*/ 2147483647 h 576"/>
              <a:gd name="T34" fmla="*/ 2147483647 w 1050"/>
              <a:gd name="T35" fmla="*/ 2147483647 h 57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50"/>
              <a:gd name="T55" fmla="*/ 0 h 576"/>
              <a:gd name="T56" fmla="*/ 1050 w 1050"/>
              <a:gd name="T57" fmla="*/ 576 h 57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50" h="576">
                <a:moveTo>
                  <a:pt x="15" y="442"/>
                </a:moveTo>
                <a:cubicBezTo>
                  <a:pt x="139" y="533"/>
                  <a:pt x="312" y="565"/>
                  <a:pt x="463" y="576"/>
                </a:cubicBezTo>
                <a:cubicBezTo>
                  <a:pt x="609" y="569"/>
                  <a:pt x="747" y="543"/>
                  <a:pt x="890" y="517"/>
                </a:cubicBezTo>
                <a:cubicBezTo>
                  <a:pt x="972" y="484"/>
                  <a:pt x="1014" y="472"/>
                  <a:pt x="1047" y="389"/>
                </a:cubicBezTo>
                <a:cubicBezTo>
                  <a:pt x="1040" y="276"/>
                  <a:pt x="1050" y="199"/>
                  <a:pt x="935" y="157"/>
                </a:cubicBezTo>
                <a:cubicBezTo>
                  <a:pt x="909" y="138"/>
                  <a:pt x="897" y="115"/>
                  <a:pt x="867" y="105"/>
                </a:cubicBezTo>
                <a:cubicBezTo>
                  <a:pt x="842" y="87"/>
                  <a:pt x="806" y="57"/>
                  <a:pt x="778" y="45"/>
                </a:cubicBezTo>
                <a:cubicBezTo>
                  <a:pt x="766" y="40"/>
                  <a:pt x="752" y="41"/>
                  <a:pt x="740" y="38"/>
                </a:cubicBezTo>
                <a:cubicBezTo>
                  <a:pt x="732" y="36"/>
                  <a:pt x="725" y="33"/>
                  <a:pt x="718" y="30"/>
                </a:cubicBezTo>
                <a:cubicBezTo>
                  <a:pt x="708" y="25"/>
                  <a:pt x="699" y="18"/>
                  <a:pt x="688" y="15"/>
                </a:cubicBezTo>
                <a:cubicBezTo>
                  <a:pt x="666" y="8"/>
                  <a:pt x="621" y="0"/>
                  <a:pt x="621" y="0"/>
                </a:cubicBezTo>
                <a:cubicBezTo>
                  <a:pt x="509" y="3"/>
                  <a:pt x="396" y="0"/>
                  <a:pt x="284" y="8"/>
                </a:cubicBezTo>
                <a:cubicBezTo>
                  <a:pt x="258" y="10"/>
                  <a:pt x="209" y="30"/>
                  <a:pt x="209" y="30"/>
                </a:cubicBezTo>
                <a:cubicBezTo>
                  <a:pt x="166" y="59"/>
                  <a:pt x="156" y="96"/>
                  <a:pt x="119" y="120"/>
                </a:cubicBezTo>
                <a:cubicBezTo>
                  <a:pt x="100" y="148"/>
                  <a:pt x="67" y="165"/>
                  <a:pt x="52" y="195"/>
                </a:cubicBezTo>
                <a:cubicBezTo>
                  <a:pt x="31" y="236"/>
                  <a:pt x="44" y="216"/>
                  <a:pt x="15" y="255"/>
                </a:cubicBezTo>
                <a:cubicBezTo>
                  <a:pt x="0" y="295"/>
                  <a:pt x="20" y="277"/>
                  <a:pt x="45" y="315"/>
                </a:cubicBezTo>
                <a:cubicBezTo>
                  <a:pt x="60" y="361"/>
                  <a:pt x="35" y="401"/>
                  <a:pt x="15" y="442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4800600" y="4114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ahoma" charset="0"/>
              </a:rPr>
              <a:t>= 521.664</a:t>
            </a:r>
            <a:endParaRPr lang="en-US" altLang="en-US" sz="2400" baseline="30000">
              <a:latin typeface="Tahoma" charset="0"/>
            </a:endParaRP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6303963" y="4114800"/>
            <a:ext cx="268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ahoma" charset="0"/>
              </a:rPr>
              <a:t>= 520 = 5.2 x 10</a:t>
            </a:r>
            <a:r>
              <a:rPr lang="en-US" altLang="en-US" sz="2400" baseline="30000">
                <a:latin typeface="Tahoma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2182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  <p:bldP spid="86020" grpId="0"/>
      <p:bldP spid="86021" grpId="0" animBg="1"/>
      <p:bldP spid="86022" grpId="0"/>
      <p:bldP spid="860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Significant Figures in Mathematical Operations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Multi-step Calculations</a:t>
            </a:r>
          </a:p>
          <a:p>
            <a:pPr lvl="1"/>
            <a:r>
              <a:rPr lang="en-US" smtClean="0">
                <a:latin typeface="Tahoma" charset="0"/>
              </a:rPr>
              <a:t>Follow rules for each step</a:t>
            </a:r>
          </a:p>
          <a:p>
            <a:pPr lvl="1"/>
            <a:r>
              <a:rPr lang="en-US" smtClean="0">
                <a:latin typeface="Tahoma" charset="0"/>
              </a:rPr>
              <a:t>Keep track of # of and place of last significant digits, but retain more sig figs than needed until final step</a:t>
            </a:r>
          </a:p>
          <a:p>
            <a:pPr lvl="1">
              <a:buFontTx/>
              <a:buNone/>
            </a:pPr>
            <a:r>
              <a:rPr lang="en-US" smtClean="0">
                <a:latin typeface="Tahoma" charset="0"/>
              </a:rPr>
              <a:t>Example: (27.31 – 22.4)2.51 = ?</a:t>
            </a:r>
          </a:p>
          <a:p>
            <a:pPr lvl="1">
              <a:buFontTx/>
              <a:buNone/>
            </a:pPr>
            <a:r>
              <a:rPr lang="en-US" smtClean="0">
                <a:latin typeface="Tahoma" charset="0"/>
              </a:rPr>
              <a:t>	Step 1 (subtraction): (4.</a:t>
            </a:r>
            <a:r>
              <a:rPr lang="en-US" u="sng" smtClean="0">
                <a:latin typeface="Tahoma" charset="0"/>
              </a:rPr>
              <a:t>9</a:t>
            </a:r>
            <a:r>
              <a:rPr lang="en-US" smtClean="0">
                <a:latin typeface="Tahoma" charset="0"/>
              </a:rPr>
              <a:t>1)2.51</a:t>
            </a:r>
          </a:p>
          <a:p>
            <a:pPr lvl="1">
              <a:buFontTx/>
              <a:buNone/>
            </a:pPr>
            <a:endParaRPr lang="en-US" smtClean="0">
              <a:latin typeface="Tahoma" charset="0"/>
            </a:endParaRPr>
          </a:p>
          <a:p>
            <a:pPr lvl="1">
              <a:buFontTx/>
              <a:buNone/>
            </a:pPr>
            <a:r>
              <a:rPr lang="en-US" smtClean="0">
                <a:latin typeface="Tahoma" charset="0"/>
              </a:rPr>
              <a:t>	Step 2 multiplication = 12.3241 = </a:t>
            </a:r>
            <a:r>
              <a:rPr lang="en-US" b="1" smtClean="0">
                <a:latin typeface="Tahoma" charset="0"/>
              </a:rPr>
              <a:t>12</a:t>
            </a:r>
          </a:p>
          <a:p>
            <a:pPr lvl="1">
              <a:buFontTx/>
              <a:buNone/>
            </a:pPr>
            <a:endParaRPr lang="en-US" smtClean="0">
              <a:latin typeface="Tahoma" charset="0"/>
            </a:endParaRP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1447800" y="51054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Note: 4.91 only has 2 sig figs, more digits listed (and used in next step)</a:t>
            </a:r>
          </a:p>
        </p:txBody>
      </p:sp>
    </p:spTree>
    <p:extLst>
      <p:ext uri="{BB962C8B-B14F-4D97-AF65-F5344CB8AC3E}">
        <p14:creationId xmlns:p14="http://schemas.microsoft.com/office/powerpoint/2010/main" val="317878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  <p:bldP spid="1310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Significant Figures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More Rules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dirty="0" smtClean="0">
                <a:latin typeface="Tahoma" charset="0"/>
              </a:rPr>
              <a:t>Separate rules for logarithms and powers (Covering, know for homework, but not tests)</a:t>
            </a:r>
          </a:p>
          <a:p>
            <a:pPr lvl="1"/>
            <a:r>
              <a:rPr lang="en-US" sz="2400" dirty="0" smtClean="0">
                <a:latin typeface="Tahoma" charset="0"/>
              </a:rPr>
              <a:t>logarithms:  # sig figs in result to the right of decimal point = # sig figs in operand</a:t>
            </a:r>
          </a:p>
          <a:p>
            <a:pPr lvl="1">
              <a:buFontTx/>
              <a:buNone/>
            </a:pPr>
            <a:r>
              <a:rPr lang="en-US" sz="2400" dirty="0" smtClean="0">
                <a:latin typeface="Tahoma" charset="0"/>
              </a:rPr>
              <a:t>example:  log(107)</a:t>
            </a:r>
          </a:p>
          <a:p>
            <a:pPr lvl="1"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 lvl="1">
              <a:buFontTx/>
              <a:buNone/>
            </a:pPr>
            <a:endParaRPr lang="en-US" sz="2400" dirty="0" smtClean="0">
              <a:latin typeface="Tahoma" charset="0"/>
            </a:endParaRPr>
          </a:p>
          <a:p>
            <a:pPr lvl="1"/>
            <a:r>
              <a:rPr lang="en-US" sz="2400" dirty="0" smtClean="0">
                <a:latin typeface="Tahoma" charset="0"/>
              </a:rPr>
              <a:t>Powers:  # sig figs in results = # sig figs in operand to the right of decimal point </a:t>
            </a:r>
          </a:p>
          <a:p>
            <a:pPr lvl="1">
              <a:buFontTx/>
              <a:buNone/>
            </a:pPr>
            <a:r>
              <a:rPr lang="en-US" sz="2400" dirty="0" smtClean="0">
                <a:latin typeface="Tahoma" charset="0"/>
              </a:rPr>
              <a:t>example: 10</a:t>
            </a:r>
            <a:r>
              <a:rPr lang="en-US" sz="2400" baseline="30000" dirty="0" smtClean="0">
                <a:latin typeface="Tahoma" charset="0"/>
              </a:rPr>
              <a:t>-11.6</a:t>
            </a:r>
            <a:endParaRPr lang="en-US" sz="2400" dirty="0" smtClean="0">
              <a:latin typeface="Tahoma" charset="0"/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905000" y="3971925"/>
            <a:ext cx="1981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107 = operand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3 sig fig</a:t>
            </a:r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 flipV="1">
            <a:off x="2438400" y="37338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581400" y="3352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= 2.02938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5029200" y="39624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results need 3 sig figs past decimal point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5029200" y="3352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= </a:t>
            </a:r>
            <a:r>
              <a:rPr lang="en-US" sz="2000" b="1">
                <a:latin typeface="Tahoma" charset="0"/>
              </a:rPr>
              <a:t>2.029</a:t>
            </a: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3581400" y="54864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= 2.51 x 10</a:t>
            </a:r>
            <a:r>
              <a:rPr lang="en-US" sz="2000" baseline="30000"/>
              <a:t>-12</a:t>
            </a:r>
            <a:r>
              <a:rPr lang="en-US" sz="2000"/>
              <a:t> = </a:t>
            </a:r>
            <a:r>
              <a:rPr lang="en-US" sz="2000" b="1"/>
              <a:t>3 x 10</a:t>
            </a:r>
            <a:r>
              <a:rPr lang="en-US" sz="2000" b="1" baseline="30000"/>
              <a:t>-12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2667000" y="60960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sig fig past decimal point</a:t>
            </a:r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3014663" y="579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  <p:bldP spid="90116" grpId="0"/>
      <p:bldP spid="90117" grpId="0" animBg="1"/>
      <p:bldP spid="90118" grpId="0"/>
      <p:bldP spid="90119" grpId="0"/>
      <p:bldP spid="90120" grpId="0"/>
      <p:bldP spid="90121" grpId="0"/>
      <p:bldP spid="90122" grpId="0"/>
      <p:bldP spid="901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altLang="en-US" smtClean="0">
                <a:latin typeface="Tahoma" charset="0"/>
              </a:rPr>
              <a:t>Types of Errors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>
                <a:latin typeface="Tahoma" charset="0"/>
              </a:rPr>
              <a:t>Systematic Errors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latin typeface="Tahoma" charset="0"/>
              </a:rPr>
              <a:t>Always off in one direction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latin typeface="Tahoma" charset="0"/>
              </a:rPr>
              <a:t>Examples:  using a </a:t>
            </a:r>
            <a:r>
              <a:rPr lang="en-US" altLang="en-US" sz="2000" smtClean="0"/>
              <a:t>“</a:t>
            </a:r>
            <a:r>
              <a:rPr lang="en-US" altLang="en-US" sz="2000" smtClean="0">
                <a:latin typeface="Tahoma" charset="0"/>
              </a:rPr>
              <a:t>stretched</a:t>
            </a:r>
            <a:r>
              <a:rPr lang="en-US" altLang="en-US" sz="2000" smtClean="0"/>
              <a:t>”</a:t>
            </a:r>
            <a:r>
              <a:rPr lang="en-US" altLang="en-US" sz="2000" smtClean="0">
                <a:latin typeface="Tahoma" charset="0"/>
              </a:rPr>
              <a:t> plastic ruler to make length measurements (true length is always greater than measured length); reading buret without moving eye to correct height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latin typeface="Tahoma" charset="0"/>
              </a:rPr>
              <a:t>Random Errors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latin typeface="Tahoma" charset="0"/>
              </a:rPr>
              <a:t>Equally likely in any direction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latin typeface="Tahoma" charset="0"/>
              </a:rPr>
              <a:t>Present in any (continuously varying type) measurement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>
                <a:latin typeface="Tahoma" charset="0"/>
              </a:rPr>
              <a:t>Examples: 1) fluctuation in readings of a balance with window open, 2) errors in interpolating (reading between markings) buret readings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8382000" y="2209800"/>
            <a:ext cx="381000" cy="281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8458200" y="3000375"/>
            <a:ext cx="228600" cy="1931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8382000" y="2895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8382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83820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315200" y="3505200"/>
            <a:ext cx="381000" cy="304800"/>
            <a:chOff x="4608" y="2160"/>
            <a:chExt cx="288" cy="240"/>
          </a:xfrm>
        </p:grpSpPr>
        <p:sp>
          <p:nvSpPr>
            <p:cNvPr id="14354" name="Line 10"/>
            <p:cNvSpPr>
              <a:spLocks noChangeShapeType="1"/>
            </p:cNvSpPr>
            <p:nvPr/>
          </p:nvSpPr>
          <p:spPr bwMode="auto">
            <a:xfrm flipV="1">
              <a:off x="4608" y="216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11"/>
            <p:cNvSpPr>
              <a:spLocks noChangeShapeType="1"/>
            </p:cNvSpPr>
            <p:nvPr/>
          </p:nvSpPr>
          <p:spPr bwMode="auto">
            <a:xfrm>
              <a:off x="4608" y="2352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12"/>
            <p:cNvSpPr>
              <a:spLocks/>
            </p:cNvSpPr>
            <p:nvPr/>
          </p:nvSpPr>
          <p:spPr bwMode="auto">
            <a:xfrm>
              <a:off x="4800" y="2160"/>
              <a:ext cx="96" cy="240"/>
            </a:xfrm>
            <a:custGeom>
              <a:avLst/>
              <a:gdLst>
                <a:gd name="T0" fmla="*/ 0 w 288"/>
                <a:gd name="T1" fmla="*/ 23 h 768"/>
                <a:gd name="T2" fmla="*/ 7 w 288"/>
                <a:gd name="T3" fmla="*/ 21 h 768"/>
                <a:gd name="T4" fmla="*/ 11 w 288"/>
                <a:gd name="T5" fmla="*/ 12 h 768"/>
                <a:gd name="T6" fmla="*/ 7 w 288"/>
                <a:gd name="T7" fmla="*/ 3 h 768"/>
                <a:gd name="T8" fmla="*/ 0 w 288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68"/>
                <a:gd name="T17" fmla="*/ 288 w 28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68">
                  <a:moveTo>
                    <a:pt x="0" y="768"/>
                  </a:moveTo>
                  <a:cubicBezTo>
                    <a:pt x="72" y="752"/>
                    <a:pt x="144" y="736"/>
                    <a:pt x="192" y="672"/>
                  </a:cubicBezTo>
                  <a:cubicBezTo>
                    <a:pt x="240" y="608"/>
                    <a:pt x="288" y="480"/>
                    <a:pt x="288" y="384"/>
                  </a:cubicBezTo>
                  <a:cubicBezTo>
                    <a:pt x="288" y="288"/>
                    <a:pt x="240" y="160"/>
                    <a:pt x="192" y="96"/>
                  </a:cubicBezTo>
                  <a:cubicBezTo>
                    <a:pt x="144" y="32"/>
                    <a:pt x="32" y="16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6989" name="Line 13"/>
          <p:cNvSpPr>
            <a:spLocks noChangeShapeType="1"/>
          </p:cNvSpPr>
          <p:nvPr/>
        </p:nvSpPr>
        <p:spPr bwMode="auto">
          <a:xfrm flipV="1">
            <a:off x="7620000" y="27432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990" name="Line 14"/>
          <p:cNvSpPr>
            <a:spLocks noChangeShapeType="1"/>
          </p:cNvSpPr>
          <p:nvPr/>
        </p:nvSpPr>
        <p:spPr bwMode="auto">
          <a:xfrm>
            <a:off x="7924800" y="2994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991" name="Freeform 15"/>
          <p:cNvSpPr>
            <a:spLocks/>
          </p:cNvSpPr>
          <p:nvPr/>
        </p:nvSpPr>
        <p:spPr bwMode="auto">
          <a:xfrm>
            <a:off x="7378700" y="1600200"/>
            <a:ext cx="546100" cy="1371600"/>
          </a:xfrm>
          <a:custGeom>
            <a:avLst/>
            <a:gdLst>
              <a:gd name="T0" fmla="*/ 2147483647 w 344"/>
              <a:gd name="T1" fmla="*/ 0 h 1008"/>
              <a:gd name="T2" fmla="*/ 2147483647 w 344"/>
              <a:gd name="T3" fmla="*/ 2147483647 h 1008"/>
              <a:gd name="T4" fmla="*/ 2147483647 w 344"/>
              <a:gd name="T5" fmla="*/ 2147483647 h 1008"/>
              <a:gd name="T6" fmla="*/ 2147483647 w 344"/>
              <a:gd name="T7" fmla="*/ 2147483647 h 1008"/>
              <a:gd name="T8" fmla="*/ 2147483647 w 344"/>
              <a:gd name="T9" fmla="*/ 2147483647 h 1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"/>
              <a:gd name="T16" fmla="*/ 0 h 1008"/>
              <a:gd name="T17" fmla="*/ 344 w 344"/>
              <a:gd name="T18" fmla="*/ 1008 h 1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" h="1008">
                <a:moveTo>
                  <a:pt x="296" y="0"/>
                </a:moveTo>
                <a:cubicBezTo>
                  <a:pt x="248" y="28"/>
                  <a:pt x="200" y="56"/>
                  <a:pt x="152" y="144"/>
                </a:cubicBezTo>
                <a:cubicBezTo>
                  <a:pt x="104" y="232"/>
                  <a:pt x="16" y="408"/>
                  <a:pt x="8" y="528"/>
                </a:cubicBezTo>
                <a:cubicBezTo>
                  <a:pt x="0" y="648"/>
                  <a:pt x="48" y="784"/>
                  <a:pt x="104" y="864"/>
                </a:cubicBezTo>
                <a:cubicBezTo>
                  <a:pt x="160" y="944"/>
                  <a:pt x="304" y="984"/>
                  <a:pt x="344" y="10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2" name="Text Box 16"/>
          <p:cNvSpPr txBox="1">
            <a:spLocks noChangeArrowheads="1"/>
          </p:cNvSpPr>
          <p:nvPr/>
        </p:nvSpPr>
        <p:spPr bwMode="auto">
          <a:xfrm>
            <a:off x="7848600" y="1219200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True Volume</a:t>
            </a:r>
          </a:p>
        </p:txBody>
      </p:sp>
      <p:sp>
        <p:nvSpPr>
          <p:cNvPr id="126993" name="Freeform 17"/>
          <p:cNvSpPr>
            <a:spLocks/>
          </p:cNvSpPr>
          <p:nvPr/>
        </p:nvSpPr>
        <p:spPr bwMode="auto">
          <a:xfrm>
            <a:off x="6565900" y="3124200"/>
            <a:ext cx="1282700" cy="1295400"/>
          </a:xfrm>
          <a:custGeom>
            <a:avLst/>
            <a:gdLst>
              <a:gd name="T0" fmla="*/ 2147483647 w 952"/>
              <a:gd name="T1" fmla="*/ 2147483647 h 816"/>
              <a:gd name="T2" fmla="*/ 2147483647 w 952"/>
              <a:gd name="T3" fmla="*/ 2147483647 h 816"/>
              <a:gd name="T4" fmla="*/ 2147483647 w 952"/>
              <a:gd name="T5" fmla="*/ 2147483647 h 816"/>
              <a:gd name="T6" fmla="*/ 2147483647 w 952"/>
              <a:gd name="T7" fmla="*/ 2147483647 h 816"/>
              <a:gd name="T8" fmla="*/ 2147483647 w 952"/>
              <a:gd name="T9" fmla="*/ 2147483647 h 816"/>
              <a:gd name="T10" fmla="*/ 2147483647 w 952"/>
              <a:gd name="T11" fmla="*/ 0 h 8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52"/>
              <a:gd name="T19" fmla="*/ 0 h 816"/>
              <a:gd name="T20" fmla="*/ 952 w 952"/>
              <a:gd name="T21" fmla="*/ 816 h 8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52" h="816">
                <a:moveTo>
                  <a:pt x="616" y="816"/>
                </a:moveTo>
                <a:cubicBezTo>
                  <a:pt x="592" y="804"/>
                  <a:pt x="568" y="792"/>
                  <a:pt x="472" y="720"/>
                </a:cubicBezTo>
                <a:cubicBezTo>
                  <a:pt x="376" y="648"/>
                  <a:pt x="80" y="480"/>
                  <a:pt x="40" y="384"/>
                </a:cubicBezTo>
                <a:cubicBezTo>
                  <a:pt x="0" y="288"/>
                  <a:pt x="136" y="200"/>
                  <a:pt x="232" y="144"/>
                </a:cubicBezTo>
                <a:cubicBezTo>
                  <a:pt x="328" y="88"/>
                  <a:pt x="496" y="72"/>
                  <a:pt x="616" y="48"/>
                </a:cubicBezTo>
                <a:cubicBezTo>
                  <a:pt x="736" y="24"/>
                  <a:pt x="896" y="8"/>
                  <a:pt x="9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>
            <a:off x="7848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6995" name="Text Box 19"/>
          <p:cNvSpPr txBox="1">
            <a:spLocks noChangeArrowheads="1"/>
          </p:cNvSpPr>
          <p:nvPr/>
        </p:nvSpPr>
        <p:spPr bwMode="auto">
          <a:xfrm>
            <a:off x="7391400" y="4267200"/>
            <a:ext cx="91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Meas. Volume</a:t>
            </a:r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7467600" y="3810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eye</a:t>
            </a:r>
          </a:p>
        </p:txBody>
      </p:sp>
    </p:spTree>
    <p:extLst>
      <p:ext uri="{BB962C8B-B14F-4D97-AF65-F5344CB8AC3E}">
        <p14:creationId xmlns:p14="http://schemas.microsoft.com/office/powerpoint/2010/main" val="37441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  <p:bldP spid="126980" grpId="0" animBg="1"/>
      <p:bldP spid="126981" grpId="0" animBg="1"/>
      <p:bldP spid="126982" grpId="0" animBg="1"/>
      <p:bldP spid="126983" grpId="0" animBg="1"/>
      <p:bldP spid="126984" grpId="0" animBg="1"/>
      <p:bldP spid="126989" grpId="0" animBg="1"/>
      <p:bldP spid="126990" grpId="0" animBg="1"/>
      <p:bldP spid="126991" grpId="0" animBg="1"/>
      <p:bldP spid="126992" grpId="0"/>
      <p:bldP spid="126993" grpId="0" animBg="1"/>
      <p:bldP spid="126994" grpId="0" animBg="1"/>
      <p:bldP spid="126995" grpId="0"/>
      <p:bldP spid="1269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smtClean="0">
                <a:latin typeface="Tahoma" charset="0"/>
              </a:rPr>
              <a:t>Accuracy is a measure of how close a measured value is to a true value</a:t>
            </a:r>
          </a:p>
          <a:p>
            <a:r>
              <a:rPr lang="en-US" altLang="en-US" sz="2800" smtClean="0">
                <a:latin typeface="Tahoma" charset="0"/>
              </a:rPr>
              <a:t>Precision is a measure of the variability of measured values</a:t>
            </a:r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5257800" y="3048000"/>
            <a:ext cx="3048000" cy="29718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5791200" y="3581400"/>
            <a:ext cx="1981200" cy="1905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6324600" y="4114800"/>
            <a:ext cx="914400" cy="9144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5410200" y="2057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Precise and Accurate</a:t>
            </a:r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>
            <a:off x="67056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09" name="Line 9"/>
          <p:cNvSpPr>
            <a:spLocks noChangeShapeType="1"/>
          </p:cNvSpPr>
          <p:nvPr/>
        </p:nv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>
            <a:off x="7010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1" name="Line 11"/>
          <p:cNvSpPr>
            <a:spLocks noChangeShapeType="1"/>
          </p:cNvSpPr>
          <p:nvPr/>
        </p:nvSpPr>
        <p:spPr bwMode="auto">
          <a:xfrm>
            <a:off x="6934200" y="4495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6934200" y="4648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858000" y="4724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4" name="Line 14"/>
          <p:cNvSpPr>
            <a:spLocks noChangeShapeType="1"/>
          </p:cNvSpPr>
          <p:nvPr/>
        </p:nvSpPr>
        <p:spPr bwMode="auto">
          <a:xfrm>
            <a:off x="6705600" y="4191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>
            <a:off x="6629400" y="4267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67818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>
            <a:off x="6705600" y="4495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5410200" y="18288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Precise, but not accurate</a:t>
            </a:r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7848600" y="3657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7924800" y="3886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7848600" y="3962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696200" y="3733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848600" y="3733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77724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7772400" y="3810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7696200" y="3886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9" name="Text Box 29"/>
          <p:cNvSpPr txBox="1">
            <a:spLocks noChangeArrowheads="1"/>
          </p:cNvSpPr>
          <p:nvPr/>
        </p:nvSpPr>
        <p:spPr bwMode="auto">
          <a:xfrm>
            <a:off x="5410200" y="19050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Poor precision (Accuracy also not great)</a:t>
            </a:r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6400800" y="3505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6324600" y="3581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6096000" y="5029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>
            <a:off x="6019800" y="5105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4" name="Line 34"/>
          <p:cNvSpPr>
            <a:spLocks noChangeShapeType="1"/>
          </p:cNvSpPr>
          <p:nvPr/>
        </p:nvSpPr>
        <p:spPr bwMode="auto">
          <a:xfrm>
            <a:off x="68580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5" name="Line 35"/>
          <p:cNvSpPr>
            <a:spLocks noChangeShapeType="1"/>
          </p:cNvSpPr>
          <p:nvPr/>
        </p:nvSpPr>
        <p:spPr bwMode="auto">
          <a:xfrm>
            <a:off x="6781800" y="4953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7239000" y="5562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7162800" y="5638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7543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7467600" y="4419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128004" grpId="0" animBg="1"/>
      <p:bldP spid="128005" grpId="0" animBg="1"/>
      <p:bldP spid="128006" grpId="0" animBg="1"/>
      <p:bldP spid="128007" grpId="0"/>
      <p:bldP spid="128007" grpId="1"/>
      <p:bldP spid="128008" grpId="0" animBg="1"/>
      <p:bldP spid="128008" grpId="1" animBg="1"/>
      <p:bldP spid="128009" grpId="0" animBg="1"/>
      <p:bldP spid="128009" grpId="1" animBg="1"/>
      <p:bldP spid="128010" grpId="0" animBg="1"/>
      <p:bldP spid="128010" grpId="1" animBg="1"/>
      <p:bldP spid="128011" grpId="0" animBg="1"/>
      <p:bldP spid="128011" grpId="1" animBg="1"/>
      <p:bldP spid="128012" grpId="0" animBg="1"/>
      <p:bldP spid="128012" grpId="1" animBg="1"/>
      <p:bldP spid="128013" grpId="0" animBg="1"/>
      <p:bldP spid="128013" grpId="1" animBg="1"/>
      <p:bldP spid="128014" grpId="0" animBg="1"/>
      <p:bldP spid="128014" grpId="1" animBg="1"/>
      <p:bldP spid="128015" grpId="0" animBg="1"/>
      <p:bldP spid="128015" grpId="1" animBg="1"/>
      <p:bldP spid="128016" grpId="0" animBg="1"/>
      <p:bldP spid="128016" grpId="1" animBg="1"/>
      <p:bldP spid="128017" grpId="0" animBg="1"/>
      <p:bldP spid="128017" grpId="1" animBg="1"/>
      <p:bldP spid="128018" grpId="0"/>
      <p:bldP spid="128018" grpId="1"/>
      <p:bldP spid="128019" grpId="0" animBg="1"/>
      <p:bldP spid="128019" grpId="1" animBg="1"/>
      <p:bldP spid="128020" grpId="0" animBg="1"/>
      <p:bldP spid="128020" grpId="1" animBg="1"/>
      <p:bldP spid="128021" grpId="0" animBg="1"/>
      <p:bldP spid="128021" grpId="1" animBg="1"/>
      <p:bldP spid="128022" grpId="0" animBg="1"/>
      <p:bldP spid="128022" grpId="1" animBg="1"/>
      <p:bldP spid="128023" grpId="0" animBg="1"/>
      <p:bldP spid="128023" grpId="1" animBg="1"/>
      <p:bldP spid="128024" grpId="0" animBg="1"/>
      <p:bldP spid="128024" grpId="1" animBg="1"/>
      <p:bldP spid="128025" grpId="0" animBg="1"/>
      <p:bldP spid="128025" grpId="1" animBg="1"/>
      <p:bldP spid="128026" grpId="0" animBg="1"/>
      <p:bldP spid="128026" grpId="1" animBg="1"/>
      <p:bldP spid="128027" grpId="0" animBg="1"/>
      <p:bldP spid="128027" grpId="1" animBg="1"/>
      <p:bldP spid="128028" grpId="0" animBg="1"/>
      <p:bldP spid="128028" grpId="1" animBg="1"/>
      <p:bldP spid="128029" grpId="0"/>
      <p:bldP spid="128030" grpId="0" animBg="1"/>
      <p:bldP spid="128031" grpId="0" animBg="1"/>
      <p:bldP spid="128032" grpId="0" animBg="1"/>
      <p:bldP spid="128033" grpId="0" animBg="1"/>
      <p:bldP spid="128034" grpId="0" animBg="1"/>
      <p:bldP spid="128035" grpId="0" animBg="1"/>
      <p:bldP spid="128036" grpId="0" animBg="1"/>
      <p:bldP spid="128037" grpId="0" animBg="1"/>
      <p:bldP spid="128038" grpId="0" animBg="1"/>
      <p:bldP spid="1280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is affected by systematic and random errors</a:t>
            </a:r>
          </a:p>
          <a:p>
            <a:r>
              <a:rPr lang="en-US" altLang="en-US" smtClean="0">
                <a:latin typeface="Tahoma" charset="0"/>
              </a:rPr>
              <a:t>Precision is affected mainly by random errors</a:t>
            </a:r>
          </a:p>
          <a:p>
            <a:r>
              <a:rPr lang="en-US" altLang="en-US" smtClean="0">
                <a:latin typeface="Tahoma" charset="0"/>
              </a:rPr>
              <a:t>Precision is easier to measure</a:t>
            </a:r>
          </a:p>
        </p:txBody>
      </p:sp>
    </p:spTree>
    <p:extLst>
      <p:ext uri="{BB962C8B-B14F-4D97-AF65-F5344CB8AC3E}">
        <p14:creationId xmlns:p14="http://schemas.microsoft.com/office/powerpoint/2010/main" val="20072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Accuracy and Precision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ahoma" charset="0"/>
              </a:rPr>
              <a:t>Both imprecise and inaccurate measurements can be improved</a:t>
            </a:r>
          </a:p>
          <a:p>
            <a:r>
              <a:rPr lang="en-US" altLang="en-US" sz="2400" dirty="0" smtClean="0">
                <a:latin typeface="Tahoma" charset="0"/>
              </a:rPr>
              <a:t>Accounting for errors improves inaccurate measurements (if shot is above and right aim low + left)</a:t>
            </a:r>
          </a:p>
          <a:p>
            <a:r>
              <a:rPr lang="en-US" altLang="en-US" sz="2400" dirty="0" smtClean="0">
                <a:latin typeface="Tahoma" charset="0"/>
              </a:rPr>
              <a:t>Averaging improves imprecise measurements</a:t>
            </a:r>
            <a:endParaRPr lang="en-US" altLang="en-US" sz="2800" dirty="0" smtClean="0">
              <a:latin typeface="Tahoma" charset="0"/>
            </a:endParaRPr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5257800" y="3048000"/>
            <a:ext cx="3048000" cy="29718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5791200" y="3581400"/>
            <a:ext cx="1981200" cy="1905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6324600" y="4114800"/>
            <a:ext cx="914400" cy="9144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7848600" y="3657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7924800" y="3886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7848600" y="3962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696200" y="3733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848600" y="3733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7772400" y="3810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7772400" y="3810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7696200" y="3886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6400800" y="3505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6324600" y="35814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6324600" y="4800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>
            <a:off x="6248400" y="4876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7239000" y="5562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7162800" y="56388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7543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7467600" y="44196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5867400" y="5257800"/>
            <a:ext cx="0" cy="304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715000" y="5410200"/>
            <a:ext cx="304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434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aim here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181600" y="5486400"/>
            <a:ext cx="6096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934200" y="4419600"/>
            <a:ext cx="0" cy="30480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781800" y="4572000"/>
            <a:ext cx="304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934200" y="2438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rough </a:t>
            </a:r>
            <a:r>
              <a:rPr lang="en-US" dirty="0" err="1" smtClean="0"/>
              <a:t>ave</a:t>
            </a:r>
            <a:r>
              <a:rPr lang="en-US" dirty="0" smtClean="0"/>
              <a:t> of imprecise shots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7010400" y="3048000"/>
            <a:ext cx="381000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08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  <p:bldP spid="128004" grpId="0" animBg="1"/>
      <p:bldP spid="128005" grpId="0" animBg="1"/>
      <p:bldP spid="128006" grpId="0" animBg="1"/>
      <p:bldP spid="128019" grpId="0" animBg="1"/>
      <p:bldP spid="128019" grpId="1" animBg="1"/>
      <p:bldP spid="128020" grpId="0" animBg="1"/>
      <p:bldP spid="128020" grpId="1" animBg="1"/>
      <p:bldP spid="128021" grpId="0" animBg="1"/>
      <p:bldP spid="128021" grpId="1" animBg="1"/>
      <p:bldP spid="128022" grpId="0" animBg="1"/>
      <p:bldP spid="128022" grpId="1" animBg="1"/>
      <p:bldP spid="128023" grpId="0" animBg="1"/>
      <p:bldP spid="128023" grpId="1" animBg="1"/>
      <p:bldP spid="128024" grpId="0" animBg="1"/>
      <p:bldP spid="128024" grpId="1" animBg="1"/>
      <p:bldP spid="128025" grpId="0" animBg="1"/>
      <p:bldP spid="128025" grpId="1" animBg="1"/>
      <p:bldP spid="128026" grpId="0" animBg="1"/>
      <p:bldP spid="128026" grpId="1" animBg="1"/>
      <p:bldP spid="128027" grpId="0" animBg="1"/>
      <p:bldP spid="128027" grpId="1" animBg="1"/>
      <p:bldP spid="128028" grpId="0" animBg="1"/>
      <p:bldP spid="128028" grpId="1" animBg="1"/>
      <p:bldP spid="128030" grpId="0" animBg="1"/>
      <p:bldP spid="128031" grpId="0" animBg="1"/>
      <p:bldP spid="128032" grpId="0" animBg="1"/>
      <p:bldP spid="128033" grpId="0" animBg="1"/>
      <p:bldP spid="128036" grpId="0" animBg="1"/>
      <p:bldP spid="128037" grpId="0" animBg="1"/>
      <p:bldP spid="128038" grpId="0" animBg="1"/>
      <p:bldP spid="128039" grpId="0" animBg="1"/>
      <p:bldP spid="45" grpId="0"/>
      <p:bldP spid="45" grpId="1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Adding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If you received an add slip, turn it into the office soon (so I know status of lab sections)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Turn in today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Corrected diagnostic quiz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Quiz 1 – Today (after announcements)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Lab Procedures Quiz – Thursday and next Monday (sect. 5, 6, and 7 are now ahead)</a:t>
            </a: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Websites</a:t>
            </a:r>
            <a:endParaRPr lang="en-US" altLang="en-US" sz="2800" dirty="0" smtClean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Text homework solutions posted (class website)</a:t>
            </a:r>
            <a:endParaRPr lang="en-US" altLang="en-US" sz="2400" dirty="0">
              <a:latin typeface="Tahoma" charset="0"/>
            </a:endParaRPr>
          </a:p>
          <a:p>
            <a:pPr lvl="1" eaLnBrk="1" hangingPunct="1"/>
            <a:r>
              <a:rPr lang="en-US" altLang="en-US" sz="2400" dirty="0" err="1" smtClean="0">
                <a:latin typeface="Tahoma" charset="0"/>
              </a:rPr>
              <a:t>SacCT</a:t>
            </a:r>
            <a:r>
              <a:rPr lang="en-US" altLang="en-US" sz="2400" dirty="0" smtClean="0">
                <a:latin typeface="Tahoma" charset="0"/>
              </a:rPr>
              <a:t> site is set up (only grading columns so far; but I will post the diagnostic quiz and quiz 1 solutions soon)</a:t>
            </a:r>
            <a:endParaRPr lang="en-US" altLang="en-US" sz="2400" dirty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Stoichiometry</a:t>
            </a:r>
            <a:r>
              <a:rPr lang="en-US" altLang="en-US" sz="2400" dirty="0">
                <a:latin typeface="Tahoma" charset="0"/>
              </a:rPr>
              <a:t> </a:t>
            </a:r>
            <a:r>
              <a:rPr lang="en-US" altLang="en-US" sz="2400" dirty="0" smtClean="0">
                <a:latin typeface="Tahoma" charset="0"/>
              </a:rPr>
              <a:t>(Chapter 1)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Error </a:t>
            </a:r>
            <a:r>
              <a:rPr lang="en-US" altLang="en-US" sz="2400" dirty="0">
                <a:latin typeface="Tahoma" charset="0"/>
              </a:rPr>
              <a:t>and Uncertainty (Chapter </a:t>
            </a:r>
            <a:r>
              <a:rPr lang="en-US" altLang="en-US" sz="2400" dirty="0" smtClean="0">
                <a:latin typeface="Tahoma" charset="0"/>
              </a:rPr>
              <a:t>3)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Definitions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Significant figures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Accuracy </a:t>
            </a:r>
            <a:r>
              <a:rPr lang="en-US" altLang="en-US" sz="2000" dirty="0">
                <a:latin typeface="Tahoma" charset="0"/>
              </a:rPr>
              <a:t>and precision in measurements</a:t>
            </a:r>
          </a:p>
        </p:txBody>
      </p:sp>
    </p:spTree>
    <p:extLst>
      <p:ext uri="{BB962C8B-B14F-4D97-AF65-F5344CB8AC3E}">
        <p14:creationId xmlns:p14="http://schemas.microsoft.com/office/powerpoint/2010/main" val="166480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Stoichiometry</a:t>
            </a:r>
            <a:endParaRPr lang="en-US" altLang="en-US" sz="1600" smtClean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latin typeface="Tahoma" charset="0"/>
              </a:rPr>
              <a:t>Stoichiometry refers to ratios between moles of reactants and products in chemical reactions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en-US" sz="2800" dirty="0" smtClean="0">
                <a:latin typeface="Tahoma" charset="0"/>
              </a:rPr>
              <a:t>The ratio of moles of reactants and products is equal to the ratio of their stoichiometric coefficients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Example:		</a:t>
            </a:r>
            <a:r>
              <a:rPr lang="en-US" altLang="en-US" sz="2400" dirty="0" err="1" smtClean="0">
                <a:latin typeface="Tahoma" charset="0"/>
              </a:rPr>
              <a:t>aA</a:t>
            </a:r>
            <a:r>
              <a:rPr lang="en-US" altLang="en-US" sz="2400" dirty="0" smtClean="0">
                <a:latin typeface="Tahoma" charset="0"/>
              </a:rPr>
              <a:t> + </a:t>
            </a:r>
            <a:r>
              <a:rPr lang="en-US" altLang="en-US" sz="2400" dirty="0" err="1" smtClean="0">
                <a:latin typeface="Tahoma" charset="0"/>
              </a:rPr>
              <a:t>bB</a:t>
            </a:r>
            <a:r>
              <a:rPr lang="en-US" altLang="en-US" sz="2400" dirty="0" smtClean="0">
                <a:latin typeface="Tahoma" charset="0"/>
              </a:rPr>
              <a:t> </a:t>
            </a:r>
            <a:r>
              <a:rPr lang="en-US" altLang="en-US" sz="2400" dirty="0" smtClean="0">
                <a:latin typeface="Tahoma" charset="0"/>
                <a:cs typeface="Times New Roman" pitchFamily="18" charset="0"/>
              </a:rPr>
              <a:t>↔ </a:t>
            </a:r>
            <a:r>
              <a:rPr lang="en-US" altLang="en-US" sz="2400" dirty="0" err="1" smtClean="0">
                <a:latin typeface="Tahoma" charset="0"/>
                <a:cs typeface="Times New Roman" pitchFamily="18" charset="0"/>
              </a:rPr>
              <a:t>cC</a:t>
            </a:r>
            <a:r>
              <a:rPr lang="en-US" altLang="en-US" sz="2400" dirty="0" smtClean="0">
                <a:latin typeface="Tahoma" charset="0"/>
                <a:cs typeface="Times New Roman" pitchFamily="18" charset="0"/>
              </a:rPr>
              <a:t> + </a:t>
            </a:r>
            <a:r>
              <a:rPr lang="en-US" altLang="en-US" sz="2400" dirty="0" err="1" smtClean="0">
                <a:latin typeface="Tahoma" charset="0"/>
                <a:cs typeface="Times New Roman" pitchFamily="18" charset="0"/>
              </a:rPr>
              <a:t>dD</a:t>
            </a:r>
            <a:endParaRPr lang="en-US" altLang="en-US" sz="2400" dirty="0" smtClean="0">
              <a:latin typeface="Tahoma" charset="0"/>
              <a:cs typeface="Times New Roman" pitchFamily="18" charset="0"/>
            </a:endParaRP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  <a:cs typeface="Times New Roman" pitchFamily="18" charset="0"/>
              </a:rPr>
              <a:t>Moles A/moles B = a/b</a:t>
            </a:r>
          </a:p>
        </p:txBody>
      </p:sp>
    </p:spTree>
    <p:extLst>
      <p:ext uri="{BB962C8B-B14F-4D97-AF65-F5344CB8AC3E}">
        <p14:creationId xmlns:p14="http://schemas.microsoft.com/office/powerpoint/2010/main" val="113086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Stoichiometry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5425" indent="-225425" eaLnBrk="1" hangingPunct="1">
              <a:lnSpc>
                <a:spcPct val="125000"/>
              </a:lnSpc>
            </a:pPr>
            <a:r>
              <a:rPr lang="en-US" altLang="en-US" smtClean="0">
                <a:latin typeface="Tahoma" charset="0"/>
              </a:rPr>
              <a:t>Example problem: How many moles of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are needed to completely react with 25 mL of 0.80 M MnO</a:t>
            </a:r>
            <a:r>
              <a:rPr lang="en-US" altLang="en-US" baseline="-25000" smtClean="0">
                <a:latin typeface="Tahoma" charset="0"/>
              </a:rPr>
              <a:t>4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?</a:t>
            </a:r>
          </a:p>
          <a:p>
            <a:pPr marL="225425" indent="-225425" eaLnBrk="1" hangingPunct="1">
              <a:lnSpc>
                <a:spcPct val="125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Reaction:</a:t>
            </a:r>
          </a:p>
          <a:p>
            <a:pPr marL="225425" indent="-225425" eaLnBrk="1" hangingPunct="1">
              <a:lnSpc>
                <a:spcPct val="125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	 5H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(aq) + 2MnO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-</a:t>
            </a:r>
            <a:r>
              <a:rPr lang="en-US" altLang="en-US" sz="2400" smtClean="0">
                <a:latin typeface="Tahoma" charset="0"/>
              </a:rPr>
              <a:t> +6H</a:t>
            </a:r>
            <a:r>
              <a:rPr lang="en-US" altLang="en-US" sz="2400" baseline="30000" smtClean="0">
                <a:latin typeface="Tahoma" charset="0"/>
              </a:rPr>
              <a:t>+</a:t>
            </a:r>
            <a:r>
              <a:rPr lang="en-US" altLang="en-US" sz="2400" smtClean="0">
                <a:latin typeface="Tahoma" charset="0"/>
              </a:rPr>
              <a:t> </a:t>
            </a:r>
            <a:r>
              <a:rPr lang="en-US" altLang="en-US" sz="2400" smtClean="0">
                <a:latin typeface="Tahoma" charset="0"/>
                <a:cs typeface="Times New Roman" pitchFamily="18" charset="0"/>
              </a:rPr>
              <a:t>↔ 2Mn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  <a:cs typeface="Times New Roman" pitchFamily="18" charset="0"/>
              </a:rPr>
              <a:t> + 5O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Times New Roman" pitchFamily="18" charset="0"/>
              </a:rPr>
              <a:t>(g) + 8H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Times New Roman" pitchFamily="18" charset="0"/>
              </a:rPr>
              <a:t>O(l)</a:t>
            </a:r>
            <a:endParaRPr lang="en-US" altLang="en-US" sz="2400" smtClean="0">
              <a:latin typeface="Tahoma" charset="0"/>
            </a:endParaRPr>
          </a:p>
          <a:p>
            <a:pPr marL="225425" indent="-225425" eaLnBrk="1" hangingPunct="1">
              <a:buFontTx/>
              <a:buNone/>
            </a:pP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412543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Stoichiometry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Remember: there are two (common) ways to deliver a known amount (moles) of a reagent:</a:t>
            </a:r>
          </a:p>
          <a:p>
            <a:pPr lvl="1" eaLnBrk="1" hangingPunct="1"/>
            <a:r>
              <a:rPr lang="en-US" altLang="en-US" dirty="0" smtClean="0">
                <a:latin typeface="Tahoma" charset="0"/>
              </a:rPr>
              <a:t>Mass (using formula weight)</a:t>
            </a:r>
          </a:p>
          <a:p>
            <a:pPr lvl="1" eaLnBrk="1" hangingPunct="1"/>
            <a:r>
              <a:rPr lang="en-US" altLang="en-US" dirty="0" smtClean="0">
                <a:latin typeface="Tahoma" charset="0"/>
              </a:rPr>
              <a:t>Volume (if molarity is known)</a:t>
            </a:r>
          </a:p>
          <a:p>
            <a:pPr eaLnBrk="1" hangingPunct="1"/>
            <a:endParaRPr lang="en-US" alt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74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Chapter 3 – Error and Uncertainty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ahoma" charset="0"/>
              </a:rPr>
              <a:t>Error is the difference between measured value and true value 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Tahoma" charset="0"/>
              </a:rPr>
              <a:t>	 error = measured value – true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ahoma" charset="0"/>
              </a:rPr>
              <a:t>Uncertainty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Tahoma" charset="0"/>
              </a:rPr>
              <a:t>Less precise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latin typeface="Tahoma" charset="0"/>
              </a:rPr>
              <a:t>The range of possible values that, within some probability, includes the true value</a:t>
            </a:r>
            <a:r>
              <a:rPr lang="en-US" alt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2806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Measures of Uncertainty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Explicit Uncertainty: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Tahoma" charset="0"/>
              </a:rPr>
              <a:t>	 Measurement of CO</a:t>
            </a:r>
            <a:r>
              <a:rPr lang="en-US" altLang="en-US" sz="2800" baseline="-25000" dirty="0" smtClean="0">
                <a:latin typeface="Tahoma" charset="0"/>
              </a:rPr>
              <a:t>2</a:t>
            </a:r>
            <a:r>
              <a:rPr lang="en-US" altLang="en-US" sz="2800" dirty="0" smtClean="0">
                <a:latin typeface="Tahoma" charset="0"/>
              </a:rPr>
              <a:t> in the air:  399 </a:t>
            </a:r>
            <a:r>
              <a:rPr lang="en-US" altLang="en-US" sz="2800" u="sng" dirty="0" smtClean="0">
                <a:latin typeface="Tahoma" charset="0"/>
              </a:rPr>
              <a:t>+</a:t>
            </a:r>
            <a:r>
              <a:rPr lang="en-US" altLang="en-US" sz="2800" dirty="0" smtClean="0">
                <a:latin typeface="Tahoma" charset="0"/>
              </a:rPr>
              <a:t> 3 </a:t>
            </a:r>
            <a:r>
              <a:rPr lang="en-US" altLang="en-US" sz="2800" dirty="0" err="1" smtClean="0">
                <a:latin typeface="Tahoma" charset="0"/>
              </a:rPr>
              <a:t>ppmv</a:t>
            </a:r>
            <a:endParaRPr lang="en-US" altLang="en-US" sz="28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Tahoma" charset="0"/>
              </a:rPr>
              <a:t>	The </a:t>
            </a:r>
            <a:r>
              <a:rPr lang="en-US" altLang="en-US" sz="2800" u="sng" dirty="0" smtClean="0">
                <a:latin typeface="Tahoma" charset="0"/>
              </a:rPr>
              <a:t>+</a:t>
            </a:r>
            <a:r>
              <a:rPr lang="en-US" altLang="en-US" sz="2800" dirty="0" smtClean="0">
                <a:latin typeface="Tahoma" charset="0"/>
              </a:rPr>
              <a:t> 3 ppm comes from statistics associated with making multiple measurements (Covered in Chapter 4)</a:t>
            </a:r>
          </a:p>
          <a:p>
            <a:pPr eaLnBrk="1" hangingPunct="1">
              <a:buFontTx/>
              <a:buNone/>
            </a:pP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dirty="0" smtClean="0">
                <a:latin typeface="Tahoma" charset="0"/>
              </a:rPr>
              <a:t>Implicit Uncertainty: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Tahoma" charset="0"/>
              </a:rPr>
              <a:t>Use of significant figures (399 has a different meaning than 400 and 399.32)</a:t>
            </a:r>
          </a:p>
        </p:txBody>
      </p:sp>
    </p:spTree>
    <p:extLst>
      <p:ext uri="{BB962C8B-B14F-4D97-AF65-F5344CB8AC3E}">
        <p14:creationId xmlns:p14="http://schemas.microsoft.com/office/powerpoint/2010/main" val="406576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Significant Figures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(review of general chem.)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Two important quantities to know:</a:t>
            </a:r>
          </a:p>
          <a:p>
            <a:pPr lvl="1" eaLnBrk="1" hangingPunct="1"/>
            <a:r>
              <a:rPr lang="en-US" altLang="en-US" smtClean="0">
                <a:latin typeface="Tahoma" charset="0"/>
              </a:rPr>
              <a:t>Number of significant figures</a:t>
            </a:r>
          </a:p>
          <a:p>
            <a:pPr lvl="1" eaLnBrk="1" hangingPunct="1"/>
            <a:r>
              <a:rPr lang="en-US" altLang="en-US" smtClean="0">
                <a:latin typeface="Tahoma" charset="0"/>
              </a:rPr>
              <a:t>Place of last significant figure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Example: 13.06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4 significant figures and last place is hundredths</a:t>
            </a:r>
          </a:p>
          <a:p>
            <a:pPr lvl="1" eaLnBrk="1" hangingPunct="1"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 eaLnBrk="1" hangingPunct="1"/>
            <a:r>
              <a:rPr lang="en-US" altLang="en-US" smtClean="0">
                <a:latin typeface="Tahoma" charset="0"/>
              </a:rPr>
              <a:t>Learn significant figures rules regarding zeros</a:t>
            </a:r>
          </a:p>
        </p:txBody>
      </p:sp>
    </p:spTree>
    <p:extLst>
      <p:ext uri="{BB962C8B-B14F-4D97-AF65-F5344CB8AC3E}">
        <p14:creationId xmlns:p14="http://schemas.microsoft.com/office/powerpoint/2010/main" val="28544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767</Words>
  <Application>Microsoft Office PowerPoint</Application>
  <PresentationFormat>On-screen Show (4:3)</PresentationFormat>
  <Paragraphs>141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Tahoma</vt:lpstr>
      <vt:lpstr>Times New Roman</vt:lpstr>
      <vt:lpstr>Default Design</vt:lpstr>
      <vt:lpstr>Chem. 31 – 9/6 Lecture</vt:lpstr>
      <vt:lpstr>Announcements I</vt:lpstr>
      <vt:lpstr>Announcements II</vt:lpstr>
      <vt:lpstr>Stoichiometry</vt:lpstr>
      <vt:lpstr>Stoichiometry</vt:lpstr>
      <vt:lpstr>Stoichiometry</vt:lpstr>
      <vt:lpstr>Chapter 3 – Error and Uncertainty</vt:lpstr>
      <vt:lpstr>Measures of Uncertainty</vt:lpstr>
      <vt:lpstr>Significant Figures (review of general chem.)</vt:lpstr>
      <vt:lpstr>Significant Figures - Review</vt:lpstr>
      <vt:lpstr>Significant Figures in Mathematical Operations</vt:lpstr>
      <vt:lpstr>Significant Figures in Mathematical Operations</vt:lpstr>
      <vt:lpstr>Significant Figures in Mathematical Operations</vt:lpstr>
      <vt:lpstr>Significant Figures More Rules</vt:lpstr>
      <vt:lpstr>Types of Errors</vt:lpstr>
      <vt:lpstr>Accuracy and Precision</vt:lpstr>
      <vt:lpstr>Accuracy and Precision</vt:lpstr>
      <vt:lpstr>Accuracy and Precision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145</cp:revision>
  <dcterms:created xsi:type="dcterms:W3CDTF">2005-09-14T19:27:31Z</dcterms:created>
  <dcterms:modified xsi:type="dcterms:W3CDTF">2017-09-06T16:30:31Z</dcterms:modified>
</cp:coreProperties>
</file>