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80" r:id="rId2"/>
    <p:sldId id="321" r:id="rId3"/>
    <p:sldId id="345" r:id="rId4"/>
    <p:sldId id="342" r:id="rId5"/>
    <p:sldId id="343" r:id="rId6"/>
    <p:sldId id="344" r:id="rId7"/>
    <p:sldId id="346" r:id="rId8"/>
    <p:sldId id="347" r:id="rId9"/>
    <p:sldId id="348" r:id="rId10"/>
    <p:sldId id="34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>
      <p:cViewPr varScale="1">
        <p:scale>
          <a:sx n="65" d="100"/>
          <a:sy n="65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A9F59-DE72-4B39-8D33-9CC2DFF30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6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9/11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Chapter 4</a:t>
            </a:r>
            <a:br>
              <a:rPr lang="en-US" altLang="en-US" dirty="0" smtClean="0">
                <a:latin typeface="Tahoma" charset="0"/>
              </a:rPr>
            </a:br>
            <a:r>
              <a:rPr lang="en-US" altLang="en-US" sz="2800" dirty="0" smtClean="0">
                <a:latin typeface="Tahoma" charset="0"/>
              </a:rPr>
              <a:t>Calculation of Average and Standard Deviation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smtClean="0">
                <a:latin typeface="Tahoma" charset="0"/>
              </a:rPr>
              <a:t>Average</a:t>
            </a:r>
          </a:p>
          <a:p>
            <a:pPr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r>
              <a:rPr lang="en-US" altLang="en-US" sz="2800" smtClean="0">
                <a:latin typeface="Tahoma" charset="0"/>
              </a:rPr>
              <a:t>Standard Deviation</a:t>
            </a:r>
          </a:p>
        </p:txBody>
      </p:sp>
      <p:graphicFrame>
        <p:nvGraphicFramePr>
          <p:cNvPr id="13312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90600" y="2260600"/>
          <a:ext cx="1511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09336" imgH="431613" progId="Equation.3">
                  <p:embed/>
                </p:oleObj>
              </mc:Choice>
              <mc:Fallback>
                <p:oleObj name="Equation" r:id="rId3" imgW="609336" imgH="431613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60600"/>
                        <a:ext cx="1511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2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38200" y="4343400"/>
          <a:ext cx="27432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167893" imgH="495085" progId="Equation.3">
                  <p:embed/>
                </p:oleObj>
              </mc:Choice>
              <mc:Fallback>
                <p:oleObj name="Equation" r:id="rId5" imgW="1167893" imgH="495085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2743200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533400" y="5791200"/>
            <a:ext cx="746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Note:  You are welcome to use function keys on your calculator to calculate average and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97494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  <p:bldP spid="1331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Turn in today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Corrected diagnostic quiz (Sect 4)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Quiz 1 – Key posted; returned in labs</a:t>
            </a:r>
          </a:p>
          <a:p>
            <a:pPr eaLnBrk="1" hangingPunct="1"/>
            <a:r>
              <a:rPr lang="en-US" altLang="en-US" sz="2800" dirty="0">
                <a:latin typeface="Tahoma" charset="0"/>
              </a:rPr>
              <a:t>Today’s </a:t>
            </a:r>
            <a:r>
              <a:rPr lang="en-US" altLang="en-US" sz="2800" dirty="0" smtClean="0">
                <a:latin typeface="Tahoma" charset="0"/>
              </a:rPr>
              <a:t>Lecture – Error and Uncertainty (Ch. </a:t>
            </a:r>
            <a:r>
              <a:rPr lang="en-US" altLang="en-US" sz="2800" dirty="0" smtClean="0">
                <a:latin typeface="Tahoma" charset="0"/>
              </a:rPr>
              <a:t>3)</a:t>
            </a:r>
            <a:endParaRPr lang="en-US" altLang="en-US" sz="2800" dirty="0">
              <a:latin typeface="Tahoma" charset="0"/>
            </a:endParaRPr>
          </a:p>
          <a:p>
            <a:pPr lvl="1" eaLnBrk="1" hangingPunct="1"/>
            <a:r>
              <a:rPr lang="en-US" altLang="en-US" dirty="0" smtClean="0">
                <a:latin typeface="Tahoma" charset="0"/>
              </a:rPr>
              <a:t>Accuracy </a:t>
            </a:r>
            <a:r>
              <a:rPr lang="en-US" altLang="en-US" dirty="0">
                <a:latin typeface="Tahoma" charset="0"/>
              </a:rPr>
              <a:t>and precision in </a:t>
            </a:r>
            <a:r>
              <a:rPr lang="en-US" altLang="en-US" dirty="0" smtClean="0">
                <a:latin typeface="Tahoma" charset="0"/>
              </a:rPr>
              <a:t>measurements</a:t>
            </a:r>
          </a:p>
          <a:p>
            <a:pPr lvl="1" eaLnBrk="1" hangingPunct="1"/>
            <a:r>
              <a:rPr lang="en-US" altLang="en-US" dirty="0" smtClean="0">
                <a:latin typeface="Tahoma" charset="0"/>
              </a:rPr>
              <a:t>Propagation of </a:t>
            </a:r>
            <a:r>
              <a:rPr lang="en-US" altLang="en-US" dirty="0" smtClean="0">
                <a:latin typeface="Tahoma" charset="0"/>
              </a:rPr>
              <a:t>uncertainty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Overview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In addition/subtraction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New rules for significant figures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Multiplication/Division</a:t>
            </a: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</a:t>
            </a:r>
            <a:r>
              <a:rPr lang="en-US" altLang="en-US" dirty="0" smtClean="0">
                <a:latin typeface="Tahoma" charset="0"/>
              </a:rPr>
              <a:t>II</a:t>
            </a:r>
            <a:endParaRPr lang="en-US" altLang="en-US" dirty="0" smtClean="0">
              <a:latin typeface="Tahoma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tabLst>
                <a:tab pos="457200" algn="l"/>
              </a:tabLst>
            </a:pPr>
            <a:r>
              <a:rPr lang="en-US" altLang="en-US" sz="2800" dirty="0" smtClean="0">
                <a:latin typeface="Tahoma" charset="0"/>
              </a:rPr>
              <a:t>	– </a:t>
            </a:r>
            <a:r>
              <a:rPr lang="en-US" altLang="en-US" dirty="0" smtClean="0">
                <a:latin typeface="Tahoma" charset="0"/>
              </a:rPr>
              <a:t>Propagation </a:t>
            </a:r>
            <a:r>
              <a:rPr lang="en-US" altLang="en-US" dirty="0" smtClean="0">
                <a:latin typeface="Tahoma" charset="0"/>
              </a:rPr>
              <a:t>of </a:t>
            </a:r>
            <a:r>
              <a:rPr lang="en-US" altLang="en-US" dirty="0" smtClean="0">
                <a:latin typeface="Tahoma" charset="0"/>
              </a:rPr>
              <a:t>uncertainty (cont.)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Exponents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Mixed Operations</a:t>
            </a:r>
          </a:p>
          <a:p>
            <a:pPr lvl="2" eaLnBrk="1" hangingPunct="1"/>
            <a:endParaRPr lang="en-US" altLang="en-US" dirty="0">
              <a:latin typeface="Tahoma" charset="0"/>
            </a:endParaRPr>
          </a:p>
          <a:p>
            <a:pPr marL="0" indent="0" eaLnBrk="1" hangingPunct="1">
              <a:buNone/>
            </a:pPr>
            <a:endParaRPr lang="en-US" altLang="en-US" sz="28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and Precision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smtClean="0">
                <a:latin typeface="Tahoma" charset="0"/>
              </a:rPr>
              <a:t>Accuracy is a measure of how close a measured value is to a true value</a:t>
            </a:r>
          </a:p>
          <a:p>
            <a:r>
              <a:rPr lang="en-US" altLang="en-US" sz="2800" smtClean="0">
                <a:latin typeface="Tahoma" charset="0"/>
              </a:rPr>
              <a:t>Precision is a measure of the variability of measured values</a:t>
            </a:r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>
            <a:off x="5257800" y="3048000"/>
            <a:ext cx="3048000" cy="29718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5" name="Oval 5"/>
          <p:cNvSpPr>
            <a:spLocks noChangeArrowheads="1"/>
          </p:cNvSpPr>
          <p:nvPr/>
        </p:nvSpPr>
        <p:spPr bwMode="auto">
          <a:xfrm>
            <a:off x="5791200" y="3581400"/>
            <a:ext cx="1981200" cy="1905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6324600" y="4114800"/>
            <a:ext cx="914400" cy="9144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5410200" y="2057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Precise and Accurate</a:t>
            </a:r>
          </a:p>
        </p:txBody>
      </p:sp>
      <p:sp>
        <p:nvSpPr>
          <p:cNvPr id="128008" name="Line 8"/>
          <p:cNvSpPr>
            <a:spLocks noChangeShapeType="1"/>
          </p:cNvSpPr>
          <p:nvPr/>
        </p:nvSpPr>
        <p:spPr bwMode="auto">
          <a:xfrm>
            <a:off x="67056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09" name="Line 9"/>
          <p:cNvSpPr>
            <a:spLocks noChangeShapeType="1"/>
          </p:cNvSpPr>
          <p:nvPr/>
        </p:nvSpPr>
        <p:spPr bwMode="auto">
          <a:xfrm>
            <a:off x="6629400" y="4648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0" name="Line 10"/>
          <p:cNvSpPr>
            <a:spLocks noChangeShapeType="1"/>
          </p:cNvSpPr>
          <p:nvPr/>
        </p:nvSpPr>
        <p:spPr bwMode="auto">
          <a:xfrm>
            <a:off x="70104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1" name="Line 11"/>
          <p:cNvSpPr>
            <a:spLocks noChangeShapeType="1"/>
          </p:cNvSpPr>
          <p:nvPr/>
        </p:nvSpPr>
        <p:spPr bwMode="auto">
          <a:xfrm>
            <a:off x="6934200" y="4495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6934200" y="4648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6858000" y="4724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4" name="Line 14"/>
          <p:cNvSpPr>
            <a:spLocks noChangeShapeType="1"/>
          </p:cNvSpPr>
          <p:nvPr/>
        </p:nvSpPr>
        <p:spPr bwMode="auto">
          <a:xfrm>
            <a:off x="6705600" y="4191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>
            <a:off x="6629400" y="4267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67818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>
            <a:off x="6705600" y="4495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8" name="Text Box 18"/>
          <p:cNvSpPr txBox="1">
            <a:spLocks noChangeArrowheads="1"/>
          </p:cNvSpPr>
          <p:nvPr/>
        </p:nvSpPr>
        <p:spPr bwMode="auto">
          <a:xfrm>
            <a:off x="5410200" y="18288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Precise, but not accurate</a:t>
            </a:r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7848600" y="3657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7924800" y="3886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7848600" y="3962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696200" y="3733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7848600" y="3733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7772400" y="3810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7772400" y="3810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7696200" y="3886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9" name="Text Box 29"/>
          <p:cNvSpPr txBox="1">
            <a:spLocks noChangeArrowheads="1"/>
          </p:cNvSpPr>
          <p:nvPr/>
        </p:nvSpPr>
        <p:spPr bwMode="auto">
          <a:xfrm>
            <a:off x="5410200" y="19050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Poor precision (Accuracy also not great)</a:t>
            </a:r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>
            <a:off x="6400800" y="3505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1" name="Line 31"/>
          <p:cNvSpPr>
            <a:spLocks noChangeShapeType="1"/>
          </p:cNvSpPr>
          <p:nvPr/>
        </p:nvSpPr>
        <p:spPr bwMode="auto">
          <a:xfrm>
            <a:off x="6324600" y="3581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6096000" y="5029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3" name="Line 33"/>
          <p:cNvSpPr>
            <a:spLocks noChangeShapeType="1"/>
          </p:cNvSpPr>
          <p:nvPr/>
        </p:nvSpPr>
        <p:spPr bwMode="auto">
          <a:xfrm>
            <a:off x="6019800" y="5105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4" name="Line 34"/>
          <p:cNvSpPr>
            <a:spLocks noChangeShapeType="1"/>
          </p:cNvSpPr>
          <p:nvPr/>
        </p:nvSpPr>
        <p:spPr bwMode="auto">
          <a:xfrm>
            <a:off x="68580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5" name="Line 35"/>
          <p:cNvSpPr>
            <a:spLocks noChangeShapeType="1"/>
          </p:cNvSpPr>
          <p:nvPr/>
        </p:nvSpPr>
        <p:spPr bwMode="auto">
          <a:xfrm>
            <a:off x="67818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7239000" y="5562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7162800" y="5638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75438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7467600" y="4419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28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128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  <p:bldP spid="128004" grpId="0" animBg="1"/>
      <p:bldP spid="128005" grpId="0" animBg="1"/>
      <p:bldP spid="128006" grpId="0" animBg="1"/>
      <p:bldP spid="128007" grpId="0"/>
      <p:bldP spid="128007" grpId="1"/>
      <p:bldP spid="128008" grpId="0" animBg="1"/>
      <p:bldP spid="128008" grpId="1" animBg="1"/>
      <p:bldP spid="128009" grpId="0" animBg="1"/>
      <p:bldP spid="128009" grpId="1" animBg="1"/>
      <p:bldP spid="128010" grpId="0" animBg="1"/>
      <p:bldP spid="128010" grpId="1" animBg="1"/>
      <p:bldP spid="128011" grpId="0" animBg="1"/>
      <p:bldP spid="128011" grpId="1" animBg="1"/>
      <p:bldP spid="128012" grpId="0" animBg="1"/>
      <p:bldP spid="128012" grpId="1" animBg="1"/>
      <p:bldP spid="128013" grpId="0" animBg="1"/>
      <p:bldP spid="128013" grpId="1" animBg="1"/>
      <p:bldP spid="128014" grpId="0" animBg="1"/>
      <p:bldP spid="128014" grpId="1" animBg="1"/>
      <p:bldP spid="128015" grpId="0" animBg="1"/>
      <p:bldP spid="128015" grpId="1" animBg="1"/>
      <p:bldP spid="128016" grpId="0" animBg="1"/>
      <p:bldP spid="128016" grpId="1" animBg="1"/>
      <p:bldP spid="128017" grpId="0" animBg="1"/>
      <p:bldP spid="128017" grpId="1" animBg="1"/>
      <p:bldP spid="128018" grpId="0"/>
      <p:bldP spid="128018" grpId="1"/>
      <p:bldP spid="128019" grpId="0" animBg="1"/>
      <p:bldP spid="128019" grpId="1" animBg="1"/>
      <p:bldP spid="128020" grpId="0" animBg="1"/>
      <p:bldP spid="128020" grpId="1" animBg="1"/>
      <p:bldP spid="128021" grpId="0" animBg="1"/>
      <p:bldP spid="128021" grpId="1" animBg="1"/>
      <p:bldP spid="128022" grpId="0" animBg="1"/>
      <p:bldP spid="128022" grpId="1" animBg="1"/>
      <p:bldP spid="128023" grpId="0" animBg="1"/>
      <p:bldP spid="128023" grpId="1" animBg="1"/>
      <p:bldP spid="128024" grpId="0" animBg="1"/>
      <p:bldP spid="128024" grpId="1" animBg="1"/>
      <p:bldP spid="128025" grpId="0" animBg="1"/>
      <p:bldP spid="128025" grpId="1" animBg="1"/>
      <p:bldP spid="128026" grpId="0" animBg="1"/>
      <p:bldP spid="128026" grpId="1" animBg="1"/>
      <p:bldP spid="128027" grpId="0" animBg="1"/>
      <p:bldP spid="128027" grpId="1" animBg="1"/>
      <p:bldP spid="128028" grpId="0" animBg="1"/>
      <p:bldP spid="128028" grpId="1" animBg="1"/>
      <p:bldP spid="128029" grpId="0"/>
      <p:bldP spid="128030" grpId="0" animBg="1"/>
      <p:bldP spid="128031" grpId="0" animBg="1"/>
      <p:bldP spid="128032" grpId="0" animBg="1"/>
      <p:bldP spid="128033" grpId="0" animBg="1"/>
      <p:bldP spid="128034" grpId="0" animBg="1"/>
      <p:bldP spid="128035" grpId="0" animBg="1"/>
      <p:bldP spid="128036" grpId="0" animBg="1"/>
      <p:bldP spid="128037" grpId="0" animBg="1"/>
      <p:bldP spid="128038" grpId="0" animBg="1"/>
      <p:bldP spid="1280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and Precision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is affected by systematic and random errors</a:t>
            </a:r>
          </a:p>
          <a:p>
            <a:r>
              <a:rPr lang="en-US" altLang="en-US" smtClean="0">
                <a:latin typeface="Tahoma" charset="0"/>
              </a:rPr>
              <a:t>Precision is affected mainly by random errors</a:t>
            </a:r>
          </a:p>
          <a:p>
            <a:r>
              <a:rPr lang="en-US" altLang="en-US" smtClean="0">
                <a:latin typeface="Tahoma" charset="0"/>
              </a:rPr>
              <a:t>Precision is easier to measure</a:t>
            </a:r>
          </a:p>
        </p:txBody>
      </p:sp>
    </p:spTree>
    <p:extLst>
      <p:ext uri="{BB962C8B-B14F-4D97-AF65-F5344CB8AC3E}">
        <p14:creationId xmlns:p14="http://schemas.microsoft.com/office/powerpoint/2010/main" val="20072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and Precision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ahoma" charset="0"/>
              </a:rPr>
              <a:t>Both imprecise and inaccurate measurements can be improved</a:t>
            </a:r>
          </a:p>
          <a:p>
            <a:r>
              <a:rPr lang="en-US" altLang="en-US" sz="2400" dirty="0" smtClean="0">
                <a:latin typeface="Tahoma" charset="0"/>
              </a:rPr>
              <a:t>Accounting for errors improves inaccurate measurements (if shot is above and right aim low + left)</a:t>
            </a:r>
          </a:p>
          <a:p>
            <a:r>
              <a:rPr lang="en-US" altLang="en-US" sz="2400" dirty="0" smtClean="0">
                <a:latin typeface="Tahoma" charset="0"/>
              </a:rPr>
              <a:t>Averaging improves imprecise measurements</a:t>
            </a:r>
            <a:endParaRPr lang="en-US" altLang="en-US" sz="2800" dirty="0" smtClean="0">
              <a:latin typeface="Tahoma" charset="0"/>
            </a:endParaRPr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>
            <a:off x="5257800" y="3048000"/>
            <a:ext cx="3048000" cy="29718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5" name="Oval 5"/>
          <p:cNvSpPr>
            <a:spLocks noChangeArrowheads="1"/>
          </p:cNvSpPr>
          <p:nvPr/>
        </p:nvSpPr>
        <p:spPr bwMode="auto">
          <a:xfrm>
            <a:off x="5791200" y="3581400"/>
            <a:ext cx="1981200" cy="1905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6324600" y="4114800"/>
            <a:ext cx="914400" cy="9144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7848600" y="3657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7924800" y="3886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7848600" y="3962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696200" y="3733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7848600" y="3733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7772400" y="3810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7772400" y="3810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7696200" y="3886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>
            <a:off x="6400800" y="3505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1" name="Line 31"/>
          <p:cNvSpPr>
            <a:spLocks noChangeShapeType="1"/>
          </p:cNvSpPr>
          <p:nvPr/>
        </p:nvSpPr>
        <p:spPr bwMode="auto">
          <a:xfrm>
            <a:off x="6324600" y="3581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6324600" y="4800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3" name="Line 33"/>
          <p:cNvSpPr>
            <a:spLocks noChangeShapeType="1"/>
          </p:cNvSpPr>
          <p:nvPr/>
        </p:nvSpPr>
        <p:spPr bwMode="auto">
          <a:xfrm>
            <a:off x="6248400" y="4876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7239000" y="5562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7162800" y="5638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75438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7467600" y="4419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67400" y="5257800"/>
            <a:ext cx="0" cy="3048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715000" y="5410200"/>
            <a:ext cx="304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3434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aim here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181600" y="5486400"/>
            <a:ext cx="6096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934200" y="4419600"/>
            <a:ext cx="0" cy="3048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781800" y="4572000"/>
            <a:ext cx="304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934200" y="2438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rough </a:t>
            </a:r>
            <a:r>
              <a:rPr lang="en-US" dirty="0" err="1" smtClean="0"/>
              <a:t>ave</a:t>
            </a:r>
            <a:r>
              <a:rPr lang="en-US" dirty="0" smtClean="0"/>
              <a:t> of imprecise shots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7010400" y="3048000"/>
            <a:ext cx="381000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08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  <p:bldP spid="128004" grpId="0" animBg="1"/>
      <p:bldP spid="128005" grpId="0" animBg="1"/>
      <p:bldP spid="128006" grpId="0" animBg="1"/>
      <p:bldP spid="128019" grpId="0" animBg="1"/>
      <p:bldP spid="128019" grpId="1" animBg="1"/>
      <p:bldP spid="128020" grpId="0" animBg="1"/>
      <p:bldP spid="128020" grpId="1" animBg="1"/>
      <p:bldP spid="128021" grpId="0" animBg="1"/>
      <p:bldP spid="128021" grpId="1" animBg="1"/>
      <p:bldP spid="128022" grpId="0" animBg="1"/>
      <p:bldP spid="128022" grpId="1" animBg="1"/>
      <p:bldP spid="128023" grpId="0" animBg="1"/>
      <p:bldP spid="128023" grpId="1" animBg="1"/>
      <p:bldP spid="128024" grpId="0" animBg="1"/>
      <p:bldP spid="128024" grpId="1" animBg="1"/>
      <p:bldP spid="128025" grpId="0" animBg="1"/>
      <p:bldP spid="128025" grpId="1" animBg="1"/>
      <p:bldP spid="128026" grpId="0" animBg="1"/>
      <p:bldP spid="128026" grpId="1" animBg="1"/>
      <p:bldP spid="128027" grpId="0" animBg="1"/>
      <p:bldP spid="128027" grpId="1" animBg="1"/>
      <p:bldP spid="128028" grpId="0" animBg="1"/>
      <p:bldP spid="128028" grpId="1" animBg="1"/>
      <p:bldP spid="128030" grpId="0" animBg="1"/>
      <p:bldP spid="128031" grpId="0" animBg="1"/>
      <p:bldP spid="128032" grpId="0" animBg="1"/>
      <p:bldP spid="128033" grpId="0" animBg="1"/>
      <p:bldP spid="128036" grpId="0" animBg="1"/>
      <p:bldP spid="128037" grpId="0" animBg="1"/>
      <p:bldP spid="128038" grpId="0" animBg="1"/>
      <p:bldP spid="128039" grpId="0" animBg="1"/>
      <p:bldP spid="45" grpId="0"/>
      <p:bldP spid="45" grpId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Propagation of Uncertainty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48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charset="0"/>
              </a:rPr>
              <a:t>What does propagation of uncertainty refer to?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charset="0"/>
              </a:rPr>
              <a:t>It refers to situations when one or more variables are measured in order to calculate another variable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charset="0"/>
              </a:rPr>
              <a:t>Examples: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>
                <a:latin typeface="Tahoma" charset="0"/>
              </a:rPr>
              <a:t>Calculation of volume delivered by a </a:t>
            </a:r>
            <a:r>
              <a:rPr lang="en-US" altLang="en-US" sz="1800" dirty="0" err="1" smtClean="0">
                <a:latin typeface="Tahoma" charset="0"/>
              </a:rPr>
              <a:t>buret</a:t>
            </a:r>
            <a:r>
              <a:rPr lang="en-US" altLang="en-US" sz="1800" dirty="0" smtClean="0">
                <a:latin typeface="Tahoma" charset="0"/>
              </a:rPr>
              <a:t>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600" dirty="0" err="1" smtClean="0">
                <a:latin typeface="Tahoma" charset="0"/>
              </a:rPr>
              <a:t>V</a:t>
            </a:r>
            <a:r>
              <a:rPr lang="en-US" altLang="en-US" sz="1600" baseline="-25000" dirty="0" err="1" smtClean="0">
                <a:latin typeface="Tahoma" charset="0"/>
              </a:rPr>
              <a:t>buret</a:t>
            </a:r>
            <a:r>
              <a:rPr lang="en-US" altLang="en-US" sz="1600" dirty="0" smtClean="0">
                <a:latin typeface="Tahoma" charset="0"/>
              </a:rPr>
              <a:t> = </a:t>
            </a:r>
            <a:r>
              <a:rPr lang="en-US" altLang="en-US" sz="1600" dirty="0" err="1" smtClean="0">
                <a:latin typeface="Tahoma" charset="0"/>
              </a:rPr>
              <a:t>V</a:t>
            </a:r>
            <a:r>
              <a:rPr lang="en-US" altLang="en-US" sz="1600" baseline="-25000" dirty="0" err="1" smtClean="0">
                <a:latin typeface="Tahoma" charset="0"/>
              </a:rPr>
              <a:t>final</a:t>
            </a:r>
            <a:r>
              <a:rPr lang="en-US" altLang="en-US" sz="1600" dirty="0" smtClean="0">
                <a:latin typeface="Tahoma" charset="0"/>
              </a:rPr>
              <a:t> </a:t>
            </a:r>
            <a:r>
              <a:rPr lang="en-US" altLang="en-US" sz="1600" dirty="0" smtClean="0"/>
              <a:t>–</a:t>
            </a:r>
            <a:r>
              <a:rPr lang="en-US" altLang="en-US" sz="1600" dirty="0" smtClean="0">
                <a:latin typeface="Tahoma" charset="0"/>
              </a:rPr>
              <a:t> </a:t>
            </a:r>
            <a:r>
              <a:rPr lang="en-US" altLang="en-US" sz="1600" dirty="0" err="1" smtClean="0">
                <a:latin typeface="Tahoma" charset="0"/>
              </a:rPr>
              <a:t>V</a:t>
            </a:r>
            <a:r>
              <a:rPr lang="en-US" altLang="en-US" sz="1600" baseline="-25000" dirty="0" err="1" smtClean="0">
                <a:latin typeface="Tahoma" charset="0"/>
              </a:rPr>
              <a:t>intial</a:t>
            </a:r>
            <a:endParaRPr lang="en-US" altLang="en-US" sz="1600" dirty="0" smtClean="0">
              <a:latin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800" dirty="0" smtClean="0">
                <a:latin typeface="Tahoma" charset="0"/>
              </a:rPr>
              <a:t>Note: uncertainty in </a:t>
            </a:r>
            <a:r>
              <a:rPr lang="en-US" altLang="en-US" sz="1800" dirty="0" err="1" smtClean="0">
                <a:latin typeface="Tahoma" charset="0"/>
              </a:rPr>
              <a:t>V</a:t>
            </a:r>
            <a:r>
              <a:rPr lang="en-US" altLang="en-US" sz="1800" baseline="-25000" dirty="0" err="1" smtClean="0">
                <a:latin typeface="Tahoma" charset="0"/>
              </a:rPr>
              <a:t>buret</a:t>
            </a:r>
            <a:r>
              <a:rPr lang="en-US" altLang="en-US" sz="1800" dirty="0" smtClean="0">
                <a:latin typeface="Tahoma" charset="0"/>
              </a:rPr>
              <a:t> can be calculated by uncertainty in </a:t>
            </a:r>
            <a:r>
              <a:rPr lang="en-US" altLang="en-US" sz="1800" dirty="0" err="1" smtClean="0">
                <a:latin typeface="Tahoma" charset="0"/>
              </a:rPr>
              <a:t>V</a:t>
            </a:r>
            <a:r>
              <a:rPr lang="en-US" altLang="en-US" sz="1800" baseline="-25000" dirty="0" err="1" smtClean="0">
                <a:latin typeface="Tahoma" charset="0"/>
              </a:rPr>
              <a:t>initial</a:t>
            </a:r>
            <a:r>
              <a:rPr lang="en-US" altLang="en-US" sz="1800" dirty="0" smtClean="0">
                <a:latin typeface="Tahoma" charset="0"/>
              </a:rPr>
              <a:t> and </a:t>
            </a:r>
            <a:r>
              <a:rPr lang="en-US" altLang="en-US" sz="1800" dirty="0" err="1" smtClean="0">
                <a:latin typeface="Tahoma" charset="0"/>
              </a:rPr>
              <a:t>V</a:t>
            </a:r>
            <a:r>
              <a:rPr lang="en-US" altLang="en-US" sz="1800" baseline="-25000" dirty="0" err="1" smtClean="0">
                <a:latin typeface="Tahoma" charset="0"/>
              </a:rPr>
              <a:t>final</a:t>
            </a:r>
            <a:r>
              <a:rPr lang="en-US" altLang="en-US" sz="1800" dirty="0" smtClean="0">
                <a:latin typeface="Tahoma" charset="0"/>
              </a:rPr>
              <a:t> or by making multiple readings to get multiple values of </a:t>
            </a:r>
            <a:r>
              <a:rPr lang="en-US" altLang="en-US" sz="1800" dirty="0" err="1" smtClean="0">
                <a:latin typeface="Tahoma" charset="0"/>
              </a:rPr>
              <a:t>V</a:t>
            </a:r>
            <a:r>
              <a:rPr lang="en-US" altLang="en-US" sz="1800" baseline="-25000" dirty="0" err="1" smtClean="0">
                <a:latin typeface="Tahoma" charset="0"/>
              </a:rPr>
              <a:t>buret</a:t>
            </a:r>
            <a:r>
              <a:rPr lang="en-US" altLang="en-US" sz="1800" dirty="0" smtClean="0">
                <a:latin typeface="Tahoma" charset="0"/>
              </a:rPr>
              <a:t> (and then using the statistics covered in Chapter 4)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>
                <a:latin typeface="Tahoma" charset="0"/>
              </a:rPr>
              <a:t>Calculation of the volume of a rectangular solid: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600" dirty="0" err="1" smtClean="0">
                <a:latin typeface="Tahoma" charset="0"/>
              </a:rPr>
              <a:t>V</a:t>
            </a:r>
            <a:r>
              <a:rPr lang="en-US" altLang="en-US" sz="1600" baseline="-25000" dirty="0" err="1" smtClean="0">
                <a:latin typeface="Tahoma" charset="0"/>
              </a:rPr>
              <a:t>object</a:t>
            </a:r>
            <a:r>
              <a:rPr lang="en-US" altLang="en-US" sz="1600" dirty="0" smtClean="0">
                <a:latin typeface="Tahoma" charset="0"/>
              </a:rPr>
              <a:t> = </a:t>
            </a:r>
            <a:r>
              <a:rPr lang="en-US" altLang="en-US" sz="1600" dirty="0" err="1" smtClean="0">
                <a:latin typeface="Tahoma" charset="0"/>
              </a:rPr>
              <a:t>l</a:t>
            </a:r>
            <a:r>
              <a:rPr lang="en-US" altLang="en-US" sz="1600" dirty="0" err="1" smtClean="0">
                <a:cs typeface="Tahoma" charset="0"/>
              </a:rPr>
              <a:t>·</a:t>
            </a:r>
            <a:r>
              <a:rPr lang="en-US" altLang="en-US" sz="1600" dirty="0" err="1" smtClean="0">
                <a:latin typeface="Tahoma" charset="0"/>
                <a:cs typeface="Tahoma" charset="0"/>
              </a:rPr>
              <a:t>w</a:t>
            </a:r>
            <a:r>
              <a:rPr lang="en-US" altLang="en-US" sz="1600" dirty="0" err="1" smtClean="0">
                <a:cs typeface="Tahoma" charset="0"/>
              </a:rPr>
              <a:t>·</a:t>
            </a:r>
            <a:r>
              <a:rPr lang="en-US" altLang="en-US" sz="1600" dirty="0" err="1" smtClean="0">
                <a:latin typeface="Tahoma" charset="0"/>
                <a:cs typeface="Tahoma" charset="0"/>
              </a:rPr>
              <a:t>h</a:t>
            </a:r>
            <a:endParaRPr lang="en-US" altLang="en-US" sz="1600" dirty="0" smtClean="0">
              <a:latin typeface="Tahoma" charset="0"/>
              <a:cs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800" dirty="0" smtClean="0">
                <a:latin typeface="Tahoma" charset="0"/>
              </a:rPr>
              <a:t>Calculation of the volume of a cube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>
                <a:latin typeface="Tahoma" charset="0"/>
              </a:rPr>
              <a:t>	</a:t>
            </a:r>
            <a:r>
              <a:rPr lang="en-US" altLang="en-US" sz="1800" dirty="0" err="1">
                <a:latin typeface="Tahoma" charset="0"/>
              </a:rPr>
              <a:t>V</a:t>
            </a:r>
            <a:r>
              <a:rPr lang="en-US" altLang="en-US" sz="1800" baseline="-25000" dirty="0" err="1">
                <a:latin typeface="Tahoma" charset="0"/>
              </a:rPr>
              <a:t>object</a:t>
            </a:r>
            <a:r>
              <a:rPr lang="en-US" altLang="en-US" sz="1800" dirty="0">
                <a:latin typeface="Tahoma" charset="0"/>
              </a:rPr>
              <a:t> = </a:t>
            </a:r>
            <a:r>
              <a:rPr lang="en-US" altLang="en-US" sz="1800" dirty="0" smtClean="0">
                <a:latin typeface="Tahoma" charset="0"/>
              </a:rPr>
              <a:t>l</a:t>
            </a:r>
            <a:r>
              <a:rPr lang="en-US" altLang="en-US" sz="1800" baseline="30000" dirty="0">
                <a:cs typeface="Tahoma" charset="0"/>
              </a:rPr>
              <a:t>3</a:t>
            </a:r>
            <a:endParaRPr lang="en-US" altLang="en-US" sz="1800" baseline="30000" dirty="0" smtClean="0">
              <a:latin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800" dirty="0" smtClean="0">
                <a:latin typeface="Tahoma" charset="0"/>
              </a:rPr>
              <a:t>Calculation of the density of a liquid: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</a:rPr>
              <a:t>Density = </a:t>
            </a:r>
            <a:r>
              <a:rPr lang="en-US" altLang="en-US" sz="1600" dirty="0" err="1" smtClean="0">
                <a:latin typeface="Tahoma" charset="0"/>
              </a:rPr>
              <a:t>m</a:t>
            </a:r>
            <a:r>
              <a:rPr lang="en-US" altLang="en-US" sz="1600" baseline="-25000" dirty="0" err="1" smtClean="0">
                <a:latin typeface="Tahoma" charset="0"/>
              </a:rPr>
              <a:t>liquid</a:t>
            </a:r>
            <a:r>
              <a:rPr lang="en-US" altLang="en-US" sz="1600" dirty="0" smtClean="0">
                <a:latin typeface="Tahoma" charset="0"/>
              </a:rPr>
              <a:t>/</a:t>
            </a:r>
            <a:r>
              <a:rPr lang="en-US" altLang="en-US" sz="1600" dirty="0" err="1" smtClean="0">
                <a:latin typeface="Tahoma" charset="0"/>
              </a:rPr>
              <a:t>V</a:t>
            </a:r>
            <a:r>
              <a:rPr lang="en-US" altLang="en-US" sz="1600" baseline="-25000" dirty="0" err="1" smtClean="0">
                <a:latin typeface="Tahoma" charset="0"/>
              </a:rPr>
              <a:t>liquid</a:t>
            </a:r>
            <a:endParaRPr lang="en-US" altLang="en-US" sz="1600" baseline="-25000" dirty="0" smtClean="0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charset="0"/>
              </a:rPr>
              <a:t>Go to Board to go over examples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7391400" y="1524000"/>
            <a:ext cx="152400" cy="213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7435850" y="3867150"/>
            <a:ext cx="76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7315200" y="3614738"/>
            <a:ext cx="304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 flipV="1">
            <a:off x="7315200" y="3614738"/>
            <a:ext cx="304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7435850" y="1655763"/>
            <a:ext cx="76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7391400" y="3657600"/>
            <a:ext cx="152400" cy="228600"/>
          </a:xfrm>
          <a:prstGeom prst="rect">
            <a:avLst/>
          </a:prstGeom>
          <a:solidFill>
            <a:srgbClr val="000000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0058" name="Rectangle 10"/>
          <p:cNvSpPr>
            <a:spLocks noChangeArrowheads="1"/>
          </p:cNvSpPr>
          <p:nvPr/>
        </p:nvSpPr>
        <p:spPr bwMode="auto">
          <a:xfrm>
            <a:off x="7435850" y="3048000"/>
            <a:ext cx="76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7772400" y="1524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</a:t>
            </a:r>
            <a:r>
              <a:rPr lang="en-US" altLang="en-US" baseline="-25000"/>
              <a:t>initial</a:t>
            </a:r>
            <a:endParaRPr lang="en-US" altLang="en-US"/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7696200" y="2895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</a:t>
            </a:r>
            <a:r>
              <a:rPr lang="en-US" altLang="en-US" baseline="-25000"/>
              <a:t>final</a:t>
            </a:r>
            <a:endParaRPr lang="en-US" altLang="en-US"/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7239000" y="4953000"/>
            <a:ext cx="533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0062" name="Line 14"/>
          <p:cNvSpPr>
            <a:spLocks noChangeShapeType="1"/>
          </p:cNvSpPr>
          <p:nvPr/>
        </p:nvSpPr>
        <p:spPr bwMode="auto">
          <a:xfrm flipV="1">
            <a:off x="7239000" y="4648200"/>
            <a:ext cx="990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3" name="Line 15"/>
          <p:cNvSpPr>
            <a:spLocks noChangeShapeType="1"/>
          </p:cNvSpPr>
          <p:nvPr/>
        </p:nvSpPr>
        <p:spPr bwMode="auto">
          <a:xfrm flipV="1">
            <a:off x="7772400" y="4648200"/>
            <a:ext cx="990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4" name="Line 16"/>
          <p:cNvSpPr>
            <a:spLocks noChangeShapeType="1"/>
          </p:cNvSpPr>
          <p:nvPr/>
        </p:nvSpPr>
        <p:spPr bwMode="auto">
          <a:xfrm flipV="1">
            <a:off x="7772400" y="4953000"/>
            <a:ext cx="990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>
            <a:off x="8229600" y="4648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6" name="Line 18"/>
          <p:cNvSpPr>
            <a:spLocks noChangeShapeType="1"/>
          </p:cNvSpPr>
          <p:nvPr/>
        </p:nvSpPr>
        <p:spPr bwMode="auto">
          <a:xfrm>
            <a:off x="87630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7" name="Line 19"/>
          <p:cNvSpPr>
            <a:spLocks noChangeShapeType="1"/>
          </p:cNvSpPr>
          <p:nvPr/>
        </p:nvSpPr>
        <p:spPr bwMode="auto">
          <a:xfrm flipV="1">
            <a:off x="7162800" y="4419600"/>
            <a:ext cx="990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68" name="Line 20"/>
          <p:cNvSpPr>
            <a:spLocks noChangeShapeType="1"/>
          </p:cNvSpPr>
          <p:nvPr/>
        </p:nvSpPr>
        <p:spPr bwMode="auto">
          <a:xfrm flipV="1">
            <a:off x="70104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69" name="Line 21"/>
          <p:cNvSpPr>
            <a:spLocks noChangeShapeType="1"/>
          </p:cNvSpPr>
          <p:nvPr/>
        </p:nvSpPr>
        <p:spPr bwMode="auto">
          <a:xfrm flipV="1">
            <a:off x="7239000" y="5410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7239000" y="4343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</a:t>
            </a:r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6629400" y="4953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7239000" y="5562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01159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  <p:bldP spid="130052" grpId="0" animBg="1"/>
      <p:bldP spid="130053" grpId="0" animBg="1"/>
      <p:bldP spid="130054" grpId="0" animBg="1"/>
      <p:bldP spid="130055" grpId="0" animBg="1"/>
      <p:bldP spid="130056" grpId="0" animBg="1"/>
      <p:bldP spid="130056" grpId="1" animBg="1"/>
      <p:bldP spid="130057" grpId="0" animBg="1"/>
      <p:bldP spid="130058" grpId="0" animBg="1"/>
      <p:bldP spid="130059" grpId="0"/>
      <p:bldP spid="130059" grpId="1"/>
      <p:bldP spid="130060" grpId="0"/>
      <p:bldP spid="130061" grpId="0" animBg="1"/>
      <p:bldP spid="130062" grpId="0" animBg="1"/>
      <p:bldP spid="130063" grpId="0" animBg="1"/>
      <p:bldP spid="130064" grpId="0" animBg="1"/>
      <p:bldP spid="130065" grpId="0" animBg="1"/>
      <p:bldP spid="130066" grpId="0" animBg="1"/>
      <p:bldP spid="130067" grpId="0" animBg="1"/>
      <p:bldP spid="130068" grpId="0" animBg="1"/>
      <p:bldP spid="130069" grpId="0" animBg="1"/>
      <p:bldP spid="130070" grpId="0"/>
      <p:bldP spid="130071" grpId="0"/>
      <p:bldP spid="1300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Propagation of Uncertainty</a:t>
            </a:r>
            <a:br>
              <a:rPr lang="en-US" altLang="en-US" dirty="0" smtClean="0"/>
            </a:br>
            <a:r>
              <a:rPr lang="en-US" altLang="en-US" sz="3600" smtClean="0"/>
              <a:t>Real Rules </a:t>
            </a:r>
            <a:r>
              <a:rPr lang="en-US" altLang="en-US" sz="3600" dirty="0" smtClean="0"/>
              <a:t>for Sig Figs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543800" cy="48768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altLang="en-US" dirty="0" smtClean="0">
                <a:latin typeface="Tahoma" charset="0"/>
              </a:rPr>
              <a:t>When a value and uncertainty are calculated (from propagation or from statistics):</a:t>
            </a:r>
          </a:p>
          <a:p>
            <a:pPr lvl="1">
              <a:spcBef>
                <a:spcPts val="200"/>
              </a:spcBef>
            </a:pPr>
            <a:r>
              <a:rPr lang="en-US" altLang="en-US" dirty="0">
                <a:latin typeface="Tahoma" charset="0"/>
              </a:rPr>
              <a:t>Uncertainty has 1 sig fig</a:t>
            </a:r>
          </a:p>
          <a:p>
            <a:pPr lvl="1">
              <a:spcBef>
                <a:spcPts val="200"/>
              </a:spcBef>
            </a:pPr>
            <a:r>
              <a:rPr lang="en-US" altLang="en-US" dirty="0">
                <a:latin typeface="Tahoma" charset="0"/>
              </a:rPr>
              <a:t>Value goes to same last digit as </a:t>
            </a:r>
            <a:r>
              <a:rPr lang="en-US" altLang="en-US" dirty="0" smtClean="0">
                <a:latin typeface="Tahoma" charset="0"/>
              </a:rPr>
              <a:t>uncertainty</a:t>
            </a:r>
          </a:p>
          <a:p>
            <a:pPr>
              <a:spcBef>
                <a:spcPts val="200"/>
              </a:spcBef>
            </a:pPr>
            <a:r>
              <a:rPr lang="en-US" altLang="en-US" dirty="0" smtClean="0">
                <a:latin typeface="Tahoma" charset="0"/>
              </a:rPr>
              <a:t>Example: answer = 3.871 </a:t>
            </a:r>
            <a:r>
              <a:rPr lang="en-US" altLang="en-US" u="sng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 0.092 g/L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477000" y="5029200"/>
            <a:ext cx="0" cy="533400"/>
          </a:xfrm>
          <a:prstGeom prst="straightConnector1">
            <a:avLst/>
          </a:prstGeom>
          <a:ln w="63500">
            <a:solidFill>
              <a:srgbClr val="8105B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19800" y="557933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0.09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80910" y="4426526"/>
            <a:ext cx="370609" cy="601514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579339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3.87  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lang="en-US" sz="32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6214" y="3477353"/>
            <a:ext cx="1539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Hundredths place</a:t>
            </a:r>
            <a:endParaRPr lang="en-US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181600" y="4987636"/>
            <a:ext cx="0" cy="533400"/>
          </a:xfrm>
          <a:prstGeom prst="straightConnector1">
            <a:avLst/>
          </a:prstGeom>
          <a:ln w="63500">
            <a:solidFill>
              <a:srgbClr val="8105B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72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-0.17326 -0.0002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  <p:bldP spid="6" grpId="0"/>
      <p:bldP spid="7" grpId="0" animBg="1"/>
      <p:bldP spid="7" grpId="1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Propagation of Uncertainty</a:t>
            </a:r>
            <a:br>
              <a:rPr lang="en-US" altLang="en-US" dirty="0" smtClean="0"/>
            </a:br>
            <a:r>
              <a:rPr lang="en-US" altLang="en-US" sz="3600" dirty="0" smtClean="0"/>
              <a:t>Equations (will be given on Exams)</a:t>
            </a:r>
            <a:endParaRPr lang="en-US" altLang="en-US" sz="36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00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7543800" cy="4876800"/>
              </a:xfrm>
            </p:spPr>
            <p:txBody>
              <a:bodyPr/>
              <a:lstStyle/>
              <a:p>
                <a:pPr>
                  <a:spcBef>
                    <a:spcPts val="200"/>
                  </a:spcBef>
                </a:pPr>
                <a:r>
                  <a:rPr lang="en-US" altLang="en-US" dirty="0" smtClean="0">
                    <a:latin typeface="Tahoma" charset="0"/>
                  </a:rPr>
                  <a:t>Addition/Subtraction</a:t>
                </a: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𝐹𝑜𝑟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𝑌</m:t>
                    </m:r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>
                      <a:rPr lang="en-US" altLang="en-US" b="0" i="1" smtClean="0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+</m:t>
                    </m:r>
                    <m:r>
                      <a:rPr lang="en-US" altLang="en-US" b="0" i="1" smtClean="0">
                        <a:latin typeface="Cambria Math"/>
                      </a:rPr>
                      <m:t>𝑏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𝑜𝑟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−</m:t>
                    </m:r>
                    <m:r>
                      <a:rPr lang="en-US" alt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altLang="en-US" b="0" dirty="0" smtClean="0">
                  <a:latin typeface="Tahoma" charset="0"/>
                </a:endParaRP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en-US" dirty="0">
                            <a:latin typeface="Tahoma" charset="0"/>
                          </a:rPr>
                          <m:t>S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𝑌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alt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en-US" alt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  <m:sup/>
                        </m:sSubSup>
                        <m:r>
                          <a:rPr lang="en-US" altLang="en-US" b="0" i="1" smtClean="0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US" altLang="en-US" i="1">
                                <a:latin typeface="Cambria Math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alt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en-US" alt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  <m:sup/>
                        </m:sSubSup>
                      </m:e>
                    </m:rad>
                  </m:oMath>
                </a14:m>
                <a:endParaRPr lang="en-US" altLang="en-US" dirty="0" smtClean="0">
                  <a:latin typeface="Tahoma" charset="0"/>
                </a:endParaRPr>
              </a:p>
              <a:p>
                <a:pPr>
                  <a:spcBef>
                    <a:spcPts val="200"/>
                  </a:spcBef>
                </a:pPr>
                <a:endParaRPr lang="en-US" altLang="en-US" dirty="0" smtClean="0">
                  <a:latin typeface="Tahoma" charset="0"/>
                </a:endParaRPr>
              </a:p>
              <a:p>
                <a:pPr>
                  <a:spcBef>
                    <a:spcPts val="200"/>
                  </a:spcBef>
                </a:pPr>
                <a:r>
                  <a:rPr lang="en-US" altLang="en-US" dirty="0" smtClean="0">
                    <a:latin typeface="Tahoma" charset="0"/>
                  </a:rPr>
                  <a:t>Multiplication/Division</a:t>
                </a: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r>
                      <a:rPr lang="en-US" altLang="en-US" i="1">
                        <a:latin typeface="Cambria Math"/>
                      </a:rPr>
                      <m:t>𝐹𝑜𝑟</m:t>
                    </m:r>
                    <m:r>
                      <a:rPr lang="en-US" altLang="en-US" i="1">
                        <a:latin typeface="Cambria Math"/>
                      </a:rPr>
                      <m:t> </m:t>
                    </m:r>
                    <m:r>
                      <a:rPr lang="en-US" altLang="en-US" i="1">
                        <a:latin typeface="Cambria Math"/>
                      </a:rPr>
                      <m:t>𝑌</m:t>
                    </m:r>
                    <m:r>
                      <a:rPr lang="en-US" altLang="en-US" i="1">
                        <a:latin typeface="Cambria Math"/>
                      </a:rPr>
                      <m:t>=</m:t>
                    </m:r>
                    <m:r>
                      <a:rPr lang="en-US" altLang="en-US" i="1">
                        <a:latin typeface="Cambria Math"/>
                      </a:rPr>
                      <m:t>𝑎</m:t>
                    </m:r>
                    <m:r>
                      <a:rPr lang="en-US" altLang="en-US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en-US" i="1">
                        <a:latin typeface="Cambria Math"/>
                      </a:rPr>
                      <m:t>𝑏</m:t>
                    </m:r>
                    <m:r>
                      <a:rPr lang="en-US" altLang="en-US" i="1">
                        <a:latin typeface="Cambria Math"/>
                      </a:rPr>
                      <m:t> </m:t>
                    </m:r>
                    <m:r>
                      <a:rPr lang="en-US" altLang="en-US" i="1">
                        <a:latin typeface="Cambria Math"/>
                      </a:rPr>
                      <m:t>𝑜𝑟</m:t>
                    </m:r>
                    <m:r>
                      <a:rPr lang="en-US" altLang="en-US" i="1">
                        <a:latin typeface="Cambria Math"/>
                      </a:rPr>
                      <m:t> </m:t>
                    </m:r>
                    <m:r>
                      <a:rPr lang="en-US" altLang="en-US" i="1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/</m:t>
                    </m:r>
                    <m:r>
                      <a:rPr lang="en-US" altLang="en-US" i="1">
                        <a:latin typeface="Cambria Math"/>
                      </a:rPr>
                      <m:t>𝑏</m:t>
                    </m:r>
                  </m:oMath>
                </a14:m>
                <a:endParaRPr lang="en-US" altLang="en-US" dirty="0">
                  <a:latin typeface="Tahoma" charset="0"/>
                </a:endParaRP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𝑌</m:t>
                            </m:r>
                          </m:sub>
                        </m:sSub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𝑌</m:t>
                        </m:r>
                      </m:den>
                    </m:f>
                    <m:r>
                      <a:rPr lang="en-US" alt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en-US" i="1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altLang="en-US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en-US" i="1">
                                        <a:latin typeface="Cambria Math"/>
                                      </a:rPr>
                                      <m:t>𝑎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en-US" b="0" i="1" smtClean="0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altLang="en-US" b="0" i="1" smtClean="0">
                                            <a:latin typeface="Cambria Math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altLang="en-US" dirty="0" smtClean="0">
                  <a:latin typeface="Tahoma" charset="0"/>
                </a:endParaRPr>
              </a:p>
              <a:p>
                <a:pPr>
                  <a:spcBef>
                    <a:spcPts val="200"/>
                  </a:spcBef>
                </a:pPr>
                <a:r>
                  <a:rPr lang="en-US" altLang="en-US" dirty="0" smtClean="0">
                    <a:latin typeface="Tahoma" charset="0"/>
                  </a:rPr>
                  <a:t>Exponents</a:t>
                </a:r>
              </a:p>
              <a:p>
                <a:pPr>
                  <a:spcBef>
                    <a:spcPts val="200"/>
                  </a:spcBef>
                </a:pP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𝐹𝑜𝑟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𝑌</m:t>
                    </m:r>
                    <m:r>
                      <a:rPr lang="en-US" alt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altLang="en-US" b="0" i="1" smtClean="0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𝑌</m:t>
                            </m:r>
                          </m:sub>
                        </m:sSub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𝑌</m:t>
                        </m:r>
                      </m:den>
                    </m:f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>
                      <a:rPr lang="en-US" alt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en-US" b="0" i="1" smtClean="0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 smtClean="0">
                  <a:latin typeface="Tahoma" charset="0"/>
                </a:endParaRPr>
              </a:p>
            </p:txBody>
          </p:sp>
        </mc:Choice>
        <mc:Fallback>
          <p:sp>
            <p:nvSpPr>
              <p:cNvPr id="1300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7543800" cy="4876800"/>
              </a:xfrm>
              <a:blipFill rotWithShape="1">
                <a:blip r:embed="rId2"/>
                <a:stretch>
                  <a:fillRect l="-2019" t="-1750" b="-6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284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425</Words>
  <Application>Microsoft Office PowerPoint</Application>
  <PresentationFormat>On-screen Show (4:3)</PresentationFormat>
  <Paragraphs>79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Equation</vt:lpstr>
      <vt:lpstr>Chem. 31 – 9/11 Lecture</vt:lpstr>
      <vt:lpstr>Announcements I</vt:lpstr>
      <vt:lpstr>Announcements II</vt:lpstr>
      <vt:lpstr>Accuracy and Precision</vt:lpstr>
      <vt:lpstr>Accuracy and Precision</vt:lpstr>
      <vt:lpstr>Accuracy and Precision</vt:lpstr>
      <vt:lpstr>Propagation of Uncertainty</vt:lpstr>
      <vt:lpstr>Propagation of Uncertainty Real Rules for Sig Figs</vt:lpstr>
      <vt:lpstr>Propagation of Uncertainty Equations (will be given on Exams)</vt:lpstr>
      <vt:lpstr>Chapter 4 Calculation of Average and Standard Deviation</vt:lpstr>
    </vt:vector>
  </TitlesOfParts>
  <Company>CSUS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Roy Dixon</cp:lastModifiedBy>
  <cp:revision>155</cp:revision>
  <dcterms:created xsi:type="dcterms:W3CDTF">2005-09-14T19:27:31Z</dcterms:created>
  <dcterms:modified xsi:type="dcterms:W3CDTF">2017-09-11T03:57:52Z</dcterms:modified>
</cp:coreProperties>
</file>