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sldIdLst>
    <p:sldId id="280" r:id="rId2"/>
    <p:sldId id="321" r:id="rId3"/>
    <p:sldId id="350" r:id="rId4"/>
    <p:sldId id="348" r:id="rId5"/>
    <p:sldId id="349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4660"/>
  </p:normalViewPr>
  <p:slideViewPr>
    <p:cSldViewPr>
      <p:cViewPr varScale="1">
        <p:scale>
          <a:sx n="86" d="100"/>
          <a:sy n="86" d="100"/>
        </p:scale>
        <p:origin x="10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8055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4978D74-E93C-43A8-9C28-3DDA38412585}" type="slidenum">
              <a:rPr lang="en-US" altLang="en-US"/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421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70E9A1-00FE-47FB-BC71-4BB8AD5F4D59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16405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70E9A1-00FE-47FB-BC71-4BB8AD5F4D59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6532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FC9C4B3-788D-4124-86E4-1E4DCD03381F}" type="slidenum">
              <a:rPr lang="en-US" altLang="en-US"/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86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23CE511-05F1-40E9-BED7-3CF2654316BA}" type="slidenum">
              <a:rPr lang="en-US" altLang="en-US"/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7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9/13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– </a:t>
            </a:r>
            <a:r>
              <a:rPr lang="en-US" altLang="en-US" sz="4000" smtClean="0">
                <a:latin typeface="Tahoma" charset="0"/>
              </a:rPr>
              <a:t>Gaussian Distributions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25908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smtClean="0"/>
              <a:t>Examples:</a:t>
            </a:r>
          </a:p>
          <a:p>
            <a:pPr>
              <a:buFontTx/>
              <a:buNone/>
            </a:pPr>
            <a:endParaRPr lang="en-US" altLang="en-US" sz="2800" smtClean="0"/>
          </a:p>
        </p:txBody>
      </p:sp>
      <p:graphicFrame>
        <p:nvGraphicFramePr>
          <p:cNvPr id="109572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191000" y="2074863"/>
          <a:ext cx="4724400" cy="357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hart" r:id="rId4" imgW="4861560" imgH="3672881" progId="Excel.Sheet.8">
                  <p:embed/>
                </p:oleObj>
              </mc:Choice>
              <mc:Fallback>
                <p:oleObj name="Chart" r:id="rId4" imgW="4861560" imgH="3672881" progId="Excel.Sheet.8">
                  <p:embed/>
                  <p:pic>
                    <p:nvPicPr>
                      <p:cNvPr id="10957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74863"/>
                        <a:ext cx="4724400" cy="357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381000" y="23622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  <a:cs typeface="Arial" charset="0"/>
              </a:rPr>
              <a:t>- ∞ &lt; Z &lt; </a:t>
            </a:r>
            <a:r>
              <a:rPr lang="en-US" altLang="en-US" sz="2000">
                <a:latin typeface="Tahoma" charset="0"/>
              </a:rPr>
              <a:t>∞    Area = 1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381000" y="2971800"/>
            <a:ext cx="3276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Since curve is symmetrical,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0 &lt; Z &lt; ∞  Area = 0.5</a:t>
            </a: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457200" y="4191000"/>
            <a:ext cx="3276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0 &lt; Z &lt; 1.5  Area = 0.433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ahoma" charset="0"/>
              </a:rPr>
              <a:t>(See Table 4-1 in text)</a:t>
            </a:r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381000" y="5791200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Note: non-normal distributions can be converted to normal distributions as follows:  Z = (x - </a:t>
            </a:r>
            <a:r>
              <a:rPr lang="el-GR" altLang="en-US" sz="2000">
                <a:latin typeface="Tahoma" charset="0"/>
                <a:cs typeface="Arial" charset="0"/>
              </a:rPr>
              <a:t>μ</a:t>
            </a:r>
            <a:r>
              <a:rPr lang="en-US" altLang="en-US" sz="2000">
                <a:latin typeface="Tahoma" charset="0"/>
              </a:rPr>
              <a:t>)/</a:t>
            </a:r>
            <a:r>
              <a:rPr lang="el-GR" altLang="en-US" sz="2000">
                <a:latin typeface="Tahoma" charset="0"/>
              </a:rPr>
              <a:t>σ</a:t>
            </a:r>
            <a:endParaRPr lang="en-US" altLang="en-US" sz="2000">
              <a:latin typeface="Tahoma" charset="0"/>
            </a:endParaRPr>
          </a:p>
        </p:txBody>
      </p:sp>
      <p:sp>
        <p:nvSpPr>
          <p:cNvPr id="109577" name="Freeform 9"/>
          <p:cNvSpPr>
            <a:spLocks/>
          </p:cNvSpPr>
          <p:nvPr/>
        </p:nvSpPr>
        <p:spPr bwMode="auto">
          <a:xfrm>
            <a:off x="6781800" y="2930525"/>
            <a:ext cx="600075" cy="2038350"/>
          </a:xfrm>
          <a:custGeom>
            <a:avLst/>
            <a:gdLst>
              <a:gd name="T0" fmla="*/ 2147483647 w 378"/>
              <a:gd name="T1" fmla="*/ 0 h 1284"/>
              <a:gd name="T2" fmla="*/ 2147483647 w 378"/>
              <a:gd name="T3" fmla="*/ 2147483647 h 1284"/>
              <a:gd name="T4" fmla="*/ 2147483647 w 378"/>
              <a:gd name="T5" fmla="*/ 2147483647 h 1284"/>
              <a:gd name="T6" fmla="*/ 2147483647 w 378"/>
              <a:gd name="T7" fmla="*/ 2147483647 h 1284"/>
              <a:gd name="T8" fmla="*/ 2147483647 w 378"/>
              <a:gd name="T9" fmla="*/ 2147483647 h 1284"/>
              <a:gd name="T10" fmla="*/ 2147483647 w 378"/>
              <a:gd name="T11" fmla="*/ 2147483647 h 1284"/>
              <a:gd name="T12" fmla="*/ 2147483647 w 378"/>
              <a:gd name="T13" fmla="*/ 2147483647 h 1284"/>
              <a:gd name="T14" fmla="*/ 2147483647 w 378"/>
              <a:gd name="T15" fmla="*/ 2147483647 h 1284"/>
              <a:gd name="T16" fmla="*/ 2147483647 w 378"/>
              <a:gd name="T17" fmla="*/ 2147483647 h 1284"/>
              <a:gd name="T18" fmla="*/ 2147483647 w 378"/>
              <a:gd name="T19" fmla="*/ 2147483647 h 1284"/>
              <a:gd name="T20" fmla="*/ 2147483647 w 378"/>
              <a:gd name="T21" fmla="*/ 2147483647 h 1284"/>
              <a:gd name="T22" fmla="*/ 2147483647 w 378"/>
              <a:gd name="T23" fmla="*/ 2147483647 h 1284"/>
              <a:gd name="T24" fmla="*/ 2147483647 w 378"/>
              <a:gd name="T25" fmla="*/ 2147483647 h 1284"/>
              <a:gd name="T26" fmla="*/ 2147483647 w 378"/>
              <a:gd name="T27" fmla="*/ 2147483647 h 1284"/>
              <a:gd name="T28" fmla="*/ 2147483647 w 378"/>
              <a:gd name="T29" fmla="*/ 2147483647 h 1284"/>
              <a:gd name="T30" fmla="*/ 2147483647 w 378"/>
              <a:gd name="T31" fmla="*/ 2147483647 h 1284"/>
              <a:gd name="T32" fmla="*/ 2147483647 w 378"/>
              <a:gd name="T33" fmla="*/ 0 h 12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78"/>
              <a:gd name="T52" fmla="*/ 0 h 1284"/>
              <a:gd name="T53" fmla="*/ 378 w 378"/>
              <a:gd name="T54" fmla="*/ 1284 h 128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78" h="1284">
                <a:moveTo>
                  <a:pt x="10" y="0"/>
                </a:moveTo>
                <a:cubicBezTo>
                  <a:pt x="8" y="197"/>
                  <a:pt x="3" y="393"/>
                  <a:pt x="3" y="590"/>
                </a:cubicBezTo>
                <a:cubicBezTo>
                  <a:pt x="3" y="686"/>
                  <a:pt x="0" y="670"/>
                  <a:pt x="17" y="722"/>
                </a:cubicBezTo>
                <a:cubicBezTo>
                  <a:pt x="14" y="929"/>
                  <a:pt x="17" y="1093"/>
                  <a:pt x="17" y="1284"/>
                </a:cubicBezTo>
                <a:cubicBezTo>
                  <a:pt x="345" y="1277"/>
                  <a:pt x="225" y="1277"/>
                  <a:pt x="378" y="1277"/>
                </a:cubicBezTo>
                <a:cubicBezTo>
                  <a:pt x="378" y="1147"/>
                  <a:pt x="378" y="1018"/>
                  <a:pt x="378" y="888"/>
                </a:cubicBezTo>
                <a:cubicBezTo>
                  <a:pt x="347" y="857"/>
                  <a:pt x="360" y="876"/>
                  <a:pt x="343" y="826"/>
                </a:cubicBezTo>
                <a:cubicBezTo>
                  <a:pt x="341" y="819"/>
                  <a:pt x="336" y="805"/>
                  <a:pt x="336" y="805"/>
                </a:cubicBezTo>
                <a:cubicBezTo>
                  <a:pt x="332" y="744"/>
                  <a:pt x="348" y="704"/>
                  <a:pt x="301" y="673"/>
                </a:cubicBezTo>
                <a:cubicBezTo>
                  <a:pt x="285" y="626"/>
                  <a:pt x="279" y="610"/>
                  <a:pt x="253" y="569"/>
                </a:cubicBezTo>
                <a:cubicBezTo>
                  <a:pt x="245" y="557"/>
                  <a:pt x="239" y="527"/>
                  <a:pt x="239" y="527"/>
                </a:cubicBezTo>
                <a:cubicBezTo>
                  <a:pt x="234" y="492"/>
                  <a:pt x="228" y="467"/>
                  <a:pt x="211" y="437"/>
                </a:cubicBezTo>
                <a:cubicBezTo>
                  <a:pt x="203" y="423"/>
                  <a:pt x="183" y="396"/>
                  <a:pt x="183" y="396"/>
                </a:cubicBezTo>
                <a:cubicBezTo>
                  <a:pt x="175" y="270"/>
                  <a:pt x="183" y="325"/>
                  <a:pt x="163" y="229"/>
                </a:cubicBezTo>
                <a:cubicBezTo>
                  <a:pt x="158" y="207"/>
                  <a:pt x="127" y="185"/>
                  <a:pt x="114" y="167"/>
                </a:cubicBezTo>
                <a:cubicBezTo>
                  <a:pt x="97" y="117"/>
                  <a:pt x="88" y="79"/>
                  <a:pt x="58" y="35"/>
                </a:cubicBezTo>
                <a:cubicBezTo>
                  <a:pt x="43" y="13"/>
                  <a:pt x="22" y="24"/>
                  <a:pt x="10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9572" grpId="0"/>
      <p:bldP spid="109573" grpId="0"/>
      <p:bldP spid="109574" grpId="0"/>
      <p:bldP spid="109575" grpId="0"/>
      <p:bldP spid="109576" grpId="0"/>
      <p:bldP spid="1095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– </a:t>
            </a:r>
            <a:r>
              <a:rPr lang="en-US" altLang="en-US" sz="4000" smtClean="0">
                <a:latin typeface="Tahoma" charset="0"/>
              </a:rPr>
              <a:t>Gaussian Distributions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Now for limit problems – example 1 – population statistics:</a:t>
            </a:r>
          </a:p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A lake is stocked with trout.  A biologist is able to randomly sample 42 fish in the lake (and we can assume that 42 fish are enough for proper – Z-based statistics).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Each fish is weighed and the average and standard deviation of the weight are 2.7 kg and 1.1 kg, respectively.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If a fisherman knows that the minimum weight for keeping the fish is 2.0 kg, what percent of the time will he have to throw fish back? (assuming catching is not size-dependent)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1</a:t>
            </a:r>
            <a:r>
              <a:rPr lang="en-US" altLang="en-US" sz="2000" baseline="30000" dirty="0" smtClean="0">
                <a:latin typeface="Tahoma" charset="0"/>
              </a:rPr>
              <a:t>st</a:t>
            </a:r>
            <a:r>
              <a:rPr lang="en-US" altLang="en-US" sz="2000" dirty="0" smtClean="0">
                <a:latin typeface="Tahoma" charset="0"/>
              </a:rPr>
              <a:t> part: convert limit (2.0 kg) to normalized (Z) value: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Z = (x – </a:t>
            </a:r>
            <a:r>
              <a:rPr lang="en-US" altLang="en-US" sz="2000" dirty="0" smtClean="0">
                <a:latin typeface="Symbol" pitchFamily="18" charset="2"/>
              </a:rPr>
              <a:t>m</a:t>
            </a:r>
            <a:r>
              <a:rPr lang="en-US" altLang="en-US" sz="2000" dirty="0" smtClean="0">
                <a:latin typeface="Tahoma" charset="0"/>
              </a:rPr>
              <a:t>)/</a:t>
            </a:r>
            <a:r>
              <a:rPr lang="en-US" altLang="en-US" sz="2000" dirty="0" smtClean="0">
                <a:latin typeface="Symbol" pitchFamily="18" charset="2"/>
              </a:rPr>
              <a:t>s</a:t>
            </a:r>
            <a:r>
              <a:rPr lang="en-US" altLang="en-US" sz="2000" dirty="0" smtClean="0">
                <a:latin typeface="Tahoma" charset="0"/>
              </a:rPr>
              <a:t>		2</a:t>
            </a:r>
            <a:r>
              <a:rPr lang="en-US" altLang="en-US" sz="2000" baseline="30000" dirty="0" smtClean="0">
                <a:latin typeface="Tahoma" charset="0"/>
              </a:rPr>
              <a:t>nd</a:t>
            </a:r>
            <a:r>
              <a:rPr lang="en-US" altLang="en-US" sz="2000" dirty="0" smtClean="0">
                <a:latin typeface="Tahoma" charset="0"/>
              </a:rPr>
              <a:t> part: use Z area to get percent</a:t>
            </a:r>
          </a:p>
        </p:txBody>
      </p:sp>
    </p:spTree>
    <p:extLst>
      <p:ext uri="{BB962C8B-B14F-4D97-AF65-F5344CB8AC3E}">
        <p14:creationId xmlns:p14="http://schemas.microsoft.com/office/powerpoint/2010/main" val="50485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– </a:t>
            </a:r>
            <a:r>
              <a:rPr lang="en-US" altLang="en-US" sz="4000" smtClean="0">
                <a:latin typeface="Tahoma" charset="0"/>
              </a:rPr>
              <a:t>Gaussian Distributions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Limit problem – example 2 – measurement statistics:</a:t>
            </a:r>
          </a:p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A man wants to get life insurance.  If his measured cholesterol level is over 240 mg/</a:t>
            </a:r>
            <a:r>
              <a:rPr lang="en-US" altLang="en-US" sz="2400" dirty="0" err="1" smtClean="0">
                <a:latin typeface="Tahoma" charset="0"/>
              </a:rPr>
              <a:t>dL</a:t>
            </a:r>
            <a:r>
              <a:rPr lang="en-US" altLang="en-US" sz="2400" dirty="0" smtClean="0">
                <a:latin typeface="Tahoma" charset="0"/>
              </a:rPr>
              <a:t> (2,400 mg/L), his premium will be 25% higher.  His level is measured and found to be 249 mg/</a:t>
            </a:r>
            <a:r>
              <a:rPr lang="en-US" altLang="en-US" sz="2400" dirty="0" err="1" smtClean="0">
                <a:latin typeface="Tahoma" charset="0"/>
              </a:rPr>
              <a:t>dL</a:t>
            </a:r>
            <a:r>
              <a:rPr lang="en-US" altLang="en-US" sz="2400" dirty="0" smtClean="0">
                <a:latin typeface="Tahoma" charset="0"/>
              </a:rPr>
              <a:t>.  His uncle, a biochemist who developed the test, tells him that a typical standard deviation on the measurement is 25 mg/</a:t>
            </a:r>
            <a:r>
              <a:rPr lang="en-US" altLang="en-US" sz="2400" dirty="0" err="1" smtClean="0">
                <a:latin typeface="Tahoma" charset="0"/>
              </a:rPr>
              <a:t>dL</a:t>
            </a:r>
            <a:r>
              <a:rPr lang="en-US" altLang="en-US" sz="2400" dirty="0" smtClean="0">
                <a:latin typeface="Tahoma" charset="0"/>
              </a:rPr>
              <a:t>.  What is the chance that a second measurement (with no crash diet or extra exercise) will result in a value under 240 mg/</a:t>
            </a:r>
            <a:r>
              <a:rPr lang="en-US" altLang="en-US" sz="2400" dirty="0" err="1" smtClean="0">
                <a:latin typeface="Tahoma" charset="0"/>
              </a:rPr>
              <a:t>dL</a:t>
            </a:r>
            <a:r>
              <a:rPr lang="en-US" altLang="en-US" sz="2400" dirty="0" smtClean="0">
                <a:latin typeface="Tahoma" charset="0"/>
              </a:rPr>
              <a:t> (e.g. beat the test)?</a:t>
            </a:r>
          </a:p>
        </p:txBody>
      </p:sp>
    </p:spTree>
    <p:extLst>
      <p:ext uri="{BB962C8B-B14F-4D97-AF65-F5344CB8AC3E}">
        <p14:creationId xmlns:p14="http://schemas.microsoft.com/office/powerpoint/2010/main" val="247755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Graphical view of examples</a:t>
            </a:r>
          </a:p>
        </p:txBody>
      </p:sp>
      <p:sp>
        <p:nvSpPr>
          <p:cNvPr id="112643" name="Line 3"/>
          <p:cNvSpPr>
            <a:spLocks noChangeShapeType="1"/>
          </p:cNvSpPr>
          <p:nvPr/>
        </p:nvSpPr>
        <p:spPr bwMode="auto">
          <a:xfrm>
            <a:off x="1981200" y="6172200"/>
            <a:ext cx="548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268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295400" y="1600200"/>
          <a:ext cx="6772275" cy="442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Chart" r:id="rId4" imgW="4562475" imgH="2952750" progId="Excel.Sheet.8">
                  <p:embed/>
                </p:oleObj>
              </mc:Choice>
              <mc:Fallback>
                <p:oleObj name="Chart" r:id="rId4" imgW="4562475" imgH="2952750" progId="Excel.Sheet.8">
                  <p:embed/>
                  <p:pic>
                    <p:nvPicPr>
                      <p:cNvPr id="11268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00200"/>
                        <a:ext cx="6772275" cy="442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7772400" y="60960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X-axis</a:t>
            </a:r>
          </a:p>
        </p:txBody>
      </p:sp>
      <p:sp>
        <p:nvSpPr>
          <p:cNvPr id="112646" name="Line 6"/>
          <p:cNvSpPr>
            <a:spLocks noChangeShapeType="1"/>
          </p:cNvSpPr>
          <p:nvPr/>
        </p:nvSpPr>
        <p:spPr bwMode="auto">
          <a:xfrm>
            <a:off x="5105400" y="6019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5257800" y="62484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249</a:t>
            </a:r>
            <a:endParaRPr lang="en-US" altLang="en-US" sz="1800" dirty="0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>
            <a:off x="4648200" y="2438400"/>
            <a:ext cx="0" cy="388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3810000" y="63246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240</a:t>
            </a:r>
            <a:endParaRPr lang="en-US" altLang="en-US" sz="1800" dirty="0"/>
          </a:p>
        </p:txBody>
      </p:sp>
      <p:sp>
        <p:nvSpPr>
          <p:cNvPr id="112650" name="Freeform 10"/>
          <p:cNvSpPr>
            <a:spLocks/>
          </p:cNvSpPr>
          <p:nvPr/>
        </p:nvSpPr>
        <p:spPr bwMode="auto">
          <a:xfrm>
            <a:off x="3390900" y="3429000"/>
            <a:ext cx="1485900" cy="1743075"/>
          </a:xfrm>
          <a:custGeom>
            <a:avLst/>
            <a:gdLst>
              <a:gd name="T0" fmla="*/ 2147483647 w 841"/>
              <a:gd name="T1" fmla="*/ 0 h 966"/>
              <a:gd name="T2" fmla="*/ 2147483647 w 841"/>
              <a:gd name="T3" fmla="*/ 2147483647 h 966"/>
              <a:gd name="T4" fmla="*/ 2147483647 w 841"/>
              <a:gd name="T5" fmla="*/ 2147483647 h 966"/>
              <a:gd name="T6" fmla="*/ 2147483647 w 841"/>
              <a:gd name="T7" fmla="*/ 2147483647 h 966"/>
              <a:gd name="T8" fmla="*/ 2147483647 w 841"/>
              <a:gd name="T9" fmla="*/ 2147483647 h 966"/>
              <a:gd name="T10" fmla="*/ 2147483647 w 841"/>
              <a:gd name="T11" fmla="*/ 2147483647 h 966"/>
              <a:gd name="T12" fmla="*/ 2147483647 w 841"/>
              <a:gd name="T13" fmla="*/ 2147483647 h 966"/>
              <a:gd name="T14" fmla="*/ 2147483647 w 841"/>
              <a:gd name="T15" fmla="*/ 2147483647 h 966"/>
              <a:gd name="T16" fmla="*/ 2147483647 w 841"/>
              <a:gd name="T17" fmla="*/ 2147483647 h 966"/>
              <a:gd name="T18" fmla="*/ 2147483647 w 841"/>
              <a:gd name="T19" fmla="*/ 2147483647 h 966"/>
              <a:gd name="T20" fmla="*/ 2147483647 w 841"/>
              <a:gd name="T21" fmla="*/ 2147483647 h 966"/>
              <a:gd name="T22" fmla="*/ 2147483647 w 841"/>
              <a:gd name="T23" fmla="*/ 2147483647 h 966"/>
              <a:gd name="T24" fmla="*/ 2147483647 w 841"/>
              <a:gd name="T25" fmla="*/ 2147483647 h 966"/>
              <a:gd name="T26" fmla="*/ 0 w 841"/>
              <a:gd name="T27" fmla="*/ 2147483647 h 966"/>
              <a:gd name="T28" fmla="*/ 2147483647 w 841"/>
              <a:gd name="T29" fmla="*/ 2147483647 h 966"/>
              <a:gd name="T30" fmla="*/ 2147483647 w 841"/>
              <a:gd name="T31" fmla="*/ 2147483647 h 966"/>
              <a:gd name="T32" fmla="*/ 2147483647 w 841"/>
              <a:gd name="T33" fmla="*/ 2147483647 h 966"/>
              <a:gd name="T34" fmla="*/ 2147483647 w 841"/>
              <a:gd name="T35" fmla="*/ 2147483647 h 966"/>
              <a:gd name="T36" fmla="*/ 2147483647 w 841"/>
              <a:gd name="T37" fmla="*/ 0 h 96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41"/>
              <a:gd name="T58" fmla="*/ 0 h 966"/>
              <a:gd name="T59" fmla="*/ 841 w 841"/>
              <a:gd name="T60" fmla="*/ 966 h 96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41" h="966">
                <a:moveTo>
                  <a:pt x="720" y="0"/>
                </a:moveTo>
                <a:cubicBezTo>
                  <a:pt x="712" y="24"/>
                  <a:pt x="700" y="47"/>
                  <a:pt x="696" y="72"/>
                </a:cubicBezTo>
                <a:cubicBezTo>
                  <a:pt x="692" y="100"/>
                  <a:pt x="692" y="129"/>
                  <a:pt x="684" y="156"/>
                </a:cubicBezTo>
                <a:cubicBezTo>
                  <a:pt x="680" y="170"/>
                  <a:pt x="666" y="179"/>
                  <a:pt x="660" y="192"/>
                </a:cubicBezTo>
                <a:cubicBezTo>
                  <a:pt x="650" y="215"/>
                  <a:pt x="644" y="240"/>
                  <a:pt x="636" y="264"/>
                </a:cubicBezTo>
                <a:cubicBezTo>
                  <a:pt x="631" y="278"/>
                  <a:pt x="618" y="287"/>
                  <a:pt x="612" y="300"/>
                </a:cubicBezTo>
                <a:cubicBezTo>
                  <a:pt x="592" y="345"/>
                  <a:pt x="580" y="397"/>
                  <a:pt x="564" y="444"/>
                </a:cubicBezTo>
                <a:cubicBezTo>
                  <a:pt x="555" y="471"/>
                  <a:pt x="532" y="492"/>
                  <a:pt x="516" y="516"/>
                </a:cubicBezTo>
                <a:cubicBezTo>
                  <a:pt x="509" y="527"/>
                  <a:pt x="510" y="541"/>
                  <a:pt x="504" y="552"/>
                </a:cubicBezTo>
                <a:cubicBezTo>
                  <a:pt x="457" y="637"/>
                  <a:pt x="463" y="619"/>
                  <a:pt x="384" y="672"/>
                </a:cubicBezTo>
                <a:cubicBezTo>
                  <a:pt x="372" y="680"/>
                  <a:pt x="360" y="688"/>
                  <a:pt x="348" y="696"/>
                </a:cubicBezTo>
                <a:cubicBezTo>
                  <a:pt x="336" y="704"/>
                  <a:pt x="312" y="720"/>
                  <a:pt x="312" y="720"/>
                </a:cubicBezTo>
                <a:cubicBezTo>
                  <a:pt x="267" y="787"/>
                  <a:pt x="184" y="802"/>
                  <a:pt x="108" y="816"/>
                </a:cubicBezTo>
                <a:cubicBezTo>
                  <a:pt x="78" y="822"/>
                  <a:pt x="32" y="840"/>
                  <a:pt x="0" y="840"/>
                </a:cubicBezTo>
                <a:cubicBezTo>
                  <a:pt x="40" y="836"/>
                  <a:pt x="80" y="826"/>
                  <a:pt x="120" y="828"/>
                </a:cubicBezTo>
                <a:cubicBezTo>
                  <a:pt x="177" y="830"/>
                  <a:pt x="288" y="852"/>
                  <a:pt x="288" y="852"/>
                </a:cubicBezTo>
                <a:cubicBezTo>
                  <a:pt x="841" y="836"/>
                  <a:pt x="659" y="966"/>
                  <a:pt x="732" y="672"/>
                </a:cubicBezTo>
                <a:cubicBezTo>
                  <a:pt x="726" y="479"/>
                  <a:pt x="708" y="288"/>
                  <a:pt x="708" y="96"/>
                </a:cubicBezTo>
                <a:lnTo>
                  <a:pt x="72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2362200" y="2209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Desired area</a:t>
            </a:r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>
            <a:off x="3886200" y="24384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3" name="Freeform 13"/>
          <p:cNvSpPr>
            <a:spLocks/>
          </p:cNvSpPr>
          <p:nvPr/>
        </p:nvSpPr>
        <p:spPr bwMode="auto">
          <a:xfrm>
            <a:off x="5067300" y="2838450"/>
            <a:ext cx="552450" cy="2171700"/>
          </a:xfrm>
          <a:custGeom>
            <a:avLst/>
            <a:gdLst>
              <a:gd name="T0" fmla="*/ 2147483647 w 348"/>
              <a:gd name="T1" fmla="*/ 0 h 1368"/>
              <a:gd name="T2" fmla="*/ 0 w 348"/>
              <a:gd name="T3" fmla="*/ 2147483647 h 1368"/>
              <a:gd name="T4" fmla="*/ 2147483647 w 348"/>
              <a:gd name="T5" fmla="*/ 2147483647 h 1368"/>
              <a:gd name="T6" fmla="*/ 0 w 348"/>
              <a:gd name="T7" fmla="*/ 2147483647 h 1368"/>
              <a:gd name="T8" fmla="*/ 2147483647 w 348"/>
              <a:gd name="T9" fmla="*/ 2147483647 h 1368"/>
              <a:gd name="T10" fmla="*/ 2147483647 w 348"/>
              <a:gd name="T11" fmla="*/ 2147483647 h 1368"/>
              <a:gd name="T12" fmla="*/ 2147483647 w 348"/>
              <a:gd name="T13" fmla="*/ 2147483647 h 1368"/>
              <a:gd name="T14" fmla="*/ 2147483647 w 348"/>
              <a:gd name="T15" fmla="*/ 2147483647 h 1368"/>
              <a:gd name="T16" fmla="*/ 2147483647 w 348"/>
              <a:gd name="T17" fmla="*/ 2147483647 h 1368"/>
              <a:gd name="T18" fmla="*/ 2147483647 w 348"/>
              <a:gd name="T19" fmla="*/ 2147483647 h 1368"/>
              <a:gd name="T20" fmla="*/ 2147483647 w 348"/>
              <a:gd name="T21" fmla="*/ 2147483647 h 1368"/>
              <a:gd name="T22" fmla="*/ 2147483647 w 348"/>
              <a:gd name="T23" fmla="*/ 2147483647 h 1368"/>
              <a:gd name="T24" fmla="*/ 2147483647 w 348"/>
              <a:gd name="T25" fmla="*/ 2147483647 h 1368"/>
              <a:gd name="T26" fmla="*/ 2147483647 w 348"/>
              <a:gd name="T27" fmla="*/ 2147483647 h 1368"/>
              <a:gd name="T28" fmla="*/ 2147483647 w 348"/>
              <a:gd name="T29" fmla="*/ 2147483647 h 1368"/>
              <a:gd name="T30" fmla="*/ 2147483647 w 348"/>
              <a:gd name="T31" fmla="*/ 2147483647 h 1368"/>
              <a:gd name="T32" fmla="*/ 2147483647 w 348"/>
              <a:gd name="T33" fmla="*/ 0 h 13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48"/>
              <a:gd name="T52" fmla="*/ 0 h 1368"/>
              <a:gd name="T53" fmla="*/ 348 w 348"/>
              <a:gd name="T54" fmla="*/ 1368 h 136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48" h="1368">
                <a:moveTo>
                  <a:pt x="12" y="0"/>
                </a:moveTo>
                <a:cubicBezTo>
                  <a:pt x="23" y="114"/>
                  <a:pt x="16" y="211"/>
                  <a:pt x="0" y="324"/>
                </a:cubicBezTo>
                <a:cubicBezTo>
                  <a:pt x="4" y="576"/>
                  <a:pt x="24" y="828"/>
                  <a:pt x="24" y="1080"/>
                </a:cubicBezTo>
                <a:cubicBezTo>
                  <a:pt x="24" y="1179"/>
                  <a:pt x="0" y="1255"/>
                  <a:pt x="0" y="1356"/>
                </a:cubicBezTo>
                <a:cubicBezTo>
                  <a:pt x="91" y="1333"/>
                  <a:pt x="195" y="1360"/>
                  <a:pt x="288" y="1368"/>
                </a:cubicBezTo>
                <a:cubicBezTo>
                  <a:pt x="308" y="1364"/>
                  <a:pt x="348" y="1356"/>
                  <a:pt x="348" y="1356"/>
                </a:cubicBezTo>
                <a:cubicBezTo>
                  <a:pt x="320" y="1348"/>
                  <a:pt x="287" y="1349"/>
                  <a:pt x="264" y="1332"/>
                </a:cubicBezTo>
                <a:cubicBezTo>
                  <a:pt x="254" y="1324"/>
                  <a:pt x="294" y="1331"/>
                  <a:pt x="300" y="1320"/>
                </a:cubicBezTo>
                <a:cubicBezTo>
                  <a:pt x="306" y="1309"/>
                  <a:pt x="292" y="1296"/>
                  <a:pt x="288" y="1284"/>
                </a:cubicBezTo>
                <a:cubicBezTo>
                  <a:pt x="297" y="1152"/>
                  <a:pt x="305" y="1019"/>
                  <a:pt x="324" y="888"/>
                </a:cubicBezTo>
                <a:cubicBezTo>
                  <a:pt x="319" y="739"/>
                  <a:pt x="300" y="582"/>
                  <a:pt x="300" y="432"/>
                </a:cubicBezTo>
                <a:cubicBezTo>
                  <a:pt x="326" y="354"/>
                  <a:pt x="286" y="243"/>
                  <a:pt x="204" y="216"/>
                </a:cubicBezTo>
                <a:cubicBezTo>
                  <a:pt x="188" y="192"/>
                  <a:pt x="165" y="171"/>
                  <a:pt x="156" y="144"/>
                </a:cubicBezTo>
                <a:cubicBezTo>
                  <a:pt x="152" y="132"/>
                  <a:pt x="150" y="119"/>
                  <a:pt x="144" y="108"/>
                </a:cubicBezTo>
                <a:cubicBezTo>
                  <a:pt x="138" y="95"/>
                  <a:pt x="131" y="81"/>
                  <a:pt x="120" y="72"/>
                </a:cubicBezTo>
                <a:cubicBezTo>
                  <a:pt x="110" y="64"/>
                  <a:pt x="96" y="64"/>
                  <a:pt x="84" y="60"/>
                </a:cubicBezTo>
                <a:cubicBezTo>
                  <a:pt x="66" y="33"/>
                  <a:pt x="50" y="0"/>
                  <a:pt x="12" y="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5867400" y="21336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Table area</a:t>
            </a:r>
          </a:p>
        </p:txBody>
      </p:sp>
      <p:sp>
        <p:nvSpPr>
          <p:cNvPr id="112655" name="Line 15"/>
          <p:cNvSpPr>
            <a:spLocks noChangeShapeType="1"/>
          </p:cNvSpPr>
          <p:nvPr/>
        </p:nvSpPr>
        <p:spPr bwMode="auto">
          <a:xfrm flipH="1">
            <a:off x="5257800" y="2286000"/>
            <a:ext cx="609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6" name="Freeform 16"/>
          <p:cNvSpPr>
            <a:spLocks/>
          </p:cNvSpPr>
          <p:nvPr/>
        </p:nvSpPr>
        <p:spPr bwMode="auto">
          <a:xfrm>
            <a:off x="4627563" y="2759075"/>
            <a:ext cx="500062" cy="2289175"/>
          </a:xfrm>
          <a:custGeom>
            <a:avLst/>
            <a:gdLst>
              <a:gd name="T0" fmla="*/ 2147483647 w 315"/>
              <a:gd name="T1" fmla="*/ 2147483647 h 1442"/>
              <a:gd name="T2" fmla="*/ 2147483647 w 315"/>
              <a:gd name="T3" fmla="*/ 2147483647 h 1442"/>
              <a:gd name="T4" fmla="*/ 2147483647 w 315"/>
              <a:gd name="T5" fmla="*/ 2147483647 h 1442"/>
              <a:gd name="T6" fmla="*/ 2147483647 w 315"/>
              <a:gd name="T7" fmla="*/ 2147483647 h 1442"/>
              <a:gd name="T8" fmla="*/ 2147483647 w 315"/>
              <a:gd name="T9" fmla="*/ 2147483647 h 1442"/>
              <a:gd name="T10" fmla="*/ 2147483647 w 315"/>
              <a:gd name="T11" fmla="*/ 2147483647 h 1442"/>
              <a:gd name="T12" fmla="*/ 2147483647 w 315"/>
              <a:gd name="T13" fmla="*/ 2147483647 h 1442"/>
              <a:gd name="T14" fmla="*/ 2147483647 w 315"/>
              <a:gd name="T15" fmla="*/ 2147483647 h 1442"/>
              <a:gd name="T16" fmla="*/ 2147483647 w 315"/>
              <a:gd name="T17" fmla="*/ 2147483647 h 1442"/>
              <a:gd name="T18" fmla="*/ 2147483647 w 315"/>
              <a:gd name="T19" fmla="*/ 2147483647 h 1442"/>
              <a:gd name="T20" fmla="*/ 2147483647 w 315"/>
              <a:gd name="T21" fmla="*/ 2147483647 h 1442"/>
              <a:gd name="T22" fmla="*/ 2147483647 w 315"/>
              <a:gd name="T23" fmla="*/ 2147483647 h 1442"/>
              <a:gd name="T24" fmla="*/ 2147483647 w 315"/>
              <a:gd name="T25" fmla="*/ 2147483647 h 1442"/>
              <a:gd name="T26" fmla="*/ 2147483647 w 315"/>
              <a:gd name="T27" fmla="*/ 2147483647 h 1442"/>
              <a:gd name="T28" fmla="*/ 2147483647 w 315"/>
              <a:gd name="T29" fmla="*/ 2147483647 h 1442"/>
              <a:gd name="T30" fmla="*/ 2147483647 w 315"/>
              <a:gd name="T31" fmla="*/ 2147483647 h 1442"/>
              <a:gd name="T32" fmla="*/ 2147483647 w 315"/>
              <a:gd name="T33" fmla="*/ 2147483647 h 1442"/>
              <a:gd name="T34" fmla="*/ 2147483647 w 315"/>
              <a:gd name="T35" fmla="*/ 2147483647 h 144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15"/>
              <a:gd name="T55" fmla="*/ 0 h 1442"/>
              <a:gd name="T56" fmla="*/ 315 w 315"/>
              <a:gd name="T57" fmla="*/ 1442 h 144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15" h="1442">
                <a:moveTo>
                  <a:pt x="289" y="38"/>
                </a:moveTo>
                <a:cubicBezTo>
                  <a:pt x="264" y="457"/>
                  <a:pt x="264" y="350"/>
                  <a:pt x="277" y="998"/>
                </a:cubicBezTo>
                <a:cubicBezTo>
                  <a:pt x="280" y="1146"/>
                  <a:pt x="289" y="1442"/>
                  <a:pt x="289" y="1442"/>
                </a:cubicBezTo>
                <a:cubicBezTo>
                  <a:pt x="277" y="1422"/>
                  <a:pt x="273" y="1394"/>
                  <a:pt x="253" y="1382"/>
                </a:cubicBezTo>
                <a:cubicBezTo>
                  <a:pt x="239" y="1374"/>
                  <a:pt x="221" y="1394"/>
                  <a:pt x="205" y="1394"/>
                </a:cubicBezTo>
                <a:cubicBezTo>
                  <a:pt x="185" y="1394"/>
                  <a:pt x="165" y="1386"/>
                  <a:pt x="145" y="1382"/>
                </a:cubicBezTo>
                <a:cubicBezTo>
                  <a:pt x="97" y="1386"/>
                  <a:pt x="1" y="1394"/>
                  <a:pt x="1" y="1394"/>
                </a:cubicBezTo>
                <a:cubicBezTo>
                  <a:pt x="28" y="1313"/>
                  <a:pt x="1" y="1412"/>
                  <a:pt x="1" y="1274"/>
                </a:cubicBezTo>
                <a:cubicBezTo>
                  <a:pt x="1" y="1110"/>
                  <a:pt x="18" y="946"/>
                  <a:pt x="25" y="782"/>
                </a:cubicBezTo>
                <a:cubicBezTo>
                  <a:pt x="15" y="669"/>
                  <a:pt x="0" y="625"/>
                  <a:pt x="13" y="518"/>
                </a:cubicBezTo>
                <a:cubicBezTo>
                  <a:pt x="9" y="506"/>
                  <a:pt x="0" y="495"/>
                  <a:pt x="1" y="482"/>
                </a:cubicBezTo>
                <a:cubicBezTo>
                  <a:pt x="4" y="457"/>
                  <a:pt x="17" y="434"/>
                  <a:pt x="25" y="410"/>
                </a:cubicBezTo>
                <a:cubicBezTo>
                  <a:pt x="45" y="349"/>
                  <a:pt x="53" y="315"/>
                  <a:pt x="109" y="278"/>
                </a:cubicBezTo>
                <a:cubicBezTo>
                  <a:pt x="133" y="242"/>
                  <a:pt x="167" y="211"/>
                  <a:pt x="181" y="170"/>
                </a:cubicBezTo>
                <a:cubicBezTo>
                  <a:pt x="185" y="158"/>
                  <a:pt x="185" y="144"/>
                  <a:pt x="193" y="134"/>
                </a:cubicBezTo>
                <a:cubicBezTo>
                  <a:pt x="202" y="123"/>
                  <a:pt x="217" y="118"/>
                  <a:pt x="229" y="110"/>
                </a:cubicBezTo>
                <a:cubicBezTo>
                  <a:pt x="233" y="98"/>
                  <a:pt x="232" y="83"/>
                  <a:pt x="241" y="74"/>
                </a:cubicBezTo>
                <a:cubicBezTo>
                  <a:pt x="315" y="0"/>
                  <a:pt x="250" y="115"/>
                  <a:pt x="289" y="38"/>
                </a:cubicBez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7" name="Line 17"/>
          <p:cNvSpPr>
            <a:spLocks noChangeShapeType="1"/>
          </p:cNvSpPr>
          <p:nvPr/>
        </p:nvSpPr>
        <p:spPr bwMode="auto">
          <a:xfrm flipH="1">
            <a:off x="4800600" y="2133600"/>
            <a:ext cx="2819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6629400" y="1752600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Equivalent Area</a:t>
            </a:r>
          </a:p>
        </p:txBody>
      </p:sp>
    </p:spTree>
    <p:extLst>
      <p:ext uri="{BB962C8B-B14F-4D97-AF65-F5344CB8AC3E}">
        <p14:creationId xmlns:p14="http://schemas.microsoft.com/office/powerpoint/2010/main" val="423182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nimBg="1"/>
      <p:bldP spid="112645" grpId="0"/>
      <p:bldP spid="112646" grpId="0" animBg="1"/>
      <p:bldP spid="112647" grpId="0"/>
      <p:bldP spid="112648" grpId="0" animBg="1"/>
      <p:bldP spid="112649" grpId="0"/>
      <p:bldP spid="112650" grpId="0" animBg="1"/>
      <p:bldP spid="112651" grpId="0"/>
      <p:bldP spid="112652" grpId="0" animBg="1"/>
      <p:bldP spid="112653" grpId="0" animBg="1"/>
      <p:bldP spid="112654" grpId="0"/>
      <p:bldP spid="112655" grpId="0" animBg="1"/>
      <p:bldP spid="112656" grpId="0" animBg="1"/>
      <p:bldP spid="112657" grpId="0" animBg="1"/>
      <p:bldP spid="1126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Chapter 4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r>
              <a:rPr lang="en-US" altLang="en-US" sz="3200" smtClean="0">
                <a:latin typeface="Tahoma" charset="0"/>
              </a:rPr>
              <a:t>Calculation of Confidence Interval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600200"/>
            <a:ext cx="5105400" cy="3276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Confidence Interval = x </a:t>
            </a:r>
            <a:r>
              <a:rPr lang="en-US" altLang="en-US" sz="2000" u="sng" smtClean="0">
                <a:latin typeface="Tahoma" charset="0"/>
              </a:rPr>
              <a:t>+</a:t>
            </a:r>
            <a:r>
              <a:rPr lang="en-US" altLang="en-US" sz="2000" smtClean="0">
                <a:latin typeface="Tahoma" charset="0"/>
              </a:rPr>
              <a:t> uncertainty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Calculation of uncertainty depends on whether </a:t>
            </a:r>
            <a:r>
              <a:rPr lang="el-GR" altLang="en-US" sz="2000" i="1" smtClean="0">
                <a:latin typeface="Tahoma" charset="0"/>
              </a:rPr>
              <a:t>σ</a:t>
            </a:r>
            <a:r>
              <a:rPr lang="en-US" altLang="en-US" sz="2000" smtClean="0">
                <a:latin typeface="Tahoma" charset="0"/>
              </a:rPr>
              <a:t> is </a:t>
            </a:r>
            <a:r>
              <a:rPr lang="en-US" altLang="en-US" sz="2000" smtClean="0"/>
              <a:t>“</a:t>
            </a:r>
            <a:r>
              <a:rPr lang="en-US" altLang="en-US" sz="2000" smtClean="0">
                <a:latin typeface="Tahoma" charset="0"/>
              </a:rPr>
              <a:t>well known</a:t>
            </a:r>
            <a:r>
              <a:rPr lang="en-US" altLang="en-US" sz="2000" smtClean="0"/>
              <a:t>”</a:t>
            </a:r>
            <a:endParaRPr lang="en-US" altLang="en-US" sz="2000" smtClean="0">
              <a:latin typeface="Tahoma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When </a:t>
            </a:r>
            <a:r>
              <a:rPr lang="en-US" altLang="en-US" sz="2000" smtClean="0">
                <a:latin typeface="Symbol" pitchFamily="18" charset="2"/>
              </a:rPr>
              <a:t>s</a:t>
            </a:r>
            <a:r>
              <a:rPr lang="en-US" altLang="en-US" sz="2000" smtClean="0">
                <a:latin typeface="Tahoma" charset="0"/>
              </a:rPr>
              <a:t> is </a:t>
            </a:r>
            <a:r>
              <a:rPr lang="en-US" altLang="en-US" sz="2000" b="1" smtClean="0">
                <a:latin typeface="Tahoma" charset="0"/>
              </a:rPr>
              <a:t>not</a:t>
            </a:r>
            <a:r>
              <a:rPr lang="en-US" altLang="en-US" sz="2000" smtClean="0">
                <a:latin typeface="Tahoma" charset="0"/>
              </a:rPr>
              <a:t> well known (covered later)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When </a:t>
            </a:r>
            <a:r>
              <a:rPr lang="en-US" altLang="en-US" sz="2000" smtClean="0">
                <a:latin typeface="Symbol" pitchFamily="18" charset="2"/>
              </a:rPr>
              <a:t>s</a:t>
            </a:r>
            <a:r>
              <a:rPr lang="en-US" altLang="en-US" sz="2000" smtClean="0">
                <a:latin typeface="Tahoma" charset="0"/>
              </a:rPr>
              <a:t> is well known (not in text)</a:t>
            </a:r>
          </a:p>
          <a:p>
            <a:pPr marL="1009650" lvl="1" indent="-609600">
              <a:buFontTx/>
              <a:buNone/>
            </a:pPr>
            <a:r>
              <a:rPr lang="en-US" altLang="en-US" sz="2000" smtClean="0">
                <a:latin typeface="Tahoma" charset="0"/>
              </a:rPr>
              <a:t>Value </a:t>
            </a:r>
            <a:r>
              <a:rPr lang="en-US" altLang="en-US" sz="2000" u="sng" smtClean="0">
                <a:latin typeface="Tahoma" charset="0"/>
              </a:rPr>
              <a:t>+</a:t>
            </a:r>
            <a:r>
              <a:rPr lang="en-US" altLang="en-US" sz="2000" smtClean="0">
                <a:latin typeface="Tahoma" charset="0"/>
              </a:rPr>
              <a:t> uncertainty = </a:t>
            </a:r>
          </a:p>
          <a:p>
            <a:pPr marL="1009650" lvl="1" indent="-609600">
              <a:buFontTx/>
              <a:buNone/>
            </a:pPr>
            <a:endParaRPr lang="en-US" altLang="en-US" sz="1600" smtClean="0">
              <a:latin typeface="Tahoma" charset="0"/>
            </a:endParaRPr>
          </a:p>
          <a:p>
            <a:pPr marL="609600" indent="-609600">
              <a:buFontTx/>
              <a:buNone/>
            </a:pPr>
            <a:endParaRPr lang="en-US" altLang="en-US" sz="2400" smtClean="0">
              <a:latin typeface="Tahoma" charset="0"/>
            </a:endParaRPr>
          </a:p>
        </p:txBody>
      </p:sp>
      <p:sp>
        <p:nvSpPr>
          <p:cNvPr id="69654" name="Line 22"/>
          <p:cNvSpPr>
            <a:spLocks noChangeShapeType="1"/>
          </p:cNvSpPr>
          <p:nvPr/>
        </p:nvSpPr>
        <p:spPr bwMode="auto">
          <a:xfrm>
            <a:off x="3422650" y="16954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" name="Object 2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5410200" y="1676400"/>
          <a:ext cx="3733800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Chart" r:id="rId4" imgW="4562475" imgH="2952750" progId="Excel.Sheet.8">
                  <p:embed/>
                </p:oleObj>
              </mc:Choice>
              <mc:Fallback>
                <p:oleObj name="Chart" r:id="rId4" imgW="4562475" imgH="2952750" progId="Excel.Sheet.8">
                  <p:embed/>
                  <p:pic>
                    <p:nvPicPr>
                      <p:cNvPr id="11" name="Object 2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676400"/>
                        <a:ext cx="3733800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6681788" y="4495800"/>
            <a:ext cx="16002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6543675" y="4648200"/>
            <a:ext cx="19050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9656" name="Object 24"/>
          <p:cNvGraphicFramePr>
            <a:graphicFrameLocks noChangeAspect="1"/>
          </p:cNvGraphicFramePr>
          <p:nvPr/>
        </p:nvGraphicFramePr>
        <p:xfrm>
          <a:off x="3581400" y="3810000"/>
          <a:ext cx="7620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6" imgW="495085" imgH="418918" progId="Equation.3">
                  <p:embed/>
                </p:oleObj>
              </mc:Choice>
              <mc:Fallback>
                <p:oleObj name="Equation" r:id="rId6" imgW="495085" imgH="418918" progId="Equation.3">
                  <p:embed/>
                  <p:pic>
                    <p:nvPicPr>
                      <p:cNvPr id="6965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10000"/>
                        <a:ext cx="7620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396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Z depends on area or desired probability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81000" y="5029200"/>
            <a:ext cx="4038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folHlink"/>
                </a:solidFill>
                <a:latin typeface="Tahoma" charset="0"/>
              </a:rPr>
              <a:t>At Area = 0.45 (90% both sides),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folHlink"/>
                </a:solidFill>
                <a:latin typeface="Tahoma" charset="0"/>
              </a:rPr>
              <a:t>Z = 1.65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81000" y="5943600"/>
            <a:ext cx="4953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  <a:latin typeface="Tahoma" charset="0"/>
              </a:rPr>
              <a:t>At Area = 0.475 (95% both sides), Z = 1.96 =&gt; larger confidence interval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6477001" y="4476750"/>
            <a:ext cx="457200" cy="3175"/>
          </a:xfrm>
          <a:prstGeom prst="line">
            <a:avLst/>
          </a:prstGeom>
          <a:ln w="25400">
            <a:solidFill>
              <a:srgbClr val="92D05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8077994" y="4475956"/>
            <a:ext cx="457200" cy="1588"/>
          </a:xfrm>
          <a:prstGeom prst="line">
            <a:avLst/>
          </a:prstGeom>
          <a:ln w="25400">
            <a:solidFill>
              <a:srgbClr val="92D05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391276" y="4572000"/>
            <a:ext cx="304800" cy="31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8297069" y="4571206"/>
            <a:ext cx="3048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71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  <p:bldP spid="69654" grpId="0" animBg="1"/>
      <p:bldOleChart spid="11" grpId="0"/>
      <p:bldP spid="14" grpId="0" animBg="1"/>
      <p:bldP spid="17" grpId="0" animBg="1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Next Monday (9/18)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Science II Groundbreaking </a:t>
            </a:r>
            <a:r>
              <a:rPr lang="en-US" altLang="en-US" sz="2400" dirty="0" smtClean="0">
                <a:latin typeface="Tahoma" charset="0"/>
              </a:rPr>
              <a:t>Ceremony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10:30 </a:t>
            </a:r>
            <a:r>
              <a:rPr lang="en-US" altLang="en-US" sz="2000" dirty="0" smtClean="0">
                <a:latin typeface="Tahoma" charset="0"/>
              </a:rPr>
              <a:t>to </a:t>
            </a:r>
            <a:r>
              <a:rPr lang="en-US" altLang="en-US" sz="2000" dirty="0" smtClean="0">
                <a:latin typeface="Tahoma" charset="0"/>
              </a:rPr>
              <a:t>11:00 – hope you can attend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so </a:t>
            </a:r>
            <a:r>
              <a:rPr lang="en-US" altLang="en-US" sz="2000" dirty="0" smtClean="0">
                <a:latin typeface="Tahoma" charset="0"/>
              </a:rPr>
              <a:t>postponing </a:t>
            </a:r>
            <a:r>
              <a:rPr lang="en-US" altLang="en-US" sz="2000" dirty="0" smtClean="0">
                <a:latin typeface="Tahoma" charset="0"/>
              </a:rPr>
              <a:t>lecture start </a:t>
            </a:r>
            <a:r>
              <a:rPr lang="en-US" altLang="en-US" sz="2000" dirty="0" smtClean="0">
                <a:latin typeface="Tahoma" charset="0"/>
              </a:rPr>
              <a:t>until </a:t>
            </a:r>
            <a:r>
              <a:rPr lang="en-US" altLang="en-US" sz="2000" dirty="0" smtClean="0">
                <a:latin typeface="Tahoma" charset="0"/>
              </a:rPr>
              <a:t>11:10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I will be involved in other parts as well (so you will have Dr. Miller-Schulze as guest lecturer)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First </a:t>
            </a:r>
            <a:r>
              <a:rPr lang="en-US" altLang="en-US" sz="2800" dirty="0" smtClean="0">
                <a:latin typeface="Tahoma" charset="0"/>
              </a:rPr>
              <a:t>Lab Report (Pipet and </a:t>
            </a:r>
            <a:r>
              <a:rPr lang="en-US" altLang="en-US" sz="2800" dirty="0" err="1" smtClean="0">
                <a:latin typeface="Tahoma" charset="0"/>
              </a:rPr>
              <a:t>Buret</a:t>
            </a:r>
            <a:r>
              <a:rPr lang="en-US" altLang="en-US" sz="2800" dirty="0" smtClean="0">
                <a:latin typeface="Tahoma" charset="0"/>
              </a:rPr>
              <a:t> Calibration)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Scheduled due 9/18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Making due 9/20 because we haven’t covered 95% confidence interval yet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See Appendix III (and lab instructor) about what is to be turned in (report form, data, and plot)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0200" y="2895600"/>
            <a:ext cx="4419600" cy="381000"/>
          </a:xfrm>
          <a:prstGeom prst="rect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Today’s </a:t>
            </a:r>
            <a:r>
              <a:rPr lang="en-US" altLang="en-US" sz="2800" dirty="0">
                <a:latin typeface="Tahoma" charset="0"/>
              </a:rPr>
              <a:t>Lecture 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Propagation of uncertainty (Chapter 3) – cont. from last time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Exponents (volume of cube)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Mixed Operations (density of liquid)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Gaussian </a:t>
            </a:r>
            <a:r>
              <a:rPr lang="en-US" altLang="en-US" sz="2400" dirty="0">
                <a:latin typeface="Tahoma" charset="0"/>
              </a:rPr>
              <a:t>Statistics and Calibration (Chapter </a:t>
            </a:r>
            <a:r>
              <a:rPr lang="en-US" altLang="en-US" sz="2400" dirty="0" smtClean="0">
                <a:latin typeface="Tahoma" charset="0"/>
              </a:rPr>
              <a:t>4)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Mean </a:t>
            </a:r>
            <a:r>
              <a:rPr lang="en-US" altLang="en-US" sz="2000" dirty="0">
                <a:latin typeface="Tahoma" charset="0"/>
              </a:rPr>
              <a:t>value and standard </a:t>
            </a:r>
            <a:r>
              <a:rPr lang="en-US" altLang="en-US" sz="2000" dirty="0" smtClean="0">
                <a:latin typeface="Tahoma" charset="0"/>
              </a:rPr>
              <a:t>deviation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Gaussian </a:t>
            </a:r>
            <a:r>
              <a:rPr lang="en-US" altLang="en-US" sz="2000" dirty="0">
                <a:latin typeface="Tahoma" charset="0"/>
              </a:rPr>
              <a:t>distributions for </a:t>
            </a:r>
            <a:r>
              <a:rPr lang="en-US" altLang="en-US" sz="2000" dirty="0" smtClean="0">
                <a:latin typeface="Tahoma" charset="0"/>
              </a:rPr>
              <a:t>populations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Application </a:t>
            </a:r>
            <a:r>
              <a:rPr lang="en-US" altLang="en-US" sz="2000" dirty="0">
                <a:latin typeface="Tahoma" charset="0"/>
              </a:rPr>
              <a:t>to measurement </a:t>
            </a:r>
            <a:r>
              <a:rPr lang="en-US" altLang="en-US" sz="2000" dirty="0" err="1" smtClean="0">
                <a:latin typeface="Tahoma" charset="0"/>
              </a:rPr>
              <a:t>statisticsZ</a:t>
            </a:r>
            <a:r>
              <a:rPr lang="en-US" altLang="en-US" sz="2000" dirty="0" smtClean="0">
                <a:latin typeface="Tahoma" charset="0"/>
              </a:rPr>
              <a:t>-value </a:t>
            </a:r>
            <a:r>
              <a:rPr lang="en-US" altLang="en-US" sz="2000" dirty="0">
                <a:latin typeface="Tahoma" charset="0"/>
              </a:rPr>
              <a:t>problems - % between </a:t>
            </a:r>
            <a:r>
              <a:rPr lang="en-US" altLang="en-US" sz="2000" dirty="0" smtClean="0">
                <a:latin typeface="Tahoma" charset="0"/>
              </a:rPr>
              <a:t>limits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Confidence </a:t>
            </a:r>
            <a:r>
              <a:rPr lang="en-US" altLang="en-US" sz="2000" dirty="0">
                <a:latin typeface="Tahoma" charset="0"/>
              </a:rPr>
              <a:t>Intervals </a:t>
            </a:r>
            <a:r>
              <a:rPr lang="en-US" altLang="en-US" sz="2000" dirty="0" smtClean="0">
                <a:latin typeface="Tahoma" charset="0"/>
              </a:rPr>
              <a:t>(start to this if time)</a:t>
            </a:r>
            <a:endParaRPr lang="en-US" altLang="en-US" sz="20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3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Propagation of Uncertainty</a:t>
            </a:r>
            <a:br>
              <a:rPr lang="en-US" altLang="en-US" dirty="0" smtClean="0"/>
            </a:br>
            <a:r>
              <a:rPr lang="en-US" altLang="en-US" sz="3600" dirty="0" smtClean="0"/>
              <a:t>Equations (will be given on Exams)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05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7543800" cy="4876800"/>
              </a:xfrm>
            </p:spPr>
            <p:txBody>
              <a:bodyPr/>
              <a:lstStyle/>
              <a:p>
                <a:pPr>
                  <a:spcBef>
                    <a:spcPts val="200"/>
                  </a:spcBef>
                </a:pPr>
                <a:r>
                  <a:rPr lang="en-US" altLang="en-US" dirty="0" smtClean="0">
                    <a:latin typeface="Tahoma" charset="0"/>
                  </a:rPr>
                  <a:t>Addition/Subtraction</a:t>
                </a: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𝐹𝑜𝑟</m:t>
                    </m:r>
                    <m:r>
                      <a:rPr lang="en-US" altLang="en-US" b="0" i="1" smtClean="0">
                        <a:latin typeface="Cambria Math"/>
                      </a:rPr>
                      <m:t> </m:t>
                    </m:r>
                    <m:r>
                      <a:rPr lang="en-US" altLang="en-US" b="0" i="1" smtClean="0">
                        <a:latin typeface="Cambria Math"/>
                      </a:rPr>
                      <m:t>𝑌</m:t>
                    </m:r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r>
                      <a:rPr lang="en-US" altLang="en-US" b="0" i="1" smtClean="0">
                        <a:latin typeface="Cambria Math"/>
                      </a:rPr>
                      <m:t>𝑎</m:t>
                    </m:r>
                    <m:r>
                      <a:rPr lang="en-US" altLang="en-US" b="0" i="1" smtClean="0">
                        <a:latin typeface="Cambria Math"/>
                      </a:rPr>
                      <m:t>+</m:t>
                    </m:r>
                    <m:r>
                      <a:rPr lang="en-US" altLang="en-US" b="0" i="1" smtClean="0">
                        <a:latin typeface="Cambria Math"/>
                      </a:rPr>
                      <m:t>𝑏</m:t>
                    </m:r>
                    <m:r>
                      <a:rPr lang="en-US" altLang="en-US" b="0" i="1" smtClean="0">
                        <a:latin typeface="Cambria Math"/>
                      </a:rPr>
                      <m:t> </m:t>
                    </m:r>
                    <m:r>
                      <a:rPr lang="en-US" altLang="en-US" b="0" i="1" smtClean="0">
                        <a:latin typeface="Cambria Math"/>
                      </a:rPr>
                      <m:t>𝑜𝑟</m:t>
                    </m:r>
                    <m:r>
                      <a:rPr lang="en-US" altLang="en-US" b="0" i="1" smtClean="0">
                        <a:latin typeface="Cambria Math"/>
                      </a:rPr>
                      <m:t> </m:t>
                    </m:r>
                    <m:r>
                      <a:rPr lang="en-US" altLang="en-US" b="0" i="1" smtClean="0">
                        <a:latin typeface="Cambria Math"/>
                      </a:rPr>
                      <m:t>𝑎</m:t>
                    </m:r>
                    <m:r>
                      <a:rPr lang="en-US" altLang="en-US" b="0" i="1" smtClean="0">
                        <a:latin typeface="Cambria Math"/>
                      </a:rPr>
                      <m:t>−</m:t>
                    </m:r>
                    <m:r>
                      <a:rPr lang="en-US" altLang="en-US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altLang="en-US" b="0" dirty="0" smtClean="0">
                  <a:latin typeface="Tahoma" charset="0"/>
                </a:endParaRP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en-US" dirty="0">
                            <a:latin typeface="Tahoma" charset="0"/>
                          </a:rPr>
                          <m:t>S</m:t>
                        </m:r>
                      </m:e>
                      <m:sub>
                        <m:r>
                          <a:rPr lang="en-US" altLang="en-US" b="0" i="1" smtClean="0">
                            <a:latin typeface="Cambria Math"/>
                          </a:rPr>
                          <m:t>𝑌</m:t>
                        </m:r>
                      </m:sub>
                    </m:sSub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en-US" alt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en-US" alt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  <m:sub>
                            <m:r>
                              <a:rPr lang="en-US" alt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  <m:sup/>
                        </m:sSubSup>
                        <m:r>
                          <a:rPr lang="en-US" altLang="en-US" b="0" i="1" smtClean="0"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en-US" alt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en-US" alt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  <m:sub>
                            <m:r>
                              <a:rPr lang="en-US" alt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  <m:sup/>
                        </m:sSubSup>
                      </m:e>
                    </m:rad>
                  </m:oMath>
                </a14:m>
                <a:endParaRPr lang="en-US" altLang="en-US" dirty="0" smtClean="0">
                  <a:latin typeface="Tahoma" charset="0"/>
                </a:endParaRPr>
              </a:p>
              <a:p>
                <a:pPr>
                  <a:spcBef>
                    <a:spcPts val="200"/>
                  </a:spcBef>
                </a:pPr>
                <a:r>
                  <a:rPr lang="en-US" altLang="en-US" dirty="0" smtClean="0">
                    <a:latin typeface="Tahoma" charset="0"/>
                  </a:rPr>
                  <a:t>Multiplication/Division</a:t>
                </a: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r>
                      <a:rPr lang="en-US" altLang="en-US" i="1">
                        <a:latin typeface="Cambria Math"/>
                      </a:rPr>
                      <m:t>𝐹𝑜𝑟</m:t>
                    </m:r>
                    <m:r>
                      <a:rPr lang="en-US" altLang="en-US" i="1">
                        <a:latin typeface="Cambria Math"/>
                      </a:rPr>
                      <m:t> </m:t>
                    </m:r>
                    <m:r>
                      <a:rPr lang="en-US" altLang="en-US" i="1">
                        <a:latin typeface="Cambria Math"/>
                      </a:rPr>
                      <m:t>𝑌</m:t>
                    </m:r>
                    <m:r>
                      <a:rPr lang="en-US" altLang="en-US" i="1">
                        <a:latin typeface="Cambria Math"/>
                      </a:rPr>
                      <m:t>=</m:t>
                    </m:r>
                    <m:r>
                      <a:rPr lang="en-US" altLang="en-US" i="1">
                        <a:latin typeface="Cambria Math"/>
                      </a:rPr>
                      <m:t>𝑎</m:t>
                    </m:r>
                    <m:r>
                      <a:rPr lang="en-US" altLang="en-US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en-US" i="1">
                        <a:latin typeface="Cambria Math"/>
                      </a:rPr>
                      <m:t>𝑏</m:t>
                    </m:r>
                    <m:r>
                      <a:rPr lang="en-US" altLang="en-US" i="1">
                        <a:latin typeface="Cambria Math"/>
                      </a:rPr>
                      <m:t> </m:t>
                    </m:r>
                    <m:r>
                      <a:rPr lang="en-US" altLang="en-US" i="1">
                        <a:latin typeface="Cambria Math"/>
                      </a:rPr>
                      <m:t>𝑜𝑟</m:t>
                    </m:r>
                    <m:r>
                      <a:rPr lang="en-US" altLang="en-US" i="1">
                        <a:latin typeface="Cambria Math"/>
                      </a:rPr>
                      <m:t> </m:t>
                    </m:r>
                    <m:r>
                      <a:rPr lang="en-US" altLang="en-US" i="1">
                        <a:latin typeface="Cambria Math"/>
                      </a:rPr>
                      <m:t>𝑎</m:t>
                    </m:r>
                    <m:r>
                      <a:rPr lang="en-US" altLang="en-US" b="0" i="1" smtClean="0">
                        <a:latin typeface="Cambria Math"/>
                      </a:rPr>
                      <m:t>/</m:t>
                    </m:r>
                    <m:r>
                      <a:rPr lang="en-US" altLang="en-US" i="1">
                        <a:latin typeface="Cambria Math"/>
                      </a:rPr>
                      <m:t>𝑏</m:t>
                    </m:r>
                  </m:oMath>
                </a14:m>
                <a:endParaRPr lang="en-US" altLang="en-US" dirty="0">
                  <a:latin typeface="Tahoma" charset="0"/>
                </a:endParaRP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/>
                              </a:rPr>
                              <m:t>𝑌</m:t>
                            </m:r>
                          </m:sub>
                        </m:sSub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𝑌</m:t>
                        </m:r>
                      </m:den>
                    </m:f>
                    <m:r>
                      <a:rPr lang="en-US" alt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en-US" i="1">
                                            <a:latin typeface="Cambria Math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altLang="en-US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en-US" i="1">
                                        <a:latin typeface="Cambria Math"/>
                                      </a:rPr>
                                      <m:t>𝑎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en-US" b="0" i="1" smtClean="0">
                                            <a:latin typeface="Cambria Math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altLang="en-US" b="0" i="1" smtClean="0">
                                            <a:latin typeface="Cambria Math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en-US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altLang="en-US" dirty="0" smtClean="0">
                  <a:latin typeface="Tahoma" charset="0"/>
                </a:endParaRPr>
              </a:p>
              <a:p>
                <a:pPr>
                  <a:spcBef>
                    <a:spcPts val="200"/>
                  </a:spcBef>
                </a:pPr>
                <a:r>
                  <a:rPr lang="en-US" altLang="en-US" dirty="0" smtClean="0">
                    <a:latin typeface="Tahoma" charset="0"/>
                  </a:rPr>
                  <a:t>Exponents</a:t>
                </a:r>
              </a:p>
              <a:p>
                <a:pPr lvl="1">
                  <a:spcBef>
                    <a:spcPts val="200"/>
                  </a:spcBef>
                </a:pP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𝐹𝑜𝑟</m:t>
                    </m:r>
                    <m:r>
                      <a:rPr lang="en-US" altLang="en-US" b="0" i="1" smtClean="0">
                        <a:latin typeface="Cambria Math"/>
                      </a:rPr>
                      <m:t> </m:t>
                    </m:r>
                    <m:r>
                      <a:rPr lang="en-US" altLang="en-US" b="0" i="1" smtClean="0">
                        <a:latin typeface="Cambria Math"/>
                      </a:rPr>
                      <m:t>𝑌</m:t>
                    </m:r>
                    <m:r>
                      <a:rPr lang="en-US" alt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alt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altLang="en-US" b="0" i="1" smtClean="0"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/>
                              </a:rPr>
                              <m:t>𝑌</m:t>
                            </m:r>
                          </m:sub>
                        </m:sSub>
                      </m:num>
                      <m:den>
                        <m:r>
                          <a:rPr lang="en-US" altLang="en-US" b="0" i="1" smtClean="0">
                            <a:latin typeface="Cambria Math"/>
                          </a:rPr>
                          <m:t>𝑌</m:t>
                        </m:r>
                      </m:den>
                    </m:f>
                    <m:r>
                      <a:rPr lang="en-US" altLang="en-US" b="0" i="1" smtClean="0">
                        <a:latin typeface="Cambria Math"/>
                      </a:rPr>
                      <m:t>=</m:t>
                    </m:r>
                    <m:r>
                      <a:rPr lang="en-US" alt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b="0" i="1" smtClean="0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en-US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 smtClean="0">
                  <a:latin typeface="Tahoma" charset="0"/>
                </a:endParaRPr>
              </a:p>
            </p:txBody>
          </p:sp>
        </mc:Choice>
        <mc:Fallback xmlns="">
          <p:sp>
            <p:nvSpPr>
              <p:cNvPr id="1300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7543800" cy="4876800"/>
              </a:xfrm>
              <a:blipFill>
                <a:blip r:embed="rId2"/>
                <a:stretch>
                  <a:fillRect l="-2100" t="-1875" b="-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284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Chapter 4</a:t>
            </a:r>
            <a:br>
              <a:rPr lang="en-US" altLang="en-US" dirty="0" smtClean="0">
                <a:latin typeface="Tahoma" charset="0"/>
              </a:rPr>
            </a:br>
            <a:r>
              <a:rPr lang="en-US" altLang="en-US" sz="2800" dirty="0" smtClean="0">
                <a:latin typeface="Tahoma" charset="0"/>
              </a:rPr>
              <a:t>Calculation of Average and Standard Deviation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 smtClean="0">
                <a:latin typeface="Tahoma" charset="0"/>
              </a:rPr>
              <a:t>Average</a:t>
            </a:r>
          </a:p>
          <a:p>
            <a:pPr>
              <a:buFontTx/>
              <a:buNone/>
            </a:pPr>
            <a:endParaRPr lang="en-US" altLang="en-US" sz="28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8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800" smtClean="0">
              <a:latin typeface="Tahoma" charset="0"/>
            </a:endParaRPr>
          </a:p>
          <a:p>
            <a:r>
              <a:rPr lang="en-US" altLang="en-US" sz="2800" smtClean="0">
                <a:latin typeface="Tahoma" charset="0"/>
              </a:rPr>
              <a:t>Standard Deviation</a:t>
            </a:r>
          </a:p>
        </p:txBody>
      </p:sp>
      <p:graphicFrame>
        <p:nvGraphicFramePr>
          <p:cNvPr id="133124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90600" y="2260600"/>
          <a:ext cx="15113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609336" imgH="431613" progId="Equation.3">
                  <p:embed/>
                </p:oleObj>
              </mc:Choice>
              <mc:Fallback>
                <p:oleObj name="Equation" r:id="rId3" imgW="609336" imgH="431613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60600"/>
                        <a:ext cx="1511300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25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838200" y="4343400"/>
          <a:ext cx="274320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5" imgW="1167893" imgH="495085" progId="Equation.3">
                  <p:embed/>
                </p:oleObj>
              </mc:Choice>
              <mc:Fallback>
                <p:oleObj name="Equation" r:id="rId5" imgW="1167893" imgH="495085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43400"/>
                        <a:ext cx="2743200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533400" y="5791200"/>
            <a:ext cx="7467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Note:  You are welcome to use function keys on your calculator to calculate average and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97494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  <p:bldP spid="1331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</a:t>
            </a:r>
            <a:r>
              <a:rPr lang="en-US" altLang="en-US" smtClean="0"/>
              <a:t>–</a:t>
            </a:r>
            <a:r>
              <a:rPr lang="en-US" altLang="en-US" smtClean="0">
                <a:latin typeface="Tahoma" charset="0"/>
              </a:rPr>
              <a:t> </a:t>
            </a:r>
            <a:r>
              <a:rPr lang="en-US" altLang="en-US" sz="4000" smtClean="0">
                <a:latin typeface="Tahoma" charset="0"/>
              </a:rPr>
              <a:t>Gaussian Distributions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dirty="0" smtClean="0">
                <a:latin typeface="Tahoma" charset="0"/>
              </a:rPr>
              <a:t>Gaussian Distributions are often observed when sample size gets large</a:t>
            </a:r>
          </a:p>
          <a:p>
            <a:pPr>
              <a:lnSpc>
                <a:spcPct val="90000"/>
              </a:lnSpc>
            </a:pPr>
            <a:r>
              <a:rPr lang="en-US" altLang="en-US" sz="1800" dirty="0" smtClean="0">
                <a:latin typeface="Tahoma" charset="0"/>
              </a:rPr>
              <a:t>Example 1: repeated measurement of MMP conc.</a:t>
            </a:r>
          </a:p>
          <a:p>
            <a:pPr>
              <a:lnSpc>
                <a:spcPct val="90000"/>
              </a:lnSpc>
            </a:pPr>
            <a:r>
              <a:rPr lang="en-US" altLang="en-US" sz="1800" dirty="0" smtClean="0">
                <a:latin typeface="Tahoma" charset="0"/>
              </a:rPr>
              <a:t>Sample vs. Population: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</a:rPr>
              <a:t>Sample mean	population mean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</a:rPr>
              <a:t>				</a:t>
            </a:r>
            <a:r>
              <a:rPr lang="el-GR" altLang="en-US" sz="1600" dirty="0" smtClean="0">
                <a:latin typeface="Tahoma" charset="0"/>
              </a:rPr>
              <a:t>μ</a:t>
            </a:r>
            <a:endParaRPr lang="en-US" altLang="en-US" sz="1600" dirty="0" smtClean="0">
              <a:latin typeface="Tahoma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600" dirty="0" smtClean="0">
              <a:latin typeface="Tahoma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</a:rPr>
              <a:t>Sample standard 	   population standard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</a:rPr>
              <a:t>deviation     	   </a:t>
            </a:r>
            <a:r>
              <a:rPr lang="en-US" altLang="en-US" sz="1600" dirty="0" err="1" smtClean="0">
                <a:latin typeface="Tahoma" charset="0"/>
              </a:rPr>
              <a:t>deviation</a:t>
            </a:r>
            <a:endParaRPr lang="en-US" altLang="en-US" sz="1600" dirty="0" smtClean="0">
              <a:latin typeface="Tahoma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</a:rPr>
              <a:t>	S			 </a:t>
            </a:r>
            <a:r>
              <a:rPr lang="el-GR" altLang="en-US" sz="1600" dirty="0" smtClean="0">
                <a:latin typeface="Tahoma" charset="0"/>
              </a:rPr>
              <a:t>σ</a:t>
            </a:r>
            <a:endParaRPr lang="en-US" altLang="en-US" sz="1600" dirty="0" smtClean="0">
              <a:latin typeface="Tahoma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 dirty="0" smtClean="0">
                <a:latin typeface="Tahoma" charset="0"/>
              </a:rPr>
              <a:t>As sample size increases: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Tahoma" charset="0"/>
              </a:rPr>
              <a:t>		</a:t>
            </a:r>
            <a:r>
              <a:rPr lang="en-US" altLang="en-US" sz="1800" dirty="0" smtClean="0">
                <a:latin typeface="Tahoma" charset="0"/>
                <a:cs typeface="Times New Roman" pitchFamily="18" charset="0"/>
              </a:rPr>
              <a:t>→</a:t>
            </a:r>
            <a:r>
              <a:rPr lang="en-US" altLang="en-US" sz="1800" dirty="0" smtClean="0">
                <a:latin typeface="Tahoma" charset="0"/>
              </a:rPr>
              <a:t> </a:t>
            </a:r>
            <a:r>
              <a:rPr lang="el-GR" altLang="en-US" sz="1800" dirty="0" smtClean="0">
                <a:latin typeface="Tahoma" charset="0"/>
              </a:rPr>
              <a:t>μ</a:t>
            </a:r>
            <a:endParaRPr lang="en-US" altLang="en-US" sz="1800" dirty="0" smtClean="0">
              <a:latin typeface="Tahoma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Tahoma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Tahoma" charset="0"/>
              </a:rPr>
              <a:t>and S </a:t>
            </a:r>
            <a:r>
              <a:rPr lang="en-US" altLang="en-US" sz="1800" dirty="0" smtClean="0">
                <a:latin typeface="Tahoma" charset="0"/>
                <a:cs typeface="Times New Roman" pitchFamily="18" charset="0"/>
              </a:rPr>
              <a:t>→ </a:t>
            </a:r>
            <a:r>
              <a:rPr lang="el-GR" altLang="en-US" sz="1800" dirty="0" smtClean="0">
                <a:latin typeface="Tahoma" charset="0"/>
              </a:rPr>
              <a:t>σ</a:t>
            </a:r>
            <a:endParaRPr lang="en-US" altLang="en-US" sz="1800" dirty="0" smtClean="0">
              <a:latin typeface="Tahoma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l-GR" altLang="en-US" sz="1800" dirty="0" smtClean="0">
              <a:latin typeface="Tahoma" charset="0"/>
            </a:endParaRPr>
          </a:p>
        </p:txBody>
      </p:sp>
      <p:graphicFrame>
        <p:nvGraphicFramePr>
          <p:cNvPr id="134148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953000" y="1752600"/>
          <a:ext cx="3959225" cy="353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Chart" r:id="rId3" imgW="4808220" imgH="3733678" progId="Excel.Sheet.8">
                  <p:embed/>
                </p:oleObj>
              </mc:Choice>
              <mc:Fallback>
                <p:oleObj name="Chart" r:id="rId3" imgW="4808220" imgH="3733678" progId="Excel.Sheet.8">
                  <p:embed/>
                  <p:pic>
                    <p:nvPicPr>
                      <p:cNvPr id="134148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52600"/>
                        <a:ext cx="3959225" cy="353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14400" y="36576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" imgW="164885" imgH="164885" progId="Equation.3">
                  <p:embed/>
                </p:oleObj>
              </mc:Choice>
              <mc:Fallback>
                <p:oleObj name="Equation" r:id="rId5" imgW="164885" imgH="164885" progId="Equation.3">
                  <p:embed/>
                  <p:pic>
                    <p:nvPicPr>
                      <p:cNvPr id="134149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304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50" name="Line 6"/>
          <p:cNvSpPr>
            <a:spLocks noChangeShapeType="1"/>
          </p:cNvSpPr>
          <p:nvPr/>
        </p:nvSpPr>
        <p:spPr bwMode="auto">
          <a:xfrm>
            <a:off x="5562600" y="3657600"/>
            <a:ext cx="320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34151" name="Object 4"/>
          <p:cNvGraphicFramePr>
            <a:graphicFrameLocks noChangeAspect="1"/>
          </p:cNvGraphicFramePr>
          <p:nvPr/>
        </p:nvGraphicFramePr>
        <p:xfrm>
          <a:off x="4343400" y="4191000"/>
          <a:ext cx="43973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7" imgW="164885" imgH="164885" progId="Equation.3">
                  <p:embed/>
                </p:oleObj>
              </mc:Choice>
              <mc:Fallback>
                <p:oleObj name="Equation" r:id="rId7" imgW="164885" imgH="164885" progId="Equation.3">
                  <p:embed/>
                  <p:pic>
                    <p:nvPicPr>
                      <p:cNvPr id="1341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191000"/>
                        <a:ext cx="439738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52" name="Line 8"/>
          <p:cNvSpPr>
            <a:spLocks noChangeShapeType="1"/>
          </p:cNvSpPr>
          <p:nvPr/>
        </p:nvSpPr>
        <p:spPr bwMode="auto">
          <a:xfrm flipV="1">
            <a:off x="4724400" y="3657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3" name="Text Box 9"/>
          <p:cNvSpPr txBox="1">
            <a:spLocks noChangeArrowheads="1"/>
          </p:cNvSpPr>
          <p:nvPr/>
        </p:nvSpPr>
        <p:spPr bwMode="auto">
          <a:xfrm>
            <a:off x="4495800" y="2895600"/>
            <a:ext cx="315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1800"/>
              <a:t>μ</a:t>
            </a:r>
            <a:endParaRPr lang="en-US" altLang="en-US" sz="1800"/>
          </a:p>
        </p:txBody>
      </p:sp>
      <p:sp>
        <p:nvSpPr>
          <p:cNvPr id="134154" name="Line 10"/>
          <p:cNvSpPr>
            <a:spLocks noChangeShapeType="1"/>
          </p:cNvSpPr>
          <p:nvPr/>
        </p:nvSpPr>
        <p:spPr bwMode="auto">
          <a:xfrm>
            <a:off x="4800600" y="3124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5" name="Line 11"/>
          <p:cNvSpPr>
            <a:spLocks noChangeShapeType="1"/>
          </p:cNvSpPr>
          <p:nvPr/>
        </p:nvSpPr>
        <p:spPr bwMode="auto">
          <a:xfrm flipV="1">
            <a:off x="7543800" y="3200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6" name="Line 12"/>
          <p:cNvSpPr>
            <a:spLocks noChangeShapeType="1"/>
          </p:cNvSpPr>
          <p:nvPr/>
        </p:nvSpPr>
        <p:spPr bwMode="auto">
          <a:xfrm flipV="1">
            <a:off x="7543800" y="3657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7" name="Text Box 13"/>
          <p:cNvSpPr txBox="1">
            <a:spLocks noChangeArrowheads="1"/>
          </p:cNvSpPr>
          <p:nvPr/>
        </p:nvSpPr>
        <p:spPr bwMode="auto">
          <a:xfrm>
            <a:off x="7086600" y="3200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S</a:t>
            </a:r>
          </a:p>
        </p:txBody>
      </p:sp>
      <p:sp>
        <p:nvSpPr>
          <p:cNvPr id="134158" name="Line 14"/>
          <p:cNvSpPr>
            <a:spLocks noChangeShapeType="1"/>
          </p:cNvSpPr>
          <p:nvPr/>
        </p:nvSpPr>
        <p:spPr bwMode="auto">
          <a:xfrm>
            <a:off x="5562600" y="4114800"/>
            <a:ext cx="320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9" name="Line 15"/>
          <p:cNvSpPr>
            <a:spLocks noChangeShapeType="1"/>
          </p:cNvSpPr>
          <p:nvPr/>
        </p:nvSpPr>
        <p:spPr bwMode="auto">
          <a:xfrm>
            <a:off x="5562600" y="3200400"/>
            <a:ext cx="320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34160" name="Object 5"/>
          <p:cNvGraphicFramePr>
            <a:graphicFrameLocks noChangeAspect="1"/>
          </p:cNvGraphicFramePr>
          <p:nvPr/>
        </p:nvGraphicFramePr>
        <p:xfrm>
          <a:off x="1066800" y="54864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8" imgW="164885" imgH="164885" progId="Equation.3">
                  <p:embed/>
                </p:oleObj>
              </mc:Choice>
              <mc:Fallback>
                <p:oleObj name="Equation" r:id="rId8" imgW="164885" imgH="164885" progId="Equation.3">
                  <p:embed/>
                  <p:pic>
                    <p:nvPicPr>
                      <p:cNvPr id="13416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864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62" name="Text Box 18"/>
          <p:cNvSpPr txBox="1">
            <a:spLocks noChangeArrowheads="1"/>
          </p:cNvSpPr>
          <p:nvPr/>
        </p:nvSpPr>
        <p:spPr bwMode="auto">
          <a:xfrm>
            <a:off x="4876800" y="1295400"/>
            <a:ext cx="3962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MMP = methylmannopyranoside = interal standard added at a conc. of 5.00 ppm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74887" y="5502275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Also note that mean values vary less than individual measurements (see 4 measurement means)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627687" y="3429000"/>
            <a:ext cx="392113" cy="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05184" y="3947318"/>
            <a:ext cx="392113" cy="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94077" y="3590131"/>
            <a:ext cx="392113" cy="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987041" y="4175125"/>
            <a:ext cx="392113" cy="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500143" y="3522215"/>
            <a:ext cx="392113" cy="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990001" y="3825082"/>
            <a:ext cx="392113" cy="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63596" y="6261547"/>
                <a:ext cx="225620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596" y="6261547"/>
                <a:ext cx="2256204" cy="276999"/>
              </a:xfrm>
              <a:prstGeom prst="rect">
                <a:avLst/>
              </a:prstGeom>
              <a:blipFill>
                <a:blip r:embed="rId9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26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  <p:bldOleChart spid="134148" grpId="0" animBg="0"/>
      <p:bldP spid="134149" grpId="0" build="p"/>
      <p:bldP spid="134150" grpId="0" animBg="1"/>
      <p:bldP spid="134151" grpId="0" build="p"/>
      <p:bldP spid="134152" grpId="0" animBg="1"/>
      <p:bldP spid="134153" grpId="0"/>
      <p:bldP spid="134154" grpId="0" animBg="1"/>
      <p:bldP spid="134155" grpId="0" animBg="1"/>
      <p:bldP spid="134156" grpId="0" animBg="1"/>
      <p:bldP spid="134157" grpId="0"/>
      <p:bldP spid="134158" grpId="0" animBg="1"/>
      <p:bldP spid="134159" grpId="0" animBg="1"/>
      <p:bldP spid="134160" grpId="0" build="p"/>
      <p:bldP spid="134162" grpId="0"/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</a:t>
            </a:r>
            <a:r>
              <a:rPr lang="en-US" altLang="en-US" smtClean="0"/>
              <a:t>–</a:t>
            </a:r>
            <a:r>
              <a:rPr lang="en-US" altLang="en-US" smtClean="0">
                <a:latin typeface="Tahoma" charset="0"/>
              </a:rPr>
              <a:t> </a:t>
            </a:r>
            <a:r>
              <a:rPr lang="en-US" altLang="en-US" sz="4000" smtClean="0">
                <a:latin typeface="Tahoma" charset="0"/>
              </a:rPr>
              <a:t>Gaussian Distributions</a:t>
            </a:r>
          </a:p>
        </p:txBody>
      </p:sp>
      <p:graphicFrame>
        <p:nvGraphicFramePr>
          <p:cNvPr id="7171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917575" y="1600200"/>
          <a:ext cx="730885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3" imgW="6987540" imgH="4328160" progId="Excel.Sheet.8">
                  <p:embed/>
                </p:oleObj>
              </mc:Choice>
              <mc:Fallback>
                <p:oleObj name="Chart" r:id="rId3" imgW="6987540" imgH="4328160" progId="Excel.Sheet.8">
                  <p:embed/>
                  <p:pic>
                    <p:nvPicPr>
                      <p:cNvPr id="7171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1600200"/>
                        <a:ext cx="7308850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42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</a:t>
            </a:r>
            <a:r>
              <a:rPr lang="en-US" altLang="en-US" smtClean="0"/>
              <a:t>–</a:t>
            </a:r>
            <a:r>
              <a:rPr lang="en-US" altLang="en-US" smtClean="0">
                <a:latin typeface="Tahoma" charset="0"/>
              </a:rPr>
              <a:t> </a:t>
            </a:r>
            <a:r>
              <a:rPr lang="en-US" altLang="en-US" sz="4000" smtClean="0">
                <a:latin typeface="Tahoma" charset="0"/>
              </a:rPr>
              <a:t>Gaussian Distributions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Example: Mass Spectrometer Measurements (x-axis is mass to charge ratio or mass for +1 ions)</a:t>
            </a:r>
            <a:endParaRPr lang="en-US" dirty="0"/>
          </a:p>
        </p:txBody>
      </p:sp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2" cstate="print"/>
          <a:srcRect r="35802"/>
          <a:stretch>
            <a:fillRect/>
          </a:stretch>
        </p:blipFill>
        <p:spPr bwMode="auto">
          <a:xfrm>
            <a:off x="1219200" y="3352800"/>
            <a:ext cx="6248400" cy="2903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64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Chapter 4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r>
              <a:rPr lang="en-US" altLang="en-US" sz="3600" smtClean="0">
                <a:latin typeface="Tahoma" charset="0"/>
              </a:rPr>
              <a:t>Gaussian Distributions</a:t>
            </a:r>
            <a:br>
              <a:rPr lang="en-US" altLang="en-US" sz="3600" smtClean="0">
                <a:latin typeface="Tahoma" charset="0"/>
              </a:rPr>
            </a:br>
            <a:r>
              <a:rPr lang="en-US" altLang="en-US" sz="2800" smtClean="0">
                <a:latin typeface="Tahoma" charset="0"/>
              </a:rPr>
              <a:t>Idealized distribution occurs as n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sz="2800" smtClean="0">
                <a:latin typeface="Tahoma" charset="0"/>
                <a:cs typeface="Times New Roman" pitchFamily="18" charset="0"/>
              </a:rPr>
              <a:t>∞</a:t>
            </a:r>
            <a:endParaRPr lang="en-US" altLang="en-US" sz="2800" smtClean="0">
              <a:latin typeface="Tahoma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smtClean="0">
                <a:latin typeface="Tahoma" charset="0"/>
              </a:rPr>
              <a:t>Math for Gaussian Distribution:</a:t>
            </a:r>
          </a:p>
        </p:txBody>
      </p:sp>
      <p:graphicFrame>
        <p:nvGraphicFramePr>
          <p:cNvPr id="141316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9600" y="2514600"/>
          <a:ext cx="23431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14131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14600"/>
                        <a:ext cx="234315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533400" y="3429000"/>
            <a:ext cx="3124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Normalized Gaussian Distribution: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   </a:t>
            </a:r>
            <a:r>
              <a:rPr lang="el-GR" altLang="en-US" sz="2000">
                <a:latin typeface="Tahoma" charset="0"/>
              </a:rPr>
              <a:t>μ</a:t>
            </a:r>
            <a:r>
              <a:rPr lang="en-US" altLang="en-US" sz="2000">
                <a:latin typeface="Tahoma" charset="0"/>
              </a:rPr>
              <a:t> = 0 and </a:t>
            </a:r>
            <a:r>
              <a:rPr lang="el-GR" altLang="en-US" sz="2000">
                <a:latin typeface="Tahoma" charset="0"/>
              </a:rPr>
              <a:t>σ</a:t>
            </a:r>
            <a:r>
              <a:rPr lang="en-US" altLang="en-US" sz="2000">
                <a:latin typeface="Tahoma" charset="0"/>
              </a:rPr>
              <a:t> = 1</a:t>
            </a:r>
          </a:p>
        </p:txBody>
      </p:sp>
      <p:graphicFrame>
        <p:nvGraphicFramePr>
          <p:cNvPr id="141318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343400" y="1676400"/>
          <a:ext cx="4648200" cy="351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Chart" r:id="rId5" imgW="4861560" imgH="3672881" progId="Excel.Sheet.8">
                  <p:embed/>
                </p:oleObj>
              </mc:Choice>
              <mc:Fallback>
                <p:oleObj name="Chart" r:id="rId5" imgW="4861560" imgH="3672881" progId="Excel.Sheet.8">
                  <p:embed/>
                  <p:pic>
                    <p:nvPicPr>
                      <p:cNvPr id="141318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676400"/>
                        <a:ext cx="4648200" cy="351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457200" y="4724400"/>
            <a:ext cx="3733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Use of Normalized Gaussian Distribution:</a:t>
            </a:r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457200" y="5486400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Area under curve gives probability of finding value between limits</a:t>
            </a:r>
          </a:p>
        </p:txBody>
      </p:sp>
    </p:spTree>
    <p:extLst>
      <p:ext uri="{BB962C8B-B14F-4D97-AF65-F5344CB8AC3E}">
        <p14:creationId xmlns:p14="http://schemas.microsoft.com/office/powerpoint/2010/main" val="226317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/>
      <p:bldP spid="141317" grpId="0"/>
      <p:bldOleChart spid="141318" grpId="0"/>
      <p:bldP spid="141319" grpId="0"/>
      <p:bldP spid="1413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748</Words>
  <Application>Microsoft Office PowerPoint</Application>
  <PresentationFormat>On-screen Show (4:3)</PresentationFormat>
  <Paragraphs>109</Paragraphs>
  <Slides>14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Cambria Math</vt:lpstr>
      <vt:lpstr>Symbol</vt:lpstr>
      <vt:lpstr>Tahoma</vt:lpstr>
      <vt:lpstr>Times New Roman</vt:lpstr>
      <vt:lpstr>Default Design</vt:lpstr>
      <vt:lpstr>Equation</vt:lpstr>
      <vt:lpstr>Chart</vt:lpstr>
      <vt:lpstr>Chem. 31 – 9/13 Lecture</vt:lpstr>
      <vt:lpstr>Announcements I</vt:lpstr>
      <vt:lpstr>Announcements II</vt:lpstr>
      <vt:lpstr>Propagation of Uncertainty Equations (will be given on Exams)</vt:lpstr>
      <vt:lpstr>Chapter 4 Calculation of Average and Standard Deviation</vt:lpstr>
      <vt:lpstr>Chapter 4 – Gaussian Distributions</vt:lpstr>
      <vt:lpstr>Chapter 4 – Gaussian Distributions</vt:lpstr>
      <vt:lpstr>Chapter 4 – Gaussian Distributions</vt:lpstr>
      <vt:lpstr>Chapter 4 – Gaussian Distributions Idealized distribution occurs as n →∞</vt:lpstr>
      <vt:lpstr>Chapter 4 – Gaussian Distributions </vt:lpstr>
      <vt:lpstr>Chapter 4 – Gaussian Distributions </vt:lpstr>
      <vt:lpstr>Chapter 4 – Gaussian Distributions </vt:lpstr>
      <vt:lpstr>Graphical view of examples</vt:lpstr>
      <vt:lpstr>Chapter 4 – Calculation of Confidence Interval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166</cp:revision>
  <dcterms:created xsi:type="dcterms:W3CDTF">2005-09-14T19:27:31Z</dcterms:created>
  <dcterms:modified xsi:type="dcterms:W3CDTF">2017-09-13T15:45:29Z</dcterms:modified>
</cp:coreProperties>
</file>