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6"/>
  </p:notesMasterIdLst>
  <p:sldIdLst>
    <p:sldId id="280" r:id="rId2"/>
    <p:sldId id="321" r:id="rId3"/>
    <p:sldId id="350" r:id="rId4"/>
    <p:sldId id="348" r:id="rId5"/>
    <p:sldId id="349" r:id="rId6"/>
    <p:sldId id="351" r:id="rId7"/>
    <p:sldId id="352" r:id="rId8"/>
    <p:sldId id="353" r:id="rId9"/>
    <p:sldId id="354" r:id="rId10"/>
    <p:sldId id="355" r:id="rId11"/>
    <p:sldId id="356" r:id="rId12"/>
    <p:sldId id="357" r:id="rId13"/>
    <p:sldId id="358" r:id="rId14"/>
    <p:sldId id="359" r:id="rId15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C286A"/>
    <a:srgbClr val="FE5F26"/>
    <a:srgbClr val="FDBB27"/>
    <a:srgbClr val="FFDD9F"/>
    <a:srgbClr val="F3DBAB"/>
    <a:srgbClr val="FF0000"/>
    <a:srgbClr val="CC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07" autoAdjust="0"/>
    <p:restoredTop sz="94660"/>
  </p:normalViewPr>
  <p:slideViewPr>
    <p:cSldViewPr>
      <p:cViewPr varScale="1">
        <p:scale>
          <a:sx n="86" d="100"/>
          <a:sy n="86" d="100"/>
        </p:scale>
        <p:origin x="108" y="3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wmf"/><Relationship Id="rId1" Type="http://schemas.openxmlformats.org/officeDocument/2006/relationships/image" Target="../media/image3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image" Target="../media/image7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47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47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7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74F6AAE-64EB-4FB7-9865-3D1E0F502C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484367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71DE0A9-E87F-4876-AA1C-A5CD0E199E8C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174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2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5224846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7AE34562-EC1E-426A-AC41-3D3110D0B746}" type="slidenum">
              <a:rPr lang="en-US" altLang="en-US" smtClean="0"/>
              <a:pPr eaLnBrk="1" hangingPunct="1"/>
              <a:t>3</a:t>
            </a:fld>
            <a:endParaRPr lang="en-US" alt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80554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8435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18436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4978D74-E93C-43A8-9C28-3DDA38412585}" type="slidenum">
              <a:rPr lang="en-US" altLang="en-US"/>
              <a:pPr algn="r" eaLnBrk="1" hangingPunct="1">
                <a:spcBef>
                  <a:spcPct val="0"/>
                </a:spcBef>
              </a:pPr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84215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70E9A1-00FE-47FB-BC71-4BB8AD5F4D59}" type="slidenum">
              <a:rPr lang="en-US" altLang="en-US" sz="1200"/>
              <a:pPr algn="r"/>
              <a:t>11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1016405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6387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altLang="en-US" smtClean="0"/>
          </a:p>
        </p:txBody>
      </p:sp>
      <p:sp>
        <p:nvSpPr>
          <p:cNvPr id="1638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6570E9A1-00FE-47FB-BC71-4BB8AD5F4D59}" type="slidenum">
              <a:rPr lang="en-US" altLang="en-US" sz="1200"/>
              <a:pPr algn="r"/>
              <a:t>12</a:t>
            </a:fld>
            <a:endParaRPr lang="en-US" altLang="en-US" sz="1200"/>
          </a:p>
        </p:txBody>
      </p:sp>
    </p:spTree>
    <p:extLst>
      <p:ext uri="{BB962C8B-B14F-4D97-AF65-F5344CB8AC3E}">
        <p14:creationId xmlns:p14="http://schemas.microsoft.com/office/powerpoint/2010/main" val="24653288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0483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0484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2FC9C4B3-788D-4124-86E4-1E4DCD03381F}" type="slidenum">
              <a:rPr lang="en-US" altLang="en-US"/>
              <a:pPr algn="r" eaLnBrk="1" hangingPunct="1">
                <a:spcBef>
                  <a:spcPct val="0"/>
                </a:spcBef>
              </a:pPr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9786402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21507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en-US" smtClean="0"/>
          </a:p>
        </p:txBody>
      </p:sp>
      <p:sp>
        <p:nvSpPr>
          <p:cNvPr id="21508" name="Slide Number Placeholder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b"/>
          <a:lstStyle>
            <a:lvl1pPr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30000"/>
              </a:spcBef>
              <a:defRPr sz="12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Arial" charset="0"/>
              </a:defRPr>
            </a:lvl9pPr>
          </a:lstStyle>
          <a:p>
            <a:pPr algn="r" eaLnBrk="1" hangingPunct="1">
              <a:spcBef>
                <a:spcPct val="0"/>
              </a:spcBef>
            </a:pPr>
            <a:fld id="{E23CE511-05F1-40E9-BED7-3CF2654316BA}" type="slidenum">
              <a:rPr lang="en-US" altLang="en-US"/>
              <a:pPr algn="r" eaLnBrk="1" hangingPunct="1">
                <a:spcBef>
                  <a:spcPct val="0"/>
                </a:spcBef>
              </a:pPr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19776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426D739-41CC-45F3-A2F8-54F7549831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BCA316-2DFD-467F-8ED1-7F5246AEA9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20931-8EF3-46A8-997C-46B13522E0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878EB5A-344A-41F2-A596-C1F76E48F8E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OverObj" preserve="1">
  <p:cSld name="Title and Tex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8229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3938588"/>
            <a:ext cx="8229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2DDB630-275D-469B-A471-A17E61419EC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4CFEF5-524F-4BF1-899F-01319DFF4D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79684E-E842-45EA-8B59-90E0BBA1DF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70B6499-511E-4EF5-B3CD-594BE3121F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4104C8-5017-4308-95B5-A729439CCAC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B8E8B0-A1FB-4708-B88C-48AD02A4B7A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4BD675-B487-45FA-881E-E9B2D1E96B4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38B09EF-C3B3-4E6C-8126-59AC2A5230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926B93E-A935-4A8D-82F5-2AC2508B605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331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331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ED5C0362-4945-4F4A-AD33-42DFC412B8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6" r:id="rId1"/>
    <p:sldLayoutId id="2147483657" r:id="rId2"/>
    <p:sldLayoutId id="2147483658" r:id="rId3"/>
    <p:sldLayoutId id="2147483659" r:id="rId4"/>
    <p:sldLayoutId id="2147483660" r:id="rId5"/>
    <p:sldLayoutId id="2147483661" r:id="rId6"/>
    <p:sldLayoutId id="2147483662" r:id="rId7"/>
    <p:sldLayoutId id="2147483663" r:id="rId8"/>
    <p:sldLayoutId id="2147483664" r:id="rId9"/>
    <p:sldLayoutId id="2147483665" r:id="rId10"/>
    <p:sldLayoutId id="2147483666" r:id="rId11"/>
    <p:sldLayoutId id="2147483667" r:id="rId12"/>
    <p:sldLayoutId id="2147483668" r:id="rId13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5.vml"/><Relationship Id="rId5" Type="http://schemas.openxmlformats.org/officeDocument/2006/relationships/image" Target="../media/image8.emf"/><Relationship Id="rId4" Type="http://schemas.openxmlformats.org/officeDocument/2006/relationships/oleObject" Target="../embeddings/oleObject10.bin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6.vml"/><Relationship Id="rId5" Type="http://schemas.openxmlformats.org/officeDocument/2006/relationships/image" Target="../media/image9.emf"/><Relationship Id="rId4" Type="http://schemas.openxmlformats.org/officeDocument/2006/relationships/oleObject" Target="../embeddings/oleObject11.bin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7" Type="http://schemas.openxmlformats.org/officeDocument/2006/relationships/image" Target="../media/image11.wmf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3.bin"/><Relationship Id="rId5" Type="http://schemas.openxmlformats.org/officeDocument/2006/relationships/image" Target="../media/image10.emf"/><Relationship Id="rId4" Type="http://schemas.openxmlformats.org/officeDocument/2006/relationships/oleObject" Target="../embeddings/oleObject12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.bin"/><Relationship Id="rId3" Type="http://schemas.openxmlformats.org/officeDocument/2006/relationships/oleObject" Target="../embeddings/oleObject3.bin"/><Relationship Id="rId7" Type="http://schemas.openxmlformats.org/officeDocument/2006/relationships/oleObject" Target="../embeddings/oleObject5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4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3.emf"/><Relationship Id="rId9" Type="http://schemas.openxmlformats.org/officeDocument/2006/relationships/image" Target="../media/image5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5.emf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8.emf"/><Relationship Id="rId5" Type="http://schemas.openxmlformats.org/officeDocument/2006/relationships/oleObject" Target="../embeddings/oleObject9.bin"/><Relationship Id="rId4" Type="http://schemas.openxmlformats.org/officeDocument/2006/relationships/image" Target="../media/image7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b="1" dirty="0" smtClean="0">
                <a:latin typeface="Tahoma" charset="0"/>
              </a:rPr>
              <a:t>Chem. 31 – 9/13 Lecture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>
              <a:latin typeface="Tahoma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– </a:t>
            </a:r>
            <a:r>
              <a:rPr lang="en-US" altLang="en-US" sz="4000" smtClean="0">
                <a:latin typeface="Tahoma" charset="0"/>
              </a:rPr>
              <a:t>Gaussian Distributions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457200" y="1600200"/>
            <a:ext cx="2590800" cy="6096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800" smtClean="0"/>
              <a:t>Examples:</a:t>
            </a:r>
          </a:p>
          <a:p>
            <a:pPr>
              <a:buFontTx/>
              <a:buNone/>
            </a:pPr>
            <a:endParaRPr lang="en-US" altLang="en-US" sz="2800" smtClean="0"/>
          </a:p>
        </p:txBody>
      </p:sp>
      <p:graphicFrame>
        <p:nvGraphicFramePr>
          <p:cNvPr id="109572" name="Object 2"/>
          <p:cNvGraphicFramePr>
            <a:graphicFrameLocks noGrp="1" noChangeAspect="1"/>
          </p:cNvGraphicFramePr>
          <p:nvPr>
            <p:ph sz="half" idx="4294967295"/>
          </p:nvPr>
        </p:nvGraphicFramePr>
        <p:xfrm>
          <a:off x="4191000" y="2074863"/>
          <a:ext cx="4724400" cy="3570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Chart" r:id="rId4" imgW="4861560" imgH="3672881" progId="Excel.Sheet.8">
                  <p:embed/>
                </p:oleObj>
              </mc:Choice>
              <mc:Fallback>
                <p:oleObj name="Chart" r:id="rId4" imgW="4861560" imgH="3672881" progId="Excel.Sheet.8">
                  <p:embed/>
                  <p:pic>
                    <p:nvPicPr>
                      <p:cNvPr id="109572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91000" y="2074863"/>
                        <a:ext cx="4724400" cy="3570287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381000" y="2362200"/>
            <a:ext cx="31242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  <a:cs typeface="Arial" charset="0"/>
              </a:rPr>
              <a:t>- ∞ &lt; Z &lt; </a:t>
            </a:r>
            <a:r>
              <a:rPr lang="en-US" altLang="en-US" sz="2000">
                <a:latin typeface="Tahoma" charset="0"/>
              </a:rPr>
              <a:t>∞    Area = 1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381000" y="2971800"/>
            <a:ext cx="3276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Since curve is symmetrical,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0 &lt; Z &lt; ∞  Area = 0.5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457200" y="4191000"/>
            <a:ext cx="3276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0 &lt; Z &lt; 1.5  Area = 0.433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 b="1">
                <a:latin typeface="Tahoma" charset="0"/>
              </a:rPr>
              <a:t>(See Table 4-1 in text)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381000" y="5791200"/>
            <a:ext cx="83820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Note: non-normal distributions can be converted to normal distributions as follows:  Z = (x - </a:t>
            </a:r>
            <a:r>
              <a:rPr lang="el-GR" altLang="en-US" sz="2000">
                <a:latin typeface="Tahoma" charset="0"/>
                <a:cs typeface="Arial" charset="0"/>
              </a:rPr>
              <a:t>μ</a:t>
            </a:r>
            <a:r>
              <a:rPr lang="en-US" altLang="en-US" sz="2000">
                <a:latin typeface="Tahoma" charset="0"/>
              </a:rPr>
              <a:t>)/</a:t>
            </a:r>
            <a:r>
              <a:rPr lang="el-GR" altLang="en-US" sz="2000">
                <a:latin typeface="Tahoma" charset="0"/>
              </a:rPr>
              <a:t>σ</a:t>
            </a:r>
            <a:endParaRPr lang="en-US" altLang="en-US" sz="2000">
              <a:latin typeface="Tahoma" charset="0"/>
            </a:endParaRPr>
          </a:p>
        </p:txBody>
      </p:sp>
      <p:sp>
        <p:nvSpPr>
          <p:cNvPr id="109577" name="Freeform 9"/>
          <p:cNvSpPr>
            <a:spLocks/>
          </p:cNvSpPr>
          <p:nvPr/>
        </p:nvSpPr>
        <p:spPr bwMode="auto">
          <a:xfrm>
            <a:off x="6781800" y="2930525"/>
            <a:ext cx="600075" cy="2038350"/>
          </a:xfrm>
          <a:custGeom>
            <a:avLst/>
            <a:gdLst>
              <a:gd name="T0" fmla="*/ 2147483647 w 378"/>
              <a:gd name="T1" fmla="*/ 0 h 1284"/>
              <a:gd name="T2" fmla="*/ 2147483647 w 378"/>
              <a:gd name="T3" fmla="*/ 2147483647 h 1284"/>
              <a:gd name="T4" fmla="*/ 2147483647 w 378"/>
              <a:gd name="T5" fmla="*/ 2147483647 h 1284"/>
              <a:gd name="T6" fmla="*/ 2147483647 w 378"/>
              <a:gd name="T7" fmla="*/ 2147483647 h 1284"/>
              <a:gd name="T8" fmla="*/ 2147483647 w 378"/>
              <a:gd name="T9" fmla="*/ 2147483647 h 1284"/>
              <a:gd name="T10" fmla="*/ 2147483647 w 378"/>
              <a:gd name="T11" fmla="*/ 2147483647 h 1284"/>
              <a:gd name="T12" fmla="*/ 2147483647 w 378"/>
              <a:gd name="T13" fmla="*/ 2147483647 h 1284"/>
              <a:gd name="T14" fmla="*/ 2147483647 w 378"/>
              <a:gd name="T15" fmla="*/ 2147483647 h 1284"/>
              <a:gd name="T16" fmla="*/ 2147483647 w 378"/>
              <a:gd name="T17" fmla="*/ 2147483647 h 1284"/>
              <a:gd name="T18" fmla="*/ 2147483647 w 378"/>
              <a:gd name="T19" fmla="*/ 2147483647 h 1284"/>
              <a:gd name="T20" fmla="*/ 2147483647 w 378"/>
              <a:gd name="T21" fmla="*/ 2147483647 h 1284"/>
              <a:gd name="T22" fmla="*/ 2147483647 w 378"/>
              <a:gd name="T23" fmla="*/ 2147483647 h 1284"/>
              <a:gd name="T24" fmla="*/ 2147483647 w 378"/>
              <a:gd name="T25" fmla="*/ 2147483647 h 1284"/>
              <a:gd name="T26" fmla="*/ 2147483647 w 378"/>
              <a:gd name="T27" fmla="*/ 2147483647 h 1284"/>
              <a:gd name="T28" fmla="*/ 2147483647 w 378"/>
              <a:gd name="T29" fmla="*/ 2147483647 h 1284"/>
              <a:gd name="T30" fmla="*/ 2147483647 w 378"/>
              <a:gd name="T31" fmla="*/ 2147483647 h 1284"/>
              <a:gd name="T32" fmla="*/ 2147483647 w 378"/>
              <a:gd name="T33" fmla="*/ 0 h 1284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78"/>
              <a:gd name="T52" fmla="*/ 0 h 1284"/>
              <a:gd name="T53" fmla="*/ 378 w 378"/>
              <a:gd name="T54" fmla="*/ 1284 h 1284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78" h="1284">
                <a:moveTo>
                  <a:pt x="10" y="0"/>
                </a:moveTo>
                <a:cubicBezTo>
                  <a:pt x="8" y="197"/>
                  <a:pt x="3" y="393"/>
                  <a:pt x="3" y="590"/>
                </a:cubicBezTo>
                <a:cubicBezTo>
                  <a:pt x="3" y="686"/>
                  <a:pt x="0" y="670"/>
                  <a:pt x="17" y="722"/>
                </a:cubicBezTo>
                <a:cubicBezTo>
                  <a:pt x="14" y="929"/>
                  <a:pt x="17" y="1093"/>
                  <a:pt x="17" y="1284"/>
                </a:cubicBezTo>
                <a:cubicBezTo>
                  <a:pt x="345" y="1277"/>
                  <a:pt x="225" y="1277"/>
                  <a:pt x="378" y="1277"/>
                </a:cubicBezTo>
                <a:cubicBezTo>
                  <a:pt x="378" y="1147"/>
                  <a:pt x="378" y="1018"/>
                  <a:pt x="378" y="888"/>
                </a:cubicBezTo>
                <a:cubicBezTo>
                  <a:pt x="347" y="857"/>
                  <a:pt x="360" y="876"/>
                  <a:pt x="343" y="826"/>
                </a:cubicBezTo>
                <a:cubicBezTo>
                  <a:pt x="341" y="819"/>
                  <a:pt x="336" y="805"/>
                  <a:pt x="336" y="805"/>
                </a:cubicBezTo>
                <a:cubicBezTo>
                  <a:pt x="332" y="744"/>
                  <a:pt x="348" y="704"/>
                  <a:pt x="301" y="673"/>
                </a:cubicBezTo>
                <a:cubicBezTo>
                  <a:pt x="285" y="626"/>
                  <a:pt x="279" y="610"/>
                  <a:pt x="253" y="569"/>
                </a:cubicBezTo>
                <a:cubicBezTo>
                  <a:pt x="245" y="557"/>
                  <a:pt x="239" y="527"/>
                  <a:pt x="239" y="527"/>
                </a:cubicBezTo>
                <a:cubicBezTo>
                  <a:pt x="234" y="492"/>
                  <a:pt x="228" y="467"/>
                  <a:pt x="211" y="437"/>
                </a:cubicBezTo>
                <a:cubicBezTo>
                  <a:pt x="203" y="423"/>
                  <a:pt x="183" y="396"/>
                  <a:pt x="183" y="396"/>
                </a:cubicBezTo>
                <a:cubicBezTo>
                  <a:pt x="175" y="270"/>
                  <a:pt x="183" y="325"/>
                  <a:pt x="163" y="229"/>
                </a:cubicBezTo>
                <a:cubicBezTo>
                  <a:pt x="158" y="207"/>
                  <a:pt x="127" y="185"/>
                  <a:pt x="114" y="167"/>
                </a:cubicBezTo>
                <a:cubicBezTo>
                  <a:pt x="97" y="117"/>
                  <a:pt x="88" y="79"/>
                  <a:pt x="58" y="35"/>
                </a:cubicBezTo>
                <a:cubicBezTo>
                  <a:pt x="43" y="13"/>
                  <a:pt x="22" y="24"/>
                  <a:pt x="10" y="0"/>
                </a:cubicBez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09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109572" grpId="0"/>
      <p:bldP spid="109573" grpId="0"/>
      <p:bldP spid="109574" grpId="0"/>
      <p:bldP spid="109575" grpId="0"/>
      <p:bldP spid="109576" grpId="0"/>
      <p:bldP spid="10957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– </a:t>
            </a:r>
            <a:r>
              <a:rPr lang="en-US" altLang="en-US" sz="4000" smtClean="0">
                <a:latin typeface="Tahoma" charset="0"/>
              </a:rPr>
              <a:t>Gaussian Distributions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Now for limit problems – example 1 – population statistics: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A lake is stocked with trout.  A biologist is able to randomly sample 42 fish in the lake (and we can assume that 42 fish are enough for proper – Z-based statistics).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Each fish is weighed and the average and standard deviation of the weight are 2.7 kg and 1.1 kg, respectively.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If a fisherman knows that the minimum weight for keeping the fish is 2.0 kg, what percent of the time will he have to throw fish back? (assuming catching is not size-dependent)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1</a:t>
            </a:r>
            <a:r>
              <a:rPr lang="en-US" altLang="en-US" sz="2000" baseline="30000" dirty="0" smtClean="0">
                <a:latin typeface="Tahoma" charset="0"/>
              </a:rPr>
              <a:t>st</a:t>
            </a:r>
            <a:r>
              <a:rPr lang="en-US" altLang="en-US" sz="2000" dirty="0" smtClean="0">
                <a:latin typeface="Tahoma" charset="0"/>
              </a:rPr>
              <a:t> part: convert limit (2.0 kg) to normalized (Z) value:</a:t>
            </a:r>
          </a:p>
          <a:p>
            <a:pPr>
              <a:buFontTx/>
              <a:buNone/>
            </a:pPr>
            <a:r>
              <a:rPr lang="en-US" altLang="en-US" sz="2000" dirty="0" smtClean="0">
                <a:latin typeface="Tahoma" charset="0"/>
              </a:rPr>
              <a:t>Z = (x – </a:t>
            </a:r>
            <a:r>
              <a:rPr lang="en-US" altLang="en-US" sz="2000" dirty="0" smtClean="0">
                <a:latin typeface="Symbol" pitchFamily="18" charset="2"/>
              </a:rPr>
              <a:t>m</a:t>
            </a:r>
            <a:r>
              <a:rPr lang="en-US" altLang="en-US" sz="2000" dirty="0" smtClean="0">
                <a:latin typeface="Tahoma" charset="0"/>
              </a:rPr>
              <a:t>)/</a:t>
            </a:r>
            <a:r>
              <a:rPr lang="en-US" altLang="en-US" sz="2000" dirty="0" smtClean="0">
                <a:latin typeface="Symbol" pitchFamily="18" charset="2"/>
              </a:rPr>
              <a:t>s</a:t>
            </a:r>
            <a:r>
              <a:rPr lang="en-US" altLang="en-US" sz="2000" dirty="0" smtClean="0">
                <a:latin typeface="Tahoma" charset="0"/>
              </a:rPr>
              <a:t>		2</a:t>
            </a:r>
            <a:r>
              <a:rPr lang="en-US" altLang="en-US" sz="2000" baseline="30000" dirty="0" smtClean="0">
                <a:latin typeface="Tahoma" charset="0"/>
              </a:rPr>
              <a:t>nd</a:t>
            </a:r>
            <a:r>
              <a:rPr lang="en-US" altLang="en-US" sz="2000" dirty="0" smtClean="0">
                <a:latin typeface="Tahoma" charset="0"/>
              </a:rPr>
              <a:t> part: use Z area to get percent</a:t>
            </a:r>
          </a:p>
        </p:txBody>
      </p:sp>
    </p:spTree>
    <p:extLst>
      <p:ext uri="{BB962C8B-B14F-4D97-AF65-F5344CB8AC3E}">
        <p14:creationId xmlns:p14="http://schemas.microsoft.com/office/powerpoint/2010/main" val="504858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– </a:t>
            </a:r>
            <a:r>
              <a:rPr lang="en-US" altLang="en-US" sz="4000" smtClean="0">
                <a:latin typeface="Tahoma" charset="0"/>
              </a:rPr>
              <a:t>Gaussian Distributions 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4294967295"/>
          </p:nvPr>
        </p:nvSpPr>
        <p:spPr>
          <a:xfrm>
            <a:off x="457200" y="1600200"/>
            <a:ext cx="8229600" cy="4267200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Limit problem – example 2 – measurement statistics:</a:t>
            </a:r>
          </a:p>
          <a:p>
            <a:pPr>
              <a:buFontTx/>
              <a:buNone/>
            </a:pPr>
            <a:r>
              <a:rPr lang="en-US" altLang="en-US" sz="2400" dirty="0" smtClean="0">
                <a:latin typeface="Tahoma" charset="0"/>
              </a:rPr>
              <a:t>A man wants to get life insurance.  If his measured cholesterol level is over 240 mg/</a:t>
            </a:r>
            <a:r>
              <a:rPr lang="en-US" altLang="en-US" sz="2400" dirty="0" err="1" smtClean="0">
                <a:latin typeface="Tahoma" charset="0"/>
              </a:rPr>
              <a:t>dL</a:t>
            </a:r>
            <a:r>
              <a:rPr lang="en-US" altLang="en-US" sz="2400" dirty="0" smtClean="0">
                <a:latin typeface="Tahoma" charset="0"/>
              </a:rPr>
              <a:t> (2,400 mg/L), his premium will be 25% higher.  His level is measured and found to be 249 mg/</a:t>
            </a:r>
            <a:r>
              <a:rPr lang="en-US" altLang="en-US" sz="2400" dirty="0" err="1" smtClean="0">
                <a:latin typeface="Tahoma" charset="0"/>
              </a:rPr>
              <a:t>dL</a:t>
            </a:r>
            <a:r>
              <a:rPr lang="en-US" altLang="en-US" sz="2400" dirty="0" smtClean="0">
                <a:latin typeface="Tahoma" charset="0"/>
              </a:rPr>
              <a:t>.  His uncle, a biochemist who developed the test, tells him that a typical standard deviation on the measurement is 25 mg/</a:t>
            </a:r>
            <a:r>
              <a:rPr lang="en-US" altLang="en-US" sz="2400" dirty="0" err="1" smtClean="0">
                <a:latin typeface="Tahoma" charset="0"/>
              </a:rPr>
              <a:t>dL</a:t>
            </a:r>
            <a:r>
              <a:rPr lang="en-US" altLang="en-US" sz="2400" dirty="0" smtClean="0">
                <a:latin typeface="Tahoma" charset="0"/>
              </a:rPr>
              <a:t>.  What is the chance that a second measurement (with no crash diet or extra exercise) will result in a value under 240 mg/</a:t>
            </a:r>
            <a:r>
              <a:rPr lang="en-US" altLang="en-US" sz="2400" dirty="0" err="1" smtClean="0">
                <a:latin typeface="Tahoma" charset="0"/>
              </a:rPr>
              <a:t>dL</a:t>
            </a:r>
            <a:r>
              <a:rPr lang="en-US" altLang="en-US" sz="2400" dirty="0" smtClean="0">
                <a:latin typeface="Tahoma" charset="0"/>
              </a:rPr>
              <a:t> (e.g. beat the test)?</a:t>
            </a:r>
          </a:p>
        </p:txBody>
      </p:sp>
    </p:spTree>
    <p:extLst>
      <p:ext uri="{BB962C8B-B14F-4D97-AF65-F5344CB8AC3E}">
        <p14:creationId xmlns:p14="http://schemas.microsoft.com/office/powerpoint/2010/main" val="24775591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dirty="0" smtClean="0"/>
              <a:t>Graphical view of examples</a:t>
            </a:r>
          </a:p>
        </p:txBody>
      </p:sp>
      <p:sp>
        <p:nvSpPr>
          <p:cNvPr id="112643" name="Line 3"/>
          <p:cNvSpPr>
            <a:spLocks noChangeShapeType="1"/>
          </p:cNvSpPr>
          <p:nvPr/>
        </p:nvSpPr>
        <p:spPr bwMode="auto">
          <a:xfrm>
            <a:off x="1981200" y="6172200"/>
            <a:ext cx="5486400" cy="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268" name="Object 2"/>
          <p:cNvGraphicFramePr>
            <a:graphicFrameLocks noGrp="1" noChangeAspect="1"/>
          </p:cNvGraphicFramePr>
          <p:nvPr>
            <p:ph idx="4294967295"/>
          </p:nvPr>
        </p:nvGraphicFramePr>
        <p:xfrm>
          <a:off x="1295400" y="1600200"/>
          <a:ext cx="6772275" cy="4427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Chart" r:id="rId4" imgW="4562475" imgH="2952750" progId="Excel.Sheet.8">
                  <p:embed/>
                </p:oleObj>
              </mc:Choice>
              <mc:Fallback>
                <p:oleObj name="Chart" r:id="rId4" imgW="4562475" imgH="2952750" progId="Excel.Sheet.8">
                  <p:embed/>
                  <p:pic>
                    <p:nvPicPr>
                      <p:cNvPr id="11268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95400" y="1600200"/>
                        <a:ext cx="6772275" cy="44275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2645" name="Text Box 5"/>
          <p:cNvSpPr txBox="1">
            <a:spLocks noChangeArrowheads="1"/>
          </p:cNvSpPr>
          <p:nvPr/>
        </p:nvSpPr>
        <p:spPr bwMode="auto">
          <a:xfrm>
            <a:off x="7772400" y="60960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X-axis</a:t>
            </a:r>
          </a:p>
        </p:txBody>
      </p:sp>
      <p:sp>
        <p:nvSpPr>
          <p:cNvPr id="112646" name="Line 6"/>
          <p:cNvSpPr>
            <a:spLocks noChangeShapeType="1"/>
          </p:cNvSpPr>
          <p:nvPr/>
        </p:nvSpPr>
        <p:spPr bwMode="auto">
          <a:xfrm>
            <a:off x="5105400" y="6019800"/>
            <a:ext cx="0" cy="3810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7" name="Text Box 7"/>
          <p:cNvSpPr txBox="1">
            <a:spLocks noChangeArrowheads="1"/>
          </p:cNvSpPr>
          <p:nvPr/>
        </p:nvSpPr>
        <p:spPr bwMode="auto">
          <a:xfrm>
            <a:off x="5257800" y="6248400"/>
            <a:ext cx="13716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249</a:t>
            </a:r>
            <a:endParaRPr lang="en-US" altLang="en-US" sz="1800" dirty="0"/>
          </a:p>
        </p:txBody>
      </p:sp>
      <p:sp>
        <p:nvSpPr>
          <p:cNvPr id="112648" name="Line 8"/>
          <p:cNvSpPr>
            <a:spLocks noChangeShapeType="1"/>
          </p:cNvSpPr>
          <p:nvPr/>
        </p:nvSpPr>
        <p:spPr bwMode="auto">
          <a:xfrm>
            <a:off x="4648200" y="2438400"/>
            <a:ext cx="0" cy="3886200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49" name="Text Box 9"/>
          <p:cNvSpPr txBox="1">
            <a:spLocks noChangeArrowheads="1"/>
          </p:cNvSpPr>
          <p:nvPr/>
        </p:nvSpPr>
        <p:spPr bwMode="auto">
          <a:xfrm>
            <a:off x="3810000" y="6324600"/>
            <a:ext cx="6858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 dirty="0" smtClean="0"/>
              <a:t>240</a:t>
            </a:r>
            <a:endParaRPr lang="en-US" altLang="en-US" sz="1800" dirty="0"/>
          </a:p>
        </p:txBody>
      </p:sp>
      <p:sp>
        <p:nvSpPr>
          <p:cNvPr id="112650" name="Freeform 10"/>
          <p:cNvSpPr>
            <a:spLocks/>
          </p:cNvSpPr>
          <p:nvPr/>
        </p:nvSpPr>
        <p:spPr bwMode="auto">
          <a:xfrm>
            <a:off x="3390900" y="3429000"/>
            <a:ext cx="1485900" cy="1743075"/>
          </a:xfrm>
          <a:custGeom>
            <a:avLst/>
            <a:gdLst>
              <a:gd name="T0" fmla="*/ 2147483647 w 841"/>
              <a:gd name="T1" fmla="*/ 0 h 966"/>
              <a:gd name="T2" fmla="*/ 2147483647 w 841"/>
              <a:gd name="T3" fmla="*/ 2147483647 h 966"/>
              <a:gd name="T4" fmla="*/ 2147483647 w 841"/>
              <a:gd name="T5" fmla="*/ 2147483647 h 966"/>
              <a:gd name="T6" fmla="*/ 2147483647 w 841"/>
              <a:gd name="T7" fmla="*/ 2147483647 h 966"/>
              <a:gd name="T8" fmla="*/ 2147483647 w 841"/>
              <a:gd name="T9" fmla="*/ 2147483647 h 966"/>
              <a:gd name="T10" fmla="*/ 2147483647 w 841"/>
              <a:gd name="T11" fmla="*/ 2147483647 h 966"/>
              <a:gd name="T12" fmla="*/ 2147483647 w 841"/>
              <a:gd name="T13" fmla="*/ 2147483647 h 966"/>
              <a:gd name="T14" fmla="*/ 2147483647 w 841"/>
              <a:gd name="T15" fmla="*/ 2147483647 h 966"/>
              <a:gd name="T16" fmla="*/ 2147483647 w 841"/>
              <a:gd name="T17" fmla="*/ 2147483647 h 966"/>
              <a:gd name="T18" fmla="*/ 2147483647 w 841"/>
              <a:gd name="T19" fmla="*/ 2147483647 h 966"/>
              <a:gd name="T20" fmla="*/ 2147483647 w 841"/>
              <a:gd name="T21" fmla="*/ 2147483647 h 966"/>
              <a:gd name="T22" fmla="*/ 2147483647 w 841"/>
              <a:gd name="T23" fmla="*/ 2147483647 h 966"/>
              <a:gd name="T24" fmla="*/ 2147483647 w 841"/>
              <a:gd name="T25" fmla="*/ 2147483647 h 966"/>
              <a:gd name="T26" fmla="*/ 0 w 841"/>
              <a:gd name="T27" fmla="*/ 2147483647 h 966"/>
              <a:gd name="T28" fmla="*/ 2147483647 w 841"/>
              <a:gd name="T29" fmla="*/ 2147483647 h 966"/>
              <a:gd name="T30" fmla="*/ 2147483647 w 841"/>
              <a:gd name="T31" fmla="*/ 2147483647 h 966"/>
              <a:gd name="T32" fmla="*/ 2147483647 w 841"/>
              <a:gd name="T33" fmla="*/ 2147483647 h 966"/>
              <a:gd name="T34" fmla="*/ 2147483647 w 841"/>
              <a:gd name="T35" fmla="*/ 2147483647 h 966"/>
              <a:gd name="T36" fmla="*/ 2147483647 w 841"/>
              <a:gd name="T37" fmla="*/ 0 h 96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841"/>
              <a:gd name="T58" fmla="*/ 0 h 966"/>
              <a:gd name="T59" fmla="*/ 841 w 841"/>
              <a:gd name="T60" fmla="*/ 966 h 966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841" h="966">
                <a:moveTo>
                  <a:pt x="720" y="0"/>
                </a:moveTo>
                <a:cubicBezTo>
                  <a:pt x="712" y="24"/>
                  <a:pt x="700" y="47"/>
                  <a:pt x="696" y="72"/>
                </a:cubicBezTo>
                <a:cubicBezTo>
                  <a:pt x="692" y="100"/>
                  <a:pt x="692" y="129"/>
                  <a:pt x="684" y="156"/>
                </a:cubicBezTo>
                <a:cubicBezTo>
                  <a:pt x="680" y="170"/>
                  <a:pt x="666" y="179"/>
                  <a:pt x="660" y="192"/>
                </a:cubicBezTo>
                <a:cubicBezTo>
                  <a:pt x="650" y="215"/>
                  <a:pt x="644" y="240"/>
                  <a:pt x="636" y="264"/>
                </a:cubicBezTo>
                <a:cubicBezTo>
                  <a:pt x="631" y="278"/>
                  <a:pt x="618" y="287"/>
                  <a:pt x="612" y="300"/>
                </a:cubicBezTo>
                <a:cubicBezTo>
                  <a:pt x="592" y="345"/>
                  <a:pt x="580" y="397"/>
                  <a:pt x="564" y="444"/>
                </a:cubicBezTo>
                <a:cubicBezTo>
                  <a:pt x="555" y="471"/>
                  <a:pt x="532" y="492"/>
                  <a:pt x="516" y="516"/>
                </a:cubicBezTo>
                <a:cubicBezTo>
                  <a:pt x="509" y="527"/>
                  <a:pt x="510" y="541"/>
                  <a:pt x="504" y="552"/>
                </a:cubicBezTo>
                <a:cubicBezTo>
                  <a:pt x="457" y="637"/>
                  <a:pt x="463" y="619"/>
                  <a:pt x="384" y="672"/>
                </a:cubicBezTo>
                <a:cubicBezTo>
                  <a:pt x="372" y="680"/>
                  <a:pt x="360" y="688"/>
                  <a:pt x="348" y="696"/>
                </a:cubicBezTo>
                <a:cubicBezTo>
                  <a:pt x="336" y="704"/>
                  <a:pt x="312" y="720"/>
                  <a:pt x="312" y="720"/>
                </a:cubicBezTo>
                <a:cubicBezTo>
                  <a:pt x="267" y="787"/>
                  <a:pt x="184" y="802"/>
                  <a:pt x="108" y="816"/>
                </a:cubicBezTo>
                <a:cubicBezTo>
                  <a:pt x="78" y="822"/>
                  <a:pt x="32" y="840"/>
                  <a:pt x="0" y="840"/>
                </a:cubicBezTo>
                <a:cubicBezTo>
                  <a:pt x="40" y="836"/>
                  <a:pt x="80" y="826"/>
                  <a:pt x="120" y="828"/>
                </a:cubicBezTo>
                <a:cubicBezTo>
                  <a:pt x="177" y="830"/>
                  <a:pt x="288" y="852"/>
                  <a:pt x="288" y="852"/>
                </a:cubicBezTo>
                <a:cubicBezTo>
                  <a:pt x="841" y="836"/>
                  <a:pt x="659" y="966"/>
                  <a:pt x="732" y="672"/>
                </a:cubicBezTo>
                <a:cubicBezTo>
                  <a:pt x="726" y="479"/>
                  <a:pt x="708" y="288"/>
                  <a:pt x="708" y="96"/>
                </a:cubicBezTo>
                <a:lnTo>
                  <a:pt x="720" y="0"/>
                </a:lnTo>
                <a:close/>
              </a:path>
            </a:pathLst>
          </a:cu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1" name="Text Box 11"/>
          <p:cNvSpPr txBox="1">
            <a:spLocks noChangeArrowheads="1"/>
          </p:cNvSpPr>
          <p:nvPr/>
        </p:nvSpPr>
        <p:spPr bwMode="auto">
          <a:xfrm>
            <a:off x="2362200" y="2209800"/>
            <a:ext cx="2286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Desired area</a:t>
            </a:r>
          </a:p>
        </p:txBody>
      </p:sp>
      <p:sp>
        <p:nvSpPr>
          <p:cNvPr id="112652" name="Line 12"/>
          <p:cNvSpPr>
            <a:spLocks noChangeShapeType="1"/>
          </p:cNvSpPr>
          <p:nvPr/>
        </p:nvSpPr>
        <p:spPr bwMode="auto">
          <a:xfrm>
            <a:off x="3886200" y="2438400"/>
            <a:ext cx="381000" cy="2286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3" name="Freeform 13"/>
          <p:cNvSpPr>
            <a:spLocks/>
          </p:cNvSpPr>
          <p:nvPr/>
        </p:nvSpPr>
        <p:spPr bwMode="auto">
          <a:xfrm>
            <a:off x="5067300" y="2838450"/>
            <a:ext cx="552450" cy="2171700"/>
          </a:xfrm>
          <a:custGeom>
            <a:avLst/>
            <a:gdLst>
              <a:gd name="T0" fmla="*/ 2147483647 w 348"/>
              <a:gd name="T1" fmla="*/ 0 h 1368"/>
              <a:gd name="T2" fmla="*/ 0 w 348"/>
              <a:gd name="T3" fmla="*/ 2147483647 h 1368"/>
              <a:gd name="T4" fmla="*/ 2147483647 w 348"/>
              <a:gd name="T5" fmla="*/ 2147483647 h 1368"/>
              <a:gd name="T6" fmla="*/ 0 w 348"/>
              <a:gd name="T7" fmla="*/ 2147483647 h 1368"/>
              <a:gd name="T8" fmla="*/ 2147483647 w 348"/>
              <a:gd name="T9" fmla="*/ 2147483647 h 1368"/>
              <a:gd name="T10" fmla="*/ 2147483647 w 348"/>
              <a:gd name="T11" fmla="*/ 2147483647 h 1368"/>
              <a:gd name="T12" fmla="*/ 2147483647 w 348"/>
              <a:gd name="T13" fmla="*/ 2147483647 h 1368"/>
              <a:gd name="T14" fmla="*/ 2147483647 w 348"/>
              <a:gd name="T15" fmla="*/ 2147483647 h 1368"/>
              <a:gd name="T16" fmla="*/ 2147483647 w 348"/>
              <a:gd name="T17" fmla="*/ 2147483647 h 1368"/>
              <a:gd name="T18" fmla="*/ 2147483647 w 348"/>
              <a:gd name="T19" fmla="*/ 2147483647 h 1368"/>
              <a:gd name="T20" fmla="*/ 2147483647 w 348"/>
              <a:gd name="T21" fmla="*/ 2147483647 h 1368"/>
              <a:gd name="T22" fmla="*/ 2147483647 w 348"/>
              <a:gd name="T23" fmla="*/ 2147483647 h 1368"/>
              <a:gd name="T24" fmla="*/ 2147483647 w 348"/>
              <a:gd name="T25" fmla="*/ 2147483647 h 1368"/>
              <a:gd name="T26" fmla="*/ 2147483647 w 348"/>
              <a:gd name="T27" fmla="*/ 2147483647 h 1368"/>
              <a:gd name="T28" fmla="*/ 2147483647 w 348"/>
              <a:gd name="T29" fmla="*/ 2147483647 h 1368"/>
              <a:gd name="T30" fmla="*/ 2147483647 w 348"/>
              <a:gd name="T31" fmla="*/ 2147483647 h 1368"/>
              <a:gd name="T32" fmla="*/ 2147483647 w 348"/>
              <a:gd name="T33" fmla="*/ 0 h 136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348"/>
              <a:gd name="T52" fmla="*/ 0 h 1368"/>
              <a:gd name="T53" fmla="*/ 348 w 348"/>
              <a:gd name="T54" fmla="*/ 1368 h 136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348" h="1368">
                <a:moveTo>
                  <a:pt x="12" y="0"/>
                </a:moveTo>
                <a:cubicBezTo>
                  <a:pt x="23" y="114"/>
                  <a:pt x="16" y="211"/>
                  <a:pt x="0" y="324"/>
                </a:cubicBezTo>
                <a:cubicBezTo>
                  <a:pt x="4" y="576"/>
                  <a:pt x="24" y="828"/>
                  <a:pt x="24" y="1080"/>
                </a:cubicBezTo>
                <a:cubicBezTo>
                  <a:pt x="24" y="1179"/>
                  <a:pt x="0" y="1255"/>
                  <a:pt x="0" y="1356"/>
                </a:cubicBezTo>
                <a:cubicBezTo>
                  <a:pt x="91" y="1333"/>
                  <a:pt x="195" y="1360"/>
                  <a:pt x="288" y="1368"/>
                </a:cubicBezTo>
                <a:cubicBezTo>
                  <a:pt x="308" y="1364"/>
                  <a:pt x="348" y="1356"/>
                  <a:pt x="348" y="1356"/>
                </a:cubicBezTo>
                <a:cubicBezTo>
                  <a:pt x="320" y="1348"/>
                  <a:pt x="287" y="1349"/>
                  <a:pt x="264" y="1332"/>
                </a:cubicBezTo>
                <a:cubicBezTo>
                  <a:pt x="254" y="1324"/>
                  <a:pt x="294" y="1331"/>
                  <a:pt x="300" y="1320"/>
                </a:cubicBezTo>
                <a:cubicBezTo>
                  <a:pt x="306" y="1309"/>
                  <a:pt x="292" y="1296"/>
                  <a:pt x="288" y="1284"/>
                </a:cubicBezTo>
                <a:cubicBezTo>
                  <a:pt x="297" y="1152"/>
                  <a:pt x="305" y="1019"/>
                  <a:pt x="324" y="888"/>
                </a:cubicBezTo>
                <a:cubicBezTo>
                  <a:pt x="319" y="739"/>
                  <a:pt x="300" y="582"/>
                  <a:pt x="300" y="432"/>
                </a:cubicBezTo>
                <a:cubicBezTo>
                  <a:pt x="326" y="354"/>
                  <a:pt x="286" y="243"/>
                  <a:pt x="204" y="216"/>
                </a:cubicBezTo>
                <a:cubicBezTo>
                  <a:pt x="188" y="192"/>
                  <a:pt x="165" y="171"/>
                  <a:pt x="156" y="144"/>
                </a:cubicBezTo>
                <a:cubicBezTo>
                  <a:pt x="152" y="132"/>
                  <a:pt x="150" y="119"/>
                  <a:pt x="144" y="108"/>
                </a:cubicBezTo>
                <a:cubicBezTo>
                  <a:pt x="138" y="95"/>
                  <a:pt x="131" y="81"/>
                  <a:pt x="120" y="72"/>
                </a:cubicBezTo>
                <a:cubicBezTo>
                  <a:pt x="110" y="64"/>
                  <a:pt x="96" y="64"/>
                  <a:pt x="84" y="60"/>
                </a:cubicBezTo>
                <a:cubicBezTo>
                  <a:pt x="66" y="33"/>
                  <a:pt x="50" y="0"/>
                  <a:pt x="12" y="0"/>
                </a:cubicBezTo>
                <a:close/>
              </a:path>
            </a:pathLst>
          </a:custGeom>
          <a:solidFill>
            <a:srgbClr val="FF6600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4" name="Text Box 14"/>
          <p:cNvSpPr txBox="1">
            <a:spLocks noChangeArrowheads="1"/>
          </p:cNvSpPr>
          <p:nvPr/>
        </p:nvSpPr>
        <p:spPr bwMode="auto">
          <a:xfrm>
            <a:off x="5867400" y="2133600"/>
            <a:ext cx="1905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Table area</a:t>
            </a:r>
          </a:p>
        </p:txBody>
      </p:sp>
      <p:sp>
        <p:nvSpPr>
          <p:cNvPr id="112655" name="Line 15"/>
          <p:cNvSpPr>
            <a:spLocks noChangeShapeType="1"/>
          </p:cNvSpPr>
          <p:nvPr/>
        </p:nvSpPr>
        <p:spPr bwMode="auto">
          <a:xfrm flipH="1">
            <a:off x="5257800" y="2286000"/>
            <a:ext cx="609600" cy="1295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6" name="Freeform 16"/>
          <p:cNvSpPr>
            <a:spLocks/>
          </p:cNvSpPr>
          <p:nvPr/>
        </p:nvSpPr>
        <p:spPr bwMode="auto">
          <a:xfrm>
            <a:off x="4627563" y="2759075"/>
            <a:ext cx="500062" cy="2289175"/>
          </a:xfrm>
          <a:custGeom>
            <a:avLst/>
            <a:gdLst>
              <a:gd name="T0" fmla="*/ 2147483647 w 315"/>
              <a:gd name="T1" fmla="*/ 2147483647 h 1442"/>
              <a:gd name="T2" fmla="*/ 2147483647 w 315"/>
              <a:gd name="T3" fmla="*/ 2147483647 h 1442"/>
              <a:gd name="T4" fmla="*/ 2147483647 w 315"/>
              <a:gd name="T5" fmla="*/ 2147483647 h 1442"/>
              <a:gd name="T6" fmla="*/ 2147483647 w 315"/>
              <a:gd name="T7" fmla="*/ 2147483647 h 1442"/>
              <a:gd name="T8" fmla="*/ 2147483647 w 315"/>
              <a:gd name="T9" fmla="*/ 2147483647 h 1442"/>
              <a:gd name="T10" fmla="*/ 2147483647 w 315"/>
              <a:gd name="T11" fmla="*/ 2147483647 h 1442"/>
              <a:gd name="T12" fmla="*/ 2147483647 w 315"/>
              <a:gd name="T13" fmla="*/ 2147483647 h 1442"/>
              <a:gd name="T14" fmla="*/ 2147483647 w 315"/>
              <a:gd name="T15" fmla="*/ 2147483647 h 1442"/>
              <a:gd name="T16" fmla="*/ 2147483647 w 315"/>
              <a:gd name="T17" fmla="*/ 2147483647 h 1442"/>
              <a:gd name="T18" fmla="*/ 2147483647 w 315"/>
              <a:gd name="T19" fmla="*/ 2147483647 h 1442"/>
              <a:gd name="T20" fmla="*/ 2147483647 w 315"/>
              <a:gd name="T21" fmla="*/ 2147483647 h 1442"/>
              <a:gd name="T22" fmla="*/ 2147483647 w 315"/>
              <a:gd name="T23" fmla="*/ 2147483647 h 1442"/>
              <a:gd name="T24" fmla="*/ 2147483647 w 315"/>
              <a:gd name="T25" fmla="*/ 2147483647 h 1442"/>
              <a:gd name="T26" fmla="*/ 2147483647 w 315"/>
              <a:gd name="T27" fmla="*/ 2147483647 h 1442"/>
              <a:gd name="T28" fmla="*/ 2147483647 w 315"/>
              <a:gd name="T29" fmla="*/ 2147483647 h 1442"/>
              <a:gd name="T30" fmla="*/ 2147483647 w 315"/>
              <a:gd name="T31" fmla="*/ 2147483647 h 1442"/>
              <a:gd name="T32" fmla="*/ 2147483647 w 315"/>
              <a:gd name="T33" fmla="*/ 2147483647 h 1442"/>
              <a:gd name="T34" fmla="*/ 2147483647 w 315"/>
              <a:gd name="T35" fmla="*/ 2147483647 h 1442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315"/>
              <a:gd name="T55" fmla="*/ 0 h 1442"/>
              <a:gd name="T56" fmla="*/ 315 w 315"/>
              <a:gd name="T57" fmla="*/ 1442 h 1442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315" h="1442">
                <a:moveTo>
                  <a:pt x="289" y="38"/>
                </a:moveTo>
                <a:cubicBezTo>
                  <a:pt x="264" y="457"/>
                  <a:pt x="264" y="350"/>
                  <a:pt x="277" y="998"/>
                </a:cubicBezTo>
                <a:cubicBezTo>
                  <a:pt x="280" y="1146"/>
                  <a:pt x="289" y="1442"/>
                  <a:pt x="289" y="1442"/>
                </a:cubicBezTo>
                <a:cubicBezTo>
                  <a:pt x="277" y="1422"/>
                  <a:pt x="273" y="1394"/>
                  <a:pt x="253" y="1382"/>
                </a:cubicBezTo>
                <a:cubicBezTo>
                  <a:pt x="239" y="1374"/>
                  <a:pt x="221" y="1394"/>
                  <a:pt x="205" y="1394"/>
                </a:cubicBezTo>
                <a:cubicBezTo>
                  <a:pt x="185" y="1394"/>
                  <a:pt x="165" y="1386"/>
                  <a:pt x="145" y="1382"/>
                </a:cubicBezTo>
                <a:cubicBezTo>
                  <a:pt x="97" y="1386"/>
                  <a:pt x="1" y="1394"/>
                  <a:pt x="1" y="1394"/>
                </a:cubicBezTo>
                <a:cubicBezTo>
                  <a:pt x="28" y="1313"/>
                  <a:pt x="1" y="1412"/>
                  <a:pt x="1" y="1274"/>
                </a:cubicBezTo>
                <a:cubicBezTo>
                  <a:pt x="1" y="1110"/>
                  <a:pt x="18" y="946"/>
                  <a:pt x="25" y="782"/>
                </a:cubicBezTo>
                <a:cubicBezTo>
                  <a:pt x="15" y="669"/>
                  <a:pt x="0" y="625"/>
                  <a:pt x="13" y="518"/>
                </a:cubicBezTo>
                <a:cubicBezTo>
                  <a:pt x="9" y="506"/>
                  <a:pt x="0" y="495"/>
                  <a:pt x="1" y="482"/>
                </a:cubicBezTo>
                <a:cubicBezTo>
                  <a:pt x="4" y="457"/>
                  <a:pt x="17" y="434"/>
                  <a:pt x="25" y="410"/>
                </a:cubicBezTo>
                <a:cubicBezTo>
                  <a:pt x="45" y="349"/>
                  <a:pt x="53" y="315"/>
                  <a:pt x="109" y="278"/>
                </a:cubicBezTo>
                <a:cubicBezTo>
                  <a:pt x="133" y="242"/>
                  <a:pt x="167" y="211"/>
                  <a:pt x="181" y="170"/>
                </a:cubicBezTo>
                <a:cubicBezTo>
                  <a:pt x="185" y="158"/>
                  <a:pt x="185" y="144"/>
                  <a:pt x="193" y="134"/>
                </a:cubicBezTo>
                <a:cubicBezTo>
                  <a:pt x="202" y="123"/>
                  <a:pt x="217" y="118"/>
                  <a:pt x="229" y="110"/>
                </a:cubicBezTo>
                <a:cubicBezTo>
                  <a:pt x="233" y="98"/>
                  <a:pt x="232" y="83"/>
                  <a:pt x="241" y="74"/>
                </a:cubicBezTo>
                <a:cubicBezTo>
                  <a:pt x="315" y="0"/>
                  <a:pt x="250" y="115"/>
                  <a:pt x="289" y="38"/>
                </a:cubicBezTo>
                <a:close/>
              </a:path>
            </a:pathLst>
          </a:custGeom>
          <a:solidFill>
            <a:schemeClr val="folHlink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2657" name="Line 17"/>
          <p:cNvSpPr>
            <a:spLocks noChangeShapeType="1"/>
          </p:cNvSpPr>
          <p:nvPr/>
        </p:nvSpPr>
        <p:spPr bwMode="auto">
          <a:xfrm flipH="1">
            <a:off x="4800600" y="2133600"/>
            <a:ext cx="2819400" cy="2057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12658" name="Text Box 18"/>
          <p:cNvSpPr txBox="1">
            <a:spLocks noChangeArrowheads="1"/>
          </p:cNvSpPr>
          <p:nvPr/>
        </p:nvSpPr>
        <p:spPr bwMode="auto">
          <a:xfrm>
            <a:off x="6629400" y="1752600"/>
            <a:ext cx="1447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Equivalent Area</a:t>
            </a:r>
          </a:p>
        </p:txBody>
      </p:sp>
    </p:spTree>
    <p:extLst>
      <p:ext uri="{BB962C8B-B14F-4D97-AF65-F5344CB8AC3E}">
        <p14:creationId xmlns:p14="http://schemas.microsoft.com/office/powerpoint/2010/main" val="4231824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43" grpId="0" animBg="1"/>
      <p:bldP spid="112645" grpId="0"/>
      <p:bldP spid="112646" grpId="0" animBg="1"/>
      <p:bldP spid="112647" grpId="0"/>
      <p:bldP spid="112648" grpId="0" animBg="1"/>
      <p:bldP spid="112649" grpId="0"/>
      <p:bldP spid="112650" grpId="0" animBg="1"/>
      <p:bldP spid="112651" grpId="0"/>
      <p:bldP spid="112652" grpId="0" animBg="1"/>
      <p:bldP spid="112653" grpId="0" animBg="1"/>
      <p:bldP spid="112654" grpId="0"/>
      <p:bldP spid="112655" grpId="0" animBg="1"/>
      <p:bldP spid="112656" grpId="0" animBg="1"/>
      <p:bldP spid="112657" grpId="0" animBg="1"/>
      <p:bldP spid="112658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Chapter 4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r>
              <a:rPr lang="en-US" altLang="en-US" sz="3200" smtClean="0">
                <a:latin typeface="Tahoma" charset="0"/>
              </a:rPr>
              <a:t>Calculation of Confidence Interval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body" sz="half" idx="4294967295"/>
          </p:nvPr>
        </p:nvSpPr>
        <p:spPr>
          <a:xfrm>
            <a:off x="228600" y="1600200"/>
            <a:ext cx="5105400" cy="3276600"/>
          </a:xfrm>
        </p:spPr>
        <p:txBody>
          <a:bodyPr/>
          <a:lstStyle/>
          <a:p>
            <a:pPr marL="609600" indent="-6096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Confidence Interval = x </a:t>
            </a:r>
            <a:r>
              <a:rPr lang="en-US" altLang="en-US" sz="2000" u="sng" smtClean="0">
                <a:latin typeface="Tahoma" charset="0"/>
              </a:rPr>
              <a:t>+</a:t>
            </a:r>
            <a:r>
              <a:rPr lang="en-US" altLang="en-US" sz="2000" smtClean="0">
                <a:latin typeface="Tahoma" charset="0"/>
              </a:rPr>
              <a:t> uncertainty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Calculation of uncertainty depends on whether </a:t>
            </a:r>
            <a:r>
              <a:rPr lang="el-GR" altLang="en-US" sz="2000" i="1" smtClean="0">
                <a:latin typeface="Tahoma" charset="0"/>
              </a:rPr>
              <a:t>σ</a:t>
            </a:r>
            <a:r>
              <a:rPr lang="en-US" altLang="en-US" sz="2000" smtClean="0">
                <a:latin typeface="Tahoma" charset="0"/>
              </a:rPr>
              <a:t> is </a:t>
            </a:r>
            <a:r>
              <a:rPr lang="en-US" altLang="en-US" sz="2000" smtClean="0"/>
              <a:t>“</a:t>
            </a:r>
            <a:r>
              <a:rPr lang="en-US" altLang="en-US" sz="2000" smtClean="0">
                <a:latin typeface="Tahoma" charset="0"/>
              </a:rPr>
              <a:t>well known</a:t>
            </a:r>
            <a:r>
              <a:rPr lang="en-US" altLang="en-US" sz="2000" smtClean="0"/>
              <a:t>”</a:t>
            </a:r>
            <a:endParaRPr lang="en-US" altLang="en-US" sz="2000" smtClean="0">
              <a:latin typeface="Tahoma" charset="0"/>
            </a:endParaRPr>
          </a:p>
          <a:p>
            <a:pPr marL="609600" indent="-6096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When </a:t>
            </a:r>
            <a:r>
              <a:rPr lang="en-US" altLang="en-US" sz="2000" smtClean="0">
                <a:latin typeface="Symbol" pitchFamily="18" charset="2"/>
              </a:rPr>
              <a:t>s</a:t>
            </a:r>
            <a:r>
              <a:rPr lang="en-US" altLang="en-US" sz="2000" smtClean="0">
                <a:latin typeface="Tahoma" charset="0"/>
              </a:rPr>
              <a:t> is </a:t>
            </a:r>
            <a:r>
              <a:rPr lang="en-US" altLang="en-US" sz="2000" b="1" smtClean="0">
                <a:latin typeface="Tahoma" charset="0"/>
              </a:rPr>
              <a:t>not</a:t>
            </a:r>
            <a:r>
              <a:rPr lang="en-US" altLang="en-US" sz="2000" smtClean="0">
                <a:latin typeface="Tahoma" charset="0"/>
              </a:rPr>
              <a:t> well known (covered later)</a:t>
            </a:r>
          </a:p>
          <a:p>
            <a:pPr marL="609600" indent="-609600">
              <a:buFontTx/>
              <a:buAutoNum type="arabicPeriod"/>
            </a:pPr>
            <a:r>
              <a:rPr lang="en-US" altLang="en-US" sz="2000" smtClean="0">
                <a:latin typeface="Tahoma" charset="0"/>
              </a:rPr>
              <a:t>When </a:t>
            </a:r>
            <a:r>
              <a:rPr lang="en-US" altLang="en-US" sz="2000" smtClean="0">
                <a:latin typeface="Symbol" pitchFamily="18" charset="2"/>
              </a:rPr>
              <a:t>s</a:t>
            </a:r>
            <a:r>
              <a:rPr lang="en-US" altLang="en-US" sz="2000" smtClean="0">
                <a:latin typeface="Tahoma" charset="0"/>
              </a:rPr>
              <a:t> is well known (not in text)</a:t>
            </a:r>
          </a:p>
          <a:p>
            <a:pPr marL="1009650" lvl="1" indent="-609600">
              <a:buFontTx/>
              <a:buNone/>
            </a:pPr>
            <a:r>
              <a:rPr lang="en-US" altLang="en-US" sz="2000" smtClean="0">
                <a:latin typeface="Tahoma" charset="0"/>
              </a:rPr>
              <a:t>Value </a:t>
            </a:r>
            <a:r>
              <a:rPr lang="en-US" altLang="en-US" sz="2000" u="sng" smtClean="0">
                <a:latin typeface="Tahoma" charset="0"/>
              </a:rPr>
              <a:t>+</a:t>
            </a:r>
            <a:r>
              <a:rPr lang="en-US" altLang="en-US" sz="2000" smtClean="0">
                <a:latin typeface="Tahoma" charset="0"/>
              </a:rPr>
              <a:t> uncertainty = </a:t>
            </a:r>
          </a:p>
          <a:p>
            <a:pPr marL="1009650" lvl="1" indent="-609600">
              <a:buFontTx/>
              <a:buNone/>
            </a:pPr>
            <a:endParaRPr lang="en-US" altLang="en-US" sz="1600" smtClean="0">
              <a:latin typeface="Tahoma" charset="0"/>
            </a:endParaRPr>
          </a:p>
          <a:p>
            <a:pPr marL="609600" indent="-609600">
              <a:buFontTx/>
              <a:buNone/>
            </a:pPr>
            <a:endParaRPr lang="en-US" altLang="en-US" sz="2400" smtClean="0">
              <a:latin typeface="Tahoma" charset="0"/>
            </a:endParaRPr>
          </a:p>
        </p:txBody>
      </p:sp>
      <p:sp>
        <p:nvSpPr>
          <p:cNvPr id="69654" name="Line 22"/>
          <p:cNvSpPr>
            <a:spLocks noChangeShapeType="1"/>
          </p:cNvSpPr>
          <p:nvPr/>
        </p:nvSpPr>
        <p:spPr bwMode="auto">
          <a:xfrm>
            <a:off x="3422650" y="1695450"/>
            <a:ext cx="152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1" name="Object 23"/>
          <p:cNvGraphicFramePr>
            <a:graphicFrameLocks noGrp="1" noChangeAspect="1"/>
          </p:cNvGraphicFramePr>
          <p:nvPr>
            <p:ph sz="quarter" idx="4294967295"/>
          </p:nvPr>
        </p:nvGraphicFramePr>
        <p:xfrm>
          <a:off x="5410200" y="1676400"/>
          <a:ext cx="3733800" cy="3957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Chart" r:id="rId4" imgW="4562475" imgH="2952750" progId="Excel.Sheet.8">
                  <p:embed/>
                </p:oleObj>
              </mc:Choice>
              <mc:Fallback>
                <p:oleObj name="Chart" r:id="rId4" imgW="4562475" imgH="2952750" progId="Excel.Sheet.8">
                  <p:embed/>
                  <p:pic>
                    <p:nvPicPr>
                      <p:cNvPr id="11" name="Object 2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10200" y="1676400"/>
                        <a:ext cx="3733800" cy="39576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Line 10"/>
          <p:cNvSpPr>
            <a:spLocks noChangeShapeType="1"/>
          </p:cNvSpPr>
          <p:nvPr/>
        </p:nvSpPr>
        <p:spPr bwMode="auto">
          <a:xfrm>
            <a:off x="6681788" y="4495800"/>
            <a:ext cx="1600200" cy="0"/>
          </a:xfrm>
          <a:prstGeom prst="line">
            <a:avLst/>
          </a:prstGeom>
          <a:noFill/>
          <a:ln w="25400">
            <a:solidFill>
              <a:schemeClr val="folHlink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7" name="Line 14"/>
          <p:cNvSpPr>
            <a:spLocks noChangeShapeType="1"/>
          </p:cNvSpPr>
          <p:nvPr/>
        </p:nvSpPr>
        <p:spPr bwMode="auto">
          <a:xfrm>
            <a:off x="6543675" y="4648200"/>
            <a:ext cx="1905000" cy="0"/>
          </a:xfrm>
          <a:prstGeom prst="line">
            <a:avLst/>
          </a:prstGeom>
          <a:noFill/>
          <a:ln w="25400">
            <a:solidFill>
              <a:srgbClr val="FF3300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69656" name="Object 24"/>
          <p:cNvGraphicFramePr>
            <a:graphicFrameLocks noChangeAspect="1"/>
          </p:cNvGraphicFramePr>
          <p:nvPr/>
        </p:nvGraphicFramePr>
        <p:xfrm>
          <a:off x="3581400" y="3810000"/>
          <a:ext cx="762000" cy="644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6" imgW="495085" imgH="418918" progId="Equation.3">
                  <p:embed/>
                </p:oleObj>
              </mc:Choice>
              <mc:Fallback>
                <p:oleObj name="Equation" r:id="rId6" imgW="495085" imgH="418918" progId="Equation.3">
                  <p:embed/>
                  <p:pic>
                    <p:nvPicPr>
                      <p:cNvPr id="69656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1400" y="3810000"/>
                        <a:ext cx="762000" cy="644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Text Box 5"/>
          <p:cNvSpPr txBox="1">
            <a:spLocks noChangeArrowheads="1"/>
          </p:cNvSpPr>
          <p:nvPr/>
        </p:nvSpPr>
        <p:spPr bwMode="auto">
          <a:xfrm>
            <a:off x="381000" y="4343400"/>
            <a:ext cx="39624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Z depends on area or desired probability</a:t>
            </a:r>
          </a:p>
        </p:txBody>
      </p:sp>
      <p:sp>
        <p:nvSpPr>
          <p:cNvPr id="20" name="Text Box 6"/>
          <p:cNvSpPr txBox="1">
            <a:spLocks noChangeArrowheads="1"/>
          </p:cNvSpPr>
          <p:nvPr/>
        </p:nvSpPr>
        <p:spPr bwMode="auto">
          <a:xfrm>
            <a:off x="381000" y="5029200"/>
            <a:ext cx="4038600" cy="854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folHlink"/>
                </a:solidFill>
                <a:latin typeface="Tahoma" charset="0"/>
              </a:rPr>
              <a:t>At Area = 0.45 (90% both sides),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chemeClr val="folHlink"/>
                </a:solidFill>
                <a:latin typeface="Tahoma" charset="0"/>
              </a:rPr>
              <a:t>Z = 1.65</a:t>
            </a:r>
          </a:p>
        </p:txBody>
      </p:sp>
      <p:sp>
        <p:nvSpPr>
          <p:cNvPr id="21" name="Text Box 11"/>
          <p:cNvSpPr txBox="1">
            <a:spLocks noChangeArrowheads="1"/>
          </p:cNvSpPr>
          <p:nvPr/>
        </p:nvSpPr>
        <p:spPr bwMode="auto">
          <a:xfrm>
            <a:off x="381000" y="5943600"/>
            <a:ext cx="4953000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solidFill>
                  <a:srgbClr val="FF3300"/>
                </a:solidFill>
                <a:latin typeface="Tahoma" charset="0"/>
              </a:rPr>
              <a:t>At Area = 0.475 (95% both sides), Z = 1.96 =&gt; larger confidence interval</a:t>
            </a:r>
          </a:p>
        </p:txBody>
      </p:sp>
      <p:cxnSp>
        <p:nvCxnSpPr>
          <p:cNvPr id="22" name="Straight Connector 21"/>
          <p:cNvCxnSpPr/>
          <p:nvPr/>
        </p:nvCxnSpPr>
        <p:spPr>
          <a:xfrm rot="5400000">
            <a:off x="6477001" y="4476750"/>
            <a:ext cx="457200" cy="3175"/>
          </a:xfrm>
          <a:prstGeom prst="line">
            <a:avLst/>
          </a:prstGeom>
          <a:ln w="25400"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rot="5400000">
            <a:off x="8077994" y="4475956"/>
            <a:ext cx="457200" cy="1588"/>
          </a:xfrm>
          <a:prstGeom prst="line">
            <a:avLst/>
          </a:prstGeom>
          <a:ln w="25400">
            <a:solidFill>
              <a:srgbClr val="92D050"/>
            </a:solidFill>
            <a:headEnd type="none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rot="5400000">
            <a:off x="6391276" y="4572000"/>
            <a:ext cx="304800" cy="3175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 rot="5400000">
            <a:off x="8297069" y="4571206"/>
            <a:ext cx="304800" cy="1588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0871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3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635" grpId="0" build="p"/>
      <p:bldP spid="69654" grpId="0" animBg="1"/>
      <p:bldOleChart spid="11" grpId="0"/>
      <p:bldP spid="14" grpId="0" animBg="1"/>
      <p:bldP spid="17" grpId="0" animBg="1"/>
      <p:bldP spid="19" grpId="0"/>
      <p:bldP spid="20" grpId="0"/>
      <p:bldP spid="2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Next Monday (9/18)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Science II Groundbreaking </a:t>
            </a:r>
            <a:r>
              <a:rPr lang="en-US" altLang="en-US" sz="2400" dirty="0" smtClean="0">
                <a:latin typeface="Tahoma" charset="0"/>
              </a:rPr>
              <a:t>Ceremony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10:30 </a:t>
            </a:r>
            <a:r>
              <a:rPr lang="en-US" altLang="en-US" sz="2000" dirty="0" smtClean="0">
                <a:latin typeface="Tahoma" charset="0"/>
              </a:rPr>
              <a:t>to </a:t>
            </a:r>
            <a:r>
              <a:rPr lang="en-US" altLang="en-US" sz="2000" dirty="0" smtClean="0">
                <a:latin typeface="Tahoma" charset="0"/>
              </a:rPr>
              <a:t>11:00 – hope you can attend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so </a:t>
            </a:r>
            <a:r>
              <a:rPr lang="en-US" altLang="en-US" sz="2000" dirty="0" smtClean="0">
                <a:latin typeface="Tahoma" charset="0"/>
              </a:rPr>
              <a:t>postponing </a:t>
            </a:r>
            <a:r>
              <a:rPr lang="en-US" altLang="en-US" sz="2000" dirty="0" smtClean="0">
                <a:latin typeface="Tahoma" charset="0"/>
              </a:rPr>
              <a:t>lecture start </a:t>
            </a:r>
            <a:r>
              <a:rPr lang="en-US" altLang="en-US" sz="2000" dirty="0" smtClean="0">
                <a:latin typeface="Tahoma" charset="0"/>
              </a:rPr>
              <a:t>until </a:t>
            </a:r>
            <a:r>
              <a:rPr lang="en-US" altLang="en-US" sz="2000" dirty="0" smtClean="0">
                <a:latin typeface="Tahoma" charset="0"/>
              </a:rPr>
              <a:t>11:10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I will be involved in other parts as well (so you will have Dr. Miller-Schulze as guest lecturer)</a:t>
            </a:r>
          </a:p>
          <a:p>
            <a:pPr eaLnBrk="1" hangingPunct="1"/>
            <a:r>
              <a:rPr lang="en-US" altLang="en-US" sz="2800" dirty="0" smtClean="0">
                <a:latin typeface="Tahoma" charset="0"/>
              </a:rPr>
              <a:t>First </a:t>
            </a:r>
            <a:r>
              <a:rPr lang="en-US" altLang="en-US" sz="2800" dirty="0" smtClean="0">
                <a:latin typeface="Tahoma" charset="0"/>
              </a:rPr>
              <a:t>Lab Report (Pipet and </a:t>
            </a:r>
            <a:r>
              <a:rPr lang="en-US" altLang="en-US" sz="2800" dirty="0" err="1" smtClean="0">
                <a:latin typeface="Tahoma" charset="0"/>
              </a:rPr>
              <a:t>Buret</a:t>
            </a:r>
            <a:r>
              <a:rPr lang="en-US" altLang="en-US" sz="2800" dirty="0" smtClean="0">
                <a:latin typeface="Tahoma" charset="0"/>
              </a:rPr>
              <a:t> Calibration)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Scheduled due 9/18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Making due 9/20 because we haven’t covered 95% confidence interval yet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See Appendix III (and lab instructor) about what is to be turned in (report form, data, and plot)</a:t>
            </a:r>
          </a:p>
        </p:txBody>
      </p:sp>
      <p:sp>
        <p:nvSpPr>
          <p:cNvPr id="2" name="Rectangle 1"/>
          <p:cNvSpPr/>
          <p:nvPr/>
        </p:nvSpPr>
        <p:spPr>
          <a:xfrm>
            <a:off x="1600200" y="2895600"/>
            <a:ext cx="4419600" cy="381000"/>
          </a:xfrm>
          <a:prstGeom prst="rect">
            <a:avLst/>
          </a:prstGeom>
          <a:solidFill>
            <a:srgbClr val="FFFF00">
              <a:alpha val="44000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90405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81000"/>
            <a:ext cx="8229600" cy="1143000"/>
          </a:xfrm>
        </p:spPr>
        <p:txBody>
          <a:bodyPr/>
          <a:lstStyle/>
          <a:p>
            <a:pPr eaLnBrk="1" hangingPunct="1"/>
            <a:r>
              <a:rPr lang="en-US" altLang="en-US" dirty="0" smtClean="0">
                <a:latin typeface="Tahoma" charset="0"/>
              </a:rPr>
              <a:t>Announcements II</a:t>
            </a:r>
          </a:p>
        </p:txBody>
      </p:sp>
      <p:sp>
        <p:nvSpPr>
          <p:cNvPr id="135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altLang="en-US" sz="2800" dirty="0" smtClean="0">
                <a:latin typeface="Tahoma" charset="0"/>
              </a:rPr>
              <a:t>Today’s </a:t>
            </a:r>
            <a:r>
              <a:rPr lang="en-US" altLang="en-US" sz="2800" dirty="0">
                <a:latin typeface="Tahoma" charset="0"/>
              </a:rPr>
              <a:t>Lecture </a:t>
            </a:r>
          </a:p>
          <a:p>
            <a:pPr lvl="1" eaLnBrk="1" hangingPunct="1"/>
            <a:r>
              <a:rPr lang="en-US" altLang="en-US" sz="2400" dirty="0">
                <a:latin typeface="Tahoma" charset="0"/>
              </a:rPr>
              <a:t>Propagation of uncertainty (Chapter 3) – cont. from last time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Exponents (volume of cube)</a:t>
            </a:r>
          </a:p>
          <a:p>
            <a:pPr lvl="2" eaLnBrk="1" hangingPunct="1"/>
            <a:r>
              <a:rPr lang="en-US" altLang="en-US" sz="2000" dirty="0">
                <a:latin typeface="Tahoma" charset="0"/>
              </a:rPr>
              <a:t>Mixed Operations (density of liquid)</a:t>
            </a:r>
          </a:p>
          <a:p>
            <a:pPr lvl="1" eaLnBrk="1" hangingPunct="1"/>
            <a:r>
              <a:rPr lang="en-US" altLang="en-US" sz="2400" dirty="0" smtClean="0">
                <a:latin typeface="Tahoma" charset="0"/>
              </a:rPr>
              <a:t>Gaussian </a:t>
            </a:r>
            <a:r>
              <a:rPr lang="en-US" altLang="en-US" sz="2400" dirty="0">
                <a:latin typeface="Tahoma" charset="0"/>
              </a:rPr>
              <a:t>Statistics and Calibration (Chapter </a:t>
            </a:r>
            <a:r>
              <a:rPr lang="en-US" altLang="en-US" sz="2400" dirty="0" smtClean="0">
                <a:latin typeface="Tahoma" charset="0"/>
              </a:rPr>
              <a:t>4)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Mean </a:t>
            </a:r>
            <a:r>
              <a:rPr lang="en-US" altLang="en-US" sz="2000" dirty="0">
                <a:latin typeface="Tahoma" charset="0"/>
              </a:rPr>
              <a:t>value and standard </a:t>
            </a:r>
            <a:r>
              <a:rPr lang="en-US" altLang="en-US" sz="2000" dirty="0" smtClean="0">
                <a:latin typeface="Tahoma" charset="0"/>
              </a:rPr>
              <a:t>deviation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Gaussian </a:t>
            </a:r>
            <a:r>
              <a:rPr lang="en-US" altLang="en-US" sz="2000" dirty="0">
                <a:latin typeface="Tahoma" charset="0"/>
              </a:rPr>
              <a:t>distributions for </a:t>
            </a:r>
            <a:r>
              <a:rPr lang="en-US" altLang="en-US" sz="2000" dirty="0" smtClean="0">
                <a:latin typeface="Tahoma" charset="0"/>
              </a:rPr>
              <a:t>populations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Application </a:t>
            </a:r>
            <a:r>
              <a:rPr lang="en-US" altLang="en-US" sz="2000" dirty="0">
                <a:latin typeface="Tahoma" charset="0"/>
              </a:rPr>
              <a:t>to measurement </a:t>
            </a:r>
            <a:r>
              <a:rPr lang="en-US" altLang="en-US" sz="2000" dirty="0" err="1" smtClean="0">
                <a:latin typeface="Tahoma" charset="0"/>
              </a:rPr>
              <a:t>statisticsZ</a:t>
            </a:r>
            <a:r>
              <a:rPr lang="en-US" altLang="en-US" sz="2000" dirty="0" smtClean="0">
                <a:latin typeface="Tahoma" charset="0"/>
              </a:rPr>
              <a:t>-value </a:t>
            </a:r>
            <a:r>
              <a:rPr lang="en-US" altLang="en-US" sz="2000" dirty="0">
                <a:latin typeface="Tahoma" charset="0"/>
              </a:rPr>
              <a:t>problems - % between </a:t>
            </a:r>
            <a:r>
              <a:rPr lang="en-US" altLang="en-US" sz="2000" dirty="0" smtClean="0">
                <a:latin typeface="Tahoma" charset="0"/>
              </a:rPr>
              <a:t>limits</a:t>
            </a:r>
          </a:p>
          <a:p>
            <a:pPr lvl="2" eaLnBrk="1" hangingPunct="1"/>
            <a:r>
              <a:rPr lang="en-US" altLang="en-US" sz="2000" dirty="0" smtClean="0">
                <a:latin typeface="Tahoma" charset="0"/>
              </a:rPr>
              <a:t>Confidence </a:t>
            </a:r>
            <a:r>
              <a:rPr lang="en-US" altLang="en-US" sz="2000" dirty="0">
                <a:latin typeface="Tahoma" charset="0"/>
              </a:rPr>
              <a:t>Intervals </a:t>
            </a:r>
            <a:r>
              <a:rPr lang="en-US" altLang="en-US" sz="2000" dirty="0" smtClean="0">
                <a:latin typeface="Tahoma" charset="0"/>
              </a:rPr>
              <a:t>(start to this if time)</a:t>
            </a:r>
            <a:endParaRPr lang="en-US" altLang="en-US" sz="2000" dirty="0">
              <a:latin typeface="Tahom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2931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17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5171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/>
              <a:t>Propagation of Uncertainty</a:t>
            </a:r>
            <a:br>
              <a:rPr lang="en-US" altLang="en-US" dirty="0" smtClean="0"/>
            </a:br>
            <a:r>
              <a:rPr lang="en-US" altLang="en-US" sz="3600" dirty="0" smtClean="0"/>
              <a:t>Equations (will be given on Exams)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0051" name="Rectangle 3"/>
              <p:cNvSpPr>
                <a:spLocks noGrp="1" noChangeArrowheads="1"/>
              </p:cNvSpPr>
              <p:nvPr>
                <p:ph type="body" idx="1"/>
              </p:nvPr>
            </p:nvSpPr>
            <p:spPr>
              <a:xfrm>
                <a:off x="457200" y="1600200"/>
                <a:ext cx="7543800" cy="4876800"/>
              </a:xfrm>
            </p:spPr>
            <p:txBody>
              <a:bodyPr/>
              <a:lstStyle/>
              <a:p>
                <a:pPr>
                  <a:spcBef>
                    <a:spcPts val="200"/>
                  </a:spcBef>
                </a:pPr>
                <a:r>
                  <a:rPr lang="en-US" altLang="en-US" dirty="0" smtClean="0">
                    <a:latin typeface="Tahoma" charset="0"/>
                  </a:rPr>
                  <a:t>Addition/Subtraction</a:t>
                </a: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𝐹𝑜𝑟</m:t>
                    </m:r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𝑌</m:t>
                    </m:r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+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𝑜𝑟</m:t>
                    </m:r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−</m:t>
                    </m:r>
                    <m:r>
                      <a:rPr lang="en-US" altLang="en-US" b="0" i="1" smtClean="0">
                        <a:latin typeface="Cambria Math"/>
                      </a:rPr>
                      <m:t>𝑏</m:t>
                    </m:r>
                  </m:oMath>
                </a14:m>
                <a:endParaRPr lang="en-US" altLang="en-US" b="0" dirty="0" smtClean="0">
                  <a:latin typeface="Tahoma" charset="0"/>
                </a:endParaRP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m:rPr>
                            <m:nor/>
                          </m:rPr>
                          <a:rPr lang="en-US" altLang="en-US" dirty="0">
                            <a:latin typeface="Tahoma" charset="0"/>
                          </a:rPr>
                          <m:t>S</m:t>
                        </m:r>
                      </m:e>
                      <m:sub>
                        <m:r>
                          <a:rPr lang="en-US" altLang="en-US" b="0" i="1" smtClean="0">
                            <a:latin typeface="Cambria Math"/>
                          </a:rPr>
                          <m:t>𝑌</m:t>
                        </m:r>
                      </m:sub>
                    </m:sSub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bSup>
                          <m:sSub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sSup>
                              <m:sSup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alt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sub>
                          <m:sup/>
                        </m:sSubSup>
                        <m:r>
                          <a:rPr lang="en-US" altLang="en-US" b="0" i="1" smtClean="0">
                            <a:latin typeface="Cambria Math"/>
                          </a:rPr>
                          <m:t>+</m:t>
                        </m:r>
                        <m:sSubSup>
                          <m:sSubSupPr>
                            <m:ctrlPr>
                              <a:rPr lang="en-US" altLang="en-US" i="1">
                                <a:latin typeface="Cambria Math" panose="02040503050406030204" pitchFamily="18" charset="0"/>
                              </a:rPr>
                            </m:ctrlPr>
                          </m:sSubSupPr>
                          <m:e>
                            <m:sSup>
                              <m:sSup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sSupPr>
                              <m:e>
                                <m:r>
                                  <a:rPr lang="en-US" altLang="en-US" i="1">
                                    <a:latin typeface="Cambria Math"/>
                                  </a:rPr>
                                  <m:t>𝑆</m:t>
                                </m:r>
                              </m:e>
                              <m:sup>
                                <m:r>
                                  <a:rPr lang="en-US" altLang="en-US" i="1">
                                    <a:latin typeface="Cambria Math"/>
                                  </a:rPr>
                                  <m:t>2</m:t>
                                </m:r>
                              </m:sup>
                            </m:sSup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𝑏</m:t>
                            </m:r>
                          </m:sub>
                          <m:sup/>
                        </m:sSubSup>
                      </m:e>
                    </m:rad>
                  </m:oMath>
                </a14:m>
                <a:endParaRPr lang="en-US" altLang="en-US" dirty="0" smtClean="0">
                  <a:latin typeface="Tahoma" charset="0"/>
                </a:endParaRPr>
              </a:p>
              <a:p>
                <a:pPr>
                  <a:spcBef>
                    <a:spcPts val="200"/>
                  </a:spcBef>
                </a:pPr>
                <a:r>
                  <a:rPr lang="en-US" altLang="en-US" dirty="0" smtClean="0">
                    <a:latin typeface="Tahoma" charset="0"/>
                  </a:rPr>
                  <a:t>Multiplication/Division</a:t>
                </a: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r>
                      <a:rPr lang="en-US" altLang="en-US" i="1">
                        <a:latin typeface="Cambria Math"/>
                      </a:rPr>
                      <m:t>𝐹𝑜𝑟</m:t>
                    </m:r>
                    <m:r>
                      <a:rPr lang="en-US" altLang="en-US" i="1">
                        <a:latin typeface="Cambria Math"/>
                      </a:rPr>
                      <m:t> </m:t>
                    </m:r>
                    <m:r>
                      <a:rPr lang="en-US" altLang="en-US" i="1">
                        <a:latin typeface="Cambria Math"/>
                      </a:rPr>
                      <m:t>𝑌</m:t>
                    </m:r>
                    <m:r>
                      <a:rPr lang="en-US" altLang="en-US" i="1">
                        <a:latin typeface="Cambria Math"/>
                      </a:rPr>
                      <m:t>=</m:t>
                    </m:r>
                    <m:r>
                      <a:rPr lang="en-US" altLang="en-US" i="1">
                        <a:latin typeface="Cambria Math"/>
                      </a:rPr>
                      <m:t>𝑎</m:t>
                    </m:r>
                    <m:r>
                      <a:rPr lang="en-US" altLang="en-US" i="1" smtClean="0">
                        <a:latin typeface="Cambria Math"/>
                        <a:ea typeface="Cambria Math"/>
                      </a:rPr>
                      <m:t>∙</m:t>
                    </m:r>
                    <m:r>
                      <a:rPr lang="en-US" altLang="en-US" i="1">
                        <a:latin typeface="Cambria Math"/>
                      </a:rPr>
                      <m:t>𝑏</m:t>
                    </m:r>
                    <m:r>
                      <a:rPr lang="en-US" altLang="en-US" i="1">
                        <a:latin typeface="Cambria Math"/>
                      </a:rPr>
                      <m:t> </m:t>
                    </m:r>
                    <m:r>
                      <a:rPr lang="en-US" altLang="en-US" i="1">
                        <a:latin typeface="Cambria Math"/>
                      </a:rPr>
                      <m:t>𝑜𝑟</m:t>
                    </m:r>
                    <m:r>
                      <a:rPr lang="en-US" altLang="en-US" i="1">
                        <a:latin typeface="Cambria Math"/>
                      </a:rPr>
                      <m:t> </m:t>
                    </m:r>
                    <m:r>
                      <a:rPr lang="en-US" altLang="en-US" i="1">
                        <a:latin typeface="Cambria Math"/>
                      </a:rPr>
                      <m:t>𝑎</m:t>
                    </m:r>
                    <m:r>
                      <a:rPr lang="en-US" altLang="en-US" b="0" i="1" smtClean="0">
                        <a:latin typeface="Cambria Math"/>
                      </a:rPr>
                      <m:t>/</m:t>
                    </m:r>
                    <m:r>
                      <a:rPr lang="en-US" altLang="en-US" i="1">
                        <a:latin typeface="Cambria Math"/>
                      </a:rPr>
                      <m:t>𝑏</m:t>
                    </m:r>
                  </m:oMath>
                </a14:m>
                <a:endParaRPr lang="en-US" altLang="en-US" dirty="0">
                  <a:latin typeface="Tahoma" charset="0"/>
                </a:endParaRP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altLang="en-US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b="0" i="1" smtClean="0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𝑌</m:t>
                        </m:r>
                      </m:den>
                    </m:f>
                    <m:r>
                      <a:rPr lang="en-US" altLang="en-US" i="1"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altLang="en-US" i="1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sSup>
                          <m:sSupPr>
                            <m:ctrlPr>
                              <a:rPr lang="en-US" altLang="en-US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en-US" i="1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i="1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en-US" i="1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i="1"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altLang="en-US" i="1">
                                            <a:latin typeface="Cambria Math"/>
                                          </a:rPr>
                                          <m:t>𝑎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en-US" i="1">
                                        <a:latin typeface="Cambria Math"/>
                                      </a:rPr>
                                      <m:t>𝑎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  <m:r>
                          <a:rPr lang="en-US" altLang="en-US" b="0" i="1" smtClean="0">
                            <a:latin typeface="Cambria Math"/>
                          </a:rPr>
                          <m:t>+</m:t>
                        </m:r>
                        <m:sSup>
                          <m:sSup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pPr>
                          <m:e>
                            <m:d>
                              <m:d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dPr>
                              <m:e>
                                <m:f>
                                  <m:fPr>
                                    <m:ctrlPr>
                                      <a:rPr lang="en-US" altLang="en-US" b="0" i="1" smtClean="0">
                                        <a:latin typeface="Cambria Math" panose="02040503050406030204" pitchFamily="18" charset="0"/>
                                      </a:rPr>
                                    </m:ctrlPr>
                                  </m:fPr>
                                  <m:num>
                                    <m:sSub>
                                      <m:sSubPr>
                                        <m:ctrlPr>
                                          <a:rPr lang="en-US" altLang="en-US" b="0" i="1" smtClean="0">
                                            <a:latin typeface="Cambria Math" panose="02040503050406030204" pitchFamily="18" charset="0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altLang="en-US" b="0" i="1" smtClean="0">
                                            <a:latin typeface="Cambria Math"/>
                                          </a:rPr>
                                          <m:t>𝑆</m:t>
                                        </m:r>
                                      </m:e>
                                      <m:sub>
                                        <m:r>
                                          <a:rPr lang="en-US" altLang="en-US" b="0" i="1" smtClean="0">
                                            <a:latin typeface="Cambria Math"/>
                                          </a:rPr>
                                          <m:t>𝑏</m:t>
                                        </m:r>
                                      </m:sub>
                                    </m:sSub>
                                  </m:num>
                                  <m:den>
                                    <m:r>
                                      <a:rPr lang="en-US" altLang="en-US" b="0" i="1" smtClean="0">
                                        <a:latin typeface="Cambria Math"/>
                                      </a:rPr>
                                      <m:t>𝑏</m:t>
                                    </m:r>
                                  </m:den>
                                </m:f>
                              </m:e>
                            </m:d>
                          </m:e>
                          <m:sup>
                            <m:r>
                              <a:rPr lang="en-US" altLang="en-US" b="0" i="1" smtClean="0">
                                <a:latin typeface="Cambria Math"/>
                              </a:rPr>
                              <m:t>2</m:t>
                            </m:r>
                          </m:sup>
                        </m:sSup>
                      </m:e>
                    </m:rad>
                  </m:oMath>
                </a14:m>
                <a:endParaRPr lang="en-US" altLang="en-US" dirty="0" smtClean="0">
                  <a:latin typeface="Tahoma" charset="0"/>
                </a:endParaRPr>
              </a:p>
              <a:p>
                <a:pPr>
                  <a:spcBef>
                    <a:spcPts val="200"/>
                  </a:spcBef>
                </a:pPr>
                <a:r>
                  <a:rPr lang="en-US" altLang="en-US" dirty="0" smtClean="0">
                    <a:latin typeface="Tahoma" charset="0"/>
                  </a:rPr>
                  <a:t>Exponents</a:t>
                </a:r>
              </a:p>
              <a:p>
                <a:pPr lvl="1">
                  <a:spcBef>
                    <a:spcPts val="200"/>
                  </a:spcBef>
                </a:pPr>
                <a14:m>
                  <m:oMath xmlns:m="http://schemas.openxmlformats.org/officeDocument/2006/math">
                    <m:r>
                      <a:rPr lang="en-US" altLang="en-US" b="0" i="1" smtClean="0">
                        <a:latin typeface="Cambria Math"/>
                      </a:rPr>
                      <m:t>𝐹𝑜𝑟</m:t>
                    </m:r>
                    <m:r>
                      <a:rPr lang="en-US" altLang="en-US" b="0" i="1" smtClean="0">
                        <a:latin typeface="Cambria Math"/>
                      </a:rPr>
                      <m:t> </m:t>
                    </m:r>
                    <m:r>
                      <a:rPr lang="en-US" altLang="en-US" b="0" i="1" smtClean="0">
                        <a:latin typeface="Cambria Math"/>
                      </a:rPr>
                      <m:t>𝑌</m:t>
                    </m:r>
                    <m:r>
                      <a:rPr lang="en-US" altLang="en-US" b="0" i="1" smtClean="0">
                        <a:latin typeface="Cambria Math"/>
                      </a:rPr>
                      <m:t>= </m:t>
                    </m:r>
                    <m:sSup>
                      <m:sSup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en-US" b="0" i="1" smtClean="0">
                            <a:latin typeface="Cambria Math"/>
                          </a:rPr>
                          <m:t>𝑎</m:t>
                        </m:r>
                      </m:e>
                      <m:sup>
                        <m:r>
                          <a:rPr lang="en-US" altLang="en-US" b="0" i="1" smtClean="0">
                            <a:latin typeface="Cambria Math"/>
                          </a:rPr>
                          <m:t>𝑛</m:t>
                        </m:r>
                      </m:sup>
                    </m:sSup>
                    <m:r>
                      <a:rPr lang="en-US" altLang="en-US" b="0" i="1" smtClean="0">
                        <a:latin typeface="Cambria Math"/>
                      </a:rPr>
                      <m:t>, </m:t>
                    </m:r>
                    <m:f>
                      <m:f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sSub>
                          <m:sSub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altLang="en-US" i="1">
                                <a:latin typeface="Cambria Math"/>
                              </a:rPr>
                              <m:t>𝑆</m:t>
                            </m:r>
                          </m:e>
                          <m:sub>
                            <m:r>
                              <a:rPr lang="en-US" altLang="en-US" b="0" i="1" smtClean="0">
                                <a:latin typeface="Cambria Math"/>
                              </a:rPr>
                              <m:t>𝑌</m:t>
                            </m:r>
                          </m:sub>
                        </m:sSub>
                      </m:num>
                      <m:den>
                        <m:r>
                          <a:rPr lang="en-US" altLang="en-US" b="0" i="1" smtClean="0">
                            <a:latin typeface="Cambria Math"/>
                          </a:rPr>
                          <m:t>𝑌</m:t>
                        </m:r>
                      </m:den>
                    </m:f>
                    <m:r>
                      <a:rPr lang="en-US" altLang="en-US" b="0" i="1" smtClean="0">
                        <a:latin typeface="Cambria Math"/>
                      </a:rPr>
                      <m:t>=</m:t>
                    </m:r>
                    <m:r>
                      <a:rPr lang="en-US" altLang="en-US" b="0" i="1" smtClean="0">
                        <a:latin typeface="Cambria Math"/>
                      </a:rPr>
                      <m:t>𝑛</m:t>
                    </m:r>
                    <m:d>
                      <m:dPr>
                        <m:ctrlPr>
                          <a:rPr lang="en-US" altLang="en-US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f>
                          <m:fPr>
                            <m:ctrlPr>
                              <a:rPr lang="en-US" altLang="en-US" b="0" i="1" smtClean="0"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altLang="en-US" b="0" i="1" smtClean="0"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𝑆</m:t>
                                </m:r>
                              </m:e>
                              <m:sub>
                                <m:r>
                                  <a:rPr lang="en-US" altLang="en-US" b="0" i="1" smtClean="0">
                                    <a:latin typeface="Cambria Math"/>
                                  </a:rPr>
                                  <m:t>𝑎</m:t>
                                </m:r>
                              </m:sub>
                            </m:sSub>
                          </m:num>
                          <m:den>
                            <m:r>
                              <a:rPr lang="en-US" altLang="en-US" b="0" i="1" smtClean="0">
                                <a:latin typeface="Cambria Math"/>
                              </a:rPr>
                              <m:t>𝑎</m:t>
                            </m:r>
                          </m:den>
                        </m:f>
                      </m:e>
                    </m:d>
                  </m:oMath>
                </a14:m>
                <a:endParaRPr lang="en-US" altLang="en-US" dirty="0" smtClean="0">
                  <a:latin typeface="Tahoma" charset="0"/>
                </a:endParaRPr>
              </a:p>
            </p:txBody>
          </p:sp>
        </mc:Choice>
        <mc:Fallback xmlns="">
          <p:sp>
            <p:nvSpPr>
              <p:cNvPr id="130051" name="Rectangle 3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type="body" idx="1"/>
              </p:nvPr>
            </p:nvSpPr>
            <p:spPr>
              <a:xfrm>
                <a:off x="457200" y="1600200"/>
                <a:ext cx="7543800" cy="4876800"/>
              </a:xfrm>
              <a:blipFill>
                <a:blip r:embed="rId2"/>
                <a:stretch>
                  <a:fillRect l="-2100" t="-1875" b="-75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028422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0051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smtClean="0">
                <a:latin typeface="Tahoma" charset="0"/>
              </a:rPr>
              <a:t>Chapter 4</a:t>
            </a:r>
            <a:br>
              <a:rPr lang="en-US" altLang="en-US" dirty="0" smtClean="0">
                <a:latin typeface="Tahoma" charset="0"/>
              </a:rPr>
            </a:br>
            <a:r>
              <a:rPr lang="en-US" altLang="en-US" sz="2800" dirty="0" smtClean="0">
                <a:latin typeface="Tahoma" charset="0"/>
              </a:rPr>
              <a:t>Calculation of Average and Standard Deviation</a:t>
            </a:r>
          </a:p>
        </p:txBody>
      </p:sp>
      <p:sp>
        <p:nvSpPr>
          <p:cNvPr id="133123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800" smtClean="0">
                <a:latin typeface="Tahoma" charset="0"/>
              </a:rPr>
              <a:t>Average</a:t>
            </a:r>
          </a:p>
          <a:p>
            <a:pPr>
              <a:buFontTx/>
              <a:buNone/>
            </a:pPr>
            <a:endParaRPr lang="en-US" altLang="en-US" sz="28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800" smtClean="0">
              <a:latin typeface="Tahoma" charset="0"/>
            </a:endParaRPr>
          </a:p>
          <a:p>
            <a:pPr>
              <a:buFontTx/>
              <a:buNone/>
            </a:pPr>
            <a:endParaRPr lang="en-US" altLang="en-US" sz="2800" smtClean="0">
              <a:latin typeface="Tahoma" charset="0"/>
            </a:endParaRPr>
          </a:p>
          <a:p>
            <a:r>
              <a:rPr lang="en-US" altLang="en-US" sz="2800" smtClean="0">
                <a:latin typeface="Tahoma" charset="0"/>
              </a:rPr>
              <a:t>Standard Deviation</a:t>
            </a:r>
          </a:p>
        </p:txBody>
      </p:sp>
      <p:graphicFrame>
        <p:nvGraphicFramePr>
          <p:cNvPr id="133124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990600" y="2260600"/>
          <a:ext cx="1511300" cy="1069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2" name="Equation" r:id="rId3" imgW="609336" imgH="431613" progId="Equation.3">
                  <p:embed/>
                </p:oleObj>
              </mc:Choice>
              <mc:Fallback>
                <p:oleObj name="Equation" r:id="rId3" imgW="609336" imgH="431613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260600"/>
                        <a:ext cx="1511300" cy="1069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3125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838200" y="4343400"/>
          <a:ext cx="2743200" cy="1162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3" name="Equation" r:id="rId5" imgW="1167893" imgH="495085" progId="Equation.3">
                  <p:embed/>
                </p:oleObj>
              </mc:Choice>
              <mc:Fallback>
                <p:oleObj name="Equation" r:id="rId5" imgW="1167893" imgH="495085" progId="Equation.3">
                  <p:embed/>
                  <p:pic>
                    <p:nvPicPr>
                      <p:cNvPr id="0" name="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38200" y="4343400"/>
                        <a:ext cx="2743200" cy="1162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3126" name="Text Box 6"/>
          <p:cNvSpPr txBox="1">
            <a:spLocks noChangeArrowheads="1"/>
          </p:cNvSpPr>
          <p:nvPr/>
        </p:nvSpPr>
        <p:spPr bwMode="auto">
          <a:xfrm>
            <a:off x="533400" y="5791200"/>
            <a:ext cx="74676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Note:  You are welcome to use function keys on your calculator to calculate average and standard deviation</a:t>
            </a:r>
          </a:p>
        </p:txBody>
      </p:sp>
    </p:spTree>
    <p:extLst>
      <p:ext uri="{BB962C8B-B14F-4D97-AF65-F5344CB8AC3E}">
        <p14:creationId xmlns:p14="http://schemas.microsoft.com/office/powerpoint/2010/main" val="9749486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23" grpId="0" build="p"/>
      <p:bldP spid="13312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</a:t>
            </a:r>
            <a:r>
              <a:rPr lang="en-US" altLang="en-US" smtClean="0"/>
              <a:t>–</a:t>
            </a:r>
            <a:r>
              <a:rPr lang="en-US" altLang="en-US" smtClean="0">
                <a:latin typeface="Tahoma" charset="0"/>
              </a:rPr>
              <a:t> </a:t>
            </a:r>
            <a:r>
              <a:rPr lang="en-US" altLang="en-US" sz="4000" smtClean="0">
                <a:latin typeface="Tahoma" charset="0"/>
              </a:rPr>
              <a:t>Gaussian Distributions</a:t>
            </a:r>
          </a:p>
        </p:txBody>
      </p:sp>
      <p:sp>
        <p:nvSpPr>
          <p:cNvPr id="13414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457200" y="1600200"/>
            <a:ext cx="42672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sz="1800" dirty="0" smtClean="0">
                <a:latin typeface="Tahoma" charset="0"/>
              </a:rPr>
              <a:t>Gaussian Distributions are often observed when sample size gets large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>
                <a:latin typeface="Tahoma" charset="0"/>
              </a:rPr>
              <a:t>Example 1: repeated measurement of MMP conc.</a:t>
            </a:r>
          </a:p>
          <a:p>
            <a:pPr>
              <a:lnSpc>
                <a:spcPct val="90000"/>
              </a:lnSpc>
            </a:pPr>
            <a:r>
              <a:rPr lang="en-US" altLang="en-US" sz="1800" dirty="0" smtClean="0">
                <a:latin typeface="Tahoma" charset="0"/>
              </a:rPr>
              <a:t>Sample vs. Population: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</a:rPr>
              <a:t>Sample mean	population mean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</a:rPr>
              <a:t>				</a:t>
            </a:r>
            <a:r>
              <a:rPr lang="el-GR" altLang="en-US" sz="1600" dirty="0" smtClean="0">
                <a:latin typeface="Tahoma" charset="0"/>
              </a:rPr>
              <a:t>μ</a:t>
            </a:r>
            <a:endParaRPr lang="en-US" altLang="en-US" sz="1600" dirty="0" smtClean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600" dirty="0" smtClean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</a:rPr>
              <a:t>Sample standard 	   population standard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</a:rPr>
              <a:t>deviation     	   </a:t>
            </a:r>
            <a:r>
              <a:rPr lang="en-US" altLang="en-US" sz="1600" dirty="0" err="1" smtClean="0">
                <a:latin typeface="Tahoma" charset="0"/>
              </a:rPr>
              <a:t>deviation</a:t>
            </a:r>
            <a:endParaRPr lang="en-US" altLang="en-US" sz="1600" dirty="0" smtClean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600" dirty="0" smtClean="0">
                <a:latin typeface="Tahoma" charset="0"/>
              </a:rPr>
              <a:t>	S			 </a:t>
            </a:r>
            <a:r>
              <a:rPr lang="el-GR" altLang="en-US" sz="1600" dirty="0" smtClean="0">
                <a:latin typeface="Tahoma" charset="0"/>
              </a:rPr>
              <a:t>σ</a:t>
            </a:r>
            <a:endParaRPr lang="en-US" altLang="en-US" sz="1600" dirty="0" smtClean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Tahoma" charset="0"/>
            </a:endParaRPr>
          </a:p>
          <a:p>
            <a:pPr>
              <a:lnSpc>
                <a:spcPct val="90000"/>
              </a:lnSpc>
            </a:pPr>
            <a:r>
              <a:rPr lang="en-US" altLang="en-US" sz="1800" dirty="0" smtClean="0">
                <a:latin typeface="Tahoma" charset="0"/>
              </a:rPr>
              <a:t>As sample size increases: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Tahoma" charset="0"/>
              </a:rPr>
              <a:t>		</a:t>
            </a:r>
            <a:r>
              <a:rPr lang="en-US" altLang="en-US" sz="1800" dirty="0" smtClean="0">
                <a:latin typeface="Tahoma" charset="0"/>
                <a:cs typeface="Times New Roman" pitchFamily="18" charset="0"/>
              </a:rPr>
              <a:t>→</a:t>
            </a:r>
            <a:r>
              <a:rPr lang="en-US" altLang="en-US" sz="1800" dirty="0" smtClean="0">
                <a:latin typeface="Tahoma" charset="0"/>
              </a:rPr>
              <a:t> </a:t>
            </a:r>
            <a:r>
              <a:rPr lang="el-GR" altLang="en-US" sz="1800" dirty="0" smtClean="0">
                <a:latin typeface="Tahoma" charset="0"/>
              </a:rPr>
              <a:t>μ</a:t>
            </a:r>
            <a:endParaRPr lang="en-US" altLang="en-US" sz="1800" dirty="0" smtClean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n-US" altLang="en-US" sz="1800" dirty="0" smtClean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altLang="en-US" sz="1800" dirty="0" smtClean="0">
                <a:latin typeface="Tahoma" charset="0"/>
              </a:rPr>
              <a:t>and S </a:t>
            </a:r>
            <a:r>
              <a:rPr lang="en-US" altLang="en-US" sz="1800" dirty="0" smtClean="0">
                <a:latin typeface="Tahoma" charset="0"/>
                <a:cs typeface="Times New Roman" pitchFamily="18" charset="0"/>
              </a:rPr>
              <a:t>→ </a:t>
            </a:r>
            <a:r>
              <a:rPr lang="el-GR" altLang="en-US" sz="1800" dirty="0" smtClean="0">
                <a:latin typeface="Tahoma" charset="0"/>
              </a:rPr>
              <a:t>σ</a:t>
            </a:r>
            <a:endParaRPr lang="en-US" altLang="en-US" sz="1800" dirty="0" smtClean="0">
              <a:latin typeface="Tahoma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el-GR" altLang="en-US" sz="1800" dirty="0" smtClean="0">
              <a:latin typeface="Tahoma" charset="0"/>
            </a:endParaRPr>
          </a:p>
        </p:txBody>
      </p:sp>
      <p:graphicFrame>
        <p:nvGraphicFramePr>
          <p:cNvPr id="134148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4953000" y="1752600"/>
          <a:ext cx="3959225" cy="3532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8" name="Chart" r:id="rId3" imgW="4808220" imgH="3733678" progId="Excel.Sheet.8">
                  <p:embed/>
                </p:oleObj>
              </mc:Choice>
              <mc:Fallback>
                <p:oleObj name="Chart" r:id="rId3" imgW="4808220" imgH="3733678" progId="Excel.Sheet.8">
                  <p:embed/>
                  <p:pic>
                    <p:nvPicPr>
                      <p:cNvPr id="134148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53000" y="1752600"/>
                        <a:ext cx="3959225" cy="3532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4149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914400" y="36576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79" name="Equation" r:id="rId5" imgW="164885" imgH="164885" progId="Equation.3">
                  <p:embed/>
                </p:oleObj>
              </mc:Choice>
              <mc:Fallback>
                <p:oleObj name="Equation" r:id="rId5" imgW="164885" imgH="164885" progId="Equation.3">
                  <p:embed/>
                  <p:pic>
                    <p:nvPicPr>
                      <p:cNvPr id="134149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4400" y="3657600"/>
                        <a:ext cx="304800" cy="304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0" name="Line 6"/>
          <p:cNvSpPr>
            <a:spLocks noChangeShapeType="1"/>
          </p:cNvSpPr>
          <p:nvPr/>
        </p:nvSpPr>
        <p:spPr bwMode="auto">
          <a:xfrm>
            <a:off x="5562600" y="3657600"/>
            <a:ext cx="3200400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4151" name="Object 4"/>
          <p:cNvGraphicFramePr>
            <a:graphicFrameLocks noChangeAspect="1"/>
          </p:cNvGraphicFramePr>
          <p:nvPr/>
        </p:nvGraphicFramePr>
        <p:xfrm>
          <a:off x="4343400" y="4191000"/>
          <a:ext cx="4397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Equation" r:id="rId7" imgW="164885" imgH="164885" progId="Equation.3">
                  <p:embed/>
                </p:oleObj>
              </mc:Choice>
              <mc:Fallback>
                <p:oleObj name="Equation" r:id="rId7" imgW="164885" imgH="164885" progId="Equation.3">
                  <p:embed/>
                  <p:pic>
                    <p:nvPicPr>
                      <p:cNvPr id="134151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4191000"/>
                        <a:ext cx="439738" cy="4397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52" name="Line 8"/>
          <p:cNvSpPr>
            <a:spLocks noChangeShapeType="1"/>
          </p:cNvSpPr>
          <p:nvPr/>
        </p:nvSpPr>
        <p:spPr bwMode="auto">
          <a:xfrm flipV="1">
            <a:off x="4724400" y="3657600"/>
            <a:ext cx="838200" cy="685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3" name="Text Box 9"/>
          <p:cNvSpPr txBox="1">
            <a:spLocks noChangeArrowheads="1"/>
          </p:cNvSpPr>
          <p:nvPr/>
        </p:nvSpPr>
        <p:spPr bwMode="auto">
          <a:xfrm>
            <a:off x="4495800" y="2895600"/>
            <a:ext cx="315913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l-GR" altLang="en-US" sz="1800"/>
              <a:t>μ</a:t>
            </a:r>
            <a:endParaRPr lang="en-US" altLang="en-US" sz="1800"/>
          </a:p>
        </p:txBody>
      </p:sp>
      <p:sp>
        <p:nvSpPr>
          <p:cNvPr id="134154" name="Line 10"/>
          <p:cNvSpPr>
            <a:spLocks noChangeShapeType="1"/>
          </p:cNvSpPr>
          <p:nvPr/>
        </p:nvSpPr>
        <p:spPr bwMode="auto">
          <a:xfrm>
            <a:off x="4800600" y="3124200"/>
            <a:ext cx="685800" cy="381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5" name="Line 11"/>
          <p:cNvSpPr>
            <a:spLocks noChangeShapeType="1"/>
          </p:cNvSpPr>
          <p:nvPr/>
        </p:nvSpPr>
        <p:spPr bwMode="auto">
          <a:xfrm flipV="1">
            <a:off x="7543800" y="32004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6" name="Line 12"/>
          <p:cNvSpPr>
            <a:spLocks noChangeShapeType="1"/>
          </p:cNvSpPr>
          <p:nvPr/>
        </p:nvSpPr>
        <p:spPr bwMode="auto">
          <a:xfrm flipV="1">
            <a:off x="7543800" y="3657600"/>
            <a:ext cx="0" cy="4572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7" name="Text Box 13"/>
          <p:cNvSpPr txBox="1">
            <a:spLocks noChangeArrowheads="1"/>
          </p:cNvSpPr>
          <p:nvPr/>
        </p:nvSpPr>
        <p:spPr bwMode="auto">
          <a:xfrm>
            <a:off x="7086600" y="3200400"/>
            <a:ext cx="38100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800"/>
              <a:t>S</a:t>
            </a:r>
          </a:p>
        </p:txBody>
      </p:sp>
      <p:sp>
        <p:nvSpPr>
          <p:cNvPr id="134158" name="Line 14"/>
          <p:cNvSpPr>
            <a:spLocks noChangeShapeType="1"/>
          </p:cNvSpPr>
          <p:nvPr/>
        </p:nvSpPr>
        <p:spPr bwMode="auto">
          <a:xfrm>
            <a:off x="5562600" y="4114800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34159" name="Line 15"/>
          <p:cNvSpPr>
            <a:spLocks noChangeShapeType="1"/>
          </p:cNvSpPr>
          <p:nvPr/>
        </p:nvSpPr>
        <p:spPr bwMode="auto">
          <a:xfrm>
            <a:off x="5562600" y="3200400"/>
            <a:ext cx="3200400" cy="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graphicFrame>
        <p:nvGraphicFramePr>
          <p:cNvPr id="134160" name="Object 5"/>
          <p:cNvGraphicFramePr>
            <a:graphicFrameLocks noChangeAspect="1"/>
          </p:cNvGraphicFramePr>
          <p:nvPr/>
        </p:nvGraphicFramePr>
        <p:xfrm>
          <a:off x="1066800" y="5486400"/>
          <a:ext cx="304800" cy="304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1" name="Equation" r:id="rId8" imgW="164885" imgH="164885" progId="Equation.3">
                  <p:embed/>
                </p:oleObj>
              </mc:Choice>
              <mc:Fallback>
                <p:oleObj name="Equation" r:id="rId8" imgW="164885" imgH="164885" progId="Equation.3">
                  <p:embed/>
                  <p:pic>
                    <p:nvPicPr>
                      <p:cNvPr id="13416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66800" y="5486400"/>
                        <a:ext cx="304800" cy="304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4162" name="Text Box 18"/>
          <p:cNvSpPr txBox="1">
            <a:spLocks noChangeArrowheads="1"/>
          </p:cNvSpPr>
          <p:nvPr/>
        </p:nvSpPr>
        <p:spPr bwMode="auto">
          <a:xfrm>
            <a:off x="4876800" y="1295400"/>
            <a:ext cx="39624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1400"/>
              <a:t>MMP = methylmannopyranoside = interal standard added at a conc. of 5.00 ppm</a:t>
            </a:r>
          </a:p>
        </p:txBody>
      </p:sp>
      <p:sp>
        <p:nvSpPr>
          <p:cNvPr id="2" name="TextBox 1"/>
          <p:cNvSpPr txBox="1"/>
          <p:nvPr/>
        </p:nvSpPr>
        <p:spPr>
          <a:xfrm>
            <a:off x="2274887" y="5502275"/>
            <a:ext cx="6705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Also note that mean values vary less than individual measurements (see 4 measurement means) </a:t>
            </a:r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627687" y="3429000"/>
            <a:ext cx="392113" cy="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6105184" y="3947318"/>
            <a:ext cx="392113" cy="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6594077" y="3590131"/>
            <a:ext cx="392113" cy="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987041" y="4175125"/>
            <a:ext cx="392113" cy="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7500143" y="3522215"/>
            <a:ext cx="392113" cy="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990001" y="3825082"/>
            <a:ext cx="392113" cy="1"/>
          </a:xfrm>
          <a:prstGeom prst="line">
            <a:avLst/>
          </a:prstGeom>
          <a:ln w="254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3763596" y="6261547"/>
                <a:ext cx="2256204" cy="276999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b="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𝑆</m:t>
                              </m:r>
                            </m:e>
                            <m:sub>
                              <m: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&gt;</m:t>
                          </m:r>
                          <m:r>
                            <a:rPr lang="en-US" i="1">
                              <a:latin typeface="Cambria Math" panose="02040503050406030204" pitchFamily="18" charset="0"/>
                            </a:rPr>
                            <m:t>𝑆</m:t>
                          </m:r>
                        </m:e>
                        <m:sub>
                          <m:acc>
                            <m:accPr>
                              <m:chr m:val="̅"/>
                              <m:ctrlPr>
                                <a:rPr lang="en-US" b="0" i="1" smtClean="0"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i="1"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sub>
                      </m:sSub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63596" y="6261547"/>
                <a:ext cx="2256204" cy="276999"/>
              </a:xfrm>
              <a:prstGeom prst="rect">
                <a:avLst/>
              </a:prstGeom>
              <a:blipFill>
                <a:blip r:embed="rId9"/>
                <a:stretch>
                  <a:fillRect b="-1304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2326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147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0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4147" grpId="0" build="p"/>
      <p:bldOleChart spid="134148" grpId="0" animBg="0"/>
      <p:bldP spid="134149" grpId="0" build="p"/>
      <p:bldP spid="134150" grpId="0" animBg="1"/>
      <p:bldP spid="134151" grpId="0" build="p"/>
      <p:bldP spid="134152" grpId="0" animBg="1"/>
      <p:bldP spid="134153" grpId="0"/>
      <p:bldP spid="134154" grpId="0" animBg="1"/>
      <p:bldP spid="134155" grpId="0" animBg="1"/>
      <p:bldP spid="134156" grpId="0" animBg="1"/>
      <p:bldP spid="134157" grpId="0"/>
      <p:bldP spid="134158" grpId="0" animBg="1"/>
      <p:bldP spid="134159" grpId="0" animBg="1"/>
      <p:bldP spid="134160" grpId="0" build="p"/>
      <p:bldP spid="134162" grpId="0"/>
      <p:bldP spid="2" grpId="0"/>
      <p:bldP spid="5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</a:t>
            </a:r>
            <a:r>
              <a:rPr lang="en-US" altLang="en-US" smtClean="0"/>
              <a:t>–</a:t>
            </a:r>
            <a:r>
              <a:rPr lang="en-US" altLang="en-US" smtClean="0">
                <a:latin typeface="Tahoma" charset="0"/>
              </a:rPr>
              <a:t> </a:t>
            </a:r>
            <a:r>
              <a:rPr lang="en-US" altLang="en-US" sz="4000" smtClean="0">
                <a:latin typeface="Tahoma" charset="0"/>
              </a:rPr>
              <a:t>Gaussian Distributions</a:t>
            </a:r>
          </a:p>
        </p:txBody>
      </p:sp>
      <p:graphicFrame>
        <p:nvGraphicFramePr>
          <p:cNvPr id="7171" name="Object 2"/>
          <p:cNvGraphicFramePr>
            <a:graphicFrameLocks noGrp="1" noChangeAspect="1"/>
          </p:cNvGraphicFramePr>
          <p:nvPr>
            <p:ph idx="1"/>
          </p:nvPr>
        </p:nvGraphicFramePr>
        <p:xfrm>
          <a:off x="917575" y="1600200"/>
          <a:ext cx="7308850" cy="4525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Chart" r:id="rId3" imgW="6987540" imgH="4328160" progId="Excel.Sheet.8">
                  <p:embed/>
                </p:oleObj>
              </mc:Choice>
              <mc:Fallback>
                <p:oleObj name="Chart" r:id="rId3" imgW="6987540" imgH="4328160" progId="Excel.Sheet.8">
                  <p:embed/>
                  <p:pic>
                    <p:nvPicPr>
                      <p:cNvPr id="7171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17575" y="1600200"/>
                        <a:ext cx="7308850" cy="4525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5742108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>
                <a:latin typeface="Tahoma" charset="0"/>
              </a:rPr>
              <a:t>Chapter 4 </a:t>
            </a:r>
            <a:r>
              <a:rPr lang="en-US" altLang="en-US" smtClean="0"/>
              <a:t>–</a:t>
            </a:r>
            <a:r>
              <a:rPr lang="en-US" altLang="en-US" smtClean="0">
                <a:latin typeface="Tahoma" charset="0"/>
              </a:rPr>
              <a:t> </a:t>
            </a:r>
            <a:r>
              <a:rPr lang="en-US" altLang="en-US" sz="4000" smtClean="0">
                <a:latin typeface="Tahoma" charset="0"/>
              </a:rPr>
              <a:t>Gaussian Distributions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Second Example: Mass Spectrometer Measurements (x-axis is mass to charge ratio or mass for +1 ions)</a:t>
            </a:r>
            <a:endParaRPr lang="en-US" dirty="0"/>
          </a:p>
        </p:txBody>
      </p:sp>
      <p:pic>
        <p:nvPicPr>
          <p:cNvPr id="5" name="Picture 18"/>
          <p:cNvPicPr>
            <a:picLocks noChangeAspect="1" noChangeArrowheads="1"/>
          </p:cNvPicPr>
          <p:nvPr/>
        </p:nvPicPr>
        <p:blipFill>
          <a:blip r:embed="rId2" cstate="print"/>
          <a:srcRect r="35802"/>
          <a:stretch>
            <a:fillRect/>
          </a:stretch>
        </p:blipFill>
        <p:spPr bwMode="auto">
          <a:xfrm>
            <a:off x="1219200" y="3352800"/>
            <a:ext cx="6248400" cy="2903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826647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z="4000" smtClean="0">
                <a:latin typeface="Tahoma" charset="0"/>
              </a:rPr>
              <a:t>Chapter 4 </a:t>
            </a:r>
            <a:r>
              <a:rPr lang="en-US" altLang="en-US" sz="4000" smtClean="0"/>
              <a:t>–</a:t>
            </a:r>
            <a:r>
              <a:rPr lang="en-US" altLang="en-US" sz="4000" smtClean="0">
                <a:latin typeface="Tahoma" charset="0"/>
              </a:rPr>
              <a:t> </a:t>
            </a:r>
            <a:r>
              <a:rPr lang="en-US" altLang="en-US" sz="3600" smtClean="0">
                <a:latin typeface="Tahoma" charset="0"/>
              </a:rPr>
              <a:t>Gaussian Distributions</a:t>
            </a:r>
            <a:br>
              <a:rPr lang="en-US" altLang="en-US" sz="3600" smtClean="0">
                <a:latin typeface="Tahoma" charset="0"/>
              </a:rPr>
            </a:br>
            <a:r>
              <a:rPr lang="en-US" altLang="en-US" sz="2800" smtClean="0">
                <a:latin typeface="Tahoma" charset="0"/>
              </a:rPr>
              <a:t>Idealized distribution occurs as n </a:t>
            </a:r>
            <a:r>
              <a:rPr lang="en-US" altLang="en-US" sz="2800" smtClean="0">
                <a:latin typeface="Times New Roman" pitchFamily="18" charset="0"/>
                <a:cs typeface="Times New Roman" pitchFamily="18" charset="0"/>
              </a:rPr>
              <a:t>→</a:t>
            </a:r>
            <a:r>
              <a:rPr lang="en-US" altLang="en-US" sz="2800" smtClean="0">
                <a:latin typeface="Tahoma" charset="0"/>
                <a:cs typeface="Times New Roman" pitchFamily="18" charset="0"/>
              </a:rPr>
              <a:t>∞</a:t>
            </a:r>
            <a:endParaRPr lang="en-US" altLang="en-US" sz="2800" smtClean="0">
              <a:latin typeface="Tahoma" charset="0"/>
            </a:endParaRPr>
          </a:p>
        </p:txBody>
      </p:sp>
      <p:sp>
        <p:nvSpPr>
          <p:cNvPr id="141315" name="Rectangle 3"/>
          <p:cNvSpPr>
            <a:spLocks noGrp="1" noChangeArrowheads="1"/>
          </p:cNvSpPr>
          <p:nvPr>
            <p:ph type="body" sz="half" idx="1"/>
          </p:nvPr>
        </p:nvSpPr>
        <p:spPr/>
        <p:txBody>
          <a:bodyPr/>
          <a:lstStyle/>
          <a:p>
            <a:r>
              <a:rPr lang="en-US" altLang="en-US" sz="2400" smtClean="0">
                <a:latin typeface="Tahoma" charset="0"/>
              </a:rPr>
              <a:t>Math for Gaussian Distribution:</a:t>
            </a:r>
          </a:p>
        </p:txBody>
      </p:sp>
      <p:graphicFrame>
        <p:nvGraphicFramePr>
          <p:cNvPr id="141316" name="Object 2"/>
          <p:cNvGraphicFramePr>
            <a:graphicFrameLocks noGrp="1" noChangeAspect="1"/>
          </p:cNvGraphicFramePr>
          <p:nvPr>
            <p:ph sz="quarter" idx="2"/>
          </p:nvPr>
        </p:nvGraphicFramePr>
        <p:xfrm>
          <a:off x="609600" y="2514600"/>
          <a:ext cx="2343150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" imgW="1409700" imgH="419100" progId="Equation.3">
                  <p:embed/>
                </p:oleObj>
              </mc:Choice>
              <mc:Fallback>
                <p:oleObj name="Equation" r:id="rId3" imgW="1409700" imgH="419100" progId="Equation.3">
                  <p:embed/>
                  <p:pic>
                    <p:nvPicPr>
                      <p:cNvPr id="141316" name="Object 2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2514600"/>
                        <a:ext cx="2343150" cy="695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7" name="Text Box 5"/>
          <p:cNvSpPr txBox="1">
            <a:spLocks noChangeArrowheads="1"/>
          </p:cNvSpPr>
          <p:nvPr/>
        </p:nvSpPr>
        <p:spPr bwMode="auto">
          <a:xfrm>
            <a:off x="533400" y="3429000"/>
            <a:ext cx="3124200" cy="1158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Normalized Gaussian Distribution: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   </a:t>
            </a:r>
            <a:r>
              <a:rPr lang="el-GR" altLang="en-US" sz="2000">
                <a:latin typeface="Tahoma" charset="0"/>
              </a:rPr>
              <a:t>μ</a:t>
            </a:r>
            <a:r>
              <a:rPr lang="en-US" altLang="en-US" sz="2000">
                <a:latin typeface="Tahoma" charset="0"/>
              </a:rPr>
              <a:t> = 0 and </a:t>
            </a:r>
            <a:r>
              <a:rPr lang="el-GR" altLang="en-US" sz="2000">
                <a:latin typeface="Tahoma" charset="0"/>
              </a:rPr>
              <a:t>σ</a:t>
            </a:r>
            <a:r>
              <a:rPr lang="en-US" altLang="en-US" sz="2000">
                <a:latin typeface="Tahoma" charset="0"/>
              </a:rPr>
              <a:t> = 1</a:t>
            </a:r>
          </a:p>
        </p:txBody>
      </p:sp>
      <p:graphicFrame>
        <p:nvGraphicFramePr>
          <p:cNvPr id="141318" name="Object 3"/>
          <p:cNvGraphicFramePr>
            <a:graphicFrameLocks noGrp="1" noChangeAspect="1"/>
          </p:cNvGraphicFramePr>
          <p:nvPr>
            <p:ph sz="quarter" idx="3"/>
          </p:nvPr>
        </p:nvGraphicFramePr>
        <p:xfrm>
          <a:off x="4343400" y="1676400"/>
          <a:ext cx="4648200" cy="35131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Chart" r:id="rId5" imgW="4861560" imgH="3672881" progId="Excel.Sheet.8">
                  <p:embed/>
                </p:oleObj>
              </mc:Choice>
              <mc:Fallback>
                <p:oleObj name="Chart" r:id="rId5" imgW="4861560" imgH="3672881" progId="Excel.Sheet.8">
                  <p:embed/>
                  <p:pic>
                    <p:nvPicPr>
                      <p:cNvPr id="141318" name="Object 3"/>
                      <p:cNvPicPr>
                        <a:picLocks noGrp="1"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3400" y="1676400"/>
                        <a:ext cx="4648200" cy="351313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1319" name="Text Box 7"/>
          <p:cNvSpPr txBox="1">
            <a:spLocks noChangeArrowheads="1"/>
          </p:cNvSpPr>
          <p:nvPr/>
        </p:nvSpPr>
        <p:spPr bwMode="auto">
          <a:xfrm>
            <a:off x="457200" y="4724400"/>
            <a:ext cx="37338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Use of Normalized Gaussian Distribution:</a:t>
            </a:r>
          </a:p>
        </p:txBody>
      </p:sp>
      <p:sp>
        <p:nvSpPr>
          <p:cNvPr id="141320" name="Text Box 8"/>
          <p:cNvSpPr txBox="1">
            <a:spLocks noChangeArrowheads="1"/>
          </p:cNvSpPr>
          <p:nvPr/>
        </p:nvSpPr>
        <p:spPr bwMode="auto">
          <a:xfrm>
            <a:off x="457200" y="5486400"/>
            <a:ext cx="8153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en-US" sz="2000">
                <a:latin typeface="Tahoma" charset="0"/>
              </a:rPr>
              <a:t>Area under curve gives probability of finding value between limits</a:t>
            </a:r>
          </a:p>
        </p:txBody>
      </p:sp>
    </p:spTree>
    <p:extLst>
      <p:ext uri="{BB962C8B-B14F-4D97-AF65-F5344CB8AC3E}">
        <p14:creationId xmlns:p14="http://schemas.microsoft.com/office/powerpoint/2010/main" val="22631771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1315" grpId="0" build="p"/>
      <p:bldP spid="141317" grpId="0"/>
      <p:bldOleChart spid="141318" grpId="0"/>
      <p:bldP spid="141319" grpId="0"/>
      <p:bldP spid="141320" grpId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1879</TotalTime>
  <Words>748</Words>
  <Application>Microsoft Office PowerPoint</Application>
  <PresentationFormat>On-screen Show (4:3)</PresentationFormat>
  <Paragraphs>109</Paragraphs>
  <Slides>14</Slides>
  <Notes>8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14</vt:i4>
      </vt:variant>
    </vt:vector>
  </HeadingPairs>
  <TitlesOfParts>
    <vt:vector size="22" baseType="lpstr">
      <vt:lpstr>Arial</vt:lpstr>
      <vt:lpstr>Cambria Math</vt:lpstr>
      <vt:lpstr>Symbol</vt:lpstr>
      <vt:lpstr>Tahoma</vt:lpstr>
      <vt:lpstr>Times New Roman</vt:lpstr>
      <vt:lpstr>Default Design</vt:lpstr>
      <vt:lpstr>Equation</vt:lpstr>
      <vt:lpstr>Chart</vt:lpstr>
      <vt:lpstr>Chem. 31 – 9/13 Lecture</vt:lpstr>
      <vt:lpstr>Announcements I</vt:lpstr>
      <vt:lpstr>Announcements II</vt:lpstr>
      <vt:lpstr>Propagation of Uncertainty Equations (will be given on Exams)</vt:lpstr>
      <vt:lpstr>Chapter 4 Calculation of Average and Standard Deviation</vt:lpstr>
      <vt:lpstr>Chapter 4 – Gaussian Distributions</vt:lpstr>
      <vt:lpstr>Chapter 4 – Gaussian Distributions</vt:lpstr>
      <vt:lpstr>Chapter 4 – Gaussian Distributions</vt:lpstr>
      <vt:lpstr>Chapter 4 – Gaussian Distributions Idealized distribution occurs as n →∞</vt:lpstr>
      <vt:lpstr>Chapter 4 – Gaussian Distributions </vt:lpstr>
      <vt:lpstr>Chapter 4 – Gaussian Distributions </vt:lpstr>
      <vt:lpstr>Chapter 4 – Gaussian Distributions </vt:lpstr>
      <vt:lpstr>Graphical view of examples</vt:lpstr>
      <vt:lpstr>Chapter 4 – Calculation of Confidence Interval</vt:lpstr>
    </vt:vector>
  </TitlesOfParts>
  <Company>CSUS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Chem. 31 – 9/15 Lecture</dc:title>
  <dc:creator>RDixon</dc:creator>
  <cp:lastModifiedBy>Dixon, Roy W</cp:lastModifiedBy>
  <cp:revision>166</cp:revision>
  <dcterms:created xsi:type="dcterms:W3CDTF">2005-09-14T19:27:31Z</dcterms:created>
  <dcterms:modified xsi:type="dcterms:W3CDTF">2017-09-13T15:45:29Z</dcterms:modified>
</cp:coreProperties>
</file>