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80" r:id="rId2"/>
    <p:sldId id="321" r:id="rId3"/>
    <p:sldId id="372" r:id="rId4"/>
    <p:sldId id="375" r:id="rId5"/>
    <p:sldId id="373" r:id="rId6"/>
    <p:sldId id="374" r:id="rId7"/>
    <p:sldId id="359" r:id="rId8"/>
    <p:sldId id="3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0693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70E9A1-00FE-47FB-BC71-4BB8AD5F4D59}" type="slidenum">
              <a:rPr lang="en-US" altLang="en-US" sz="1200"/>
              <a:pPr algn="r"/>
              <a:t>3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2517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050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70E9A1-00FE-47FB-BC71-4BB8AD5F4D59}" type="slidenum">
              <a:rPr lang="en-US" altLang="en-US" sz="1200"/>
              <a:pPr algn="r"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7040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FC9C4B3-788D-4124-86E4-1E4DCD03381F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814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23CE511-05F1-40E9-BED7-3CF2654316BA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77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23E301-F49A-4423-8BFE-24B08EEE1DFF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94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9/18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[Introduce Self]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Pipet Calibration Lab Reports – now due 9/20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Tahoma" charset="0"/>
              </a:rPr>
              <a:t>Quiz 2 – On 9/20 (those of you with points under Quiz 2 in </a:t>
            </a:r>
            <a:r>
              <a:rPr lang="en-US" altLang="en-US" sz="2800" dirty="0" err="1" smtClean="0">
                <a:solidFill>
                  <a:srgbClr val="FF0000"/>
                </a:solidFill>
                <a:latin typeface="Tahoma" charset="0"/>
              </a:rPr>
              <a:t>SacCT</a:t>
            </a:r>
            <a:r>
              <a:rPr lang="en-US" altLang="en-US" sz="2800" dirty="0" smtClean="0">
                <a:solidFill>
                  <a:srgbClr val="FF0000"/>
                </a:solidFill>
                <a:latin typeface="Tahoma" charset="0"/>
              </a:rPr>
              <a:t> – should have been in Lab Procedures Quiz column)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 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Gaussian Statistics </a:t>
            </a:r>
            <a:r>
              <a:rPr lang="en-US" altLang="en-US" sz="2400" dirty="0" smtClean="0">
                <a:latin typeface="Tahoma" charset="0"/>
              </a:rPr>
              <a:t>(</a:t>
            </a:r>
            <a:r>
              <a:rPr lang="en-US" altLang="en-US" sz="2400" dirty="0">
                <a:latin typeface="Tahoma" charset="0"/>
              </a:rPr>
              <a:t>Chapter 4)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Z-based limit testing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Confidence </a:t>
            </a:r>
            <a:r>
              <a:rPr lang="en-US" altLang="en-US" sz="2000" dirty="0">
                <a:latin typeface="Tahoma" charset="0"/>
              </a:rPr>
              <a:t>Intervals </a:t>
            </a:r>
            <a:r>
              <a:rPr lang="en-US" altLang="en-US" sz="2000" dirty="0" smtClean="0">
                <a:latin typeface="Tahoma" charset="0"/>
              </a:rPr>
              <a:t>(Z-based and t-based)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Statistical Tests (F-test, t-tests) [let me know how far you get on these]</a:t>
            </a:r>
            <a:endParaRPr lang="en-US" altLang="en-US" sz="20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– </a:t>
            </a:r>
            <a:r>
              <a:rPr lang="en-US" altLang="en-US" sz="4000" smtClean="0">
                <a:latin typeface="Tahoma" charset="0"/>
              </a:rPr>
              <a:t>Gaussian Distributions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Now for limit problems – example 1 – population statistics:</a:t>
            </a:r>
          </a:p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A lake is stocked with trout.  A biologist is able to randomly sample 42 fish in the lake (and we can assume that 42 fish are enough for proper – Z-based statistics).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Each fish is weighed and the average and standard deviation of the weight are 2.7 kg and 1.1 kg, respectively.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If a fisherman knows that the minimum weight for keeping the fish is 2.0 kg, what percent of the time will he have to throw fish back? (assuming catching is not size-dependent)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1</a:t>
            </a:r>
            <a:r>
              <a:rPr lang="en-US" altLang="en-US" sz="2000" baseline="30000" dirty="0" smtClean="0">
                <a:latin typeface="Tahoma" charset="0"/>
              </a:rPr>
              <a:t>st</a:t>
            </a:r>
            <a:r>
              <a:rPr lang="en-US" altLang="en-US" sz="2000" dirty="0" smtClean="0">
                <a:latin typeface="Tahoma" charset="0"/>
              </a:rPr>
              <a:t> part: convert limit (2.0 kg) to normalized (Z) value: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Z = (x – </a:t>
            </a:r>
            <a:r>
              <a:rPr lang="en-US" altLang="en-US" sz="2000" dirty="0" smtClean="0">
                <a:latin typeface="Symbol" pitchFamily="18" charset="2"/>
              </a:rPr>
              <a:t>m</a:t>
            </a:r>
            <a:r>
              <a:rPr lang="en-US" altLang="en-US" sz="2000" dirty="0" smtClean="0">
                <a:latin typeface="Tahoma" charset="0"/>
              </a:rPr>
              <a:t>)/</a:t>
            </a:r>
            <a:r>
              <a:rPr lang="en-US" altLang="en-US" sz="2000" dirty="0" smtClean="0">
                <a:latin typeface="Symbol" pitchFamily="18" charset="2"/>
              </a:rPr>
              <a:t>s</a:t>
            </a:r>
            <a:r>
              <a:rPr lang="en-US" altLang="en-US" sz="2000" dirty="0" smtClean="0">
                <a:latin typeface="Tahoma" charset="0"/>
              </a:rPr>
              <a:t>		2</a:t>
            </a:r>
            <a:r>
              <a:rPr lang="en-US" altLang="en-US" sz="2000" baseline="30000" dirty="0" smtClean="0">
                <a:latin typeface="Tahoma" charset="0"/>
              </a:rPr>
              <a:t>nd</a:t>
            </a:r>
            <a:r>
              <a:rPr lang="en-US" altLang="en-US" sz="2000" dirty="0" smtClean="0">
                <a:latin typeface="Tahoma" charset="0"/>
              </a:rPr>
              <a:t> part: use Z area to get percent</a:t>
            </a:r>
          </a:p>
        </p:txBody>
      </p:sp>
    </p:spTree>
    <p:extLst>
      <p:ext uri="{BB962C8B-B14F-4D97-AF65-F5344CB8AC3E}">
        <p14:creationId xmlns:p14="http://schemas.microsoft.com/office/powerpoint/2010/main" val="190087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228600" y="208598"/>
            <a:ext cx="8686800" cy="639762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C00000"/>
                </a:solidFill>
                <a:ea typeface="ＭＳ Ｐゴシック" pitchFamily="34" charset="-128"/>
              </a:rPr>
              <a:t>4-1: Area Under the Gaussian Distribution</a:t>
            </a:r>
            <a:endParaRPr lang="en-US" altLang="en-US" sz="3600" dirty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457200" y="1524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4000" dirty="0">
              <a:solidFill>
                <a:srgbClr val="000000"/>
              </a:solidFill>
            </a:endParaRP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9" y="1676400"/>
            <a:ext cx="8923491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1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– </a:t>
            </a:r>
            <a:r>
              <a:rPr lang="en-US" altLang="en-US" sz="4000" smtClean="0">
                <a:latin typeface="Tahoma" charset="0"/>
              </a:rPr>
              <a:t>Gaussian Distributions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Limit problem – example 2 – measurement statistics:</a:t>
            </a:r>
          </a:p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A man wants to get life insurance.  If his measured cholesterol level is over 240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 (2,400 mg/L), his premium will be 25% higher.  His level is measured and found to be 249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.  His uncle, a biochemist who developed the test, tells him that a typical standard deviation on the measurement is 25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.  What is the chance that a second measurement (with no crash diet or extra exercise) will result in a value under 240 mg/</a:t>
            </a:r>
            <a:r>
              <a:rPr lang="en-US" altLang="en-US" sz="2400" dirty="0" err="1" smtClean="0">
                <a:latin typeface="Tahoma" charset="0"/>
              </a:rPr>
              <a:t>dL</a:t>
            </a:r>
            <a:r>
              <a:rPr lang="en-US" altLang="en-US" sz="2400" dirty="0" smtClean="0">
                <a:latin typeface="Tahoma" charset="0"/>
              </a:rPr>
              <a:t> (e.g. beat the test)?</a:t>
            </a:r>
          </a:p>
        </p:txBody>
      </p:sp>
    </p:spTree>
    <p:extLst>
      <p:ext uri="{BB962C8B-B14F-4D97-AF65-F5344CB8AC3E}">
        <p14:creationId xmlns:p14="http://schemas.microsoft.com/office/powerpoint/2010/main" val="100065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Graphical view of examples</a:t>
            </a:r>
          </a:p>
        </p:txBody>
      </p:sp>
      <p:sp>
        <p:nvSpPr>
          <p:cNvPr id="112643" name="Line 3"/>
          <p:cNvSpPr>
            <a:spLocks noChangeShapeType="1"/>
          </p:cNvSpPr>
          <p:nvPr/>
        </p:nvSpPr>
        <p:spPr bwMode="auto">
          <a:xfrm>
            <a:off x="1981200" y="6172200"/>
            <a:ext cx="548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68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295400" y="1600200"/>
          <a:ext cx="6772275" cy="442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Chart" r:id="rId4" imgW="4562475" imgH="2952750" progId="Excel.Sheet.8">
                  <p:embed/>
                </p:oleObj>
              </mc:Choice>
              <mc:Fallback>
                <p:oleObj name="Chart" r:id="rId4" imgW="4562475" imgH="2952750" progId="Excel.Sheet.8">
                  <p:embed/>
                  <p:pic>
                    <p:nvPicPr>
                      <p:cNvPr id="11268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00200"/>
                        <a:ext cx="6772275" cy="442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7772400" y="60960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X-axis</a:t>
            </a:r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>
            <a:off x="5105400" y="6019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5257800" y="62484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249</a:t>
            </a:r>
            <a:endParaRPr lang="en-US" altLang="en-US" sz="1800" dirty="0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4648200" y="2438400"/>
            <a:ext cx="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3810000" y="63246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/>
              <a:t>240</a:t>
            </a:r>
            <a:endParaRPr lang="en-US" altLang="en-US" sz="1800" dirty="0"/>
          </a:p>
        </p:txBody>
      </p:sp>
      <p:sp>
        <p:nvSpPr>
          <p:cNvPr id="112650" name="Freeform 10"/>
          <p:cNvSpPr>
            <a:spLocks/>
          </p:cNvSpPr>
          <p:nvPr/>
        </p:nvSpPr>
        <p:spPr bwMode="auto">
          <a:xfrm>
            <a:off x="3390900" y="3429000"/>
            <a:ext cx="1485900" cy="1743075"/>
          </a:xfrm>
          <a:custGeom>
            <a:avLst/>
            <a:gdLst>
              <a:gd name="T0" fmla="*/ 2147483647 w 841"/>
              <a:gd name="T1" fmla="*/ 0 h 966"/>
              <a:gd name="T2" fmla="*/ 2147483647 w 841"/>
              <a:gd name="T3" fmla="*/ 2147483647 h 966"/>
              <a:gd name="T4" fmla="*/ 2147483647 w 841"/>
              <a:gd name="T5" fmla="*/ 2147483647 h 966"/>
              <a:gd name="T6" fmla="*/ 2147483647 w 841"/>
              <a:gd name="T7" fmla="*/ 2147483647 h 966"/>
              <a:gd name="T8" fmla="*/ 2147483647 w 841"/>
              <a:gd name="T9" fmla="*/ 2147483647 h 966"/>
              <a:gd name="T10" fmla="*/ 2147483647 w 841"/>
              <a:gd name="T11" fmla="*/ 2147483647 h 966"/>
              <a:gd name="T12" fmla="*/ 2147483647 w 841"/>
              <a:gd name="T13" fmla="*/ 2147483647 h 966"/>
              <a:gd name="T14" fmla="*/ 2147483647 w 841"/>
              <a:gd name="T15" fmla="*/ 2147483647 h 966"/>
              <a:gd name="T16" fmla="*/ 2147483647 w 841"/>
              <a:gd name="T17" fmla="*/ 2147483647 h 966"/>
              <a:gd name="T18" fmla="*/ 2147483647 w 841"/>
              <a:gd name="T19" fmla="*/ 2147483647 h 966"/>
              <a:gd name="T20" fmla="*/ 2147483647 w 841"/>
              <a:gd name="T21" fmla="*/ 2147483647 h 966"/>
              <a:gd name="T22" fmla="*/ 2147483647 w 841"/>
              <a:gd name="T23" fmla="*/ 2147483647 h 966"/>
              <a:gd name="T24" fmla="*/ 2147483647 w 841"/>
              <a:gd name="T25" fmla="*/ 2147483647 h 966"/>
              <a:gd name="T26" fmla="*/ 0 w 841"/>
              <a:gd name="T27" fmla="*/ 2147483647 h 966"/>
              <a:gd name="T28" fmla="*/ 2147483647 w 841"/>
              <a:gd name="T29" fmla="*/ 2147483647 h 966"/>
              <a:gd name="T30" fmla="*/ 2147483647 w 841"/>
              <a:gd name="T31" fmla="*/ 2147483647 h 966"/>
              <a:gd name="T32" fmla="*/ 2147483647 w 841"/>
              <a:gd name="T33" fmla="*/ 2147483647 h 966"/>
              <a:gd name="T34" fmla="*/ 2147483647 w 841"/>
              <a:gd name="T35" fmla="*/ 2147483647 h 966"/>
              <a:gd name="T36" fmla="*/ 2147483647 w 841"/>
              <a:gd name="T37" fmla="*/ 0 h 96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41"/>
              <a:gd name="T58" fmla="*/ 0 h 966"/>
              <a:gd name="T59" fmla="*/ 841 w 841"/>
              <a:gd name="T60" fmla="*/ 966 h 96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41" h="966">
                <a:moveTo>
                  <a:pt x="720" y="0"/>
                </a:moveTo>
                <a:cubicBezTo>
                  <a:pt x="712" y="24"/>
                  <a:pt x="700" y="47"/>
                  <a:pt x="696" y="72"/>
                </a:cubicBezTo>
                <a:cubicBezTo>
                  <a:pt x="692" y="100"/>
                  <a:pt x="692" y="129"/>
                  <a:pt x="684" y="156"/>
                </a:cubicBezTo>
                <a:cubicBezTo>
                  <a:pt x="680" y="170"/>
                  <a:pt x="666" y="179"/>
                  <a:pt x="660" y="192"/>
                </a:cubicBezTo>
                <a:cubicBezTo>
                  <a:pt x="650" y="215"/>
                  <a:pt x="644" y="240"/>
                  <a:pt x="636" y="264"/>
                </a:cubicBezTo>
                <a:cubicBezTo>
                  <a:pt x="631" y="278"/>
                  <a:pt x="618" y="287"/>
                  <a:pt x="612" y="300"/>
                </a:cubicBezTo>
                <a:cubicBezTo>
                  <a:pt x="592" y="345"/>
                  <a:pt x="580" y="397"/>
                  <a:pt x="564" y="444"/>
                </a:cubicBezTo>
                <a:cubicBezTo>
                  <a:pt x="555" y="471"/>
                  <a:pt x="532" y="492"/>
                  <a:pt x="516" y="516"/>
                </a:cubicBezTo>
                <a:cubicBezTo>
                  <a:pt x="509" y="527"/>
                  <a:pt x="510" y="541"/>
                  <a:pt x="504" y="552"/>
                </a:cubicBezTo>
                <a:cubicBezTo>
                  <a:pt x="457" y="637"/>
                  <a:pt x="463" y="619"/>
                  <a:pt x="384" y="672"/>
                </a:cubicBezTo>
                <a:cubicBezTo>
                  <a:pt x="372" y="680"/>
                  <a:pt x="360" y="688"/>
                  <a:pt x="348" y="696"/>
                </a:cubicBezTo>
                <a:cubicBezTo>
                  <a:pt x="336" y="704"/>
                  <a:pt x="312" y="720"/>
                  <a:pt x="312" y="720"/>
                </a:cubicBezTo>
                <a:cubicBezTo>
                  <a:pt x="267" y="787"/>
                  <a:pt x="184" y="802"/>
                  <a:pt x="108" y="816"/>
                </a:cubicBezTo>
                <a:cubicBezTo>
                  <a:pt x="78" y="822"/>
                  <a:pt x="32" y="840"/>
                  <a:pt x="0" y="840"/>
                </a:cubicBezTo>
                <a:cubicBezTo>
                  <a:pt x="40" y="836"/>
                  <a:pt x="80" y="826"/>
                  <a:pt x="120" y="828"/>
                </a:cubicBezTo>
                <a:cubicBezTo>
                  <a:pt x="177" y="830"/>
                  <a:pt x="288" y="852"/>
                  <a:pt x="288" y="852"/>
                </a:cubicBezTo>
                <a:cubicBezTo>
                  <a:pt x="841" y="836"/>
                  <a:pt x="659" y="966"/>
                  <a:pt x="732" y="672"/>
                </a:cubicBezTo>
                <a:cubicBezTo>
                  <a:pt x="726" y="479"/>
                  <a:pt x="708" y="288"/>
                  <a:pt x="708" y="96"/>
                </a:cubicBezTo>
                <a:lnTo>
                  <a:pt x="72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2362200" y="2209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Desired area</a:t>
            </a:r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>
            <a:off x="3886200" y="2438400"/>
            <a:ext cx="381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3" name="Freeform 13"/>
          <p:cNvSpPr>
            <a:spLocks/>
          </p:cNvSpPr>
          <p:nvPr/>
        </p:nvSpPr>
        <p:spPr bwMode="auto">
          <a:xfrm>
            <a:off x="5067300" y="2838450"/>
            <a:ext cx="552450" cy="2171700"/>
          </a:xfrm>
          <a:custGeom>
            <a:avLst/>
            <a:gdLst>
              <a:gd name="T0" fmla="*/ 2147483647 w 348"/>
              <a:gd name="T1" fmla="*/ 0 h 1368"/>
              <a:gd name="T2" fmla="*/ 0 w 348"/>
              <a:gd name="T3" fmla="*/ 2147483647 h 1368"/>
              <a:gd name="T4" fmla="*/ 2147483647 w 348"/>
              <a:gd name="T5" fmla="*/ 2147483647 h 1368"/>
              <a:gd name="T6" fmla="*/ 0 w 348"/>
              <a:gd name="T7" fmla="*/ 2147483647 h 1368"/>
              <a:gd name="T8" fmla="*/ 2147483647 w 348"/>
              <a:gd name="T9" fmla="*/ 2147483647 h 1368"/>
              <a:gd name="T10" fmla="*/ 2147483647 w 348"/>
              <a:gd name="T11" fmla="*/ 2147483647 h 1368"/>
              <a:gd name="T12" fmla="*/ 2147483647 w 348"/>
              <a:gd name="T13" fmla="*/ 2147483647 h 1368"/>
              <a:gd name="T14" fmla="*/ 2147483647 w 348"/>
              <a:gd name="T15" fmla="*/ 2147483647 h 1368"/>
              <a:gd name="T16" fmla="*/ 2147483647 w 348"/>
              <a:gd name="T17" fmla="*/ 2147483647 h 1368"/>
              <a:gd name="T18" fmla="*/ 2147483647 w 348"/>
              <a:gd name="T19" fmla="*/ 2147483647 h 1368"/>
              <a:gd name="T20" fmla="*/ 2147483647 w 348"/>
              <a:gd name="T21" fmla="*/ 2147483647 h 1368"/>
              <a:gd name="T22" fmla="*/ 2147483647 w 348"/>
              <a:gd name="T23" fmla="*/ 2147483647 h 1368"/>
              <a:gd name="T24" fmla="*/ 2147483647 w 348"/>
              <a:gd name="T25" fmla="*/ 2147483647 h 1368"/>
              <a:gd name="T26" fmla="*/ 2147483647 w 348"/>
              <a:gd name="T27" fmla="*/ 2147483647 h 1368"/>
              <a:gd name="T28" fmla="*/ 2147483647 w 348"/>
              <a:gd name="T29" fmla="*/ 2147483647 h 1368"/>
              <a:gd name="T30" fmla="*/ 2147483647 w 348"/>
              <a:gd name="T31" fmla="*/ 2147483647 h 1368"/>
              <a:gd name="T32" fmla="*/ 2147483647 w 348"/>
              <a:gd name="T33" fmla="*/ 0 h 13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48"/>
              <a:gd name="T52" fmla="*/ 0 h 1368"/>
              <a:gd name="T53" fmla="*/ 348 w 348"/>
              <a:gd name="T54" fmla="*/ 1368 h 136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48" h="1368">
                <a:moveTo>
                  <a:pt x="12" y="0"/>
                </a:moveTo>
                <a:cubicBezTo>
                  <a:pt x="23" y="114"/>
                  <a:pt x="16" y="211"/>
                  <a:pt x="0" y="324"/>
                </a:cubicBezTo>
                <a:cubicBezTo>
                  <a:pt x="4" y="576"/>
                  <a:pt x="24" y="828"/>
                  <a:pt x="24" y="1080"/>
                </a:cubicBezTo>
                <a:cubicBezTo>
                  <a:pt x="24" y="1179"/>
                  <a:pt x="0" y="1255"/>
                  <a:pt x="0" y="1356"/>
                </a:cubicBezTo>
                <a:cubicBezTo>
                  <a:pt x="91" y="1333"/>
                  <a:pt x="195" y="1360"/>
                  <a:pt x="288" y="1368"/>
                </a:cubicBezTo>
                <a:cubicBezTo>
                  <a:pt x="308" y="1364"/>
                  <a:pt x="348" y="1356"/>
                  <a:pt x="348" y="1356"/>
                </a:cubicBezTo>
                <a:cubicBezTo>
                  <a:pt x="320" y="1348"/>
                  <a:pt x="287" y="1349"/>
                  <a:pt x="264" y="1332"/>
                </a:cubicBezTo>
                <a:cubicBezTo>
                  <a:pt x="254" y="1324"/>
                  <a:pt x="294" y="1331"/>
                  <a:pt x="300" y="1320"/>
                </a:cubicBezTo>
                <a:cubicBezTo>
                  <a:pt x="306" y="1309"/>
                  <a:pt x="292" y="1296"/>
                  <a:pt x="288" y="1284"/>
                </a:cubicBezTo>
                <a:cubicBezTo>
                  <a:pt x="297" y="1152"/>
                  <a:pt x="305" y="1019"/>
                  <a:pt x="324" y="888"/>
                </a:cubicBezTo>
                <a:cubicBezTo>
                  <a:pt x="319" y="739"/>
                  <a:pt x="300" y="582"/>
                  <a:pt x="300" y="432"/>
                </a:cubicBezTo>
                <a:cubicBezTo>
                  <a:pt x="326" y="354"/>
                  <a:pt x="286" y="243"/>
                  <a:pt x="204" y="216"/>
                </a:cubicBezTo>
                <a:cubicBezTo>
                  <a:pt x="188" y="192"/>
                  <a:pt x="165" y="171"/>
                  <a:pt x="156" y="144"/>
                </a:cubicBezTo>
                <a:cubicBezTo>
                  <a:pt x="152" y="132"/>
                  <a:pt x="150" y="119"/>
                  <a:pt x="144" y="108"/>
                </a:cubicBezTo>
                <a:cubicBezTo>
                  <a:pt x="138" y="95"/>
                  <a:pt x="131" y="81"/>
                  <a:pt x="120" y="72"/>
                </a:cubicBezTo>
                <a:cubicBezTo>
                  <a:pt x="110" y="64"/>
                  <a:pt x="96" y="64"/>
                  <a:pt x="84" y="60"/>
                </a:cubicBezTo>
                <a:cubicBezTo>
                  <a:pt x="66" y="33"/>
                  <a:pt x="50" y="0"/>
                  <a:pt x="12" y="0"/>
                </a:cubicBezTo>
                <a:close/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5867400" y="21336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Table area</a:t>
            </a:r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 flipH="1">
            <a:off x="5257800" y="2286000"/>
            <a:ext cx="609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6" name="Freeform 16"/>
          <p:cNvSpPr>
            <a:spLocks/>
          </p:cNvSpPr>
          <p:nvPr/>
        </p:nvSpPr>
        <p:spPr bwMode="auto">
          <a:xfrm>
            <a:off x="4627563" y="2759075"/>
            <a:ext cx="500062" cy="2289175"/>
          </a:xfrm>
          <a:custGeom>
            <a:avLst/>
            <a:gdLst>
              <a:gd name="T0" fmla="*/ 2147483647 w 315"/>
              <a:gd name="T1" fmla="*/ 2147483647 h 1442"/>
              <a:gd name="T2" fmla="*/ 2147483647 w 315"/>
              <a:gd name="T3" fmla="*/ 2147483647 h 1442"/>
              <a:gd name="T4" fmla="*/ 2147483647 w 315"/>
              <a:gd name="T5" fmla="*/ 2147483647 h 1442"/>
              <a:gd name="T6" fmla="*/ 2147483647 w 315"/>
              <a:gd name="T7" fmla="*/ 2147483647 h 1442"/>
              <a:gd name="T8" fmla="*/ 2147483647 w 315"/>
              <a:gd name="T9" fmla="*/ 2147483647 h 1442"/>
              <a:gd name="T10" fmla="*/ 2147483647 w 315"/>
              <a:gd name="T11" fmla="*/ 2147483647 h 1442"/>
              <a:gd name="T12" fmla="*/ 2147483647 w 315"/>
              <a:gd name="T13" fmla="*/ 2147483647 h 1442"/>
              <a:gd name="T14" fmla="*/ 2147483647 w 315"/>
              <a:gd name="T15" fmla="*/ 2147483647 h 1442"/>
              <a:gd name="T16" fmla="*/ 2147483647 w 315"/>
              <a:gd name="T17" fmla="*/ 2147483647 h 1442"/>
              <a:gd name="T18" fmla="*/ 2147483647 w 315"/>
              <a:gd name="T19" fmla="*/ 2147483647 h 1442"/>
              <a:gd name="T20" fmla="*/ 2147483647 w 315"/>
              <a:gd name="T21" fmla="*/ 2147483647 h 1442"/>
              <a:gd name="T22" fmla="*/ 2147483647 w 315"/>
              <a:gd name="T23" fmla="*/ 2147483647 h 1442"/>
              <a:gd name="T24" fmla="*/ 2147483647 w 315"/>
              <a:gd name="T25" fmla="*/ 2147483647 h 1442"/>
              <a:gd name="T26" fmla="*/ 2147483647 w 315"/>
              <a:gd name="T27" fmla="*/ 2147483647 h 1442"/>
              <a:gd name="T28" fmla="*/ 2147483647 w 315"/>
              <a:gd name="T29" fmla="*/ 2147483647 h 1442"/>
              <a:gd name="T30" fmla="*/ 2147483647 w 315"/>
              <a:gd name="T31" fmla="*/ 2147483647 h 1442"/>
              <a:gd name="T32" fmla="*/ 2147483647 w 315"/>
              <a:gd name="T33" fmla="*/ 2147483647 h 1442"/>
              <a:gd name="T34" fmla="*/ 2147483647 w 315"/>
              <a:gd name="T35" fmla="*/ 2147483647 h 144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15"/>
              <a:gd name="T55" fmla="*/ 0 h 1442"/>
              <a:gd name="T56" fmla="*/ 315 w 315"/>
              <a:gd name="T57" fmla="*/ 1442 h 144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15" h="1442">
                <a:moveTo>
                  <a:pt x="289" y="38"/>
                </a:moveTo>
                <a:cubicBezTo>
                  <a:pt x="264" y="457"/>
                  <a:pt x="264" y="350"/>
                  <a:pt x="277" y="998"/>
                </a:cubicBezTo>
                <a:cubicBezTo>
                  <a:pt x="280" y="1146"/>
                  <a:pt x="289" y="1442"/>
                  <a:pt x="289" y="1442"/>
                </a:cubicBezTo>
                <a:cubicBezTo>
                  <a:pt x="277" y="1422"/>
                  <a:pt x="273" y="1394"/>
                  <a:pt x="253" y="1382"/>
                </a:cubicBezTo>
                <a:cubicBezTo>
                  <a:pt x="239" y="1374"/>
                  <a:pt x="221" y="1394"/>
                  <a:pt x="205" y="1394"/>
                </a:cubicBezTo>
                <a:cubicBezTo>
                  <a:pt x="185" y="1394"/>
                  <a:pt x="165" y="1386"/>
                  <a:pt x="145" y="1382"/>
                </a:cubicBezTo>
                <a:cubicBezTo>
                  <a:pt x="97" y="1386"/>
                  <a:pt x="1" y="1394"/>
                  <a:pt x="1" y="1394"/>
                </a:cubicBezTo>
                <a:cubicBezTo>
                  <a:pt x="28" y="1313"/>
                  <a:pt x="1" y="1412"/>
                  <a:pt x="1" y="1274"/>
                </a:cubicBezTo>
                <a:cubicBezTo>
                  <a:pt x="1" y="1110"/>
                  <a:pt x="18" y="946"/>
                  <a:pt x="25" y="782"/>
                </a:cubicBezTo>
                <a:cubicBezTo>
                  <a:pt x="15" y="669"/>
                  <a:pt x="0" y="625"/>
                  <a:pt x="13" y="518"/>
                </a:cubicBezTo>
                <a:cubicBezTo>
                  <a:pt x="9" y="506"/>
                  <a:pt x="0" y="495"/>
                  <a:pt x="1" y="482"/>
                </a:cubicBezTo>
                <a:cubicBezTo>
                  <a:pt x="4" y="457"/>
                  <a:pt x="17" y="434"/>
                  <a:pt x="25" y="410"/>
                </a:cubicBezTo>
                <a:cubicBezTo>
                  <a:pt x="45" y="349"/>
                  <a:pt x="53" y="315"/>
                  <a:pt x="109" y="278"/>
                </a:cubicBezTo>
                <a:cubicBezTo>
                  <a:pt x="133" y="242"/>
                  <a:pt x="167" y="211"/>
                  <a:pt x="181" y="170"/>
                </a:cubicBezTo>
                <a:cubicBezTo>
                  <a:pt x="185" y="158"/>
                  <a:pt x="185" y="144"/>
                  <a:pt x="193" y="134"/>
                </a:cubicBezTo>
                <a:cubicBezTo>
                  <a:pt x="202" y="123"/>
                  <a:pt x="217" y="118"/>
                  <a:pt x="229" y="110"/>
                </a:cubicBezTo>
                <a:cubicBezTo>
                  <a:pt x="233" y="98"/>
                  <a:pt x="232" y="83"/>
                  <a:pt x="241" y="74"/>
                </a:cubicBezTo>
                <a:cubicBezTo>
                  <a:pt x="315" y="0"/>
                  <a:pt x="250" y="115"/>
                  <a:pt x="289" y="38"/>
                </a:cubicBez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 flipH="1">
            <a:off x="4800600" y="2133600"/>
            <a:ext cx="2819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6629400" y="1752600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/>
              <a:t>Equivalent Area</a:t>
            </a:r>
          </a:p>
        </p:txBody>
      </p:sp>
    </p:spTree>
    <p:extLst>
      <p:ext uri="{BB962C8B-B14F-4D97-AF65-F5344CB8AC3E}">
        <p14:creationId xmlns:p14="http://schemas.microsoft.com/office/powerpoint/2010/main" val="16228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nimBg="1"/>
      <p:bldP spid="112645" grpId="0"/>
      <p:bldP spid="112646" grpId="0" animBg="1"/>
      <p:bldP spid="112647" grpId="0"/>
      <p:bldP spid="112648" grpId="0" animBg="1"/>
      <p:bldP spid="112649" grpId="0"/>
      <p:bldP spid="112650" grpId="0" animBg="1"/>
      <p:bldP spid="112651" grpId="0"/>
      <p:bldP spid="112652" grpId="0" animBg="1"/>
      <p:bldP spid="112653" grpId="0" animBg="1"/>
      <p:bldP spid="112654" grpId="0"/>
      <p:bldP spid="112655" grpId="0" animBg="1"/>
      <p:bldP spid="112656" grpId="0" animBg="1"/>
      <p:bldP spid="112657" grpId="0" animBg="1"/>
      <p:bldP spid="1126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Chapter 4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3200" smtClean="0">
                <a:latin typeface="Tahoma" charset="0"/>
              </a:rPr>
              <a:t>Calculation of Confidence Interval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00200"/>
            <a:ext cx="5105400" cy="3276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Confidence Interval = x </a:t>
            </a:r>
            <a:r>
              <a:rPr lang="en-US" altLang="en-US" sz="2000" u="sng" smtClean="0">
                <a:latin typeface="Tahoma" charset="0"/>
              </a:rPr>
              <a:t>+</a:t>
            </a:r>
            <a:r>
              <a:rPr lang="en-US" altLang="en-US" sz="2000" smtClean="0">
                <a:latin typeface="Tahoma" charset="0"/>
              </a:rPr>
              <a:t> uncertainty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Calculation of uncertainty depends on whether </a:t>
            </a:r>
            <a:r>
              <a:rPr lang="el-GR" altLang="en-US" sz="2000" i="1" smtClean="0">
                <a:latin typeface="Tahoma" charset="0"/>
              </a:rPr>
              <a:t>σ</a:t>
            </a:r>
            <a:r>
              <a:rPr lang="en-US" altLang="en-US" sz="2000" smtClean="0">
                <a:latin typeface="Tahoma" charset="0"/>
              </a:rPr>
              <a:t> is </a:t>
            </a:r>
            <a:r>
              <a:rPr lang="en-US" altLang="en-US" sz="2000" smtClean="0"/>
              <a:t>“</a:t>
            </a:r>
            <a:r>
              <a:rPr lang="en-US" altLang="en-US" sz="2000" smtClean="0">
                <a:latin typeface="Tahoma" charset="0"/>
              </a:rPr>
              <a:t>well known</a:t>
            </a:r>
            <a:r>
              <a:rPr lang="en-US" altLang="en-US" sz="2000" smtClean="0"/>
              <a:t>”</a:t>
            </a:r>
            <a:endParaRPr lang="en-US" altLang="en-US" sz="2000" smtClean="0">
              <a:latin typeface="Tahoma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When </a:t>
            </a:r>
            <a:r>
              <a:rPr lang="en-US" altLang="en-US" sz="2000" smtClean="0">
                <a:latin typeface="Symbol" pitchFamily="18" charset="2"/>
              </a:rPr>
              <a:t>s</a:t>
            </a:r>
            <a:r>
              <a:rPr lang="en-US" altLang="en-US" sz="2000" smtClean="0">
                <a:latin typeface="Tahoma" charset="0"/>
              </a:rPr>
              <a:t> is </a:t>
            </a:r>
            <a:r>
              <a:rPr lang="en-US" altLang="en-US" sz="2000" b="1" smtClean="0">
                <a:latin typeface="Tahoma" charset="0"/>
              </a:rPr>
              <a:t>not</a:t>
            </a:r>
            <a:r>
              <a:rPr lang="en-US" altLang="en-US" sz="2000" smtClean="0">
                <a:latin typeface="Tahoma" charset="0"/>
              </a:rPr>
              <a:t> well known (covered later)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When </a:t>
            </a:r>
            <a:r>
              <a:rPr lang="en-US" altLang="en-US" sz="2000" smtClean="0">
                <a:latin typeface="Symbol" pitchFamily="18" charset="2"/>
              </a:rPr>
              <a:t>s</a:t>
            </a:r>
            <a:r>
              <a:rPr lang="en-US" altLang="en-US" sz="2000" smtClean="0">
                <a:latin typeface="Tahoma" charset="0"/>
              </a:rPr>
              <a:t> is well known (not in text)</a:t>
            </a:r>
          </a:p>
          <a:p>
            <a:pPr marL="1009650" lvl="1" indent="-609600">
              <a:buFontTx/>
              <a:buNone/>
            </a:pPr>
            <a:r>
              <a:rPr lang="en-US" altLang="en-US" sz="2000" smtClean="0">
                <a:latin typeface="Tahoma" charset="0"/>
              </a:rPr>
              <a:t>Value </a:t>
            </a:r>
            <a:r>
              <a:rPr lang="en-US" altLang="en-US" sz="2000" u="sng" smtClean="0">
                <a:latin typeface="Tahoma" charset="0"/>
              </a:rPr>
              <a:t>+</a:t>
            </a:r>
            <a:r>
              <a:rPr lang="en-US" altLang="en-US" sz="2000" smtClean="0">
                <a:latin typeface="Tahoma" charset="0"/>
              </a:rPr>
              <a:t> uncertainty = </a:t>
            </a:r>
          </a:p>
          <a:p>
            <a:pPr marL="1009650" lvl="1" indent="-609600">
              <a:buFontTx/>
              <a:buNone/>
            </a:pPr>
            <a:endParaRPr lang="en-US" altLang="en-US" sz="1600" smtClean="0">
              <a:latin typeface="Tahoma" charset="0"/>
            </a:endParaRPr>
          </a:p>
          <a:p>
            <a:pPr marL="609600" indent="-609600"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>
            <a:off x="3422650" y="169545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" name="Object 2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410200" y="1676400"/>
          <a:ext cx="3733800" cy="395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Chart" r:id="rId4" imgW="4562475" imgH="2952750" progId="Excel.Sheet.8">
                  <p:embed/>
                </p:oleObj>
              </mc:Choice>
              <mc:Fallback>
                <p:oleObj name="Chart" r:id="rId4" imgW="4562475" imgH="2952750" progId="Excel.Sheet.8">
                  <p:embed/>
                  <p:pic>
                    <p:nvPicPr>
                      <p:cNvPr id="11" name="Object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676400"/>
                        <a:ext cx="3733800" cy="395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681788" y="4495800"/>
            <a:ext cx="1600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6543675" y="4648200"/>
            <a:ext cx="19050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9656" name="Object 24"/>
          <p:cNvGraphicFramePr>
            <a:graphicFrameLocks noChangeAspect="1"/>
          </p:cNvGraphicFramePr>
          <p:nvPr/>
        </p:nvGraphicFramePr>
        <p:xfrm>
          <a:off x="3581400" y="3810000"/>
          <a:ext cx="7620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6" imgW="495085" imgH="418918" progId="Equation.3">
                  <p:embed/>
                </p:oleObj>
              </mc:Choice>
              <mc:Fallback>
                <p:oleObj name="Equation" r:id="rId6" imgW="495085" imgH="418918" progId="Equation.3">
                  <p:embed/>
                  <p:pic>
                    <p:nvPicPr>
                      <p:cNvPr id="6965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10000"/>
                        <a:ext cx="7620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396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ahoma" charset="0"/>
              </a:rPr>
              <a:t>Z depends on area or desired probability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81000" y="5029200"/>
            <a:ext cx="4038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folHlink"/>
                </a:solidFill>
                <a:latin typeface="Tahoma" charset="0"/>
              </a:rPr>
              <a:t>At Area = 0.45 (90% both sides),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chemeClr val="folHlink"/>
                </a:solidFill>
                <a:latin typeface="Tahoma" charset="0"/>
              </a:rPr>
              <a:t>Z = 1.65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381000" y="5943600"/>
            <a:ext cx="4953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3300"/>
                </a:solidFill>
                <a:latin typeface="Tahoma" charset="0"/>
              </a:rPr>
              <a:t>At Area = 0.475 (95% both sides), Z = 1.96 =&gt; larger confidence interval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6477001" y="4476750"/>
            <a:ext cx="457200" cy="3175"/>
          </a:xfrm>
          <a:prstGeom prst="line">
            <a:avLst/>
          </a:prstGeom>
          <a:ln w="25400">
            <a:solidFill>
              <a:srgbClr val="92D05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8077994" y="4475956"/>
            <a:ext cx="457200" cy="1588"/>
          </a:xfrm>
          <a:prstGeom prst="line">
            <a:avLst/>
          </a:prstGeom>
          <a:ln w="25400">
            <a:solidFill>
              <a:srgbClr val="92D05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391276" y="4572000"/>
            <a:ext cx="304800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8297069" y="4571206"/>
            <a:ext cx="3048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71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  <p:bldP spid="69654" grpId="0" animBg="1"/>
      <p:bldOleChart spid="11" grpId="0"/>
      <p:bldP spid="14" grpId="0" animBg="1"/>
      <p:bldP spid="17" grpId="0" animBg="1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Chapter 4 – </a:t>
            </a:r>
            <a:r>
              <a:rPr lang="en-US" altLang="en-US" sz="4000" smtClean="0">
                <a:latin typeface="Tahoma" charset="0"/>
              </a:rPr>
              <a:t>Calculation of Uncertainty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latin typeface="Tahoma" charset="0"/>
              </a:rPr>
              <a:t>Example:</a:t>
            </a:r>
          </a:p>
          <a:p>
            <a:pPr>
              <a:buFontTx/>
              <a:buNone/>
            </a:pPr>
            <a:r>
              <a:rPr lang="en-US" altLang="en-US" sz="2400" dirty="0" smtClean="0">
                <a:latin typeface="Tahoma" charset="0"/>
              </a:rPr>
              <a:t>The concentration of NO</a:t>
            </a:r>
            <a:r>
              <a:rPr lang="en-US" altLang="en-US" sz="2400" baseline="-25000" dirty="0" smtClean="0">
                <a:latin typeface="Tahoma" charset="0"/>
              </a:rPr>
              <a:t>3</a:t>
            </a:r>
            <a:r>
              <a:rPr lang="en-US" altLang="en-US" sz="2400" baseline="30000" dirty="0" smtClean="0">
                <a:latin typeface="Tahoma" charset="0"/>
              </a:rPr>
              <a:t>-</a:t>
            </a:r>
            <a:r>
              <a:rPr lang="en-US" altLang="en-US" sz="2400" dirty="0" smtClean="0">
                <a:latin typeface="Tahoma" charset="0"/>
              </a:rPr>
              <a:t> in a sample is measured 2 times and found to give 18.6 and 19.0 </a:t>
            </a:r>
            <a:r>
              <a:rPr lang="en-US" altLang="en-US" sz="2400" dirty="0" err="1" smtClean="0">
                <a:latin typeface="Tahoma" charset="0"/>
              </a:rPr>
              <a:t>ppm</a:t>
            </a:r>
            <a:r>
              <a:rPr lang="en-US" altLang="en-US" sz="2400" dirty="0" smtClean="0">
                <a:latin typeface="Tahoma" charset="0"/>
              </a:rPr>
              <a:t>.  The method is known to have a constant relative standard deviation of 2.0% (from past work).  Determine the concentration and 95% confidence interval.</a:t>
            </a:r>
          </a:p>
        </p:txBody>
      </p:sp>
    </p:spTree>
    <p:extLst>
      <p:ext uri="{BB962C8B-B14F-4D97-AF65-F5344CB8AC3E}">
        <p14:creationId xmlns:p14="http://schemas.microsoft.com/office/powerpoint/2010/main" val="410172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2275</TotalTime>
  <Words>494</Words>
  <Application>Microsoft Office PowerPoint</Application>
  <PresentationFormat>On-screen Show (4:3)</PresentationFormat>
  <Paragraphs>48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Symbol</vt:lpstr>
      <vt:lpstr>Tahoma</vt:lpstr>
      <vt:lpstr>Default Design</vt:lpstr>
      <vt:lpstr>Chart</vt:lpstr>
      <vt:lpstr>Equation</vt:lpstr>
      <vt:lpstr>Chem. 31 – 9/18 Lecture</vt:lpstr>
      <vt:lpstr>Announcements I</vt:lpstr>
      <vt:lpstr>Chapter 4 – Gaussian Distributions </vt:lpstr>
      <vt:lpstr>4-1: Area Under the Gaussian Distribution</vt:lpstr>
      <vt:lpstr>Chapter 4 – Gaussian Distributions </vt:lpstr>
      <vt:lpstr>Graphical view of examples</vt:lpstr>
      <vt:lpstr>Chapter 4 – Calculation of Confidence Interval</vt:lpstr>
      <vt:lpstr>Chapter 4 – Calculation of Uncertainty </vt:lpstr>
    </vt:vector>
  </TitlesOfParts>
  <Company>CSUS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Miller-Schulze, Justin P</cp:lastModifiedBy>
  <cp:revision>171</cp:revision>
  <dcterms:created xsi:type="dcterms:W3CDTF">2005-09-14T19:27:31Z</dcterms:created>
  <dcterms:modified xsi:type="dcterms:W3CDTF">2017-09-18T22:04:56Z</dcterms:modified>
</cp:coreProperties>
</file>