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21" r:id="rId3"/>
    <p:sldId id="376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7" autoAdjust="0"/>
    <p:restoredTop sz="94660"/>
  </p:normalViewPr>
  <p:slideViewPr>
    <p:cSldViewPr>
      <p:cViewPr varScale="1">
        <p:scale>
          <a:sx n="98" d="100"/>
          <a:sy n="98" d="100"/>
        </p:scale>
        <p:origin x="2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7DF835-83BD-45D6-99B4-C587ECBB9B4D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1193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D69223-98DD-4CFE-A4FE-C0D027E59F89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426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284A61-1448-4BC5-BB17-3D1F19E8756E}" type="slidenum">
              <a:rPr lang="en-US" altLang="en-US" sz="1200"/>
              <a:pPr algn="r"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64017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29D670-1F51-4D76-9AD0-77B1208004B1}" type="slidenum">
              <a:rPr lang="en-US" altLang="en-US" sz="1200"/>
              <a:pPr algn="r"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37852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23C9C87-F7DE-4DE5-8A40-1CB12300E35A}" type="slidenum">
              <a:rPr lang="en-US" altLang="en-US" sz="1200"/>
              <a:pPr algn="r"/>
              <a:t>16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77289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C8D0A0-FD6E-47A2-A2C6-B99B4E612F9B}" type="slidenum">
              <a:rPr lang="en-US" altLang="en-US" sz="1200"/>
              <a:pPr algn="r"/>
              <a:t>17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513946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2DC3DA-58E3-4199-8769-76F09D33AF7F}" type="slidenum">
              <a:rPr lang="en-US" altLang="en-US" sz="1200"/>
              <a:pPr algn="r"/>
              <a:t>18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2484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1650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CEECDE-EFCE-477A-B0DF-D72ABA6B9395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070539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45599B-0472-4DA5-BFA1-F5A5155C4A04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7233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B63E25-86C6-4FE3-A5F3-F44A352D018B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1693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45599B-0472-4DA5-BFA1-F5A5155C4A04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42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8B463F-E258-4A4B-9D5A-7ACDD00EF9F1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85034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8B463F-E258-4A4B-9D5A-7ACDD00EF9F1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145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</a:t>
            </a:r>
            <a:r>
              <a:rPr lang="en-US" b="1" smtClean="0">
                <a:latin typeface="Tahoma" charset="0"/>
              </a:rPr>
              <a:t>– </a:t>
            </a:r>
            <a:r>
              <a:rPr lang="en-US" b="1" smtClean="0">
                <a:latin typeface="Tahoma" charset="0"/>
              </a:rPr>
              <a:t>9/20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i="1" smtClean="0">
                <a:latin typeface="Tahoma" charset="0"/>
              </a:rPr>
              <a:t>F</a:t>
            </a:r>
            <a:r>
              <a:rPr lang="en-US" altLang="en-US" smtClean="0">
                <a:latin typeface="Tahoma" charset="0"/>
              </a:rPr>
              <a:t> - Test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Used to compare precision of two different methods (to see if there is a significant difference in their standard deviations)</a:t>
            </a:r>
          </a:p>
          <a:p>
            <a:r>
              <a:rPr lang="en-US" altLang="en-US" sz="2800" dirty="0" smtClean="0">
                <a:latin typeface="Tahoma" charset="0"/>
              </a:rPr>
              <a:t>or to determine if two sample sets show different variability (e.g. standard deviations for mass of fish in Lake 1 – from a hatchery vs Lake 2 – native fish)</a:t>
            </a:r>
          </a:p>
          <a:p>
            <a:r>
              <a:rPr lang="en-US" altLang="en-US" sz="2800" dirty="0" smtClean="0">
                <a:latin typeface="Tahoma" charset="0"/>
              </a:rPr>
              <a:t>Example: butyric acid is analyzed using HPLC and IC.  Is one method more precise?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371600" y="5638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Method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Mean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HPLC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188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93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i="1" smtClean="0">
                <a:latin typeface="Tahoma" charset="0"/>
              </a:rPr>
              <a:t>F</a:t>
            </a:r>
            <a:r>
              <a:rPr lang="en-US" altLang="en-US" smtClean="0">
                <a:latin typeface="Tahoma" charset="0"/>
              </a:rPr>
              <a:t> - Test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Example – cont.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IC method is more precise (lower standard deviation), but is it significant?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We need to calculate an F value</a:t>
            </a:r>
          </a:p>
        </p:txBody>
      </p:sp>
      <p:graphicFrame>
        <p:nvGraphicFramePr>
          <p:cNvPr id="131076" name="Object 2"/>
          <p:cNvGraphicFramePr>
            <a:graphicFrameLocks noGrp="1" noChangeAspect="1"/>
          </p:cNvGraphicFramePr>
          <p:nvPr>
            <p:ph sz="half" idx="4294967295"/>
            <p:extLst/>
          </p:nvPr>
        </p:nvGraphicFramePr>
        <p:xfrm>
          <a:off x="914400" y="3505200"/>
          <a:ext cx="3527676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4" imgW="1447560" imgH="457200" progId="Equation.3">
                  <p:embed/>
                </p:oleObj>
              </mc:Choice>
              <mc:Fallback>
                <p:oleObj name="Equation" r:id="rId4" imgW="1447560" imgH="457200" progId="Equation.3">
                  <p:embed/>
                  <p:pic>
                    <p:nvPicPr>
                      <p:cNvPr id="13107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3527676" cy="1114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4572000" y="3581400"/>
            <a:ext cx="441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Tahoma" charset="0"/>
              </a:rPr>
              <a:t>Then, we must look up </a:t>
            </a:r>
            <a:r>
              <a:rPr lang="en-US" altLang="en-US" sz="2000" dirty="0" err="1" smtClean="0">
                <a:latin typeface="Tahoma" charset="0"/>
              </a:rPr>
              <a:t>F</a:t>
            </a:r>
            <a:r>
              <a:rPr lang="en-US" altLang="en-US" sz="2000" baseline="-25000" dirty="0" err="1" smtClean="0"/>
              <a:t>Table</a:t>
            </a:r>
            <a:r>
              <a:rPr lang="en-US" altLang="en-US" sz="2000" dirty="0" smtClean="0">
                <a:latin typeface="Tahoma" charset="0"/>
              </a:rPr>
              <a:t> (= 9.28 for 3 degrees of freedom for each method with 4 trials)</a:t>
            </a:r>
            <a:endParaRPr lang="en-US" altLang="en-US" sz="2000" dirty="0">
              <a:latin typeface="Tahoma" charset="0"/>
            </a:endParaRPr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713508" y="4772169"/>
            <a:ext cx="6220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/>
              <a:t>This requires S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&gt; </a:t>
            </a:r>
            <a:r>
              <a:rPr lang="en-US" altLang="en-US" sz="2400" dirty="0" smtClean="0"/>
              <a:t>S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 so 1 = HPLC, 2 = IC</a:t>
            </a:r>
            <a:endParaRPr lang="en-US" altLang="en-US" sz="2400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1447800" y="55626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Since </a:t>
            </a:r>
            <a:r>
              <a:rPr lang="en-US" sz="2400" dirty="0" err="1" smtClean="0"/>
              <a:t>F</a:t>
            </a:r>
            <a:r>
              <a:rPr lang="en-US" sz="2400" baseline="-25000" dirty="0" err="1"/>
              <a:t>C</a:t>
            </a:r>
            <a:r>
              <a:rPr lang="en-US" altLang="en-US" sz="2400" baseline="-25000" dirty="0" err="1" smtClean="0"/>
              <a:t>alc</a:t>
            </a:r>
            <a:r>
              <a:rPr lang="en-US" sz="2400" dirty="0" smtClean="0"/>
              <a:t> &lt;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T</a:t>
            </a:r>
            <a:r>
              <a:rPr lang="en-US" altLang="en-US" sz="2400" baseline="-25000" dirty="0" err="1" smtClean="0"/>
              <a:t>able</a:t>
            </a:r>
            <a:r>
              <a:rPr lang="en-US" sz="2400" dirty="0" smtClean="0"/>
              <a:t>, we can conclude there is no significant difference in S (or at least not at the 95% level)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670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7" grpId="0"/>
      <p:bldP spid="13107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Statistical Tests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t Tests</a:t>
            </a:r>
            <a:endParaRPr lang="en-US" altLang="en-US" sz="3600" smtClean="0">
              <a:latin typeface="Tahoma" charset="0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Case 1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used to determine if there is a significant bias by measuring a test standard and determining if there is a significant difference between the known and measured concentration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Case 2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used to determine if there is a significant differences between two methods (or samples) by measuring </a:t>
            </a:r>
            <a:r>
              <a:rPr lang="en-US" altLang="en-US" sz="2000" b="1" dirty="0" smtClean="0">
                <a:latin typeface="Tahoma" charset="0"/>
              </a:rPr>
              <a:t>one sample multiple time by each method </a:t>
            </a:r>
            <a:r>
              <a:rPr lang="en-US" altLang="en-US" sz="2000" dirty="0" smtClean="0">
                <a:latin typeface="Tahoma" charset="0"/>
              </a:rPr>
              <a:t>(or each sample multiple times) – same measurements as used for F-test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Case 3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used to determine if there is a significant difference between two methods (or sample sets) by </a:t>
            </a:r>
            <a:r>
              <a:rPr lang="en-US" altLang="en-US" sz="2000" b="1" dirty="0" smtClean="0">
                <a:latin typeface="Tahoma" charset="0"/>
              </a:rPr>
              <a:t>measuring multiple sample once by each method</a:t>
            </a:r>
            <a:r>
              <a:rPr lang="en-US" altLang="en-US" sz="2000" dirty="0" smtClean="0">
                <a:latin typeface="Tahoma" charset="0"/>
              </a:rPr>
              <a:t> (or each sample in each set once)</a:t>
            </a:r>
          </a:p>
        </p:txBody>
      </p:sp>
    </p:spTree>
    <p:extLst>
      <p:ext uri="{BB962C8B-B14F-4D97-AF65-F5344CB8AC3E}">
        <p14:creationId xmlns:p14="http://schemas.microsoft.com/office/powerpoint/2010/main" val="178715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  <a:cs typeface="Tahoma" charset="0"/>
              </a:rPr>
              <a:t>Case 1 t test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A new method for determining sulfur content in kerosene was tested on a sample known to contain 0.123% S.</a:t>
            </a:r>
          </a:p>
          <a:p>
            <a:pPr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The measured %S were:</a:t>
            </a:r>
          </a:p>
          <a:p>
            <a:pPr marL="0" indent="0">
              <a:buFontTx/>
              <a:buNone/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0.112%, 0.118%, 0.115%, and 0.117%</a:t>
            </a:r>
            <a:endParaRPr lang="en-US" altLang="en-US" dirty="0">
              <a:latin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Do the data show a significant bias at a 95% confidence level?</a:t>
            </a:r>
          </a:p>
          <a:p>
            <a:pPr marL="0" indent="0">
              <a:buFontTx/>
              <a:buNone/>
              <a:defRPr/>
            </a:pPr>
            <a:r>
              <a:rPr lang="en-US" altLang="en-US" dirty="0" smtClean="0">
                <a:latin typeface="Tahoma" pitchFamily="34" charset="0"/>
                <a:cs typeface="Tahoma" pitchFamily="34" charset="0"/>
              </a:rPr>
              <a:t>Clearly lower, but is it significant?</a:t>
            </a:r>
          </a:p>
        </p:txBody>
      </p:sp>
    </p:spTree>
    <p:extLst>
      <p:ext uri="{BB962C8B-B14F-4D97-AF65-F5344CB8AC3E}">
        <p14:creationId xmlns:p14="http://schemas.microsoft.com/office/powerpoint/2010/main" val="83181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Case 2 </a:t>
            </a:r>
            <a:r>
              <a:rPr lang="en-US" altLang="en-US" i="1" smtClean="0"/>
              <a:t>t</a:t>
            </a:r>
            <a:r>
              <a:rPr lang="en-US" altLang="en-US" smtClean="0"/>
              <a:t> test 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Back to butyric acid example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charset="0"/>
              </a:rPr>
              <a:t>Now, Case 2 t-test is used to see if the difference between the </a:t>
            </a:r>
            <a:r>
              <a:rPr lang="en-US" altLang="en-US" sz="2000" b="1" dirty="0" smtClean="0">
                <a:latin typeface="Tahoma" charset="0"/>
              </a:rPr>
              <a:t>means</a:t>
            </a:r>
            <a:r>
              <a:rPr lang="en-US" altLang="en-US" sz="2000" dirty="0" smtClean="0">
                <a:latin typeface="Tahoma" charset="0"/>
              </a:rPr>
              <a:t> is significant (F test tested </a:t>
            </a:r>
            <a:r>
              <a:rPr lang="en-US" altLang="en-US" sz="2000" b="1" dirty="0" smtClean="0">
                <a:latin typeface="Tahoma" charset="0"/>
              </a:rPr>
              <a:t>standard deviations</a:t>
            </a:r>
            <a:r>
              <a:rPr lang="en-US" altLang="en-US" sz="2000" dirty="0" smtClean="0">
                <a:latin typeface="Tahoma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81000" y="3200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Method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Mean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 (ppm)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HPLC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IC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188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18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Case 3 t Test Example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Case 3 t Test used when </a:t>
            </a:r>
            <a:r>
              <a:rPr lang="en-US" altLang="en-US" b="1" smtClean="0">
                <a:latin typeface="Tahoma" charset="0"/>
              </a:rPr>
              <a:t>multiple samples</a:t>
            </a:r>
            <a:r>
              <a:rPr lang="en-US" altLang="en-US" smtClean="0">
                <a:latin typeface="Tahoma" charset="0"/>
              </a:rPr>
              <a:t> are analyzed by two different methods (only once each method)</a:t>
            </a:r>
          </a:p>
          <a:p>
            <a:r>
              <a:rPr lang="en-US" altLang="en-US" smtClean="0">
                <a:latin typeface="Tahoma" charset="0"/>
              </a:rPr>
              <a:t>Useful for establishing if there is a constant systematic error</a:t>
            </a:r>
          </a:p>
          <a:p>
            <a:r>
              <a:rPr lang="en-US" altLang="en-US" smtClean="0">
                <a:latin typeface="Tahoma" charset="0"/>
              </a:rPr>
              <a:t>Example: Cl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 in Ohio rainwater measured by Dixon and PNL (14 samples)</a:t>
            </a:r>
          </a:p>
        </p:txBody>
      </p:sp>
    </p:spTree>
    <p:extLst>
      <p:ext uri="{BB962C8B-B14F-4D97-AF65-F5344CB8AC3E}">
        <p14:creationId xmlns:p14="http://schemas.microsoft.com/office/powerpoint/2010/main" val="173996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/>
              <a:t>Case 3 t Test Example –</a:t>
            </a:r>
            <a:br>
              <a:rPr lang="en-US" altLang="en-US" sz="4000" smtClean="0"/>
            </a:br>
            <a:r>
              <a:rPr lang="en-US" altLang="en-US" sz="3200" smtClean="0"/>
              <a:t>Data Set and Calculations</a:t>
            </a:r>
          </a:p>
        </p:txBody>
      </p:sp>
      <p:graphicFrame>
        <p:nvGraphicFramePr>
          <p:cNvPr id="129027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457200" y="1600200"/>
          <a:ext cx="4038600" cy="4525967"/>
        </p:xfrm>
        <a:graphic>
          <a:graphicData uri="http://schemas.openxmlformats.org/drawingml/2006/table">
            <a:tbl>
              <a:tblPr/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Conc. of Cl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-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 in Rainwater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28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(Units = uM)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Sample #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Dixon Cl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-</a:t>
                      </a:r>
                      <a:endParaRPr kumimoji="0" lang="en-US" sz="12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PNL Cl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17.0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23.8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28.0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10.0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3.8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10.0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2.2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11.0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29080" name="Group 56"/>
          <p:cNvGraphicFramePr>
            <a:graphicFrameLocks noGrp="1"/>
          </p:cNvGraphicFramePr>
          <p:nvPr>
            <p:ph sz="quarter" idx="4294967295"/>
          </p:nvPr>
        </p:nvGraphicFramePr>
        <p:xfrm>
          <a:off x="4953000" y="2709863"/>
          <a:ext cx="609600" cy="34132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9.8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6.1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4.4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7.6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ahoma" charset="0"/>
                        </a:rPr>
                        <a:t>8.8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29099" name="Text Box 75"/>
          <p:cNvSpPr txBox="1">
            <a:spLocks noChangeArrowheads="1"/>
          </p:cNvSpPr>
          <p:nvPr/>
        </p:nvSpPr>
        <p:spPr bwMode="auto">
          <a:xfrm>
            <a:off x="5029200" y="15240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ahoma" charset="0"/>
              </a:rPr>
              <a:t>Calculations</a:t>
            </a:r>
          </a:p>
        </p:txBody>
      </p:sp>
      <p:sp>
        <p:nvSpPr>
          <p:cNvPr id="129100" name="Text Box 76"/>
          <p:cNvSpPr txBox="1">
            <a:spLocks noChangeArrowheads="1"/>
          </p:cNvSpPr>
          <p:nvPr/>
        </p:nvSpPr>
        <p:spPr bwMode="auto">
          <a:xfrm>
            <a:off x="4876800" y="193675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Step 1 – Calculate Difference</a:t>
            </a:r>
          </a:p>
        </p:txBody>
      </p:sp>
      <p:sp>
        <p:nvSpPr>
          <p:cNvPr id="129101" name="Text Box 77"/>
          <p:cNvSpPr txBox="1">
            <a:spLocks noChangeArrowheads="1"/>
          </p:cNvSpPr>
          <p:nvPr/>
        </p:nvSpPr>
        <p:spPr bwMode="auto">
          <a:xfrm>
            <a:off x="6172200" y="1981200"/>
            <a:ext cx="2590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ahoma" charset="0"/>
              </a:rPr>
              <a:t>Step 2 - Calculate mean and standard deviation in differences</a:t>
            </a:r>
          </a:p>
        </p:txBody>
      </p:sp>
      <p:sp>
        <p:nvSpPr>
          <p:cNvPr id="129102" name="Text Box 78"/>
          <p:cNvSpPr txBox="1">
            <a:spLocks noChangeArrowheads="1"/>
          </p:cNvSpPr>
          <p:nvPr/>
        </p:nvSpPr>
        <p:spPr bwMode="auto">
          <a:xfrm>
            <a:off x="6096000" y="3048000"/>
            <a:ext cx="28956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ave d = (7.1 + 8.7 + ...)/14</a:t>
            </a:r>
          </a:p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ave d = 7.49</a:t>
            </a:r>
          </a:p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S</a:t>
            </a:r>
            <a:r>
              <a:rPr lang="en-US" altLang="en-US" sz="1600" baseline="-25000">
                <a:latin typeface="Tahoma" charset="0"/>
              </a:rPr>
              <a:t>d</a:t>
            </a:r>
            <a:r>
              <a:rPr lang="en-US" altLang="en-US" sz="1600">
                <a:latin typeface="Tahoma" charset="0"/>
              </a:rPr>
              <a:t> = 2.44</a:t>
            </a:r>
          </a:p>
        </p:txBody>
      </p:sp>
      <p:sp>
        <p:nvSpPr>
          <p:cNvPr id="129103" name="Text Box 79"/>
          <p:cNvSpPr txBox="1">
            <a:spLocks noChangeArrowheads="1"/>
          </p:cNvSpPr>
          <p:nvPr/>
        </p:nvSpPr>
        <p:spPr bwMode="auto">
          <a:xfrm>
            <a:off x="6096000" y="43434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Tahoma" charset="0"/>
              </a:rPr>
              <a:t>Step 3 – Calculate t value:</a:t>
            </a:r>
          </a:p>
        </p:txBody>
      </p:sp>
      <p:graphicFrame>
        <p:nvGraphicFramePr>
          <p:cNvPr id="129104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00800" y="4800600"/>
          <a:ext cx="1066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4" imgW="812447" imgH="495085" progId="Equation.3">
                  <p:embed/>
                </p:oleObj>
              </mc:Choice>
              <mc:Fallback>
                <p:oleObj name="Equation" r:id="rId4" imgW="812447" imgH="495085" progId="Equation.3">
                  <p:embed/>
                  <p:pic>
                    <p:nvPicPr>
                      <p:cNvPr id="12910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800600"/>
                        <a:ext cx="10668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105" name="Text Box 81"/>
          <p:cNvSpPr txBox="1">
            <a:spLocks noChangeArrowheads="1"/>
          </p:cNvSpPr>
          <p:nvPr/>
        </p:nvSpPr>
        <p:spPr bwMode="auto">
          <a:xfrm>
            <a:off x="6019800" y="5638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Calc</a:t>
            </a:r>
            <a:r>
              <a:rPr lang="en-US" altLang="en-US" i="1"/>
              <a:t> </a:t>
            </a:r>
            <a:r>
              <a:rPr lang="en-US" altLang="en-US"/>
              <a:t>= 11.5</a:t>
            </a:r>
          </a:p>
        </p:txBody>
      </p:sp>
    </p:spTree>
    <p:extLst>
      <p:ext uri="{BB962C8B-B14F-4D97-AF65-F5344CB8AC3E}">
        <p14:creationId xmlns:p14="http://schemas.microsoft.com/office/powerpoint/2010/main" val="358381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99" grpId="0"/>
      <p:bldP spid="129100" grpId="0"/>
      <p:bldP spid="129101" grpId="0"/>
      <p:bldP spid="129102" grpId="0"/>
      <p:bldP spid="129103" grpId="0"/>
      <p:bldP spid="1291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/>
              <a:t>Case 3 t Test Example –</a:t>
            </a:r>
            <a:br>
              <a:rPr lang="en-US" altLang="en-US" sz="4000" smtClean="0"/>
            </a:br>
            <a:r>
              <a:rPr lang="en-US" altLang="en-US" sz="3200" smtClean="0"/>
              <a:t>Rest of Calculations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Step 4 – look up t</a:t>
            </a:r>
            <a:r>
              <a:rPr lang="en-US" altLang="en-US" baseline="-25000" smtClean="0">
                <a:latin typeface="Tahoma" charset="0"/>
              </a:rPr>
              <a:t>Table</a:t>
            </a:r>
            <a:r>
              <a:rPr lang="en-US" altLang="en-US" smtClean="0">
                <a:latin typeface="Tahoma" charset="0"/>
              </a:rPr>
              <a:t> </a:t>
            </a:r>
          </a:p>
          <a:p>
            <a:pPr lvl="1"/>
            <a:r>
              <a:rPr lang="en-US" altLang="en-US" smtClean="0">
                <a:latin typeface="Tahoma" charset="0"/>
              </a:rPr>
              <a:t>(t(95%, 13 degrees of freedom) = 2.17)</a:t>
            </a:r>
          </a:p>
          <a:p>
            <a:r>
              <a:rPr lang="en-US" altLang="en-US" smtClean="0">
                <a:latin typeface="Tahoma" charset="0"/>
              </a:rPr>
              <a:t>Step 5 – Compare t</a:t>
            </a:r>
            <a:r>
              <a:rPr lang="en-US" altLang="en-US" baseline="-25000" smtClean="0">
                <a:latin typeface="Tahoma" charset="0"/>
              </a:rPr>
              <a:t>Calc</a:t>
            </a:r>
            <a:r>
              <a:rPr lang="en-US" altLang="en-US" smtClean="0">
                <a:latin typeface="Tahoma" charset="0"/>
              </a:rPr>
              <a:t> with t</a:t>
            </a:r>
            <a:r>
              <a:rPr lang="en-US" altLang="en-US" baseline="-25000" smtClean="0">
                <a:latin typeface="Tahoma" charset="0"/>
              </a:rPr>
              <a:t>Table</a:t>
            </a:r>
            <a:r>
              <a:rPr lang="en-US" altLang="en-US" smtClean="0">
                <a:latin typeface="Tahoma" charset="0"/>
              </a:rPr>
              <a:t>, draw conclusion</a:t>
            </a:r>
          </a:p>
          <a:p>
            <a:pPr lvl="1"/>
            <a:r>
              <a:rPr lang="en-US" altLang="en-US" smtClean="0">
                <a:latin typeface="Tahoma" charset="0"/>
              </a:rPr>
              <a:t>t</a:t>
            </a:r>
            <a:r>
              <a:rPr lang="en-US" altLang="en-US" baseline="-25000" smtClean="0">
                <a:latin typeface="Tahoma" charset="0"/>
              </a:rPr>
              <a:t>Calc</a:t>
            </a:r>
            <a:r>
              <a:rPr lang="en-US" altLang="en-US" smtClean="0">
                <a:latin typeface="Tahoma" charset="0"/>
              </a:rPr>
              <a:t> &gt;&gt; t</a:t>
            </a:r>
            <a:r>
              <a:rPr lang="en-US" altLang="en-US" baseline="-25000" smtClean="0">
                <a:latin typeface="Tahoma" charset="0"/>
              </a:rPr>
              <a:t>Table</a:t>
            </a:r>
            <a:r>
              <a:rPr lang="en-US" altLang="en-US" smtClean="0">
                <a:latin typeface="Tahoma" charset="0"/>
              </a:rPr>
              <a:t> so difference is significant</a:t>
            </a:r>
          </a:p>
        </p:txBody>
      </p:sp>
    </p:spTree>
    <p:extLst>
      <p:ext uri="{BB962C8B-B14F-4D97-AF65-F5344CB8AC3E}">
        <p14:creationId xmlns:p14="http://schemas.microsoft.com/office/powerpoint/2010/main" val="68632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t- Tests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Note: These (case 2 and 3) can be applied to two different </a:t>
            </a:r>
            <a:r>
              <a:rPr lang="en-US" altLang="en-US" sz="2800" dirty="0" err="1" smtClean="0">
                <a:latin typeface="Tahoma" charset="0"/>
              </a:rPr>
              <a:t>senarios</a:t>
            </a:r>
            <a:r>
              <a:rPr lang="en-US" altLang="en-US" sz="2800" dirty="0" smtClean="0">
                <a:latin typeface="Tahoma" charset="0"/>
              </a:rPr>
              <a:t>: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samples (e.g. comparing blood glucose levels of two twins)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methods (analysis method A vs. analysis method B)</a:t>
            </a:r>
          </a:p>
        </p:txBody>
      </p:sp>
    </p:spTree>
    <p:extLst>
      <p:ext uri="{BB962C8B-B14F-4D97-AF65-F5344CB8AC3E}">
        <p14:creationId xmlns:p14="http://schemas.microsoft.com/office/powerpoint/2010/main" val="117283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Pipet Calibration Lab Reports – due today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Quiz 2 – Also today – after announcements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Lab Manual Problem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Appendix III – meant to list what to turn in for every lab + have forms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Has a removed lab plus missing new labs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Missing forms after pipet lab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PDF will be made soon </a:t>
            </a: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Today’s Lecture </a:t>
            </a:r>
          </a:p>
          <a:p>
            <a:pPr lvl="1" eaLnBrk="1" hangingPunct="1"/>
            <a:r>
              <a:rPr lang="en-US" altLang="en-US" dirty="0" smtClean="0">
                <a:latin typeface="Tahoma" charset="0"/>
              </a:rPr>
              <a:t>Gaussian </a:t>
            </a:r>
            <a:r>
              <a:rPr lang="en-US" altLang="en-US" dirty="0">
                <a:latin typeface="Tahoma" charset="0"/>
              </a:rPr>
              <a:t>Statistics </a:t>
            </a:r>
            <a:r>
              <a:rPr lang="en-US" altLang="en-US" dirty="0" smtClean="0">
                <a:latin typeface="Tahoma" charset="0"/>
              </a:rPr>
              <a:t>(</a:t>
            </a:r>
            <a:r>
              <a:rPr lang="en-US" altLang="en-US" dirty="0">
                <a:latin typeface="Tahoma" charset="0"/>
              </a:rPr>
              <a:t>Chapter </a:t>
            </a:r>
            <a:r>
              <a:rPr lang="en-US" altLang="en-US" dirty="0" smtClean="0">
                <a:latin typeface="Tahoma" charset="0"/>
              </a:rPr>
              <a:t>4)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Confidence </a:t>
            </a:r>
            <a:r>
              <a:rPr lang="en-US" altLang="en-US" dirty="0">
                <a:latin typeface="Tahoma" charset="0"/>
              </a:rPr>
              <a:t>Intervals </a:t>
            </a:r>
            <a:r>
              <a:rPr lang="en-US" altLang="en-US" dirty="0" smtClean="0">
                <a:latin typeface="Tahoma" charset="0"/>
              </a:rPr>
              <a:t>(t-based)</a:t>
            </a:r>
          </a:p>
          <a:p>
            <a:pPr lvl="2" eaLnBrk="1" hangingPunct="1"/>
            <a:r>
              <a:rPr lang="en-US" altLang="en-US" dirty="0" smtClean="0">
                <a:latin typeface="Tahoma" charset="0"/>
              </a:rPr>
              <a:t>Statistical Tests (F-test, t-tests)</a:t>
            </a:r>
            <a:endParaRPr lang="en-US" altLang="en-US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0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Chapter 4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2400" smtClean="0">
                <a:latin typeface="Tahoma" charset="0"/>
              </a:rPr>
              <a:t>Calculation of Confidence Interval with </a:t>
            </a:r>
            <a:r>
              <a:rPr lang="en-US" altLang="en-US" sz="2400" smtClean="0">
                <a:latin typeface="Symbol" pitchFamily="18" charset="2"/>
              </a:rPr>
              <a:t>s</a:t>
            </a:r>
            <a:r>
              <a:rPr lang="en-US" altLang="en-US" sz="2400" smtClean="0">
                <a:latin typeface="Tahoma" charset="0"/>
              </a:rPr>
              <a:t> Not Known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2209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000" smtClean="0">
                <a:latin typeface="Tahoma" charset="0"/>
              </a:rPr>
              <a:t>Value </a:t>
            </a:r>
            <a:r>
              <a:rPr lang="en-US" altLang="en-US" sz="2000" u="sng" smtClean="0">
                <a:latin typeface="Tahoma" charset="0"/>
              </a:rPr>
              <a:t>+</a:t>
            </a:r>
            <a:r>
              <a:rPr lang="en-US" altLang="en-US" sz="2000" smtClean="0">
                <a:latin typeface="Tahoma" charset="0"/>
              </a:rPr>
              <a:t> uncertainty =</a:t>
            </a:r>
          </a:p>
          <a:p>
            <a:pPr marL="609600" indent="-609600"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  <p:graphicFrame>
        <p:nvGraphicFramePr>
          <p:cNvPr id="14234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200400" y="1447800"/>
          <a:ext cx="10477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495085" imgH="418918" progId="Equation.3">
                  <p:embed/>
                </p:oleObj>
              </mc:Choice>
              <mc:Fallback>
                <p:oleObj name="Equation" r:id="rId3" imgW="495085" imgH="418918" progId="Equation.3">
                  <p:embed/>
                  <p:pic>
                    <p:nvPicPr>
                      <p:cNvPr id="1423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447800"/>
                        <a:ext cx="10477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457200" y="25908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i="1">
                <a:latin typeface="Tahoma" charset="0"/>
              </a:rPr>
              <a:t>t</a:t>
            </a:r>
            <a:r>
              <a:rPr lang="en-US" altLang="en-US" sz="2000">
                <a:latin typeface="Tahoma" charset="0"/>
              </a:rPr>
              <a:t> = Student’s t value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457200" y="3124200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latin typeface="Tahoma" charset="0"/>
              </a:rPr>
              <a:t>t</a:t>
            </a:r>
            <a:r>
              <a:rPr lang="en-US" altLang="en-US" sz="2000">
                <a:latin typeface="Tahoma" charset="0"/>
              </a:rPr>
              <a:t> depends on:</a:t>
            </a: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914400" y="3657600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- the number of samples (more samples =&gt; smaller </a:t>
            </a:r>
            <a:r>
              <a:rPr lang="en-US" altLang="en-US" sz="2000" i="1">
                <a:latin typeface="Tahoma" charset="0"/>
              </a:rPr>
              <a:t>t</a:t>
            </a:r>
            <a:r>
              <a:rPr lang="en-US" altLang="en-US" sz="2000">
                <a:latin typeface="Tahoma" charset="0"/>
              </a:rPr>
              <a:t>)</a:t>
            </a:r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990600" y="4267200"/>
            <a:ext cx="617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- the probability of including the true value (larger probability =&gt; larger </a:t>
            </a:r>
            <a:r>
              <a:rPr lang="en-US" altLang="en-US" sz="2000" i="1">
                <a:latin typeface="Tahoma" charset="0"/>
              </a:rPr>
              <a:t>t</a:t>
            </a:r>
            <a:r>
              <a:rPr lang="en-US" altLang="en-US" sz="2000">
                <a:latin typeface="Tahoma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280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  <p:bldP spid="142341" grpId="0"/>
      <p:bldP spid="142342" grpId="0"/>
      <p:bldP spid="142343" grpId="0"/>
      <p:bldP spid="1423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Chapter 4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Calculation of Uncertainties Example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Measurement of lead in drinking water sample:</a:t>
            </a:r>
          </a:p>
          <a:p>
            <a:pPr lvl="1"/>
            <a:r>
              <a:rPr lang="en-US" altLang="en-US" smtClean="0">
                <a:latin typeface="Tahoma" charset="0"/>
              </a:rPr>
              <a:t>values = 12.3, 9.8, 11.4, and 13.0 ppb</a:t>
            </a:r>
          </a:p>
          <a:p>
            <a:r>
              <a:rPr lang="en-US" altLang="en-US" smtClean="0">
                <a:latin typeface="Tahoma" charset="0"/>
              </a:rPr>
              <a:t>What is the 95% confidence interval?</a:t>
            </a:r>
          </a:p>
        </p:txBody>
      </p:sp>
    </p:spTree>
    <p:extLst>
      <p:ext uri="{BB962C8B-B14F-4D97-AF65-F5344CB8AC3E}">
        <p14:creationId xmlns:p14="http://schemas.microsoft.com/office/powerpoint/2010/main" val="190743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Chapter 4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Ways to Reduce Uncertainty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mtClean="0">
                <a:latin typeface="Tahoma" charset="0"/>
              </a:rPr>
              <a:t>Decrease standard deviation in measurements (usually requires more skill in analysis or better equipment)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>
                <a:latin typeface="Tahoma" charset="0"/>
              </a:rPr>
              <a:t>Analyze each sample more time (this increases </a:t>
            </a:r>
            <a:r>
              <a:rPr lang="en-US" altLang="en-US" i="1" smtClean="0">
                <a:latin typeface="Tahoma" charset="0"/>
              </a:rPr>
              <a:t>n</a:t>
            </a:r>
            <a:r>
              <a:rPr lang="en-US" altLang="en-US" smtClean="0">
                <a:latin typeface="Tahoma" charset="0"/>
              </a:rPr>
              <a:t> and decreases </a:t>
            </a:r>
            <a:r>
              <a:rPr lang="en-US" altLang="en-US" i="1" smtClean="0">
                <a:latin typeface="Tahoma" charset="0"/>
              </a:rPr>
              <a:t>t</a:t>
            </a:r>
            <a:r>
              <a:rPr lang="en-US" altLang="en-US" smtClean="0">
                <a:latin typeface="Tahoma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>
                <a:latin typeface="Tahoma" charset="0"/>
              </a:rPr>
              <a:t>Understand variability better (so that </a:t>
            </a:r>
            <a:r>
              <a:rPr lang="en-US" altLang="en-US" i="1" smtClean="0">
                <a:latin typeface="Symbol" pitchFamily="18" charset="2"/>
              </a:rPr>
              <a:t>s</a:t>
            </a:r>
            <a:r>
              <a:rPr lang="en-US" altLang="en-US" smtClean="0">
                <a:latin typeface="Tahoma" charset="0"/>
              </a:rPr>
              <a:t> is known and </a:t>
            </a:r>
            <a:r>
              <a:rPr lang="en-US" altLang="en-US" i="1" smtClean="0">
                <a:latin typeface="Tahoma" charset="0"/>
              </a:rPr>
              <a:t>Z</a:t>
            </a:r>
            <a:r>
              <a:rPr lang="en-US" altLang="en-US" smtClean="0">
                <a:latin typeface="Tahoma" charset="0"/>
              </a:rPr>
              <a:t>-based uncertainty can be used)</a:t>
            </a:r>
          </a:p>
        </p:txBody>
      </p:sp>
    </p:spTree>
    <p:extLst>
      <p:ext uri="{BB962C8B-B14F-4D97-AF65-F5344CB8AC3E}">
        <p14:creationId xmlns:p14="http://schemas.microsoft.com/office/powerpoint/2010/main" val="182193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Overview of Statistical Tests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i="1" dirty="0" smtClean="0">
                <a:latin typeface="Tahoma" charset="0"/>
              </a:rPr>
              <a:t>F</a:t>
            </a:r>
            <a:r>
              <a:rPr lang="en-US" altLang="en-US" dirty="0" smtClean="0">
                <a:latin typeface="Tahoma" charset="0"/>
              </a:rPr>
              <a:t>-Test:  Determine if there is a significant difference in standard deviations between two methods or sample sets (which method is more precise/which set is more variable)</a:t>
            </a:r>
          </a:p>
          <a:p>
            <a:r>
              <a:rPr lang="en-US" altLang="en-US" i="1" dirty="0">
                <a:latin typeface="Tahoma" charset="0"/>
              </a:rPr>
              <a:t>t</a:t>
            </a:r>
            <a:r>
              <a:rPr lang="en-US" altLang="en-US" dirty="0">
                <a:latin typeface="Tahoma" charset="0"/>
              </a:rPr>
              <a:t>-Tests: Determine if a systematic error exists in a method or between methods or if a difference exists in sample </a:t>
            </a:r>
            <a:r>
              <a:rPr lang="en-US" altLang="en-US" dirty="0" smtClean="0">
                <a:latin typeface="Tahoma" charset="0"/>
              </a:rPr>
              <a:t>sets</a:t>
            </a:r>
          </a:p>
          <a:p>
            <a:r>
              <a:rPr lang="en-US" altLang="en-US" dirty="0" smtClean="0">
                <a:latin typeface="Tahoma" charset="0"/>
              </a:rPr>
              <a:t>Grubbs Test:  Determine if a data point can be excluded on a statistical basis</a:t>
            </a:r>
          </a:p>
        </p:txBody>
      </p:sp>
    </p:spTree>
    <p:extLst>
      <p:ext uri="{BB962C8B-B14F-4D97-AF65-F5344CB8AC3E}">
        <p14:creationId xmlns:p14="http://schemas.microsoft.com/office/powerpoint/2010/main" val="343450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Statistical Tests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600" smtClean="0">
                <a:latin typeface="Tahoma" charset="0"/>
              </a:rPr>
              <a:t>Possible Outcomes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charset="0"/>
              </a:rPr>
              <a:t>Outcome #1 – There is a statistically significant result (e.g. a systematic error)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this is at some probability (e.g. 95%)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can occasionally be wrong (5% of time possible if test barely valid at 95% confidence)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charset="0"/>
              </a:rPr>
              <a:t>Outcome #2 – No significant result can be detected (Null Hypothesis)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this doesn’t mean there is no systematic error or difference in averages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it does mean that the systematic error, if it exists, is not detectable (e.g. not observable due to larger random errors)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It is not possible to prove a null hypothesis beyond any doubt</a:t>
            </a:r>
          </a:p>
        </p:txBody>
      </p:sp>
    </p:spTree>
    <p:extLst>
      <p:ext uri="{BB962C8B-B14F-4D97-AF65-F5344CB8AC3E}">
        <p14:creationId xmlns:p14="http://schemas.microsoft.com/office/powerpoint/2010/main" val="122260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Overview of Statistical Tests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Tahoma" charset="0"/>
              </a:rPr>
              <a:t>You need to know:</a:t>
            </a:r>
          </a:p>
          <a:p>
            <a:pPr lvl="1"/>
            <a:r>
              <a:rPr lang="en-US" altLang="en-US" dirty="0" smtClean="0">
                <a:latin typeface="Tahoma" charset="0"/>
              </a:rPr>
              <a:t>Type of test to apply for a given situation</a:t>
            </a:r>
            <a:endParaRPr lang="en-US" altLang="en-US" dirty="0">
              <a:latin typeface="Tahoma" charset="0"/>
            </a:endParaRPr>
          </a:p>
          <a:p>
            <a:pPr lvl="1"/>
            <a:r>
              <a:rPr lang="en-US" altLang="en-US" dirty="0" smtClean="0">
                <a:latin typeface="Tahoma" charset="0"/>
              </a:rPr>
              <a:t>How to perform the test for specific circumstances (not all, but at least case 1 t-test and Grubb’s test – some tests require a lot of calculations  so have little value on an exam)</a:t>
            </a:r>
          </a:p>
        </p:txBody>
      </p:sp>
    </p:spTree>
    <p:extLst>
      <p:ext uri="{BB962C8B-B14F-4D97-AF65-F5344CB8AC3E}">
        <p14:creationId xmlns:p14="http://schemas.microsoft.com/office/powerpoint/2010/main" val="24590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Words>1117</Words>
  <Application>Microsoft Office PowerPoint</Application>
  <PresentationFormat>On-screen Show (4:3)</PresentationFormat>
  <Paragraphs>194</Paragraphs>
  <Slides>18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Symbol</vt:lpstr>
      <vt:lpstr>Tahoma</vt:lpstr>
      <vt:lpstr>Default Design</vt:lpstr>
      <vt:lpstr>Equation</vt:lpstr>
      <vt:lpstr>Chem. 31 – 9/20 Lecture</vt:lpstr>
      <vt:lpstr>Announcements I</vt:lpstr>
      <vt:lpstr>Announcements II</vt:lpstr>
      <vt:lpstr>Chapter 4 –  Calculation of Confidence Interval with s Not Known</vt:lpstr>
      <vt:lpstr>Chapter 4 –  Calculation of Uncertainties Example</vt:lpstr>
      <vt:lpstr>Chapter 4 –  Ways to Reduce Uncertainty</vt:lpstr>
      <vt:lpstr>Overview of Statistical Tests</vt:lpstr>
      <vt:lpstr>Statistical Tests Possible Outcomes</vt:lpstr>
      <vt:lpstr>Overview of Statistical Tests</vt:lpstr>
      <vt:lpstr>F - Test</vt:lpstr>
      <vt:lpstr>F - Test</vt:lpstr>
      <vt:lpstr>Statistical Tests t Tests</vt:lpstr>
      <vt:lpstr>Case 1 t test Example</vt:lpstr>
      <vt:lpstr>Case 2 t test Example</vt:lpstr>
      <vt:lpstr>Case 3 t Test Example</vt:lpstr>
      <vt:lpstr>Case 3 t Test Example – Data Set and Calculations</vt:lpstr>
      <vt:lpstr>Case 3 t Test Example – Rest of Calculations</vt:lpstr>
      <vt:lpstr>t- Tests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172</cp:revision>
  <dcterms:created xsi:type="dcterms:W3CDTF">2005-09-14T19:27:31Z</dcterms:created>
  <dcterms:modified xsi:type="dcterms:W3CDTF">2017-09-19T23:48:26Z</dcterms:modified>
</cp:coreProperties>
</file>