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sldIdLst>
    <p:sldId id="280" r:id="rId2"/>
    <p:sldId id="321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7" autoAdjust="0"/>
    <p:restoredTop sz="94660"/>
  </p:normalViewPr>
  <p:slideViewPr>
    <p:cSldViewPr>
      <p:cViewPr varScale="1">
        <p:scale>
          <a:sx n="86" d="100"/>
          <a:sy n="86" d="100"/>
        </p:scale>
        <p:origin x="8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C8D0A0-FD6E-47A2-A2C6-B99B4E612F9B}" type="slidenum">
              <a:rPr lang="en-US" altLang="en-US" sz="1200"/>
              <a:pPr algn="r"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551394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2DC3DA-58E3-4199-8769-76F09D33AF7F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24849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882271-BB89-4DBA-9933-C67629D63BA3}" type="slidenum">
              <a:rPr lang="en-US" altLang="en-US" sz="1200"/>
              <a:pPr algn="r"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6763065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97086D6-0416-4919-BD02-2E23EFABAF62}" type="slidenum">
              <a:rPr lang="en-US" altLang="en-US" sz="1200"/>
              <a:pPr algn="r"/>
              <a:t>16</a:t>
            </a:fld>
            <a:endParaRPr lang="en-US" alt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7314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570232-F452-4AA7-A1BD-7A8D8F61DC74}" type="slidenum">
              <a:rPr lang="en-US" altLang="en-US" sz="1200"/>
              <a:pPr algn="r"/>
              <a:t>17</a:t>
            </a:fld>
            <a:endParaRPr lang="en-US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5519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8B463F-E258-4A4B-9D5A-7ACDD00EF9F1}" type="slidenum">
              <a:rPr lang="en-US" altLang="en-US" sz="1200"/>
              <a:pPr algn="r"/>
              <a:t>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85034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8B463F-E258-4A4B-9D5A-7ACDD00EF9F1}" type="slidenum">
              <a:rPr lang="en-US" altLang="en-US" sz="1200"/>
              <a:pPr algn="r"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1450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7DF835-83BD-45D6-99B4-C587ECBB9B4D}" type="slidenum">
              <a:rPr lang="en-US" altLang="en-US" sz="1200"/>
              <a:pPr algn="r"/>
              <a:t>5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1193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D69223-98DD-4CFE-A4FE-C0D027E59F89}" type="slidenum">
              <a:rPr lang="en-US" altLang="en-US" sz="1200"/>
              <a:pPr algn="r"/>
              <a:t>6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426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284A61-1448-4BC5-BB17-3D1F19E8756E}" type="slidenum">
              <a:rPr lang="en-US" altLang="en-US" sz="1200"/>
              <a:pPr algn="r"/>
              <a:t>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64017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29D670-1F51-4D76-9AD0-77B1208004B1}" type="slidenum">
              <a:rPr lang="en-US" altLang="en-US" sz="1200"/>
              <a:pPr algn="r"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37852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23C9C87-F7DE-4DE5-8A40-1CB12300E35A}" type="slidenum">
              <a:rPr lang="en-US" altLang="en-US" sz="1200"/>
              <a:pPr algn="r"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77289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</a:t>
            </a:r>
            <a:r>
              <a:rPr lang="en-US" b="1" dirty="0" smtClean="0">
                <a:latin typeface="Tahoma" charset="0"/>
              </a:rPr>
              <a:t>9/25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/>
              <a:t>Case 3 t Test Example –</a:t>
            </a:r>
            <a:br>
              <a:rPr lang="en-US" altLang="en-US" sz="4000" smtClean="0"/>
            </a:br>
            <a:r>
              <a:rPr lang="en-US" altLang="en-US" sz="3200" smtClean="0"/>
              <a:t>Rest of Calculations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Step 4 – look up t</a:t>
            </a:r>
            <a:r>
              <a:rPr lang="en-US" altLang="en-US" baseline="-25000" smtClean="0">
                <a:latin typeface="Tahoma" charset="0"/>
              </a:rPr>
              <a:t>Table</a:t>
            </a:r>
            <a:r>
              <a:rPr lang="en-US" altLang="en-US" smtClean="0">
                <a:latin typeface="Tahoma" charset="0"/>
              </a:rPr>
              <a:t> </a:t>
            </a:r>
          </a:p>
          <a:p>
            <a:pPr lvl="1"/>
            <a:r>
              <a:rPr lang="en-US" altLang="en-US" smtClean="0">
                <a:latin typeface="Tahoma" charset="0"/>
              </a:rPr>
              <a:t>(t(95%, 13 degrees of freedom) = 2.17)</a:t>
            </a:r>
          </a:p>
          <a:p>
            <a:r>
              <a:rPr lang="en-US" altLang="en-US" smtClean="0">
                <a:latin typeface="Tahoma" charset="0"/>
              </a:rPr>
              <a:t>Step 5 – Compare t</a:t>
            </a:r>
            <a:r>
              <a:rPr lang="en-US" altLang="en-US" baseline="-25000" smtClean="0">
                <a:latin typeface="Tahoma" charset="0"/>
              </a:rPr>
              <a:t>Calc</a:t>
            </a:r>
            <a:r>
              <a:rPr lang="en-US" altLang="en-US" smtClean="0">
                <a:latin typeface="Tahoma" charset="0"/>
              </a:rPr>
              <a:t> with t</a:t>
            </a:r>
            <a:r>
              <a:rPr lang="en-US" altLang="en-US" baseline="-25000" smtClean="0">
                <a:latin typeface="Tahoma" charset="0"/>
              </a:rPr>
              <a:t>Table</a:t>
            </a:r>
            <a:r>
              <a:rPr lang="en-US" altLang="en-US" smtClean="0">
                <a:latin typeface="Tahoma" charset="0"/>
              </a:rPr>
              <a:t>, draw conclusion</a:t>
            </a:r>
          </a:p>
          <a:p>
            <a:pPr lvl="1"/>
            <a:r>
              <a:rPr lang="en-US" altLang="en-US" smtClean="0">
                <a:latin typeface="Tahoma" charset="0"/>
              </a:rPr>
              <a:t>t</a:t>
            </a:r>
            <a:r>
              <a:rPr lang="en-US" altLang="en-US" baseline="-25000" smtClean="0">
                <a:latin typeface="Tahoma" charset="0"/>
              </a:rPr>
              <a:t>Calc</a:t>
            </a:r>
            <a:r>
              <a:rPr lang="en-US" altLang="en-US" smtClean="0">
                <a:latin typeface="Tahoma" charset="0"/>
              </a:rPr>
              <a:t> &gt;&gt; t</a:t>
            </a:r>
            <a:r>
              <a:rPr lang="en-US" altLang="en-US" baseline="-25000" smtClean="0">
                <a:latin typeface="Tahoma" charset="0"/>
              </a:rPr>
              <a:t>Table</a:t>
            </a:r>
            <a:r>
              <a:rPr lang="en-US" altLang="en-US" smtClean="0">
                <a:latin typeface="Tahoma" charset="0"/>
              </a:rPr>
              <a:t> so difference is significant</a:t>
            </a:r>
          </a:p>
        </p:txBody>
      </p:sp>
    </p:spTree>
    <p:extLst>
      <p:ext uri="{BB962C8B-B14F-4D97-AF65-F5344CB8AC3E}">
        <p14:creationId xmlns:p14="http://schemas.microsoft.com/office/powerpoint/2010/main" val="68632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t- Tests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r>
              <a:rPr lang="en-US" altLang="en-US" sz="2800" dirty="0" smtClean="0">
                <a:latin typeface="Tahoma" charset="0"/>
              </a:rPr>
              <a:t>Note: These (case 2 and 3) can be applied to two different </a:t>
            </a:r>
            <a:r>
              <a:rPr lang="en-US" altLang="en-US" sz="2800" dirty="0" err="1" smtClean="0">
                <a:latin typeface="Tahoma" charset="0"/>
              </a:rPr>
              <a:t>senarios</a:t>
            </a:r>
            <a:r>
              <a:rPr lang="en-US" altLang="en-US" sz="2800" dirty="0" smtClean="0">
                <a:latin typeface="Tahoma" charset="0"/>
              </a:rPr>
              <a:t>: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samples (e.g. comparing blood glucose levels of two twins)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methods (analysis method A vs. analysis method B)</a:t>
            </a:r>
          </a:p>
        </p:txBody>
      </p:sp>
    </p:spTree>
    <p:extLst>
      <p:ext uri="{BB962C8B-B14F-4D97-AF65-F5344CB8AC3E}">
        <p14:creationId xmlns:p14="http://schemas.microsoft.com/office/powerpoint/2010/main" val="117283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Grubbs Test Example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r>
              <a:rPr lang="en-US" altLang="en-US" sz="2800" smtClean="0">
                <a:latin typeface="Tahoma" charset="0"/>
              </a:rPr>
              <a:t>Purpose: To determine if an “outlier” data point can be removed from a data set</a:t>
            </a:r>
          </a:p>
          <a:p>
            <a:r>
              <a:rPr lang="en-US" altLang="en-US" sz="2800" smtClean="0">
                <a:latin typeface="Tahoma" charset="0"/>
              </a:rPr>
              <a:t>Data points can be removed if observations suggest systematic errors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4038600"/>
            <a:ext cx="8305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>
                <a:latin typeface="Tahoma" charset="0"/>
              </a:rPr>
              <a:t>Example: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>
                <a:latin typeface="Tahoma" charset="0"/>
              </a:rPr>
              <a:t>Cl lab – 4 trials with values of 30.98%, 30.87%, 31.05%, and 31.00%.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>
                <a:latin typeface="Tahoma" charset="0"/>
              </a:rPr>
              <a:t>Student would like less variability (to get full points for precision)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>
                <a:latin typeface="Tahoma" charset="0"/>
              </a:rPr>
              <a:t>Data point farthest from others is most suspicious (so 30.87%)</a:t>
            </a:r>
            <a:endParaRPr lang="en-US" altLang="en-US"/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>
                <a:latin typeface="Tahoma" charset="0"/>
              </a:rPr>
              <a:t>Demonstrate calculations</a:t>
            </a:r>
          </a:p>
        </p:txBody>
      </p:sp>
    </p:spTree>
    <p:extLst>
      <p:ext uri="{BB962C8B-B14F-4D97-AF65-F5344CB8AC3E}">
        <p14:creationId xmlns:p14="http://schemas.microsoft.com/office/powerpoint/2010/main" val="425924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Dealing with Poor Quality Data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If Grubbs test fails, what can be done to improve precision?</a:t>
            </a:r>
          </a:p>
          <a:p>
            <a:pPr lvl="1"/>
            <a:r>
              <a:rPr lang="en-US" altLang="en-US" dirty="0" smtClean="0">
                <a:latin typeface="Tahoma" charset="0"/>
              </a:rPr>
              <a:t>design study to reduce standard deviations (e.g. use more precise tools)</a:t>
            </a:r>
          </a:p>
          <a:p>
            <a:pPr lvl="1"/>
            <a:r>
              <a:rPr lang="en-US" altLang="en-US" dirty="0" smtClean="0">
                <a:latin typeface="Tahoma" charset="0"/>
              </a:rPr>
              <a:t>make more measurements (this may make an outlier more extreme and should decrease confidence interval)</a:t>
            </a:r>
          </a:p>
          <a:p>
            <a:pPr lvl="1"/>
            <a:r>
              <a:rPr lang="en-US" altLang="en-US" dirty="0" smtClean="0">
                <a:latin typeface="Tahoma" charset="0"/>
              </a:rPr>
              <a:t>can also discard data based on observation showing error (e.g. loss of </a:t>
            </a:r>
            <a:r>
              <a:rPr lang="en-US" altLang="en-US" dirty="0" err="1" smtClean="0">
                <a:latin typeface="Tahoma" charset="0"/>
              </a:rPr>
              <a:t>AgCl</a:t>
            </a:r>
            <a:r>
              <a:rPr lang="en-US" altLang="en-US" dirty="0" smtClean="0">
                <a:latin typeface="Tahoma" charset="0"/>
              </a:rPr>
              <a:t> in transfer resulted in low % Cl for that trial)</a:t>
            </a:r>
          </a:p>
        </p:txBody>
      </p:sp>
    </p:spTree>
    <p:extLst>
      <p:ext uri="{BB962C8B-B14F-4D97-AF65-F5344CB8AC3E}">
        <p14:creationId xmlns:p14="http://schemas.microsoft.com/office/powerpoint/2010/main" val="7766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Signal Averaging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7696200" cy="3200400"/>
          </a:xfrm>
        </p:spPr>
        <p:txBody>
          <a:bodyPr/>
          <a:lstStyle/>
          <a:p>
            <a:r>
              <a:rPr lang="en-US" altLang="en-US" sz="2800" dirty="0" smtClean="0">
                <a:latin typeface="Tahoma" charset="0"/>
              </a:rPr>
              <a:t>For some type of measurements, particularly where they are made quickly, averaging many measurements can improve the sensitivity or the precision of the measurement</a:t>
            </a:r>
          </a:p>
          <a:p>
            <a:r>
              <a:rPr lang="en-US" altLang="en-US" sz="2800" dirty="0" smtClean="0">
                <a:latin typeface="Tahoma" charset="0"/>
              </a:rPr>
              <a:t>Example 1: NMR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4665518"/>
            <a:ext cx="38100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775855" y="5056909"/>
            <a:ext cx="3629890" cy="1080655"/>
          </a:xfrm>
          <a:custGeom>
            <a:avLst/>
            <a:gdLst>
              <a:gd name="connsiteX0" fmla="*/ 0 w 3629890"/>
              <a:gd name="connsiteY0" fmla="*/ 928255 h 1080655"/>
              <a:gd name="connsiteX1" fmla="*/ 55418 w 3629890"/>
              <a:gd name="connsiteY1" fmla="*/ 858982 h 1080655"/>
              <a:gd name="connsiteX2" fmla="*/ 69272 w 3629890"/>
              <a:gd name="connsiteY2" fmla="*/ 817418 h 1080655"/>
              <a:gd name="connsiteX3" fmla="*/ 96981 w 3629890"/>
              <a:gd name="connsiteY3" fmla="*/ 900546 h 1080655"/>
              <a:gd name="connsiteX4" fmla="*/ 124690 w 3629890"/>
              <a:gd name="connsiteY4" fmla="*/ 997527 h 1080655"/>
              <a:gd name="connsiteX5" fmla="*/ 152400 w 3629890"/>
              <a:gd name="connsiteY5" fmla="*/ 1080655 h 1080655"/>
              <a:gd name="connsiteX6" fmla="*/ 207818 w 3629890"/>
              <a:gd name="connsiteY6" fmla="*/ 969818 h 1080655"/>
              <a:gd name="connsiteX7" fmla="*/ 235527 w 3629890"/>
              <a:gd name="connsiteY7" fmla="*/ 886691 h 1080655"/>
              <a:gd name="connsiteX8" fmla="*/ 263236 w 3629890"/>
              <a:gd name="connsiteY8" fmla="*/ 775855 h 1080655"/>
              <a:gd name="connsiteX9" fmla="*/ 290945 w 3629890"/>
              <a:gd name="connsiteY9" fmla="*/ 858982 h 1080655"/>
              <a:gd name="connsiteX10" fmla="*/ 304800 w 3629890"/>
              <a:gd name="connsiteY10" fmla="*/ 900546 h 1080655"/>
              <a:gd name="connsiteX11" fmla="*/ 318654 w 3629890"/>
              <a:gd name="connsiteY11" fmla="*/ 831273 h 1080655"/>
              <a:gd name="connsiteX12" fmla="*/ 387927 w 3629890"/>
              <a:gd name="connsiteY12" fmla="*/ 748146 h 1080655"/>
              <a:gd name="connsiteX13" fmla="*/ 401781 w 3629890"/>
              <a:gd name="connsiteY13" fmla="*/ 803564 h 1080655"/>
              <a:gd name="connsiteX14" fmla="*/ 443345 w 3629890"/>
              <a:gd name="connsiteY14" fmla="*/ 1025236 h 1080655"/>
              <a:gd name="connsiteX15" fmla="*/ 471054 w 3629890"/>
              <a:gd name="connsiteY15" fmla="*/ 942109 h 1080655"/>
              <a:gd name="connsiteX16" fmla="*/ 484909 w 3629890"/>
              <a:gd name="connsiteY16" fmla="*/ 886691 h 1080655"/>
              <a:gd name="connsiteX17" fmla="*/ 540327 w 3629890"/>
              <a:gd name="connsiteY17" fmla="*/ 803564 h 1080655"/>
              <a:gd name="connsiteX18" fmla="*/ 581890 w 3629890"/>
              <a:gd name="connsiteY18" fmla="*/ 775855 h 1080655"/>
              <a:gd name="connsiteX19" fmla="*/ 609600 w 3629890"/>
              <a:gd name="connsiteY19" fmla="*/ 803564 h 1080655"/>
              <a:gd name="connsiteX20" fmla="*/ 637309 w 3629890"/>
              <a:gd name="connsiteY20" fmla="*/ 886691 h 1080655"/>
              <a:gd name="connsiteX21" fmla="*/ 692727 w 3629890"/>
              <a:gd name="connsiteY21" fmla="*/ 858982 h 1080655"/>
              <a:gd name="connsiteX22" fmla="*/ 706581 w 3629890"/>
              <a:gd name="connsiteY22" fmla="*/ 817418 h 1080655"/>
              <a:gd name="connsiteX23" fmla="*/ 734290 w 3629890"/>
              <a:gd name="connsiteY23" fmla="*/ 720436 h 1080655"/>
              <a:gd name="connsiteX24" fmla="*/ 789709 w 3629890"/>
              <a:gd name="connsiteY24" fmla="*/ 817418 h 1080655"/>
              <a:gd name="connsiteX25" fmla="*/ 803563 w 3629890"/>
              <a:gd name="connsiteY25" fmla="*/ 858982 h 1080655"/>
              <a:gd name="connsiteX26" fmla="*/ 831272 w 3629890"/>
              <a:gd name="connsiteY26" fmla="*/ 900546 h 1080655"/>
              <a:gd name="connsiteX27" fmla="*/ 845127 w 3629890"/>
              <a:gd name="connsiteY27" fmla="*/ 942109 h 1080655"/>
              <a:gd name="connsiteX28" fmla="*/ 886690 w 3629890"/>
              <a:gd name="connsiteY28" fmla="*/ 969818 h 1080655"/>
              <a:gd name="connsiteX29" fmla="*/ 900545 w 3629890"/>
              <a:gd name="connsiteY29" fmla="*/ 346364 h 1080655"/>
              <a:gd name="connsiteX30" fmla="*/ 942109 w 3629890"/>
              <a:gd name="connsiteY30" fmla="*/ 374073 h 1080655"/>
              <a:gd name="connsiteX31" fmla="*/ 969818 w 3629890"/>
              <a:gd name="connsiteY31" fmla="*/ 0 h 1080655"/>
              <a:gd name="connsiteX32" fmla="*/ 997527 w 3629890"/>
              <a:gd name="connsiteY32" fmla="*/ 41564 h 1080655"/>
              <a:gd name="connsiteX33" fmla="*/ 1025236 w 3629890"/>
              <a:gd name="connsiteY33" fmla="*/ 0 h 1080655"/>
              <a:gd name="connsiteX34" fmla="*/ 1052945 w 3629890"/>
              <a:gd name="connsiteY34" fmla="*/ 96982 h 1080655"/>
              <a:gd name="connsiteX35" fmla="*/ 1066800 w 3629890"/>
              <a:gd name="connsiteY35" fmla="*/ 138546 h 1080655"/>
              <a:gd name="connsiteX36" fmla="*/ 1080654 w 3629890"/>
              <a:gd name="connsiteY36" fmla="*/ 235527 h 1080655"/>
              <a:gd name="connsiteX37" fmla="*/ 1094509 w 3629890"/>
              <a:gd name="connsiteY37" fmla="*/ 277091 h 1080655"/>
              <a:gd name="connsiteX38" fmla="*/ 1108363 w 3629890"/>
              <a:gd name="connsiteY38" fmla="*/ 360218 h 1080655"/>
              <a:gd name="connsiteX39" fmla="*/ 1122218 w 3629890"/>
              <a:gd name="connsiteY39" fmla="*/ 318655 h 1080655"/>
              <a:gd name="connsiteX40" fmla="*/ 1136072 w 3629890"/>
              <a:gd name="connsiteY40" fmla="*/ 360218 h 1080655"/>
              <a:gd name="connsiteX41" fmla="*/ 1163781 w 3629890"/>
              <a:gd name="connsiteY41" fmla="*/ 415636 h 1080655"/>
              <a:gd name="connsiteX42" fmla="*/ 1177636 w 3629890"/>
              <a:gd name="connsiteY42" fmla="*/ 484909 h 1080655"/>
              <a:gd name="connsiteX43" fmla="*/ 1205345 w 3629890"/>
              <a:gd name="connsiteY43" fmla="*/ 568036 h 1080655"/>
              <a:gd name="connsiteX44" fmla="*/ 1233054 w 3629890"/>
              <a:gd name="connsiteY44" fmla="*/ 678873 h 1080655"/>
              <a:gd name="connsiteX45" fmla="*/ 1260763 w 3629890"/>
              <a:gd name="connsiteY45" fmla="*/ 637309 h 1080655"/>
              <a:gd name="connsiteX46" fmla="*/ 1302327 w 3629890"/>
              <a:gd name="connsiteY46" fmla="*/ 484909 h 1080655"/>
              <a:gd name="connsiteX47" fmla="*/ 1330036 w 3629890"/>
              <a:gd name="connsiteY47" fmla="*/ 401782 h 1080655"/>
              <a:gd name="connsiteX48" fmla="*/ 1343890 w 3629890"/>
              <a:gd name="connsiteY48" fmla="*/ 748146 h 1080655"/>
              <a:gd name="connsiteX49" fmla="*/ 1357745 w 3629890"/>
              <a:gd name="connsiteY49" fmla="*/ 789709 h 1080655"/>
              <a:gd name="connsiteX50" fmla="*/ 1371600 w 3629890"/>
              <a:gd name="connsiteY50" fmla="*/ 858982 h 1080655"/>
              <a:gd name="connsiteX51" fmla="*/ 1385454 w 3629890"/>
              <a:gd name="connsiteY51" fmla="*/ 914400 h 1080655"/>
              <a:gd name="connsiteX52" fmla="*/ 1482436 w 3629890"/>
              <a:gd name="connsiteY52" fmla="*/ 720436 h 1080655"/>
              <a:gd name="connsiteX53" fmla="*/ 1551709 w 3629890"/>
              <a:gd name="connsiteY53" fmla="*/ 623455 h 1080655"/>
              <a:gd name="connsiteX54" fmla="*/ 1593272 w 3629890"/>
              <a:gd name="connsiteY54" fmla="*/ 706582 h 1080655"/>
              <a:gd name="connsiteX55" fmla="*/ 1634836 w 3629890"/>
              <a:gd name="connsiteY55" fmla="*/ 817418 h 1080655"/>
              <a:gd name="connsiteX56" fmla="*/ 1648690 w 3629890"/>
              <a:gd name="connsiteY56" fmla="*/ 872836 h 1080655"/>
              <a:gd name="connsiteX57" fmla="*/ 1704109 w 3629890"/>
              <a:gd name="connsiteY57" fmla="*/ 775855 h 1080655"/>
              <a:gd name="connsiteX58" fmla="*/ 1717963 w 3629890"/>
              <a:gd name="connsiteY58" fmla="*/ 734291 h 1080655"/>
              <a:gd name="connsiteX59" fmla="*/ 1773381 w 3629890"/>
              <a:gd name="connsiteY59" fmla="*/ 748146 h 1080655"/>
              <a:gd name="connsiteX60" fmla="*/ 1842654 w 3629890"/>
              <a:gd name="connsiteY60" fmla="*/ 872836 h 1080655"/>
              <a:gd name="connsiteX61" fmla="*/ 1884218 w 3629890"/>
              <a:gd name="connsiteY61" fmla="*/ 858982 h 1080655"/>
              <a:gd name="connsiteX62" fmla="*/ 1953490 w 3629890"/>
              <a:gd name="connsiteY62" fmla="*/ 789709 h 1080655"/>
              <a:gd name="connsiteX63" fmla="*/ 2064327 w 3629890"/>
              <a:gd name="connsiteY63" fmla="*/ 914400 h 1080655"/>
              <a:gd name="connsiteX64" fmla="*/ 2092036 w 3629890"/>
              <a:gd name="connsiteY64" fmla="*/ 969818 h 1080655"/>
              <a:gd name="connsiteX65" fmla="*/ 2105890 w 3629890"/>
              <a:gd name="connsiteY65" fmla="*/ 692727 h 1080655"/>
              <a:gd name="connsiteX66" fmla="*/ 2133600 w 3629890"/>
              <a:gd name="connsiteY66" fmla="*/ 803564 h 1080655"/>
              <a:gd name="connsiteX67" fmla="*/ 2161309 w 3629890"/>
              <a:gd name="connsiteY67" fmla="*/ 928255 h 1080655"/>
              <a:gd name="connsiteX68" fmla="*/ 2189018 w 3629890"/>
              <a:gd name="connsiteY68" fmla="*/ 969818 h 1080655"/>
              <a:gd name="connsiteX69" fmla="*/ 2244436 w 3629890"/>
              <a:gd name="connsiteY69" fmla="*/ 872836 h 1080655"/>
              <a:gd name="connsiteX70" fmla="*/ 2299854 w 3629890"/>
              <a:gd name="connsiteY70" fmla="*/ 803564 h 1080655"/>
              <a:gd name="connsiteX71" fmla="*/ 2341418 w 3629890"/>
              <a:gd name="connsiteY71" fmla="*/ 831273 h 1080655"/>
              <a:gd name="connsiteX72" fmla="*/ 2438400 w 3629890"/>
              <a:gd name="connsiteY72" fmla="*/ 955964 h 1080655"/>
              <a:gd name="connsiteX73" fmla="*/ 2507672 w 3629890"/>
              <a:gd name="connsiteY73" fmla="*/ 1052946 h 1080655"/>
              <a:gd name="connsiteX74" fmla="*/ 2563090 w 3629890"/>
              <a:gd name="connsiteY74" fmla="*/ 914400 h 1080655"/>
              <a:gd name="connsiteX75" fmla="*/ 2576945 w 3629890"/>
              <a:gd name="connsiteY75" fmla="*/ 858982 h 1080655"/>
              <a:gd name="connsiteX76" fmla="*/ 2687781 w 3629890"/>
              <a:gd name="connsiteY76" fmla="*/ 831273 h 1080655"/>
              <a:gd name="connsiteX77" fmla="*/ 2743200 w 3629890"/>
              <a:gd name="connsiteY77" fmla="*/ 762000 h 1080655"/>
              <a:gd name="connsiteX78" fmla="*/ 2784763 w 3629890"/>
              <a:gd name="connsiteY78" fmla="*/ 817418 h 1080655"/>
              <a:gd name="connsiteX79" fmla="*/ 2812472 w 3629890"/>
              <a:gd name="connsiteY79" fmla="*/ 748146 h 1080655"/>
              <a:gd name="connsiteX80" fmla="*/ 2826327 w 3629890"/>
              <a:gd name="connsiteY80" fmla="*/ 678873 h 1080655"/>
              <a:gd name="connsiteX81" fmla="*/ 2840181 w 3629890"/>
              <a:gd name="connsiteY81" fmla="*/ 637309 h 1080655"/>
              <a:gd name="connsiteX82" fmla="*/ 2895600 w 3629890"/>
              <a:gd name="connsiteY82" fmla="*/ 651164 h 1080655"/>
              <a:gd name="connsiteX83" fmla="*/ 2951018 w 3629890"/>
              <a:gd name="connsiteY83" fmla="*/ 734291 h 1080655"/>
              <a:gd name="connsiteX84" fmla="*/ 2978727 w 3629890"/>
              <a:gd name="connsiteY84" fmla="*/ 775855 h 1080655"/>
              <a:gd name="connsiteX85" fmla="*/ 3020290 w 3629890"/>
              <a:gd name="connsiteY85" fmla="*/ 789709 h 1080655"/>
              <a:gd name="connsiteX86" fmla="*/ 3075709 w 3629890"/>
              <a:gd name="connsiteY86" fmla="*/ 762000 h 1080655"/>
              <a:gd name="connsiteX87" fmla="*/ 3117272 w 3629890"/>
              <a:gd name="connsiteY87" fmla="*/ 748146 h 1080655"/>
              <a:gd name="connsiteX88" fmla="*/ 3131127 w 3629890"/>
              <a:gd name="connsiteY88" fmla="*/ 789709 h 1080655"/>
              <a:gd name="connsiteX89" fmla="*/ 3172690 w 3629890"/>
              <a:gd name="connsiteY89" fmla="*/ 706582 h 1080655"/>
              <a:gd name="connsiteX90" fmla="*/ 3214254 w 3629890"/>
              <a:gd name="connsiteY90" fmla="*/ 803564 h 1080655"/>
              <a:gd name="connsiteX91" fmla="*/ 3311236 w 3629890"/>
              <a:gd name="connsiteY91" fmla="*/ 942109 h 1080655"/>
              <a:gd name="connsiteX92" fmla="*/ 3352800 w 3629890"/>
              <a:gd name="connsiteY92" fmla="*/ 983673 h 1080655"/>
              <a:gd name="connsiteX93" fmla="*/ 3394363 w 3629890"/>
              <a:gd name="connsiteY93" fmla="*/ 997527 h 1080655"/>
              <a:gd name="connsiteX94" fmla="*/ 3435927 w 3629890"/>
              <a:gd name="connsiteY94" fmla="*/ 983673 h 1080655"/>
              <a:gd name="connsiteX95" fmla="*/ 3449781 w 3629890"/>
              <a:gd name="connsiteY95" fmla="*/ 942109 h 1080655"/>
              <a:gd name="connsiteX96" fmla="*/ 3463636 w 3629890"/>
              <a:gd name="connsiteY96" fmla="*/ 858982 h 1080655"/>
              <a:gd name="connsiteX97" fmla="*/ 3477490 w 3629890"/>
              <a:gd name="connsiteY97" fmla="*/ 817418 h 1080655"/>
              <a:gd name="connsiteX98" fmla="*/ 3519054 w 3629890"/>
              <a:gd name="connsiteY98" fmla="*/ 803564 h 1080655"/>
              <a:gd name="connsiteX99" fmla="*/ 3629890 w 3629890"/>
              <a:gd name="connsiteY99" fmla="*/ 803564 h 108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3629890" h="1080655">
                <a:moveTo>
                  <a:pt x="0" y="928255"/>
                </a:moveTo>
                <a:cubicBezTo>
                  <a:pt x="18473" y="905164"/>
                  <a:pt x="39746" y="884058"/>
                  <a:pt x="55418" y="858982"/>
                </a:cubicBezTo>
                <a:cubicBezTo>
                  <a:pt x="63158" y="846598"/>
                  <a:pt x="58946" y="807091"/>
                  <a:pt x="69272" y="817418"/>
                </a:cubicBezTo>
                <a:cubicBezTo>
                  <a:pt x="89925" y="838072"/>
                  <a:pt x="87744" y="872837"/>
                  <a:pt x="96981" y="900546"/>
                </a:cubicBezTo>
                <a:cubicBezTo>
                  <a:pt x="143554" y="1040265"/>
                  <a:pt x="72486" y="823513"/>
                  <a:pt x="124690" y="997527"/>
                </a:cubicBezTo>
                <a:cubicBezTo>
                  <a:pt x="133083" y="1025503"/>
                  <a:pt x="152400" y="1080655"/>
                  <a:pt x="152400" y="1080655"/>
                </a:cubicBezTo>
                <a:cubicBezTo>
                  <a:pt x="189366" y="1025206"/>
                  <a:pt x="180703" y="1044383"/>
                  <a:pt x="207818" y="969818"/>
                </a:cubicBezTo>
                <a:cubicBezTo>
                  <a:pt x="217800" y="942369"/>
                  <a:pt x="229799" y="915332"/>
                  <a:pt x="235527" y="886691"/>
                </a:cubicBezTo>
                <a:cubicBezTo>
                  <a:pt x="252245" y="803098"/>
                  <a:pt x="241934" y="839758"/>
                  <a:pt x="263236" y="775855"/>
                </a:cubicBezTo>
                <a:lnTo>
                  <a:pt x="290945" y="858982"/>
                </a:lnTo>
                <a:lnTo>
                  <a:pt x="304800" y="900546"/>
                </a:lnTo>
                <a:cubicBezTo>
                  <a:pt x="309418" y="877455"/>
                  <a:pt x="310386" y="853322"/>
                  <a:pt x="318654" y="831273"/>
                </a:cubicBezTo>
                <a:cubicBezTo>
                  <a:pt x="330228" y="800409"/>
                  <a:pt x="366364" y="769709"/>
                  <a:pt x="387927" y="748146"/>
                </a:cubicBezTo>
                <a:cubicBezTo>
                  <a:pt x="392545" y="766619"/>
                  <a:pt x="400057" y="784601"/>
                  <a:pt x="401781" y="803564"/>
                </a:cubicBezTo>
                <a:cubicBezTo>
                  <a:pt x="424865" y="1057484"/>
                  <a:pt x="355432" y="1113152"/>
                  <a:pt x="443345" y="1025236"/>
                </a:cubicBezTo>
                <a:cubicBezTo>
                  <a:pt x="452581" y="997527"/>
                  <a:pt x="463970" y="970445"/>
                  <a:pt x="471054" y="942109"/>
                </a:cubicBezTo>
                <a:cubicBezTo>
                  <a:pt x="475672" y="923636"/>
                  <a:pt x="476393" y="903722"/>
                  <a:pt x="484909" y="886691"/>
                </a:cubicBezTo>
                <a:cubicBezTo>
                  <a:pt x="499802" y="856905"/>
                  <a:pt x="512618" y="822037"/>
                  <a:pt x="540327" y="803564"/>
                </a:cubicBezTo>
                <a:lnTo>
                  <a:pt x="581890" y="775855"/>
                </a:lnTo>
                <a:cubicBezTo>
                  <a:pt x="591127" y="785091"/>
                  <a:pt x="603758" y="791881"/>
                  <a:pt x="609600" y="803564"/>
                </a:cubicBezTo>
                <a:cubicBezTo>
                  <a:pt x="622662" y="829688"/>
                  <a:pt x="637309" y="886691"/>
                  <a:pt x="637309" y="886691"/>
                </a:cubicBezTo>
                <a:cubicBezTo>
                  <a:pt x="655782" y="877455"/>
                  <a:pt x="678123" y="873586"/>
                  <a:pt x="692727" y="858982"/>
                </a:cubicBezTo>
                <a:cubicBezTo>
                  <a:pt x="703054" y="848655"/>
                  <a:pt x="702569" y="831460"/>
                  <a:pt x="706581" y="817418"/>
                </a:cubicBezTo>
                <a:cubicBezTo>
                  <a:pt x="741374" y="695642"/>
                  <a:pt x="701073" y="820092"/>
                  <a:pt x="734290" y="720436"/>
                </a:cubicBezTo>
                <a:cubicBezTo>
                  <a:pt x="763594" y="837649"/>
                  <a:pt x="723674" y="718365"/>
                  <a:pt x="789709" y="817418"/>
                </a:cubicBezTo>
                <a:cubicBezTo>
                  <a:pt x="797810" y="829569"/>
                  <a:pt x="797032" y="845920"/>
                  <a:pt x="803563" y="858982"/>
                </a:cubicBezTo>
                <a:cubicBezTo>
                  <a:pt x="811009" y="873875"/>
                  <a:pt x="823825" y="885653"/>
                  <a:pt x="831272" y="900546"/>
                </a:cubicBezTo>
                <a:cubicBezTo>
                  <a:pt x="837803" y="913608"/>
                  <a:pt x="836004" y="930705"/>
                  <a:pt x="845127" y="942109"/>
                </a:cubicBezTo>
                <a:cubicBezTo>
                  <a:pt x="855529" y="955111"/>
                  <a:pt x="872836" y="960582"/>
                  <a:pt x="886690" y="969818"/>
                </a:cubicBezTo>
                <a:cubicBezTo>
                  <a:pt x="891308" y="762000"/>
                  <a:pt x="881291" y="553340"/>
                  <a:pt x="900545" y="346364"/>
                </a:cubicBezTo>
                <a:cubicBezTo>
                  <a:pt x="902087" y="329784"/>
                  <a:pt x="938843" y="390401"/>
                  <a:pt x="942109" y="374073"/>
                </a:cubicBezTo>
                <a:cubicBezTo>
                  <a:pt x="966630" y="251468"/>
                  <a:pt x="969818" y="0"/>
                  <a:pt x="969818" y="0"/>
                </a:cubicBezTo>
                <a:cubicBezTo>
                  <a:pt x="979054" y="13855"/>
                  <a:pt x="990968" y="26259"/>
                  <a:pt x="997527" y="41564"/>
                </a:cubicBezTo>
                <a:cubicBezTo>
                  <a:pt x="1023189" y="101444"/>
                  <a:pt x="1002019" y="162512"/>
                  <a:pt x="1025236" y="0"/>
                </a:cubicBezTo>
                <a:cubicBezTo>
                  <a:pt x="1058460" y="99677"/>
                  <a:pt x="1018143" y="-24820"/>
                  <a:pt x="1052945" y="96982"/>
                </a:cubicBezTo>
                <a:cubicBezTo>
                  <a:pt x="1056957" y="111024"/>
                  <a:pt x="1062182" y="124691"/>
                  <a:pt x="1066800" y="138546"/>
                </a:cubicBezTo>
                <a:cubicBezTo>
                  <a:pt x="1071418" y="170873"/>
                  <a:pt x="1074250" y="203506"/>
                  <a:pt x="1080654" y="235527"/>
                </a:cubicBezTo>
                <a:cubicBezTo>
                  <a:pt x="1083518" y="249848"/>
                  <a:pt x="1091341" y="262835"/>
                  <a:pt x="1094509" y="277091"/>
                </a:cubicBezTo>
                <a:cubicBezTo>
                  <a:pt x="1100603" y="304513"/>
                  <a:pt x="1103745" y="332509"/>
                  <a:pt x="1108363" y="360218"/>
                </a:cubicBezTo>
                <a:cubicBezTo>
                  <a:pt x="1112981" y="346364"/>
                  <a:pt x="1107614" y="318655"/>
                  <a:pt x="1122218" y="318655"/>
                </a:cubicBezTo>
                <a:cubicBezTo>
                  <a:pt x="1136822" y="318655"/>
                  <a:pt x="1130319" y="346795"/>
                  <a:pt x="1136072" y="360218"/>
                </a:cubicBezTo>
                <a:cubicBezTo>
                  <a:pt x="1144208" y="379201"/>
                  <a:pt x="1154545" y="397163"/>
                  <a:pt x="1163781" y="415636"/>
                </a:cubicBezTo>
                <a:cubicBezTo>
                  <a:pt x="1168399" y="438727"/>
                  <a:pt x="1171440" y="462190"/>
                  <a:pt x="1177636" y="484909"/>
                </a:cubicBezTo>
                <a:cubicBezTo>
                  <a:pt x="1185321" y="513088"/>
                  <a:pt x="1198261" y="539700"/>
                  <a:pt x="1205345" y="568036"/>
                </a:cubicBezTo>
                <a:lnTo>
                  <a:pt x="1233054" y="678873"/>
                </a:lnTo>
                <a:cubicBezTo>
                  <a:pt x="1242290" y="665018"/>
                  <a:pt x="1254000" y="652525"/>
                  <a:pt x="1260763" y="637309"/>
                </a:cubicBezTo>
                <a:cubicBezTo>
                  <a:pt x="1300166" y="548651"/>
                  <a:pt x="1279319" y="569271"/>
                  <a:pt x="1302327" y="484909"/>
                </a:cubicBezTo>
                <a:cubicBezTo>
                  <a:pt x="1310012" y="456730"/>
                  <a:pt x="1330036" y="401782"/>
                  <a:pt x="1330036" y="401782"/>
                </a:cubicBezTo>
                <a:cubicBezTo>
                  <a:pt x="1334654" y="517237"/>
                  <a:pt x="1335658" y="632893"/>
                  <a:pt x="1343890" y="748146"/>
                </a:cubicBezTo>
                <a:cubicBezTo>
                  <a:pt x="1344930" y="762713"/>
                  <a:pt x="1354203" y="775541"/>
                  <a:pt x="1357745" y="789709"/>
                </a:cubicBezTo>
                <a:cubicBezTo>
                  <a:pt x="1363457" y="812554"/>
                  <a:pt x="1366492" y="835994"/>
                  <a:pt x="1371600" y="858982"/>
                </a:cubicBezTo>
                <a:cubicBezTo>
                  <a:pt x="1375731" y="877570"/>
                  <a:pt x="1380836" y="895927"/>
                  <a:pt x="1385454" y="914400"/>
                </a:cubicBezTo>
                <a:cubicBezTo>
                  <a:pt x="1447950" y="831073"/>
                  <a:pt x="1437640" y="854825"/>
                  <a:pt x="1482436" y="720436"/>
                </a:cubicBezTo>
                <a:cubicBezTo>
                  <a:pt x="1514763" y="623454"/>
                  <a:pt x="1482436" y="646545"/>
                  <a:pt x="1551709" y="623455"/>
                </a:cubicBezTo>
                <a:cubicBezTo>
                  <a:pt x="1565563" y="651164"/>
                  <a:pt x="1580453" y="678379"/>
                  <a:pt x="1593272" y="706582"/>
                </a:cubicBezTo>
                <a:cubicBezTo>
                  <a:pt x="1604528" y="731346"/>
                  <a:pt x="1625962" y="786360"/>
                  <a:pt x="1634836" y="817418"/>
                </a:cubicBezTo>
                <a:cubicBezTo>
                  <a:pt x="1640067" y="835727"/>
                  <a:pt x="1644072" y="854363"/>
                  <a:pt x="1648690" y="872836"/>
                </a:cubicBezTo>
                <a:cubicBezTo>
                  <a:pt x="1676519" y="831094"/>
                  <a:pt x="1683015" y="825074"/>
                  <a:pt x="1704109" y="775855"/>
                </a:cubicBezTo>
                <a:cubicBezTo>
                  <a:pt x="1709862" y="762432"/>
                  <a:pt x="1713345" y="748146"/>
                  <a:pt x="1717963" y="734291"/>
                </a:cubicBezTo>
                <a:cubicBezTo>
                  <a:pt x="1736436" y="738909"/>
                  <a:pt x="1758924" y="735754"/>
                  <a:pt x="1773381" y="748146"/>
                </a:cubicBezTo>
                <a:cubicBezTo>
                  <a:pt x="1788605" y="761195"/>
                  <a:pt x="1831254" y="850037"/>
                  <a:pt x="1842654" y="872836"/>
                </a:cubicBezTo>
                <a:cubicBezTo>
                  <a:pt x="1856509" y="868218"/>
                  <a:pt x="1873891" y="869309"/>
                  <a:pt x="1884218" y="858982"/>
                </a:cubicBezTo>
                <a:cubicBezTo>
                  <a:pt x="1969821" y="773380"/>
                  <a:pt x="1856015" y="822202"/>
                  <a:pt x="1953490" y="789709"/>
                </a:cubicBezTo>
                <a:cubicBezTo>
                  <a:pt x="1996855" y="833074"/>
                  <a:pt x="2026147" y="859857"/>
                  <a:pt x="2064327" y="914400"/>
                </a:cubicBezTo>
                <a:cubicBezTo>
                  <a:pt x="2076171" y="931320"/>
                  <a:pt x="2082800" y="951345"/>
                  <a:pt x="2092036" y="969818"/>
                </a:cubicBezTo>
                <a:cubicBezTo>
                  <a:pt x="2096654" y="877454"/>
                  <a:pt x="2083460" y="782445"/>
                  <a:pt x="2105890" y="692727"/>
                </a:cubicBezTo>
                <a:cubicBezTo>
                  <a:pt x="2115127" y="655781"/>
                  <a:pt x="2125037" y="766456"/>
                  <a:pt x="2133600" y="803564"/>
                </a:cubicBezTo>
                <a:cubicBezTo>
                  <a:pt x="2136889" y="817817"/>
                  <a:pt x="2153305" y="909580"/>
                  <a:pt x="2161309" y="928255"/>
                </a:cubicBezTo>
                <a:cubicBezTo>
                  <a:pt x="2167868" y="943560"/>
                  <a:pt x="2179782" y="955964"/>
                  <a:pt x="2189018" y="969818"/>
                </a:cubicBezTo>
                <a:cubicBezTo>
                  <a:pt x="2220783" y="874521"/>
                  <a:pt x="2177335" y="990263"/>
                  <a:pt x="2244436" y="872836"/>
                </a:cubicBezTo>
                <a:cubicBezTo>
                  <a:pt x="2285617" y="800769"/>
                  <a:pt x="2220984" y="856143"/>
                  <a:pt x="2299854" y="803564"/>
                </a:cubicBezTo>
                <a:cubicBezTo>
                  <a:pt x="2313709" y="812800"/>
                  <a:pt x="2329644" y="819499"/>
                  <a:pt x="2341418" y="831273"/>
                </a:cubicBezTo>
                <a:cubicBezTo>
                  <a:pt x="2407214" y="897069"/>
                  <a:pt x="2397208" y="898295"/>
                  <a:pt x="2438400" y="955964"/>
                </a:cubicBezTo>
                <a:cubicBezTo>
                  <a:pt x="2524306" y="1076232"/>
                  <a:pt x="2442383" y="955011"/>
                  <a:pt x="2507672" y="1052946"/>
                </a:cubicBezTo>
                <a:cubicBezTo>
                  <a:pt x="2562309" y="998307"/>
                  <a:pt x="2532212" y="1037909"/>
                  <a:pt x="2563090" y="914400"/>
                </a:cubicBezTo>
                <a:cubicBezTo>
                  <a:pt x="2567708" y="895927"/>
                  <a:pt x="2558881" y="865003"/>
                  <a:pt x="2576945" y="858982"/>
                </a:cubicBezTo>
                <a:cubicBezTo>
                  <a:pt x="2640848" y="837680"/>
                  <a:pt x="2604188" y="847991"/>
                  <a:pt x="2687781" y="831273"/>
                </a:cubicBezTo>
                <a:cubicBezTo>
                  <a:pt x="2690780" y="819275"/>
                  <a:pt x="2694615" y="737708"/>
                  <a:pt x="2743200" y="762000"/>
                </a:cubicBezTo>
                <a:cubicBezTo>
                  <a:pt x="2763853" y="772326"/>
                  <a:pt x="2770909" y="798945"/>
                  <a:pt x="2784763" y="817418"/>
                </a:cubicBezTo>
                <a:cubicBezTo>
                  <a:pt x="2793999" y="794327"/>
                  <a:pt x="2805326" y="771967"/>
                  <a:pt x="2812472" y="748146"/>
                </a:cubicBezTo>
                <a:cubicBezTo>
                  <a:pt x="2819239" y="725591"/>
                  <a:pt x="2820616" y="701718"/>
                  <a:pt x="2826327" y="678873"/>
                </a:cubicBezTo>
                <a:cubicBezTo>
                  <a:pt x="2829869" y="664705"/>
                  <a:pt x="2835563" y="651164"/>
                  <a:pt x="2840181" y="637309"/>
                </a:cubicBezTo>
                <a:cubicBezTo>
                  <a:pt x="2858654" y="641927"/>
                  <a:pt x="2881270" y="638625"/>
                  <a:pt x="2895600" y="651164"/>
                </a:cubicBezTo>
                <a:cubicBezTo>
                  <a:pt x="2920662" y="673094"/>
                  <a:pt x="2932545" y="706582"/>
                  <a:pt x="2951018" y="734291"/>
                </a:cubicBezTo>
                <a:cubicBezTo>
                  <a:pt x="2960254" y="748146"/>
                  <a:pt x="2962930" y="770590"/>
                  <a:pt x="2978727" y="775855"/>
                </a:cubicBezTo>
                <a:lnTo>
                  <a:pt x="3020290" y="789709"/>
                </a:lnTo>
                <a:cubicBezTo>
                  <a:pt x="3073214" y="842631"/>
                  <a:pt x="3025383" y="812326"/>
                  <a:pt x="3075709" y="762000"/>
                </a:cubicBezTo>
                <a:cubicBezTo>
                  <a:pt x="3086035" y="751674"/>
                  <a:pt x="3103418" y="752764"/>
                  <a:pt x="3117272" y="748146"/>
                </a:cubicBezTo>
                <a:cubicBezTo>
                  <a:pt x="3121890" y="762000"/>
                  <a:pt x="3116523" y="789709"/>
                  <a:pt x="3131127" y="789709"/>
                </a:cubicBezTo>
                <a:cubicBezTo>
                  <a:pt x="3149033" y="789709"/>
                  <a:pt x="3169274" y="716831"/>
                  <a:pt x="3172690" y="706582"/>
                </a:cubicBezTo>
                <a:cubicBezTo>
                  <a:pt x="3238299" y="772189"/>
                  <a:pt x="3159534" y="683180"/>
                  <a:pt x="3214254" y="803564"/>
                </a:cubicBezTo>
                <a:cubicBezTo>
                  <a:pt x="3221947" y="820489"/>
                  <a:pt x="3291663" y="919274"/>
                  <a:pt x="3311236" y="942109"/>
                </a:cubicBezTo>
                <a:cubicBezTo>
                  <a:pt x="3323987" y="956985"/>
                  <a:pt x="3336497" y="972805"/>
                  <a:pt x="3352800" y="983673"/>
                </a:cubicBezTo>
                <a:cubicBezTo>
                  <a:pt x="3364951" y="991774"/>
                  <a:pt x="3380509" y="992909"/>
                  <a:pt x="3394363" y="997527"/>
                </a:cubicBezTo>
                <a:cubicBezTo>
                  <a:pt x="3408218" y="992909"/>
                  <a:pt x="3425600" y="994000"/>
                  <a:pt x="3435927" y="983673"/>
                </a:cubicBezTo>
                <a:cubicBezTo>
                  <a:pt x="3446254" y="973346"/>
                  <a:pt x="3446613" y="956365"/>
                  <a:pt x="3449781" y="942109"/>
                </a:cubicBezTo>
                <a:cubicBezTo>
                  <a:pt x="3455875" y="914687"/>
                  <a:pt x="3457542" y="886404"/>
                  <a:pt x="3463636" y="858982"/>
                </a:cubicBezTo>
                <a:cubicBezTo>
                  <a:pt x="3466804" y="844726"/>
                  <a:pt x="3467163" y="827745"/>
                  <a:pt x="3477490" y="817418"/>
                </a:cubicBezTo>
                <a:cubicBezTo>
                  <a:pt x="3487817" y="807091"/>
                  <a:pt x="3504510" y="804886"/>
                  <a:pt x="3519054" y="803564"/>
                </a:cubicBezTo>
                <a:cubicBezTo>
                  <a:pt x="3555848" y="800219"/>
                  <a:pt x="3592945" y="803564"/>
                  <a:pt x="3629890" y="80356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4682836"/>
            <a:ext cx="3810000" cy="1641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5855" y="6349939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scan</a:t>
            </a:r>
            <a:endParaRPr lang="en-US" sz="2400" dirty="0"/>
          </a:p>
        </p:txBody>
      </p:sp>
      <p:sp>
        <p:nvSpPr>
          <p:cNvPr id="8" name="Freeform 7"/>
          <p:cNvSpPr/>
          <p:nvPr/>
        </p:nvSpPr>
        <p:spPr>
          <a:xfrm>
            <a:off x="4696691" y="5015346"/>
            <a:ext cx="3713018" cy="983673"/>
          </a:xfrm>
          <a:custGeom>
            <a:avLst/>
            <a:gdLst>
              <a:gd name="connsiteX0" fmla="*/ 0 w 3713018"/>
              <a:gd name="connsiteY0" fmla="*/ 928254 h 983673"/>
              <a:gd name="connsiteX1" fmla="*/ 235527 w 3713018"/>
              <a:gd name="connsiteY1" fmla="*/ 928254 h 983673"/>
              <a:gd name="connsiteX2" fmla="*/ 249382 w 3713018"/>
              <a:gd name="connsiteY2" fmla="*/ 969818 h 983673"/>
              <a:gd name="connsiteX3" fmla="*/ 290945 w 3713018"/>
              <a:gd name="connsiteY3" fmla="*/ 983673 h 983673"/>
              <a:gd name="connsiteX4" fmla="*/ 304800 w 3713018"/>
              <a:gd name="connsiteY4" fmla="*/ 942109 h 983673"/>
              <a:gd name="connsiteX5" fmla="*/ 387927 w 3713018"/>
              <a:gd name="connsiteY5" fmla="*/ 900545 h 983673"/>
              <a:gd name="connsiteX6" fmla="*/ 443345 w 3713018"/>
              <a:gd name="connsiteY6" fmla="*/ 969818 h 983673"/>
              <a:gd name="connsiteX7" fmla="*/ 457200 w 3713018"/>
              <a:gd name="connsiteY7" fmla="*/ 928254 h 983673"/>
              <a:gd name="connsiteX8" fmla="*/ 540327 w 3713018"/>
              <a:gd name="connsiteY8" fmla="*/ 900545 h 983673"/>
              <a:gd name="connsiteX9" fmla="*/ 623455 w 3713018"/>
              <a:gd name="connsiteY9" fmla="*/ 942109 h 983673"/>
              <a:gd name="connsiteX10" fmla="*/ 706582 w 3713018"/>
              <a:gd name="connsiteY10" fmla="*/ 914400 h 983673"/>
              <a:gd name="connsiteX11" fmla="*/ 775855 w 3713018"/>
              <a:gd name="connsiteY11" fmla="*/ 858982 h 983673"/>
              <a:gd name="connsiteX12" fmla="*/ 831273 w 3713018"/>
              <a:gd name="connsiteY12" fmla="*/ 775854 h 983673"/>
              <a:gd name="connsiteX13" fmla="*/ 858982 w 3713018"/>
              <a:gd name="connsiteY13" fmla="*/ 678873 h 983673"/>
              <a:gd name="connsiteX14" fmla="*/ 886691 w 3713018"/>
              <a:gd name="connsiteY14" fmla="*/ 623454 h 983673"/>
              <a:gd name="connsiteX15" fmla="*/ 900545 w 3713018"/>
              <a:gd name="connsiteY15" fmla="*/ 207818 h 983673"/>
              <a:gd name="connsiteX16" fmla="*/ 942109 w 3713018"/>
              <a:gd name="connsiteY16" fmla="*/ 41564 h 983673"/>
              <a:gd name="connsiteX17" fmla="*/ 955964 w 3713018"/>
              <a:gd name="connsiteY17" fmla="*/ 0 h 983673"/>
              <a:gd name="connsiteX18" fmla="*/ 1011382 w 3713018"/>
              <a:gd name="connsiteY18" fmla="*/ 13854 h 983673"/>
              <a:gd name="connsiteX19" fmla="*/ 1052945 w 3713018"/>
              <a:gd name="connsiteY19" fmla="*/ 166254 h 983673"/>
              <a:gd name="connsiteX20" fmla="*/ 1094509 w 3713018"/>
              <a:gd name="connsiteY20" fmla="*/ 249382 h 983673"/>
              <a:gd name="connsiteX21" fmla="*/ 1122218 w 3713018"/>
              <a:gd name="connsiteY21" fmla="*/ 332509 h 983673"/>
              <a:gd name="connsiteX22" fmla="*/ 1149927 w 3713018"/>
              <a:gd name="connsiteY22" fmla="*/ 374073 h 983673"/>
              <a:gd name="connsiteX23" fmla="*/ 1177636 w 3713018"/>
              <a:gd name="connsiteY23" fmla="*/ 457200 h 983673"/>
              <a:gd name="connsiteX24" fmla="*/ 1191491 w 3713018"/>
              <a:gd name="connsiteY24" fmla="*/ 498764 h 983673"/>
              <a:gd name="connsiteX25" fmla="*/ 1205345 w 3713018"/>
              <a:gd name="connsiteY25" fmla="*/ 540327 h 983673"/>
              <a:gd name="connsiteX26" fmla="*/ 1233055 w 3713018"/>
              <a:gd name="connsiteY26" fmla="*/ 568036 h 983673"/>
              <a:gd name="connsiteX27" fmla="*/ 1274618 w 3713018"/>
              <a:gd name="connsiteY27" fmla="*/ 651164 h 983673"/>
              <a:gd name="connsiteX28" fmla="*/ 1316182 w 3713018"/>
              <a:gd name="connsiteY28" fmla="*/ 734291 h 983673"/>
              <a:gd name="connsiteX29" fmla="*/ 1357745 w 3713018"/>
              <a:gd name="connsiteY29" fmla="*/ 803564 h 983673"/>
              <a:gd name="connsiteX30" fmla="*/ 1371600 w 3713018"/>
              <a:gd name="connsiteY30" fmla="*/ 845127 h 983673"/>
              <a:gd name="connsiteX31" fmla="*/ 1413164 w 3713018"/>
              <a:gd name="connsiteY31" fmla="*/ 858982 h 983673"/>
              <a:gd name="connsiteX32" fmla="*/ 1496291 w 3713018"/>
              <a:gd name="connsiteY32" fmla="*/ 900545 h 983673"/>
              <a:gd name="connsiteX33" fmla="*/ 1579418 w 3713018"/>
              <a:gd name="connsiteY33" fmla="*/ 886691 h 983673"/>
              <a:gd name="connsiteX34" fmla="*/ 1620982 w 3713018"/>
              <a:gd name="connsiteY34" fmla="*/ 858982 h 983673"/>
              <a:gd name="connsiteX35" fmla="*/ 1662545 w 3713018"/>
              <a:gd name="connsiteY35" fmla="*/ 845127 h 983673"/>
              <a:gd name="connsiteX36" fmla="*/ 1801091 w 3713018"/>
              <a:gd name="connsiteY36" fmla="*/ 858982 h 983673"/>
              <a:gd name="connsiteX37" fmla="*/ 1884218 w 3713018"/>
              <a:gd name="connsiteY37" fmla="*/ 886691 h 983673"/>
              <a:gd name="connsiteX38" fmla="*/ 1981200 w 3713018"/>
              <a:gd name="connsiteY38" fmla="*/ 900545 h 983673"/>
              <a:gd name="connsiteX39" fmla="*/ 2078182 w 3713018"/>
              <a:gd name="connsiteY39" fmla="*/ 886691 h 983673"/>
              <a:gd name="connsiteX40" fmla="*/ 2161309 w 3713018"/>
              <a:gd name="connsiteY40" fmla="*/ 858982 h 983673"/>
              <a:gd name="connsiteX41" fmla="*/ 2230582 w 3713018"/>
              <a:gd name="connsiteY41" fmla="*/ 942109 h 983673"/>
              <a:gd name="connsiteX42" fmla="*/ 2258291 w 3713018"/>
              <a:gd name="connsiteY42" fmla="*/ 983673 h 983673"/>
              <a:gd name="connsiteX43" fmla="*/ 2396836 w 3713018"/>
              <a:gd name="connsiteY43" fmla="*/ 928254 h 983673"/>
              <a:gd name="connsiteX44" fmla="*/ 2410691 w 3713018"/>
              <a:gd name="connsiteY44" fmla="*/ 886691 h 983673"/>
              <a:gd name="connsiteX45" fmla="*/ 2452255 w 3713018"/>
              <a:gd name="connsiteY45" fmla="*/ 872836 h 983673"/>
              <a:gd name="connsiteX46" fmla="*/ 2493818 w 3713018"/>
              <a:gd name="connsiteY46" fmla="*/ 845127 h 983673"/>
              <a:gd name="connsiteX47" fmla="*/ 2549236 w 3713018"/>
              <a:gd name="connsiteY47" fmla="*/ 775854 h 983673"/>
              <a:gd name="connsiteX48" fmla="*/ 2576945 w 3713018"/>
              <a:gd name="connsiteY48" fmla="*/ 720436 h 983673"/>
              <a:gd name="connsiteX49" fmla="*/ 2618509 w 3713018"/>
              <a:gd name="connsiteY49" fmla="*/ 734291 h 983673"/>
              <a:gd name="connsiteX50" fmla="*/ 2701636 w 3713018"/>
              <a:gd name="connsiteY50" fmla="*/ 789709 h 983673"/>
              <a:gd name="connsiteX51" fmla="*/ 2743200 w 3713018"/>
              <a:gd name="connsiteY51" fmla="*/ 817418 h 983673"/>
              <a:gd name="connsiteX52" fmla="*/ 2784764 w 3713018"/>
              <a:gd name="connsiteY52" fmla="*/ 845127 h 983673"/>
              <a:gd name="connsiteX53" fmla="*/ 2854036 w 3713018"/>
              <a:gd name="connsiteY53" fmla="*/ 858982 h 983673"/>
              <a:gd name="connsiteX54" fmla="*/ 2909455 w 3713018"/>
              <a:gd name="connsiteY54" fmla="*/ 886691 h 983673"/>
              <a:gd name="connsiteX55" fmla="*/ 2992582 w 3713018"/>
              <a:gd name="connsiteY55" fmla="*/ 914400 h 983673"/>
              <a:gd name="connsiteX56" fmla="*/ 3034145 w 3713018"/>
              <a:gd name="connsiteY56" fmla="*/ 928254 h 983673"/>
              <a:gd name="connsiteX57" fmla="*/ 3713018 w 3713018"/>
              <a:gd name="connsiteY57" fmla="*/ 942109 h 983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713018" h="983673">
                <a:moveTo>
                  <a:pt x="0" y="928254"/>
                </a:moveTo>
                <a:cubicBezTo>
                  <a:pt x="73114" y="919115"/>
                  <a:pt x="162808" y="899167"/>
                  <a:pt x="235527" y="928254"/>
                </a:cubicBezTo>
                <a:cubicBezTo>
                  <a:pt x="249087" y="933678"/>
                  <a:pt x="239055" y="959491"/>
                  <a:pt x="249382" y="969818"/>
                </a:cubicBezTo>
                <a:cubicBezTo>
                  <a:pt x="259708" y="980145"/>
                  <a:pt x="277091" y="979055"/>
                  <a:pt x="290945" y="983673"/>
                </a:cubicBezTo>
                <a:cubicBezTo>
                  <a:pt x="295563" y="969818"/>
                  <a:pt x="295677" y="953513"/>
                  <a:pt x="304800" y="942109"/>
                </a:cubicBezTo>
                <a:cubicBezTo>
                  <a:pt x="324332" y="917694"/>
                  <a:pt x="360548" y="909672"/>
                  <a:pt x="387927" y="900545"/>
                </a:cubicBezTo>
                <a:cubicBezTo>
                  <a:pt x="393759" y="918041"/>
                  <a:pt x="404781" y="979459"/>
                  <a:pt x="443345" y="969818"/>
                </a:cubicBezTo>
                <a:cubicBezTo>
                  <a:pt x="457513" y="966276"/>
                  <a:pt x="445316" y="936742"/>
                  <a:pt x="457200" y="928254"/>
                </a:cubicBezTo>
                <a:cubicBezTo>
                  <a:pt x="480967" y="911277"/>
                  <a:pt x="540327" y="900545"/>
                  <a:pt x="540327" y="900545"/>
                </a:cubicBezTo>
                <a:cubicBezTo>
                  <a:pt x="556670" y="911440"/>
                  <a:pt x="598873" y="944840"/>
                  <a:pt x="623455" y="942109"/>
                </a:cubicBezTo>
                <a:cubicBezTo>
                  <a:pt x="652484" y="938884"/>
                  <a:pt x="706582" y="914400"/>
                  <a:pt x="706582" y="914400"/>
                </a:cubicBezTo>
                <a:cubicBezTo>
                  <a:pt x="733845" y="896224"/>
                  <a:pt x="756115" y="885302"/>
                  <a:pt x="775855" y="858982"/>
                </a:cubicBezTo>
                <a:cubicBezTo>
                  <a:pt x="795836" y="832340"/>
                  <a:pt x="831273" y="775854"/>
                  <a:pt x="831273" y="775854"/>
                </a:cubicBezTo>
                <a:cubicBezTo>
                  <a:pt x="838305" y="747723"/>
                  <a:pt x="847054" y="706705"/>
                  <a:pt x="858982" y="678873"/>
                </a:cubicBezTo>
                <a:cubicBezTo>
                  <a:pt x="867118" y="659890"/>
                  <a:pt x="877455" y="641927"/>
                  <a:pt x="886691" y="623454"/>
                </a:cubicBezTo>
                <a:cubicBezTo>
                  <a:pt x="891309" y="484909"/>
                  <a:pt x="892856" y="346227"/>
                  <a:pt x="900545" y="207818"/>
                </a:cubicBezTo>
                <a:cubicBezTo>
                  <a:pt x="904276" y="140659"/>
                  <a:pt x="921036" y="104783"/>
                  <a:pt x="942109" y="41564"/>
                </a:cubicBezTo>
                <a:lnTo>
                  <a:pt x="955964" y="0"/>
                </a:lnTo>
                <a:cubicBezTo>
                  <a:pt x="974437" y="4618"/>
                  <a:pt x="998990" y="-603"/>
                  <a:pt x="1011382" y="13854"/>
                </a:cubicBezTo>
                <a:cubicBezTo>
                  <a:pt x="1032363" y="38332"/>
                  <a:pt x="1044790" y="133635"/>
                  <a:pt x="1052945" y="166254"/>
                </a:cubicBezTo>
                <a:cubicBezTo>
                  <a:pt x="1074599" y="252870"/>
                  <a:pt x="1055811" y="162311"/>
                  <a:pt x="1094509" y="249382"/>
                </a:cubicBezTo>
                <a:cubicBezTo>
                  <a:pt x="1106371" y="276072"/>
                  <a:pt x="1106017" y="308207"/>
                  <a:pt x="1122218" y="332509"/>
                </a:cubicBezTo>
                <a:cubicBezTo>
                  <a:pt x="1131454" y="346364"/>
                  <a:pt x="1143164" y="358857"/>
                  <a:pt x="1149927" y="374073"/>
                </a:cubicBezTo>
                <a:cubicBezTo>
                  <a:pt x="1161789" y="400763"/>
                  <a:pt x="1168400" y="429491"/>
                  <a:pt x="1177636" y="457200"/>
                </a:cubicBezTo>
                <a:lnTo>
                  <a:pt x="1191491" y="498764"/>
                </a:lnTo>
                <a:cubicBezTo>
                  <a:pt x="1196109" y="512618"/>
                  <a:pt x="1195018" y="530001"/>
                  <a:pt x="1205345" y="540327"/>
                </a:cubicBezTo>
                <a:lnTo>
                  <a:pt x="1233055" y="568036"/>
                </a:lnTo>
                <a:cubicBezTo>
                  <a:pt x="1267874" y="672498"/>
                  <a:pt x="1220908" y="543745"/>
                  <a:pt x="1274618" y="651164"/>
                </a:cubicBezTo>
                <a:cubicBezTo>
                  <a:pt x="1331979" y="765885"/>
                  <a:pt x="1236771" y="615173"/>
                  <a:pt x="1316182" y="734291"/>
                </a:cubicBezTo>
                <a:cubicBezTo>
                  <a:pt x="1355426" y="852024"/>
                  <a:pt x="1300695" y="708480"/>
                  <a:pt x="1357745" y="803564"/>
                </a:cubicBezTo>
                <a:cubicBezTo>
                  <a:pt x="1365259" y="816087"/>
                  <a:pt x="1361273" y="834801"/>
                  <a:pt x="1371600" y="845127"/>
                </a:cubicBezTo>
                <a:cubicBezTo>
                  <a:pt x="1381927" y="855454"/>
                  <a:pt x="1400102" y="852451"/>
                  <a:pt x="1413164" y="858982"/>
                </a:cubicBezTo>
                <a:cubicBezTo>
                  <a:pt x="1520586" y="912694"/>
                  <a:pt x="1391825" y="865725"/>
                  <a:pt x="1496291" y="900545"/>
                </a:cubicBezTo>
                <a:cubicBezTo>
                  <a:pt x="1524000" y="895927"/>
                  <a:pt x="1552768" y="895574"/>
                  <a:pt x="1579418" y="886691"/>
                </a:cubicBezTo>
                <a:cubicBezTo>
                  <a:pt x="1595215" y="881426"/>
                  <a:pt x="1606089" y="866429"/>
                  <a:pt x="1620982" y="858982"/>
                </a:cubicBezTo>
                <a:cubicBezTo>
                  <a:pt x="1634044" y="852451"/>
                  <a:pt x="1648691" y="849745"/>
                  <a:pt x="1662545" y="845127"/>
                </a:cubicBezTo>
                <a:cubicBezTo>
                  <a:pt x="1708727" y="849745"/>
                  <a:pt x="1755474" y="850429"/>
                  <a:pt x="1801091" y="858982"/>
                </a:cubicBezTo>
                <a:cubicBezTo>
                  <a:pt x="1829799" y="864365"/>
                  <a:pt x="1855304" y="882561"/>
                  <a:pt x="1884218" y="886691"/>
                </a:cubicBezTo>
                <a:lnTo>
                  <a:pt x="1981200" y="900545"/>
                </a:lnTo>
                <a:cubicBezTo>
                  <a:pt x="2013527" y="895927"/>
                  <a:pt x="2046363" y="894034"/>
                  <a:pt x="2078182" y="886691"/>
                </a:cubicBezTo>
                <a:cubicBezTo>
                  <a:pt x="2106642" y="880123"/>
                  <a:pt x="2161309" y="858982"/>
                  <a:pt x="2161309" y="858982"/>
                </a:cubicBezTo>
                <a:cubicBezTo>
                  <a:pt x="2230108" y="962180"/>
                  <a:pt x="2141682" y="835428"/>
                  <a:pt x="2230582" y="942109"/>
                </a:cubicBezTo>
                <a:cubicBezTo>
                  <a:pt x="2241242" y="954901"/>
                  <a:pt x="2249055" y="969818"/>
                  <a:pt x="2258291" y="983673"/>
                </a:cubicBezTo>
                <a:cubicBezTo>
                  <a:pt x="2306844" y="971535"/>
                  <a:pt x="2367909" y="976465"/>
                  <a:pt x="2396836" y="928254"/>
                </a:cubicBezTo>
                <a:cubicBezTo>
                  <a:pt x="2404350" y="915731"/>
                  <a:pt x="2400364" y="897017"/>
                  <a:pt x="2410691" y="886691"/>
                </a:cubicBezTo>
                <a:cubicBezTo>
                  <a:pt x="2421018" y="876364"/>
                  <a:pt x="2439193" y="879367"/>
                  <a:pt x="2452255" y="872836"/>
                </a:cubicBezTo>
                <a:cubicBezTo>
                  <a:pt x="2467148" y="865389"/>
                  <a:pt x="2479964" y="854363"/>
                  <a:pt x="2493818" y="845127"/>
                </a:cubicBezTo>
                <a:cubicBezTo>
                  <a:pt x="2526898" y="745891"/>
                  <a:pt x="2479606" y="859412"/>
                  <a:pt x="2549236" y="775854"/>
                </a:cubicBezTo>
                <a:cubicBezTo>
                  <a:pt x="2562458" y="759988"/>
                  <a:pt x="2567709" y="738909"/>
                  <a:pt x="2576945" y="720436"/>
                </a:cubicBezTo>
                <a:cubicBezTo>
                  <a:pt x="2590800" y="725054"/>
                  <a:pt x="2605743" y="727199"/>
                  <a:pt x="2618509" y="734291"/>
                </a:cubicBezTo>
                <a:cubicBezTo>
                  <a:pt x="2647620" y="750464"/>
                  <a:pt x="2673927" y="771236"/>
                  <a:pt x="2701636" y="789709"/>
                </a:cubicBezTo>
                <a:lnTo>
                  <a:pt x="2743200" y="817418"/>
                </a:lnTo>
                <a:cubicBezTo>
                  <a:pt x="2757055" y="826654"/>
                  <a:pt x="2768436" y="841861"/>
                  <a:pt x="2784764" y="845127"/>
                </a:cubicBezTo>
                <a:lnTo>
                  <a:pt x="2854036" y="858982"/>
                </a:lnTo>
                <a:cubicBezTo>
                  <a:pt x="2872509" y="868218"/>
                  <a:pt x="2890279" y="879021"/>
                  <a:pt x="2909455" y="886691"/>
                </a:cubicBezTo>
                <a:cubicBezTo>
                  <a:pt x="2936574" y="897538"/>
                  <a:pt x="2964873" y="905164"/>
                  <a:pt x="2992582" y="914400"/>
                </a:cubicBezTo>
                <a:lnTo>
                  <a:pt x="3034145" y="928254"/>
                </a:lnTo>
                <a:cubicBezTo>
                  <a:pt x="3277249" y="1009289"/>
                  <a:pt x="3061020" y="942109"/>
                  <a:pt x="3713018" y="94210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86746" y="6368351"/>
            <a:ext cx="1690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25 scans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405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  <p:bldP spid="2" grpId="0" animBg="1"/>
      <p:bldP spid="3" grpId="0" animBg="1"/>
      <p:bldP spid="7" grpId="0" animBg="1"/>
      <p:bldP spid="5" grpId="0"/>
      <p:bldP spid="8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Signal Averaging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5791200" cy="4495800"/>
          </a:xfrm>
        </p:spPr>
        <p:txBody>
          <a:bodyPr/>
          <a:lstStyle/>
          <a:p>
            <a:r>
              <a:rPr lang="en-US" altLang="en-US" sz="2800" dirty="0" smtClean="0">
                <a:latin typeface="Tahoma" charset="0"/>
              </a:rPr>
              <a:t>Example 2: High Accuracy Mass Spectrometry</a:t>
            </a:r>
          </a:p>
          <a:p>
            <a:r>
              <a:rPr lang="en-US" altLang="en-US" sz="2400" dirty="0" smtClean="0">
                <a:latin typeface="Tahoma" charset="0"/>
              </a:rPr>
              <a:t>To confirm molecular formula, error in mass should be &lt; 5 ppm (for mass = 809 </a:t>
            </a:r>
            <a:r>
              <a:rPr lang="en-US" altLang="en-US" sz="2400" dirty="0" err="1" smtClean="0">
                <a:latin typeface="Tahoma" charset="0"/>
              </a:rPr>
              <a:t>amu</a:t>
            </a:r>
            <a:r>
              <a:rPr lang="en-US" altLang="en-US" sz="2400" dirty="0" smtClean="0">
                <a:latin typeface="Tahoma" charset="0"/>
              </a:rPr>
              <a:t>, error must be &lt; 0.004 </a:t>
            </a:r>
            <a:r>
              <a:rPr lang="en-US" altLang="en-US" sz="2400" dirty="0" err="1" smtClean="0">
                <a:latin typeface="Tahoma" charset="0"/>
              </a:rPr>
              <a:t>amu</a:t>
            </a:r>
            <a:r>
              <a:rPr lang="en-US" altLang="en-US" sz="2400" dirty="0" smtClean="0">
                <a:latin typeface="Tahoma" charset="0"/>
              </a:rPr>
              <a:t>)</a:t>
            </a:r>
          </a:p>
          <a:p>
            <a:r>
              <a:rPr lang="en-US" altLang="en-US" sz="2400" dirty="0" smtClean="0">
                <a:latin typeface="Tahoma" charset="0"/>
              </a:rPr>
              <a:t>However, </a:t>
            </a:r>
            <a:r>
              <a:rPr lang="en-US" altLang="en-US" sz="2400" dirty="0" err="1" smtClean="0">
                <a:latin typeface="Tahoma" charset="0"/>
              </a:rPr>
              <a:t>S</a:t>
            </a:r>
            <a:r>
              <a:rPr lang="en-US" altLang="en-US" sz="2400" baseline="-25000" dirty="0" err="1" smtClean="0">
                <a:latin typeface="Tahoma" charset="0"/>
              </a:rPr>
              <a:t>mass</a:t>
            </a:r>
            <a:r>
              <a:rPr lang="en-US" altLang="en-US" sz="2400" dirty="0" smtClean="0">
                <a:latin typeface="Tahoma" charset="0"/>
              </a:rPr>
              <a:t> = 0.054 </a:t>
            </a:r>
            <a:r>
              <a:rPr lang="en-US" altLang="en-US" sz="2400" dirty="0" err="1" smtClean="0">
                <a:latin typeface="Tahoma" charset="0"/>
              </a:rPr>
              <a:t>amu</a:t>
            </a:r>
            <a:endParaRPr lang="en-US" altLang="en-US" sz="2400" dirty="0" smtClean="0">
              <a:latin typeface="Tahoma" charset="0"/>
            </a:endParaRPr>
          </a:p>
          <a:p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requirement be met?</a:t>
            </a:r>
          </a:p>
          <a:p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 </a:t>
            </a:r>
            <a:r>
              <a:rPr lang="en-US" alt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en-US" sz="2400" baseline="-2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mean</a:t>
            </a:r>
            <a:r>
              <a:rPr lang="en-US" alt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mass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alt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en-US" sz="2400" baseline="-2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mass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/√n</a:t>
            </a:r>
          </a:p>
          <a:p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value is needed for n to meet 5 ppm requirement 95% of time?</a:t>
            </a:r>
          </a:p>
          <a:p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also requires accurate calibration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/>
          <a:srcRect l="15653" t="9905" r="50565" b="26175"/>
          <a:stretch>
            <a:fillRect/>
          </a:stretch>
        </p:blipFill>
        <p:spPr bwMode="auto">
          <a:xfrm>
            <a:off x="6475228" y="1524000"/>
            <a:ext cx="2363972" cy="335280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400800" y="49530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Example compound: expected mass = 809.4587 </a:t>
            </a:r>
            <a:r>
              <a:rPr lang="en-US" sz="1600" dirty="0" err="1" smtClean="0"/>
              <a:t>amu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477000" y="58674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meet 5 </a:t>
            </a:r>
            <a:r>
              <a:rPr lang="en-US" sz="1600" dirty="0" err="1" smtClean="0"/>
              <a:t>ppm</a:t>
            </a:r>
            <a:r>
              <a:rPr lang="en-US" sz="1600" dirty="0" smtClean="0"/>
              <a:t> limit, meas. mass = 809.4547 to 809.4628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2057400"/>
            <a:ext cx="121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00"/>
                </a:solidFill>
              </a:rPr>
              <a:t>Measured Mass = 809.4569 </a:t>
            </a:r>
            <a:r>
              <a:rPr lang="en-US" sz="1600" dirty="0" err="1" smtClean="0">
                <a:solidFill>
                  <a:srgbClr val="FFFF00"/>
                </a:solidFill>
              </a:rPr>
              <a:t>amu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001000" y="1600200"/>
            <a:ext cx="685800" cy="304800"/>
          </a:xfrm>
          <a:prstGeom prst="ellipse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620000" y="3200400"/>
            <a:ext cx="4572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222673" y="3214255"/>
            <a:ext cx="4572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47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  <p:bldP spid="12" grpId="0"/>
      <p:bldP spid="13" grpId="0"/>
      <p:bldP spid="14" grpId="0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Calibration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724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smtClean="0">
                <a:latin typeface="Tahoma" charset="0"/>
              </a:rPr>
              <a:t>For many classical methods direct measurements are used (mass or volume delivered)</a:t>
            </a:r>
          </a:p>
          <a:p>
            <a:pPr>
              <a:lnSpc>
                <a:spcPct val="80000"/>
              </a:lnSpc>
            </a:pPr>
            <a:r>
              <a:rPr lang="en-US" altLang="en-US" sz="1800" smtClean="0">
                <a:latin typeface="Tahoma" charset="0"/>
              </a:rPr>
              <a:t>Balances and Burets need calibration, but then reading is correct (or corrected)</a:t>
            </a:r>
          </a:p>
          <a:p>
            <a:pPr>
              <a:lnSpc>
                <a:spcPct val="80000"/>
              </a:lnSpc>
            </a:pPr>
            <a:r>
              <a:rPr lang="en-US" altLang="en-US" sz="1800" smtClean="0">
                <a:latin typeface="Tahoma" charset="0"/>
              </a:rPr>
              <a:t>For many instruments, signal is only empirically related to concentration</a:t>
            </a:r>
          </a:p>
          <a:p>
            <a:pPr>
              <a:lnSpc>
                <a:spcPct val="80000"/>
              </a:lnSpc>
            </a:pPr>
            <a:r>
              <a:rPr lang="en-US" altLang="en-US" sz="1800" smtClean="0">
                <a:latin typeface="Tahoma" charset="0"/>
              </a:rPr>
              <a:t>Example Atomic Absorption Spectroscopy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Tahoma" charset="0"/>
              </a:rPr>
              <a:t>Measure is light absorbed by “free” metal atoms in flame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Tahoma" charset="0"/>
              </a:rPr>
              <a:t>Conc. of atoms depends on flame conditions, nebulization rate, many parameters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Tahoma" charset="0"/>
              </a:rPr>
              <a:t>It is not possible to measure light absorbance and directly determine conc. of metal in 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Tahoma" charset="0"/>
              </a:rPr>
              <a:t>Instead, standards (known conc.) are used and response is measured</a:t>
            </a:r>
          </a:p>
        </p:txBody>
      </p:sp>
      <p:sp>
        <p:nvSpPr>
          <p:cNvPr id="140292" name="Freeform 4"/>
          <p:cNvSpPr>
            <a:spLocks/>
          </p:cNvSpPr>
          <p:nvPr/>
        </p:nvSpPr>
        <p:spPr bwMode="auto">
          <a:xfrm>
            <a:off x="6450013" y="3403600"/>
            <a:ext cx="1246187" cy="330200"/>
          </a:xfrm>
          <a:custGeom>
            <a:avLst/>
            <a:gdLst>
              <a:gd name="T0" fmla="*/ 2147483647 w 785"/>
              <a:gd name="T1" fmla="*/ 0 h 208"/>
              <a:gd name="T2" fmla="*/ 2147483647 w 785"/>
              <a:gd name="T3" fmla="*/ 2147483647 h 208"/>
              <a:gd name="T4" fmla="*/ 2147483647 w 785"/>
              <a:gd name="T5" fmla="*/ 2147483647 h 208"/>
              <a:gd name="T6" fmla="*/ 0 w 785"/>
              <a:gd name="T7" fmla="*/ 2147483647 h 208"/>
              <a:gd name="T8" fmla="*/ 2147483647 w 785"/>
              <a:gd name="T9" fmla="*/ 2147483647 h 208"/>
              <a:gd name="T10" fmla="*/ 2147483647 w 785"/>
              <a:gd name="T11" fmla="*/ 2147483647 h 208"/>
              <a:gd name="T12" fmla="*/ 2147483647 w 785"/>
              <a:gd name="T13" fmla="*/ 0 h 2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5"/>
              <a:gd name="T22" fmla="*/ 0 h 208"/>
              <a:gd name="T23" fmla="*/ 785 w 785"/>
              <a:gd name="T24" fmla="*/ 208 h 2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5" h="208">
                <a:moveTo>
                  <a:pt x="118" y="0"/>
                </a:moveTo>
                <a:cubicBezTo>
                  <a:pt x="72" y="35"/>
                  <a:pt x="75" y="54"/>
                  <a:pt x="48" y="98"/>
                </a:cubicBezTo>
                <a:cubicBezTo>
                  <a:pt x="39" y="112"/>
                  <a:pt x="20" y="139"/>
                  <a:pt x="20" y="139"/>
                </a:cubicBezTo>
                <a:cubicBezTo>
                  <a:pt x="14" y="158"/>
                  <a:pt x="9" y="177"/>
                  <a:pt x="0" y="195"/>
                </a:cubicBezTo>
                <a:lnTo>
                  <a:pt x="689" y="208"/>
                </a:lnTo>
                <a:lnTo>
                  <a:pt x="785" y="16"/>
                </a:lnTo>
                <a:lnTo>
                  <a:pt x="118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>
            <a:off x="6542088" y="3559175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294" name="Freeform 6"/>
          <p:cNvSpPr>
            <a:spLocks/>
          </p:cNvSpPr>
          <p:nvPr/>
        </p:nvSpPr>
        <p:spPr bwMode="auto">
          <a:xfrm>
            <a:off x="6548438" y="2841625"/>
            <a:ext cx="1241425" cy="758825"/>
          </a:xfrm>
          <a:custGeom>
            <a:avLst/>
            <a:gdLst>
              <a:gd name="T0" fmla="*/ 0 w 782"/>
              <a:gd name="T1" fmla="*/ 2147483647 h 478"/>
              <a:gd name="T2" fmla="*/ 2147483647 w 782"/>
              <a:gd name="T3" fmla="*/ 2147483647 h 478"/>
              <a:gd name="T4" fmla="*/ 2147483647 w 782"/>
              <a:gd name="T5" fmla="*/ 2147483647 h 478"/>
              <a:gd name="T6" fmla="*/ 2147483647 w 782"/>
              <a:gd name="T7" fmla="*/ 2147483647 h 478"/>
              <a:gd name="T8" fmla="*/ 2147483647 w 782"/>
              <a:gd name="T9" fmla="*/ 2147483647 h 478"/>
              <a:gd name="T10" fmla="*/ 2147483647 w 782"/>
              <a:gd name="T11" fmla="*/ 2147483647 h 478"/>
              <a:gd name="T12" fmla="*/ 2147483647 w 782"/>
              <a:gd name="T13" fmla="*/ 2147483647 h 478"/>
              <a:gd name="T14" fmla="*/ 2147483647 w 782"/>
              <a:gd name="T15" fmla="*/ 2147483647 h 478"/>
              <a:gd name="T16" fmla="*/ 2147483647 w 782"/>
              <a:gd name="T17" fmla="*/ 2147483647 h 478"/>
              <a:gd name="T18" fmla="*/ 2147483647 w 782"/>
              <a:gd name="T19" fmla="*/ 2147483647 h 478"/>
              <a:gd name="T20" fmla="*/ 2147483647 w 782"/>
              <a:gd name="T21" fmla="*/ 2147483647 h 478"/>
              <a:gd name="T22" fmla="*/ 2147483647 w 782"/>
              <a:gd name="T23" fmla="*/ 2147483647 h 478"/>
              <a:gd name="T24" fmla="*/ 2147483647 w 782"/>
              <a:gd name="T25" fmla="*/ 2147483647 h 478"/>
              <a:gd name="T26" fmla="*/ 2147483647 w 782"/>
              <a:gd name="T27" fmla="*/ 2147483647 h 478"/>
              <a:gd name="T28" fmla="*/ 2147483647 w 782"/>
              <a:gd name="T29" fmla="*/ 2147483647 h 478"/>
              <a:gd name="T30" fmla="*/ 2147483647 w 782"/>
              <a:gd name="T31" fmla="*/ 2147483647 h 478"/>
              <a:gd name="T32" fmla="*/ 2147483647 w 782"/>
              <a:gd name="T33" fmla="*/ 2147483647 h 478"/>
              <a:gd name="T34" fmla="*/ 2147483647 w 782"/>
              <a:gd name="T35" fmla="*/ 2147483647 h 478"/>
              <a:gd name="T36" fmla="*/ 2147483647 w 782"/>
              <a:gd name="T37" fmla="*/ 2147483647 h 478"/>
              <a:gd name="T38" fmla="*/ 2147483647 w 782"/>
              <a:gd name="T39" fmla="*/ 2147483647 h 478"/>
              <a:gd name="T40" fmla="*/ 2147483647 w 782"/>
              <a:gd name="T41" fmla="*/ 2147483647 h 478"/>
              <a:gd name="T42" fmla="*/ 2147483647 w 782"/>
              <a:gd name="T43" fmla="*/ 2147483647 h 478"/>
              <a:gd name="T44" fmla="*/ 2147483647 w 782"/>
              <a:gd name="T45" fmla="*/ 2147483647 h 478"/>
              <a:gd name="T46" fmla="*/ 2147483647 w 782"/>
              <a:gd name="T47" fmla="*/ 2147483647 h 478"/>
              <a:gd name="T48" fmla="*/ 2147483647 w 782"/>
              <a:gd name="T49" fmla="*/ 2147483647 h 478"/>
              <a:gd name="T50" fmla="*/ 2147483647 w 782"/>
              <a:gd name="T51" fmla="*/ 2147483647 h 478"/>
              <a:gd name="T52" fmla="*/ 2147483647 w 782"/>
              <a:gd name="T53" fmla="*/ 2147483647 h 478"/>
              <a:gd name="T54" fmla="*/ 2147483647 w 782"/>
              <a:gd name="T55" fmla="*/ 0 h 478"/>
              <a:gd name="T56" fmla="*/ 2147483647 w 782"/>
              <a:gd name="T57" fmla="*/ 2147483647 h 478"/>
              <a:gd name="T58" fmla="*/ 2147483647 w 782"/>
              <a:gd name="T59" fmla="*/ 2147483647 h 478"/>
              <a:gd name="T60" fmla="*/ 2147483647 w 782"/>
              <a:gd name="T61" fmla="*/ 2147483647 h 478"/>
              <a:gd name="T62" fmla="*/ 2147483647 w 782"/>
              <a:gd name="T63" fmla="*/ 2147483647 h 478"/>
              <a:gd name="T64" fmla="*/ 2147483647 w 782"/>
              <a:gd name="T65" fmla="*/ 2147483647 h 478"/>
              <a:gd name="T66" fmla="*/ 2147483647 w 782"/>
              <a:gd name="T67" fmla="*/ 2147483647 h 478"/>
              <a:gd name="T68" fmla="*/ 2147483647 w 782"/>
              <a:gd name="T69" fmla="*/ 2147483647 h 478"/>
              <a:gd name="T70" fmla="*/ 2147483647 w 782"/>
              <a:gd name="T71" fmla="*/ 2147483647 h 478"/>
              <a:gd name="T72" fmla="*/ 2147483647 w 782"/>
              <a:gd name="T73" fmla="*/ 2147483647 h 478"/>
              <a:gd name="T74" fmla="*/ 2147483647 w 782"/>
              <a:gd name="T75" fmla="*/ 2147483647 h 478"/>
              <a:gd name="T76" fmla="*/ 2147483647 w 782"/>
              <a:gd name="T77" fmla="*/ 2147483647 h 478"/>
              <a:gd name="T78" fmla="*/ 2147483647 w 782"/>
              <a:gd name="T79" fmla="*/ 2147483647 h 478"/>
              <a:gd name="T80" fmla="*/ 0 w 782"/>
              <a:gd name="T81" fmla="*/ 2147483647 h 47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782"/>
              <a:gd name="T124" fmla="*/ 0 h 478"/>
              <a:gd name="T125" fmla="*/ 782 w 782"/>
              <a:gd name="T126" fmla="*/ 478 h 47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782" h="478">
                <a:moveTo>
                  <a:pt x="0" y="452"/>
                </a:moveTo>
                <a:cubicBezTo>
                  <a:pt x="16" y="358"/>
                  <a:pt x="1" y="457"/>
                  <a:pt x="14" y="285"/>
                </a:cubicBezTo>
                <a:cubicBezTo>
                  <a:pt x="15" y="266"/>
                  <a:pt x="17" y="247"/>
                  <a:pt x="21" y="229"/>
                </a:cubicBezTo>
                <a:cubicBezTo>
                  <a:pt x="24" y="215"/>
                  <a:pt x="35" y="188"/>
                  <a:pt x="35" y="188"/>
                </a:cubicBezTo>
                <a:cubicBezTo>
                  <a:pt x="39" y="130"/>
                  <a:pt x="56" y="65"/>
                  <a:pt x="56" y="7"/>
                </a:cubicBezTo>
                <a:cubicBezTo>
                  <a:pt x="87" y="130"/>
                  <a:pt x="83" y="125"/>
                  <a:pt x="83" y="299"/>
                </a:cubicBezTo>
                <a:cubicBezTo>
                  <a:pt x="88" y="307"/>
                  <a:pt x="95" y="330"/>
                  <a:pt x="99" y="322"/>
                </a:cubicBezTo>
                <a:cubicBezTo>
                  <a:pt x="105" y="311"/>
                  <a:pt x="89" y="298"/>
                  <a:pt x="90" y="285"/>
                </a:cubicBezTo>
                <a:cubicBezTo>
                  <a:pt x="91" y="266"/>
                  <a:pt x="99" y="248"/>
                  <a:pt x="104" y="229"/>
                </a:cubicBezTo>
                <a:cubicBezTo>
                  <a:pt x="106" y="220"/>
                  <a:pt x="111" y="202"/>
                  <a:pt x="111" y="202"/>
                </a:cubicBezTo>
                <a:cubicBezTo>
                  <a:pt x="119" y="54"/>
                  <a:pt x="118" y="114"/>
                  <a:pt x="118" y="21"/>
                </a:cubicBezTo>
                <a:lnTo>
                  <a:pt x="147" y="178"/>
                </a:lnTo>
                <a:cubicBezTo>
                  <a:pt x="185" y="131"/>
                  <a:pt x="162" y="72"/>
                  <a:pt x="194" y="21"/>
                </a:cubicBezTo>
                <a:cubicBezTo>
                  <a:pt x="237" y="50"/>
                  <a:pt x="229" y="106"/>
                  <a:pt x="229" y="153"/>
                </a:cubicBezTo>
                <a:cubicBezTo>
                  <a:pt x="245" y="236"/>
                  <a:pt x="231" y="249"/>
                  <a:pt x="285" y="195"/>
                </a:cubicBezTo>
                <a:cubicBezTo>
                  <a:pt x="307" y="130"/>
                  <a:pt x="305" y="119"/>
                  <a:pt x="305" y="35"/>
                </a:cubicBezTo>
                <a:cubicBezTo>
                  <a:pt x="316" y="35"/>
                  <a:pt x="333" y="24"/>
                  <a:pt x="339" y="34"/>
                </a:cubicBezTo>
                <a:cubicBezTo>
                  <a:pt x="346" y="45"/>
                  <a:pt x="326" y="57"/>
                  <a:pt x="326" y="70"/>
                </a:cubicBezTo>
                <a:cubicBezTo>
                  <a:pt x="324" y="137"/>
                  <a:pt x="333" y="204"/>
                  <a:pt x="333" y="271"/>
                </a:cubicBezTo>
                <a:cubicBezTo>
                  <a:pt x="351" y="272"/>
                  <a:pt x="370" y="280"/>
                  <a:pt x="387" y="274"/>
                </a:cubicBezTo>
                <a:cubicBezTo>
                  <a:pt x="395" y="271"/>
                  <a:pt x="396" y="259"/>
                  <a:pt x="396" y="250"/>
                </a:cubicBezTo>
                <a:cubicBezTo>
                  <a:pt x="397" y="151"/>
                  <a:pt x="392" y="122"/>
                  <a:pt x="382" y="42"/>
                </a:cubicBezTo>
                <a:cubicBezTo>
                  <a:pt x="390" y="12"/>
                  <a:pt x="389" y="24"/>
                  <a:pt x="389" y="7"/>
                </a:cubicBezTo>
                <a:cubicBezTo>
                  <a:pt x="404" y="16"/>
                  <a:pt x="424" y="20"/>
                  <a:pt x="435" y="34"/>
                </a:cubicBezTo>
                <a:cubicBezTo>
                  <a:pt x="441" y="42"/>
                  <a:pt x="430" y="53"/>
                  <a:pt x="430" y="63"/>
                </a:cubicBezTo>
                <a:cubicBezTo>
                  <a:pt x="429" y="118"/>
                  <a:pt x="430" y="174"/>
                  <a:pt x="430" y="229"/>
                </a:cubicBezTo>
                <a:cubicBezTo>
                  <a:pt x="437" y="155"/>
                  <a:pt x="439" y="191"/>
                  <a:pt x="465" y="139"/>
                </a:cubicBezTo>
                <a:cubicBezTo>
                  <a:pt x="484" y="100"/>
                  <a:pt x="493" y="43"/>
                  <a:pt x="493" y="0"/>
                </a:cubicBezTo>
                <a:lnTo>
                  <a:pt x="531" y="130"/>
                </a:lnTo>
                <a:cubicBezTo>
                  <a:pt x="714" y="39"/>
                  <a:pt x="782" y="70"/>
                  <a:pt x="687" y="7"/>
                </a:cubicBezTo>
                <a:cubicBezTo>
                  <a:pt x="664" y="9"/>
                  <a:pt x="618" y="14"/>
                  <a:pt x="618" y="14"/>
                </a:cubicBezTo>
                <a:cubicBezTo>
                  <a:pt x="625" y="19"/>
                  <a:pt x="632" y="24"/>
                  <a:pt x="639" y="28"/>
                </a:cubicBezTo>
                <a:cubicBezTo>
                  <a:pt x="645" y="31"/>
                  <a:pt x="659" y="35"/>
                  <a:pt x="659" y="35"/>
                </a:cubicBezTo>
                <a:cubicBezTo>
                  <a:pt x="721" y="217"/>
                  <a:pt x="667" y="12"/>
                  <a:pt x="659" y="98"/>
                </a:cubicBezTo>
                <a:cubicBezTo>
                  <a:pt x="652" y="176"/>
                  <a:pt x="656" y="255"/>
                  <a:pt x="652" y="334"/>
                </a:cubicBezTo>
                <a:cubicBezTo>
                  <a:pt x="651" y="348"/>
                  <a:pt x="648" y="361"/>
                  <a:pt x="646" y="375"/>
                </a:cubicBezTo>
                <a:cubicBezTo>
                  <a:pt x="648" y="391"/>
                  <a:pt x="652" y="408"/>
                  <a:pt x="652" y="424"/>
                </a:cubicBezTo>
                <a:cubicBezTo>
                  <a:pt x="652" y="436"/>
                  <a:pt x="646" y="458"/>
                  <a:pt x="646" y="458"/>
                </a:cubicBezTo>
                <a:cubicBezTo>
                  <a:pt x="600" y="478"/>
                  <a:pt x="647" y="464"/>
                  <a:pt x="632" y="445"/>
                </a:cubicBezTo>
                <a:cubicBezTo>
                  <a:pt x="618" y="428"/>
                  <a:pt x="591" y="432"/>
                  <a:pt x="569" y="431"/>
                </a:cubicBezTo>
                <a:cubicBezTo>
                  <a:pt x="21" y="418"/>
                  <a:pt x="155" y="297"/>
                  <a:pt x="0" y="452"/>
                </a:cubicBezTo>
                <a:close/>
              </a:path>
            </a:pathLst>
          </a:custGeom>
          <a:solidFill>
            <a:srgbClr val="FF0000">
              <a:alpha val="5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295" name="Line 7"/>
          <p:cNvSpPr>
            <a:spLocks noChangeShapeType="1"/>
          </p:cNvSpPr>
          <p:nvPr/>
        </p:nvSpPr>
        <p:spPr bwMode="auto">
          <a:xfrm>
            <a:off x="6454775" y="3733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>
            <a:off x="6477000" y="40386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7543800" y="3733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298" name="Line 10"/>
          <p:cNvSpPr>
            <a:spLocks noChangeShapeType="1"/>
          </p:cNvSpPr>
          <p:nvPr/>
        </p:nvSpPr>
        <p:spPr bwMode="auto">
          <a:xfrm flipV="1">
            <a:off x="7543800" y="3733800"/>
            <a:ext cx="152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>
            <a:off x="7696200" y="3429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00" name="Oval 12"/>
          <p:cNvSpPr>
            <a:spLocks noChangeArrowheads="1"/>
          </p:cNvSpPr>
          <p:nvPr/>
        </p:nvSpPr>
        <p:spPr bwMode="auto">
          <a:xfrm>
            <a:off x="6553200" y="44196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0301" name="Line 13"/>
          <p:cNvSpPr>
            <a:spLocks noChangeShapeType="1"/>
          </p:cNvSpPr>
          <p:nvPr/>
        </p:nvSpPr>
        <p:spPr bwMode="auto">
          <a:xfrm flipV="1">
            <a:off x="6596063" y="4038600"/>
            <a:ext cx="3048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02" name="Line 14"/>
          <p:cNvSpPr>
            <a:spLocks noChangeShapeType="1"/>
          </p:cNvSpPr>
          <p:nvPr/>
        </p:nvSpPr>
        <p:spPr bwMode="auto">
          <a:xfrm flipV="1">
            <a:off x="6934200" y="4038600"/>
            <a:ext cx="3810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03" name="Rectangle 15"/>
          <p:cNvSpPr>
            <a:spLocks noChangeArrowheads="1"/>
          </p:cNvSpPr>
          <p:nvPr/>
        </p:nvSpPr>
        <p:spPr bwMode="auto">
          <a:xfrm>
            <a:off x="6248400" y="5334000"/>
            <a:ext cx="533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0304" name="Rectangle 16"/>
          <p:cNvSpPr>
            <a:spLocks noChangeArrowheads="1"/>
          </p:cNvSpPr>
          <p:nvPr/>
        </p:nvSpPr>
        <p:spPr bwMode="auto">
          <a:xfrm>
            <a:off x="6172200" y="4953000"/>
            <a:ext cx="685800" cy="11430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0305" name="Freeform 17"/>
          <p:cNvSpPr>
            <a:spLocks/>
          </p:cNvSpPr>
          <p:nvPr/>
        </p:nvSpPr>
        <p:spPr bwMode="auto">
          <a:xfrm>
            <a:off x="6438900" y="4648200"/>
            <a:ext cx="266700" cy="1219200"/>
          </a:xfrm>
          <a:custGeom>
            <a:avLst/>
            <a:gdLst>
              <a:gd name="T0" fmla="*/ 2147483647 w 168"/>
              <a:gd name="T1" fmla="*/ 2147483647 h 768"/>
              <a:gd name="T2" fmla="*/ 2147483647 w 168"/>
              <a:gd name="T3" fmla="*/ 2147483647 h 768"/>
              <a:gd name="T4" fmla="*/ 2147483647 w 168"/>
              <a:gd name="T5" fmla="*/ 0 h 768"/>
              <a:gd name="T6" fmla="*/ 0 60000 65536"/>
              <a:gd name="T7" fmla="*/ 0 60000 65536"/>
              <a:gd name="T8" fmla="*/ 0 60000 65536"/>
              <a:gd name="T9" fmla="*/ 0 w 168"/>
              <a:gd name="T10" fmla="*/ 0 h 768"/>
              <a:gd name="T11" fmla="*/ 168 w 168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768">
                <a:moveTo>
                  <a:pt x="24" y="768"/>
                </a:moveTo>
                <a:cubicBezTo>
                  <a:pt x="12" y="640"/>
                  <a:pt x="0" y="512"/>
                  <a:pt x="24" y="384"/>
                </a:cubicBezTo>
                <a:cubicBezTo>
                  <a:pt x="48" y="256"/>
                  <a:pt x="144" y="64"/>
                  <a:pt x="16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06" name="Line 18"/>
          <p:cNvSpPr>
            <a:spLocks noChangeShapeType="1"/>
          </p:cNvSpPr>
          <p:nvPr/>
        </p:nvSpPr>
        <p:spPr bwMode="auto">
          <a:xfrm>
            <a:off x="5943600" y="3276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0307" name="Text Box 19"/>
          <p:cNvSpPr txBox="1">
            <a:spLocks noChangeArrowheads="1"/>
          </p:cNvSpPr>
          <p:nvPr/>
        </p:nvSpPr>
        <p:spPr bwMode="auto">
          <a:xfrm>
            <a:off x="5486400" y="25146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Light beam</a:t>
            </a:r>
          </a:p>
        </p:txBody>
      </p:sp>
      <p:sp>
        <p:nvSpPr>
          <p:cNvPr id="140308" name="Line 20"/>
          <p:cNvSpPr>
            <a:spLocks noChangeShapeType="1"/>
          </p:cNvSpPr>
          <p:nvPr/>
        </p:nvSpPr>
        <p:spPr bwMode="auto">
          <a:xfrm>
            <a:off x="7772400" y="3200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0309" name="Text Box 21"/>
          <p:cNvSpPr txBox="1">
            <a:spLocks noChangeArrowheads="1"/>
          </p:cNvSpPr>
          <p:nvPr/>
        </p:nvSpPr>
        <p:spPr bwMode="auto">
          <a:xfrm>
            <a:off x="8077200" y="30480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To light Detector</a:t>
            </a:r>
          </a:p>
        </p:txBody>
      </p:sp>
    </p:spTree>
    <p:extLst>
      <p:ext uri="{BB962C8B-B14F-4D97-AF65-F5344CB8AC3E}">
        <p14:creationId xmlns:p14="http://schemas.microsoft.com/office/powerpoint/2010/main" val="101562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/>
      <p:bldP spid="140292" grpId="0" animBg="1"/>
      <p:bldP spid="140293" grpId="0" animBg="1"/>
      <p:bldP spid="140294" grpId="0" animBg="1"/>
      <p:bldP spid="140295" grpId="0" animBg="1"/>
      <p:bldP spid="140296" grpId="0" animBg="1"/>
      <p:bldP spid="140297" grpId="0" animBg="1"/>
      <p:bldP spid="140298" grpId="0" animBg="1"/>
      <p:bldP spid="140299" grpId="0" animBg="1"/>
      <p:bldP spid="140300" grpId="0" animBg="1"/>
      <p:bldP spid="140301" grpId="0" animBg="1"/>
      <p:bldP spid="140302" grpId="0" animBg="1"/>
      <p:bldP spid="140303" grpId="0" animBg="1"/>
      <p:bldP spid="140304" grpId="0" animBg="1"/>
      <p:bldP spid="140305" grpId="0" animBg="1"/>
      <p:bldP spid="140306" grpId="0" animBg="1"/>
      <p:bldP spid="140307" grpId="0"/>
      <p:bldP spid="140308" grpId="0" animBg="1"/>
      <p:bldP spid="1403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Method of Least Squares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>
                <a:latin typeface="Tahoma" charset="0"/>
              </a:rPr>
              <a:t>Purpose of least squares method: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latin typeface="Tahoma" charset="0"/>
              </a:rPr>
              <a:t>determine the best fit curve through the data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latin typeface="Tahoma" charset="0"/>
              </a:rPr>
              <a:t>for linear model, </a:t>
            </a:r>
            <a:r>
              <a:rPr lang="en-US" altLang="en-US" sz="2000" i="1" smtClean="0">
                <a:latin typeface="Tahoma" charset="0"/>
              </a:rPr>
              <a:t>y</a:t>
            </a:r>
            <a:r>
              <a:rPr lang="en-US" altLang="en-US" sz="2000" smtClean="0">
                <a:latin typeface="Tahoma" charset="0"/>
              </a:rPr>
              <a:t> = </a:t>
            </a:r>
            <a:r>
              <a:rPr lang="en-US" altLang="en-US" sz="2000" i="1" smtClean="0">
                <a:latin typeface="Tahoma" charset="0"/>
              </a:rPr>
              <a:t>mx</a:t>
            </a:r>
            <a:r>
              <a:rPr lang="en-US" altLang="en-US" sz="2000" smtClean="0">
                <a:latin typeface="Tahoma" charset="0"/>
              </a:rPr>
              <a:t> + </a:t>
            </a:r>
            <a:r>
              <a:rPr lang="en-US" altLang="en-US" sz="2000" i="1" smtClean="0">
                <a:latin typeface="Tahoma" charset="0"/>
              </a:rPr>
              <a:t>b</a:t>
            </a:r>
            <a:r>
              <a:rPr lang="en-US" altLang="en-US" sz="2000" smtClean="0">
                <a:latin typeface="Tahoma" charset="0"/>
              </a:rPr>
              <a:t>, least squares determines best </a:t>
            </a:r>
            <a:r>
              <a:rPr lang="en-US" altLang="en-US" sz="2000" i="1" smtClean="0">
                <a:latin typeface="Tahoma" charset="0"/>
              </a:rPr>
              <a:t>m</a:t>
            </a:r>
            <a:r>
              <a:rPr lang="en-US" altLang="en-US" sz="2000" smtClean="0">
                <a:latin typeface="Tahoma" charset="0"/>
              </a:rPr>
              <a:t> and </a:t>
            </a:r>
            <a:r>
              <a:rPr lang="en-US" altLang="en-US" sz="2000" i="1" smtClean="0">
                <a:latin typeface="Tahoma" charset="0"/>
              </a:rPr>
              <a:t>b</a:t>
            </a:r>
            <a:r>
              <a:rPr lang="en-US" altLang="en-US" sz="2000" smtClean="0">
                <a:latin typeface="Tahoma" charset="0"/>
              </a:rPr>
              <a:t> values to fit the </a:t>
            </a:r>
            <a:r>
              <a:rPr lang="en-US" altLang="en-US" sz="2000" i="1" smtClean="0">
                <a:latin typeface="Tahoma" charset="0"/>
              </a:rPr>
              <a:t>x</a:t>
            </a:r>
            <a:r>
              <a:rPr lang="en-US" altLang="en-US" sz="2000" smtClean="0">
                <a:latin typeface="Tahoma" charset="0"/>
              </a:rPr>
              <a:t>, </a:t>
            </a:r>
            <a:r>
              <a:rPr lang="en-US" altLang="en-US" sz="2000" i="1" smtClean="0">
                <a:latin typeface="Tahoma" charset="0"/>
              </a:rPr>
              <a:t>y</a:t>
            </a:r>
            <a:r>
              <a:rPr lang="en-US" altLang="en-US" sz="2000" smtClean="0">
                <a:latin typeface="Tahoma" charset="0"/>
              </a:rPr>
              <a:t> data set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latin typeface="Tahoma" charset="0"/>
              </a:rPr>
              <a:t>note: </a:t>
            </a:r>
            <a:r>
              <a:rPr lang="en-US" altLang="en-US" sz="2000" i="1" smtClean="0">
                <a:latin typeface="Tahoma" charset="0"/>
              </a:rPr>
              <a:t>y</a:t>
            </a:r>
            <a:r>
              <a:rPr lang="en-US" altLang="en-US" sz="2000" smtClean="0">
                <a:latin typeface="Tahoma" charset="0"/>
              </a:rPr>
              <a:t> = measurement or response, </a:t>
            </a:r>
            <a:r>
              <a:rPr lang="en-US" altLang="en-US" sz="2000" i="1" smtClean="0">
                <a:latin typeface="Tahoma" charset="0"/>
              </a:rPr>
              <a:t>x</a:t>
            </a:r>
            <a:r>
              <a:rPr lang="en-US" altLang="en-US" sz="2000" smtClean="0">
                <a:latin typeface="Tahoma" charset="0"/>
              </a:rPr>
              <a:t> = concentration, mass or moles</a:t>
            </a:r>
          </a:p>
          <a:p>
            <a:pPr>
              <a:lnSpc>
                <a:spcPct val="80000"/>
              </a:lnSpc>
            </a:pPr>
            <a:r>
              <a:rPr lang="en-US" altLang="en-US" sz="2400" smtClean="0">
                <a:latin typeface="Tahoma" charset="0"/>
              </a:rPr>
              <a:t>How method works: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latin typeface="Tahoma" charset="0"/>
              </a:rPr>
              <a:t>the principle is to select </a:t>
            </a:r>
            <a:r>
              <a:rPr lang="en-US" altLang="en-US" sz="2000" i="1" smtClean="0">
                <a:latin typeface="Tahoma" charset="0"/>
              </a:rPr>
              <a:t>m</a:t>
            </a:r>
            <a:r>
              <a:rPr lang="en-US" altLang="en-US" sz="2000" smtClean="0">
                <a:latin typeface="Tahoma" charset="0"/>
              </a:rPr>
              <a:t> and </a:t>
            </a:r>
            <a:r>
              <a:rPr lang="en-US" altLang="en-US" sz="2000" i="1" smtClean="0">
                <a:latin typeface="Tahoma" charset="0"/>
              </a:rPr>
              <a:t>b</a:t>
            </a:r>
            <a:r>
              <a:rPr lang="en-US" altLang="en-US" sz="2000" smtClean="0">
                <a:latin typeface="Tahoma" charset="0"/>
              </a:rPr>
              <a:t> values that minimize the sum of the square of the deviations from the line (minimize </a:t>
            </a:r>
            <a:r>
              <a:rPr lang="el-GR" altLang="en-US" sz="2000" smtClean="0">
                <a:latin typeface="Tahoma" charset="0"/>
                <a:cs typeface="Arial" charset="0"/>
              </a:rPr>
              <a:t>Σ</a:t>
            </a:r>
            <a:r>
              <a:rPr lang="en-US" altLang="en-US" sz="2000" smtClean="0">
                <a:latin typeface="Tahoma" charset="0"/>
              </a:rPr>
              <a:t>[</a:t>
            </a:r>
            <a:r>
              <a:rPr lang="en-US" altLang="en-US" sz="2000" i="1" smtClean="0">
                <a:latin typeface="Tahoma" charset="0"/>
              </a:rPr>
              <a:t>y</a:t>
            </a:r>
            <a:r>
              <a:rPr lang="en-US" altLang="en-US" sz="2000" i="1" baseline="-25000" smtClean="0">
                <a:latin typeface="Tahoma" charset="0"/>
              </a:rPr>
              <a:t>i</a:t>
            </a:r>
            <a:r>
              <a:rPr lang="en-US" altLang="en-US" sz="2000" smtClean="0">
                <a:latin typeface="Tahoma" charset="0"/>
              </a:rPr>
              <a:t> – (</a:t>
            </a:r>
            <a:r>
              <a:rPr lang="en-US" altLang="en-US" sz="2000" i="1" smtClean="0">
                <a:latin typeface="Tahoma" charset="0"/>
              </a:rPr>
              <a:t>mx</a:t>
            </a:r>
            <a:r>
              <a:rPr lang="en-US" altLang="en-US" sz="2000" i="1" baseline="-25000" smtClean="0">
                <a:latin typeface="Tahoma" charset="0"/>
              </a:rPr>
              <a:t>i</a:t>
            </a:r>
            <a:r>
              <a:rPr lang="en-US" altLang="en-US" sz="2000" i="1" smtClean="0">
                <a:latin typeface="Tahoma" charset="0"/>
              </a:rPr>
              <a:t> </a:t>
            </a:r>
            <a:r>
              <a:rPr lang="en-US" altLang="en-US" sz="2000" smtClean="0">
                <a:latin typeface="Tahoma" charset="0"/>
              </a:rPr>
              <a:t>+ </a:t>
            </a:r>
            <a:r>
              <a:rPr lang="en-US" altLang="en-US" sz="2000" i="1" smtClean="0">
                <a:latin typeface="Tahoma" charset="0"/>
              </a:rPr>
              <a:t>b</a:t>
            </a:r>
            <a:r>
              <a:rPr lang="en-US" altLang="en-US" sz="2000" smtClean="0">
                <a:latin typeface="Tahoma" charset="0"/>
              </a:rPr>
              <a:t>)]</a:t>
            </a:r>
            <a:r>
              <a:rPr lang="en-US" altLang="en-US" sz="2000" baseline="30000" smtClean="0">
                <a:latin typeface="Tahoma" charset="0"/>
              </a:rPr>
              <a:t>2</a:t>
            </a:r>
            <a:r>
              <a:rPr lang="en-US" altLang="en-US" sz="2000" smtClean="0">
                <a:latin typeface="Tahoma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latin typeface="Tahoma" charset="0"/>
              </a:rPr>
              <a:t>in lab we will use Excel to perform linear least squares method</a:t>
            </a:r>
          </a:p>
        </p:txBody>
      </p:sp>
    </p:spTree>
    <p:extLst>
      <p:ext uri="{BB962C8B-B14F-4D97-AF65-F5344CB8AC3E}">
        <p14:creationId xmlns:p14="http://schemas.microsoft.com/office/powerpoint/2010/main" val="108029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  <a:endParaRPr lang="en-US" altLang="en-US" dirty="0" smtClean="0">
              <a:latin typeface="Tahoma" charset="0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Exam 1 – on Oct. 4</a:t>
            </a:r>
            <a:r>
              <a:rPr lang="en-US" altLang="en-US" sz="2800" baseline="30000" dirty="0" smtClean="0">
                <a:latin typeface="Tahoma" charset="0"/>
              </a:rPr>
              <a:t>th</a:t>
            </a:r>
            <a:endParaRPr lang="en-US" altLang="en-US" sz="2800" dirty="0">
              <a:latin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Next Week on Wednesday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Will Cover Ch. 1, 3, 4, and parts of 6</a:t>
            </a:r>
            <a:endParaRPr lang="en-US" altLang="en-US" sz="24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Water Hardness Lab – Now due 10/2</a:t>
            </a:r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Lab Manual </a:t>
            </a:r>
            <a:r>
              <a:rPr lang="en-US" altLang="en-US" sz="2800" dirty="0" smtClean="0">
                <a:latin typeface="Tahoma" charset="0"/>
              </a:rPr>
              <a:t>Problem</a:t>
            </a:r>
          </a:p>
          <a:p>
            <a:pPr eaLnBrk="1" hangingPunct="1"/>
            <a:r>
              <a:rPr lang="en-US" altLang="en-US" sz="2800" dirty="0">
                <a:latin typeface="Tahoma" charset="0"/>
              </a:rPr>
              <a:t>Today’s Lecture 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Gaussian Statistics (Chapter 4)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Statistical </a:t>
            </a:r>
            <a:r>
              <a:rPr lang="en-US" altLang="en-US" sz="2000" dirty="0">
                <a:latin typeface="Tahoma" charset="0"/>
              </a:rPr>
              <a:t>Tests (F-test, </a:t>
            </a:r>
            <a:r>
              <a:rPr lang="en-US" altLang="en-US" sz="2000" dirty="0" smtClean="0">
                <a:latin typeface="Tahoma" charset="0"/>
              </a:rPr>
              <a:t>t-tests, Grubb’s Test)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Value of data averaging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Least Squares Regression (if time)</a:t>
            </a:r>
            <a:endParaRPr lang="en-US" altLang="en-US" sz="2000" dirty="0">
              <a:latin typeface="Tahoma" charset="0"/>
            </a:endParaRPr>
          </a:p>
          <a:p>
            <a:pPr eaLnBrk="1" hangingPunct="1"/>
            <a:endParaRPr lang="en-US" altLang="en-US" sz="28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i="1" smtClean="0">
                <a:latin typeface="Tahoma" charset="0"/>
              </a:rPr>
              <a:t>F</a:t>
            </a:r>
            <a:r>
              <a:rPr lang="en-US" altLang="en-US" smtClean="0">
                <a:latin typeface="Tahoma" charset="0"/>
              </a:rPr>
              <a:t> - Test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r>
              <a:rPr lang="en-US" altLang="en-US" sz="2800" dirty="0" smtClean="0">
                <a:latin typeface="Tahoma" charset="0"/>
              </a:rPr>
              <a:t>Used to compare precision of two different methods (to see if there is a significant difference in their standard deviations)</a:t>
            </a:r>
          </a:p>
          <a:p>
            <a:r>
              <a:rPr lang="en-US" altLang="en-US" sz="2800" dirty="0" smtClean="0">
                <a:latin typeface="Tahoma" charset="0"/>
              </a:rPr>
              <a:t>or to determine if two sample sets show different variability (e.g. standard deviations for mass of fish in Lake 1 – from a hatchery vs Lake 2 – native fish)</a:t>
            </a:r>
          </a:p>
          <a:p>
            <a:r>
              <a:rPr lang="en-US" altLang="en-US" sz="2800" dirty="0" smtClean="0">
                <a:latin typeface="Tahoma" charset="0"/>
              </a:rPr>
              <a:t>Example: butyric acid is analyzed using HPLC and IC.  Is one method more precise?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371600" y="5638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Method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Mean (ppm)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 (ppm)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HPLC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221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IC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188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93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i="1" smtClean="0">
                <a:latin typeface="Tahoma" charset="0"/>
              </a:rPr>
              <a:t>F</a:t>
            </a:r>
            <a:r>
              <a:rPr lang="en-US" altLang="en-US" smtClean="0">
                <a:latin typeface="Tahoma" charset="0"/>
              </a:rPr>
              <a:t> - Test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r>
              <a:rPr lang="en-US" altLang="en-US" sz="2800" dirty="0" smtClean="0">
                <a:latin typeface="Tahoma" charset="0"/>
              </a:rPr>
              <a:t>Example – cont.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IC method is more precise (lower standard deviation), but is it significant?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We need to calculate an F value</a:t>
            </a:r>
          </a:p>
        </p:txBody>
      </p:sp>
      <p:graphicFrame>
        <p:nvGraphicFramePr>
          <p:cNvPr id="131076" name="Object 2"/>
          <p:cNvGraphicFramePr>
            <a:graphicFrameLocks noGrp="1" noChangeAspect="1"/>
          </p:cNvGraphicFramePr>
          <p:nvPr>
            <p:ph sz="half" idx="4294967295"/>
            <p:extLst/>
          </p:nvPr>
        </p:nvGraphicFramePr>
        <p:xfrm>
          <a:off x="914400" y="3505200"/>
          <a:ext cx="3527676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4" imgW="1447560" imgH="457200" progId="Equation.3">
                  <p:embed/>
                </p:oleObj>
              </mc:Choice>
              <mc:Fallback>
                <p:oleObj name="Equation" r:id="rId4" imgW="1447560" imgH="457200" progId="Equation.3">
                  <p:embed/>
                  <p:pic>
                    <p:nvPicPr>
                      <p:cNvPr id="13107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3527676" cy="1114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4572000" y="3581400"/>
            <a:ext cx="441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Tahoma" charset="0"/>
              </a:rPr>
              <a:t>Then, we must look up </a:t>
            </a:r>
            <a:r>
              <a:rPr lang="en-US" altLang="en-US" sz="2000" dirty="0" err="1" smtClean="0">
                <a:latin typeface="Tahoma" charset="0"/>
              </a:rPr>
              <a:t>F</a:t>
            </a:r>
            <a:r>
              <a:rPr lang="en-US" altLang="en-US" sz="2000" baseline="-25000" dirty="0" err="1" smtClean="0"/>
              <a:t>Table</a:t>
            </a:r>
            <a:r>
              <a:rPr lang="en-US" altLang="en-US" sz="2000" dirty="0" smtClean="0">
                <a:latin typeface="Tahoma" charset="0"/>
              </a:rPr>
              <a:t> (= 9.28 for 3 degrees of freedom for each method with 4 trials)</a:t>
            </a:r>
            <a:endParaRPr lang="en-US" altLang="en-US" sz="2000" dirty="0">
              <a:latin typeface="Tahoma" charset="0"/>
            </a:endParaRPr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713508" y="4772169"/>
            <a:ext cx="6220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/>
              <a:t>This requires S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&gt; </a:t>
            </a:r>
            <a:r>
              <a:rPr lang="en-US" altLang="en-US" sz="2400" dirty="0" smtClean="0"/>
              <a:t>S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, so 1 = HPLC, 2 = IC</a:t>
            </a:r>
            <a:endParaRPr lang="en-US" altLang="en-US" sz="2400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1447800" y="55626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Since </a:t>
            </a:r>
            <a:r>
              <a:rPr lang="en-US" sz="2400" dirty="0" err="1" smtClean="0"/>
              <a:t>F</a:t>
            </a:r>
            <a:r>
              <a:rPr lang="en-US" sz="2400" baseline="-25000" dirty="0" err="1"/>
              <a:t>C</a:t>
            </a:r>
            <a:r>
              <a:rPr lang="en-US" altLang="en-US" sz="2400" baseline="-25000" dirty="0" err="1" smtClean="0"/>
              <a:t>alc</a:t>
            </a:r>
            <a:r>
              <a:rPr lang="en-US" sz="2400" dirty="0" smtClean="0"/>
              <a:t> &lt;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T</a:t>
            </a:r>
            <a:r>
              <a:rPr lang="en-US" altLang="en-US" sz="2400" baseline="-25000" dirty="0" err="1" smtClean="0"/>
              <a:t>able</a:t>
            </a:r>
            <a:r>
              <a:rPr lang="en-US" sz="2400" dirty="0" smtClean="0"/>
              <a:t>, we can conclude there is no significant difference in S (or at least not at the 95% level)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670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  <p:bldP spid="131077" grpId="0"/>
      <p:bldP spid="13107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Statistical Tests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4000" smtClean="0">
                <a:latin typeface="Tahoma" charset="0"/>
              </a:rPr>
              <a:t>t Tests</a:t>
            </a:r>
            <a:endParaRPr lang="en-US" altLang="en-US" sz="3600" smtClean="0">
              <a:latin typeface="Tahoma" charset="0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Case 1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charset="0"/>
              </a:rPr>
              <a:t>used to determine if there is a significant bias by measuring a test standard and determining if there is a significant difference between the known and measured concentration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Case 2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charset="0"/>
              </a:rPr>
              <a:t>used to determine if there is a significant differences between two methods (or samples) by measuring </a:t>
            </a:r>
            <a:r>
              <a:rPr lang="en-US" altLang="en-US" sz="2000" b="1" dirty="0" smtClean="0">
                <a:latin typeface="Tahoma" charset="0"/>
              </a:rPr>
              <a:t>one sample multiple time by each method </a:t>
            </a:r>
            <a:r>
              <a:rPr lang="en-US" altLang="en-US" sz="2000" dirty="0" smtClean="0">
                <a:latin typeface="Tahoma" charset="0"/>
              </a:rPr>
              <a:t>(or each sample multiple times) – same measurements as used for F-test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Case 3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charset="0"/>
              </a:rPr>
              <a:t>used to determine if there is a significant difference between two methods (or sample sets) by </a:t>
            </a:r>
            <a:r>
              <a:rPr lang="en-US" altLang="en-US" sz="2000" b="1" dirty="0" smtClean="0">
                <a:latin typeface="Tahoma" charset="0"/>
              </a:rPr>
              <a:t>measuring multiple sample once by each method</a:t>
            </a:r>
            <a:r>
              <a:rPr lang="en-US" altLang="en-US" sz="2000" dirty="0" smtClean="0">
                <a:latin typeface="Tahoma" charset="0"/>
              </a:rPr>
              <a:t> (or each sample in each set once)</a:t>
            </a:r>
          </a:p>
        </p:txBody>
      </p:sp>
    </p:spTree>
    <p:extLst>
      <p:ext uri="{BB962C8B-B14F-4D97-AF65-F5344CB8AC3E}">
        <p14:creationId xmlns:p14="http://schemas.microsoft.com/office/powerpoint/2010/main" val="178715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  <a:cs typeface="Tahoma" charset="0"/>
              </a:rPr>
              <a:t>Case 1 t test Example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A new method for determining sulfur content in kerosene was tested on a sample known to contain 0.123% S.</a:t>
            </a:r>
          </a:p>
          <a:p>
            <a:pPr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The measured %S were:</a:t>
            </a:r>
          </a:p>
          <a:p>
            <a:pPr marL="0" indent="0">
              <a:buFontTx/>
              <a:buNone/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0.112%, 0.118%, 0.115%, and 0.117%</a:t>
            </a:r>
            <a:endParaRPr lang="en-US" altLang="en-US" dirty="0">
              <a:latin typeface="Tahoma" pitchFamily="34" charset="0"/>
              <a:cs typeface="Tahoma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Do the data show a significant bias at a 95% confidence level?</a:t>
            </a:r>
          </a:p>
          <a:p>
            <a:pPr marL="0" indent="0">
              <a:buFontTx/>
              <a:buNone/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Clearly lower, but is it significant?</a:t>
            </a:r>
          </a:p>
        </p:txBody>
      </p:sp>
    </p:spTree>
    <p:extLst>
      <p:ext uri="{BB962C8B-B14F-4D97-AF65-F5344CB8AC3E}">
        <p14:creationId xmlns:p14="http://schemas.microsoft.com/office/powerpoint/2010/main" val="83181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Case 2 </a:t>
            </a:r>
            <a:r>
              <a:rPr lang="en-US" altLang="en-US" i="1" smtClean="0"/>
              <a:t>t</a:t>
            </a:r>
            <a:r>
              <a:rPr lang="en-US" altLang="en-US" smtClean="0"/>
              <a:t> test Example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Back to butyric acid example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charset="0"/>
              </a:rPr>
              <a:t>Now, Case 2 t-test is used to see if the difference between the </a:t>
            </a:r>
            <a:r>
              <a:rPr lang="en-US" altLang="en-US" sz="2000" b="1" dirty="0" smtClean="0">
                <a:latin typeface="Tahoma" charset="0"/>
              </a:rPr>
              <a:t>means</a:t>
            </a:r>
            <a:r>
              <a:rPr lang="en-US" altLang="en-US" sz="2000" dirty="0" smtClean="0">
                <a:latin typeface="Tahoma" charset="0"/>
              </a:rPr>
              <a:t> is significant (F test tested </a:t>
            </a:r>
            <a:r>
              <a:rPr lang="en-US" altLang="en-US" sz="2000" b="1" dirty="0" smtClean="0">
                <a:latin typeface="Tahoma" charset="0"/>
              </a:rPr>
              <a:t>standard deviations</a:t>
            </a:r>
            <a:r>
              <a:rPr lang="en-US" altLang="en-US" sz="2000" dirty="0" smtClean="0">
                <a:latin typeface="Tahoma" charset="0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81000" y="3200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Method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Mean (ppm)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 (ppm)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HPLC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221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IC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188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18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Case 3 t Test Example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Case 3 t Test used when </a:t>
            </a:r>
            <a:r>
              <a:rPr lang="en-US" altLang="en-US" b="1" smtClean="0">
                <a:latin typeface="Tahoma" charset="0"/>
              </a:rPr>
              <a:t>multiple samples</a:t>
            </a:r>
            <a:r>
              <a:rPr lang="en-US" altLang="en-US" smtClean="0">
                <a:latin typeface="Tahoma" charset="0"/>
              </a:rPr>
              <a:t> are analyzed by two different methods (only once each method)</a:t>
            </a:r>
          </a:p>
          <a:p>
            <a:r>
              <a:rPr lang="en-US" altLang="en-US" smtClean="0">
                <a:latin typeface="Tahoma" charset="0"/>
              </a:rPr>
              <a:t>Useful for establishing if there is a constant systematic error</a:t>
            </a:r>
          </a:p>
          <a:p>
            <a:r>
              <a:rPr lang="en-US" altLang="en-US" smtClean="0">
                <a:latin typeface="Tahoma" charset="0"/>
              </a:rPr>
              <a:t>Example: Cl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 in Ohio rainwater measured by Dixon and PNL (14 samples)</a:t>
            </a:r>
          </a:p>
        </p:txBody>
      </p:sp>
    </p:spTree>
    <p:extLst>
      <p:ext uri="{BB962C8B-B14F-4D97-AF65-F5344CB8AC3E}">
        <p14:creationId xmlns:p14="http://schemas.microsoft.com/office/powerpoint/2010/main" val="173996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/>
              <a:t>Case 3 t Test Example –</a:t>
            </a:r>
            <a:br>
              <a:rPr lang="en-US" altLang="en-US" sz="4000" smtClean="0"/>
            </a:br>
            <a:r>
              <a:rPr lang="en-US" altLang="en-US" sz="3200" smtClean="0"/>
              <a:t>Data Set and Calculations</a:t>
            </a:r>
          </a:p>
        </p:txBody>
      </p:sp>
      <p:graphicFrame>
        <p:nvGraphicFramePr>
          <p:cNvPr id="129027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457200" y="1600200"/>
          <a:ext cx="4038600" cy="4525967"/>
        </p:xfrm>
        <a:graphic>
          <a:graphicData uri="http://schemas.openxmlformats.org/drawingml/2006/table">
            <a:tbl>
              <a:tblPr/>
              <a:tblGrid>
                <a:gridCol w="153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38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Conc. of Cl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-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 in Rainwater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28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(Units = uM)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Sample #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Dixon Cl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-</a:t>
                      </a:r>
                      <a:endParaRPr kumimoji="0" lang="en-US" sz="12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PNL Cl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17.0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23.8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28.0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13.0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4.2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3.2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13.0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3.9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10.0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3.8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10.0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29080" name="Group 56"/>
          <p:cNvGraphicFramePr>
            <a:graphicFrameLocks noGrp="1"/>
          </p:cNvGraphicFramePr>
          <p:nvPr>
            <p:ph sz="quarter" idx="4294967295"/>
          </p:nvPr>
        </p:nvGraphicFramePr>
        <p:xfrm>
          <a:off x="4953000" y="2709863"/>
          <a:ext cx="609600" cy="34132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4.2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6.2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6.8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6.1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4.4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7.6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29099" name="Text Box 75"/>
          <p:cNvSpPr txBox="1">
            <a:spLocks noChangeArrowheads="1"/>
          </p:cNvSpPr>
          <p:nvPr/>
        </p:nvSpPr>
        <p:spPr bwMode="auto">
          <a:xfrm>
            <a:off x="5029200" y="15240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ahoma" charset="0"/>
              </a:rPr>
              <a:t>Calculations</a:t>
            </a:r>
          </a:p>
        </p:txBody>
      </p:sp>
      <p:sp>
        <p:nvSpPr>
          <p:cNvPr id="129100" name="Text Box 76"/>
          <p:cNvSpPr txBox="1">
            <a:spLocks noChangeArrowheads="1"/>
          </p:cNvSpPr>
          <p:nvPr/>
        </p:nvSpPr>
        <p:spPr bwMode="auto">
          <a:xfrm>
            <a:off x="4876800" y="193675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Step 1 – Calculate Difference</a:t>
            </a:r>
          </a:p>
        </p:txBody>
      </p:sp>
      <p:sp>
        <p:nvSpPr>
          <p:cNvPr id="129101" name="Text Box 77"/>
          <p:cNvSpPr txBox="1">
            <a:spLocks noChangeArrowheads="1"/>
          </p:cNvSpPr>
          <p:nvPr/>
        </p:nvSpPr>
        <p:spPr bwMode="auto">
          <a:xfrm>
            <a:off x="6172200" y="1981200"/>
            <a:ext cx="2590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ahoma" charset="0"/>
              </a:rPr>
              <a:t>Step 2 - Calculate mean and standard deviation in differences</a:t>
            </a:r>
          </a:p>
        </p:txBody>
      </p:sp>
      <p:sp>
        <p:nvSpPr>
          <p:cNvPr id="129102" name="Text Box 78"/>
          <p:cNvSpPr txBox="1">
            <a:spLocks noChangeArrowheads="1"/>
          </p:cNvSpPr>
          <p:nvPr/>
        </p:nvSpPr>
        <p:spPr bwMode="auto">
          <a:xfrm>
            <a:off x="6096000" y="3048000"/>
            <a:ext cx="28956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ave d = (7.1 + 8.7 + ...)/14</a:t>
            </a:r>
          </a:p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ave d = 7.49</a:t>
            </a:r>
          </a:p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S</a:t>
            </a:r>
            <a:r>
              <a:rPr lang="en-US" altLang="en-US" sz="1600" baseline="-25000">
                <a:latin typeface="Tahoma" charset="0"/>
              </a:rPr>
              <a:t>d</a:t>
            </a:r>
            <a:r>
              <a:rPr lang="en-US" altLang="en-US" sz="1600">
                <a:latin typeface="Tahoma" charset="0"/>
              </a:rPr>
              <a:t> = 2.44</a:t>
            </a:r>
          </a:p>
        </p:txBody>
      </p:sp>
      <p:sp>
        <p:nvSpPr>
          <p:cNvPr id="129103" name="Text Box 79"/>
          <p:cNvSpPr txBox="1">
            <a:spLocks noChangeArrowheads="1"/>
          </p:cNvSpPr>
          <p:nvPr/>
        </p:nvSpPr>
        <p:spPr bwMode="auto">
          <a:xfrm>
            <a:off x="6096000" y="434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Step 3 – Calculate t value:</a:t>
            </a:r>
          </a:p>
        </p:txBody>
      </p:sp>
      <p:graphicFrame>
        <p:nvGraphicFramePr>
          <p:cNvPr id="129104" name="Object 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400800" y="4800600"/>
          <a:ext cx="10668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4" imgW="812447" imgH="495085" progId="Equation.3">
                  <p:embed/>
                </p:oleObj>
              </mc:Choice>
              <mc:Fallback>
                <p:oleObj name="Equation" r:id="rId4" imgW="812447" imgH="495085" progId="Equation.3">
                  <p:embed/>
                  <p:pic>
                    <p:nvPicPr>
                      <p:cNvPr id="12910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800600"/>
                        <a:ext cx="10668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105" name="Text Box 81"/>
          <p:cNvSpPr txBox="1">
            <a:spLocks noChangeArrowheads="1"/>
          </p:cNvSpPr>
          <p:nvPr/>
        </p:nvSpPr>
        <p:spPr bwMode="auto">
          <a:xfrm>
            <a:off x="6019800" y="56388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Calc</a:t>
            </a:r>
            <a:r>
              <a:rPr lang="en-US" altLang="en-US" i="1"/>
              <a:t> </a:t>
            </a:r>
            <a:r>
              <a:rPr lang="en-US" altLang="en-US"/>
              <a:t>= 11.5</a:t>
            </a:r>
          </a:p>
        </p:txBody>
      </p:sp>
    </p:spTree>
    <p:extLst>
      <p:ext uri="{BB962C8B-B14F-4D97-AF65-F5344CB8AC3E}">
        <p14:creationId xmlns:p14="http://schemas.microsoft.com/office/powerpoint/2010/main" val="358381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99" grpId="0"/>
      <p:bldP spid="129100" grpId="0"/>
      <p:bldP spid="129101" grpId="0"/>
      <p:bldP spid="129102" grpId="0"/>
      <p:bldP spid="129103" grpId="0"/>
      <p:bldP spid="12910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</TotalTime>
  <Words>1252</Words>
  <Application>Microsoft Office PowerPoint</Application>
  <PresentationFormat>On-screen Show (4:3)</PresentationFormat>
  <Paragraphs>208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Tahoma</vt:lpstr>
      <vt:lpstr>Default Design</vt:lpstr>
      <vt:lpstr>Equation</vt:lpstr>
      <vt:lpstr>Chem. 31 – 9/25 Lecture</vt:lpstr>
      <vt:lpstr>Announcements</vt:lpstr>
      <vt:lpstr>F - Test</vt:lpstr>
      <vt:lpstr>F - Test</vt:lpstr>
      <vt:lpstr>Statistical Tests t Tests</vt:lpstr>
      <vt:lpstr>Case 1 t test Example</vt:lpstr>
      <vt:lpstr>Case 2 t test Example</vt:lpstr>
      <vt:lpstr>Case 3 t Test Example</vt:lpstr>
      <vt:lpstr>Case 3 t Test Example – Data Set and Calculations</vt:lpstr>
      <vt:lpstr>Case 3 t Test Example – Rest of Calculations</vt:lpstr>
      <vt:lpstr>t- Tests</vt:lpstr>
      <vt:lpstr>Grubbs Test Example</vt:lpstr>
      <vt:lpstr>Dealing with Poor Quality Data</vt:lpstr>
      <vt:lpstr>Signal Averaging</vt:lpstr>
      <vt:lpstr>Signal Averaging</vt:lpstr>
      <vt:lpstr>Calibration</vt:lpstr>
      <vt:lpstr>Method of Least Squares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178</cp:revision>
  <dcterms:created xsi:type="dcterms:W3CDTF">2005-09-14T19:27:31Z</dcterms:created>
  <dcterms:modified xsi:type="dcterms:W3CDTF">2017-09-24T21:09:33Z</dcterms:modified>
</cp:coreProperties>
</file>