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8"/>
  </p:notesMasterIdLst>
  <p:sldIdLst>
    <p:sldId id="280" r:id="rId2"/>
    <p:sldId id="321" r:id="rId3"/>
    <p:sldId id="377" r:id="rId4"/>
    <p:sldId id="378" r:id="rId5"/>
    <p:sldId id="379" r:id="rId6"/>
    <p:sldId id="380" r:id="rId7"/>
    <p:sldId id="381" r:id="rId8"/>
    <p:sldId id="382" r:id="rId9"/>
    <p:sldId id="383" r:id="rId10"/>
    <p:sldId id="384" r:id="rId11"/>
    <p:sldId id="385" r:id="rId12"/>
    <p:sldId id="386" r:id="rId13"/>
    <p:sldId id="387" r:id="rId14"/>
    <p:sldId id="388" r:id="rId15"/>
    <p:sldId id="389" r:id="rId16"/>
    <p:sldId id="390"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C286A"/>
    <a:srgbClr val="FE5F26"/>
    <a:srgbClr val="FDBB27"/>
    <a:srgbClr val="FFDD9F"/>
    <a:srgbClr val="F3DBAB"/>
    <a:srgbClr val="FF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5" autoAdjust="0"/>
    <p:restoredTop sz="94660"/>
  </p:normalViewPr>
  <p:slideViewPr>
    <p:cSldViewPr>
      <p:cViewPr varScale="1">
        <p:scale>
          <a:sx n="98" d="100"/>
          <a:sy n="98" d="100"/>
        </p:scale>
        <p:origin x="30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74F6AAE-64EB-4FB7-9865-3D1E0F502C23}" type="slidenum">
              <a:rPr lang="en-US"/>
              <a:pPr>
                <a:defRPr/>
              </a:pPr>
              <a:t>‹#›</a:t>
            </a:fld>
            <a:endParaRPr lang="en-US"/>
          </a:p>
        </p:txBody>
      </p:sp>
    </p:spTree>
    <p:extLst>
      <p:ext uri="{BB962C8B-B14F-4D97-AF65-F5344CB8AC3E}">
        <p14:creationId xmlns:p14="http://schemas.microsoft.com/office/powerpoint/2010/main" val="4104843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71DE0A9-E87F-4876-AA1C-A5CD0E199E8C}" type="slidenum">
              <a:rPr lang="en-US" smtClean="0"/>
              <a:pPr/>
              <a:t>1</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E34562-EC1E-426A-AC41-3D3110D0B746}" type="slidenum">
              <a:rPr lang="en-US" altLang="en-US" smtClean="0"/>
              <a:pPr eaLnBrk="1" hangingPunct="1"/>
              <a:t>2</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522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altLang="en-US" smtClean="0"/>
          </a:p>
        </p:txBody>
      </p:sp>
      <p:sp>
        <p:nvSpPr>
          <p:cNvPr id="4301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B882271-BB89-4DBA-9933-C67629D63BA3}" type="slidenum">
              <a:rPr lang="en-US" altLang="en-US" sz="1200"/>
              <a:pPr algn="r"/>
              <a:t>3</a:t>
            </a:fld>
            <a:endParaRPr lang="en-US" altLang="en-US" sz="1200"/>
          </a:p>
        </p:txBody>
      </p:sp>
    </p:spTree>
    <p:extLst>
      <p:ext uri="{BB962C8B-B14F-4D97-AF65-F5344CB8AC3E}">
        <p14:creationId xmlns:p14="http://schemas.microsoft.com/office/powerpoint/2010/main" val="2676306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97086D6-0416-4919-BD02-2E23EFABAF62}" type="slidenum">
              <a:rPr lang="en-US" altLang="en-US" sz="1200"/>
              <a:pPr algn="r"/>
              <a:t>6</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3697314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7570232-F452-4AA7-A1BD-7A8D8F61DC74}" type="slidenum">
              <a:rPr lang="en-US" altLang="en-US" sz="1200"/>
              <a:pPr algn="r"/>
              <a:t>7</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805519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D99DF41-3AF5-476B-BA34-67787FAE8089}" type="slidenum">
              <a:rPr lang="en-US" altLang="en-US" sz="1200"/>
              <a:pPr algn="r"/>
              <a:t>8</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3890070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CC3A781-FCE7-4AD1-AD7F-6548C28E432C}" type="slidenum">
              <a:rPr lang="en-US" altLang="en-US" sz="1200"/>
              <a:pPr algn="r"/>
              <a:t>15</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1016540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26D739-41CC-45F3-A2F8-54F7549831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BCA316-2DFD-467F-8ED1-7F5246AEA9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520931-8EF3-46A8-997C-46B13522E08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878EB5A-344A-41F2-A596-C1F76E48F8E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DDB630-275D-469B-A471-A17E61419EC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4CFEF5-524F-4BF1-899F-01319DFF4D8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79684E-E842-45EA-8B59-90E0BBA1DF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0B6499-511E-4EF5-B3CD-594BE3121F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F4104C8-5017-4308-95B5-A729439CCAC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6B8E8B0-A1FB-4708-B88C-48AD02A4B7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44BD675-B487-45FA-881E-E9B2D1E96B4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8B09EF-C3B3-4E6C-8126-59AC2A52309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26B93E-A935-4A8D-82F5-2AC2508B605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5C0362-4945-4F4A-AD33-42DFC412B89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7.xml"/><Relationship Id="rId7" Type="http://schemas.openxmlformats.org/officeDocument/2006/relationships/image" Target="../media/image7.e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3.emf"/><Relationship Id="rId4" Type="http://schemas.openxmlformats.org/officeDocument/2006/relationships/oleObject" Target="../embeddings/oleObject6.bin"/><Relationship Id="rId9" Type="http://schemas.openxmlformats.org/officeDocument/2006/relationships/image" Target="../media/image8.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b="1" dirty="0" smtClean="0">
                <a:latin typeface="Tahoma" charset="0"/>
              </a:rPr>
              <a:t>Chem. 31 – </a:t>
            </a:r>
            <a:r>
              <a:rPr lang="en-US" b="1" dirty="0" smtClean="0">
                <a:latin typeface="Tahoma" charset="0"/>
              </a:rPr>
              <a:t>9/27 </a:t>
            </a:r>
            <a:r>
              <a:rPr lang="en-US" b="1" dirty="0" smtClean="0">
                <a:latin typeface="Tahoma" charset="0"/>
              </a:rPr>
              <a:t>Lecture</a:t>
            </a:r>
          </a:p>
        </p:txBody>
      </p:sp>
      <p:sp>
        <p:nvSpPr>
          <p:cNvPr id="3075" name="Rectangle 3"/>
          <p:cNvSpPr>
            <a:spLocks noGrp="1" noChangeArrowheads="1"/>
          </p:cNvSpPr>
          <p:nvPr>
            <p:ph type="subTitle" idx="1"/>
          </p:nvPr>
        </p:nvSpPr>
        <p:spPr/>
        <p:txBody>
          <a:bodyPr/>
          <a:lstStyle/>
          <a:p>
            <a:pPr eaLnBrk="1" hangingPunct="1"/>
            <a:endParaRPr lang="en-US" smtClean="0">
              <a:latin typeface="Tahom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en-US" sz="4000" smtClean="0">
                <a:latin typeface="Tahoma" charset="0"/>
              </a:rPr>
              <a:t>Calibration and Least Squares</a:t>
            </a:r>
            <a:br>
              <a:rPr lang="en-US" altLang="en-US" sz="4000" smtClean="0">
                <a:latin typeface="Tahoma" charset="0"/>
              </a:rPr>
            </a:br>
            <a:r>
              <a:rPr lang="en-US" altLang="en-US" sz="3200" smtClean="0">
                <a:latin typeface="Tahoma" charset="0"/>
              </a:rPr>
              <a:t>- number of calibration standards (N)</a:t>
            </a:r>
          </a:p>
        </p:txBody>
      </p:sp>
      <p:sp>
        <p:nvSpPr>
          <p:cNvPr id="156675" name="Rectangle 3"/>
          <p:cNvSpPr>
            <a:spLocks noGrp="1" noChangeArrowheads="1"/>
          </p:cNvSpPr>
          <p:nvPr>
            <p:ph type="body" idx="4294967295"/>
          </p:nvPr>
        </p:nvSpPr>
        <p:spPr/>
        <p:txBody>
          <a:bodyPr/>
          <a:lstStyle/>
          <a:p>
            <a:pPr marL="517525" indent="-517525">
              <a:lnSpc>
                <a:spcPct val="80000"/>
              </a:lnSpc>
              <a:buFontTx/>
              <a:buNone/>
              <a:tabLst>
                <a:tab pos="914400" algn="l"/>
              </a:tabLst>
            </a:pPr>
            <a:r>
              <a:rPr lang="en-US" altLang="en-US" sz="2800" b="1" smtClean="0">
                <a:latin typeface="Tahoma" charset="0"/>
              </a:rPr>
              <a:t>N		Conditions</a:t>
            </a:r>
          </a:p>
          <a:p>
            <a:pPr marL="517525" indent="-517525">
              <a:lnSpc>
                <a:spcPct val="80000"/>
              </a:lnSpc>
              <a:buFontTx/>
              <a:buAutoNum type="arabicPlain"/>
              <a:tabLst>
                <a:tab pos="914400" algn="l"/>
              </a:tabLst>
            </a:pPr>
            <a:r>
              <a:rPr lang="en-US" altLang="en-US" sz="2200" smtClean="0">
                <a:solidFill>
                  <a:srgbClr val="990000"/>
                </a:solidFill>
                <a:latin typeface="Tahoma" charset="0"/>
              </a:rPr>
              <a:t>Must assume 0 response for 0 conc.; standard must be perfect; linearity must be perfect</a:t>
            </a:r>
          </a:p>
          <a:p>
            <a:pPr marL="517525" indent="-517525">
              <a:lnSpc>
                <a:spcPct val="80000"/>
              </a:lnSpc>
              <a:buFontTx/>
              <a:buAutoNum type="arabicPlain"/>
              <a:tabLst>
                <a:tab pos="914400" algn="l"/>
              </a:tabLst>
            </a:pPr>
            <a:r>
              <a:rPr lang="en-US" altLang="en-US" sz="2200" smtClean="0">
                <a:solidFill>
                  <a:srgbClr val="990000"/>
                </a:solidFill>
                <a:latin typeface="Tahoma" charset="0"/>
              </a:rPr>
              <a:t>Gives m and b but no information on uncertainty from calibration</a:t>
            </a:r>
          </a:p>
          <a:p>
            <a:pPr marL="517525" indent="-517525">
              <a:lnSpc>
                <a:spcPct val="80000"/>
              </a:lnSpc>
              <a:buFontTx/>
              <a:buNone/>
              <a:tabLst>
                <a:tab pos="914400" algn="l"/>
              </a:tabLst>
            </a:pPr>
            <a:r>
              <a:rPr lang="en-US" altLang="en-US" sz="2200" smtClean="0">
                <a:solidFill>
                  <a:srgbClr val="990000"/>
                </a:solidFill>
                <a:latin typeface="Tahoma" charset="0"/>
              </a:rPr>
              <a:t>	Methods 1 and 2 result in lower accuracy, undefined precision</a:t>
            </a:r>
          </a:p>
          <a:p>
            <a:pPr marL="517525" indent="-517525">
              <a:lnSpc>
                <a:spcPct val="80000"/>
              </a:lnSpc>
              <a:buFontTx/>
              <a:buAutoNum type="arabicPlain" startAt="3"/>
              <a:tabLst>
                <a:tab pos="914400" algn="l"/>
              </a:tabLst>
            </a:pPr>
            <a:r>
              <a:rPr lang="en-US" altLang="en-US" sz="2200" smtClean="0">
                <a:solidFill>
                  <a:srgbClr val="CCCC00"/>
                </a:solidFill>
                <a:latin typeface="Tahoma" charset="0"/>
              </a:rPr>
              <a:t>Minimum number of standards to get information on validity of line fit</a:t>
            </a:r>
          </a:p>
          <a:p>
            <a:pPr marL="517525" indent="-517525">
              <a:lnSpc>
                <a:spcPct val="80000"/>
              </a:lnSpc>
              <a:buFontTx/>
              <a:buAutoNum type="arabicPlain" startAt="3"/>
              <a:tabLst>
                <a:tab pos="914400" algn="l"/>
              </a:tabLst>
            </a:pPr>
            <a:r>
              <a:rPr lang="en-US" altLang="en-US" sz="2200" smtClean="0">
                <a:solidFill>
                  <a:srgbClr val="009900"/>
                </a:solidFill>
                <a:latin typeface="Tahoma" charset="0"/>
              </a:rPr>
              <a:t>Good number of standards for linear equation (if standards made o.k.)</a:t>
            </a:r>
          </a:p>
          <a:p>
            <a:pPr marL="517525" indent="-517525">
              <a:lnSpc>
                <a:spcPct val="80000"/>
              </a:lnSpc>
              <a:buFontTx/>
              <a:buNone/>
              <a:tabLst>
                <a:tab pos="914400" algn="l"/>
              </a:tabLst>
            </a:pPr>
            <a:endParaRPr lang="en-US" altLang="en-US" sz="2200" smtClean="0">
              <a:solidFill>
                <a:srgbClr val="009900"/>
              </a:solidFill>
              <a:latin typeface="Tahoma" charset="0"/>
            </a:endParaRPr>
          </a:p>
          <a:p>
            <a:pPr marL="517525" indent="-517525">
              <a:lnSpc>
                <a:spcPct val="80000"/>
              </a:lnSpc>
              <a:buFontTx/>
              <a:buNone/>
              <a:tabLst>
                <a:tab pos="914400" algn="l"/>
              </a:tabLst>
            </a:pPr>
            <a:r>
              <a:rPr lang="en-US" altLang="en-US" sz="2200" smtClean="0">
                <a:latin typeface="Tahoma" charset="0"/>
              </a:rPr>
              <a:t>	More standards may be needed for non-linear curves, or samples with large ranges of concentrations</a:t>
            </a:r>
          </a:p>
        </p:txBody>
      </p:sp>
    </p:spTree>
    <p:extLst>
      <p:ext uri="{BB962C8B-B14F-4D97-AF65-F5344CB8AC3E}">
        <p14:creationId xmlns:p14="http://schemas.microsoft.com/office/powerpoint/2010/main" val="20637085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6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66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66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66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667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6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lstStyle/>
          <a:p>
            <a:r>
              <a:rPr lang="en-US" altLang="en-US" smtClean="0">
                <a:latin typeface="Tahoma" charset="0"/>
              </a:rPr>
              <a:t>Use of Calibration Curve</a:t>
            </a:r>
          </a:p>
        </p:txBody>
      </p:sp>
      <p:sp>
        <p:nvSpPr>
          <p:cNvPr id="157699" name="Rectangle 3"/>
          <p:cNvSpPr>
            <a:spLocks noGrp="1" noChangeArrowheads="1"/>
          </p:cNvSpPr>
          <p:nvPr>
            <p:ph type="body" sz="half" idx="4294967295"/>
          </p:nvPr>
        </p:nvSpPr>
        <p:spPr>
          <a:xfrm>
            <a:off x="457200" y="1600200"/>
            <a:ext cx="4038600" cy="4525963"/>
          </a:xfrm>
        </p:spPr>
        <p:txBody>
          <a:bodyPr/>
          <a:lstStyle/>
          <a:p>
            <a:pPr>
              <a:buFontTx/>
              <a:buNone/>
            </a:pPr>
            <a:r>
              <a:rPr lang="en-US" altLang="en-US" sz="2800" smtClean="0">
                <a:latin typeface="Tahoma" charset="0"/>
              </a:rPr>
              <a:t>Mg Example:</a:t>
            </a:r>
          </a:p>
          <a:p>
            <a:pPr>
              <a:buFontTx/>
              <a:buNone/>
            </a:pPr>
            <a:r>
              <a:rPr lang="en-US" altLang="en-US" sz="2400" smtClean="0">
                <a:latin typeface="Tahoma" charset="0"/>
              </a:rPr>
              <a:t>An unknown solution gives an absorbance of 0.621</a:t>
            </a:r>
          </a:p>
          <a:p>
            <a:pPr>
              <a:buFontTx/>
              <a:buNone/>
            </a:pPr>
            <a:r>
              <a:rPr lang="en-US" altLang="en-US" sz="2400" smtClean="0">
                <a:latin typeface="Tahoma" charset="0"/>
              </a:rPr>
              <a:t>Use equation to predict unknown conc.</a:t>
            </a:r>
          </a:p>
          <a:p>
            <a:pPr>
              <a:buFontTx/>
              <a:buNone/>
            </a:pPr>
            <a:r>
              <a:rPr lang="en-US" altLang="en-US" sz="2400" i="1" smtClean="0">
                <a:latin typeface="Tahoma" charset="0"/>
              </a:rPr>
              <a:t>y</a:t>
            </a:r>
            <a:r>
              <a:rPr lang="en-US" altLang="en-US" sz="2400" smtClean="0">
                <a:latin typeface="Tahoma" charset="0"/>
              </a:rPr>
              <a:t> = </a:t>
            </a:r>
            <a:r>
              <a:rPr lang="en-US" altLang="en-US" sz="2400" i="1" smtClean="0">
                <a:latin typeface="Tahoma" charset="0"/>
              </a:rPr>
              <a:t>mx</a:t>
            </a:r>
            <a:r>
              <a:rPr lang="en-US" altLang="en-US" sz="2400" smtClean="0">
                <a:latin typeface="Tahoma" charset="0"/>
              </a:rPr>
              <a:t> + </a:t>
            </a:r>
            <a:r>
              <a:rPr lang="en-US" altLang="en-US" sz="2400" i="1" smtClean="0">
                <a:latin typeface="Tahoma" charset="0"/>
              </a:rPr>
              <a:t>b</a:t>
            </a:r>
          </a:p>
          <a:p>
            <a:pPr>
              <a:buFontTx/>
              <a:buNone/>
            </a:pPr>
            <a:r>
              <a:rPr lang="en-US" altLang="en-US" sz="2400" i="1" smtClean="0">
                <a:latin typeface="Tahoma" charset="0"/>
              </a:rPr>
              <a:t>x</a:t>
            </a:r>
            <a:r>
              <a:rPr lang="en-US" altLang="en-US" sz="2400" smtClean="0">
                <a:latin typeface="Tahoma" charset="0"/>
              </a:rPr>
              <a:t> = (</a:t>
            </a:r>
            <a:r>
              <a:rPr lang="en-US" altLang="en-US" sz="2400" i="1" smtClean="0">
                <a:latin typeface="Tahoma" charset="0"/>
              </a:rPr>
              <a:t>y</a:t>
            </a:r>
            <a:r>
              <a:rPr lang="en-US" altLang="en-US" sz="2400" smtClean="0">
                <a:latin typeface="Tahoma" charset="0"/>
              </a:rPr>
              <a:t> – </a:t>
            </a:r>
            <a:r>
              <a:rPr lang="en-US" altLang="en-US" sz="2400" i="1" smtClean="0">
                <a:latin typeface="Tahoma" charset="0"/>
              </a:rPr>
              <a:t>b</a:t>
            </a:r>
            <a:r>
              <a:rPr lang="en-US" altLang="en-US" sz="2400" smtClean="0">
                <a:latin typeface="Tahoma" charset="0"/>
              </a:rPr>
              <a:t>)/</a:t>
            </a:r>
            <a:r>
              <a:rPr lang="en-US" altLang="en-US" sz="2400" i="1" smtClean="0">
                <a:latin typeface="Tahoma" charset="0"/>
              </a:rPr>
              <a:t>m</a:t>
            </a:r>
          </a:p>
          <a:p>
            <a:pPr>
              <a:buFontTx/>
              <a:buNone/>
            </a:pPr>
            <a:r>
              <a:rPr lang="en-US" altLang="en-US" sz="2000" i="1" smtClean="0">
                <a:latin typeface="Tahoma" charset="0"/>
              </a:rPr>
              <a:t>x</a:t>
            </a:r>
            <a:r>
              <a:rPr lang="en-US" altLang="en-US" sz="2000" smtClean="0">
                <a:latin typeface="Tahoma" charset="0"/>
              </a:rPr>
              <a:t> = (0.621 + 0.0131)/2.03</a:t>
            </a:r>
          </a:p>
          <a:p>
            <a:pPr>
              <a:buFontTx/>
              <a:buNone/>
            </a:pPr>
            <a:r>
              <a:rPr lang="en-US" altLang="en-US" sz="2000" i="1" smtClean="0">
                <a:latin typeface="Tahoma" charset="0"/>
              </a:rPr>
              <a:t>x</a:t>
            </a:r>
            <a:r>
              <a:rPr lang="en-US" altLang="en-US" sz="2000" smtClean="0">
                <a:latin typeface="Tahoma" charset="0"/>
              </a:rPr>
              <a:t> = 0.312 ppm</a:t>
            </a:r>
          </a:p>
          <a:p>
            <a:pPr>
              <a:buFontTx/>
              <a:buNone/>
            </a:pPr>
            <a:r>
              <a:rPr lang="en-US" altLang="en-US" sz="2000" smtClean="0">
                <a:latin typeface="Tahoma" charset="0"/>
              </a:rPr>
              <a:t>Can check value graphically</a:t>
            </a:r>
          </a:p>
        </p:txBody>
      </p:sp>
      <p:graphicFrame>
        <p:nvGraphicFramePr>
          <p:cNvPr id="157700" name="Object 2"/>
          <p:cNvGraphicFramePr>
            <a:graphicFrameLocks noGrp="1" noChangeAspect="1"/>
          </p:cNvGraphicFramePr>
          <p:nvPr>
            <p:ph sz="half" idx="4294967295"/>
          </p:nvPr>
        </p:nvGraphicFramePr>
        <p:xfrm>
          <a:off x="4572000" y="2286000"/>
          <a:ext cx="4572000" cy="3311525"/>
        </p:xfrm>
        <a:graphic>
          <a:graphicData uri="http://schemas.openxmlformats.org/presentationml/2006/ole">
            <mc:AlternateContent xmlns:mc="http://schemas.openxmlformats.org/markup-compatibility/2006">
              <mc:Choice xmlns:v="urn:schemas-microsoft-com:vml" Requires="v">
                <p:oleObj spid="_x0000_s13315" name="Chart" r:id="rId3" imgW="3208020" imgH="2324100" progId="Excel.Sheet.8">
                  <p:embed/>
                </p:oleObj>
              </mc:Choice>
              <mc:Fallback>
                <p:oleObj name="Chart" r:id="rId3" imgW="3208020" imgH="2324100" progId="Excel.Sheet.8">
                  <p:embed/>
                  <p:pic>
                    <p:nvPicPr>
                      <p:cNvPr id="15770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286000"/>
                        <a:ext cx="4572000" cy="331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701" name="Text Box 5"/>
          <p:cNvSpPr txBox="1">
            <a:spLocks noChangeArrowheads="1"/>
          </p:cNvSpPr>
          <p:nvPr/>
        </p:nvSpPr>
        <p:spPr bwMode="auto">
          <a:xfrm>
            <a:off x="4800600" y="1752600"/>
            <a:ext cx="4038600" cy="366713"/>
          </a:xfrm>
          <a:prstGeom prst="rect">
            <a:avLst/>
          </a:prstGeom>
          <a:noFill/>
          <a:ln w="9525">
            <a:noFill/>
            <a:miter lim="800000"/>
            <a:headEnd/>
            <a:tailEnd/>
          </a:ln>
        </p:spPr>
        <p:txBody>
          <a:bodyPr>
            <a:spAutoFit/>
          </a:bodyPr>
          <a:lstStyle/>
          <a:p>
            <a:pPr>
              <a:spcBef>
                <a:spcPct val="50000"/>
              </a:spcBef>
            </a:pPr>
            <a:r>
              <a:rPr lang="en-US" altLang="en-US"/>
              <a:t>Calibration “Curve”</a:t>
            </a:r>
          </a:p>
        </p:txBody>
      </p:sp>
      <p:sp>
        <p:nvSpPr>
          <p:cNvPr id="157702" name="Line 6"/>
          <p:cNvSpPr>
            <a:spLocks noChangeShapeType="1"/>
          </p:cNvSpPr>
          <p:nvPr/>
        </p:nvSpPr>
        <p:spPr bwMode="auto">
          <a:xfrm>
            <a:off x="5334000" y="3429000"/>
            <a:ext cx="2133600" cy="0"/>
          </a:xfrm>
          <a:prstGeom prst="line">
            <a:avLst/>
          </a:prstGeom>
          <a:noFill/>
          <a:ln w="19050">
            <a:solidFill>
              <a:srgbClr val="FF6600"/>
            </a:solidFill>
            <a:round/>
            <a:headEnd/>
            <a:tailEnd type="triangle" w="med" len="med"/>
          </a:ln>
        </p:spPr>
        <p:txBody>
          <a:bodyPr/>
          <a:lstStyle/>
          <a:p>
            <a:endParaRPr lang="en-US"/>
          </a:p>
        </p:txBody>
      </p:sp>
      <p:sp>
        <p:nvSpPr>
          <p:cNvPr id="157703" name="Line 7"/>
          <p:cNvSpPr>
            <a:spLocks noChangeShapeType="1"/>
          </p:cNvSpPr>
          <p:nvPr/>
        </p:nvSpPr>
        <p:spPr bwMode="auto">
          <a:xfrm>
            <a:off x="7467600" y="3429000"/>
            <a:ext cx="0" cy="1371600"/>
          </a:xfrm>
          <a:prstGeom prst="line">
            <a:avLst/>
          </a:prstGeom>
          <a:noFill/>
          <a:ln w="19050">
            <a:solidFill>
              <a:srgbClr val="FF6600"/>
            </a:solidFill>
            <a:round/>
            <a:headEnd/>
            <a:tailEnd type="triangle" w="med" len="med"/>
          </a:ln>
        </p:spPr>
        <p:txBody>
          <a:bodyPr/>
          <a:lstStyle/>
          <a:p>
            <a:endParaRPr lang="en-US"/>
          </a:p>
        </p:txBody>
      </p:sp>
    </p:spTree>
    <p:extLst>
      <p:ext uri="{BB962C8B-B14F-4D97-AF65-F5344CB8AC3E}">
        <p14:creationId xmlns:p14="http://schemas.microsoft.com/office/powerpoint/2010/main" val="1660459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77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770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7699">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7699">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7699">
                                            <p:txEl>
                                              <p:pRg st="3" end="3"/>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7699">
                                            <p:txEl>
                                              <p:pRg st="4" end="4"/>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7699">
                                            <p:txEl>
                                              <p:pRg st="5" end="5"/>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7699">
                                            <p:txEl>
                                              <p:pRg st="6" end="6"/>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7699">
                                            <p:txEl>
                                              <p:pRg st="7" end="7"/>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57702"/>
                                        </p:tgtEl>
                                        <p:attrNameLst>
                                          <p:attrName>style.visibility</p:attrName>
                                        </p:attrNameLst>
                                      </p:cBhvr>
                                      <p:to>
                                        <p:strVal val="visible"/>
                                      </p:to>
                                    </p:set>
                                    <p:anim calcmode="lin" valueType="num">
                                      <p:cBhvr additive="base">
                                        <p:cTn id="45" dur="500" fill="hold"/>
                                        <p:tgtEl>
                                          <p:spTgt spid="157702"/>
                                        </p:tgtEl>
                                        <p:attrNameLst>
                                          <p:attrName>ppt_x</p:attrName>
                                        </p:attrNameLst>
                                      </p:cBhvr>
                                      <p:tavLst>
                                        <p:tav tm="0">
                                          <p:val>
                                            <p:strVal val="#ppt_x"/>
                                          </p:val>
                                        </p:tav>
                                        <p:tav tm="100000">
                                          <p:val>
                                            <p:strVal val="#ppt_x"/>
                                          </p:val>
                                        </p:tav>
                                      </p:tavLst>
                                    </p:anim>
                                    <p:anim calcmode="lin" valueType="num">
                                      <p:cBhvr additive="base">
                                        <p:cTn id="46" dur="500" fill="hold"/>
                                        <p:tgtEl>
                                          <p:spTgt spid="157702"/>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77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p:bldOleChart spid="157700" grpId="0"/>
      <p:bldP spid="157701" grpId="0"/>
      <p:bldP spid="157702" grpId="0" animBg="1"/>
      <p:bldP spid="15770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p:txBody>
          <a:bodyPr/>
          <a:lstStyle/>
          <a:p>
            <a:r>
              <a:rPr lang="en-US" altLang="en-US" sz="4000" smtClean="0">
                <a:latin typeface="Tahoma" charset="0"/>
              </a:rPr>
              <a:t>Use of Calibration Curve</a:t>
            </a:r>
            <a:br>
              <a:rPr lang="en-US" altLang="en-US" sz="4000" smtClean="0">
                <a:latin typeface="Tahoma" charset="0"/>
              </a:rPr>
            </a:br>
            <a:r>
              <a:rPr lang="en-US" altLang="en-US" sz="2800" smtClean="0">
                <a:latin typeface="Tahoma" charset="0"/>
              </a:rPr>
              <a:t>- Uncertainty in Unknown Concentration</a:t>
            </a:r>
          </a:p>
        </p:txBody>
      </p:sp>
      <mc:AlternateContent xmlns:mc="http://schemas.openxmlformats.org/markup-compatibility/2006" xmlns:a14="http://schemas.microsoft.com/office/drawing/2010/main">
        <mc:Choice Requires="a14">
          <p:sp>
            <p:nvSpPr>
              <p:cNvPr id="158724" name="Rectangle 4"/>
              <p:cNvSpPr>
                <a:spLocks noGrp="1" noChangeArrowheads="1"/>
              </p:cNvSpPr>
              <p:nvPr>
                <p:ph type="body" sz="half" idx="4294967295"/>
              </p:nvPr>
            </p:nvSpPr>
            <p:spPr>
              <a:xfrm>
                <a:off x="304800" y="1905000"/>
                <a:ext cx="8229600" cy="533400"/>
              </a:xfrm>
            </p:spPr>
            <p:txBody>
              <a:bodyPr/>
              <a:lstStyle/>
              <a:p>
                <a:pPr>
                  <a:lnSpc>
                    <a:spcPct val="80000"/>
                  </a:lnSpc>
                  <a:buFontTx/>
                  <a:buNone/>
                </a:pPr>
                <a:r>
                  <a:rPr lang="en-US" altLang="en-US" sz="2400" dirty="0" smtClean="0">
                    <a:latin typeface="Tahoma" charset="0"/>
                  </a:rPr>
                  <a:t>Standard uncertainty and 95% uncertainty given by </a:t>
                </a:r>
                <a:r>
                  <a:rPr lang="en-US" altLang="en-US" sz="2400" dirty="0" err="1">
                    <a:latin typeface="Tahoma" charset="0"/>
                  </a:rPr>
                  <a:t>u</a:t>
                </a:r>
                <a:r>
                  <a:rPr lang="en-US" altLang="en-US" sz="2400" baseline="-25000" dirty="0" err="1" smtClean="0">
                    <a:latin typeface="Tahoma" charset="0"/>
                  </a:rPr>
                  <a:t>x</a:t>
                </a:r>
                <a:r>
                  <a:rPr lang="en-US" altLang="en-US" sz="2400" dirty="0" smtClean="0">
                    <a:latin typeface="Tahoma" charset="0"/>
                  </a:rPr>
                  <a:t> (see below) </a:t>
                </a:r>
                <a:r>
                  <a:rPr lang="en-US" altLang="en-US" sz="2400" dirty="0">
                    <a:latin typeface="Tahoma" charset="0"/>
                  </a:rPr>
                  <a:t>and </a:t>
                </a:r>
                <a:r>
                  <a:rPr lang="en-US" altLang="en-US" sz="2400" dirty="0" smtClean="0">
                    <a:latin typeface="Tahoma" charset="0"/>
                  </a:rPr>
                  <a:t>tu</a:t>
                </a:r>
                <a:r>
                  <a:rPr lang="en-US" altLang="en-US" sz="2400" baseline="-25000" dirty="0" smtClean="0">
                    <a:latin typeface="Tahoma" charset="0"/>
                  </a:rPr>
                  <a:t>x </a:t>
                </a:r>
                <a:r>
                  <a:rPr lang="en-US" altLang="en-US" sz="2400" dirty="0" smtClean="0">
                    <a:latin typeface="Tahoma" charset="0"/>
                  </a:rPr>
                  <a:t>:</a:t>
                </a:r>
              </a:p>
              <a:p>
                <a:pPr>
                  <a:lnSpc>
                    <a:spcPct val="80000"/>
                  </a:lnSpc>
                  <a:buFontTx/>
                  <a:buNone/>
                </a:pPr>
                <a:endParaRPr lang="en-US" altLang="en-US" sz="2400" dirty="0">
                  <a:latin typeface="Tahoma" charset="0"/>
                </a:endParaRPr>
              </a:p>
              <a:p>
                <a:pPr>
                  <a:lnSpc>
                    <a:spcPct val="80000"/>
                  </a:lnSpc>
                  <a:buFontTx/>
                  <a:buNone/>
                </a:pPr>
                <a:endParaRPr lang="en-US" altLang="en-US" sz="2400" dirty="0" smtClean="0">
                  <a:latin typeface="Tahoma" charset="0"/>
                </a:endParaRPr>
              </a:p>
              <a:p>
                <a:pPr>
                  <a:lnSpc>
                    <a:spcPct val="80000"/>
                  </a:lnSpc>
                  <a:buFontTx/>
                  <a:buNone/>
                </a:pPr>
                <a:endParaRPr lang="en-US" altLang="en-US" sz="2400" dirty="0" smtClean="0"/>
              </a:p>
              <a:p>
                <a:pPr>
                  <a:lnSpc>
                    <a:spcPct val="80000"/>
                  </a:lnSpc>
                  <a:buFontTx/>
                  <a:buNone/>
                </a:pPr>
                <a:endParaRPr lang="en-US" altLang="en-US" sz="2400" b="0" i="1" dirty="0" smtClean="0">
                  <a:latin typeface="Cambria Math" panose="02040503050406030204" pitchFamily="18" charset="0"/>
                </a:endParaRPr>
              </a:p>
              <a:p>
                <a:pPr>
                  <a:lnSpc>
                    <a:spcPct val="80000"/>
                  </a:lnSpc>
                  <a:buFontTx/>
                  <a:buNone/>
                </a:pPr>
                <a14:m>
                  <m:oMathPara xmlns:m="http://schemas.openxmlformats.org/officeDocument/2006/math">
                    <m:oMathParaPr>
                      <m:jc m:val="left"/>
                    </m:oMathParaPr>
                    <m:oMath xmlns:m="http://schemas.openxmlformats.org/officeDocument/2006/math">
                      <m:r>
                        <a:rPr lang="en-US" altLang="en-US" sz="2400" b="0" i="1" smtClean="0">
                          <a:latin typeface="Cambria Math" panose="02040503050406030204" pitchFamily="18" charset="0"/>
                        </a:rPr>
                        <m:t>95%</m:t>
                      </m:r>
                      <m:r>
                        <a:rPr lang="en-US" altLang="en-US" sz="2400" b="0" i="1" smtClean="0">
                          <a:latin typeface="Cambria Math" panose="02040503050406030204" pitchFamily="18" charset="0"/>
                        </a:rPr>
                        <m:t>𝐶𝐼</m:t>
                      </m:r>
                      <m:r>
                        <a:rPr lang="en-US" altLang="en-US" sz="2400" b="0" i="1" smtClean="0">
                          <a:latin typeface="Cambria Math" panose="02040503050406030204" pitchFamily="18" charset="0"/>
                        </a:rPr>
                        <m:t>=</m:t>
                      </m:r>
                      <m:r>
                        <a:rPr lang="en-US" altLang="en-US" sz="2400" b="0" i="1" smtClean="0">
                          <a:latin typeface="Cambria Math" panose="02040503050406030204" pitchFamily="18" charset="0"/>
                        </a:rPr>
                        <m:t>𝑥</m:t>
                      </m:r>
                      <m:r>
                        <a:rPr lang="en-US" altLang="en-US" sz="2400" b="0" i="1" smtClean="0">
                          <a:latin typeface="Cambria Math" panose="02040503050406030204" pitchFamily="18" charset="0"/>
                        </a:rPr>
                        <m:t> ±</m:t>
                      </m:r>
                      <m:r>
                        <a:rPr lang="en-US" altLang="en-US" sz="2400" b="0" i="1" smtClean="0">
                          <a:latin typeface="Cambria Math" panose="02040503050406030204" pitchFamily="18" charset="0"/>
                          <a:ea typeface="Cambria Math" panose="02040503050406030204" pitchFamily="18" charset="0"/>
                        </a:rPr>
                        <m:t>𝑡</m:t>
                      </m:r>
                      <m:sSub>
                        <m:sSubPr>
                          <m:ctrlPr>
                            <a:rPr lang="en-US" altLang="en-US" sz="2400" b="0" i="1" smtClean="0">
                              <a:latin typeface="Cambria Math" panose="02040503050406030204" pitchFamily="18" charset="0"/>
                              <a:ea typeface="Cambria Math" panose="02040503050406030204" pitchFamily="18" charset="0"/>
                            </a:rPr>
                          </m:ctrlPr>
                        </m:sSubPr>
                        <m:e>
                          <m:r>
                            <a:rPr lang="en-US" altLang="en-US" sz="2400" b="0" i="1" smtClean="0">
                              <a:latin typeface="Cambria Math" panose="02040503050406030204" pitchFamily="18" charset="0"/>
                              <a:ea typeface="Cambria Math" panose="02040503050406030204" pitchFamily="18" charset="0"/>
                            </a:rPr>
                            <m:t>𝑢</m:t>
                          </m:r>
                        </m:e>
                        <m:sub>
                          <m:r>
                            <a:rPr lang="en-US" altLang="en-US" sz="2400" b="0" i="1" smtClean="0">
                              <a:latin typeface="Cambria Math" panose="02040503050406030204" pitchFamily="18" charset="0"/>
                              <a:ea typeface="Cambria Math" panose="02040503050406030204" pitchFamily="18" charset="0"/>
                            </a:rPr>
                            <m:t>𝑥</m:t>
                          </m:r>
                        </m:sub>
                      </m:sSub>
                    </m:oMath>
                  </m:oMathPara>
                </a14:m>
                <a:endParaRPr lang="en-US" altLang="en-US" sz="2400" dirty="0" smtClean="0"/>
              </a:p>
            </p:txBody>
          </p:sp>
        </mc:Choice>
        <mc:Fallback xmlns="">
          <p:sp>
            <p:nvSpPr>
              <p:cNvPr id="158724" name="Rectangle 4"/>
              <p:cNvSpPr>
                <a:spLocks noGrp="1" noRot="1" noChangeAspect="1" noMove="1" noResize="1" noEditPoints="1" noAdjustHandles="1" noChangeArrowheads="1" noChangeShapeType="1" noTextEdit="1"/>
              </p:cNvSpPr>
              <p:nvPr>
                <p:ph type="body" sz="half" idx="4294967295"/>
              </p:nvPr>
            </p:nvSpPr>
            <p:spPr>
              <a:xfrm>
                <a:off x="304800" y="1905000"/>
                <a:ext cx="8229600" cy="533400"/>
              </a:xfrm>
              <a:blipFill>
                <a:blip r:embed="rId2"/>
                <a:stretch>
                  <a:fillRect l="-1111" t="-22989" r="-1704" b="-363218"/>
                </a:stretch>
              </a:blipFill>
            </p:spPr>
            <p:txBody>
              <a:bodyPr/>
              <a:lstStyle/>
              <a:p>
                <a:r>
                  <a:rPr lang="en-US">
                    <a:noFill/>
                  </a:rPr>
                  <a:t> </a:t>
                </a:r>
              </a:p>
            </p:txBody>
          </p:sp>
        </mc:Fallback>
      </mc:AlternateContent>
      <p:sp>
        <p:nvSpPr>
          <p:cNvPr id="158725" name="Text Box 5"/>
          <p:cNvSpPr txBox="1">
            <a:spLocks noChangeArrowheads="1"/>
          </p:cNvSpPr>
          <p:nvPr/>
        </p:nvSpPr>
        <p:spPr bwMode="auto">
          <a:xfrm>
            <a:off x="304800" y="4419600"/>
            <a:ext cx="8458200" cy="1631216"/>
          </a:xfrm>
          <a:prstGeom prst="rect">
            <a:avLst/>
          </a:prstGeom>
          <a:noFill/>
          <a:ln w="9525">
            <a:noFill/>
            <a:miter lim="800000"/>
            <a:headEnd/>
            <a:tailEnd/>
          </a:ln>
        </p:spPr>
        <p:txBody>
          <a:bodyPr>
            <a:spAutoFit/>
          </a:bodyPr>
          <a:lstStyle/>
          <a:p>
            <a:r>
              <a:rPr lang="en-US" altLang="en-US" sz="2000" dirty="0">
                <a:latin typeface="Tahoma" charset="0"/>
              </a:rPr>
              <a:t>Notes on equation: </a:t>
            </a:r>
            <a:r>
              <a:rPr lang="en-US" altLang="en-US" sz="2000" i="1" dirty="0">
                <a:latin typeface="Tahoma" charset="0"/>
              </a:rPr>
              <a:t>m</a:t>
            </a:r>
            <a:r>
              <a:rPr lang="en-US" altLang="en-US" sz="2000" dirty="0">
                <a:latin typeface="Tahoma" charset="0"/>
              </a:rPr>
              <a:t> = slope, </a:t>
            </a:r>
            <a:r>
              <a:rPr lang="en-US" altLang="en-US" sz="2000" i="1" dirty="0" err="1">
                <a:latin typeface="Tahoma" charset="0"/>
              </a:rPr>
              <a:t>S</a:t>
            </a:r>
            <a:r>
              <a:rPr lang="en-US" altLang="en-US" sz="2000" i="1" baseline="-25000" dirty="0" err="1">
                <a:latin typeface="Tahoma" charset="0"/>
              </a:rPr>
              <a:t>y</a:t>
            </a:r>
            <a:r>
              <a:rPr lang="en-US" altLang="en-US" sz="2000" dirty="0">
                <a:latin typeface="Tahoma" charset="0"/>
              </a:rPr>
              <a:t> = standard error in y</a:t>
            </a:r>
          </a:p>
          <a:p>
            <a:r>
              <a:rPr lang="en-US" altLang="en-US" sz="2000" i="1" dirty="0">
                <a:latin typeface="Tahoma" charset="0"/>
              </a:rPr>
              <a:t>n</a:t>
            </a:r>
            <a:r>
              <a:rPr lang="en-US" altLang="en-US" sz="2000" dirty="0">
                <a:latin typeface="Tahoma" charset="0"/>
              </a:rPr>
              <a:t> = #calibration </a:t>
            </a:r>
            <a:r>
              <a:rPr lang="en-US" altLang="en-US" sz="2000" dirty="0" err="1">
                <a:latin typeface="Tahoma" charset="0"/>
              </a:rPr>
              <a:t>stds</a:t>
            </a:r>
            <a:r>
              <a:rPr lang="en-US" altLang="en-US" sz="2000" dirty="0">
                <a:latin typeface="Tahoma" charset="0"/>
              </a:rPr>
              <a:t>  </a:t>
            </a:r>
            <a:r>
              <a:rPr lang="en-US" altLang="en-US" sz="2000" i="1" dirty="0">
                <a:latin typeface="Tahoma" charset="0"/>
              </a:rPr>
              <a:t>k</a:t>
            </a:r>
            <a:r>
              <a:rPr lang="en-US" altLang="en-US" sz="2000" dirty="0">
                <a:latin typeface="Tahoma" charset="0"/>
              </a:rPr>
              <a:t> = # analyses of unknown,</a:t>
            </a:r>
            <a:r>
              <a:rPr lang="en-US" altLang="en-US" sz="2000" i="1" dirty="0">
                <a:latin typeface="Tahoma" charset="0"/>
              </a:rPr>
              <a:t> x</a:t>
            </a:r>
            <a:r>
              <a:rPr lang="en-US" altLang="en-US" sz="2000" i="1" baseline="-25000" dirty="0">
                <a:latin typeface="Tahoma" charset="0"/>
              </a:rPr>
              <a:t>i</a:t>
            </a:r>
            <a:r>
              <a:rPr lang="en-US" altLang="en-US" sz="2000" dirty="0">
                <a:latin typeface="Tahoma" charset="0"/>
              </a:rPr>
              <a:t> = </a:t>
            </a:r>
            <a:r>
              <a:rPr lang="en-US" altLang="en-US" sz="2000" dirty="0" err="1">
                <a:latin typeface="Tahoma" charset="0"/>
              </a:rPr>
              <a:t>indiv</a:t>
            </a:r>
            <a:r>
              <a:rPr lang="en-US" altLang="en-US" sz="2000" dirty="0">
                <a:latin typeface="Tahoma" charset="0"/>
              </a:rPr>
              <a:t> </a:t>
            </a:r>
            <a:r>
              <a:rPr lang="en-US" altLang="en-US" sz="2000" dirty="0" err="1">
                <a:latin typeface="Tahoma" charset="0"/>
              </a:rPr>
              <a:t>std</a:t>
            </a:r>
            <a:r>
              <a:rPr lang="en-US" altLang="en-US" sz="2000" dirty="0">
                <a:latin typeface="Tahoma" charset="0"/>
              </a:rPr>
              <a:t> conc., </a:t>
            </a:r>
            <a:r>
              <a:rPr lang="en-US" altLang="en-US" sz="2000" i="1" dirty="0" smtClean="0">
                <a:latin typeface="Tahoma" charset="0"/>
              </a:rPr>
              <a:t>y</a:t>
            </a:r>
            <a:r>
              <a:rPr lang="en-US" altLang="en-US" i="1" baseline="-25000" dirty="0">
                <a:latin typeface="Tahoma" charset="0"/>
              </a:rPr>
              <a:t> </a:t>
            </a:r>
            <a:r>
              <a:rPr lang="en-US" altLang="en-US" sz="2000" dirty="0" smtClean="0">
                <a:latin typeface="Tahoma" charset="0"/>
              </a:rPr>
              <a:t>= </a:t>
            </a:r>
            <a:r>
              <a:rPr lang="en-US" altLang="en-US" sz="2000" dirty="0">
                <a:latin typeface="Tahoma" charset="0"/>
              </a:rPr>
              <a:t>unknown response</a:t>
            </a:r>
          </a:p>
          <a:p>
            <a:r>
              <a:rPr lang="en-US" altLang="en-US" sz="2000" dirty="0">
                <a:latin typeface="Tahoma" charset="0"/>
              </a:rPr>
              <a:t>The biggest factors are </a:t>
            </a:r>
            <a:r>
              <a:rPr lang="en-US" altLang="en-US" dirty="0" err="1">
                <a:latin typeface="Tahoma" charset="0"/>
              </a:rPr>
              <a:t>S</a:t>
            </a:r>
            <a:r>
              <a:rPr lang="en-US" altLang="en-US" baseline="-25000" dirty="0" err="1">
                <a:latin typeface="Tahoma" charset="0"/>
              </a:rPr>
              <a:t>y</a:t>
            </a:r>
            <a:r>
              <a:rPr lang="en-US" altLang="en-US" sz="2000" dirty="0">
                <a:latin typeface="Tahoma" charset="0"/>
              </a:rPr>
              <a:t> and </a:t>
            </a:r>
            <a:r>
              <a:rPr lang="en-US" altLang="en-US" i="1" dirty="0">
                <a:latin typeface="Tahoma" charset="0"/>
              </a:rPr>
              <a:t>m</a:t>
            </a:r>
          </a:p>
          <a:p>
            <a:r>
              <a:rPr lang="en-US" altLang="en-US" dirty="0" smtClean="0">
                <a:latin typeface="Tahoma" charset="0"/>
              </a:rPr>
              <a:t>Note:</a:t>
            </a:r>
            <a:r>
              <a:rPr lang="en-US" altLang="en-US" dirty="0">
                <a:latin typeface="Tahoma" charset="0"/>
              </a:rPr>
              <a:t> </a:t>
            </a:r>
            <a:r>
              <a:rPr lang="en-US" altLang="en-US" dirty="0" smtClean="0">
                <a:latin typeface="Tahoma" charset="0"/>
              </a:rPr>
              <a:t>t is for n – 2 degrees of freedom (and 95% confidence)</a:t>
            </a:r>
            <a:endParaRPr lang="en-US" altLang="en-US" dirty="0">
              <a:latin typeface="Tahoma" charset="0"/>
            </a:endParaRPr>
          </a:p>
        </p:txBody>
      </p:sp>
      <mc:AlternateContent xmlns:mc="http://schemas.openxmlformats.org/markup-compatibility/2006" xmlns:a14="http://schemas.microsoft.com/office/drawing/2010/main">
        <mc:Choice Requires="a14">
          <p:sp>
            <p:nvSpPr>
              <p:cNvPr id="2" name="TextBox 1"/>
              <p:cNvSpPr txBox="1"/>
              <p:nvPr/>
            </p:nvSpPr>
            <p:spPr>
              <a:xfrm>
                <a:off x="443060" y="2755081"/>
                <a:ext cx="3626698" cy="8183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i="1">
                              <a:latin typeface="Cambria Math" panose="02040503050406030204" pitchFamily="18" charset="0"/>
                            </a:rPr>
                            <m:t>𝑢</m:t>
                          </m:r>
                        </m:e>
                        <m:sub>
                          <m:r>
                            <a:rPr lang="en-US" b="0" i="1" smtClean="0">
                              <a:latin typeface="Cambria Math" panose="02040503050406030204" pitchFamily="18" charset="0"/>
                            </a:rPr>
                            <m:t>𝑥</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𝑦</m:t>
                                  </m:r>
                                </m:sub>
                              </m:sSub>
                            </m:num>
                            <m:den>
                              <m:r>
                                <a:rPr lang="en-US" b="0" i="1" smtClean="0">
                                  <a:latin typeface="Cambria Math" panose="02040503050406030204" pitchFamily="18" charset="0"/>
                                </a:rPr>
                                <m:t>𝑚</m:t>
                              </m:r>
                            </m:den>
                          </m:f>
                        </m:e>
                      </m:d>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𝑘</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𝑛</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acc>
                                    <m:accPr>
                                      <m:chr m:val="̅"/>
                                      <m:ctrlPr>
                                        <a:rPr lang="en-US" i="1">
                                          <a:latin typeface="Cambria Math" panose="02040503050406030204" pitchFamily="18" charset="0"/>
                                        </a:rPr>
                                      </m:ctrlPr>
                                    </m:accPr>
                                    <m:e>
                                      <m:r>
                                        <a:rPr lang="en-US" i="1">
                                          <a:latin typeface="Cambria Math" panose="02040503050406030204" pitchFamily="18" charset="0"/>
                                        </a:rPr>
                                        <m:t>𝑦</m:t>
                                      </m:r>
                                    </m:e>
                                  </m:acc>
                                  <m:r>
                                    <a:rPr lang="en-US" i="1">
                                      <a:latin typeface="Cambria Math" panose="02040503050406030204" pitchFamily="18" charset="0"/>
                                    </a:rPr>
                                    <m:t>−</m:t>
                                  </m:r>
                                  <m:r>
                                    <a:rPr lang="en-US" b="0" i="1" smtClean="0">
                                      <a:latin typeface="Cambria Math" panose="02040503050406030204" pitchFamily="18" charset="0"/>
                                    </a:rPr>
                                    <m:t>𝑦</m:t>
                                  </m:r>
                                  <m:r>
                                    <a:rPr lang="en-US" i="1">
                                      <a:latin typeface="Cambria Math" panose="02040503050406030204" pitchFamily="18" charset="0"/>
                                    </a:rPr>
                                    <m:t>)</m:t>
                                  </m:r>
                                </m:e>
                                <m:sup>
                                  <m:r>
                                    <a:rPr lang="en-US" b="0" i="1" smtClean="0">
                                      <a:latin typeface="Cambria Math" panose="02040503050406030204" pitchFamily="18" charset="0"/>
                                    </a:rPr>
                                    <m:t>2</m:t>
                                  </m:r>
                                </m:sup>
                              </m:sSup>
                            </m:num>
                            <m:den>
                              <m:sSup>
                                <m:sSupPr>
                                  <m:ctrlPr>
                                    <a:rPr lang="en-US" b="0" i="1" smtClean="0">
                                      <a:latin typeface="Cambria Math" panose="02040503050406030204" pitchFamily="18" charset="0"/>
                                    </a:rPr>
                                  </m:ctrlPr>
                                </m:sSupPr>
                                <m:e>
                                  <m:r>
                                    <a:rPr lang="en-US" i="1">
                                      <a:latin typeface="Cambria Math" panose="02040503050406030204" pitchFamily="18" charset="0"/>
                                    </a:rPr>
                                    <m:t>𝑚</m:t>
                                  </m:r>
                                </m:e>
                                <m:sup>
                                  <m:r>
                                    <a:rPr lang="en-US" b="0" i="1" smtClean="0">
                                      <a:latin typeface="Cambria Math" panose="02040503050406030204" pitchFamily="18" charset="0"/>
                                    </a:rPr>
                                    <m:t>2</m:t>
                                  </m:r>
                                </m:sup>
                              </m:sSup>
                              <m:nary>
                                <m:naryPr>
                                  <m:chr m:val="∑"/>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𝑥</m:t>
                                          </m:r>
                                        </m:e>
                                      </m:acc>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r>
                                        <a:rPr lang="en-US" i="1">
                                          <a:latin typeface="Cambria Math" panose="02040503050406030204" pitchFamily="18" charset="0"/>
                                        </a:rPr>
                                        <m:t>)</m:t>
                                      </m:r>
                                    </m:e>
                                    <m:sup>
                                      <m:r>
                                        <a:rPr lang="en-US" b="0" i="1" smtClean="0">
                                          <a:latin typeface="Cambria Math" panose="02040503050406030204" pitchFamily="18" charset="0"/>
                                        </a:rPr>
                                        <m:t>2</m:t>
                                      </m:r>
                                    </m:sup>
                                  </m:sSup>
                                </m:e>
                              </m:nary>
                            </m:den>
                          </m:f>
                        </m:e>
                      </m:rad>
                    </m:oMath>
                  </m:oMathPara>
                </a14:m>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443060" y="2755081"/>
                <a:ext cx="3626698" cy="818366"/>
              </a:xfrm>
              <a:prstGeom prst="rect">
                <a:avLst/>
              </a:prstGeom>
              <a:blipFill>
                <a:blip r:embed="rId3"/>
                <a:stretch>
                  <a:fillRect b="-746"/>
                </a:stretch>
              </a:blipFill>
            </p:spPr>
            <p:txBody>
              <a:bodyPr/>
              <a:lstStyle/>
              <a:p>
                <a:r>
                  <a:rPr lang="en-US">
                    <a:noFill/>
                  </a:rPr>
                  <a:t> </a:t>
                </a:r>
              </a:p>
            </p:txBody>
          </p:sp>
        </mc:Fallback>
      </mc:AlternateContent>
    </p:spTree>
    <p:extLst>
      <p:ext uri="{BB962C8B-B14F-4D97-AF65-F5344CB8AC3E}">
        <p14:creationId xmlns:p14="http://schemas.microsoft.com/office/powerpoint/2010/main" val="2015212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7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8724">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87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4" grpId="0" uiExpand="1" build="p"/>
      <p:bldP spid="158725"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lstStyle/>
          <a:p>
            <a:r>
              <a:rPr lang="en-US" altLang="en-US" smtClean="0">
                <a:latin typeface="Tahoma" charset="0"/>
              </a:rPr>
              <a:t>Use of Calibration Curve</a:t>
            </a:r>
          </a:p>
        </p:txBody>
      </p:sp>
      <p:sp>
        <p:nvSpPr>
          <p:cNvPr id="157699" name="Rectangle 3"/>
          <p:cNvSpPr>
            <a:spLocks noGrp="1" noChangeArrowheads="1"/>
          </p:cNvSpPr>
          <p:nvPr>
            <p:ph type="body" sz="half" idx="4294967295"/>
          </p:nvPr>
        </p:nvSpPr>
        <p:spPr>
          <a:xfrm>
            <a:off x="457200" y="1600200"/>
            <a:ext cx="7315200" cy="4525963"/>
          </a:xfrm>
        </p:spPr>
        <p:txBody>
          <a:bodyPr/>
          <a:lstStyle/>
          <a:p>
            <a:pPr>
              <a:buFontTx/>
              <a:buNone/>
            </a:pPr>
            <a:r>
              <a:rPr lang="en-US" altLang="en-US" sz="2800" dirty="0" smtClean="0">
                <a:latin typeface="Tahoma" charset="0"/>
              </a:rPr>
              <a:t>Additional Problem 2:</a:t>
            </a:r>
          </a:p>
          <a:p>
            <a:pPr>
              <a:buFontTx/>
              <a:buNone/>
            </a:pPr>
            <a:r>
              <a:rPr lang="en-US" altLang="en-US" sz="2800" dirty="0" smtClean="0">
                <a:latin typeface="Tahoma" charset="0"/>
              </a:rPr>
              <a:t>Use Excel methods to:</a:t>
            </a:r>
          </a:p>
          <a:p>
            <a:pPr marL="514350" indent="-514350">
              <a:buFontTx/>
              <a:buAutoNum type="arabicPeriod"/>
            </a:pPr>
            <a:r>
              <a:rPr lang="en-US" altLang="en-US" sz="2800" dirty="0" smtClean="0">
                <a:latin typeface="Tahoma" charset="0"/>
              </a:rPr>
              <a:t>Determine </a:t>
            </a:r>
            <a:r>
              <a:rPr lang="en-US" altLang="en-US" sz="2800" i="1" dirty="0" smtClean="0">
                <a:latin typeface="Tahoma" charset="0"/>
              </a:rPr>
              <a:t>m</a:t>
            </a:r>
            <a:r>
              <a:rPr lang="en-US" altLang="en-US" sz="2800" dirty="0" smtClean="0">
                <a:latin typeface="Tahoma" charset="0"/>
              </a:rPr>
              <a:t> and </a:t>
            </a:r>
            <a:r>
              <a:rPr lang="en-US" altLang="en-US" sz="2800" i="1" dirty="0" smtClean="0">
                <a:latin typeface="Tahoma" charset="0"/>
              </a:rPr>
              <a:t>b</a:t>
            </a:r>
            <a:r>
              <a:rPr lang="en-US" altLang="en-US" sz="2800" dirty="0" smtClean="0">
                <a:latin typeface="Tahoma" charset="0"/>
              </a:rPr>
              <a:t> (can also get </a:t>
            </a:r>
            <a:r>
              <a:rPr lang="en-US" altLang="en-US" sz="2800" i="1" dirty="0" err="1" smtClean="0">
                <a:latin typeface="Tahoma" charset="0"/>
              </a:rPr>
              <a:t>S</a:t>
            </a:r>
            <a:r>
              <a:rPr lang="en-US" altLang="en-US" sz="2800" i="1" baseline="-25000" dirty="0" err="1" smtClean="0">
                <a:latin typeface="Tahoma" charset="0"/>
              </a:rPr>
              <a:t>y</a:t>
            </a:r>
            <a:r>
              <a:rPr lang="en-US" altLang="en-US" sz="2800" dirty="0" smtClean="0">
                <a:latin typeface="Tahoma" charset="0"/>
              </a:rPr>
              <a:t> using LINEST function)</a:t>
            </a:r>
          </a:p>
          <a:p>
            <a:pPr marL="514350" indent="-514350">
              <a:buFontTx/>
              <a:buAutoNum type="arabicPeriod"/>
            </a:pPr>
            <a:r>
              <a:rPr lang="en-US" altLang="en-US" sz="2800" dirty="0" smtClean="0">
                <a:latin typeface="Tahoma" charset="0"/>
              </a:rPr>
              <a:t>Determine unknown concentration (x) for given response (y)</a:t>
            </a:r>
          </a:p>
          <a:p>
            <a:pPr marL="514350" indent="-514350">
              <a:buFontTx/>
              <a:buAutoNum type="arabicPeriod"/>
            </a:pPr>
            <a:r>
              <a:rPr lang="en-US" altLang="en-US" sz="2800" dirty="0" smtClean="0">
                <a:latin typeface="Tahoma" charset="0"/>
              </a:rPr>
              <a:t>Determine quantities needed to calculate uncertainty (n, mean y, </a:t>
            </a:r>
            <a:r>
              <a:rPr lang="en-US" altLang="en-US" sz="2800" dirty="0" smtClean="0">
                <a:latin typeface="Symbol" panose="05050102010706020507" pitchFamily="18" charset="2"/>
              </a:rPr>
              <a:t>S</a:t>
            </a:r>
            <a:r>
              <a:rPr lang="en-US" altLang="en-US" sz="2800" dirty="0" smtClean="0">
                <a:latin typeface="Tahoma" charset="0"/>
              </a:rPr>
              <a:t>(x</a:t>
            </a:r>
            <a:r>
              <a:rPr lang="en-US" altLang="en-US" sz="2800" baseline="-25000" dirty="0" smtClean="0">
                <a:latin typeface="Tahoma" charset="0"/>
              </a:rPr>
              <a:t>i</a:t>
            </a:r>
            <a:r>
              <a:rPr lang="en-US" altLang="en-US" sz="2800" dirty="0" smtClean="0">
                <a:latin typeface="Tahoma" charset="0"/>
              </a:rPr>
              <a:t> – mean x)</a:t>
            </a:r>
            <a:r>
              <a:rPr lang="en-US" altLang="en-US" sz="2800" baseline="30000" dirty="0" smtClean="0">
                <a:latin typeface="Tahoma" charset="0"/>
              </a:rPr>
              <a:t>2</a:t>
            </a:r>
            <a:r>
              <a:rPr lang="en-US" altLang="en-US" sz="2800" dirty="0" smtClean="0">
                <a:latin typeface="Tahoma" charset="0"/>
              </a:rPr>
              <a:t>)</a:t>
            </a:r>
          </a:p>
          <a:p>
            <a:pPr marL="514350" indent="-514350">
              <a:buFontTx/>
              <a:buAutoNum type="arabicPeriod"/>
            </a:pPr>
            <a:r>
              <a:rPr lang="en-US" altLang="en-US" sz="2800" dirty="0" smtClean="0">
                <a:latin typeface="Tahoma" charset="0"/>
              </a:rPr>
              <a:t>Determine standard uncertainty </a:t>
            </a:r>
            <a:r>
              <a:rPr lang="en-US" altLang="en-US" sz="2800" dirty="0">
                <a:latin typeface="Tahoma" charset="0"/>
              </a:rPr>
              <a:t>(</a:t>
            </a:r>
            <a:r>
              <a:rPr lang="en-US" altLang="en-US" sz="2800" dirty="0" err="1" smtClean="0">
                <a:latin typeface="Tahoma" charset="0"/>
              </a:rPr>
              <a:t>u</a:t>
            </a:r>
            <a:r>
              <a:rPr lang="en-US" altLang="en-US" sz="2800" baseline="-25000" dirty="0" err="1" smtClean="0">
                <a:latin typeface="Tahoma" charset="0"/>
              </a:rPr>
              <a:t>x</a:t>
            </a:r>
            <a:r>
              <a:rPr lang="en-US" altLang="en-US" sz="2800" dirty="0" smtClean="0">
                <a:latin typeface="Tahoma" charset="0"/>
              </a:rPr>
              <a:t>) and 95% uncertainty in unknown conc. </a:t>
            </a:r>
          </a:p>
        </p:txBody>
      </p:sp>
    </p:spTree>
    <p:extLst>
      <p:ext uri="{BB962C8B-B14F-4D97-AF65-F5344CB8AC3E}">
        <p14:creationId xmlns:p14="http://schemas.microsoft.com/office/powerpoint/2010/main" val="19201779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7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7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76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76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76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idx="4294967295"/>
          </p:nvPr>
        </p:nvSpPr>
        <p:spPr/>
        <p:txBody>
          <a:bodyPr/>
          <a:lstStyle/>
          <a:p>
            <a:r>
              <a:rPr lang="en-US" altLang="en-US" sz="4000" smtClean="0">
                <a:latin typeface="Tahoma" charset="0"/>
              </a:rPr>
              <a:t>Use of Calibration Curve</a:t>
            </a:r>
            <a:br>
              <a:rPr lang="en-US" altLang="en-US" sz="4000" smtClean="0">
                <a:latin typeface="Tahoma" charset="0"/>
              </a:rPr>
            </a:br>
            <a:r>
              <a:rPr lang="en-US" altLang="en-US" sz="2800" smtClean="0">
                <a:latin typeface="Tahoma" charset="0"/>
              </a:rPr>
              <a:t>- Quality of Results</a:t>
            </a:r>
          </a:p>
        </p:txBody>
      </p:sp>
      <p:sp>
        <p:nvSpPr>
          <p:cNvPr id="159747" name="Rectangle 3"/>
          <p:cNvSpPr>
            <a:spLocks noGrp="1" noChangeArrowheads="1"/>
          </p:cNvSpPr>
          <p:nvPr>
            <p:ph type="body" sz="half" idx="4294967295"/>
          </p:nvPr>
        </p:nvSpPr>
        <p:spPr>
          <a:xfrm>
            <a:off x="457200" y="1600200"/>
            <a:ext cx="4038600" cy="4525963"/>
          </a:xfrm>
        </p:spPr>
        <p:txBody>
          <a:bodyPr/>
          <a:lstStyle/>
          <a:p>
            <a:pPr>
              <a:lnSpc>
                <a:spcPct val="90000"/>
              </a:lnSpc>
            </a:pPr>
            <a:r>
              <a:rPr lang="en-US" altLang="en-US" sz="2400" smtClean="0">
                <a:latin typeface="Tahoma" charset="0"/>
              </a:rPr>
              <a:t>Quality of Results Depends on:</a:t>
            </a:r>
          </a:p>
          <a:p>
            <a:pPr lvl="1">
              <a:lnSpc>
                <a:spcPct val="90000"/>
              </a:lnSpc>
            </a:pPr>
            <a:r>
              <a:rPr lang="en-US" altLang="en-US" sz="2000" smtClean="0">
                <a:latin typeface="Tahoma" charset="0"/>
              </a:rPr>
              <a:t>Calibration Results</a:t>
            </a:r>
          </a:p>
          <a:p>
            <a:pPr lvl="2">
              <a:lnSpc>
                <a:spcPct val="90000"/>
              </a:lnSpc>
            </a:pPr>
            <a:r>
              <a:rPr lang="en-US" altLang="en-US" sz="1800" smtClean="0">
                <a:latin typeface="Tahoma" charset="0"/>
              </a:rPr>
              <a:t>R</a:t>
            </a:r>
            <a:r>
              <a:rPr lang="en-US" altLang="en-US" sz="1800" baseline="30000" smtClean="0">
                <a:latin typeface="Tahoma" charset="0"/>
              </a:rPr>
              <a:t>2</a:t>
            </a:r>
            <a:r>
              <a:rPr lang="en-US" altLang="en-US" sz="1800" smtClean="0">
                <a:latin typeface="Tahoma" charset="0"/>
              </a:rPr>
              <a:t> value (measure of variability of response due to conc.)</a:t>
            </a:r>
          </a:p>
          <a:p>
            <a:pPr lvl="2">
              <a:lnSpc>
                <a:spcPct val="90000"/>
              </a:lnSpc>
            </a:pPr>
            <a:r>
              <a:rPr lang="en-US" altLang="en-US" sz="1800" smtClean="0">
                <a:latin typeface="Tahoma" charset="0"/>
              </a:rPr>
              <a:t>Reasonable fit</a:t>
            </a:r>
          </a:p>
          <a:p>
            <a:pPr lvl="1">
              <a:lnSpc>
                <a:spcPct val="90000"/>
              </a:lnSpc>
            </a:pPr>
            <a:r>
              <a:rPr lang="en-US" altLang="en-US" sz="2000" smtClean="0">
                <a:latin typeface="Tahoma" charset="0"/>
              </a:rPr>
              <a:t>Range of Unknown Concentrations</a:t>
            </a:r>
          </a:p>
          <a:p>
            <a:pPr lvl="2">
              <a:lnSpc>
                <a:spcPct val="90000"/>
              </a:lnSpc>
            </a:pPr>
            <a:r>
              <a:rPr lang="en-US" altLang="en-US" sz="1800" smtClean="0">
                <a:solidFill>
                  <a:srgbClr val="FF0000"/>
                </a:solidFill>
                <a:latin typeface="Tahoma" charset="0"/>
              </a:rPr>
              <a:t>next slide</a:t>
            </a:r>
          </a:p>
        </p:txBody>
      </p:sp>
      <p:graphicFrame>
        <p:nvGraphicFramePr>
          <p:cNvPr id="159748" name="Object 2"/>
          <p:cNvGraphicFramePr>
            <a:graphicFrameLocks noGrp="1" noChangeAspect="1"/>
          </p:cNvGraphicFramePr>
          <p:nvPr>
            <p:ph sz="quarter" idx="4294967295"/>
          </p:nvPr>
        </p:nvGraphicFramePr>
        <p:xfrm>
          <a:off x="4648200" y="1612900"/>
          <a:ext cx="4038600" cy="2160588"/>
        </p:xfrm>
        <a:graphic>
          <a:graphicData uri="http://schemas.openxmlformats.org/presentationml/2006/ole">
            <mc:AlternateContent xmlns:mc="http://schemas.openxmlformats.org/markup-compatibility/2006">
              <mc:Choice xmlns:v="urn:schemas-microsoft-com:vml" Requires="v">
                <p:oleObj spid="_x0000_s14341" name="Chart" r:id="rId3" imgW="5553050" imgH="2971922" progId="Excel.Sheet.8">
                  <p:embed/>
                </p:oleObj>
              </mc:Choice>
              <mc:Fallback>
                <p:oleObj name="Chart" r:id="rId3" imgW="5553050" imgH="2971922" progId="Excel.Sheet.8">
                  <p:embed/>
                  <p:pic>
                    <p:nvPicPr>
                      <p:cNvPr id="159748"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1612900"/>
                        <a:ext cx="4038600" cy="2160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9749" name="Object 3"/>
          <p:cNvGraphicFramePr>
            <a:graphicFrameLocks noGrp="1" noChangeAspect="1"/>
          </p:cNvGraphicFramePr>
          <p:nvPr>
            <p:ph sz="quarter" idx="4294967295"/>
          </p:nvPr>
        </p:nvGraphicFramePr>
        <p:xfrm>
          <a:off x="4735513" y="3938588"/>
          <a:ext cx="3863975" cy="2187575"/>
        </p:xfrm>
        <a:graphic>
          <a:graphicData uri="http://schemas.openxmlformats.org/presentationml/2006/ole">
            <mc:AlternateContent xmlns:mc="http://schemas.openxmlformats.org/markup-compatibility/2006">
              <mc:Choice xmlns:v="urn:schemas-microsoft-com:vml" Requires="v">
                <p:oleObj spid="_x0000_s14342" name="Chart" r:id="rId5" imgW="5181763" imgH="2933558" progId="Excel.Sheet.8">
                  <p:embed/>
                </p:oleObj>
              </mc:Choice>
              <mc:Fallback>
                <p:oleObj name="Chart" r:id="rId5" imgW="5181763" imgH="2933558" progId="Excel.Sheet.8">
                  <p:embed/>
                  <p:pic>
                    <p:nvPicPr>
                      <p:cNvPr id="159749" name="Object 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5513" y="3938588"/>
                        <a:ext cx="3863975" cy="2187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9750" name="Object 4"/>
          <p:cNvGraphicFramePr>
            <a:graphicFrameLocks noChangeAspect="1"/>
          </p:cNvGraphicFramePr>
          <p:nvPr/>
        </p:nvGraphicFramePr>
        <p:xfrm>
          <a:off x="4648200" y="1600200"/>
          <a:ext cx="4143375" cy="2300288"/>
        </p:xfrm>
        <a:graphic>
          <a:graphicData uri="http://schemas.openxmlformats.org/presentationml/2006/ole">
            <mc:AlternateContent xmlns:mc="http://schemas.openxmlformats.org/markup-compatibility/2006">
              <mc:Choice xmlns:v="urn:schemas-microsoft-com:vml" Requires="v">
                <p:oleObj spid="_x0000_s14343" name="Chart" r:id="rId7" imgW="4905411" imgH="2724180" progId="Excel.Sheet.8">
                  <p:embed/>
                </p:oleObj>
              </mc:Choice>
              <mc:Fallback>
                <p:oleObj name="Chart" r:id="rId7" imgW="4905411" imgH="2724180" progId="Excel.Sheet.8">
                  <p:embed/>
                  <p:pic>
                    <p:nvPicPr>
                      <p:cNvPr id="15975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8200" y="1600200"/>
                        <a:ext cx="4143375" cy="230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9751" name="Freeform 7"/>
          <p:cNvSpPr>
            <a:spLocks/>
          </p:cNvSpPr>
          <p:nvPr/>
        </p:nvSpPr>
        <p:spPr bwMode="auto">
          <a:xfrm>
            <a:off x="5257800" y="4495800"/>
            <a:ext cx="1981200" cy="1143000"/>
          </a:xfrm>
          <a:custGeom>
            <a:avLst/>
            <a:gdLst>
              <a:gd name="T0" fmla="*/ 0 w 1248"/>
              <a:gd name="T1" fmla="*/ 2147483647 h 720"/>
              <a:gd name="T2" fmla="*/ 2147483647 w 1248"/>
              <a:gd name="T3" fmla="*/ 2147483647 h 720"/>
              <a:gd name="T4" fmla="*/ 2147483647 w 1248"/>
              <a:gd name="T5" fmla="*/ 2147483647 h 720"/>
              <a:gd name="T6" fmla="*/ 2147483647 w 1248"/>
              <a:gd name="T7" fmla="*/ 2147483647 h 720"/>
              <a:gd name="T8" fmla="*/ 2147483647 w 1248"/>
              <a:gd name="T9" fmla="*/ 2147483647 h 720"/>
              <a:gd name="T10" fmla="*/ 2147483647 w 1248"/>
              <a:gd name="T11" fmla="*/ 0 h 720"/>
              <a:gd name="T12" fmla="*/ 0 60000 65536"/>
              <a:gd name="T13" fmla="*/ 0 60000 65536"/>
              <a:gd name="T14" fmla="*/ 0 60000 65536"/>
              <a:gd name="T15" fmla="*/ 0 60000 65536"/>
              <a:gd name="T16" fmla="*/ 0 60000 65536"/>
              <a:gd name="T17" fmla="*/ 0 60000 65536"/>
              <a:gd name="T18" fmla="*/ 0 w 1248"/>
              <a:gd name="T19" fmla="*/ 0 h 720"/>
              <a:gd name="T20" fmla="*/ 1248 w 1248"/>
              <a:gd name="T21" fmla="*/ 720 h 720"/>
            </a:gdLst>
            <a:ahLst/>
            <a:cxnLst>
              <a:cxn ang="T12">
                <a:pos x="T0" y="T1"/>
              </a:cxn>
              <a:cxn ang="T13">
                <a:pos x="T2" y="T3"/>
              </a:cxn>
              <a:cxn ang="T14">
                <a:pos x="T4" y="T5"/>
              </a:cxn>
              <a:cxn ang="T15">
                <a:pos x="T6" y="T7"/>
              </a:cxn>
              <a:cxn ang="T16">
                <a:pos x="T8" y="T9"/>
              </a:cxn>
              <a:cxn ang="T17">
                <a:pos x="T10" y="T11"/>
              </a:cxn>
            </a:cxnLst>
            <a:rect l="T18" t="T19" r="T20" b="T21"/>
            <a:pathLst>
              <a:path w="1248" h="720">
                <a:moveTo>
                  <a:pt x="0" y="720"/>
                </a:moveTo>
                <a:cubicBezTo>
                  <a:pt x="28" y="692"/>
                  <a:pt x="56" y="664"/>
                  <a:pt x="96" y="624"/>
                </a:cubicBezTo>
                <a:cubicBezTo>
                  <a:pt x="136" y="584"/>
                  <a:pt x="168" y="536"/>
                  <a:pt x="240" y="480"/>
                </a:cubicBezTo>
                <a:cubicBezTo>
                  <a:pt x="312" y="424"/>
                  <a:pt x="432" y="344"/>
                  <a:pt x="528" y="288"/>
                </a:cubicBezTo>
                <a:cubicBezTo>
                  <a:pt x="624" y="232"/>
                  <a:pt x="696" y="192"/>
                  <a:pt x="816" y="144"/>
                </a:cubicBezTo>
                <a:cubicBezTo>
                  <a:pt x="936" y="96"/>
                  <a:pt x="1176" y="24"/>
                  <a:pt x="1248" y="0"/>
                </a:cubicBezTo>
              </a:path>
            </a:pathLst>
          </a:custGeom>
          <a:noFill/>
          <a:ln w="25400">
            <a:solidFill>
              <a:srgbClr val="FF0000"/>
            </a:solidFill>
            <a:round/>
            <a:headEnd/>
            <a:tailEnd/>
          </a:ln>
        </p:spPr>
        <p:txBody>
          <a:bodyPr/>
          <a:lstStyle/>
          <a:p>
            <a:endParaRPr lang="en-US"/>
          </a:p>
        </p:txBody>
      </p:sp>
      <p:sp>
        <p:nvSpPr>
          <p:cNvPr id="159752" name="Text Box 8"/>
          <p:cNvSpPr txBox="1">
            <a:spLocks noChangeArrowheads="1"/>
          </p:cNvSpPr>
          <p:nvPr/>
        </p:nvSpPr>
        <p:spPr bwMode="auto">
          <a:xfrm>
            <a:off x="7467600" y="3962400"/>
            <a:ext cx="1600200" cy="641350"/>
          </a:xfrm>
          <a:prstGeom prst="rect">
            <a:avLst/>
          </a:prstGeom>
          <a:noFill/>
          <a:ln w="9525">
            <a:noFill/>
            <a:miter lim="800000"/>
            <a:headEnd/>
            <a:tailEnd/>
          </a:ln>
        </p:spPr>
        <p:txBody>
          <a:bodyPr>
            <a:spAutoFit/>
          </a:bodyPr>
          <a:lstStyle/>
          <a:p>
            <a:pPr>
              <a:spcBef>
                <a:spcPct val="50000"/>
              </a:spcBef>
            </a:pPr>
            <a:r>
              <a:rPr lang="en-US" altLang="en-US">
                <a:solidFill>
                  <a:srgbClr val="FF0000"/>
                </a:solidFill>
              </a:rPr>
              <a:t>Better fit by curve</a:t>
            </a:r>
          </a:p>
        </p:txBody>
      </p:sp>
    </p:spTree>
    <p:extLst>
      <p:ext uri="{BB962C8B-B14F-4D97-AF65-F5344CB8AC3E}">
        <p14:creationId xmlns:p14="http://schemas.microsoft.com/office/powerpoint/2010/main" val="33099225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9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97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5974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xit" presetSubtype="0" fill="hold" grpId="0" nodeType="clickEffect">
                                  <p:stCondLst>
                                    <p:cond delay="0"/>
                                  </p:stCondLst>
                                  <p:childTnLst>
                                    <p:animEffect transition="out" filter="dissolve">
                                      <p:cBhvr>
                                        <p:cTn id="22" dur="500"/>
                                        <p:tgtEl>
                                          <p:spTgt spid="159748"/>
                                        </p:tgtEl>
                                      </p:cBhvr>
                                    </p:animEffect>
                                    <p:set>
                                      <p:cBhvr>
                                        <p:cTn id="23" dur="1" fill="hold">
                                          <p:stCondLst>
                                            <p:cond delay="499"/>
                                          </p:stCondLst>
                                        </p:cTn>
                                        <p:tgtEl>
                                          <p:spTgt spid="159748"/>
                                        </p:tgtEl>
                                        <p:attrNameLst>
                                          <p:attrName>style.visibility</p:attrName>
                                        </p:attrNameLst>
                                      </p:cBhvr>
                                      <p:to>
                                        <p:strVal val="hidden"/>
                                      </p:to>
                                    </p:set>
                                  </p:childTnLst>
                                </p:cTn>
                              </p:par>
                              <p:par>
                                <p:cTn id="24" presetID="9" presetClass="entr" presetSubtype="0" fill="hold" grpId="0" nodeType="withEffect">
                                  <p:stCondLst>
                                    <p:cond delay="0"/>
                                  </p:stCondLst>
                                  <p:childTnLst>
                                    <p:set>
                                      <p:cBhvr>
                                        <p:cTn id="25" dur="1" fill="hold">
                                          <p:stCondLst>
                                            <p:cond delay="0"/>
                                          </p:stCondLst>
                                        </p:cTn>
                                        <p:tgtEl>
                                          <p:spTgt spid="159750"/>
                                        </p:tgtEl>
                                        <p:attrNameLst>
                                          <p:attrName>style.visibility</p:attrName>
                                        </p:attrNameLst>
                                      </p:cBhvr>
                                      <p:to>
                                        <p:strVal val="visible"/>
                                      </p:to>
                                    </p:set>
                                    <p:animEffect transition="in" filter="dissolve">
                                      <p:cBhvr>
                                        <p:cTn id="26" dur="500"/>
                                        <p:tgtEl>
                                          <p:spTgt spid="15975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9747">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974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97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9752"/>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9747">
                                            <p:txEl>
                                              <p:pRg st="4" end="4"/>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97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OleChart spid="159748" grpId="0"/>
      <p:bldOleChart spid="159748" grpId="1"/>
      <p:bldOleChart spid="159749" grpId="0"/>
      <p:bldOleChart spid="159750" grpId="0"/>
      <p:bldP spid="159751" grpId="0" animBg="1"/>
      <p:bldP spid="1597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idx="4294967295"/>
          </p:nvPr>
        </p:nvSpPr>
        <p:spPr/>
        <p:txBody>
          <a:bodyPr/>
          <a:lstStyle/>
          <a:p>
            <a:r>
              <a:rPr lang="en-US" altLang="en-US" sz="4000" smtClean="0">
                <a:latin typeface="Tahoma" charset="0"/>
              </a:rPr>
              <a:t>Use of Calibration Curve</a:t>
            </a:r>
            <a:br>
              <a:rPr lang="en-US" altLang="en-US" sz="4000" smtClean="0">
                <a:latin typeface="Tahoma" charset="0"/>
              </a:rPr>
            </a:br>
            <a:r>
              <a:rPr lang="en-US" altLang="en-US" sz="2800" smtClean="0">
                <a:latin typeface="Tahoma" charset="0"/>
              </a:rPr>
              <a:t>- Quality of Results</a:t>
            </a:r>
          </a:p>
        </p:txBody>
      </p:sp>
      <p:sp>
        <p:nvSpPr>
          <p:cNvPr id="163843" name="Rectangle 3"/>
          <p:cNvSpPr>
            <a:spLocks noGrp="1" noChangeArrowheads="1"/>
          </p:cNvSpPr>
          <p:nvPr>
            <p:ph type="body" sz="half" idx="4294967295"/>
          </p:nvPr>
        </p:nvSpPr>
        <p:spPr>
          <a:xfrm>
            <a:off x="457200" y="1600200"/>
            <a:ext cx="4038600" cy="4525963"/>
          </a:xfrm>
        </p:spPr>
        <p:txBody>
          <a:bodyPr/>
          <a:lstStyle/>
          <a:p>
            <a:r>
              <a:rPr lang="en-US" altLang="en-US" sz="2800" smtClean="0">
                <a:latin typeface="Tahoma" charset="0"/>
              </a:rPr>
              <a:t>Quality of Results Depends on:</a:t>
            </a:r>
          </a:p>
          <a:p>
            <a:pPr lvl="1"/>
            <a:r>
              <a:rPr lang="en-US" altLang="en-US" sz="2400" smtClean="0">
                <a:latin typeface="Tahoma" charset="0"/>
              </a:rPr>
              <a:t>Calibration Results</a:t>
            </a:r>
          </a:p>
          <a:p>
            <a:pPr lvl="2"/>
            <a:r>
              <a:rPr lang="en-US" altLang="en-US" sz="2000" smtClean="0">
                <a:latin typeface="Tahoma" charset="0"/>
              </a:rPr>
              <a:t>on last slide</a:t>
            </a:r>
          </a:p>
          <a:p>
            <a:pPr lvl="1"/>
            <a:r>
              <a:rPr lang="en-US" altLang="en-US" sz="2400" smtClean="0">
                <a:latin typeface="Tahoma" charset="0"/>
              </a:rPr>
              <a:t>Range of Unknown Concentrations</a:t>
            </a:r>
          </a:p>
          <a:p>
            <a:pPr lvl="2"/>
            <a:r>
              <a:rPr lang="en-US" altLang="en-US" sz="2000" smtClean="0">
                <a:latin typeface="Tahoma" charset="0"/>
              </a:rPr>
              <a:t>Extrapolation outside of range of standards should be avoided</a:t>
            </a:r>
          </a:p>
          <a:p>
            <a:pPr lvl="2"/>
            <a:r>
              <a:rPr lang="en-US" altLang="en-US" sz="2000" smtClean="0">
                <a:latin typeface="Tahoma" charset="0"/>
              </a:rPr>
              <a:t>Best concentration range</a:t>
            </a:r>
          </a:p>
        </p:txBody>
      </p:sp>
      <p:graphicFrame>
        <p:nvGraphicFramePr>
          <p:cNvPr id="163844" name="Object 2"/>
          <p:cNvGraphicFramePr>
            <a:graphicFrameLocks noGrp="1" noChangeAspect="1"/>
          </p:cNvGraphicFramePr>
          <p:nvPr>
            <p:ph sz="quarter" idx="4294967295"/>
          </p:nvPr>
        </p:nvGraphicFramePr>
        <p:xfrm>
          <a:off x="5181600" y="1600200"/>
          <a:ext cx="3017838" cy="2185988"/>
        </p:xfrm>
        <a:graphic>
          <a:graphicData uri="http://schemas.openxmlformats.org/presentationml/2006/ole">
            <mc:AlternateContent xmlns:mc="http://schemas.openxmlformats.org/markup-compatibility/2006">
              <mc:Choice xmlns:v="urn:schemas-microsoft-com:vml" Requires="v">
                <p:oleObj spid="_x0000_s15365" name="Chart" r:id="rId4" imgW="3208020" imgH="2324100" progId="Excel.Sheet.8">
                  <p:embed/>
                </p:oleObj>
              </mc:Choice>
              <mc:Fallback>
                <p:oleObj name="Chart" r:id="rId4" imgW="3208020" imgH="2324100" progId="Excel.Sheet.8">
                  <p:embed/>
                  <p:pic>
                    <p:nvPicPr>
                      <p:cNvPr id="16384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1600200"/>
                        <a:ext cx="3017838" cy="218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45" name="Line 5"/>
          <p:cNvSpPr>
            <a:spLocks noChangeShapeType="1"/>
          </p:cNvSpPr>
          <p:nvPr/>
        </p:nvSpPr>
        <p:spPr bwMode="auto">
          <a:xfrm>
            <a:off x="5791200" y="3124200"/>
            <a:ext cx="1676400" cy="0"/>
          </a:xfrm>
          <a:prstGeom prst="line">
            <a:avLst/>
          </a:prstGeom>
          <a:noFill/>
          <a:ln w="25400">
            <a:solidFill>
              <a:schemeClr val="accent2"/>
            </a:solidFill>
            <a:round/>
            <a:headEnd type="triangle" w="med" len="med"/>
            <a:tailEnd type="triangle" w="med" len="med"/>
          </a:ln>
        </p:spPr>
        <p:txBody>
          <a:bodyPr/>
          <a:lstStyle/>
          <a:p>
            <a:endParaRPr lang="en-US"/>
          </a:p>
        </p:txBody>
      </p:sp>
      <p:sp>
        <p:nvSpPr>
          <p:cNvPr id="163846" name="Text Box 6"/>
          <p:cNvSpPr txBox="1">
            <a:spLocks noChangeArrowheads="1"/>
          </p:cNvSpPr>
          <p:nvPr/>
        </p:nvSpPr>
        <p:spPr bwMode="auto">
          <a:xfrm>
            <a:off x="6477000" y="1143000"/>
            <a:ext cx="2438400" cy="581025"/>
          </a:xfrm>
          <a:prstGeom prst="rect">
            <a:avLst/>
          </a:prstGeom>
          <a:noFill/>
          <a:ln w="9525">
            <a:noFill/>
            <a:miter lim="800000"/>
            <a:headEnd/>
            <a:tailEnd/>
          </a:ln>
        </p:spPr>
        <p:txBody>
          <a:bodyPr>
            <a:spAutoFit/>
          </a:bodyPr>
          <a:lstStyle/>
          <a:p>
            <a:pPr>
              <a:spcBef>
                <a:spcPct val="50000"/>
              </a:spcBef>
            </a:pPr>
            <a:r>
              <a:rPr lang="en-US" altLang="en-US" sz="1600">
                <a:solidFill>
                  <a:srgbClr val="003399"/>
                </a:solidFill>
              </a:rPr>
              <a:t>Range of Standards (0.02 to 0.4 ppm)</a:t>
            </a:r>
          </a:p>
        </p:txBody>
      </p:sp>
      <p:graphicFrame>
        <p:nvGraphicFramePr>
          <p:cNvPr id="163847" name="Object 3"/>
          <p:cNvGraphicFramePr>
            <a:graphicFrameLocks noGrp="1" noChangeAspect="1"/>
          </p:cNvGraphicFramePr>
          <p:nvPr>
            <p:ph sz="quarter" idx="4294967295"/>
          </p:nvPr>
        </p:nvGraphicFramePr>
        <p:xfrm>
          <a:off x="5257800" y="4191000"/>
          <a:ext cx="2759075" cy="2187575"/>
        </p:xfrm>
        <a:graphic>
          <a:graphicData uri="http://schemas.openxmlformats.org/presentationml/2006/ole">
            <mc:AlternateContent xmlns:mc="http://schemas.openxmlformats.org/markup-compatibility/2006">
              <mc:Choice xmlns:v="urn:schemas-microsoft-com:vml" Requires="v">
                <p:oleObj spid="_x0000_s15366" name="Chart" r:id="rId6" imgW="3017520" imgH="2392680" progId="Excel.Sheet.8">
                  <p:embed/>
                </p:oleObj>
              </mc:Choice>
              <mc:Fallback>
                <p:oleObj name="Chart" r:id="rId6" imgW="3017520" imgH="2392680" progId="Excel.Sheet.8">
                  <p:embed/>
                  <p:pic>
                    <p:nvPicPr>
                      <p:cNvPr id="163847" name="Object 3"/>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4191000"/>
                        <a:ext cx="2759075" cy="218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48" name="Text Box 8"/>
          <p:cNvSpPr txBox="1">
            <a:spLocks noChangeArrowheads="1"/>
          </p:cNvSpPr>
          <p:nvPr/>
        </p:nvSpPr>
        <p:spPr bwMode="auto">
          <a:xfrm>
            <a:off x="5334000" y="3810000"/>
            <a:ext cx="2895600" cy="366713"/>
          </a:xfrm>
          <a:prstGeom prst="rect">
            <a:avLst/>
          </a:prstGeom>
          <a:noFill/>
          <a:ln w="9525">
            <a:noFill/>
            <a:miter lim="800000"/>
            <a:headEnd/>
            <a:tailEnd/>
          </a:ln>
        </p:spPr>
        <p:txBody>
          <a:bodyPr>
            <a:spAutoFit/>
          </a:bodyPr>
          <a:lstStyle/>
          <a:p>
            <a:pPr>
              <a:spcBef>
                <a:spcPct val="50000"/>
              </a:spcBef>
            </a:pPr>
            <a:r>
              <a:rPr lang="en-US" altLang="en-US"/>
              <a:t>Absolute Uncertainty</a:t>
            </a:r>
          </a:p>
        </p:txBody>
      </p:sp>
      <p:graphicFrame>
        <p:nvGraphicFramePr>
          <p:cNvPr id="163849" name="Object 4"/>
          <p:cNvGraphicFramePr>
            <a:graphicFrameLocks noChangeAspect="1"/>
          </p:cNvGraphicFramePr>
          <p:nvPr/>
        </p:nvGraphicFramePr>
        <p:xfrm>
          <a:off x="5105400" y="4191000"/>
          <a:ext cx="2895600" cy="2336800"/>
        </p:xfrm>
        <a:graphic>
          <a:graphicData uri="http://schemas.openxmlformats.org/presentationml/2006/ole">
            <mc:AlternateContent xmlns:mc="http://schemas.openxmlformats.org/markup-compatibility/2006">
              <mc:Choice xmlns:v="urn:schemas-microsoft-com:vml" Requires="v">
                <p:oleObj spid="_x0000_s15367" name="Chart" r:id="rId8" imgW="2964180" imgH="2392680" progId="Excel.Sheet.8">
                  <p:embed/>
                </p:oleObj>
              </mc:Choice>
              <mc:Fallback>
                <p:oleObj name="Chart" r:id="rId8" imgW="2964180" imgH="2392680" progId="Excel.Sheet.8">
                  <p:embed/>
                  <p:pic>
                    <p:nvPicPr>
                      <p:cNvPr id="163849"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05400" y="4191000"/>
                        <a:ext cx="2895600" cy="233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50" name="Text Box 10"/>
          <p:cNvSpPr txBox="1">
            <a:spLocks noChangeArrowheads="1"/>
          </p:cNvSpPr>
          <p:nvPr/>
        </p:nvSpPr>
        <p:spPr bwMode="auto">
          <a:xfrm>
            <a:off x="4953000" y="3733800"/>
            <a:ext cx="3200400" cy="366713"/>
          </a:xfrm>
          <a:prstGeom prst="rect">
            <a:avLst/>
          </a:prstGeom>
          <a:noFill/>
          <a:ln w="9525">
            <a:noFill/>
            <a:miter lim="800000"/>
            <a:headEnd/>
            <a:tailEnd/>
          </a:ln>
        </p:spPr>
        <p:txBody>
          <a:bodyPr>
            <a:spAutoFit/>
          </a:bodyPr>
          <a:lstStyle/>
          <a:p>
            <a:pPr>
              <a:spcBef>
                <a:spcPct val="50000"/>
              </a:spcBef>
            </a:pPr>
            <a:r>
              <a:rPr lang="en-US" altLang="en-US"/>
              <a:t>Relative Uncertainty</a:t>
            </a:r>
          </a:p>
        </p:txBody>
      </p:sp>
      <p:sp>
        <p:nvSpPr>
          <p:cNvPr id="163851" name="Line 11"/>
          <p:cNvSpPr>
            <a:spLocks noChangeShapeType="1"/>
          </p:cNvSpPr>
          <p:nvPr/>
        </p:nvSpPr>
        <p:spPr bwMode="auto">
          <a:xfrm>
            <a:off x="6172200" y="5791200"/>
            <a:ext cx="1143000" cy="0"/>
          </a:xfrm>
          <a:prstGeom prst="line">
            <a:avLst/>
          </a:prstGeom>
          <a:noFill/>
          <a:ln w="25400">
            <a:solidFill>
              <a:srgbClr val="00FF00"/>
            </a:solidFill>
            <a:round/>
            <a:headEnd type="triangle" w="med" len="med"/>
            <a:tailEnd type="triangle" w="med" len="med"/>
          </a:ln>
        </p:spPr>
        <p:txBody>
          <a:bodyPr/>
          <a:lstStyle/>
          <a:p>
            <a:endParaRPr lang="en-US"/>
          </a:p>
        </p:txBody>
      </p:sp>
      <p:sp>
        <p:nvSpPr>
          <p:cNvPr id="163852" name="Text Box 12"/>
          <p:cNvSpPr txBox="1">
            <a:spLocks noChangeArrowheads="1"/>
          </p:cNvSpPr>
          <p:nvPr/>
        </p:nvSpPr>
        <p:spPr bwMode="auto">
          <a:xfrm>
            <a:off x="6019800" y="5181600"/>
            <a:ext cx="2133600" cy="517525"/>
          </a:xfrm>
          <a:prstGeom prst="rect">
            <a:avLst/>
          </a:prstGeom>
          <a:noFill/>
          <a:ln w="9525">
            <a:noFill/>
            <a:miter lim="800000"/>
            <a:headEnd/>
            <a:tailEnd/>
          </a:ln>
        </p:spPr>
        <p:txBody>
          <a:bodyPr>
            <a:spAutoFit/>
          </a:bodyPr>
          <a:lstStyle/>
          <a:p>
            <a:pPr>
              <a:spcBef>
                <a:spcPct val="50000"/>
              </a:spcBef>
            </a:pPr>
            <a:r>
              <a:rPr lang="en-US" altLang="en-US" sz="1400">
                <a:solidFill>
                  <a:srgbClr val="33CC33"/>
                </a:solidFill>
              </a:rPr>
              <a:t>Best Range: upper 2/3rds of standard range</a:t>
            </a:r>
          </a:p>
        </p:txBody>
      </p:sp>
    </p:spTree>
    <p:extLst>
      <p:ext uri="{BB962C8B-B14F-4D97-AF65-F5344CB8AC3E}">
        <p14:creationId xmlns:p14="http://schemas.microsoft.com/office/powerpoint/2010/main" val="22166161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4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84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3843">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38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384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3843">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38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384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xit" presetSubtype="0" fill="hold" grpId="1" nodeType="clickEffect">
                                  <p:stCondLst>
                                    <p:cond delay="0"/>
                                  </p:stCondLst>
                                  <p:childTnLst>
                                    <p:animEffect transition="out" filter="dissolve">
                                      <p:cBhvr>
                                        <p:cTn id="44" dur="500"/>
                                        <p:tgtEl>
                                          <p:spTgt spid="163847"/>
                                        </p:tgtEl>
                                      </p:cBhvr>
                                    </p:animEffect>
                                    <p:set>
                                      <p:cBhvr>
                                        <p:cTn id="45" dur="1" fill="hold">
                                          <p:stCondLst>
                                            <p:cond delay="499"/>
                                          </p:stCondLst>
                                        </p:cTn>
                                        <p:tgtEl>
                                          <p:spTgt spid="163847"/>
                                        </p:tgtEl>
                                        <p:attrNameLst>
                                          <p:attrName>style.visibility</p:attrName>
                                        </p:attrNameLst>
                                      </p:cBhvr>
                                      <p:to>
                                        <p:strVal val="hidden"/>
                                      </p:to>
                                    </p:set>
                                  </p:childTnLst>
                                </p:cTn>
                              </p:par>
                              <p:par>
                                <p:cTn id="46" presetID="9" presetClass="exit" presetSubtype="0" fill="hold" grpId="1" nodeType="withEffect">
                                  <p:stCondLst>
                                    <p:cond delay="0"/>
                                  </p:stCondLst>
                                  <p:childTnLst>
                                    <p:animEffect transition="out" filter="dissolve">
                                      <p:cBhvr>
                                        <p:cTn id="47" dur="500"/>
                                        <p:tgtEl>
                                          <p:spTgt spid="163848"/>
                                        </p:tgtEl>
                                      </p:cBhvr>
                                    </p:animEffect>
                                    <p:set>
                                      <p:cBhvr>
                                        <p:cTn id="48" dur="1" fill="hold">
                                          <p:stCondLst>
                                            <p:cond delay="499"/>
                                          </p:stCondLst>
                                        </p:cTn>
                                        <p:tgtEl>
                                          <p:spTgt spid="163848"/>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163849"/>
                                        </p:tgtEl>
                                        <p:attrNameLst>
                                          <p:attrName>style.visibility</p:attrName>
                                        </p:attrNameLst>
                                      </p:cBhvr>
                                      <p:to>
                                        <p:strVal val="visible"/>
                                      </p:to>
                                    </p:set>
                                  </p:childTnLst>
                                </p:cTn>
                              </p:par>
                              <p:par>
                                <p:cTn id="51" presetID="9" presetClass="entr" presetSubtype="0" fill="hold" grpId="1" nodeType="withEffect">
                                  <p:stCondLst>
                                    <p:cond delay="0"/>
                                  </p:stCondLst>
                                  <p:childTnLst>
                                    <p:set>
                                      <p:cBhvr>
                                        <p:cTn id="52" dur="1" fill="hold">
                                          <p:stCondLst>
                                            <p:cond delay="0"/>
                                          </p:stCondLst>
                                        </p:cTn>
                                        <p:tgtEl>
                                          <p:spTgt spid="163849"/>
                                        </p:tgtEl>
                                        <p:attrNameLst>
                                          <p:attrName>style.visibility</p:attrName>
                                        </p:attrNameLst>
                                      </p:cBhvr>
                                      <p:to>
                                        <p:strVal val="visible"/>
                                      </p:to>
                                    </p:set>
                                    <p:animEffect transition="in" filter="dissolve">
                                      <p:cBhvr>
                                        <p:cTn id="53" dur="500"/>
                                        <p:tgtEl>
                                          <p:spTgt spid="163849"/>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63850"/>
                                        </p:tgtEl>
                                        <p:attrNameLst>
                                          <p:attrName>style.visibility</p:attrName>
                                        </p:attrNameLst>
                                      </p:cBhvr>
                                      <p:to>
                                        <p:strVal val="visible"/>
                                      </p:to>
                                    </p:set>
                                    <p:animEffect transition="in" filter="dissolve">
                                      <p:cBhvr>
                                        <p:cTn id="56" dur="500"/>
                                        <p:tgtEl>
                                          <p:spTgt spid="16385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63852"/>
                                        </p:tgtEl>
                                        <p:attrNameLst>
                                          <p:attrName>style.visibility</p:attrName>
                                        </p:attrNameLst>
                                      </p:cBhvr>
                                      <p:to>
                                        <p:strVal val="visible"/>
                                      </p:to>
                                    </p:set>
                                    <p:animEffect transition="in" filter="dissolve">
                                      <p:cBhvr>
                                        <p:cTn id="61" dur="500"/>
                                        <p:tgtEl>
                                          <p:spTgt spid="163852"/>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163851"/>
                                        </p:tgtEl>
                                        <p:attrNameLst>
                                          <p:attrName>style.visibility</p:attrName>
                                        </p:attrNameLst>
                                      </p:cBhvr>
                                      <p:to>
                                        <p:strVal val="visible"/>
                                      </p:to>
                                    </p:set>
                                    <p:animEffect transition="in" filter="dissolve">
                                      <p:cBhvr>
                                        <p:cTn id="64" dur="500"/>
                                        <p:tgtEl>
                                          <p:spTgt spid="163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build="p"/>
      <p:bldOleChart spid="163844" grpId="0"/>
      <p:bldP spid="163845" grpId="0" animBg="1"/>
      <p:bldP spid="163846" grpId="0"/>
      <p:bldOleChart spid="163847" grpId="0"/>
      <p:bldOleChart spid="163847" grpId="1"/>
      <p:bldP spid="163848" grpId="0"/>
      <p:bldP spid="163848" grpId="1"/>
      <p:bldOleChart spid="163849" grpId="0"/>
      <p:bldOleChart spid="163849" grpId="1"/>
      <p:bldP spid="163850" grpId="0"/>
      <p:bldP spid="163851" grpId="0" animBg="1"/>
      <p:bldP spid="16385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altLang="en-US" sz="4000" smtClean="0">
                <a:latin typeface="Tahoma" charset="0"/>
              </a:rPr>
              <a:t>Calibration Question</a:t>
            </a:r>
          </a:p>
        </p:txBody>
      </p:sp>
      <p:sp>
        <p:nvSpPr>
          <p:cNvPr id="155651" name="Rectangle 3"/>
          <p:cNvSpPr>
            <a:spLocks noGrp="1" noChangeArrowheads="1"/>
          </p:cNvSpPr>
          <p:nvPr>
            <p:ph type="body" idx="4294967295"/>
          </p:nvPr>
        </p:nvSpPr>
        <p:spPr/>
        <p:txBody>
          <a:bodyPr/>
          <a:lstStyle/>
          <a:p>
            <a:pPr>
              <a:lnSpc>
                <a:spcPct val="90000"/>
              </a:lnSpc>
            </a:pPr>
            <a:r>
              <a:rPr lang="en-US" altLang="en-US" sz="2800" smtClean="0">
                <a:latin typeface="Tahoma" charset="0"/>
              </a:rPr>
              <a:t>A student is measuring the concentrations of caffeine in drinks using an instrument.  She calibrates the instruments using standards ranging from 25 to 500 mg/L. The calibration line is:</a:t>
            </a:r>
          </a:p>
          <a:p>
            <a:pPr lvl="1">
              <a:lnSpc>
                <a:spcPct val="90000"/>
              </a:lnSpc>
              <a:buFontTx/>
              <a:buNone/>
            </a:pPr>
            <a:r>
              <a:rPr lang="en-US" altLang="en-US" smtClean="0">
                <a:latin typeface="Tahoma" charset="0"/>
              </a:rPr>
              <a:t>Response = 7.21*(Conc.) – 47</a:t>
            </a:r>
          </a:p>
          <a:p>
            <a:pPr lvl="1">
              <a:lnSpc>
                <a:spcPct val="90000"/>
              </a:lnSpc>
              <a:buFontTx/>
              <a:buNone/>
            </a:pPr>
            <a:r>
              <a:rPr lang="en-US" altLang="en-US" smtClean="0">
                <a:latin typeface="Tahoma" charset="0"/>
              </a:rPr>
              <a:t>The response for caffeine in tea and in espresso are 1288 and 9841, respectively.  What are the caffeine concentrations?  Are these values reliable?  If not reliable, how could the measurement be improved?</a:t>
            </a:r>
          </a:p>
        </p:txBody>
      </p:sp>
    </p:spTree>
    <p:extLst>
      <p:ext uri="{BB962C8B-B14F-4D97-AF65-F5344CB8AC3E}">
        <p14:creationId xmlns:p14="http://schemas.microsoft.com/office/powerpoint/2010/main" val="1145851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56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5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81000"/>
            <a:ext cx="8229600" cy="1143000"/>
          </a:xfrm>
        </p:spPr>
        <p:txBody>
          <a:bodyPr/>
          <a:lstStyle/>
          <a:p>
            <a:pPr eaLnBrk="1" hangingPunct="1"/>
            <a:r>
              <a:rPr lang="en-US" altLang="en-US" dirty="0" smtClean="0">
                <a:latin typeface="Tahoma" charset="0"/>
              </a:rPr>
              <a:t>Announcements</a:t>
            </a:r>
          </a:p>
        </p:txBody>
      </p:sp>
      <p:sp>
        <p:nvSpPr>
          <p:cNvPr id="135171" name="Rectangle 3"/>
          <p:cNvSpPr>
            <a:spLocks noGrp="1" noChangeArrowheads="1"/>
          </p:cNvSpPr>
          <p:nvPr>
            <p:ph type="body" idx="1"/>
          </p:nvPr>
        </p:nvSpPr>
        <p:spPr>
          <a:noFill/>
        </p:spPr>
        <p:txBody>
          <a:bodyPr/>
          <a:lstStyle/>
          <a:p>
            <a:pPr eaLnBrk="1" hangingPunct="1"/>
            <a:r>
              <a:rPr lang="en-US" altLang="en-US" sz="2800" dirty="0" smtClean="0">
                <a:latin typeface="Tahoma" charset="0"/>
              </a:rPr>
              <a:t>Exam 1 – on Oct. 4</a:t>
            </a:r>
            <a:r>
              <a:rPr lang="en-US" altLang="en-US" sz="2800" baseline="30000" dirty="0" smtClean="0">
                <a:latin typeface="Tahoma" charset="0"/>
              </a:rPr>
              <a:t>th</a:t>
            </a:r>
            <a:endParaRPr lang="en-US" altLang="en-US" sz="2800" dirty="0">
              <a:latin typeface="Tahoma" charset="0"/>
            </a:endParaRPr>
          </a:p>
          <a:p>
            <a:pPr lvl="1" eaLnBrk="1" hangingPunct="1"/>
            <a:r>
              <a:rPr lang="en-US" altLang="en-US" sz="2400" dirty="0" smtClean="0">
                <a:latin typeface="Tahoma" charset="0"/>
              </a:rPr>
              <a:t>Next Week on Wednesday</a:t>
            </a:r>
          </a:p>
          <a:p>
            <a:pPr lvl="1" eaLnBrk="1" hangingPunct="1"/>
            <a:r>
              <a:rPr lang="en-US" altLang="en-US" sz="2400" dirty="0" smtClean="0">
                <a:latin typeface="Tahoma" charset="0"/>
              </a:rPr>
              <a:t>Will Cover Ch. 1, 3, 4, and parts of </a:t>
            </a:r>
            <a:r>
              <a:rPr lang="en-US" altLang="en-US" sz="2400" dirty="0" smtClean="0">
                <a:latin typeface="Tahoma" charset="0"/>
              </a:rPr>
              <a:t>6 (6-1 and 6-2)</a:t>
            </a:r>
          </a:p>
          <a:p>
            <a:pPr lvl="1" eaLnBrk="1" hangingPunct="1"/>
            <a:r>
              <a:rPr lang="en-US" altLang="en-US" sz="2400" dirty="0" smtClean="0">
                <a:latin typeface="Tahoma" charset="0"/>
              </a:rPr>
              <a:t>Review of topics on Monday</a:t>
            </a:r>
          </a:p>
          <a:p>
            <a:pPr lvl="1" eaLnBrk="1" hangingPunct="1"/>
            <a:r>
              <a:rPr lang="en-US" altLang="en-US" sz="2400" dirty="0" smtClean="0">
                <a:latin typeface="Tahoma" charset="0"/>
              </a:rPr>
              <a:t>Possible Help </a:t>
            </a:r>
            <a:r>
              <a:rPr lang="en-US" altLang="en-US" sz="2400" smtClean="0">
                <a:latin typeface="Tahoma" charset="0"/>
              </a:rPr>
              <a:t>Session Monday?</a:t>
            </a:r>
            <a:endParaRPr lang="en-US" altLang="en-US" sz="2400" dirty="0" smtClean="0">
              <a:latin typeface="Tahoma" charset="0"/>
            </a:endParaRPr>
          </a:p>
          <a:p>
            <a:pPr eaLnBrk="1" hangingPunct="1"/>
            <a:r>
              <a:rPr lang="en-US" altLang="en-US" sz="2800" dirty="0" smtClean="0">
                <a:latin typeface="Tahoma" charset="0"/>
              </a:rPr>
              <a:t>Water Hardness Lab – Now due 10/2</a:t>
            </a:r>
          </a:p>
          <a:p>
            <a:pPr eaLnBrk="1" hangingPunct="1"/>
            <a:r>
              <a:rPr lang="en-US" altLang="en-US" sz="2800" dirty="0" smtClean="0">
                <a:latin typeface="Tahoma" charset="0"/>
              </a:rPr>
              <a:t>Today’s </a:t>
            </a:r>
            <a:r>
              <a:rPr lang="en-US" altLang="en-US" sz="2800" dirty="0">
                <a:latin typeface="Tahoma" charset="0"/>
              </a:rPr>
              <a:t>Lecture </a:t>
            </a:r>
          </a:p>
          <a:p>
            <a:pPr lvl="1" eaLnBrk="1" hangingPunct="1"/>
            <a:r>
              <a:rPr lang="en-US" altLang="en-US" sz="2400" dirty="0">
                <a:latin typeface="Tahoma" charset="0"/>
              </a:rPr>
              <a:t>Gaussian Statistics (Chapter 4)</a:t>
            </a:r>
          </a:p>
          <a:p>
            <a:pPr lvl="2" eaLnBrk="1" hangingPunct="1"/>
            <a:r>
              <a:rPr lang="en-US" altLang="en-US" sz="2000" dirty="0" smtClean="0">
                <a:latin typeface="Tahoma" charset="0"/>
              </a:rPr>
              <a:t>Dealing with poor data</a:t>
            </a:r>
            <a:endParaRPr lang="en-US" altLang="en-US" sz="2000" dirty="0" smtClean="0">
              <a:latin typeface="Tahoma" charset="0"/>
            </a:endParaRPr>
          </a:p>
          <a:p>
            <a:pPr lvl="2" eaLnBrk="1" hangingPunct="1"/>
            <a:r>
              <a:rPr lang="en-US" altLang="en-US" sz="2000" dirty="0" smtClean="0">
                <a:latin typeface="Tahoma" charset="0"/>
              </a:rPr>
              <a:t>Value of data averaging</a:t>
            </a:r>
          </a:p>
          <a:p>
            <a:pPr lvl="2" eaLnBrk="1" hangingPunct="1"/>
            <a:r>
              <a:rPr lang="en-US" altLang="en-US" sz="2000" dirty="0" smtClean="0">
                <a:latin typeface="Tahoma" charset="0"/>
              </a:rPr>
              <a:t>Least Squares Regression (if time)</a:t>
            </a:r>
            <a:endParaRPr lang="en-US" altLang="en-US" sz="2000" dirty="0">
              <a:latin typeface="Tahoma" charset="0"/>
            </a:endParaRPr>
          </a:p>
          <a:p>
            <a:pPr eaLnBrk="1" hangingPunct="1"/>
            <a:endParaRPr lang="en-US" altLang="en-US" sz="2800" dirty="0" smtClean="0">
              <a:latin typeface="Tahoma" charset="0"/>
            </a:endParaRPr>
          </a:p>
        </p:txBody>
      </p:sp>
    </p:spTree>
    <p:extLst>
      <p:ext uri="{BB962C8B-B14F-4D97-AF65-F5344CB8AC3E}">
        <p14:creationId xmlns:p14="http://schemas.microsoft.com/office/powerpoint/2010/main" val="231904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517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51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5171">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5171">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5171">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5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en-US" altLang="en-US" sz="4000" smtClean="0">
                <a:latin typeface="Tahoma" charset="0"/>
              </a:rPr>
              <a:t>Dealing with Poor Quality Data</a:t>
            </a:r>
          </a:p>
        </p:txBody>
      </p:sp>
      <p:sp>
        <p:nvSpPr>
          <p:cNvPr id="130051" name="Rectangle 3"/>
          <p:cNvSpPr>
            <a:spLocks noGrp="1" noChangeArrowheads="1"/>
          </p:cNvSpPr>
          <p:nvPr>
            <p:ph type="body" idx="4294967295"/>
          </p:nvPr>
        </p:nvSpPr>
        <p:spPr/>
        <p:txBody>
          <a:bodyPr/>
          <a:lstStyle/>
          <a:p>
            <a:r>
              <a:rPr lang="en-US" altLang="en-US" dirty="0" smtClean="0">
                <a:latin typeface="Tahoma" charset="0"/>
              </a:rPr>
              <a:t>If Grubbs test fails, what can be done to improve precision?</a:t>
            </a:r>
          </a:p>
          <a:p>
            <a:pPr lvl="1"/>
            <a:r>
              <a:rPr lang="en-US" altLang="en-US" dirty="0" smtClean="0">
                <a:latin typeface="Tahoma" charset="0"/>
              </a:rPr>
              <a:t>design study to reduce standard deviations (e.g. use more precise tools)</a:t>
            </a:r>
          </a:p>
          <a:p>
            <a:pPr lvl="1"/>
            <a:r>
              <a:rPr lang="en-US" altLang="en-US" dirty="0" smtClean="0">
                <a:latin typeface="Tahoma" charset="0"/>
              </a:rPr>
              <a:t>make more measurements (this may make an outlier more extreme and should decrease confidence interval)</a:t>
            </a:r>
          </a:p>
          <a:p>
            <a:pPr lvl="1"/>
            <a:r>
              <a:rPr lang="en-US" altLang="en-US" dirty="0" smtClean="0">
                <a:latin typeface="Tahoma" charset="0"/>
              </a:rPr>
              <a:t>can also discard data based on observation showing error (e.g. loss of </a:t>
            </a:r>
            <a:r>
              <a:rPr lang="en-US" altLang="en-US" dirty="0" err="1" smtClean="0">
                <a:latin typeface="Tahoma" charset="0"/>
              </a:rPr>
              <a:t>AgCl</a:t>
            </a:r>
            <a:r>
              <a:rPr lang="en-US" altLang="en-US" dirty="0" smtClean="0">
                <a:latin typeface="Tahoma" charset="0"/>
              </a:rPr>
              <a:t> in transfer resulted in low % Cl for that trial)</a:t>
            </a:r>
          </a:p>
        </p:txBody>
      </p:sp>
    </p:spTree>
    <p:extLst>
      <p:ext uri="{BB962C8B-B14F-4D97-AF65-F5344CB8AC3E}">
        <p14:creationId xmlns:p14="http://schemas.microsoft.com/office/powerpoint/2010/main" val="77665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00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altLang="en-US" dirty="0" smtClean="0">
                <a:latin typeface="Tahoma" charset="0"/>
              </a:rPr>
              <a:t>Signal Averaging</a:t>
            </a:r>
          </a:p>
        </p:txBody>
      </p:sp>
      <p:sp>
        <p:nvSpPr>
          <p:cNvPr id="132099" name="Rectangle 3"/>
          <p:cNvSpPr>
            <a:spLocks noGrp="1" noChangeArrowheads="1"/>
          </p:cNvSpPr>
          <p:nvPr>
            <p:ph type="body" idx="4294967295"/>
          </p:nvPr>
        </p:nvSpPr>
        <p:spPr>
          <a:xfrm>
            <a:off x="457200" y="1600200"/>
            <a:ext cx="7696200" cy="3200400"/>
          </a:xfrm>
        </p:spPr>
        <p:txBody>
          <a:bodyPr/>
          <a:lstStyle/>
          <a:p>
            <a:r>
              <a:rPr lang="en-US" altLang="en-US" sz="2800" dirty="0" smtClean="0">
                <a:latin typeface="Tahoma" charset="0"/>
              </a:rPr>
              <a:t>For some type of measurements, particularly where they are made quickly, averaging many measurements can improve the sensitivity or the precision of the measurement</a:t>
            </a:r>
          </a:p>
          <a:p>
            <a:r>
              <a:rPr lang="en-US" altLang="en-US" sz="2800" dirty="0" smtClean="0">
                <a:latin typeface="Tahoma" charset="0"/>
              </a:rPr>
              <a:t>Example 1: NMR</a:t>
            </a:r>
          </a:p>
        </p:txBody>
      </p:sp>
      <p:sp>
        <p:nvSpPr>
          <p:cNvPr id="2" name="Rectangle 1"/>
          <p:cNvSpPr/>
          <p:nvPr/>
        </p:nvSpPr>
        <p:spPr>
          <a:xfrm>
            <a:off x="609600" y="4665518"/>
            <a:ext cx="38100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p:nvPr/>
        </p:nvSpPr>
        <p:spPr>
          <a:xfrm>
            <a:off x="775855" y="5056909"/>
            <a:ext cx="3629890" cy="1080655"/>
          </a:xfrm>
          <a:custGeom>
            <a:avLst/>
            <a:gdLst>
              <a:gd name="connsiteX0" fmla="*/ 0 w 3629890"/>
              <a:gd name="connsiteY0" fmla="*/ 928255 h 1080655"/>
              <a:gd name="connsiteX1" fmla="*/ 55418 w 3629890"/>
              <a:gd name="connsiteY1" fmla="*/ 858982 h 1080655"/>
              <a:gd name="connsiteX2" fmla="*/ 69272 w 3629890"/>
              <a:gd name="connsiteY2" fmla="*/ 817418 h 1080655"/>
              <a:gd name="connsiteX3" fmla="*/ 96981 w 3629890"/>
              <a:gd name="connsiteY3" fmla="*/ 900546 h 1080655"/>
              <a:gd name="connsiteX4" fmla="*/ 124690 w 3629890"/>
              <a:gd name="connsiteY4" fmla="*/ 997527 h 1080655"/>
              <a:gd name="connsiteX5" fmla="*/ 152400 w 3629890"/>
              <a:gd name="connsiteY5" fmla="*/ 1080655 h 1080655"/>
              <a:gd name="connsiteX6" fmla="*/ 207818 w 3629890"/>
              <a:gd name="connsiteY6" fmla="*/ 969818 h 1080655"/>
              <a:gd name="connsiteX7" fmla="*/ 235527 w 3629890"/>
              <a:gd name="connsiteY7" fmla="*/ 886691 h 1080655"/>
              <a:gd name="connsiteX8" fmla="*/ 263236 w 3629890"/>
              <a:gd name="connsiteY8" fmla="*/ 775855 h 1080655"/>
              <a:gd name="connsiteX9" fmla="*/ 290945 w 3629890"/>
              <a:gd name="connsiteY9" fmla="*/ 858982 h 1080655"/>
              <a:gd name="connsiteX10" fmla="*/ 304800 w 3629890"/>
              <a:gd name="connsiteY10" fmla="*/ 900546 h 1080655"/>
              <a:gd name="connsiteX11" fmla="*/ 318654 w 3629890"/>
              <a:gd name="connsiteY11" fmla="*/ 831273 h 1080655"/>
              <a:gd name="connsiteX12" fmla="*/ 387927 w 3629890"/>
              <a:gd name="connsiteY12" fmla="*/ 748146 h 1080655"/>
              <a:gd name="connsiteX13" fmla="*/ 401781 w 3629890"/>
              <a:gd name="connsiteY13" fmla="*/ 803564 h 1080655"/>
              <a:gd name="connsiteX14" fmla="*/ 443345 w 3629890"/>
              <a:gd name="connsiteY14" fmla="*/ 1025236 h 1080655"/>
              <a:gd name="connsiteX15" fmla="*/ 471054 w 3629890"/>
              <a:gd name="connsiteY15" fmla="*/ 942109 h 1080655"/>
              <a:gd name="connsiteX16" fmla="*/ 484909 w 3629890"/>
              <a:gd name="connsiteY16" fmla="*/ 886691 h 1080655"/>
              <a:gd name="connsiteX17" fmla="*/ 540327 w 3629890"/>
              <a:gd name="connsiteY17" fmla="*/ 803564 h 1080655"/>
              <a:gd name="connsiteX18" fmla="*/ 581890 w 3629890"/>
              <a:gd name="connsiteY18" fmla="*/ 775855 h 1080655"/>
              <a:gd name="connsiteX19" fmla="*/ 609600 w 3629890"/>
              <a:gd name="connsiteY19" fmla="*/ 803564 h 1080655"/>
              <a:gd name="connsiteX20" fmla="*/ 637309 w 3629890"/>
              <a:gd name="connsiteY20" fmla="*/ 886691 h 1080655"/>
              <a:gd name="connsiteX21" fmla="*/ 692727 w 3629890"/>
              <a:gd name="connsiteY21" fmla="*/ 858982 h 1080655"/>
              <a:gd name="connsiteX22" fmla="*/ 706581 w 3629890"/>
              <a:gd name="connsiteY22" fmla="*/ 817418 h 1080655"/>
              <a:gd name="connsiteX23" fmla="*/ 734290 w 3629890"/>
              <a:gd name="connsiteY23" fmla="*/ 720436 h 1080655"/>
              <a:gd name="connsiteX24" fmla="*/ 789709 w 3629890"/>
              <a:gd name="connsiteY24" fmla="*/ 817418 h 1080655"/>
              <a:gd name="connsiteX25" fmla="*/ 803563 w 3629890"/>
              <a:gd name="connsiteY25" fmla="*/ 858982 h 1080655"/>
              <a:gd name="connsiteX26" fmla="*/ 831272 w 3629890"/>
              <a:gd name="connsiteY26" fmla="*/ 900546 h 1080655"/>
              <a:gd name="connsiteX27" fmla="*/ 845127 w 3629890"/>
              <a:gd name="connsiteY27" fmla="*/ 942109 h 1080655"/>
              <a:gd name="connsiteX28" fmla="*/ 886690 w 3629890"/>
              <a:gd name="connsiteY28" fmla="*/ 969818 h 1080655"/>
              <a:gd name="connsiteX29" fmla="*/ 900545 w 3629890"/>
              <a:gd name="connsiteY29" fmla="*/ 346364 h 1080655"/>
              <a:gd name="connsiteX30" fmla="*/ 942109 w 3629890"/>
              <a:gd name="connsiteY30" fmla="*/ 374073 h 1080655"/>
              <a:gd name="connsiteX31" fmla="*/ 969818 w 3629890"/>
              <a:gd name="connsiteY31" fmla="*/ 0 h 1080655"/>
              <a:gd name="connsiteX32" fmla="*/ 997527 w 3629890"/>
              <a:gd name="connsiteY32" fmla="*/ 41564 h 1080655"/>
              <a:gd name="connsiteX33" fmla="*/ 1025236 w 3629890"/>
              <a:gd name="connsiteY33" fmla="*/ 0 h 1080655"/>
              <a:gd name="connsiteX34" fmla="*/ 1052945 w 3629890"/>
              <a:gd name="connsiteY34" fmla="*/ 96982 h 1080655"/>
              <a:gd name="connsiteX35" fmla="*/ 1066800 w 3629890"/>
              <a:gd name="connsiteY35" fmla="*/ 138546 h 1080655"/>
              <a:gd name="connsiteX36" fmla="*/ 1080654 w 3629890"/>
              <a:gd name="connsiteY36" fmla="*/ 235527 h 1080655"/>
              <a:gd name="connsiteX37" fmla="*/ 1094509 w 3629890"/>
              <a:gd name="connsiteY37" fmla="*/ 277091 h 1080655"/>
              <a:gd name="connsiteX38" fmla="*/ 1108363 w 3629890"/>
              <a:gd name="connsiteY38" fmla="*/ 360218 h 1080655"/>
              <a:gd name="connsiteX39" fmla="*/ 1122218 w 3629890"/>
              <a:gd name="connsiteY39" fmla="*/ 318655 h 1080655"/>
              <a:gd name="connsiteX40" fmla="*/ 1136072 w 3629890"/>
              <a:gd name="connsiteY40" fmla="*/ 360218 h 1080655"/>
              <a:gd name="connsiteX41" fmla="*/ 1163781 w 3629890"/>
              <a:gd name="connsiteY41" fmla="*/ 415636 h 1080655"/>
              <a:gd name="connsiteX42" fmla="*/ 1177636 w 3629890"/>
              <a:gd name="connsiteY42" fmla="*/ 484909 h 1080655"/>
              <a:gd name="connsiteX43" fmla="*/ 1205345 w 3629890"/>
              <a:gd name="connsiteY43" fmla="*/ 568036 h 1080655"/>
              <a:gd name="connsiteX44" fmla="*/ 1233054 w 3629890"/>
              <a:gd name="connsiteY44" fmla="*/ 678873 h 1080655"/>
              <a:gd name="connsiteX45" fmla="*/ 1260763 w 3629890"/>
              <a:gd name="connsiteY45" fmla="*/ 637309 h 1080655"/>
              <a:gd name="connsiteX46" fmla="*/ 1302327 w 3629890"/>
              <a:gd name="connsiteY46" fmla="*/ 484909 h 1080655"/>
              <a:gd name="connsiteX47" fmla="*/ 1330036 w 3629890"/>
              <a:gd name="connsiteY47" fmla="*/ 401782 h 1080655"/>
              <a:gd name="connsiteX48" fmla="*/ 1343890 w 3629890"/>
              <a:gd name="connsiteY48" fmla="*/ 748146 h 1080655"/>
              <a:gd name="connsiteX49" fmla="*/ 1357745 w 3629890"/>
              <a:gd name="connsiteY49" fmla="*/ 789709 h 1080655"/>
              <a:gd name="connsiteX50" fmla="*/ 1371600 w 3629890"/>
              <a:gd name="connsiteY50" fmla="*/ 858982 h 1080655"/>
              <a:gd name="connsiteX51" fmla="*/ 1385454 w 3629890"/>
              <a:gd name="connsiteY51" fmla="*/ 914400 h 1080655"/>
              <a:gd name="connsiteX52" fmla="*/ 1482436 w 3629890"/>
              <a:gd name="connsiteY52" fmla="*/ 720436 h 1080655"/>
              <a:gd name="connsiteX53" fmla="*/ 1551709 w 3629890"/>
              <a:gd name="connsiteY53" fmla="*/ 623455 h 1080655"/>
              <a:gd name="connsiteX54" fmla="*/ 1593272 w 3629890"/>
              <a:gd name="connsiteY54" fmla="*/ 706582 h 1080655"/>
              <a:gd name="connsiteX55" fmla="*/ 1634836 w 3629890"/>
              <a:gd name="connsiteY55" fmla="*/ 817418 h 1080655"/>
              <a:gd name="connsiteX56" fmla="*/ 1648690 w 3629890"/>
              <a:gd name="connsiteY56" fmla="*/ 872836 h 1080655"/>
              <a:gd name="connsiteX57" fmla="*/ 1704109 w 3629890"/>
              <a:gd name="connsiteY57" fmla="*/ 775855 h 1080655"/>
              <a:gd name="connsiteX58" fmla="*/ 1717963 w 3629890"/>
              <a:gd name="connsiteY58" fmla="*/ 734291 h 1080655"/>
              <a:gd name="connsiteX59" fmla="*/ 1773381 w 3629890"/>
              <a:gd name="connsiteY59" fmla="*/ 748146 h 1080655"/>
              <a:gd name="connsiteX60" fmla="*/ 1842654 w 3629890"/>
              <a:gd name="connsiteY60" fmla="*/ 872836 h 1080655"/>
              <a:gd name="connsiteX61" fmla="*/ 1884218 w 3629890"/>
              <a:gd name="connsiteY61" fmla="*/ 858982 h 1080655"/>
              <a:gd name="connsiteX62" fmla="*/ 1953490 w 3629890"/>
              <a:gd name="connsiteY62" fmla="*/ 789709 h 1080655"/>
              <a:gd name="connsiteX63" fmla="*/ 2064327 w 3629890"/>
              <a:gd name="connsiteY63" fmla="*/ 914400 h 1080655"/>
              <a:gd name="connsiteX64" fmla="*/ 2092036 w 3629890"/>
              <a:gd name="connsiteY64" fmla="*/ 969818 h 1080655"/>
              <a:gd name="connsiteX65" fmla="*/ 2105890 w 3629890"/>
              <a:gd name="connsiteY65" fmla="*/ 692727 h 1080655"/>
              <a:gd name="connsiteX66" fmla="*/ 2133600 w 3629890"/>
              <a:gd name="connsiteY66" fmla="*/ 803564 h 1080655"/>
              <a:gd name="connsiteX67" fmla="*/ 2161309 w 3629890"/>
              <a:gd name="connsiteY67" fmla="*/ 928255 h 1080655"/>
              <a:gd name="connsiteX68" fmla="*/ 2189018 w 3629890"/>
              <a:gd name="connsiteY68" fmla="*/ 969818 h 1080655"/>
              <a:gd name="connsiteX69" fmla="*/ 2244436 w 3629890"/>
              <a:gd name="connsiteY69" fmla="*/ 872836 h 1080655"/>
              <a:gd name="connsiteX70" fmla="*/ 2299854 w 3629890"/>
              <a:gd name="connsiteY70" fmla="*/ 803564 h 1080655"/>
              <a:gd name="connsiteX71" fmla="*/ 2341418 w 3629890"/>
              <a:gd name="connsiteY71" fmla="*/ 831273 h 1080655"/>
              <a:gd name="connsiteX72" fmla="*/ 2438400 w 3629890"/>
              <a:gd name="connsiteY72" fmla="*/ 955964 h 1080655"/>
              <a:gd name="connsiteX73" fmla="*/ 2507672 w 3629890"/>
              <a:gd name="connsiteY73" fmla="*/ 1052946 h 1080655"/>
              <a:gd name="connsiteX74" fmla="*/ 2563090 w 3629890"/>
              <a:gd name="connsiteY74" fmla="*/ 914400 h 1080655"/>
              <a:gd name="connsiteX75" fmla="*/ 2576945 w 3629890"/>
              <a:gd name="connsiteY75" fmla="*/ 858982 h 1080655"/>
              <a:gd name="connsiteX76" fmla="*/ 2687781 w 3629890"/>
              <a:gd name="connsiteY76" fmla="*/ 831273 h 1080655"/>
              <a:gd name="connsiteX77" fmla="*/ 2743200 w 3629890"/>
              <a:gd name="connsiteY77" fmla="*/ 762000 h 1080655"/>
              <a:gd name="connsiteX78" fmla="*/ 2784763 w 3629890"/>
              <a:gd name="connsiteY78" fmla="*/ 817418 h 1080655"/>
              <a:gd name="connsiteX79" fmla="*/ 2812472 w 3629890"/>
              <a:gd name="connsiteY79" fmla="*/ 748146 h 1080655"/>
              <a:gd name="connsiteX80" fmla="*/ 2826327 w 3629890"/>
              <a:gd name="connsiteY80" fmla="*/ 678873 h 1080655"/>
              <a:gd name="connsiteX81" fmla="*/ 2840181 w 3629890"/>
              <a:gd name="connsiteY81" fmla="*/ 637309 h 1080655"/>
              <a:gd name="connsiteX82" fmla="*/ 2895600 w 3629890"/>
              <a:gd name="connsiteY82" fmla="*/ 651164 h 1080655"/>
              <a:gd name="connsiteX83" fmla="*/ 2951018 w 3629890"/>
              <a:gd name="connsiteY83" fmla="*/ 734291 h 1080655"/>
              <a:gd name="connsiteX84" fmla="*/ 2978727 w 3629890"/>
              <a:gd name="connsiteY84" fmla="*/ 775855 h 1080655"/>
              <a:gd name="connsiteX85" fmla="*/ 3020290 w 3629890"/>
              <a:gd name="connsiteY85" fmla="*/ 789709 h 1080655"/>
              <a:gd name="connsiteX86" fmla="*/ 3075709 w 3629890"/>
              <a:gd name="connsiteY86" fmla="*/ 762000 h 1080655"/>
              <a:gd name="connsiteX87" fmla="*/ 3117272 w 3629890"/>
              <a:gd name="connsiteY87" fmla="*/ 748146 h 1080655"/>
              <a:gd name="connsiteX88" fmla="*/ 3131127 w 3629890"/>
              <a:gd name="connsiteY88" fmla="*/ 789709 h 1080655"/>
              <a:gd name="connsiteX89" fmla="*/ 3172690 w 3629890"/>
              <a:gd name="connsiteY89" fmla="*/ 706582 h 1080655"/>
              <a:gd name="connsiteX90" fmla="*/ 3214254 w 3629890"/>
              <a:gd name="connsiteY90" fmla="*/ 803564 h 1080655"/>
              <a:gd name="connsiteX91" fmla="*/ 3311236 w 3629890"/>
              <a:gd name="connsiteY91" fmla="*/ 942109 h 1080655"/>
              <a:gd name="connsiteX92" fmla="*/ 3352800 w 3629890"/>
              <a:gd name="connsiteY92" fmla="*/ 983673 h 1080655"/>
              <a:gd name="connsiteX93" fmla="*/ 3394363 w 3629890"/>
              <a:gd name="connsiteY93" fmla="*/ 997527 h 1080655"/>
              <a:gd name="connsiteX94" fmla="*/ 3435927 w 3629890"/>
              <a:gd name="connsiteY94" fmla="*/ 983673 h 1080655"/>
              <a:gd name="connsiteX95" fmla="*/ 3449781 w 3629890"/>
              <a:gd name="connsiteY95" fmla="*/ 942109 h 1080655"/>
              <a:gd name="connsiteX96" fmla="*/ 3463636 w 3629890"/>
              <a:gd name="connsiteY96" fmla="*/ 858982 h 1080655"/>
              <a:gd name="connsiteX97" fmla="*/ 3477490 w 3629890"/>
              <a:gd name="connsiteY97" fmla="*/ 817418 h 1080655"/>
              <a:gd name="connsiteX98" fmla="*/ 3519054 w 3629890"/>
              <a:gd name="connsiteY98" fmla="*/ 803564 h 1080655"/>
              <a:gd name="connsiteX99" fmla="*/ 3629890 w 3629890"/>
              <a:gd name="connsiteY99" fmla="*/ 803564 h 1080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629890" h="1080655">
                <a:moveTo>
                  <a:pt x="0" y="928255"/>
                </a:moveTo>
                <a:cubicBezTo>
                  <a:pt x="18473" y="905164"/>
                  <a:pt x="39746" y="884058"/>
                  <a:pt x="55418" y="858982"/>
                </a:cubicBezTo>
                <a:cubicBezTo>
                  <a:pt x="63158" y="846598"/>
                  <a:pt x="58946" y="807091"/>
                  <a:pt x="69272" y="817418"/>
                </a:cubicBezTo>
                <a:cubicBezTo>
                  <a:pt x="89925" y="838072"/>
                  <a:pt x="87744" y="872837"/>
                  <a:pt x="96981" y="900546"/>
                </a:cubicBezTo>
                <a:cubicBezTo>
                  <a:pt x="143554" y="1040265"/>
                  <a:pt x="72486" y="823513"/>
                  <a:pt x="124690" y="997527"/>
                </a:cubicBezTo>
                <a:cubicBezTo>
                  <a:pt x="133083" y="1025503"/>
                  <a:pt x="152400" y="1080655"/>
                  <a:pt x="152400" y="1080655"/>
                </a:cubicBezTo>
                <a:cubicBezTo>
                  <a:pt x="189366" y="1025206"/>
                  <a:pt x="180703" y="1044383"/>
                  <a:pt x="207818" y="969818"/>
                </a:cubicBezTo>
                <a:cubicBezTo>
                  <a:pt x="217800" y="942369"/>
                  <a:pt x="229799" y="915332"/>
                  <a:pt x="235527" y="886691"/>
                </a:cubicBezTo>
                <a:cubicBezTo>
                  <a:pt x="252245" y="803098"/>
                  <a:pt x="241934" y="839758"/>
                  <a:pt x="263236" y="775855"/>
                </a:cubicBezTo>
                <a:lnTo>
                  <a:pt x="290945" y="858982"/>
                </a:lnTo>
                <a:lnTo>
                  <a:pt x="304800" y="900546"/>
                </a:lnTo>
                <a:cubicBezTo>
                  <a:pt x="309418" y="877455"/>
                  <a:pt x="310386" y="853322"/>
                  <a:pt x="318654" y="831273"/>
                </a:cubicBezTo>
                <a:cubicBezTo>
                  <a:pt x="330228" y="800409"/>
                  <a:pt x="366364" y="769709"/>
                  <a:pt x="387927" y="748146"/>
                </a:cubicBezTo>
                <a:cubicBezTo>
                  <a:pt x="392545" y="766619"/>
                  <a:pt x="400057" y="784601"/>
                  <a:pt x="401781" y="803564"/>
                </a:cubicBezTo>
                <a:cubicBezTo>
                  <a:pt x="424865" y="1057484"/>
                  <a:pt x="355432" y="1113152"/>
                  <a:pt x="443345" y="1025236"/>
                </a:cubicBezTo>
                <a:cubicBezTo>
                  <a:pt x="452581" y="997527"/>
                  <a:pt x="463970" y="970445"/>
                  <a:pt x="471054" y="942109"/>
                </a:cubicBezTo>
                <a:cubicBezTo>
                  <a:pt x="475672" y="923636"/>
                  <a:pt x="476393" y="903722"/>
                  <a:pt x="484909" y="886691"/>
                </a:cubicBezTo>
                <a:cubicBezTo>
                  <a:pt x="499802" y="856905"/>
                  <a:pt x="512618" y="822037"/>
                  <a:pt x="540327" y="803564"/>
                </a:cubicBezTo>
                <a:lnTo>
                  <a:pt x="581890" y="775855"/>
                </a:lnTo>
                <a:cubicBezTo>
                  <a:pt x="591127" y="785091"/>
                  <a:pt x="603758" y="791881"/>
                  <a:pt x="609600" y="803564"/>
                </a:cubicBezTo>
                <a:cubicBezTo>
                  <a:pt x="622662" y="829688"/>
                  <a:pt x="637309" y="886691"/>
                  <a:pt x="637309" y="886691"/>
                </a:cubicBezTo>
                <a:cubicBezTo>
                  <a:pt x="655782" y="877455"/>
                  <a:pt x="678123" y="873586"/>
                  <a:pt x="692727" y="858982"/>
                </a:cubicBezTo>
                <a:cubicBezTo>
                  <a:pt x="703054" y="848655"/>
                  <a:pt x="702569" y="831460"/>
                  <a:pt x="706581" y="817418"/>
                </a:cubicBezTo>
                <a:cubicBezTo>
                  <a:pt x="741374" y="695642"/>
                  <a:pt x="701073" y="820092"/>
                  <a:pt x="734290" y="720436"/>
                </a:cubicBezTo>
                <a:cubicBezTo>
                  <a:pt x="763594" y="837649"/>
                  <a:pt x="723674" y="718365"/>
                  <a:pt x="789709" y="817418"/>
                </a:cubicBezTo>
                <a:cubicBezTo>
                  <a:pt x="797810" y="829569"/>
                  <a:pt x="797032" y="845920"/>
                  <a:pt x="803563" y="858982"/>
                </a:cubicBezTo>
                <a:cubicBezTo>
                  <a:pt x="811009" y="873875"/>
                  <a:pt x="823825" y="885653"/>
                  <a:pt x="831272" y="900546"/>
                </a:cubicBezTo>
                <a:cubicBezTo>
                  <a:pt x="837803" y="913608"/>
                  <a:pt x="836004" y="930705"/>
                  <a:pt x="845127" y="942109"/>
                </a:cubicBezTo>
                <a:cubicBezTo>
                  <a:pt x="855529" y="955111"/>
                  <a:pt x="872836" y="960582"/>
                  <a:pt x="886690" y="969818"/>
                </a:cubicBezTo>
                <a:cubicBezTo>
                  <a:pt x="891308" y="762000"/>
                  <a:pt x="881291" y="553340"/>
                  <a:pt x="900545" y="346364"/>
                </a:cubicBezTo>
                <a:cubicBezTo>
                  <a:pt x="902087" y="329784"/>
                  <a:pt x="938843" y="390401"/>
                  <a:pt x="942109" y="374073"/>
                </a:cubicBezTo>
                <a:cubicBezTo>
                  <a:pt x="966630" y="251468"/>
                  <a:pt x="969818" y="0"/>
                  <a:pt x="969818" y="0"/>
                </a:cubicBezTo>
                <a:cubicBezTo>
                  <a:pt x="979054" y="13855"/>
                  <a:pt x="990968" y="26259"/>
                  <a:pt x="997527" y="41564"/>
                </a:cubicBezTo>
                <a:cubicBezTo>
                  <a:pt x="1023189" y="101444"/>
                  <a:pt x="1002019" y="162512"/>
                  <a:pt x="1025236" y="0"/>
                </a:cubicBezTo>
                <a:cubicBezTo>
                  <a:pt x="1058460" y="99677"/>
                  <a:pt x="1018143" y="-24820"/>
                  <a:pt x="1052945" y="96982"/>
                </a:cubicBezTo>
                <a:cubicBezTo>
                  <a:pt x="1056957" y="111024"/>
                  <a:pt x="1062182" y="124691"/>
                  <a:pt x="1066800" y="138546"/>
                </a:cubicBezTo>
                <a:cubicBezTo>
                  <a:pt x="1071418" y="170873"/>
                  <a:pt x="1074250" y="203506"/>
                  <a:pt x="1080654" y="235527"/>
                </a:cubicBezTo>
                <a:cubicBezTo>
                  <a:pt x="1083518" y="249848"/>
                  <a:pt x="1091341" y="262835"/>
                  <a:pt x="1094509" y="277091"/>
                </a:cubicBezTo>
                <a:cubicBezTo>
                  <a:pt x="1100603" y="304513"/>
                  <a:pt x="1103745" y="332509"/>
                  <a:pt x="1108363" y="360218"/>
                </a:cubicBezTo>
                <a:cubicBezTo>
                  <a:pt x="1112981" y="346364"/>
                  <a:pt x="1107614" y="318655"/>
                  <a:pt x="1122218" y="318655"/>
                </a:cubicBezTo>
                <a:cubicBezTo>
                  <a:pt x="1136822" y="318655"/>
                  <a:pt x="1130319" y="346795"/>
                  <a:pt x="1136072" y="360218"/>
                </a:cubicBezTo>
                <a:cubicBezTo>
                  <a:pt x="1144208" y="379201"/>
                  <a:pt x="1154545" y="397163"/>
                  <a:pt x="1163781" y="415636"/>
                </a:cubicBezTo>
                <a:cubicBezTo>
                  <a:pt x="1168399" y="438727"/>
                  <a:pt x="1171440" y="462190"/>
                  <a:pt x="1177636" y="484909"/>
                </a:cubicBezTo>
                <a:cubicBezTo>
                  <a:pt x="1185321" y="513088"/>
                  <a:pt x="1198261" y="539700"/>
                  <a:pt x="1205345" y="568036"/>
                </a:cubicBezTo>
                <a:lnTo>
                  <a:pt x="1233054" y="678873"/>
                </a:lnTo>
                <a:cubicBezTo>
                  <a:pt x="1242290" y="665018"/>
                  <a:pt x="1254000" y="652525"/>
                  <a:pt x="1260763" y="637309"/>
                </a:cubicBezTo>
                <a:cubicBezTo>
                  <a:pt x="1300166" y="548651"/>
                  <a:pt x="1279319" y="569271"/>
                  <a:pt x="1302327" y="484909"/>
                </a:cubicBezTo>
                <a:cubicBezTo>
                  <a:pt x="1310012" y="456730"/>
                  <a:pt x="1330036" y="401782"/>
                  <a:pt x="1330036" y="401782"/>
                </a:cubicBezTo>
                <a:cubicBezTo>
                  <a:pt x="1334654" y="517237"/>
                  <a:pt x="1335658" y="632893"/>
                  <a:pt x="1343890" y="748146"/>
                </a:cubicBezTo>
                <a:cubicBezTo>
                  <a:pt x="1344930" y="762713"/>
                  <a:pt x="1354203" y="775541"/>
                  <a:pt x="1357745" y="789709"/>
                </a:cubicBezTo>
                <a:cubicBezTo>
                  <a:pt x="1363457" y="812554"/>
                  <a:pt x="1366492" y="835994"/>
                  <a:pt x="1371600" y="858982"/>
                </a:cubicBezTo>
                <a:cubicBezTo>
                  <a:pt x="1375731" y="877570"/>
                  <a:pt x="1380836" y="895927"/>
                  <a:pt x="1385454" y="914400"/>
                </a:cubicBezTo>
                <a:cubicBezTo>
                  <a:pt x="1447950" y="831073"/>
                  <a:pt x="1437640" y="854825"/>
                  <a:pt x="1482436" y="720436"/>
                </a:cubicBezTo>
                <a:cubicBezTo>
                  <a:pt x="1514763" y="623454"/>
                  <a:pt x="1482436" y="646545"/>
                  <a:pt x="1551709" y="623455"/>
                </a:cubicBezTo>
                <a:cubicBezTo>
                  <a:pt x="1565563" y="651164"/>
                  <a:pt x="1580453" y="678379"/>
                  <a:pt x="1593272" y="706582"/>
                </a:cubicBezTo>
                <a:cubicBezTo>
                  <a:pt x="1604528" y="731346"/>
                  <a:pt x="1625962" y="786360"/>
                  <a:pt x="1634836" y="817418"/>
                </a:cubicBezTo>
                <a:cubicBezTo>
                  <a:pt x="1640067" y="835727"/>
                  <a:pt x="1644072" y="854363"/>
                  <a:pt x="1648690" y="872836"/>
                </a:cubicBezTo>
                <a:cubicBezTo>
                  <a:pt x="1676519" y="831094"/>
                  <a:pt x="1683015" y="825074"/>
                  <a:pt x="1704109" y="775855"/>
                </a:cubicBezTo>
                <a:cubicBezTo>
                  <a:pt x="1709862" y="762432"/>
                  <a:pt x="1713345" y="748146"/>
                  <a:pt x="1717963" y="734291"/>
                </a:cubicBezTo>
                <a:cubicBezTo>
                  <a:pt x="1736436" y="738909"/>
                  <a:pt x="1758924" y="735754"/>
                  <a:pt x="1773381" y="748146"/>
                </a:cubicBezTo>
                <a:cubicBezTo>
                  <a:pt x="1788605" y="761195"/>
                  <a:pt x="1831254" y="850037"/>
                  <a:pt x="1842654" y="872836"/>
                </a:cubicBezTo>
                <a:cubicBezTo>
                  <a:pt x="1856509" y="868218"/>
                  <a:pt x="1873891" y="869309"/>
                  <a:pt x="1884218" y="858982"/>
                </a:cubicBezTo>
                <a:cubicBezTo>
                  <a:pt x="1969821" y="773380"/>
                  <a:pt x="1856015" y="822202"/>
                  <a:pt x="1953490" y="789709"/>
                </a:cubicBezTo>
                <a:cubicBezTo>
                  <a:pt x="1996855" y="833074"/>
                  <a:pt x="2026147" y="859857"/>
                  <a:pt x="2064327" y="914400"/>
                </a:cubicBezTo>
                <a:cubicBezTo>
                  <a:pt x="2076171" y="931320"/>
                  <a:pt x="2082800" y="951345"/>
                  <a:pt x="2092036" y="969818"/>
                </a:cubicBezTo>
                <a:cubicBezTo>
                  <a:pt x="2096654" y="877454"/>
                  <a:pt x="2083460" y="782445"/>
                  <a:pt x="2105890" y="692727"/>
                </a:cubicBezTo>
                <a:cubicBezTo>
                  <a:pt x="2115127" y="655781"/>
                  <a:pt x="2125037" y="766456"/>
                  <a:pt x="2133600" y="803564"/>
                </a:cubicBezTo>
                <a:cubicBezTo>
                  <a:pt x="2136889" y="817817"/>
                  <a:pt x="2153305" y="909580"/>
                  <a:pt x="2161309" y="928255"/>
                </a:cubicBezTo>
                <a:cubicBezTo>
                  <a:pt x="2167868" y="943560"/>
                  <a:pt x="2179782" y="955964"/>
                  <a:pt x="2189018" y="969818"/>
                </a:cubicBezTo>
                <a:cubicBezTo>
                  <a:pt x="2220783" y="874521"/>
                  <a:pt x="2177335" y="990263"/>
                  <a:pt x="2244436" y="872836"/>
                </a:cubicBezTo>
                <a:cubicBezTo>
                  <a:pt x="2285617" y="800769"/>
                  <a:pt x="2220984" y="856143"/>
                  <a:pt x="2299854" y="803564"/>
                </a:cubicBezTo>
                <a:cubicBezTo>
                  <a:pt x="2313709" y="812800"/>
                  <a:pt x="2329644" y="819499"/>
                  <a:pt x="2341418" y="831273"/>
                </a:cubicBezTo>
                <a:cubicBezTo>
                  <a:pt x="2407214" y="897069"/>
                  <a:pt x="2397208" y="898295"/>
                  <a:pt x="2438400" y="955964"/>
                </a:cubicBezTo>
                <a:cubicBezTo>
                  <a:pt x="2524306" y="1076232"/>
                  <a:pt x="2442383" y="955011"/>
                  <a:pt x="2507672" y="1052946"/>
                </a:cubicBezTo>
                <a:cubicBezTo>
                  <a:pt x="2562309" y="998307"/>
                  <a:pt x="2532212" y="1037909"/>
                  <a:pt x="2563090" y="914400"/>
                </a:cubicBezTo>
                <a:cubicBezTo>
                  <a:pt x="2567708" y="895927"/>
                  <a:pt x="2558881" y="865003"/>
                  <a:pt x="2576945" y="858982"/>
                </a:cubicBezTo>
                <a:cubicBezTo>
                  <a:pt x="2640848" y="837680"/>
                  <a:pt x="2604188" y="847991"/>
                  <a:pt x="2687781" y="831273"/>
                </a:cubicBezTo>
                <a:cubicBezTo>
                  <a:pt x="2690780" y="819275"/>
                  <a:pt x="2694615" y="737708"/>
                  <a:pt x="2743200" y="762000"/>
                </a:cubicBezTo>
                <a:cubicBezTo>
                  <a:pt x="2763853" y="772326"/>
                  <a:pt x="2770909" y="798945"/>
                  <a:pt x="2784763" y="817418"/>
                </a:cubicBezTo>
                <a:cubicBezTo>
                  <a:pt x="2793999" y="794327"/>
                  <a:pt x="2805326" y="771967"/>
                  <a:pt x="2812472" y="748146"/>
                </a:cubicBezTo>
                <a:cubicBezTo>
                  <a:pt x="2819239" y="725591"/>
                  <a:pt x="2820616" y="701718"/>
                  <a:pt x="2826327" y="678873"/>
                </a:cubicBezTo>
                <a:cubicBezTo>
                  <a:pt x="2829869" y="664705"/>
                  <a:pt x="2835563" y="651164"/>
                  <a:pt x="2840181" y="637309"/>
                </a:cubicBezTo>
                <a:cubicBezTo>
                  <a:pt x="2858654" y="641927"/>
                  <a:pt x="2881270" y="638625"/>
                  <a:pt x="2895600" y="651164"/>
                </a:cubicBezTo>
                <a:cubicBezTo>
                  <a:pt x="2920662" y="673094"/>
                  <a:pt x="2932545" y="706582"/>
                  <a:pt x="2951018" y="734291"/>
                </a:cubicBezTo>
                <a:cubicBezTo>
                  <a:pt x="2960254" y="748146"/>
                  <a:pt x="2962930" y="770590"/>
                  <a:pt x="2978727" y="775855"/>
                </a:cubicBezTo>
                <a:lnTo>
                  <a:pt x="3020290" y="789709"/>
                </a:lnTo>
                <a:cubicBezTo>
                  <a:pt x="3073214" y="842631"/>
                  <a:pt x="3025383" y="812326"/>
                  <a:pt x="3075709" y="762000"/>
                </a:cubicBezTo>
                <a:cubicBezTo>
                  <a:pt x="3086035" y="751674"/>
                  <a:pt x="3103418" y="752764"/>
                  <a:pt x="3117272" y="748146"/>
                </a:cubicBezTo>
                <a:cubicBezTo>
                  <a:pt x="3121890" y="762000"/>
                  <a:pt x="3116523" y="789709"/>
                  <a:pt x="3131127" y="789709"/>
                </a:cubicBezTo>
                <a:cubicBezTo>
                  <a:pt x="3149033" y="789709"/>
                  <a:pt x="3169274" y="716831"/>
                  <a:pt x="3172690" y="706582"/>
                </a:cubicBezTo>
                <a:cubicBezTo>
                  <a:pt x="3238299" y="772189"/>
                  <a:pt x="3159534" y="683180"/>
                  <a:pt x="3214254" y="803564"/>
                </a:cubicBezTo>
                <a:cubicBezTo>
                  <a:pt x="3221947" y="820489"/>
                  <a:pt x="3291663" y="919274"/>
                  <a:pt x="3311236" y="942109"/>
                </a:cubicBezTo>
                <a:cubicBezTo>
                  <a:pt x="3323987" y="956985"/>
                  <a:pt x="3336497" y="972805"/>
                  <a:pt x="3352800" y="983673"/>
                </a:cubicBezTo>
                <a:cubicBezTo>
                  <a:pt x="3364951" y="991774"/>
                  <a:pt x="3380509" y="992909"/>
                  <a:pt x="3394363" y="997527"/>
                </a:cubicBezTo>
                <a:cubicBezTo>
                  <a:pt x="3408218" y="992909"/>
                  <a:pt x="3425600" y="994000"/>
                  <a:pt x="3435927" y="983673"/>
                </a:cubicBezTo>
                <a:cubicBezTo>
                  <a:pt x="3446254" y="973346"/>
                  <a:pt x="3446613" y="956365"/>
                  <a:pt x="3449781" y="942109"/>
                </a:cubicBezTo>
                <a:cubicBezTo>
                  <a:pt x="3455875" y="914687"/>
                  <a:pt x="3457542" y="886404"/>
                  <a:pt x="3463636" y="858982"/>
                </a:cubicBezTo>
                <a:cubicBezTo>
                  <a:pt x="3466804" y="844726"/>
                  <a:pt x="3467163" y="827745"/>
                  <a:pt x="3477490" y="817418"/>
                </a:cubicBezTo>
                <a:cubicBezTo>
                  <a:pt x="3487817" y="807091"/>
                  <a:pt x="3504510" y="804886"/>
                  <a:pt x="3519054" y="803564"/>
                </a:cubicBezTo>
                <a:cubicBezTo>
                  <a:pt x="3555848" y="800219"/>
                  <a:pt x="3592945" y="803564"/>
                  <a:pt x="3629890" y="803564"/>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648200" y="4682836"/>
            <a:ext cx="3810000" cy="1641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5855" y="6349939"/>
            <a:ext cx="1143000" cy="461665"/>
          </a:xfrm>
          <a:prstGeom prst="rect">
            <a:avLst/>
          </a:prstGeom>
          <a:noFill/>
        </p:spPr>
        <p:txBody>
          <a:bodyPr wrap="square" rtlCol="0">
            <a:spAutoFit/>
          </a:bodyPr>
          <a:lstStyle/>
          <a:p>
            <a:r>
              <a:rPr lang="en-US" sz="2400" dirty="0" smtClean="0"/>
              <a:t>1 scan</a:t>
            </a:r>
            <a:endParaRPr lang="en-US" sz="2400" dirty="0"/>
          </a:p>
        </p:txBody>
      </p:sp>
      <p:sp>
        <p:nvSpPr>
          <p:cNvPr id="8" name="Freeform 7"/>
          <p:cNvSpPr/>
          <p:nvPr/>
        </p:nvSpPr>
        <p:spPr>
          <a:xfrm>
            <a:off x="4696691" y="5015346"/>
            <a:ext cx="3713018" cy="983673"/>
          </a:xfrm>
          <a:custGeom>
            <a:avLst/>
            <a:gdLst>
              <a:gd name="connsiteX0" fmla="*/ 0 w 3713018"/>
              <a:gd name="connsiteY0" fmla="*/ 928254 h 983673"/>
              <a:gd name="connsiteX1" fmla="*/ 235527 w 3713018"/>
              <a:gd name="connsiteY1" fmla="*/ 928254 h 983673"/>
              <a:gd name="connsiteX2" fmla="*/ 249382 w 3713018"/>
              <a:gd name="connsiteY2" fmla="*/ 969818 h 983673"/>
              <a:gd name="connsiteX3" fmla="*/ 290945 w 3713018"/>
              <a:gd name="connsiteY3" fmla="*/ 983673 h 983673"/>
              <a:gd name="connsiteX4" fmla="*/ 304800 w 3713018"/>
              <a:gd name="connsiteY4" fmla="*/ 942109 h 983673"/>
              <a:gd name="connsiteX5" fmla="*/ 387927 w 3713018"/>
              <a:gd name="connsiteY5" fmla="*/ 900545 h 983673"/>
              <a:gd name="connsiteX6" fmla="*/ 443345 w 3713018"/>
              <a:gd name="connsiteY6" fmla="*/ 969818 h 983673"/>
              <a:gd name="connsiteX7" fmla="*/ 457200 w 3713018"/>
              <a:gd name="connsiteY7" fmla="*/ 928254 h 983673"/>
              <a:gd name="connsiteX8" fmla="*/ 540327 w 3713018"/>
              <a:gd name="connsiteY8" fmla="*/ 900545 h 983673"/>
              <a:gd name="connsiteX9" fmla="*/ 623455 w 3713018"/>
              <a:gd name="connsiteY9" fmla="*/ 942109 h 983673"/>
              <a:gd name="connsiteX10" fmla="*/ 706582 w 3713018"/>
              <a:gd name="connsiteY10" fmla="*/ 914400 h 983673"/>
              <a:gd name="connsiteX11" fmla="*/ 775855 w 3713018"/>
              <a:gd name="connsiteY11" fmla="*/ 858982 h 983673"/>
              <a:gd name="connsiteX12" fmla="*/ 831273 w 3713018"/>
              <a:gd name="connsiteY12" fmla="*/ 775854 h 983673"/>
              <a:gd name="connsiteX13" fmla="*/ 858982 w 3713018"/>
              <a:gd name="connsiteY13" fmla="*/ 678873 h 983673"/>
              <a:gd name="connsiteX14" fmla="*/ 886691 w 3713018"/>
              <a:gd name="connsiteY14" fmla="*/ 623454 h 983673"/>
              <a:gd name="connsiteX15" fmla="*/ 900545 w 3713018"/>
              <a:gd name="connsiteY15" fmla="*/ 207818 h 983673"/>
              <a:gd name="connsiteX16" fmla="*/ 942109 w 3713018"/>
              <a:gd name="connsiteY16" fmla="*/ 41564 h 983673"/>
              <a:gd name="connsiteX17" fmla="*/ 955964 w 3713018"/>
              <a:gd name="connsiteY17" fmla="*/ 0 h 983673"/>
              <a:gd name="connsiteX18" fmla="*/ 1011382 w 3713018"/>
              <a:gd name="connsiteY18" fmla="*/ 13854 h 983673"/>
              <a:gd name="connsiteX19" fmla="*/ 1052945 w 3713018"/>
              <a:gd name="connsiteY19" fmla="*/ 166254 h 983673"/>
              <a:gd name="connsiteX20" fmla="*/ 1094509 w 3713018"/>
              <a:gd name="connsiteY20" fmla="*/ 249382 h 983673"/>
              <a:gd name="connsiteX21" fmla="*/ 1122218 w 3713018"/>
              <a:gd name="connsiteY21" fmla="*/ 332509 h 983673"/>
              <a:gd name="connsiteX22" fmla="*/ 1149927 w 3713018"/>
              <a:gd name="connsiteY22" fmla="*/ 374073 h 983673"/>
              <a:gd name="connsiteX23" fmla="*/ 1177636 w 3713018"/>
              <a:gd name="connsiteY23" fmla="*/ 457200 h 983673"/>
              <a:gd name="connsiteX24" fmla="*/ 1191491 w 3713018"/>
              <a:gd name="connsiteY24" fmla="*/ 498764 h 983673"/>
              <a:gd name="connsiteX25" fmla="*/ 1205345 w 3713018"/>
              <a:gd name="connsiteY25" fmla="*/ 540327 h 983673"/>
              <a:gd name="connsiteX26" fmla="*/ 1233055 w 3713018"/>
              <a:gd name="connsiteY26" fmla="*/ 568036 h 983673"/>
              <a:gd name="connsiteX27" fmla="*/ 1274618 w 3713018"/>
              <a:gd name="connsiteY27" fmla="*/ 651164 h 983673"/>
              <a:gd name="connsiteX28" fmla="*/ 1316182 w 3713018"/>
              <a:gd name="connsiteY28" fmla="*/ 734291 h 983673"/>
              <a:gd name="connsiteX29" fmla="*/ 1357745 w 3713018"/>
              <a:gd name="connsiteY29" fmla="*/ 803564 h 983673"/>
              <a:gd name="connsiteX30" fmla="*/ 1371600 w 3713018"/>
              <a:gd name="connsiteY30" fmla="*/ 845127 h 983673"/>
              <a:gd name="connsiteX31" fmla="*/ 1413164 w 3713018"/>
              <a:gd name="connsiteY31" fmla="*/ 858982 h 983673"/>
              <a:gd name="connsiteX32" fmla="*/ 1496291 w 3713018"/>
              <a:gd name="connsiteY32" fmla="*/ 900545 h 983673"/>
              <a:gd name="connsiteX33" fmla="*/ 1579418 w 3713018"/>
              <a:gd name="connsiteY33" fmla="*/ 886691 h 983673"/>
              <a:gd name="connsiteX34" fmla="*/ 1620982 w 3713018"/>
              <a:gd name="connsiteY34" fmla="*/ 858982 h 983673"/>
              <a:gd name="connsiteX35" fmla="*/ 1662545 w 3713018"/>
              <a:gd name="connsiteY35" fmla="*/ 845127 h 983673"/>
              <a:gd name="connsiteX36" fmla="*/ 1801091 w 3713018"/>
              <a:gd name="connsiteY36" fmla="*/ 858982 h 983673"/>
              <a:gd name="connsiteX37" fmla="*/ 1884218 w 3713018"/>
              <a:gd name="connsiteY37" fmla="*/ 886691 h 983673"/>
              <a:gd name="connsiteX38" fmla="*/ 1981200 w 3713018"/>
              <a:gd name="connsiteY38" fmla="*/ 900545 h 983673"/>
              <a:gd name="connsiteX39" fmla="*/ 2078182 w 3713018"/>
              <a:gd name="connsiteY39" fmla="*/ 886691 h 983673"/>
              <a:gd name="connsiteX40" fmla="*/ 2161309 w 3713018"/>
              <a:gd name="connsiteY40" fmla="*/ 858982 h 983673"/>
              <a:gd name="connsiteX41" fmla="*/ 2230582 w 3713018"/>
              <a:gd name="connsiteY41" fmla="*/ 942109 h 983673"/>
              <a:gd name="connsiteX42" fmla="*/ 2258291 w 3713018"/>
              <a:gd name="connsiteY42" fmla="*/ 983673 h 983673"/>
              <a:gd name="connsiteX43" fmla="*/ 2396836 w 3713018"/>
              <a:gd name="connsiteY43" fmla="*/ 928254 h 983673"/>
              <a:gd name="connsiteX44" fmla="*/ 2410691 w 3713018"/>
              <a:gd name="connsiteY44" fmla="*/ 886691 h 983673"/>
              <a:gd name="connsiteX45" fmla="*/ 2452255 w 3713018"/>
              <a:gd name="connsiteY45" fmla="*/ 872836 h 983673"/>
              <a:gd name="connsiteX46" fmla="*/ 2493818 w 3713018"/>
              <a:gd name="connsiteY46" fmla="*/ 845127 h 983673"/>
              <a:gd name="connsiteX47" fmla="*/ 2549236 w 3713018"/>
              <a:gd name="connsiteY47" fmla="*/ 775854 h 983673"/>
              <a:gd name="connsiteX48" fmla="*/ 2576945 w 3713018"/>
              <a:gd name="connsiteY48" fmla="*/ 720436 h 983673"/>
              <a:gd name="connsiteX49" fmla="*/ 2618509 w 3713018"/>
              <a:gd name="connsiteY49" fmla="*/ 734291 h 983673"/>
              <a:gd name="connsiteX50" fmla="*/ 2701636 w 3713018"/>
              <a:gd name="connsiteY50" fmla="*/ 789709 h 983673"/>
              <a:gd name="connsiteX51" fmla="*/ 2743200 w 3713018"/>
              <a:gd name="connsiteY51" fmla="*/ 817418 h 983673"/>
              <a:gd name="connsiteX52" fmla="*/ 2784764 w 3713018"/>
              <a:gd name="connsiteY52" fmla="*/ 845127 h 983673"/>
              <a:gd name="connsiteX53" fmla="*/ 2854036 w 3713018"/>
              <a:gd name="connsiteY53" fmla="*/ 858982 h 983673"/>
              <a:gd name="connsiteX54" fmla="*/ 2909455 w 3713018"/>
              <a:gd name="connsiteY54" fmla="*/ 886691 h 983673"/>
              <a:gd name="connsiteX55" fmla="*/ 2992582 w 3713018"/>
              <a:gd name="connsiteY55" fmla="*/ 914400 h 983673"/>
              <a:gd name="connsiteX56" fmla="*/ 3034145 w 3713018"/>
              <a:gd name="connsiteY56" fmla="*/ 928254 h 983673"/>
              <a:gd name="connsiteX57" fmla="*/ 3713018 w 3713018"/>
              <a:gd name="connsiteY57" fmla="*/ 942109 h 983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713018" h="983673">
                <a:moveTo>
                  <a:pt x="0" y="928254"/>
                </a:moveTo>
                <a:cubicBezTo>
                  <a:pt x="73114" y="919115"/>
                  <a:pt x="162808" y="899167"/>
                  <a:pt x="235527" y="928254"/>
                </a:cubicBezTo>
                <a:cubicBezTo>
                  <a:pt x="249087" y="933678"/>
                  <a:pt x="239055" y="959491"/>
                  <a:pt x="249382" y="969818"/>
                </a:cubicBezTo>
                <a:cubicBezTo>
                  <a:pt x="259708" y="980145"/>
                  <a:pt x="277091" y="979055"/>
                  <a:pt x="290945" y="983673"/>
                </a:cubicBezTo>
                <a:cubicBezTo>
                  <a:pt x="295563" y="969818"/>
                  <a:pt x="295677" y="953513"/>
                  <a:pt x="304800" y="942109"/>
                </a:cubicBezTo>
                <a:cubicBezTo>
                  <a:pt x="324332" y="917694"/>
                  <a:pt x="360548" y="909672"/>
                  <a:pt x="387927" y="900545"/>
                </a:cubicBezTo>
                <a:cubicBezTo>
                  <a:pt x="393759" y="918041"/>
                  <a:pt x="404781" y="979459"/>
                  <a:pt x="443345" y="969818"/>
                </a:cubicBezTo>
                <a:cubicBezTo>
                  <a:pt x="457513" y="966276"/>
                  <a:pt x="445316" y="936742"/>
                  <a:pt x="457200" y="928254"/>
                </a:cubicBezTo>
                <a:cubicBezTo>
                  <a:pt x="480967" y="911277"/>
                  <a:pt x="540327" y="900545"/>
                  <a:pt x="540327" y="900545"/>
                </a:cubicBezTo>
                <a:cubicBezTo>
                  <a:pt x="556670" y="911440"/>
                  <a:pt x="598873" y="944840"/>
                  <a:pt x="623455" y="942109"/>
                </a:cubicBezTo>
                <a:cubicBezTo>
                  <a:pt x="652484" y="938884"/>
                  <a:pt x="706582" y="914400"/>
                  <a:pt x="706582" y="914400"/>
                </a:cubicBezTo>
                <a:cubicBezTo>
                  <a:pt x="733845" y="896224"/>
                  <a:pt x="756115" y="885302"/>
                  <a:pt x="775855" y="858982"/>
                </a:cubicBezTo>
                <a:cubicBezTo>
                  <a:pt x="795836" y="832340"/>
                  <a:pt x="831273" y="775854"/>
                  <a:pt x="831273" y="775854"/>
                </a:cubicBezTo>
                <a:cubicBezTo>
                  <a:pt x="838305" y="747723"/>
                  <a:pt x="847054" y="706705"/>
                  <a:pt x="858982" y="678873"/>
                </a:cubicBezTo>
                <a:cubicBezTo>
                  <a:pt x="867118" y="659890"/>
                  <a:pt x="877455" y="641927"/>
                  <a:pt x="886691" y="623454"/>
                </a:cubicBezTo>
                <a:cubicBezTo>
                  <a:pt x="891309" y="484909"/>
                  <a:pt x="892856" y="346227"/>
                  <a:pt x="900545" y="207818"/>
                </a:cubicBezTo>
                <a:cubicBezTo>
                  <a:pt x="904276" y="140659"/>
                  <a:pt x="921036" y="104783"/>
                  <a:pt x="942109" y="41564"/>
                </a:cubicBezTo>
                <a:lnTo>
                  <a:pt x="955964" y="0"/>
                </a:lnTo>
                <a:cubicBezTo>
                  <a:pt x="974437" y="4618"/>
                  <a:pt x="998990" y="-603"/>
                  <a:pt x="1011382" y="13854"/>
                </a:cubicBezTo>
                <a:cubicBezTo>
                  <a:pt x="1032363" y="38332"/>
                  <a:pt x="1044790" y="133635"/>
                  <a:pt x="1052945" y="166254"/>
                </a:cubicBezTo>
                <a:cubicBezTo>
                  <a:pt x="1074599" y="252870"/>
                  <a:pt x="1055811" y="162311"/>
                  <a:pt x="1094509" y="249382"/>
                </a:cubicBezTo>
                <a:cubicBezTo>
                  <a:pt x="1106371" y="276072"/>
                  <a:pt x="1106017" y="308207"/>
                  <a:pt x="1122218" y="332509"/>
                </a:cubicBezTo>
                <a:cubicBezTo>
                  <a:pt x="1131454" y="346364"/>
                  <a:pt x="1143164" y="358857"/>
                  <a:pt x="1149927" y="374073"/>
                </a:cubicBezTo>
                <a:cubicBezTo>
                  <a:pt x="1161789" y="400763"/>
                  <a:pt x="1168400" y="429491"/>
                  <a:pt x="1177636" y="457200"/>
                </a:cubicBezTo>
                <a:lnTo>
                  <a:pt x="1191491" y="498764"/>
                </a:lnTo>
                <a:cubicBezTo>
                  <a:pt x="1196109" y="512618"/>
                  <a:pt x="1195018" y="530001"/>
                  <a:pt x="1205345" y="540327"/>
                </a:cubicBezTo>
                <a:lnTo>
                  <a:pt x="1233055" y="568036"/>
                </a:lnTo>
                <a:cubicBezTo>
                  <a:pt x="1267874" y="672498"/>
                  <a:pt x="1220908" y="543745"/>
                  <a:pt x="1274618" y="651164"/>
                </a:cubicBezTo>
                <a:cubicBezTo>
                  <a:pt x="1331979" y="765885"/>
                  <a:pt x="1236771" y="615173"/>
                  <a:pt x="1316182" y="734291"/>
                </a:cubicBezTo>
                <a:cubicBezTo>
                  <a:pt x="1355426" y="852024"/>
                  <a:pt x="1300695" y="708480"/>
                  <a:pt x="1357745" y="803564"/>
                </a:cubicBezTo>
                <a:cubicBezTo>
                  <a:pt x="1365259" y="816087"/>
                  <a:pt x="1361273" y="834801"/>
                  <a:pt x="1371600" y="845127"/>
                </a:cubicBezTo>
                <a:cubicBezTo>
                  <a:pt x="1381927" y="855454"/>
                  <a:pt x="1400102" y="852451"/>
                  <a:pt x="1413164" y="858982"/>
                </a:cubicBezTo>
                <a:cubicBezTo>
                  <a:pt x="1520586" y="912694"/>
                  <a:pt x="1391825" y="865725"/>
                  <a:pt x="1496291" y="900545"/>
                </a:cubicBezTo>
                <a:cubicBezTo>
                  <a:pt x="1524000" y="895927"/>
                  <a:pt x="1552768" y="895574"/>
                  <a:pt x="1579418" y="886691"/>
                </a:cubicBezTo>
                <a:cubicBezTo>
                  <a:pt x="1595215" y="881426"/>
                  <a:pt x="1606089" y="866429"/>
                  <a:pt x="1620982" y="858982"/>
                </a:cubicBezTo>
                <a:cubicBezTo>
                  <a:pt x="1634044" y="852451"/>
                  <a:pt x="1648691" y="849745"/>
                  <a:pt x="1662545" y="845127"/>
                </a:cubicBezTo>
                <a:cubicBezTo>
                  <a:pt x="1708727" y="849745"/>
                  <a:pt x="1755474" y="850429"/>
                  <a:pt x="1801091" y="858982"/>
                </a:cubicBezTo>
                <a:cubicBezTo>
                  <a:pt x="1829799" y="864365"/>
                  <a:pt x="1855304" y="882561"/>
                  <a:pt x="1884218" y="886691"/>
                </a:cubicBezTo>
                <a:lnTo>
                  <a:pt x="1981200" y="900545"/>
                </a:lnTo>
                <a:cubicBezTo>
                  <a:pt x="2013527" y="895927"/>
                  <a:pt x="2046363" y="894034"/>
                  <a:pt x="2078182" y="886691"/>
                </a:cubicBezTo>
                <a:cubicBezTo>
                  <a:pt x="2106642" y="880123"/>
                  <a:pt x="2161309" y="858982"/>
                  <a:pt x="2161309" y="858982"/>
                </a:cubicBezTo>
                <a:cubicBezTo>
                  <a:pt x="2230108" y="962180"/>
                  <a:pt x="2141682" y="835428"/>
                  <a:pt x="2230582" y="942109"/>
                </a:cubicBezTo>
                <a:cubicBezTo>
                  <a:pt x="2241242" y="954901"/>
                  <a:pt x="2249055" y="969818"/>
                  <a:pt x="2258291" y="983673"/>
                </a:cubicBezTo>
                <a:cubicBezTo>
                  <a:pt x="2306844" y="971535"/>
                  <a:pt x="2367909" y="976465"/>
                  <a:pt x="2396836" y="928254"/>
                </a:cubicBezTo>
                <a:cubicBezTo>
                  <a:pt x="2404350" y="915731"/>
                  <a:pt x="2400364" y="897017"/>
                  <a:pt x="2410691" y="886691"/>
                </a:cubicBezTo>
                <a:cubicBezTo>
                  <a:pt x="2421018" y="876364"/>
                  <a:pt x="2439193" y="879367"/>
                  <a:pt x="2452255" y="872836"/>
                </a:cubicBezTo>
                <a:cubicBezTo>
                  <a:pt x="2467148" y="865389"/>
                  <a:pt x="2479964" y="854363"/>
                  <a:pt x="2493818" y="845127"/>
                </a:cubicBezTo>
                <a:cubicBezTo>
                  <a:pt x="2526898" y="745891"/>
                  <a:pt x="2479606" y="859412"/>
                  <a:pt x="2549236" y="775854"/>
                </a:cubicBezTo>
                <a:cubicBezTo>
                  <a:pt x="2562458" y="759988"/>
                  <a:pt x="2567709" y="738909"/>
                  <a:pt x="2576945" y="720436"/>
                </a:cubicBezTo>
                <a:cubicBezTo>
                  <a:pt x="2590800" y="725054"/>
                  <a:pt x="2605743" y="727199"/>
                  <a:pt x="2618509" y="734291"/>
                </a:cubicBezTo>
                <a:cubicBezTo>
                  <a:pt x="2647620" y="750464"/>
                  <a:pt x="2673927" y="771236"/>
                  <a:pt x="2701636" y="789709"/>
                </a:cubicBezTo>
                <a:lnTo>
                  <a:pt x="2743200" y="817418"/>
                </a:lnTo>
                <a:cubicBezTo>
                  <a:pt x="2757055" y="826654"/>
                  <a:pt x="2768436" y="841861"/>
                  <a:pt x="2784764" y="845127"/>
                </a:cubicBezTo>
                <a:lnTo>
                  <a:pt x="2854036" y="858982"/>
                </a:lnTo>
                <a:cubicBezTo>
                  <a:pt x="2872509" y="868218"/>
                  <a:pt x="2890279" y="879021"/>
                  <a:pt x="2909455" y="886691"/>
                </a:cubicBezTo>
                <a:cubicBezTo>
                  <a:pt x="2936574" y="897538"/>
                  <a:pt x="2964873" y="905164"/>
                  <a:pt x="2992582" y="914400"/>
                </a:cubicBezTo>
                <a:lnTo>
                  <a:pt x="3034145" y="928254"/>
                </a:lnTo>
                <a:cubicBezTo>
                  <a:pt x="3277249" y="1009289"/>
                  <a:pt x="3061020" y="942109"/>
                  <a:pt x="3713018" y="94210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786746" y="6368351"/>
            <a:ext cx="1690253" cy="461665"/>
          </a:xfrm>
          <a:prstGeom prst="rect">
            <a:avLst/>
          </a:prstGeom>
          <a:noFill/>
        </p:spPr>
        <p:txBody>
          <a:bodyPr wrap="square" rtlCol="0">
            <a:spAutoFit/>
          </a:bodyPr>
          <a:lstStyle/>
          <a:p>
            <a:r>
              <a:rPr lang="en-US" sz="2400" dirty="0" smtClean="0"/>
              <a:t>25 scans</a:t>
            </a:r>
            <a:endParaRPr lang="en-US" sz="2400" dirty="0"/>
          </a:p>
        </p:txBody>
      </p:sp>
    </p:spTree>
    <p:extLst>
      <p:ext uri="{BB962C8B-B14F-4D97-AF65-F5344CB8AC3E}">
        <p14:creationId xmlns:p14="http://schemas.microsoft.com/office/powerpoint/2010/main" val="2534054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P spid="2" grpId="0" animBg="1"/>
      <p:bldP spid="3" grpId="0" animBg="1"/>
      <p:bldP spid="7" grpId="0" animBg="1"/>
      <p:bldP spid="5" grpId="0"/>
      <p:bldP spid="8"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altLang="en-US" dirty="0" smtClean="0">
                <a:latin typeface="Tahoma" charset="0"/>
              </a:rPr>
              <a:t>Signal Averaging</a:t>
            </a:r>
          </a:p>
        </p:txBody>
      </p:sp>
      <p:sp>
        <p:nvSpPr>
          <p:cNvPr id="132099" name="Rectangle 3"/>
          <p:cNvSpPr>
            <a:spLocks noGrp="1" noChangeArrowheads="1"/>
          </p:cNvSpPr>
          <p:nvPr>
            <p:ph type="body" idx="4294967295"/>
          </p:nvPr>
        </p:nvSpPr>
        <p:spPr>
          <a:xfrm>
            <a:off x="457200" y="1600200"/>
            <a:ext cx="5791200" cy="4495800"/>
          </a:xfrm>
        </p:spPr>
        <p:txBody>
          <a:bodyPr/>
          <a:lstStyle/>
          <a:p>
            <a:r>
              <a:rPr lang="en-US" altLang="en-US" sz="2800" dirty="0" smtClean="0">
                <a:latin typeface="Tahoma" charset="0"/>
              </a:rPr>
              <a:t>Example 2: High Accuracy Mass Spectrometry</a:t>
            </a:r>
          </a:p>
          <a:p>
            <a:r>
              <a:rPr lang="en-US" altLang="en-US" sz="2400" dirty="0" smtClean="0">
                <a:latin typeface="Tahoma" charset="0"/>
              </a:rPr>
              <a:t>To confirm molecular formula, error in mass should be &lt; 5 ppm (for mass = 809 </a:t>
            </a:r>
            <a:r>
              <a:rPr lang="en-US" altLang="en-US" sz="2400" dirty="0" err="1" smtClean="0">
                <a:latin typeface="Tahoma" charset="0"/>
              </a:rPr>
              <a:t>amu</a:t>
            </a:r>
            <a:r>
              <a:rPr lang="en-US" altLang="en-US" sz="2400" dirty="0" smtClean="0">
                <a:latin typeface="Tahoma" charset="0"/>
              </a:rPr>
              <a:t>, error must be &lt; 0.004 </a:t>
            </a:r>
            <a:r>
              <a:rPr lang="en-US" altLang="en-US" sz="2400" dirty="0" err="1" smtClean="0">
                <a:latin typeface="Tahoma" charset="0"/>
              </a:rPr>
              <a:t>amu</a:t>
            </a:r>
            <a:r>
              <a:rPr lang="en-US" altLang="en-US" sz="2400" dirty="0" smtClean="0">
                <a:latin typeface="Tahoma" charset="0"/>
              </a:rPr>
              <a:t>)</a:t>
            </a:r>
          </a:p>
          <a:p>
            <a:r>
              <a:rPr lang="en-US" altLang="en-US" sz="2400" dirty="0" smtClean="0">
                <a:latin typeface="Tahoma" charset="0"/>
              </a:rPr>
              <a:t>However, </a:t>
            </a:r>
            <a:r>
              <a:rPr lang="en-US" altLang="en-US" sz="2400" dirty="0" err="1" smtClean="0">
                <a:latin typeface="Tahoma" charset="0"/>
              </a:rPr>
              <a:t>S</a:t>
            </a:r>
            <a:r>
              <a:rPr lang="en-US" altLang="en-US" sz="2400" baseline="-25000" dirty="0" err="1" smtClean="0">
                <a:latin typeface="Tahoma" charset="0"/>
              </a:rPr>
              <a:t>mass</a:t>
            </a:r>
            <a:r>
              <a:rPr lang="en-US" altLang="en-US" sz="2400" dirty="0" smtClean="0">
                <a:latin typeface="Tahoma" charset="0"/>
              </a:rPr>
              <a:t> = 0.054 </a:t>
            </a:r>
            <a:r>
              <a:rPr lang="en-US" altLang="en-US" sz="2400" dirty="0" err="1" smtClean="0">
                <a:latin typeface="Tahoma" charset="0"/>
              </a:rPr>
              <a:t>amu</a:t>
            </a:r>
            <a:endParaRPr lang="en-US" altLang="en-US" sz="2400" dirty="0" smtClean="0">
              <a:latin typeface="Tahoma" charset="0"/>
            </a:endParaRPr>
          </a:p>
          <a:p>
            <a:r>
              <a:rPr lang="en-US" altLang="en-US" sz="2400" dirty="0" smtClean="0">
                <a:latin typeface="Tahoma" panose="020B0604030504040204" pitchFamily="34" charset="0"/>
                <a:ea typeface="Tahoma" panose="020B0604030504040204" pitchFamily="34" charset="0"/>
                <a:cs typeface="Tahoma" panose="020B0604030504040204" pitchFamily="34" charset="0"/>
              </a:rPr>
              <a:t>Can requirement be met?</a:t>
            </a:r>
          </a:p>
          <a:p>
            <a:r>
              <a:rPr lang="en-US" altLang="en-US" sz="2400" dirty="0" smtClean="0">
                <a:latin typeface="Tahoma" panose="020B0604030504040204" pitchFamily="34" charset="0"/>
                <a:ea typeface="Tahoma" panose="020B0604030504040204" pitchFamily="34" charset="0"/>
                <a:cs typeface="Tahoma" panose="020B0604030504040204" pitchFamily="34" charset="0"/>
              </a:rPr>
              <a:t>Yes </a:t>
            </a:r>
            <a:r>
              <a:rPr lang="en-US" altLang="en-US" sz="2400" dirty="0" err="1" smtClean="0">
                <a:latin typeface="Tahoma" panose="020B0604030504040204" pitchFamily="34" charset="0"/>
                <a:ea typeface="Tahoma" panose="020B0604030504040204" pitchFamily="34" charset="0"/>
                <a:cs typeface="Tahoma" panose="020B0604030504040204" pitchFamily="34" charset="0"/>
              </a:rPr>
              <a:t>S</a:t>
            </a:r>
            <a:r>
              <a:rPr lang="en-US" altLang="en-US" sz="2400" baseline="-25000" dirty="0" err="1" smtClean="0">
                <a:latin typeface="Tahoma" panose="020B0604030504040204" pitchFamily="34" charset="0"/>
                <a:ea typeface="Tahoma" panose="020B0604030504040204" pitchFamily="34" charset="0"/>
                <a:cs typeface="Tahoma" panose="020B0604030504040204" pitchFamily="34" charset="0"/>
              </a:rPr>
              <a:t>mean</a:t>
            </a:r>
            <a:r>
              <a:rPr lang="en-US" altLang="en-US" sz="2400" baseline="-25000" dirty="0" smtClean="0">
                <a:latin typeface="Tahoma" panose="020B0604030504040204" pitchFamily="34" charset="0"/>
                <a:ea typeface="Tahoma" panose="020B0604030504040204" pitchFamily="34" charset="0"/>
                <a:cs typeface="Tahoma" panose="020B0604030504040204" pitchFamily="34" charset="0"/>
              </a:rPr>
              <a:t> mass</a:t>
            </a:r>
            <a:r>
              <a:rPr lang="en-US" altLang="en-US" sz="2400" dirty="0" smtClean="0">
                <a:latin typeface="Tahoma" panose="020B0604030504040204" pitchFamily="34" charset="0"/>
                <a:ea typeface="Tahoma" panose="020B0604030504040204" pitchFamily="34" charset="0"/>
                <a:cs typeface="Tahoma" panose="020B0604030504040204" pitchFamily="34" charset="0"/>
              </a:rPr>
              <a:t> = </a:t>
            </a:r>
            <a:r>
              <a:rPr lang="en-US" altLang="en-US" sz="2400" dirty="0" err="1" smtClean="0">
                <a:latin typeface="Tahoma" panose="020B0604030504040204" pitchFamily="34" charset="0"/>
                <a:ea typeface="Tahoma" panose="020B0604030504040204" pitchFamily="34" charset="0"/>
                <a:cs typeface="Tahoma" panose="020B0604030504040204" pitchFamily="34" charset="0"/>
              </a:rPr>
              <a:t>S</a:t>
            </a:r>
            <a:r>
              <a:rPr lang="en-US" altLang="en-US" sz="2400" baseline="-25000" dirty="0" err="1" smtClean="0">
                <a:latin typeface="Tahoma" panose="020B0604030504040204" pitchFamily="34" charset="0"/>
                <a:ea typeface="Tahoma" panose="020B0604030504040204" pitchFamily="34" charset="0"/>
                <a:cs typeface="Tahoma" panose="020B0604030504040204" pitchFamily="34" charset="0"/>
              </a:rPr>
              <a:t>mass</a:t>
            </a:r>
            <a:r>
              <a:rPr lang="en-US" altLang="en-US" sz="2400" dirty="0" smtClean="0">
                <a:latin typeface="Tahoma" panose="020B0604030504040204" pitchFamily="34" charset="0"/>
                <a:ea typeface="Tahoma" panose="020B0604030504040204" pitchFamily="34" charset="0"/>
                <a:cs typeface="Tahoma" panose="020B0604030504040204" pitchFamily="34" charset="0"/>
              </a:rPr>
              <a:t>/√n</a:t>
            </a:r>
          </a:p>
          <a:p>
            <a:r>
              <a:rPr lang="en-US" altLang="en-US" sz="2400" dirty="0" smtClean="0">
                <a:latin typeface="Tahoma" panose="020B0604030504040204" pitchFamily="34" charset="0"/>
                <a:ea typeface="Tahoma" panose="020B0604030504040204" pitchFamily="34" charset="0"/>
                <a:cs typeface="Tahoma" panose="020B0604030504040204" pitchFamily="34" charset="0"/>
              </a:rPr>
              <a:t>What value is needed for n to meet 5 ppm requirement 95% of time?</a:t>
            </a:r>
          </a:p>
          <a:p>
            <a:r>
              <a:rPr lang="en-US" altLang="en-US" sz="2400" dirty="0" smtClean="0">
                <a:latin typeface="Tahoma" panose="020B0604030504040204" pitchFamily="34" charset="0"/>
                <a:ea typeface="Tahoma" panose="020B0604030504040204" pitchFamily="34" charset="0"/>
                <a:cs typeface="Tahoma" panose="020B0604030504040204" pitchFamily="34" charset="0"/>
              </a:rPr>
              <a:t>Note: also requires accurate calibration</a:t>
            </a:r>
          </a:p>
        </p:txBody>
      </p:sp>
      <p:pic>
        <p:nvPicPr>
          <p:cNvPr id="10" name="Picture 9"/>
          <p:cNvPicPr>
            <a:picLocks noChangeAspect="1" noChangeArrowheads="1"/>
          </p:cNvPicPr>
          <p:nvPr/>
        </p:nvPicPr>
        <p:blipFill>
          <a:blip r:embed="rId2" cstate="print"/>
          <a:srcRect l="15653" t="9905" r="50565" b="26175"/>
          <a:stretch>
            <a:fillRect/>
          </a:stretch>
        </p:blipFill>
        <p:spPr bwMode="auto">
          <a:xfrm>
            <a:off x="6475228" y="1524000"/>
            <a:ext cx="2363972" cy="3352800"/>
          </a:xfrm>
          <a:prstGeom prst="rect">
            <a:avLst/>
          </a:prstGeom>
          <a:noFill/>
          <a:ln w="1">
            <a:noFill/>
            <a:miter lim="800000"/>
            <a:headEnd/>
            <a:tailEnd/>
          </a:ln>
        </p:spPr>
      </p:pic>
      <p:sp>
        <p:nvSpPr>
          <p:cNvPr id="12" name="TextBox 11"/>
          <p:cNvSpPr txBox="1"/>
          <p:nvPr/>
        </p:nvSpPr>
        <p:spPr>
          <a:xfrm>
            <a:off x="6400800" y="4953000"/>
            <a:ext cx="2438400" cy="830997"/>
          </a:xfrm>
          <a:prstGeom prst="rect">
            <a:avLst/>
          </a:prstGeom>
          <a:noFill/>
        </p:spPr>
        <p:txBody>
          <a:bodyPr wrap="square" rtlCol="0">
            <a:spAutoFit/>
          </a:bodyPr>
          <a:lstStyle/>
          <a:p>
            <a:r>
              <a:rPr lang="en-US" sz="1600" dirty="0" smtClean="0"/>
              <a:t>Example compound: expected mass = 809.4587 </a:t>
            </a:r>
            <a:r>
              <a:rPr lang="en-US" sz="1600" dirty="0" err="1" smtClean="0"/>
              <a:t>amu</a:t>
            </a:r>
            <a:endParaRPr lang="en-US" sz="1600" dirty="0"/>
          </a:p>
        </p:txBody>
      </p:sp>
      <p:sp>
        <p:nvSpPr>
          <p:cNvPr id="13" name="TextBox 12"/>
          <p:cNvSpPr txBox="1"/>
          <p:nvPr/>
        </p:nvSpPr>
        <p:spPr>
          <a:xfrm>
            <a:off x="6477000" y="5867400"/>
            <a:ext cx="2438400" cy="830997"/>
          </a:xfrm>
          <a:prstGeom prst="rect">
            <a:avLst/>
          </a:prstGeom>
          <a:noFill/>
        </p:spPr>
        <p:txBody>
          <a:bodyPr wrap="square" rtlCol="0">
            <a:spAutoFit/>
          </a:bodyPr>
          <a:lstStyle/>
          <a:p>
            <a:r>
              <a:rPr lang="en-US" sz="1600" dirty="0" smtClean="0"/>
              <a:t>To meet 5 </a:t>
            </a:r>
            <a:r>
              <a:rPr lang="en-US" sz="1600" dirty="0" err="1" smtClean="0"/>
              <a:t>ppm</a:t>
            </a:r>
            <a:r>
              <a:rPr lang="en-US" sz="1600" dirty="0" smtClean="0"/>
              <a:t> limit, meas. mass = 809.4547 to 809.4628</a:t>
            </a:r>
            <a:endParaRPr lang="en-US" sz="1600" dirty="0"/>
          </a:p>
        </p:txBody>
      </p:sp>
      <p:sp>
        <p:nvSpPr>
          <p:cNvPr id="14" name="TextBox 13"/>
          <p:cNvSpPr txBox="1"/>
          <p:nvPr/>
        </p:nvSpPr>
        <p:spPr>
          <a:xfrm>
            <a:off x="6934200" y="2057400"/>
            <a:ext cx="1219200" cy="1077218"/>
          </a:xfrm>
          <a:prstGeom prst="rect">
            <a:avLst/>
          </a:prstGeom>
          <a:noFill/>
        </p:spPr>
        <p:txBody>
          <a:bodyPr wrap="square" rtlCol="0">
            <a:spAutoFit/>
          </a:bodyPr>
          <a:lstStyle/>
          <a:p>
            <a:r>
              <a:rPr lang="en-US" sz="1600" dirty="0" smtClean="0">
                <a:solidFill>
                  <a:srgbClr val="FFFF00"/>
                </a:solidFill>
              </a:rPr>
              <a:t>Measured Mass = 809.4569 </a:t>
            </a:r>
            <a:r>
              <a:rPr lang="en-US" sz="1600" dirty="0" err="1" smtClean="0">
                <a:solidFill>
                  <a:srgbClr val="FFFF00"/>
                </a:solidFill>
              </a:rPr>
              <a:t>amu</a:t>
            </a:r>
            <a:endParaRPr lang="en-US" sz="1600" dirty="0">
              <a:solidFill>
                <a:srgbClr val="FFFF00"/>
              </a:solidFill>
            </a:endParaRPr>
          </a:p>
        </p:txBody>
      </p:sp>
      <p:sp>
        <p:nvSpPr>
          <p:cNvPr id="15" name="Oval 14"/>
          <p:cNvSpPr/>
          <p:nvPr/>
        </p:nvSpPr>
        <p:spPr>
          <a:xfrm>
            <a:off x="8001000" y="1600200"/>
            <a:ext cx="685800" cy="304800"/>
          </a:xfrm>
          <a:prstGeom prst="ellipse">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7620000" y="3200400"/>
            <a:ext cx="457200" cy="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8222673" y="3214255"/>
            <a:ext cx="457200" cy="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3479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dissolv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209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2099">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dissolve">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2099">
                                            <p:txEl>
                                              <p:pRg st="4" end="4"/>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32099">
                                            <p:txEl>
                                              <p:pRg st="5" end="5"/>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2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P spid="12" grpId="0"/>
      <p:bldP spid="13" grpId="0"/>
      <p:bldP spid="14" grpId="0"/>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lang="en-US" altLang="en-US" smtClean="0">
                <a:latin typeface="Tahoma" charset="0"/>
              </a:rPr>
              <a:t>Calibration</a:t>
            </a:r>
          </a:p>
        </p:txBody>
      </p:sp>
      <p:sp>
        <p:nvSpPr>
          <p:cNvPr id="140291" name="Rectangle 3"/>
          <p:cNvSpPr>
            <a:spLocks noGrp="1" noChangeArrowheads="1"/>
          </p:cNvSpPr>
          <p:nvPr>
            <p:ph type="body" sz="half" idx="4294967295"/>
          </p:nvPr>
        </p:nvSpPr>
        <p:spPr>
          <a:xfrm>
            <a:off x="457200" y="1600200"/>
            <a:ext cx="4724400" cy="4953000"/>
          </a:xfrm>
        </p:spPr>
        <p:txBody>
          <a:bodyPr/>
          <a:lstStyle/>
          <a:p>
            <a:pPr>
              <a:lnSpc>
                <a:spcPct val="80000"/>
              </a:lnSpc>
            </a:pPr>
            <a:r>
              <a:rPr lang="en-US" altLang="en-US" sz="1800" smtClean="0">
                <a:latin typeface="Tahoma" charset="0"/>
              </a:rPr>
              <a:t>For many classical methods direct measurements are used (mass or volume delivered)</a:t>
            </a:r>
          </a:p>
          <a:p>
            <a:pPr>
              <a:lnSpc>
                <a:spcPct val="80000"/>
              </a:lnSpc>
            </a:pPr>
            <a:r>
              <a:rPr lang="en-US" altLang="en-US" sz="1800" smtClean="0">
                <a:latin typeface="Tahoma" charset="0"/>
              </a:rPr>
              <a:t>Balances and Burets need calibration, but then reading is correct (or corrected)</a:t>
            </a:r>
          </a:p>
          <a:p>
            <a:pPr>
              <a:lnSpc>
                <a:spcPct val="80000"/>
              </a:lnSpc>
            </a:pPr>
            <a:r>
              <a:rPr lang="en-US" altLang="en-US" sz="1800" smtClean="0">
                <a:latin typeface="Tahoma" charset="0"/>
              </a:rPr>
              <a:t>For many instruments, signal is only empirically related to concentration</a:t>
            </a:r>
          </a:p>
          <a:p>
            <a:pPr>
              <a:lnSpc>
                <a:spcPct val="80000"/>
              </a:lnSpc>
            </a:pPr>
            <a:r>
              <a:rPr lang="en-US" altLang="en-US" sz="1800" smtClean="0">
                <a:latin typeface="Tahoma" charset="0"/>
              </a:rPr>
              <a:t>Example Atomic Absorption Spectroscopy</a:t>
            </a:r>
          </a:p>
          <a:p>
            <a:pPr lvl="1">
              <a:lnSpc>
                <a:spcPct val="80000"/>
              </a:lnSpc>
            </a:pPr>
            <a:r>
              <a:rPr lang="en-US" altLang="en-US" sz="1600" smtClean="0">
                <a:latin typeface="Tahoma" charset="0"/>
              </a:rPr>
              <a:t>Measure is light absorbed by “free” metal atoms in flame</a:t>
            </a:r>
          </a:p>
          <a:p>
            <a:pPr lvl="1">
              <a:lnSpc>
                <a:spcPct val="80000"/>
              </a:lnSpc>
            </a:pPr>
            <a:r>
              <a:rPr lang="en-US" altLang="en-US" sz="1600" smtClean="0">
                <a:latin typeface="Tahoma" charset="0"/>
              </a:rPr>
              <a:t>Conc. of atoms depends on flame conditions, nebulization rate, many parameters</a:t>
            </a:r>
          </a:p>
          <a:p>
            <a:pPr lvl="1">
              <a:lnSpc>
                <a:spcPct val="80000"/>
              </a:lnSpc>
            </a:pPr>
            <a:r>
              <a:rPr lang="en-US" altLang="en-US" sz="1600" smtClean="0">
                <a:latin typeface="Tahoma" charset="0"/>
              </a:rPr>
              <a:t>It is not possible to measure light absorbance and directly determine conc. of metal in solution</a:t>
            </a:r>
          </a:p>
          <a:p>
            <a:pPr lvl="1">
              <a:lnSpc>
                <a:spcPct val="80000"/>
              </a:lnSpc>
            </a:pPr>
            <a:r>
              <a:rPr lang="en-US" altLang="en-US" sz="1600" smtClean="0">
                <a:latin typeface="Tahoma" charset="0"/>
              </a:rPr>
              <a:t>Instead, standards (known conc.) are used and response is measured</a:t>
            </a:r>
          </a:p>
        </p:txBody>
      </p:sp>
      <p:sp>
        <p:nvSpPr>
          <p:cNvPr id="140292" name="Freeform 4"/>
          <p:cNvSpPr>
            <a:spLocks/>
          </p:cNvSpPr>
          <p:nvPr/>
        </p:nvSpPr>
        <p:spPr bwMode="auto">
          <a:xfrm>
            <a:off x="6450013" y="3403600"/>
            <a:ext cx="1246187" cy="330200"/>
          </a:xfrm>
          <a:custGeom>
            <a:avLst/>
            <a:gdLst>
              <a:gd name="T0" fmla="*/ 2147483647 w 785"/>
              <a:gd name="T1" fmla="*/ 0 h 208"/>
              <a:gd name="T2" fmla="*/ 2147483647 w 785"/>
              <a:gd name="T3" fmla="*/ 2147483647 h 208"/>
              <a:gd name="T4" fmla="*/ 2147483647 w 785"/>
              <a:gd name="T5" fmla="*/ 2147483647 h 208"/>
              <a:gd name="T6" fmla="*/ 0 w 785"/>
              <a:gd name="T7" fmla="*/ 2147483647 h 208"/>
              <a:gd name="T8" fmla="*/ 2147483647 w 785"/>
              <a:gd name="T9" fmla="*/ 2147483647 h 208"/>
              <a:gd name="T10" fmla="*/ 2147483647 w 785"/>
              <a:gd name="T11" fmla="*/ 2147483647 h 208"/>
              <a:gd name="T12" fmla="*/ 2147483647 w 785"/>
              <a:gd name="T13" fmla="*/ 0 h 208"/>
              <a:gd name="T14" fmla="*/ 0 60000 65536"/>
              <a:gd name="T15" fmla="*/ 0 60000 65536"/>
              <a:gd name="T16" fmla="*/ 0 60000 65536"/>
              <a:gd name="T17" fmla="*/ 0 60000 65536"/>
              <a:gd name="T18" fmla="*/ 0 60000 65536"/>
              <a:gd name="T19" fmla="*/ 0 60000 65536"/>
              <a:gd name="T20" fmla="*/ 0 60000 65536"/>
              <a:gd name="T21" fmla="*/ 0 w 785"/>
              <a:gd name="T22" fmla="*/ 0 h 208"/>
              <a:gd name="T23" fmla="*/ 785 w 785"/>
              <a:gd name="T24" fmla="*/ 208 h 2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5" h="208">
                <a:moveTo>
                  <a:pt x="118" y="0"/>
                </a:moveTo>
                <a:cubicBezTo>
                  <a:pt x="72" y="35"/>
                  <a:pt x="75" y="54"/>
                  <a:pt x="48" y="98"/>
                </a:cubicBezTo>
                <a:cubicBezTo>
                  <a:pt x="39" y="112"/>
                  <a:pt x="20" y="139"/>
                  <a:pt x="20" y="139"/>
                </a:cubicBezTo>
                <a:cubicBezTo>
                  <a:pt x="14" y="158"/>
                  <a:pt x="9" y="177"/>
                  <a:pt x="0" y="195"/>
                </a:cubicBezTo>
                <a:lnTo>
                  <a:pt x="689" y="208"/>
                </a:lnTo>
                <a:lnTo>
                  <a:pt x="785" y="16"/>
                </a:lnTo>
                <a:lnTo>
                  <a:pt x="118" y="0"/>
                </a:lnTo>
                <a:close/>
              </a:path>
            </a:pathLst>
          </a:custGeom>
          <a:noFill/>
          <a:ln w="25400">
            <a:solidFill>
              <a:schemeClr val="tx1"/>
            </a:solidFill>
            <a:round/>
            <a:headEnd/>
            <a:tailEnd/>
          </a:ln>
        </p:spPr>
        <p:txBody>
          <a:bodyPr/>
          <a:lstStyle/>
          <a:p>
            <a:endParaRPr lang="en-US"/>
          </a:p>
        </p:txBody>
      </p:sp>
      <p:sp>
        <p:nvSpPr>
          <p:cNvPr id="140293" name="Line 5"/>
          <p:cNvSpPr>
            <a:spLocks noChangeShapeType="1"/>
          </p:cNvSpPr>
          <p:nvPr/>
        </p:nvSpPr>
        <p:spPr bwMode="auto">
          <a:xfrm>
            <a:off x="6542088" y="3559175"/>
            <a:ext cx="1066800" cy="0"/>
          </a:xfrm>
          <a:prstGeom prst="line">
            <a:avLst/>
          </a:prstGeom>
          <a:noFill/>
          <a:ln w="25400">
            <a:solidFill>
              <a:schemeClr val="tx1"/>
            </a:solidFill>
            <a:round/>
            <a:headEnd/>
            <a:tailEnd/>
          </a:ln>
        </p:spPr>
        <p:txBody>
          <a:bodyPr/>
          <a:lstStyle/>
          <a:p>
            <a:endParaRPr lang="en-US"/>
          </a:p>
        </p:txBody>
      </p:sp>
      <p:sp>
        <p:nvSpPr>
          <p:cNvPr id="140294" name="Freeform 6"/>
          <p:cNvSpPr>
            <a:spLocks/>
          </p:cNvSpPr>
          <p:nvPr/>
        </p:nvSpPr>
        <p:spPr bwMode="auto">
          <a:xfrm>
            <a:off x="6548438" y="2841625"/>
            <a:ext cx="1241425" cy="758825"/>
          </a:xfrm>
          <a:custGeom>
            <a:avLst/>
            <a:gdLst>
              <a:gd name="T0" fmla="*/ 0 w 782"/>
              <a:gd name="T1" fmla="*/ 2147483647 h 478"/>
              <a:gd name="T2" fmla="*/ 2147483647 w 782"/>
              <a:gd name="T3" fmla="*/ 2147483647 h 478"/>
              <a:gd name="T4" fmla="*/ 2147483647 w 782"/>
              <a:gd name="T5" fmla="*/ 2147483647 h 478"/>
              <a:gd name="T6" fmla="*/ 2147483647 w 782"/>
              <a:gd name="T7" fmla="*/ 2147483647 h 478"/>
              <a:gd name="T8" fmla="*/ 2147483647 w 782"/>
              <a:gd name="T9" fmla="*/ 2147483647 h 478"/>
              <a:gd name="T10" fmla="*/ 2147483647 w 782"/>
              <a:gd name="T11" fmla="*/ 2147483647 h 478"/>
              <a:gd name="T12" fmla="*/ 2147483647 w 782"/>
              <a:gd name="T13" fmla="*/ 2147483647 h 478"/>
              <a:gd name="T14" fmla="*/ 2147483647 w 782"/>
              <a:gd name="T15" fmla="*/ 2147483647 h 478"/>
              <a:gd name="T16" fmla="*/ 2147483647 w 782"/>
              <a:gd name="T17" fmla="*/ 2147483647 h 478"/>
              <a:gd name="T18" fmla="*/ 2147483647 w 782"/>
              <a:gd name="T19" fmla="*/ 2147483647 h 478"/>
              <a:gd name="T20" fmla="*/ 2147483647 w 782"/>
              <a:gd name="T21" fmla="*/ 2147483647 h 478"/>
              <a:gd name="T22" fmla="*/ 2147483647 w 782"/>
              <a:gd name="T23" fmla="*/ 2147483647 h 478"/>
              <a:gd name="T24" fmla="*/ 2147483647 w 782"/>
              <a:gd name="T25" fmla="*/ 2147483647 h 478"/>
              <a:gd name="T26" fmla="*/ 2147483647 w 782"/>
              <a:gd name="T27" fmla="*/ 2147483647 h 478"/>
              <a:gd name="T28" fmla="*/ 2147483647 w 782"/>
              <a:gd name="T29" fmla="*/ 2147483647 h 478"/>
              <a:gd name="T30" fmla="*/ 2147483647 w 782"/>
              <a:gd name="T31" fmla="*/ 2147483647 h 478"/>
              <a:gd name="T32" fmla="*/ 2147483647 w 782"/>
              <a:gd name="T33" fmla="*/ 2147483647 h 478"/>
              <a:gd name="T34" fmla="*/ 2147483647 w 782"/>
              <a:gd name="T35" fmla="*/ 2147483647 h 478"/>
              <a:gd name="T36" fmla="*/ 2147483647 w 782"/>
              <a:gd name="T37" fmla="*/ 2147483647 h 478"/>
              <a:gd name="T38" fmla="*/ 2147483647 w 782"/>
              <a:gd name="T39" fmla="*/ 2147483647 h 478"/>
              <a:gd name="T40" fmla="*/ 2147483647 w 782"/>
              <a:gd name="T41" fmla="*/ 2147483647 h 478"/>
              <a:gd name="T42" fmla="*/ 2147483647 w 782"/>
              <a:gd name="T43" fmla="*/ 2147483647 h 478"/>
              <a:gd name="T44" fmla="*/ 2147483647 w 782"/>
              <a:gd name="T45" fmla="*/ 2147483647 h 478"/>
              <a:gd name="T46" fmla="*/ 2147483647 w 782"/>
              <a:gd name="T47" fmla="*/ 2147483647 h 478"/>
              <a:gd name="T48" fmla="*/ 2147483647 w 782"/>
              <a:gd name="T49" fmla="*/ 2147483647 h 478"/>
              <a:gd name="T50" fmla="*/ 2147483647 w 782"/>
              <a:gd name="T51" fmla="*/ 2147483647 h 478"/>
              <a:gd name="T52" fmla="*/ 2147483647 w 782"/>
              <a:gd name="T53" fmla="*/ 2147483647 h 478"/>
              <a:gd name="T54" fmla="*/ 2147483647 w 782"/>
              <a:gd name="T55" fmla="*/ 0 h 478"/>
              <a:gd name="T56" fmla="*/ 2147483647 w 782"/>
              <a:gd name="T57" fmla="*/ 2147483647 h 478"/>
              <a:gd name="T58" fmla="*/ 2147483647 w 782"/>
              <a:gd name="T59" fmla="*/ 2147483647 h 478"/>
              <a:gd name="T60" fmla="*/ 2147483647 w 782"/>
              <a:gd name="T61" fmla="*/ 2147483647 h 478"/>
              <a:gd name="T62" fmla="*/ 2147483647 w 782"/>
              <a:gd name="T63" fmla="*/ 2147483647 h 478"/>
              <a:gd name="T64" fmla="*/ 2147483647 w 782"/>
              <a:gd name="T65" fmla="*/ 2147483647 h 478"/>
              <a:gd name="T66" fmla="*/ 2147483647 w 782"/>
              <a:gd name="T67" fmla="*/ 2147483647 h 478"/>
              <a:gd name="T68" fmla="*/ 2147483647 w 782"/>
              <a:gd name="T69" fmla="*/ 2147483647 h 478"/>
              <a:gd name="T70" fmla="*/ 2147483647 w 782"/>
              <a:gd name="T71" fmla="*/ 2147483647 h 478"/>
              <a:gd name="T72" fmla="*/ 2147483647 w 782"/>
              <a:gd name="T73" fmla="*/ 2147483647 h 478"/>
              <a:gd name="T74" fmla="*/ 2147483647 w 782"/>
              <a:gd name="T75" fmla="*/ 2147483647 h 478"/>
              <a:gd name="T76" fmla="*/ 2147483647 w 782"/>
              <a:gd name="T77" fmla="*/ 2147483647 h 478"/>
              <a:gd name="T78" fmla="*/ 2147483647 w 782"/>
              <a:gd name="T79" fmla="*/ 2147483647 h 478"/>
              <a:gd name="T80" fmla="*/ 0 w 782"/>
              <a:gd name="T81" fmla="*/ 2147483647 h 47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82"/>
              <a:gd name="T124" fmla="*/ 0 h 478"/>
              <a:gd name="T125" fmla="*/ 782 w 782"/>
              <a:gd name="T126" fmla="*/ 478 h 47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82" h="478">
                <a:moveTo>
                  <a:pt x="0" y="452"/>
                </a:moveTo>
                <a:cubicBezTo>
                  <a:pt x="16" y="358"/>
                  <a:pt x="1" y="457"/>
                  <a:pt x="14" y="285"/>
                </a:cubicBezTo>
                <a:cubicBezTo>
                  <a:pt x="15" y="266"/>
                  <a:pt x="17" y="247"/>
                  <a:pt x="21" y="229"/>
                </a:cubicBezTo>
                <a:cubicBezTo>
                  <a:pt x="24" y="215"/>
                  <a:pt x="35" y="188"/>
                  <a:pt x="35" y="188"/>
                </a:cubicBezTo>
                <a:cubicBezTo>
                  <a:pt x="39" y="130"/>
                  <a:pt x="56" y="65"/>
                  <a:pt x="56" y="7"/>
                </a:cubicBezTo>
                <a:cubicBezTo>
                  <a:pt x="87" y="130"/>
                  <a:pt x="83" y="125"/>
                  <a:pt x="83" y="299"/>
                </a:cubicBezTo>
                <a:cubicBezTo>
                  <a:pt x="88" y="307"/>
                  <a:pt x="95" y="330"/>
                  <a:pt x="99" y="322"/>
                </a:cubicBezTo>
                <a:cubicBezTo>
                  <a:pt x="105" y="311"/>
                  <a:pt x="89" y="298"/>
                  <a:pt x="90" y="285"/>
                </a:cubicBezTo>
                <a:cubicBezTo>
                  <a:pt x="91" y="266"/>
                  <a:pt x="99" y="248"/>
                  <a:pt x="104" y="229"/>
                </a:cubicBezTo>
                <a:cubicBezTo>
                  <a:pt x="106" y="220"/>
                  <a:pt x="111" y="202"/>
                  <a:pt x="111" y="202"/>
                </a:cubicBezTo>
                <a:cubicBezTo>
                  <a:pt x="119" y="54"/>
                  <a:pt x="118" y="114"/>
                  <a:pt x="118" y="21"/>
                </a:cubicBezTo>
                <a:lnTo>
                  <a:pt x="147" y="178"/>
                </a:lnTo>
                <a:cubicBezTo>
                  <a:pt x="185" y="131"/>
                  <a:pt x="162" y="72"/>
                  <a:pt x="194" y="21"/>
                </a:cubicBezTo>
                <a:cubicBezTo>
                  <a:pt x="237" y="50"/>
                  <a:pt x="229" y="106"/>
                  <a:pt x="229" y="153"/>
                </a:cubicBezTo>
                <a:cubicBezTo>
                  <a:pt x="245" y="236"/>
                  <a:pt x="231" y="249"/>
                  <a:pt x="285" y="195"/>
                </a:cubicBezTo>
                <a:cubicBezTo>
                  <a:pt x="307" y="130"/>
                  <a:pt x="305" y="119"/>
                  <a:pt x="305" y="35"/>
                </a:cubicBezTo>
                <a:cubicBezTo>
                  <a:pt x="316" y="35"/>
                  <a:pt x="333" y="24"/>
                  <a:pt x="339" y="34"/>
                </a:cubicBezTo>
                <a:cubicBezTo>
                  <a:pt x="346" y="45"/>
                  <a:pt x="326" y="57"/>
                  <a:pt x="326" y="70"/>
                </a:cubicBezTo>
                <a:cubicBezTo>
                  <a:pt x="324" y="137"/>
                  <a:pt x="333" y="204"/>
                  <a:pt x="333" y="271"/>
                </a:cubicBezTo>
                <a:cubicBezTo>
                  <a:pt x="351" y="272"/>
                  <a:pt x="370" y="280"/>
                  <a:pt x="387" y="274"/>
                </a:cubicBezTo>
                <a:cubicBezTo>
                  <a:pt x="395" y="271"/>
                  <a:pt x="396" y="259"/>
                  <a:pt x="396" y="250"/>
                </a:cubicBezTo>
                <a:cubicBezTo>
                  <a:pt x="397" y="151"/>
                  <a:pt x="392" y="122"/>
                  <a:pt x="382" y="42"/>
                </a:cubicBezTo>
                <a:cubicBezTo>
                  <a:pt x="390" y="12"/>
                  <a:pt x="389" y="24"/>
                  <a:pt x="389" y="7"/>
                </a:cubicBezTo>
                <a:cubicBezTo>
                  <a:pt x="404" y="16"/>
                  <a:pt x="424" y="20"/>
                  <a:pt x="435" y="34"/>
                </a:cubicBezTo>
                <a:cubicBezTo>
                  <a:pt x="441" y="42"/>
                  <a:pt x="430" y="53"/>
                  <a:pt x="430" y="63"/>
                </a:cubicBezTo>
                <a:cubicBezTo>
                  <a:pt x="429" y="118"/>
                  <a:pt x="430" y="174"/>
                  <a:pt x="430" y="229"/>
                </a:cubicBezTo>
                <a:cubicBezTo>
                  <a:pt x="437" y="155"/>
                  <a:pt x="439" y="191"/>
                  <a:pt x="465" y="139"/>
                </a:cubicBezTo>
                <a:cubicBezTo>
                  <a:pt x="484" y="100"/>
                  <a:pt x="493" y="43"/>
                  <a:pt x="493" y="0"/>
                </a:cubicBezTo>
                <a:lnTo>
                  <a:pt x="531" y="130"/>
                </a:lnTo>
                <a:cubicBezTo>
                  <a:pt x="714" y="39"/>
                  <a:pt x="782" y="70"/>
                  <a:pt x="687" y="7"/>
                </a:cubicBezTo>
                <a:cubicBezTo>
                  <a:pt x="664" y="9"/>
                  <a:pt x="618" y="14"/>
                  <a:pt x="618" y="14"/>
                </a:cubicBezTo>
                <a:cubicBezTo>
                  <a:pt x="625" y="19"/>
                  <a:pt x="632" y="24"/>
                  <a:pt x="639" y="28"/>
                </a:cubicBezTo>
                <a:cubicBezTo>
                  <a:pt x="645" y="31"/>
                  <a:pt x="659" y="35"/>
                  <a:pt x="659" y="35"/>
                </a:cubicBezTo>
                <a:cubicBezTo>
                  <a:pt x="721" y="217"/>
                  <a:pt x="667" y="12"/>
                  <a:pt x="659" y="98"/>
                </a:cubicBezTo>
                <a:cubicBezTo>
                  <a:pt x="652" y="176"/>
                  <a:pt x="656" y="255"/>
                  <a:pt x="652" y="334"/>
                </a:cubicBezTo>
                <a:cubicBezTo>
                  <a:pt x="651" y="348"/>
                  <a:pt x="648" y="361"/>
                  <a:pt x="646" y="375"/>
                </a:cubicBezTo>
                <a:cubicBezTo>
                  <a:pt x="648" y="391"/>
                  <a:pt x="652" y="408"/>
                  <a:pt x="652" y="424"/>
                </a:cubicBezTo>
                <a:cubicBezTo>
                  <a:pt x="652" y="436"/>
                  <a:pt x="646" y="458"/>
                  <a:pt x="646" y="458"/>
                </a:cubicBezTo>
                <a:cubicBezTo>
                  <a:pt x="600" y="478"/>
                  <a:pt x="647" y="464"/>
                  <a:pt x="632" y="445"/>
                </a:cubicBezTo>
                <a:cubicBezTo>
                  <a:pt x="618" y="428"/>
                  <a:pt x="591" y="432"/>
                  <a:pt x="569" y="431"/>
                </a:cubicBezTo>
                <a:cubicBezTo>
                  <a:pt x="21" y="418"/>
                  <a:pt x="155" y="297"/>
                  <a:pt x="0" y="452"/>
                </a:cubicBezTo>
                <a:close/>
              </a:path>
            </a:pathLst>
          </a:custGeom>
          <a:solidFill>
            <a:srgbClr val="FF0000">
              <a:alpha val="59999"/>
            </a:srgbClr>
          </a:solidFill>
          <a:ln w="9525">
            <a:solidFill>
              <a:schemeClr val="tx1"/>
            </a:solidFill>
            <a:round/>
            <a:headEnd/>
            <a:tailEnd/>
          </a:ln>
        </p:spPr>
        <p:txBody>
          <a:bodyPr/>
          <a:lstStyle/>
          <a:p>
            <a:endParaRPr lang="en-US"/>
          </a:p>
        </p:txBody>
      </p:sp>
      <p:sp>
        <p:nvSpPr>
          <p:cNvPr id="140295" name="Line 7"/>
          <p:cNvSpPr>
            <a:spLocks noChangeShapeType="1"/>
          </p:cNvSpPr>
          <p:nvPr/>
        </p:nvSpPr>
        <p:spPr bwMode="auto">
          <a:xfrm>
            <a:off x="6454775" y="3733800"/>
            <a:ext cx="0" cy="304800"/>
          </a:xfrm>
          <a:prstGeom prst="line">
            <a:avLst/>
          </a:prstGeom>
          <a:noFill/>
          <a:ln w="25400">
            <a:solidFill>
              <a:schemeClr val="tx1"/>
            </a:solidFill>
            <a:round/>
            <a:headEnd/>
            <a:tailEnd/>
          </a:ln>
        </p:spPr>
        <p:txBody>
          <a:bodyPr/>
          <a:lstStyle/>
          <a:p>
            <a:endParaRPr lang="en-US"/>
          </a:p>
        </p:txBody>
      </p:sp>
      <p:sp>
        <p:nvSpPr>
          <p:cNvPr id="140296" name="Line 8"/>
          <p:cNvSpPr>
            <a:spLocks noChangeShapeType="1"/>
          </p:cNvSpPr>
          <p:nvPr/>
        </p:nvSpPr>
        <p:spPr bwMode="auto">
          <a:xfrm>
            <a:off x="6477000" y="4038600"/>
            <a:ext cx="1066800" cy="0"/>
          </a:xfrm>
          <a:prstGeom prst="line">
            <a:avLst/>
          </a:prstGeom>
          <a:noFill/>
          <a:ln w="25400">
            <a:solidFill>
              <a:schemeClr val="tx1"/>
            </a:solidFill>
            <a:round/>
            <a:headEnd/>
            <a:tailEnd/>
          </a:ln>
        </p:spPr>
        <p:txBody>
          <a:bodyPr/>
          <a:lstStyle/>
          <a:p>
            <a:endParaRPr lang="en-US"/>
          </a:p>
        </p:txBody>
      </p:sp>
      <p:sp>
        <p:nvSpPr>
          <p:cNvPr id="140297" name="Line 9"/>
          <p:cNvSpPr>
            <a:spLocks noChangeShapeType="1"/>
          </p:cNvSpPr>
          <p:nvPr/>
        </p:nvSpPr>
        <p:spPr bwMode="auto">
          <a:xfrm>
            <a:off x="7543800" y="3733800"/>
            <a:ext cx="0" cy="304800"/>
          </a:xfrm>
          <a:prstGeom prst="line">
            <a:avLst/>
          </a:prstGeom>
          <a:noFill/>
          <a:ln w="25400">
            <a:solidFill>
              <a:schemeClr val="tx1"/>
            </a:solidFill>
            <a:round/>
            <a:headEnd/>
            <a:tailEnd/>
          </a:ln>
        </p:spPr>
        <p:txBody>
          <a:bodyPr/>
          <a:lstStyle/>
          <a:p>
            <a:endParaRPr lang="en-US"/>
          </a:p>
        </p:txBody>
      </p:sp>
      <p:sp>
        <p:nvSpPr>
          <p:cNvPr id="140298" name="Line 10"/>
          <p:cNvSpPr>
            <a:spLocks noChangeShapeType="1"/>
          </p:cNvSpPr>
          <p:nvPr/>
        </p:nvSpPr>
        <p:spPr bwMode="auto">
          <a:xfrm flipV="1">
            <a:off x="7543800" y="3733800"/>
            <a:ext cx="152400" cy="304800"/>
          </a:xfrm>
          <a:prstGeom prst="line">
            <a:avLst/>
          </a:prstGeom>
          <a:noFill/>
          <a:ln w="25400">
            <a:solidFill>
              <a:schemeClr val="tx1"/>
            </a:solidFill>
            <a:round/>
            <a:headEnd/>
            <a:tailEnd/>
          </a:ln>
        </p:spPr>
        <p:txBody>
          <a:bodyPr/>
          <a:lstStyle/>
          <a:p>
            <a:endParaRPr lang="en-US"/>
          </a:p>
        </p:txBody>
      </p:sp>
      <p:sp>
        <p:nvSpPr>
          <p:cNvPr id="140299" name="Line 11"/>
          <p:cNvSpPr>
            <a:spLocks noChangeShapeType="1"/>
          </p:cNvSpPr>
          <p:nvPr/>
        </p:nvSpPr>
        <p:spPr bwMode="auto">
          <a:xfrm>
            <a:off x="7696200" y="3429000"/>
            <a:ext cx="0" cy="304800"/>
          </a:xfrm>
          <a:prstGeom prst="line">
            <a:avLst/>
          </a:prstGeom>
          <a:noFill/>
          <a:ln w="25400">
            <a:solidFill>
              <a:schemeClr val="tx1"/>
            </a:solidFill>
            <a:round/>
            <a:headEnd/>
            <a:tailEnd/>
          </a:ln>
        </p:spPr>
        <p:txBody>
          <a:bodyPr/>
          <a:lstStyle/>
          <a:p>
            <a:endParaRPr lang="en-US"/>
          </a:p>
        </p:txBody>
      </p:sp>
      <p:sp>
        <p:nvSpPr>
          <p:cNvPr id="140300" name="Oval 12"/>
          <p:cNvSpPr>
            <a:spLocks noChangeArrowheads="1"/>
          </p:cNvSpPr>
          <p:nvPr/>
        </p:nvSpPr>
        <p:spPr bwMode="auto">
          <a:xfrm>
            <a:off x="6553200" y="4419600"/>
            <a:ext cx="381000" cy="381000"/>
          </a:xfrm>
          <a:prstGeom prst="ellipse">
            <a:avLst/>
          </a:prstGeom>
          <a:noFill/>
          <a:ln w="25400">
            <a:solidFill>
              <a:schemeClr val="tx1"/>
            </a:solidFill>
            <a:round/>
            <a:headEnd/>
            <a:tailEnd/>
          </a:ln>
        </p:spPr>
        <p:txBody>
          <a:bodyPr wrap="none" anchor="ctr"/>
          <a:lstStyle/>
          <a:p>
            <a:endParaRPr lang="en-US" altLang="en-US"/>
          </a:p>
        </p:txBody>
      </p:sp>
      <p:sp>
        <p:nvSpPr>
          <p:cNvPr id="140301" name="Line 13"/>
          <p:cNvSpPr>
            <a:spLocks noChangeShapeType="1"/>
          </p:cNvSpPr>
          <p:nvPr/>
        </p:nvSpPr>
        <p:spPr bwMode="auto">
          <a:xfrm flipV="1">
            <a:off x="6596063" y="4038600"/>
            <a:ext cx="304800" cy="457200"/>
          </a:xfrm>
          <a:prstGeom prst="line">
            <a:avLst/>
          </a:prstGeom>
          <a:noFill/>
          <a:ln w="25400">
            <a:solidFill>
              <a:schemeClr val="tx1"/>
            </a:solidFill>
            <a:round/>
            <a:headEnd/>
            <a:tailEnd/>
          </a:ln>
        </p:spPr>
        <p:txBody>
          <a:bodyPr/>
          <a:lstStyle/>
          <a:p>
            <a:endParaRPr lang="en-US"/>
          </a:p>
        </p:txBody>
      </p:sp>
      <p:sp>
        <p:nvSpPr>
          <p:cNvPr id="140302" name="Line 14"/>
          <p:cNvSpPr>
            <a:spLocks noChangeShapeType="1"/>
          </p:cNvSpPr>
          <p:nvPr/>
        </p:nvSpPr>
        <p:spPr bwMode="auto">
          <a:xfrm flipV="1">
            <a:off x="6934200" y="4038600"/>
            <a:ext cx="381000" cy="609600"/>
          </a:xfrm>
          <a:prstGeom prst="line">
            <a:avLst/>
          </a:prstGeom>
          <a:noFill/>
          <a:ln w="25400">
            <a:solidFill>
              <a:schemeClr val="tx1"/>
            </a:solidFill>
            <a:round/>
            <a:headEnd/>
            <a:tailEnd/>
          </a:ln>
        </p:spPr>
        <p:txBody>
          <a:bodyPr/>
          <a:lstStyle/>
          <a:p>
            <a:endParaRPr lang="en-US"/>
          </a:p>
        </p:txBody>
      </p:sp>
      <p:sp>
        <p:nvSpPr>
          <p:cNvPr id="140303" name="Rectangle 15"/>
          <p:cNvSpPr>
            <a:spLocks noChangeArrowheads="1"/>
          </p:cNvSpPr>
          <p:nvPr/>
        </p:nvSpPr>
        <p:spPr bwMode="auto">
          <a:xfrm>
            <a:off x="6248400" y="5334000"/>
            <a:ext cx="533400" cy="6858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140304" name="Rectangle 16"/>
          <p:cNvSpPr>
            <a:spLocks noChangeArrowheads="1"/>
          </p:cNvSpPr>
          <p:nvPr/>
        </p:nvSpPr>
        <p:spPr bwMode="auto">
          <a:xfrm>
            <a:off x="6172200" y="4953000"/>
            <a:ext cx="685800" cy="1143000"/>
          </a:xfrm>
          <a:prstGeom prst="rect">
            <a:avLst/>
          </a:prstGeom>
          <a:noFill/>
          <a:ln w="50800">
            <a:solidFill>
              <a:schemeClr val="tx1"/>
            </a:solidFill>
            <a:miter lim="800000"/>
            <a:headEnd/>
            <a:tailEnd/>
          </a:ln>
        </p:spPr>
        <p:txBody>
          <a:bodyPr wrap="none" anchor="ctr"/>
          <a:lstStyle/>
          <a:p>
            <a:endParaRPr lang="en-US" altLang="en-US"/>
          </a:p>
        </p:txBody>
      </p:sp>
      <p:sp>
        <p:nvSpPr>
          <p:cNvPr id="140305" name="Freeform 17"/>
          <p:cNvSpPr>
            <a:spLocks/>
          </p:cNvSpPr>
          <p:nvPr/>
        </p:nvSpPr>
        <p:spPr bwMode="auto">
          <a:xfrm>
            <a:off x="6438900" y="4648200"/>
            <a:ext cx="266700" cy="1219200"/>
          </a:xfrm>
          <a:custGeom>
            <a:avLst/>
            <a:gdLst>
              <a:gd name="T0" fmla="*/ 2147483647 w 168"/>
              <a:gd name="T1" fmla="*/ 2147483647 h 768"/>
              <a:gd name="T2" fmla="*/ 2147483647 w 168"/>
              <a:gd name="T3" fmla="*/ 2147483647 h 768"/>
              <a:gd name="T4" fmla="*/ 2147483647 w 168"/>
              <a:gd name="T5" fmla="*/ 0 h 768"/>
              <a:gd name="T6" fmla="*/ 0 60000 65536"/>
              <a:gd name="T7" fmla="*/ 0 60000 65536"/>
              <a:gd name="T8" fmla="*/ 0 60000 65536"/>
              <a:gd name="T9" fmla="*/ 0 w 168"/>
              <a:gd name="T10" fmla="*/ 0 h 768"/>
              <a:gd name="T11" fmla="*/ 168 w 168"/>
              <a:gd name="T12" fmla="*/ 768 h 768"/>
            </a:gdLst>
            <a:ahLst/>
            <a:cxnLst>
              <a:cxn ang="T6">
                <a:pos x="T0" y="T1"/>
              </a:cxn>
              <a:cxn ang="T7">
                <a:pos x="T2" y="T3"/>
              </a:cxn>
              <a:cxn ang="T8">
                <a:pos x="T4" y="T5"/>
              </a:cxn>
            </a:cxnLst>
            <a:rect l="T9" t="T10" r="T11" b="T12"/>
            <a:pathLst>
              <a:path w="168" h="768">
                <a:moveTo>
                  <a:pt x="24" y="768"/>
                </a:moveTo>
                <a:cubicBezTo>
                  <a:pt x="12" y="640"/>
                  <a:pt x="0" y="512"/>
                  <a:pt x="24" y="384"/>
                </a:cubicBezTo>
                <a:cubicBezTo>
                  <a:pt x="48" y="256"/>
                  <a:pt x="144" y="64"/>
                  <a:pt x="168" y="0"/>
                </a:cubicBezTo>
              </a:path>
            </a:pathLst>
          </a:custGeom>
          <a:noFill/>
          <a:ln w="9525">
            <a:solidFill>
              <a:schemeClr val="tx1"/>
            </a:solidFill>
            <a:round/>
            <a:headEnd/>
            <a:tailEnd/>
          </a:ln>
        </p:spPr>
        <p:txBody>
          <a:bodyPr/>
          <a:lstStyle/>
          <a:p>
            <a:endParaRPr lang="en-US"/>
          </a:p>
        </p:txBody>
      </p:sp>
      <p:sp>
        <p:nvSpPr>
          <p:cNvPr id="140306" name="Line 18"/>
          <p:cNvSpPr>
            <a:spLocks noChangeShapeType="1"/>
          </p:cNvSpPr>
          <p:nvPr/>
        </p:nvSpPr>
        <p:spPr bwMode="auto">
          <a:xfrm>
            <a:off x="5943600" y="3276600"/>
            <a:ext cx="381000" cy="0"/>
          </a:xfrm>
          <a:prstGeom prst="line">
            <a:avLst/>
          </a:prstGeom>
          <a:noFill/>
          <a:ln w="38100">
            <a:solidFill>
              <a:schemeClr val="tx1"/>
            </a:solidFill>
            <a:round/>
            <a:headEnd/>
            <a:tailEnd type="triangle" w="med" len="med"/>
          </a:ln>
        </p:spPr>
        <p:txBody>
          <a:bodyPr/>
          <a:lstStyle/>
          <a:p>
            <a:endParaRPr lang="en-US"/>
          </a:p>
        </p:txBody>
      </p:sp>
      <p:sp>
        <p:nvSpPr>
          <p:cNvPr id="140307" name="Text Box 19"/>
          <p:cNvSpPr txBox="1">
            <a:spLocks noChangeArrowheads="1"/>
          </p:cNvSpPr>
          <p:nvPr/>
        </p:nvSpPr>
        <p:spPr bwMode="auto">
          <a:xfrm>
            <a:off x="5486400" y="2514600"/>
            <a:ext cx="1066800" cy="641350"/>
          </a:xfrm>
          <a:prstGeom prst="rect">
            <a:avLst/>
          </a:prstGeom>
          <a:noFill/>
          <a:ln w="9525">
            <a:noFill/>
            <a:miter lim="800000"/>
            <a:headEnd/>
            <a:tailEnd/>
          </a:ln>
        </p:spPr>
        <p:txBody>
          <a:bodyPr>
            <a:spAutoFit/>
          </a:bodyPr>
          <a:lstStyle/>
          <a:p>
            <a:pPr>
              <a:spcBef>
                <a:spcPct val="50000"/>
              </a:spcBef>
            </a:pPr>
            <a:r>
              <a:rPr lang="en-US" altLang="en-US"/>
              <a:t>Light beam</a:t>
            </a:r>
          </a:p>
        </p:txBody>
      </p:sp>
      <p:sp>
        <p:nvSpPr>
          <p:cNvPr id="140308" name="Line 20"/>
          <p:cNvSpPr>
            <a:spLocks noChangeShapeType="1"/>
          </p:cNvSpPr>
          <p:nvPr/>
        </p:nvSpPr>
        <p:spPr bwMode="auto">
          <a:xfrm>
            <a:off x="7772400" y="3200400"/>
            <a:ext cx="228600" cy="0"/>
          </a:xfrm>
          <a:prstGeom prst="line">
            <a:avLst/>
          </a:prstGeom>
          <a:noFill/>
          <a:ln w="38100">
            <a:solidFill>
              <a:schemeClr val="tx1"/>
            </a:solidFill>
            <a:round/>
            <a:headEnd/>
            <a:tailEnd type="triangle" w="med" len="med"/>
          </a:ln>
        </p:spPr>
        <p:txBody>
          <a:bodyPr/>
          <a:lstStyle/>
          <a:p>
            <a:endParaRPr lang="en-US"/>
          </a:p>
        </p:txBody>
      </p:sp>
      <p:sp>
        <p:nvSpPr>
          <p:cNvPr id="140309" name="Text Box 21"/>
          <p:cNvSpPr txBox="1">
            <a:spLocks noChangeArrowheads="1"/>
          </p:cNvSpPr>
          <p:nvPr/>
        </p:nvSpPr>
        <p:spPr bwMode="auto">
          <a:xfrm>
            <a:off x="8077200" y="3048000"/>
            <a:ext cx="1066800" cy="641350"/>
          </a:xfrm>
          <a:prstGeom prst="rect">
            <a:avLst/>
          </a:prstGeom>
          <a:noFill/>
          <a:ln w="9525">
            <a:noFill/>
            <a:miter lim="800000"/>
            <a:headEnd/>
            <a:tailEnd/>
          </a:ln>
        </p:spPr>
        <p:txBody>
          <a:bodyPr>
            <a:spAutoFit/>
          </a:bodyPr>
          <a:lstStyle/>
          <a:p>
            <a:pPr>
              <a:spcBef>
                <a:spcPct val="50000"/>
              </a:spcBef>
            </a:pPr>
            <a:r>
              <a:rPr lang="en-US" altLang="en-US"/>
              <a:t>To light Detector</a:t>
            </a:r>
          </a:p>
        </p:txBody>
      </p:sp>
    </p:spTree>
    <p:extLst>
      <p:ext uri="{BB962C8B-B14F-4D97-AF65-F5344CB8AC3E}">
        <p14:creationId xmlns:p14="http://schemas.microsoft.com/office/powerpoint/2010/main" val="10156231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0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02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029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02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029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029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029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029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029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030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030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030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030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030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030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0294"/>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03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40307"/>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030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40308"/>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0291">
                                            <p:txEl>
                                              <p:pRg st="4" end="4"/>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0291">
                                            <p:txEl>
                                              <p:pRg st="5" end="5"/>
                                            </p:txEl>
                                          </p:spTgt>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40291">
                                            <p:txEl>
                                              <p:pRg st="6" end="6"/>
                                            </p:txEl>
                                          </p:spTgt>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40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p:bldP spid="140292" grpId="0" animBg="1"/>
      <p:bldP spid="140293" grpId="0" animBg="1"/>
      <p:bldP spid="140294" grpId="0" animBg="1"/>
      <p:bldP spid="140295" grpId="0" animBg="1"/>
      <p:bldP spid="140296" grpId="0" animBg="1"/>
      <p:bldP spid="140297" grpId="0" animBg="1"/>
      <p:bldP spid="140298" grpId="0" animBg="1"/>
      <p:bldP spid="140299" grpId="0" animBg="1"/>
      <p:bldP spid="140300" grpId="0" animBg="1"/>
      <p:bldP spid="140301" grpId="0" animBg="1"/>
      <p:bldP spid="140302" grpId="0" animBg="1"/>
      <p:bldP spid="140303" grpId="0" animBg="1"/>
      <p:bldP spid="140304" grpId="0" animBg="1"/>
      <p:bldP spid="140305" grpId="0" animBg="1"/>
      <p:bldP spid="140306" grpId="0" animBg="1"/>
      <p:bldP spid="140307" grpId="0"/>
      <p:bldP spid="140308" grpId="0" animBg="1"/>
      <p:bldP spid="14030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r>
              <a:rPr lang="en-US" altLang="en-US" smtClean="0">
                <a:latin typeface="Tahoma" charset="0"/>
              </a:rPr>
              <a:t>Method of Least Squares</a:t>
            </a:r>
          </a:p>
        </p:txBody>
      </p:sp>
      <p:sp>
        <p:nvSpPr>
          <p:cNvPr id="141315" name="Rectangle 3"/>
          <p:cNvSpPr>
            <a:spLocks noGrp="1" noChangeArrowheads="1"/>
          </p:cNvSpPr>
          <p:nvPr>
            <p:ph type="body" idx="4294967295"/>
          </p:nvPr>
        </p:nvSpPr>
        <p:spPr/>
        <p:txBody>
          <a:bodyPr/>
          <a:lstStyle/>
          <a:p>
            <a:pPr>
              <a:lnSpc>
                <a:spcPct val="80000"/>
              </a:lnSpc>
            </a:pPr>
            <a:r>
              <a:rPr lang="en-US" altLang="en-US" sz="2400" smtClean="0">
                <a:latin typeface="Tahoma" charset="0"/>
              </a:rPr>
              <a:t>Purpose of least squares method:</a:t>
            </a:r>
          </a:p>
          <a:p>
            <a:pPr lvl="1">
              <a:lnSpc>
                <a:spcPct val="80000"/>
              </a:lnSpc>
            </a:pPr>
            <a:r>
              <a:rPr lang="en-US" altLang="en-US" sz="2000" smtClean="0">
                <a:latin typeface="Tahoma" charset="0"/>
              </a:rPr>
              <a:t>determine the best fit curve through the data</a:t>
            </a:r>
          </a:p>
          <a:p>
            <a:pPr lvl="1">
              <a:lnSpc>
                <a:spcPct val="80000"/>
              </a:lnSpc>
            </a:pPr>
            <a:r>
              <a:rPr lang="en-US" altLang="en-US" sz="2000" smtClean="0">
                <a:latin typeface="Tahoma" charset="0"/>
              </a:rPr>
              <a:t>for linear model, </a:t>
            </a:r>
            <a:r>
              <a:rPr lang="en-US" altLang="en-US" sz="2000" i="1" smtClean="0">
                <a:latin typeface="Tahoma" charset="0"/>
              </a:rPr>
              <a:t>y</a:t>
            </a:r>
            <a:r>
              <a:rPr lang="en-US" altLang="en-US" sz="2000" smtClean="0">
                <a:latin typeface="Tahoma" charset="0"/>
              </a:rPr>
              <a:t> = </a:t>
            </a:r>
            <a:r>
              <a:rPr lang="en-US" altLang="en-US" sz="2000" i="1" smtClean="0">
                <a:latin typeface="Tahoma" charset="0"/>
              </a:rPr>
              <a:t>mx</a:t>
            </a:r>
            <a:r>
              <a:rPr lang="en-US" altLang="en-US" sz="2000" smtClean="0">
                <a:latin typeface="Tahoma" charset="0"/>
              </a:rPr>
              <a:t> + </a:t>
            </a:r>
            <a:r>
              <a:rPr lang="en-US" altLang="en-US" sz="2000" i="1" smtClean="0">
                <a:latin typeface="Tahoma" charset="0"/>
              </a:rPr>
              <a:t>b</a:t>
            </a:r>
            <a:r>
              <a:rPr lang="en-US" altLang="en-US" sz="2000" smtClean="0">
                <a:latin typeface="Tahoma" charset="0"/>
              </a:rPr>
              <a:t>, least squares determines best </a:t>
            </a:r>
            <a:r>
              <a:rPr lang="en-US" altLang="en-US" sz="2000" i="1" smtClean="0">
                <a:latin typeface="Tahoma" charset="0"/>
              </a:rPr>
              <a:t>m</a:t>
            </a:r>
            <a:r>
              <a:rPr lang="en-US" altLang="en-US" sz="2000" smtClean="0">
                <a:latin typeface="Tahoma" charset="0"/>
              </a:rPr>
              <a:t> and </a:t>
            </a:r>
            <a:r>
              <a:rPr lang="en-US" altLang="en-US" sz="2000" i="1" smtClean="0">
                <a:latin typeface="Tahoma" charset="0"/>
              </a:rPr>
              <a:t>b</a:t>
            </a:r>
            <a:r>
              <a:rPr lang="en-US" altLang="en-US" sz="2000" smtClean="0">
                <a:latin typeface="Tahoma" charset="0"/>
              </a:rPr>
              <a:t> values to fit the </a:t>
            </a:r>
            <a:r>
              <a:rPr lang="en-US" altLang="en-US" sz="2000" i="1" smtClean="0">
                <a:latin typeface="Tahoma" charset="0"/>
              </a:rPr>
              <a:t>x</a:t>
            </a:r>
            <a:r>
              <a:rPr lang="en-US" altLang="en-US" sz="2000" smtClean="0">
                <a:latin typeface="Tahoma" charset="0"/>
              </a:rPr>
              <a:t>, </a:t>
            </a:r>
            <a:r>
              <a:rPr lang="en-US" altLang="en-US" sz="2000" i="1" smtClean="0">
                <a:latin typeface="Tahoma" charset="0"/>
              </a:rPr>
              <a:t>y</a:t>
            </a:r>
            <a:r>
              <a:rPr lang="en-US" altLang="en-US" sz="2000" smtClean="0">
                <a:latin typeface="Tahoma" charset="0"/>
              </a:rPr>
              <a:t> data set</a:t>
            </a:r>
          </a:p>
          <a:p>
            <a:pPr lvl="1">
              <a:lnSpc>
                <a:spcPct val="80000"/>
              </a:lnSpc>
            </a:pPr>
            <a:r>
              <a:rPr lang="en-US" altLang="en-US" sz="2000" smtClean="0">
                <a:latin typeface="Tahoma" charset="0"/>
              </a:rPr>
              <a:t>note: </a:t>
            </a:r>
            <a:r>
              <a:rPr lang="en-US" altLang="en-US" sz="2000" i="1" smtClean="0">
                <a:latin typeface="Tahoma" charset="0"/>
              </a:rPr>
              <a:t>y</a:t>
            </a:r>
            <a:r>
              <a:rPr lang="en-US" altLang="en-US" sz="2000" smtClean="0">
                <a:latin typeface="Tahoma" charset="0"/>
              </a:rPr>
              <a:t> = measurement or response, </a:t>
            </a:r>
            <a:r>
              <a:rPr lang="en-US" altLang="en-US" sz="2000" i="1" smtClean="0">
                <a:latin typeface="Tahoma" charset="0"/>
              </a:rPr>
              <a:t>x</a:t>
            </a:r>
            <a:r>
              <a:rPr lang="en-US" altLang="en-US" sz="2000" smtClean="0">
                <a:latin typeface="Tahoma" charset="0"/>
              </a:rPr>
              <a:t> = concentration, mass or moles</a:t>
            </a:r>
          </a:p>
          <a:p>
            <a:pPr>
              <a:lnSpc>
                <a:spcPct val="80000"/>
              </a:lnSpc>
            </a:pPr>
            <a:r>
              <a:rPr lang="en-US" altLang="en-US" sz="2400" smtClean="0">
                <a:latin typeface="Tahoma" charset="0"/>
              </a:rPr>
              <a:t>How method works:</a:t>
            </a:r>
          </a:p>
          <a:p>
            <a:pPr lvl="1">
              <a:lnSpc>
                <a:spcPct val="80000"/>
              </a:lnSpc>
            </a:pPr>
            <a:r>
              <a:rPr lang="en-US" altLang="en-US" sz="2000" smtClean="0">
                <a:latin typeface="Tahoma" charset="0"/>
              </a:rPr>
              <a:t>the principle is to select </a:t>
            </a:r>
            <a:r>
              <a:rPr lang="en-US" altLang="en-US" sz="2000" i="1" smtClean="0">
                <a:latin typeface="Tahoma" charset="0"/>
              </a:rPr>
              <a:t>m</a:t>
            </a:r>
            <a:r>
              <a:rPr lang="en-US" altLang="en-US" sz="2000" smtClean="0">
                <a:latin typeface="Tahoma" charset="0"/>
              </a:rPr>
              <a:t> and </a:t>
            </a:r>
            <a:r>
              <a:rPr lang="en-US" altLang="en-US" sz="2000" i="1" smtClean="0">
                <a:latin typeface="Tahoma" charset="0"/>
              </a:rPr>
              <a:t>b</a:t>
            </a:r>
            <a:r>
              <a:rPr lang="en-US" altLang="en-US" sz="2000" smtClean="0">
                <a:latin typeface="Tahoma" charset="0"/>
              </a:rPr>
              <a:t> values that minimize the sum of the square of the deviations from the line (minimize </a:t>
            </a:r>
            <a:r>
              <a:rPr lang="el-GR" altLang="en-US" sz="2000" smtClean="0">
                <a:latin typeface="Tahoma" charset="0"/>
                <a:cs typeface="Arial" charset="0"/>
              </a:rPr>
              <a:t>Σ</a:t>
            </a:r>
            <a:r>
              <a:rPr lang="en-US" altLang="en-US" sz="2000" smtClean="0">
                <a:latin typeface="Tahoma" charset="0"/>
              </a:rPr>
              <a:t>[</a:t>
            </a:r>
            <a:r>
              <a:rPr lang="en-US" altLang="en-US" sz="2000" i="1" smtClean="0">
                <a:latin typeface="Tahoma" charset="0"/>
              </a:rPr>
              <a:t>y</a:t>
            </a:r>
            <a:r>
              <a:rPr lang="en-US" altLang="en-US" sz="2000" i="1" baseline="-25000" smtClean="0">
                <a:latin typeface="Tahoma" charset="0"/>
              </a:rPr>
              <a:t>i</a:t>
            </a:r>
            <a:r>
              <a:rPr lang="en-US" altLang="en-US" sz="2000" smtClean="0">
                <a:latin typeface="Tahoma" charset="0"/>
              </a:rPr>
              <a:t> – (</a:t>
            </a:r>
            <a:r>
              <a:rPr lang="en-US" altLang="en-US" sz="2000" i="1" smtClean="0">
                <a:latin typeface="Tahoma" charset="0"/>
              </a:rPr>
              <a:t>mx</a:t>
            </a:r>
            <a:r>
              <a:rPr lang="en-US" altLang="en-US" sz="2000" i="1" baseline="-25000" smtClean="0">
                <a:latin typeface="Tahoma" charset="0"/>
              </a:rPr>
              <a:t>i</a:t>
            </a:r>
            <a:r>
              <a:rPr lang="en-US" altLang="en-US" sz="2000" i="1" smtClean="0">
                <a:latin typeface="Tahoma" charset="0"/>
              </a:rPr>
              <a:t> </a:t>
            </a:r>
            <a:r>
              <a:rPr lang="en-US" altLang="en-US" sz="2000" smtClean="0">
                <a:latin typeface="Tahoma" charset="0"/>
              </a:rPr>
              <a:t>+ </a:t>
            </a:r>
            <a:r>
              <a:rPr lang="en-US" altLang="en-US" sz="2000" i="1" smtClean="0">
                <a:latin typeface="Tahoma" charset="0"/>
              </a:rPr>
              <a:t>b</a:t>
            </a:r>
            <a:r>
              <a:rPr lang="en-US" altLang="en-US" sz="2000" smtClean="0">
                <a:latin typeface="Tahoma" charset="0"/>
              </a:rPr>
              <a:t>)]</a:t>
            </a:r>
            <a:r>
              <a:rPr lang="en-US" altLang="en-US" sz="2000" baseline="30000" smtClean="0">
                <a:latin typeface="Tahoma" charset="0"/>
              </a:rPr>
              <a:t>2</a:t>
            </a:r>
            <a:r>
              <a:rPr lang="en-US" altLang="en-US" sz="2000" smtClean="0">
                <a:latin typeface="Tahoma" charset="0"/>
              </a:rPr>
              <a:t>)</a:t>
            </a:r>
          </a:p>
          <a:p>
            <a:pPr lvl="1">
              <a:lnSpc>
                <a:spcPct val="80000"/>
              </a:lnSpc>
            </a:pPr>
            <a:r>
              <a:rPr lang="en-US" altLang="en-US" sz="2000" smtClean="0">
                <a:latin typeface="Tahoma" charset="0"/>
              </a:rPr>
              <a:t>in lab we will use Excel to perform linear least squares method</a:t>
            </a:r>
          </a:p>
        </p:txBody>
      </p:sp>
    </p:spTree>
    <p:extLst>
      <p:ext uri="{BB962C8B-B14F-4D97-AF65-F5344CB8AC3E}">
        <p14:creationId xmlns:p14="http://schemas.microsoft.com/office/powerpoint/2010/main" val="1080290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1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1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13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131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13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idx="4294967295"/>
          </p:nvPr>
        </p:nvSpPr>
        <p:spPr/>
        <p:txBody>
          <a:bodyPr/>
          <a:lstStyle/>
          <a:p>
            <a:r>
              <a:rPr lang="en-US" altLang="en-US" smtClean="0"/>
              <a:t>Example of Calibration Plot</a:t>
            </a:r>
          </a:p>
        </p:txBody>
      </p:sp>
      <p:graphicFrame>
        <p:nvGraphicFramePr>
          <p:cNvPr id="142339" name="Object 2"/>
          <p:cNvGraphicFramePr>
            <a:graphicFrameLocks noGrp="1" noChangeAspect="1"/>
          </p:cNvGraphicFramePr>
          <p:nvPr>
            <p:ph idx="4294967295"/>
          </p:nvPr>
        </p:nvGraphicFramePr>
        <p:xfrm>
          <a:off x="527050" y="1600200"/>
          <a:ext cx="8089900" cy="4525963"/>
        </p:xfrm>
        <a:graphic>
          <a:graphicData uri="http://schemas.openxmlformats.org/presentationml/2006/ole">
            <mc:AlternateContent xmlns:mc="http://schemas.openxmlformats.org/markup-compatibility/2006">
              <mc:Choice xmlns:v="urn:schemas-microsoft-com:vml" Requires="v">
                <p:oleObj spid="_x0000_s12291" name="Chart" r:id="rId4" imgW="5501640" imgH="3078480" progId="Excel.Sheet.8">
                  <p:embed/>
                </p:oleObj>
              </mc:Choice>
              <mc:Fallback>
                <p:oleObj name="Chart" r:id="rId4" imgW="5501640" imgH="3078480" progId="Excel.Sheet.8">
                  <p:embed/>
                  <p:pic>
                    <p:nvPicPr>
                      <p:cNvPr id="142339"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1600200"/>
                        <a:ext cx="8089900" cy="4525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2340" name="Text Box 4"/>
          <p:cNvSpPr txBox="1">
            <a:spLocks noChangeArrowheads="1"/>
          </p:cNvSpPr>
          <p:nvPr/>
        </p:nvSpPr>
        <p:spPr bwMode="auto">
          <a:xfrm>
            <a:off x="1295400" y="1828800"/>
            <a:ext cx="1676400" cy="641350"/>
          </a:xfrm>
          <a:prstGeom prst="rect">
            <a:avLst/>
          </a:prstGeom>
          <a:noFill/>
          <a:ln w="9525">
            <a:noFill/>
            <a:miter lim="800000"/>
            <a:headEnd/>
            <a:tailEnd/>
          </a:ln>
        </p:spPr>
        <p:txBody>
          <a:bodyPr>
            <a:spAutoFit/>
          </a:bodyPr>
          <a:lstStyle/>
          <a:p>
            <a:pPr>
              <a:spcBef>
                <a:spcPct val="50000"/>
              </a:spcBef>
            </a:pPr>
            <a:r>
              <a:rPr lang="en-US" altLang="en-US"/>
              <a:t>Best Fit Line Equation</a:t>
            </a:r>
          </a:p>
        </p:txBody>
      </p:sp>
      <p:sp>
        <p:nvSpPr>
          <p:cNvPr id="142341" name="Line 5"/>
          <p:cNvSpPr>
            <a:spLocks noChangeShapeType="1"/>
          </p:cNvSpPr>
          <p:nvPr/>
        </p:nvSpPr>
        <p:spPr bwMode="auto">
          <a:xfrm>
            <a:off x="2743200" y="2057400"/>
            <a:ext cx="838200" cy="609600"/>
          </a:xfrm>
          <a:prstGeom prst="line">
            <a:avLst/>
          </a:prstGeom>
          <a:noFill/>
          <a:ln w="9525">
            <a:solidFill>
              <a:schemeClr val="tx1"/>
            </a:solidFill>
            <a:round/>
            <a:headEnd/>
            <a:tailEnd type="triangle" w="med" len="med"/>
          </a:ln>
        </p:spPr>
        <p:txBody>
          <a:bodyPr/>
          <a:lstStyle/>
          <a:p>
            <a:endParaRPr lang="en-US"/>
          </a:p>
        </p:txBody>
      </p:sp>
      <p:sp>
        <p:nvSpPr>
          <p:cNvPr id="142342" name="Text Box 6"/>
          <p:cNvSpPr txBox="1">
            <a:spLocks noChangeArrowheads="1"/>
          </p:cNvSpPr>
          <p:nvPr/>
        </p:nvSpPr>
        <p:spPr bwMode="auto">
          <a:xfrm>
            <a:off x="5867400" y="1828800"/>
            <a:ext cx="2514600" cy="366713"/>
          </a:xfrm>
          <a:prstGeom prst="rect">
            <a:avLst/>
          </a:prstGeom>
          <a:noFill/>
          <a:ln w="9525">
            <a:noFill/>
            <a:miter lim="800000"/>
            <a:headEnd/>
            <a:tailEnd/>
          </a:ln>
        </p:spPr>
        <p:txBody>
          <a:bodyPr>
            <a:spAutoFit/>
          </a:bodyPr>
          <a:lstStyle/>
          <a:p>
            <a:pPr>
              <a:spcBef>
                <a:spcPct val="50000"/>
              </a:spcBef>
            </a:pPr>
            <a:r>
              <a:rPr lang="en-US" altLang="en-US"/>
              <a:t>Best Fit Line</a:t>
            </a:r>
          </a:p>
        </p:txBody>
      </p:sp>
      <p:sp>
        <p:nvSpPr>
          <p:cNvPr id="142343" name="Line 7"/>
          <p:cNvSpPr>
            <a:spLocks noChangeShapeType="1"/>
          </p:cNvSpPr>
          <p:nvPr/>
        </p:nvSpPr>
        <p:spPr bwMode="auto">
          <a:xfrm>
            <a:off x="6324600" y="2209800"/>
            <a:ext cx="304800" cy="609600"/>
          </a:xfrm>
          <a:prstGeom prst="line">
            <a:avLst/>
          </a:prstGeom>
          <a:noFill/>
          <a:ln w="9525">
            <a:solidFill>
              <a:schemeClr val="tx1"/>
            </a:solidFill>
            <a:round/>
            <a:headEnd/>
            <a:tailEnd type="triangle" w="med" len="med"/>
          </a:ln>
        </p:spPr>
        <p:txBody>
          <a:bodyPr/>
          <a:lstStyle/>
          <a:p>
            <a:endParaRPr lang="en-US"/>
          </a:p>
        </p:txBody>
      </p:sp>
      <p:sp>
        <p:nvSpPr>
          <p:cNvPr id="142344" name="Line 8"/>
          <p:cNvSpPr>
            <a:spLocks noChangeShapeType="1"/>
          </p:cNvSpPr>
          <p:nvPr/>
        </p:nvSpPr>
        <p:spPr bwMode="auto">
          <a:xfrm>
            <a:off x="4114800" y="3657600"/>
            <a:ext cx="0" cy="349250"/>
          </a:xfrm>
          <a:prstGeom prst="line">
            <a:avLst/>
          </a:prstGeom>
          <a:noFill/>
          <a:ln w="9525">
            <a:solidFill>
              <a:schemeClr val="tx1"/>
            </a:solidFill>
            <a:round/>
            <a:headEnd type="triangle" w="med" len="med"/>
            <a:tailEnd type="triangle" w="med" len="med"/>
          </a:ln>
        </p:spPr>
        <p:txBody>
          <a:bodyPr/>
          <a:lstStyle/>
          <a:p>
            <a:endParaRPr lang="en-US"/>
          </a:p>
        </p:txBody>
      </p:sp>
      <p:sp>
        <p:nvSpPr>
          <p:cNvPr id="142345" name="Line 9"/>
          <p:cNvSpPr>
            <a:spLocks noChangeShapeType="1"/>
          </p:cNvSpPr>
          <p:nvPr/>
        </p:nvSpPr>
        <p:spPr bwMode="auto">
          <a:xfrm>
            <a:off x="4343400" y="37338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142346" name="Line 10"/>
          <p:cNvSpPr>
            <a:spLocks noChangeShapeType="1"/>
          </p:cNvSpPr>
          <p:nvPr/>
        </p:nvSpPr>
        <p:spPr bwMode="auto">
          <a:xfrm>
            <a:off x="2667000" y="46482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142347" name="Text Box 11"/>
          <p:cNvSpPr txBox="1">
            <a:spLocks noChangeArrowheads="1"/>
          </p:cNvSpPr>
          <p:nvPr/>
        </p:nvSpPr>
        <p:spPr bwMode="auto">
          <a:xfrm>
            <a:off x="5334000" y="3962400"/>
            <a:ext cx="2514600" cy="366713"/>
          </a:xfrm>
          <a:prstGeom prst="rect">
            <a:avLst/>
          </a:prstGeom>
          <a:noFill/>
          <a:ln w="9525">
            <a:noFill/>
            <a:miter lim="800000"/>
            <a:headEnd/>
            <a:tailEnd/>
          </a:ln>
        </p:spPr>
        <p:txBody>
          <a:bodyPr>
            <a:spAutoFit/>
          </a:bodyPr>
          <a:lstStyle/>
          <a:p>
            <a:pPr>
              <a:spcBef>
                <a:spcPct val="50000"/>
              </a:spcBef>
            </a:pPr>
            <a:r>
              <a:rPr lang="en-US" altLang="en-US"/>
              <a:t>Deviations from line</a:t>
            </a:r>
          </a:p>
        </p:txBody>
      </p:sp>
      <p:sp>
        <p:nvSpPr>
          <p:cNvPr id="142348" name="Line 12"/>
          <p:cNvSpPr>
            <a:spLocks noChangeShapeType="1"/>
          </p:cNvSpPr>
          <p:nvPr/>
        </p:nvSpPr>
        <p:spPr bwMode="auto">
          <a:xfrm flipH="1" flipV="1">
            <a:off x="4419600" y="3886200"/>
            <a:ext cx="914400" cy="228600"/>
          </a:xfrm>
          <a:prstGeom prst="line">
            <a:avLst/>
          </a:prstGeom>
          <a:noFill/>
          <a:ln w="9525">
            <a:solidFill>
              <a:schemeClr val="tx1"/>
            </a:solidFill>
            <a:round/>
            <a:headEnd/>
            <a:tailEnd type="triangle" w="med" len="med"/>
          </a:ln>
        </p:spPr>
        <p:txBody>
          <a:bodyPr/>
          <a:lstStyle/>
          <a:p>
            <a:endParaRPr lang="en-US"/>
          </a:p>
        </p:txBody>
      </p:sp>
      <p:sp>
        <p:nvSpPr>
          <p:cNvPr id="142349" name="Line 13"/>
          <p:cNvSpPr>
            <a:spLocks noChangeShapeType="1"/>
          </p:cNvSpPr>
          <p:nvPr/>
        </p:nvSpPr>
        <p:spPr bwMode="auto">
          <a:xfrm flipH="1" flipV="1">
            <a:off x="4191000" y="3962400"/>
            <a:ext cx="1143000" cy="152400"/>
          </a:xfrm>
          <a:prstGeom prst="line">
            <a:avLst/>
          </a:prstGeom>
          <a:noFill/>
          <a:ln w="9525">
            <a:solidFill>
              <a:schemeClr val="tx1"/>
            </a:solidFill>
            <a:round/>
            <a:headEnd/>
            <a:tailEnd type="triangle" w="med" len="med"/>
          </a:ln>
        </p:spPr>
        <p:txBody>
          <a:bodyPr/>
          <a:lstStyle/>
          <a:p>
            <a:endParaRPr lang="en-US"/>
          </a:p>
        </p:txBody>
      </p:sp>
      <p:sp>
        <p:nvSpPr>
          <p:cNvPr id="142350" name="Line 14"/>
          <p:cNvSpPr>
            <a:spLocks noChangeShapeType="1"/>
          </p:cNvSpPr>
          <p:nvPr/>
        </p:nvSpPr>
        <p:spPr bwMode="auto">
          <a:xfrm flipH="1">
            <a:off x="2743200" y="4114800"/>
            <a:ext cx="2590800" cy="60960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4038912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234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23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234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234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23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23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234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234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23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23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42339" grpId="0"/>
      <p:bldP spid="142340" grpId="0"/>
      <p:bldP spid="142341" grpId="0" animBg="1"/>
      <p:bldP spid="142342" grpId="0"/>
      <p:bldP spid="142343" grpId="0" animBg="1"/>
      <p:bldP spid="142344" grpId="0" animBg="1"/>
      <p:bldP spid="142345" grpId="0" animBg="1"/>
      <p:bldP spid="142346" grpId="0" animBg="1"/>
      <p:bldP spid="142347" grpId="0"/>
      <p:bldP spid="142348" grpId="0" animBg="1"/>
      <p:bldP spid="142349" grpId="0" animBg="1"/>
      <p:bldP spid="14235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r>
              <a:rPr lang="en-US" altLang="en-US" sz="4000" smtClean="0">
                <a:latin typeface="Tahoma" charset="0"/>
              </a:rPr>
              <a:t>Assumptions for Linear Least Squares Analysis to Work Well</a:t>
            </a:r>
          </a:p>
        </p:txBody>
      </p:sp>
      <p:sp>
        <p:nvSpPr>
          <p:cNvPr id="155651" name="Rectangle 3"/>
          <p:cNvSpPr>
            <a:spLocks noGrp="1" noChangeArrowheads="1"/>
          </p:cNvSpPr>
          <p:nvPr>
            <p:ph type="body" idx="4294967295"/>
          </p:nvPr>
        </p:nvSpPr>
        <p:spPr/>
        <p:txBody>
          <a:bodyPr/>
          <a:lstStyle/>
          <a:p>
            <a:r>
              <a:rPr lang="en-US" altLang="en-US" smtClean="0">
                <a:latin typeface="Tahoma" charset="0"/>
              </a:rPr>
              <a:t>Actual relationship is linear</a:t>
            </a:r>
          </a:p>
          <a:p>
            <a:r>
              <a:rPr lang="en-US" altLang="en-US" smtClean="0">
                <a:latin typeface="Tahoma" charset="0"/>
              </a:rPr>
              <a:t>All uncertainty is associated with the y-axis</a:t>
            </a:r>
          </a:p>
          <a:p>
            <a:r>
              <a:rPr lang="en-US" altLang="en-US" smtClean="0">
                <a:latin typeface="Tahoma" charset="0"/>
              </a:rPr>
              <a:t>The uncertainty in the y-axis is constant</a:t>
            </a:r>
          </a:p>
        </p:txBody>
      </p:sp>
    </p:spTree>
    <p:extLst>
      <p:ext uri="{BB962C8B-B14F-4D97-AF65-F5344CB8AC3E}">
        <p14:creationId xmlns:p14="http://schemas.microsoft.com/office/powerpoint/2010/main" val="1113520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5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5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1961</TotalTime>
  <Words>938</Words>
  <Application>Microsoft Office PowerPoint</Application>
  <PresentationFormat>On-screen Show (4:3)</PresentationFormat>
  <Paragraphs>129</Paragraphs>
  <Slides>16</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Cambria Math</vt:lpstr>
      <vt:lpstr>Symbol</vt:lpstr>
      <vt:lpstr>Tahoma</vt:lpstr>
      <vt:lpstr>Default Design</vt:lpstr>
      <vt:lpstr>Chart</vt:lpstr>
      <vt:lpstr>Chem. 31 – 9/27 Lecture</vt:lpstr>
      <vt:lpstr>Announcements</vt:lpstr>
      <vt:lpstr>Dealing with Poor Quality Data</vt:lpstr>
      <vt:lpstr>Signal Averaging</vt:lpstr>
      <vt:lpstr>Signal Averaging</vt:lpstr>
      <vt:lpstr>Calibration</vt:lpstr>
      <vt:lpstr>Method of Least Squares</vt:lpstr>
      <vt:lpstr>Example of Calibration Plot</vt:lpstr>
      <vt:lpstr>Assumptions for Linear Least Squares Analysis to Work Well</vt:lpstr>
      <vt:lpstr>Calibration and Least Squares - number of calibration standards (N)</vt:lpstr>
      <vt:lpstr>Use of Calibration Curve</vt:lpstr>
      <vt:lpstr>Use of Calibration Curve - Uncertainty in Unknown Concentration</vt:lpstr>
      <vt:lpstr>Use of Calibration Curve</vt:lpstr>
      <vt:lpstr>Use of Calibration Curve - Quality of Results</vt:lpstr>
      <vt:lpstr>Use of Calibration Curve - Quality of Results</vt:lpstr>
      <vt:lpstr>Calibration Question</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181</cp:revision>
  <dcterms:created xsi:type="dcterms:W3CDTF">2005-09-14T19:27:31Z</dcterms:created>
  <dcterms:modified xsi:type="dcterms:W3CDTF">2017-09-26T19:43:44Z</dcterms:modified>
</cp:coreProperties>
</file>