
<file path=[Content_Types].xml><?xml version="1.0" encoding="utf-8"?>
<Types xmlns="http://schemas.openxmlformats.org/package/2006/content-types">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5" r:id="rId1"/>
  </p:sldMasterIdLst>
  <p:notesMasterIdLst>
    <p:notesMasterId r:id="rId21"/>
  </p:notesMasterIdLst>
  <p:sldIdLst>
    <p:sldId id="280" r:id="rId2"/>
    <p:sldId id="321" r:id="rId3"/>
    <p:sldId id="391" r:id="rId4"/>
    <p:sldId id="390" r:id="rId5"/>
    <p:sldId id="392" r:id="rId6"/>
    <p:sldId id="393" r:id="rId7"/>
    <p:sldId id="394" r:id="rId8"/>
    <p:sldId id="395" r:id="rId9"/>
    <p:sldId id="396" r:id="rId10"/>
    <p:sldId id="397" r:id="rId11"/>
    <p:sldId id="398" r:id="rId12"/>
    <p:sldId id="399" r:id="rId13"/>
    <p:sldId id="400" r:id="rId14"/>
    <p:sldId id="401" r:id="rId15"/>
    <p:sldId id="406" r:id="rId16"/>
    <p:sldId id="402" r:id="rId17"/>
    <p:sldId id="403" r:id="rId18"/>
    <p:sldId id="404" r:id="rId19"/>
    <p:sldId id="405" r:id="rId20"/>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FC286A"/>
    <a:srgbClr val="FE5F26"/>
    <a:srgbClr val="FDBB27"/>
    <a:srgbClr val="FFDD9F"/>
    <a:srgbClr val="F3DBAB"/>
    <a:srgbClr val="FF0000"/>
    <a:srgbClr val="CC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835" autoAdjust="0"/>
    <p:restoredTop sz="94660"/>
  </p:normalViewPr>
  <p:slideViewPr>
    <p:cSldViewPr>
      <p:cViewPr varScale="1">
        <p:scale>
          <a:sx n="98" d="100"/>
          <a:sy n="98" d="100"/>
        </p:scale>
        <p:origin x="306" y="9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2.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745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147459"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16388"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147461"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147462"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147463"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874F6AAE-64EB-4FB7-9865-3D1E0F502C23}" type="slidenum">
              <a:rPr lang="en-US"/>
              <a:pPr>
                <a:defRPr/>
              </a:pPr>
              <a:t>‹#›</a:t>
            </a:fld>
            <a:endParaRPr lang="en-US"/>
          </a:p>
        </p:txBody>
      </p:sp>
    </p:spTree>
    <p:extLst>
      <p:ext uri="{BB962C8B-B14F-4D97-AF65-F5344CB8AC3E}">
        <p14:creationId xmlns:p14="http://schemas.microsoft.com/office/powerpoint/2010/main" val="410484367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7"/>
          <p:cNvSpPr>
            <a:spLocks noGrp="1" noChangeArrowheads="1"/>
          </p:cNvSpPr>
          <p:nvPr>
            <p:ph type="sldNum" sz="quarter" idx="5"/>
          </p:nvPr>
        </p:nvSpPr>
        <p:spPr>
          <a:noFill/>
        </p:spPr>
        <p:txBody>
          <a:bodyPr/>
          <a:lstStyle/>
          <a:p>
            <a:fld id="{D71DE0A9-E87F-4876-AA1C-A5CD0E199E8C}" type="slidenum">
              <a:rPr lang="en-US" smtClean="0"/>
              <a:pPr/>
              <a:t>1</a:t>
            </a:fld>
            <a:endParaRPr lang="en-US" smtClean="0"/>
          </a:p>
        </p:txBody>
      </p:sp>
      <p:sp>
        <p:nvSpPr>
          <p:cNvPr id="17411" name="Rectangle 2"/>
          <p:cNvSpPr>
            <a:spLocks noGrp="1" noRot="1" noChangeAspect="1" noChangeArrowheads="1" noTextEdit="1"/>
          </p:cNvSpPr>
          <p:nvPr>
            <p:ph type="sldImg"/>
          </p:nvPr>
        </p:nvSpPr>
        <p:spPr>
          <a:ln/>
        </p:spPr>
      </p:sp>
      <p:sp>
        <p:nvSpPr>
          <p:cNvPr id="17412"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7"/>
          <p:cNvSpPr txBox="1">
            <a:spLocks noGrp="1" noChangeArrowheads="1"/>
          </p:cNvSpPr>
          <p:nvPr/>
        </p:nvSpPr>
        <p:spPr bwMode="auto">
          <a:xfrm>
            <a:off x="3884613" y="8685213"/>
            <a:ext cx="2971800" cy="457200"/>
          </a:xfrm>
          <a:prstGeom prst="rect">
            <a:avLst/>
          </a:prstGeom>
          <a:noFill/>
          <a:ln w="9525">
            <a:noFill/>
            <a:miter lim="800000"/>
            <a:headEnd/>
            <a:tailEnd/>
          </a:ln>
        </p:spPr>
        <p:txBody>
          <a:bodyPr anchor="b"/>
          <a:lstStyle/>
          <a:p>
            <a:pPr algn="r"/>
            <a:fld id="{A5C062DA-F2DB-47ED-AE8E-7AB75E59990A}" type="slidenum">
              <a:rPr lang="en-US" altLang="en-US" sz="1200"/>
              <a:pPr algn="r"/>
              <a:t>11</a:t>
            </a:fld>
            <a:endParaRPr lang="en-US" altLang="en-US" sz="1200"/>
          </a:p>
        </p:txBody>
      </p:sp>
      <p:sp>
        <p:nvSpPr>
          <p:cNvPr id="25603" name="Rectangle 2"/>
          <p:cNvSpPr>
            <a:spLocks noGrp="1" noRot="1" noChangeAspect="1" noChangeArrowheads="1" noTextEdit="1"/>
          </p:cNvSpPr>
          <p:nvPr>
            <p:ph type="sldImg"/>
          </p:nvPr>
        </p:nvSpPr>
        <p:spPr>
          <a:ln/>
        </p:spPr>
      </p:sp>
      <p:sp>
        <p:nvSpPr>
          <p:cNvPr id="25604" name="Rectangle 3"/>
          <p:cNvSpPr>
            <a:spLocks noGrp="1" noChangeArrowheads="1"/>
          </p:cNvSpPr>
          <p:nvPr>
            <p:ph type="body" idx="1"/>
          </p:nvPr>
        </p:nvSpPr>
        <p:spPr>
          <a:noFill/>
          <a:ln/>
        </p:spPr>
        <p:txBody>
          <a:bodyPr/>
          <a:lstStyle/>
          <a:p>
            <a:pPr eaLnBrk="1" hangingPunct="1"/>
            <a:endParaRPr lang="en-US" altLang="en-US" smtClean="0"/>
          </a:p>
        </p:txBody>
      </p:sp>
    </p:spTree>
    <p:extLst>
      <p:ext uri="{BB962C8B-B14F-4D97-AF65-F5344CB8AC3E}">
        <p14:creationId xmlns:p14="http://schemas.microsoft.com/office/powerpoint/2010/main" val="199789962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p:cNvSpPr txBox="1">
            <a:spLocks noGrp="1" noChangeArrowheads="1"/>
          </p:cNvSpPr>
          <p:nvPr/>
        </p:nvSpPr>
        <p:spPr bwMode="auto">
          <a:xfrm>
            <a:off x="3884613" y="8685213"/>
            <a:ext cx="2971800" cy="457200"/>
          </a:xfrm>
          <a:prstGeom prst="rect">
            <a:avLst/>
          </a:prstGeom>
          <a:noFill/>
          <a:ln w="9525">
            <a:noFill/>
            <a:miter lim="800000"/>
            <a:headEnd/>
            <a:tailEnd/>
          </a:ln>
        </p:spPr>
        <p:txBody>
          <a:bodyPr anchor="b"/>
          <a:lstStyle/>
          <a:p>
            <a:pPr algn="r"/>
            <a:fld id="{DDEF15F7-218C-4A78-A9BA-9CE9B6713BFD}" type="slidenum">
              <a:rPr lang="en-US" altLang="en-US" sz="1200"/>
              <a:pPr algn="r"/>
              <a:t>12</a:t>
            </a:fld>
            <a:endParaRPr lang="en-US" altLang="en-US" sz="1200"/>
          </a:p>
        </p:txBody>
      </p:sp>
      <p:sp>
        <p:nvSpPr>
          <p:cNvPr id="26627" name="Rectangle 2"/>
          <p:cNvSpPr>
            <a:spLocks noGrp="1" noRot="1" noChangeAspect="1" noChangeArrowheads="1" noTextEdit="1"/>
          </p:cNvSpPr>
          <p:nvPr>
            <p:ph type="sldImg"/>
          </p:nvPr>
        </p:nvSpPr>
        <p:spPr>
          <a:ln/>
        </p:spPr>
      </p:sp>
      <p:sp>
        <p:nvSpPr>
          <p:cNvPr id="26628" name="Rectangle 3"/>
          <p:cNvSpPr>
            <a:spLocks noGrp="1" noChangeArrowheads="1"/>
          </p:cNvSpPr>
          <p:nvPr>
            <p:ph type="body" idx="1"/>
          </p:nvPr>
        </p:nvSpPr>
        <p:spPr>
          <a:noFill/>
          <a:ln/>
        </p:spPr>
        <p:txBody>
          <a:bodyPr/>
          <a:lstStyle/>
          <a:p>
            <a:pPr eaLnBrk="1" hangingPunct="1"/>
            <a:endParaRPr lang="en-US" altLang="en-US" smtClean="0"/>
          </a:p>
        </p:txBody>
      </p:sp>
    </p:spTree>
    <p:extLst>
      <p:ext uri="{BB962C8B-B14F-4D97-AF65-F5344CB8AC3E}">
        <p14:creationId xmlns:p14="http://schemas.microsoft.com/office/powerpoint/2010/main" val="408475113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Rot="1" noChangeAspect="1" noChangeArrowheads="1" noTextEdit="1"/>
          </p:cNvSpPr>
          <p:nvPr>
            <p:ph type="sldImg"/>
          </p:nvPr>
        </p:nvSpPr>
        <p:spPr>
          <a:ln/>
        </p:spPr>
      </p:sp>
      <p:sp>
        <p:nvSpPr>
          <p:cNvPr id="3584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extLst>
      <p:ext uri="{BB962C8B-B14F-4D97-AF65-F5344CB8AC3E}">
        <p14:creationId xmlns:p14="http://schemas.microsoft.com/office/powerpoint/2010/main" val="145075694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txBox="1">
            <a:spLocks noGrp="1" noChangeArrowheads="1"/>
          </p:cNvSpPr>
          <p:nvPr/>
        </p:nvSpPr>
        <p:spPr bwMode="auto">
          <a:xfrm>
            <a:off x="3884613" y="8685213"/>
            <a:ext cx="2971800" cy="457200"/>
          </a:xfrm>
          <a:prstGeom prst="rect">
            <a:avLst/>
          </a:prstGeom>
          <a:noFill/>
          <a:ln w="9525">
            <a:noFill/>
            <a:miter lim="800000"/>
            <a:headEnd/>
            <a:tailEnd/>
          </a:ln>
        </p:spPr>
        <p:txBody>
          <a:bodyPr anchor="b"/>
          <a:lstStyle/>
          <a:p>
            <a:pPr algn="r" eaLnBrk="1" hangingPunct="1"/>
            <a:fld id="{83BB684A-BEC9-4272-BB19-7B815BB36733}" type="slidenum">
              <a:rPr lang="en-US" altLang="en-US" sz="1200"/>
              <a:pPr algn="r" eaLnBrk="1" hangingPunct="1"/>
              <a:t>17</a:t>
            </a:fld>
            <a:endParaRPr lang="en-US" altLang="en-US" sz="1200"/>
          </a:p>
        </p:txBody>
      </p:sp>
      <p:sp>
        <p:nvSpPr>
          <p:cNvPr id="35843" name="Rectangle 2"/>
          <p:cNvSpPr>
            <a:spLocks noGrp="1" noRot="1" noChangeAspect="1" noChangeArrowheads="1" noTextEdit="1"/>
          </p:cNvSpPr>
          <p:nvPr>
            <p:ph type="sldImg"/>
          </p:nvPr>
        </p:nvSpPr>
        <p:spPr>
          <a:ln/>
        </p:spPr>
      </p:sp>
      <p:sp>
        <p:nvSpPr>
          <p:cNvPr id="35844" name="Rectangle 3"/>
          <p:cNvSpPr>
            <a:spLocks noGrp="1" noChangeArrowheads="1"/>
          </p:cNvSpPr>
          <p:nvPr>
            <p:ph type="body" idx="1"/>
          </p:nvPr>
        </p:nvSpPr>
        <p:spPr>
          <a:noFill/>
          <a:ln/>
        </p:spPr>
        <p:txBody>
          <a:bodyPr/>
          <a:lstStyle/>
          <a:p>
            <a:pPr eaLnBrk="1" hangingPunct="1"/>
            <a:endParaRPr lang="en-US" altLang="en-US" smtClean="0"/>
          </a:p>
        </p:txBody>
      </p:sp>
    </p:spTree>
    <p:extLst>
      <p:ext uri="{BB962C8B-B14F-4D97-AF65-F5344CB8AC3E}">
        <p14:creationId xmlns:p14="http://schemas.microsoft.com/office/powerpoint/2010/main" val="9189981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Rot="1" noChangeAspect="1" noChangeArrowheads="1" noTextEdit="1"/>
          </p:cNvSpPr>
          <p:nvPr>
            <p:ph type="sldImg"/>
          </p:nvPr>
        </p:nvSpPr>
        <p:spPr>
          <a:ln/>
        </p:spPr>
      </p:sp>
      <p:sp>
        <p:nvSpPr>
          <p:cNvPr id="3686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extLst>
      <p:ext uri="{BB962C8B-B14F-4D97-AF65-F5344CB8AC3E}">
        <p14:creationId xmlns:p14="http://schemas.microsoft.com/office/powerpoint/2010/main" val="369554476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Rot="1" noChangeAspect="1" noChangeArrowheads="1" noTextEdit="1"/>
          </p:cNvSpPr>
          <p:nvPr>
            <p:ph type="sldImg"/>
          </p:nvPr>
        </p:nvSpPr>
        <p:spPr>
          <a:ln/>
        </p:spPr>
      </p:sp>
      <p:sp>
        <p:nvSpPr>
          <p:cNvPr id="3789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extLst>
      <p:ext uri="{BB962C8B-B14F-4D97-AF65-F5344CB8AC3E}">
        <p14:creationId xmlns:p14="http://schemas.microsoft.com/office/powerpoint/2010/main" val="226992430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7AE34562-EC1E-426A-AC41-3D3110D0B746}" type="slidenum">
              <a:rPr lang="en-US" altLang="en-US" smtClean="0"/>
              <a:pPr eaLnBrk="1" hangingPunct="1"/>
              <a:t>2</a:t>
            </a:fld>
            <a:endParaRPr lang="en-US" altLang="en-US" smtClean="0"/>
          </a:p>
        </p:txBody>
      </p:sp>
      <p:sp>
        <p:nvSpPr>
          <p:cNvPr id="24579" name="Rectangle 2"/>
          <p:cNvSpPr>
            <a:spLocks noGrp="1" noRot="1" noChangeAspect="1" noChangeArrowheads="1" noTextEdit="1"/>
          </p:cNvSpPr>
          <p:nvPr>
            <p:ph type="sldImg"/>
          </p:nvPr>
        </p:nvSpPr>
        <p:spPr>
          <a:ln/>
        </p:spPr>
      </p:sp>
      <p:sp>
        <p:nvSpPr>
          <p:cNvPr id="2458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Tree>
    <p:extLst>
      <p:ext uri="{BB962C8B-B14F-4D97-AF65-F5344CB8AC3E}">
        <p14:creationId xmlns:p14="http://schemas.microsoft.com/office/powerpoint/2010/main" val="395224846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7AE34562-EC1E-426A-AC41-3D3110D0B746}" type="slidenum">
              <a:rPr lang="en-US" altLang="en-US" smtClean="0"/>
              <a:pPr eaLnBrk="1" hangingPunct="1"/>
              <a:t>3</a:t>
            </a:fld>
            <a:endParaRPr lang="en-US" altLang="en-US" smtClean="0"/>
          </a:p>
        </p:txBody>
      </p:sp>
      <p:sp>
        <p:nvSpPr>
          <p:cNvPr id="24579" name="Rectangle 2"/>
          <p:cNvSpPr>
            <a:spLocks noGrp="1" noRot="1" noChangeAspect="1" noChangeArrowheads="1" noTextEdit="1"/>
          </p:cNvSpPr>
          <p:nvPr>
            <p:ph type="sldImg"/>
          </p:nvPr>
        </p:nvSpPr>
        <p:spPr>
          <a:ln/>
        </p:spPr>
      </p:sp>
      <p:sp>
        <p:nvSpPr>
          <p:cNvPr id="2458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Tree>
    <p:extLst>
      <p:ext uri="{BB962C8B-B14F-4D97-AF65-F5344CB8AC3E}">
        <p14:creationId xmlns:p14="http://schemas.microsoft.com/office/powerpoint/2010/main" val="325978728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Rot="1" noChangeAspect="1" noChangeArrowheads="1" noTextEdit="1"/>
          </p:cNvSpPr>
          <p:nvPr>
            <p:ph type="sldImg"/>
          </p:nvPr>
        </p:nvSpPr>
        <p:spPr>
          <a:ln/>
        </p:spPr>
      </p:sp>
      <p:sp>
        <p:nvSpPr>
          <p:cNvPr id="3379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extLst>
      <p:ext uri="{BB962C8B-B14F-4D97-AF65-F5344CB8AC3E}">
        <p14:creationId xmlns:p14="http://schemas.microsoft.com/office/powerpoint/2010/main" val="309371645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Rot="1" noChangeAspect="1" noChangeArrowheads="1" noTextEdit="1"/>
          </p:cNvSpPr>
          <p:nvPr>
            <p:ph type="sldImg"/>
          </p:nvPr>
        </p:nvSpPr>
        <p:spPr>
          <a:ln/>
        </p:spPr>
      </p:sp>
      <p:sp>
        <p:nvSpPr>
          <p:cNvPr id="3481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extLst>
      <p:ext uri="{BB962C8B-B14F-4D97-AF65-F5344CB8AC3E}">
        <p14:creationId xmlns:p14="http://schemas.microsoft.com/office/powerpoint/2010/main" val="308701952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Rot="1" noChangeAspect="1" noChangeArrowheads="1" noTextEdit="1"/>
          </p:cNvSpPr>
          <p:nvPr>
            <p:ph type="sldImg"/>
          </p:nvPr>
        </p:nvSpPr>
        <p:spPr>
          <a:ln/>
        </p:spPr>
      </p:sp>
      <p:sp>
        <p:nvSpPr>
          <p:cNvPr id="3584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extLst>
      <p:ext uri="{BB962C8B-B14F-4D97-AF65-F5344CB8AC3E}">
        <p14:creationId xmlns:p14="http://schemas.microsoft.com/office/powerpoint/2010/main" val="140627118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Rot="1" noChangeAspect="1" noChangeArrowheads="1" noTextEdit="1"/>
          </p:cNvSpPr>
          <p:nvPr>
            <p:ph type="sldImg"/>
          </p:nvPr>
        </p:nvSpPr>
        <p:spPr>
          <a:ln/>
        </p:spPr>
      </p:sp>
      <p:sp>
        <p:nvSpPr>
          <p:cNvPr id="3379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extLst>
      <p:ext uri="{BB962C8B-B14F-4D97-AF65-F5344CB8AC3E}">
        <p14:creationId xmlns:p14="http://schemas.microsoft.com/office/powerpoint/2010/main" val="399759903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Rot="1" noChangeAspect="1" noChangeArrowheads="1" noTextEdit="1"/>
          </p:cNvSpPr>
          <p:nvPr>
            <p:ph type="sldImg"/>
          </p:nvPr>
        </p:nvSpPr>
        <p:spPr>
          <a:ln/>
        </p:spPr>
      </p:sp>
      <p:sp>
        <p:nvSpPr>
          <p:cNvPr id="3481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extLst>
      <p:ext uri="{BB962C8B-B14F-4D97-AF65-F5344CB8AC3E}">
        <p14:creationId xmlns:p14="http://schemas.microsoft.com/office/powerpoint/2010/main" val="122170920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p:cNvSpPr txBox="1">
            <a:spLocks noGrp="1" noChangeArrowheads="1"/>
          </p:cNvSpPr>
          <p:nvPr/>
        </p:nvSpPr>
        <p:spPr bwMode="auto">
          <a:xfrm>
            <a:off x="3884613" y="8685213"/>
            <a:ext cx="2971800" cy="457200"/>
          </a:xfrm>
          <a:prstGeom prst="rect">
            <a:avLst/>
          </a:prstGeom>
          <a:noFill/>
          <a:ln w="9525">
            <a:noFill/>
            <a:miter lim="800000"/>
            <a:headEnd/>
            <a:tailEnd/>
          </a:ln>
        </p:spPr>
        <p:txBody>
          <a:bodyPr anchor="b"/>
          <a:lstStyle/>
          <a:p>
            <a:pPr algn="r"/>
            <a:fld id="{BD603E67-C25E-49F0-9308-F17C9D1AE20E}" type="slidenum">
              <a:rPr lang="en-US" altLang="en-US" sz="1200"/>
              <a:pPr algn="r"/>
              <a:t>10</a:t>
            </a:fld>
            <a:endParaRPr lang="en-US" altLang="en-US" sz="1200"/>
          </a:p>
        </p:txBody>
      </p:sp>
      <p:sp>
        <p:nvSpPr>
          <p:cNvPr id="24579" name="Rectangle 2"/>
          <p:cNvSpPr>
            <a:spLocks noGrp="1" noRot="1" noChangeAspect="1" noChangeArrowheads="1" noTextEdit="1"/>
          </p:cNvSpPr>
          <p:nvPr>
            <p:ph type="sldImg"/>
          </p:nvPr>
        </p:nvSpPr>
        <p:spPr>
          <a:ln/>
        </p:spPr>
      </p:sp>
      <p:sp>
        <p:nvSpPr>
          <p:cNvPr id="24580" name="Rectangle 3"/>
          <p:cNvSpPr>
            <a:spLocks noGrp="1" noChangeArrowheads="1"/>
          </p:cNvSpPr>
          <p:nvPr>
            <p:ph type="body" idx="1"/>
          </p:nvPr>
        </p:nvSpPr>
        <p:spPr>
          <a:noFill/>
          <a:ln/>
        </p:spPr>
        <p:txBody>
          <a:bodyPr/>
          <a:lstStyle/>
          <a:p>
            <a:pPr eaLnBrk="1" hangingPunct="1"/>
            <a:endParaRPr lang="en-US" altLang="en-US" smtClean="0"/>
          </a:p>
        </p:txBody>
      </p:sp>
    </p:spTree>
    <p:extLst>
      <p:ext uri="{BB962C8B-B14F-4D97-AF65-F5344CB8AC3E}">
        <p14:creationId xmlns:p14="http://schemas.microsoft.com/office/powerpoint/2010/main" val="30834297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426D739-41CC-45F3-A2F8-54F75498319B}"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B2BCA316-2DFD-467F-8ED1-7F5246AEA9E2}"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F520931-8EF3-46A8-997C-46B13522E082}"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TwoObj" preserve="1">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8200" y="1600200"/>
            <a:ext cx="4038600" cy="21859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648200" y="3938588"/>
            <a:ext cx="4038600" cy="21875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Rectangle 4"/>
          <p:cNvSpPr>
            <a:spLocks noGrp="1" noChangeArrowheads="1"/>
          </p:cNvSpPr>
          <p:nvPr>
            <p:ph type="dt" sz="half" idx="10"/>
          </p:nvPr>
        </p:nvSpPr>
        <p:spPr>
          <a:ln/>
        </p:spPr>
        <p:txBody>
          <a:bodyPr/>
          <a:lstStyle>
            <a:lvl1pPr>
              <a:defRPr/>
            </a:lvl1pPr>
          </a:lstStyle>
          <a:p>
            <a:pPr>
              <a:defRPr/>
            </a:pPr>
            <a:endParaRPr lang="en-US"/>
          </a:p>
        </p:txBody>
      </p:sp>
      <p:sp>
        <p:nvSpPr>
          <p:cNvPr id="7" name="Rectangle 5"/>
          <p:cNvSpPr>
            <a:spLocks noGrp="1" noChangeArrowheads="1"/>
          </p:cNvSpPr>
          <p:nvPr>
            <p:ph type="ftr" sz="quarter" idx="11"/>
          </p:nvPr>
        </p:nvSpPr>
        <p:spPr>
          <a:ln/>
        </p:spPr>
        <p:txBody>
          <a:bodyPr/>
          <a:lstStyle>
            <a:lvl1pPr>
              <a:defRPr/>
            </a:lvl1pPr>
          </a:lstStyle>
          <a:p>
            <a:pPr>
              <a:defRPr/>
            </a:pPr>
            <a:endParaRPr lang="en-US"/>
          </a:p>
        </p:txBody>
      </p:sp>
      <p:sp>
        <p:nvSpPr>
          <p:cNvPr id="8" name="Rectangle 6"/>
          <p:cNvSpPr>
            <a:spLocks noGrp="1" noChangeArrowheads="1"/>
          </p:cNvSpPr>
          <p:nvPr>
            <p:ph type="sldNum" sz="quarter" idx="12"/>
          </p:nvPr>
        </p:nvSpPr>
        <p:spPr>
          <a:ln/>
        </p:spPr>
        <p:txBody>
          <a:bodyPr/>
          <a:lstStyle>
            <a:lvl1pPr>
              <a:defRPr/>
            </a:lvl1pPr>
          </a:lstStyle>
          <a:p>
            <a:pPr>
              <a:defRPr/>
            </a:pPr>
            <a:fld id="{3878EB5A-344A-41F2-A596-C1F76E48F8E0}" type="slidenum">
              <a:rPr lang="en-US"/>
              <a:pPr>
                <a:defRPr/>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OverObj" preserve="1">
  <p:cSld name="Title and Text over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8229600" cy="21859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57200" y="3938588"/>
            <a:ext cx="8229600" cy="21875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92DDB630-275D-469B-A471-A17E61419ECD}"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6C4CFEF5-524F-4BF1-899F-01319DFF4D84}"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779684E-E842-45EA-8B59-90E0BBA1DFAD}"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670B6499-511E-4EF5-B3CD-594BE3121F41}"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0F4104C8-5017-4308-95B5-A729439CCAC5}"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36B8E8B0-A1FB-4708-B88C-48AD02A4B7A4}"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644BD675-B487-45FA-881E-E9B2D1E96B41}"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D38B09EF-C3B3-4E6C-8126-59AC2A523096}"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C926B93E-A935-4A8D-82F5-2AC2508B6056}"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2051"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3316"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a:defRPr/>
            </a:pPr>
            <a:endParaRPr lang="en-US"/>
          </a:p>
        </p:txBody>
      </p:sp>
      <p:sp>
        <p:nvSpPr>
          <p:cNvPr id="13317"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en-US"/>
          </a:p>
        </p:txBody>
      </p:sp>
      <p:sp>
        <p:nvSpPr>
          <p:cNvPr id="13318"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ED5C0362-4945-4F4A-AD33-42DFC412B894}"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56" r:id="rId1"/>
    <p:sldLayoutId id="2147483657" r:id="rId2"/>
    <p:sldLayoutId id="2147483658" r:id="rId3"/>
    <p:sldLayoutId id="2147483659" r:id="rId4"/>
    <p:sldLayoutId id="2147483660" r:id="rId5"/>
    <p:sldLayoutId id="2147483661" r:id="rId6"/>
    <p:sldLayoutId id="2147483662" r:id="rId7"/>
    <p:sldLayoutId id="2147483663" r:id="rId8"/>
    <p:sldLayoutId id="2147483664" r:id="rId9"/>
    <p:sldLayoutId id="2147483665" r:id="rId10"/>
    <p:sldLayoutId id="2147483666" r:id="rId11"/>
    <p:sldLayoutId id="2147483667" r:id="rId12"/>
    <p:sldLayoutId id="2147483668" r:id="rId13"/>
  </p:sldLayoutIdLst>
  <p:timing>
    <p:tnLst>
      <p:par>
        <p:cTn id="1" dur="indefinite" restart="never" nodeType="tmRoot"/>
      </p:par>
    </p:tnLst>
  </p:timing>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7.xml"/><Relationship Id="rId1" Type="http://schemas.openxmlformats.org/officeDocument/2006/relationships/vmlDrawing" Target="../drawings/vmlDrawing1.vml"/><Relationship Id="rId5" Type="http://schemas.openxmlformats.org/officeDocument/2006/relationships/image" Target="../media/image1.wmf"/><Relationship Id="rId4" Type="http://schemas.openxmlformats.org/officeDocument/2006/relationships/oleObject" Target="../embeddings/oleObject1.bin"/></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7.xml"/><Relationship Id="rId1" Type="http://schemas.openxmlformats.org/officeDocument/2006/relationships/vmlDrawing" Target="../drawings/vmlDrawing2.vml"/><Relationship Id="rId5" Type="http://schemas.openxmlformats.org/officeDocument/2006/relationships/image" Target="../media/image2.wmf"/><Relationship Id="rId4" Type="http://schemas.openxmlformats.org/officeDocument/2006/relationships/oleObject" Target="../embeddings/oleObject2.bin"/></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p:txBody>
          <a:bodyPr/>
          <a:lstStyle/>
          <a:p>
            <a:pPr eaLnBrk="1" hangingPunct="1"/>
            <a:r>
              <a:rPr lang="en-US" b="1" dirty="0" smtClean="0">
                <a:latin typeface="Tahoma" charset="0"/>
              </a:rPr>
              <a:t>Chem. 31 – 10/2 Lecture</a:t>
            </a:r>
          </a:p>
        </p:txBody>
      </p:sp>
      <p:sp>
        <p:nvSpPr>
          <p:cNvPr id="3075" name="Rectangle 3"/>
          <p:cNvSpPr>
            <a:spLocks noGrp="1" noChangeArrowheads="1"/>
          </p:cNvSpPr>
          <p:nvPr>
            <p:ph type="subTitle" idx="1"/>
          </p:nvPr>
        </p:nvSpPr>
        <p:spPr/>
        <p:txBody>
          <a:bodyPr/>
          <a:lstStyle/>
          <a:p>
            <a:pPr eaLnBrk="1" hangingPunct="1"/>
            <a:endParaRPr lang="en-US" smtClean="0">
              <a:latin typeface="Tahoma"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idx="4294967295"/>
          </p:nvPr>
        </p:nvSpPr>
        <p:spPr/>
        <p:txBody>
          <a:bodyPr/>
          <a:lstStyle/>
          <a:p>
            <a:pPr eaLnBrk="1" hangingPunct="1"/>
            <a:r>
              <a:rPr lang="en-US" altLang="en-US" dirty="0" smtClean="0">
                <a:latin typeface="Tahoma" charset="0"/>
              </a:rPr>
              <a:t>Review for Exam</a:t>
            </a:r>
            <a:br>
              <a:rPr lang="en-US" altLang="en-US" dirty="0" smtClean="0">
                <a:latin typeface="Tahoma" charset="0"/>
              </a:rPr>
            </a:br>
            <a:r>
              <a:rPr lang="en-US" altLang="en-US" sz="3200" dirty="0" smtClean="0">
                <a:latin typeface="Tahoma" charset="0"/>
              </a:rPr>
              <a:t>(just Ch. 1 to 4 topics – Ch. 6 covered later)</a:t>
            </a:r>
          </a:p>
        </p:txBody>
      </p:sp>
      <p:sp>
        <p:nvSpPr>
          <p:cNvPr id="209923" name="Rectangle 3"/>
          <p:cNvSpPr>
            <a:spLocks noGrp="1" noChangeArrowheads="1"/>
          </p:cNvSpPr>
          <p:nvPr>
            <p:ph type="body" idx="4294967295"/>
          </p:nvPr>
        </p:nvSpPr>
        <p:spPr>
          <a:xfrm>
            <a:off x="457200" y="1600200"/>
            <a:ext cx="8229600" cy="4648200"/>
          </a:xfrm>
        </p:spPr>
        <p:txBody>
          <a:bodyPr/>
          <a:lstStyle/>
          <a:p>
            <a:pPr marL="609600" indent="-609600" eaLnBrk="1" hangingPunct="1"/>
            <a:r>
              <a:rPr lang="en-US" altLang="en-US" sz="2800" dirty="0" smtClean="0">
                <a:latin typeface="Tahoma" charset="0"/>
              </a:rPr>
              <a:t>Know the following (from Ch. 1)</a:t>
            </a:r>
          </a:p>
          <a:p>
            <a:pPr marL="990600" lvl="1" indent="-533400" eaLnBrk="1" hangingPunct="1"/>
            <a:r>
              <a:rPr lang="en-US" altLang="en-US" sz="2400" dirty="0" smtClean="0">
                <a:latin typeface="Tahoma" charset="0"/>
              </a:rPr>
              <a:t>Common base units (m, kg, s, mol, K) + common multipliers (</a:t>
            </a:r>
            <a:r>
              <a:rPr lang="en-US" altLang="en-US" sz="2400" dirty="0" err="1" smtClean="0">
                <a:latin typeface="Tahoma" charset="0"/>
              </a:rPr>
              <a:t>nano</a:t>
            </a:r>
            <a:r>
              <a:rPr lang="en-US" altLang="en-US" sz="2400" dirty="0" smtClean="0">
                <a:latin typeface="Tahoma" charset="0"/>
              </a:rPr>
              <a:t> to kilo)</a:t>
            </a:r>
          </a:p>
          <a:p>
            <a:pPr marL="990600" lvl="1" indent="-533400" eaLnBrk="1" hangingPunct="1"/>
            <a:r>
              <a:rPr lang="en-US" altLang="en-US" sz="2400" dirty="0" smtClean="0">
                <a:latin typeface="Tahoma" charset="0"/>
              </a:rPr>
              <a:t>How to convert between different units*</a:t>
            </a:r>
          </a:p>
          <a:p>
            <a:pPr marL="990600" lvl="1" indent="-533400" eaLnBrk="1" hangingPunct="1"/>
            <a:r>
              <a:rPr lang="en-US" altLang="en-US" sz="2400" dirty="0" smtClean="0">
                <a:latin typeface="Tahoma" charset="0"/>
              </a:rPr>
              <a:t>Definitions of main concentration units (M, weight fractions including % and </a:t>
            </a:r>
            <a:r>
              <a:rPr lang="en-US" altLang="en-US" sz="2400" dirty="0" err="1" smtClean="0">
                <a:latin typeface="Tahoma" charset="0"/>
              </a:rPr>
              <a:t>ppm</a:t>
            </a:r>
            <a:r>
              <a:rPr lang="en-US" altLang="en-US" sz="2400" dirty="0" smtClean="0">
                <a:latin typeface="Tahoma" charset="0"/>
              </a:rPr>
              <a:t>, and mass/volume)</a:t>
            </a:r>
          </a:p>
          <a:p>
            <a:pPr marL="990600" lvl="1" indent="-533400" eaLnBrk="1" hangingPunct="1"/>
            <a:r>
              <a:rPr lang="en-US" altLang="en-US" sz="2400" dirty="0" smtClean="0">
                <a:latin typeface="Tahoma" charset="0"/>
              </a:rPr>
              <a:t>How to convert between concentration units*</a:t>
            </a:r>
          </a:p>
          <a:p>
            <a:pPr marL="990600" lvl="1" indent="-533400" eaLnBrk="1" hangingPunct="1"/>
            <a:r>
              <a:rPr lang="en-US" altLang="en-US" sz="2400" dirty="0" smtClean="0">
                <a:latin typeface="Tahoma" charset="0"/>
              </a:rPr>
              <a:t>Equipment and steps to make solutions of known concentration + calculations for preparation*</a:t>
            </a:r>
          </a:p>
          <a:p>
            <a:pPr marL="990600" lvl="1" indent="-533400" eaLnBrk="1" hangingPunct="1"/>
            <a:r>
              <a:rPr lang="en-US" altLang="en-US" sz="2400" dirty="0" smtClean="0">
                <a:latin typeface="Tahoma" charset="0"/>
              </a:rPr>
              <a:t>How to do </a:t>
            </a:r>
            <a:r>
              <a:rPr lang="en-US" altLang="en-US" sz="2400" dirty="0" err="1" smtClean="0">
                <a:latin typeface="Tahoma" charset="0"/>
              </a:rPr>
              <a:t>stoichiometry</a:t>
            </a:r>
            <a:r>
              <a:rPr lang="en-US" altLang="en-US" sz="2400" dirty="0" smtClean="0">
                <a:latin typeface="Tahoma" charset="0"/>
              </a:rPr>
              <a:t> problems (involving solids or solutions)*</a:t>
            </a:r>
          </a:p>
        </p:txBody>
      </p:sp>
      <p:sp>
        <p:nvSpPr>
          <p:cNvPr id="209924" name="Text Box 4"/>
          <p:cNvSpPr txBox="1">
            <a:spLocks noChangeArrowheads="1"/>
          </p:cNvSpPr>
          <p:nvPr/>
        </p:nvSpPr>
        <p:spPr bwMode="auto">
          <a:xfrm>
            <a:off x="533400" y="6248400"/>
            <a:ext cx="8001000" cy="366713"/>
          </a:xfrm>
          <a:prstGeom prst="rect">
            <a:avLst/>
          </a:prstGeom>
          <a:noFill/>
          <a:ln w="9525">
            <a:noFill/>
            <a:miter lim="800000"/>
            <a:headEnd/>
            <a:tailEnd/>
          </a:ln>
        </p:spPr>
        <p:txBody>
          <a:bodyPr>
            <a:spAutoFit/>
          </a:bodyPr>
          <a:lstStyle/>
          <a:p>
            <a:pPr>
              <a:spcBef>
                <a:spcPct val="50000"/>
              </a:spcBef>
            </a:pPr>
            <a:r>
              <a:rPr lang="en-US" altLang="en-US" b="1" dirty="0"/>
              <a:t>Note: *means need quantitative knowledge</a:t>
            </a:r>
          </a:p>
        </p:txBody>
      </p:sp>
    </p:spTree>
    <p:extLst>
      <p:ext uri="{BB962C8B-B14F-4D97-AF65-F5344CB8AC3E}">
        <p14:creationId xmlns:p14="http://schemas.microsoft.com/office/powerpoint/2010/main" val="356853247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0992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09923">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09923">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09923">
                                            <p:txEl>
                                              <p:pRg st="3" end="3"/>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09923">
                                            <p:txEl>
                                              <p:pRg st="4" end="4"/>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09923">
                                            <p:txEl>
                                              <p:pRg st="5" end="5"/>
                                            </p:txEl>
                                          </p:spTgt>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209923">
                                            <p:txEl>
                                              <p:pRg st="6" end="6"/>
                                            </p:txEl>
                                          </p:spTgt>
                                        </p:tgtEl>
                                        <p:attrNameLst>
                                          <p:attrName>style.visibility</p:attrName>
                                        </p:attrNameLst>
                                      </p:cBhvr>
                                      <p:to>
                                        <p:strVal val="visible"/>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20992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9923" grpId="0" build="p"/>
      <p:bldP spid="209924"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idx="4294967295"/>
          </p:nvPr>
        </p:nvSpPr>
        <p:spPr/>
        <p:txBody>
          <a:bodyPr/>
          <a:lstStyle/>
          <a:p>
            <a:pPr eaLnBrk="1" hangingPunct="1"/>
            <a:r>
              <a:rPr lang="en-US" altLang="en-US" smtClean="0">
                <a:latin typeface="Tahoma" charset="0"/>
              </a:rPr>
              <a:t>Review for Exam – cont.</a:t>
            </a:r>
          </a:p>
        </p:txBody>
      </p:sp>
      <p:sp>
        <p:nvSpPr>
          <p:cNvPr id="211971" name="Rectangle 3"/>
          <p:cNvSpPr>
            <a:spLocks noGrp="1" noChangeArrowheads="1"/>
          </p:cNvSpPr>
          <p:nvPr>
            <p:ph type="body" idx="4294967295"/>
          </p:nvPr>
        </p:nvSpPr>
        <p:spPr>
          <a:xfrm>
            <a:off x="457200" y="1600200"/>
            <a:ext cx="8229600" cy="4876800"/>
          </a:xfrm>
        </p:spPr>
        <p:txBody>
          <a:bodyPr/>
          <a:lstStyle/>
          <a:p>
            <a:pPr eaLnBrk="1" hangingPunct="1">
              <a:lnSpc>
                <a:spcPct val="80000"/>
              </a:lnSpc>
            </a:pPr>
            <a:r>
              <a:rPr lang="en-US" altLang="en-US" sz="2800" dirty="0" smtClean="0">
                <a:latin typeface="Tahoma" charset="0"/>
              </a:rPr>
              <a:t>Know the following (from Ch. 3)</a:t>
            </a:r>
          </a:p>
          <a:p>
            <a:pPr lvl="1" eaLnBrk="1" hangingPunct="1">
              <a:lnSpc>
                <a:spcPct val="80000"/>
              </a:lnSpc>
            </a:pPr>
            <a:r>
              <a:rPr lang="en-US" altLang="en-US" sz="2400" dirty="0" smtClean="0">
                <a:latin typeface="Tahoma" charset="0"/>
              </a:rPr>
              <a:t>Rules for significant figures (including for calculations with +, -, *, or / and when uncertainties are given)*</a:t>
            </a:r>
          </a:p>
          <a:p>
            <a:pPr lvl="1" eaLnBrk="1" hangingPunct="1">
              <a:lnSpc>
                <a:spcPct val="80000"/>
              </a:lnSpc>
            </a:pPr>
            <a:r>
              <a:rPr lang="en-US" altLang="en-US" sz="2400" dirty="0" smtClean="0">
                <a:latin typeface="Tahoma" charset="0"/>
              </a:rPr>
              <a:t>Definitions for: systematic and random error, accuracy and precision, uncertainty, relative error and relative uncertainty</a:t>
            </a:r>
          </a:p>
          <a:p>
            <a:pPr lvl="1" eaLnBrk="1" hangingPunct="1">
              <a:lnSpc>
                <a:spcPct val="80000"/>
              </a:lnSpc>
            </a:pPr>
            <a:r>
              <a:rPr lang="en-US" altLang="en-US" sz="2400" dirty="0">
                <a:latin typeface="Tahoma" charset="0"/>
              </a:rPr>
              <a:t>How to do propagation of uncertainty problems (+, -, *, /, exponent, and mixed operations) and to convert between absolute and relative uncertainty</a:t>
            </a:r>
            <a:r>
              <a:rPr lang="en-US" altLang="en-US" sz="2400" dirty="0" smtClean="0">
                <a:latin typeface="Tahoma" charset="0"/>
              </a:rPr>
              <a:t>*</a:t>
            </a:r>
          </a:p>
          <a:p>
            <a:pPr marL="114300" lvl="1" indent="7938" eaLnBrk="1" hangingPunct="1">
              <a:buFontTx/>
              <a:buChar char="•"/>
            </a:pPr>
            <a:r>
              <a:rPr lang="en-US" altLang="en-US" dirty="0">
                <a:latin typeface="Tahoma" charset="0"/>
              </a:rPr>
              <a:t>Know the following (from Ch. 4)</a:t>
            </a:r>
          </a:p>
          <a:p>
            <a:pPr marL="514350" lvl="2" indent="7938" eaLnBrk="1" hangingPunct="1">
              <a:buFontTx/>
              <a:buChar char="-"/>
            </a:pPr>
            <a:r>
              <a:rPr lang="en-US" altLang="en-US" dirty="0">
                <a:latin typeface="Tahoma" charset="0"/>
              </a:rPr>
              <a:t>What a Gaussian distribution represents</a:t>
            </a:r>
          </a:p>
          <a:p>
            <a:pPr marL="514350" lvl="2" indent="7938" eaLnBrk="1" hangingPunct="1">
              <a:buFontTx/>
              <a:buChar char="-"/>
            </a:pPr>
            <a:r>
              <a:rPr lang="en-US" altLang="en-US" dirty="0">
                <a:latin typeface="Tahoma" charset="0"/>
              </a:rPr>
              <a:t>How to calculate mean values and standard deviations (can use calculators)*</a:t>
            </a:r>
          </a:p>
          <a:p>
            <a:pPr marL="457200" lvl="1" indent="0" eaLnBrk="1" hangingPunct="1">
              <a:lnSpc>
                <a:spcPct val="80000"/>
              </a:lnSpc>
              <a:buNone/>
            </a:pPr>
            <a:endParaRPr lang="en-US" altLang="en-US" sz="2400" dirty="0">
              <a:latin typeface="Tahoma" charset="0"/>
            </a:endParaRPr>
          </a:p>
        </p:txBody>
      </p:sp>
    </p:spTree>
    <p:extLst>
      <p:ext uri="{BB962C8B-B14F-4D97-AF65-F5344CB8AC3E}">
        <p14:creationId xmlns:p14="http://schemas.microsoft.com/office/powerpoint/2010/main" val="95485845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11971">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11971">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11971">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11971">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11971">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11971">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211971">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1971"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idx="4294967295"/>
          </p:nvPr>
        </p:nvSpPr>
        <p:spPr/>
        <p:txBody>
          <a:bodyPr/>
          <a:lstStyle/>
          <a:p>
            <a:pPr eaLnBrk="1" hangingPunct="1"/>
            <a:r>
              <a:rPr lang="en-US" altLang="en-US" smtClean="0">
                <a:latin typeface="Tahoma" charset="0"/>
              </a:rPr>
              <a:t>Review for Exam</a:t>
            </a:r>
          </a:p>
        </p:txBody>
      </p:sp>
      <p:sp>
        <p:nvSpPr>
          <p:cNvPr id="214019" name="Rectangle 3"/>
          <p:cNvSpPr>
            <a:spLocks noGrp="1" noChangeArrowheads="1"/>
          </p:cNvSpPr>
          <p:nvPr>
            <p:ph type="body" idx="4294967295"/>
          </p:nvPr>
        </p:nvSpPr>
        <p:spPr/>
        <p:txBody>
          <a:bodyPr/>
          <a:lstStyle/>
          <a:p>
            <a:pPr marL="114300" lvl="1" indent="7938" eaLnBrk="1" hangingPunct="1">
              <a:buFontTx/>
              <a:buChar char="•"/>
            </a:pPr>
            <a:r>
              <a:rPr lang="en-US" altLang="en-US" dirty="0" smtClean="0">
                <a:latin typeface="Tahoma" charset="0"/>
              </a:rPr>
              <a:t>Know the following (from Ch. 4 – cont.)</a:t>
            </a:r>
          </a:p>
          <a:p>
            <a:pPr marL="514350" lvl="2" indent="7938" eaLnBrk="1" hangingPunct="1">
              <a:buFontTx/>
              <a:buChar char="-"/>
            </a:pPr>
            <a:r>
              <a:rPr lang="en-US" altLang="en-US" dirty="0" smtClean="0">
                <a:latin typeface="Tahoma" charset="0"/>
              </a:rPr>
              <a:t> The differences between populations and samples</a:t>
            </a:r>
          </a:p>
          <a:p>
            <a:pPr marL="514350" lvl="2" indent="7938" eaLnBrk="1" hangingPunct="1">
              <a:buFontTx/>
              <a:buChar char="-"/>
            </a:pPr>
            <a:r>
              <a:rPr lang="en-US" altLang="en-US" dirty="0" smtClean="0">
                <a:latin typeface="Tahoma" charset="0"/>
              </a:rPr>
              <a:t> How to calculate Z values*</a:t>
            </a:r>
          </a:p>
          <a:p>
            <a:pPr marL="514350" lvl="2" indent="7938" eaLnBrk="1" hangingPunct="1">
              <a:buFontTx/>
              <a:buChar char="-"/>
            </a:pPr>
            <a:r>
              <a:rPr lang="en-US" altLang="en-US" sz="2400" dirty="0" smtClean="0">
                <a:latin typeface="Tahoma" charset="0"/>
              </a:rPr>
              <a:t> How </a:t>
            </a:r>
            <a:r>
              <a:rPr lang="en-US" altLang="en-US" sz="2400" dirty="0">
                <a:latin typeface="Tahoma" charset="0"/>
              </a:rPr>
              <a:t>to use Table 4-1 and Z values to calculate probabilities between </a:t>
            </a:r>
            <a:r>
              <a:rPr lang="en-US" altLang="en-US" sz="2400" dirty="0" smtClean="0">
                <a:latin typeface="Tahoma" charset="0"/>
              </a:rPr>
              <a:t>limits*</a:t>
            </a:r>
          </a:p>
          <a:p>
            <a:pPr marL="514350" lvl="2" indent="7938" eaLnBrk="1" hangingPunct="1">
              <a:buFontTx/>
              <a:buChar char="-"/>
            </a:pPr>
            <a:r>
              <a:rPr lang="en-US" altLang="en-US" sz="2400" dirty="0" smtClean="0">
                <a:latin typeface="Tahoma" charset="0"/>
              </a:rPr>
              <a:t> How </a:t>
            </a:r>
            <a:r>
              <a:rPr lang="en-US" altLang="en-US" sz="2400" dirty="0">
                <a:latin typeface="Tahoma" charset="0"/>
              </a:rPr>
              <a:t>to determine confidence intervals</a:t>
            </a:r>
            <a:r>
              <a:rPr lang="en-US" altLang="en-US" sz="2400" dirty="0" smtClean="0">
                <a:latin typeface="Tahoma" charset="0"/>
              </a:rPr>
              <a:t>* (t- and Z-based) </a:t>
            </a:r>
            <a:r>
              <a:rPr lang="en-US" altLang="en-US" sz="2400" dirty="0">
                <a:latin typeface="Tahoma" charset="0"/>
              </a:rPr>
              <a:t>+ factors which influence confidence </a:t>
            </a:r>
            <a:r>
              <a:rPr lang="en-US" altLang="en-US" sz="2400" dirty="0" smtClean="0">
                <a:latin typeface="Tahoma" charset="0"/>
              </a:rPr>
              <a:t>intervals</a:t>
            </a:r>
          </a:p>
          <a:p>
            <a:pPr marL="514350" lvl="2" indent="7938" eaLnBrk="1" hangingPunct="1">
              <a:buFontTx/>
              <a:buChar char="-"/>
            </a:pPr>
            <a:r>
              <a:rPr lang="en-US" altLang="en-US" dirty="0">
                <a:latin typeface="Tahoma" charset="0"/>
              </a:rPr>
              <a:t> Difference between Z and t based confidence intervals (lecture only)</a:t>
            </a:r>
          </a:p>
          <a:p>
            <a:pPr marL="514350" lvl="2" indent="7938" eaLnBrk="1" hangingPunct="1">
              <a:buFontTx/>
              <a:buChar char="-"/>
            </a:pPr>
            <a:r>
              <a:rPr lang="en-US" altLang="en-US" sz="2400" dirty="0" smtClean="0">
                <a:latin typeface="Tahoma" charset="0"/>
              </a:rPr>
              <a:t> How to calculate a standard deviation of a mean*</a:t>
            </a:r>
          </a:p>
          <a:p>
            <a:pPr marL="514350" lvl="2" indent="7938" eaLnBrk="1" hangingPunct="1">
              <a:buFontTx/>
              <a:buChar char="-"/>
            </a:pPr>
            <a:r>
              <a:rPr lang="en-US" altLang="en-US" dirty="0">
                <a:latin typeface="Tahoma" charset="0"/>
              </a:rPr>
              <a:t> </a:t>
            </a:r>
            <a:r>
              <a:rPr lang="en-US" altLang="en-US" sz="2400" dirty="0" smtClean="0">
                <a:latin typeface="Tahoma" charset="0"/>
              </a:rPr>
              <a:t>What a </a:t>
            </a:r>
            <a:r>
              <a:rPr lang="en-US" altLang="en-US" sz="2400" dirty="0">
                <a:latin typeface="Tahoma" charset="0"/>
              </a:rPr>
              <a:t>confidence intervals tell you</a:t>
            </a:r>
          </a:p>
          <a:p>
            <a:pPr marL="514350" lvl="2" indent="7938" eaLnBrk="1" hangingPunct="1">
              <a:buFontTx/>
              <a:buChar char="-"/>
            </a:pPr>
            <a:endParaRPr lang="en-US" altLang="en-US" dirty="0" smtClean="0">
              <a:latin typeface="Tahoma" charset="0"/>
            </a:endParaRPr>
          </a:p>
        </p:txBody>
      </p:sp>
    </p:spTree>
    <p:extLst>
      <p:ext uri="{BB962C8B-B14F-4D97-AF65-F5344CB8AC3E}">
        <p14:creationId xmlns:p14="http://schemas.microsoft.com/office/powerpoint/2010/main" val="11448461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14019">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14019">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14019">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14019">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14019">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14019">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214019">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214019">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4019"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idx="4294967295"/>
          </p:nvPr>
        </p:nvSpPr>
        <p:spPr/>
        <p:txBody>
          <a:bodyPr/>
          <a:lstStyle/>
          <a:p>
            <a:pPr eaLnBrk="1" hangingPunct="1"/>
            <a:r>
              <a:rPr lang="en-US" altLang="en-US" smtClean="0">
                <a:latin typeface="Tahoma" charset="0"/>
              </a:rPr>
              <a:t>Review for Exam – Ch. 4 (cont.)</a:t>
            </a:r>
          </a:p>
        </p:txBody>
      </p:sp>
      <p:sp>
        <p:nvSpPr>
          <p:cNvPr id="219139" name="Rectangle 3"/>
          <p:cNvSpPr>
            <a:spLocks noGrp="1" noChangeArrowheads="1"/>
          </p:cNvSpPr>
          <p:nvPr>
            <p:ph type="body" idx="4294967295"/>
          </p:nvPr>
        </p:nvSpPr>
        <p:spPr/>
        <p:txBody>
          <a:bodyPr/>
          <a:lstStyle/>
          <a:p>
            <a:pPr marL="114300" lvl="1" indent="7938" eaLnBrk="1" hangingPunct="1">
              <a:buFontTx/>
              <a:buChar char="•"/>
            </a:pPr>
            <a:r>
              <a:rPr lang="en-US" altLang="en-US" dirty="0">
                <a:latin typeface="Tahoma" charset="0"/>
              </a:rPr>
              <a:t>Know the following (from Ch. 4 – cont</a:t>
            </a:r>
            <a:r>
              <a:rPr lang="en-US" altLang="en-US" dirty="0" smtClean="0">
                <a:latin typeface="Tahoma" charset="0"/>
              </a:rPr>
              <a:t>.)</a:t>
            </a:r>
            <a:endParaRPr lang="en-US" altLang="en-US" dirty="0">
              <a:latin typeface="Tahoma" charset="0"/>
            </a:endParaRPr>
          </a:p>
          <a:p>
            <a:pPr marL="685800" lvl="2" eaLnBrk="1" hangingPunct="1">
              <a:lnSpc>
                <a:spcPct val="90000"/>
              </a:lnSpc>
              <a:buFontTx/>
              <a:buChar char="-"/>
            </a:pPr>
            <a:r>
              <a:rPr lang="en-US" altLang="en-US" dirty="0" smtClean="0">
                <a:latin typeface="Tahoma" charset="0"/>
              </a:rPr>
              <a:t>How </a:t>
            </a:r>
            <a:r>
              <a:rPr lang="en-US" altLang="en-US" dirty="0">
                <a:latin typeface="Tahoma" charset="0"/>
              </a:rPr>
              <a:t>to perform an </a:t>
            </a:r>
            <a:r>
              <a:rPr lang="en-US" altLang="en-US" dirty="0" smtClean="0">
                <a:latin typeface="Tahoma" charset="0"/>
              </a:rPr>
              <a:t>F-Test*</a:t>
            </a:r>
          </a:p>
          <a:p>
            <a:pPr marL="685800" lvl="2" eaLnBrk="1" hangingPunct="1">
              <a:lnSpc>
                <a:spcPct val="90000"/>
              </a:lnSpc>
              <a:buFontTx/>
              <a:buChar char="-"/>
            </a:pPr>
            <a:r>
              <a:rPr lang="en-US" altLang="en-US" dirty="0" smtClean="0">
                <a:latin typeface="Tahoma" charset="0"/>
              </a:rPr>
              <a:t>How </a:t>
            </a:r>
            <a:r>
              <a:rPr lang="en-US" altLang="en-US" dirty="0">
                <a:latin typeface="Tahoma" charset="0"/>
              </a:rPr>
              <a:t>to perform a case 1 </a:t>
            </a:r>
            <a:r>
              <a:rPr lang="en-US" altLang="en-US" dirty="0" smtClean="0">
                <a:latin typeface="Tahoma" charset="0"/>
              </a:rPr>
              <a:t>or case 3 t-Test*</a:t>
            </a:r>
          </a:p>
          <a:p>
            <a:pPr marL="685800" lvl="2" eaLnBrk="1" hangingPunct="1">
              <a:lnSpc>
                <a:spcPct val="90000"/>
              </a:lnSpc>
              <a:buFontTx/>
              <a:buChar char="-"/>
            </a:pPr>
            <a:r>
              <a:rPr lang="en-US" altLang="en-US" dirty="0" smtClean="0">
                <a:latin typeface="Tahoma" charset="0"/>
              </a:rPr>
              <a:t>How </a:t>
            </a:r>
            <a:r>
              <a:rPr lang="en-US" altLang="en-US" dirty="0">
                <a:latin typeface="Tahoma" charset="0"/>
              </a:rPr>
              <a:t>to recognize and select a proper test (3 t tests, F test and Grubbs </a:t>
            </a:r>
            <a:r>
              <a:rPr lang="en-US" altLang="en-US" dirty="0" smtClean="0">
                <a:latin typeface="Tahoma" charset="0"/>
              </a:rPr>
              <a:t>test)</a:t>
            </a:r>
          </a:p>
          <a:p>
            <a:pPr marL="685800" lvl="2" eaLnBrk="1" hangingPunct="1">
              <a:lnSpc>
                <a:spcPct val="90000"/>
              </a:lnSpc>
              <a:buFontTx/>
              <a:buChar char="-"/>
            </a:pPr>
            <a:r>
              <a:rPr lang="en-US" altLang="en-US" dirty="0" smtClean="0">
                <a:latin typeface="Tahoma" charset="0"/>
              </a:rPr>
              <a:t>How </a:t>
            </a:r>
            <a:r>
              <a:rPr lang="en-US" altLang="en-US" dirty="0">
                <a:latin typeface="Tahoma" charset="0"/>
              </a:rPr>
              <a:t>to deal with poor data points (including use of Grubbs test</a:t>
            </a:r>
            <a:r>
              <a:rPr lang="en-US" altLang="en-US" dirty="0" smtClean="0">
                <a:latin typeface="Tahoma" charset="0"/>
              </a:rPr>
              <a:t>)*</a:t>
            </a:r>
            <a:endParaRPr lang="en-US" altLang="en-US" dirty="0">
              <a:latin typeface="Tahoma" charset="0"/>
            </a:endParaRPr>
          </a:p>
          <a:p>
            <a:pPr marL="685800" lvl="2" eaLnBrk="1" hangingPunct="1">
              <a:lnSpc>
                <a:spcPct val="90000"/>
              </a:lnSpc>
              <a:buFontTx/>
              <a:buChar char="-"/>
            </a:pPr>
            <a:r>
              <a:rPr lang="en-US" altLang="en-US" dirty="0" smtClean="0">
                <a:latin typeface="Tahoma" charset="0"/>
              </a:rPr>
              <a:t>How </a:t>
            </a:r>
            <a:r>
              <a:rPr lang="en-US" altLang="en-US" dirty="0">
                <a:latin typeface="Tahoma" charset="0"/>
              </a:rPr>
              <a:t>method of least squares works (qualitatively)</a:t>
            </a:r>
          </a:p>
          <a:p>
            <a:pPr marL="685800" lvl="2" eaLnBrk="1" hangingPunct="1">
              <a:lnSpc>
                <a:spcPct val="90000"/>
              </a:lnSpc>
              <a:buFontTx/>
              <a:buChar char="-"/>
            </a:pPr>
            <a:r>
              <a:rPr lang="en-US" altLang="en-US" dirty="0">
                <a:latin typeface="Tahoma" charset="0"/>
              </a:rPr>
              <a:t>Steps to the calibration process</a:t>
            </a:r>
          </a:p>
          <a:p>
            <a:pPr marL="685800" lvl="2" eaLnBrk="1" hangingPunct="1">
              <a:lnSpc>
                <a:spcPct val="90000"/>
              </a:lnSpc>
              <a:buFontTx/>
              <a:buChar char="-"/>
            </a:pPr>
            <a:r>
              <a:rPr lang="en-US" altLang="en-US" dirty="0">
                <a:latin typeface="Tahoma" charset="0"/>
              </a:rPr>
              <a:t>Assumptions required for least squares analysis</a:t>
            </a:r>
          </a:p>
          <a:p>
            <a:pPr marL="685800" lvl="2" eaLnBrk="1" hangingPunct="1">
              <a:lnSpc>
                <a:spcPct val="90000"/>
              </a:lnSpc>
              <a:buFontTx/>
              <a:buChar char="-"/>
            </a:pPr>
            <a:r>
              <a:rPr lang="en-US" altLang="en-US" dirty="0">
                <a:latin typeface="Tahoma" charset="0"/>
              </a:rPr>
              <a:t>How to determine concentrations of unknowns* + limitations in </a:t>
            </a:r>
            <a:r>
              <a:rPr lang="en-US" altLang="en-US" dirty="0" smtClean="0">
                <a:latin typeface="Tahoma" charset="0"/>
              </a:rPr>
              <a:t>this</a:t>
            </a:r>
            <a:endParaRPr lang="en-US" altLang="en-US" sz="2400" dirty="0" smtClean="0">
              <a:latin typeface="Tahoma" charset="0"/>
            </a:endParaRPr>
          </a:p>
          <a:p>
            <a:pPr marL="114300" lvl="1" indent="7938" eaLnBrk="1" hangingPunct="1">
              <a:buFontTx/>
              <a:buChar char="•"/>
            </a:pPr>
            <a:endParaRPr lang="en-US" altLang="en-US" sz="2400" dirty="0" smtClean="0">
              <a:latin typeface="Tahoma" charset="0"/>
            </a:endParaRPr>
          </a:p>
        </p:txBody>
      </p:sp>
    </p:spTree>
    <p:extLst>
      <p:ext uri="{BB962C8B-B14F-4D97-AF65-F5344CB8AC3E}">
        <p14:creationId xmlns:p14="http://schemas.microsoft.com/office/powerpoint/2010/main" val="37454276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1913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1913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19139">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19139">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19139">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19139">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219139">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219139">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219139">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9139"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idx="4294967295"/>
          </p:nvPr>
        </p:nvSpPr>
        <p:spPr/>
        <p:txBody>
          <a:bodyPr/>
          <a:lstStyle/>
          <a:p>
            <a:pPr eaLnBrk="1" hangingPunct="1"/>
            <a:r>
              <a:rPr lang="en-US" altLang="en-US" smtClean="0">
                <a:latin typeface="Tahoma" charset="0"/>
              </a:rPr>
              <a:t>Review for Exam</a:t>
            </a:r>
          </a:p>
        </p:txBody>
      </p:sp>
      <p:sp>
        <p:nvSpPr>
          <p:cNvPr id="219139" name="Rectangle 3"/>
          <p:cNvSpPr>
            <a:spLocks noGrp="1" noChangeArrowheads="1"/>
          </p:cNvSpPr>
          <p:nvPr>
            <p:ph type="body" idx="4294967295"/>
          </p:nvPr>
        </p:nvSpPr>
        <p:spPr>
          <a:xfrm>
            <a:off x="457200" y="1371600"/>
            <a:ext cx="8229600" cy="4525963"/>
          </a:xfrm>
        </p:spPr>
        <p:txBody>
          <a:bodyPr/>
          <a:lstStyle/>
          <a:p>
            <a:pPr marL="285750" lvl="1" eaLnBrk="1" hangingPunct="1">
              <a:lnSpc>
                <a:spcPct val="90000"/>
              </a:lnSpc>
              <a:buFontTx/>
              <a:buChar char="•"/>
            </a:pPr>
            <a:r>
              <a:rPr lang="en-US" altLang="en-US" dirty="0" smtClean="0">
                <a:latin typeface="Tahoma" charset="0"/>
              </a:rPr>
              <a:t>Chapter 6</a:t>
            </a:r>
          </a:p>
          <a:p>
            <a:pPr marL="685800" lvl="2" eaLnBrk="1" hangingPunct="1">
              <a:lnSpc>
                <a:spcPct val="90000"/>
              </a:lnSpc>
              <a:buFontTx/>
              <a:buChar char="-"/>
            </a:pPr>
            <a:r>
              <a:rPr lang="en-US" altLang="en-US" dirty="0">
                <a:latin typeface="Tahoma" charset="0"/>
              </a:rPr>
              <a:t>Be able to write equilibrium equations from given equilibrium reactions</a:t>
            </a:r>
          </a:p>
          <a:p>
            <a:pPr marL="685800" lvl="2" eaLnBrk="1" hangingPunct="1">
              <a:lnSpc>
                <a:spcPct val="90000"/>
              </a:lnSpc>
              <a:buFontTx/>
              <a:buChar char="-"/>
            </a:pPr>
            <a:r>
              <a:rPr lang="en-US" altLang="en-US" dirty="0">
                <a:latin typeface="Tahoma" charset="0"/>
              </a:rPr>
              <a:t>Manipulate equilibrium reactions/equations*</a:t>
            </a:r>
          </a:p>
          <a:p>
            <a:pPr marL="457200" lvl="2" indent="0" eaLnBrk="1" hangingPunct="1">
              <a:lnSpc>
                <a:spcPct val="90000"/>
              </a:lnSpc>
              <a:buNone/>
            </a:pPr>
            <a:endParaRPr lang="en-US" altLang="en-US" dirty="0">
              <a:latin typeface="Tahoma" charset="0"/>
            </a:endParaRPr>
          </a:p>
        </p:txBody>
      </p:sp>
    </p:spTree>
    <p:extLst>
      <p:ext uri="{BB962C8B-B14F-4D97-AF65-F5344CB8AC3E}">
        <p14:creationId xmlns:p14="http://schemas.microsoft.com/office/powerpoint/2010/main" val="3836342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1913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1913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19139">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9139"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idx="4294967295"/>
          </p:nvPr>
        </p:nvSpPr>
        <p:spPr/>
        <p:txBody>
          <a:bodyPr/>
          <a:lstStyle/>
          <a:p>
            <a:pPr eaLnBrk="1" hangingPunct="1"/>
            <a:r>
              <a:rPr lang="en-US" altLang="en-US" dirty="0" smtClean="0">
                <a:latin typeface="Tahoma" charset="0"/>
              </a:rPr>
              <a:t>Equations given on Exam 1</a:t>
            </a:r>
          </a:p>
        </p:txBody>
      </p:sp>
      <p:sp>
        <p:nvSpPr>
          <p:cNvPr id="219139" name="Rectangle 3"/>
          <p:cNvSpPr>
            <a:spLocks noGrp="1" noChangeArrowheads="1"/>
          </p:cNvSpPr>
          <p:nvPr>
            <p:ph type="body" idx="4294967295"/>
          </p:nvPr>
        </p:nvSpPr>
        <p:spPr>
          <a:xfrm>
            <a:off x="457200" y="1371600"/>
            <a:ext cx="8229600" cy="4525963"/>
          </a:xfrm>
        </p:spPr>
        <p:txBody>
          <a:bodyPr/>
          <a:lstStyle/>
          <a:p>
            <a:pPr marL="285750" lvl="1" eaLnBrk="1" hangingPunct="1">
              <a:lnSpc>
                <a:spcPct val="90000"/>
              </a:lnSpc>
              <a:buFontTx/>
              <a:buChar char="•"/>
            </a:pPr>
            <a:r>
              <a:rPr lang="en-US" altLang="en-US" dirty="0" smtClean="0">
                <a:latin typeface="Tahoma" charset="0"/>
              </a:rPr>
              <a:t>Propagation of uncertainty</a:t>
            </a:r>
          </a:p>
          <a:p>
            <a:pPr marL="685800" lvl="2" eaLnBrk="1" hangingPunct="1">
              <a:lnSpc>
                <a:spcPct val="90000"/>
              </a:lnSpc>
            </a:pPr>
            <a:r>
              <a:rPr lang="en-US" altLang="en-US" dirty="0" smtClean="0">
                <a:latin typeface="Tahoma" charset="0"/>
              </a:rPr>
              <a:t>Basic equations given for + and - for * and / and for exponents</a:t>
            </a:r>
          </a:p>
          <a:p>
            <a:pPr marL="285750" lvl="1" eaLnBrk="1" hangingPunct="1">
              <a:lnSpc>
                <a:spcPct val="90000"/>
              </a:lnSpc>
              <a:buFontTx/>
              <a:buChar char="•"/>
            </a:pPr>
            <a:r>
              <a:rPr lang="en-US" altLang="en-US" dirty="0" smtClean="0">
                <a:latin typeface="Tahoma" charset="0"/>
              </a:rPr>
              <a:t>Standard Deviation Equation</a:t>
            </a:r>
          </a:p>
          <a:p>
            <a:pPr marL="285750" lvl="1" eaLnBrk="1" hangingPunct="1">
              <a:lnSpc>
                <a:spcPct val="90000"/>
              </a:lnSpc>
              <a:buFontTx/>
              <a:buChar char="•"/>
            </a:pPr>
            <a:r>
              <a:rPr lang="en-US" altLang="en-US" dirty="0" smtClean="0">
                <a:latin typeface="Tahoma" charset="0"/>
              </a:rPr>
              <a:t>Equation </a:t>
            </a:r>
            <a:r>
              <a:rPr lang="en-US" altLang="en-US" dirty="0">
                <a:latin typeface="Tahoma" charset="0"/>
              </a:rPr>
              <a:t>for calculation of standard </a:t>
            </a:r>
            <a:r>
              <a:rPr lang="en-US" altLang="en-US" dirty="0" smtClean="0">
                <a:latin typeface="Tahoma" charset="0"/>
              </a:rPr>
              <a:t>deviation</a:t>
            </a:r>
          </a:p>
          <a:p>
            <a:pPr marL="285750" lvl="1" eaLnBrk="1" hangingPunct="1">
              <a:lnSpc>
                <a:spcPct val="90000"/>
              </a:lnSpc>
              <a:buFontTx/>
              <a:buChar char="•"/>
            </a:pPr>
            <a:r>
              <a:rPr lang="en-US" altLang="en-US" dirty="0" smtClean="0">
                <a:latin typeface="Tahoma" charset="0"/>
              </a:rPr>
              <a:t>F-test, case 3 t-test, and Grubb’s </a:t>
            </a:r>
            <a:r>
              <a:rPr lang="en-US" altLang="en-US">
                <a:latin typeface="Tahoma" charset="0"/>
              </a:rPr>
              <a:t>test </a:t>
            </a:r>
            <a:r>
              <a:rPr lang="en-US" altLang="en-US" smtClean="0">
                <a:latin typeface="Tahoma" charset="0"/>
              </a:rPr>
              <a:t>equations</a:t>
            </a:r>
            <a:endParaRPr lang="en-US" altLang="en-US" dirty="0">
              <a:latin typeface="Tahoma" charset="0"/>
            </a:endParaRPr>
          </a:p>
          <a:p>
            <a:pPr marL="285750" lvl="1" eaLnBrk="1" hangingPunct="1">
              <a:lnSpc>
                <a:spcPct val="90000"/>
              </a:lnSpc>
              <a:buFontTx/>
              <a:buChar char="•"/>
            </a:pPr>
            <a:endParaRPr lang="en-US" altLang="en-US" dirty="0" smtClean="0">
              <a:latin typeface="Tahoma" charset="0"/>
            </a:endParaRPr>
          </a:p>
          <a:p>
            <a:pPr marL="457200" lvl="2" indent="0" eaLnBrk="1" hangingPunct="1">
              <a:lnSpc>
                <a:spcPct val="90000"/>
              </a:lnSpc>
              <a:buNone/>
            </a:pPr>
            <a:endParaRPr lang="en-US" altLang="en-US" dirty="0">
              <a:latin typeface="Tahoma" charset="0"/>
            </a:endParaRPr>
          </a:p>
        </p:txBody>
      </p:sp>
    </p:spTree>
    <p:extLst>
      <p:ext uri="{BB962C8B-B14F-4D97-AF65-F5344CB8AC3E}">
        <p14:creationId xmlns:p14="http://schemas.microsoft.com/office/powerpoint/2010/main" val="21119166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19139">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19139">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219139">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219139">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219139">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9139"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idx="4294967295"/>
          </p:nvPr>
        </p:nvSpPr>
        <p:spPr/>
        <p:txBody>
          <a:bodyPr/>
          <a:lstStyle/>
          <a:p>
            <a:r>
              <a:rPr lang="en-US" altLang="en-US" smtClean="0">
                <a:latin typeface="Tahoma" charset="0"/>
              </a:rPr>
              <a:t>Thermodynamics</a:t>
            </a:r>
          </a:p>
        </p:txBody>
      </p:sp>
      <p:sp>
        <p:nvSpPr>
          <p:cNvPr id="66563" name="Rectangle 3"/>
          <p:cNvSpPr>
            <a:spLocks noGrp="1" noChangeArrowheads="1"/>
          </p:cNvSpPr>
          <p:nvPr>
            <p:ph type="body" idx="4294967295"/>
          </p:nvPr>
        </p:nvSpPr>
        <p:spPr/>
        <p:txBody>
          <a:bodyPr/>
          <a:lstStyle/>
          <a:p>
            <a:pPr marL="609600" indent="-609600">
              <a:buFontTx/>
              <a:buAutoNum type="arabicPeriod"/>
            </a:pPr>
            <a:r>
              <a:rPr lang="el-GR" altLang="en-US" dirty="0" smtClean="0">
                <a:latin typeface="Tahoma" charset="0"/>
                <a:cs typeface="Arial" charset="0"/>
              </a:rPr>
              <a:t>Δ</a:t>
            </a:r>
            <a:r>
              <a:rPr lang="en-US" altLang="en-US" dirty="0" smtClean="0">
                <a:latin typeface="Tahoma" charset="0"/>
              </a:rPr>
              <a:t>H, change in enthalpy, is related to heat of reaction</a:t>
            </a:r>
          </a:p>
          <a:p>
            <a:pPr marL="990600" lvl="1" indent="-533400">
              <a:buFontTx/>
              <a:buNone/>
            </a:pPr>
            <a:r>
              <a:rPr lang="en-US" altLang="en-US" dirty="0" smtClean="0">
                <a:latin typeface="Tahoma" charset="0"/>
              </a:rPr>
              <a:t>-	if a reaction produces heat, </a:t>
            </a:r>
            <a:r>
              <a:rPr lang="el-GR" altLang="en-US" dirty="0" smtClean="0">
                <a:latin typeface="Tahoma" charset="0"/>
                <a:cs typeface="Arial" charset="0"/>
              </a:rPr>
              <a:t>Δ</a:t>
            </a:r>
            <a:r>
              <a:rPr lang="en-US" altLang="en-US" dirty="0" smtClean="0">
                <a:latin typeface="Tahoma" charset="0"/>
              </a:rPr>
              <a:t>H &lt; 0 and reaction is “exothermic”</a:t>
            </a:r>
          </a:p>
          <a:p>
            <a:pPr marL="990600" lvl="1" indent="-533400">
              <a:buFontTx/>
              <a:buNone/>
            </a:pPr>
            <a:r>
              <a:rPr lang="en-US" altLang="en-US" dirty="0" smtClean="0">
                <a:latin typeface="Tahoma" charset="0"/>
              </a:rPr>
              <a:t>-	a reaction that requires heat has </a:t>
            </a:r>
            <a:r>
              <a:rPr lang="el-GR" altLang="en-US" dirty="0" smtClean="0">
                <a:latin typeface="Tahoma" charset="0"/>
                <a:cs typeface="Arial" charset="0"/>
              </a:rPr>
              <a:t>Δ</a:t>
            </a:r>
            <a:r>
              <a:rPr lang="en-US" altLang="en-US" dirty="0" smtClean="0">
                <a:latin typeface="Tahoma" charset="0"/>
              </a:rPr>
              <a:t>H &gt; 0 and is endothermic</a:t>
            </a:r>
          </a:p>
          <a:p>
            <a:pPr marL="609600" indent="-609600">
              <a:buFontTx/>
              <a:buAutoNum type="arabicPeriod"/>
            </a:pPr>
            <a:r>
              <a:rPr lang="el-GR" altLang="en-US" dirty="0" smtClean="0">
                <a:latin typeface="Tahoma" charset="0"/>
                <a:cs typeface="Arial" charset="0"/>
              </a:rPr>
              <a:t>Δ</a:t>
            </a:r>
            <a:r>
              <a:rPr lang="en-US" altLang="en-US" dirty="0" smtClean="0">
                <a:latin typeface="Tahoma" charset="0"/>
              </a:rPr>
              <a:t>S, change in entropy, is related to disorder of system</a:t>
            </a:r>
          </a:p>
          <a:p>
            <a:pPr marL="990600" lvl="1" indent="-533400">
              <a:buFontTx/>
              <a:buNone/>
            </a:pPr>
            <a:r>
              <a:rPr lang="en-US" altLang="en-US" dirty="0" smtClean="0">
                <a:latin typeface="Tahoma" charset="0"/>
              </a:rPr>
              <a:t>-	If the final system is “more random” than initial system, </a:t>
            </a:r>
            <a:r>
              <a:rPr lang="el-GR" altLang="en-US" dirty="0" smtClean="0">
                <a:latin typeface="Tahoma" charset="0"/>
                <a:cs typeface="Arial" charset="0"/>
              </a:rPr>
              <a:t>Δ</a:t>
            </a:r>
            <a:r>
              <a:rPr lang="en-US" altLang="en-US" dirty="0" smtClean="0">
                <a:latin typeface="Tahoma" charset="0"/>
                <a:cs typeface="Arial" charset="0"/>
              </a:rPr>
              <a:t>S</a:t>
            </a:r>
            <a:r>
              <a:rPr lang="en-US" altLang="en-US" dirty="0" smtClean="0">
                <a:latin typeface="Tahoma" charset="0"/>
              </a:rPr>
              <a:t> &gt; 0</a:t>
            </a:r>
          </a:p>
        </p:txBody>
      </p:sp>
    </p:spTree>
    <p:extLst>
      <p:ext uri="{BB962C8B-B14F-4D97-AF65-F5344CB8AC3E}">
        <p14:creationId xmlns:p14="http://schemas.microsoft.com/office/powerpoint/2010/main" val="146137692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656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6563">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6563">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6563">
                                            <p:txEl>
                                              <p:pRg st="3" end="3"/>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6656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656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idx="4294967295"/>
          </p:nvPr>
        </p:nvSpPr>
        <p:spPr/>
        <p:txBody>
          <a:bodyPr/>
          <a:lstStyle/>
          <a:p>
            <a:pPr eaLnBrk="1" hangingPunct="1"/>
            <a:r>
              <a:rPr lang="en-US" altLang="en-US" sz="4000" dirty="0" smtClean="0">
                <a:latin typeface="Tahoma" pitchFamily="34" charset="0"/>
              </a:rPr>
              <a:t>Thermodynamics</a:t>
            </a:r>
            <a:r>
              <a:rPr lang="en-US" altLang="en-US" sz="4800" dirty="0" smtClean="0">
                <a:latin typeface="Tahoma" pitchFamily="34" charset="0"/>
              </a:rPr>
              <a:t/>
            </a:r>
            <a:br>
              <a:rPr lang="en-US" altLang="en-US" sz="4800" dirty="0" smtClean="0">
                <a:latin typeface="Tahoma" pitchFamily="34" charset="0"/>
              </a:rPr>
            </a:br>
            <a:r>
              <a:rPr lang="en-US" altLang="en-US" sz="2800" dirty="0" smtClean="0">
                <a:latin typeface="Tahoma" pitchFamily="34" charset="0"/>
              </a:rPr>
              <a:t>Entropy</a:t>
            </a:r>
            <a:endParaRPr lang="en-US" altLang="en-US" sz="4000" dirty="0" smtClean="0">
              <a:solidFill>
                <a:srgbClr val="FF0000"/>
              </a:solidFill>
              <a:latin typeface="Tahoma" pitchFamily="34" charset="0"/>
            </a:endParaRPr>
          </a:p>
        </p:txBody>
      </p:sp>
      <p:sp>
        <p:nvSpPr>
          <p:cNvPr id="205827" name="Rectangle 3"/>
          <p:cNvSpPr>
            <a:spLocks noGrp="1" noChangeArrowheads="1"/>
          </p:cNvSpPr>
          <p:nvPr>
            <p:ph type="body" idx="4294967295"/>
          </p:nvPr>
        </p:nvSpPr>
        <p:spPr>
          <a:xfrm>
            <a:off x="457200" y="1600200"/>
            <a:ext cx="8229600" cy="3352800"/>
          </a:xfrm>
        </p:spPr>
        <p:txBody>
          <a:bodyPr/>
          <a:lstStyle/>
          <a:p>
            <a:pPr eaLnBrk="1" hangingPunct="1">
              <a:lnSpc>
                <a:spcPct val="90000"/>
              </a:lnSpc>
            </a:pPr>
            <a:r>
              <a:rPr lang="en-US" altLang="en-US" dirty="0" smtClean="0">
                <a:latin typeface="Tahoma" pitchFamily="34" charset="0"/>
              </a:rPr>
              <a:t>Entropy</a:t>
            </a:r>
          </a:p>
          <a:p>
            <a:pPr lvl="1" eaLnBrk="1" hangingPunct="1">
              <a:lnSpc>
                <a:spcPct val="90000"/>
              </a:lnSpc>
            </a:pPr>
            <a:r>
              <a:rPr lang="en-US" altLang="en-US" dirty="0" smtClean="0">
                <a:latin typeface="Tahoma" pitchFamily="34" charset="0"/>
              </a:rPr>
              <a:t>A macroscopic analogy to entropy would be to have a box of 50 ping pong balls with half white and half black</a:t>
            </a:r>
          </a:p>
          <a:p>
            <a:pPr lvl="1" eaLnBrk="1" hangingPunct="1">
              <a:lnSpc>
                <a:spcPct val="90000"/>
              </a:lnSpc>
            </a:pPr>
            <a:r>
              <a:rPr lang="en-US" altLang="en-US" dirty="0" smtClean="0">
                <a:latin typeface="Tahoma" pitchFamily="34" charset="0"/>
              </a:rPr>
              <a:t>Even if placed on two separate halves of the box, if the box were shaken to mix the balls, roughly half of each color would be expected in each half leading to a positive </a:t>
            </a:r>
            <a:r>
              <a:rPr lang="en-US" altLang="en-US" dirty="0" smtClean="0">
                <a:latin typeface="Symbol" pitchFamily="18" charset="2"/>
              </a:rPr>
              <a:t>D</a:t>
            </a:r>
            <a:r>
              <a:rPr lang="en-US" altLang="en-US" dirty="0" smtClean="0">
                <a:latin typeface="Tahoma" pitchFamily="34" charset="0"/>
              </a:rPr>
              <a:t>S</a:t>
            </a:r>
          </a:p>
        </p:txBody>
      </p:sp>
      <p:sp>
        <p:nvSpPr>
          <p:cNvPr id="4" name="Rectangle 3"/>
          <p:cNvSpPr/>
          <p:nvPr/>
        </p:nvSpPr>
        <p:spPr>
          <a:xfrm>
            <a:off x="990600" y="5105400"/>
            <a:ext cx="2819400" cy="1371600"/>
          </a:xfrm>
          <a:prstGeom prst="rect">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cxnSp>
        <p:nvCxnSpPr>
          <p:cNvPr id="6" name="Straight Connector 5"/>
          <p:cNvCxnSpPr>
            <a:stCxn id="4" idx="0"/>
            <a:endCxn id="4" idx="2"/>
          </p:cNvCxnSpPr>
          <p:nvPr/>
        </p:nvCxnSpPr>
        <p:spPr>
          <a:xfrm>
            <a:off x="2400300" y="5105400"/>
            <a:ext cx="0" cy="1371600"/>
          </a:xfrm>
          <a:prstGeom prst="line">
            <a:avLst/>
          </a:prstGeom>
          <a:ln w="25400">
            <a:solidFill>
              <a:schemeClr val="tx1"/>
            </a:solidFill>
            <a:prstDash val="sysDash"/>
          </a:ln>
        </p:spPr>
        <p:style>
          <a:lnRef idx="1">
            <a:schemeClr val="accent1"/>
          </a:lnRef>
          <a:fillRef idx="0">
            <a:schemeClr val="accent1"/>
          </a:fillRef>
          <a:effectRef idx="0">
            <a:schemeClr val="accent1"/>
          </a:effectRef>
          <a:fontRef idx="minor">
            <a:schemeClr val="tx1"/>
          </a:fontRef>
        </p:style>
      </p:cxnSp>
      <p:sp>
        <p:nvSpPr>
          <p:cNvPr id="8" name="Oval 7"/>
          <p:cNvSpPr/>
          <p:nvPr/>
        </p:nvSpPr>
        <p:spPr>
          <a:xfrm>
            <a:off x="2438400" y="5334000"/>
            <a:ext cx="228600" cy="228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9" name="Oval 8"/>
          <p:cNvSpPr/>
          <p:nvPr/>
        </p:nvSpPr>
        <p:spPr>
          <a:xfrm>
            <a:off x="1676400" y="5257800"/>
            <a:ext cx="228600" cy="22860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0" name="Oval 9"/>
          <p:cNvSpPr/>
          <p:nvPr/>
        </p:nvSpPr>
        <p:spPr>
          <a:xfrm>
            <a:off x="1066800" y="5257800"/>
            <a:ext cx="228600" cy="22860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1" name="Oval 10"/>
          <p:cNvSpPr/>
          <p:nvPr/>
        </p:nvSpPr>
        <p:spPr>
          <a:xfrm>
            <a:off x="1752600" y="6019800"/>
            <a:ext cx="228600" cy="22860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2" name="Oval 11"/>
          <p:cNvSpPr/>
          <p:nvPr/>
        </p:nvSpPr>
        <p:spPr>
          <a:xfrm>
            <a:off x="1371600" y="5486400"/>
            <a:ext cx="228600" cy="22860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3" name="Oval 12"/>
          <p:cNvSpPr/>
          <p:nvPr/>
        </p:nvSpPr>
        <p:spPr>
          <a:xfrm>
            <a:off x="1143000" y="5943600"/>
            <a:ext cx="228600" cy="22860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dirty="0"/>
              <a:t>v</a:t>
            </a:r>
          </a:p>
        </p:txBody>
      </p:sp>
      <p:sp>
        <p:nvSpPr>
          <p:cNvPr id="14" name="Oval 13"/>
          <p:cNvSpPr/>
          <p:nvPr/>
        </p:nvSpPr>
        <p:spPr>
          <a:xfrm>
            <a:off x="3124200" y="5105400"/>
            <a:ext cx="228600" cy="228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5" name="Oval 14"/>
          <p:cNvSpPr/>
          <p:nvPr/>
        </p:nvSpPr>
        <p:spPr>
          <a:xfrm>
            <a:off x="2743200" y="5867400"/>
            <a:ext cx="228600" cy="228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6" name="Oval 15"/>
          <p:cNvSpPr/>
          <p:nvPr/>
        </p:nvSpPr>
        <p:spPr>
          <a:xfrm>
            <a:off x="3048000" y="5486400"/>
            <a:ext cx="228600" cy="228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7" name="Oval 16"/>
          <p:cNvSpPr/>
          <p:nvPr/>
        </p:nvSpPr>
        <p:spPr>
          <a:xfrm>
            <a:off x="3429000" y="5867400"/>
            <a:ext cx="228600" cy="228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8" name="Oval 17"/>
          <p:cNvSpPr/>
          <p:nvPr/>
        </p:nvSpPr>
        <p:spPr>
          <a:xfrm>
            <a:off x="2971800" y="6172200"/>
            <a:ext cx="228600" cy="228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9" name="TextBox 18"/>
          <p:cNvSpPr txBox="1">
            <a:spLocks noChangeArrowheads="1"/>
          </p:cNvSpPr>
          <p:nvPr/>
        </p:nvSpPr>
        <p:spPr bwMode="auto">
          <a:xfrm>
            <a:off x="1219200" y="6488113"/>
            <a:ext cx="2057400" cy="369887"/>
          </a:xfrm>
          <a:prstGeom prst="rect">
            <a:avLst/>
          </a:prstGeom>
          <a:noFill/>
          <a:ln w="9525">
            <a:noFill/>
            <a:miter lim="800000"/>
            <a:headEnd/>
            <a:tailEnd/>
          </a:ln>
        </p:spPr>
        <p:txBody>
          <a:bodyPr>
            <a:spAutoFit/>
          </a:bodyPr>
          <a:lstStyle/>
          <a:p>
            <a:r>
              <a:rPr lang="en-US"/>
              <a:t>initial state</a:t>
            </a:r>
          </a:p>
        </p:txBody>
      </p:sp>
      <p:sp>
        <p:nvSpPr>
          <p:cNvPr id="20" name="Rectangle 19"/>
          <p:cNvSpPr/>
          <p:nvPr/>
        </p:nvSpPr>
        <p:spPr>
          <a:xfrm>
            <a:off x="4991100" y="5040312"/>
            <a:ext cx="2819400" cy="1371600"/>
          </a:xfrm>
          <a:prstGeom prst="rect">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cxnSp>
        <p:nvCxnSpPr>
          <p:cNvPr id="21" name="Straight Connector 20"/>
          <p:cNvCxnSpPr>
            <a:stCxn id="20" idx="0"/>
            <a:endCxn id="20" idx="2"/>
          </p:cNvCxnSpPr>
          <p:nvPr/>
        </p:nvCxnSpPr>
        <p:spPr>
          <a:xfrm>
            <a:off x="6400800" y="5040312"/>
            <a:ext cx="0" cy="1371600"/>
          </a:xfrm>
          <a:prstGeom prst="line">
            <a:avLst/>
          </a:prstGeom>
          <a:ln w="25400">
            <a:solidFill>
              <a:schemeClr val="tx1"/>
            </a:solidFill>
            <a:prstDash val="sysDash"/>
          </a:ln>
        </p:spPr>
        <p:style>
          <a:lnRef idx="1">
            <a:schemeClr val="accent1"/>
          </a:lnRef>
          <a:fillRef idx="0">
            <a:schemeClr val="accent1"/>
          </a:fillRef>
          <a:effectRef idx="0">
            <a:schemeClr val="accent1"/>
          </a:effectRef>
          <a:fontRef idx="minor">
            <a:schemeClr val="tx1"/>
          </a:fontRef>
        </p:style>
      </p:cxnSp>
      <p:sp>
        <p:nvSpPr>
          <p:cNvPr id="22" name="Oval 21"/>
          <p:cNvSpPr/>
          <p:nvPr/>
        </p:nvSpPr>
        <p:spPr>
          <a:xfrm>
            <a:off x="6438900" y="5268912"/>
            <a:ext cx="228600" cy="228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3" name="Oval 22"/>
          <p:cNvSpPr/>
          <p:nvPr/>
        </p:nvSpPr>
        <p:spPr>
          <a:xfrm>
            <a:off x="5676900" y="5192712"/>
            <a:ext cx="228600" cy="22860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4" name="Oval 23"/>
          <p:cNvSpPr/>
          <p:nvPr/>
        </p:nvSpPr>
        <p:spPr>
          <a:xfrm>
            <a:off x="5067300" y="5192712"/>
            <a:ext cx="228600" cy="22860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5" name="Oval 24"/>
          <p:cNvSpPr/>
          <p:nvPr/>
        </p:nvSpPr>
        <p:spPr>
          <a:xfrm>
            <a:off x="6934200" y="5878512"/>
            <a:ext cx="228600" cy="22860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6" name="Oval 25"/>
          <p:cNvSpPr/>
          <p:nvPr/>
        </p:nvSpPr>
        <p:spPr>
          <a:xfrm>
            <a:off x="7467600" y="5345112"/>
            <a:ext cx="228600" cy="22860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7" name="Oval 26"/>
          <p:cNvSpPr/>
          <p:nvPr/>
        </p:nvSpPr>
        <p:spPr>
          <a:xfrm>
            <a:off x="5143500" y="5878512"/>
            <a:ext cx="228600" cy="22860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dirty="0"/>
              <a:t>v</a:t>
            </a:r>
          </a:p>
        </p:txBody>
      </p:sp>
      <p:sp>
        <p:nvSpPr>
          <p:cNvPr id="28" name="Oval 27"/>
          <p:cNvSpPr/>
          <p:nvPr/>
        </p:nvSpPr>
        <p:spPr>
          <a:xfrm>
            <a:off x="7124700" y="5040312"/>
            <a:ext cx="228600" cy="228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9" name="Oval 28"/>
          <p:cNvSpPr/>
          <p:nvPr/>
        </p:nvSpPr>
        <p:spPr>
          <a:xfrm>
            <a:off x="5257800" y="5497512"/>
            <a:ext cx="228600" cy="228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30" name="Oval 29"/>
          <p:cNvSpPr/>
          <p:nvPr/>
        </p:nvSpPr>
        <p:spPr>
          <a:xfrm>
            <a:off x="5715000" y="5649912"/>
            <a:ext cx="228600" cy="228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31" name="Oval 30"/>
          <p:cNvSpPr/>
          <p:nvPr/>
        </p:nvSpPr>
        <p:spPr>
          <a:xfrm>
            <a:off x="7429500" y="5802312"/>
            <a:ext cx="228600" cy="228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32" name="Oval 31"/>
          <p:cNvSpPr/>
          <p:nvPr/>
        </p:nvSpPr>
        <p:spPr>
          <a:xfrm>
            <a:off x="5410200" y="6107112"/>
            <a:ext cx="228600" cy="228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33" name="TextBox 32"/>
          <p:cNvSpPr txBox="1">
            <a:spLocks noChangeArrowheads="1"/>
          </p:cNvSpPr>
          <p:nvPr/>
        </p:nvSpPr>
        <p:spPr bwMode="auto">
          <a:xfrm>
            <a:off x="5219700" y="6488112"/>
            <a:ext cx="2057400" cy="369888"/>
          </a:xfrm>
          <a:prstGeom prst="rect">
            <a:avLst/>
          </a:prstGeom>
          <a:noFill/>
          <a:ln w="9525">
            <a:noFill/>
            <a:miter lim="800000"/>
            <a:headEnd/>
            <a:tailEnd/>
          </a:ln>
        </p:spPr>
        <p:txBody>
          <a:bodyPr>
            <a:spAutoFit/>
          </a:bodyPr>
          <a:lstStyle/>
          <a:p>
            <a:r>
              <a:rPr lang="en-US"/>
              <a:t>final state</a:t>
            </a:r>
          </a:p>
        </p:txBody>
      </p:sp>
    </p:spTree>
    <p:extLst>
      <p:ext uri="{BB962C8B-B14F-4D97-AF65-F5344CB8AC3E}">
        <p14:creationId xmlns:p14="http://schemas.microsoft.com/office/powerpoint/2010/main" val="26869063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0582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0582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0582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6"/>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8"/>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9"/>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0"/>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1"/>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2"/>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13"/>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14"/>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15"/>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16"/>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17"/>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18"/>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19"/>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grpId="0" nodeType="clickEffect">
                                  <p:stCondLst>
                                    <p:cond delay="0"/>
                                  </p:stCondLst>
                                  <p:childTnLst>
                                    <p:set>
                                      <p:cBhvr>
                                        <p:cTn id="48" dur="1" fill="hold">
                                          <p:stCondLst>
                                            <p:cond delay="0"/>
                                          </p:stCondLst>
                                        </p:cTn>
                                        <p:tgtEl>
                                          <p:spTgt spid="20"/>
                                        </p:tgtEl>
                                        <p:attrNameLst>
                                          <p:attrName>style.visibility</p:attrName>
                                        </p:attrNameLst>
                                      </p:cBhvr>
                                      <p:to>
                                        <p:strVal val="visible"/>
                                      </p:to>
                                    </p:set>
                                  </p:childTnLst>
                                </p:cTn>
                              </p:par>
                              <p:par>
                                <p:cTn id="49" presetID="1" presetClass="entr" presetSubtype="0" fill="hold" nodeType="withEffect">
                                  <p:stCondLst>
                                    <p:cond delay="0"/>
                                  </p:stCondLst>
                                  <p:childTnLst>
                                    <p:set>
                                      <p:cBhvr>
                                        <p:cTn id="50" dur="1" fill="hold">
                                          <p:stCondLst>
                                            <p:cond delay="0"/>
                                          </p:stCondLst>
                                        </p:cTn>
                                        <p:tgtEl>
                                          <p:spTgt spid="21"/>
                                        </p:tgtEl>
                                        <p:attrNameLst>
                                          <p:attrName>style.visibility</p:attrName>
                                        </p:attrNameLst>
                                      </p:cBhvr>
                                      <p:to>
                                        <p:strVal val="visible"/>
                                      </p:to>
                                    </p:set>
                                  </p:childTnLst>
                                </p:cTn>
                              </p:par>
                              <p:par>
                                <p:cTn id="51" presetID="1" presetClass="entr" presetSubtype="0" fill="hold" grpId="0" nodeType="withEffect">
                                  <p:stCondLst>
                                    <p:cond delay="0"/>
                                  </p:stCondLst>
                                  <p:childTnLst>
                                    <p:set>
                                      <p:cBhvr>
                                        <p:cTn id="52" dur="1" fill="hold">
                                          <p:stCondLst>
                                            <p:cond delay="0"/>
                                          </p:stCondLst>
                                        </p:cTn>
                                        <p:tgtEl>
                                          <p:spTgt spid="22"/>
                                        </p:tgtEl>
                                        <p:attrNameLst>
                                          <p:attrName>style.visibility</p:attrName>
                                        </p:attrNameLst>
                                      </p:cBhvr>
                                      <p:to>
                                        <p:strVal val="visible"/>
                                      </p:to>
                                    </p:set>
                                  </p:childTnLst>
                                </p:cTn>
                              </p:par>
                              <p:par>
                                <p:cTn id="53" presetID="1" presetClass="entr" presetSubtype="0" fill="hold" grpId="0" nodeType="withEffect">
                                  <p:stCondLst>
                                    <p:cond delay="0"/>
                                  </p:stCondLst>
                                  <p:childTnLst>
                                    <p:set>
                                      <p:cBhvr>
                                        <p:cTn id="54" dur="1" fill="hold">
                                          <p:stCondLst>
                                            <p:cond delay="0"/>
                                          </p:stCondLst>
                                        </p:cTn>
                                        <p:tgtEl>
                                          <p:spTgt spid="23"/>
                                        </p:tgtEl>
                                        <p:attrNameLst>
                                          <p:attrName>style.visibility</p:attrName>
                                        </p:attrNameLst>
                                      </p:cBhvr>
                                      <p:to>
                                        <p:strVal val="visible"/>
                                      </p:to>
                                    </p:set>
                                  </p:childTnLst>
                                </p:cTn>
                              </p:par>
                              <p:par>
                                <p:cTn id="55" presetID="1" presetClass="entr" presetSubtype="0" fill="hold" grpId="0" nodeType="withEffect">
                                  <p:stCondLst>
                                    <p:cond delay="0"/>
                                  </p:stCondLst>
                                  <p:childTnLst>
                                    <p:set>
                                      <p:cBhvr>
                                        <p:cTn id="56" dur="1" fill="hold">
                                          <p:stCondLst>
                                            <p:cond delay="0"/>
                                          </p:stCondLst>
                                        </p:cTn>
                                        <p:tgtEl>
                                          <p:spTgt spid="24"/>
                                        </p:tgtEl>
                                        <p:attrNameLst>
                                          <p:attrName>style.visibility</p:attrName>
                                        </p:attrNameLst>
                                      </p:cBhvr>
                                      <p:to>
                                        <p:strVal val="visible"/>
                                      </p:to>
                                    </p:set>
                                  </p:childTnLst>
                                </p:cTn>
                              </p:par>
                              <p:par>
                                <p:cTn id="57" presetID="1" presetClass="entr" presetSubtype="0" fill="hold" grpId="0" nodeType="withEffect">
                                  <p:stCondLst>
                                    <p:cond delay="0"/>
                                  </p:stCondLst>
                                  <p:childTnLst>
                                    <p:set>
                                      <p:cBhvr>
                                        <p:cTn id="58" dur="1" fill="hold">
                                          <p:stCondLst>
                                            <p:cond delay="0"/>
                                          </p:stCondLst>
                                        </p:cTn>
                                        <p:tgtEl>
                                          <p:spTgt spid="25"/>
                                        </p:tgtEl>
                                        <p:attrNameLst>
                                          <p:attrName>style.visibility</p:attrName>
                                        </p:attrNameLst>
                                      </p:cBhvr>
                                      <p:to>
                                        <p:strVal val="visible"/>
                                      </p:to>
                                    </p:set>
                                  </p:childTnLst>
                                </p:cTn>
                              </p:par>
                              <p:par>
                                <p:cTn id="59" presetID="1" presetClass="entr" presetSubtype="0" fill="hold" grpId="0" nodeType="withEffect">
                                  <p:stCondLst>
                                    <p:cond delay="0"/>
                                  </p:stCondLst>
                                  <p:childTnLst>
                                    <p:set>
                                      <p:cBhvr>
                                        <p:cTn id="60" dur="1" fill="hold">
                                          <p:stCondLst>
                                            <p:cond delay="0"/>
                                          </p:stCondLst>
                                        </p:cTn>
                                        <p:tgtEl>
                                          <p:spTgt spid="26"/>
                                        </p:tgtEl>
                                        <p:attrNameLst>
                                          <p:attrName>style.visibility</p:attrName>
                                        </p:attrNameLst>
                                      </p:cBhvr>
                                      <p:to>
                                        <p:strVal val="visible"/>
                                      </p:to>
                                    </p:set>
                                  </p:childTnLst>
                                </p:cTn>
                              </p:par>
                              <p:par>
                                <p:cTn id="61" presetID="1" presetClass="entr" presetSubtype="0" fill="hold" grpId="0" nodeType="withEffect">
                                  <p:stCondLst>
                                    <p:cond delay="0"/>
                                  </p:stCondLst>
                                  <p:childTnLst>
                                    <p:set>
                                      <p:cBhvr>
                                        <p:cTn id="62" dur="1" fill="hold">
                                          <p:stCondLst>
                                            <p:cond delay="0"/>
                                          </p:stCondLst>
                                        </p:cTn>
                                        <p:tgtEl>
                                          <p:spTgt spid="27"/>
                                        </p:tgtEl>
                                        <p:attrNameLst>
                                          <p:attrName>style.visibility</p:attrName>
                                        </p:attrNameLst>
                                      </p:cBhvr>
                                      <p:to>
                                        <p:strVal val="visible"/>
                                      </p:to>
                                    </p:set>
                                  </p:childTnLst>
                                </p:cTn>
                              </p:par>
                              <p:par>
                                <p:cTn id="63" presetID="1" presetClass="entr" presetSubtype="0" fill="hold" grpId="0" nodeType="withEffect">
                                  <p:stCondLst>
                                    <p:cond delay="0"/>
                                  </p:stCondLst>
                                  <p:childTnLst>
                                    <p:set>
                                      <p:cBhvr>
                                        <p:cTn id="64" dur="1" fill="hold">
                                          <p:stCondLst>
                                            <p:cond delay="0"/>
                                          </p:stCondLst>
                                        </p:cTn>
                                        <p:tgtEl>
                                          <p:spTgt spid="28"/>
                                        </p:tgtEl>
                                        <p:attrNameLst>
                                          <p:attrName>style.visibility</p:attrName>
                                        </p:attrNameLst>
                                      </p:cBhvr>
                                      <p:to>
                                        <p:strVal val="visible"/>
                                      </p:to>
                                    </p:set>
                                  </p:childTnLst>
                                </p:cTn>
                              </p:par>
                              <p:par>
                                <p:cTn id="65" presetID="1" presetClass="entr" presetSubtype="0" fill="hold" grpId="0" nodeType="withEffect">
                                  <p:stCondLst>
                                    <p:cond delay="0"/>
                                  </p:stCondLst>
                                  <p:childTnLst>
                                    <p:set>
                                      <p:cBhvr>
                                        <p:cTn id="66" dur="1" fill="hold">
                                          <p:stCondLst>
                                            <p:cond delay="0"/>
                                          </p:stCondLst>
                                        </p:cTn>
                                        <p:tgtEl>
                                          <p:spTgt spid="29"/>
                                        </p:tgtEl>
                                        <p:attrNameLst>
                                          <p:attrName>style.visibility</p:attrName>
                                        </p:attrNameLst>
                                      </p:cBhvr>
                                      <p:to>
                                        <p:strVal val="visible"/>
                                      </p:to>
                                    </p:set>
                                  </p:childTnLst>
                                </p:cTn>
                              </p:par>
                              <p:par>
                                <p:cTn id="67" presetID="1" presetClass="entr" presetSubtype="0" fill="hold" grpId="0" nodeType="withEffect">
                                  <p:stCondLst>
                                    <p:cond delay="0"/>
                                  </p:stCondLst>
                                  <p:childTnLst>
                                    <p:set>
                                      <p:cBhvr>
                                        <p:cTn id="68" dur="1" fill="hold">
                                          <p:stCondLst>
                                            <p:cond delay="0"/>
                                          </p:stCondLst>
                                        </p:cTn>
                                        <p:tgtEl>
                                          <p:spTgt spid="30"/>
                                        </p:tgtEl>
                                        <p:attrNameLst>
                                          <p:attrName>style.visibility</p:attrName>
                                        </p:attrNameLst>
                                      </p:cBhvr>
                                      <p:to>
                                        <p:strVal val="visible"/>
                                      </p:to>
                                    </p:set>
                                  </p:childTnLst>
                                </p:cTn>
                              </p:par>
                              <p:par>
                                <p:cTn id="69" presetID="1" presetClass="entr" presetSubtype="0" fill="hold" grpId="0" nodeType="withEffect">
                                  <p:stCondLst>
                                    <p:cond delay="0"/>
                                  </p:stCondLst>
                                  <p:childTnLst>
                                    <p:set>
                                      <p:cBhvr>
                                        <p:cTn id="70" dur="1" fill="hold">
                                          <p:stCondLst>
                                            <p:cond delay="0"/>
                                          </p:stCondLst>
                                        </p:cTn>
                                        <p:tgtEl>
                                          <p:spTgt spid="31"/>
                                        </p:tgtEl>
                                        <p:attrNameLst>
                                          <p:attrName>style.visibility</p:attrName>
                                        </p:attrNameLst>
                                      </p:cBhvr>
                                      <p:to>
                                        <p:strVal val="visible"/>
                                      </p:to>
                                    </p:set>
                                  </p:childTnLst>
                                </p:cTn>
                              </p:par>
                              <p:par>
                                <p:cTn id="71" presetID="1" presetClass="entr" presetSubtype="0" fill="hold" grpId="0" nodeType="withEffect">
                                  <p:stCondLst>
                                    <p:cond delay="0"/>
                                  </p:stCondLst>
                                  <p:childTnLst>
                                    <p:set>
                                      <p:cBhvr>
                                        <p:cTn id="72" dur="1" fill="hold">
                                          <p:stCondLst>
                                            <p:cond delay="0"/>
                                          </p:stCondLst>
                                        </p:cTn>
                                        <p:tgtEl>
                                          <p:spTgt spid="32"/>
                                        </p:tgtEl>
                                        <p:attrNameLst>
                                          <p:attrName>style.visibility</p:attrName>
                                        </p:attrNameLst>
                                      </p:cBhvr>
                                      <p:to>
                                        <p:strVal val="visible"/>
                                      </p:to>
                                    </p:set>
                                  </p:childTnLst>
                                </p:cTn>
                              </p:par>
                              <p:par>
                                <p:cTn id="73" presetID="1" presetClass="entr" presetSubtype="0" fill="hold" grpId="0" nodeType="withEffect">
                                  <p:stCondLst>
                                    <p:cond delay="0"/>
                                  </p:stCondLst>
                                  <p:childTnLst>
                                    <p:set>
                                      <p:cBhvr>
                                        <p:cTn id="74" dur="1" fill="hold">
                                          <p:stCondLst>
                                            <p:cond delay="0"/>
                                          </p:stCondLst>
                                        </p:cTn>
                                        <p:tgtEl>
                                          <p:spTgt spid="3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827" grpId="0" build="p"/>
      <p:bldP spid="4" grpId="0" animBg="1"/>
      <p:bldP spid="8" grpId="0" animBg="1"/>
      <p:bldP spid="9" grpId="0" animBg="1"/>
      <p:bldP spid="10" grpId="0" animBg="1"/>
      <p:bldP spid="11" grpId="0" animBg="1"/>
      <p:bldP spid="12" grpId="0" animBg="1"/>
      <p:bldP spid="13" grpId="0" animBg="1"/>
      <p:bldP spid="14" grpId="0" animBg="1"/>
      <p:bldP spid="15" grpId="0" animBg="1"/>
      <p:bldP spid="16" grpId="0" animBg="1"/>
      <p:bldP spid="17" grpId="0" animBg="1"/>
      <p:bldP spid="18" grpId="0" animBg="1"/>
      <p:bldP spid="19" grpId="0"/>
      <p:bldP spid="20" grpId="0" animBg="1"/>
      <p:bldP spid="22" grpId="0" animBg="1"/>
      <p:bldP spid="23" grpId="0" animBg="1"/>
      <p:bldP spid="24" grpId="0" animBg="1"/>
      <p:bldP spid="25" grpId="0" animBg="1"/>
      <p:bldP spid="26" grpId="0" animBg="1"/>
      <p:bldP spid="27" grpId="0" animBg="1"/>
      <p:bldP spid="28" grpId="0" animBg="1"/>
      <p:bldP spid="29" grpId="0" animBg="1"/>
      <p:bldP spid="30" grpId="0" animBg="1"/>
      <p:bldP spid="31" grpId="0" animBg="1"/>
      <p:bldP spid="32" grpId="0" animBg="1"/>
      <p:bldP spid="33"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idx="4294967295"/>
          </p:nvPr>
        </p:nvSpPr>
        <p:spPr/>
        <p:txBody>
          <a:bodyPr/>
          <a:lstStyle/>
          <a:p>
            <a:r>
              <a:rPr lang="en-US" altLang="en-US" smtClean="0">
                <a:latin typeface="Tahoma" charset="0"/>
              </a:rPr>
              <a:t>Thermodynamics</a:t>
            </a:r>
          </a:p>
        </p:txBody>
      </p:sp>
      <p:sp>
        <p:nvSpPr>
          <p:cNvPr id="68611" name="Rectangle 3"/>
          <p:cNvSpPr>
            <a:spLocks noGrp="1" noChangeArrowheads="1"/>
          </p:cNvSpPr>
          <p:nvPr>
            <p:ph type="body" idx="4294967295"/>
          </p:nvPr>
        </p:nvSpPr>
        <p:spPr>
          <a:xfrm>
            <a:off x="457200" y="1600200"/>
            <a:ext cx="5029200" cy="4525963"/>
          </a:xfrm>
        </p:spPr>
        <p:txBody>
          <a:bodyPr/>
          <a:lstStyle/>
          <a:p>
            <a:pPr>
              <a:buFontTx/>
              <a:buNone/>
            </a:pPr>
            <a:r>
              <a:rPr lang="en-US" altLang="en-US" smtClean="0">
                <a:latin typeface="Tahoma" charset="0"/>
              </a:rPr>
              <a:t>Entropy Examples: </a:t>
            </a:r>
          </a:p>
          <a:p>
            <a:pPr>
              <a:buFontTx/>
              <a:buNone/>
            </a:pPr>
            <a:r>
              <a:rPr lang="en-US" altLang="en-US" smtClean="0">
                <a:latin typeface="Tahoma" charset="0"/>
              </a:rPr>
              <a:t>(Is </a:t>
            </a:r>
            <a:r>
              <a:rPr lang="el-GR" altLang="en-US" smtClean="0">
                <a:latin typeface="Tahoma" charset="0"/>
                <a:cs typeface="Arial" charset="0"/>
              </a:rPr>
              <a:t>Δ</a:t>
            </a:r>
            <a:r>
              <a:rPr lang="en-US" altLang="en-US" smtClean="0">
                <a:latin typeface="Tahoma" charset="0"/>
              </a:rPr>
              <a:t>S &gt; or &lt; 0?)</a:t>
            </a:r>
          </a:p>
          <a:p>
            <a:pPr>
              <a:buFontTx/>
              <a:buNone/>
            </a:pPr>
            <a:r>
              <a:rPr lang="en-US" altLang="en-US" smtClean="0">
                <a:latin typeface="Tahoma" charset="0"/>
              </a:rPr>
              <a:t>H</a:t>
            </a:r>
            <a:r>
              <a:rPr lang="en-US" altLang="en-US" baseline="-25000" smtClean="0">
                <a:latin typeface="Tahoma" charset="0"/>
              </a:rPr>
              <a:t>2</a:t>
            </a:r>
            <a:r>
              <a:rPr lang="en-US" altLang="en-US" smtClean="0">
                <a:latin typeface="Tahoma" charset="0"/>
              </a:rPr>
              <a:t>O(l) </a:t>
            </a:r>
            <a:r>
              <a:rPr lang="en-US" altLang="en-US" smtClean="0">
                <a:latin typeface="Tahoma" charset="0"/>
                <a:cs typeface="Arial" charset="0"/>
              </a:rPr>
              <a:t>↔ H</a:t>
            </a:r>
            <a:r>
              <a:rPr lang="en-US" altLang="en-US" baseline="-25000" smtClean="0">
                <a:latin typeface="Tahoma" charset="0"/>
              </a:rPr>
              <a:t>2</a:t>
            </a:r>
            <a:r>
              <a:rPr lang="en-US" altLang="en-US" smtClean="0">
                <a:latin typeface="Tahoma" charset="0"/>
                <a:cs typeface="Arial" charset="0"/>
              </a:rPr>
              <a:t>O(g)</a:t>
            </a:r>
          </a:p>
          <a:p>
            <a:pPr>
              <a:buFontTx/>
              <a:buNone/>
            </a:pPr>
            <a:r>
              <a:rPr lang="en-US" altLang="en-US" smtClean="0">
                <a:latin typeface="Tahoma" charset="0"/>
              </a:rPr>
              <a:t>H</a:t>
            </a:r>
            <a:r>
              <a:rPr lang="en-US" altLang="en-US" baseline="-25000" smtClean="0">
                <a:latin typeface="Tahoma" charset="0"/>
              </a:rPr>
              <a:t>2</a:t>
            </a:r>
            <a:r>
              <a:rPr lang="en-US" altLang="en-US" smtClean="0">
                <a:latin typeface="Tahoma" charset="0"/>
              </a:rPr>
              <a:t>O(s) </a:t>
            </a:r>
            <a:r>
              <a:rPr lang="en-US" altLang="en-US" smtClean="0">
                <a:latin typeface="Tahoma" charset="0"/>
                <a:cs typeface="Arial" charset="0"/>
              </a:rPr>
              <a:t>↔ H</a:t>
            </a:r>
            <a:r>
              <a:rPr lang="en-US" altLang="en-US" baseline="-25000" smtClean="0">
                <a:latin typeface="Tahoma" charset="0"/>
              </a:rPr>
              <a:t>2</a:t>
            </a:r>
            <a:r>
              <a:rPr lang="en-US" altLang="en-US" smtClean="0">
                <a:latin typeface="Tahoma" charset="0"/>
                <a:cs typeface="Arial" charset="0"/>
              </a:rPr>
              <a:t>O(l)	</a:t>
            </a:r>
          </a:p>
          <a:p>
            <a:pPr>
              <a:buFontTx/>
              <a:buNone/>
            </a:pPr>
            <a:r>
              <a:rPr lang="en-US" altLang="en-US" smtClean="0">
                <a:latin typeface="Tahoma" charset="0"/>
                <a:cs typeface="Arial" charset="0"/>
              </a:rPr>
              <a:t>NaCl(s) ↔ Na</a:t>
            </a:r>
            <a:r>
              <a:rPr lang="en-US" altLang="en-US" baseline="30000" smtClean="0">
                <a:latin typeface="Tahoma" charset="0"/>
                <a:cs typeface="Arial" charset="0"/>
              </a:rPr>
              <a:t>+</a:t>
            </a:r>
            <a:r>
              <a:rPr lang="en-US" altLang="en-US" smtClean="0">
                <a:latin typeface="Tahoma" charset="0"/>
                <a:cs typeface="Arial" charset="0"/>
              </a:rPr>
              <a:t> + Cl</a:t>
            </a:r>
            <a:r>
              <a:rPr lang="en-US" altLang="en-US" baseline="30000" smtClean="0">
                <a:latin typeface="Tahoma" charset="0"/>
                <a:cs typeface="Arial" charset="0"/>
              </a:rPr>
              <a:t>-	</a:t>
            </a:r>
          </a:p>
          <a:p>
            <a:pPr>
              <a:buFontTx/>
              <a:buNone/>
            </a:pPr>
            <a:r>
              <a:rPr lang="en-US" altLang="en-US" smtClean="0">
                <a:latin typeface="Tahoma" charset="0"/>
              </a:rPr>
              <a:t>2H</a:t>
            </a:r>
            <a:r>
              <a:rPr lang="en-US" altLang="en-US" baseline="-25000" smtClean="0">
                <a:latin typeface="Tahoma" charset="0"/>
              </a:rPr>
              <a:t>2</a:t>
            </a:r>
            <a:r>
              <a:rPr lang="en-US" altLang="en-US" smtClean="0">
                <a:latin typeface="Tahoma" charset="0"/>
              </a:rPr>
              <a:t>(g) + O</a:t>
            </a:r>
            <a:r>
              <a:rPr lang="en-US" altLang="en-US" baseline="-25000" smtClean="0">
                <a:latin typeface="Tahoma" charset="0"/>
              </a:rPr>
              <a:t>2</a:t>
            </a:r>
            <a:r>
              <a:rPr lang="en-US" altLang="en-US" smtClean="0">
                <a:latin typeface="Tahoma" charset="0"/>
              </a:rPr>
              <a:t>(g) </a:t>
            </a:r>
            <a:r>
              <a:rPr lang="en-US" altLang="en-US" smtClean="0">
                <a:latin typeface="Tahoma" charset="0"/>
                <a:cs typeface="Arial" charset="0"/>
              </a:rPr>
              <a:t>↔ 2H</a:t>
            </a:r>
            <a:r>
              <a:rPr lang="en-US" altLang="en-US" baseline="-25000" smtClean="0">
                <a:latin typeface="Tahoma" charset="0"/>
              </a:rPr>
              <a:t>2</a:t>
            </a:r>
            <a:r>
              <a:rPr lang="en-US" altLang="en-US" smtClean="0">
                <a:latin typeface="Tahoma" charset="0"/>
                <a:cs typeface="Arial" charset="0"/>
              </a:rPr>
              <a:t>O(g)</a:t>
            </a:r>
          </a:p>
          <a:p>
            <a:pPr>
              <a:buFontTx/>
              <a:buNone/>
            </a:pPr>
            <a:r>
              <a:rPr lang="en-US" altLang="en-US" smtClean="0">
                <a:latin typeface="Tahoma" charset="0"/>
              </a:rPr>
              <a:t>N</a:t>
            </a:r>
            <a:r>
              <a:rPr lang="en-US" altLang="en-US" baseline="-25000" smtClean="0">
                <a:latin typeface="Tahoma" charset="0"/>
              </a:rPr>
              <a:t>2</a:t>
            </a:r>
            <a:r>
              <a:rPr lang="en-US" altLang="en-US" smtClean="0">
                <a:latin typeface="Tahoma" charset="0"/>
              </a:rPr>
              <a:t>(g) + O</a:t>
            </a:r>
            <a:r>
              <a:rPr lang="en-US" altLang="en-US" baseline="-25000" smtClean="0">
                <a:latin typeface="Tahoma" charset="0"/>
              </a:rPr>
              <a:t>2</a:t>
            </a:r>
            <a:r>
              <a:rPr lang="en-US" altLang="en-US" smtClean="0">
                <a:latin typeface="Tahoma" charset="0"/>
              </a:rPr>
              <a:t>(g) </a:t>
            </a:r>
            <a:r>
              <a:rPr lang="en-US" altLang="en-US" smtClean="0">
                <a:latin typeface="Tahoma" charset="0"/>
                <a:cs typeface="Arial" charset="0"/>
              </a:rPr>
              <a:t>↔ 2NO(g)</a:t>
            </a:r>
            <a:endParaRPr lang="en-US" altLang="en-US" smtClean="0">
              <a:latin typeface="Tahoma" charset="0"/>
            </a:endParaRPr>
          </a:p>
        </p:txBody>
      </p:sp>
      <p:sp>
        <p:nvSpPr>
          <p:cNvPr id="68612" name="Text Box 4"/>
          <p:cNvSpPr txBox="1">
            <a:spLocks noChangeArrowheads="1"/>
          </p:cNvSpPr>
          <p:nvPr/>
        </p:nvSpPr>
        <p:spPr bwMode="auto">
          <a:xfrm>
            <a:off x="5486400" y="2743200"/>
            <a:ext cx="1524000" cy="530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lnSpc>
                <a:spcPct val="90000"/>
              </a:lnSpc>
              <a:spcBef>
                <a:spcPct val="20000"/>
              </a:spcBef>
            </a:pPr>
            <a:r>
              <a:rPr lang="el-GR" altLang="en-US" sz="3200"/>
              <a:t>Δ</a:t>
            </a:r>
            <a:r>
              <a:rPr lang="en-US" altLang="en-US" sz="3200"/>
              <a:t>S &gt; 0</a:t>
            </a:r>
          </a:p>
        </p:txBody>
      </p:sp>
      <p:sp>
        <p:nvSpPr>
          <p:cNvPr id="68613" name="Text Box 5"/>
          <p:cNvSpPr txBox="1">
            <a:spLocks noChangeArrowheads="1"/>
          </p:cNvSpPr>
          <p:nvPr/>
        </p:nvSpPr>
        <p:spPr bwMode="auto">
          <a:xfrm>
            <a:off x="5486400" y="3276600"/>
            <a:ext cx="2057400"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l-GR" altLang="en-US" sz="3200"/>
              <a:t>Δ</a:t>
            </a:r>
            <a:r>
              <a:rPr lang="en-US" altLang="en-US" sz="3200"/>
              <a:t>S &gt; 0</a:t>
            </a:r>
          </a:p>
        </p:txBody>
      </p:sp>
      <p:sp>
        <p:nvSpPr>
          <p:cNvPr id="68614" name="Text Box 6"/>
          <p:cNvSpPr txBox="1">
            <a:spLocks noChangeArrowheads="1"/>
          </p:cNvSpPr>
          <p:nvPr/>
        </p:nvSpPr>
        <p:spPr bwMode="auto">
          <a:xfrm>
            <a:off x="5486400" y="3810000"/>
            <a:ext cx="2057400"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l-GR" altLang="en-US" sz="3200"/>
              <a:t>Δ</a:t>
            </a:r>
            <a:r>
              <a:rPr lang="en-US" altLang="en-US" sz="3200"/>
              <a:t>S &gt; 0</a:t>
            </a:r>
          </a:p>
        </p:txBody>
      </p:sp>
      <p:sp>
        <p:nvSpPr>
          <p:cNvPr id="68615" name="Text Box 7"/>
          <p:cNvSpPr txBox="1">
            <a:spLocks noChangeArrowheads="1"/>
          </p:cNvSpPr>
          <p:nvPr/>
        </p:nvSpPr>
        <p:spPr bwMode="auto">
          <a:xfrm>
            <a:off x="5562600" y="4419600"/>
            <a:ext cx="2057400"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l-GR" altLang="en-US" sz="3200"/>
              <a:t>Δ</a:t>
            </a:r>
            <a:r>
              <a:rPr lang="en-US" altLang="en-US" sz="3200"/>
              <a:t>S &lt; 0</a:t>
            </a:r>
          </a:p>
        </p:txBody>
      </p:sp>
      <p:sp>
        <p:nvSpPr>
          <p:cNvPr id="68616" name="Text Box 8"/>
          <p:cNvSpPr txBox="1">
            <a:spLocks noChangeArrowheads="1"/>
          </p:cNvSpPr>
          <p:nvPr/>
        </p:nvSpPr>
        <p:spPr bwMode="auto">
          <a:xfrm>
            <a:off x="5410200" y="5029200"/>
            <a:ext cx="2057400"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l-GR" altLang="en-US" sz="3200"/>
              <a:t>Δ</a:t>
            </a:r>
            <a:r>
              <a:rPr lang="en-US" altLang="en-US" sz="3200"/>
              <a:t>S &gt; 0</a:t>
            </a:r>
          </a:p>
        </p:txBody>
      </p:sp>
    </p:spTree>
    <p:extLst>
      <p:ext uri="{BB962C8B-B14F-4D97-AF65-F5344CB8AC3E}">
        <p14:creationId xmlns:p14="http://schemas.microsoft.com/office/powerpoint/2010/main" val="86336940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8611">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8611">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8611">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8612"/>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68611">
                                            <p:txEl>
                                              <p:pRg st="3" end="3"/>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68613"/>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68611">
                                            <p:txEl>
                                              <p:pRg st="4" end="4"/>
                                            </p:txEl>
                                          </p:spTgt>
                                        </p:tgtEl>
                                        <p:attrNameLst>
                                          <p:attrName>style.visibility</p:attrName>
                                        </p:attrNameLst>
                                      </p:cBhvr>
                                      <p:to>
                                        <p:strVal val="visible"/>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68614"/>
                                        </p:tgtEl>
                                        <p:attrNameLst>
                                          <p:attrName>style.visibility</p:attrName>
                                        </p:attrNameLst>
                                      </p:cBhvr>
                                      <p:to>
                                        <p:strVal val="visible"/>
                                      </p:to>
                                    </p:set>
                                  </p:childTnLst>
                                </p:cTn>
                              </p:par>
                            </p:childTnLst>
                          </p:cTn>
                        </p:par>
                      </p:childTnLst>
                    </p:cTn>
                  </p:par>
                  <p:par>
                    <p:cTn id="35" fill="hold" nodeType="clickPar">
                      <p:stCondLst>
                        <p:cond delay="indefinite"/>
                      </p:stCondLst>
                      <p:childTnLst>
                        <p:par>
                          <p:cTn id="36" fill="hold" nodeType="withGroup">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68611">
                                            <p:txEl>
                                              <p:pRg st="5" end="5"/>
                                            </p:txEl>
                                          </p:spTgt>
                                        </p:tgtEl>
                                        <p:attrNameLst>
                                          <p:attrName>style.visibility</p:attrName>
                                        </p:attrNameLst>
                                      </p:cBhvr>
                                      <p:to>
                                        <p:strVal val="visible"/>
                                      </p:to>
                                    </p:set>
                                  </p:childTnLst>
                                </p:cTn>
                              </p:par>
                            </p:childTnLst>
                          </p:cTn>
                        </p:par>
                      </p:childTnLst>
                    </p:cTn>
                  </p:par>
                  <p:par>
                    <p:cTn id="39" fill="hold" nodeType="clickPar">
                      <p:stCondLst>
                        <p:cond delay="indefinite"/>
                      </p:stCondLst>
                      <p:childTnLst>
                        <p:par>
                          <p:cTn id="40" fill="hold" nodeType="withGroup">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68615"/>
                                        </p:tgtEl>
                                        <p:attrNameLst>
                                          <p:attrName>style.visibility</p:attrName>
                                        </p:attrNameLst>
                                      </p:cBhvr>
                                      <p:to>
                                        <p:strVal val="visible"/>
                                      </p:to>
                                    </p:set>
                                  </p:childTnLst>
                                </p:cTn>
                              </p:par>
                            </p:childTnLst>
                          </p:cTn>
                        </p:par>
                      </p:childTnLst>
                    </p:cTn>
                  </p:par>
                  <p:par>
                    <p:cTn id="43" fill="hold" nodeType="clickPar">
                      <p:stCondLst>
                        <p:cond delay="indefinite"/>
                      </p:stCondLst>
                      <p:childTnLst>
                        <p:par>
                          <p:cTn id="44" fill="hold" nodeType="withGroup">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68611">
                                            <p:txEl>
                                              <p:pRg st="6" end="6"/>
                                            </p:txEl>
                                          </p:spTgt>
                                        </p:tgtEl>
                                        <p:attrNameLst>
                                          <p:attrName>style.visibility</p:attrName>
                                        </p:attrNameLst>
                                      </p:cBhvr>
                                      <p:to>
                                        <p:strVal val="visible"/>
                                      </p:to>
                                    </p:set>
                                  </p:childTnLst>
                                </p:cTn>
                              </p:par>
                            </p:childTnLst>
                          </p:cTn>
                        </p:par>
                      </p:childTnLst>
                    </p:cTn>
                  </p:par>
                  <p:par>
                    <p:cTn id="47" fill="hold" nodeType="clickPar">
                      <p:stCondLst>
                        <p:cond delay="indefinite"/>
                      </p:stCondLst>
                      <p:childTnLst>
                        <p:par>
                          <p:cTn id="48" fill="hold" nodeType="withGroup">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686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8611" grpId="0" build="p"/>
      <p:bldP spid="68612" grpId="0"/>
      <p:bldP spid="68613" grpId="0"/>
      <p:bldP spid="68614" grpId="0"/>
      <p:bldP spid="68615" grpId="0"/>
      <p:bldP spid="68616"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idx="4294967295"/>
          </p:nvPr>
        </p:nvSpPr>
        <p:spPr/>
        <p:txBody>
          <a:bodyPr/>
          <a:lstStyle/>
          <a:p>
            <a:r>
              <a:rPr lang="en-US" altLang="en-US" smtClean="0">
                <a:latin typeface="Tahoma" charset="0"/>
              </a:rPr>
              <a:t>Thermodynamics</a:t>
            </a:r>
          </a:p>
        </p:txBody>
      </p:sp>
      <p:sp>
        <p:nvSpPr>
          <p:cNvPr id="70659" name="Rectangle 3"/>
          <p:cNvSpPr>
            <a:spLocks noGrp="1" noChangeArrowheads="1"/>
          </p:cNvSpPr>
          <p:nvPr>
            <p:ph type="body" idx="4294967295"/>
          </p:nvPr>
        </p:nvSpPr>
        <p:spPr/>
        <p:txBody>
          <a:bodyPr/>
          <a:lstStyle/>
          <a:p>
            <a:pPr>
              <a:lnSpc>
                <a:spcPct val="90000"/>
              </a:lnSpc>
              <a:buFontTx/>
              <a:buNone/>
            </a:pPr>
            <a:r>
              <a:rPr lang="el-GR" altLang="en-US" smtClean="0">
                <a:latin typeface="Tahoma" charset="0"/>
                <a:cs typeface="Arial" charset="0"/>
              </a:rPr>
              <a:t>Δ</a:t>
            </a:r>
            <a:r>
              <a:rPr lang="en-US" altLang="en-US" smtClean="0">
                <a:latin typeface="Tahoma" charset="0"/>
              </a:rPr>
              <a:t>G = Change in Gibbs free energy</a:t>
            </a:r>
          </a:p>
          <a:p>
            <a:pPr>
              <a:lnSpc>
                <a:spcPct val="90000"/>
              </a:lnSpc>
              <a:buFontTx/>
              <a:buNone/>
            </a:pPr>
            <a:r>
              <a:rPr lang="en-US" altLang="en-US" smtClean="0">
                <a:latin typeface="Tahoma" charset="0"/>
              </a:rPr>
              <a:t>This tells us if a process is spontaneous (expected to happen) or non-spontaneous</a:t>
            </a:r>
          </a:p>
          <a:p>
            <a:pPr>
              <a:lnSpc>
                <a:spcPct val="90000"/>
              </a:lnSpc>
              <a:buFontTx/>
              <a:buNone/>
            </a:pPr>
            <a:r>
              <a:rPr lang="el-GR" altLang="en-US" sz="2800" smtClean="0">
                <a:latin typeface="Tahoma" charset="0"/>
                <a:cs typeface="Arial" charset="0"/>
              </a:rPr>
              <a:t>Δ</a:t>
            </a:r>
            <a:r>
              <a:rPr lang="en-US" altLang="en-US" sz="2800" smtClean="0">
                <a:latin typeface="Tahoma" charset="0"/>
              </a:rPr>
              <a:t>G &lt; 0   process is spontaneous (favored)</a:t>
            </a:r>
          </a:p>
          <a:p>
            <a:pPr>
              <a:lnSpc>
                <a:spcPct val="90000"/>
              </a:lnSpc>
              <a:buFontTx/>
              <a:buNone/>
            </a:pPr>
            <a:r>
              <a:rPr lang="el-GR" altLang="en-US" sz="2800" smtClean="0">
                <a:latin typeface="Tahoma" charset="0"/>
                <a:cs typeface="Arial" charset="0"/>
              </a:rPr>
              <a:t>Δ</a:t>
            </a:r>
            <a:r>
              <a:rPr lang="en-US" altLang="en-US" sz="2800" smtClean="0">
                <a:latin typeface="Tahoma" charset="0"/>
              </a:rPr>
              <a:t>G = </a:t>
            </a:r>
            <a:r>
              <a:rPr lang="el-GR" altLang="en-US" sz="2800" smtClean="0">
                <a:latin typeface="Tahoma" charset="0"/>
                <a:cs typeface="Arial" charset="0"/>
              </a:rPr>
              <a:t>Δ</a:t>
            </a:r>
            <a:r>
              <a:rPr lang="en-US" altLang="en-US" sz="2800" smtClean="0">
                <a:latin typeface="Tahoma" charset="0"/>
              </a:rPr>
              <a:t>H - T</a:t>
            </a:r>
            <a:r>
              <a:rPr lang="el-GR" altLang="en-US" sz="2800" smtClean="0">
                <a:latin typeface="Tahoma" charset="0"/>
                <a:cs typeface="Arial" charset="0"/>
              </a:rPr>
              <a:t>Δ</a:t>
            </a:r>
            <a:r>
              <a:rPr lang="en-US" altLang="en-US" sz="2800" smtClean="0">
                <a:latin typeface="Tahoma" charset="0"/>
              </a:rPr>
              <a:t>S  (T is absolute temperature)</a:t>
            </a:r>
          </a:p>
          <a:p>
            <a:pPr>
              <a:lnSpc>
                <a:spcPct val="90000"/>
              </a:lnSpc>
              <a:buFontTx/>
              <a:buNone/>
            </a:pPr>
            <a:r>
              <a:rPr lang="en-US" altLang="en-US" sz="2800" smtClean="0">
                <a:latin typeface="Tahoma" charset="0"/>
              </a:rPr>
              <a:t>	processes that are exothermic (</a:t>
            </a:r>
            <a:r>
              <a:rPr lang="el-GR" altLang="en-US" sz="2800" smtClean="0">
                <a:latin typeface="Tahoma" charset="0"/>
                <a:cs typeface="Arial" charset="0"/>
              </a:rPr>
              <a:t>Δ</a:t>
            </a:r>
            <a:r>
              <a:rPr lang="en-US" altLang="en-US" sz="2800" smtClean="0">
                <a:latin typeface="Tahoma" charset="0"/>
              </a:rPr>
              <a:t> H &lt; 0) and increase disorder (</a:t>
            </a:r>
            <a:r>
              <a:rPr lang="el-GR" altLang="en-US" sz="2800" smtClean="0">
                <a:latin typeface="Tahoma" charset="0"/>
                <a:cs typeface="Arial" charset="0"/>
              </a:rPr>
              <a:t>Δ</a:t>
            </a:r>
            <a:r>
              <a:rPr lang="en-US" altLang="en-US" sz="2800" smtClean="0">
                <a:latin typeface="Tahoma" charset="0"/>
              </a:rPr>
              <a:t> S &gt; 0) are favored at all T</a:t>
            </a:r>
          </a:p>
          <a:p>
            <a:pPr>
              <a:lnSpc>
                <a:spcPct val="90000"/>
              </a:lnSpc>
              <a:buFontTx/>
              <a:buNone/>
            </a:pPr>
            <a:r>
              <a:rPr lang="en-US" altLang="en-US" sz="2800" smtClean="0">
                <a:latin typeface="Tahoma" charset="0"/>
              </a:rPr>
              <a:t>	processes that have </a:t>
            </a:r>
            <a:r>
              <a:rPr lang="el-GR" altLang="en-US" sz="2800" smtClean="0">
                <a:latin typeface="Tahoma" charset="0"/>
                <a:cs typeface="Arial" charset="0"/>
              </a:rPr>
              <a:t>Δ</a:t>
            </a:r>
            <a:r>
              <a:rPr lang="en-US" altLang="en-US" sz="2800" smtClean="0">
                <a:latin typeface="Tahoma" charset="0"/>
              </a:rPr>
              <a:t> H &gt; 0 and </a:t>
            </a:r>
            <a:r>
              <a:rPr lang="el-GR" altLang="en-US" sz="2800" smtClean="0">
                <a:latin typeface="Tahoma" charset="0"/>
                <a:cs typeface="Arial" charset="0"/>
              </a:rPr>
              <a:t>Δ</a:t>
            </a:r>
            <a:r>
              <a:rPr lang="en-US" altLang="en-US" sz="2800" smtClean="0">
                <a:latin typeface="Tahoma" charset="0"/>
              </a:rPr>
              <a:t> S &gt; 0 are favored at high T</a:t>
            </a:r>
          </a:p>
          <a:p>
            <a:pPr>
              <a:lnSpc>
                <a:spcPct val="90000"/>
              </a:lnSpc>
              <a:buFontTx/>
              <a:buNone/>
            </a:pPr>
            <a:endParaRPr lang="en-US" altLang="en-US" sz="2800" smtClean="0">
              <a:latin typeface="Tahoma" charset="0"/>
            </a:endParaRPr>
          </a:p>
        </p:txBody>
      </p:sp>
    </p:spTree>
    <p:extLst>
      <p:ext uri="{BB962C8B-B14F-4D97-AF65-F5344CB8AC3E}">
        <p14:creationId xmlns:p14="http://schemas.microsoft.com/office/powerpoint/2010/main" val="381644266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0659">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0659">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0659">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0659">
                                            <p:txEl>
                                              <p:pRg st="3" end="3"/>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70659">
                                            <p:txEl>
                                              <p:pRg st="4" end="4"/>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70659">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0659"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609600" y="381000"/>
            <a:ext cx="8229600" cy="1143000"/>
          </a:xfrm>
        </p:spPr>
        <p:txBody>
          <a:bodyPr/>
          <a:lstStyle/>
          <a:p>
            <a:pPr eaLnBrk="1" hangingPunct="1"/>
            <a:r>
              <a:rPr lang="en-US" altLang="en-US" dirty="0" smtClean="0">
                <a:latin typeface="Tahoma" charset="0"/>
              </a:rPr>
              <a:t>Announcements I</a:t>
            </a:r>
          </a:p>
        </p:txBody>
      </p:sp>
      <p:sp>
        <p:nvSpPr>
          <p:cNvPr id="135171" name="Rectangle 3"/>
          <p:cNvSpPr>
            <a:spLocks noGrp="1" noChangeArrowheads="1"/>
          </p:cNvSpPr>
          <p:nvPr>
            <p:ph type="body" idx="1"/>
          </p:nvPr>
        </p:nvSpPr>
        <p:spPr>
          <a:noFill/>
        </p:spPr>
        <p:txBody>
          <a:bodyPr/>
          <a:lstStyle/>
          <a:p>
            <a:pPr eaLnBrk="1" hangingPunct="1"/>
            <a:r>
              <a:rPr lang="en-US" altLang="en-US" sz="2800" dirty="0" smtClean="0">
                <a:latin typeface="Tahoma" charset="0"/>
              </a:rPr>
              <a:t>Exam 1 – on Oct. 4</a:t>
            </a:r>
            <a:r>
              <a:rPr lang="en-US" altLang="en-US" sz="2800" baseline="30000" dirty="0" smtClean="0">
                <a:latin typeface="Tahoma" charset="0"/>
              </a:rPr>
              <a:t>th</a:t>
            </a:r>
            <a:endParaRPr lang="en-US" altLang="en-US" sz="2800" dirty="0">
              <a:latin typeface="Tahoma" charset="0"/>
            </a:endParaRPr>
          </a:p>
          <a:p>
            <a:pPr lvl="1" eaLnBrk="1" hangingPunct="1"/>
            <a:r>
              <a:rPr lang="en-US" altLang="en-US" sz="2400" dirty="0" smtClean="0">
                <a:latin typeface="Tahoma" charset="0"/>
              </a:rPr>
              <a:t>This Wednesday</a:t>
            </a:r>
          </a:p>
          <a:p>
            <a:pPr lvl="1" eaLnBrk="1" hangingPunct="1"/>
            <a:r>
              <a:rPr lang="en-US" altLang="en-US" sz="2400" dirty="0" smtClean="0">
                <a:latin typeface="Tahoma" charset="0"/>
              </a:rPr>
              <a:t>Will Cover Ch. 1, 3, 4, and 6-1</a:t>
            </a:r>
          </a:p>
          <a:p>
            <a:pPr lvl="1" eaLnBrk="1" hangingPunct="1"/>
            <a:r>
              <a:rPr lang="en-US" altLang="en-US" sz="2400" dirty="0" smtClean="0">
                <a:latin typeface="Tahoma" charset="0"/>
              </a:rPr>
              <a:t>Review of topics after covering the last part of Ch. 4 and Ch. 6-1</a:t>
            </a:r>
          </a:p>
          <a:p>
            <a:pPr lvl="1" eaLnBrk="1" hangingPunct="1"/>
            <a:r>
              <a:rPr lang="en-US" altLang="en-US" sz="2400" dirty="0" smtClean="0">
                <a:latin typeface="Tahoma" charset="0"/>
              </a:rPr>
              <a:t>Help Session Today in Sequoia 452; 5:30 to 6:30 PM</a:t>
            </a:r>
          </a:p>
          <a:p>
            <a:pPr eaLnBrk="1" hangingPunct="1"/>
            <a:r>
              <a:rPr lang="en-US" altLang="en-US" sz="2800" dirty="0" smtClean="0">
                <a:latin typeface="Tahoma" charset="0"/>
              </a:rPr>
              <a:t>Water Hardness Lab</a:t>
            </a:r>
          </a:p>
          <a:p>
            <a:pPr lvl="1" eaLnBrk="1" hangingPunct="1"/>
            <a:r>
              <a:rPr lang="en-US" altLang="en-US" sz="2400" dirty="0">
                <a:latin typeface="Tahoma" charset="0"/>
              </a:rPr>
              <a:t>D</a:t>
            </a:r>
            <a:r>
              <a:rPr lang="en-US" altLang="en-US" sz="2400" dirty="0" smtClean="0">
                <a:latin typeface="Tahoma" charset="0"/>
              </a:rPr>
              <a:t>ue today</a:t>
            </a:r>
          </a:p>
          <a:p>
            <a:pPr lvl="1" eaLnBrk="1" hangingPunct="1"/>
            <a:r>
              <a:rPr lang="en-US" altLang="en-US" sz="2400" dirty="0" smtClean="0">
                <a:latin typeface="Tahoma" charset="0"/>
              </a:rPr>
              <a:t>Website has updated Appendix III (with report forms)</a:t>
            </a:r>
          </a:p>
        </p:txBody>
      </p:sp>
    </p:spTree>
    <p:extLst>
      <p:ext uri="{BB962C8B-B14F-4D97-AF65-F5344CB8AC3E}">
        <p14:creationId xmlns:p14="http://schemas.microsoft.com/office/powerpoint/2010/main" val="23190405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517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35171">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35171">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35171">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35171">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35171">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35171">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35171">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5171"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609600" y="381000"/>
            <a:ext cx="8229600" cy="1143000"/>
          </a:xfrm>
        </p:spPr>
        <p:txBody>
          <a:bodyPr/>
          <a:lstStyle/>
          <a:p>
            <a:pPr eaLnBrk="1" hangingPunct="1"/>
            <a:r>
              <a:rPr lang="en-US" altLang="en-US" dirty="0" smtClean="0">
                <a:latin typeface="Tahoma" charset="0"/>
              </a:rPr>
              <a:t>Announcements II</a:t>
            </a:r>
          </a:p>
        </p:txBody>
      </p:sp>
      <p:sp>
        <p:nvSpPr>
          <p:cNvPr id="135171" name="Rectangle 3"/>
          <p:cNvSpPr>
            <a:spLocks noGrp="1" noChangeArrowheads="1"/>
          </p:cNvSpPr>
          <p:nvPr>
            <p:ph type="body" idx="1"/>
          </p:nvPr>
        </p:nvSpPr>
        <p:spPr>
          <a:noFill/>
        </p:spPr>
        <p:txBody>
          <a:bodyPr/>
          <a:lstStyle/>
          <a:p>
            <a:pPr eaLnBrk="1" hangingPunct="1"/>
            <a:r>
              <a:rPr lang="en-US" altLang="en-US" sz="2800" dirty="0" smtClean="0">
                <a:latin typeface="Tahoma" charset="0"/>
              </a:rPr>
              <a:t>Statistical Calculations Lab</a:t>
            </a:r>
          </a:p>
          <a:p>
            <a:pPr lvl="1" eaLnBrk="1" hangingPunct="1"/>
            <a:r>
              <a:rPr lang="en-US" altLang="en-US" sz="2400" dirty="0" smtClean="0">
                <a:latin typeface="Tahoma" charset="0"/>
              </a:rPr>
              <a:t>Data set is posted</a:t>
            </a:r>
          </a:p>
          <a:p>
            <a:pPr lvl="1" eaLnBrk="1" hangingPunct="1"/>
            <a:r>
              <a:rPr lang="en-US" altLang="en-US" sz="2400" dirty="0" smtClean="0">
                <a:latin typeface="Tahoma" charset="0"/>
              </a:rPr>
              <a:t>Due date is now 10/11</a:t>
            </a:r>
          </a:p>
          <a:p>
            <a:pPr eaLnBrk="1" hangingPunct="1"/>
            <a:r>
              <a:rPr lang="en-US" altLang="en-US" sz="2800" dirty="0" smtClean="0">
                <a:latin typeface="Tahoma" charset="0"/>
              </a:rPr>
              <a:t>Today’s </a:t>
            </a:r>
            <a:r>
              <a:rPr lang="en-US" altLang="en-US" sz="2800" dirty="0">
                <a:latin typeface="Tahoma" charset="0"/>
              </a:rPr>
              <a:t>Lecture </a:t>
            </a:r>
          </a:p>
          <a:p>
            <a:pPr lvl="1" eaLnBrk="1" hangingPunct="1"/>
            <a:r>
              <a:rPr lang="en-US" altLang="en-US" sz="2400" dirty="0" smtClean="0">
                <a:latin typeface="Tahoma" charset="0"/>
              </a:rPr>
              <a:t>Chapter 4</a:t>
            </a:r>
          </a:p>
          <a:p>
            <a:pPr lvl="2" eaLnBrk="1" hangingPunct="1"/>
            <a:r>
              <a:rPr lang="en-US" altLang="en-US" sz="2000" dirty="0">
                <a:latin typeface="Tahoma" charset="0"/>
              </a:rPr>
              <a:t>Least Squares Regression (last bits)</a:t>
            </a:r>
          </a:p>
          <a:p>
            <a:pPr lvl="1" eaLnBrk="1" hangingPunct="1"/>
            <a:r>
              <a:rPr lang="en-US" altLang="en-US" sz="2400" dirty="0" smtClean="0">
                <a:latin typeface="Tahoma" charset="0"/>
              </a:rPr>
              <a:t>Chapter </a:t>
            </a:r>
            <a:r>
              <a:rPr lang="en-US" altLang="en-US" sz="2400" dirty="0">
                <a:latin typeface="Tahoma" charset="0"/>
              </a:rPr>
              <a:t>6 – Material </a:t>
            </a:r>
            <a:r>
              <a:rPr lang="en-US" altLang="en-US" sz="2400" dirty="0" smtClean="0">
                <a:latin typeface="Tahoma" charset="0"/>
              </a:rPr>
              <a:t>on </a:t>
            </a:r>
            <a:r>
              <a:rPr lang="en-US" altLang="en-US" sz="2400" dirty="0">
                <a:latin typeface="Tahoma" charset="0"/>
              </a:rPr>
              <a:t>Exam </a:t>
            </a:r>
            <a:r>
              <a:rPr lang="en-US" altLang="en-US" sz="2400" dirty="0" smtClean="0">
                <a:latin typeface="Tahoma" charset="0"/>
              </a:rPr>
              <a:t>1</a:t>
            </a:r>
          </a:p>
          <a:p>
            <a:pPr lvl="2" eaLnBrk="1" hangingPunct="1"/>
            <a:r>
              <a:rPr lang="en-US" altLang="en-US" sz="2000" dirty="0">
                <a:latin typeface="Tahoma" charset="0"/>
              </a:rPr>
              <a:t>Introduction to equilibria and equation manipulation</a:t>
            </a:r>
          </a:p>
          <a:p>
            <a:pPr lvl="1" eaLnBrk="1" hangingPunct="1"/>
            <a:r>
              <a:rPr lang="en-US" altLang="en-US" sz="2400" dirty="0" smtClean="0">
                <a:latin typeface="Tahoma" charset="0"/>
              </a:rPr>
              <a:t>Review of Exam 1 material</a:t>
            </a:r>
          </a:p>
          <a:p>
            <a:pPr lvl="1" eaLnBrk="1" hangingPunct="1"/>
            <a:r>
              <a:rPr lang="en-US" altLang="en-US" sz="2400" dirty="0" smtClean="0">
                <a:latin typeface="Tahoma" charset="0"/>
              </a:rPr>
              <a:t>Chapter 6 – Material not on Exam 1</a:t>
            </a:r>
          </a:p>
          <a:p>
            <a:pPr eaLnBrk="1" hangingPunct="1"/>
            <a:endParaRPr lang="en-US" altLang="en-US" sz="2800" dirty="0" smtClean="0">
              <a:latin typeface="Tahoma" charset="0"/>
            </a:endParaRPr>
          </a:p>
        </p:txBody>
      </p:sp>
    </p:spTree>
    <p:extLst>
      <p:ext uri="{BB962C8B-B14F-4D97-AF65-F5344CB8AC3E}">
        <p14:creationId xmlns:p14="http://schemas.microsoft.com/office/powerpoint/2010/main" val="21795245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517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35171">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35171">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35171">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35171">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35171">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35171">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35171">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35171">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35171">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5171"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idx="4294967295"/>
          </p:nvPr>
        </p:nvSpPr>
        <p:spPr/>
        <p:txBody>
          <a:bodyPr/>
          <a:lstStyle/>
          <a:p>
            <a:r>
              <a:rPr lang="en-US" altLang="en-US" sz="4000" smtClean="0">
                <a:latin typeface="Tahoma" charset="0"/>
              </a:rPr>
              <a:t>Calibration Question</a:t>
            </a:r>
          </a:p>
        </p:txBody>
      </p:sp>
      <p:sp>
        <p:nvSpPr>
          <p:cNvPr id="155651" name="Rectangle 3"/>
          <p:cNvSpPr>
            <a:spLocks noGrp="1" noChangeArrowheads="1"/>
          </p:cNvSpPr>
          <p:nvPr>
            <p:ph type="body" idx="4294967295"/>
          </p:nvPr>
        </p:nvSpPr>
        <p:spPr/>
        <p:txBody>
          <a:bodyPr/>
          <a:lstStyle/>
          <a:p>
            <a:pPr>
              <a:lnSpc>
                <a:spcPct val="90000"/>
              </a:lnSpc>
            </a:pPr>
            <a:r>
              <a:rPr lang="en-US" altLang="en-US" sz="2800" smtClean="0">
                <a:latin typeface="Tahoma" charset="0"/>
              </a:rPr>
              <a:t>A student is measuring the concentrations of caffeine in drinks using an instrument.  She calibrates the instruments using standards ranging from 25 to 500 mg/L. The calibration line is:</a:t>
            </a:r>
          </a:p>
          <a:p>
            <a:pPr lvl="1">
              <a:lnSpc>
                <a:spcPct val="90000"/>
              </a:lnSpc>
              <a:buFontTx/>
              <a:buNone/>
            </a:pPr>
            <a:r>
              <a:rPr lang="en-US" altLang="en-US" smtClean="0">
                <a:latin typeface="Tahoma" charset="0"/>
              </a:rPr>
              <a:t>Response = 7.21*(Conc.) – 47</a:t>
            </a:r>
          </a:p>
          <a:p>
            <a:pPr lvl="1">
              <a:lnSpc>
                <a:spcPct val="90000"/>
              </a:lnSpc>
              <a:buFontTx/>
              <a:buNone/>
            </a:pPr>
            <a:r>
              <a:rPr lang="en-US" altLang="en-US" smtClean="0">
                <a:latin typeface="Tahoma" charset="0"/>
              </a:rPr>
              <a:t>The response for caffeine in tea and in espresso are 1288 and 9841, respectively.  What are the caffeine concentrations?  Are these values reliable?  If not reliable, how could the measurement be improved?</a:t>
            </a:r>
          </a:p>
        </p:txBody>
      </p:sp>
    </p:spTree>
    <p:extLst>
      <p:ext uri="{BB962C8B-B14F-4D97-AF65-F5344CB8AC3E}">
        <p14:creationId xmlns:p14="http://schemas.microsoft.com/office/powerpoint/2010/main" val="114585148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55651">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55651">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55651">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5651"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Rectangle 2"/>
          <p:cNvSpPr>
            <a:spLocks noGrp="1" noChangeArrowheads="1"/>
          </p:cNvSpPr>
          <p:nvPr>
            <p:ph type="title" idx="4294967295"/>
          </p:nvPr>
        </p:nvSpPr>
        <p:spPr/>
        <p:txBody>
          <a:bodyPr/>
          <a:lstStyle/>
          <a:p>
            <a:r>
              <a:rPr lang="en-US" altLang="en-US" smtClean="0">
                <a:latin typeface="Tahoma" charset="0"/>
              </a:rPr>
              <a:t>Equilibrium Equations</a:t>
            </a:r>
          </a:p>
        </p:txBody>
      </p:sp>
      <p:sp>
        <p:nvSpPr>
          <p:cNvPr id="54275" name="Rectangle 3"/>
          <p:cNvSpPr>
            <a:spLocks noGrp="1" noChangeArrowheads="1"/>
          </p:cNvSpPr>
          <p:nvPr>
            <p:ph type="body" sz="half" idx="4294967295"/>
          </p:nvPr>
        </p:nvSpPr>
        <p:spPr>
          <a:xfrm>
            <a:off x="457200" y="1600200"/>
            <a:ext cx="4038600" cy="4525963"/>
          </a:xfrm>
        </p:spPr>
        <p:txBody>
          <a:bodyPr/>
          <a:lstStyle/>
          <a:p>
            <a:pPr>
              <a:buFontTx/>
              <a:buNone/>
            </a:pPr>
            <a:r>
              <a:rPr lang="en-US" altLang="en-US" sz="2800" smtClean="0">
                <a:latin typeface="Tahoma" charset="0"/>
              </a:rPr>
              <a:t>Equilibrium Equations from Chemical Equations (Reactions)</a:t>
            </a:r>
          </a:p>
          <a:p>
            <a:pPr>
              <a:buFontTx/>
              <a:buNone/>
            </a:pPr>
            <a:r>
              <a:rPr lang="en-US" altLang="en-US" sz="2800" smtClean="0">
                <a:latin typeface="Tahoma" charset="0"/>
              </a:rPr>
              <a:t>Generic Example:</a:t>
            </a:r>
          </a:p>
          <a:p>
            <a:pPr>
              <a:buFontTx/>
              <a:buNone/>
            </a:pPr>
            <a:r>
              <a:rPr lang="en-US" altLang="en-US" sz="2800" smtClean="0">
                <a:latin typeface="Tahoma" charset="0"/>
              </a:rPr>
              <a:t>	aA + bB </a:t>
            </a:r>
            <a:r>
              <a:rPr lang="en-US" altLang="en-US" sz="2800" smtClean="0">
                <a:latin typeface="Tahoma" charset="0"/>
                <a:cs typeface="Arial" charset="0"/>
              </a:rPr>
              <a:t>↔</a:t>
            </a:r>
            <a:r>
              <a:rPr lang="en-US" altLang="en-US" sz="2800" smtClean="0">
                <a:latin typeface="Tahoma" charset="0"/>
              </a:rPr>
              <a:t> cC + dD   (Reaction)</a:t>
            </a:r>
          </a:p>
          <a:p>
            <a:pPr>
              <a:buFontTx/>
              <a:buNone/>
            </a:pPr>
            <a:endParaRPr lang="en-US" altLang="en-US" sz="2800" smtClean="0">
              <a:latin typeface="Tahoma" charset="0"/>
            </a:endParaRPr>
          </a:p>
          <a:p>
            <a:pPr>
              <a:buFontTx/>
              <a:buNone/>
            </a:pPr>
            <a:endParaRPr lang="en-US" altLang="en-US" sz="2800" smtClean="0"/>
          </a:p>
        </p:txBody>
      </p:sp>
      <p:graphicFrame>
        <p:nvGraphicFramePr>
          <p:cNvPr id="54276" name="Object 4"/>
          <p:cNvGraphicFramePr>
            <a:graphicFrameLocks noGrp="1" noChangeAspect="1"/>
          </p:cNvGraphicFramePr>
          <p:nvPr>
            <p:ph sz="half" idx="4294967295"/>
          </p:nvPr>
        </p:nvGraphicFramePr>
        <p:xfrm>
          <a:off x="4953000" y="3200400"/>
          <a:ext cx="2438400" cy="1346200"/>
        </p:xfrm>
        <a:graphic>
          <a:graphicData uri="http://schemas.openxmlformats.org/presentationml/2006/ole">
            <mc:AlternateContent xmlns:mc="http://schemas.openxmlformats.org/markup-compatibility/2006">
              <mc:Choice xmlns:v="urn:schemas-microsoft-com:vml" Requires="v">
                <p:oleObj spid="_x0000_s16393" name="Equation" r:id="rId4" imgW="850531" imgH="469696" progId="Equation.3">
                  <p:embed/>
                </p:oleObj>
              </mc:Choice>
              <mc:Fallback>
                <p:oleObj name="Equation" r:id="rId4" imgW="850531" imgH="469696" progId="Equation.3">
                  <p:embed/>
                  <p:pic>
                    <p:nvPicPr>
                      <p:cNvPr id="54276" name="Object 4"/>
                      <p:cNvPicPr>
                        <a:picLocks noGrp="1"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953000" y="3200400"/>
                        <a:ext cx="2438400" cy="1346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4277" name="Text Box 5"/>
          <p:cNvSpPr txBox="1">
            <a:spLocks noChangeArrowheads="1"/>
          </p:cNvSpPr>
          <p:nvPr/>
        </p:nvSpPr>
        <p:spPr bwMode="auto">
          <a:xfrm>
            <a:off x="5105400" y="2667000"/>
            <a:ext cx="3429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altLang="en-US" sz="2400">
                <a:latin typeface="Tahoma" charset="0"/>
              </a:rPr>
              <a:t>Equilibrium Equation</a:t>
            </a:r>
          </a:p>
        </p:txBody>
      </p:sp>
      <p:sp>
        <p:nvSpPr>
          <p:cNvPr id="54278" name="Text Box 6"/>
          <p:cNvSpPr txBox="1">
            <a:spLocks noChangeArrowheads="1"/>
          </p:cNvSpPr>
          <p:nvPr/>
        </p:nvSpPr>
        <p:spPr bwMode="auto">
          <a:xfrm>
            <a:off x="685800" y="4800600"/>
            <a:ext cx="7010400" cy="1158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altLang="en-US" sz="2000">
                <a:latin typeface="Tahoma" charset="0"/>
              </a:rPr>
              <a:t>Compounds are in equation if in solution (not present as solid, or solvent).  Concentrations are in M but K is unitless</a:t>
            </a:r>
          </a:p>
          <a:p>
            <a:pPr eaLnBrk="1" hangingPunct="1">
              <a:spcBef>
                <a:spcPct val="50000"/>
              </a:spcBef>
            </a:pPr>
            <a:r>
              <a:rPr lang="en-US" altLang="en-US" sz="2000">
                <a:latin typeface="Tahoma" charset="0"/>
              </a:rPr>
              <a:t>Similar equation for gases (except with P</a:t>
            </a:r>
            <a:r>
              <a:rPr lang="en-US" altLang="en-US" sz="2000" baseline="-25000">
                <a:latin typeface="Tahoma" charset="0"/>
              </a:rPr>
              <a:t>A</a:t>
            </a:r>
            <a:r>
              <a:rPr lang="en-US" altLang="en-US" sz="2000" baseline="30000">
                <a:latin typeface="Tahoma" charset="0"/>
              </a:rPr>
              <a:t>a</a:t>
            </a:r>
            <a:r>
              <a:rPr lang="en-US" altLang="en-US" sz="2000">
                <a:latin typeface="Tahoma" charset="0"/>
              </a:rPr>
              <a:t> replacing [A]</a:t>
            </a:r>
            <a:r>
              <a:rPr lang="en-US" altLang="en-US" sz="2000" baseline="30000">
                <a:latin typeface="Tahoma" charset="0"/>
              </a:rPr>
              <a:t>a</a:t>
            </a:r>
            <a:r>
              <a:rPr lang="en-US" altLang="en-US" sz="2000">
                <a:latin typeface="Tahoma" charset="0"/>
              </a:rPr>
              <a:t>)</a:t>
            </a:r>
          </a:p>
        </p:txBody>
      </p:sp>
    </p:spTree>
    <p:extLst>
      <p:ext uri="{BB962C8B-B14F-4D97-AF65-F5344CB8AC3E}">
        <p14:creationId xmlns:p14="http://schemas.microsoft.com/office/powerpoint/2010/main" val="170459165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4275">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4275">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4275">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54276"/>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54277"/>
                                        </p:tgtEl>
                                        <p:attrNameLst>
                                          <p:attrName>style.visibility</p:attrName>
                                        </p:attrNameLst>
                                      </p:cBhvr>
                                      <p:to>
                                        <p:strVal val="visible"/>
                                      </p:to>
                                    </p:set>
                                  </p:childTnLst>
                                </p:cTn>
                              </p:par>
                            </p:childTnLst>
                          </p:cTn>
                        </p:par>
                      </p:childTnLst>
                    </p:cTn>
                  </p:par>
                  <p:par>
                    <p:cTn id="21" fill="hold" nodeType="clickPar">
                      <p:stCondLst>
                        <p:cond delay="indefinite"/>
                      </p:stCondLst>
                      <p:childTnLst>
                        <p:par>
                          <p:cTn id="22" fill="hold" nodeType="withGroup">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5427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4275" grpId="0" build="p"/>
      <p:bldP spid="54277" grpId="0"/>
      <p:bldP spid="54278"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Rectangle 2"/>
          <p:cNvSpPr>
            <a:spLocks noGrp="1" noChangeArrowheads="1"/>
          </p:cNvSpPr>
          <p:nvPr>
            <p:ph type="title" idx="4294967295"/>
          </p:nvPr>
        </p:nvSpPr>
        <p:spPr/>
        <p:txBody>
          <a:bodyPr/>
          <a:lstStyle/>
          <a:p>
            <a:r>
              <a:rPr lang="en-US" altLang="en-US" smtClean="0">
                <a:latin typeface="Tahoma" charset="0"/>
              </a:rPr>
              <a:t>Equilibrium Equations</a:t>
            </a:r>
          </a:p>
        </p:txBody>
      </p:sp>
      <p:sp>
        <p:nvSpPr>
          <p:cNvPr id="56323" name="Rectangle 3"/>
          <p:cNvSpPr>
            <a:spLocks noGrp="1" noChangeArrowheads="1"/>
          </p:cNvSpPr>
          <p:nvPr>
            <p:ph type="body" sz="half" idx="4294967295"/>
          </p:nvPr>
        </p:nvSpPr>
        <p:spPr>
          <a:xfrm>
            <a:off x="457200" y="1600200"/>
            <a:ext cx="8001000" cy="2362200"/>
          </a:xfrm>
        </p:spPr>
        <p:txBody>
          <a:bodyPr/>
          <a:lstStyle/>
          <a:p>
            <a:pPr>
              <a:lnSpc>
                <a:spcPct val="90000"/>
              </a:lnSpc>
              <a:buFontTx/>
              <a:buNone/>
            </a:pPr>
            <a:r>
              <a:rPr lang="en-US" altLang="en-US" sz="2800" smtClean="0">
                <a:latin typeface="Tahoma" charset="0"/>
              </a:rPr>
              <a:t>Example problem:</a:t>
            </a:r>
          </a:p>
          <a:p>
            <a:pPr>
              <a:lnSpc>
                <a:spcPct val="90000"/>
              </a:lnSpc>
              <a:buFontTx/>
              <a:buNone/>
            </a:pPr>
            <a:r>
              <a:rPr lang="en-US" altLang="en-US" sz="2800" smtClean="0">
                <a:latin typeface="Tahoma" charset="0"/>
              </a:rPr>
              <a:t>Write equation for reaction:</a:t>
            </a:r>
          </a:p>
          <a:p>
            <a:pPr>
              <a:lnSpc>
                <a:spcPct val="90000"/>
              </a:lnSpc>
              <a:buFontTx/>
              <a:buNone/>
            </a:pPr>
            <a:r>
              <a:rPr lang="en-US" altLang="en-US" sz="2800" smtClean="0">
                <a:latin typeface="Tahoma" charset="0"/>
              </a:rPr>
              <a:t>	</a:t>
            </a:r>
            <a:r>
              <a:rPr lang="en-US" altLang="en-US" sz="2400" smtClean="0">
                <a:latin typeface="Tahoma" charset="0"/>
              </a:rPr>
              <a:t>AgCl(s) + 2NH</a:t>
            </a:r>
            <a:r>
              <a:rPr lang="en-US" altLang="en-US" sz="2400" baseline="-25000" smtClean="0">
                <a:latin typeface="Tahoma" charset="0"/>
              </a:rPr>
              <a:t>3</a:t>
            </a:r>
            <a:r>
              <a:rPr lang="en-US" altLang="en-US" sz="2400" smtClean="0">
                <a:latin typeface="Tahoma" charset="0"/>
              </a:rPr>
              <a:t>(aq) </a:t>
            </a:r>
            <a:r>
              <a:rPr lang="en-US" altLang="en-US" sz="2400" smtClean="0">
                <a:latin typeface="Tahoma" charset="0"/>
                <a:cs typeface="Arial" charset="0"/>
              </a:rPr>
              <a:t>↔ Ag(NH</a:t>
            </a:r>
            <a:r>
              <a:rPr lang="en-US" altLang="en-US" sz="2400" baseline="-25000" smtClean="0">
                <a:latin typeface="Tahoma" charset="0"/>
              </a:rPr>
              <a:t>3</a:t>
            </a:r>
            <a:r>
              <a:rPr lang="en-US" altLang="en-US" sz="2400" smtClean="0">
                <a:latin typeface="Tahoma" charset="0"/>
                <a:cs typeface="Arial" charset="0"/>
              </a:rPr>
              <a:t>)</a:t>
            </a:r>
            <a:r>
              <a:rPr lang="en-US" altLang="en-US" sz="2400" baseline="-25000" smtClean="0">
                <a:latin typeface="Tahoma" charset="0"/>
              </a:rPr>
              <a:t>2</a:t>
            </a:r>
            <a:r>
              <a:rPr lang="en-US" altLang="en-US" sz="2400" baseline="30000" smtClean="0">
                <a:latin typeface="Tahoma" charset="0"/>
              </a:rPr>
              <a:t>+</a:t>
            </a:r>
            <a:r>
              <a:rPr lang="en-US" altLang="en-US" sz="2400" smtClean="0">
                <a:latin typeface="Tahoma" charset="0"/>
              </a:rPr>
              <a:t>(aq)</a:t>
            </a:r>
            <a:r>
              <a:rPr lang="en-US" altLang="en-US" sz="2400" smtClean="0">
                <a:latin typeface="Tahoma" charset="0"/>
                <a:cs typeface="Arial" charset="0"/>
              </a:rPr>
              <a:t> + Cl</a:t>
            </a:r>
            <a:r>
              <a:rPr lang="en-US" altLang="en-US" sz="2400" baseline="30000" smtClean="0">
                <a:latin typeface="Tahoma" charset="0"/>
                <a:cs typeface="Arial" charset="0"/>
              </a:rPr>
              <a:t>-</a:t>
            </a:r>
            <a:r>
              <a:rPr lang="en-US" altLang="en-US" sz="2400" smtClean="0">
                <a:latin typeface="Tahoma" charset="0"/>
              </a:rPr>
              <a:t>(aq)</a:t>
            </a:r>
          </a:p>
          <a:p>
            <a:pPr>
              <a:lnSpc>
                <a:spcPct val="90000"/>
              </a:lnSpc>
              <a:buFontTx/>
              <a:buNone/>
            </a:pPr>
            <a:endParaRPr lang="en-US" altLang="en-US" sz="2400" smtClean="0">
              <a:latin typeface="Tahoma" charset="0"/>
            </a:endParaRPr>
          </a:p>
          <a:p>
            <a:pPr>
              <a:lnSpc>
                <a:spcPct val="90000"/>
              </a:lnSpc>
              <a:buFontTx/>
              <a:buNone/>
            </a:pPr>
            <a:r>
              <a:rPr lang="en-US" altLang="en-US" sz="2400" smtClean="0">
                <a:cs typeface="Arial" charset="0"/>
              </a:rPr>
              <a:t> </a:t>
            </a:r>
          </a:p>
        </p:txBody>
      </p:sp>
      <p:graphicFrame>
        <p:nvGraphicFramePr>
          <p:cNvPr id="56324" name="Object 4"/>
          <p:cNvGraphicFramePr>
            <a:graphicFrameLocks noGrp="1" noChangeAspect="1"/>
          </p:cNvGraphicFramePr>
          <p:nvPr>
            <p:ph sz="half" idx="4294967295"/>
          </p:nvPr>
        </p:nvGraphicFramePr>
        <p:xfrm>
          <a:off x="1219200" y="3276600"/>
          <a:ext cx="4114800" cy="1381125"/>
        </p:xfrm>
        <a:graphic>
          <a:graphicData uri="http://schemas.openxmlformats.org/presentationml/2006/ole">
            <mc:AlternateContent xmlns:mc="http://schemas.openxmlformats.org/markup-compatibility/2006">
              <mc:Choice xmlns:v="urn:schemas-microsoft-com:vml" Requires="v">
                <p:oleObj spid="_x0000_s17417" name="Equation" r:id="rId4" imgW="1358900" imgH="457200" progId="Equation.3">
                  <p:embed/>
                </p:oleObj>
              </mc:Choice>
              <mc:Fallback>
                <p:oleObj name="Equation" r:id="rId4" imgW="1358900" imgH="457200" progId="Equation.3">
                  <p:embed/>
                  <p:pic>
                    <p:nvPicPr>
                      <p:cNvPr id="56324" name="Object 4"/>
                      <p:cNvPicPr>
                        <a:picLocks noGrp="1"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219200" y="3276600"/>
                        <a:ext cx="4114800" cy="1381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56325" name="Text Box 5"/>
          <p:cNvSpPr txBox="1">
            <a:spLocks noChangeArrowheads="1"/>
          </p:cNvSpPr>
          <p:nvPr/>
        </p:nvSpPr>
        <p:spPr bwMode="auto">
          <a:xfrm>
            <a:off x="914400" y="5105400"/>
            <a:ext cx="5867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altLang="en-US" sz="2400">
                <a:latin typeface="Tahoma" charset="0"/>
              </a:rPr>
              <a:t>AgCl not included because it is a solid</a:t>
            </a:r>
          </a:p>
        </p:txBody>
      </p:sp>
    </p:spTree>
    <p:extLst>
      <p:ext uri="{BB962C8B-B14F-4D97-AF65-F5344CB8AC3E}">
        <p14:creationId xmlns:p14="http://schemas.microsoft.com/office/powerpoint/2010/main" val="153571026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632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6323">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6323">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56324"/>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632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6323" grpId="0" build="p"/>
      <p:bldP spid="56325"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idx="4294967295"/>
          </p:nvPr>
        </p:nvSpPr>
        <p:spPr/>
        <p:txBody>
          <a:bodyPr/>
          <a:lstStyle/>
          <a:p>
            <a:r>
              <a:rPr lang="en-US" altLang="en-US" sz="4000" smtClean="0">
                <a:latin typeface="Tahoma" charset="0"/>
              </a:rPr>
              <a:t>Equilibrium Equations</a:t>
            </a:r>
            <a:br>
              <a:rPr lang="en-US" altLang="en-US" sz="4000" smtClean="0">
                <a:latin typeface="Tahoma" charset="0"/>
              </a:rPr>
            </a:br>
            <a:r>
              <a:rPr lang="en-US" altLang="en-US" sz="3200" smtClean="0">
                <a:latin typeface="Tahoma" charset="0"/>
              </a:rPr>
              <a:t>- manipulating reactions</a:t>
            </a:r>
          </a:p>
        </p:txBody>
      </p:sp>
      <p:sp>
        <p:nvSpPr>
          <p:cNvPr id="58371" name="Rectangle 3"/>
          <p:cNvSpPr>
            <a:spLocks noGrp="1" noChangeArrowheads="1"/>
          </p:cNvSpPr>
          <p:nvPr>
            <p:ph type="body" idx="4294967295"/>
          </p:nvPr>
        </p:nvSpPr>
        <p:spPr/>
        <p:txBody>
          <a:bodyPr/>
          <a:lstStyle/>
          <a:p>
            <a:pPr marL="609600" indent="-609600">
              <a:buFontTx/>
              <a:buAutoNum type="alphaLcParenR"/>
            </a:pPr>
            <a:r>
              <a:rPr lang="en-US" altLang="en-US" dirty="0" smtClean="0">
                <a:latin typeface="Tahoma" charset="0"/>
              </a:rPr>
              <a:t>Flipping Directions</a:t>
            </a:r>
          </a:p>
          <a:p>
            <a:pPr marL="990600" lvl="1" indent="-533400">
              <a:buFontTx/>
              <a:buNone/>
            </a:pPr>
            <a:r>
              <a:rPr lang="en-US" altLang="en-US" dirty="0" smtClean="0">
                <a:latin typeface="Tahoma" charset="0"/>
              </a:rPr>
              <a:t>- If for A </a:t>
            </a:r>
            <a:r>
              <a:rPr lang="en-US" altLang="en-US" sz="2400" dirty="0" smtClean="0">
                <a:latin typeface="Tahoma" charset="0"/>
                <a:cs typeface="Arial" charset="0"/>
              </a:rPr>
              <a:t>↔</a:t>
            </a:r>
            <a:r>
              <a:rPr lang="en-US" altLang="en-US" dirty="0" smtClean="0">
                <a:latin typeface="Tahoma" charset="0"/>
              </a:rPr>
              <a:t> B, K = K</a:t>
            </a:r>
            <a:r>
              <a:rPr lang="en-US" altLang="en-US" baseline="-25000" dirty="0" smtClean="0">
                <a:latin typeface="Tahoma" charset="0"/>
              </a:rPr>
              <a:t>1</a:t>
            </a:r>
            <a:r>
              <a:rPr lang="en-US" altLang="en-US" dirty="0" smtClean="0">
                <a:latin typeface="Tahoma" charset="0"/>
              </a:rPr>
              <a:t>, then for B </a:t>
            </a:r>
            <a:r>
              <a:rPr lang="en-US" altLang="en-US" sz="2400" dirty="0" smtClean="0">
                <a:latin typeface="Tahoma" charset="0"/>
                <a:cs typeface="Arial" charset="0"/>
              </a:rPr>
              <a:t>↔</a:t>
            </a:r>
            <a:r>
              <a:rPr lang="en-US" altLang="en-US" dirty="0" smtClean="0">
                <a:latin typeface="Tahoma" charset="0"/>
              </a:rPr>
              <a:t> A, K = 1/K</a:t>
            </a:r>
            <a:r>
              <a:rPr lang="en-US" altLang="en-US" baseline="-25000" dirty="0" smtClean="0">
                <a:latin typeface="Tahoma" charset="0"/>
              </a:rPr>
              <a:t>1</a:t>
            </a:r>
            <a:endParaRPr lang="en-US" altLang="en-US" baseline="30000" dirty="0" smtClean="0">
              <a:latin typeface="Tahoma" charset="0"/>
            </a:endParaRPr>
          </a:p>
          <a:p>
            <a:pPr marL="609600" indent="-609600">
              <a:buFontTx/>
              <a:buNone/>
            </a:pPr>
            <a:r>
              <a:rPr lang="en-US" altLang="en-US" dirty="0" smtClean="0">
                <a:latin typeface="Tahoma" charset="0"/>
              </a:rPr>
              <a:t>b)	Adding Reactions</a:t>
            </a:r>
          </a:p>
          <a:p>
            <a:pPr marL="990600" lvl="1" indent="-533400">
              <a:buFontTx/>
              <a:buAutoNum type="arabicParenR"/>
            </a:pPr>
            <a:r>
              <a:rPr lang="en-US" altLang="en-US" dirty="0" smtClean="0">
                <a:latin typeface="Tahoma" charset="0"/>
              </a:rPr>
              <a:t>NH</a:t>
            </a:r>
            <a:r>
              <a:rPr lang="en-US" altLang="en-US" baseline="-25000" dirty="0" smtClean="0">
                <a:latin typeface="Tahoma" charset="0"/>
              </a:rPr>
              <a:t>4</a:t>
            </a:r>
            <a:r>
              <a:rPr lang="en-US" altLang="en-US" baseline="30000" dirty="0" smtClean="0">
                <a:latin typeface="Tahoma" charset="0"/>
              </a:rPr>
              <a:t>+</a:t>
            </a:r>
            <a:r>
              <a:rPr lang="en-US" altLang="en-US" dirty="0" smtClean="0">
                <a:latin typeface="Tahoma" charset="0"/>
              </a:rPr>
              <a:t> </a:t>
            </a:r>
            <a:r>
              <a:rPr lang="en-US" altLang="en-US" sz="2400" dirty="0" smtClean="0">
                <a:latin typeface="Tahoma" charset="0"/>
                <a:cs typeface="Arial" charset="0"/>
              </a:rPr>
              <a:t>↔ </a:t>
            </a:r>
            <a:r>
              <a:rPr lang="en-US" altLang="en-US" dirty="0" smtClean="0">
                <a:latin typeface="Tahoma" charset="0"/>
              </a:rPr>
              <a:t>NH</a:t>
            </a:r>
            <a:r>
              <a:rPr lang="en-US" altLang="en-US" baseline="-25000" dirty="0" smtClean="0">
                <a:latin typeface="Tahoma" charset="0"/>
              </a:rPr>
              <a:t>3</a:t>
            </a:r>
            <a:r>
              <a:rPr lang="en-US" altLang="en-US" dirty="0" smtClean="0">
                <a:latin typeface="Tahoma" charset="0"/>
              </a:rPr>
              <a:t>(</a:t>
            </a:r>
            <a:r>
              <a:rPr lang="en-US" altLang="en-US" dirty="0" err="1" smtClean="0">
                <a:latin typeface="Tahoma" charset="0"/>
              </a:rPr>
              <a:t>aq</a:t>
            </a:r>
            <a:r>
              <a:rPr lang="en-US" altLang="en-US" dirty="0" smtClean="0">
                <a:latin typeface="Tahoma" charset="0"/>
              </a:rPr>
              <a:t>) + H </a:t>
            </a:r>
            <a:r>
              <a:rPr lang="en-US" altLang="en-US" baseline="30000" dirty="0" smtClean="0">
                <a:latin typeface="Tahoma" charset="0"/>
              </a:rPr>
              <a:t>+</a:t>
            </a:r>
            <a:endParaRPr lang="en-US" altLang="en-US" dirty="0" smtClean="0">
              <a:latin typeface="Tahoma" charset="0"/>
            </a:endParaRPr>
          </a:p>
          <a:p>
            <a:pPr marL="990600" lvl="1" indent="-533400">
              <a:buFontTx/>
              <a:buAutoNum type="arabicParenR"/>
            </a:pPr>
            <a:r>
              <a:rPr lang="en-US" altLang="en-US" dirty="0" smtClean="0">
                <a:latin typeface="Tahoma" charset="0"/>
              </a:rPr>
              <a:t>H</a:t>
            </a:r>
            <a:r>
              <a:rPr lang="en-US" altLang="en-US" baseline="30000" dirty="0" smtClean="0">
                <a:latin typeface="Tahoma" charset="0"/>
              </a:rPr>
              <a:t>+</a:t>
            </a:r>
            <a:r>
              <a:rPr lang="en-US" altLang="en-US" dirty="0" smtClean="0">
                <a:latin typeface="Tahoma" charset="0"/>
              </a:rPr>
              <a:t> + OH</a:t>
            </a:r>
            <a:r>
              <a:rPr lang="en-US" altLang="en-US" baseline="30000" dirty="0" smtClean="0">
                <a:latin typeface="Tahoma" charset="0"/>
              </a:rPr>
              <a:t>-</a:t>
            </a:r>
            <a:r>
              <a:rPr lang="en-US" altLang="en-US" dirty="0" smtClean="0">
                <a:latin typeface="Tahoma" charset="0"/>
              </a:rPr>
              <a:t> </a:t>
            </a:r>
            <a:r>
              <a:rPr lang="en-US" altLang="en-US" sz="2400" dirty="0" smtClean="0">
                <a:latin typeface="Tahoma" charset="0"/>
                <a:cs typeface="Arial" charset="0"/>
              </a:rPr>
              <a:t>↔ </a:t>
            </a:r>
            <a:r>
              <a:rPr lang="en-US" altLang="en-US" dirty="0" smtClean="0">
                <a:latin typeface="Tahoma" charset="0"/>
                <a:cs typeface="Arial" charset="0"/>
              </a:rPr>
              <a:t>H</a:t>
            </a:r>
            <a:r>
              <a:rPr lang="en-US" altLang="en-US" baseline="-25000" dirty="0" smtClean="0">
                <a:latin typeface="Tahoma" charset="0"/>
              </a:rPr>
              <a:t>2</a:t>
            </a:r>
            <a:r>
              <a:rPr lang="en-US" altLang="en-US" dirty="0" smtClean="0">
                <a:latin typeface="Tahoma" charset="0"/>
                <a:cs typeface="Arial" charset="0"/>
              </a:rPr>
              <a:t>O(l)</a:t>
            </a:r>
          </a:p>
          <a:p>
            <a:pPr marL="990600" lvl="1" indent="-533400">
              <a:buFontTx/>
              <a:buAutoNum type="arabicParenR"/>
            </a:pPr>
            <a:r>
              <a:rPr lang="en-US" altLang="en-US" dirty="0" smtClean="0">
                <a:latin typeface="Tahoma" charset="0"/>
              </a:rPr>
              <a:t>NH</a:t>
            </a:r>
            <a:r>
              <a:rPr lang="en-US" altLang="en-US" baseline="-25000" dirty="0" smtClean="0">
                <a:latin typeface="Tahoma" charset="0"/>
              </a:rPr>
              <a:t>4</a:t>
            </a:r>
            <a:r>
              <a:rPr lang="en-US" altLang="en-US" baseline="30000" dirty="0" smtClean="0">
                <a:latin typeface="Tahoma" charset="0"/>
              </a:rPr>
              <a:t>+ </a:t>
            </a:r>
            <a:r>
              <a:rPr lang="en-US" altLang="en-US" dirty="0" smtClean="0">
                <a:latin typeface="Tahoma" charset="0"/>
              </a:rPr>
              <a:t>+ OH</a:t>
            </a:r>
            <a:r>
              <a:rPr lang="en-US" altLang="en-US" baseline="30000" dirty="0" smtClean="0">
                <a:latin typeface="Tahoma" charset="0"/>
              </a:rPr>
              <a:t>-</a:t>
            </a:r>
            <a:r>
              <a:rPr lang="en-US" altLang="en-US" dirty="0" smtClean="0">
                <a:latin typeface="Tahoma" charset="0"/>
              </a:rPr>
              <a:t> </a:t>
            </a:r>
            <a:r>
              <a:rPr lang="en-US" altLang="en-US" sz="2400" dirty="0" smtClean="0">
                <a:latin typeface="Tahoma" charset="0"/>
                <a:cs typeface="Arial" charset="0"/>
              </a:rPr>
              <a:t>↔ </a:t>
            </a:r>
            <a:r>
              <a:rPr lang="en-US" altLang="en-US" dirty="0" smtClean="0">
                <a:latin typeface="Tahoma" charset="0"/>
              </a:rPr>
              <a:t>NH</a:t>
            </a:r>
            <a:r>
              <a:rPr lang="en-US" altLang="en-US" baseline="-25000" dirty="0" smtClean="0">
                <a:latin typeface="Tahoma" charset="0"/>
              </a:rPr>
              <a:t>3</a:t>
            </a:r>
            <a:r>
              <a:rPr lang="en-US" altLang="en-US" dirty="0" smtClean="0">
                <a:latin typeface="Tahoma" charset="0"/>
              </a:rPr>
              <a:t>(</a:t>
            </a:r>
            <a:r>
              <a:rPr lang="en-US" altLang="en-US" dirty="0" err="1" smtClean="0">
                <a:latin typeface="Tahoma" charset="0"/>
              </a:rPr>
              <a:t>aq</a:t>
            </a:r>
            <a:r>
              <a:rPr lang="en-US" altLang="en-US" dirty="0" smtClean="0">
                <a:latin typeface="Tahoma" charset="0"/>
              </a:rPr>
              <a:t>) + </a:t>
            </a:r>
            <a:r>
              <a:rPr lang="en-US" altLang="en-US" dirty="0" smtClean="0">
                <a:latin typeface="Tahoma" charset="0"/>
                <a:cs typeface="Arial" charset="0"/>
              </a:rPr>
              <a:t>H</a:t>
            </a:r>
            <a:r>
              <a:rPr lang="en-US" altLang="en-US" baseline="-25000" dirty="0" smtClean="0">
                <a:latin typeface="Tahoma" charset="0"/>
              </a:rPr>
              <a:t>2</a:t>
            </a:r>
            <a:r>
              <a:rPr lang="en-US" altLang="en-US" dirty="0" smtClean="0">
                <a:latin typeface="Tahoma" charset="0"/>
                <a:cs typeface="Arial" charset="0"/>
              </a:rPr>
              <a:t>O(l)</a:t>
            </a:r>
            <a:endParaRPr lang="en-US" altLang="en-US" dirty="0" smtClean="0">
              <a:latin typeface="Tahoma" charset="0"/>
            </a:endParaRPr>
          </a:p>
          <a:p>
            <a:pPr marL="609600" indent="-609600">
              <a:buFontTx/>
              <a:buNone/>
            </a:pPr>
            <a:r>
              <a:rPr lang="en-US" altLang="en-US" dirty="0" smtClean="0">
                <a:latin typeface="Tahoma" charset="0"/>
              </a:rPr>
              <a:t>Reaction 3) = rxn1) + rxn2)</a:t>
            </a:r>
          </a:p>
          <a:p>
            <a:pPr marL="609600" indent="-609600">
              <a:buFontTx/>
              <a:buNone/>
            </a:pPr>
            <a:r>
              <a:rPr lang="en-US" altLang="en-US" dirty="0" smtClean="0">
                <a:latin typeface="Tahoma" charset="0"/>
              </a:rPr>
              <a:t>So K</a:t>
            </a:r>
            <a:r>
              <a:rPr lang="en-US" altLang="en-US" baseline="-25000" dirty="0" smtClean="0">
                <a:latin typeface="Tahoma" charset="0"/>
              </a:rPr>
              <a:t>3</a:t>
            </a:r>
            <a:r>
              <a:rPr lang="en-US" altLang="en-US" dirty="0" smtClean="0">
                <a:latin typeface="Tahoma" charset="0"/>
              </a:rPr>
              <a:t> = K</a:t>
            </a:r>
            <a:r>
              <a:rPr lang="en-US" altLang="en-US" baseline="-25000" dirty="0" smtClean="0">
                <a:latin typeface="Tahoma" charset="0"/>
              </a:rPr>
              <a:t>1</a:t>
            </a:r>
            <a:r>
              <a:rPr lang="en-US" altLang="en-US" dirty="0" smtClean="0">
                <a:latin typeface="Tahoma" charset="0"/>
              </a:rPr>
              <a:t>K</a:t>
            </a:r>
            <a:r>
              <a:rPr lang="en-US" altLang="en-US" baseline="-25000" dirty="0" smtClean="0">
                <a:latin typeface="Tahoma" charset="0"/>
              </a:rPr>
              <a:t>2</a:t>
            </a:r>
            <a:endParaRPr lang="en-US" altLang="en-US" dirty="0" smtClean="0">
              <a:latin typeface="Tahoma" charset="0"/>
            </a:endParaRPr>
          </a:p>
          <a:p>
            <a:pPr marL="990600" lvl="1" indent="-533400">
              <a:buFontTx/>
              <a:buNone/>
            </a:pPr>
            <a:endParaRPr lang="en-US" altLang="en-US" dirty="0" smtClean="0">
              <a:latin typeface="Tahoma" charset="0"/>
            </a:endParaRPr>
          </a:p>
        </p:txBody>
      </p:sp>
    </p:spTree>
    <p:extLst>
      <p:ext uri="{BB962C8B-B14F-4D97-AF65-F5344CB8AC3E}">
        <p14:creationId xmlns:p14="http://schemas.microsoft.com/office/powerpoint/2010/main" val="193999838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8371">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58371">
                                            <p:txEl>
                                              <p:pRg st="1" end="1"/>
                                            </p:txEl>
                                          </p:spTgt>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58371">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58371">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58371">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58371">
                                            <p:txEl>
                                              <p:pRg st="5" end="5"/>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8371">
                                            <p:txEl>
                                              <p:pRg st="6" end="6"/>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58371">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8371"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idx="4294967295"/>
          </p:nvPr>
        </p:nvSpPr>
        <p:spPr/>
        <p:txBody>
          <a:bodyPr/>
          <a:lstStyle/>
          <a:p>
            <a:r>
              <a:rPr lang="en-US" altLang="en-US" sz="4000" smtClean="0">
                <a:latin typeface="Tahoma" charset="0"/>
              </a:rPr>
              <a:t>Equilibrium Equations</a:t>
            </a:r>
            <a:br>
              <a:rPr lang="en-US" altLang="en-US" sz="4000" smtClean="0">
                <a:latin typeface="Tahoma" charset="0"/>
              </a:rPr>
            </a:br>
            <a:r>
              <a:rPr lang="en-US" altLang="en-US" sz="3200" smtClean="0">
                <a:latin typeface="Tahoma" charset="0"/>
              </a:rPr>
              <a:t>- manipulating reactions</a:t>
            </a:r>
          </a:p>
        </p:txBody>
      </p:sp>
      <p:sp>
        <p:nvSpPr>
          <p:cNvPr id="60419" name="Rectangle 3"/>
          <p:cNvSpPr>
            <a:spLocks noGrp="1" noChangeArrowheads="1"/>
          </p:cNvSpPr>
          <p:nvPr>
            <p:ph type="body" idx="4294967295"/>
          </p:nvPr>
        </p:nvSpPr>
        <p:spPr/>
        <p:txBody>
          <a:bodyPr/>
          <a:lstStyle/>
          <a:p>
            <a:pPr>
              <a:buFontTx/>
              <a:buNone/>
            </a:pPr>
            <a:r>
              <a:rPr lang="en-US" altLang="en-US" smtClean="0">
                <a:latin typeface="Tahoma" charset="0"/>
              </a:rPr>
              <a:t>c) Multiplication</a:t>
            </a:r>
          </a:p>
          <a:p>
            <a:pPr>
              <a:buFontTx/>
              <a:buNone/>
            </a:pPr>
            <a:r>
              <a:rPr lang="en-US" altLang="en-US" sz="2400" smtClean="0">
                <a:latin typeface="Tahoma" charset="0"/>
              </a:rPr>
              <a:t>	2x[½ N</a:t>
            </a:r>
            <a:r>
              <a:rPr lang="en-US" altLang="en-US" sz="2400" baseline="-25000" smtClean="0">
                <a:latin typeface="Tahoma" charset="0"/>
              </a:rPr>
              <a:t>2</a:t>
            </a:r>
            <a:r>
              <a:rPr lang="en-US" altLang="en-US" sz="2400" smtClean="0">
                <a:latin typeface="Tahoma" charset="0"/>
              </a:rPr>
              <a:t> (g) + ½ O</a:t>
            </a:r>
            <a:r>
              <a:rPr lang="en-US" altLang="en-US" sz="2400" baseline="-25000" smtClean="0">
                <a:latin typeface="Tahoma" charset="0"/>
              </a:rPr>
              <a:t>2</a:t>
            </a:r>
            <a:r>
              <a:rPr lang="en-US" altLang="en-US" sz="2400" smtClean="0">
                <a:latin typeface="Tahoma" charset="0"/>
              </a:rPr>
              <a:t> (g) </a:t>
            </a:r>
            <a:r>
              <a:rPr lang="en-US" altLang="en-US" sz="2400" smtClean="0">
                <a:latin typeface="Tahoma" charset="0"/>
                <a:cs typeface="Arial" charset="0"/>
              </a:rPr>
              <a:t>↔ NO </a:t>
            </a:r>
            <a:r>
              <a:rPr lang="en-US" altLang="en-US" sz="2400" smtClean="0">
                <a:latin typeface="Tahoma" charset="0"/>
              </a:rPr>
              <a:t>(g)]    K = K</a:t>
            </a:r>
            <a:r>
              <a:rPr lang="en-US" altLang="en-US" sz="2400" baseline="-25000" smtClean="0">
                <a:latin typeface="Tahoma" charset="0"/>
              </a:rPr>
              <a:t>1</a:t>
            </a:r>
            <a:endParaRPr lang="en-US" altLang="en-US" sz="2400" smtClean="0">
              <a:latin typeface="Tahoma" charset="0"/>
            </a:endParaRPr>
          </a:p>
          <a:p>
            <a:pPr>
              <a:buFontTx/>
              <a:buNone/>
            </a:pPr>
            <a:r>
              <a:rPr lang="en-US" altLang="en-US" sz="2400" smtClean="0">
                <a:latin typeface="Tahoma" charset="0"/>
              </a:rPr>
              <a:t>	 N</a:t>
            </a:r>
            <a:r>
              <a:rPr lang="en-US" altLang="en-US" sz="2400" baseline="-25000" smtClean="0">
                <a:latin typeface="Tahoma" charset="0"/>
              </a:rPr>
              <a:t>2</a:t>
            </a:r>
            <a:r>
              <a:rPr lang="en-US" altLang="en-US" sz="2400" smtClean="0">
                <a:latin typeface="Tahoma" charset="0"/>
              </a:rPr>
              <a:t> (g) + O</a:t>
            </a:r>
            <a:r>
              <a:rPr lang="en-US" altLang="en-US" sz="2400" baseline="-25000" smtClean="0">
                <a:latin typeface="Tahoma" charset="0"/>
              </a:rPr>
              <a:t>2</a:t>
            </a:r>
            <a:r>
              <a:rPr lang="en-US" altLang="en-US" sz="2400" smtClean="0">
                <a:latin typeface="Tahoma" charset="0"/>
              </a:rPr>
              <a:t> (g) </a:t>
            </a:r>
            <a:r>
              <a:rPr lang="en-US" altLang="en-US" sz="2400" smtClean="0">
                <a:latin typeface="Tahoma" charset="0"/>
                <a:cs typeface="Arial" charset="0"/>
              </a:rPr>
              <a:t>↔ 2NO </a:t>
            </a:r>
            <a:r>
              <a:rPr lang="en-US" altLang="en-US" sz="2400" smtClean="0">
                <a:latin typeface="Tahoma" charset="0"/>
              </a:rPr>
              <a:t>(g)                K = K</a:t>
            </a:r>
            <a:r>
              <a:rPr lang="en-US" altLang="en-US" sz="2400" baseline="-25000" smtClean="0">
                <a:latin typeface="Tahoma" charset="0"/>
              </a:rPr>
              <a:t>1</a:t>
            </a:r>
            <a:r>
              <a:rPr lang="en-US" altLang="en-US" sz="2400" baseline="30000" smtClean="0">
                <a:latin typeface="Tahoma" charset="0"/>
              </a:rPr>
              <a:t>2</a:t>
            </a:r>
          </a:p>
        </p:txBody>
      </p:sp>
    </p:spTree>
    <p:extLst>
      <p:ext uri="{BB962C8B-B14F-4D97-AF65-F5344CB8AC3E}">
        <p14:creationId xmlns:p14="http://schemas.microsoft.com/office/powerpoint/2010/main" val="245516171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0419">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0419">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0419">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0419"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idx="4294967295"/>
          </p:nvPr>
        </p:nvSpPr>
        <p:spPr/>
        <p:txBody>
          <a:bodyPr/>
          <a:lstStyle/>
          <a:p>
            <a:r>
              <a:rPr lang="en-US" altLang="en-US" smtClean="0"/>
              <a:t>Equilibrium Equation</a:t>
            </a:r>
          </a:p>
        </p:txBody>
      </p:sp>
      <p:sp>
        <p:nvSpPr>
          <p:cNvPr id="62467" name="Rectangle 3"/>
          <p:cNvSpPr>
            <a:spLocks noGrp="1" noChangeArrowheads="1"/>
          </p:cNvSpPr>
          <p:nvPr>
            <p:ph type="body" idx="4294967295"/>
          </p:nvPr>
        </p:nvSpPr>
        <p:spPr/>
        <p:txBody>
          <a:bodyPr/>
          <a:lstStyle/>
          <a:p>
            <a:pPr marL="609600" indent="-609600"/>
            <a:r>
              <a:rPr lang="en-US" altLang="en-US" smtClean="0">
                <a:latin typeface="Tahoma" charset="0"/>
              </a:rPr>
              <a:t>Example Problem:</a:t>
            </a:r>
          </a:p>
          <a:p>
            <a:pPr marL="609600" indent="-609600">
              <a:buFontTx/>
              <a:buNone/>
            </a:pPr>
            <a:r>
              <a:rPr lang="en-US" altLang="en-US" sz="2800" smtClean="0">
                <a:latin typeface="Tahoma" charset="0"/>
              </a:rPr>
              <a:t>If the following reactions have the given equilibrium constants:</a:t>
            </a:r>
          </a:p>
          <a:p>
            <a:pPr marL="609600" indent="-609600">
              <a:buFontTx/>
              <a:buAutoNum type="arabicParenR"/>
            </a:pPr>
            <a:r>
              <a:rPr lang="en-US" altLang="en-US" sz="2400" smtClean="0">
                <a:latin typeface="Tahoma" charset="0"/>
              </a:rPr>
              <a:t>Ag</a:t>
            </a:r>
            <a:r>
              <a:rPr lang="en-US" altLang="en-US" sz="2400" baseline="30000" smtClean="0">
                <a:latin typeface="Tahoma" charset="0"/>
                <a:cs typeface="Arial" charset="0"/>
              </a:rPr>
              <a:t>+</a:t>
            </a:r>
            <a:r>
              <a:rPr lang="en-US" altLang="en-US" sz="2400" smtClean="0">
                <a:latin typeface="Tahoma" charset="0"/>
              </a:rPr>
              <a:t> + 2NH</a:t>
            </a:r>
            <a:r>
              <a:rPr lang="en-US" altLang="en-US" sz="2400" baseline="-25000" smtClean="0">
                <a:latin typeface="Tahoma" charset="0"/>
              </a:rPr>
              <a:t>3</a:t>
            </a:r>
            <a:r>
              <a:rPr lang="en-US" altLang="en-US" sz="2400" smtClean="0">
                <a:latin typeface="Tahoma" charset="0"/>
              </a:rPr>
              <a:t>(aq) </a:t>
            </a:r>
            <a:r>
              <a:rPr lang="en-US" altLang="en-US" sz="2400" smtClean="0">
                <a:latin typeface="Tahoma" charset="0"/>
                <a:cs typeface="Arial" charset="0"/>
              </a:rPr>
              <a:t>↔ Ag(NH</a:t>
            </a:r>
            <a:r>
              <a:rPr lang="en-US" altLang="en-US" sz="2400" baseline="-25000" smtClean="0">
                <a:latin typeface="Tahoma" charset="0"/>
              </a:rPr>
              <a:t>3</a:t>
            </a:r>
            <a:r>
              <a:rPr lang="en-US" altLang="en-US" sz="2400" smtClean="0">
                <a:latin typeface="Tahoma" charset="0"/>
                <a:cs typeface="Arial" charset="0"/>
              </a:rPr>
              <a:t>)</a:t>
            </a:r>
            <a:r>
              <a:rPr lang="en-US" altLang="en-US" sz="2400" baseline="-25000" smtClean="0">
                <a:latin typeface="Tahoma" charset="0"/>
              </a:rPr>
              <a:t>2</a:t>
            </a:r>
            <a:r>
              <a:rPr lang="en-US" altLang="en-US" sz="2400" baseline="30000" smtClean="0">
                <a:latin typeface="Tahoma" charset="0"/>
              </a:rPr>
              <a:t>+</a:t>
            </a:r>
            <a:r>
              <a:rPr lang="en-US" altLang="en-US" sz="2400" smtClean="0">
                <a:latin typeface="Tahoma" charset="0"/>
                <a:cs typeface="Arial" charset="0"/>
              </a:rPr>
              <a:t>       K = 1.70 x 10</a:t>
            </a:r>
            <a:r>
              <a:rPr lang="en-US" altLang="en-US" sz="2400" baseline="30000" smtClean="0">
                <a:latin typeface="Tahoma" charset="0"/>
                <a:cs typeface="Arial" charset="0"/>
              </a:rPr>
              <a:t>7</a:t>
            </a:r>
          </a:p>
          <a:p>
            <a:pPr marL="609600" indent="-609600" eaLnBrk="1" hangingPunct="1">
              <a:spcBef>
                <a:spcPct val="0"/>
              </a:spcBef>
              <a:buFontTx/>
              <a:buAutoNum type="arabicParenR" startAt="2"/>
            </a:pPr>
            <a:r>
              <a:rPr lang="en-US" altLang="en-US" sz="2400" smtClean="0">
                <a:latin typeface="Tahoma" charset="0"/>
              </a:rPr>
              <a:t>NH</a:t>
            </a:r>
            <a:r>
              <a:rPr lang="en-US" altLang="en-US" sz="2400" baseline="-25000" smtClean="0">
                <a:latin typeface="Tahoma" charset="0"/>
              </a:rPr>
              <a:t>3</a:t>
            </a:r>
            <a:r>
              <a:rPr lang="en-US" altLang="en-US" sz="2400" smtClean="0">
                <a:latin typeface="Tahoma" charset="0"/>
              </a:rPr>
              <a:t>(aq) + H</a:t>
            </a:r>
            <a:r>
              <a:rPr lang="en-US" altLang="en-US" sz="2400" baseline="-25000" smtClean="0">
                <a:latin typeface="Tahoma" charset="0"/>
              </a:rPr>
              <a:t>2</a:t>
            </a:r>
            <a:r>
              <a:rPr lang="en-US" altLang="en-US" sz="2400" smtClean="0">
                <a:latin typeface="Tahoma" charset="0"/>
              </a:rPr>
              <a:t>O(l) </a:t>
            </a:r>
            <a:r>
              <a:rPr lang="en-US" altLang="en-US" sz="2400" smtClean="0">
                <a:latin typeface="Tahoma" charset="0"/>
                <a:cs typeface="Arial" charset="0"/>
              </a:rPr>
              <a:t>↔ </a:t>
            </a:r>
            <a:r>
              <a:rPr lang="en-US" altLang="en-US" sz="2400" smtClean="0">
                <a:latin typeface="Tahoma" charset="0"/>
              </a:rPr>
              <a:t>NH</a:t>
            </a:r>
            <a:r>
              <a:rPr lang="en-US" altLang="en-US" sz="2400" baseline="-25000" smtClean="0">
                <a:latin typeface="Tahoma" charset="0"/>
              </a:rPr>
              <a:t>4</a:t>
            </a:r>
            <a:r>
              <a:rPr lang="en-US" altLang="en-US" sz="2400" baseline="30000" smtClean="0">
                <a:latin typeface="Tahoma" charset="0"/>
              </a:rPr>
              <a:t>+ </a:t>
            </a:r>
            <a:r>
              <a:rPr lang="en-US" altLang="en-US" sz="2400" smtClean="0">
                <a:latin typeface="Tahoma" charset="0"/>
              </a:rPr>
              <a:t>+ OH</a:t>
            </a:r>
            <a:r>
              <a:rPr lang="en-US" altLang="en-US" sz="2400" baseline="30000" smtClean="0">
                <a:latin typeface="Tahoma" charset="0"/>
              </a:rPr>
              <a:t>-</a:t>
            </a:r>
            <a:r>
              <a:rPr lang="en-US" altLang="en-US" sz="2400" smtClean="0">
                <a:latin typeface="Tahoma" charset="0"/>
              </a:rPr>
              <a:t>    </a:t>
            </a:r>
            <a:r>
              <a:rPr lang="en-US" altLang="en-US" sz="2400" smtClean="0">
                <a:latin typeface="Tahoma" charset="0"/>
                <a:cs typeface="Arial" charset="0"/>
              </a:rPr>
              <a:t>K = 1.76 x 10</a:t>
            </a:r>
            <a:r>
              <a:rPr lang="en-US" altLang="en-US" sz="2400" baseline="30000" smtClean="0">
                <a:latin typeface="Tahoma" charset="0"/>
                <a:cs typeface="Arial" charset="0"/>
              </a:rPr>
              <a:t>-5</a:t>
            </a:r>
            <a:endParaRPr lang="en-US" altLang="en-US" sz="2400" smtClean="0">
              <a:latin typeface="Tahoma" charset="0"/>
            </a:endParaRPr>
          </a:p>
          <a:p>
            <a:pPr marL="609600" indent="-609600" eaLnBrk="1" hangingPunct="1">
              <a:spcBef>
                <a:spcPct val="0"/>
              </a:spcBef>
              <a:buFontTx/>
              <a:buAutoNum type="arabicParenR" startAt="2"/>
            </a:pPr>
            <a:r>
              <a:rPr lang="en-US" altLang="en-US" sz="2400" smtClean="0">
                <a:latin typeface="Tahoma" charset="0"/>
              </a:rPr>
              <a:t>H</a:t>
            </a:r>
            <a:r>
              <a:rPr lang="en-US" altLang="en-US" sz="2400" baseline="-25000" smtClean="0">
                <a:latin typeface="Tahoma" charset="0"/>
              </a:rPr>
              <a:t>2</a:t>
            </a:r>
            <a:r>
              <a:rPr lang="en-US" altLang="en-US" sz="2400" smtClean="0">
                <a:latin typeface="Tahoma" charset="0"/>
              </a:rPr>
              <a:t>O(l) </a:t>
            </a:r>
            <a:r>
              <a:rPr lang="en-US" altLang="en-US" sz="2400" smtClean="0">
                <a:latin typeface="Tahoma" charset="0"/>
                <a:cs typeface="Arial" charset="0"/>
              </a:rPr>
              <a:t>↔ H</a:t>
            </a:r>
            <a:r>
              <a:rPr lang="en-US" altLang="en-US" sz="2400" baseline="30000" smtClean="0">
                <a:latin typeface="Tahoma" charset="0"/>
                <a:cs typeface="Arial" charset="0"/>
              </a:rPr>
              <a:t>+</a:t>
            </a:r>
            <a:r>
              <a:rPr lang="en-US" altLang="en-US" sz="2400" smtClean="0">
                <a:latin typeface="Tahoma" charset="0"/>
                <a:cs typeface="Arial" charset="0"/>
              </a:rPr>
              <a:t> + </a:t>
            </a:r>
            <a:r>
              <a:rPr lang="en-US" altLang="en-US" sz="2400" smtClean="0">
                <a:latin typeface="Tahoma" charset="0"/>
              </a:rPr>
              <a:t>OH</a:t>
            </a:r>
            <a:r>
              <a:rPr lang="en-US" altLang="en-US" sz="2400" baseline="30000" smtClean="0">
                <a:latin typeface="Tahoma" charset="0"/>
              </a:rPr>
              <a:t>-</a:t>
            </a:r>
            <a:r>
              <a:rPr lang="en-US" altLang="en-US" sz="2400" smtClean="0">
                <a:latin typeface="Tahoma" charset="0"/>
              </a:rPr>
              <a:t>                      </a:t>
            </a:r>
            <a:r>
              <a:rPr lang="en-US" altLang="en-US" sz="2400" smtClean="0">
                <a:latin typeface="Tahoma" charset="0"/>
                <a:cs typeface="Arial" charset="0"/>
              </a:rPr>
              <a:t>K = 1.0 x 10</a:t>
            </a:r>
            <a:r>
              <a:rPr lang="en-US" altLang="en-US" sz="2400" baseline="30000" smtClean="0">
                <a:latin typeface="Tahoma" charset="0"/>
                <a:cs typeface="Arial" charset="0"/>
              </a:rPr>
              <a:t>-14</a:t>
            </a:r>
            <a:endParaRPr lang="en-US" altLang="en-US" sz="2400" smtClean="0">
              <a:latin typeface="Tahoma" charset="0"/>
            </a:endParaRPr>
          </a:p>
          <a:p>
            <a:pPr marL="609600" indent="-609600" eaLnBrk="1" hangingPunct="1">
              <a:spcBef>
                <a:spcPct val="0"/>
              </a:spcBef>
              <a:buFontTx/>
              <a:buNone/>
            </a:pPr>
            <a:endParaRPr lang="en-US" altLang="en-US" sz="2800" smtClean="0">
              <a:latin typeface="Tahoma" charset="0"/>
            </a:endParaRPr>
          </a:p>
          <a:p>
            <a:pPr marL="609600" indent="-609600" eaLnBrk="1" hangingPunct="1">
              <a:spcBef>
                <a:spcPct val="0"/>
              </a:spcBef>
              <a:buFontTx/>
              <a:buNone/>
            </a:pPr>
            <a:r>
              <a:rPr lang="en-US" altLang="en-US" sz="2800" smtClean="0">
                <a:latin typeface="Tahoma" charset="0"/>
              </a:rPr>
              <a:t>Determine the equilibrium constant for the following reaction:</a:t>
            </a:r>
          </a:p>
          <a:p>
            <a:pPr marL="609600" indent="-609600">
              <a:buFontTx/>
              <a:buNone/>
            </a:pPr>
            <a:r>
              <a:rPr lang="en-US" altLang="en-US" sz="2400" smtClean="0">
                <a:latin typeface="Tahoma" charset="0"/>
                <a:cs typeface="Arial" charset="0"/>
              </a:rPr>
              <a:t>Ag(NH</a:t>
            </a:r>
            <a:r>
              <a:rPr lang="en-US" altLang="en-US" sz="2400" baseline="-25000" smtClean="0">
                <a:latin typeface="Tahoma" charset="0"/>
              </a:rPr>
              <a:t>3</a:t>
            </a:r>
            <a:r>
              <a:rPr lang="en-US" altLang="en-US" sz="2400" smtClean="0">
                <a:latin typeface="Tahoma" charset="0"/>
                <a:cs typeface="Arial" charset="0"/>
              </a:rPr>
              <a:t>)</a:t>
            </a:r>
            <a:r>
              <a:rPr lang="en-US" altLang="en-US" sz="2400" baseline="-25000" smtClean="0">
                <a:latin typeface="Tahoma" charset="0"/>
              </a:rPr>
              <a:t>2</a:t>
            </a:r>
            <a:r>
              <a:rPr lang="en-US" altLang="en-US" sz="2400" baseline="30000" smtClean="0">
                <a:latin typeface="Tahoma" charset="0"/>
              </a:rPr>
              <a:t>+</a:t>
            </a:r>
            <a:r>
              <a:rPr lang="en-US" altLang="en-US" sz="2400" smtClean="0">
                <a:latin typeface="Tahoma" charset="0"/>
                <a:cs typeface="Arial" charset="0"/>
              </a:rPr>
              <a:t> </a:t>
            </a:r>
            <a:r>
              <a:rPr lang="en-US" altLang="en-US" sz="2400" smtClean="0">
                <a:latin typeface="Tahoma" charset="0"/>
              </a:rPr>
              <a:t>+ 2H</a:t>
            </a:r>
            <a:r>
              <a:rPr lang="en-US" altLang="en-US" sz="2400" baseline="30000" smtClean="0">
                <a:latin typeface="Tahoma" charset="0"/>
                <a:cs typeface="Arial" charset="0"/>
              </a:rPr>
              <a:t>+</a:t>
            </a:r>
            <a:r>
              <a:rPr lang="en-US" altLang="en-US" sz="2400" smtClean="0">
                <a:latin typeface="Tahoma" charset="0"/>
              </a:rPr>
              <a:t> </a:t>
            </a:r>
            <a:r>
              <a:rPr lang="en-US" altLang="en-US" sz="2400" smtClean="0">
                <a:latin typeface="Tahoma" charset="0"/>
                <a:cs typeface="Arial" charset="0"/>
              </a:rPr>
              <a:t>→ Ag</a:t>
            </a:r>
            <a:r>
              <a:rPr lang="en-US" altLang="en-US" sz="2400" baseline="30000" smtClean="0">
                <a:latin typeface="Tahoma" charset="0"/>
                <a:cs typeface="Arial" charset="0"/>
              </a:rPr>
              <a:t>+</a:t>
            </a:r>
            <a:r>
              <a:rPr lang="en-US" altLang="en-US" sz="2400" smtClean="0">
                <a:latin typeface="Tahoma" charset="0"/>
                <a:cs typeface="Arial" charset="0"/>
              </a:rPr>
              <a:t> + 2</a:t>
            </a:r>
            <a:r>
              <a:rPr lang="en-US" altLang="en-US" sz="2400" smtClean="0">
                <a:latin typeface="Tahoma" charset="0"/>
              </a:rPr>
              <a:t>NH</a:t>
            </a:r>
            <a:r>
              <a:rPr lang="en-US" altLang="en-US" sz="2400" baseline="-25000" smtClean="0">
                <a:latin typeface="Tahoma" charset="0"/>
              </a:rPr>
              <a:t>4</a:t>
            </a:r>
            <a:r>
              <a:rPr lang="en-US" altLang="en-US" sz="2400" baseline="30000" smtClean="0">
                <a:latin typeface="Tahoma" charset="0"/>
              </a:rPr>
              <a:t>+ </a:t>
            </a:r>
          </a:p>
        </p:txBody>
      </p:sp>
    </p:spTree>
    <p:extLst>
      <p:ext uri="{BB962C8B-B14F-4D97-AF65-F5344CB8AC3E}">
        <p14:creationId xmlns:p14="http://schemas.microsoft.com/office/powerpoint/2010/main" val="229898031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2467">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2467">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2467">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2467">
                                            <p:txEl>
                                              <p:pRg st="3" end="3"/>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62467">
                                            <p:txEl>
                                              <p:pRg st="4" end="4"/>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62467">
                                            <p:txEl>
                                              <p:pRg st="6" end="6"/>
                                            </p:txEl>
                                          </p:spTgt>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62467">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2467" grpId="0" build="p"/>
    </p:bld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2057</TotalTime>
  <Words>1017</Words>
  <Application>Microsoft Office PowerPoint</Application>
  <PresentationFormat>On-screen Show (4:3)</PresentationFormat>
  <Paragraphs>148</Paragraphs>
  <Slides>19</Slides>
  <Notes>15</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19</vt:i4>
      </vt:variant>
    </vt:vector>
  </HeadingPairs>
  <TitlesOfParts>
    <vt:vector size="24" baseType="lpstr">
      <vt:lpstr>Arial</vt:lpstr>
      <vt:lpstr>Symbol</vt:lpstr>
      <vt:lpstr>Tahoma</vt:lpstr>
      <vt:lpstr>Default Design</vt:lpstr>
      <vt:lpstr>Equation</vt:lpstr>
      <vt:lpstr>Chem. 31 – 10/2 Lecture</vt:lpstr>
      <vt:lpstr>Announcements I</vt:lpstr>
      <vt:lpstr>Announcements II</vt:lpstr>
      <vt:lpstr>Calibration Question</vt:lpstr>
      <vt:lpstr>Equilibrium Equations</vt:lpstr>
      <vt:lpstr>Equilibrium Equations</vt:lpstr>
      <vt:lpstr>Equilibrium Equations - manipulating reactions</vt:lpstr>
      <vt:lpstr>Equilibrium Equations - manipulating reactions</vt:lpstr>
      <vt:lpstr>Equilibrium Equation</vt:lpstr>
      <vt:lpstr>Review for Exam (just Ch. 1 to 4 topics – Ch. 6 covered later)</vt:lpstr>
      <vt:lpstr>Review for Exam – cont.</vt:lpstr>
      <vt:lpstr>Review for Exam</vt:lpstr>
      <vt:lpstr>Review for Exam – Ch. 4 (cont.)</vt:lpstr>
      <vt:lpstr>Review for Exam</vt:lpstr>
      <vt:lpstr>Equations given on Exam 1</vt:lpstr>
      <vt:lpstr>Thermodynamics</vt:lpstr>
      <vt:lpstr>Thermodynamics Entropy</vt:lpstr>
      <vt:lpstr>Thermodynamics</vt:lpstr>
      <vt:lpstr>Thermodynamics</vt:lpstr>
    </vt:vector>
  </TitlesOfParts>
  <Company>CSUS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Chem. 31 – 9/15 Lecture</dc:title>
  <dc:creator>RDixon</dc:creator>
  <cp:lastModifiedBy>Dixon, Roy W</cp:lastModifiedBy>
  <cp:revision>190</cp:revision>
  <dcterms:created xsi:type="dcterms:W3CDTF">2005-09-14T19:27:31Z</dcterms:created>
  <dcterms:modified xsi:type="dcterms:W3CDTF">2017-10-02T19:08:39Z</dcterms:modified>
</cp:coreProperties>
</file>