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2"/>
  </p:notesMasterIdLst>
  <p:sldIdLst>
    <p:sldId id="280" r:id="rId2"/>
    <p:sldId id="321" r:id="rId3"/>
    <p:sldId id="391" r:id="rId4"/>
    <p:sldId id="402" r:id="rId5"/>
    <p:sldId id="403" r:id="rId6"/>
    <p:sldId id="404" r:id="rId7"/>
    <p:sldId id="405" r:id="rId8"/>
    <p:sldId id="406" r:id="rId9"/>
    <p:sldId id="407" r:id="rId10"/>
    <p:sldId id="408" r:id="rId11"/>
    <p:sldId id="409" r:id="rId12"/>
    <p:sldId id="410" r:id="rId13"/>
    <p:sldId id="411" r:id="rId14"/>
    <p:sldId id="412" r:id="rId15"/>
    <p:sldId id="413" r:id="rId16"/>
    <p:sldId id="414" r:id="rId17"/>
    <p:sldId id="415" r:id="rId18"/>
    <p:sldId id="416" r:id="rId19"/>
    <p:sldId id="417" r:id="rId20"/>
    <p:sldId id="418"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DD9F"/>
    <a:srgbClr val="F3DBAB"/>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5" autoAdjust="0"/>
    <p:restoredTop sz="94660"/>
  </p:normalViewPr>
  <p:slideViewPr>
    <p:cSldViewPr>
      <p:cViewPr varScale="1">
        <p:scale>
          <a:sx n="86" d="100"/>
          <a:sy n="86" d="100"/>
        </p:scale>
        <p:origin x="102"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4F6AAE-64EB-4FB7-9865-3D1E0F502C23}" type="slidenum">
              <a:rPr lang="en-US"/>
              <a:pPr>
                <a:defRPr/>
              </a:pPr>
              <a:t>‹#›</a:t>
            </a:fld>
            <a:endParaRPr lang="en-US"/>
          </a:p>
        </p:txBody>
      </p:sp>
    </p:spTree>
    <p:extLst>
      <p:ext uri="{BB962C8B-B14F-4D97-AF65-F5344CB8AC3E}">
        <p14:creationId xmlns:p14="http://schemas.microsoft.com/office/powerpoint/2010/main" val="4104843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71DE0A9-E87F-4876-AA1C-A5CD0E199E8C}" type="slidenum">
              <a:rPr lang="en-US" smtClean="0"/>
              <a:pPr/>
              <a:t>1</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2</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522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3</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5978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50756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83BB684A-BEC9-4272-BB19-7B815BB36733}" type="slidenum">
              <a:rPr lang="en-US" altLang="en-US" sz="1200"/>
              <a:pPr algn="r" eaLnBrk="1" hangingPunct="1"/>
              <a:t>5</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91899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544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69924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C3137BE-4161-4398-90AF-FC3FCC97DC03}" type="slidenum">
              <a:rPr lang="en-US" altLang="en-US" sz="1200"/>
              <a:pPr algn="r"/>
              <a:t>15</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1325773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1BCFFC0-FA8E-47D9-A026-3B1B5614C923}" type="slidenum">
              <a:rPr lang="en-US" altLang="en-US" sz="1200"/>
              <a:pPr algn="r"/>
              <a:t>16</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188277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26D739-41CC-45F3-A2F8-54F7549831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BCA316-2DFD-467F-8ED1-7F5246AEA9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520931-8EF3-46A8-997C-46B13522E08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878EB5A-344A-41F2-A596-C1F76E48F8E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DDB630-275D-469B-A471-A17E61419E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4CFEF5-524F-4BF1-899F-01319DFF4D8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79684E-E842-45EA-8B59-90E0BBA1DF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0B6499-511E-4EF5-B3CD-594BE3121F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F4104C8-5017-4308-95B5-A729439CCAC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6B8E8B0-A1FB-4708-B88C-48AD02A4B7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44BD675-B487-45FA-881E-E9B2D1E96B4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8B09EF-C3B3-4E6C-8126-59AC2A52309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26B93E-A935-4A8D-82F5-2AC2508B60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362-4945-4F4A-AD33-42DFC412B8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b="1" dirty="0" smtClean="0">
                <a:latin typeface="Tahoma" charset="0"/>
              </a:rPr>
              <a:t>Chem. 31 – </a:t>
            </a:r>
            <a:r>
              <a:rPr lang="en-US" b="1" dirty="0" smtClean="0">
                <a:latin typeface="Tahoma" charset="0"/>
              </a:rPr>
              <a:t>10/9 </a:t>
            </a:r>
            <a:r>
              <a:rPr lang="en-US" b="1" dirty="0" smtClean="0">
                <a:latin typeface="Tahoma" charset="0"/>
              </a:rPr>
              <a:t>Lecture</a:t>
            </a:r>
          </a:p>
        </p:txBody>
      </p:sp>
      <p:sp>
        <p:nvSpPr>
          <p:cNvPr id="3075" name="Rectangle 3"/>
          <p:cNvSpPr>
            <a:spLocks noGrp="1" noChangeArrowheads="1"/>
          </p:cNvSpPr>
          <p:nvPr>
            <p:ph type="subTitle" idx="1"/>
          </p:nvPr>
        </p:nvSpPr>
        <p:spPr/>
        <p:txBody>
          <a:bodyPr/>
          <a:lstStyle/>
          <a:p>
            <a:pPr eaLnBrk="1" hangingPunct="1"/>
            <a:endParaRPr lang="en-US" smtClean="0">
              <a:latin typeface="Tahom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altLang="en-US" sz="4000" smtClean="0">
                <a:latin typeface="Tahoma" charset="0"/>
              </a:rPr>
              <a:t>Le Ch</a:t>
            </a:r>
            <a:r>
              <a:rPr lang="en-US" altLang="en-US" sz="4000" smtClean="0">
                <a:latin typeface="Tahoma" charset="0"/>
                <a:cs typeface="Arial" charset="0"/>
              </a:rPr>
              <a:t>âtelier’s Principle</a:t>
            </a:r>
          </a:p>
        </p:txBody>
      </p:sp>
      <p:sp>
        <p:nvSpPr>
          <p:cNvPr id="79875" name="Rectangle 3"/>
          <p:cNvSpPr>
            <a:spLocks noGrp="1" noChangeArrowheads="1"/>
          </p:cNvSpPr>
          <p:nvPr>
            <p:ph type="body" idx="4294967295"/>
          </p:nvPr>
        </p:nvSpPr>
        <p:spPr/>
        <p:txBody>
          <a:bodyPr/>
          <a:lstStyle/>
          <a:p>
            <a:pPr>
              <a:lnSpc>
                <a:spcPct val="90000"/>
              </a:lnSpc>
              <a:buFontTx/>
              <a:buNone/>
            </a:pPr>
            <a:r>
              <a:rPr lang="en-US" altLang="en-US" sz="3600" smtClean="0">
                <a:latin typeface="Tahoma" charset="0"/>
              </a:rPr>
              <a:t>Stress Number 1 Reactant/Products:</a:t>
            </a:r>
          </a:p>
          <a:p>
            <a:pPr>
              <a:lnSpc>
                <a:spcPct val="90000"/>
              </a:lnSpc>
              <a:buFontTx/>
              <a:buNone/>
            </a:pPr>
            <a:endParaRPr lang="en-US" altLang="en-US" sz="2800" smtClean="0">
              <a:latin typeface="Tahoma" charset="0"/>
            </a:endParaRPr>
          </a:p>
          <a:p>
            <a:pPr>
              <a:lnSpc>
                <a:spcPct val="90000"/>
              </a:lnSpc>
              <a:buFontTx/>
              <a:buNone/>
            </a:pPr>
            <a:r>
              <a:rPr lang="en-US" altLang="en-US" sz="2800" smtClean="0">
                <a:latin typeface="Tahoma" charset="0"/>
              </a:rPr>
              <a:t>Addition of reactant: shifts toward product</a:t>
            </a:r>
          </a:p>
          <a:p>
            <a:pPr>
              <a:lnSpc>
                <a:spcPct val="90000"/>
              </a:lnSpc>
              <a:buFontTx/>
              <a:buNone/>
            </a:pPr>
            <a:endParaRPr lang="en-US" altLang="en-US" sz="2800" smtClean="0">
              <a:latin typeface="Tahoma" charset="0"/>
            </a:endParaRPr>
          </a:p>
          <a:p>
            <a:pPr>
              <a:lnSpc>
                <a:spcPct val="90000"/>
              </a:lnSpc>
              <a:buFontTx/>
              <a:buNone/>
            </a:pPr>
            <a:r>
              <a:rPr lang="en-US" altLang="en-US" sz="2800" smtClean="0">
                <a:latin typeface="Tahoma" charset="0"/>
              </a:rPr>
              <a:t>Removal of reactant: shifts toward reactant</a:t>
            </a:r>
          </a:p>
          <a:p>
            <a:pPr>
              <a:lnSpc>
                <a:spcPct val="90000"/>
              </a:lnSpc>
              <a:buFontTx/>
              <a:buNone/>
            </a:pPr>
            <a:endParaRPr lang="en-US" altLang="en-US" sz="2800" smtClean="0">
              <a:latin typeface="Tahoma" charset="0"/>
            </a:endParaRPr>
          </a:p>
          <a:p>
            <a:pPr>
              <a:lnSpc>
                <a:spcPct val="90000"/>
              </a:lnSpc>
              <a:buFontTx/>
              <a:buNone/>
            </a:pPr>
            <a:r>
              <a:rPr lang="en-US" altLang="en-US" sz="2800" smtClean="0">
                <a:latin typeface="Tahoma" charset="0"/>
              </a:rPr>
              <a:t>Addition of product: shifts toward reactant</a:t>
            </a:r>
          </a:p>
          <a:p>
            <a:pPr>
              <a:lnSpc>
                <a:spcPct val="90000"/>
              </a:lnSpc>
              <a:buFontTx/>
              <a:buNone/>
            </a:pPr>
            <a:endParaRPr lang="en-US" altLang="en-US" sz="2800" smtClean="0">
              <a:latin typeface="Tahoma" charset="0"/>
            </a:endParaRPr>
          </a:p>
          <a:p>
            <a:pPr>
              <a:lnSpc>
                <a:spcPct val="90000"/>
              </a:lnSpc>
              <a:buFontTx/>
              <a:buNone/>
            </a:pPr>
            <a:r>
              <a:rPr lang="en-US" altLang="en-US" sz="2800" smtClean="0">
                <a:latin typeface="Tahoma" charset="0"/>
              </a:rPr>
              <a:t>Removal of product: shifts toward product</a:t>
            </a:r>
          </a:p>
          <a:p>
            <a:pPr lvl="1">
              <a:lnSpc>
                <a:spcPct val="90000"/>
              </a:lnSpc>
            </a:pPr>
            <a:endParaRPr lang="en-US" altLang="en-US" smtClean="0">
              <a:latin typeface="Tahoma" charset="0"/>
            </a:endParaRPr>
          </a:p>
        </p:txBody>
      </p:sp>
    </p:spTree>
    <p:extLst>
      <p:ext uri="{BB962C8B-B14F-4D97-AF65-F5344CB8AC3E}">
        <p14:creationId xmlns:p14="http://schemas.microsoft.com/office/powerpoint/2010/main" val="2892724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r>
              <a:rPr lang="en-US" altLang="en-US" sz="4000" smtClean="0">
                <a:latin typeface="Tahoma" charset="0"/>
              </a:rPr>
              <a:t>Le Ch</a:t>
            </a:r>
            <a:r>
              <a:rPr lang="en-US" altLang="en-US" sz="4000" smtClean="0">
                <a:latin typeface="Tahoma" charset="0"/>
                <a:cs typeface="Arial" charset="0"/>
              </a:rPr>
              <a:t>âtelier’s Principle</a:t>
            </a:r>
          </a:p>
        </p:txBody>
      </p:sp>
      <p:sp>
        <p:nvSpPr>
          <p:cNvPr id="80899" name="Rectangle 3"/>
          <p:cNvSpPr>
            <a:spLocks noGrp="1" noChangeArrowheads="1"/>
          </p:cNvSpPr>
          <p:nvPr>
            <p:ph type="body" idx="4294967295"/>
          </p:nvPr>
        </p:nvSpPr>
        <p:spPr/>
        <p:txBody>
          <a:bodyPr/>
          <a:lstStyle/>
          <a:p>
            <a:pPr>
              <a:buFontTx/>
              <a:buNone/>
            </a:pPr>
            <a:r>
              <a:rPr lang="en-US" altLang="en-US" sz="3600" smtClean="0">
                <a:latin typeface="Tahoma" charset="0"/>
              </a:rPr>
              <a:t>Stress Number 1 Example:</a:t>
            </a:r>
          </a:p>
          <a:p>
            <a:pPr>
              <a:buFontTx/>
              <a:buNone/>
            </a:pPr>
            <a:r>
              <a:rPr lang="en-US" altLang="en-US" sz="2000" smtClean="0">
                <a:latin typeface="Tahoma" charset="0"/>
              </a:rPr>
              <a:t>CaCO</a:t>
            </a:r>
            <a:r>
              <a:rPr lang="en-US" altLang="en-US" sz="2000" baseline="-25000" smtClean="0">
                <a:latin typeface="Tahoma" charset="0"/>
              </a:rPr>
              <a:t>3</a:t>
            </a:r>
            <a:r>
              <a:rPr lang="en-US" altLang="en-US" sz="2000" smtClean="0">
                <a:latin typeface="Tahoma" charset="0"/>
              </a:rPr>
              <a:t>(s) + 2HC</a:t>
            </a:r>
            <a:r>
              <a:rPr lang="en-US" altLang="en-US" sz="2000" baseline="-25000" smtClean="0">
                <a:latin typeface="Tahoma" charset="0"/>
              </a:rPr>
              <a:t>2</a:t>
            </a:r>
            <a:r>
              <a:rPr lang="en-US" altLang="en-US" sz="2000" smtClean="0">
                <a:latin typeface="Tahoma" charset="0"/>
              </a:rPr>
              <a:t>H</a:t>
            </a:r>
            <a:r>
              <a:rPr lang="en-US" altLang="en-US" sz="2000" baseline="-25000" smtClean="0">
                <a:latin typeface="Tahoma" charset="0"/>
              </a:rPr>
              <a:t>3</a:t>
            </a:r>
            <a:r>
              <a:rPr lang="en-US" altLang="en-US" sz="2000" smtClean="0">
                <a:latin typeface="Tahoma" charset="0"/>
              </a:rPr>
              <a:t>O</a:t>
            </a:r>
            <a:r>
              <a:rPr lang="en-US" altLang="en-US" sz="2000" baseline="-25000" smtClean="0">
                <a:latin typeface="Tahoma" charset="0"/>
              </a:rPr>
              <a:t>2</a:t>
            </a:r>
            <a:r>
              <a:rPr lang="en-US" altLang="en-US" sz="2000" smtClean="0">
                <a:latin typeface="Tahoma" charset="0"/>
              </a:rPr>
              <a:t>(aq) </a:t>
            </a:r>
            <a:r>
              <a:rPr lang="en-US" altLang="en-US" sz="2400" smtClean="0">
                <a:cs typeface="Arial" charset="0"/>
              </a:rPr>
              <a:t>↔</a:t>
            </a:r>
            <a:r>
              <a:rPr lang="en-US" altLang="en-US" sz="2000" smtClean="0">
                <a:latin typeface="Tahoma" charset="0"/>
              </a:rPr>
              <a:t> Ca(C</a:t>
            </a:r>
            <a:r>
              <a:rPr lang="en-US" altLang="en-US" sz="2000" baseline="-25000" smtClean="0">
                <a:latin typeface="Tahoma" charset="0"/>
              </a:rPr>
              <a:t>2</a:t>
            </a:r>
            <a:r>
              <a:rPr lang="en-US" altLang="en-US" sz="2000" smtClean="0">
                <a:latin typeface="Tahoma" charset="0"/>
              </a:rPr>
              <a:t>H</a:t>
            </a:r>
            <a:r>
              <a:rPr lang="en-US" altLang="en-US" sz="2000" baseline="-25000" smtClean="0">
                <a:latin typeface="Tahoma" charset="0"/>
              </a:rPr>
              <a:t>3</a:t>
            </a:r>
            <a:r>
              <a:rPr lang="en-US" altLang="en-US" sz="2000" smtClean="0">
                <a:latin typeface="Tahoma" charset="0"/>
              </a:rPr>
              <a:t>O</a:t>
            </a:r>
            <a:r>
              <a:rPr lang="en-US" altLang="en-US" sz="2000" baseline="-25000" smtClean="0">
                <a:latin typeface="Tahoma" charset="0"/>
              </a:rPr>
              <a:t>2</a:t>
            </a:r>
            <a:r>
              <a:rPr lang="en-US" altLang="en-US" sz="2000" smtClean="0">
                <a:latin typeface="Tahoma" charset="0"/>
              </a:rPr>
              <a:t>)</a:t>
            </a:r>
            <a:r>
              <a:rPr lang="en-US" altLang="en-US" sz="2000" baseline="-25000" smtClean="0">
                <a:latin typeface="Tahoma" charset="0"/>
              </a:rPr>
              <a:t>2</a:t>
            </a:r>
            <a:r>
              <a:rPr lang="en-US" altLang="en-US" sz="2000" smtClean="0">
                <a:latin typeface="Tahoma" charset="0"/>
              </a:rPr>
              <a:t>(aq) + H</a:t>
            </a:r>
            <a:r>
              <a:rPr lang="en-US" altLang="en-US" sz="2000" baseline="-25000" smtClean="0">
                <a:latin typeface="Tahoma" charset="0"/>
              </a:rPr>
              <a:t>2</a:t>
            </a:r>
            <a:r>
              <a:rPr lang="en-US" altLang="en-US" sz="2000" smtClean="0">
                <a:latin typeface="Tahoma" charset="0"/>
              </a:rPr>
              <a:t>O(l) + CO</a:t>
            </a:r>
            <a:r>
              <a:rPr lang="en-US" altLang="en-US" sz="2000" baseline="-25000" smtClean="0">
                <a:latin typeface="Tahoma" charset="0"/>
              </a:rPr>
              <a:t>2</a:t>
            </a:r>
            <a:r>
              <a:rPr lang="en-US" altLang="en-US" sz="2000" smtClean="0">
                <a:latin typeface="Tahoma" charset="0"/>
              </a:rPr>
              <a:t>(g)</a:t>
            </a:r>
          </a:p>
          <a:p>
            <a:pPr>
              <a:buFontTx/>
              <a:buNone/>
            </a:pPr>
            <a:endParaRPr lang="en-US" altLang="en-US" sz="2000" smtClean="0">
              <a:latin typeface="Tahoma" charset="0"/>
            </a:endParaRPr>
          </a:p>
          <a:p>
            <a:pPr>
              <a:buFontTx/>
              <a:buNone/>
            </a:pPr>
            <a:r>
              <a:rPr lang="en-US" altLang="en-US" sz="2400" smtClean="0">
                <a:latin typeface="Tahoma" charset="0"/>
              </a:rPr>
              <a:t>1.  Add HC</a:t>
            </a:r>
            <a:r>
              <a:rPr lang="en-US" altLang="en-US" sz="2400" baseline="-25000" smtClean="0">
                <a:latin typeface="Tahoma" charset="0"/>
              </a:rPr>
              <a:t>2</a:t>
            </a:r>
            <a:r>
              <a:rPr lang="en-US" altLang="en-US" sz="2400" smtClean="0">
                <a:latin typeface="Tahoma" charset="0"/>
              </a:rPr>
              <a:t>H</a:t>
            </a:r>
            <a:r>
              <a:rPr lang="en-US" altLang="en-US" sz="2400" baseline="-25000" smtClean="0">
                <a:latin typeface="Tahoma" charset="0"/>
              </a:rPr>
              <a:t>3</a:t>
            </a:r>
            <a:r>
              <a:rPr lang="en-US" altLang="en-US" sz="2400" smtClean="0">
                <a:latin typeface="Tahoma" charset="0"/>
              </a:rPr>
              <a:t>O</a:t>
            </a:r>
            <a:r>
              <a:rPr lang="en-US" altLang="en-US" sz="2400" baseline="-25000" smtClean="0">
                <a:latin typeface="Tahoma" charset="0"/>
              </a:rPr>
              <a:t>2</a:t>
            </a:r>
            <a:r>
              <a:rPr lang="en-US" altLang="en-US" sz="2400" smtClean="0">
                <a:latin typeface="Tahoma" charset="0"/>
              </a:rPr>
              <a:t>(aq) </a:t>
            </a:r>
          </a:p>
        </p:txBody>
      </p:sp>
      <p:sp>
        <p:nvSpPr>
          <p:cNvPr id="80900" name="Line 4"/>
          <p:cNvSpPr>
            <a:spLocks noChangeShapeType="1"/>
          </p:cNvSpPr>
          <p:nvPr/>
        </p:nvSpPr>
        <p:spPr bwMode="auto">
          <a:xfrm>
            <a:off x="3810000" y="3200400"/>
            <a:ext cx="1219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0901" name="Text Box 5"/>
          <p:cNvSpPr txBox="1">
            <a:spLocks noChangeArrowheads="1"/>
          </p:cNvSpPr>
          <p:nvPr/>
        </p:nvSpPr>
        <p:spPr bwMode="auto">
          <a:xfrm>
            <a:off x="457200" y="3810000"/>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400">
                <a:latin typeface="Tahoma" charset="0"/>
              </a:rPr>
              <a:t>2.  Remove CO</a:t>
            </a:r>
            <a:r>
              <a:rPr lang="en-US" altLang="en-US" sz="2400" baseline="-25000">
                <a:latin typeface="Tahoma" charset="0"/>
              </a:rPr>
              <a:t>2</a:t>
            </a:r>
            <a:r>
              <a:rPr lang="en-US" altLang="en-US" sz="2400">
                <a:latin typeface="Tahoma" charset="0"/>
              </a:rPr>
              <a:t>(g)</a:t>
            </a:r>
          </a:p>
        </p:txBody>
      </p:sp>
      <p:sp>
        <p:nvSpPr>
          <p:cNvPr id="80902" name="Line 6"/>
          <p:cNvSpPr>
            <a:spLocks noChangeShapeType="1"/>
          </p:cNvSpPr>
          <p:nvPr/>
        </p:nvSpPr>
        <p:spPr bwMode="auto">
          <a:xfrm>
            <a:off x="3810000" y="4038600"/>
            <a:ext cx="1219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0903" name="Text Box 7"/>
          <p:cNvSpPr txBox="1">
            <a:spLocks noChangeArrowheads="1"/>
          </p:cNvSpPr>
          <p:nvPr/>
        </p:nvSpPr>
        <p:spPr bwMode="auto">
          <a:xfrm>
            <a:off x="457200" y="4572000"/>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400">
                <a:latin typeface="Tahoma" charset="0"/>
              </a:rPr>
              <a:t>3.  Add Ca(C</a:t>
            </a:r>
            <a:r>
              <a:rPr lang="en-US" altLang="en-US" sz="2400" baseline="-25000">
                <a:latin typeface="Tahoma" charset="0"/>
              </a:rPr>
              <a:t>2</a:t>
            </a:r>
            <a:r>
              <a:rPr lang="en-US" altLang="en-US" sz="2400">
                <a:latin typeface="Tahoma" charset="0"/>
              </a:rPr>
              <a:t>H</a:t>
            </a:r>
            <a:r>
              <a:rPr lang="en-US" altLang="en-US" sz="2400" baseline="-25000">
                <a:latin typeface="Tahoma" charset="0"/>
              </a:rPr>
              <a:t>3</a:t>
            </a:r>
            <a:r>
              <a:rPr lang="en-US" altLang="en-US" sz="2400">
                <a:latin typeface="Tahoma" charset="0"/>
              </a:rPr>
              <a:t>O</a:t>
            </a:r>
            <a:r>
              <a:rPr lang="en-US" altLang="en-US" sz="2400" baseline="-25000">
                <a:latin typeface="Tahoma" charset="0"/>
              </a:rPr>
              <a:t>2</a:t>
            </a:r>
            <a:r>
              <a:rPr lang="en-US" altLang="en-US" sz="2400">
                <a:latin typeface="Tahoma" charset="0"/>
              </a:rPr>
              <a:t>)</a:t>
            </a:r>
            <a:r>
              <a:rPr lang="en-US" altLang="en-US" sz="2400" baseline="-25000">
                <a:latin typeface="Tahoma" charset="0"/>
              </a:rPr>
              <a:t>2</a:t>
            </a:r>
            <a:r>
              <a:rPr lang="en-US" altLang="en-US" sz="2400">
                <a:latin typeface="Tahoma" charset="0"/>
              </a:rPr>
              <a:t>(aq) </a:t>
            </a:r>
          </a:p>
        </p:txBody>
      </p:sp>
      <p:sp>
        <p:nvSpPr>
          <p:cNvPr id="80904" name="Line 8"/>
          <p:cNvSpPr>
            <a:spLocks noChangeShapeType="1"/>
          </p:cNvSpPr>
          <p:nvPr/>
        </p:nvSpPr>
        <p:spPr bwMode="auto">
          <a:xfrm flipH="1">
            <a:off x="4267200" y="4800600"/>
            <a:ext cx="1295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0905" name="Text Box 9"/>
          <p:cNvSpPr txBox="1">
            <a:spLocks noChangeArrowheads="1"/>
          </p:cNvSpPr>
          <p:nvPr/>
        </p:nvSpPr>
        <p:spPr bwMode="auto">
          <a:xfrm>
            <a:off x="457200" y="5334000"/>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400">
                <a:latin typeface="Tahoma" charset="0"/>
              </a:rPr>
              <a:t>4.  Add CaCO</a:t>
            </a:r>
            <a:r>
              <a:rPr lang="en-US" altLang="en-US" sz="2400" baseline="-25000">
                <a:latin typeface="Tahoma" charset="0"/>
              </a:rPr>
              <a:t>3</a:t>
            </a:r>
            <a:r>
              <a:rPr lang="en-US" altLang="en-US" sz="2400">
                <a:latin typeface="Tahoma" charset="0"/>
              </a:rPr>
              <a:t>(s) </a:t>
            </a:r>
          </a:p>
        </p:txBody>
      </p:sp>
      <p:sp>
        <p:nvSpPr>
          <p:cNvPr id="80906" name="Text Box 10"/>
          <p:cNvSpPr txBox="1">
            <a:spLocks noChangeArrowheads="1"/>
          </p:cNvSpPr>
          <p:nvPr/>
        </p:nvSpPr>
        <p:spPr bwMode="auto">
          <a:xfrm>
            <a:off x="3657600" y="53340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400"/>
              <a:t>No effect because (s)</a:t>
            </a:r>
          </a:p>
        </p:txBody>
      </p:sp>
    </p:spTree>
    <p:extLst>
      <p:ext uri="{BB962C8B-B14F-4D97-AF65-F5344CB8AC3E}">
        <p14:creationId xmlns:p14="http://schemas.microsoft.com/office/powerpoint/2010/main" val="2430055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90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90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090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090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90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090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09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P spid="80900" grpId="0" animBg="1"/>
      <p:bldP spid="80901" grpId="0"/>
      <p:bldP spid="80902" grpId="0" animBg="1"/>
      <p:bldP spid="80903" grpId="0"/>
      <p:bldP spid="80904" grpId="0" animBg="1"/>
      <p:bldP spid="80905" grpId="0"/>
      <p:bldP spid="8090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idx="4294967295"/>
          </p:nvPr>
        </p:nvSpPr>
        <p:spPr/>
        <p:txBody>
          <a:bodyPr/>
          <a:lstStyle/>
          <a:p>
            <a:r>
              <a:rPr lang="en-US" altLang="en-US" sz="4000" smtClean="0">
                <a:latin typeface="Tahoma" charset="0"/>
              </a:rPr>
              <a:t>Le Ch</a:t>
            </a:r>
            <a:r>
              <a:rPr lang="en-US" altLang="en-US" sz="4000" smtClean="0">
                <a:latin typeface="Tahoma" charset="0"/>
                <a:cs typeface="Arial" charset="0"/>
              </a:rPr>
              <a:t>âtelier’s Principle</a:t>
            </a:r>
          </a:p>
        </p:txBody>
      </p:sp>
      <p:sp>
        <p:nvSpPr>
          <p:cNvPr id="81923" name="Rectangle 3"/>
          <p:cNvSpPr>
            <a:spLocks noGrp="1" noChangeArrowheads="1"/>
          </p:cNvSpPr>
          <p:nvPr>
            <p:ph type="body" sz="half" idx="4294967295"/>
          </p:nvPr>
        </p:nvSpPr>
        <p:spPr>
          <a:xfrm>
            <a:off x="457200" y="1600200"/>
            <a:ext cx="5181600" cy="4525963"/>
          </a:xfrm>
        </p:spPr>
        <p:txBody>
          <a:bodyPr/>
          <a:lstStyle/>
          <a:p>
            <a:pPr>
              <a:lnSpc>
                <a:spcPct val="90000"/>
              </a:lnSpc>
              <a:buFontTx/>
              <a:buNone/>
            </a:pPr>
            <a:r>
              <a:rPr lang="en-US" altLang="en-US" sz="2800" smtClean="0">
                <a:latin typeface="Tahoma" charset="0"/>
              </a:rPr>
              <a:t>Stess Number Two: Dilution</a:t>
            </a:r>
          </a:p>
          <a:p>
            <a:pPr>
              <a:lnSpc>
                <a:spcPct val="90000"/>
              </a:lnSpc>
              <a:buFontTx/>
              <a:buNone/>
            </a:pPr>
            <a:endParaRPr lang="en-US" altLang="en-US" sz="2800" smtClean="0">
              <a:latin typeface="Tahoma" charset="0"/>
            </a:endParaRPr>
          </a:p>
          <a:p>
            <a:pPr>
              <a:lnSpc>
                <a:spcPct val="90000"/>
              </a:lnSpc>
              <a:buFontTx/>
              <a:buNone/>
            </a:pPr>
            <a:r>
              <a:rPr lang="en-US" altLang="en-US" sz="2400" smtClean="0">
                <a:latin typeface="Tahoma" charset="0"/>
              </a:rPr>
              <a:t>Side with more moles is favored at lower concentrations</a:t>
            </a:r>
          </a:p>
          <a:p>
            <a:pPr>
              <a:lnSpc>
                <a:spcPct val="90000"/>
              </a:lnSpc>
              <a:buFontTx/>
              <a:buNone/>
            </a:pPr>
            <a:endParaRPr lang="en-US" altLang="en-US" sz="2400" smtClean="0">
              <a:latin typeface="Tahoma" charset="0"/>
            </a:endParaRPr>
          </a:p>
          <a:p>
            <a:pPr>
              <a:lnSpc>
                <a:spcPct val="90000"/>
              </a:lnSpc>
              <a:buFontTx/>
              <a:buNone/>
            </a:pPr>
            <a:r>
              <a:rPr lang="en-US" altLang="en-US" sz="2400" smtClean="0">
                <a:latin typeface="Tahoma" charset="0"/>
              </a:rPr>
              <a:t>Example: HNO</a:t>
            </a:r>
            <a:r>
              <a:rPr lang="en-US" altLang="en-US" sz="2400" baseline="-25000" smtClean="0">
                <a:latin typeface="Tahoma" charset="0"/>
              </a:rPr>
              <a:t>2</a:t>
            </a:r>
            <a:r>
              <a:rPr lang="en-US" altLang="en-US" sz="2400" smtClean="0">
                <a:latin typeface="Tahoma" charset="0"/>
              </a:rPr>
              <a:t>(aq) </a:t>
            </a:r>
            <a:r>
              <a:rPr lang="en-US" altLang="en-US" sz="2400" smtClean="0">
                <a:cs typeface="Arial" charset="0"/>
              </a:rPr>
              <a:t>↔</a:t>
            </a:r>
            <a:r>
              <a:rPr lang="en-US" altLang="en-US" sz="2400" smtClean="0">
                <a:latin typeface="Tahoma" charset="0"/>
              </a:rPr>
              <a:t> H</a:t>
            </a:r>
            <a:r>
              <a:rPr lang="en-US" altLang="en-US" sz="2400" baseline="30000" smtClean="0">
                <a:latin typeface="Tahoma" charset="0"/>
              </a:rPr>
              <a:t>+</a:t>
            </a:r>
            <a:r>
              <a:rPr lang="en-US" altLang="en-US" sz="2400" smtClean="0">
                <a:latin typeface="Tahoma" charset="0"/>
              </a:rPr>
              <a:t> + NO</a:t>
            </a:r>
            <a:r>
              <a:rPr lang="en-US" altLang="en-US" sz="2400" baseline="-25000" smtClean="0">
                <a:latin typeface="Tahoma" charset="0"/>
              </a:rPr>
              <a:t>2</a:t>
            </a:r>
            <a:r>
              <a:rPr lang="en-US" altLang="en-US" sz="2400" baseline="30000" smtClean="0">
                <a:latin typeface="Tahoma" charset="0"/>
              </a:rPr>
              <a:t>-</a:t>
            </a:r>
          </a:p>
          <a:p>
            <a:pPr>
              <a:lnSpc>
                <a:spcPct val="90000"/>
              </a:lnSpc>
              <a:buFontTx/>
              <a:buNone/>
            </a:pPr>
            <a:endParaRPr lang="en-US" altLang="en-US" sz="2400" baseline="30000" smtClean="0">
              <a:latin typeface="Tahoma" charset="0"/>
            </a:endParaRPr>
          </a:p>
          <a:p>
            <a:pPr>
              <a:lnSpc>
                <a:spcPct val="90000"/>
              </a:lnSpc>
              <a:buFontTx/>
              <a:buNone/>
            </a:pPr>
            <a:r>
              <a:rPr lang="en-US" altLang="en-US" sz="2400" smtClean="0">
                <a:latin typeface="Tahoma" charset="0"/>
              </a:rPr>
              <a:t>If solution is diluted, reaction goes to products</a:t>
            </a:r>
          </a:p>
          <a:p>
            <a:pPr>
              <a:lnSpc>
                <a:spcPct val="90000"/>
              </a:lnSpc>
              <a:buFontTx/>
              <a:buNone/>
            </a:pPr>
            <a:endParaRPr lang="en-US" altLang="en-US" sz="2400" smtClean="0">
              <a:latin typeface="Tahoma" charset="0"/>
            </a:endParaRPr>
          </a:p>
          <a:p>
            <a:pPr>
              <a:lnSpc>
                <a:spcPct val="90000"/>
              </a:lnSpc>
              <a:buFontTx/>
              <a:buNone/>
            </a:pPr>
            <a:r>
              <a:rPr lang="en-US" altLang="en-US" sz="2400" smtClean="0">
                <a:latin typeface="Tahoma" charset="0"/>
              </a:rPr>
              <a:t>If diluted to 2X the volume:</a:t>
            </a:r>
          </a:p>
        </p:txBody>
      </p:sp>
      <p:graphicFrame>
        <p:nvGraphicFramePr>
          <p:cNvPr id="81924" name="Object 4"/>
          <p:cNvGraphicFramePr>
            <a:graphicFrameLocks noGrp="1" noChangeAspect="1"/>
          </p:cNvGraphicFramePr>
          <p:nvPr>
            <p:ph sz="quarter" idx="4294967295"/>
          </p:nvPr>
        </p:nvGraphicFramePr>
        <p:xfrm>
          <a:off x="6184900" y="2143125"/>
          <a:ext cx="1663700" cy="768350"/>
        </p:xfrm>
        <a:graphic>
          <a:graphicData uri="http://schemas.openxmlformats.org/presentationml/2006/ole">
            <mc:AlternateContent xmlns:mc="http://schemas.openxmlformats.org/markup-compatibility/2006">
              <mc:Choice xmlns:v="urn:schemas-microsoft-com:vml" Requires="v">
                <p:oleObj spid="_x0000_s20485" name="Equation" r:id="rId3" imgW="990600" imgH="457200" progId="Equation.3">
                  <p:embed/>
                </p:oleObj>
              </mc:Choice>
              <mc:Fallback>
                <p:oleObj name="Equation" r:id="rId3" imgW="990600" imgH="457200" progId="Equation.3">
                  <p:embed/>
                  <p:pic>
                    <p:nvPicPr>
                      <p:cNvPr id="8192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4900" y="2143125"/>
                        <a:ext cx="1663700"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25" name="Object 5"/>
          <p:cNvGraphicFramePr>
            <a:graphicFrameLocks noGrp="1" noChangeAspect="1"/>
          </p:cNvGraphicFramePr>
          <p:nvPr>
            <p:ph sz="quarter" idx="4294967295"/>
          </p:nvPr>
        </p:nvGraphicFramePr>
        <p:xfrm>
          <a:off x="6172200" y="3159125"/>
          <a:ext cx="1676400" cy="1038225"/>
        </p:xfrm>
        <a:graphic>
          <a:graphicData uri="http://schemas.openxmlformats.org/presentationml/2006/ole">
            <mc:AlternateContent xmlns:mc="http://schemas.openxmlformats.org/markup-compatibility/2006">
              <mc:Choice xmlns:v="urn:schemas-microsoft-com:vml" Requires="v">
                <p:oleObj spid="_x0000_s20486" name="Equation" r:id="rId5" imgW="1231366" imgH="761669" progId="Equation.3">
                  <p:embed/>
                </p:oleObj>
              </mc:Choice>
              <mc:Fallback>
                <p:oleObj name="Equation" r:id="rId5" imgW="1231366" imgH="761669" progId="Equation.3">
                  <p:embed/>
                  <p:pic>
                    <p:nvPicPr>
                      <p:cNvPr id="8192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3159125"/>
                        <a:ext cx="1676400"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26" name="Object 6"/>
          <p:cNvGraphicFramePr>
            <a:graphicFrameLocks noChangeAspect="1"/>
          </p:cNvGraphicFramePr>
          <p:nvPr/>
        </p:nvGraphicFramePr>
        <p:xfrm>
          <a:off x="6477000" y="4405313"/>
          <a:ext cx="1023938" cy="722312"/>
        </p:xfrm>
        <a:graphic>
          <a:graphicData uri="http://schemas.openxmlformats.org/presentationml/2006/ole">
            <mc:AlternateContent xmlns:mc="http://schemas.openxmlformats.org/markup-compatibility/2006">
              <mc:Choice xmlns:v="urn:schemas-microsoft-com:vml" Requires="v">
                <p:oleObj spid="_x0000_s20487" name="Equation" r:id="rId7" imgW="558558" imgH="393529" progId="Equation.3">
                  <p:embed/>
                </p:oleObj>
              </mc:Choice>
              <mc:Fallback>
                <p:oleObj name="Equation" r:id="rId7" imgW="558558" imgH="393529" progId="Equation.3">
                  <p:embed/>
                  <p:pic>
                    <p:nvPicPr>
                      <p:cNvPr id="81926"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77000" y="4405313"/>
                        <a:ext cx="1023938" cy="722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27" name="Text Box 7"/>
          <p:cNvSpPr txBox="1">
            <a:spLocks noChangeArrowheads="1"/>
          </p:cNvSpPr>
          <p:nvPr/>
        </p:nvSpPr>
        <p:spPr bwMode="auto">
          <a:xfrm>
            <a:off x="4876800" y="5334000"/>
            <a:ext cx="3886200" cy="457200"/>
          </a:xfrm>
          <a:prstGeom prst="rect">
            <a:avLst/>
          </a:prstGeom>
          <a:noFill/>
          <a:ln w="9525">
            <a:noFill/>
            <a:miter lim="800000"/>
            <a:headEnd/>
            <a:tailEnd/>
          </a:ln>
        </p:spPr>
        <p:txBody>
          <a:bodyPr>
            <a:spAutoFit/>
          </a:bodyPr>
          <a:lstStyle/>
          <a:p>
            <a:pPr>
              <a:spcBef>
                <a:spcPct val="50000"/>
              </a:spcBef>
            </a:pPr>
            <a:r>
              <a:rPr lang="en-US" altLang="en-US" sz="2400">
                <a:latin typeface="Tahoma" charset="0"/>
              </a:rPr>
              <a:t>So Q&lt;K, products favored</a:t>
            </a:r>
          </a:p>
        </p:txBody>
      </p:sp>
    </p:spTree>
    <p:extLst>
      <p:ext uri="{BB962C8B-B14F-4D97-AF65-F5344CB8AC3E}">
        <p14:creationId xmlns:p14="http://schemas.microsoft.com/office/powerpoint/2010/main" val="1256346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2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192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19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192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1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P spid="819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en-US" smtClean="0">
                <a:latin typeface="Tahoma" charset="0"/>
              </a:rPr>
              <a:t>Le Ch</a:t>
            </a:r>
            <a:r>
              <a:rPr lang="en-US" altLang="en-US" smtClean="0">
                <a:latin typeface="Tahoma" charset="0"/>
                <a:cs typeface="Arial" charset="0"/>
              </a:rPr>
              <a:t>âtelier’s Principle</a:t>
            </a:r>
          </a:p>
        </p:txBody>
      </p:sp>
      <p:sp>
        <p:nvSpPr>
          <p:cNvPr id="82947" name="Text Box 3"/>
          <p:cNvSpPr txBox="1">
            <a:spLocks noChangeArrowheads="1"/>
          </p:cNvSpPr>
          <p:nvPr/>
        </p:nvSpPr>
        <p:spPr bwMode="auto">
          <a:xfrm>
            <a:off x="685800" y="1447800"/>
            <a:ext cx="7620000" cy="396875"/>
          </a:xfrm>
          <a:prstGeom prst="rect">
            <a:avLst/>
          </a:prstGeom>
          <a:noFill/>
          <a:ln w="9525">
            <a:noFill/>
            <a:miter lim="800000"/>
            <a:headEnd/>
            <a:tailEnd/>
          </a:ln>
        </p:spPr>
        <p:txBody>
          <a:bodyPr>
            <a:spAutoFit/>
          </a:bodyPr>
          <a:lstStyle/>
          <a:p>
            <a:pPr>
              <a:spcBef>
                <a:spcPct val="50000"/>
              </a:spcBef>
            </a:pPr>
            <a:r>
              <a:rPr lang="en-US" altLang="en-US" sz="2000">
                <a:latin typeface="Tahoma" charset="0"/>
              </a:rPr>
              <a:t>Stess Number Two: Dilution – Molecular Scale View</a:t>
            </a:r>
          </a:p>
        </p:txBody>
      </p:sp>
      <p:sp>
        <p:nvSpPr>
          <p:cNvPr id="82948" name="Rectangle 4"/>
          <p:cNvSpPr>
            <a:spLocks noChangeArrowheads="1"/>
          </p:cNvSpPr>
          <p:nvPr/>
        </p:nvSpPr>
        <p:spPr bwMode="auto">
          <a:xfrm>
            <a:off x="685800" y="2286000"/>
            <a:ext cx="2514600" cy="3376613"/>
          </a:xfrm>
          <a:prstGeom prst="rect">
            <a:avLst/>
          </a:prstGeom>
          <a:noFill/>
          <a:ln w="25400">
            <a:solidFill>
              <a:schemeClr val="tx1"/>
            </a:solidFill>
            <a:miter lim="800000"/>
            <a:headEnd/>
            <a:tailEnd/>
          </a:ln>
        </p:spPr>
        <p:txBody>
          <a:bodyPr wrap="none" anchor="ctr"/>
          <a:lstStyle/>
          <a:p>
            <a:endParaRPr lang="en-US" altLang="en-US"/>
          </a:p>
        </p:txBody>
      </p:sp>
      <p:sp>
        <p:nvSpPr>
          <p:cNvPr id="82949" name="Rectangle 5"/>
          <p:cNvSpPr>
            <a:spLocks noChangeArrowheads="1"/>
          </p:cNvSpPr>
          <p:nvPr/>
        </p:nvSpPr>
        <p:spPr bwMode="auto">
          <a:xfrm>
            <a:off x="685800" y="3810000"/>
            <a:ext cx="2514600" cy="1828800"/>
          </a:xfrm>
          <a:prstGeom prst="rect">
            <a:avLst/>
          </a:prstGeom>
          <a:noFill/>
          <a:ln w="25400">
            <a:solidFill>
              <a:schemeClr val="tx1"/>
            </a:solidFill>
            <a:miter lim="800000"/>
            <a:headEnd/>
            <a:tailEnd/>
          </a:ln>
        </p:spPr>
        <p:txBody>
          <a:bodyPr wrap="none" anchor="ctr"/>
          <a:lstStyle/>
          <a:p>
            <a:endParaRPr lang="en-US" altLang="en-US"/>
          </a:p>
        </p:txBody>
      </p:sp>
      <p:sp>
        <p:nvSpPr>
          <p:cNvPr id="82950" name="Oval 6"/>
          <p:cNvSpPr>
            <a:spLocks noChangeArrowheads="1"/>
          </p:cNvSpPr>
          <p:nvPr/>
        </p:nvSpPr>
        <p:spPr bwMode="auto">
          <a:xfrm>
            <a:off x="1970088" y="40497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51" name="Text Box 7"/>
          <p:cNvSpPr txBox="1">
            <a:spLocks noChangeArrowheads="1"/>
          </p:cNvSpPr>
          <p:nvPr/>
        </p:nvSpPr>
        <p:spPr bwMode="auto">
          <a:xfrm>
            <a:off x="1905000" y="40386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52" name="Oval 8"/>
          <p:cNvSpPr>
            <a:spLocks noChangeArrowheads="1"/>
          </p:cNvSpPr>
          <p:nvPr/>
        </p:nvSpPr>
        <p:spPr bwMode="auto">
          <a:xfrm>
            <a:off x="2209800" y="40290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53" name="Text Box 9"/>
          <p:cNvSpPr txBox="1">
            <a:spLocks noChangeArrowheads="1"/>
          </p:cNvSpPr>
          <p:nvPr/>
        </p:nvSpPr>
        <p:spPr bwMode="auto">
          <a:xfrm>
            <a:off x="2209800" y="40386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54" name="Text Box 10"/>
          <p:cNvSpPr txBox="1">
            <a:spLocks noChangeArrowheads="1"/>
          </p:cNvSpPr>
          <p:nvPr/>
        </p:nvSpPr>
        <p:spPr bwMode="auto">
          <a:xfrm>
            <a:off x="533400" y="1905000"/>
            <a:ext cx="2514600" cy="366713"/>
          </a:xfrm>
          <a:prstGeom prst="rect">
            <a:avLst/>
          </a:prstGeom>
          <a:noFill/>
          <a:ln w="9525">
            <a:noFill/>
            <a:miter lim="800000"/>
            <a:headEnd/>
            <a:tailEnd/>
          </a:ln>
        </p:spPr>
        <p:txBody>
          <a:bodyPr>
            <a:spAutoFit/>
          </a:bodyPr>
          <a:lstStyle/>
          <a:p>
            <a:pPr>
              <a:spcBef>
                <a:spcPct val="50000"/>
              </a:spcBef>
            </a:pPr>
            <a:r>
              <a:rPr lang="en-US" altLang="en-US">
                <a:latin typeface="Tahoma" charset="0"/>
              </a:rPr>
              <a:t>Concentrated Solution</a:t>
            </a:r>
          </a:p>
        </p:txBody>
      </p:sp>
      <p:sp>
        <p:nvSpPr>
          <p:cNvPr id="82955" name="Oval 11"/>
          <p:cNvSpPr>
            <a:spLocks noChangeArrowheads="1"/>
          </p:cNvSpPr>
          <p:nvPr/>
        </p:nvSpPr>
        <p:spPr bwMode="auto">
          <a:xfrm>
            <a:off x="2046288" y="4756150"/>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56" name="Text Box 12"/>
          <p:cNvSpPr txBox="1">
            <a:spLocks noChangeArrowheads="1"/>
          </p:cNvSpPr>
          <p:nvPr/>
        </p:nvSpPr>
        <p:spPr bwMode="auto">
          <a:xfrm>
            <a:off x="1981200" y="4745038"/>
            <a:ext cx="381000" cy="274637"/>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57" name="Oval 13"/>
          <p:cNvSpPr>
            <a:spLocks noChangeArrowheads="1"/>
          </p:cNvSpPr>
          <p:nvPr/>
        </p:nvSpPr>
        <p:spPr bwMode="auto">
          <a:xfrm>
            <a:off x="2286000" y="4735513"/>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58" name="Text Box 14"/>
          <p:cNvSpPr txBox="1">
            <a:spLocks noChangeArrowheads="1"/>
          </p:cNvSpPr>
          <p:nvPr/>
        </p:nvSpPr>
        <p:spPr bwMode="auto">
          <a:xfrm>
            <a:off x="2286000" y="4745038"/>
            <a:ext cx="685800" cy="274637"/>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59" name="Oval 15"/>
          <p:cNvSpPr>
            <a:spLocks noChangeArrowheads="1"/>
          </p:cNvSpPr>
          <p:nvPr/>
        </p:nvSpPr>
        <p:spPr bwMode="auto">
          <a:xfrm>
            <a:off x="903288" y="4430713"/>
            <a:ext cx="228600" cy="228600"/>
          </a:xfrm>
          <a:prstGeom prst="ellipse">
            <a:avLst/>
          </a:prstGeom>
          <a:solidFill>
            <a:srgbClr val="FFFF00"/>
          </a:solidFill>
          <a:ln w="9525">
            <a:solidFill>
              <a:schemeClr val="tx1"/>
            </a:solidFill>
            <a:round/>
            <a:headEnd/>
            <a:tailEnd/>
          </a:ln>
        </p:spPr>
        <p:txBody>
          <a:bodyPr wrap="none" anchor="ctr"/>
          <a:lstStyle/>
          <a:p>
            <a:endParaRPr lang="en-US" altLang="en-US"/>
          </a:p>
        </p:txBody>
      </p:sp>
      <p:sp>
        <p:nvSpPr>
          <p:cNvPr id="82960" name="Text Box 16"/>
          <p:cNvSpPr txBox="1">
            <a:spLocks noChangeArrowheads="1"/>
          </p:cNvSpPr>
          <p:nvPr/>
        </p:nvSpPr>
        <p:spPr bwMode="auto">
          <a:xfrm>
            <a:off x="838200" y="44196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61" name="Oval 17"/>
          <p:cNvSpPr>
            <a:spLocks noChangeArrowheads="1"/>
          </p:cNvSpPr>
          <p:nvPr/>
        </p:nvSpPr>
        <p:spPr bwMode="auto">
          <a:xfrm>
            <a:off x="2438400" y="5257800"/>
            <a:ext cx="468313" cy="282575"/>
          </a:xfrm>
          <a:prstGeom prst="ellipse">
            <a:avLst/>
          </a:prstGeom>
          <a:solidFill>
            <a:srgbClr val="FFFF00"/>
          </a:solidFill>
          <a:ln w="9525">
            <a:solidFill>
              <a:schemeClr val="tx1"/>
            </a:solidFill>
            <a:round/>
            <a:headEnd/>
            <a:tailEnd/>
          </a:ln>
        </p:spPr>
        <p:txBody>
          <a:bodyPr wrap="none" anchor="ctr"/>
          <a:lstStyle/>
          <a:p>
            <a:endParaRPr lang="en-US" altLang="en-US"/>
          </a:p>
        </p:txBody>
      </p:sp>
      <p:sp>
        <p:nvSpPr>
          <p:cNvPr id="82962" name="Text Box 18"/>
          <p:cNvSpPr txBox="1">
            <a:spLocks noChangeArrowheads="1"/>
          </p:cNvSpPr>
          <p:nvPr/>
        </p:nvSpPr>
        <p:spPr bwMode="auto">
          <a:xfrm>
            <a:off x="2438400" y="5278438"/>
            <a:ext cx="685800" cy="274637"/>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63" name="Oval 19"/>
          <p:cNvSpPr>
            <a:spLocks noChangeArrowheads="1"/>
          </p:cNvSpPr>
          <p:nvPr/>
        </p:nvSpPr>
        <p:spPr bwMode="auto">
          <a:xfrm>
            <a:off x="903288" y="50403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64" name="Text Box 20"/>
          <p:cNvSpPr txBox="1">
            <a:spLocks noChangeArrowheads="1"/>
          </p:cNvSpPr>
          <p:nvPr/>
        </p:nvSpPr>
        <p:spPr bwMode="auto">
          <a:xfrm>
            <a:off x="838200" y="50292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65" name="Oval 21"/>
          <p:cNvSpPr>
            <a:spLocks noChangeArrowheads="1"/>
          </p:cNvSpPr>
          <p:nvPr/>
        </p:nvSpPr>
        <p:spPr bwMode="auto">
          <a:xfrm>
            <a:off x="1143000" y="50196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66" name="Text Box 22"/>
          <p:cNvSpPr txBox="1">
            <a:spLocks noChangeArrowheads="1"/>
          </p:cNvSpPr>
          <p:nvPr/>
        </p:nvSpPr>
        <p:spPr bwMode="auto">
          <a:xfrm>
            <a:off x="1143000" y="50292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67" name="Oval 23"/>
          <p:cNvSpPr>
            <a:spLocks noChangeArrowheads="1"/>
          </p:cNvSpPr>
          <p:nvPr/>
        </p:nvSpPr>
        <p:spPr bwMode="auto">
          <a:xfrm>
            <a:off x="827088" y="39735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68" name="Text Box 24"/>
          <p:cNvSpPr txBox="1">
            <a:spLocks noChangeArrowheads="1"/>
          </p:cNvSpPr>
          <p:nvPr/>
        </p:nvSpPr>
        <p:spPr bwMode="auto">
          <a:xfrm>
            <a:off x="762000" y="39624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69" name="Oval 25"/>
          <p:cNvSpPr>
            <a:spLocks noChangeArrowheads="1"/>
          </p:cNvSpPr>
          <p:nvPr/>
        </p:nvSpPr>
        <p:spPr bwMode="auto">
          <a:xfrm>
            <a:off x="1066800" y="39528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70" name="Text Box 26"/>
          <p:cNvSpPr txBox="1">
            <a:spLocks noChangeArrowheads="1"/>
          </p:cNvSpPr>
          <p:nvPr/>
        </p:nvSpPr>
        <p:spPr bwMode="auto">
          <a:xfrm>
            <a:off x="1066800" y="39624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71" name="Rectangle 27"/>
          <p:cNvSpPr>
            <a:spLocks noChangeArrowheads="1"/>
          </p:cNvSpPr>
          <p:nvPr/>
        </p:nvSpPr>
        <p:spPr bwMode="auto">
          <a:xfrm>
            <a:off x="4724400" y="2590800"/>
            <a:ext cx="2895600" cy="3352800"/>
          </a:xfrm>
          <a:prstGeom prst="rect">
            <a:avLst/>
          </a:prstGeom>
          <a:noFill/>
          <a:ln w="25400">
            <a:solidFill>
              <a:schemeClr val="tx1"/>
            </a:solidFill>
            <a:miter lim="800000"/>
            <a:headEnd/>
            <a:tailEnd/>
          </a:ln>
        </p:spPr>
        <p:txBody>
          <a:bodyPr wrap="none" anchor="ctr"/>
          <a:lstStyle/>
          <a:p>
            <a:endParaRPr lang="en-US" altLang="en-US"/>
          </a:p>
        </p:txBody>
      </p:sp>
      <p:sp>
        <p:nvSpPr>
          <p:cNvPr id="82972" name="Rectangle 28"/>
          <p:cNvSpPr>
            <a:spLocks noChangeArrowheads="1"/>
          </p:cNvSpPr>
          <p:nvPr/>
        </p:nvSpPr>
        <p:spPr bwMode="auto">
          <a:xfrm>
            <a:off x="4724400" y="2743200"/>
            <a:ext cx="2895600" cy="3200400"/>
          </a:xfrm>
          <a:prstGeom prst="rect">
            <a:avLst/>
          </a:prstGeom>
          <a:noFill/>
          <a:ln w="25400">
            <a:solidFill>
              <a:schemeClr val="tx1"/>
            </a:solidFill>
            <a:miter lim="800000"/>
            <a:headEnd/>
            <a:tailEnd/>
          </a:ln>
        </p:spPr>
        <p:txBody>
          <a:bodyPr wrap="none" anchor="ctr"/>
          <a:lstStyle/>
          <a:p>
            <a:endParaRPr lang="en-US" altLang="en-US"/>
          </a:p>
        </p:txBody>
      </p:sp>
      <p:sp>
        <p:nvSpPr>
          <p:cNvPr id="82973" name="Text Box 29"/>
          <p:cNvSpPr txBox="1">
            <a:spLocks noChangeArrowheads="1"/>
          </p:cNvSpPr>
          <p:nvPr/>
        </p:nvSpPr>
        <p:spPr bwMode="auto">
          <a:xfrm>
            <a:off x="4648200" y="1981200"/>
            <a:ext cx="3962400" cy="641350"/>
          </a:xfrm>
          <a:prstGeom prst="rect">
            <a:avLst/>
          </a:prstGeom>
          <a:noFill/>
          <a:ln w="9525">
            <a:noFill/>
            <a:miter lim="800000"/>
            <a:headEnd/>
            <a:tailEnd/>
          </a:ln>
        </p:spPr>
        <p:txBody>
          <a:bodyPr>
            <a:spAutoFit/>
          </a:bodyPr>
          <a:lstStyle/>
          <a:p>
            <a:pPr>
              <a:spcBef>
                <a:spcPct val="50000"/>
              </a:spcBef>
            </a:pPr>
            <a:r>
              <a:rPr lang="en-US" altLang="en-US">
                <a:latin typeface="Tahoma" charset="0"/>
              </a:rPr>
              <a:t>Diluted Solution – dissociation allows ions to fill more space</a:t>
            </a:r>
          </a:p>
        </p:txBody>
      </p:sp>
      <p:sp>
        <p:nvSpPr>
          <p:cNvPr id="82974" name="Oval 30"/>
          <p:cNvSpPr>
            <a:spLocks noChangeArrowheads="1"/>
          </p:cNvSpPr>
          <p:nvPr/>
        </p:nvSpPr>
        <p:spPr bwMode="auto">
          <a:xfrm>
            <a:off x="6237288" y="42021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75" name="Text Box 31"/>
          <p:cNvSpPr txBox="1">
            <a:spLocks noChangeArrowheads="1"/>
          </p:cNvSpPr>
          <p:nvPr/>
        </p:nvSpPr>
        <p:spPr bwMode="auto">
          <a:xfrm>
            <a:off x="6172200" y="41910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76" name="Oval 32"/>
          <p:cNvSpPr>
            <a:spLocks noChangeArrowheads="1"/>
          </p:cNvSpPr>
          <p:nvPr/>
        </p:nvSpPr>
        <p:spPr bwMode="auto">
          <a:xfrm>
            <a:off x="6477000" y="41814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77" name="Text Box 33"/>
          <p:cNvSpPr txBox="1">
            <a:spLocks noChangeArrowheads="1"/>
          </p:cNvSpPr>
          <p:nvPr/>
        </p:nvSpPr>
        <p:spPr bwMode="auto">
          <a:xfrm>
            <a:off x="6477000" y="41910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78" name="Oval 34"/>
          <p:cNvSpPr>
            <a:spLocks noChangeArrowheads="1"/>
          </p:cNvSpPr>
          <p:nvPr/>
        </p:nvSpPr>
        <p:spPr bwMode="auto">
          <a:xfrm>
            <a:off x="6313488" y="4908550"/>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79" name="Text Box 35"/>
          <p:cNvSpPr txBox="1">
            <a:spLocks noChangeArrowheads="1"/>
          </p:cNvSpPr>
          <p:nvPr/>
        </p:nvSpPr>
        <p:spPr bwMode="auto">
          <a:xfrm>
            <a:off x="6248400" y="4897438"/>
            <a:ext cx="381000" cy="274637"/>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80" name="Oval 36"/>
          <p:cNvSpPr>
            <a:spLocks noChangeArrowheads="1"/>
          </p:cNvSpPr>
          <p:nvPr/>
        </p:nvSpPr>
        <p:spPr bwMode="auto">
          <a:xfrm>
            <a:off x="6553200" y="4887913"/>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81" name="Text Box 37"/>
          <p:cNvSpPr txBox="1">
            <a:spLocks noChangeArrowheads="1"/>
          </p:cNvSpPr>
          <p:nvPr/>
        </p:nvSpPr>
        <p:spPr bwMode="auto">
          <a:xfrm>
            <a:off x="6553200" y="4897438"/>
            <a:ext cx="685800" cy="274637"/>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82" name="Oval 38"/>
          <p:cNvSpPr>
            <a:spLocks noChangeArrowheads="1"/>
          </p:cNvSpPr>
          <p:nvPr/>
        </p:nvSpPr>
        <p:spPr bwMode="auto">
          <a:xfrm>
            <a:off x="5170488" y="4583113"/>
            <a:ext cx="228600" cy="228600"/>
          </a:xfrm>
          <a:prstGeom prst="ellipse">
            <a:avLst/>
          </a:prstGeom>
          <a:solidFill>
            <a:srgbClr val="FFFF00"/>
          </a:solidFill>
          <a:ln w="9525">
            <a:solidFill>
              <a:schemeClr val="tx1"/>
            </a:solidFill>
            <a:round/>
            <a:headEnd/>
            <a:tailEnd/>
          </a:ln>
        </p:spPr>
        <p:txBody>
          <a:bodyPr wrap="none" anchor="ctr"/>
          <a:lstStyle/>
          <a:p>
            <a:endParaRPr lang="en-US" altLang="en-US"/>
          </a:p>
        </p:txBody>
      </p:sp>
      <p:sp>
        <p:nvSpPr>
          <p:cNvPr id="82983" name="Text Box 39"/>
          <p:cNvSpPr txBox="1">
            <a:spLocks noChangeArrowheads="1"/>
          </p:cNvSpPr>
          <p:nvPr/>
        </p:nvSpPr>
        <p:spPr bwMode="auto">
          <a:xfrm>
            <a:off x="5105400" y="45720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84" name="Oval 40"/>
          <p:cNvSpPr>
            <a:spLocks noChangeArrowheads="1"/>
          </p:cNvSpPr>
          <p:nvPr/>
        </p:nvSpPr>
        <p:spPr bwMode="auto">
          <a:xfrm>
            <a:off x="6705600" y="5410200"/>
            <a:ext cx="468313" cy="282575"/>
          </a:xfrm>
          <a:prstGeom prst="ellipse">
            <a:avLst/>
          </a:prstGeom>
          <a:solidFill>
            <a:srgbClr val="FFFF00"/>
          </a:solidFill>
          <a:ln w="9525">
            <a:solidFill>
              <a:schemeClr val="tx1"/>
            </a:solidFill>
            <a:round/>
            <a:headEnd/>
            <a:tailEnd/>
          </a:ln>
        </p:spPr>
        <p:txBody>
          <a:bodyPr wrap="none" anchor="ctr"/>
          <a:lstStyle/>
          <a:p>
            <a:endParaRPr lang="en-US" altLang="en-US"/>
          </a:p>
        </p:txBody>
      </p:sp>
      <p:sp>
        <p:nvSpPr>
          <p:cNvPr id="82985" name="Text Box 41"/>
          <p:cNvSpPr txBox="1">
            <a:spLocks noChangeArrowheads="1"/>
          </p:cNvSpPr>
          <p:nvPr/>
        </p:nvSpPr>
        <p:spPr bwMode="auto">
          <a:xfrm>
            <a:off x="6705600" y="5430838"/>
            <a:ext cx="685800" cy="274637"/>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86" name="Oval 42"/>
          <p:cNvSpPr>
            <a:spLocks noChangeArrowheads="1"/>
          </p:cNvSpPr>
          <p:nvPr/>
        </p:nvSpPr>
        <p:spPr bwMode="auto">
          <a:xfrm>
            <a:off x="5170488" y="51927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87" name="Text Box 43"/>
          <p:cNvSpPr txBox="1">
            <a:spLocks noChangeArrowheads="1"/>
          </p:cNvSpPr>
          <p:nvPr/>
        </p:nvSpPr>
        <p:spPr bwMode="auto">
          <a:xfrm>
            <a:off x="5105400" y="51816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88" name="Oval 44"/>
          <p:cNvSpPr>
            <a:spLocks noChangeArrowheads="1"/>
          </p:cNvSpPr>
          <p:nvPr/>
        </p:nvSpPr>
        <p:spPr bwMode="auto">
          <a:xfrm>
            <a:off x="5410200" y="51720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89" name="Text Box 45"/>
          <p:cNvSpPr txBox="1">
            <a:spLocks noChangeArrowheads="1"/>
          </p:cNvSpPr>
          <p:nvPr/>
        </p:nvSpPr>
        <p:spPr bwMode="auto">
          <a:xfrm>
            <a:off x="5410200" y="51816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
        <p:nvSpPr>
          <p:cNvPr id="82990" name="Oval 46"/>
          <p:cNvSpPr>
            <a:spLocks noChangeArrowheads="1"/>
          </p:cNvSpPr>
          <p:nvPr/>
        </p:nvSpPr>
        <p:spPr bwMode="auto">
          <a:xfrm>
            <a:off x="5094288" y="4125913"/>
            <a:ext cx="228600" cy="228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91" name="Text Box 47"/>
          <p:cNvSpPr txBox="1">
            <a:spLocks noChangeArrowheads="1"/>
          </p:cNvSpPr>
          <p:nvPr/>
        </p:nvSpPr>
        <p:spPr bwMode="auto">
          <a:xfrm>
            <a:off x="5029200" y="4114800"/>
            <a:ext cx="381000" cy="274638"/>
          </a:xfrm>
          <a:prstGeom prst="rect">
            <a:avLst/>
          </a:prstGeom>
          <a:noFill/>
          <a:ln w="9525">
            <a:noFill/>
            <a:miter lim="800000"/>
            <a:headEnd/>
            <a:tailEnd/>
          </a:ln>
        </p:spPr>
        <p:txBody>
          <a:bodyPr>
            <a:spAutoFit/>
          </a:bodyPr>
          <a:lstStyle/>
          <a:p>
            <a:pPr>
              <a:spcBef>
                <a:spcPct val="50000"/>
              </a:spcBef>
            </a:pPr>
            <a:r>
              <a:rPr lang="en-US" altLang="en-US" sz="1200"/>
              <a:t>H</a:t>
            </a:r>
            <a:r>
              <a:rPr lang="en-US" altLang="en-US" sz="1200" baseline="30000"/>
              <a:t>+</a:t>
            </a:r>
          </a:p>
        </p:txBody>
      </p:sp>
      <p:sp>
        <p:nvSpPr>
          <p:cNvPr id="82992" name="Oval 48"/>
          <p:cNvSpPr>
            <a:spLocks noChangeArrowheads="1"/>
          </p:cNvSpPr>
          <p:nvPr/>
        </p:nvSpPr>
        <p:spPr bwMode="auto">
          <a:xfrm>
            <a:off x="5334000" y="4105275"/>
            <a:ext cx="468313" cy="282575"/>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82993" name="Text Box 49"/>
          <p:cNvSpPr txBox="1">
            <a:spLocks noChangeArrowheads="1"/>
          </p:cNvSpPr>
          <p:nvPr/>
        </p:nvSpPr>
        <p:spPr bwMode="auto">
          <a:xfrm>
            <a:off x="5334000" y="4114800"/>
            <a:ext cx="685800" cy="274638"/>
          </a:xfrm>
          <a:prstGeom prst="rect">
            <a:avLst/>
          </a:prstGeom>
          <a:noFill/>
          <a:ln w="9525">
            <a:noFill/>
            <a:miter lim="800000"/>
            <a:headEnd/>
            <a:tailEnd/>
          </a:ln>
        </p:spPr>
        <p:txBody>
          <a:bodyPr>
            <a:spAutoFit/>
          </a:bodyPr>
          <a:lstStyle/>
          <a:p>
            <a:pPr>
              <a:spcBef>
                <a:spcPct val="50000"/>
              </a:spcBef>
            </a:pPr>
            <a:r>
              <a:rPr lang="en-US" altLang="en-US" sz="1200"/>
              <a:t>NO</a:t>
            </a:r>
            <a:r>
              <a:rPr lang="en-US" altLang="en-US" sz="1200" baseline="-25000"/>
              <a:t>2</a:t>
            </a:r>
            <a:r>
              <a:rPr lang="en-US" altLang="en-US" sz="1200" baseline="30000"/>
              <a:t>-</a:t>
            </a:r>
          </a:p>
        </p:txBody>
      </p:sp>
    </p:spTree>
    <p:extLst>
      <p:ext uri="{BB962C8B-B14F-4D97-AF65-F5344CB8AC3E}">
        <p14:creationId xmlns:p14="http://schemas.microsoft.com/office/powerpoint/2010/main" val="11508541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9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95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29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29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29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29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5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29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95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29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295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296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9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296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29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9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29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29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96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9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96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97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2973"/>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297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297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297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297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297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297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297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297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298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298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298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298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298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298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298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298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8298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298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299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2991"/>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299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299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mph" presetSubtype="2" fill="hold" nodeType="clickEffect">
                                  <p:stCondLst>
                                    <p:cond delay="0"/>
                                  </p:stCondLst>
                                  <p:childTnLst>
                                    <p:animClr clrSpc="rgb" dir="cw">
                                      <p:cBhvr>
                                        <p:cTn id="108" dur="1000" fill="hold"/>
                                        <p:tgtEl>
                                          <p:spTgt spid="82992"/>
                                        </p:tgtEl>
                                        <p:attrNameLst>
                                          <p:attrName>fillcolor</p:attrName>
                                        </p:attrNameLst>
                                      </p:cBhvr>
                                      <p:to>
                                        <a:srgbClr val="FFFF00"/>
                                      </p:to>
                                    </p:animClr>
                                    <p:set>
                                      <p:cBhvr>
                                        <p:cTn id="109" dur="1000" fill="hold"/>
                                        <p:tgtEl>
                                          <p:spTgt spid="82992"/>
                                        </p:tgtEl>
                                        <p:attrNameLst>
                                          <p:attrName>fill.type</p:attrName>
                                        </p:attrNameLst>
                                      </p:cBhvr>
                                      <p:to>
                                        <p:strVal val="solid"/>
                                      </p:to>
                                    </p:set>
                                    <p:set>
                                      <p:cBhvr>
                                        <p:cTn id="110" dur="1000" fill="hold"/>
                                        <p:tgtEl>
                                          <p:spTgt spid="82992"/>
                                        </p:tgtEl>
                                        <p:attrNameLst>
                                          <p:attrName>fill.on</p:attrName>
                                        </p:attrNameLst>
                                      </p:cBhvr>
                                      <p:to>
                                        <p:strVal val="true"/>
                                      </p:to>
                                    </p:set>
                                  </p:childTnLst>
                                </p:cTn>
                              </p:par>
                              <p:par>
                                <p:cTn id="111" presetID="1" presetClass="emph" presetSubtype="2" fill="hold" nodeType="withEffect">
                                  <p:stCondLst>
                                    <p:cond delay="0"/>
                                  </p:stCondLst>
                                  <p:childTnLst>
                                    <p:animClr clrSpc="rgb" dir="cw">
                                      <p:cBhvr>
                                        <p:cTn id="112" dur="1000" fill="hold"/>
                                        <p:tgtEl>
                                          <p:spTgt spid="82990"/>
                                        </p:tgtEl>
                                        <p:attrNameLst>
                                          <p:attrName>fillcolor</p:attrName>
                                        </p:attrNameLst>
                                      </p:cBhvr>
                                      <p:to>
                                        <a:srgbClr val="FFFF00"/>
                                      </p:to>
                                    </p:animClr>
                                    <p:set>
                                      <p:cBhvr>
                                        <p:cTn id="113" dur="1000" fill="hold"/>
                                        <p:tgtEl>
                                          <p:spTgt spid="82990"/>
                                        </p:tgtEl>
                                        <p:attrNameLst>
                                          <p:attrName>fill.type</p:attrName>
                                        </p:attrNameLst>
                                      </p:cBhvr>
                                      <p:to>
                                        <p:strVal val="solid"/>
                                      </p:to>
                                    </p:set>
                                    <p:set>
                                      <p:cBhvr>
                                        <p:cTn id="114" dur="1000" fill="hold"/>
                                        <p:tgtEl>
                                          <p:spTgt spid="82990"/>
                                        </p:tgtEl>
                                        <p:attrNameLst>
                                          <p:attrName>fill.on</p:attrName>
                                        </p:attrNameLst>
                                      </p:cBhvr>
                                      <p:to>
                                        <p:strVal val="true"/>
                                      </p:to>
                                    </p:set>
                                  </p:childTnLst>
                                </p:cTn>
                              </p:par>
                              <p:par>
                                <p:cTn id="115" presetID="64" presetClass="path" presetSubtype="0" accel="50000" decel="50000" fill="hold" grpId="1" nodeType="withEffect">
                                  <p:stCondLst>
                                    <p:cond delay="0"/>
                                  </p:stCondLst>
                                  <p:childTnLst>
                                    <p:animMotion origin="layout" path="M 1.94444E-6 1.85185E-6 L -0.01129 -0.07384 " pathEditMode="relative" rAng="0" ptsTypes="AA">
                                      <p:cBhvr>
                                        <p:cTn id="116" dur="2000" fill="hold"/>
                                        <p:tgtEl>
                                          <p:spTgt spid="82974"/>
                                        </p:tgtEl>
                                        <p:attrNameLst>
                                          <p:attrName>ppt_x</p:attrName>
                                          <p:attrName>ppt_y</p:attrName>
                                        </p:attrNameLst>
                                      </p:cBhvr>
                                      <p:rCtr x="-6" y="-37"/>
                                    </p:animMotion>
                                  </p:childTnLst>
                                </p:cTn>
                              </p:par>
                              <p:par>
                                <p:cTn id="117" presetID="64" presetClass="path" presetSubtype="0" accel="50000" decel="50000" fill="hold" grpId="1" nodeType="withEffect">
                                  <p:stCondLst>
                                    <p:cond delay="0"/>
                                  </p:stCondLst>
                                  <p:childTnLst>
                                    <p:animMotion origin="layout" path="M -0.00122 -0.00162 L -0.01372 -0.07708 " pathEditMode="relative" rAng="0" ptsTypes="AA">
                                      <p:cBhvr>
                                        <p:cTn id="118" dur="2000" fill="hold"/>
                                        <p:tgtEl>
                                          <p:spTgt spid="82975"/>
                                        </p:tgtEl>
                                        <p:attrNameLst>
                                          <p:attrName>ppt_x</p:attrName>
                                          <p:attrName>ppt_y</p:attrName>
                                        </p:attrNameLst>
                                      </p:cBhvr>
                                      <p:rCtr x="-6" y="-38"/>
                                    </p:animMotion>
                                  </p:childTnLst>
                                </p:cTn>
                              </p:par>
                              <p:par>
                                <p:cTn id="119" presetID="64" presetClass="path" presetSubtype="0" accel="50000" decel="50000" fill="hold" grpId="1" nodeType="withEffect">
                                  <p:stCondLst>
                                    <p:cond delay="0"/>
                                  </p:stCondLst>
                                  <p:childTnLst>
                                    <p:animMotion origin="layout" path="M -4.16667E-6 -4.07407E-6 L -0.00885 -0.08588 " pathEditMode="relative" rAng="0" ptsTypes="AA">
                                      <p:cBhvr>
                                        <p:cTn id="120" dur="2000" fill="hold"/>
                                        <p:tgtEl>
                                          <p:spTgt spid="82976"/>
                                        </p:tgtEl>
                                        <p:attrNameLst>
                                          <p:attrName>ppt_x</p:attrName>
                                          <p:attrName>ppt_y</p:attrName>
                                        </p:attrNameLst>
                                      </p:cBhvr>
                                      <p:rCtr x="-5" y="-43"/>
                                    </p:animMotion>
                                  </p:childTnLst>
                                </p:cTn>
                              </p:par>
                              <p:par>
                                <p:cTn id="121" presetID="64" presetClass="path" presetSubtype="0" accel="50000" decel="50000" fill="hold" grpId="1" nodeType="withEffect">
                                  <p:stCondLst>
                                    <p:cond delay="0"/>
                                  </p:stCondLst>
                                  <p:childTnLst>
                                    <p:animMotion origin="layout" path="M -3.33333E-6 1.48148E-6 L -0.00416 -0.08658 " pathEditMode="relative" rAng="0" ptsTypes="AA">
                                      <p:cBhvr>
                                        <p:cTn id="122" dur="2000" fill="hold"/>
                                        <p:tgtEl>
                                          <p:spTgt spid="82977"/>
                                        </p:tgtEl>
                                        <p:attrNameLst>
                                          <p:attrName>ppt_x</p:attrName>
                                          <p:attrName>ppt_y</p:attrName>
                                        </p:attrNameLst>
                                      </p:cBhvr>
                                      <p:rCtr x="-2" y="-43"/>
                                    </p:animMotion>
                                  </p:childTnLst>
                                </p:cTn>
                              </p:par>
                              <p:par>
                                <p:cTn id="123" presetID="64" presetClass="path" presetSubtype="0" accel="50000" decel="50000" fill="hold" grpId="1" nodeType="withEffect">
                                  <p:stCondLst>
                                    <p:cond delay="0"/>
                                  </p:stCondLst>
                                  <p:childTnLst>
                                    <p:animMotion origin="layout" path="M -0.00538 -0.01504 L -0.00833 -0.10301 " pathEditMode="relative" rAng="0" ptsTypes="AA">
                                      <p:cBhvr>
                                        <p:cTn id="124" dur="2000" fill="hold"/>
                                        <p:tgtEl>
                                          <p:spTgt spid="82978"/>
                                        </p:tgtEl>
                                        <p:attrNameLst>
                                          <p:attrName>ppt_x</p:attrName>
                                          <p:attrName>ppt_y</p:attrName>
                                        </p:attrNameLst>
                                      </p:cBhvr>
                                      <p:rCtr x="-2" y="-44"/>
                                    </p:animMotion>
                                  </p:childTnLst>
                                </p:cTn>
                              </p:par>
                              <p:par>
                                <p:cTn id="125" presetID="64" presetClass="path" presetSubtype="0" accel="50000" decel="50000" fill="hold" grpId="1" nodeType="withEffect">
                                  <p:stCondLst>
                                    <p:cond delay="0"/>
                                  </p:stCondLst>
                                  <p:childTnLst>
                                    <p:animMotion origin="layout" path="M -0.01371 0.00718 L -0.00955 -0.10463 " pathEditMode="relative" rAng="0" ptsTypes="AA">
                                      <p:cBhvr>
                                        <p:cTn id="126" dur="2000" fill="hold"/>
                                        <p:tgtEl>
                                          <p:spTgt spid="82979"/>
                                        </p:tgtEl>
                                        <p:attrNameLst>
                                          <p:attrName>ppt_x</p:attrName>
                                          <p:attrName>ppt_y</p:attrName>
                                        </p:attrNameLst>
                                      </p:cBhvr>
                                      <p:rCtr x="2" y="-56"/>
                                    </p:animMotion>
                                  </p:childTnLst>
                                </p:cTn>
                              </p:par>
                              <p:par>
                                <p:cTn id="127" presetID="64" presetClass="path" presetSubtype="0" accel="50000" decel="50000" fill="hold" grpId="1" nodeType="withEffect">
                                  <p:stCondLst>
                                    <p:cond delay="0"/>
                                  </p:stCondLst>
                                  <p:childTnLst>
                                    <p:animMotion origin="layout" path="M -0.00781 -0.00301 L -0.00833 -0.10301 " pathEditMode="relative" rAng="0" ptsTypes="AA">
                                      <p:cBhvr>
                                        <p:cTn id="128" dur="2000" fill="hold"/>
                                        <p:tgtEl>
                                          <p:spTgt spid="82980"/>
                                        </p:tgtEl>
                                        <p:attrNameLst>
                                          <p:attrName>ppt_x</p:attrName>
                                          <p:attrName>ppt_y</p:attrName>
                                        </p:attrNameLst>
                                      </p:cBhvr>
                                      <p:rCtr x="0" y="-50"/>
                                    </p:animMotion>
                                  </p:childTnLst>
                                </p:cTn>
                              </p:par>
                              <p:par>
                                <p:cTn id="129" presetID="64" presetClass="path" presetSubtype="0" accel="50000" decel="50000" fill="hold" grpId="1" nodeType="withEffect">
                                  <p:stCondLst>
                                    <p:cond delay="0"/>
                                  </p:stCondLst>
                                  <p:childTnLst>
                                    <p:animMotion origin="layout" path="M -0.00573 -0.00301 L -0.0099 -0.10371 " pathEditMode="relative" rAng="0" ptsTypes="AA">
                                      <p:cBhvr>
                                        <p:cTn id="130" dur="2000" fill="hold"/>
                                        <p:tgtEl>
                                          <p:spTgt spid="82981"/>
                                        </p:tgtEl>
                                        <p:attrNameLst>
                                          <p:attrName>ppt_x</p:attrName>
                                          <p:attrName>ppt_y</p:attrName>
                                        </p:attrNameLst>
                                      </p:cBhvr>
                                      <p:rCtr x="-2" y="-50"/>
                                    </p:animMotion>
                                  </p:childTnLst>
                                </p:cTn>
                              </p:par>
                              <p:par>
                                <p:cTn id="131" presetID="64" presetClass="path" presetSubtype="0" accel="50000" decel="50000" fill="hold" grpId="1" nodeType="withEffect">
                                  <p:stCondLst>
                                    <p:cond delay="0"/>
                                  </p:stCondLst>
                                  <p:childTnLst>
                                    <p:animMotion origin="layout" path="M 1.94444E-6 2.96296E-6 L 0.00538 -0.1294 " pathEditMode="relative" rAng="0" ptsTypes="AA">
                                      <p:cBhvr>
                                        <p:cTn id="132" dur="2000" fill="hold"/>
                                        <p:tgtEl>
                                          <p:spTgt spid="82990"/>
                                        </p:tgtEl>
                                        <p:attrNameLst>
                                          <p:attrName>ppt_x</p:attrName>
                                          <p:attrName>ppt_y</p:attrName>
                                        </p:attrNameLst>
                                      </p:cBhvr>
                                      <p:rCtr x="3" y="-65"/>
                                    </p:animMotion>
                                  </p:childTnLst>
                                </p:cTn>
                              </p:par>
                              <p:par>
                                <p:cTn id="133" presetID="64" presetClass="path" presetSubtype="0" accel="50000" decel="50000" fill="hold" grpId="1" nodeType="withEffect">
                                  <p:stCondLst>
                                    <p:cond delay="0"/>
                                  </p:stCondLst>
                                  <p:childTnLst>
                                    <p:animMotion origin="layout" path="M -3.33333E-6 2.59259E-6 L 0.00417 -0.13102 " pathEditMode="relative" rAng="0" ptsTypes="AA">
                                      <p:cBhvr>
                                        <p:cTn id="134" dur="2000" fill="hold"/>
                                        <p:tgtEl>
                                          <p:spTgt spid="82991"/>
                                        </p:tgtEl>
                                        <p:attrNameLst>
                                          <p:attrName>ppt_x</p:attrName>
                                          <p:attrName>ppt_y</p:attrName>
                                        </p:attrNameLst>
                                      </p:cBhvr>
                                      <p:rCtr x="2" y="-66"/>
                                    </p:animMotion>
                                  </p:childTnLst>
                                </p:cTn>
                              </p:par>
                              <p:par>
                                <p:cTn id="135" presetID="56" presetClass="path" presetSubtype="0" accel="50000" decel="50000" fill="hold" grpId="1" nodeType="withEffect">
                                  <p:stCondLst>
                                    <p:cond delay="0"/>
                                  </p:stCondLst>
                                  <p:childTnLst>
                                    <p:animMotion origin="layout" path="M -4.16667E-6 -2.96296E-6 L 0.09115 -0.14143 " pathEditMode="relative" rAng="0" ptsTypes="AA">
                                      <p:cBhvr>
                                        <p:cTn id="136" dur="2000" fill="hold"/>
                                        <p:tgtEl>
                                          <p:spTgt spid="82992"/>
                                        </p:tgtEl>
                                        <p:attrNameLst>
                                          <p:attrName>ppt_x</p:attrName>
                                          <p:attrName>ppt_y</p:attrName>
                                        </p:attrNameLst>
                                      </p:cBhvr>
                                      <p:rCtr x="45" y="-71"/>
                                    </p:animMotion>
                                  </p:childTnLst>
                                </p:cTn>
                              </p:par>
                              <p:par>
                                <p:cTn id="137" presetID="56" presetClass="path" presetSubtype="0" accel="50000" decel="50000" fill="hold" grpId="1" nodeType="withEffect">
                                  <p:stCondLst>
                                    <p:cond delay="0"/>
                                  </p:stCondLst>
                                  <p:childTnLst>
                                    <p:animMotion origin="layout" path="M -3.33333E-6 2.59259E-6 L 0.0875 -0.14213 " pathEditMode="relative" rAng="0" ptsTypes="AA">
                                      <p:cBhvr>
                                        <p:cTn id="138" dur="2000" fill="hold"/>
                                        <p:tgtEl>
                                          <p:spTgt spid="82993"/>
                                        </p:tgtEl>
                                        <p:attrNameLst>
                                          <p:attrName>ppt_x</p:attrName>
                                          <p:attrName>ppt_y</p:attrName>
                                        </p:attrNameLst>
                                      </p:cBhvr>
                                      <p:rCtr x="44" y="-7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P spid="82948" grpId="0" animBg="1"/>
      <p:bldP spid="82949" grpId="0" animBg="1"/>
      <p:bldP spid="82950" grpId="0" animBg="1"/>
      <p:bldP spid="82951" grpId="0"/>
      <p:bldP spid="82952" grpId="0" animBg="1"/>
      <p:bldP spid="82953" grpId="0"/>
      <p:bldP spid="82954" grpId="0"/>
      <p:bldP spid="82955" grpId="0" animBg="1"/>
      <p:bldP spid="82956" grpId="0"/>
      <p:bldP spid="82957" grpId="0" animBg="1"/>
      <p:bldP spid="82958" grpId="0"/>
      <p:bldP spid="82959" grpId="0" animBg="1"/>
      <p:bldP spid="82960" grpId="0"/>
      <p:bldP spid="82961" grpId="0" animBg="1"/>
      <p:bldP spid="82962" grpId="0"/>
      <p:bldP spid="82963" grpId="0" animBg="1"/>
      <p:bldP spid="82964" grpId="0"/>
      <p:bldP spid="82965" grpId="0" animBg="1"/>
      <p:bldP spid="82966" grpId="0"/>
      <p:bldP spid="82967" grpId="0" animBg="1"/>
      <p:bldP spid="82968" grpId="0"/>
      <p:bldP spid="82969" grpId="0" animBg="1"/>
      <p:bldP spid="82970" grpId="0"/>
      <p:bldP spid="82971" grpId="0" animBg="1"/>
      <p:bldP spid="82972" grpId="0" animBg="1"/>
      <p:bldP spid="82973" grpId="0"/>
      <p:bldP spid="82974" grpId="0" animBg="1"/>
      <p:bldP spid="82974" grpId="1" animBg="1"/>
      <p:bldP spid="82975" grpId="0"/>
      <p:bldP spid="82975" grpId="1"/>
      <p:bldP spid="82976" grpId="0" animBg="1"/>
      <p:bldP spid="82976" grpId="1" animBg="1"/>
      <p:bldP spid="82977" grpId="0"/>
      <p:bldP spid="82977" grpId="1"/>
      <p:bldP spid="82978" grpId="0" animBg="1"/>
      <p:bldP spid="82978" grpId="1" animBg="1"/>
      <p:bldP spid="82979" grpId="0"/>
      <p:bldP spid="82979" grpId="1"/>
      <p:bldP spid="82980" grpId="0" animBg="1"/>
      <p:bldP spid="82980" grpId="1" animBg="1"/>
      <p:bldP spid="82981" grpId="0"/>
      <p:bldP spid="82981" grpId="1"/>
      <p:bldP spid="82982" grpId="0" animBg="1"/>
      <p:bldP spid="82983" grpId="0"/>
      <p:bldP spid="82984" grpId="0" animBg="1"/>
      <p:bldP spid="82985" grpId="0"/>
      <p:bldP spid="82986" grpId="0" animBg="1"/>
      <p:bldP spid="82987" grpId="0"/>
      <p:bldP spid="82988" grpId="0" animBg="1"/>
      <p:bldP spid="82989" grpId="0"/>
      <p:bldP spid="82990" grpId="0" animBg="1"/>
      <p:bldP spid="82990" grpId="1" animBg="1"/>
      <p:bldP spid="82991" grpId="0"/>
      <p:bldP spid="82991" grpId="1"/>
      <p:bldP spid="82992" grpId="0" animBg="1"/>
      <p:bldP spid="82992" grpId="1" animBg="1"/>
      <p:bldP spid="82993" grpId="0"/>
      <p:bldP spid="82993"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en-US" sz="4000" smtClean="0">
                <a:latin typeface="Tahoma" charset="0"/>
              </a:rPr>
              <a:t>Le Ch</a:t>
            </a:r>
            <a:r>
              <a:rPr lang="en-US" altLang="en-US" sz="4000" smtClean="0">
                <a:latin typeface="Tahoma" charset="0"/>
                <a:cs typeface="Arial" charset="0"/>
              </a:rPr>
              <a:t>âtelier’s Principle</a:t>
            </a:r>
          </a:p>
        </p:txBody>
      </p:sp>
      <p:sp>
        <p:nvSpPr>
          <p:cNvPr id="83971" name="Rectangle 3"/>
          <p:cNvSpPr>
            <a:spLocks noGrp="1" noChangeArrowheads="1"/>
          </p:cNvSpPr>
          <p:nvPr>
            <p:ph type="body" idx="4294967295"/>
          </p:nvPr>
        </p:nvSpPr>
        <p:spPr/>
        <p:txBody>
          <a:bodyPr/>
          <a:lstStyle/>
          <a:p>
            <a:pPr>
              <a:lnSpc>
                <a:spcPct val="90000"/>
              </a:lnSpc>
              <a:buFontTx/>
              <a:buNone/>
            </a:pPr>
            <a:r>
              <a:rPr lang="en-US" altLang="en-US" sz="4000" smtClean="0">
                <a:latin typeface="Tahoma" charset="0"/>
              </a:rPr>
              <a:t>Stress Number 3: Temperature</a:t>
            </a:r>
          </a:p>
          <a:p>
            <a:pPr>
              <a:lnSpc>
                <a:spcPct val="90000"/>
              </a:lnSpc>
              <a:buFontTx/>
              <a:buNone/>
            </a:pPr>
            <a:r>
              <a:rPr lang="en-US" altLang="en-US" smtClean="0">
                <a:latin typeface="Tahoma" charset="0"/>
              </a:rPr>
              <a:t>If </a:t>
            </a:r>
            <a:r>
              <a:rPr lang="el-GR" altLang="en-US" smtClean="0">
                <a:latin typeface="Tahoma" charset="0"/>
              </a:rPr>
              <a:t>Δ</a:t>
            </a:r>
            <a:r>
              <a:rPr lang="en-US" altLang="en-US" smtClean="0">
                <a:latin typeface="Tahoma" charset="0"/>
              </a:rPr>
              <a:t>H&gt;0, as T increases, products favored</a:t>
            </a:r>
          </a:p>
          <a:p>
            <a:pPr>
              <a:lnSpc>
                <a:spcPct val="90000"/>
              </a:lnSpc>
              <a:buFontTx/>
              <a:buNone/>
            </a:pPr>
            <a:r>
              <a:rPr lang="en-US" altLang="en-US" smtClean="0">
                <a:latin typeface="Tahoma" charset="0"/>
              </a:rPr>
              <a:t>If </a:t>
            </a:r>
            <a:r>
              <a:rPr lang="el-GR" altLang="en-US" smtClean="0">
                <a:latin typeface="Tahoma" charset="0"/>
              </a:rPr>
              <a:t>Δ</a:t>
            </a:r>
            <a:r>
              <a:rPr lang="en-US" altLang="en-US" smtClean="0">
                <a:latin typeface="Tahoma" charset="0"/>
              </a:rPr>
              <a:t>H&lt;0, as T increases, reactants favored</a:t>
            </a:r>
          </a:p>
          <a:p>
            <a:pPr>
              <a:lnSpc>
                <a:spcPct val="90000"/>
              </a:lnSpc>
              <a:buFontTx/>
              <a:buNone/>
            </a:pPr>
            <a:r>
              <a:rPr lang="en-US" altLang="en-US" smtClean="0">
                <a:latin typeface="Tahoma" charset="0"/>
              </a:rPr>
              <a:t>Easiest to remember by considering heat a reactant or product</a:t>
            </a:r>
          </a:p>
          <a:p>
            <a:pPr>
              <a:lnSpc>
                <a:spcPct val="90000"/>
              </a:lnSpc>
              <a:buFontTx/>
              <a:buNone/>
            </a:pPr>
            <a:r>
              <a:rPr lang="en-US" altLang="en-US" smtClean="0">
                <a:latin typeface="Tahoma" charset="0"/>
              </a:rPr>
              <a:t>Example:</a:t>
            </a:r>
          </a:p>
          <a:p>
            <a:pPr>
              <a:lnSpc>
                <a:spcPct val="90000"/>
              </a:lnSpc>
              <a:buFontTx/>
              <a:buNone/>
            </a:pPr>
            <a:r>
              <a:rPr lang="en-US" altLang="en-US" smtClean="0">
                <a:latin typeface="Tahoma" charset="0"/>
              </a:rPr>
              <a:t>		OH</a:t>
            </a:r>
            <a:r>
              <a:rPr lang="en-US" altLang="en-US" baseline="30000" smtClean="0">
                <a:latin typeface="Tahoma" charset="0"/>
              </a:rPr>
              <a:t>-</a:t>
            </a:r>
            <a:r>
              <a:rPr lang="en-US" altLang="en-US" smtClean="0">
                <a:latin typeface="Tahoma" charset="0"/>
              </a:rPr>
              <a:t> + H</a:t>
            </a:r>
            <a:r>
              <a:rPr lang="en-US" altLang="en-US" baseline="30000" smtClean="0">
                <a:latin typeface="Tahoma" charset="0"/>
              </a:rPr>
              <a:t>+</a:t>
            </a:r>
            <a:r>
              <a:rPr lang="en-US" altLang="en-US" smtClean="0">
                <a:latin typeface="Tahoma" charset="0"/>
              </a:rPr>
              <a:t> </a:t>
            </a:r>
            <a:r>
              <a:rPr lang="en-US" altLang="en-US" smtClean="0">
                <a:cs typeface="Arial" charset="0"/>
              </a:rPr>
              <a:t>↔</a:t>
            </a:r>
            <a:r>
              <a:rPr lang="en-US" altLang="en-US" smtClean="0">
                <a:latin typeface="Tahoma" charset="0"/>
              </a:rPr>
              <a:t> H</a:t>
            </a:r>
            <a:r>
              <a:rPr lang="en-US" altLang="en-US" baseline="-25000" smtClean="0">
                <a:latin typeface="Tahoma" charset="0"/>
              </a:rPr>
              <a:t>2</a:t>
            </a:r>
            <a:r>
              <a:rPr lang="en-US" altLang="en-US" smtClean="0">
                <a:latin typeface="Tahoma" charset="0"/>
              </a:rPr>
              <a:t>O(l) + heat</a:t>
            </a:r>
          </a:p>
          <a:p>
            <a:pPr>
              <a:lnSpc>
                <a:spcPct val="90000"/>
              </a:lnSpc>
              <a:buFontTx/>
              <a:buNone/>
            </a:pPr>
            <a:r>
              <a:rPr lang="en-US" altLang="en-US" smtClean="0">
                <a:latin typeface="Tahoma" charset="0"/>
              </a:rPr>
              <a:t>Increase in T</a:t>
            </a:r>
            <a:endParaRPr lang="el-GR" altLang="en-US" smtClean="0">
              <a:latin typeface="Tahoma" charset="0"/>
            </a:endParaRPr>
          </a:p>
        </p:txBody>
      </p:sp>
      <p:sp>
        <p:nvSpPr>
          <p:cNvPr id="83972" name="Line 4"/>
          <p:cNvSpPr>
            <a:spLocks noChangeShapeType="1"/>
          </p:cNvSpPr>
          <p:nvPr/>
        </p:nvSpPr>
        <p:spPr bwMode="auto">
          <a:xfrm flipV="1">
            <a:off x="5867400" y="5334000"/>
            <a:ext cx="0" cy="838200"/>
          </a:xfrm>
          <a:prstGeom prst="line">
            <a:avLst/>
          </a:prstGeom>
          <a:noFill/>
          <a:ln w="63500">
            <a:solidFill>
              <a:schemeClr val="tx1"/>
            </a:solidFill>
            <a:round/>
            <a:headEnd/>
            <a:tailEnd type="triangle" w="med" len="med"/>
          </a:ln>
        </p:spPr>
        <p:txBody>
          <a:bodyPr/>
          <a:lstStyle/>
          <a:p>
            <a:endParaRPr lang="en-US"/>
          </a:p>
        </p:txBody>
      </p:sp>
      <p:sp>
        <p:nvSpPr>
          <p:cNvPr id="83973" name="Line 5"/>
          <p:cNvSpPr>
            <a:spLocks noChangeShapeType="1"/>
          </p:cNvSpPr>
          <p:nvPr/>
        </p:nvSpPr>
        <p:spPr bwMode="auto">
          <a:xfrm flipH="1" flipV="1">
            <a:off x="3124200" y="4724400"/>
            <a:ext cx="1066800" cy="0"/>
          </a:xfrm>
          <a:prstGeom prst="line">
            <a:avLst/>
          </a:prstGeom>
          <a:noFill/>
          <a:ln w="63500">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32251326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397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397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397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3973"/>
                                        </p:tgtEl>
                                        <p:attrNameLst>
                                          <p:attrName>style.visibility</p:attrName>
                                        </p:attrNameLst>
                                      </p:cBhvr>
                                      <p:to>
                                        <p:strVal val="visible"/>
                                      </p:to>
                                    </p:set>
                                    <p:anim calcmode="lin" valueType="num">
                                      <p:cBhvr additive="base">
                                        <p:cTn id="39" dur="500" fill="hold"/>
                                        <p:tgtEl>
                                          <p:spTgt spid="83973"/>
                                        </p:tgtEl>
                                        <p:attrNameLst>
                                          <p:attrName>ppt_x</p:attrName>
                                        </p:attrNameLst>
                                      </p:cBhvr>
                                      <p:tavLst>
                                        <p:tav tm="0">
                                          <p:val>
                                            <p:strVal val="#ppt_x"/>
                                          </p:val>
                                        </p:tav>
                                        <p:tav tm="100000">
                                          <p:val>
                                            <p:strVal val="#ppt_x"/>
                                          </p:val>
                                        </p:tav>
                                      </p:tavLst>
                                    </p:anim>
                                    <p:anim calcmode="lin" valueType="num">
                                      <p:cBhvr additive="base">
                                        <p:cTn id="40" dur="500" fill="hold"/>
                                        <p:tgtEl>
                                          <p:spTgt spid="839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P spid="83972" grpId="0" animBg="1"/>
      <p:bldP spid="8397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US" altLang="en-US" sz="3600" smtClean="0">
                <a:latin typeface="Tahoma" charset="0"/>
              </a:rPr>
              <a:t>Some Le Chatelier’s Principle Examples</a:t>
            </a:r>
          </a:p>
        </p:txBody>
      </p:sp>
      <p:sp>
        <p:nvSpPr>
          <p:cNvPr id="207875" name="Rectangle 3"/>
          <p:cNvSpPr>
            <a:spLocks noGrp="1" noChangeArrowheads="1"/>
          </p:cNvSpPr>
          <p:nvPr>
            <p:ph type="body" sz="half" idx="4294967295"/>
          </p:nvPr>
        </p:nvSpPr>
        <p:spPr>
          <a:xfrm>
            <a:off x="457200" y="1600200"/>
            <a:ext cx="7772400" cy="4525963"/>
          </a:xfrm>
        </p:spPr>
        <p:txBody>
          <a:bodyPr/>
          <a:lstStyle/>
          <a:p>
            <a:pPr marL="533400" indent="-533400" eaLnBrk="1" hangingPunct="1">
              <a:lnSpc>
                <a:spcPct val="90000"/>
              </a:lnSpc>
            </a:pPr>
            <a:r>
              <a:rPr lang="en-US" altLang="en-US" sz="2800" dirty="0" smtClean="0">
                <a:latin typeface="Tahoma" charset="0"/>
              </a:rPr>
              <a:t>Looking at the reaction below, that is initially at equilibrium,</a:t>
            </a:r>
          </a:p>
          <a:p>
            <a:pPr marL="533400" indent="-533400" eaLnBrk="1" hangingPunct="1">
              <a:lnSpc>
                <a:spcPct val="90000"/>
              </a:lnSpc>
              <a:buFontTx/>
              <a:buNone/>
            </a:pPr>
            <a:r>
              <a:rPr lang="en-US" altLang="en-US" sz="2800" dirty="0" smtClean="0">
                <a:latin typeface="Tahoma" charset="0"/>
              </a:rPr>
              <a:t>		</a:t>
            </a:r>
            <a:r>
              <a:rPr lang="en-US" altLang="en-US" sz="2800" dirty="0" err="1" smtClean="0">
                <a:latin typeface="Tahoma" charset="0"/>
              </a:rPr>
              <a:t>AgCl</a:t>
            </a:r>
            <a:r>
              <a:rPr lang="en-US" altLang="en-US" sz="2800" dirty="0" smtClean="0">
                <a:latin typeface="Tahoma" charset="0"/>
              </a:rPr>
              <a:t>(</a:t>
            </a:r>
            <a:r>
              <a:rPr lang="en-US" altLang="en-US" sz="2800" i="1" dirty="0" smtClean="0">
                <a:latin typeface="Tahoma" charset="0"/>
              </a:rPr>
              <a:t>s</a:t>
            </a:r>
            <a:r>
              <a:rPr lang="en-US" altLang="en-US" sz="2800" dirty="0" smtClean="0">
                <a:latin typeface="Tahoma" charset="0"/>
              </a:rPr>
              <a:t>) ↔ Ag</a:t>
            </a:r>
            <a:r>
              <a:rPr lang="en-US" altLang="en-US" sz="2800" baseline="30000" dirty="0" smtClean="0">
                <a:latin typeface="Tahoma" charset="0"/>
              </a:rPr>
              <a:t>+</a:t>
            </a:r>
            <a:r>
              <a:rPr lang="en-US" altLang="en-US" sz="2800" dirty="0" smtClean="0">
                <a:latin typeface="Tahoma" charset="0"/>
              </a:rPr>
              <a:t>(</a:t>
            </a:r>
            <a:r>
              <a:rPr lang="en-US" altLang="en-US" sz="2800" i="1" dirty="0" err="1" smtClean="0">
                <a:latin typeface="Tahoma" charset="0"/>
              </a:rPr>
              <a:t>aq</a:t>
            </a:r>
            <a:r>
              <a:rPr lang="en-US" altLang="en-US" sz="2800" dirty="0" smtClean="0">
                <a:latin typeface="Tahoma" charset="0"/>
              </a:rPr>
              <a:t>) + </a:t>
            </a:r>
            <a:r>
              <a:rPr lang="en-US" altLang="en-US" sz="2800" dirty="0" err="1" smtClean="0">
                <a:latin typeface="Tahoma" charset="0"/>
              </a:rPr>
              <a:t>Cl</a:t>
            </a:r>
            <a:r>
              <a:rPr lang="en-US" altLang="en-US" sz="2800" baseline="30000" dirty="0" smtClean="0">
                <a:latin typeface="Tahoma" charset="0"/>
              </a:rPr>
              <a:t>-</a:t>
            </a:r>
            <a:r>
              <a:rPr lang="en-US" altLang="en-US" sz="2800" dirty="0" smtClean="0">
                <a:latin typeface="Tahoma" charset="0"/>
              </a:rPr>
              <a:t>(</a:t>
            </a:r>
            <a:r>
              <a:rPr lang="en-US" altLang="en-US" sz="2800" i="1" dirty="0" err="1" smtClean="0">
                <a:latin typeface="Tahoma" charset="0"/>
              </a:rPr>
              <a:t>aq</a:t>
            </a:r>
            <a:r>
              <a:rPr lang="en-US" altLang="en-US" sz="2800" dirty="0" smtClean="0">
                <a:latin typeface="Tahoma" charset="0"/>
              </a:rPr>
              <a:t>)  (ΔH°&gt;0)</a:t>
            </a:r>
          </a:p>
          <a:p>
            <a:pPr marL="533400" indent="-533400" eaLnBrk="1" hangingPunct="1">
              <a:lnSpc>
                <a:spcPct val="90000"/>
              </a:lnSpc>
              <a:buFontTx/>
              <a:buNone/>
            </a:pPr>
            <a:r>
              <a:rPr lang="en-US" altLang="en-US" sz="2800" dirty="0" smtClean="0">
                <a:latin typeface="Tahoma" charset="0"/>
              </a:rPr>
              <a:t>	determine the direction (toward products or reactants) each of the following changes will result in</a:t>
            </a:r>
          </a:p>
          <a:p>
            <a:pPr marL="914400" lvl="1" indent="-457200" eaLnBrk="1" hangingPunct="1">
              <a:lnSpc>
                <a:spcPct val="90000"/>
              </a:lnSpc>
              <a:buFontTx/>
              <a:buAutoNum type="alphaLcParenR"/>
            </a:pPr>
            <a:r>
              <a:rPr lang="en-US" altLang="en-US" sz="2400" dirty="0" smtClean="0">
                <a:latin typeface="Tahoma" charset="0"/>
              </a:rPr>
              <a:t>increasing the temperature</a:t>
            </a:r>
          </a:p>
          <a:p>
            <a:pPr marL="914400" lvl="1" indent="-457200" eaLnBrk="1" hangingPunct="1">
              <a:lnSpc>
                <a:spcPct val="90000"/>
              </a:lnSpc>
              <a:buFontTx/>
              <a:buAutoNum type="alphaLcParenR"/>
            </a:pPr>
            <a:r>
              <a:rPr lang="en-US" altLang="en-US" sz="2400" dirty="0" smtClean="0">
                <a:latin typeface="Tahoma" charset="0"/>
              </a:rPr>
              <a:t>addition of water (dilution)</a:t>
            </a:r>
          </a:p>
          <a:p>
            <a:pPr marL="914400" lvl="1" indent="-457200" eaLnBrk="1" hangingPunct="1">
              <a:lnSpc>
                <a:spcPct val="90000"/>
              </a:lnSpc>
              <a:buFontTx/>
              <a:buAutoNum type="alphaLcParenR"/>
            </a:pPr>
            <a:r>
              <a:rPr lang="en-US" altLang="en-US" sz="2400" dirty="0" smtClean="0">
                <a:latin typeface="Tahoma" charset="0"/>
              </a:rPr>
              <a:t>addition of </a:t>
            </a:r>
            <a:r>
              <a:rPr lang="en-US" altLang="en-US" sz="2400" dirty="0" err="1" smtClean="0">
                <a:latin typeface="Tahoma" charset="0"/>
              </a:rPr>
              <a:t>AgCl</a:t>
            </a:r>
            <a:r>
              <a:rPr lang="en-US" altLang="en-US" sz="2400" dirty="0" smtClean="0">
                <a:latin typeface="Tahoma" charset="0"/>
              </a:rPr>
              <a:t>(</a:t>
            </a:r>
            <a:r>
              <a:rPr lang="en-US" altLang="en-US" sz="2400" i="1" dirty="0" smtClean="0">
                <a:latin typeface="Tahoma" charset="0"/>
              </a:rPr>
              <a:t>s</a:t>
            </a:r>
            <a:r>
              <a:rPr lang="en-US" altLang="en-US" sz="2400" dirty="0" smtClean="0">
                <a:latin typeface="Tahoma" charset="0"/>
              </a:rPr>
              <a:t>) </a:t>
            </a:r>
          </a:p>
          <a:p>
            <a:pPr marL="914400" lvl="1" indent="-457200" eaLnBrk="1" hangingPunct="1">
              <a:lnSpc>
                <a:spcPct val="90000"/>
              </a:lnSpc>
              <a:buFontTx/>
              <a:buAutoNum type="alphaLcParenR"/>
            </a:pPr>
            <a:r>
              <a:rPr lang="en-US" altLang="en-US" sz="2400" dirty="0" smtClean="0">
                <a:latin typeface="Tahoma" charset="0"/>
              </a:rPr>
              <a:t>addition of </a:t>
            </a:r>
            <a:r>
              <a:rPr lang="en-US" altLang="en-US" sz="2400" dirty="0" err="1" smtClean="0">
                <a:latin typeface="Tahoma" charset="0"/>
              </a:rPr>
              <a:t>NaCl</a:t>
            </a:r>
            <a:r>
              <a:rPr lang="en-US" altLang="en-US" sz="2400" dirty="0" smtClean="0"/>
              <a:t> </a:t>
            </a:r>
          </a:p>
        </p:txBody>
      </p:sp>
    </p:spTree>
    <p:extLst>
      <p:ext uri="{BB962C8B-B14F-4D97-AF65-F5344CB8AC3E}">
        <p14:creationId xmlns:p14="http://schemas.microsoft.com/office/powerpoint/2010/main" val="6314203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78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78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78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78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78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78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altLang="en-US" smtClean="0">
                <a:latin typeface="Tahoma" charset="0"/>
              </a:rPr>
              <a:t>Ch. 6 – Solubility Problems</a:t>
            </a:r>
            <a:endParaRPr lang="en-US" altLang="en-US" sz="3200" smtClean="0">
              <a:latin typeface="Tahoma" charset="0"/>
            </a:endParaRPr>
          </a:p>
        </p:txBody>
      </p:sp>
      <p:sp>
        <p:nvSpPr>
          <p:cNvPr id="214019" name="Rectangle 3"/>
          <p:cNvSpPr>
            <a:spLocks noGrp="1" noChangeArrowheads="1"/>
          </p:cNvSpPr>
          <p:nvPr>
            <p:ph type="body" idx="4294967295"/>
          </p:nvPr>
        </p:nvSpPr>
        <p:spPr/>
        <p:txBody>
          <a:bodyPr/>
          <a:lstStyle/>
          <a:p>
            <a:pPr marL="114300" lvl="1" indent="7938" eaLnBrk="1" hangingPunct="1">
              <a:buFontTx/>
              <a:buChar char="•"/>
            </a:pPr>
            <a:r>
              <a:rPr lang="en-US" altLang="en-US" sz="2400" dirty="0" smtClean="0">
                <a:latin typeface="Tahoma" charset="0"/>
              </a:rPr>
              <a:t>Why Solubility is Important</a:t>
            </a:r>
          </a:p>
          <a:p>
            <a:pPr lvl="2" eaLnBrk="1" hangingPunct="1"/>
            <a:r>
              <a:rPr lang="en-US" altLang="en-US" sz="2000" dirty="0" smtClean="0">
                <a:latin typeface="Tahoma" charset="0"/>
              </a:rPr>
              <a:t>Use in gravimetric analysis (predict if precipitation is complete enough)</a:t>
            </a:r>
          </a:p>
          <a:p>
            <a:pPr lvl="2" eaLnBrk="1" hangingPunct="1"/>
            <a:r>
              <a:rPr lang="en-US" altLang="en-US" sz="2000" dirty="0" smtClean="0">
                <a:latin typeface="Tahoma" charset="0"/>
              </a:rPr>
              <a:t>Use in precipitation titrations (in next chapter)</a:t>
            </a:r>
          </a:p>
          <a:p>
            <a:pPr lvl="2" eaLnBrk="1" hangingPunct="1"/>
            <a:r>
              <a:rPr lang="en-US" altLang="en-US" sz="2000" dirty="0" smtClean="0">
                <a:latin typeface="Tahoma" charset="0"/>
              </a:rPr>
              <a:t>Use in separations (e.g. separation of Mg</a:t>
            </a:r>
            <a:r>
              <a:rPr lang="en-US" altLang="en-US" sz="2000" baseline="30000" dirty="0" smtClean="0">
                <a:latin typeface="Tahoma" charset="0"/>
              </a:rPr>
              <a:t>2+</a:t>
            </a:r>
            <a:r>
              <a:rPr lang="en-US" altLang="en-US" sz="2000" dirty="0" smtClean="0">
                <a:latin typeface="Tahoma" charset="0"/>
              </a:rPr>
              <a:t> from Ca</a:t>
            </a:r>
            <a:r>
              <a:rPr lang="en-US" altLang="en-US" sz="2000" baseline="30000" dirty="0" smtClean="0">
                <a:latin typeface="Tahoma" charset="0"/>
              </a:rPr>
              <a:t>2+</a:t>
            </a:r>
            <a:r>
              <a:rPr lang="en-US" altLang="en-US" sz="2000" dirty="0" smtClean="0">
                <a:latin typeface="Tahoma" charset="0"/>
              </a:rPr>
              <a:t> in tap water for separate analysis)</a:t>
            </a:r>
          </a:p>
          <a:p>
            <a:pPr lvl="2" eaLnBrk="1" hangingPunct="1"/>
            <a:r>
              <a:rPr lang="en-US" altLang="en-US" sz="2000" dirty="0" smtClean="0">
                <a:latin typeface="Tahoma" charset="0"/>
              </a:rPr>
              <a:t>Understand phase in which </a:t>
            </a:r>
            <a:r>
              <a:rPr lang="en-US" altLang="en-US" sz="2000" dirty="0" err="1" smtClean="0">
                <a:latin typeface="Tahoma" charset="0"/>
              </a:rPr>
              <a:t>analytes</a:t>
            </a:r>
            <a:r>
              <a:rPr lang="en-US" altLang="en-US" sz="2000" dirty="0" smtClean="0">
                <a:latin typeface="Tahoma" charset="0"/>
              </a:rPr>
              <a:t> will exist</a:t>
            </a:r>
          </a:p>
          <a:p>
            <a:pPr marL="114300" lvl="1" indent="7938" eaLnBrk="1" hangingPunct="1">
              <a:buFontTx/>
              <a:buChar char="•"/>
            </a:pPr>
            <a:r>
              <a:rPr lang="en-US" altLang="en-US" sz="2400" dirty="0" smtClean="0">
                <a:latin typeface="Tahoma" charset="0"/>
              </a:rPr>
              <a:t>Problem Overview</a:t>
            </a:r>
          </a:p>
          <a:p>
            <a:pPr lvl="2" eaLnBrk="1" hangingPunct="1"/>
            <a:r>
              <a:rPr lang="en-US" altLang="en-US" sz="2000" dirty="0" smtClean="0">
                <a:latin typeface="Tahoma" charset="0"/>
              </a:rPr>
              <a:t>Dissolution of sparingly soluble salts in water</a:t>
            </a:r>
          </a:p>
          <a:p>
            <a:pPr lvl="2" eaLnBrk="1" hangingPunct="1"/>
            <a:r>
              <a:rPr lang="en-US" altLang="en-US" sz="2000" dirty="0" smtClean="0">
                <a:latin typeface="Tahoma" charset="0"/>
              </a:rPr>
              <a:t>Dissolution of sparingly soluble salts in common ion</a:t>
            </a:r>
          </a:p>
          <a:p>
            <a:pPr lvl="2" eaLnBrk="1" hangingPunct="1"/>
            <a:r>
              <a:rPr lang="en-US" altLang="en-US" sz="2000" dirty="0" smtClean="0">
                <a:latin typeface="Tahoma" charset="0"/>
              </a:rPr>
              <a:t>Precipitation problems (and selective precipitation problems)</a:t>
            </a:r>
          </a:p>
        </p:txBody>
      </p:sp>
    </p:spTree>
    <p:extLst>
      <p:ext uri="{BB962C8B-B14F-4D97-AF65-F5344CB8AC3E}">
        <p14:creationId xmlns:p14="http://schemas.microsoft.com/office/powerpoint/2010/main" val="3394404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40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4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40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40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40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40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401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40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altLang="en-US" sz="4000" smtClean="0">
                <a:latin typeface="Tahoma" charset="0"/>
              </a:rPr>
              <a:t>Solubility Product Problems</a:t>
            </a:r>
            <a:r>
              <a:rPr lang="en-US" altLang="en-US" sz="2800" smtClean="0">
                <a:latin typeface="Tahoma" charset="0"/>
              </a:rPr>
              <a:t> </a:t>
            </a:r>
            <a:br>
              <a:rPr lang="en-US" altLang="en-US" sz="2800" smtClean="0">
                <a:latin typeface="Tahoma" charset="0"/>
              </a:rPr>
            </a:br>
            <a:r>
              <a:rPr lang="en-US" altLang="en-US" sz="2800" smtClean="0">
                <a:latin typeface="Tahoma" charset="0"/>
              </a:rPr>
              <a:t>- </a:t>
            </a:r>
            <a:r>
              <a:rPr lang="en-US" altLang="en-US" sz="3200" smtClean="0">
                <a:latin typeface="Tahoma" charset="0"/>
              </a:rPr>
              <a:t>Solubility in Water</a:t>
            </a:r>
          </a:p>
        </p:txBody>
      </p:sp>
      <p:sp>
        <p:nvSpPr>
          <p:cNvPr id="199683" name="Rectangle 3"/>
          <p:cNvSpPr>
            <a:spLocks noGrp="1" noChangeArrowheads="1"/>
          </p:cNvSpPr>
          <p:nvPr>
            <p:ph type="body" idx="4294967295"/>
          </p:nvPr>
        </p:nvSpPr>
        <p:spPr/>
        <p:txBody>
          <a:bodyPr/>
          <a:lstStyle/>
          <a:p>
            <a:pPr eaLnBrk="1" hangingPunct="1">
              <a:lnSpc>
                <a:spcPct val="90000"/>
              </a:lnSpc>
              <a:buFontTx/>
              <a:buNone/>
            </a:pPr>
            <a:r>
              <a:rPr lang="en-US" altLang="en-US" smtClean="0">
                <a:latin typeface="Tahoma" charset="0"/>
              </a:rPr>
              <a:t>Example: solubility of Mg(OH)</a:t>
            </a:r>
            <a:r>
              <a:rPr lang="en-US" altLang="en-US" baseline="-25000" smtClean="0">
                <a:latin typeface="Tahoma" charset="0"/>
              </a:rPr>
              <a:t>2</a:t>
            </a:r>
            <a:r>
              <a:rPr lang="en-US" altLang="en-US" smtClean="0">
                <a:latin typeface="Tahoma" charset="0"/>
              </a:rPr>
              <a:t> in water</a:t>
            </a:r>
          </a:p>
          <a:p>
            <a:pPr eaLnBrk="1" hangingPunct="1">
              <a:lnSpc>
                <a:spcPct val="90000"/>
              </a:lnSpc>
              <a:buFontTx/>
              <a:buNone/>
            </a:pPr>
            <a:r>
              <a:rPr lang="en-US" altLang="en-US" sz="2800" smtClean="0">
                <a:latin typeface="Tahoma" charset="0"/>
              </a:rPr>
              <a:t>Solubility defined as mol Mg(OH)</a:t>
            </a:r>
            <a:r>
              <a:rPr lang="en-US" altLang="en-US" sz="2800" baseline="-25000" smtClean="0">
                <a:latin typeface="Tahoma" charset="0"/>
              </a:rPr>
              <a:t>2</a:t>
            </a:r>
            <a:r>
              <a:rPr lang="en-US" altLang="en-US" sz="2800" smtClean="0">
                <a:latin typeface="Tahoma" charset="0"/>
              </a:rPr>
              <a:t> dissolved/L sol’n or g Mg(OH)</a:t>
            </a:r>
            <a:r>
              <a:rPr lang="en-US" altLang="en-US" sz="2800" baseline="-25000" smtClean="0">
                <a:latin typeface="Tahoma" charset="0"/>
              </a:rPr>
              <a:t>2</a:t>
            </a:r>
            <a:r>
              <a:rPr lang="en-US" altLang="en-US" sz="2800" smtClean="0">
                <a:latin typeface="Tahoma" charset="0"/>
              </a:rPr>
              <a:t> dissolved/L sol’n or other units</a:t>
            </a:r>
          </a:p>
          <a:p>
            <a:pPr eaLnBrk="1" hangingPunct="1">
              <a:lnSpc>
                <a:spcPct val="90000"/>
              </a:lnSpc>
              <a:buFontTx/>
              <a:buNone/>
            </a:pPr>
            <a:endParaRPr lang="en-US" altLang="en-US" sz="2800" smtClean="0">
              <a:latin typeface="Tahoma" charset="0"/>
            </a:endParaRPr>
          </a:p>
          <a:p>
            <a:pPr eaLnBrk="1" hangingPunct="1">
              <a:lnSpc>
                <a:spcPct val="90000"/>
              </a:lnSpc>
              <a:buFontTx/>
              <a:buNone/>
            </a:pPr>
            <a:r>
              <a:rPr lang="en-US" altLang="en-US" sz="2800" smtClean="0">
                <a:latin typeface="Tahoma" charset="0"/>
              </a:rPr>
              <a:t>Use ICE approach:</a:t>
            </a:r>
          </a:p>
          <a:p>
            <a:pPr eaLnBrk="1" hangingPunct="1">
              <a:lnSpc>
                <a:spcPct val="90000"/>
              </a:lnSpc>
              <a:buFontTx/>
              <a:buNone/>
            </a:pPr>
            <a:r>
              <a:rPr lang="en-US" altLang="en-US" sz="2800" smtClean="0">
                <a:latin typeface="Tahoma" charset="0"/>
              </a:rPr>
              <a:t>			Mg(OH)</a:t>
            </a:r>
            <a:r>
              <a:rPr lang="en-US" altLang="en-US" sz="2800" baseline="-25000" smtClean="0">
                <a:latin typeface="Tahoma" charset="0"/>
              </a:rPr>
              <a:t>2</a:t>
            </a:r>
            <a:r>
              <a:rPr lang="en-US" altLang="en-US" sz="2800" smtClean="0">
                <a:latin typeface="Tahoma" charset="0"/>
              </a:rPr>
              <a:t>(s) </a:t>
            </a:r>
            <a:r>
              <a:rPr lang="en-US" altLang="en-US" sz="2800" smtClean="0">
                <a:latin typeface="Tahoma" charset="0"/>
                <a:cs typeface="Times New Roman" pitchFamily="18" charset="0"/>
              </a:rPr>
              <a:t>↔ Mg</a:t>
            </a:r>
            <a:r>
              <a:rPr lang="en-US" altLang="en-US" sz="2800" baseline="30000" smtClean="0">
                <a:latin typeface="Tahoma" charset="0"/>
                <a:cs typeface="Times New Roman" pitchFamily="18" charset="0"/>
              </a:rPr>
              <a:t>2+</a:t>
            </a:r>
            <a:r>
              <a:rPr lang="en-US" altLang="en-US" sz="2800" smtClean="0">
                <a:latin typeface="Tahoma" charset="0"/>
                <a:cs typeface="Times New Roman" pitchFamily="18" charset="0"/>
              </a:rPr>
              <a:t> + 2OH</a:t>
            </a:r>
            <a:r>
              <a:rPr lang="en-US" altLang="en-US" sz="2800" baseline="30000" smtClean="0">
                <a:latin typeface="Tahoma" charset="0"/>
                <a:cs typeface="Times New Roman" pitchFamily="18" charset="0"/>
              </a:rPr>
              <a:t>-</a:t>
            </a:r>
          </a:p>
          <a:p>
            <a:pPr eaLnBrk="1" hangingPunct="1">
              <a:lnSpc>
                <a:spcPct val="90000"/>
              </a:lnSpc>
              <a:buFontTx/>
              <a:buNone/>
            </a:pPr>
            <a:r>
              <a:rPr lang="en-US" altLang="en-US" sz="2800" smtClean="0">
                <a:latin typeface="Tahoma" charset="0"/>
              </a:rPr>
              <a:t>Initial					0	  0</a:t>
            </a:r>
          </a:p>
          <a:p>
            <a:pPr eaLnBrk="1" hangingPunct="1">
              <a:lnSpc>
                <a:spcPct val="90000"/>
              </a:lnSpc>
              <a:buFontTx/>
              <a:buNone/>
            </a:pPr>
            <a:r>
              <a:rPr lang="en-US" altLang="en-US" sz="2800" smtClean="0">
                <a:latin typeface="Tahoma" charset="0"/>
              </a:rPr>
              <a:t>Change			      +x	 +2x</a:t>
            </a:r>
          </a:p>
          <a:p>
            <a:pPr eaLnBrk="1" hangingPunct="1">
              <a:lnSpc>
                <a:spcPct val="90000"/>
              </a:lnSpc>
              <a:buFontTx/>
              <a:buNone/>
            </a:pPr>
            <a:r>
              <a:rPr lang="en-US" altLang="en-US" sz="2800" smtClean="0">
                <a:latin typeface="Tahoma" charset="0"/>
              </a:rPr>
              <a:t>Equilibrium				x	  2x</a:t>
            </a:r>
          </a:p>
        </p:txBody>
      </p:sp>
      <p:sp>
        <p:nvSpPr>
          <p:cNvPr id="199684" name="Text Box 4"/>
          <p:cNvSpPr txBox="1">
            <a:spLocks noChangeArrowheads="1"/>
          </p:cNvSpPr>
          <p:nvPr/>
        </p:nvSpPr>
        <p:spPr bwMode="auto">
          <a:xfrm>
            <a:off x="1524000" y="5943600"/>
            <a:ext cx="5334000" cy="396875"/>
          </a:xfrm>
          <a:prstGeom prst="rect">
            <a:avLst/>
          </a:prstGeom>
          <a:noFill/>
          <a:ln w="9525">
            <a:noFill/>
            <a:miter lim="800000"/>
            <a:headEnd/>
            <a:tailEnd/>
          </a:ln>
        </p:spPr>
        <p:txBody>
          <a:bodyPr>
            <a:spAutoFit/>
          </a:bodyPr>
          <a:lstStyle/>
          <a:p>
            <a:pPr>
              <a:spcBef>
                <a:spcPct val="50000"/>
              </a:spcBef>
            </a:pPr>
            <a:r>
              <a:rPr lang="en-US" altLang="en-US" sz="2000"/>
              <a:t>Note: x = [Mg</a:t>
            </a:r>
            <a:r>
              <a:rPr lang="en-US" altLang="en-US" sz="2000" baseline="30000"/>
              <a:t>2+</a:t>
            </a:r>
            <a:r>
              <a:rPr lang="en-US" altLang="en-US" sz="2000"/>
              <a:t>] = solubility</a:t>
            </a:r>
          </a:p>
        </p:txBody>
      </p:sp>
    </p:spTree>
    <p:extLst>
      <p:ext uri="{BB962C8B-B14F-4D97-AF65-F5344CB8AC3E}">
        <p14:creationId xmlns:p14="http://schemas.microsoft.com/office/powerpoint/2010/main" val="3342502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96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96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968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968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968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968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9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P spid="19968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US" altLang="en-US" smtClean="0">
                <a:latin typeface="Tahoma" charset="0"/>
              </a:rPr>
              <a:t>Solubility Product Problems</a:t>
            </a:r>
            <a:r>
              <a:rPr lang="en-US" altLang="en-US" sz="2800" smtClean="0">
                <a:latin typeface="Tahoma" charset="0"/>
              </a:rPr>
              <a:t> </a:t>
            </a:r>
            <a:br>
              <a:rPr lang="en-US" altLang="en-US" sz="2800" smtClean="0">
                <a:latin typeface="Tahoma" charset="0"/>
              </a:rPr>
            </a:br>
            <a:r>
              <a:rPr lang="en-US" altLang="en-US" sz="2800" smtClean="0">
                <a:latin typeface="Tahoma" charset="0"/>
              </a:rPr>
              <a:t>- </a:t>
            </a:r>
            <a:r>
              <a:rPr lang="en-US" altLang="en-US" sz="3200" smtClean="0">
                <a:latin typeface="Tahoma" charset="0"/>
              </a:rPr>
              <a:t>Solubility of Mg(OH)</a:t>
            </a:r>
            <a:r>
              <a:rPr lang="en-US" altLang="en-US" sz="3200" baseline="-25000" smtClean="0">
                <a:latin typeface="Tahoma" charset="0"/>
              </a:rPr>
              <a:t>2</a:t>
            </a:r>
            <a:r>
              <a:rPr lang="en-US" altLang="en-US" sz="3200" smtClean="0">
                <a:latin typeface="Tahoma" charset="0"/>
              </a:rPr>
              <a:t> in water</a:t>
            </a:r>
          </a:p>
        </p:txBody>
      </p:sp>
      <p:sp>
        <p:nvSpPr>
          <p:cNvPr id="200707" name="Rectangle 3"/>
          <p:cNvSpPr>
            <a:spLocks noGrp="1" noChangeArrowheads="1"/>
          </p:cNvSpPr>
          <p:nvPr>
            <p:ph type="body" idx="4294967295"/>
          </p:nvPr>
        </p:nvSpPr>
        <p:spPr/>
        <p:txBody>
          <a:bodyPr/>
          <a:lstStyle/>
          <a:p>
            <a:pPr eaLnBrk="1" hangingPunct="1">
              <a:lnSpc>
                <a:spcPct val="90000"/>
              </a:lnSpc>
              <a:buFontTx/>
              <a:buNone/>
            </a:pPr>
            <a:r>
              <a:rPr lang="en-US" altLang="en-US" smtClean="0">
                <a:latin typeface="Tahoma" charset="0"/>
              </a:rPr>
              <a:t>Equilibrium Equation:  K</a:t>
            </a:r>
            <a:r>
              <a:rPr lang="en-US" altLang="en-US" baseline="-25000" smtClean="0">
                <a:latin typeface="Tahoma" charset="0"/>
              </a:rPr>
              <a:t>sp</a:t>
            </a:r>
            <a:r>
              <a:rPr lang="en-US" altLang="en-US" smtClean="0">
                <a:latin typeface="Tahoma" charset="0"/>
              </a:rPr>
              <a:t> = [Mg</a:t>
            </a:r>
            <a:r>
              <a:rPr lang="en-US" altLang="en-US" baseline="30000" smtClean="0">
                <a:latin typeface="Tahoma" charset="0"/>
              </a:rPr>
              <a:t>2+</a:t>
            </a:r>
            <a:r>
              <a:rPr lang="en-US" altLang="en-US" smtClean="0">
                <a:latin typeface="Tahoma" charset="0"/>
              </a:rPr>
              <a:t>][OH</a:t>
            </a:r>
            <a:r>
              <a:rPr lang="en-US" altLang="en-US" baseline="30000" smtClean="0">
                <a:latin typeface="Tahoma" charset="0"/>
              </a:rPr>
              <a:t>-</a:t>
            </a:r>
            <a:r>
              <a:rPr lang="en-US" altLang="en-US" smtClean="0">
                <a:latin typeface="Tahoma" charset="0"/>
              </a:rPr>
              <a:t>]</a:t>
            </a:r>
            <a:r>
              <a:rPr lang="en-US" altLang="en-US" baseline="30000" smtClean="0">
                <a:latin typeface="Tahoma" charset="0"/>
              </a:rPr>
              <a:t>2</a:t>
            </a:r>
          </a:p>
          <a:p>
            <a:pPr eaLnBrk="1" hangingPunct="1">
              <a:lnSpc>
                <a:spcPct val="90000"/>
              </a:lnSpc>
              <a:buFontTx/>
              <a:buNone/>
            </a:pPr>
            <a:endParaRPr lang="en-US" altLang="en-US" smtClean="0">
              <a:latin typeface="Tahoma" charset="0"/>
            </a:endParaRPr>
          </a:p>
          <a:p>
            <a:pPr eaLnBrk="1" hangingPunct="1">
              <a:lnSpc>
                <a:spcPct val="90000"/>
              </a:lnSpc>
              <a:buFontTx/>
              <a:buNone/>
            </a:pPr>
            <a:r>
              <a:rPr lang="en-US" altLang="en-US" smtClean="0">
                <a:latin typeface="Tahoma" charset="0"/>
              </a:rPr>
              <a:t>K</a:t>
            </a:r>
            <a:r>
              <a:rPr lang="en-US" altLang="en-US" baseline="-25000" smtClean="0">
                <a:latin typeface="Tahoma" charset="0"/>
              </a:rPr>
              <a:t>sp</a:t>
            </a:r>
            <a:r>
              <a:rPr lang="en-US" altLang="en-US" smtClean="0">
                <a:latin typeface="Tahoma" charset="0"/>
              </a:rPr>
              <a:t> = 7.1 x 10</a:t>
            </a:r>
            <a:r>
              <a:rPr lang="en-US" altLang="en-US" baseline="30000" smtClean="0">
                <a:latin typeface="Tahoma" charset="0"/>
              </a:rPr>
              <a:t>-12</a:t>
            </a:r>
            <a:r>
              <a:rPr lang="en-US" altLang="en-US" smtClean="0">
                <a:latin typeface="Tahoma" charset="0"/>
              </a:rPr>
              <a:t> = x(2x)</a:t>
            </a:r>
            <a:r>
              <a:rPr lang="en-US" altLang="en-US" baseline="30000" smtClean="0">
                <a:latin typeface="Tahoma" charset="0"/>
              </a:rPr>
              <a:t>2</a:t>
            </a:r>
            <a:r>
              <a:rPr lang="en-US" altLang="en-US" smtClean="0">
                <a:latin typeface="Tahoma" charset="0"/>
              </a:rPr>
              <a:t> = 4x</a:t>
            </a:r>
            <a:r>
              <a:rPr lang="en-US" altLang="en-US" baseline="30000" smtClean="0">
                <a:latin typeface="Tahoma" charset="0"/>
              </a:rPr>
              <a:t>3 </a:t>
            </a:r>
            <a:r>
              <a:rPr lang="en-US" altLang="en-US" smtClean="0">
                <a:latin typeface="Tahoma" charset="0"/>
              </a:rPr>
              <a:t>(see Appendix F for K</a:t>
            </a:r>
            <a:r>
              <a:rPr lang="en-US" altLang="en-US" baseline="-25000" smtClean="0">
                <a:latin typeface="Tahoma" charset="0"/>
              </a:rPr>
              <a:t>sp</a:t>
            </a:r>
            <a:r>
              <a:rPr lang="en-US" altLang="en-US" smtClean="0">
                <a:latin typeface="Tahoma" charset="0"/>
              </a:rPr>
              <a:t>)</a:t>
            </a:r>
          </a:p>
          <a:p>
            <a:pPr eaLnBrk="1" hangingPunct="1">
              <a:lnSpc>
                <a:spcPct val="90000"/>
              </a:lnSpc>
              <a:buFontTx/>
              <a:buNone/>
            </a:pPr>
            <a:endParaRPr lang="en-US" altLang="en-US" smtClean="0">
              <a:latin typeface="Tahoma" charset="0"/>
            </a:endParaRPr>
          </a:p>
          <a:p>
            <a:pPr eaLnBrk="1" hangingPunct="1">
              <a:lnSpc>
                <a:spcPct val="90000"/>
              </a:lnSpc>
              <a:buFontTx/>
              <a:buNone/>
            </a:pPr>
            <a:r>
              <a:rPr lang="en-US" altLang="en-US" smtClean="0">
                <a:latin typeface="Tahoma" charset="0"/>
              </a:rPr>
              <a:t>x = (7.1 x 10</a:t>
            </a:r>
            <a:r>
              <a:rPr lang="en-US" altLang="en-US" baseline="30000" smtClean="0">
                <a:latin typeface="Tahoma" charset="0"/>
              </a:rPr>
              <a:t>-12</a:t>
            </a:r>
            <a:r>
              <a:rPr lang="en-US" altLang="en-US" smtClean="0">
                <a:latin typeface="Tahoma" charset="0"/>
              </a:rPr>
              <a:t>/4)</a:t>
            </a:r>
            <a:r>
              <a:rPr lang="en-US" altLang="en-US" baseline="30000" smtClean="0">
                <a:latin typeface="Tahoma" charset="0"/>
              </a:rPr>
              <a:t>1/3</a:t>
            </a:r>
            <a:r>
              <a:rPr lang="en-US" altLang="en-US" smtClean="0">
                <a:latin typeface="Tahoma" charset="0"/>
              </a:rPr>
              <a:t> = 1.2 x 10</a:t>
            </a:r>
            <a:r>
              <a:rPr lang="en-US" altLang="en-US" baseline="30000" smtClean="0">
                <a:latin typeface="Tahoma" charset="0"/>
              </a:rPr>
              <a:t>-4</a:t>
            </a:r>
            <a:r>
              <a:rPr lang="en-US" altLang="en-US" smtClean="0">
                <a:latin typeface="Tahoma" charset="0"/>
              </a:rPr>
              <a:t> M</a:t>
            </a:r>
            <a:endParaRPr lang="en-US" altLang="en-US" b="1" smtClean="0">
              <a:latin typeface="Tahoma" charset="0"/>
            </a:endParaRPr>
          </a:p>
          <a:p>
            <a:pPr eaLnBrk="1" hangingPunct="1">
              <a:lnSpc>
                <a:spcPct val="90000"/>
              </a:lnSpc>
              <a:buFontTx/>
              <a:buNone/>
            </a:pPr>
            <a:r>
              <a:rPr lang="en-US" altLang="en-US" b="1" smtClean="0">
                <a:latin typeface="Tahoma" charset="0"/>
              </a:rPr>
              <a:t>Solubility = 1.2 x 10</a:t>
            </a:r>
            <a:r>
              <a:rPr lang="en-US" altLang="en-US" b="1" baseline="30000" smtClean="0">
                <a:latin typeface="Tahoma" charset="0"/>
              </a:rPr>
              <a:t>-4</a:t>
            </a:r>
            <a:r>
              <a:rPr lang="en-US" altLang="en-US" b="1" smtClean="0">
                <a:latin typeface="Tahoma" charset="0"/>
              </a:rPr>
              <a:t> M = </a:t>
            </a:r>
            <a:r>
              <a:rPr lang="en-US" altLang="en-US" smtClean="0">
                <a:latin typeface="Tahoma" charset="0"/>
              </a:rPr>
              <a:t>[Mg</a:t>
            </a:r>
            <a:r>
              <a:rPr lang="en-US" altLang="en-US" baseline="30000" smtClean="0">
                <a:latin typeface="Tahoma" charset="0"/>
              </a:rPr>
              <a:t>2+</a:t>
            </a:r>
            <a:r>
              <a:rPr lang="en-US" altLang="en-US" smtClean="0">
                <a:latin typeface="Tahoma" charset="0"/>
              </a:rPr>
              <a:t>]</a:t>
            </a:r>
          </a:p>
          <a:p>
            <a:pPr eaLnBrk="1" hangingPunct="1">
              <a:lnSpc>
                <a:spcPct val="90000"/>
              </a:lnSpc>
              <a:buFontTx/>
              <a:buNone/>
            </a:pPr>
            <a:r>
              <a:rPr lang="en-US" altLang="en-US" smtClean="0">
                <a:latin typeface="Tahoma" charset="0"/>
              </a:rPr>
              <a:t>Conc. [OH</a:t>
            </a:r>
            <a:r>
              <a:rPr lang="en-US" altLang="en-US" baseline="30000" smtClean="0">
                <a:latin typeface="Tahoma" charset="0"/>
              </a:rPr>
              <a:t>-</a:t>
            </a:r>
            <a:r>
              <a:rPr lang="en-US" altLang="en-US" smtClean="0">
                <a:latin typeface="Tahoma" charset="0"/>
              </a:rPr>
              <a:t>] = 2x = 2.4 x 10</a:t>
            </a:r>
            <a:r>
              <a:rPr lang="en-US" altLang="en-US" baseline="30000" smtClean="0">
                <a:latin typeface="Tahoma" charset="0"/>
              </a:rPr>
              <a:t>-4</a:t>
            </a:r>
            <a:r>
              <a:rPr lang="en-US" altLang="en-US" smtClean="0">
                <a:latin typeface="Tahoma" charset="0"/>
              </a:rPr>
              <a:t> M</a:t>
            </a:r>
          </a:p>
        </p:txBody>
      </p:sp>
    </p:spTree>
    <p:extLst>
      <p:ext uri="{BB962C8B-B14F-4D97-AF65-F5344CB8AC3E}">
        <p14:creationId xmlns:p14="http://schemas.microsoft.com/office/powerpoint/2010/main" val="35842510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07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07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070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07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latin typeface="Tahoma" charset="0"/>
              </a:rPr>
              <a:t>Solubility Product Problems</a:t>
            </a:r>
            <a:r>
              <a:rPr lang="en-US" altLang="en-US" sz="2800" smtClean="0">
                <a:latin typeface="Tahoma" charset="0"/>
              </a:rPr>
              <a:t> </a:t>
            </a:r>
            <a:br>
              <a:rPr lang="en-US" altLang="en-US" sz="2800" smtClean="0">
                <a:latin typeface="Tahoma" charset="0"/>
              </a:rPr>
            </a:br>
            <a:r>
              <a:rPr lang="en-US" altLang="en-US" sz="2800" smtClean="0">
                <a:latin typeface="Tahoma" charset="0"/>
              </a:rPr>
              <a:t>- </a:t>
            </a:r>
            <a:r>
              <a:rPr lang="en-US" altLang="en-US" sz="3200" smtClean="0">
                <a:latin typeface="Tahoma" charset="0"/>
              </a:rPr>
              <a:t>Solubility of Mg(OH)</a:t>
            </a:r>
            <a:r>
              <a:rPr lang="en-US" altLang="en-US" sz="3200" baseline="-25000" smtClean="0">
                <a:latin typeface="Tahoma" charset="0"/>
              </a:rPr>
              <a:t>2</a:t>
            </a:r>
            <a:r>
              <a:rPr lang="en-US" altLang="en-US" sz="3200" smtClean="0">
                <a:latin typeface="Tahoma" charset="0"/>
              </a:rPr>
              <a:t> in Common Ion</a:t>
            </a:r>
          </a:p>
        </p:txBody>
      </p:sp>
      <p:sp>
        <p:nvSpPr>
          <p:cNvPr id="245763" name="Rectangle 3"/>
          <p:cNvSpPr>
            <a:spLocks noGrp="1" noChangeArrowheads="1"/>
          </p:cNvSpPr>
          <p:nvPr>
            <p:ph type="body" idx="1"/>
          </p:nvPr>
        </p:nvSpPr>
        <p:spPr/>
        <p:txBody>
          <a:bodyPr/>
          <a:lstStyle/>
          <a:p>
            <a:pPr>
              <a:lnSpc>
                <a:spcPct val="90000"/>
              </a:lnSpc>
              <a:buFontTx/>
              <a:buNone/>
            </a:pPr>
            <a:r>
              <a:rPr lang="en-US" altLang="en-US" smtClean="0">
                <a:latin typeface="Tahoma" charset="0"/>
              </a:rPr>
              <a:t>If we dissolve Mg(OH)</a:t>
            </a:r>
            <a:r>
              <a:rPr lang="en-US" altLang="en-US" baseline="-25000" smtClean="0">
                <a:latin typeface="Tahoma" charset="0"/>
              </a:rPr>
              <a:t>2</a:t>
            </a:r>
            <a:r>
              <a:rPr lang="en-US" altLang="en-US" smtClean="0">
                <a:latin typeface="Tahoma" charset="0"/>
              </a:rPr>
              <a:t> in a  common ion (OH</a:t>
            </a:r>
            <a:r>
              <a:rPr lang="en-US" altLang="en-US" baseline="30000" smtClean="0">
                <a:latin typeface="Tahoma" charset="0"/>
              </a:rPr>
              <a:t>-</a:t>
            </a:r>
            <a:r>
              <a:rPr lang="en-US" altLang="en-US" smtClean="0">
                <a:latin typeface="Tahoma" charset="0"/>
              </a:rPr>
              <a:t> or Mg</a:t>
            </a:r>
            <a:r>
              <a:rPr lang="en-US" altLang="en-US" baseline="30000" smtClean="0">
                <a:latin typeface="Tahoma" charset="0"/>
              </a:rPr>
              <a:t>2+</a:t>
            </a:r>
            <a:r>
              <a:rPr lang="en-US" altLang="en-US" smtClean="0">
                <a:latin typeface="Tahoma" charset="0"/>
              </a:rPr>
              <a:t>), from Le Châtelier’s principle, we know the solubility will be reduced</a:t>
            </a:r>
          </a:p>
          <a:p>
            <a:pPr>
              <a:lnSpc>
                <a:spcPct val="90000"/>
              </a:lnSpc>
              <a:buFontTx/>
              <a:buNone/>
            </a:pPr>
            <a:r>
              <a:rPr lang="en-US" altLang="en-US" smtClean="0">
                <a:latin typeface="Tahoma" charset="0"/>
              </a:rPr>
              <a:t>Example 1) What is the solubility of Mg(OH)</a:t>
            </a:r>
            <a:r>
              <a:rPr lang="en-US" altLang="en-US" baseline="-25000" smtClean="0">
                <a:latin typeface="Tahoma" charset="0"/>
              </a:rPr>
              <a:t>2</a:t>
            </a:r>
            <a:r>
              <a:rPr lang="en-US" altLang="en-US" smtClean="0">
                <a:latin typeface="Tahoma" charset="0"/>
              </a:rPr>
              <a:t> in a pH = 11.0 buffer?</a:t>
            </a:r>
          </a:p>
          <a:p>
            <a:pPr>
              <a:lnSpc>
                <a:spcPct val="90000"/>
              </a:lnSpc>
              <a:buFontTx/>
              <a:buNone/>
            </a:pPr>
            <a:r>
              <a:rPr lang="en-US" altLang="en-US" smtClean="0">
                <a:latin typeface="Tahoma" charset="0"/>
              </a:rPr>
              <a:t>No ICE table needed because, from pH, we know [OH</a:t>
            </a:r>
            <a:r>
              <a:rPr lang="en-US" altLang="en-US" baseline="30000" smtClean="0">
                <a:latin typeface="Tahoma" charset="0"/>
              </a:rPr>
              <a:t>-</a:t>
            </a:r>
            <a:r>
              <a:rPr lang="en-US" altLang="en-US" smtClean="0">
                <a:latin typeface="Tahoma" charset="0"/>
              </a:rPr>
              <a:t>]</a:t>
            </a:r>
            <a:r>
              <a:rPr lang="en-US" altLang="en-US" baseline="-25000" smtClean="0">
                <a:latin typeface="Tahoma" charset="0"/>
              </a:rPr>
              <a:t>eq</a:t>
            </a:r>
            <a:r>
              <a:rPr lang="en-US" altLang="en-US" smtClean="0">
                <a:latin typeface="Tahoma" charset="0"/>
              </a:rPr>
              <a:t> and buffer means dissolution of Mg(OH)</a:t>
            </a:r>
            <a:r>
              <a:rPr lang="en-US" altLang="en-US" baseline="-25000" smtClean="0">
                <a:latin typeface="Tahoma" charset="0"/>
              </a:rPr>
              <a:t>2</a:t>
            </a:r>
            <a:r>
              <a:rPr lang="en-US" altLang="en-US" smtClean="0">
                <a:latin typeface="Tahoma" charset="0"/>
              </a:rPr>
              <a:t> doesn’t affect pH.</a:t>
            </a:r>
          </a:p>
        </p:txBody>
      </p:sp>
    </p:spTree>
    <p:extLst>
      <p:ext uri="{BB962C8B-B14F-4D97-AF65-F5344CB8AC3E}">
        <p14:creationId xmlns:p14="http://schemas.microsoft.com/office/powerpoint/2010/main" val="1938196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a:t>
            </a:r>
          </a:p>
        </p:txBody>
      </p:sp>
      <p:sp>
        <p:nvSpPr>
          <p:cNvPr id="135171" name="Rectangle 3"/>
          <p:cNvSpPr>
            <a:spLocks noGrp="1" noChangeArrowheads="1"/>
          </p:cNvSpPr>
          <p:nvPr>
            <p:ph type="body" idx="1"/>
          </p:nvPr>
        </p:nvSpPr>
        <p:spPr>
          <a:xfrm>
            <a:off x="457200" y="1600200"/>
            <a:ext cx="4114800" cy="4525963"/>
          </a:xfrm>
          <a:noFill/>
        </p:spPr>
        <p:txBody>
          <a:bodyPr/>
          <a:lstStyle/>
          <a:p>
            <a:pPr eaLnBrk="1" hangingPunct="1"/>
            <a:r>
              <a:rPr lang="en-US" altLang="en-US" sz="2800" dirty="0" smtClean="0">
                <a:latin typeface="Tahoma" charset="0"/>
              </a:rPr>
              <a:t>Exam 1 – </a:t>
            </a:r>
            <a:r>
              <a:rPr lang="en-US" altLang="en-US" sz="2800" dirty="0" smtClean="0">
                <a:latin typeface="Tahoma" charset="0"/>
              </a:rPr>
              <a:t>Results</a:t>
            </a:r>
            <a:endParaRPr lang="en-US" altLang="en-US" sz="2800" dirty="0">
              <a:latin typeface="Tahoma" charset="0"/>
            </a:endParaRPr>
          </a:p>
          <a:p>
            <a:pPr lvl="1" eaLnBrk="1" hangingPunct="1"/>
            <a:r>
              <a:rPr lang="en-US" altLang="en-US" sz="2400" dirty="0" smtClean="0">
                <a:latin typeface="Tahoma" charset="0"/>
              </a:rPr>
              <a:t>Ave = 83.2%</a:t>
            </a:r>
          </a:p>
          <a:p>
            <a:pPr lvl="1" eaLnBrk="1" hangingPunct="1"/>
            <a:r>
              <a:rPr lang="en-US" altLang="en-US" sz="2400" dirty="0" smtClean="0">
                <a:latin typeface="Tahoma" charset="0"/>
              </a:rPr>
              <a:t>Distribution</a:t>
            </a:r>
            <a:endParaRPr lang="en-US" altLang="en-US" sz="2400" dirty="0" smtClean="0">
              <a:latin typeface="Tahoma" charset="0"/>
            </a:endParaRPr>
          </a:p>
          <a:p>
            <a:pPr eaLnBrk="1" hangingPunct="1"/>
            <a:r>
              <a:rPr lang="en-US" altLang="en-US" sz="2800" dirty="0" smtClean="0">
                <a:latin typeface="Tahoma" charset="0"/>
              </a:rPr>
              <a:t>Statistical Calculations Lab</a:t>
            </a:r>
          </a:p>
          <a:p>
            <a:pPr lvl="1" eaLnBrk="1" hangingPunct="1"/>
            <a:r>
              <a:rPr lang="en-US" altLang="en-US" sz="2400" dirty="0">
                <a:latin typeface="Tahoma" charset="0"/>
              </a:rPr>
              <a:t>Due </a:t>
            </a:r>
            <a:r>
              <a:rPr lang="en-US" altLang="en-US" sz="2400" dirty="0" smtClean="0">
                <a:latin typeface="Tahoma" charset="0"/>
              </a:rPr>
              <a:t>Wednesday</a:t>
            </a:r>
          </a:p>
          <a:p>
            <a:pPr eaLnBrk="1" hangingPunct="1"/>
            <a:r>
              <a:rPr lang="en-US" altLang="en-US" sz="2800" dirty="0" smtClean="0">
                <a:latin typeface="Tahoma" charset="0"/>
              </a:rPr>
              <a:t>New Homework Assignment (Set 2) Posted</a:t>
            </a:r>
            <a:endParaRPr lang="en-US" altLang="en-US" sz="2800" dirty="0">
              <a:latin typeface="Tahoma" charset="0"/>
            </a:endParaRPr>
          </a:p>
        </p:txBody>
      </p:sp>
      <p:graphicFrame>
        <p:nvGraphicFramePr>
          <p:cNvPr id="2" name="Table 1"/>
          <p:cNvGraphicFramePr>
            <a:graphicFrameLocks noGrp="1"/>
          </p:cNvGraphicFramePr>
          <p:nvPr>
            <p:extLst>
              <p:ext uri="{D42A27DB-BD31-4B8C-83A1-F6EECF244321}">
                <p14:modId xmlns:p14="http://schemas.microsoft.com/office/powerpoint/2010/main" val="935422518"/>
              </p:ext>
            </p:extLst>
          </p:nvPr>
        </p:nvGraphicFramePr>
        <p:xfrm>
          <a:off x="5410200" y="2133600"/>
          <a:ext cx="2286000" cy="2626995"/>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51047243"/>
                    </a:ext>
                  </a:extLst>
                </a:gridCol>
                <a:gridCol w="1143000">
                  <a:extLst>
                    <a:ext uri="{9D8B030D-6E8A-4147-A177-3AD203B41FA5}">
                      <a16:colId xmlns:a16="http://schemas.microsoft.com/office/drawing/2014/main" val="1587327650"/>
                    </a:ext>
                  </a:extLst>
                </a:gridCol>
              </a:tblGrid>
              <a:tr h="332014">
                <a:tc>
                  <a:txBody>
                    <a:bodyPr/>
                    <a:lstStyle/>
                    <a:p>
                      <a:pPr algn="ctr" fontAlgn="b"/>
                      <a:r>
                        <a:rPr lang="en-US" sz="2400" u="none" strike="noStrike" dirty="0">
                          <a:effectLst/>
                        </a:rPr>
                        <a:t>Score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311113"/>
                  </a:ext>
                </a:extLst>
              </a:tr>
              <a:tr h="332014">
                <a:tc>
                  <a:txBody>
                    <a:bodyPr/>
                    <a:lstStyle/>
                    <a:p>
                      <a:pPr algn="ctr" fontAlgn="b"/>
                      <a:r>
                        <a:rPr lang="en-US" sz="2400" u="none" strike="noStrike" dirty="0">
                          <a:effectLst/>
                        </a:rPr>
                        <a:t>100s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2142782"/>
                  </a:ext>
                </a:extLst>
              </a:tr>
              <a:tr h="332014">
                <a:tc>
                  <a:txBody>
                    <a:bodyPr/>
                    <a:lstStyle/>
                    <a:p>
                      <a:pPr algn="ctr" fontAlgn="b"/>
                      <a:r>
                        <a:rPr lang="en-US" sz="2400" u="none" strike="noStrike" dirty="0">
                          <a:effectLst/>
                        </a:rPr>
                        <a:t>90s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36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968805"/>
                  </a:ext>
                </a:extLst>
              </a:tr>
              <a:tr h="332014">
                <a:tc>
                  <a:txBody>
                    <a:bodyPr/>
                    <a:lstStyle/>
                    <a:p>
                      <a:pPr algn="ctr" fontAlgn="b"/>
                      <a:r>
                        <a:rPr lang="en-US" sz="2400" u="none" strike="noStrike" dirty="0">
                          <a:effectLst/>
                        </a:rPr>
                        <a:t>80s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27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73084372"/>
                  </a:ext>
                </a:extLst>
              </a:tr>
              <a:tr h="332014">
                <a:tc>
                  <a:txBody>
                    <a:bodyPr/>
                    <a:lstStyle/>
                    <a:p>
                      <a:pPr algn="ctr" fontAlgn="b"/>
                      <a:r>
                        <a:rPr lang="en-US" sz="2400" u="none" strike="noStrike">
                          <a:effectLst/>
                        </a:rPr>
                        <a:t>70s</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936403"/>
                  </a:ext>
                </a:extLst>
              </a:tr>
              <a:tr h="332014">
                <a:tc>
                  <a:txBody>
                    <a:bodyPr/>
                    <a:lstStyle/>
                    <a:p>
                      <a:pPr algn="ctr" fontAlgn="b"/>
                      <a:r>
                        <a:rPr lang="en-US" sz="2400" u="none" strike="noStrike">
                          <a:effectLst/>
                        </a:rPr>
                        <a:t>60s</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1676609"/>
                  </a:ext>
                </a:extLst>
              </a:tr>
              <a:tr h="332014">
                <a:tc>
                  <a:txBody>
                    <a:bodyPr/>
                    <a:lstStyle/>
                    <a:p>
                      <a:pPr algn="ctr" fontAlgn="b"/>
                      <a:r>
                        <a:rPr lang="en-US" sz="2400" u="none" strike="noStrike">
                          <a:effectLst/>
                        </a:rPr>
                        <a:t>&lt;60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33199032"/>
                  </a:ext>
                </a:extLst>
              </a:tr>
            </a:tbl>
          </a:graphicData>
        </a:graphic>
      </p:graphicFrame>
    </p:spTree>
    <p:extLst>
      <p:ext uri="{BB962C8B-B14F-4D97-AF65-F5344CB8AC3E}">
        <p14:creationId xmlns:p14="http://schemas.microsoft.com/office/powerpoint/2010/main" val="231904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par>
                                <p:cTn id="15" presetID="10"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latin typeface="Tahoma" charset="0"/>
              </a:rPr>
              <a:t>Solubility Product Problems</a:t>
            </a:r>
            <a:r>
              <a:rPr lang="en-US" altLang="en-US" sz="2800" smtClean="0">
                <a:latin typeface="Tahoma" charset="0"/>
              </a:rPr>
              <a:t> </a:t>
            </a:r>
            <a:br>
              <a:rPr lang="en-US" altLang="en-US" sz="2800" smtClean="0">
                <a:latin typeface="Tahoma" charset="0"/>
              </a:rPr>
            </a:br>
            <a:r>
              <a:rPr lang="en-US" altLang="en-US" sz="2800" smtClean="0">
                <a:latin typeface="Tahoma" charset="0"/>
              </a:rPr>
              <a:t>- </a:t>
            </a:r>
            <a:r>
              <a:rPr lang="en-US" altLang="en-US" sz="3200" smtClean="0">
                <a:latin typeface="Tahoma" charset="0"/>
              </a:rPr>
              <a:t>Solubility of Mg(OH)</a:t>
            </a:r>
            <a:r>
              <a:rPr lang="en-US" altLang="en-US" sz="3200" baseline="-25000" smtClean="0">
                <a:latin typeface="Tahoma" charset="0"/>
              </a:rPr>
              <a:t>2</a:t>
            </a:r>
            <a:r>
              <a:rPr lang="en-US" altLang="en-US" sz="3200" smtClean="0">
                <a:latin typeface="Tahoma" charset="0"/>
              </a:rPr>
              <a:t> at pH 11 – cont.</a:t>
            </a:r>
          </a:p>
        </p:txBody>
      </p:sp>
      <p:sp>
        <p:nvSpPr>
          <p:cNvPr id="246787" name="Rectangle 3"/>
          <p:cNvSpPr>
            <a:spLocks noGrp="1" noChangeArrowheads="1"/>
          </p:cNvSpPr>
          <p:nvPr>
            <p:ph type="body" idx="1"/>
          </p:nvPr>
        </p:nvSpPr>
        <p:spPr/>
        <p:txBody>
          <a:bodyPr/>
          <a:lstStyle/>
          <a:p>
            <a:pPr>
              <a:buFontTx/>
              <a:buNone/>
            </a:pPr>
            <a:r>
              <a:rPr lang="en-US" altLang="en-US" smtClean="0">
                <a:latin typeface="Tahoma" charset="0"/>
              </a:rPr>
              <a:t>[H</a:t>
            </a:r>
            <a:r>
              <a:rPr lang="en-US" altLang="en-US" baseline="30000" smtClean="0">
                <a:latin typeface="Tahoma" charset="0"/>
              </a:rPr>
              <a:t>+</a:t>
            </a:r>
            <a:r>
              <a:rPr lang="en-US" altLang="en-US" smtClean="0">
                <a:latin typeface="Tahoma" charset="0"/>
              </a:rPr>
              <a:t>] = 10</a:t>
            </a:r>
            <a:r>
              <a:rPr lang="en-US" altLang="en-US" baseline="30000" smtClean="0">
                <a:latin typeface="Tahoma" charset="0"/>
              </a:rPr>
              <a:t>-pH</a:t>
            </a:r>
            <a:r>
              <a:rPr lang="en-US" altLang="en-US" smtClean="0">
                <a:latin typeface="Tahoma" charset="0"/>
              </a:rPr>
              <a:t> = 10</a:t>
            </a:r>
            <a:r>
              <a:rPr lang="en-US" altLang="en-US" baseline="30000" smtClean="0">
                <a:latin typeface="Tahoma" charset="0"/>
              </a:rPr>
              <a:t>-11</a:t>
            </a:r>
            <a:r>
              <a:rPr lang="en-US" altLang="en-US" smtClean="0">
                <a:latin typeface="Tahoma" charset="0"/>
              </a:rPr>
              <a:t> M</a:t>
            </a:r>
          </a:p>
          <a:p>
            <a:pPr>
              <a:buFontTx/>
              <a:buNone/>
            </a:pPr>
            <a:r>
              <a:rPr lang="en-US" altLang="en-US" smtClean="0">
                <a:latin typeface="Tahoma" charset="0"/>
              </a:rPr>
              <a:t>	and [OH</a:t>
            </a:r>
            <a:r>
              <a:rPr lang="en-US" altLang="en-US" baseline="30000" smtClean="0">
                <a:latin typeface="Tahoma" charset="0"/>
              </a:rPr>
              <a:t>-</a:t>
            </a:r>
            <a:r>
              <a:rPr lang="en-US" altLang="en-US" smtClean="0">
                <a:latin typeface="Tahoma" charset="0"/>
              </a:rPr>
              <a:t>] = K</a:t>
            </a:r>
            <a:r>
              <a:rPr lang="en-US" altLang="en-US" baseline="-25000" smtClean="0">
                <a:latin typeface="Tahoma" charset="0"/>
              </a:rPr>
              <a:t>w</a:t>
            </a:r>
            <a:r>
              <a:rPr lang="en-US" altLang="en-US" smtClean="0">
                <a:latin typeface="Tahoma" charset="0"/>
              </a:rPr>
              <a:t>/[H</a:t>
            </a:r>
            <a:r>
              <a:rPr lang="en-US" altLang="en-US" baseline="30000" smtClean="0">
                <a:latin typeface="Tahoma" charset="0"/>
              </a:rPr>
              <a:t>+</a:t>
            </a:r>
            <a:r>
              <a:rPr lang="en-US" altLang="en-US" smtClean="0">
                <a:latin typeface="Tahoma" charset="0"/>
              </a:rPr>
              <a:t>] = 10</a:t>
            </a:r>
            <a:r>
              <a:rPr lang="en-US" altLang="en-US" baseline="30000" smtClean="0">
                <a:latin typeface="Tahoma" charset="0"/>
              </a:rPr>
              <a:t>-3</a:t>
            </a:r>
            <a:r>
              <a:rPr lang="en-US" altLang="en-US" smtClean="0">
                <a:latin typeface="Tahoma" charset="0"/>
              </a:rPr>
              <a:t> M</a:t>
            </a:r>
          </a:p>
          <a:p>
            <a:pPr>
              <a:buFontTx/>
              <a:buNone/>
            </a:pPr>
            <a:r>
              <a:rPr lang="en-US" altLang="en-US" smtClean="0">
                <a:latin typeface="Tahoma" charset="0"/>
              </a:rPr>
              <a:t>K</a:t>
            </a:r>
            <a:r>
              <a:rPr lang="en-US" altLang="en-US" baseline="-25000" smtClean="0">
                <a:latin typeface="Tahoma" charset="0"/>
              </a:rPr>
              <a:t>sp</a:t>
            </a:r>
            <a:r>
              <a:rPr lang="en-US" altLang="en-US" smtClean="0">
                <a:latin typeface="Tahoma" charset="0"/>
              </a:rPr>
              <a:t> = [Mg</a:t>
            </a:r>
            <a:r>
              <a:rPr lang="en-US" altLang="en-US" baseline="30000" smtClean="0">
                <a:latin typeface="Tahoma" charset="0"/>
              </a:rPr>
              <a:t>2+</a:t>
            </a:r>
            <a:r>
              <a:rPr lang="en-US" altLang="en-US" smtClean="0">
                <a:latin typeface="Tahoma" charset="0"/>
              </a:rPr>
              <a:t>][OH</a:t>
            </a:r>
            <a:r>
              <a:rPr lang="en-US" altLang="en-US" baseline="30000" smtClean="0">
                <a:latin typeface="Tahoma" charset="0"/>
              </a:rPr>
              <a:t>-</a:t>
            </a:r>
            <a:r>
              <a:rPr lang="en-US" altLang="en-US" smtClean="0">
                <a:latin typeface="Tahoma" charset="0"/>
              </a:rPr>
              <a:t>]</a:t>
            </a:r>
            <a:r>
              <a:rPr lang="en-US" altLang="en-US" baseline="30000" smtClean="0">
                <a:latin typeface="Tahoma" charset="0"/>
              </a:rPr>
              <a:t>2</a:t>
            </a:r>
            <a:endParaRPr lang="en-US" altLang="en-US" smtClean="0">
              <a:latin typeface="Tahoma" charset="0"/>
            </a:endParaRPr>
          </a:p>
          <a:p>
            <a:pPr>
              <a:buFontTx/>
              <a:buNone/>
            </a:pPr>
            <a:r>
              <a:rPr lang="en-US" altLang="en-US" smtClean="0">
                <a:latin typeface="Tahoma" charset="0"/>
              </a:rPr>
              <a:t>Moles Mg(OH)</a:t>
            </a:r>
            <a:r>
              <a:rPr lang="en-US" altLang="en-US" sz="2400" baseline="-25000" smtClean="0">
                <a:latin typeface="Tahoma" charset="0"/>
              </a:rPr>
              <a:t>2</a:t>
            </a:r>
            <a:r>
              <a:rPr lang="en-US" altLang="en-US" smtClean="0">
                <a:latin typeface="Tahoma" charset="0"/>
              </a:rPr>
              <a:t> dissolved = moles Mg</a:t>
            </a:r>
            <a:r>
              <a:rPr lang="en-US" altLang="en-US" baseline="30000" smtClean="0">
                <a:latin typeface="Tahoma" charset="0"/>
              </a:rPr>
              <a:t>2+</a:t>
            </a:r>
            <a:endParaRPr lang="en-US" altLang="en-US" smtClean="0">
              <a:latin typeface="Tahoma" charset="0"/>
            </a:endParaRPr>
          </a:p>
          <a:p>
            <a:pPr>
              <a:buFontTx/>
              <a:buNone/>
            </a:pPr>
            <a:r>
              <a:rPr lang="en-US" altLang="en-US" smtClean="0">
                <a:latin typeface="Tahoma" charset="0"/>
              </a:rPr>
              <a:t>[Mg</a:t>
            </a:r>
            <a:r>
              <a:rPr lang="en-US" altLang="en-US" baseline="30000" smtClean="0">
                <a:latin typeface="Tahoma" charset="0"/>
              </a:rPr>
              <a:t>2+</a:t>
            </a:r>
            <a:r>
              <a:rPr lang="en-US" altLang="en-US" smtClean="0">
                <a:latin typeface="Tahoma" charset="0"/>
              </a:rPr>
              <a:t>] = K</a:t>
            </a:r>
            <a:r>
              <a:rPr lang="en-US" altLang="en-US" baseline="-25000" smtClean="0">
                <a:latin typeface="Tahoma" charset="0"/>
              </a:rPr>
              <a:t>sp</a:t>
            </a:r>
            <a:r>
              <a:rPr lang="en-US" altLang="en-US" smtClean="0">
                <a:latin typeface="Tahoma" charset="0"/>
              </a:rPr>
              <a:t>/[OH</a:t>
            </a:r>
            <a:r>
              <a:rPr lang="en-US" altLang="en-US" baseline="30000" smtClean="0">
                <a:latin typeface="Tahoma" charset="0"/>
              </a:rPr>
              <a:t>-</a:t>
            </a:r>
            <a:r>
              <a:rPr lang="en-US" altLang="en-US" smtClean="0">
                <a:latin typeface="Tahoma" charset="0"/>
              </a:rPr>
              <a:t>]</a:t>
            </a:r>
            <a:r>
              <a:rPr lang="en-US" altLang="en-US" baseline="30000" smtClean="0">
                <a:latin typeface="Tahoma" charset="0"/>
              </a:rPr>
              <a:t>2</a:t>
            </a:r>
            <a:r>
              <a:rPr lang="en-US" altLang="en-US" smtClean="0">
                <a:latin typeface="Tahoma" charset="0"/>
              </a:rPr>
              <a:t> = 7.1 x 10</a:t>
            </a:r>
            <a:r>
              <a:rPr lang="en-US" altLang="en-US" baseline="30000" smtClean="0">
                <a:latin typeface="Tahoma" charset="0"/>
              </a:rPr>
              <a:t>-12</a:t>
            </a:r>
            <a:r>
              <a:rPr lang="en-US" altLang="en-US" smtClean="0">
                <a:latin typeface="Tahoma" charset="0"/>
              </a:rPr>
              <a:t>/(10</a:t>
            </a:r>
            <a:r>
              <a:rPr lang="en-US" altLang="en-US" baseline="30000" smtClean="0">
                <a:latin typeface="Tahoma" charset="0"/>
              </a:rPr>
              <a:t>-3</a:t>
            </a:r>
            <a:r>
              <a:rPr lang="en-US" altLang="en-US" smtClean="0">
                <a:latin typeface="Tahoma" charset="0"/>
              </a:rPr>
              <a:t>)</a:t>
            </a:r>
            <a:r>
              <a:rPr lang="en-US" altLang="en-US" baseline="30000" smtClean="0">
                <a:latin typeface="Tahoma" charset="0"/>
              </a:rPr>
              <a:t>2</a:t>
            </a:r>
            <a:endParaRPr lang="en-US" altLang="en-US" smtClean="0">
              <a:latin typeface="Tahoma" charset="0"/>
            </a:endParaRPr>
          </a:p>
          <a:p>
            <a:pPr>
              <a:buFontTx/>
              <a:buNone/>
            </a:pPr>
            <a:r>
              <a:rPr lang="en-US" altLang="en-US" b="1" smtClean="0">
                <a:latin typeface="Tahoma" charset="0"/>
              </a:rPr>
              <a:t>[Mg</a:t>
            </a:r>
            <a:r>
              <a:rPr lang="en-US" altLang="en-US" b="1" baseline="30000" smtClean="0">
                <a:latin typeface="Tahoma" charset="0"/>
              </a:rPr>
              <a:t>2+</a:t>
            </a:r>
            <a:r>
              <a:rPr lang="en-US" altLang="en-US" b="1" smtClean="0">
                <a:latin typeface="Tahoma" charset="0"/>
              </a:rPr>
              <a:t>] = 7 x 10</a:t>
            </a:r>
            <a:r>
              <a:rPr lang="en-US" altLang="en-US" b="1" baseline="30000" smtClean="0">
                <a:latin typeface="Tahoma" charset="0"/>
              </a:rPr>
              <a:t>-6</a:t>
            </a:r>
            <a:r>
              <a:rPr lang="en-US" altLang="en-US" b="1" smtClean="0">
                <a:latin typeface="Tahoma" charset="0"/>
              </a:rPr>
              <a:t> M</a:t>
            </a:r>
          </a:p>
        </p:txBody>
      </p:sp>
    </p:spTree>
    <p:extLst>
      <p:ext uri="{BB962C8B-B14F-4D97-AF65-F5344CB8AC3E}">
        <p14:creationId xmlns:p14="http://schemas.microsoft.com/office/powerpoint/2010/main" val="3177086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67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67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67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67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67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II</a:t>
            </a:r>
          </a:p>
        </p:txBody>
      </p:sp>
      <p:sp>
        <p:nvSpPr>
          <p:cNvPr id="135171" name="Rectangle 3"/>
          <p:cNvSpPr>
            <a:spLocks noGrp="1" noChangeArrowheads="1"/>
          </p:cNvSpPr>
          <p:nvPr>
            <p:ph type="body" idx="1"/>
          </p:nvPr>
        </p:nvSpPr>
        <p:spPr>
          <a:noFill/>
        </p:spPr>
        <p:txBody>
          <a:bodyPr/>
          <a:lstStyle/>
          <a:p>
            <a:pPr eaLnBrk="1" hangingPunct="1"/>
            <a:r>
              <a:rPr lang="en-US" altLang="en-US" dirty="0" smtClean="0">
                <a:latin typeface="Tahoma" charset="0"/>
              </a:rPr>
              <a:t>Today’s Material</a:t>
            </a:r>
          </a:p>
          <a:p>
            <a:pPr lvl="1" eaLnBrk="1" hangingPunct="1"/>
            <a:r>
              <a:rPr lang="en-US" altLang="en-US" dirty="0" smtClean="0">
                <a:latin typeface="Tahoma" charset="0"/>
              </a:rPr>
              <a:t>Chapter 6</a:t>
            </a:r>
          </a:p>
          <a:p>
            <a:pPr lvl="2" eaLnBrk="1" hangingPunct="1"/>
            <a:r>
              <a:rPr lang="en-US" altLang="en-US" sz="2000" dirty="0" smtClean="0">
                <a:latin typeface="Tahoma" charset="0"/>
              </a:rPr>
              <a:t>Thermodynamics</a:t>
            </a:r>
          </a:p>
          <a:p>
            <a:pPr lvl="2" eaLnBrk="1" hangingPunct="1"/>
            <a:r>
              <a:rPr lang="en-US" altLang="en-US" sz="2000" dirty="0" smtClean="0">
                <a:latin typeface="Tahoma" charset="0"/>
              </a:rPr>
              <a:t>Le </a:t>
            </a:r>
            <a:r>
              <a:rPr lang="en-US" altLang="en-US" sz="2000" dirty="0" err="1" smtClean="0">
                <a:latin typeface="Tahoma" charset="0"/>
              </a:rPr>
              <a:t>C</a:t>
            </a:r>
            <a:r>
              <a:rPr lang="en-US" altLang="en-US" sz="2000" dirty="0" err="1" smtClean="0">
                <a:latin typeface="Tahoma" panose="020B0604030504040204" pitchFamily="34" charset="0"/>
                <a:ea typeface="Tahoma" panose="020B0604030504040204" pitchFamily="34" charset="0"/>
                <a:cs typeface="Tahoma" panose="020B0604030504040204" pitchFamily="34" charset="0"/>
              </a:rPr>
              <a:t>hât</a:t>
            </a:r>
            <a:r>
              <a:rPr lang="en-US" altLang="en-US" sz="2000" dirty="0" err="1" smtClean="0">
                <a:latin typeface="Tahoma" charset="0"/>
              </a:rPr>
              <a:t>elier’s</a:t>
            </a:r>
            <a:r>
              <a:rPr lang="en-US" altLang="en-US" sz="2000" dirty="0" smtClean="0">
                <a:latin typeface="Tahoma" charset="0"/>
              </a:rPr>
              <a:t> Principle</a:t>
            </a:r>
          </a:p>
          <a:p>
            <a:pPr lvl="2" eaLnBrk="1" hangingPunct="1"/>
            <a:r>
              <a:rPr lang="en-US" altLang="en-US" sz="2000" dirty="0" smtClean="0">
                <a:latin typeface="Tahoma" charset="0"/>
              </a:rPr>
              <a:t>Sparingly Soluble Salts</a:t>
            </a:r>
          </a:p>
          <a:p>
            <a:pPr lvl="3" eaLnBrk="1" hangingPunct="1"/>
            <a:r>
              <a:rPr lang="en-US" altLang="en-US" sz="1800" dirty="0" smtClean="0">
                <a:latin typeface="Tahoma" charset="0"/>
              </a:rPr>
              <a:t>Solubility in water</a:t>
            </a:r>
          </a:p>
          <a:p>
            <a:pPr lvl="3" eaLnBrk="1" hangingPunct="1"/>
            <a:r>
              <a:rPr lang="en-US" altLang="en-US" sz="1800" dirty="0" smtClean="0">
                <a:latin typeface="Tahoma" charset="0"/>
              </a:rPr>
              <a:t>Solubility in common ion (if time)</a:t>
            </a:r>
            <a:endParaRPr lang="en-US" altLang="en-US" sz="1800" dirty="0">
              <a:latin typeface="Tahoma" charset="0"/>
            </a:endParaRPr>
          </a:p>
          <a:p>
            <a:pPr eaLnBrk="1" hangingPunct="1"/>
            <a:endParaRPr lang="en-US" altLang="en-US" sz="2800" dirty="0" smtClean="0">
              <a:latin typeface="Tahoma" charset="0"/>
            </a:endParaRPr>
          </a:p>
        </p:txBody>
      </p:sp>
    </p:spTree>
    <p:extLst>
      <p:ext uri="{BB962C8B-B14F-4D97-AF65-F5344CB8AC3E}">
        <p14:creationId xmlns:p14="http://schemas.microsoft.com/office/powerpoint/2010/main" val="217952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5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US" altLang="en-US" smtClean="0">
                <a:latin typeface="Tahoma" charset="0"/>
              </a:rPr>
              <a:t>Thermodynamics</a:t>
            </a:r>
          </a:p>
        </p:txBody>
      </p:sp>
      <p:sp>
        <p:nvSpPr>
          <p:cNvPr id="66563" name="Rectangle 3"/>
          <p:cNvSpPr>
            <a:spLocks noGrp="1" noChangeArrowheads="1"/>
          </p:cNvSpPr>
          <p:nvPr>
            <p:ph type="body" idx="4294967295"/>
          </p:nvPr>
        </p:nvSpPr>
        <p:spPr/>
        <p:txBody>
          <a:bodyPr/>
          <a:lstStyle/>
          <a:p>
            <a:pPr marL="609600" indent="-609600">
              <a:buFontTx/>
              <a:buAutoNum type="arabicPeriod"/>
            </a:pPr>
            <a:r>
              <a:rPr lang="el-GR" altLang="en-US" dirty="0" smtClean="0">
                <a:latin typeface="Tahoma" charset="0"/>
                <a:cs typeface="Arial" charset="0"/>
              </a:rPr>
              <a:t>Δ</a:t>
            </a:r>
            <a:r>
              <a:rPr lang="en-US" altLang="en-US" dirty="0" smtClean="0">
                <a:latin typeface="Tahoma" charset="0"/>
              </a:rPr>
              <a:t>H, change in enthalpy, is related to heat of reaction</a:t>
            </a:r>
          </a:p>
          <a:p>
            <a:pPr marL="990600" lvl="1" indent="-533400">
              <a:buFontTx/>
              <a:buNone/>
            </a:pPr>
            <a:r>
              <a:rPr lang="en-US" altLang="en-US" dirty="0" smtClean="0">
                <a:latin typeface="Tahoma" charset="0"/>
              </a:rPr>
              <a:t>-	if a reaction produces heat, </a:t>
            </a:r>
            <a:r>
              <a:rPr lang="el-GR" altLang="en-US" dirty="0" smtClean="0">
                <a:latin typeface="Tahoma" charset="0"/>
                <a:cs typeface="Arial" charset="0"/>
              </a:rPr>
              <a:t>Δ</a:t>
            </a:r>
            <a:r>
              <a:rPr lang="en-US" altLang="en-US" dirty="0" smtClean="0">
                <a:latin typeface="Tahoma" charset="0"/>
              </a:rPr>
              <a:t>H &lt; 0 and reaction is “exothermic”</a:t>
            </a:r>
          </a:p>
          <a:p>
            <a:pPr marL="990600" lvl="1" indent="-533400">
              <a:buFontTx/>
              <a:buNone/>
            </a:pPr>
            <a:r>
              <a:rPr lang="en-US" altLang="en-US" dirty="0" smtClean="0">
                <a:latin typeface="Tahoma" charset="0"/>
              </a:rPr>
              <a:t>-	a reaction that requires heat has </a:t>
            </a:r>
            <a:r>
              <a:rPr lang="el-GR" altLang="en-US" dirty="0" smtClean="0">
                <a:latin typeface="Tahoma" charset="0"/>
                <a:cs typeface="Arial" charset="0"/>
              </a:rPr>
              <a:t>Δ</a:t>
            </a:r>
            <a:r>
              <a:rPr lang="en-US" altLang="en-US" dirty="0" smtClean="0">
                <a:latin typeface="Tahoma" charset="0"/>
              </a:rPr>
              <a:t>H &gt; 0 and is endothermic</a:t>
            </a:r>
          </a:p>
          <a:p>
            <a:pPr marL="609600" indent="-609600">
              <a:buFontTx/>
              <a:buAutoNum type="arabicPeriod"/>
            </a:pPr>
            <a:r>
              <a:rPr lang="el-GR" altLang="en-US" dirty="0" smtClean="0">
                <a:latin typeface="Tahoma" charset="0"/>
                <a:cs typeface="Arial" charset="0"/>
              </a:rPr>
              <a:t>Δ</a:t>
            </a:r>
            <a:r>
              <a:rPr lang="en-US" altLang="en-US" dirty="0" smtClean="0">
                <a:latin typeface="Tahoma" charset="0"/>
              </a:rPr>
              <a:t>S, change in entropy, is related to disorder of system</a:t>
            </a:r>
          </a:p>
          <a:p>
            <a:pPr marL="990600" lvl="1" indent="-533400">
              <a:buFontTx/>
              <a:buNone/>
            </a:pPr>
            <a:r>
              <a:rPr lang="en-US" altLang="en-US" dirty="0" smtClean="0">
                <a:latin typeface="Tahoma" charset="0"/>
              </a:rPr>
              <a:t>-	If the final system is “more random” than initial system, </a:t>
            </a:r>
            <a:r>
              <a:rPr lang="el-GR" altLang="en-US" dirty="0" smtClean="0">
                <a:latin typeface="Tahoma" charset="0"/>
                <a:cs typeface="Arial" charset="0"/>
              </a:rPr>
              <a:t>Δ</a:t>
            </a:r>
            <a:r>
              <a:rPr lang="en-US" altLang="en-US" dirty="0" smtClean="0">
                <a:latin typeface="Tahoma" charset="0"/>
                <a:cs typeface="Arial" charset="0"/>
              </a:rPr>
              <a:t>S</a:t>
            </a:r>
            <a:r>
              <a:rPr lang="en-US" altLang="en-US" dirty="0" smtClean="0">
                <a:latin typeface="Tahoma" charset="0"/>
              </a:rPr>
              <a:t> &gt; 0</a:t>
            </a:r>
          </a:p>
        </p:txBody>
      </p:sp>
    </p:spTree>
    <p:extLst>
      <p:ext uri="{BB962C8B-B14F-4D97-AF65-F5344CB8AC3E}">
        <p14:creationId xmlns:p14="http://schemas.microsoft.com/office/powerpoint/2010/main" val="1461376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65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US" altLang="en-US" sz="4000" dirty="0" smtClean="0">
                <a:latin typeface="Tahoma" pitchFamily="34" charset="0"/>
              </a:rPr>
              <a:t>Thermodynamics</a:t>
            </a:r>
            <a:r>
              <a:rPr lang="en-US" altLang="en-US" sz="4800" dirty="0" smtClean="0">
                <a:latin typeface="Tahoma" pitchFamily="34" charset="0"/>
              </a:rPr>
              <a:t/>
            </a:r>
            <a:br>
              <a:rPr lang="en-US" altLang="en-US" sz="4800" dirty="0" smtClean="0">
                <a:latin typeface="Tahoma" pitchFamily="34" charset="0"/>
              </a:rPr>
            </a:br>
            <a:r>
              <a:rPr lang="en-US" altLang="en-US" sz="2800" dirty="0" smtClean="0">
                <a:latin typeface="Tahoma" pitchFamily="34" charset="0"/>
              </a:rPr>
              <a:t>Entropy</a:t>
            </a:r>
            <a:endParaRPr lang="en-US" altLang="en-US" sz="4000" dirty="0" smtClean="0">
              <a:solidFill>
                <a:srgbClr val="FF0000"/>
              </a:solidFill>
              <a:latin typeface="Tahoma" pitchFamily="34" charset="0"/>
            </a:endParaRPr>
          </a:p>
        </p:txBody>
      </p:sp>
      <p:sp>
        <p:nvSpPr>
          <p:cNvPr id="205827" name="Rectangle 3"/>
          <p:cNvSpPr>
            <a:spLocks noGrp="1" noChangeArrowheads="1"/>
          </p:cNvSpPr>
          <p:nvPr>
            <p:ph type="body" idx="4294967295"/>
          </p:nvPr>
        </p:nvSpPr>
        <p:spPr>
          <a:xfrm>
            <a:off x="457200" y="1600200"/>
            <a:ext cx="8229600" cy="3352800"/>
          </a:xfrm>
        </p:spPr>
        <p:txBody>
          <a:bodyPr/>
          <a:lstStyle/>
          <a:p>
            <a:pPr eaLnBrk="1" hangingPunct="1">
              <a:lnSpc>
                <a:spcPct val="90000"/>
              </a:lnSpc>
            </a:pPr>
            <a:r>
              <a:rPr lang="en-US" altLang="en-US" dirty="0" smtClean="0">
                <a:latin typeface="Tahoma" pitchFamily="34" charset="0"/>
              </a:rPr>
              <a:t>Entropy</a:t>
            </a:r>
          </a:p>
          <a:p>
            <a:pPr lvl="1" eaLnBrk="1" hangingPunct="1">
              <a:lnSpc>
                <a:spcPct val="90000"/>
              </a:lnSpc>
            </a:pPr>
            <a:r>
              <a:rPr lang="en-US" altLang="en-US" dirty="0" smtClean="0">
                <a:latin typeface="Tahoma" pitchFamily="34" charset="0"/>
              </a:rPr>
              <a:t>A macroscopic analogy to entropy would be to have a box of 50 ping pong balls with half white and half black</a:t>
            </a:r>
          </a:p>
          <a:p>
            <a:pPr lvl="1" eaLnBrk="1" hangingPunct="1">
              <a:lnSpc>
                <a:spcPct val="90000"/>
              </a:lnSpc>
            </a:pPr>
            <a:r>
              <a:rPr lang="en-US" altLang="en-US" dirty="0" smtClean="0">
                <a:latin typeface="Tahoma" pitchFamily="34" charset="0"/>
              </a:rPr>
              <a:t>Even if placed on two separate halves of the box, if the box were shaken to mix the balls, roughly half of each color would be expected in each half leading to a positive </a:t>
            </a:r>
            <a:r>
              <a:rPr lang="en-US" altLang="en-US" dirty="0" smtClean="0">
                <a:latin typeface="Symbol" pitchFamily="18" charset="2"/>
              </a:rPr>
              <a:t>D</a:t>
            </a:r>
            <a:r>
              <a:rPr lang="en-US" altLang="en-US" dirty="0" smtClean="0">
                <a:latin typeface="Tahoma" pitchFamily="34" charset="0"/>
              </a:rPr>
              <a:t>S</a:t>
            </a:r>
          </a:p>
        </p:txBody>
      </p:sp>
      <p:sp>
        <p:nvSpPr>
          <p:cNvPr id="4" name="Rectangle 3"/>
          <p:cNvSpPr/>
          <p:nvPr/>
        </p:nvSpPr>
        <p:spPr>
          <a:xfrm>
            <a:off x="990600" y="5105400"/>
            <a:ext cx="2819400" cy="1371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p:cNvCxnSpPr>
            <a:stCxn id="4" idx="0"/>
            <a:endCxn id="4" idx="2"/>
          </p:cNvCxnSpPr>
          <p:nvPr/>
        </p:nvCxnSpPr>
        <p:spPr>
          <a:xfrm>
            <a:off x="2400300" y="5105400"/>
            <a:ext cx="0" cy="13716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438400" y="53340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1676400" y="5257800"/>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1066800" y="5257800"/>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1752600" y="6019800"/>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1371600" y="5486400"/>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2"/>
          <p:cNvSpPr/>
          <p:nvPr/>
        </p:nvSpPr>
        <p:spPr>
          <a:xfrm>
            <a:off x="1143000" y="5943600"/>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14" name="Oval 13"/>
          <p:cNvSpPr/>
          <p:nvPr/>
        </p:nvSpPr>
        <p:spPr>
          <a:xfrm>
            <a:off x="3124200" y="51054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Oval 14"/>
          <p:cNvSpPr/>
          <p:nvPr/>
        </p:nvSpPr>
        <p:spPr>
          <a:xfrm>
            <a:off x="2743200" y="58674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Oval 15"/>
          <p:cNvSpPr/>
          <p:nvPr/>
        </p:nvSpPr>
        <p:spPr>
          <a:xfrm>
            <a:off x="3048000" y="54864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Oval 16"/>
          <p:cNvSpPr/>
          <p:nvPr/>
        </p:nvSpPr>
        <p:spPr>
          <a:xfrm>
            <a:off x="3429000" y="58674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Oval 17"/>
          <p:cNvSpPr/>
          <p:nvPr/>
        </p:nvSpPr>
        <p:spPr>
          <a:xfrm>
            <a:off x="2971800" y="61722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TextBox 18"/>
          <p:cNvSpPr txBox="1">
            <a:spLocks noChangeArrowheads="1"/>
          </p:cNvSpPr>
          <p:nvPr/>
        </p:nvSpPr>
        <p:spPr bwMode="auto">
          <a:xfrm>
            <a:off x="1219200" y="6488113"/>
            <a:ext cx="2057400" cy="369887"/>
          </a:xfrm>
          <a:prstGeom prst="rect">
            <a:avLst/>
          </a:prstGeom>
          <a:noFill/>
          <a:ln w="9525">
            <a:noFill/>
            <a:miter lim="800000"/>
            <a:headEnd/>
            <a:tailEnd/>
          </a:ln>
        </p:spPr>
        <p:txBody>
          <a:bodyPr>
            <a:spAutoFit/>
          </a:bodyPr>
          <a:lstStyle/>
          <a:p>
            <a:r>
              <a:rPr lang="en-US"/>
              <a:t>initial state</a:t>
            </a:r>
          </a:p>
        </p:txBody>
      </p:sp>
      <p:sp>
        <p:nvSpPr>
          <p:cNvPr id="20" name="Rectangle 19"/>
          <p:cNvSpPr/>
          <p:nvPr/>
        </p:nvSpPr>
        <p:spPr>
          <a:xfrm>
            <a:off x="4991100" y="5040312"/>
            <a:ext cx="2819400" cy="1371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 name="Straight Connector 20"/>
          <p:cNvCxnSpPr>
            <a:stCxn id="20" idx="0"/>
            <a:endCxn id="20" idx="2"/>
          </p:cNvCxnSpPr>
          <p:nvPr/>
        </p:nvCxnSpPr>
        <p:spPr>
          <a:xfrm>
            <a:off x="6400800" y="5040312"/>
            <a:ext cx="0" cy="13716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438900" y="52689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Oval 22"/>
          <p:cNvSpPr/>
          <p:nvPr/>
        </p:nvSpPr>
        <p:spPr>
          <a:xfrm>
            <a:off x="5676900" y="5192712"/>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Oval 23"/>
          <p:cNvSpPr/>
          <p:nvPr/>
        </p:nvSpPr>
        <p:spPr>
          <a:xfrm>
            <a:off x="5067300" y="5192712"/>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Oval 24"/>
          <p:cNvSpPr/>
          <p:nvPr/>
        </p:nvSpPr>
        <p:spPr>
          <a:xfrm>
            <a:off x="6934200" y="5878512"/>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Oval 25"/>
          <p:cNvSpPr/>
          <p:nvPr/>
        </p:nvSpPr>
        <p:spPr>
          <a:xfrm>
            <a:off x="7467600" y="5345112"/>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Oval 26"/>
          <p:cNvSpPr/>
          <p:nvPr/>
        </p:nvSpPr>
        <p:spPr>
          <a:xfrm>
            <a:off x="5143500" y="5878512"/>
            <a:ext cx="228600" cy="228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28" name="Oval 27"/>
          <p:cNvSpPr/>
          <p:nvPr/>
        </p:nvSpPr>
        <p:spPr>
          <a:xfrm>
            <a:off x="7124700" y="50403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Oval 28"/>
          <p:cNvSpPr/>
          <p:nvPr/>
        </p:nvSpPr>
        <p:spPr>
          <a:xfrm>
            <a:off x="5257800" y="54975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Oval 29"/>
          <p:cNvSpPr/>
          <p:nvPr/>
        </p:nvSpPr>
        <p:spPr>
          <a:xfrm>
            <a:off x="5715000" y="56499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Oval 30"/>
          <p:cNvSpPr/>
          <p:nvPr/>
        </p:nvSpPr>
        <p:spPr>
          <a:xfrm>
            <a:off x="7429500" y="58023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Oval 31"/>
          <p:cNvSpPr/>
          <p:nvPr/>
        </p:nvSpPr>
        <p:spPr>
          <a:xfrm>
            <a:off x="5410200" y="6107112"/>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extBox 32"/>
          <p:cNvSpPr txBox="1">
            <a:spLocks noChangeArrowheads="1"/>
          </p:cNvSpPr>
          <p:nvPr/>
        </p:nvSpPr>
        <p:spPr bwMode="auto">
          <a:xfrm>
            <a:off x="5219700" y="6488112"/>
            <a:ext cx="2057400" cy="369888"/>
          </a:xfrm>
          <a:prstGeom prst="rect">
            <a:avLst/>
          </a:prstGeom>
          <a:noFill/>
          <a:ln w="9525">
            <a:noFill/>
            <a:miter lim="800000"/>
            <a:headEnd/>
            <a:tailEnd/>
          </a:ln>
        </p:spPr>
        <p:txBody>
          <a:bodyPr>
            <a:spAutoFit/>
          </a:bodyPr>
          <a:lstStyle/>
          <a:p>
            <a:r>
              <a:rPr lang="en-US"/>
              <a:t>final state</a:t>
            </a:r>
          </a:p>
        </p:txBody>
      </p:sp>
    </p:spTree>
    <p:extLst>
      <p:ext uri="{BB962C8B-B14F-4D97-AF65-F5344CB8AC3E}">
        <p14:creationId xmlns:p14="http://schemas.microsoft.com/office/powerpoint/2010/main" val="268690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8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p:bldP spid="4"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p:bldP spid="20"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altLang="en-US" smtClean="0">
                <a:latin typeface="Tahoma" charset="0"/>
              </a:rPr>
              <a:t>Thermodynamics</a:t>
            </a:r>
          </a:p>
        </p:txBody>
      </p:sp>
      <p:sp>
        <p:nvSpPr>
          <p:cNvPr id="68611" name="Rectangle 3"/>
          <p:cNvSpPr>
            <a:spLocks noGrp="1" noChangeArrowheads="1"/>
          </p:cNvSpPr>
          <p:nvPr>
            <p:ph type="body" idx="4294967295"/>
          </p:nvPr>
        </p:nvSpPr>
        <p:spPr>
          <a:xfrm>
            <a:off x="457200" y="1600200"/>
            <a:ext cx="5029200" cy="4525963"/>
          </a:xfrm>
        </p:spPr>
        <p:txBody>
          <a:bodyPr/>
          <a:lstStyle/>
          <a:p>
            <a:pPr>
              <a:buFontTx/>
              <a:buNone/>
            </a:pPr>
            <a:r>
              <a:rPr lang="en-US" altLang="en-US" smtClean="0">
                <a:latin typeface="Tahoma" charset="0"/>
              </a:rPr>
              <a:t>Entropy Examples: </a:t>
            </a:r>
          </a:p>
          <a:p>
            <a:pPr>
              <a:buFontTx/>
              <a:buNone/>
            </a:pPr>
            <a:r>
              <a:rPr lang="en-US" altLang="en-US" smtClean="0">
                <a:latin typeface="Tahoma" charset="0"/>
              </a:rPr>
              <a:t>(Is </a:t>
            </a:r>
            <a:r>
              <a:rPr lang="el-GR" altLang="en-US" smtClean="0">
                <a:latin typeface="Tahoma" charset="0"/>
                <a:cs typeface="Arial" charset="0"/>
              </a:rPr>
              <a:t>Δ</a:t>
            </a:r>
            <a:r>
              <a:rPr lang="en-US" altLang="en-US" smtClean="0">
                <a:latin typeface="Tahoma" charset="0"/>
              </a:rPr>
              <a:t>S &gt; or &lt; 0?)</a:t>
            </a:r>
          </a:p>
          <a:p>
            <a:pPr>
              <a:buFontTx/>
              <a:buNone/>
            </a:pPr>
            <a:r>
              <a:rPr lang="en-US" altLang="en-US" smtClean="0">
                <a:latin typeface="Tahoma" charset="0"/>
              </a:rPr>
              <a:t>H</a:t>
            </a:r>
            <a:r>
              <a:rPr lang="en-US" altLang="en-US" baseline="-25000" smtClean="0">
                <a:latin typeface="Tahoma" charset="0"/>
              </a:rPr>
              <a:t>2</a:t>
            </a:r>
            <a:r>
              <a:rPr lang="en-US" altLang="en-US" smtClean="0">
                <a:latin typeface="Tahoma" charset="0"/>
              </a:rPr>
              <a:t>O(l) </a:t>
            </a:r>
            <a:r>
              <a:rPr lang="en-US" altLang="en-US" smtClean="0">
                <a:latin typeface="Tahoma" charset="0"/>
                <a:cs typeface="Arial" charset="0"/>
              </a:rPr>
              <a:t>↔ H</a:t>
            </a:r>
            <a:r>
              <a:rPr lang="en-US" altLang="en-US" baseline="-25000" smtClean="0">
                <a:latin typeface="Tahoma" charset="0"/>
              </a:rPr>
              <a:t>2</a:t>
            </a:r>
            <a:r>
              <a:rPr lang="en-US" altLang="en-US" smtClean="0">
                <a:latin typeface="Tahoma" charset="0"/>
                <a:cs typeface="Arial" charset="0"/>
              </a:rPr>
              <a:t>O(g)</a:t>
            </a:r>
          </a:p>
          <a:p>
            <a:pPr>
              <a:buFontTx/>
              <a:buNone/>
            </a:pPr>
            <a:r>
              <a:rPr lang="en-US" altLang="en-US" smtClean="0">
                <a:latin typeface="Tahoma" charset="0"/>
              </a:rPr>
              <a:t>H</a:t>
            </a:r>
            <a:r>
              <a:rPr lang="en-US" altLang="en-US" baseline="-25000" smtClean="0">
                <a:latin typeface="Tahoma" charset="0"/>
              </a:rPr>
              <a:t>2</a:t>
            </a:r>
            <a:r>
              <a:rPr lang="en-US" altLang="en-US" smtClean="0">
                <a:latin typeface="Tahoma" charset="0"/>
              </a:rPr>
              <a:t>O(s) </a:t>
            </a:r>
            <a:r>
              <a:rPr lang="en-US" altLang="en-US" smtClean="0">
                <a:latin typeface="Tahoma" charset="0"/>
                <a:cs typeface="Arial" charset="0"/>
              </a:rPr>
              <a:t>↔ H</a:t>
            </a:r>
            <a:r>
              <a:rPr lang="en-US" altLang="en-US" baseline="-25000" smtClean="0">
                <a:latin typeface="Tahoma" charset="0"/>
              </a:rPr>
              <a:t>2</a:t>
            </a:r>
            <a:r>
              <a:rPr lang="en-US" altLang="en-US" smtClean="0">
                <a:latin typeface="Tahoma" charset="0"/>
                <a:cs typeface="Arial" charset="0"/>
              </a:rPr>
              <a:t>O(l)	</a:t>
            </a:r>
          </a:p>
          <a:p>
            <a:pPr>
              <a:buFontTx/>
              <a:buNone/>
            </a:pPr>
            <a:r>
              <a:rPr lang="en-US" altLang="en-US" smtClean="0">
                <a:latin typeface="Tahoma" charset="0"/>
                <a:cs typeface="Arial" charset="0"/>
              </a:rPr>
              <a:t>NaCl(s) ↔ Na</a:t>
            </a:r>
            <a:r>
              <a:rPr lang="en-US" altLang="en-US" baseline="30000" smtClean="0">
                <a:latin typeface="Tahoma" charset="0"/>
                <a:cs typeface="Arial" charset="0"/>
              </a:rPr>
              <a:t>+</a:t>
            </a:r>
            <a:r>
              <a:rPr lang="en-US" altLang="en-US" smtClean="0">
                <a:latin typeface="Tahoma" charset="0"/>
                <a:cs typeface="Arial" charset="0"/>
              </a:rPr>
              <a:t> + Cl</a:t>
            </a:r>
            <a:r>
              <a:rPr lang="en-US" altLang="en-US" baseline="30000" smtClean="0">
                <a:latin typeface="Tahoma" charset="0"/>
                <a:cs typeface="Arial" charset="0"/>
              </a:rPr>
              <a:t>-	</a:t>
            </a:r>
          </a:p>
          <a:p>
            <a:pPr>
              <a:buFontTx/>
              <a:buNone/>
            </a:pPr>
            <a:r>
              <a:rPr lang="en-US" altLang="en-US" smtClean="0">
                <a:latin typeface="Tahoma" charset="0"/>
              </a:rPr>
              <a:t>2H</a:t>
            </a:r>
            <a:r>
              <a:rPr lang="en-US" altLang="en-US" baseline="-25000" smtClean="0">
                <a:latin typeface="Tahoma" charset="0"/>
              </a:rPr>
              <a:t>2</a:t>
            </a:r>
            <a:r>
              <a:rPr lang="en-US" altLang="en-US" smtClean="0">
                <a:latin typeface="Tahoma" charset="0"/>
              </a:rPr>
              <a:t>(g) + O</a:t>
            </a:r>
            <a:r>
              <a:rPr lang="en-US" altLang="en-US" baseline="-25000" smtClean="0">
                <a:latin typeface="Tahoma" charset="0"/>
              </a:rPr>
              <a:t>2</a:t>
            </a:r>
            <a:r>
              <a:rPr lang="en-US" altLang="en-US" smtClean="0">
                <a:latin typeface="Tahoma" charset="0"/>
              </a:rPr>
              <a:t>(g) </a:t>
            </a:r>
            <a:r>
              <a:rPr lang="en-US" altLang="en-US" smtClean="0">
                <a:latin typeface="Tahoma" charset="0"/>
                <a:cs typeface="Arial" charset="0"/>
              </a:rPr>
              <a:t>↔ 2H</a:t>
            </a:r>
            <a:r>
              <a:rPr lang="en-US" altLang="en-US" baseline="-25000" smtClean="0">
                <a:latin typeface="Tahoma" charset="0"/>
              </a:rPr>
              <a:t>2</a:t>
            </a:r>
            <a:r>
              <a:rPr lang="en-US" altLang="en-US" smtClean="0">
                <a:latin typeface="Tahoma" charset="0"/>
                <a:cs typeface="Arial" charset="0"/>
              </a:rPr>
              <a:t>O(g)</a:t>
            </a:r>
          </a:p>
          <a:p>
            <a:pPr>
              <a:buFontTx/>
              <a:buNone/>
            </a:pPr>
            <a:r>
              <a:rPr lang="en-US" altLang="en-US" smtClean="0">
                <a:latin typeface="Tahoma" charset="0"/>
              </a:rPr>
              <a:t>N</a:t>
            </a:r>
            <a:r>
              <a:rPr lang="en-US" altLang="en-US" baseline="-25000" smtClean="0">
                <a:latin typeface="Tahoma" charset="0"/>
              </a:rPr>
              <a:t>2</a:t>
            </a:r>
            <a:r>
              <a:rPr lang="en-US" altLang="en-US" smtClean="0">
                <a:latin typeface="Tahoma" charset="0"/>
              </a:rPr>
              <a:t>(g) + O</a:t>
            </a:r>
            <a:r>
              <a:rPr lang="en-US" altLang="en-US" baseline="-25000" smtClean="0">
                <a:latin typeface="Tahoma" charset="0"/>
              </a:rPr>
              <a:t>2</a:t>
            </a:r>
            <a:r>
              <a:rPr lang="en-US" altLang="en-US" smtClean="0">
                <a:latin typeface="Tahoma" charset="0"/>
              </a:rPr>
              <a:t>(g) </a:t>
            </a:r>
            <a:r>
              <a:rPr lang="en-US" altLang="en-US" smtClean="0">
                <a:latin typeface="Tahoma" charset="0"/>
                <a:cs typeface="Arial" charset="0"/>
              </a:rPr>
              <a:t>↔ 2NO(g)</a:t>
            </a:r>
            <a:endParaRPr lang="en-US" altLang="en-US" smtClean="0">
              <a:latin typeface="Tahoma" charset="0"/>
            </a:endParaRPr>
          </a:p>
        </p:txBody>
      </p:sp>
      <p:sp>
        <p:nvSpPr>
          <p:cNvPr id="68612" name="Text Box 4"/>
          <p:cNvSpPr txBox="1">
            <a:spLocks noChangeArrowheads="1"/>
          </p:cNvSpPr>
          <p:nvPr/>
        </p:nvSpPr>
        <p:spPr bwMode="auto">
          <a:xfrm>
            <a:off x="5486400" y="2743200"/>
            <a:ext cx="15240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pPr>
            <a:r>
              <a:rPr lang="el-GR" altLang="en-US" sz="3200"/>
              <a:t>Δ</a:t>
            </a:r>
            <a:r>
              <a:rPr lang="en-US" altLang="en-US" sz="3200"/>
              <a:t>S &gt; 0</a:t>
            </a:r>
          </a:p>
        </p:txBody>
      </p:sp>
      <p:sp>
        <p:nvSpPr>
          <p:cNvPr id="68613" name="Text Box 5"/>
          <p:cNvSpPr txBox="1">
            <a:spLocks noChangeArrowheads="1"/>
          </p:cNvSpPr>
          <p:nvPr/>
        </p:nvSpPr>
        <p:spPr bwMode="auto">
          <a:xfrm>
            <a:off x="5486400" y="32766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sz="3200"/>
              <a:t>Δ</a:t>
            </a:r>
            <a:r>
              <a:rPr lang="en-US" altLang="en-US" sz="3200"/>
              <a:t>S &gt; 0</a:t>
            </a:r>
          </a:p>
        </p:txBody>
      </p:sp>
      <p:sp>
        <p:nvSpPr>
          <p:cNvPr id="68614" name="Text Box 6"/>
          <p:cNvSpPr txBox="1">
            <a:spLocks noChangeArrowheads="1"/>
          </p:cNvSpPr>
          <p:nvPr/>
        </p:nvSpPr>
        <p:spPr bwMode="auto">
          <a:xfrm>
            <a:off x="5486400" y="38100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sz="3200"/>
              <a:t>Δ</a:t>
            </a:r>
            <a:r>
              <a:rPr lang="en-US" altLang="en-US" sz="3200"/>
              <a:t>S &gt; 0</a:t>
            </a:r>
          </a:p>
        </p:txBody>
      </p:sp>
      <p:sp>
        <p:nvSpPr>
          <p:cNvPr id="68615" name="Text Box 7"/>
          <p:cNvSpPr txBox="1">
            <a:spLocks noChangeArrowheads="1"/>
          </p:cNvSpPr>
          <p:nvPr/>
        </p:nvSpPr>
        <p:spPr bwMode="auto">
          <a:xfrm>
            <a:off x="5562600" y="44196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sz="3200"/>
              <a:t>Δ</a:t>
            </a:r>
            <a:r>
              <a:rPr lang="en-US" altLang="en-US" sz="3200"/>
              <a:t>S &lt; 0</a:t>
            </a:r>
          </a:p>
        </p:txBody>
      </p:sp>
      <p:sp>
        <p:nvSpPr>
          <p:cNvPr id="68616" name="Text Box 8"/>
          <p:cNvSpPr txBox="1">
            <a:spLocks noChangeArrowheads="1"/>
          </p:cNvSpPr>
          <p:nvPr/>
        </p:nvSpPr>
        <p:spPr bwMode="auto">
          <a:xfrm>
            <a:off x="5410200" y="50292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sz="3200"/>
              <a:t>Δ</a:t>
            </a:r>
            <a:r>
              <a:rPr lang="en-US" altLang="en-US" sz="3200"/>
              <a:t>S &gt; 0</a:t>
            </a:r>
          </a:p>
        </p:txBody>
      </p:sp>
    </p:spTree>
    <p:extLst>
      <p:ext uri="{BB962C8B-B14F-4D97-AF65-F5344CB8AC3E}">
        <p14:creationId xmlns:p14="http://schemas.microsoft.com/office/powerpoint/2010/main" val="863369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6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8611">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861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8611">
                                            <p:txEl>
                                              <p:pRg st="5" end="5"/>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861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8611">
                                            <p:txEl>
                                              <p:pRg st="6" end="6"/>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86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68612" grpId="0"/>
      <p:bldP spid="68613" grpId="0"/>
      <p:bldP spid="68614" grpId="0"/>
      <p:bldP spid="68615" grpId="0"/>
      <p:bldP spid="686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altLang="en-US" smtClean="0">
                <a:latin typeface="Tahoma" charset="0"/>
              </a:rPr>
              <a:t>Thermodynamics</a:t>
            </a:r>
          </a:p>
        </p:txBody>
      </p:sp>
      <p:sp>
        <p:nvSpPr>
          <p:cNvPr id="70659" name="Rectangle 3"/>
          <p:cNvSpPr>
            <a:spLocks noGrp="1" noChangeArrowheads="1"/>
          </p:cNvSpPr>
          <p:nvPr>
            <p:ph type="body" idx="4294967295"/>
          </p:nvPr>
        </p:nvSpPr>
        <p:spPr/>
        <p:txBody>
          <a:bodyPr/>
          <a:lstStyle/>
          <a:p>
            <a:pPr>
              <a:lnSpc>
                <a:spcPct val="90000"/>
              </a:lnSpc>
              <a:buFontTx/>
              <a:buNone/>
            </a:pPr>
            <a:r>
              <a:rPr lang="el-GR" altLang="en-US" smtClean="0">
                <a:latin typeface="Tahoma" charset="0"/>
                <a:cs typeface="Arial" charset="0"/>
              </a:rPr>
              <a:t>Δ</a:t>
            </a:r>
            <a:r>
              <a:rPr lang="en-US" altLang="en-US" smtClean="0">
                <a:latin typeface="Tahoma" charset="0"/>
              </a:rPr>
              <a:t>G = Change in Gibbs free energy</a:t>
            </a:r>
          </a:p>
          <a:p>
            <a:pPr>
              <a:lnSpc>
                <a:spcPct val="90000"/>
              </a:lnSpc>
              <a:buFontTx/>
              <a:buNone/>
            </a:pPr>
            <a:r>
              <a:rPr lang="en-US" altLang="en-US" smtClean="0">
                <a:latin typeface="Tahoma" charset="0"/>
              </a:rPr>
              <a:t>This tells us if a process is spontaneous (expected to happen) or non-spontaneous</a:t>
            </a:r>
          </a:p>
          <a:p>
            <a:pPr>
              <a:lnSpc>
                <a:spcPct val="90000"/>
              </a:lnSpc>
              <a:buFontTx/>
              <a:buNone/>
            </a:pPr>
            <a:r>
              <a:rPr lang="el-GR" altLang="en-US" sz="2800" smtClean="0">
                <a:latin typeface="Tahoma" charset="0"/>
                <a:cs typeface="Arial" charset="0"/>
              </a:rPr>
              <a:t>Δ</a:t>
            </a:r>
            <a:r>
              <a:rPr lang="en-US" altLang="en-US" sz="2800" smtClean="0">
                <a:latin typeface="Tahoma" charset="0"/>
              </a:rPr>
              <a:t>G &lt; 0   process is spontaneous (favored)</a:t>
            </a:r>
          </a:p>
          <a:p>
            <a:pPr>
              <a:lnSpc>
                <a:spcPct val="90000"/>
              </a:lnSpc>
              <a:buFontTx/>
              <a:buNone/>
            </a:pPr>
            <a:r>
              <a:rPr lang="el-GR" altLang="en-US" sz="2800" smtClean="0">
                <a:latin typeface="Tahoma" charset="0"/>
                <a:cs typeface="Arial" charset="0"/>
              </a:rPr>
              <a:t>Δ</a:t>
            </a:r>
            <a:r>
              <a:rPr lang="en-US" altLang="en-US" sz="2800" smtClean="0">
                <a:latin typeface="Tahoma" charset="0"/>
              </a:rPr>
              <a:t>G = </a:t>
            </a:r>
            <a:r>
              <a:rPr lang="el-GR" altLang="en-US" sz="2800" smtClean="0">
                <a:latin typeface="Tahoma" charset="0"/>
                <a:cs typeface="Arial" charset="0"/>
              </a:rPr>
              <a:t>Δ</a:t>
            </a:r>
            <a:r>
              <a:rPr lang="en-US" altLang="en-US" sz="2800" smtClean="0">
                <a:latin typeface="Tahoma" charset="0"/>
              </a:rPr>
              <a:t>H - T</a:t>
            </a:r>
            <a:r>
              <a:rPr lang="el-GR" altLang="en-US" sz="2800" smtClean="0">
                <a:latin typeface="Tahoma" charset="0"/>
                <a:cs typeface="Arial" charset="0"/>
              </a:rPr>
              <a:t>Δ</a:t>
            </a:r>
            <a:r>
              <a:rPr lang="en-US" altLang="en-US" sz="2800" smtClean="0">
                <a:latin typeface="Tahoma" charset="0"/>
              </a:rPr>
              <a:t>S  (T is absolute temperature)</a:t>
            </a:r>
          </a:p>
          <a:p>
            <a:pPr>
              <a:lnSpc>
                <a:spcPct val="90000"/>
              </a:lnSpc>
              <a:buFontTx/>
              <a:buNone/>
            </a:pPr>
            <a:r>
              <a:rPr lang="en-US" altLang="en-US" sz="2800" smtClean="0">
                <a:latin typeface="Tahoma" charset="0"/>
              </a:rPr>
              <a:t>	processes that are exothermic (</a:t>
            </a:r>
            <a:r>
              <a:rPr lang="el-GR" altLang="en-US" sz="2800" smtClean="0">
                <a:latin typeface="Tahoma" charset="0"/>
                <a:cs typeface="Arial" charset="0"/>
              </a:rPr>
              <a:t>Δ</a:t>
            </a:r>
            <a:r>
              <a:rPr lang="en-US" altLang="en-US" sz="2800" smtClean="0">
                <a:latin typeface="Tahoma" charset="0"/>
              </a:rPr>
              <a:t> H &lt; 0) and increase disorder (</a:t>
            </a:r>
            <a:r>
              <a:rPr lang="el-GR" altLang="en-US" sz="2800" smtClean="0">
                <a:latin typeface="Tahoma" charset="0"/>
                <a:cs typeface="Arial" charset="0"/>
              </a:rPr>
              <a:t>Δ</a:t>
            </a:r>
            <a:r>
              <a:rPr lang="en-US" altLang="en-US" sz="2800" smtClean="0">
                <a:latin typeface="Tahoma" charset="0"/>
              </a:rPr>
              <a:t> S &gt; 0) are favored at all T</a:t>
            </a:r>
          </a:p>
          <a:p>
            <a:pPr>
              <a:lnSpc>
                <a:spcPct val="90000"/>
              </a:lnSpc>
              <a:buFontTx/>
              <a:buNone/>
            </a:pPr>
            <a:r>
              <a:rPr lang="en-US" altLang="en-US" sz="2800" smtClean="0">
                <a:latin typeface="Tahoma" charset="0"/>
              </a:rPr>
              <a:t>	processes that have </a:t>
            </a:r>
            <a:r>
              <a:rPr lang="el-GR" altLang="en-US" sz="2800" smtClean="0">
                <a:latin typeface="Tahoma" charset="0"/>
                <a:cs typeface="Arial" charset="0"/>
              </a:rPr>
              <a:t>Δ</a:t>
            </a:r>
            <a:r>
              <a:rPr lang="en-US" altLang="en-US" sz="2800" smtClean="0">
                <a:latin typeface="Tahoma" charset="0"/>
              </a:rPr>
              <a:t> H &gt; 0 and </a:t>
            </a:r>
            <a:r>
              <a:rPr lang="el-GR" altLang="en-US" sz="2800" smtClean="0">
                <a:latin typeface="Tahoma" charset="0"/>
                <a:cs typeface="Arial" charset="0"/>
              </a:rPr>
              <a:t>Δ</a:t>
            </a:r>
            <a:r>
              <a:rPr lang="en-US" altLang="en-US" sz="2800" smtClean="0">
                <a:latin typeface="Tahoma" charset="0"/>
              </a:rPr>
              <a:t> S &gt; 0 are favored at high T</a:t>
            </a:r>
          </a:p>
          <a:p>
            <a:pPr>
              <a:lnSpc>
                <a:spcPct val="90000"/>
              </a:lnSpc>
              <a:buFontTx/>
              <a:buNone/>
            </a:pPr>
            <a:endParaRPr lang="en-US" altLang="en-US" sz="2800" smtClean="0">
              <a:latin typeface="Tahoma" charset="0"/>
            </a:endParaRPr>
          </a:p>
        </p:txBody>
      </p:sp>
    </p:spTree>
    <p:extLst>
      <p:ext uri="{BB962C8B-B14F-4D97-AF65-F5344CB8AC3E}">
        <p14:creationId xmlns:p14="http://schemas.microsoft.com/office/powerpoint/2010/main" val="3816442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en-US" altLang="en-US" smtClean="0">
                <a:latin typeface="Tahoma" charset="0"/>
              </a:rPr>
              <a:t>Thermodynamics</a:t>
            </a:r>
          </a:p>
        </p:txBody>
      </p:sp>
      <p:sp>
        <p:nvSpPr>
          <p:cNvPr id="76803" name="Rectangle 3"/>
          <p:cNvSpPr>
            <a:spLocks noGrp="1" noChangeArrowheads="1"/>
          </p:cNvSpPr>
          <p:nvPr>
            <p:ph type="body" idx="4294967295"/>
          </p:nvPr>
        </p:nvSpPr>
        <p:spPr>
          <a:xfrm>
            <a:off x="457200" y="1646238"/>
            <a:ext cx="8229600" cy="4525962"/>
          </a:xfrm>
        </p:spPr>
        <p:txBody>
          <a:bodyPr/>
          <a:lstStyle/>
          <a:p>
            <a:r>
              <a:rPr lang="en-US" altLang="en-US" dirty="0" smtClean="0">
                <a:latin typeface="Tahoma" charset="0"/>
              </a:rPr>
              <a:t>Example Question:</a:t>
            </a:r>
          </a:p>
          <a:p>
            <a:pPr lvl="1">
              <a:buFontTx/>
              <a:buNone/>
            </a:pPr>
            <a:r>
              <a:rPr lang="en-US" altLang="en-US" dirty="0" smtClean="0">
                <a:latin typeface="Tahoma" charset="0"/>
              </a:rPr>
              <a:t>The </a:t>
            </a:r>
            <a:r>
              <a:rPr lang="el-GR" altLang="en-US" dirty="0" smtClean="0">
                <a:latin typeface="Tahoma" charset="0"/>
                <a:cs typeface="Tahoma" charset="0"/>
              </a:rPr>
              <a:t>Δ</a:t>
            </a:r>
            <a:r>
              <a:rPr lang="en-US" altLang="en-US" dirty="0" smtClean="0">
                <a:latin typeface="Tahoma" charset="0"/>
              </a:rPr>
              <a:t>G</a:t>
            </a:r>
            <a:r>
              <a:rPr lang="en-US" altLang="en-US" dirty="0" smtClean="0">
                <a:latin typeface="Tahoma" charset="0"/>
                <a:cs typeface="Tahoma" charset="0"/>
              </a:rPr>
              <a:t>°</a:t>
            </a:r>
            <a:r>
              <a:rPr lang="en-US" altLang="en-US" dirty="0" smtClean="0">
                <a:latin typeface="Tahoma" charset="0"/>
              </a:rPr>
              <a:t> for the reaction</a:t>
            </a:r>
          </a:p>
          <a:p>
            <a:pPr lvl="1">
              <a:buFontTx/>
              <a:buNone/>
            </a:pPr>
            <a:r>
              <a:rPr lang="en-US" altLang="en-US" dirty="0" smtClean="0">
                <a:latin typeface="Tahoma" charset="0"/>
              </a:rPr>
              <a:t>Ca</a:t>
            </a:r>
            <a:r>
              <a:rPr lang="en-US" altLang="en-US" baseline="30000" dirty="0" smtClean="0">
                <a:latin typeface="Tahoma" charset="0"/>
              </a:rPr>
              <a:t>2+</a:t>
            </a:r>
            <a:r>
              <a:rPr lang="en-US" altLang="en-US" dirty="0" smtClean="0">
                <a:latin typeface="Tahoma" charset="0"/>
              </a:rPr>
              <a:t> + 2OH</a:t>
            </a:r>
            <a:r>
              <a:rPr lang="en-US" altLang="en-US" baseline="30000" dirty="0" smtClean="0">
                <a:latin typeface="Tahoma" charset="0"/>
              </a:rPr>
              <a:t>-</a:t>
            </a:r>
            <a:r>
              <a:rPr lang="en-US" altLang="en-US" dirty="0" smtClean="0">
                <a:latin typeface="Tahoma" charset="0"/>
              </a:rPr>
              <a:t> =&gt; Ca(OH)</a:t>
            </a:r>
            <a:r>
              <a:rPr lang="en-US" altLang="en-US" baseline="-25000" dirty="0" smtClean="0">
                <a:latin typeface="Tahoma" charset="0"/>
              </a:rPr>
              <a:t>2</a:t>
            </a:r>
            <a:r>
              <a:rPr lang="en-US" altLang="en-US" dirty="0" smtClean="0">
                <a:latin typeface="Tahoma" charset="0"/>
              </a:rPr>
              <a:t>(s) is -52 kJ/</a:t>
            </a:r>
            <a:r>
              <a:rPr lang="en-US" altLang="en-US" dirty="0" err="1" smtClean="0">
                <a:latin typeface="Tahoma" charset="0"/>
              </a:rPr>
              <a:t>mol</a:t>
            </a:r>
            <a:endParaRPr lang="en-US" altLang="en-US" dirty="0" smtClean="0">
              <a:latin typeface="Tahoma" charset="0"/>
            </a:endParaRPr>
          </a:p>
          <a:p>
            <a:pPr lvl="1">
              <a:buFontTx/>
              <a:buNone/>
            </a:pPr>
            <a:r>
              <a:rPr lang="en-US" altLang="en-US" dirty="0" smtClean="0">
                <a:latin typeface="Tahoma" charset="0"/>
              </a:rPr>
              <a:t>Determine K at T = 20.</a:t>
            </a:r>
            <a:r>
              <a:rPr lang="en-US" altLang="en-US" dirty="0" smtClean="0">
                <a:latin typeface="Tahoma" charset="0"/>
                <a:cs typeface="Tahoma" charset="0"/>
              </a:rPr>
              <a:t>°</a:t>
            </a:r>
            <a:r>
              <a:rPr lang="en-US" altLang="en-US" dirty="0" smtClean="0">
                <a:latin typeface="Tahoma" charset="0"/>
              </a:rPr>
              <a:t>C for Ca(OH)</a:t>
            </a:r>
            <a:r>
              <a:rPr lang="en-US" altLang="en-US" baseline="-25000" dirty="0" smtClean="0">
                <a:latin typeface="Tahoma" charset="0"/>
              </a:rPr>
              <a:t>2</a:t>
            </a:r>
            <a:r>
              <a:rPr lang="en-US" altLang="en-US" dirty="0" smtClean="0">
                <a:latin typeface="Tahoma" charset="0"/>
              </a:rPr>
              <a:t>(s) =&gt; Ca</a:t>
            </a:r>
            <a:r>
              <a:rPr lang="en-US" altLang="en-US" baseline="30000" dirty="0" smtClean="0">
                <a:latin typeface="Tahoma" charset="0"/>
              </a:rPr>
              <a:t>2+</a:t>
            </a:r>
            <a:r>
              <a:rPr lang="en-US" altLang="en-US" dirty="0" smtClean="0">
                <a:latin typeface="Tahoma" charset="0"/>
              </a:rPr>
              <a:t> + 2OH</a:t>
            </a:r>
            <a:r>
              <a:rPr lang="en-US" altLang="en-US" baseline="30000" dirty="0" smtClean="0">
                <a:latin typeface="Tahoma" charset="0"/>
              </a:rPr>
              <a:t>-</a:t>
            </a:r>
            <a:r>
              <a:rPr lang="en-US" altLang="en-US" dirty="0" smtClean="0">
                <a:latin typeface="Tahoma" charset="0"/>
              </a:rPr>
              <a:t> </a:t>
            </a:r>
          </a:p>
          <a:p>
            <a:pPr lvl="1">
              <a:buFontTx/>
              <a:buNone/>
            </a:pPr>
            <a:endParaRPr lang="en-US" altLang="en-US" dirty="0" smtClean="0">
              <a:latin typeface="Tahoma" charset="0"/>
            </a:endParaRPr>
          </a:p>
        </p:txBody>
      </p:sp>
    </p:spTree>
    <p:extLst>
      <p:ext uri="{BB962C8B-B14F-4D97-AF65-F5344CB8AC3E}">
        <p14:creationId xmlns:p14="http://schemas.microsoft.com/office/powerpoint/2010/main" val="22257987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68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68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idx="4294967295"/>
          </p:nvPr>
        </p:nvSpPr>
        <p:spPr/>
        <p:txBody>
          <a:bodyPr/>
          <a:lstStyle/>
          <a:p>
            <a:r>
              <a:rPr lang="en-US" altLang="en-US" sz="4000" smtClean="0">
                <a:latin typeface="Tahoma" charset="0"/>
              </a:rPr>
              <a:t>Le Ch</a:t>
            </a:r>
            <a:r>
              <a:rPr lang="en-US" altLang="en-US" sz="4000" smtClean="0">
                <a:latin typeface="Tahoma" charset="0"/>
                <a:cs typeface="Arial" charset="0"/>
              </a:rPr>
              <a:t>âtelier’s Principle</a:t>
            </a:r>
          </a:p>
        </p:txBody>
      </p:sp>
      <p:sp>
        <p:nvSpPr>
          <p:cNvPr id="78851" name="Rectangle 3"/>
          <p:cNvSpPr>
            <a:spLocks noGrp="1" noChangeArrowheads="1"/>
          </p:cNvSpPr>
          <p:nvPr>
            <p:ph type="body" sz="half" idx="4294967295"/>
          </p:nvPr>
        </p:nvSpPr>
        <p:spPr>
          <a:xfrm>
            <a:off x="457200" y="1600200"/>
            <a:ext cx="4038600" cy="4525963"/>
          </a:xfrm>
        </p:spPr>
        <p:txBody>
          <a:bodyPr/>
          <a:lstStyle/>
          <a:p>
            <a:pPr>
              <a:buFontTx/>
              <a:buNone/>
            </a:pPr>
            <a:r>
              <a:rPr lang="en-US" altLang="en-US" smtClean="0">
                <a:latin typeface="Tahoma" charset="0"/>
              </a:rPr>
              <a:t>Intuitive Method</a:t>
            </a:r>
          </a:p>
          <a:p>
            <a:pPr lvl="1"/>
            <a:r>
              <a:rPr lang="en-US" altLang="en-US" sz="2000" smtClean="0">
                <a:latin typeface="Tahoma" charset="0"/>
              </a:rPr>
              <a:t>Addition to one side results in switch to other side</a:t>
            </a:r>
          </a:p>
          <a:p>
            <a:pPr lvl="1"/>
            <a:endParaRPr lang="en-US" altLang="en-US" sz="2000" smtClean="0">
              <a:latin typeface="Tahoma" charset="0"/>
            </a:endParaRPr>
          </a:p>
          <a:p>
            <a:pPr lvl="1"/>
            <a:r>
              <a:rPr lang="en-US" altLang="en-US" sz="2000" smtClean="0">
                <a:latin typeface="Tahoma" charset="0"/>
              </a:rPr>
              <a:t>Example:</a:t>
            </a:r>
          </a:p>
        </p:txBody>
      </p:sp>
      <p:sp>
        <p:nvSpPr>
          <p:cNvPr id="78852" name="Rectangle 4"/>
          <p:cNvSpPr>
            <a:spLocks noGrp="1" noChangeArrowheads="1"/>
          </p:cNvSpPr>
          <p:nvPr>
            <p:ph type="body" sz="half" idx="4294967295"/>
          </p:nvPr>
        </p:nvSpPr>
        <p:spPr>
          <a:xfrm>
            <a:off x="4648200" y="1600200"/>
            <a:ext cx="4038600" cy="4525963"/>
          </a:xfrm>
        </p:spPr>
        <p:txBody>
          <a:bodyPr/>
          <a:lstStyle/>
          <a:p>
            <a:pPr>
              <a:buFontTx/>
              <a:buNone/>
            </a:pPr>
            <a:r>
              <a:rPr lang="en-US" altLang="en-US" sz="2800" smtClean="0">
                <a:latin typeface="Tahoma" charset="0"/>
              </a:rPr>
              <a:t>Mathematical Method</a:t>
            </a:r>
          </a:p>
          <a:p>
            <a:pPr>
              <a:buFontTx/>
              <a:buNone/>
            </a:pPr>
            <a:endParaRPr lang="en-US" altLang="en-US" sz="2800" smtClean="0">
              <a:latin typeface="Tahoma" charset="0"/>
            </a:endParaRPr>
          </a:p>
        </p:txBody>
      </p:sp>
      <p:sp>
        <p:nvSpPr>
          <p:cNvPr id="78853" name="Text Box 5"/>
          <p:cNvSpPr txBox="1">
            <a:spLocks noChangeArrowheads="1"/>
          </p:cNvSpPr>
          <p:nvPr/>
        </p:nvSpPr>
        <p:spPr bwMode="auto">
          <a:xfrm>
            <a:off x="762000" y="4495800"/>
            <a:ext cx="3200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a:latin typeface="Tahoma" charset="0"/>
              </a:rPr>
              <a:t>AgCl(s)   </a:t>
            </a:r>
            <a:r>
              <a:rPr lang="en-US" altLang="en-US"/>
              <a:t>↔  </a:t>
            </a:r>
            <a:r>
              <a:rPr lang="en-US" altLang="en-US" sz="2000">
                <a:latin typeface="Tahoma" charset="0"/>
              </a:rPr>
              <a:t> Ag</a:t>
            </a:r>
            <a:r>
              <a:rPr lang="en-US" altLang="en-US" sz="2000" baseline="30000">
                <a:latin typeface="Tahoma" charset="0"/>
              </a:rPr>
              <a:t>+</a:t>
            </a:r>
            <a:r>
              <a:rPr lang="en-US" altLang="en-US" sz="2000">
                <a:latin typeface="Tahoma" charset="0"/>
              </a:rPr>
              <a:t> + Cl</a:t>
            </a:r>
            <a:r>
              <a:rPr lang="en-US" altLang="en-US" sz="2000" baseline="30000">
                <a:latin typeface="Tahoma" charset="0"/>
              </a:rPr>
              <a:t>- </a:t>
            </a:r>
          </a:p>
        </p:txBody>
      </p:sp>
      <p:sp>
        <p:nvSpPr>
          <p:cNvPr id="78854" name="Line 6"/>
          <p:cNvSpPr>
            <a:spLocks noChangeShapeType="1"/>
          </p:cNvSpPr>
          <p:nvPr/>
        </p:nvSpPr>
        <p:spPr bwMode="auto">
          <a:xfrm flipV="1">
            <a:off x="2514600" y="4953000"/>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5" name="Line 7"/>
          <p:cNvSpPr>
            <a:spLocks noChangeShapeType="1"/>
          </p:cNvSpPr>
          <p:nvPr/>
        </p:nvSpPr>
        <p:spPr bwMode="auto">
          <a:xfrm flipH="1">
            <a:off x="1676400" y="44958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6" name="Text Box 8"/>
          <p:cNvSpPr txBox="1">
            <a:spLocks noChangeArrowheads="1"/>
          </p:cNvSpPr>
          <p:nvPr/>
        </p:nvSpPr>
        <p:spPr bwMode="auto">
          <a:xfrm>
            <a:off x="2590800" y="5029200"/>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a:latin typeface="Tahoma" charset="0"/>
              </a:rPr>
              <a:t>Addition of Ag</a:t>
            </a:r>
            <a:r>
              <a:rPr lang="en-US" altLang="en-US" baseline="30000">
                <a:latin typeface="Tahoma" charset="0"/>
              </a:rPr>
              <a:t>+</a:t>
            </a:r>
            <a:endParaRPr lang="en-US" altLang="en-US">
              <a:latin typeface="Tahoma" charset="0"/>
            </a:endParaRPr>
          </a:p>
        </p:txBody>
      </p:sp>
      <p:graphicFrame>
        <p:nvGraphicFramePr>
          <p:cNvPr id="78857" name="Object 9"/>
          <p:cNvGraphicFramePr>
            <a:graphicFrameLocks noChangeAspect="1"/>
          </p:cNvGraphicFramePr>
          <p:nvPr/>
        </p:nvGraphicFramePr>
        <p:xfrm>
          <a:off x="5029200" y="2341563"/>
          <a:ext cx="2819400" cy="501650"/>
        </p:xfrm>
        <a:graphic>
          <a:graphicData uri="http://schemas.openxmlformats.org/presentationml/2006/ole">
            <mc:AlternateContent xmlns:mc="http://schemas.openxmlformats.org/markup-compatibility/2006">
              <mc:Choice xmlns:v="urn:schemas-microsoft-com:vml" Requires="v">
                <p:oleObj spid="_x0000_s19460" name="Equation" r:id="rId3" imgW="1282700" imgH="228600" progId="Equation.3">
                  <p:embed/>
                </p:oleObj>
              </mc:Choice>
              <mc:Fallback>
                <p:oleObj name="Equation" r:id="rId3" imgW="1282700" imgH="228600" progId="Equation.3">
                  <p:embed/>
                  <p:pic>
                    <p:nvPicPr>
                      <p:cNvPr id="78857"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2341563"/>
                        <a:ext cx="2819400"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8" name="Object 10"/>
          <p:cNvGraphicFramePr>
            <a:graphicFrameLocks noChangeAspect="1"/>
          </p:cNvGraphicFramePr>
          <p:nvPr/>
        </p:nvGraphicFramePr>
        <p:xfrm>
          <a:off x="5105400" y="2895600"/>
          <a:ext cx="2057400" cy="850900"/>
        </p:xfrm>
        <a:graphic>
          <a:graphicData uri="http://schemas.openxmlformats.org/presentationml/2006/ole">
            <mc:AlternateContent xmlns:mc="http://schemas.openxmlformats.org/markup-compatibility/2006">
              <mc:Choice xmlns:v="urn:schemas-microsoft-com:vml" Requires="v">
                <p:oleObj spid="_x0000_s19461" name="Equation" r:id="rId5" imgW="1040948" imgH="431613" progId="Equation.3">
                  <p:embed/>
                </p:oleObj>
              </mc:Choice>
              <mc:Fallback>
                <p:oleObj name="Equation" r:id="rId5" imgW="1040948" imgH="431613" progId="Equation.3">
                  <p:embed/>
                  <p:pic>
                    <p:nvPicPr>
                      <p:cNvPr id="78858"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2895600"/>
                        <a:ext cx="2057400"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859" name="Text Box 11"/>
          <p:cNvSpPr txBox="1">
            <a:spLocks noChangeArrowheads="1"/>
          </p:cNvSpPr>
          <p:nvPr/>
        </p:nvSpPr>
        <p:spPr bwMode="auto">
          <a:xfrm>
            <a:off x="4648200" y="3733800"/>
            <a:ext cx="35052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a:latin typeface="Tahoma" charset="0"/>
              </a:rPr>
              <a:t>When </a:t>
            </a:r>
            <a:r>
              <a:rPr lang="en-US" altLang="en-US" sz="2000" i="1">
                <a:latin typeface="Tahoma" charset="0"/>
              </a:rPr>
              <a:t>Q</a:t>
            </a:r>
            <a:r>
              <a:rPr lang="en-US" altLang="en-US" sz="2000">
                <a:latin typeface="Tahoma" charset="0"/>
              </a:rPr>
              <a:t>&gt;</a:t>
            </a:r>
            <a:r>
              <a:rPr lang="en-US" altLang="en-US" sz="2000" i="1">
                <a:latin typeface="Tahoma" charset="0"/>
              </a:rPr>
              <a:t>K</a:t>
            </a:r>
            <a:r>
              <a:rPr lang="en-US" altLang="en-US" sz="2000">
                <a:latin typeface="Tahoma" charset="0"/>
              </a:rPr>
              <a:t>, </a:t>
            </a:r>
            <a:r>
              <a:rPr lang="el-GR" altLang="en-US" sz="2000">
                <a:latin typeface="Tahoma" charset="0"/>
                <a:cs typeface="Arial" charset="0"/>
              </a:rPr>
              <a:t>Δ</a:t>
            </a:r>
            <a:r>
              <a:rPr lang="en-US" altLang="en-US" sz="2000">
                <a:latin typeface="Tahoma" charset="0"/>
                <a:cs typeface="Arial" charset="0"/>
              </a:rPr>
              <a:t>G&gt;0 (toward reactants)</a:t>
            </a:r>
          </a:p>
          <a:p>
            <a:pPr eaLnBrk="1" hangingPunct="1">
              <a:spcBef>
                <a:spcPct val="50000"/>
              </a:spcBef>
            </a:pPr>
            <a:r>
              <a:rPr lang="en-US" altLang="en-US" sz="2000">
                <a:latin typeface="Tahoma" charset="0"/>
                <a:cs typeface="Arial" charset="0"/>
              </a:rPr>
              <a:t>When </a:t>
            </a:r>
            <a:r>
              <a:rPr lang="en-US" altLang="en-US" sz="2000" i="1">
                <a:latin typeface="Tahoma" charset="0"/>
                <a:cs typeface="Arial" charset="0"/>
              </a:rPr>
              <a:t>Q</a:t>
            </a:r>
            <a:r>
              <a:rPr lang="en-US" altLang="en-US" sz="2000">
                <a:latin typeface="Tahoma" charset="0"/>
                <a:cs typeface="Arial" charset="0"/>
              </a:rPr>
              <a:t>&lt;</a:t>
            </a:r>
            <a:r>
              <a:rPr lang="en-US" altLang="en-US" sz="2000" i="1">
                <a:latin typeface="Tahoma" charset="0"/>
                <a:cs typeface="Arial" charset="0"/>
              </a:rPr>
              <a:t>K</a:t>
            </a:r>
            <a:r>
              <a:rPr lang="en-US" altLang="en-US" sz="2000">
                <a:latin typeface="Tahoma" charset="0"/>
                <a:cs typeface="Arial" charset="0"/>
              </a:rPr>
              <a:t>, </a:t>
            </a:r>
            <a:r>
              <a:rPr lang="el-GR" altLang="en-US" sz="2000">
                <a:latin typeface="Tahoma" charset="0"/>
              </a:rPr>
              <a:t>Δ</a:t>
            </a:r>
            <a:r>
              <a:rPr lang="en-US" altLang="en-US" sz="2000">
                <a:latin typeface="Tahoma" charset="0"/>
              </a:rPr>
              <a:t>G&lt;0 (toward products)</a:t>
            </a:r>
          </a:p>
          <a:p>
            <a:pPr eaLnBrk="1" hangingPunct="1">
              <a:spcBef>
                <a:spcPct val="50000"/>
              </a:spcBef>
            </a:pPr>
            <a:r>
              <a:rPr lang="en-US" altLang="en-US" sz="2000">
                <a:latin typeface="Tahoma" charset="0"/>
              </a:rPr>
              <a:t>Example: Q = [Ag</a:t>
            </a:r>
            <a:r>
              <a:rPr lang="en-US" altLang="en-US" sz="2000" baseline="30000">
                <a:latin typeface="Tahoma" charset="0"/>
              </a:rPr>
              <a:t>+</a:t>
            </a:r>
            <a:r>
              <a:rPr lang="en-US" altLang="en-US" sz="2000">
                <a:latin typeface="Tahoma" charset="0"/>
              </a:rPr>
              <a:t>][Cl</a:t>
            </a:r>
            <a:r>
              <a:rPr lang="en-US" altLang="en-US" sz="2000" baseline="30000">
                <a:latin typeface="Tahoma" charset="0"/>
              </a:rPr>
              <a:t>-</a:t>
            </a:r>
            <a:r>
              <a:rPr lang="en-US" altLang="en-US" sz="2000">
                <a:latin typeface="Tahoma" charset="0"/>
              </a:rPr>
              <a:t>]</a:t>
            </a:r>
          </a:p>
          <a:p>
            <a:pPr eaLnBrk="1" hangingPunct="1">
              <a:spcBef>
                <a:spcPct val="50000"/>
              </a:spcBef>
            </a:pPr>
            <a:r>
              <a:rPr lang="en-US" altLang="en-US" sz="2000">
                <a:latin typeface="Tahoma" charset="0"/>
              </a:rPr>
              <a:t>As Ag</a:t>
            </a:r>
            <a:r>
              <a:rPr lang="en-US" altLang="en-US" sz="2000" baseline="30000">
                <a:latin typeface="Tahoma" charset="0"/>
              </a:rPr>
              <a:t>+ </a:t>
            </a:r>
            <a:r>
              <a:rPr lang="en-US" altLang="en-US" sz="2000">
                <a:latin typeface="Tahoma" charset="0"/>
                <a:cs typeface="Times New Roman" pitchFamily="18" charset="0"/>
              </a:rPr>
              <a:t>increases</a:t>
            </a:r>
            <a:r>
              <a:rPr lang="en-US" altLang="en-US" sz="2000">
                <a:latin typeface="Tahoma" charset="0"/>
              </a:rPr>
              <a:t>, Q&gt;K</a:t>
            </a:r>
            <a:endParaRPr lang="el-GR" altLang="en-US" sz="2000">
              <a:latin typeface="Tahoma" charset="0"/>
            </a:endParaRPr>
          </a:p>
        </p:txBody>
      </p:sp>
      <p:sp>
        <p:nvSpPr>
          <p:cNvPr id="233484" name="Text Box 12"/>
          <p:cNvSpPr txBox="1">
            <a:spLocks noChangeArrowheads="1"/>
          </p:cNvSpPr>
          <p:nvPr/>
        </p:nvSpPr>
        <p:spPr bwMode="auto">
          <a:xfrm>
            <a:off x="914400" y="3733800"/>
            <a:ext cx="2819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a:t>reaction shifts to reactants (more AgCl(s))</a:t>
            </a:r>
          </a:p>
        </p:txBody>
      </p:sp>
    </p:spTree>
    <p:extLst>
      <p:ext uri="{BB962C8B-B14F-4D97-AF65-F5344CB8AC3E}">
        <p14:creationId xmlns:p14="http://schemas.microsoft.com/office/powerpoint/2010/main" val="1796566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8854"/>
                                        </p:tgtEl>
                                        <p:attrNameLst>
                                          <p:attrName>style.visibility</p:attrName>
                                        </p:attrNameLst>
                                      </p:cBhvr>
                                      <p:to>
                                        <p:strVal val="visible"/>
                                      </p:to>
                                    </p:set>
                                    <p:anim calcmode="lin" valueType="num">
                                      <p:cBhvr additive="base">
                                        <p:cTn id="23" dur="500" fill="hold"/>
                                        <p:tgtEl>
                                          <p:spTgt spid="78854"/>
                                        </p:tgtEl>
                                        <p:attrNameLst>
                                          <p:attrName>ppt_x</p:attrName>
                                        </p:attrNameLst>
                                      </p:cBhvr>
                                      <p:tavLst>
                                        <p:tav tm="0">
                                          <p:val>
                                            <p:strVal val="#ppt_x"/>
                                          </p:val>
                                        </p:tav>
                                        <p:tav tm="100000">
                                          <p:val>
                                            <p:strVal val="#ppt_x"/>
                                          </p:val>
                                        </p:tav>
                                      </p:tavLst>
                                    </p:anim>
                                    <p:anim calcmode="lin" valueType="num">
                                      <p:cBhvr additive="base">
                                        <p:cTn id="24" dur="500" fill="hold"/>
                                        <p:tgtEl>
                                          <p:spTgt spid="78854"/>
                                        </p:tgtEl>
                                        <p:attrNameLst>
                                          <p:attrName>ppt_y</p:attrName>
                                        </p:attrNameLst>
                                      </p:cBhvr>
                                      <p:tavLst>
                                        <p:tav tm="0">
                                          <p:val>
                                            <p:strVal val="1+#ppt_h/2"/>
                                          </p:val>
                                        </p:tav>
                                        <p:tav tm="100000">
                                          <p:val>
                                            <p:strVal val="#ppt_y"/>
                                          </p:val>
                                        </p:tav>
                                      </p:tavLst>
                                    </p:anim>
                                  </p:childTnLst>
                                </p:cTn>
                              </p:par>
                              <p:par>
                                <p:cTn id="25" presetID="1" presetClass="entr" presetSubtype="0" fill="hold" grpId="0" nodeType="withEffect">
                                  <p:stCondLst>
                                    <p:cond delay="0"/>
                                  </p:stCondLst>
                                  <p:childTnLst>
                                    <p:set>
                                      <p:cBhvr>
                                        <p:cTn id="26" dur="1" fill="hold">
                                          <p:stCondLst>
                                            <p:cond delay="0"/>
                                          </p:stCondLst>
                                        </p:cTn>
                                        <p:tgtEl>
                                          <p:spTgt spid="7885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55"/>
                                        </p:tgtEl>
                                        <p:attrNameLst>
                                          <p:attrName>style.visibility</p:attrName>
                                        </p:attrNameLst>
                                      </p:cBhvr>
                                      <p:to>
                                        <p:strVal val="visible"/>
                                      </p:to>
                                    </p:set>
                                    <p:anim calcmode="lin" valueType="num">
                                      <p:cBhvr additive="base">
                                        <p:cTn id="31" dur="500" fill="hold"/>
                                        <p:tgtEl>
                                          <p:spTgt spid="78855"/>
                                        </p:tgtEl>
                                        <p:attrNameLst>
                                          <p:attrName>ppt_x</p:attrName>
                                        </p:attrNameLst>
                                      </p:cBhvr>
                                      <p:tavLst>
                                        <p:tav tm="0">
                                          <p:val>
                                            <p:strVal val="#ppt_x"/>
                                          </p:val>
                                        </p:tav>
                                        <p:tav tm="100000">
                                          <p:val>
                                            <p:strVal val="#ppt_x"/>
                                          </p:val>
                                        </p:tav>
                                      </p:tavLst>
                                    </p:anim>
                                    <p:anim calcmode="lin" valueType="num">
                                      <p:cBhvr additive="base">
                                        <p:cTn id="32" dur="500" fill="hold"/>
                                        <p:tgtEl>
                                          <p:spTgt spid="7885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33484"/>
                                        </p:tgtEl>
                                        <p:attrNameLst>
                                          <p:attrName>style.visibility</p:attrName>
                                        </p:attrNameLst>
                                      </p:cBhvr>
                                      <p:to>
                                        <p:strVal val="visible"/>
                                      </p:to>
                                    </p:set>
                                    <p:anim calcmode="lin" valueType="num">
                                      <p:cBhvr additive="base">
                                        <p:cTn id="35" dur="500" fill="hold"/>
                                        <p:tgtEl>
                                          <p:spTgt spid="233484"/>
                                        </p:tgtEl>
                                        <p:attrNameLst>
                                          <p:attrName>ppt_x</p:attrName>
                                        </p:attrNameLst>
                                      </p:cBhvr>
                                      <p:tavLst>
                                        <p:tav tm="0">
                                          <p:val>
                                            <p:strVal val="#ppt_x"/>
                                          </p:val>
                                        </p:tav>
                                        <p:tav tm="100000">
                                          <p:val>
                                            <p:strVal val="#ppt_x"/>
                                          </p:val>
                                        </p:tav>
                                      </p:tavLst>
                                    </p:anim>
                                    <p:anim calcmode="lin" valueType="num">
                                      <p:cBhvr additive="base">
                                        <p:cTn id="36" dur="500" fill="hold"/>
                                        <p:tgtEl>
                                          <p:spTgt spid="23348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8852">
                                            <p:txEl>
                                              <p:pRg st="0" end="0"/>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7885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7885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8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P spid="78852" grpId="0" build="p"/>
      <p:bldP spid="78853" grpId="0"/>
      <p:bldP spid="78854" grpId="0" animBg="1"/>
      <p:bldP spid="78855" grpId="0" animBg="1"/>
      <p:bldP spid="78856" grpId="0"/>
      <p:bldP spid="78859" grpId="0"/>
      <p:bldP spid="23348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2072</TotalTime>
  <Words>864</Words>
  <Application>Microsoft Office PowerPoint</Application>
  <PresentationFormat>On-screen Show (4:3)</PresentationFormat>
  <Paragraphs>197</Paragraphs>
  <Slides>20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Symbol</vt:lpstr>
      <vt:lpstr>Tahoma</vt:lpstr>
      <vt:lpstr>Times New Roman</vt:lpstr>
      <vt:lpstr>Default Design</vt:lpstr>
      <vt:lpstr>Equation</vt:lpstr>
      <vt:lpstr>Chem. 31 – 10/9 Lecture</vt:lpstr>
      <vt:lpstr>Announcements I</vt:lpstr>
      <vt:lpstr>Announcements II</vt:lpstr>
      <vt:lpstr>Thermodynamics</vt:lpstr>
      <vt:lpstr>Thermodynamics Entropy</vt:lpstr>
      <vt:lpstr>Thermodynamics</vt:lpstr>
      <vt:lpstr>Thermodynamics</vt:lpstr>
      <vt:lpstr>Thermodynamics</vt:lpstr>
      <vt:lpstr>Le Châtelier’s Principle</vt:lpstr>
      <vt:lpstr>Le Châtelier’s Principle</vt:lpstr>
      <vt:lpstr>Le Châtelier’s Principle</vt:lpstr>
      <vt:lpstr>Le Châtelier’s Principle</vt:lpstr>
      <vt:lpstr>Le Châtelier’s Principle</vt:lpstr>
      <vt:lpstr>Le Châtelier’s Principle</vt:lpstr>
      <vt:lpstr>Some Le Chatelier’s Principle Examples</vt:lpstr>
      <vt:lpstr>Ch. 6 – Solubility Problems</vt:lpstr>
      <vt:lpstr>Solubility Product Problems  - Solubility in Water</vt:lpstr>
      <vt:lpstr>Solubility Product Problems  - Solubility of Mg(OH)2 in water</vt:lpstr>
      <vt:lpstr>Solubility Product Problems  - Solubility of Mg(OH)2 in Common Ion</vt:lpstr>
      <vt:lpstr>Solubility Product Problems  - Solubility of Mg(OH)2 at pH 11 – cont.</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196</cp:revision>
  <dcterms:created xsi:type="dcterms:W3CDTF">2005-09-14T19:27:31Z</dcterms:created>
  <dcterms:modified xsi:type="dcterms:W3CDTF">2017-10-09T00:12:56Z</dcterms:modified>
</cp:coreProperties>
</file>