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21" r:id="rId3"/>
    <p:sldId id="419" r:id="rId4"/>
    <p:sldId id="420" r:id="rId5"/>
    <p:sldId id="415" r:id="rId6"/>
    <p:sldId id="416" r:id="rId7"/>
    <p:sldId id="417" r:id="rId8"/>
    <p:sldId id="418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 varScale="1">
        <p:scale>
          <a:sx n="106" d="100"/>
          <a:sy n="106" d="100"/>
        </p:scale>
        <p:origin x="55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4510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2858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005EA8-512F-4ADE-BF16-7DE1F8D98BC6}" type="slidenum">
              <a:rPr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42692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0A3DDB8-1F73-4BF5-8C05-CD18ACC61FF2}" type="slidenum">
              <a:rPr lang="en-US" altLang="en-US" sz="1200"/>
              <a:pPr algn="r"/>
              <a:t>11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66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2808E-E4C8-4E23-BCC9-808EC3782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8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10/11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Precipitations Used for Separations</a:t>
            </a:r>
            <a:br>
              <a:rPr lang="en-US" altLang="en-US" sz="4000" smtClean="0">
                <a:latin typeface="Tahoma" charset="0"/>
              </a:rPr>
            </a:br>
            <a:endParaRPr lang="en-US" altLang="en-US" sz="4000" smtClean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Example:  If we wanted to know the concentrations of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and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in a water sample.  EDTA titration gives [Ca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] + [Mg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].  However, if we could selectively remove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or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(e.g. through titration) and re-titrate, we could determine the concentrations of each 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Determine if it is possible to remove 99% of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through precipitation as Mg(OH)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 without precipitating out any Ca(OH)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 if a tap water solution initially has 1.0 x 10</a:t>
            </a:r>
            <a:r>
              <a:rPr lang="en-US" altLang="en-US" sz="2400" baseline="30000" smtClean="0">
                <a:latin typeface="Tahoma" charset="0"/>
              </a:rPr>
              <a:t>-3</a:t>
            </a:r>
            <a:r>
              <a:rPr lang="en-US" altLang="en-US" sz="2400" smtClean="0">
                <a:latin typeface="Tahoma" charset="0"/>
              </a:rPr>
              <a:t> M Mg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and 1.0 x 10</a:t>
            </a:r>
            <a:r>
              <a:rPr lang="en-US" altLang="en-US" sz="2400" baseline="30000" smtClean="0">
                <a:latin typeface="Tahoma" charset="0"/>
              </a:rPr>
              <a:t>-3</a:t>
            </a:r>
            <a:r>
              <a:rPr lang="en-US" altLang="en-US" sz="2400" smtClean="0">
                <a:latin typeface="Tahoma" charset="0"/>
              </a:rPr>
              <a:t> M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56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Precipitation Problems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What occurs if we mix 50 mL of 0.020 M BaCl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with 50 mL of 3.0 x 10</a:t>
            </a:r>
            <a:r>
              <a:rPr lang="en-US" altLang="en-US" baseline="30000" smtClean="0">
                <a:latin typeface="Tahoma" charset="0"/>
              </a:rPr>
              <a:t>-4</a:t>
            </a:r>
            <a:r>
              <a:rPr lang="en-US" altLang="en-US" smtClean="0">
                <a:latin typeface="Tahoma" charset="0"/>
              </a:rPr>
              <a:t> M (NH</a:t>
            </a:r>
            <a:r>
              <a:rPr lang="en-US" altLang="en-US" baseline="-25000" smtClean="0">
                <a:latin typeface="Tahoma" charset="0"/>
              </a:rPr>
              <a:t>4</a:t>
            </a:r>
            <a:r>
              <a:rPr lang="en-US" altLang="en-US" smtClean="0">
                <a:latin typeface="Tahoma" charset="0"/>
              </a:rPr>
              <a:t>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SO</a:t>
            </a:r>
            <a:r>
              <a:rPr lang="en-US" altLang="en-US" baseline="-25000" smtClean="0">
                <a:latin typeface="Tahoma" charset="0"/>
              </a:rPr>
              <a:t>4</a:t>
            </a:r>
            <a:r>
              <a:rPr lang="en-US" altLang="en-US" smtClean="0">
                <a:latin typeface="Tahoma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Does any solid form from the mixing of ions?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What are the concentrations of ions remaining?</a:t>
            </a:r>
          </a:p>
        </p:txBody>
      </p:sp>
    </p:spTree>
    <p:extLst>
      <p:ext uri="{BB962C8B-B14F-4D97-AF65-F5344CB8AC3E}">
        <p14:creationId xmlns:p14="http://schemas.microsoft.com/office/powerpoint/2010/main" val="378529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</a:t>
            </a:r>
            <a:endParaRPr lang="en-US" altLang="en-US" sz="2800" smtClean="0">
              <a:latin typeface="Tahoma" charset="0"/>
            </a:endParaRP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 Reaction: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 +  2NH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 </a:t>
            </a:r>
            <a:r>
              <a:rPr lang="en-US" altLang="en-US" sz="2800" smtClean="0">
                <a:latin typeface="Tahoma" charset="0"/>
                <a:cs typeface="Arial" charset="0"/>
              </a:rPr>
              <a:t>↔  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</a:t>
            </a:r>
            <a:endParaRPr lang="en-US" altLang="en-US" sz="2800" baseline="300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      Ligand             Complex Ion</a:t>
            </a:r>
          </a:p>
          <a:p>
            <a:pPr>
              <a:buFontTx/>
              <a:buNone/>
            </a:pPr>
            <a:endParaRPr lang="en-US" altLang="en-US" sz="28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Why does reaction occur?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 is a Lewis acid (electron pair acceptor)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 is a Lewis base (electron pair donator)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Metal-ligand bonds are intermediate strength</a:t>
            </a:r>
          </a:p>
        </p:txBody>
      </p:sp>
    </p:spTree>
    <p:extLst>
      <p:ext uri="{BB962C8B-B14F-4D97-AF65-F5344CB8AC3E}">
        <p14:creationId xmlns:p14="http://schemas.microsoft.com/office/powerpoint/2010/main" val="8398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 </a:t>
            </a:r>
            <a:r>
              <a:rPr lang="en-US" altLang="en-US" smtClean="0"/>
              <a:t>–</a:t>
            </a:r>
            <a:r>
              <a:rPr lang="en-US" altLang="en-US" smtClean="0">
                <a:latin typeface="Tahoma" charset="0"/>
              </a:rPr>
              <a:t> Why Study?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altLang="en-US" sz="2400" dirty="0" smtClean="0">
                <a:latin typeface="Tahoma" charset="0"/>
              </a:rPr>
              <a:t>Useful in separations</a:t>
            </a:r>
          </a:p>
          <a:p>
            <a:pPr lvl="1"/>
            <a:r>
              <a:rPr lang="en-US" altLang="en-US" sz="2000" dirty="0" err="1" smtClean="0">
                <a:latin typeface="Tahoma" charset="0"/>
              </a:rPr>
              <a:t>Complexed</a:t>
            </a:r>
            <a:r>
              <a:rPr lang="en-US" altLang="en-US" sz="2000" dirty="0" smtClean="0">
                <a:latin typeface="Tahoma" charset="0"/>
              </a:rPr>
              <a:t> metals become more organic soluble</a:t>
            </a:r>
          </a:p>
          <a:p>
            <a:r>
              <a:rPr lang="en-US" altLang="en-US" sz="2400" dirty="0" smtClean="0">
                <a:latin typeface="Tahoma" charset="0"/>
              </a:rPr>
              <a:t>Effects on metal solubility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Tahoma" charset="0"/>
              </a:rPr>
              <a:t>	(e.g. addition of NH</a:t>
            </a:r>
            <a:r>
              <a:rPr lang="en-US" altLang="en-US" sz="2000" baseline="-25000" dirty="0" smtClean="0">
                <a:latin typeface="Tahoma" charset="0"/>
              </a:rPr>
              <a:t>3</a:t>
            </a:r>
            <a:r>
              <a:rPr lang="en-US" altLang="en-US" sz="2000" dirty="0" smtClean="0">
                <a:latin typeface="Tahoma" charset="0"/>
              </a:rPr>
              <a:t> on </a:t>
            </a:r>
            <a:r>
              <a:rPr lang="en-US" altLang="en-US" sz="2000" dirty="0" err="1" smtClean="0">
                <a:latin typeface="Tahoma" charset="0"/>
              </a:rPr>
              <a:t>AgCl</a:t>
            </a:r>
            <a:r>
              <a:rPr lang="en-US" altLang="en-US" sz="2000" dirty="0" smtClean="0">
                <a:latin typeface="Tahoma" charset="0"/>
              </a:rPr>
              <a:t> solubility)</a:t>
            </a:r>
          </a:p>
          <a:p>
            <a:r>
              <a:rPr lang="en-US" altLang="en-US" sz="2400" dirty="0" err="1" smtClean="0">
                <a:latin typeface="Tahoma" charset="0"/>
              </a:rPr>
              <a:t>Complexometric</a:t>
            </a:r>
            <a:r>
              <a:rPr lang="en-US" altLang="en-US" sz="2400" dirty="0" smtClean="0">
                <a:latin typeface="Tahoma" charset="0"/>
              </a:rPr>
              <a:t> titrations</a:t>
            </a:r>
          </a:p>
          <a:p>
            <a:pPr>
              <a:buNone/>
            </a:pPr>
            <a:r>
              <a:rPr lang="en-US" altLang="en-US" sz="2400" dirty="0" smtClean="0">
                <a:latin typeface="Tahoma" charset="0"/>
              </a:rPr>
              <a:t>	</a:t>
            </a:r>
            <a:r>
              <a:rPr lang="en-US" altLang="en-US" sz="2000" dirty="0" smtClean="0">
                <a:latin typeface="Tahoma" charset="0"/>
              </a:rPr>
              <a:t>(e.g. water hardness titration)</a:t>
            </a:r>
          </a:p>
          <a:p>
            <a:r>
              <a:rPr lang="en-US" altLang="en-US" sz="2400" dirty="0" smtClean="0">
                <a:latin typeface="Tahoma" charset="0"/>
              </a:rPr>
              <a:t>Some Complexes are Colored</a:t>
            </a:r>
          </a:p>
          <a:p>
            <a:pPr>
              <a:buNone/>
            </a:pPr>
            <a:r>
              <a:rPr lang="en-US" altLang="en-US" sz="2000" dirty="0" smtClean="0">
                <a:latin typeface="Tahoma" charset="0"/>
              </a:rPr>
              <a:t>	(use as indicators or for spectroscopic measurements)</a:t>
            </a:r>
          </a:p>
          <a:p>
            <a:pPr>
              <a:buFontTx/>
              <a:buNone/>
            </a:pPr>
            <a:endParaRPr lang="en-US" altLang="en-US" sz="2400" dirty="0" smtClean="0">
              <a:latin typeface="Tahoma" charset="0"/>
            </a:endParaRPr>
          </a:p>
        </p:txBody>
      </p:sp>
      <p:graphicFrame>
        <p:nvGraphicFramePr>
          <p:cNvPr id="2672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835650" y="1997075"/>
          <a:ext cx="160020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ChemSketch" r:id="rId3" imgW="1335024" imgH="1258824" progId="ACD.ChemSketch.20">
                  <p:embed/>
                </p:oleObj>
              </mc:Choice>
              <mc:Fallback>
                <p:oleObj name="ChemSketch" r:id="rId3" imgW="1335024" imgH="1258824" progId="ACD.ChemSketch.20">
                  <p:embed/>
                  <p:pic>
                    <p:nvPicPr>
                      <p:cNvPr id="267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1997075"/>
                        <a:ext cx="1600200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6324600" y="25908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Na</a:t>
            </a:r>
            <a:r>
              <a:rPr lang="en-US" altLang="en-US" sz="1800" baseline="30000">
                <a:latin typeface="Tahoma" charset="0"/>
              </a:rPr>
              <a:t>+</a:t>
            </a:r>
          </a:p>
        </p:txBody>
      </p:sp>
      <p:sp>
        <p:nvSpPr>
          <p:cNvPr id="267270" name="Line 6"/>
          <p:cNvSpPr>
            <a:spLocks noChangeShapeType="1"/>
          </p:cNvSpPr>
          <p:nvPr/>
        </p:nvSpPr>
        <p:spPr bwMode="auto">
          <a:xfrm flipH="1">
            <a:off x="6705600" y="16002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1" name="Text Box 7"/>
          <p:cNvSpPr txBox="1">
            <a:spLocks noChangeArrowheads="1"/>
          </p:cNvSpPr>
          <p:nvPr/>
        </p:nvSpPr>
        <p:spPr bwMode="auto">
          <a:xfrm>
            <a:off x="7086600" y="13716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Crown ether (12-crown-4)</a:t>
            </a:r>
          </a:p>
        </p:txBody>
      </p:sp>
      <p:sp>
        <p:nvSpPr>
          <p:cNvPr id="267272" name="Rectangle 8"/>
          <p:cNvSpPr>
            <a:spLocks noChangeArrowheads="1"/>
          </p:cNvSpPr>
          <p:nvPr/>
        </p:nvSpPr>
        <p:spPr bwMode="auto">
          <a:xfrm>
            <a:off x="5562600" y="5540375"/>
            <a:ext cx="990600" cy="6858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3" name="Rectangle 9"/>
          <p:cNvSpPr>
            <a:spLocks noChangeArrowheads="1"/>
          </p:cNvSpPr>
          <p:nvPr/>
        </p:nvSpPr>
        <p:spPr bwMode="auto">
          <a:xfrm>
            <a:off x="5562600" y="4918075"/>
            <a:ext cx="990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4" name="Rectangle 10"/>
          <p:cNvSpPr>
            <a:spLocks noChangeArrowheads="1"/>
          </p:cNvSpPr>
          <p:nvPr/>
        </p:nvSpPr>
        <p:spPr bwMode="auto">
          <a:xfrm>
            <a:off x="5486400" y="4702175"/>
            <a:ext cx="1143000" cy="1600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75" name="Text Box 11"/>
          <p:cNvSpPr txBox="1">
            <a:spLocks noChangeArrowheads="1"/>
          </p:cNvSpPr>
          <p:nvPr/>
        </p:nvSpPr>
        <p:spPr bwMode="auto">
          <a:xfrm>
            <a:off x="6248400" y="4267200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Diethyl ether</a:t>
            </a:r>
          </a:p>
        </p:txBody>
      </p:sp>
      <p:sp>
        <p:nvSpPr>
          <p:cNvPr id="267276" name="Text Box 12"/>
          <p:cNvSpPr txBox="1">
            <a:spLocks noChangeArrowheads="1"/>
          </p:cNvSpPr>
          <p:nvPr/>
        </p:nvSpPr>
        <p:spPr bwMode="auto">
          <a:xfrm>
            <a:off x="6248400" y="6400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water</a:t>
            </a:r>
          </a:p>
        </p:txBody>
      </p:sp>
      <p:sp>
        <p:nvSpPr>
          <p:cNvPr id="267277" name="Line 13"/>
          <p:cNvSpPr>
            <a:spLocks noChangeShapeType="1"/>
          </p:cNvSpPr>
          <p:nvPr/>
        </p:nvSpPr>
        <p:spPr bwMode="auto">
          <a:xfrm flipH="1" flipV="1">
            <a:off x="6096000" y="58674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8" name="Line 14"/>
          <p:cNvSpPr>
            <a:spLocks noChangeShapeType="1"/>
          </p:cNvSpPr>
          <p:nvPr/>
        </p:nvSpPr>
        <p:spPr bwMode="auto">
          <a:xfrm flipH="1">
            <a:off x="6172200" y="45720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7162800" y="5562600"/>
            <a:ext cx="990600" cy="6858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0" name="Rectangle 16"/>
          <p:cNvSpPr>
            <a:spLocks noChangeArrowheads="1"/>
          </p:cNvSpPr>
          <p:nvPr/>
        </p:nvSpPr>
        <p:spPr bwMode="auto">
          <a:xfrm>
            <a:off x="7162800" y="4940300"/>
            <a:ext cx="9906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1" name="Rectangle 17"/>
          <p:cNvSpPr>
            <a:spLocks noChangeArrowheads="1"/>
          </p:cNvSpPr>
          <p:nvPr/>
        </p:nvSpPr>
        <p:spPr bwMode="auto">
          <a:xfrm>
            <a:off x="7086600" y="4724400"/>
            <a:ext cx="1143000" cy="1600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7282" name="Line 18"/>
          <p:cNvSpPr>
            <a:spLocks noChangeShapeType="1"/>
          </p:cNvSpPr>
          <p:nvPr/>
        </p:nvSpPr>
        <p:spPr bwMode="auto">
          <a:xfrm>
            <a:off x="6934200" y="4648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3" name="Line 19"/>
          <p:cNvSpPr>
            <a:spLocks noChangeShapeType="1"/>
          </p:cNvSpPr>
          <p:nvPr/>
        </p:nvSpPr>
        <p:spPr bwMode="auto">
          <a:xfrm flipV="1">
            <a:off x="6781800" y="5791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284" name="Text Box 20"/>
          <p:cNvSpPr txBox="1">
            <a:spLocks noChangeArrowheads="1"/>
          </p:cNvSpPr>
          <p:nvPr/>
        </p:nvSpPr>
        <p:spPr bwMode="auto">
          <a:xfrm>
            <a:off x="7162800" y="3505200"/>
            <a:ext cx="1752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Crown ether added</a:t>
            </a:r>
          </a:p>
        </p:txBody>
      </p:sp>
      <p:sp>
        <p:nvSpPr>
          <p:cNvPr id="267285" name="Text Box 21"/>
          <p:cNvSpPr txBox="1">
            <a:spLocks noChangeArrowheads="1"/>
          </p:cNvSpPr>
          <p:nvPr/>
        </p:nvSpPr>
        <p:spPr bwMode="auto">
          <a:xfrm>
            <a:off x="2057400" y="57912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ahoma" charset="0"/>
              </a:rPr>
              <a:t>Sodium conc. given by gray shading</a:t>
            </a:r>
          </a:p>
        </p:txBody>
      </p:sp>
      <p:sp>
        <p:nvSpPr>
          <p:cNvPr id="267286" name="Freeform 22"/>
          <p:cNvSpPr>
            <a:spLocks/>
          </p:cNvSpPr>
          <p:nvPr/>
        </p:nvSpPr>
        <p:spPr bwMode="auto">
          <a:xfrm>
            <a:off x="8077200" y="3886200"/>
            <a:ext cx="711200" cy="1524000"/>
          </a:xfrm>
          <a:custGeom>
            <a:avLst/>
            <a:gdLst>
              <a:gd name="T0" fmla="*/ 0 w 448"/>
              <a:gd name="T1" fmla="*/ 0 h 960"/>
              <a:gd name="T2" fmla="*/ 2147483647 w 448"/>
              <a:gd name="T3" fmla="*/ 2147483647 h 960"/>
              <a:gd name="T4" fmla="*/ 2147483647 w 448"/>
              <a:gd name="T5" fmla="*/ 2147483647 h 960"/>
              <a:gd name="T6" fmla="*/ 2147483647 w 448"/>
              <a:gd name="T7" fmla="*/ 2147483647 h 960"/>
              <a:gd name="T8" fmla="*/ 0 60000 65536"/>
              <a:gd name="T9" fmla="*/ 0 60000 65536"/>
              <a:gd name="T10" fmla="*/ 0 60000 65536"/>
              <a:gd name="T11" fmla="*/ 0 60000 65536"/>
              <a:gd name="T12" fmla="*/ 0 w 448"/>
              <a:gd name="T13" fmla="*/ 0 h 960"/>
              <a:gd name="T14" fmla="*/ 448 w 448"/>
              <a:gd name="T15" fmla="*/ 960 h 9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8" h="960">
                <a:moveTo>
                  <a:pt x="0" y="0"/>
                </a:moveTo>
                <a:cubicBezTo>
                  <a:pt x="160" y="32"/>
                  <a:pt x="320" y="64"/>
                  <a:pt x="384" y="192"/>
                </a:cubicBezTo>
                <a:cubicBezTo>
                  <a:pt x="448" y="320"/>
                  <a:pt x="424" y="640"/>
                  <a:pt x="384" y="768"/>
                </a:cubicBezTo>
                <a:cubicBezTo>
                  <a:pt x="344" y="896"/>
                  <a:pt x="176" y="928"/>
                  <a:pt x="144" y="96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1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build="p"/>
      <p:bldP spid="267269" grpId="0"/>
      <p:bldP spid="267270" grpId="0" animBg="1"/>
      <p:bldP spid="267271" grpId="0"/>
      <p:bldP spid="267272" grpId="0" animBg="1"/>
      <p:bldP spid="267273" grpId="0" animBg="1"/>
      <p:bldP spid="267274" grpId="0" animBg="1"/>
      <p:bldP spid="267275" grpId="0"/>
      <p:bldP spid="267276" grpId="0"/>
      <p:bldP spid="267277" grpId="0" animBg="1"/>
      <p:bldP spid="267278" grpId="0" animBg="1"/>
      <p:bldP spid="267279" grpId="0" animBg="1"/>
      <p:bldP spid="267280" grpId="0" animBg="1"/>
      <p:bldP spid="267281" grpId="0" animBg="1"/>
      <p:bldP spid="267282" grpId="0" animBg="1"/>
      <p:bldP spid="267283" grpId="0" animBg="1"/>
      <p:bldP spid="267284" grpId="0"/>
      <p:bldP spid="267285" grpId="0"/>
      <p:bldP spid="2672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Step-wise vs. full reactions: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Example: addition of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 to Ag</a:t>
            </a:r>
            <a:r>
              <a:rPr lang="en-US" altLang="en-US" sz="2800" baseline="30000" smtClean="0">
                <a:latin typeface="Tahoma" charset="0"/>
              </a:rPr>
              <a:t>+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Reaction occurs in steps: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1) 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+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↔  AgNH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baseline="30000" smtClean="0">
                <a:latin typeface="Tahoma" charset="0"/>
              </a:rPr>
              <a:t>+               </a:t>
            </a: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 (= </a:t>
            </a:r>
            <a:r>
              <a:rPr lang="el-GR" altLang="en-US" sz="2800" smtClean="0">
                <a:latin typeface="Tahoma" charset="0"/>
              </a:rPr>
              <a:t>β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2) </a:t>
            </a:r>
            <a:r>
              <a:rPr lang="en-US" altLang="en-US" sz="2800" smtClean="0">
                <a:latin typeface="Tahoma" charset="0"/>
                <a:cs typeface="Arial" charset="0"/>
              </a:rPr>
              <a:t>AgNH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baseline="30000" smtClean="0">
                <a:latin typeface="Tahoma" charset="0"/>
              </a:rPr>
              <a:t>+ </a:t>
            </a:r>
            <a:r>
              <a:rPr lang="en-US" altLang="en-US" sz="2800" smtClean="0">
                <a:latin typeface="Tahoma" charset="0"/>
              </a:rPr>
              <a:t>+ 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↔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     </a:t>
            </a: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</a:rPr>
              <a:t>2</a:t>
            </a:r>
            <a:endParaRPr lang="en-US" altLang="en-US" sz="280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Net) Ag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 +  2NH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</a:rPr>
              <a:t>(aq)  </a:t>
            </a:r>
            <a:r>
              <a:rPr lang="en-US" altLang="en-US" sz="2800" smtClean="0">
                <a:latin typeface="Tahoma" charset="0"/>
                <a:cs typeface="Arial" charset="0"/>
              </a:rPr>
              <a:t>↔   Ag(NH</a:t>
            </a:r>
            <a:r>
              <a:rPr lang="en-US" altLang="en-US" sz="2800" baseline="-25000" smtClean="0">
                <a:latin typeface="Tahoma" charset="0"/>
              </a:rPr>
              <a:t>3</a:t>
            </a:r>
            <a:r>
              <a:rPr lang="en-US" altLang="en-US" sz="2800" smtClean="0">
                <a:latin typeface="Tahoma" charset="0"/>
                <a:cs typeface="Arial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</a:rPr>
              <a:t>+</a:t>
            </a:r>
            <a:r>
              <a:rPr lang="en-US" altLang="en-US" sz="2800" smtClean="0">
                <a:latin typeface="Tahoma" charset="0"/>
              </a:rPr>
              <a:t>  </a:t>
            </a:r>
            <a:r>
              <a:rPr lang="el-GR" altLang="en-US" sz="2800" smtClean="0">
                <a:latin typeface="Tahoma" charset="0"/>
              </a:rPr>
              <a:t>β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= K</a:t>
            </a:r>
            <a:r>
              <a:rPr lang="en-US" altLang="en-US" sz="2800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·K</a:t>
            </a:r>
            <a:r>
              <a:rPr lang="en-US" altLang="en-US" sz="2800" baseline="-25000" smtClean="0">
                <a:latin typeface="Tahoma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2440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Complex Ions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Due to large exponents on ligand concentration, a small change in ligand concentration has a big effect on how metal exists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Example: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Al</a:t>
            </a:r>
            <a:r>
              <a:rPr lang="en-US" altLang="en-US" sz="2400" baseline="30000" smtClean="0">
                <a:latin typeface="Tahoma" charset="0"/>
              </a:rPr>
              <a:t>3+</a:t>
            </a:r>
            <a:r>
              <a:rPr lang="en-US" altLang="en-US" sz="2400" smtClean="0">
                <a:latin typeface="Tahoma" charset="0"/>
              </a:rPr>
              <a:t> + 3C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 </a:t>
            </a:r>
            <a:r>
              <a:rPr lang="en-US" altLang="en-US" sz="2400" smtClean="0">
                <a:latin typeface="Tahoma" charset="0"/>
                <a:cs typeface="Arial" charset="0"/>
              </a:rPr>
              <a:t>↔ Al(C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)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3-</a:t>
            </a:r>
            <a:r>
              <a:rPr lang="en-US" altLang="en-US" sz="2400" smtClean="0">
                <a:latin typeface="Tahoma" charset="0"/>
                <a:cs typeface="Arial" charset="0"/>
              </a:rPr>
              <a:t> </a:t>
            </a:r>
            <a:r>
              <a:rPr lang="el-GR" altLang="en-US" sz="2400" smtClean="0">
                <a:latin typeface="Tahoma" charset="0"/>
              </a:rPr>
              <a:t>β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</a:rPr>
              <a:t> = 4.0 x 10</a:t>
            </a:r>
            <a:r>
              <a:rPr lang="en-US" altLang="en-US" sz="2400" baseline="30000" smtClean="0">
                <a:latin typeface="Tahoma" charset="0"/>
              </a:rPr>
              <a:t>15</a:t>
            </a: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[C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]	[</a:t>
            </a:r>
            <a:r>
              <a:rPr lang="en-US" altLang="en-US" sz="2400" smtClean="0">
                <a:latin typeface="Tahoma" charset="0"/>
                <a:cs typeface="Arial" charset="0"/>
              </a:rPr>
              <a:t>Al(C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)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3-</a:t>
            </a:r>
            <a:r>
              <a:rPr lang="en-US" altLang="en-US" sz="2400" smtClean="0">
                <a:latin typeface="Tahoma" charset="0"/>
              </a:rPr>
              <a:t>]/[Al</a:t>
            </a:r>
            <a:r>
              <a:rPr lang="en-US" altLang="en-US" sz="2400" baseline="30000" smtClean="0">
                <a:latin typeface="Tahoma" charset="0"/>
              </a:rPr>
              <a:t>3+</a:t>
            </a:r>
            <a:r>
              <a:rPr lang="en-US" altLang="en-US" sz="2400" smtClean="0">
                <a:latin typeface="Tahoma" charset="0"/>
              </a:rPr>
              <a:t>]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-4</a:t>
            </a:r>
            <a:r>
              <a:rPr lang="en-US" altLang="en-US" sz="2400" smtClean="0">
                <a:latin typeface="Tahoma" charset="0"/>
              </a:rPr>
              <a:t> M		4000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-5</a:t>
            </a:r>
            <a:r>
              <a:rPr lang="en-US" altLang="en-US" sz="2400" smtClean="0">
                <a:latin typeface="Tahoma" charset="0"/>
              </a:rPr>
              <a:t> M		4</a:t>
            </a:r>
          </a:p>
          <a:p>
            <a:pPr>
              <a:buFontTx/>
              <a:buNone/>
            </a:pPr>
            <a:r>
              <a:rPr lang="en-US" altLang="en-US" sz="2400" smtClean="0">
                <a:latin typeface="Tahoma" charset="0"/>
              </a:rPr>
              <a:t>	10</a:t>
            </a:r>
            <a:r>
              <a:rPr lang="en-US" altLang="en-US" sz="2400" baseline="30000" smtClean="0">
                <a:latin typeface="Tahoma" charset="0"/>
              </a:rPr>
              <a:t>-6</a:t>
            </a:r>
            <a:r>
              <a:rPr lang="en-US" altLang="en-US" sz="2400" smtClean="0">
                <a:latin typeface="Tahoma" charset="0"/>
              </a:rPr>
              <a:t> M		0.004</a:t>
            </a: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20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4000" smtClean="0"/>
              <a:t>“</a:t>
            </a:r>
            <a:r>
              <a:rPr lang="en-US" altLang="en-US" sz="4000" smtClean="0">
                <a:latin typeface="Tahoma" charset="0"/>
              </a:rPr>
              <a:t>U</a:t>
            </a:r>
            <a:r>
              <a:rPr lang="en-US" altLang="en-US" sz="4000" smtClean="0"/>
              <a:t>”</a:t>
            </a:r>
            <a:r>
              <a:rPr lang="en-US" altLang="en-US" sz="4000" smtClean="0">
                <a:latin typeface="Tahoma" charset="0"/>
              </a:rPr>
              <a:t> Shaped Solubility Curves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Many sparingly soluble salts release cations and anions that form complexes with each other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Example: calcium oxalate (CaC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</a:rPr>
              <a:t>	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(s) </a:t>
            </a:r>
            <a:r>
              <a:rPr lang="en-US" altLang="en-US" sz="2800" smtClean="0">
                <a:latin typeface="Tahoma" charset="0"/>
                <a:cs typeface="Arial" charset="0"/>
              </a:rPr>
              <a:t>↔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 (K</a:t>
            </a:r>
            <a:r>
              <a:rPr lang="en-US" altLang="en-US" sz="2800" baseline="-25000" smtClean="0">
                <a:latin typeface="Tahoma" charset="0"/>
              </a:rPr>
              <a:t>sp</a:t>
            </a:r>
            <a:r>
              <a:rPr lang="en-US" altLang="en-US" sz="2800" smtClean="0">
                <a:latin typeface="Tahoma" charset="0"/>
                <a:cs typeface="Arial" charset="0"/>
              </a:rPr>
              <a:t> = 1.3 x 10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-8</a:t>
            </a:r>
            <a:r>
              <a:rPr lang="en-US" altLang="en-US" sz="2800" smtClean="0">
                <a:latin typeface="Tahoma" charset="0"/>
                <a:cs typeface="Arial" charset="0"/>
              </a:rPr>
              <a:t>M)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increased [C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] decreases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solubility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for above reaction only, but ...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 Ca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2+</a:t>
            </a:r>
            <a:r>
              <a:rPr lang="en-US" altLang="en-US" sz="2800" smtClean="0">
                <a:latin typeface="Tahoma" charset="0"/>
                <a:cs typeface="Arial" charset="0"/>
              </a:rPr>
              <a:t> 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↔ </a:t>
            </a:r>
            <a:r>
              <a:rPr lang="en-US" altLang="en-US" sz="2800" smtClean="0">
                <a:latin typeface="Tahoma" charset="0"/>
              </a:rPr>
              <a:t>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(aq)   </a:t>
            </a: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1</a:t>
            </a:r>
            <a:r>
              <a:rPr lang="en-US" altLang="en-US" sz="2800" smtClean="0">
                <a:latin typeface="Tahoma" charset="0"/>
              </a:rPr>
              <a:t> = 46</a:t>
            </a:r>
          </a:p>
          <a:p>
            <a:pPr>
              <a:buFontTx/>
              <a:buNone/>
            </a:pPr>
            <a:r>
              <a:rPr lang="en-US" altLang="en-US" sz="2800" smtClean="0">
                <a:latin typeface="Tahoma" charset="0"/>
                <a:cs typeface="Arial" charset="0"/>
              </a:rPr>
              <a:t>	 </a:t>
            </a:r>
            <a:r>
              <a:rPr lang="en-US" altLang="en-US" sz="2800" smtClean="0">
                <a:latin typeface="Tahoma" charset="0"/>
              </a:rPr>
              <a:t>CaC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(aq) </a:t>
            </a:r>
            <a:r>
              <a:rPr lang="en-US" altLang="en-US" sz="2800" smtClean="0">
                <a:latin typeface="Tahoma" charset="0"/>
                <a:cs typeface="Arial" charset="0"/>
              </a:rPr>
              <a:t>+ 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  <a:cs typeface="Arial" charset="0"/>
              </a:rPr>
              <a:t> ↔ </a:t>
            </a:r>
            <a:r>
              <a:rPr lang="en-US" altLang="en-US" sz="2800" smtClean="0">
                <a:latin typeface="Tahoma" charset="0"/>
              </a:rPr>
              <a:t>Ca(C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O</a:t>
            </a:r>
            <a:r>
              <a:rPr lang="en-US" altLang="en-US" sz="2800" baseline="-25000" smtClean="0">
                <a:latin typeface="Tahoma" charset="0"/>
              </a:rPr>
              <a:t>4</a:t>
            </a:r>
            <a:r>
              <a:rPr lang="en-US" altLang="en-US" sz="2800" smtClean="0">
                <a:latin typeface="Tahoma" charset="0"/>
              </a:rPr>
              <a:t>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2-</a:t>
            </a:r>
            <a:r>
              <a:rPr lang="en-US" altLang="en-US" sz="2800" smtClean="0">
                <a:latin typeface="Tahoma" charset="0"/>
              </a:rPr>
              <a:t>   </a:t>
            </a: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= 490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85800" y="5791200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>
                <a:latin typeface="Tahoma" charset="0"/>
                <a:cs typeface="Arial" charset="0"/>
              </a:rPr>
              <a:t>β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 = K</a:t>
            </a:r>
            <a:r>
              <a:rPr lang="en-US" altLang="en-US" sz="2000" baseline="-25000">
                <a:latin typeface="Tahoma" charset="0"/>
                <a:cs typeface="Arial" charset="0"/>
              </a:rPr>
              <a:t>1</a:t>
            </a:r>
            <a:r>
              <a:rPr lang="en-US" altLang="en-US" sz="2000">
                <a:latin typeface="Tahoma" charset="0"/>
                <a:cs typeface="Arial" charset="0"/>
              </a:rPr>
              <a:t>·K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 = 2.3 x 10</a:t>
            </a:r>
            <a:r>
              <a:rPr lang="en-US" altLang="en-US" sz="2000" baseline="30000">
                <a:latin typeface="Tahoma" charset="0"/>
                <a:cs typeface="Arial" charset="0"/>
              </a:rPr>
              <a:t>4</a:t>
            </a:r>
            <a:r>
              <a:rPr lang="en-US" altLang="en-US" sz="2000">
                <a:latin typeface="Tahoma" charset="0"/>
                <a:cs typeface="Arial" charset="0"/>
              </a:rPr>
              <a:t> = [Ca(C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O</a:t>
            </a:r>
            <a:r>
              <a:rPr lang="en-US" altLang="en-US" sz="1800" baseline="-25000"/>
              <a:t>4</a:t>
            </a:r>
            <a:r>
              <a:rPr lang="en-US" altLang="en-US" sz="2000">
                <a:latin typeface="Tahoma" charset="0"/>
                <a:cs typeface="Arial" charset="0"/>
              </a:rPr>
              <a:t>)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 baseline="30000">
                <a:latin typeface="Tahoma" charset="0"/>
                <a:cs typeface="Arial" charset="0"/>
              </a:rPr>
              <a:t>2-</a:t>
            </a:r>
            <a:r>
              <a:rPr lang="en-US" altLang="en-US" sz="2000">
                <a:latin typeface="Tahoma" charset="0"/>
                <a:cs typeface="Arial" charset="0"/>
              </a:rPr>
              <a:t>]/([Ca</a:t>
            </a:r>
            <a:r>
              <a:rPr lang="en-US" altLang="en-US" sz="2000" baseline="30000">
                <a:latin typeface="Tahoma" charset="0"/>
                <a:cs typeface="Arial" charset="0"/>
              </a:rPr>
              <a:t>2+</a:t>
            </a:r>
            <a:r>
              <a:rPr lang="en-US" altLang="en-US" sz="2000">
                <a:latin typeface="Tahoma" charset="0"/>
                <a:cs typeface="Arial" charset="0"/>
              </a:rPr>
              <a:t>][C</a:t>
            </a:r>
            <a:r>
              <a:rPr lang="en-US" altLang="en-US" sz="2000" baseline="-25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</a:rPr>
              <a:t>O</a:t>
            </a:r>
            <a:r>
              <a:rPr lang="en-US" altLang="en-US" sz="2000" baseline="-25000">
                <a:latin typeface="Tahoma" charset="0"/>
                <a:cs typeface="Arial" charset="0"/>
              </a:rPr>
              <a:t>4</a:t>
            </a:r>
            <a:r>
              <a:rPr lang="en-US" altLang="en-US" sz="2000" baseline="30000">
                <a:latin typeface="Tahoma" charset="0"/>
                <a:cs typeface="Arial" charset="0"/>
              </a:rPr>
              <a:t>2-</a:t>
            </a:r>
            <a:r>
              <a:rPr lang="en-US" altLang="en-US" sz="2000">
                <a:latin typeface="Tahoma" charset="0"/>
                <a:cs typeface="Arial" charset="0"/>
              </a:rPr>
              <a:t>]</a:t>
            </a:r>
            <a:r>
              <a:rPr lang="en-US" altLang="en-US" sz="2000" baseline="30000">
                <a:latin typeface="Tahoma" charset="0"/>
                <a:cs typeface="Arial" charset="0"/>
              </a:rPr>
              <a:t>2</a:t>
            </a:r>
            <a:r>
              <a:rPr lang="en-US" altLang="en-US" sz="2000">
                <a:latin typeface="Tahoma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8879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altLang="en-US" sz="4000" smtClean="0">
                <a:latin typeface="Tahoma" charset="0"/>
              </a:rPr>
              <a:t>Complex Ions </a:t>
            </a:r>
            <a:r>
              <a:rPr lang="en-US" altLang="en-US" sz="4000" smtClean="0"/>
              <a:t>–</a:t>
            </a:r>
            <a:r>
              <a:rPr lang="en-US" altLang="en-US" sz="4000" smtClean="0">
                <a:latin typeface="Tahoma" charset="0"/>
              </a:rPr>
              <a:t> </a:t>
            </a:r>
            <a:r>
              <a:rPr lang="en-US" altLang="en-US" sz="4000" smtClean="0"/>
              <a:t>“</a:t>
            </a:r>
            <a:r>
              <a:rPr lang="en-US" altLang="en-US" sz="4000" smtClean="0">
                <a:latin typeface="Tahoma" charset="0"/>
              </a:rPr>
              <a:t>U</a:t>
            </a:r>
            <a:r>
              <a:rPr lang="en-US" altLang="en-US" sz="4000" smtClean="0"/>
              <a:t>”</a:t>
            </a:r>
            <a:r>
              <a:rPr lang="en-US" altLang="en-US" sz="4000" smtClean="0">
                <a:latin typeface="Tahoma" charset="0"/>
              </a:rPr>
              <a:t> Shaped Solubility Curves</a:t>
            </a:r>
          </a:p>
        </p:txBody>
      </p:sp>
      <p:graphicFrame>
        <p:nvGraphicFramePr>
          <p:cNvPr id="4813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806450" y="1600200"/>
          <a:ext cx="7529513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Chart" r:id="rId3" imgW="6248400" imgH="3756660" progId="Excel.Sheet.8">
                  <p:embed/>
                </p:oleObj>
              </mc:Choice>
              <mc:Fallback>
                <p:oleObj name="Chart" r:id="rId3" imgW="6248400" imgH="3756660" progId="Excel.Sheet.8">
                  <p:embed/>
                  <p:pic>
                    <p:nvPicPr>
                      <p:cNvPr id="48131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1600200"/>
                        <a:ext cx="7529513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Line 4"/>
          <p:cNvSpPr>
            <a:spLocks noChangeShapeType="1"/>
          </p:cNvSpPr>
          <p:nvPr/>
        </p:nvSpPr>
        <p:spPr bwMode="auto">
          <a:xfrm flipV="1">
            <a:off x="3552825" y="2514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3962400" y="2314575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Solubility in water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>
            <a:off x="3581400" y="2743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886200" y="28956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Common ion effect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3733800" y="3352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105400" y="2619375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Complex ion effect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V="1">
            <a:off x="5257800" y="34290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1371600" y="6248400"/>
            <a:ext cx="678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Note: looks “U” shaped if not on log scale (otherwise “V” shaped)</a:t>
            </a:r>
          </a:p>
        </p:txBody>
      </p:sp>
    </p:spTree>
    <p:extLst>
      <p:ext uri="{BB962C8B-B14F-4D97-AF65-F5344CB8AC3E}">
        <p14:creationId xmlns:p14="http://schemas.microsoft.com/office/powerpoint/2010/main" val="14193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8131" grpId="0"/>
      <p:bldP spid="48132" grpId="0" animBg="1"/>
      <p:bldP spid="48133" grpId="0"/>
      <p:bldP spid="48134" grpId="0" animBg="1"/>
      <p:bldP spid="48135" grpId="0"/>
      <p:bldP spid="48136" grpId="0" animBg="1"/>
      <p:bldP spid="48137" grpId="0"/>
      <p:bldP spid="48137" grpId="1"/>
      <p:bldP spid="48138" grpId="0" animBg="1"/>
      <p:bldP spid="481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Some Questions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In the reaction: Ca</a:t>
            </a:r>
            <a:r>
              <a:rPr lang="en-US" altLang="en-US" sz="2400" baseline="30000" smtClean="0">
                <a:latin typeface="Tahoma" charset="0"/>
              </a:rPr>
              <a:t>2+</a:t>
            </a:r>
            <a:r>
              <a:rPr lang="en-US" altLang="en-US" sz="2400" smtClean="0">
                <a:latin typeface="Tahoma" charset="0"/>
              </a:rPr>
              <a:t> + Y</a:t>
            </a:r>
            <a:r>
              <a:rPr lang="en-US" altLang="en-US" sz="2400" baseline="30000" smtClean="0">
                <a:latin typeface="Tahoma" charset="0"/>
              </a:rPr>
              <a:t>4-</a:t>
            </a:r>
            <a:r>
              <a:rPr lang="en-US" altLang="en-US" sz="2400" smtClean="0">
                <a:latin typeface="Tahoma" charset="0"/>
              </a:rPr>
              <a:t> </a:t>
            </a:r>
            <a:r>
              <a:rPr lang="en-US" altLang="en-US" sz="2400" smtClean="0">
                <a:latin typeface="Tahoma" charset="0"/>
                <a:cs typeface="Arial" charset="0"/>
              </a:rPr>
              <a:t>↔</a:t>
            </a:r>
            <a:r>
              <a:rPr lang="en-US" altLang="en-US" sz="2400" smtClean="0">
                <a:latin typeface="Tahoma" charset="0"/>
              </a:rPr>
              <a:t> CaY</a:t>
            </a:r>
            <a:r>
              <a:rPr lang="en-US" altLang="en-US" sz="2400" baseline="30000" smtClean="0">
                <a:latin typeface="Tahoma" charset="0"/>
              </a:rPr>
              <a:t>2-</a:t>
            </a:r>
            <a:r>
              <a:rPr lang="en-US" altLang="en-US" sz="2400" smtClean="0">
                <a:latin typeface="Tahoma" charset="0"/>
              </a:rPr>
              <a:t> (where Y</a:t>
            </a:r>
            <a:r>
              <a:rPr lang="en-US" altLang="en-US" sz="2400" baseline="30000" smtClean="0">
                <a:latin typeface="Tahoma" charset="0"/>
              </a:rPr>
              <a:t>4-</a:t>
            </a:r>
            <a:r>
              <a:rPr lang="en-US" altLang="en-US" sz="2400" smtClean="0">
                <a:latin typeface="Tahoma" charset="0"/>
              </a:rPr>
              <a:t> = EDTA), which species is the Lewis acid?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List two applications in which the formation of a complex ion would be useful for analytical chemists.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List two applications in the lab in which you used or are using complex ions.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>
                <a:latin typeface="Tahoma" charset="0"/>
              </a:rPr>
              <a:t>AgCN is a sparingly soluble salt.  However, a student observed that adding a little of a NaCN solution to a saturated solution of AgCN did not result in more precipitation of solid.  Addition of more NaCN solution resulted in total dissolution of the AgCN.  Explain what is happening.</a:t>
            </a:r>
          </a:p>
        </p:txBody>
      </p:sp>
    </p:spTree>
    <p:extLst>
      <p:ext uri="{BB962C8B-B14F-4D97-AF65-F5344CB8AC3E}">
        <p14:creationId xmlns:p14="http://schemas.microsoft.com/office/powerpoint/2010/main" val="23036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Statistical </a:t>
            </a:r>
            <a:r>
              <a:rPr lang="en-US" altLang="en-US" sz="2800" dirty="0" smtClean="0">
                <a:latin typeface="Tahoma" charset="0"/>
              </a:rPr>
              <a:t>Calculations Lab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Due </a:t>
            </a:r>
            <a:r>
              <a:rPr lang="en-US" altLang="en-US" sz="2400" dirty="0" smtClean="0">
                <a:latin typeface="Tahoma" charset="0"/>
              </a:rPr>
              <a:t>today</a:t>
            </a:r>
            <a:endParaRPr lang="en-US" altLang="en-US" sz="24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AA Lab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Tap water data posted online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6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Parts missed last time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Sparingly </a:t>
            </a:r>
            <a:r>
              <a:rPr lang="en-US" altLang="en-US" sz="2000" dirty="0">
                <a:latin typeface="Tahoma" charset="0"/>
              </a:rPr>
              <a:t>Soluble </a:t>
            </a:r>
            <a:r>
              <a:rPr lang="en-US" altLang="en-US" sz="2000" dirty="0" smtClean="0">
                <a:latin typeface="Tahoma" charset="0"/>
              </a:rPr>
              <a:t>Salts</a:t>
            </a:r>
          </a:p>
          <a:p>
            <a:pPr lvl="3" eaLnBrk="1" hangingPunct="1"/>
            <a:r>
              <a:rPr lang="en-US" altLang="en-US" sz="1800" dirty="0" smtClean="0">
                <a:latin typeface="Tahoma" charset="0"/>
              </a:rPr>
              <a:t>Solubility </a:t>
            </a:r>
            <a:r>
              <a:rPr lang="en-US" altLang="en-US" sz="1800" dirty="0">
                <a:latin typeface="Tahoma" charset="0"/>
              </a:rPr>
              <a:t>in </a:t>
            </a:r>
            <a:r>
              <a:rPr lang="en-US" altLang="en-US" sz="1800" dirty="0" smtClean="0">
                <a:latin typeface="Tahoma" charset="0"/>
              </a:rPr>
              <a:t>water</a:t>
            </a:r>
          </a:p>
          <a:p>
            <a:pPr lvl="3" eaLnBrk="1" hangingPunct="1"/>
            <a:r>
              <a:rPr lang="en-US" altLang="en-US" sz="1800" dirty="0" smtClean="0">
                <a:latin typeface="Tahoma" charset="0"/>
              </a:rPr>
              <a:t>Solubility </a:t>
            </a:r>
            <a:r>
              <a:rPr lang="en-US" altLang="en-US" sz="1800" dirty="0">
                <a:latin typeface="Tahoma" charset="0"/>
              </a:rPr>
              <a:t>in common </a:t>
            </a:r>
            <a:r>
              <a:rPr lang="en-US" altLang="en-US" sz="1800" dirty="0" smtClean="0">
                <a:latin typeface="Tahoma" charset="0"/>
              </a:rPr>
              <a:t>ion</a:t>
            </a:r>
          </a:p>
          <a:p>
            <a:pPr lvl="3" eaLnBrk="1" hangingPunct="1"/>
            <a:r>
              <a:rPr lang="en-US" altLang="en-US" sz="1800" dirty="0" smtClean="0">
                <a:latin typeface="Tahoma" charset="0"/>
              </a:rPr>
              <a:t>Precipitation + Selective Precipitation</a:t>
            </a:r>
          </a:p>
          <a:p>
            <a:pPr lvl="2" eaLnBrk="1" hangingPunct="1"/>
            <a:r>
              <a:rPr lang="en-US" altLang="en-US" sz="2200" dirty="0" smtClean="0">
                <a:latin typeface="Tahoma" charset="0"/>
              </a:rPr>
              <a:t>Complex Ions</a:t>
            </a: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Example question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The reaction N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(g) + O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(g) </a:t>
            </a:r>
            <a:r>
              <a:rPr lang="en-US" altLang="en-US" smtClean="0">
                <a:latin typeface="Tahoma" charset="0"/>
                <a:cs typeface="Arial" charset="0"/>
              </a:rPr>
              <a:t>↔ 2NO(g) has a positive </a:t>
            </a:r>
            <a:r>
              <a:rPr lang="en-US" altLang="en-US" smtClean="0">
                <a:latin typeface="Symbol" pitchFamily="18" charset="2"/>
                <a:cs typeface="Arial" charset="0"/>
              </a:rPr>
              <a:t>D</a:t>
            </a:r>
            <a:r>
              <a:rPr lang="en-US" altLang="en-US" smtClean="0">
                <a:latin typeface="Tahoma" charset="0"/>
                <a:cs typeface="Arial" charset="0"/>
              </a:rPr>
              <a:t>H.  Under what conditions is this process spontaneous?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	- all temperatures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	- low temperatures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	- high temperatures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	- never</a:t>
            </a:r>
          </a:p>
        </p:txBody>
      </p:sp>
      <p:sp>
        <p:nvSpPr>
          <p:cNvPr id="72708" name="Freeform 4"/>
          <p:cNvSpPr>
            <a:spLocks/>
          </p:cNvSpPr>
          <p:nvPr/>
        </p:nvSpPr>
        <p:spPr bwMode="auto">
          <a:xfrm>
            <a:off x="546100" y="4216400"/>
            <a:ext cx="4368800" cy="800100"/>
          </a:xfrm>
          <a:custGeom>
            <a:avLst/>
            <a:gdLst>
              <a:gd name="T0" fmla="*/ 2147483647 w 2752"/>
              <a:gd name="T1" fmla="*/ 2147483647 h 504"/>
              <a:gd name="T2" fmla="*/ 2147483647 w 2752"/>
              <a:gd name="T3" fmla="*/ 2147483647 h 504"/>
              <a:gd name="T4" fmla="*/ 2147483647 w 2752"/>
              <a:gd name="T5" fmla="*/ 2147483647 h 504"/>
              <a:gd name="T6" fmla="*/ 2147483647 w 2752"/>
              <a:gd name="T7" fmla="*/ 2147483647 h 504"/>
              <a:gd name="T8" fmla="*/ 2147483647 w 2752"/>
              <a:gd name="T9" fmla="*/ 2147483647 h 504"/>
              <a:gd name="T10" fmla="*/ 2147483647 w 2752"/>
              <a:gd name="T11" fmla="*/ 2147483647 h 504"/>
              <a:gd name="T12" fmla="*/ 2147483647 w 2752"/>
              <a:gd name="T13" fmla="*/ 2147483647 h 504"/>
              <a:gd name="T14" fmla="*/ 2147483647 w 2752"/>
              <a:gd name="T15" fmla="*/ 2147483647 h 504"/>
              <a:gd name="T16" fmla="*/ 2147483647 w 2752"/>
              <a:gd name="T17" fmla="*/ 2147483647 h 504"/>
              <a:gd name="T18" fmla="*/ 2147483647 w 2752"/>
              <a:gd name="T19" fmla="*/ 2147483647 h 504"/>
              <a:gd name="T20" fmla="*/ 2147483647 w 2752"/>
              <a:gd name="T21" fmla="*/ 2147483647 h 504"/>
              <a:gd name="T22" fmla="*/ 2147483647 w 2752"/>
              <a:gd name="T23" fmla="*/ 2147483647 h 504"/>
              <a:gd name="T24" fmla="*/ 2147483647 w 2752"/>
              <a:gd name="T25" fmla="*/ 2147483647 h 50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52"/>
              <a:gd name="T40" fmla="*/ 0 h 504"/>
              <a:gd name="T41" fmla="*/ 2752 w 2752"/>
              <a:gd name="T42" fmla="*/ 504 h 50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52" h="504">
                <a:moveTo>
                  <a:pt x="664" y="32"/>
                </a:moveTo>
                <a:cubicBezTo>
                  <a:pt x="584" y="24"/>
                  <a:pt x="432" y="0"/>
                  <a:pt x="328" y="32"/>
                </a:cubicBezTo>
                <a:cubicBezTo>
                  <a:pt x="224" y="64"/>
                  <a:pt x="72" y="152"/>
                  <a:pt x="40" y="224"/>
                </a:cubicBezTo>
                <a:cubicBezTo>
                  <a:pt x="8" y="296"/>
                  <a:pt x="0" y="424"/>
                  <a:pt x="136" y="464"/>
                </a:cubicBezTo>
                <a:cubicBezTo>
                  <a:pt x="272" y="504"/>
                  <a:pt x="584" y="464"/>
                  <a:pt x="856" y="464"/>
                </a:cubicBezTo>
                <a:cubicBezTo>
                  <a:pt x="1128" y="464"/>
                  <a:pt x="1504" y="464"/>
                  <a:pt x="1768" y="464"/>
                </a:cubicBezTo>
                <a:cubicBezTo>
                  <a:pt x="2032" y="464"/>
                  <a:pt x="2288" y="480"/>
                  <a:pt x="2440" y="464"/>
                </a:cubicBezTo>
                <a:cubicBezTo>
                  <a:pt x="2592" y="448"/>
                  <a:pt x="2648" y="424"/>
                  <a:pt x="2680" y="368"/>
                </a:cubicBezTo>
                <a:cubicBezTo>
                  <a:pt x="2712" y="312"/>
                  <a:pt x="2752" y="176"/>
                  <a:pt x="2632" y="128"/>
                </a:cubicBezTo>
                <a:cubicBezTo>
                  <a:pt x="2512" y="80"/>
                  <a:pt x="2192" y="88"/>
                  <a:pt x="1960" y="80"/>
                </a:cubicBezTo>
                <a:cubicBezTo>
                  <a:pt x="1728" y="72"/>
                  <a:pt x="1432" y="80"/>
                  <a:pt x="1240" y="80"/>
                </a:cubicBezTo>
                <a:cubicBezTo>
                  <a:pt x="1048" y="80"/>
                  <a:pt x="904" y="88"/>
                  <a:pt x="808" y="80"/>
                </a:cubicBezTo>
                <a:cubicBezTo>
                  <a:pt x="712" y="72"/>
                  <a:pt x="744" y="40"/>
                  <a:pt x="664" y="32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1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27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Thermodynamics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n-US" smtClean="0">
                <a:latin typeface="Tahoma" charset="0"/>
                <a:cs typeface="Arial" charset="0"/>
              </a:rPr>
              <a:t>Δ</a:t>
            </a:r>
            <a:r>
              <a:rPr lang="en-US" altLang="en-US" smtClean="0">
                <a:latin typeface="Tahoma" charset="0"/>
              </a:rPr>
              <a:t>G and Equilibrium</a:t>
            </a:r>
          </a:p>
          <a:p>
            <a:pPr>
              <a:buFontTx/>
              <a:buNone/>
            </a:pPr>
            <a:r>
              <a:rPr lang="el-GR" altLang="en-US" smtClean="0">
                <a:latin typeface="Tahoma" charset="0"/>
                <a:cs typeface="Arial" charset="0"/>
              </a:rPr>
              <a:t>Δ</a:t>
            </a:r>
            <a:r>
              <a:rPr lang="en-US" altLang="en-US" smtClean="0">
                <a:latin typeface="Tahoma" charset="0"/>
              </a:rPr>
              <a:t>G = </a:t>
            </a:r>
            <a:r>
              <a:rPr lang="el-GR" altLang="en-US" smtClean="0">
                <a:latin typeface="Tahoma" charset="0"/>
                <a:cs typeface="Arial" charset="0"/>
              </a:rPr>
              <a:t>Δ</a:t>
            </a:r>
            <a:r>
              <a:rPr lang="en-US" altLang="en-US" smtClean="0">
                <a:latin typeface="Tahoma" charset="0"/>
              </a:rPr>
              <a:t>G</a:t>
            </a:r>
            <a:r>
              <a:rPr lang="en-US" altLang="en-US" smtClean="0">
                <a:latin typeface="Tahoma" charset="0"/>
                <a:cs typeface="Arial" charset="0"/>
              </a:rPr>
              <a:t>°</a:t>
            </a:r>
            <a:r>
              <a:rPr lang="en-US" altLang="en-US" smtClean="0">
                <a:latin typeface="Tahoma" charset="0"/>
              </a:rPr>
              <a:t> + RTlnQ	Q = Reaction Quotient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(for A </a:t>
            </a:r>
            <a:r>
              <a:rPr lang="en-US" altLang="en-US" smtClean="0">
                <a:latin typeface="Tahoma" charset="0"/>
                <a:cs typeface="Arial" charset="0"/>
              </a:rPr>
              <a:t>↔</a:t>
            </a:r>
            <a:r>
              <a:rPr lang="en-US" altLang="en-US" smtClean="0">
                <a:latin typeface="Tahoma" charset="0"/>
              </a:rPr>
              <a:t> B, Q = [B]/[A])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At equilibrium, </a:t>
            </a:r>
            <a:r>
              <a:rPr lang="el-GR" altLang="en-US" smtClean="0">
                <a:latin typeface="Tahoma" charset="0"/>
                <a:cs typeface="Arial" charset="0"/>
              </a:rPr>
              <a:t>Δ</a:t>
            </a:r>
            <a:r>
              <a:rPr lang="en-US" altLang="en-US" smtClean="0">
                <a:latin typeface="Tahoma" charset="0"/>
              </a:rPr>
              <a:t>G = 0 and Q = K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	</a:t>
            </a:r>
            <a:r>
              <a:rPr lang="el-GR" altLang="en-US" smtClean="0">
                <a:latin typeface="Tahoma" charset="0"/>
                <a:cs typeface="Arial" charset="0"/>
              </a:rPr>
              <a:t>Δ</a:t>
            </a:r>
            <a:r>
              <a:rPr lang="en-US" altLang="en-US" smtClean="0">
                <a:latin typeface="Tahoma" charset="0"/>
              </a:rPr>
              <a:t>G</a:t>
            </a:r>
            <a:r>
              <a:rPr lang="en-US" altLang="en-US" smtClean="0">
                <a:latin typeface="Tahoma" charset="0"/>
                <a:cs typeface="Arial" charset="0"/>
              </a:rPr>
              <a:t>° = -</a:t>
            </a:r>
            <a:r>
              <a:rPr lang="en-US" altLang="en-US" smtClean="0">
                <a:latin typeface="Tahoma" charset="0"/>
              </a:rPr>
              <a:t>RTlnK</a:t>
            </a:r>
          </a:p>
        </p:txBody>
      </p:sp>
    </p:spTree>
    <p:extLst>
      <p:ext uri="{BB962C8B-B14F-4D97-AF65-F5344CB8AC3E}">
        <p14:creationId xmlns:p14="http://schemas.microsoft.com/office/powerpoint/2010/main" val="220473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- </a:t>
            </a:r>
            <a:r>
              <a:rPr lang="en-US" altLang="en-US" sz="3200" smtClean="0">
                <a:latin typeface="Tahoma" charset="0"/>
              </a:rPr>
              <a:t>Solubility in Water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Example: solubility of Mg(OH)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in water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Solubility defined as mol Mg(OH)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dissolved/L sol’n or g Mg(OH)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dissolved/L sol’n or other units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Use ICE approach: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			Mg(OH)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(s) </a:t>
            </a:r>
            <a:r>
              <a:rPr lang="en-US" altLang="en-US" sz="2800" smtClean="0">
                <a:latin typeface="Tahoma" charset="0"/>
                <a:cs typeface="Times New Roman" pitchFamily="18" charset="0"/>
              </a:rPr>
              <a:t>↔ Mg</a:t>
            </a:r>
            <a:r>
              <a:rPr lang="en-US" altLang="en-US" sz="2800" baseline="30000" smtClean="0">
                <a:latin typeface="Tahoma" charset="0"/>
                <a:cs typeface="Times New Roman" pitchFamily="18" charset="0"/>
              </a:rPr>
              <a:t>2+</a:t>
            </a:r>
            <a:r>
              <a:rPr lang="en-US" altLang="en-US" sz="2800" smtClean="0">
                <a:latin typeface="Tahoma" charset="0"/>
                <a:cs typeface="Times New Roman" pitchFamily="18" charset="0"/>
              </a:rPr>
              <a:t> + 2OH</a:t>
            </a:r>
            <a:r>
              <a:rPr lang="en-US" altLang="en-US" sz="2800" baseline="30000" smtClean="0">
                <a:latin typeface="Tahoma" charset="0"/>
                <a:cs typeface="Times New Roman" pitchFamily="18" charset="0"/>
              </a:rPr>
              <a:t>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Initial					0	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Change			      +x	 +2x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ahoma" charset="0"/>
              </a:rPr>
              <a:t>Equilibrium				x	  2x</a:t>
            </a:r>
          </a:p>
        </p:txBody>
      </p:sp>
      <p:sp>
        <p:nvSpPr>
          <p:cNvPr id="199684" name="Text Box 4"/>
          <p:cNvSpPr txBox="1">
            <a:spLocks noChangeArrowheads="1"/>
          </p:cNvSpPr>
          <p:nvPr/>
        </p:nvSpPr>
        <p:spPr bwMode="auto">
          <a:xfrm>
            <a:off x="1524000" y="5943600"/>
            <a:ext cx="533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Note: x = [Mg</a:t>
            </a:r>
            <a:r>
              <a:rPr lang="en-US" altLang="en-US" sz="2000" baseline="30000"/>
              <a:t>2+</a:t>
            </a:r>
            <a:r>
              <a:rPr lang="en-US" altLang="en-US" sz="2000"/>
              <a:t>] = solubility</a:t>
            </a:r>
          </a:p>
        </p:txBody>
      </p:sp>
    </p:spTree>
    <p:extLst>
      <p:ext uri="{BB962C8B-B14F-4D97-AF65-F5344CB8AC3E}">
        <p14:creationId xmlns:p14="http://schemas.microsoft.com/office/powerpoint/2010/main" val="3342502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  <p:bldP spid="19968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- </a:t>
            </a:r>
            <a:r>
              <a:rPr lang="en-US" altLang="en-US" sz="3200" smtClean="0">
                <a:latin typeface="Tahoma" charset="0"/>
              </a:rPr>
              <a:t>Solubility of Mg(OH)</a:t>
            </a:r>
            <a:r>
              <a:rPr lang="en-US" altLang="en-US" sz="3200" baseline="-25000" smtClean="0">
                <a:latin typeface="Tahoma" charset="0"/>
              </a:rPr>
              <a:t>2</a:t>
            </a:r>
            <a:r>
              <a:rPr lang="en-US" altLang="en-US" sz="3200" smtClean="0">
                <a:latin typeface="Tahoma" charset="0"/>
              </a:rPr>
              <a:t> in water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Equilibrium Equation:  K</a:t>
            </a:r>
            <a:r>
              <a:rPr lang="en-US" altLang="en-US" baseline="-25000" smtClean="0">
                <a:latin typeface="Tahoma" charset="0"/>
              </a:rPr>
              <a:t>sp</a:t>
            </a:r>
            <a:r>
              <a:rPr lang="en-US" altLang="en-US" smtClean="0">
                <a:latin typeface="Tahoma" charset="0"/>
              </a:rPr>
              <a:t> = [Mg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][OH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</a:t>
            </a:r>
            <a:r>
              <a:rPr lang="en-US" altLang="en-US" baseline="30000" smtClean="0">
                <a:latin typeface="Tahoma" charset="0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sp</a:t>
            </a:r>
            <a:r>
              <a:rPr lang="en-US" altLang="en-US" smtClean="0">
                <a:latin typeface="Tahoma" charset="0"/>
              </a:rPr>
              <a:t> = 7.1 x 10</a:t>
            </a:r>
            <a:r>
              <a:rPr lang="en-US" altLang="en-US" baseline="30000" smtClean="0">
                <a:latin typeface="Tahoma" charset="0"/>
              </a:rPr>
              <a:t>-12</a:t>
            </a:r>
            <a:r>
              <a:rPr lang="en-US" altLang="en-US" smtClean="0">
                <a:latin typeface="Tahoma" charset="0"/>
              </a:rPr>
              <a:t> = x(2x)</a:t>
            </a:r>
            <a:r>
              <a:rPr lang="en-US" altLang="en-US" baseline="30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= 4x</a:t>
            </a:r>
            <a:r>
              <a:rPr lang="en-US" altLang="en-US" baseline="30000" smtClean="0">
                <a:latin typeface="Tahoma" charset="0"/>
              </a:rPr>
              <a:t>3 </a:t>
            </a:r>
            <a:r>
              <a:rPr lang="en-US" altLang="en-US" smtClean="0">
                <a:latin typeface="Tahoma" charset="0"/>
              </a:rPr>
              <a:t>(see Appendix F for K</a:t>
            </a:r>
            <a:r>
              <a:rPr lang="en-US" altLang="en-US" baseline="-25000" smtClean="0">
                <a:latin typeface="Tahoma" charset="0"/>
              </a:rPr>
              <a:t>sp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x = (7.1 x 10</a:t>
            </a:r>
            <a:r>
              <a:rPr lang="en-US" altLang="en-US" baseline="30000" smtClean="0">
                <a:latin typeface="Tahoma" charset="0"/>
              </a:rPr>
              <a:t>-12</a:t>
            </a:r>
            <a:r>
              <a:rPr lang="en-US" altLang="en-US" smtClean="0">
                <a:latin typeface="Tahoma" charset="0"/>
              </a:rPr>
              <a:t>/4)</a:t>
            </a:r>
            <a:r>
              <a:rPr lang="en-US" altLang="en-US" baseline="30000" smtClean="0">
                <a:latin typeface="Tahoma" charset="0"/>
              </a:rPr>
              <a:t>1/3</a:t>
            </a:r>
            <a:r>
              <a:rPr lang="en-US" altLang="en-US" smtClean="0">
                <a:latin typeface="Tahoma" charset="0"/>
              </a:rPr>
              <a:t> = 1.2 x 10</a:t>
            </a:r>
            <a:r>
              <a:rPr lang="en-US" altLang="en-US" baseline="30000" smtClean="0">
                <a:latin typeface="Tahoma" charset="0"/>
              </a:rPr>
              <a:t>-4</a:t>
            </a:r>
            <a:r>
              <a:rPr lang="en-US" altLang="en-US" smtClean="0">
                <a:latin typeface="Tahoma" charset="0"/>
              </a:rPr>
              <a:t> M</a:t>
            </a:r>
            <a:endParaRPr lang="en-US" altLang="en-US" b="1" smtClean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>
                <a:latin typeface="Tahoma" charset="0"/>
              </a:rPr>
              <a:t>Solubility = 1.2 x 10</a:t>
            </a:r>
            <a:r>
              <a:rPr lang="en-US" altLang="en-US" b="1" baseline="30000" smtClean="0">
                <a:latin typeface="Tahoma" charset="0"/>
              </a:rPr>
              <a:t>-4</a:t>
            </a:r>
            <a:r>
              <a:rPr lang="en-US" altLang="en-US" b="1" smtClean="0">
                <a:latin typeface="Tahoma" charset="0"/>
              </a:rPr>
              <a:t> M = </a:t>
            </a:r>
            <a:r>
              <a:rPr lang="en-US" altLang="en-US" smtClean="0">
                <a:latin typeface="Tahoma" charset="0"/>
              </a:rPr>
              <a:t>[Mg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Conc. 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 = 2x = 2.4 x 10</a:t>
            </a:r>
            <a:r>
              <a:rPr lang="en-US" altLang="en-US" baseline="30000" smtClean="0">
                <a:latin typeface="Tahoma" charset="0"/>
              </a:rPr>
              <a:t>-4</a:t>
            </a:r>
            <a:r>
              <a:rPr lang="en-US" altLang="en-US" smtClean="0">
                <a:latin typeface="Tahoma" charset="0"/>
              </a:rPr>
              <a:t> M</a:t>
            </a:r>
          </a:p>
        </p:txBody>
      </p:sp>
    </p:spTree>
    <p:extLst>
      <p:ext uri="{BB962C8B-B14F-4D97-AF65-F5344CB8AC3E}">
        <p14:creationId xmlns:p14="http://schemas.microsoft.com/office/powerpoint/2010/main" val="358425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- </a:t>
            </a:r>
            <a:r>
              <a:rPr lang="en-US" altLang="en-US" sz="3200" smtClean="0">
                <a:latin typeface="Tahoma" charset="0"/>
              </a:rPr>
              <a:t>Solubility of Mg(OH)</a:t>
            </a:r>
            <a:r>
              <a:rPr lang="en-US" altLang="en-US" sz="3200" baseline="-25000" smtClean="0">
                <a:latin typeface="Tahoma" charset="0"/>
              </a:rPr>
              <a:t>2</a:t>
            </a:r>
            <a:r>
              <a:rPr lang="en-US" altLang="en-US" sz="3200" smtClean="0">
                <a:latin typeface="Tahoma" charset="0"/>
              </a:rPr>
              <a:t> in Common Ion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If we dissolve Mg(OH)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in a  common ion (OH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 or 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), from Le Châtelier’s principle, we know the solubility will be reduced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Example 1) What is the solubility of Mg(OH)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in a pH = 11.0 buffer?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charset="0"/>
              </a:rPr>
              <a:t>No ICE table needed because, from pH, we know 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</a:t>
            </a:r>
            <a:r>
              <a:rPr lang="en-US" altLang="en-US" baseline="-25000" smtClean="0">
                <a:latin typeface="Tahoma" charset="0"/>
              </a:rPr>
              <a:t>eq</a:t>
            </a:r>
            <a:r>
              <a:rPr lang="en-US" altLang="en-US" smtClean="0">
                <a:latin typeface="Tahoma" charset="0"/>
              </a:rPr>
              <a:t> and buffer means dissolution of Mg(OH)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doesn’t affect pH.</a:t>
            </a:r>
          </a:p>
        </p:txBody>
      </p:sp>
    </p:spTree>
    <p:extLst>
      <p:ext uri="{BB962C8B-B14F-4D97-AF65-F5344CB8AC3E}">
        <p14:creationId xmlns:p14="http://schemas.microsoft.com/office/powerpoint/2010/main" val="193819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- </a:t>
            </a:r>
            <a:r>
              <a:rPr lang="en-US" altLang="en-US" sz="3200" smtClean="0">
                <a:latin typeface="Tahoma" charset="0"/>
              </a:rPr>
              <a:t>Solubility of Mg(OH)</a:t>
            </a:r>
            <a:r>
              <a:rPr lang="en-US" altLang="en-US" sz="3200" baseline="-25000" smtClean="0">
                <a:latin typeface="Tahoma" charset="0"/>
              </a:rPr>
              <a:t>2</a:t>
            </a:r>
            <a:r>
              <a:rPr lang="en-US" altLang="en-US" sz="3200" smtClean="0">
                <a:latin typeface="Tahoma" charset="0"/>
              </a:rPr>
              <a:t> at pH 11 – cont.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</a:rPr>
              <a:t>] = 10</a:t>
            </a:r>
            <a:r>
              <a:rPr lang="en-US" altLang="en-US" baseline="30000" smtClean="0">
                <a:latin typeface="Tahoma" charset="0"/>
              </a:rPr>
              <a:t>-pH</a:t>
            </a:r>
            <a:r>
              <a:rPr lang="en-US" altLang="en-US" smtClean="0">
                <a:latin typeface="Tahoma" charset="0"/>
              </a:rPr>
              <a:t> = 10</a:t>
            </a:r>
            <a:r>
              <a:rPr lang="en-US" altLang="en-US" baseline="30000" smtClean="0">
                <a:latin typeface="Tahoma" charset="0"/>
              </a:rPr>
              <a:t>-11</a:t>
            </a:r>
            <a:r>
              <a:rPr lang="en-US" altLang="en-US" smtClean="0">
                <a:latin typeface="Tahoma" charset="0"/>
              </a:rPr>
              <a:t> M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	and 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 = K</a:t>
            </a:r>
            <a:r>
              <a:rPr lang="en-US" altLang="en-US" baseline="-25000" smtClean="0">
                <a:latin typeface="Tahoma" charset="0"/>
              </a:rPr>
              <a:t>w</a:t>
            </a:r>
            <a:r>
              <a:rPr lang="en-US" altLang="en-US" smtClean="0">
                <a:latin typeface="Tahoma" charset="0"/>
              </a:rPr>
              <a:t>/[H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</a:rPr>
              <a:t>] = 10</a:t>
            </a:r>
            <a:r>
              <a:rPr lang="en-US" altLang="en-US" baseline="30000" smtClean="0">
                <a:latin typeface="Tahoma" charset="0"/>
              </a:rPr>
              <a:t>-3</a:t>
            </a:r>
            <a:r>
              <a:rPr lang="en-US" altLang="en-US" smtClean="0">
                <a:latin typeface="Tahoma" charset="0"/>
              </a:rPr>
              <a:t> M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sp</a:t>
            </a:r>
            <a:r>
              <a:rPr lang="en-US" altLang="en-US" smtClean="0">
                <a:latin typeface="Tahoma" charset="0"/>
              </a:rPr>
              <a:t> = [Mg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][OH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</a:t>
            </a:r>
            <a:r>
              <a:rPr lang="en-US" altLang="en-US" baseline="30000" smtClean="0">
                <a:latin typeface="Tahoma" charset="0"/>
              </a:rPr>
              <a:t>2</a:t>
            </a:r>
            <a:endParaRPr lang="en-US" alt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Moles Mg(OH)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dissolved = moles Mg</a:t>
            </a:r>
            <a:r>
              <a:rPr lang="en-US" altLang="en-US" baseline="30000" smtClean="0">
                <a:latin typeface="Tahoma" charset="0"/>
              </a:rPr>
              <a:t>2+</a:t>
            </a:r>
            <a:endParaRPr lang="en-US" alt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[Mg</a:t>
            </a:r>
            <a:r>
              <a:rPr lang="en-US" altLang="en-US" baseline="30000" smtClean="0">
                <a:latin typeface="Tahoma" charset="0"/>
              </a:rPr>
              <a:t>2+</a:t>
            </a:r>
            <a:r>
              <a:rPr lang="en-US" altLang="en-US" smtClean="0">
                <a:latin typeface="Tahoma" charset="0"/>
              </a:rPr>
              <a:t>] = K</a:t>
            </a:r>
            <a:r>
              <a:rPr lang="en-US" altLang="en-US" baseline="-25000" smtClean="0">
                <a:latin typeface="Tahoma" charset="0"/>
              </a:rPr>
              <a:t>sp</a:t>
            </a:r>
            <a:r>
              <a:rPr lang="en-US" altLang="en-US" smtClean="0">
                <a:latin typeface="Tahoma" charset="0"/>
              </a:rPr>
              <a:t>/[OH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</a:rPr>
              <a:t>]</a:t>
            </a:r>
            <a:r>
              <a:rPr lang="en-US" altLang="en-US" baseline="30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= 7.1 x 10</a:t>
            </a:r>
            <a:r>
              <a:rPr lang="en-US" altLang="en-US" baseline="30000" smtClean="0">
                <a:latin typeface="Tahoma" charset="0"/>
              </a:rPr>
              <a:t>-12</a:t>
            </a:r>
            <a:r>
              <a:rPr lang="en-US" altLang="en-US" smtClean="0">
                <a:latin typeface="Tahoma" charset="0"/>
              </a:rPr>
              <a:t>/(10</a:t>
            </a:r>
            <a:r>
              <a:rPr lang="en-US" altLang="en-US" baseline="30000" smtClean="0">
                <a:latin typeface="Tahoma" charset="0"/>
              </a:rPr>
              <a:t>-3</a:t>
            </a:r>
            <a:r>
              <a:rPr lang="en-US" altLang="en-US" smtClean="0">
                <a:latin typeface="Tahoma" charset="0"/>
              </a:rPr>
              <a:t>)</a:t>
            </a:r>
            <a:r>
              <a:rPr lang="en-US" altLang="en-US" baseline="30000" smtClean="0">
                <a:latin typeface="Tahoma" charset="0"/>
              </a:rPr>
              <a:t>2</a:t>
            </a:r>
            <a:endParaRPr lang="en-US" alt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b="1" smtClean="0">
                <a:latin typeface="Tahoma" charset="0"/>
              </a:rPr>
              <a:t>[Mg</a:t>
            </a:r>
            <a:r>
              <a:rPr lang="en-US" altLang="en-US" b="1" baseline="30000" smtClean="0">
                <a:latin typeface="Tahoma" charset="0"/>
              </a:rPr>
              <a:t>2+</a:t>
            </a:r>
            <a:r>
              <a:rPr lang="en-US" altLang="en-US" b="1" smtClean="0">
                <a:latin typeface="Tahoma" charset="0"/>
              </a:rPr>
              <a:t>] = 7 x 10</a:t>
            </a:r>
            <a:r>
              <a:rPr lang="en-US" altLang="en-US" b="1" baseline="30000" smtClean="0">
                <a:latin typeface="Tahoma" charset="0"/>
              </a:rPr>
              <a:t>-6</a:t>
            </a:r>
            <a:r>
              <a:rPr lang="en-US" altLang="en-US" b="1" smtClean="0">
                <a:latin typeface="Tahoma" charset="0"/>
              </a:rPr>
              <a:t> M</a:t>
            </a:r>
          </a:p>
        </p:txBody>
      </p:sp>
    </p:spTree>
    <p:extLst>
      <p:ext uri="{BB962C8B-B14F-4D97-AF65-F5344CB8AC3E}">
        <p14:creationId xmlns:p14="http://schemas.microsoft.com/office/powerpoint/2010/main" val="317708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ahoma" charset="0"/>
              </a:rPr>
              <a:t>Solubility Product Problems</a:t>
            </a:r>
            <a:r>
              <a:rPr lang="en-US" altLang="en-US" sz="2800" smtClean="0">
                <a:latin typeface="Tahoma" charset="0"/>
              </a:rPr>
              <a:t> </a:t>
            </a:r>
            <a:br>
              <a:rPr lang="en-US" altLang="en-US" sz="2800" smtClean="0">
                <a:latin typeface="Tahoma" charset="0"/>
              </a:rPr>
            </a:br>
            <a:r>
              <a:rPr lang="en-US" altLang="en-US" sz="2800" smtClean="0">
                <a:latin typeface="Tahoma" charset="0"/>
              </a:rPr>
              <a:t>- </a:t>
            </a:r>
            <a:r>
              <a:rPr lang="en-US" altLang="en-US" sz="3200" smtClean="0">
                <a:latin typeface="Tahoma" charset="0"/>
              </a:rPr>
              <a:t>Solubility of Mg(OH)</a:t>
            </a:r>
            <a:r>
              <a:rPr lang="en-US" altLang="en-US" sz="3200" baseline="-25000" smtClean="0">
                <a:latin typeface="Tahoma" charset="0"/>
              </a:rPr>
              <a:t>2</a:t>
            </a:r>
            <a:r>
              <a:rPr lang="en-US" altLang="en-US" sz="3200" smtClean="0">
                <a:latin typeface="Tahoma" charset="0"/>
              </a:rPr>
              <a:t> in Common Ion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Tahoma" charset="0"/>
              </a:rPr>
              <a:t>Example 2) Solubility of Mg(OH)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in 5.0 x 10</a:t>
            </a:r>
            <a:r>
              <a:rPr lang="en-US" altLang="en-US" baseline="30000" smtClean="0">
                <a:latin typeface="Tahoma" charset="0"/>
              </a:rPr>
              <a:t>-3</a:t>
            </a:r>
            <a:r>
              <a:rPr lang="en-US" altLang="en-US" smtClean="0">
                <a:latin typeface="Tahoma" charset="0"/>
              </a:rPr>
              <a:t> M MgCl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994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2081</TotalTime>
  <Words>732</Words>
  <Application>Microsoft Office PowerPoint</Application>
  <PresentationFormat>On-screen Show (4:3)</PresentationFormat>
  <Paragraphs>126</Paragraphs>
  <Slides>18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Symbol</vt:lpstr>
      <vt:lpstr>Tahoma</vt:lpstr>
      <vt:lpstr>Times New Roman</vt:lpstr>
      <vt:lpstr>Default Design</vt:lpstr>
      <vt:lpstr>ChemSketch</vt:lpstr>
      <vt:lpstr>Chart</vt:lpstr>
      <vt:lpstr>Chem. 31 – 10/11 Lecture</vt:lpstr>
      <vt:lpstr>Announcements</vt:lpstr>
      <vt:lpstr>Example question</vt:lpstr>
      <vt:lpstr>Thermodynamics</vt:lpstr>
      <vt:lpstr>Solubility Product Problems  - Solubility in Water</vt:lpstr>
      <vt:lpstr>Solubility Product Problems  - Solubility of Mg(OH)2 in water</vt:lpstr>
      <vt:lpstr>Solubility Product Problems  - Solubility of Mg(OH)2 in Common Ion</vt:lpstr>
      <vt:lpstr>Solubility Product Problems  - Solubility of Mg(OH)2 at pH 11 – cont.</vt:lpstr>
      <vt:lpstr>Solubility Product Problems  - Solubility of Mg(OH)2 in Common Ion</vt:lpstr>
      <vt:lpstr>Precipitations Used for Separations </vt:lpstr>
      <vt:lpstr>Solubility Product Problems  Precipitation Problems</vt:lpstr>
      <vt:lpstr>Complex Ions</vt:lpstr>
      <vt:lpstr>Complex Ions – Why Study?</vt:lpstr>
      <vt:lpstr>Complex Ions</vt:lpstr>
      <vt:lpstr>Complex Ions</vt:lpstr>
      <vt:lpstr>Complex Ions – “U” Shaped Solubility Curves</vt:lpstr>
      <vt:lpstr>Complex Ions – “U” Shaped Solubility Curves</vt:lpstr>
      <vt:lpstr>Some Questions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202</cp:revision>
  <dcterms:created xsi:type="dcterms:W3CDTF">2005-09-14T19:27:31Z</dcterms:created>
  <dcterms:modified xsi:type="dcterms:W3CDTF">2017-10-11T02:34:09Z</dcterms:modified>
</cp:coreProperties>
</file>