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1"/>
  </p:notesMasterIdLst>
  <p:sldIdLst>
    <p:sldId id="280" r:id="rId2"/>
    <p:sldId id="321" r:id="rId3"/>
    <p:sldId id="422" r:id="rId4"/>
    <p:sldId id="424" r:id="rId5"/>
    <p:sldId id="425" r:id="rId6"/>
    <p:sldId id="426" r:id="rId7"/>
    <p:sldId id="427" r:id="rId8"/>
    <p:sldId id="428" r:id="rId9"/>
    <p:sldId id="429" r:id="rId10"/>
    <p:sldId id="430" r:id="rId11"/>
    <p:sldId id="431" r:id="rId12"/>
    <p:sldId id="432" r:id="rId13"/>
    <p:sldId id="433" r:id="rId14"/>
    <p:sldId id="434" r:id="rId15"/>
    <p:sldId id="435" r:id="rId16"/>
    <p:sldId id="436" r:id="rId17"/>
    <p:sldId id="437" r:id="rId18"/>
    <p:sldId id="438" r:id="rId19"/>
    <p:sldId id="439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C286A"/>
    <a:srgbClr val="FE5F26"/>
    <a:srgbClr val="FDBB27"/>
    <a:srgbClr val="FFDD9F"/>
    <a:srgbClr val="F3DBAB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5" autoAdjust="0"/>
    <p:restoredTop sz="94660"/>
  </p:normalViewPr>
  <p:slideViewPr>
    <p:cSldViewPr>
      <p:cViewPr varScale="1">
        <p:scale>
          <a:sx n="86" d="100"/>
          <a:sy n="86" d="100"/>
        </p:scale>
        <p:origin x="102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74F6AAE-64EB-4FB7-9865-3D1E0F502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3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1DE0A9-E87F-4876-AA1C-A5CD0E199E8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E34562-EC1E-426A-AC41-3D3110D0B746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2248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7005EA8-512F-4ADE-BF16-7DE1F8D98BC6}" type="slidenum">
              <a:rPr lang="en-US" altLang="en-US"/>
              <a:pPr algn="r"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42692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23790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08677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6D739-41CC-45F3-A2F8-54F754983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CA316-2DFD-467F-8ED1-7F5246AEA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20931-8EF3-46A8-997C-46B13522E0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8EB5A-344A-41F2-A596-C1F76E48F8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DB630-275D-469B-A471-A17E61419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2808E-E4C8-4E23-BCC9-808EC3782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383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CFEF5-524F-4BF1-899F-01319DFF4D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684E-E842-45EA-8B59-90E0BBA1DF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B6499-511E-4EF5-B3CD-594BE3121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104C8-5017-4308-95B5-A729439CC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8E8B0-A1FB-4708-B88C-48AD02A4B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BD675-B487-45FA-881E-E9B2D1E96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B09EF-C3B3-4E6C-8126-59AC2A523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6B93E-A935-4A8D-82F5-2AC2508B6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D5C0362-4945-4F4A-AD33-42DFC412B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Tahoma" charset="0"/>
              </a:rPr>
              <a:t>Chem. 31 – </a:t>
            </a:r>
            <a:r>
              <a:rPr lang="en-US" b="1" dirty="0" smtClean="0">
                <a:latin typeface="Tahoma" charset="0"/>
              </a:rPr>
              <a:t>10/16 </a:t>
            </a:r>
            <a:r>
              <a:rPr lang="en-US" b="1" dirty="0" smtClean="0">
                <a:latin typeface="Tahoma" charset="0"/>
              </a:rPr>
              <a:t>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Some Questions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400" smtClean="0">
                <a:latin typeface="Tahoma" charset="0"/>
              </a:rPr>
              <a:t>In the reaction: Ca</a:t>
            </a:r>
            <a:r>
              <a:rPr lang="en-US" altLang="en-US" sz="2400" baseline="30000" smtClean="0">
                <a:latin typeface="Tahoma" charset="0"/>
              </a:rPr>
              <a:t>2+</a:t>
            </a:r>
            <a:r>
              <a:rPr lang="en-US" altLang="en-US" sz="2400" smtClean="0">
                <a:latin typeface="Tahoma" charset="0"/>
              </a:rPr>
              <a:t> + Y</a:t>
            </a:r>
            <a:r>
              <a:rPr lang="en-US" altLang="en-US" sz="2400" baseline="30000" smtClean="0">
                <a:latin typeface="Tahoma" charset="0"/>
              </a:rPr>
              <a:t>4-</a:t>
            </a:r>
            <a:r>
              <a:rPr lang="en-US" altLang="en-US" sz="2400" smtClean="0">
                <a:latin typeface="Tahoma" charset="0"/>
              </a:rPr>
              <a:t> </a:t>
            </a:r>
            <a:r>
              <a:rPr lang="en-US" altLang="en-US" sz="2400" smtClean="0">
                <a:latin typeface="Tahoma" charset="0"/>
                <a:cs typeface="Arial" charset="0"/>
              </a:rPr>
              <a:t>↔</a:t>
            </a:r>
            <a:r>
              <a:rPr lang="en-US" altLang="en-US" sz="2400" smtClean="0">
                <a:latin typeface="Tahoma" charset="0"/>
              </a:rPr>
              <a:t> CaY</a:t>
            </a:r>
            <a:r>
              <a:rPr lang="en-US" altLang="en-US" sz="2400" baseline="30000" smtClean="0">
                <a:latin typeface="Tahoma" charset="0"/>
              </a:rPr>
              <a:t>2-</a:t>
            </a:r>
            <a:r>
              <a:rPr lang="en-US" altLang="en-US" sz="2400" smtClean="0">
                <a:latin typeface="Tahoma" charset="0"/>
              </a:rPr>
              <a:t> (where Y</a:t>
            </a:r>
            <a:r>
              <a:rPr lang="en-US" altLang="en-US" sz="2400" baseline="30000" smtClean="0">
                <a:latin typeface="Tahoma" charset="0"/>
              </a:rPr>
              <a:t>4-</a:t>
            </a:r>
            <a:r>
              <a:rPr lang="en-US" altLang="en-US" sz="2400" smtClean="0">
                <a:latin typeface="Tahoma" charset="0"/>
              </a:rPr>
              <a:t> = EDTA), which species is the Lewis acid?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400" smtClean="0">
                <a:latin typeface="Tahoma" charset="0"/>
              </a:rPr>
              <a:t>List two applications in which the formation of a complex ion would be useful for analytical chemists.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400" smtClean="0">
                <a:latin typeface="Tahoma" charset="0"/>
              </a:rPr>
              <a:t>List two applications in the lab in which you used or are using complex ions.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400" smtClean="0">
                <a:latin typeface="Tahoma" charset="0"/>
              </a:rPr>
              <a:t>AgCN is a sparingly soluble salt.  However, a student observed that adding a little of a NaCN solution to a saturated solution of AgCN did not result in more precipitation of solid.  Addition of more NaCN solution resulted in total dissolution of the AgCN.  Explain what is happening.</a:t>
            </a:r>
          </a:p>
        </p:txBody>
      </p:sp>
    </p:spTree>
    <p:extLst>
      <p:ext uri="{BB962C8B-B14F-4D97-AF65-F5344CB8AC3E}">
        <p14:creationId xmlns:p14="http://schemas.microsoft.com/office/powerpoint/2010/main" val="230368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One More Question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400" dirty="0" smtClean="0">
                <a:latin typeface="Tahoma" charset="0"/>
              </a:rPr>
              <a:t>Cu</a:t>
            </a:r>
            <a:r>
              <a:rPr lang="en-US" altLang="en-US" sz="2400" baseline="30000" dirty="0" smtClean="0">
                <a:latin typeface="Tahoma" charset="0"/>
              </a:rPr>
              <a:t>2+</a:t>
            </a:r>
            <a:r>
              <a:rPr lang="en-US" altLang="en-US" sz="2400" dirty="0" smtClean="0">
                <a:latin typeface="Tahoma" charset="0"/>
              </a:rPr>
              <a:t> reacts with thiosulfate (S</a:t>
            </a:r>
            <a:r>
              <a:rPr lang="en-US" altLang="en-US" sz="2400" baseline="-25000" dirty="0" smtClean="0">
                <a:latin typeface="Tahoma" charset="0"/>
              </a:rPr>
              <a:t>2</a:t>
            </a:r>
            <a:r>
              <a:rPr lang="en-US" altLang="en-US" sz="2400" dirty="0" smtClean="0">
                <a:latin typeface="Tahoma" charset="0"/>
              </a:rPr>
              <a:t>O</a:t>
            </a:r>
            <a:r>
              <a:rPr lang="en-US" altLang="en-US" sz="2400" baseline="-25000" dirty="0" smtClean="0">
                <a:latin typeface="Tahoma" charset="0"/>
              </a:rPr>
              <a:t>3</a:t>
            </a:r>
            <a:r>
              <a:rPr lang="en-US" altLang="en-US" sz="2400" baseline="30000" dirty="0" smtClean="0">
                <a:latin typeface="Tahoma" charset="0"/>
              </a:rPr>
              <a:t>2-</a:t>
            </a:r>
            <a:r>
              <a:rPr lang="en-US" altLang="en-US" sz="2400" dirty="0" smtClean="0">
                <a:latin typeface="Tahoma" charset="0"/>
              </a:rPr>
              <a:t>) to form a complex which is most stable when two moles of thiosulfate to one mole of Cu</a:t>
            </a:r>
            <a:r>
              <a:rPr lang="en-US" altLang="en-US" sz="2400" baseline="30000" dirty="0" smtClean="0">
                <a:latin typeface="Tahoma" charset="0"/>
              </a:rPr>
              <a:t>2+</a:t>
            </a:r>
            <a:r>
              <a:rPr lang="en-US" altLang="en-US" sz="2400" dirty="0" smtClean="0">
                <a:latin typeface="Tahoma" charset="0"/>
              </a:rPr>
              <a:t> are present.  The </a:t>
            </a:r>
            <a:r>
              <a:rPr lang="en-US" altLang="en-US" sz="2400" dirty="0" smtClean="0">
                <a:latin typeface="Symbol" pitchFamily="18" charset="2"/>
              </a:rPr>
              <a:t>b</a:t>
            </a:r>
            <a:r>
              <a:rPr lang="en-US" altLang="en-US" sz="2400" baseline="-25000" dirty="0" smtClean="0">
                <a:latin typeface="Tahoma" charset="0"/>
              </a:rPr>
              <a:t>2</a:t>
            </a:r>
            <a:r>
              <a:rPr lang="en-US" altLang="en-US" sz="2400" dirty="0" smtClean="0">
                <a:latin typeface="Tahoma" charset="0"/>
              </a:rPr>
              <a:t> value is found to be 2.00 x 10</a:t>
            </a:r>
            <a:r>
              <a:rPr lang="en-US" altLang="en-US" sz="2400" baseline="30000" dirty="0" smtClean="0">
                <a:latin typeface="Tahoma" charset="0"/>
              </a:rPr>
              <a:t>6</a:t>
            </a:r>
            <a:r>
              <a:rPr lang="en-US" altLang="en-US" sz="2400" dirty="0" smtClean="0">
                <a:latin typeface="Tahoma" charset="0"/>
              </a:rPr>
              <a:t>.  If a solution containing both Cu</a:t>
            </a:r>
            <a:r>
              <a:rPr lang="en-US" altLang="en-US" sz="2400" baseline="30000" dirty="0" smtClean="0">
                <a:latin typeface="Tahoma" charset="0"/>
              </a:rPr>
              <a:t>2+</a:t>
            </a:r>
            <a:r>
              <a:rPr lang="en-US" altLang="en-US" sz="2400" dirty="0" smtClean="0">
                <a:latin typeface="Tahoma" charset="0"/>
              </a:rPr>
              <a:t> and S</a:t>
            </a:r>
            <a:r>
              <a:rPr lang="en-US" altLang="en-US" sz="2400" baseline="-25000" dirty="0" smtClean="0">
                <a:latin typeface="Tahoma" charset="0"/>
              </a:rPr>
              <a:t>2</a:t>
            </a:r>
            <a:r>
              <a:rPr lang="en-US" altLang="en-US" sz="2400" dirty="0" smtClean="0">
                <a:latin typeface="Tahoma" charset="0"/>
              </a:rPr>
              <a:t>O</a:t>
            </a:r>
            <a:r>
              <a:rPr lang="en-US" altLang="en-US" sz="2400" baseline="-25000" dirty="0" smtClean="0">
                <a:latin typeface="Tahoma" charset="0"/>
              </a:rPr>
              <a:t>3</a:t>
            </a:r>
            <a:r>
              <a:rPr lang="en-US" altLang="en-US" sz="2400" baseline="30000" dirty="0" smtClean="0">
                <a:latin typeface="Tahoma" charset="0"/>
              </a:rPr>
              <a:t>2-</a:t>
            </a:r>
            <a:r>
              <a:rPr lang="en-US" altLang="en-US" sz="2400" dirty="0" smtClean="0">
                <a:latin typeface="Tahoma" charset="0"/>
              </a:rPr>
              <a:t> is prepared and found to contain 1.7 x 10</a:t>
            </a:r>
            <a:r>
              <a:rPr lang="en-US" altLang="en-US" sz="2400" baseline="30000" dirty="0" smtClean="0">
                <a:latin typeface="Tahoma" charset="0"/>
              </a:rPr>
              <a:t>-3</a:t>
            </a:r>
            <a:r>
              <a:rPr lang="en-US" altLang="en-US" sz="2400" dirty="0" smtClean="0">
                <a:latin typeface="Tahoma" charset="0"/>
              </a:rPr>
              <a:t> M free (</a:t>
            </a:r>
            <a:r>
              <a:rPr lang="en-US" altLang="en-US" sz="2400" dirty="0" err="1" smtClean="0">
                <a:latin typeface="Tahoma" charset="0"/>
              </a:rPr>
              <a:t>uncomplexed</a:t>
            </a:r>
            <a:r>
              <a:rPr lang="en-US" altLang="en-US" sz="2400" dirty="0" smtClean="0">
                <a:latin typeface="Tahoma" charset="0"/>
              </a:rPr>
              <a:t>) S</a:t>
            </a:r>
            <a:r>
              <a:rPr lang="en-US" altLang="en-US" sz="2400" baseline="-25000" dirty="0" smtClean="0">
                <a:latin typeface="Tahoma" charset="0"/>
              </a:rPr>
              <a:t>2</a:t>
            </a:r>
            <a:r>
              <a:rPr lang="en-US" altLang="en-US" sz="2400" dirty="0" smtClean="0">
                <a:latin typeface="Tahoma" charset="0"/>
              </a:rPr>
              <a:t>O</a:t>
            </a:r>
            <a:r>
              <a:rPr lang="en-US" altLang="en-US" sz="2400" baseline="-25000" dirty="0" smtClean="0">
                <a:latin typeface="Tahoma" charset="0"/>
              </a:rPr>
              <a:t>3</a:t>
            </a:r>
            <a:r>
              <a:rPr lang="en-US" altLang="en-US" sz="2400" baseline="30000" dirty="0" smtClean="0">
                <a:latin typeface="Tahoma" charset="0"/>
              </a:rPr>
              <a:t>2-</a:t>
            </a:r>
            <a:r>
              <a:rPr lang="en-US" altLang="en-US" sz="2400" dirty="0" smtClean="0">
                <a:latin typeface="Tahoma" charset="0"/>
              </a:rPr>
              <a:t> at equilibrium, what is the ratio of complexed to free Cu?  Assume that little CuS</a:t>
            </a:r>
            <a:r>
              <a:rPr lang="en-US" altLang="en-US" sz="2400" baseline="-25000" dirty="0" smtClean="0">
                <a:latin typeface="Tahoma" charset="0"/>
              </a:rPr>
              <a:t>2</a:t>
            </a:r>
            <a:r>
              <a:rPr lang="en-US" altLang="en-US" sz="2400" dirty="0" smtClean="0">
                <a:latin typeface="Tahoma" charset="0"/>
              </a:rPr>
              <a:t>O</a:t>
            </a:r>
            <a:r>
              <a:rPr lang="en-US" altLang="en-US" sz="2400" baseline="-25000" dirty="0" smtClean="0">
                <a:latin typeface="Tahoma" charset="0"/>
              </a:rPr>
              <a:t>3</a:t>
            </a:r>
            <a:r>
              <a:rPr lang="en-US" altLang="en-US" sz="2400" dirty="0" smtClean="0">
                <a:latin typeface="Tahoma" charset="0"/>
              </a:rPr>
              <a:t> forms.</a:t>
            </a:r>
          </a:p>
        </p:txBody>
      </p:sp>
    </p:spTree>
    <p:extLst>
      <p:ext uri="{BB962C8B-B14F-4D97-AF65-F5344CB8AC3E}">
        <p14:creationId xmlns:p14="http://schemas.microsoft.com/office/powerpoint/2010/main" val="291761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Acids, Bases and Salts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  <a:tabLst>
                <a:tab pos="854075" algn="l"/>
                <a:tab pos="1311275" algn="l"/>
              </a:tabLst>
            </a:pPr>
            <a:r>
              <a:rPr lang="en-US" altLang="en-US" smtClean="0">
                <a:latin typeface="Tahoma" charset="0"/>
              </a:rPr>
              <a:t>Definitions of Acids and Bases</a:t>
            </a:r>
          </a:p>
          <a:p>
            <a:pPr marL="609600" indent="-609600">
              <a:buFontTx/>
              <a:buNone/>
              <a:tabLst>
                <a:tab pos="854075" algn="l"/>
                <a:tab pos="1311275" algn="l"/>
              </a:tabLst>
            </a:pPr>
            <a:r>
              <a:rPr lang="en-US" altLang="en-US" smtClean="0">
                <a:latin typeface="Tahoma" charset="0"/>
              </a:rPr>
              <a:t>	</a:t>
            </a:r>
            <a:r>
              <a:rPr lang="en-US" altLang="en-US" sz="2800" smtClean="0">
                <a:latin typeface="Tahoma" charset="0"/>
              </a:rPr>
              <a:t>- Lewis Acids/Bases (defined before, most general category)</a:t>
            </a:r>
          </a:p>
          <a:p>
            <a:pPr marL="609600" indent="-609600">
              <a:buFontTx/>
              <a:buNone/>
              <a:tabLst>
                <a:tab pos="854075" algn="l"/>
                <a:tab pos="1311275" algn="l"/>
              </a:tabLst>
            </a:pPr>
            <a:r>
              <a:rPr lang="en-US" altLang="en-US" sz="2800" smtClean="0">
                <a:latin typeface="Tahoma" charset="0"/>
              </a:rPr>
              <a:t>	- Br</a:t>
            </a:r>
            <a:r>
              <a:rPr lang="en-US" altLang="en-US" sz="2800" smtClean="0">
                <a:cs typeface="Tahoma" charset="0"/>
              </a:rPr>
              <a:t>ø</a:t>
            </a:r>
            <a:r>
              <a:rPr lang="en-US" altLang="en-US" sz="2800" smtClean="0">
                <a:latin typeface="Tahoma" charset="0"/>
              </a:rPr>
              <a:t>nsted-Lowry Acids/Bases:</a:t>
            </a:r>
          </a:p>
          <a:p>
            <a:pPr marL="609600" indent="-609600">
              <a:buFontTx/>
              <a:buNone/>
              <a:tabLst>
                <a:tab pos="854075" algn="l"/>
                <a:tab pos="1311275" algn="l"/>
              </a:tabLst>
            </a:pPr>
            <a:r>
              <a:rPr lang="en-US" altLang="en-US" sz="2800" smtClean="0">
                <a:latin typeface="Tahoma" charset="0"/>
              </a:rPr>
              <a:t>		acid =  proton donor</a:t>
            </a:r>
          </a:p>
          <a:p>
            <a:pPr marL="609600" indent="-609600">
              <a:buFontTx/>
              <a:buNone/>
              <a:tabLst>
                <a:tab pos="854075" algn="l"/>
                <a:tab pos="1311275" algn="l"/>
              </a:tabLst>
            </a:pPr>
            <a:r>
              <a:rPr lang="en-US" altLang="en-US" sz="2800" smtClean="0">
                <a:latin typeface="Tahoma" charset="0"/>
              </a:rPr>
              <a:t>		base = proton acceptor (must have free 			electron pair so also is a Lewis base)</a:t>
            </a:r>
          </a:p>
          <a:p>
            <a:pPr marL="609600" indent="-609600">
              <a:buFontTx/>
              <a:buNone/>
              <a:tabLst>
                <a:tab pos="854075" algn="l"/>
                <a:tab pos="1311275" algn="l"/>
              </a:tabLst>
            </a:pPr>
            <a:r>
              <a:rPr lang="en-US" altLang="en-US" sz="2800" smtClean="0">
                <a:latin typeface="Tahoma" charset="0"/>
              </a:rPr>
              <a:t>	- definitions are relative</a:t>
            </a:r>
          </a:p>
        </p:txBody>
      </p:sp>
    </p:spTree>
    <p:extLst>
      <p:ext uri="{BB962C8B-B14F-4D97-AF65-F5344CB8AC3E}">
        <p14:creationId xmlns:p14="http://schemas.microsoft.com/office/powerpoint/2010/main" val="410606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latin typeface="Tahoma" charset="0"/>
              </a:rPr>
              <a:t>Br</a:t>
            </a:r>
            <a:r>
              <a:rPr lang="en-US" altLang="en-US" sz="4000" smtClean="0">
                <a:cs typeface="Tahoma" charset="0"/>
              </a:rPr>
              <a:t>ø</a:t>
            </a:r>
            <a:r>
              <a:rPr lang="en-US" altLang="en-US" sz="4000" smtClean="0">
                <a:latin typeface="Tahoma" charset="0"/>
              </a:rPr>
              <a:t>nsted-Lowry Acids - examples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charset="0"/>
              </a:rPr>
              <a:t>HCO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</a:rPr>
              <a:t>H(aq) + H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</a:rPr>
              <a:t>O(l)   </a:t>
            </a:r>
            <a:r>
              <a:rPr lang="en-US" altLang="en-US" sz="2400" smtClean="0">
                <a:latin typeface="Tahoma" charset="0"/>
                <a:cs typeface="Arial" charset="0"/>
              </a:rPr>
              <a:t>↔   HCO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baseline="30000" smtClean="0">
                <a:latin typeface="Tahoma" charset="0"/>
              </a:rPr>
              <a:t>-</a:t>
            </a:r>
            <a:r>
              <a:rPr lang="en-US" altLang="en-US" sz="2400" smtClean="0">
                <a:latin typeface="Tahoma" charset="0"/>
                <a:cs typeface="Arial" charset="0"/>
              </a:rPr>
              <a:t>    +      H</a:t>
            </a:r>
            <a:r>
              <a:rPr lang="en-US" altLang="en-US" sz="2400" baseline="-25000" smtClean="0">
                <a:latin typeface="Tahoma" charset="0"/>
              </a:rPr>
              <a:t>3</a:t>
            </a:r>
            <a:r>
              <a:rPr lang="en-US" altLang="en-US" sz="2400" smtClean="0">
                <a:latin typeface="Tahoma" charset="0"/>
                <a:cs typeface="Arial" charset="0"/>
              </a:rPr>
              <a:t>O</a:t>
            </a:r>
            <a:r>
              <a:rPr lang="en-US" altLang="en-US" sz="2400" baseline="30000" smtClean="0">
                <a:latin typeface="Tahoma" charset="0"/>
              </a:rPr>
              <a:t>+</a:t>
            </a:r>
            <a:endParaRPr lang="en-US" altLang="en-US" sz="2400" smtClean="0">
              <a:latin typeface="Tahoma" charset="0"/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charset="0"/>
                <a:cs typeface="Arial" charset="0"/>
              </a:rPr>
              <a:t>  	 acid         base          conjugate      conjugate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charset="0"/>
                <a:cs typeface="Arial" charset="0"/>
              </a:rPr>
              <a:t>					base		  acid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smtClean="0">
              <a:latin typeface="Tahoma" charset="0"/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charset="0"/>
                <a:cs typeface="Arial" charset="0"/>
              </a:rPr>
              <a:t>CH</a:t>
            </a:r>
            <a:r>
              <a:rPr lang="en-US" altLang="en-US" sz="2400" baseline="-25000" smtClean="0">
                <a:latin typeface="Tahoma" charset="0"/>
              </a:rPr>
              <a:t>3</a:t>
            </a:r>
            <a:r>
              <a:rPr lang="en-US" altLang="en-US" sz="2400" smtClean="0">
                <a:latin typeface="Tahoma" charset="0"/>
                <a:cs typeface="Arial" charset="0"/>
              </a:rPr>
              <a:t>NH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  <a:cs typeface="Arial" charset="0"/>
              </a:rPr>
              <a:t>(aq) + </a:t>
            </a:r>
            <a:r>
              <a:rPr lang="en-US" altLang="en-US" sz="2400" smtClean="0">
                <a:latin typeface="Tahoma" charset="0"/>
              </a:rPr>
              <a:t>H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</a:rPr>
              <a:t>O(l)   </a:t>
            </a:r>
            <a:r>
              <a:rPr lang="en-US" altLang="en-US" sz="2400" smtClean="0">
                <a:latin typeface="Tahoma" charset="0"/>
                <a:cs typeface="Arial" charset="0"/>
              </a:rPr>
              <a:t>↔   CH</a:t>
            </a:r>
            <a:r>
              <a:rPr lang="en-US" altLang="en-US" sz="2400" baseline="-25000" smtClean="0">
                <a:latin typeface="Tahoma" charset="0"/>
              </a:rPr>
              <a:t>3</a:t>
            </a:r>
            <a:r>
              <a:rPr lang="en-US" altLang="en-US" sz="2400" smtClean="0">
                <a:latin typeface="Tahoma" charset="0"/>
                <a:cs typeface="Arial" charset="0"/>
              </a:rPr>
              <a:t>NH</a:t>
            </a:r>
            <a:r>
              <a:rPr lang="en-US" altLang="en-US" sz="2400" baseline="-25000" smtClean="0">
                <a:latin typeface="Tahoma" charset="0"/>
              </a:rPr>
              <a:t>3</a:t>
            </a:r>
            <a:r>
              <a:rPr lang="en-US" altLang="en-US" sz="2400" baseline="30000" smtClean="0">
                <a:latin typeface="Tahoma" charset="0"/>
              </a:rPr>
              <a:t>+</a:t>
            </a:r>
            <a:r>
              <a:rPr lang="en-US" altLang="en-US" sz="2400" smtClean="0">
                <a:latin typeface="Tahoma" charset="0"/>
                <a:cs typeface="Arial" charset="0"/>
              </a:rPr>
              <a:t> +      OH</a:t>
            </a:r>
            <a:r>
              <a:rPr lang="en-US" altLang="en-US" sz="2400" baseline="30000" smtClean="0">
                <a:latin typeface="Tahoma" charset="0"/>
              </a:rPr>
              <a:t>-</a:t>
            </a:r>
            <a:endParaRPr lang="en-US" altLang="en-US" sz="2400" smtClean="0">
              <a:latin typeface="Tahoma" charset="0"/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charset="0"/>
                <a:cs typeface="Arial" charset="0"/>
              </a:rPr>
              <a:t> 	 base          acid           conjugate      conjugate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charset="0"/>
                <a:cs typeface="Arial" charset="0"/>
              </a:rPr>
              <a:t>					   acid		   base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smtClean="0">
              <a:latin typeface="Tahoma" charset="0"/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charset="0"/>
                <a:cs typeface="Arial" charset="0"/>
              </a:rPr>
              <a:t>H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  <a:cs typeface="Arial" charset="0"/>
              </a:rPr>
              <a:t>SO</a:t>
            </a:r>
            <a:r>
              <a:rPr lang="en-US" altLang="en-US" sz="2400" baseline="-25000" smtClean="0">
                <a:latin typeface="Tahoma" charset="0"/>
              </a:rPr>
              <a:t>4</a:t>
            </a:r>
            <a:r>
              <a:rPr lang="en-US" altLang="en-US" sz="2400" smtClean="0">
                <a:latin typeface="Tahoma" charset="0"/>
                <a:cs typeface="Arial" charset="0"/>
              </a:rPr>
              <a:t> + CH</a:t>
            </a:r>
            <a:r>
              <a:rPr lang="en-US" altLang="en-US" sz="2400" baseline="-25000" smtClean="0">
                <a:latin typeface="Tahoma" charset="0"/>
              </a:rPr>
              <a:t>3</a:t>
            </a:r>
            <a:r>
              <a:rPr lang="en-US" altLang="en-US" sz="2400" smtClean="0">
                <a:latin typeface="Tahoma" charset="0"/>
                <a:cs typeface="Arial" charset="0"/>
              </a:rPr>
              <a:t>CO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  <a:cs typeface="Arial" charset="0"/>
              </a:rPr>
              <a:t>H(l)</a:t>
            </a:r>
            <a:r>
              <a:rPr lang="en-US" altLang="en-US" sz="2400" smtClean="0">
                <a:latin typeface="Tahoma" charset="0"/>
              </a:rPr>
              <a:t>   </a:t>
            </a:r>
            <a:r>
              <a:rPr lang="en-US" altLang="en-US" sz="2400" smtClean="0">
                <a:latin typeface="Tahoma" charset="0"/>
                <a:cs typeface="Arial" charset="0"/>
              </a:rPr>
              <a:t>↔    HSO</a:t>
            </a:r>
            <a:r>
              <a:rPr lang="en-US" altLang="en-US" sz="2400" baseline="-25000" smtClean="0">
                <a:latin typeface="Tahoma" charset="0"/>
              </a:rPr>
              <a:t>4</a:t>
            </a:r>
            <a:r>
              <a:rPr lang="en-US" altLang="en-US" sz="2400" baseline="30000" smtClean="0">
                <a:latin typeface="Tahoma" charset="0"/>
              </a:rPr>
              <a:t>-</a:t>
            </a:r>
            <a:r>
              <a:rPr lang="en-US" altLang="en-US" sz="2400" smtClean="0">
                <a:latin typeface="Tahoma" charset="0"/>
                <a:cs typeface="Arial" charset="0"/>
              </a:rPr>
              <a:t> +   CH</a:t>
            </a:r>
            <a:r>
              <a:rPr lang="en-US" altLang="en-US" sz="2400" baseline="-25000" smtClean="0">
                <a:latin typeface="Tahoma" charset="0"/>
              </a:rPr>
              <a:t>3</a:t>
            </a:r>
            <a:r>
              <a:rPr lang="en-US" altLang="en-US" sz="2400" smtClean="0">
                <a:latin typeface="Tahoma" charset="0"/>
                <a:cs typeface="Arial" charset="0"/>
              </a:rPr>
              <a:t>CO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  <a:cs typeface="Arial" charset="0"/>
              </a:rPr>
              <a:t>H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baseline="30000" smtClean="0">
                <a:latin typeface="Tahoma" charset="0"/>
              </a:rPr>
              <a:t>+</a:t>
            </a:r>
            <a:endParaRPr lang="en-US" altLang="en-US" sz="2400" smtClean="0">
              <a:latin typeface="Tahoma" charset="0"/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charset="0"/>
                <a:cs typeface="Arial" charset="0"/>
              </a:rPr>
              <a:t>  acid         base    	       conjugate      conjugate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charset="0"/>
                <a:cs typeface="Arial" charset="0"/>
              </a:rPr>
              <a:t>					  base		  acid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smtClean="0"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506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Br</a:t>
            </a:r>
            <a:r>
              <a:rPr lang="en-US" altLang="en-US" smtClean="0">
                <a:cs typeface="Tahoma" charset="0"/>
              </a:rPr>
              <a:t>ø</a:t>
            </a:r>
            <a:r>
              <a:rPr lang="en-US" altLang="en-US" smtClean="0">
                <a:latin typeface="Tahoma" charset="0"/>
              </a:rPr>
              <a:t>nsted-Lowry Acids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mtClean="0">
                <a:latin typeface="Tahoma" charset="0"/>
              </a:rPr>
              <a:t>Note: for most acids, the reaction with water is simplified:</a:t>
            </a:r>
          </a:p>
          <a:p>
            <a:pPr>
              <a:buFontTx/>
              <a:buNone/>
            </a:pPr>
            <a:endParaRPr lang="en-US" altLang="en-US" smtClean="0">
              <a:latin typeface="Tahoma" charset="0"/>
            </a:endParaRPr>
          </a:p>
          <a:p>
            <a:pPr>
              <a:buFontTx/>
              <a:buNone/>
            </a:pPr>
            <a:r>
              <a:rPr lang="en-US" altLang="en-US" smtClean="0">
                <a:latin typeface="Tahoma" charset="0"/>
              </a:rPr>
              <a:t>Example: HNO</a:t>
            </a:r>
            <a:r>
              <a:rPr lang="en-US" altLang="en-US" baseline="-25000" smtClean="0">
                <a:latin typeface="Tahoma" charset="0"/>
              </a:rPr>
              <a:t>2</a:t>
            </a:r>
            <a:r>
              <a:rPr lang="en-US" altLang="en-US" smtClean="0">
                <a:latin typeface="Tahoma" charset="0"/>
              </a:rPr>
              <a:t> (nitrous acid)</a:t>
            </a:r>
          </a:p>
          <a:p>
            <a:pPr>
              <a:buFontTx/>
              <a:buNone/>
            </a:pPr>
            <a:r>
              <a:rPr lang="en-US" altLang="en-US" smtClean="0">
                <a:latin typeface="Tahoma" charset="0"/>
              </a:rPr>
              <a:t>	 </a:t>
            </a:r>
            <a:r>
              <a:rPr lang="en-US" altLang="en-US" sz="2800" smtClean="0">
                <a:latin typeface="Tahoma" charset="0"/>
              </a:rPr>
              <a:t>HNO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smtClean="0">
                <a:latin typeface="Tahoma" charset="0"/>
              </a:rPr>
              <a:t> </a:t>
            </a:r>
            <a:r>
              <a:rPr lang="en-US" altLang="en-US" sz="2800" smtClean="0">
                <a:latin typeface="Tahoma" charset="0"/>
                <a:cs typeface="Arial" charset="0"/>
              </a:rPr>
              <a:t>↔ H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+</a:t>
            </a:r>
            <a:r>
              <a:rPr lang="en-US" altLang="en-US" sz="2800" smtClean="0">
                <a:latin typeface="Tahoma" charset="0"/>
                <a:cs typeface="Arial" charset="0"/>
              </a:rPr>
              <a:t> + NO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54162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Autoprotolysis and the pH Scale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mtClean="0">
                <a:latin typeface="Tahoma" charset="0"/>
              </a:rPr>
              <a:t>Autoprotolysis refers to proton transfer in protic solvents like water:</a:t>
            </a:r>
          </a:p>
          <a:p>
            <a:pPr>
              <a:buFontTx/>
              <a:buNone/>
            </a:pPr>
            <a:r>
              <a:rPr lang="en-US" altLang="en-US" smtClean="0">
                <a:latin typeface="Tahoma" charset="0"/>
              </a:rPr>
              <a:t>	H</a:t>
            </a:r>
            <a:r>
              <a:rPr lang="en-US" altLang="en-US" baseline="-25000" smtClean="0">
                <a:latin typeface="Tahoma" charset="0"/>
              </a:rPr>
              <a:t>2</a:t>
            </a:r>
            <a:r>
              <a:rPr lang="en-US" altLang="en-US" smtClean="0">
                <a:latin typeface="Tahoma" charset="0"/>
              </a:rPr>
              <a:t>O(l) </a:t>
            </a:r>
            <a:r>
              <a:rPr lang="en-US" altLang="en-US" smtClean="0">
                <a:latin typeface="Tahoma" charset="0"/>
                <a:cs typeface="Arial" charset="0"/>
              </a:rPr>
              <a:t>↔ H</a:t>
            </a:r>
            <a:r>
              <a:rPr lang="en-US" altLang="en-US" baseline="30000" smtClean="0">
                <a:latin typeface="Tahoma" charset="0"/>
              </a:rPr>
              <a:t>+</a:t>
            </a:r>
            <a:r>
              <a:rPr lang="en-US" altLang="en-US" smtClean="0">
                <a:latin typeface="Tahoma" charset="0"/>
                <a:cs typeface="Arial" charset="0"/>
              </a:rPr>
              <a:t> + OH</a:t>
            </a:r>
            <a:r>
              <a:rPr lang="en-US" altLang="en-US" baseline="30000" smtClean="0">
                <a:latin typeface="Tahoma" charset="0"/>
              </a:rPr>
              <a:t>-</a:t>
            </a:r>
            <a:endParaRPr lang="en-US" altLang="en-US" smtClean="0">
              <a:latin typeface="Tahoma" charset="0"/>
              <a:cs typeface="Arial" charset="0"/>
            </a:endParaRPr>
          </a:p>
          <a:p>
            <a:pPr>
              <a:buFontTx/>
              <a:buNone/>
            </a:pPr>
            <a:r>
              <a:rPr lang="en-US" altLang="en-US" smtClean="0">
                <a:latin typeface="Tahoma" charset="0"/>
                <a:cs typeface="Arial" charset="0"/>
              </a:rPr>
              <a:t>K = K</a:t>
            </a:r>
            <a:r>
              <a:rPr lang="en-US" altLang="en-US" baseline="-25000" smtClean="0">
                <a:latin typeface="Tahoma" charset="0"/>
              </a:rPr>
              <a:t>w</a:t>
            </a:r>
            <a:r>
              <a:rPr lang="en-US" altLang="en-US" smtClean="0">
                <a:latin typeface="Tahoma" charset="0"/>
                <a:cs typeface="Arial" charset="0"/>
              </a:rPr>
              <a:t> = [H</a:t>
            </a:r>
            <a:r>
              <a:rPr lang="en-US" altLang="en-US" baseline="30000" smtClean="0">
                <a:latin typeface="Tahoma" charset="0"/>
              </a:rPr>
              <a:t>+</a:t>
            </a:r>
            <a:r>
              <a:rPr lang="en-US" altLang="en-US" smtClean="0">
                <a:latin typeface="Tahoma" charset="0"/>
                <a:cs typeface="Arial" charset="0"/>
              </a:rPr>
              <a:t>][OH</a:t>
            </a:r>
            <a:r>
              <a:rPr lang="en-US" altLang="en-US" baseline="30000" smtClean="0">
                <a:latin typeface="Tahoma" charset="0"/>
              </a:rPr>
              <a:t>-</a:t>
            </a:r>
            <a:r>
              <a:rPr lang="en-US" altLang="en-US" smtClean="0">
                <a:latin typeface="Tahoma" charset="0"/>
                <a:cs typeface="Arial" charset="0"/>
              </a:rPr>
              <a:t>] = 1.0 x 10</a:t>
            </a:r>
            <a:r>
              <a:rPr lang="en-US" altLang="en-US" baseline="30000" smtClean="0">
                <a:latin typeface="Tahoma" charset="0"/>
              </a:rPr>
              <a:t>-14</a:t>
            </a:r>
            <a:r>
              <a:rPr lang="en-US" altLang="en-US" smtClean="0">
                <a:latin typeface="Tahoma" charset="0"/>
                <a:cs typeface="Arial" charset="0"/>
              </a:rPr>
              <a:t> (T = 25</a:t>
            </a:r>
            <a:r>
              <a:rPr lang="en-US" altLang="en-US" smtClean="0">
                <a:latin typeface="Tahoma" charset="0"/>
                <a:cs typeface="Tahoma" charset="0"/>
              </a:rPr>
              <a:t>°</a:t>
            </a:r>
            <a:r>
              <a:rPr lang="en-US" altLang="en-US" smtClean="0">
                <a:latin typeface="Tahoma" charset="0"/>
                <a:cs typeface="Arial" charset="0"/>
              </a:rPr>
              <a:t>C)</a:t>
            </a:r>
          </a:p>
          <a:p>
            <a:pPr>
              <a:buFontTx/>
              <a:buNone/>
            </a:pPr>
            <a:r>
              <a:rPr lang="en-US" altLang="en-US" smtClean="0">
                <a:latin typeface="Tahoma" charset="0"/>
                <a:cs typeface="Arial" charset="0"/>
              </a:rPr>
              <a:t>In pure water [H</a:t>
            </a:r>
            <a:r>
              <a:rPr lang="en-US" altLang="en-US" baseline="30000" smtClean="0">
                <a:latin typeface="Tahoma" charset="0"/>
              </a:rPr>
              <a:t>+</a:t>
            </a:r>
            <a:r>
              <a:rPr lang="en-US" altLang="en-US" smtClean="0">
                <a:latin typeface="Tahoma" charset="0"/>
                <a:cs typeface="Arial" charset="0"/>
              </a:rPr>
              <a:t>] = [OH</a:t>
            </a:r>
            <a:r>
              <a:rPr lang="en-US" altLang="en-US" baseline="30000" smtClean="0">
                <a:latin typeface="Tahoma" charset="0"/>
              </a:rPr>
              <a:t>-</a:t>
            </a:r>
            <a:r>
              <a:rPr lang="en-US" altLang="en-US" smtClean="0">
                <a:latin typeface="Tahoma" charset="0"/>
                <a:cs typeface="Arial" charset="0"/>
              </a:rPr>
              <a:t>] = K</a:t>
            </a:r>
            <a:r>
              <a:rPr lang="en-US" altLang="en-US" baseline="-25000" smtClean="0">
                <a:latin typeface="Tahoma" charset="0"/>
              </a:rPr>
              <a:t>w</a:t>
            </a:r>
            <a:r>
              <a:rPr lang="en-US" altLang="en-US" baseline="30000" smtClean="0">
                <a:latin typeface="Tahoma" charset="0"/>
              </a:rPr>
              <a:t>0.5</a:t>
            </a:r>
            <a:r>
              <a:rPr lang="en-US" altLang="en-US" smtClean="0">
                <a:latin typeface="Tahoma" charset="0"/>
                <a:cs typeface="Arial" charset="0"/>
              </a:rPr>
              <a:t> = 1.0 x 10</a:t>
            </a:r>
            <a:r>
              <a:rPr lang="en-US" altLang="en-US" baseline="30000" smtClean="0">
                <a:latin typeface="Tahoma" charset="0"/>
              </a:rPr>
              <a:t>-7</a:t>
            </a:r>
            <a:r>
              <a:rPr lang="en-US" altLang="en-US" smtClean="0">
                <a:latin typeface="Tahoma" charset="0"/>
                <a:cs typeface="Arial" charset="0"/>
              </a:rPr>
              <a:t> M</a:t>
            </a:r>
          </a:p>
          <a:p>
            <a:pPr>
              <a:buFontTx/>
              <a:buNone/>
            </a:pPr>
            <a:r>
              <a:rPr lang="en-US" altLang="en-US" smtClean="0">
                <a:latin typeface="Tahoma" charset="0"/>
                <a:cs typeface="Arial" charset="0"/>
              </a:rPr>
              <a:t>pH = -log[H</a:t>
            </a:r>
            <a:r>
              <a:rPr lang="en-US" altLang="en-US" baseline="30000" smtClean="0">
                <a:latin typeface="Tahoma" charset="0"/>
              </a:rPr>
              <a:t>+</a:t>
            </a:r>
            <a:r>
              <a:rPr lang="en-US" altLang="en-US" smtClean="0">
                <a:latin typeface="Tahoma" charset="0"/>
                <a:cs typeface="Arial" charset="0"/>
              </a:rPr>
              <a:t>] = 7.0</a:t>
            </a:r>
          </a:p>
          <a:p>
            <a:pPr>
              <a:buFontTx/>
              <a:buNone/>
            </a:pPr>
            <a:r>
              <a:rPr lang="en-US" altLang="en-US" smtClean="0">
                <a:latin typeface="Tahoma" charset="0"/>
                <a:cs typeface="Arial" charset="0"/>
              </a:rPr>
              <a:t>Acidic is pH &lt; 7; basic is pH &gt; 7</a:t>
            </a:r>
          </a:p>
        </p:txBody>
      </p:sp>
    </p:spTree>
    <p:extLst>
      <p:ext uri="{BB962C8B-B14F-4D97-AF65-F5344CB8AC3E}">
        <p14:creationId xmlns:p14="http://schemas.microsoft.com/office/powerpoint/2010/main" val="3282919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Strong Acids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>
                <a:latin typeface="Tahoma" charset="0"/>
              </a:rPr>
              <a:t>Strong acids completely dissociate in water (</a:t>
            </a:r>
            <a:r>
              <a:rPr lang="en-US" altLang="en-US" sz="2800" smtClean="0">
                <a:latin typeface="Tahoma" charset="0"/>
              </a:rPr>
              <a:t>except at very high concentrations</a:t>
            </a:r>
            <a:r>
              <a:rPr lang="en-US" altLang="en-US" smtClean="0">
                <a:latin typeface="Tahoma" charset="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latin typeface="Tahoma" charset="0"/>
              </a:rPr>
              <a:t>HX(aq)  </a:t>
            </a:r>
            <a:r>
              <a:rPr lang="en-US" altLang="en-US" smtClean="0">
                <a:latin typeface="Tahoma" charset="0"/>
                <a:cs typeface="Arial" charset="0"/>
              </a:rPr>
              <a:t>→ H</a:t>
            </a:r>
            <a:r>
              <a:rPr lang="en-US" altLang="en-US" baseline="30000" smtClean="0">
                <a:latin typeface="Tahoma" charset="0"/>
                <a:cs typeface="Arial" charset="0"/>
              </a:rPr>
              <a:t>+</a:t>
            </a:r>
            <a:r>
              <a:rPr lang="en-US" altLang="en-US" smtClean="0">
                <a:latin typeface="Tahoma" charset="0"/>
                <a:cs typeface="Arial" charset="0"/>
              </a:rPr>
              <a:t> + X</a:t>
            </a:r>
            <a:r>
              <a:rPr lang="en-US" altLang="en-US" baseline="30000" smtClean="0">
                <a:latin typeface="Tahoma" charset="0"/>
                <a:cs typeface="Arial" charset="0"/>
              </a:rPr>
              <a:t>-</a:t>
            </a:r>
            <a:r>
              <a:rPr lang="en-US" altLang="en-US" smtClean="0">
                <a:latin typeface="Tahoma" charset="0"/>
                <a:cs typeface="Arial" charset="0"/>
              </a:rPr>
              <a:t> (no HX(aq) exists)</a:t>
            </a:r>
            <a:endParaRPr lang="en-US" altLang="en-US" smtClean="0">
              <a:latin typeface="Tahoma" charset="0"/>
            </a:endParaRPr>
          </a:p>
          <a:p>
            <a:pPr>
              <a:lnSpc>
                <a:spcPct val="90000"/>
              </a:lnSpc>
            </a:pPr>
            <a:r>
              <a:rPr lang="en-US" altLang="en-US" smtClean="0">
                <a:latin typeface="Tahoma" charset="0"/>
              </a:rPr>
              <a:t>K</a:t>
            </a:r>
            <a:r>
              <a:rPr lang="en-US" altLang="en-US" baseline="-25000" smtClean="0">
                <a:latin typeface="Tahoma" charset="0"/>
              </a:rPr>
              <a:t>a</a:t>
            </a:r>
            <a:r>
              <a:rPr lang="en-US" altLang="en-US" smtClean="0">
                <a:latin typeface="Tahoma" charset="0"/>
              </a:rPr>
              <a:t> &gt; 1</a:t>
            </a:r>
          </a:p>
          <a:p>
            <a:pPr>
              <a:lnSpc>
                <a:spcPct val="90000"/>
              </a:lnSpc>
            </a:pPr>
            <a:r>
              <a:rPr lang="en-US" altLang="en-US" smtClean="0">
                <a:latin typeface="Tahoma" charset="0"/>
              </a:rPr>
              <a:t>Major strong acids: HCl, HNO</a:t>
            </a:r>
            <a:r>
              <a:rPr lang="en-US" altLang="en-US" baseline="-25000" smtClean="0">
                <a:latin typeface="Tahoma" charset="0"/>
              </a:rPr>
              <a:t>3</a:t>
            </a:r>
            <a:r>
              <a:rPr lang="en-US" altLang="en-US" smtClean="0">
                <a:latin typeface="Tahoma" charset="0"/>
              </a:rPr>
              <a:t>, H</a:t>
            </a:r>
            <a:r>
              <a:rPr lang="en-US" altLang="en-US" baseline="-25000" smtClean="0">
                <a:latin typeface="Tahoma" charset="0"/>
              </a:rPr>
              <a:t>2</a:t>
            </a:r>
            <a:r>
              <a:rPr lang="en-US" altLang="en-US" smtClean="0">
                <a:latin typeface="Tahoma" charset="0"/>
              </a:rPr>
              <a:t>SO</a:t>
            </a:r>
            <a:r>
              <a:rPr lang="en-US" altLang="en-US" baseline="-25000" smtClean="0">
                <a:latin typeface="Tahoma" charset="0"/>
              </a:rPr>
              <a:t>4</a:t>
            </a:r>
            <a:endParaRPr lang="en-US" altLang="en-US" smtClean="0">
              <a:latin typeface="Tahoma" charset="0"/>
            </a:endParaRPr>
          </a:p>
          <a:p>
            <a:pPr>
              <a:lnSpc>
                <a:spcPct val="90000"/>
              </a:lnSpc>
            </a:pPr>
            <a:r>
              <a:rPr lang="en-US" altLang="en-US" smtClean="0">
                <a:latin typeface="Tahoma" charset="0"/>
              </a:rPr>
              <a:t>Note: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latin typeface="Tahoma" charset="0"/>
              </a:rPr>
              <a:t>For H</a:t>
            </a:r>
            <a:r>
              <a:rPr lang="en-US" altLang="en-US" baseline="-25000" smtClean="0">
                <a:latin typeface="Tahoma" charset="0"/>
              </a:rPr>
              <a:t>2</a:t>
            </a:r>
            <a:r>
              <a:rPr lang="en-US" altLang="en-US" smtClean="0">
                <a:latin typeface="Tahoma" charset="0"/>
              </a:rPr>
              <a:t>SO</a:t>
            </a:r>
            <a:r>
              <a:rPr lang="en-US" altLang="en-US" baseline="-25000" smtClean="0">
                <a:latin typeface="Tahoma" charset="0"/>
              </a:rPr>
              <a:t>4</a:t>
            </a:r>
            <a:r>
              <a:rPr lang="en-US" altLang="en-US" smtClean="0">
                <a:latin typeface="Tahoma" charset="0"/>
              </a:rPr>
              <a:t>, 1</a:t>
            </a:r>
            <a:r>
              <a:rPr lang="en-US" altLang="en-US" baseline="30000" smtClean="0">
                <a:latin typeface="Tahoma" charset="0"/>
              </a:rPr>
              <a:t>st</a:t>
            </a:r>
            <a:r>
              <a:rPr lang="en-US" altLang="en-US" smtClean="0">
                <a:latin typeface="Tahoma" charset="0"/>
              </a:rPr>
              <a:t> dissociation is that of a strong acid, but 2</a:t>
            </a:r>
            <a:r>
              <a:rPr lang="en-US" altLang="en-US" baseline="30000" smtClean="0">
                <a:latin typeface="Tahoma" charset="0"/>
              </a:rPr>
              <a:t>nd</a:t>
            </a:r>
            <a:r>
              <a:rPr lang="en-US" altLang="en-US" smtClean="0">
                <a:latin typeface="Tahoma" charset="0"/>
              </a:rPr>
              <a:t> dissociation is that of a weak acid (K</a:t>
            </a:r>
            <a:r>
              <a:rPr lang="en-US" altLang="en-US" baseline="-25000" smtClean="0">
                <a:latin typeface="Tahoma" charset="0"/>
              </a:rPr>
              <a:t>a</a:t>
            </a:r>
            <a:r>
              <a:rPr lang="en-US" altLang="en-US" smtClean="0">
                <a:latin typeface="Tahoma" charset="0"/>
              </a:rPr>
              <a:t> ~ 0.01)</a:t>
            </a:r>
          </a:p>
        </p:txBody>
      </p:sp>
    </p:spTree>
    <p:extLst>
      <p:ext uri="{BB962C8B-B14F-4D97-AF65-F5344CB8AC3E}">
        <p14:creationId xmlns:p14="http://schemas.microsoft.com/office/powerpoint/2010/main" val="2903159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Weak Acids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smtClean="0">
                <a:latin typeface="Tahoma" charset="0"/>
              </a:rPr>
              <a:t>Partially dissociate in water</a:t>
            </a:r>
          </a:p>
          <a:p>
            <a:pPr>
              <a:lnSpc>
                <a:spcPct val="80000"/>
              </a:lnSpc>
            </a:pPr>
            <a:r>
              <a:rPr lang="en-US" altLang="en-US" sz="2800" smtClean="0">
                <a:latin typeface="Tahoma" charset="0"/>
              </a:rPr>
              <a:t>Most have H that can dissociate</a:t>
            </a:r>
          </a:p>
          <a:p>
            <a:pPr>
              <a:lnSpc>
                <a:spcPct val="80000"/>
              </a:lnSpc>
            </a:pPr>
            <a:r>
              <a:rPr lang="en-US" altLang="en-US" sz="2800" smtClean="0">
                <a:latin typeface="Tahoma" charset="0"/>
              </a:rPr>
              <a:t>HX(aq) </a:t>
            </a:r>
            <a:r>
              <a:rPr lang="en-US" altLang="en-US" sz="2800" smtClean="0">
                <a:latin typeface="Tahoma" charset="0"/>
                <a:cs typeface="Arial" charset="0"/>
              </a:rPr>
              <a:t>↔ H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+</a:t>
            </a:r>
            <a:r>
              <a:rPr lang="en-US" altLang="en-US" sz="2800" smtClean="0">
                <a:latin typeface="Tahoma" charset="0"/>
                <a:cs typeface="Arial" charset="0"/>
              </a:rPr>
              <a:t> + X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-</a:t>
            </a:r>
            <a:r>
              <a:rPr lang="en-US" altLang="en-US" sz="2800" smtClean="0">
                <a:latin typeface="Tahoma" charset="0"/>
                <a:cs typeface="Arial" charset="0"/>
              </a:rPr>
              <a:t>   (HX(aq) exists)</a:t>
            </a:r>
          </a:p>
          <a:p>
            <a:pPr>
              <a:lnSpc>
                <a:spcPct val="80000"/>
              </a:lnSpc>
            </a:pPr>
            <a:r>
              <a:rPr lang="en-US" altLang="en-US" sz="2800" smtClean="0">
                <a:latin typeface="Tahoma" charset="0"/>
                <a:cs typeface="Arial" charset="0"/>
              </a:rPr>
              <a:t>Example: HNO</a:t>
            </a:r>
            <a:r>
              <a:rPr lang="en-US" altLang="en-US" sz="2800" baseline="-25000" smtClean="0">
                <a:latin typeface="Tahoma" charset="0"/>
                <a:cs typeface="Arial" charset="0"/>
              </a:rPr>
              <a:t>2</a:t>
            </a:r>
            <a:r>
              <a:rPr lang="en-US" altLang="en-US" sz="2800" smtClean="0">
                <a:latin typeface="Tahoma" charset="0"/>
                <a:cs typeface="Arial" charset="0"/>
              </a:rPr>
              <a:t> ↔ H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+</a:t>
            </a:r>
            <a:r>
              <a:rPr lang="en-US" altLang="en-US" sz="2800" smtClean="0">
                <a:latin typeface="Tahoma" charset="0"/>
                <a:cs typeface="Arial" charset="0"/>
              </a:rPr>
              <a:t> + NO</a:t>
            </a:r>
            <a:r>
              <a:rPr lang="en-US" altLang="en-US" sz="2800" baseline="-25000" smtClean="0">
                <a:latin typeface="Tahoma" charset="0"/>
                <a:cs typeface="Arial" charset="0"/>
              </a:rPr>
              <a:t>2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-</a:t>
            </a:r>
            <a:r>
              <a:rPr lang="en-US" altLang="en-US" sz="2800" smtClean="0">
                <a:latin typeface="Tahoma" charset="0"/>
                <a:cs typeface="Arial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altLang="en-US" sz="2800" smtClean="0">
                <a:latin typeface="Tahoma" charset="0"/>
                <a:cs typeface="Arial" charset="0"/>
              </a:rPr>
              <a:t>Degree of dissociation given by K</a:t>
            </a:r>
            <a:r>
              <a:rPr lang="en-US" altLang="en-US" sz="2800" baseline="-25000" smtClean="0">
                <a:latin typeface="Tahoma" charset="0"/>
                <a:cs typeface="Arial" charset="0"/>
              </a:rPr>
              <a:t>a</a:t>
            </a:r>
            <a:r>
              <a:rPr lang="en-US" altLang="en-US" sz="2800" smtClean="0">
                <a:latin typeface="Tahoma" charset="0"/>
                <a:cs typeface="Arial" charset="0"/>
              </a:rPr>
              <a:t> value</a:t>
            </a:r>
          </a:p>
          <a:p>
            <a:pPr>
              <a:lnSpc>
                <a:spcPct val="80000"/>
              </a:lnSpc>
            </a:pPr>
            <a:r>
              <a:rPr lang="en-US" altLang="en-US" sz="2800" smtClean="0">
                <a:latin typeface="Tahoma" charset="0"/>
              </a:rPr>
              <a:t>K</a:t>
            </a:r>
            <a:r>
              <a:rPr lang="en-US" altLang="en-US" sz="2800" baseline="-25000" smtClean="0">
                <a:latin typeface="Tahoma" charset="0"/>
                <a:cs typeface="Arial" charset="0"/>
              </a:rPr>
              <a:t>a</a:t>
            </a:r>
            <a:r>
              <a:rPr lang="en-US" altLang="en-US" sz="2800" smtClean="0">
                <a:latin typeface="Tahoma" charset="0"/>
              </a:rPr>
              <a:t> = [</a:t>
            </a:r>
            <a:r>
              <a:rPr lang="en-US" altLang="en-US" sz="2800" smtClean="0">
                <a:latin typeface="Tahoma" charset="0"/>
                <a:cs typeface="Arial" charset="0"/>
              </a:rPr>
              <a:t>H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+</a:t>
            </a:r>
            <a:r>
              <a:rPr lang="en-US" altLang="en-US" sz="2800" smtClean="0">
                <a:latin typeface="Tahoma" charset="0"/>
              </a:rPr>
              <a:t>][</a:t>
            </a:r>
            <a:r>
              <a:rPr lang="en-US" altLang="en-US" sz="2800" smtClean="0">
                <a:latin typeface="Tahoma" charset="0"/>
                <a:cs typeface="Arial" charset="0"/>
              </a:rPr>
              <a:t>NO</a:t>
            </a:r>
            <a:r>
              <a:rPr lang="en-US" altLang="en-US" sz="2800" baseline="-25000" smtClean="0">
                <a:latin typeface="Tahoma" charset="0"/>
                <a:cs typeface="Arial" charset="0"/>
              </a:rPr>
              <a:t>2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-</a:t>
            </a:r>
            <a:r>
              <a:rPr lang="en-US" altLang="en-US" sz="2800" smtClean="0">
                <a:latin typeface="Tahoma" charset="0"/>
              </a:rPr>
              <a:t>]/[</a:t>
            </a:r>
            <a:r>
              <a:rPr lang="en-US" altLang="en-US" sz="2800" smtClean="0">
                <a:latin typeface="Tahoma" charset="0"/>
                <a:cs typeface="Arial" charset="0"/>
              </a:rPr>
              <a:t>HNO</a:t>
            </a:r>
            <a:r>
              <a:rPr lang="en-US" altLang="en-US" sz="2800" baseline="-25000" smtClean="0">
                <a:latin typeface="Tahoma" charset="0"/>
                <a:cs typeface="Arial" charset="0"/>
              </a:rPr>
              <a:t>2</a:t>
            </a:r>
            <a:r>
              <a:rPr lang="en-US" altLang="en-US" sz="2800" smtClean="0">
                <a:latin typeface="Tahoma" charset="0"/>
              </a:rPr>
              <a:t>]</a:t>
            </a:r>
          </a:p>
          <a:p>
            <a:pPr>
              <a:lnSpc>
                <a:spcPct val="80000"/>
              </a:lnSpc>
            </a:pPr>
            <a:r>
              <a:rPr lang="en-US" altLang="en-US" sz="2800" smtClean="0">
                <a:latin typeface="Tahoma" charset="0"/>
              </a:rPr>
              <a:t>Metal cations can be acids through the reaction: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400" smtClean="0">
                <a:latin typeface="Tahoma" charset="0"/>
              </a:rPr>
              <a:t>M</a:t>
            </a:r>
            <a:r>
              <a:rPr lang="en-US" altLang="en-US" sz="2400" baseline="30000" smtClean="0">
                <a:latin typeface="Tahoma" charset="0"/>
                <a:cs typeface="Arial" charset="0"/>
              </a:rPr>
              <a:t>n+</a:t>
            </a:r>
            <a:r>
              <a:rPr lang="en-US" altLang="en-US" sz="2400" smtClean="0">
                <a:latin typeface="Tahoma" charset="0"/>
              </a:rPr>
              <a:t> + H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</a:rPr>
              <a:t>O(l) </a:t>
            </a:r>
            <a:r>
              <a:rPr lang="en-US" altLang="en-US" sz="2400" smtClean="0">
                <a:latin typeface="Tahoma" charset="0"/>
                <a:cs typeface="Arial" charset="0"/>
              </a:rPr>
              <a:t>↔ MOH</a:t>
            </a:r>
            <a:r>
              <a:rPr lang="en-US" altLang="en-US" sz="2400" baseline="30000" smtClean="0">
                <a:latin typeface="Tahoma" charset="0"/>
                <a:cs typeface="Arial" charset="0"/>
              </a:rPr>
              <a:t>(n-1)+</a:t>
            </a:r>
            <a:r>
              <a:rPr lang="en-US" altLang="en-US" sz="2400" smtClean="0">
                <a:latin typeface="Tahoma" charset="0"/>
                <a:cs typeface="Arial" charset="0"/>
              </a:rPr>
              <a:t> + H</a:t>
            </a:r>
            <a:r>
              <a:rPr lang="en-US" altLang="en-US" sz="2400" baseline="30000" smtClean="0">
                <a:latin typeface="Tahoma" charset="0"/>
                <a:cs typeface="Arial" charset="0"/>
              </a:rPr>
              <a:t>+</a:t>
            </a:r>
            <a:r>
              <a:rPr lang="en-US" altLang="en-US" sz="2400" smtClean="0">
                <a:latin typeface="Tahoma" charset="0"/>
                <a:cs typeface="Arial" charset="0"/>
              </a:rPr>
              <a:t>	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400" smtClean="0">
                <a:latin typeface="Tahoma" charset="0"/>
              </a:rPr>
              <a:t>(although for +1 and some +2 metals the above reactions favor reactants so strongly the metals can be considered “neutral”)</a:t>
            </a:r>
          </a:p>
        </p:txBody>
      </p:sp>
    </p:spTree>
    <p:extLst>
      <p:ext uri="{BB962C8B-B14F-4D97-AF65-F5344CB8AC3E}">
        <p14:creationId xmlns:p14="http://schemas.microsoft.com/office/powerpoint/2010/main" val="53192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</a:rPr>
              <a:t>Ionic Compounds in Water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>
                <a:latin typeface="Tahoma" charset="0"/>
              </a:rPr>
              <a:t>First step should be dissociation to respective ions: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>
                <a:latin typeface="Tahoma" charset="0"/>
              </a:rPr>
              <a:t>	example: NaCl(s) </a:t>
            </a:r>
            <a:r>
              <a:rPr lang="en-US" smtClean="0">
                <a:latin typeface="Tahoma" charset="0"/>
                <a:cs typeface="Times New Roman" pitchFamily="18" charset="0"/>
              </a:rPr>
              <a:t>→ Na</a:t>
            </a:r>
            <a:r>
              <a:rPr lang="en-US" baseline="30000" smtClean="0">
                <a:latin typeface="Tahoma" charset="0"/>
                <a:cs typeface="Times New Roman" pitchFamily="18" charset="0"/>
              </a:rPr>
              <a:t>+</a:t>
            </a:r>
            <a:r>
              <a:rPr lang="en-US" smtClean="0">
                <a:latin typeface="Tahoma" charset="0"/>
                <a:cs typeface="Times New Roman" pitchFamily="18" charset="0"/>
              </a:rPr>
              <a:t> + Cl</a:t>
            </a:r>
            <a:r>
              <a:rPr lang="en-US" baseline="30000" smtClean="0">
                <a:latin typeface="Tahoma" charset="0"/>
                <a:cs typeface="Times New Roman" pitchFamily="18" charset="0"/>
              </a:rPr>
              <a:t>-</a:t>
            </a:r>
            <a:endParaRPr lang="en-US" smtClean="0">
              <a:latin typeface="Tahoma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mtClean="0">
                <a:latin typeface="Tahoma" charset="0"/>
              </a:rPr>
              <a:t>In subsequent steps, determine how anion/cation react: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>
                <a:latin typeface="Tahoma" charset="0"/>
              </a:rPr>
              <a:t>	- </a:t>
            </a:r>
            <a:r>
              <a:rPr lang="en-US" sz="2800" smtClean="0">
                <a:latin typeface="Tahoma" charset="0"/>
              </a:rPr>
              <a:t>anions usually only react as bases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latin typeface="Tahoma" charset="0"/>
              </a:rPr>
              <a:t>	- cations may react as acids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latin typeface="Tahoma" charset="0"/>
              </a:rPr>
              <a:t>	- see if ions are recognizable conjugate acids or bases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latin typeface="Tahoma" charset="0"/>
              </a:rPr>
              <a:t>	- polyprotic acids are somewhat different</a:t>
            </a:r>
          </a:p>
        </p:txBody>
      </p:sp>
    </p:spTree>
    <p:extLst>
      <p:ext uri="{BB962C8B-B14F-4D97-AF65-F5344CB8AC3E}">
        <p14:creationId xmlns:p14="http://schemas.microsoft.com/office/powerpoint/2010/main" val="2190398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</a:rPr>
              <a:t>Ionic Compounds in Water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>
                <a:latin typeface="Tahoma" charset="0"/>
              </a:rPr>
              <a:t>Conjugate bases of weak acids are basic.</a:t>
            </a:r>
          </a:p>
          <a:p>
            <a:pPr>
              <a:buFontTx/>
              <a:buNone/>
            </a:pPr>
            <a:r>
              <a:rPr lang="en-US" sz="2800" smtClean="0">
                <a:latin typeface="Tahoma" charset="0"/>
              </a:rPr>
              <a:t>	NO</a:t>
            </a:r>
            <a:r>
              <a:rPr lang="en-US" sz="2800" baseline="-25000" smtClean="0">
                <a:latin typeface="Tahoma" charset="0"/>
              </a:rPr>
              <a:t>2</a:t>
            </a:r>
            <a:r>
              <a:rPr lang="en-US" sz="2800" baseline="30000" smtClean="0">
                <a:latin typeface="Tahoma" charset="0"/>
              </a:rPr>
              <a:t>-</a:t>
            </a:r>
            <a:r>
              <a:rPr lang="en-US" sz="2800" smtClean="0">
                <a:latin typeface="Tahoma" charset="0"/>
              </a:rPr>
              <a:t> + H</a:t>
            </a:r>
            <a:r>
              <a:rPr lang="en-US" sz="2800" baseline="-25000" smtClean="0">
                <a:latin typeface="Tahoma" charset="0"/>
              </a:rPr>
              <a:t>2</a:t>
            </a:r>
            <a:r>
              <a:rPr lang="en-US" sz="2800" smtClean="0">
                <a:latin typeface="Tahoma" charset="0"/>
              </a:rPr>
              <a:t>O(l) </a:t>
            </a:r>
            <a:r>
              <a:rPr lang="en-US" sz="2800" smtClean="0">
                <a:latin typeface="Tahoma" charset="0"/>
                <a:cs typeface="Arial" charset="0"/>
              </a:rPr>
              <a:t>↔ HNO</a:t>
            </a:r>
            <a:r>
              <a:rPr lang="en-US" sz="2800" baseline="-25000" smtClean="0">
                <a:latin typeface="Tahoma" charset="0"/>
              </a:rPr>
              <a:t>2</a:t>
            </a:r>
            <a:r>
              <a:rPr lang="en-US" sz="2800" smtClean="0">
                <a:latin typeface="Tahoma" charset="0"/>
                <a:cs typeface="Arial" charset="0"/>
              </a:rPr>
              <a:t> (aq) + OH</a:t>
            </a:r>
            <a:r>
              <a:rPr lang="en-US" sz="2800" baseline="30000" smtClean="0">
                <a:latin typeface="Tahoma" charset="0"/>
              </a:rPr>
              <a:t>-</a:t>
            </a:r>
            <a:endParaRPr lang="en-US" sz="2800" smtClean="0">
              <a:latin typeface="Tahoma" charset="0"/>
              <a:cs typeface="Arial" charset="0"/>
            </a:endParaRPr>
          </a:p>
          <a:p>
            <a:pPr>
              <a:buFontTx/>
              <a:buNone/>
            </a:pPr>
            <a:r>
              <a:rPr lang="en-US" smtClean="0">
                <a:latin typeface="Tahoma" charset="0"/>
              </a:rPr>
              <a:t>Conjugate bases of weaker weak acids are stronger bases.  K</a:t>
            </a:r>
            <a:r>
              <a:rPr lang="en-US" sz="2800" baseline="-25000" smtClean="0">
                <a:latin typeface="Tahoma" charset="0"/>
              </a:rPr>
              <a:t>b</a:t>
            </a:r>
            <a:r>
              <a:rPr lang="en-US" smtClean="0">
                <a:latin typeface="Tahoma" charset="0"/>
              </a:rPr>
              <a:t> = K</a:t>
            </a:r>
            <a:r>
              <a:rPr lang="en-US" sz="2800" baseline="-25000" smtClean="0">
                <a:latin typeface="Tahoma" charset="0"/>
              </a:rPr>
              <a:t>w</a:t>
            </a:r>
            <a:r>
              <a:rPr lang="en-US" smtClean="0">
                <a:latin typeface="Tahoma" charset="0"/>
              </a:rPr>
              <a:t>/K</a:t>
            </a:r>
            <a:r>
              <a:rPr lang="en-US" sz="2800" baseline="-25000" smtClean="0">
                <a:latin typeface="Tahoma" charset="0"/>
              </a:rPr>
              <a:t>a</a:t>
            </a:r>
            <a:endParaRPr lang="en-US" smtClean="0">
              <a:latin typeface="Tahoma" charset="0"/>
            </a:endParaRPr>
          </a:p>
          <a:p>
            <a:pPr>
              <a:buFontTx/>
              <a:buNone/>
            </a:pPr>
            <a:r>
              <a:rPr lang="en-US" sz="2800" smtClean="0">
                <a:latin typeface="Tahoma" charset="0"/>
              </a:rPr>
              <a:t>	CN</a:t>
            </a:r>
            <a:r>
              <a:rPr lang="en-US" sz="2800" baseline="30000" smtClean="0">
                <a:latin typeface="Tahoma" charset="0"/>
              </a:rPr>
              <a:t>-</a:t>
            </a:r>
            <a:r>
              <a:rPr lang="en-US" sz="2800" smtClean="0">
                <a:latin typeface="Tahoma" charset="0"/>
              </a:rPr>
              <a:t> is a stronger base than NO</a:t>
            </a:r>
            <a:r>
              <a:rPr lang="en-US" sz="2800" baseline="-25000" smtClean="0">
                <a:latin typeface="Tahoma" charset="0"/>
              </a:rPr>
              <a:t>2</a:t>
            </a:r>
            <a:r>
              <a:rPr lang="en-US" sz="2800" baseline="30000" smtClean="0">
                <a:latin typeface="Tahoma" charset="0"/>
              </a:rPr>
              <a:t>-</a:t>
            </a:r>
            <a:r>
              <a:rPr lang="en-US" sz="2800" smtClean="0">
                <a:latin typeface="Tahoma" charset="0"/>
              </a:rPr>
              <a:t> because K</a:t>
            </a:r>
            <a:r>
              <a:rPr lang="en-US" sz="2800" baseline="-25000" smtClean="0">
                <a:latin typeface="Tahoma" charset="0"/>
              </a:rPr>
              <a:t>a</a:t>
            </a:r>
            <a:r>
              <a:rPr lang="en-US" sz="2800" smtClean="0">
                <a:latin typeface="Tahoma" charset="0"/>
              </a:rPr>
              <a:t>(HCN) = 6.2 x 10</a:t>
            </a:r>
            <a:r>
              <a:rPr lang="en-US" sz="2800" baseline="30000" smtClean="0">
                <a:latin typeface="Tahoma" charset="0"/>
              </a:rPr>
              <a:t>-10</a:t>
            </a:r>
            <a:r>
              <a:rPr lang="en-US" sz="2800" smtClean="0">
                <a:latin typeface="Tahoma" charset="0"/>
              </a:rPr>
              <a:t> and K</a:t>
            </a:r>
            <a:r>
              <a:rPr lang="en-US" sz="2800" baseline="-25000" smtClean="0">
                <a:latin typeface="Tahoma" charset="0"/>
              </a:rPr>
              <a:t>a</a:t>
            </a:r>
            <a:r>
              <a:rPr lang="en-US" sz="2800" smtClean="0">
                <a:latin typeface="Tahoma" charset="0"/>
              </a:rPr>
              <a:t>(HNO</a:t>
            </a:r>
            <a:r>
              <a:rPr lang="en-US" sz="2800" baseline="-25000" smtClean="0">
                <a:latin typeface="Tahoma" charset="0"/>
              </a:rPr>
              <a:t>2</a:t>
            </a:r>
            <a:r>
              <a:rPr lang="en-US" sz="2800" smtClean="0">
                <a:latin typeface="Tahoma" charset="0"/>
              </a:rPr>
              <a:t>) = 7.1 x 10</a:t>
            </a:r>
            <a:r>
              <a:rPr lang="en-US" sz="2800" baseline="30000" smtClean="0">
                <a:latin typeface="Tahoma" charset="0"/>
              </a:rPr>
              <a:t>-3</a:t>
            </a:r>
          </a:p>
        </p:txBody>
      </p:sp>
    </p:spTree>
    <p:extLst>
      <p:ext uri="{BB962C8B-B14F-4D97-AF65-F5344CB8AC3E}">
        <p14:creationId xmlns:p14="http://schemas.microsoft.com/office/powerpoint/2010/main" val="3167352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Announcements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696200" cy="4525963"/>
          </a:xfrm>
          <a:noFill/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</a:rPr>
              <a:t>Quiz 3 on Wednesday</a:t>
            </a:r>
            <a:endParaRPr lang="en-US" altLang="en-US" sz="2800" dirty="0" smtClean="0">
              <a:latin typeface="Tahoma" charset="0"/>
            </a:endParaRP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Water Hardness Resubmission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Due today</a:t>
            </a:r>
            <a:endParaRPr lang="en-US" altLang="en-US" sz="2400" dirty="0" smtClean="0">
              <a:latin typeface="Tahoma" charset="0"/>
            </a:endParaRP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HW 2.1 Solutions Posted (But will not get to Ch. 7 today)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Today’s </a:t>
            </a:r>
            <a:r>
              <a:rPr lang="en-US" altLang="en-US" sz="2800" dirty="0" smtClean="0">
                <a:latin typeface="Tahoma" charset="0"/>
              </a:rPr>
              <a:t>Lecture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Chapter 6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Sparingly </a:t>
            </a:r>
            <a:r>
              <a:rPr lang="en-US" altLang="en-US" sz="2000" dirty="0">
                <a:latin typeface="Tahoma" charset="0"/>
              </a:rPr>
              <a:t>Soluble </a:t>
            </a:r>
            <a:r>
              <a:rPr lang="en-US" altLang="en-US" sz="2000" dirty="0" smtClean="0">
                <a:latin typeface="Tahoma" charset="0"/>
              </a:rPr>
              <a:t>Salts</a:t>
            </a:r>
          </a:p>
          <a:p>
            <a:pPr lvl="3" eaLnBrk="1" hangingPunct="1"/>
            <a:r>
              <a:rPr lang="en-US" altLang="en-US" sz="1800" dirty="0" smtClean="0">
                <a:latin typeface="Tahoma" charset="0"/>
              </a:rPr>
              <a:t>Selective </a:t>
            </a:r>
            <a:r>
              <a:rPr lang="en-US" altLang="en-US" sz="1800" dirty="0" smtClean="0">
                <a:latin typeface="Tahoma" charset="0"/>
              </a:rPr>
              <a:t>Precipitation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Complex Ions</a:t>
            </a:r>
          </a:p>
        </p:txBody>
      </p:sp>
    </p:spTree>
    <p:extLst>
      <p:ext uri="{BB962C8B-B14F-4D97-AF65-F5344CB8AC3E}">
        <p14:creationId xmlns:p14="http://schemas.microsoft.com/office/powerpoint/2010/main" val="231904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latin typeface="Tahoma" charset="0"/>
              </a:rPr>
              <a:t>Precipitations Used for Separations</a:t>
            </a:r>
            <a:br>
              <a:rPr lang="en-US" altLang="en-US" sz="4000" smtClean="0">
                <a:latin typeface="Tahoma" charset="0"/>
              </a:rPr>
            </a:br>
            <a:endParaRPr lang="en-US" altLang="en-US" sz="4000" smtClean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charset="0"/>
              </a:rPr>
              <a:t>Example:  If we wanted to know the concentrations of Ca</a:t>
            </a:r>
            <a:r>
              <a:rPr lang="en-US" altLang="en-US" sz="2400" baseline="30000" smtClean="0">
                <a:latin typeface="Tahoma" charset="0"/>
              </a:rPr>
              <a:t>2+</a:t>
            </a:r>
            <a:r>
              <a:rPr lang="en-US" altLang="en-US" sz="2400" smtClean="0">
                <a:latin typeface="Tahoma" charset="0"/>
              </a:rPr>
              <a:t> and Mg</a:t>
            </a:r>
            <a:r>
              <a:rPr lang="en-US" altLang="en-US" sz="2400" baseline="30000" smtClean="0">
                <a:latin typeface="Tahoma" charset="0"/>
              </a:rPr>
              <a:t>2+</a:t>
            </a:r>
            <a:r>
              <a:rPr lang="en-US" altLang="en-US" sz="2400" smtClean="0">
                <a:latin typeface="Tahoma" charset="0"/>
              </a:rPr>
              <a:t> in a water sample.  EDTA titration gives [Ca</a:t>
            </a:r>
            <a:r>
              <a:rPr lang="en-US" altLang="en-US" sz="2400" baseline="30000" smtClean="0">
                <a:latin typeface="Tahoma" charset="0"/>
              </a:rPr>
              <a:t>2+</a:t>
            </a:r>
            <a:r>
              <a:rPr lang="en-US" altLang="en-US" sz="2400" smtClean="0">
                <a:latin typeface="Tahoma" charset="0"/>
              </a:rPr>
              <a:t>] + [Mg</a:t>
            </a:r>
            <a:r>
              <a:rPr lang="en-US" altLang="en-US" sz="2400" baseline="30000" smtClean="0">
                <a:latin typeface="Tahoma" charset="0"/>
              </a:rPr>
              <a:t>2+</a:t>
            </a:r>
            <a:r>
              <a:rPr lang="en-US" altLang="en-US" sz="2400" smtClean="0">
                <a:latin typeface="Tahoma" charset="0"/>
              </a:rPr>
              <a:t>].  However, if we could selectively remove Ca</a:t>
            </a:r>
            <a:r>
              <a:rPr lang="en-US" altLang="en-US" sz="2400" baseline="30000" smtClean="0">
                <a:latin typeface="Tahoma" charset="0"/>
              </a:rPr>
              <a:t>2+</a:t>
            </a:r>
            <a:r>
              <a:rPr lang="en-US" altLang="en-US" sz="2400" smtClean="0">
                <a:latin typeface="Tahoma" charset="0"/>
              </a:rPr>
              <a:t> or Mg</a:t>
            </a:r>
            <a:r>
              <a:rPr lang="en-US" altLang="en-US" sz="2400" baseline="30000" smtClean="0">
                <a:latin typeface="Tahoma" charset="0"/>
              </a:rPr>
              <a:t>2+</a:t>
            </a:r>
            <a:r>
              <a:rPr lang="en-US" altLang="en-US" sz="2400" smtClean="0">
                <a:latin typeface="Tahoma" charset="0"/>
              </a:rPr>
              <a:t> (e.g. through titration) and re-titrate, we could determine the concentrations of each ion.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charset="0"/>
              </a:rPr>
              <a:t>Determine if it is possible to remove 99% of Mg</a:t>
            </a:r>
            <a:r>
              <a:rPr lang="en-US" altLang="en-US" sz="2400" baseline="30000" smtClean="0">
                <a:latin typeface="Tahoma" charset="0"/>
              </a:rPr>
              <a:t>2+</a:t>
            </a:r>
            <a:r>
              <a:rPr lang="en-US" altLang="en-US" sz="2400" smtClean="0">
                <a:latin typeface="Tahoma" charset="0"/>
              </a:rPr>
              <a:t> through precipitation as Mg(OH)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</a:rPr>
              <a:t> without precipitating out any Ca(OH)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</a:rPr>
              <a:t> if a tap water solution initially has 1.0 x 10</a:t>
            </a:r>
            <a:r>
              <a:rPr lang="en-US" altLang="en-US" sz="2400" baseline="30000" smtClean="0">
                <a:latin typeface="Tahoma" charset="0"/>
              </a:rPr>
              <a:t>-3</a:t>
            </a:r>
            <a:r>
              <a:rPr lang="en-US" altLang="en-US" sz="2400" smtClean="0">
                <a:latin typeface="Tahoma" charset="0"/>
              </a:rPr>
              <a:t> M Mg</a:t>
            </a:r>
            <a:r>
              <a:rPr lang="en-US" altLang="en-US" sz="2400" baseline="30000" smtClean="0">
                <a:latin typeface="Tahoma" charset="0"/>
              </a:rPr>
              <a:t>2+</a:t>
            </a:r>
            <a:r>
              <a:rPr lang="en-US" altLang="en-US" sz="2400" smtClean="0">
                <a:latin typeface="Tahoma" charset="0"/>
              </a:rPr>
              <a:t> and 1.0 x 10</a:t>
            </a:r>
            <a:r>
              <a:rPr lang="en-US" altLang="en-US" sz="2400" baseline="30000" smtClean="0">
                <a:latin typeface="Tahoma" charset="0"/>
              </a:rPr>
              <a:t>-3</a:t>
            </a:r>
            <a:r>
              <a:rPr lang="en-US" altLang="en-US" sz="2400" smtClean="0">
                <a:latin typeface="Tahoma" charset="0"/>
              </a:rPr>
              <a:t> M Ca</a:t>
            </a:r>
            <a:r>
              <a:rPr lang="en-US" altLang="en-US" sz="2400" baseline="30000" smtClean="0">
                <a:latin typeface="Tahoma" charset="0"/>
              </a:rPr>
              <a:t>2+</a:t>
            </a:r>
            <a:r>
              <a:rPr lang="en-US" altLang="en-US" sz="2400" smtClean="0">
                <a:latin typeface="Tahoma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0569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latin typeface="Tahoma" charset="0"/>
              </a:rPr>
              <a:t>Complex Ions</a:t>
            </a:r>
            <a:endParaRPr lang="en-US" altLang="en-US" sz="2800" smtClean="0">
              <a:latin typeface="Tahoma" charset="0"/>
            </a:endParaRP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800" smtClean="0">
                <a:latin typeface="Tahoma" charset="0"/>
              </a:rPr>
              <a:t>Example Reaction:</a:t>
            </a: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</a:rPr>
              <a:t>	Ag</a:t>
            </a:r>
            <a:r>
              <a:rPr lang="en-US" altLang="en-US" sz="2800" baseline="30000" smtClean="0">
                <a:latin typeface="Tahoma" charset="0"/>
              </a:rPr>
              <a:t>+</a:t>
            </a:r>
            <a:r>
              <a:rPr lang="en-US" altLang="en-US" sz="2800" smtClean="0">
                <a:latin typeface="Tahoma" charset="0"/>
              </a:rPr>
              <a:t>   +  2NH</a:t>
            </a:r>
            <a:r>
              <a:rPr lang="en-US" altLang="en-US" sz="2800" baseline="-25000" smtClean="0">
                <a:latin typeface="Tahoma" charset="0"/>
              </a:rPr>
              <a:t>3</a:t>
            </a:r>
            <a:r>
              <a:rPr lang="en-US" altLang="en-US" sz="2800" smtClean="0">
                <a:latin typeface="Tahoma" charset="0"/>
              </a:rPr>
              <a:t>(aq)  </a:t>
            </a:r>
            <a:r>
              <a:rPr lang="en-US" altLang="en-US" sz="2800" smtClean="0">
                <a:latin typeface="Tahoma" charset="0"/>
                <a:cs typeface="Arial" charset="0"/>
              </a:rPr>
              <a:t>↔   Ag(NH</a:t>
            </a:r>
            <a:r>
              <a:rPr lang="en-US" altLang="en-US" sz="2800" baseline="-25000" smtClean="0">
                <a:latin typeface="Tahoma" charset="0"/>
              </a:rPr>
              <a:t>3</a:t>
            </a:r>
            <a:r>
              <a:rPr lang="en-US" altLang="en-US" sz="2800" smtClean="0">
                <a:latin typeface="Tahoma" charset="0"/>
                <a:cs typeface="Arial" charset="0"/>
              </a:rPr>
              <a:t>)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baseline="30000" smtClean="0">
                <a:latin typeface="Tahoma" charset="0"/>
              </a:rPr>
              <a:t>+</a:t>
            </a:r>
            <a:endParaRPr lang="en-US" altLang="en-US" sz="2800" baseline="30000" smtClean="0">
              <a:latin typeface="Tahoma" charset="0"/>
              <a:cs typeface="Arial" charset="0"/>
            </a:endParaRP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  <a:cs typeface="Arial" charset="0"/>
              </a:rPr>
              <a:t>Metal      Ligand             Complex Ion</a:t>
            </a:r>
          </a:p>
          <a:p>
            <a:pPr>
              <a:buFontTx/>
              <a:buNone/>
            </a:pPr>
            <a:endParaRPr lang="en-US" altLang="en-US" sz="2800" smtClean="0">
              <a:latin typeface="Tahoma" charset="0"/>
              <a:cs typeface="Arial" charset="0"/>
            </a:endParaRP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  <a:cs typeface="Arial" charset="0"/>
              </a:rPr>
              <a:t>Why does reaction occur?</a:t>
            </a: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  <a:cs typeface="Arial" charset="0"/>
              </a:rPr>
              <a:t>Metal is a Lewis acid (electron pair acceptor)</a:t>
            </a: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  <a:cs typeface="Arial" charset="0"/>
              </a:rPr>
              <a:t>NH</a:t>
            </a:r>
            <a:r>
              <a:rPr lang="en-US" altLang="en-US" sz="2800" baseline="-25000" smtClean="0">
                <a:latin typeface="Tahoma" charset="0"/>
              </a:rPr>
              <a:t>3</a:t>
            </a:r>
            <a:r>
              <a:rPr lang="en-US" altLang="en-US" sz="2800" smtClean="0">
                <a:latin typeface="Tahoma" charset="0"/>
                <a:cs typeface="Arial" charset="0"/>
              </a:rPr>
              <a:t> is a Lewis base (electron pair donator)</a:t>
            </a: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  <a:cs typeface="Arial" charset="0"/>
              </a:rPr>
              <a:t>Metal-ligand bonds are intermediate strength</a:t>
            </a:r>
          </a:p>
        </p:txBody>
      </p:sp>
    </p:spTree>
    <p:extLst>
      <p:ext uri="{BB962C8B-B14F-4D97-AF65-F5344CB8AC3E}">
        <p14:creationId xmlns:p14="http://schemas.microsoft.com/office/powerpoint/2010/main" val="8398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Complex Ions </a:t>
            </a:r>
            <a:r>
              <a:rPr lang="en-US" altLang="en-US" smtClean="0"/>
              <a:t>–</a:t>
            </a:r>
            <a:r>
              <a:rPr lang="en-US" altLang="en-US" smtClean="0">
                <a:latin typeface="Tahoma" charset="0"/>
              </a:rPr>
              <a:t> Why Study?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257800" cy="4525963"/>
          </a:xfrm>
        </p:spPr>
        <p:txBody>
          <a:bodyPr/>
          <a:lstStyle/>
          <a:p>
            <a:r>
              <a:rPr lang="en-US" altLang="en-US" sz="2400" dirty="0" smtClean="0">
                <a:latin typeface="Tahoma" charset="0"/>
              </a:rPr>
              <a:t>Useful in separations</a:t>
            </a:r>
          </a:p>
          <a:p>
            <a:pPr lvl="1"/>
            <a:r>
              <a:rPr lang="en-US" altLang="en-US" sz="2000" dirty="0" err="1" smtClean="0">
                <a:latin typeface="Tahoma" charset="0"/>
              </a:rPr>
              <a:t>Complexed</a:t>
            </a:r>
            <a:r>
              <a:rPr lang="en-US" altLang="en-US" sz="2000" dirty="0" smtClean="0">
                <a:latin typeface="Tahoma" charset="0"/>
              </a:rPr>
              <a:t> metals become more organic soluble</a:t>
            </a:r>
          </a:p>
          <a:p>
            <a:r>
              <a:rPr lang="en-US" altLang="en-US" sz="2400" dirty="0" smtClean="0">
                <a:latin typeface="Tahoma" charset="0"/>
              </a:rPr>
              <a:t>Effects on metal solubility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Tahoma" charset="0"/>
              </a:rPr>
              <a:t>	(e.g. addition of NH</a:t>
            </a:r>
            <a:r>
              <a:rPr lang="en-US" altLang="en-US" sz="2000" baseline="-25000" dirty="0" smtClean="0">
                <a:latin typeface="Tahoma" charset="0"/>
              </a:rPr>
              <a:t>3</a:t>
            </a:r>
            <a:r>
              <a:rPr lang="en-US" altLang="en-US" sz="2000" dirty="0" smtClean="0">
                <a:latin typeface="Tahoma" charset="0"/>
              </a:rPr>
              <a:t> on </a:t>
            </a:r>
            <a:r>
              <a:rPr lang="en-US" altLang="en-US" sz="2000" dirty="0" err="1" smtClean="0">
                <a:latin typeface="Tahoma" charset="0"/>
              </a:rPr>
              <a:t>AgCl</a:t>
            </a:r>
            <a:r>
              <a:rPr lang="en-US" altLang="en-US" sz="2000" dirty="0" smtClean="0">
                <a:latin typeface="Tahoma" charset="0"/>
              </a:rPr>
              <a:t> solubility)</a:t>
            </a:r>
          </a:p>
          <a:p>
            <a:r>
              <a:rPr lang="en-US" altLang="en-US" sz="2400" dirty="0" err="1" smtClean="0">
                <a:latin typeface="Tahoma" charset="0"/>
              </a:rPr>
              <a:t>Complexometric</a:t>
            </a:r>
            <a:r>
              <a:rPr lang="en-US" altLang="en-US" sz="2400" dirty="0" smtClean="0">
                <a:latin typeface="Tahoma" charset="0"/>
              </a:rPr>
              <a:t> titrations</a:t>
            </a:r>
          </a:p>
          <a:p>
            <a:pPr>
              <a:buNone/>
            </a:pPr>
            <a:r>
              <a:rPr lang="en-US" altLang="en-US" sz="2400" dirty="0" smtClean="0">
                <a:latin typeface="Tahoma" charset="0"/>
              </a:rPr>
              <a:t>	</a:t>
            </a:r>
            <a:r>
              <a:rPr lang="en-US" altLang="en-US" sz="2000" dirty="0" smtClean="0">
                <a:latin typeface="Tahoma" charset="0"/>
              </a:rPr>
              <a:t>(e.g. water hardness titration)</a:t>
            </a:r>
          </a:p>
          <a:p>
            <a:r>
              <a:rPr lang="en-US" altLang="en-US" sz="2400" dirty="0" smtClean="0">
                <a:latin typeface="Tahoma" charset="0"/>
              </a:rPr>
              <a:t>Some Complexes are Colored</a:t>
            </a:r>
          </a:p>
          <a:p>
            <a:pPr>
              <a:buNone/>
            </a:pPr>
            <a:r>
              <a:rPr lang="en-US" altLang="en-US" sz="2000" dirty="0" smtClean="0">
                <a:latin typeface="Tahoma" charset="0"/>
              </a:rPr>
              <a:t>	(use as indicators or for spectroscopic measurements)</a:t>
            </a:r>
          </a:p>
          <a:p>
            <a:pPr>
              <a:buFontTx/>
              <a:buNone/>
            </a:pPr>
            <a:endParaRPr lang="en-US" altLang="en-US" sz="2400" dirty="0" smtClean="0">
              <a:latin typeface="Tahoma" charset="0"/>
            </a:endParaRPr>
          </a:p>
        </p:txBody>
      </p:sp>
      <p:graphicFrame>
        <p:nvGraphicFramePr>
          <p:cNvPr id="267268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5835650" y="1997075"/>
          <a:ext cx="1600200" cy="150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4" name="ChemSketch" r:id="rId3" imgW="1335024" imgH="1258824" progId="ACD.ChemSketch.20">
                  <p:embed/>
                </p:oleObj>
              </mc:Choice>
              <mc:Fallback>
                <p:oleObj name="ChemSketch" r:id="rId3" imgW="1335024" imgH="1258824" progId="ACD.ChemSketch.20">
                  <p:embed/>
                  <p:pic>
                    <p:nvPicPr>
                      <p:cNvPr id="26726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5650" y="1997075"/>
                        <a:ext cx="1600200" cy="150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7269" name="Text Box 5"/>
          <p:cNvSpPr txBox="1">
            <a:spLocks noChangeArrowheads="1"/>
          </p:cNvSpPr>
          <p:nvPr/>
        </p:nvSpPr>
        <p:spPr bwMode="auto">
          <a:xfrm>
            <a:off x="6324600" y="2590800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ahoma" charset="0"/>
              </a:rPr>
              <a:t>Na</a:t>
            </a:r>
            <a:r>
              <a:rPr lang="en-US" altLang="en-US" sz="1800" baseline="30000">
                <a:latin typeface="Tahoma" charset="0"/>
              </a:rPr>
              <a:t>+</a:t>
            </a:r>
          </a:p>
        </p:txBody>
      </p:sp>
      <p:sp>
        <p:nvSpPr>
          <p:cNvPr id="267270" name="Line 6"/>
          <p:cNvSpPr>
            <a:spLocks noChangeShapeType="1"/>
          </p:cNvSpPr>
          <p:nvPr/>
        </p:nvSpPr>
        <p:spPr bwMode="auto">
          <a:xfrm flipH="1">
            <a:off x="6705600" y="16002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271" name="Text Box 7"/>
          <p:cNvSpPr txBox="1">
            <a:spLocks noChangeArrowheads="1"/>
          </p:cNvSpPr>
          <p:nvPr/>
        </p:nvSpPr>
        <p:spPr bwMode="auto">
          <a:xfrm>
            <a:off x="7086600" y="13716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ahoma" charset="0"/>
              </a:rPr>
              <a:t>Crown ether (12-crown-4)</a:t>
            </a:r>
          </a:p>
        </p:txBody>
      </p:sp>
      <p:sp>
        <p:nvSpPr>
          <p:cNvPr id="267272" name="Rectangle 8"/>
          <p:cNvSpPr>
            <a:spLocks noChangeArrowheads="1"/>
          </p:cNvSpPr>
          <p:nvPr/>
        </p:nvSpPr>
        <p:spPr bwMode="auto">
          <a:xfrm>
            <a:off x="5562600" y="5540375"/>
            <a:ext cx="990600" cy="6858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7273" name="Rectangle 9"/>
          <p:cNvSpPr>
            <a:spLocks noChangeArrowheads="1"/>
          </p:cNvSpPr>
          <p:nvPr/>
        </p:nvSpPr>
        <p:spPr bwMode="auto">
          <a:xfrm>
            <a:off x="5562600" y="4918075"/>
            <a:ext cx="990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7274" name="Rectangle 10"/>
          <p:cNvSpPr>
            <a:spLocks noChangeArrowheads="1"/>
          </p:cNvSpPr>
          <p:nvPr/>
        </p:nvSpPr>
        <p:spPr bwMode="auto">
          <a:xfrm>
            <a:off x="5486400" y="4702175"/>
            <a:ext cx="1143000" cy="1600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7275" name="Text Box 11"/>
          <p:cNvSpPr txBox="1">
            <a:spLocks noChangeArrowheads="1"/>
          </p:cNvSpPr>
          <p:nvPr/>
        </p:nvSpPr>
        <p:spPr bwMode="auto">
          <a:xfrm>
            <a:off x="6248400" y="4267200"/>
            <a:ext cx="198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ahoma" charset="0"/>
              </a:rPr>
              <a:t>Diethyl ether</a:t>
            </a:r>
          </a:p>
        </p:txBody>
      </p:sp>
      <p:sp>
        <p:nvSpPr>
          <p:cNvPr id="267276" name="Text Box 12"/>
          <p:cNvSpPr txBox="1">
            <a:spLocks noChangeArrowheads="1"/>
          </p:cNvSpPr>
          <p:nvPr/>
        </p:nvSpPr>
        <p:spPr bwMode="auto">
          <a:xfrm>
            <a:off x="6248400" y="6400800"/>
            <a:ext cx="2286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ahoma" charset="0"/>
              </a:rPr>
              <a:t>water</a:t>
            </a:r>
          </a:p>
        </p:txBody>
      </p:sp>
      <p:sp>
        <p:nvSpPr>
          <p:cNvPr id="267277" name="Line 13"/>
          <p:cNvSpPr>
            <a:spLocks noChangeShapeType="1"/>
          </p:cNvSpPr>
          <p:nvPr/>
        </p:nvSpPr>
        <p:spPr bwMode="auto">
          <a:xfrm flipH="1" flipV="1">
            <a:off x="6096000" y="5867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278" name="Line 14"/>
          <p:cNvSpPr>
            <a:spLocks noChangeShapeType="1"/>
          </p:cNvSpPr>
          <p:nvPr/>
        </p:nvSpPr>
        <p:spPr bwMode="auto">
          <a:xfrm flipH="1">
            <a:off x="6172200" y="45720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279" name="Rectangle 15"/>
          <p:cNvSpPr>
            <a:spLocks noChangeArrowheads="1"/>
          </p:cNvSpPr>
          <p:nvPr/>
        </p:nvSpPr>
        <p:spPr bwMode="auto">
          <a:xfrm>
            <a:off x="7162800" y="5562600"/>
            <a:ext cx="990600" cy="685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7280" name="Rectangle 16"/>
          <p:cNvSpPr>
            <a:spLocks noChangeArrowheads="1"/>
          </p:cNvSpPr>
          <p:nvPr/>
        </p:nvSpPr>
        <p:spPr bwMode="auto">
          <a:xfrm>
            <a:off x="7162800" y="4940300"/>
            <a:ext cx="990600" cy="6096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7281" name="Rectangle 17"/>
          <p:cNvSpPr>
            <a:spLocks noChangeArrowheads="1"/>
          </p:cNvSpPr>
          <p:nvPr/>
        </p:nvSpPr>
        <p:spPr bwMode="auto">
          <a:xfrm>
            <a:off x="7086600" y="4724400"/>
            <a:ext cx="1143000" cy="1600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7282" name="Line 18"/>
          <p:cNvSpPr>
            <a:spLocks noChangeShapeType="1"/>
          </p:cNvSpPr>
          <p:nvPr/>
        </p:nvSpPr>
        <p:spPr bwMode="auto">
          <a:xfrm>
            <a:off x="6934200" y="46482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283" name="Line 19"/>
          <p:cNvSpPr>
            <a:spLocks noChangeShapeType="1"/>
          </p:cNvSpPr>
          <p:nvPr/>
        </p:nvSpPr>
        <p:spPr bwMode="auto">
          <a:xfrm flipV="1">
            <a:off x="6781800" y="57912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284" name="Text Box 20"/>
          <p:cNvSpPr txBox="1">
            <a:spLocks noChangeArrowheads="1"/>
          </p:cNvSpPr>
          <p:nvPr/>
        </p:nvSpPr>
        <p:spPr bwMode="auto">
          <a:xfrm>
            <a:off x="7162800" y="35052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ahoma" charset="0"/>
              </a:rPr>
              <a:t>Crown ether added</a:t>
            </a:r>
          </a:p>
        </p:txBody>
      </p:sp>
      <p:sp>
        <p:nvSpPr>
          <p:cNvPr id="267285" name="Text Box 21"/>
          <p:cNvSpPr txBox="1">
            <a:spLocks noChangeArrowheads="1"/>
          </p:cNvSpPr>
          <p:nvPr/>
        </p:nvSpPr>
        <p:spPr bwMode="auto">
          <a:xfrm>
            <a:off x="2057400" y="5791200"/>
            <a:ext cx="2667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ahoma" charset="0"/>
              </a:rPr>
              <a:t>Sodium conc. given by gray shading</a:t>
            </a:r>
          </a:p>
        </p:txBody>
      </p:sp>
      <p:sp>
        <p:nvSpPr>
          <p:cNvPr id="267286" name="Freeform 22"/>
          <p:cNvSpPr>
            <a:spLocks/>
          </p:cNvSpPr>
          <p:nvPr/>
        </p:nvSpPr>
        <p:spPr bwMode="auto">
          <a:xfrm>
            <a:off x="8077200" y="3886200"/>
            <a:ext cx="711200" cy="1524000"/>
          </a:xfrm>
          <a:custGeom>
            <a:avLst/>
            <a:gdLst>
              <a:gd name="T0" fmla="*/ 0 w 448"/>
              <a:gd name="T1" fmla="*/ 0 h 960"/>
              <a:gd name="T2" fmla="*/ 2147483647 w 448"/>
              <a:gd name="T3" fmla="*/ 2147483647 h 960"/>
              <a:gd name="T4" fmla="*/ 2147483647 w 448"/>
              <a:gd name="T5" fmla="*/ 2147483647 h 960"/>
              <a:gd name="T6" fmla="*/ 2147483647 w 448"/>
              <a:gd name="T7" fmla="*/ 2147483647 h 960"/>
              <a:gd name="T8" fmla="*/ 0 60000 65536"/>
              <a:gd name="T9" fmla="*/ 0 60000 65536"/>
              <a:gd name="T10" fmla="*/ 0 60000 65536"/>
              <a:gd name="T11" fmla="*/ 0 60000 65536"/>
              <a:gd name="T12" fmla="*/ 0 w 448"/>
              <a:gd name="T13" fmla="*/ 0 h 960"/>
              <a:gd name="T14" fmla="*/ 448 w 448"/>
              <a:gd name="T15" fmla="*/ 960 h 9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8" h="960">
                <a:moveTo>
                  <a:pt x="0" y="0"/>
                </a:moveTo>
                <a:cubicBezTo>
                  <a:pt x="160" y="32"/>
                  <a:pt x="320" y="64"/>
                  <a:pt x="384" y="192"/>
                </a:cubicBezTo>
                <a:cubicBezTo>
                  <a:pt x="448" y="320"/>
                  <a:pt x="424" y="640"/>
                  <a:pt x="384" y="768"/>
                </a:cubicBezTo>
                <a:cubicBezTo>
                  <a:pt x="344" y="896"/>
                  <a:pt x="176" y="928"/>
                  <a:pt x="144" y="96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01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7" grpId="0" build="p"/>
      <p:bldP spid="267269" grpId="0"/>
      <p:bldP spid="267270" grpId="0" animBg="1"/>
      <p:bldP spid="267271" grpId="0"/>
      <p:bldP spid="267272" grpId="0" animBg="1"/>
      <p:bldP spid="267273" grpId="0" animBg="1"/>
      <p:bldP spid="267274" grpId="0" animBg="1"/>
      <p:bldP spid="267275" grpId="0"/>
      <p:bldP spid="267276" grpId="0"/>
      <p:bldP spid="267277" grpId="0" animBg="1"/>
      <p:bldP spid="267278" grpId="0" animBg="1"/>
      <p:bldP spid="267279" grpId="0" animBg="1"/>
      <p:bldP spid="267280" grpId="0" animBg="1"/>
      <p:bldP spid="267281" grpId="0" animBg="1"/>
      <p:bldP spid="267282" grpId="0" animBg="1"/>
      <p:bldP spid="267283" grpId="0" animBg="1"/>
      <p:bldP spid="267284" grpId="0"/>
      <p:bldP spid="267285" grpId="0"/>
      <p:bldP spid="26728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Complex Ions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800" smtClean="0">
                <a:latin typeface="Tahoma" charset="0"/>
              </a:rPr>
              <a:t>Step-wise vs. full reactions:</a:t>
            </a: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</a:rPr>
              <a:t>Example: addition of NH</a:t>
            </a:r>
            <a:r>
              <a:rPr lang="en-US" altLang="en-US" sz="2800" baseline="-25000" smtClean="0">
                <a:latin typeface="Tahoma" charset="0"/>
              </a:rPr>
              <a:t>3</a:t>
            </a:r>
            <a:r>
              <a:rPr lang="en-US" altLang="en-US" sz="2800" smtClean="0">
                <a:latin typeface="Tahoma" charset="0"/>
              </a:rPr>
              <a:t> to Ag</a:t>
            </a:r>
            <a:r>
              <a:rPr lang="en-US" altLang="en-US" sz="2800" baseline="30000" smtClean="0">
                <a:latin typeface="Tahoma" charset="0"/>
              </a:rPr>
              <a:t>+</a:t>
            </a: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</a:rPr>
              <a:t>Reaction occurs in steps:</a:t>
            </a: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</a:rPr>
              <a:t>	1) Ag</a:t>
            </a:r>
            <a:r>
              <a:rPr lang="en-US" altLang="en-US" sz="2800" baseline="30000" smtClean="0">
                <a:latin typeface="Tahoma" charset="0"/>
              </a:rPr>
              <a:t>+</a:t>
            </a:r>
            <a:r>
              <a:rPr lang="en-US" altLang="en-US" sz="2800" smtClean="0">
                <a:latin typeface="Tahoma" charset="0"/>
              </a:rPr>
              <a:t>  + NH</a:t>
            </a:r>
            <a:r>
              <a:rPr lang="en-US" altLang="en-US" sz="2800" baseline="-25000" smtClean="0">
                <a:latin typeface="Tahoma" charset="0"/>
              </a:rPr>
              <a:t>3</a:t>
            </a:r>
            <a:r>
              <a:rPr lang="en-US" altLang="en-US" sz="2800" smtClean="0">
                <a:latin typeface="Tahoma" charset="0"/>
              </a:rPr>
              <a:t>(aq) </a:t>
            </a:r>
            <a:r>
              <a:rPr lang="en-US" altLang="en-US" sz="2800" smtClean="0">
                <a:latin typeface="Tahoma" charset="0"/>
                <a:cs typeface="Arial" charset="0"/>
              </a:rPr>
              <a:t>↔  AgNH</a:t>
            </a:r>
            <a:r>
              <a:rPr lang="en-US" altLang="en-US" sz="2800" baseline="-25000" smtClean="0">
                <a:latin typeface="Tahoma" charset="0"/>
              </a:rPr>
              <a:t>3</a:t>
            </a:r>
            <a:r>
              <a:rPr lang="en-US" altLang="en-US" sz="2800" baseline="30000" smtClean="0">
                <a:latin typeface="Tahoma" charset="0"/>
              </a:rPr>
              <a:t>+               </a:t>
            </a:r>
            <a:r>
              <a:rPr lang="en-US" altLang="en-US" sz="2800" smtClean="0">
                <a:latin typeface="Tahoma" charset="0"/>
              </a:rPr>
              <a:t>K</a:t>
            </a:r>
            <a:r>
              <a:rPr lang="en-US" altLang="en-US" sz="2800" baseline="-25000" smtClean="0">
                <a:latin typeface="Tahoma" charset="0"/>
              </a:rPr>
              <a:t>1</a:t>
            </a:r>
            <a:r>
              <a:rPr lang="en-US" altLang="en-US" sz="2800" smtClean="0">
                <a:latin typeface="Tahoma" charset="0"/>
              </a:rPr>
              <a:t> (= </a:t>
            </a:r>
            <a:r>
              <a:rPr lang="el-GR" altLang="en-US" sz="2800" smtClean="0">
                <a:latin typeface="Tahoma" charset="0"/>
              </a:rPr>
              <a:t>β</a:t>
            </a:r>
            <a:r>
              <a:rPr lang="en-US" altLang="en-US" sz="2800" baseline="-25000" smtClean="0">
                <a:latin typeface="Tahoma" charset="0"/>
              </a:rPr>
              <a:t>1</a:t>
            </a:r>
            <a:r>
              <a:rPr lang="en-US" altLang="en-US" sz="2800" smtClean="0">
                <a:latin typeface="Tahoma" charset="0"/>
              </a:rPr>
              <a:t>)</a:t>
            </a: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</a:rPr>
              <a:t>	2) </a:t>
            </a:r>
            <a:r>
              <a:rPr lang="en-US" altLang="en-US" sz="2800" smtClean="0">
                <a:latin typeface="Tahoma" charset="0"/>
                <a:cs typeface="Arial" charset="0"/>
              </a:rPr>
              <a:t>AgNH</a:t>
            </a:r>
            <a:r>
              <a:rPr lang="en-US" altLang="en-US" sz="2800" baseline="-25000" smtClean="0">
                <a:latin typeface="Tahoma" charset="0"/>
              </a:rPr>
              <a:t>3</a:t>
            </a:r>
            <a:r>
              <a:rPr lang="en-US" altLang="en-US" sz="2800" baseline="30000" smtClean="0">
                <a:latin typeface="Tahoma" charset="0"/>
              </a:rPr>
              <a:t>+ </a:t>
            </a:r>
            <a:r>
              <a:rPr lang="en-US" altLang="en-US" sz="2800" smtClean="0">
                <a:latin typeface="Tahoma" charset="0"/>
              </a:rPr>
              <a:t>+ NH</a:t>
            </a:r>
            <a:r>
              <a:rPr lang="en-US" altLang="en-US" sz="2800" baseline="-25000" smtClean="0">
                <a:latin typeface="Tahoma" charset="0"/>
              </a:rPr>
              <a:t>3</a:t>
            </a:r>
            <a:r>
              <a:rPr lang="en-US" altLang="en-US" sz="2800" smtClean="0">
                <a:latin typeface="Tahoma" charset="0"/>
              </a:rPr>
              <a:t>(aq) </a:t>
            </a:r>
            <a:r>
              <a:rPr lang="en-US" altLang="en-US" sz="2800" smtClean="0">
                <a:latin typeface="Tahoma" charset="0"/>
                <a:cs typeface="Arial" charset="0"/>
              </a:rPr>
              <a:t>↔ Ag(NH</a:t>
            </a:r>
            <a:r>
              <a:rPr lang="en-US" altLang="en-US" sz="2800" baseline="-25000" smtClean="0">
                <a:latin typeface="Tahoma" charset="0"/>
              </a:rPr>
              <a:t>3</a:t>
            </a:r>
            <a:r>
              <a:rPr lang="en-US" altLang="en-US" sz="2800" smtClean="0">
                <a:latin typeface="Tahoma" charset="0"/>
                <a:cs typeface="Arial" charset="0"/>
              </a:rPr>
              <a:t>)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baseline="30000" smtClean="0">
                <a:latin typeface="Tahoma" charset="0"/>
              </a:rPr>
              <a:t>+     </a:t>
            </a:r>
            <a:r>
              <a:rPr lang="en-US" altLang="en-US" sz="2800" smtClean="0">
                <a:latin typeface="Tahoma" charset="0"/>
              </a:rPr>
              <a:t>K</a:t>
            </a:r>
            <a:r>
              <a:rPr lang="en-US" altLang="en-US" sz="2800" baseline="-25000" smtClean="0">
                <a:latin typeface="Tahoma" charset="0"/>
              </a:rPr>
              <a:t>2</a:t>
            </a:r>
            <a:endParaRPr lang="en-US" altLang="en-US" sz="2800" smtClean="0">
              <a:latin typeface="Tahoma" charset="0"/>
            </a:endParaRP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</a:rPr>
              <a:t>Net) Ag</a:t>
            </a:r>
            <a:r>
              <a:rPr lang="en-US" altLang="en-US" sz="2800" baseline="30000" smtClean="0">
                <a:latin typeface="Tahoma" charset="0"/>
              </a:rPr>
              <a:t>+</a:t>
            </a:r>
            <a:r>
              <a:rPr lang="en-US" altLang="en-US" sz="2800" smtClean="0">
                <a:latin typeface="Tahoma" charset="0"/>
              </a:rPr>
              <a:t>   +  2NH</a:t>
            </a:r>
            <a:r>
              <a:rPr lang="en-US" altLang="en-US" sz="2800" baseline="-25000" smtClean="0">
                <a:latin typeface="Tahoma" charset="0"/>
              </a:rPr>
              <a:t>3</a:t>
            </a:r>
            <a:r>
              <a:rPr lang="en-US" altLang="en-US" sz="2800" smtClean="0">
                <a:latin typeface="Tahoma" charset="0"/>
              </a:rPr>
              <a:t>(aq)  </a:t>
            </a:r>
            <a:r>
              <a:rPr lang="en-US" altLang="en-US" sz="2800" smtClean="0">
                <a:latin typeface="Tahoma" charset="0"/>
                <a:cs typeface="Arial" charset="0"/>
              </a:rPr>
              <a:t>↔   Ag(NH</a:t>
            </a:r>
            <a:r>
              <a:rPr lang="en-US" altLang="en-US" sz="2800" baseline="-25000" smtClean="0">
                <a:latin typeface="Tahoma" charset="0"/>
              </a:rPr>
              <a:t>3</a:t>
            </a:r>
            <a:r>
              <a:rPr lang="en-US" altLang="en-US" sz="2800" smtClean="0">
                <a:latin typeface="Tahoma" charset="0"/>
                <a:cs typeface="Arial" charset="0"/>
              </a:rPr>
              <a:t>)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baseline="30000" smtClean="0">
                <a:latin typeface="Tahoma" charset="0"/>
              </a:rPr>
              <a:t>+</a:t>
            </a:r>
            <a:r>
              <a:rPr lang="en-US" altLang="en-US" sz="2800" smtClean="0">
                <a:latin typeface="Tahoma" charset="0"/>
              </a:rPr>
              <a:t>  </a:t>
            </a:r>
            <a:r>
              <a:rPr lang="el-GR" altLang="en-US" sz="2800" smtClean="0">
                <a:latin typeface="Tahoma" charset="0"/>
              </a:rPr>
              <a:t>β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smtClean="0">
                <a:latin typeface="Tahoma" charset="0"/>
              </a:rPr>
              <a:t> = K</a:t>
            </a:r>
            <a:r>
              <a:rPr lang="en-US" altLang="en-US" sz="2800" baseline="-25000" smtClean="0">
                <a:latin typeface="Tahoma" charset="0"/>
              </a:rPr>
              <a:t>1</a:t>
            </a:r>
            <a:r>
              <a:rPr lang="en-US" altLang="en-US" sz="2800" smtClean="0">
                <a:latin typeface="Tahoma" charset="0"/>
              </a:rPr>
              <a:t>·K</a:t>
            </a:r>
            <a:r>
              <a:rPr lang="en-US" altLang="en-US" sz="2800" baseline="-25000" smtClean="0">
                <a:latin typeface="Tahoma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32440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Complex Ions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smtClean="0">
                <a:latin typeface="Tahoma" charset="0"/>
              </a:rPr>
              <a:t>Due to large exponents on ligand concentration, a small change in ligand concentration has a big effect on how metal exists</a:t>
            </a:r>
          </a:p>
          <a:p>
            <a:pPr>
              <a:buFontTx/>
              <a:buNone/>
            </a:pPr>
            <a:r>
              <a:rPr lang="en-US" altLang="en-US" sz="2400" smtClean="0">
                <a:latin typeface="Tahoma" charset="0"/>
              </a:rPr>
              <a:t>Example:</a:t>
            </a:r>
          </a:p>
          <a:p>
            <a:pPr>
              <a:buFontTx/>
              <a:buNone/>
            </a:pPr>
            <a:r>
              <a:rPr lang="en-US" altLang="en-US" sz="2400" smtClean="0">
                <a:latin typeface="Tahoma" charset="0"/>
              </a:rPr>
              <a:t>Al</a:t>
            </a:r>
            <a:r>
              <a:rPr lang="en-US" altLang="en-US" sz="2400" baseline="30000" smtClean="0">
                <a:latin typeface="Tahoma" charset="0"/>
              </a:rPr>
              <a:t>3+</a:t>
            </a:r>
            <a:r>
              <a:rPr lang="en-US" altLang="en-US" sz="2400" smtClean="0">
                <a:latin typeface="Tahoma" charset="0"/>
              </a:rPr>
              <a:t> + 3C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</a:rPr>
              <a:t>O</a:t>
            </a:r>
            <a:r>
              <a:rPr lang="en-US" altLang="en-US" sz="2400" baseline="-25000" smtClean="0">
                <a:latin typeface="Tahoma" charset="0"/>
              </a:rPr>
              <a:t>4</a:t>
            </a:r>
            <a:r>
              <a:rPr lang="en-US" altLang="en-US" sz="2400" baseline="30000" smtClean="0">
                <a:latin typeface="Tahoma" charset="0"/>
              </a:rPr>
              <a:t>2-</a:t>
            </a:r>
            <a:r>
              <a:rPr lang="en-US" altLang="en-US" sz="2400" smtClean="0">
                <a:latin typeface="Tahoma" charset="0"/>
              </a:rPr>
              <a:t> </a:t>
            </a:r>
            <a:r>
              <a:rPr lang="en-US" altLang="en-US" sz="2400" smtClean="0">
                <a:latin typeface="Tahoma" charset="0"/>
                <a:cs typeface="Arial" charset="0"/>
              </a:rPr>
              <a:t>↔ Al(C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  <a:cs typeface="Arial" charset="0"/>
              </a:rPr>
              <a:t>O</a:t>
            </a:r>
            <a:r>
              <a:rPr lang="en-US" altLang="en-US" sz="2400" baseline="-25000" smtClean="0">
                <a:latin typeface="Tahoma" charset="0"/>
              </a:rPr>
              <a:t>4</a:t>
            </a:r>
            <a:r>
              <a:rPr lang="en-US" altLang="en-US" sz="2400" smtClean="0">
                <a:latin typeface="Tahoma" charset="0"/>
                <a:cs typeface="Arial" charset="0"/>
              </a:rPr>
              <a:t>)</a:t>
            </a:r>
            <a:r>
              <a:rPr lang="en-US" altLang="en-US" sz="2400" baseline="-25000" smtClean="0">
                <a:latin typeface="Tahoma" charset="0"/>
              </a:rPr>
              <a:t>3</a:t>
            </a:r>
            <a:r>
              <a:rPr lang="en-US" altLang="en-US" sz="2400" baseline="30000" smtClean="0">
                <a:latin typeface="Tahoma" charset="0"/>
              </a:rPr>
              <a:t>3-</a:t>
            </a:r>
            <a:r>
              <a:rPr lang="en-US" altLang="en-US" sz="2400" smtClean="0">
                <a:latin typeface="Tahoma" charset="0"/>
                <a:cs typeface="Arial" charset="0"/>
              </a:rPr>
              <a:t> </a:t>
            </a:r>
            <a:r>
              <a:rPr lang="el-GR" altLang="en-US" sz="2400" smtClean="0">
                <a:latin typeface="Tahoma" charset="0"/>
              </a:rPr>
              <a:t>β</a:t>
            </a:r>
            <a:r>
              <a:rPr lang="en-US" altLang="en-US" sz="2400" baseline="-25000" smtClean="0">
                <a:latin typeface="Tahoma" charset="0"/>
              </a:rPr>
              <a:t>3</a:t>
            </a:r>
            <a:r>
              <a:rPr lang="en-US" altLang="en-US" sz="2400" smtClean="0">
                <a:latin typeface="Tahoma" charset="0"/>
              </a:rPr>
              <a:t> = 4.0 x 10</a:t>
            </a:r>
            <a:r>
              <a:rPr lang="en-US" altLang="en-US" sz="2400" baseline="30000" smtClean="0">
                <a:latin typeface="Tahoma" charset="0"/>
              </a:rPr>
              <a:t>15</a:t>
            </a:r>
            <a:endParaRPr lang="en-US" altLang="en-US" sz="2400" smtClean="0">
              <a:latin typeface="Tahoma" charset="0"/>
            </a:endParaRPr>
          </a:p>
          <a:p>
            <a:pPr>
              <a:buFontTx/>
              <a:buNone/>
            </a:pPr>
            <a:r>
              <a:rPr lang="en-US" altLang="en-US" sz="2400" smtClean="0">
                <a:latin typeface="Tahoma" charset="0"/>
              </a:rPr>
              <a:t>	[C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</a:rPr>
              <a:t>O</a:t>
            </a:r>
            <a:r>
              <a:rPr lang="en-US" altLang="en-US" sz="2400" baseline="-25000" smtClean="0">
                <a:latin typeface="Tahoma" charset="0"/>
              </a:rPr>
              <a:t>4</a:t>
            </a:r>
            <a:r>
              <a:rPr lang="en-US" altLang="en-US" sz="2400" baseline="30000" smtClean="0">
                <a:latin typeface="Tahoma" charset="0"/>
              </a:rPr>
              <a:t>2-</a:t>
            </a:r>
            <a:r>
              <a:rPr lang="en-US" altLang="en-US" sz="2400" smtClean="0">
                <a:latin typeface="Tahoma" charset="0"/>
              </a:rPr>
              <a:t>]	[</a:t>
            </a:r>
            <a:r>
              <a:rPr lang="en-US" altLang="en-US" sz="2400" smtClean="0">
                <a:latin typeface="Tahoma" charset="0"/>
                <a:cs typeface="Arial" charset="0"/>
              </a:rPr>
              <a:t>Al(C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  <a:cs typeface="Arial" charset="0"/>
              </a:rPr>
              <a:t>O</a:t>
            </a:r>
            <a:r>
              <a:rPr lang="en-US" altLang="en-US" sz="2400" baseline="-25000" smtClean="0">
                <a:latin typeface="Tahoma" charset="0"/>
              </a:rPr>
              <a:t>4</a:t>
            </a:r>
            <a:r>
              <a:rPr lang="en-US" altLang="en-US" sz="2400" smtClean="0">
                <a:latin typeface="Tahoma" charset="0"/>
                <a:cs typeface="Arial" charset="0"/>
              </a:rPr>
              <a:t>)</a:t>
            </a:r>
            <a:r>
              <a:rPr lang="en-US" altLang="en-US" sz="2400" baseline="-25000" smtClean="0">
                <a:latin typeface="Tahoma" charset="0"/>
              </a:rPr>
              <a:t>3</a:t>
            </a:r>
            <a:r>
              <a:rPr lang="en-US" altLang="en-US" sz="2400" baseline="30000" smtClean="0">
                <a:latin typeface="Tahoma" charset="0"/>
              </a:rPr>
              <a:t>3-</a:t>
            </a:r>
            <a:r>
              <a:rPr lang="en-US" altLang="en-US" sz="2400" smtClean="0">
                <a:latin typeface="Tahoma" charset="0"/>
              </a:rPr>
              <a:t>]/[Al</a:t>
            </a:r>
            <a:r>
              <a:rPr lang="en-US" altLang="en-US" sz="2400" baseline="30000" smtClean="0">
                <a:latin typeface="Tahoma" charset="0"/>
              </a:rPr>
              <a:t>3+</a:t>
            </a:r>
            <a:r>
              <a:rPr lang="en-US" altLang="en-US" sz="2400" smtClean="0">
                <a:latin typeface="Tahoma" charset="0"/>
              </a:rPr>
              <a:t>]</a:t>
            </a:r>
          </a:p>
          <a:p>
            <a:pPr>
              <a:buFontTx/>
              <a:buNone/>
            </a:pPr>
            <a:r>
              <a:rPr lang="en-US" altLang="en-US" sz="2400" smtClean="0">
                <a:latin typeface="Tahoma" charset="0"/>
              </a:rPr>
              <a:t>	10</a:t>
            </a:r>
            <a:r>
              <a:rPr lang="en-US" altLang="en-US" sz="2400" baseline="30000" smtClean="0">
                <a:latin typeface="Tahoma" charset="0"/>
              </a:rPr>
              <a:t>-4</a:t>
            </a:r>
            <a:r>
              <a:rPr lang="en-US" altLang="en-US" sz="2400" smtClean="0">
                <a:latin typeface="Tahoma" charset="0"/>
              </a:rPr>
              <a:t> M		4000</a:t>
            </a:r>
          </a:p>
          <a:p>
            <a:pPr>
              <a:buFontTx/>
              <a:buNone/>
            </a:pPr>
            <a:r>
              <a:rPr lang="en-US" altLang="en-US" sz="2400" smtClean="0">
                <a:latin typeface="Tahoma" charset="0"/>
              </a:rPr>
              <a:t>	10</a:t>
            </a:r>
            <a:r>
              <a:rPr lang="en-US" altLang="en-US" sz="2400" baseline="30000" smtClean="0">
                <a:latin typeface="Tahoma" charset="0"/>
              </a:rPr>
              <a:t>-5</a:t>
            </a:r>
            <a:r>
              <a:rPr lang="en-US" altLang="en-US" sz="2400" smtClean="0">
                <a:latin typeface="Tahoma" charset="0"/>
              </a:rPr>
              <a:t> M		4</a:t>
            </a:r>
          </a:p>
          <a:p>
            <a:pPr>
              <a:buFontTx/>
              <a:buNone/>
            </a:pPr>
            <a:r>
              <a:rPr lang="en-US" altLang="en-US" sz="2400" smtClean="0">
                <a:latin typeface="Tahoma" charset="0"/>
              </a:rPr>
              <a:t>	10</a:t>
            </a:r>
            <a:r>
              <a:rPr lang="en-US" altLang="en-US" sz="2400" baseline="30000" smtClean="0">
                <a:latin typeface="Tahoma" charset="0"/>
              </a:rPr>
              <a:t>-6</a:t>
            </a:r>
            <a:r>
              <a:rPr lang="en-US" altLang="en-US" sz="2400" smtClean="0">
                <a:latin typeface="Tahoma" charset="0"/>
              </a:rPr>
              <a:t> M		0.004</a:t>
            </a:r>
          </a:p>
          <a:p>
            <a:pPr>
              <a:buFontTx/>
              <a:buNone/>
            </a:pPr>
            <a:endParaRPr lang="en-US" altLang="en-US" sz="2400" smtClean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206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1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latin typeface="Tahoma" charset="0"/>
              </a:rPr>
              <a:t>Complex Ions </a:t>
            </a:r>
            <a:r>
              <a:rPr lang="en-US" altLang="en-US" sz="4000" smtClean="0"/>
              <a:t>–</a:t>
            </a:r>
            <a:r>
              <a:rPr lang="en-US" altLang="en-US" sz="4000" smtClean="0">
                <a:latin typeface="Tahoma" charset="0"/>
              </a:rPr>
              <a:t> </a:t>
            </a:r>
            <a:r>
              <a:rPr lang="en-US" altLang="en-US" sz="4000" smtClean="0"/>
              <a:t>“</a:t>
            </a:r>
            <a:r>
              <a:rPr lang="en-US" altLang="en-US" sz="4000" smtClean="0">
                <a:latin typeface="Tahoma" charset="0"/>
              </a:rPr>
              <a:t>U</a:t>
            </a:r>
            <a:r>
              <a:rPr lang="en-US" altLang="en-US" sz="4000" smtClean="0"/>
              <a:t>”</a:t>
            </a:r>
            <a:r>
              <a:rPr lang="en-US" altLang="en-US" sz="4000" smtClean="0">
                <a:latin typeface="Tahoma" charset="0"/>
              </a:rPr>
              <a:t> Shaped Solubility Curves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800" smtClean="0">
                <a:latin typeface="Tahoma" charset="0"/>
              </a:rPr>
              <a:t>Many sparingly soluble salts release cations and anions that form complexes with each other</a:t>
            </a: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</a:rPr>
              <a:t>Example: calcium oxalate (CaC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smtClean="0">
                <a:latin typeface="Tahoma" charset="0"/>
              </a:rPr>
              <a:t>O</a:t>
            </a:r>
            <a:r>
              <a:rPr lang="en-US" altLang="en-US" sz="2800" baseline="-25000" smtClean="0">
                <a:latin typeface="Tahoma" charset="0"/>
              </a:rPr>
              <a:t>4</a:t>
            </a:r>
            <a:r>
              <a:rPr lang="en-US" altLang="en-US" sz="2800" smtClean="0">
                <a:latin typeface="Tahoma" charset="0"/>
              </a:rPr>
              <a:t>)</a:t>
            </a: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</a:rPr>
              <a:t>	CaC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smtClean="0">
                <a:latin typeface="Tahoma" charset="0"/>
              </a:rPr>
              <a:t>O</a:t>
            </a:r>
            <a:r>
              <a:rPr lang="en-US" altLang="en-US" sz="2800" baseline="-25000" smtClean="0">
                <a:latin typeface="Tahoma" charset="0"/>
              </a:rPr>
              <a:t>4</a:t>
            </a:r>
            <a:r>
              <a:rPr lang="en-US" altLang="en-US" sz="2800" smtClean="0">
                <a:latin typeface="Tahoma" charset="0"/>
              </a:rPr>
              <a:t>(s) </a:t>
            </a:r>
            <a:r>
              <a:rPr lang="en-US" altLang="en-US" sz="2800" smtClean="0">
                <a:latin typeface="Tahoma" charset="0"/>
                <a:cs typeface="Arial" charset="0"/>
              </a:rPr>
              <a:t>↔ Ca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2+</a:t>
            </a:r>
            <a:r>
              <a:rPr lang="en-US" altLang="en-US" sz="2800" smtClean="0">
                <a:latin typeface="Tahoma" charset="0"/>
                <a:cs typeface="Arial" charset="0"/>
              </a:rPr>
              <a:t> + C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smtClean="0">
                <a:latin typeface="Tahoma" charset="0"/>
                <a:cs typeface="Arial" charset="0"/>
              </a:rPr>
              <a:t>O</a:t>
            </a:r>
            <a:r>
              <a:rPr lang="en-US" altLang="en-US" sz="2800" baseline="-25000" smtClean="0">
                <a:latin typeface="Tahoma" charset="0"/>
              </a:rPr>
              <a:t>4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2-</a:t>
            </a:r>
            <a:r>
              <a:rPr lang="en-US" altLang="en-US" sz="2800" smtClean="0">
                <a:latin typeface="Tahoma" charset="0"/>
                <a:cs typeface="Arial" charset="0"/>
              </a:rPr>
              <a:t>  (K</a:t>
            </a:r>
            <a:r>
              <a:rPr lang="en-US" altLang="en-US" sz="2800" baseline="-25000" smtClean="0">
                <a:latin typeface="Tahoma" charset="0"/>
              </a:rPr>
              <a:t>sp</a:t>
            </a:r>
            <a:r>
              <a:rPr lang="en-US" altLang="en-US" sz="2800" smtClean="0">
                <a:latin typeface="Tahoma" charset="0"/>
                <a:cs typeface="Arial" charset="0"/>
              </a:rPr>
              <a:t> = 1.3 x 10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-8</a:t>
            </a:r>
            <a:r>
              <a:rPr lang="en-US" altLang="en-US" sz="2800" smtClean="0">
                <a:latin typeface="Tahoma" charset="0"/>
                <a:cs typeface="Arial" charset="0"/>
              </a:rPr>
              <a:t>M)</a:t>
            </a: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  <a:cs typeface="Arial" charset="0"/>
              </a:rPr>
              <a:t>	increased [C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smtClean="0">
                <a:latin typeface="Tahoma" charset="0"/>
                <a:cs typeface="Arial" charset="0"/>
              </a:rPr>
              <a:t>O</a:t>
            </a:r>
            <a:r>
              <a:rPr lang="en-US" altLang="en-US" sz="2800" baseline="-25000" smtClean="0">
                <a:latin typeface="Tahoma" charset="0"/>
              </a:rPr>
              <a:t>4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2-</a:t>
            </a:r>
            <a:r>
              <a:rPr lang="en-US" altLang="en-US" sz="2800" smtClean="0">
                <a:latin typeface="Tahoma" charset="0"/>
                <a:cs typeface="Arial" charset="0"/>
              </a:rPr>
              <a:t>] decreases Ca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2+</a:t>
            </a:r>
            <a:r>
              <a:rPr lang="en-US" altLang="en-US" sz="2800" smtClean="0">
                <a:latin typeface="Tahoma" charset="0"/>
                <a:cs typeface="Arial" charset="0"/>
              </a:rPr>
              <a:t> solubility</a:t>
            </a: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  <a:cs typeface="Arial" charset="0"/>
              </a:rPr>
              <a:t>	for above reaction only, but ...</a:t>
            </a: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  <a:cs typeface="Arial" charset="0"/>
              </a:rPr>
              <a:t>	 Ca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2+</a:t>
            </a:r>
            <a:r>
              <a:rPr lang="en-US" altLang="en-US" sz="2800" smtClean="0">
                <a:latin typeface="Tahoma" charset="0"/>
                <a:cs typeface="Arial" charset="0"/>
              </a:rPr>
              <a:t> + C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smtClean="0">
                <a:latin typeface="Tahoma" charset="0"/>
                <a:cs typeface="Arial" charset="0"/>
              </a:rPr>
              <a:t>O</a:t>
            </a:r>
            <a:r>
              <a:rPr lang="en-US" altLang="en-US" sz="2800" baseline="-25000" smtClean="0">
                <a:latin typeface="Tahoma" charset="0"/>
              </a:rPr>
              <a:t>4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2-</a:t>
            </a:r>
            <a:r>
              <a:rPr lang="en-US" altLang="en-US" sz="2800" smtClean="0">
                <a:latin typeface="Tahoma" charset="0"/>
                <a:cs typeface="Arial" charset="0"/>
              </a:rPr>
              <a:t> ↔ </a:t>
            </a:r>
            <a:r>
              <a:rPr lang="en-US" altLang="en-US" sz="2800" smtClean="0">
                <a:latin typeface="Tahoma" charset="0"/>
              </a:rPr>
              <a:t>CaC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smtClean="0">
                <a:latin typeface="Tahoma" charset="0"/>
              </a:rPr>
              <a:t>O</a:t>
            </a:r>
            <a:r>
              <a:rPr lang="en-US" altLang="en-US" sz="2800" baseline="-25000" smtClean="0">
                <a:latin typeface="Tahoma" charset="0"/>
              </a:rPr>
              <a:t>4</a:t>
            </a:r>
            <a:r>
              <a:rPr lang="en-US" altLang="en-US" sz="2800" smtClean="0">
                <a:latin typeface="Tahoma" charset="0"/>
              </a:rPr>
              <a:t>(aq)   </a:t>
            </a:r>
            <a:r>
              <a:rPr lang="en-US" altLang="en-US" smtClean="0">
                <a:latin typeface="Tahoma" charset="0"/>
              </a:rPr>
              <a:t>K</a:t>
            </a:r>
            <a:r>
              <a:rPr lang="en-US" altLang="en-US" baseline="-25000" smtClean="0">
                <a:latin typeface="Tahoma" charset="0"/>
              </a:rPr>
              <a:t>1</a:t>
            </a:r>
            <a:r>
              <a:rPr lang="en-US" altLang="en-US" sz="2800" smtClean="0">
                <a:latin typeface="Tahoma" charset="0"/>
              </a:rPr>
              <a:t> = 46</a:t>
            </a: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  <a:cs typeface="Arial" charset="0"/>
              </a:rPr>
              <a:t>	 </a:t>
            </a:r>
            <a:r>
              <a:rPr lang="en-US" altLang="en-US" sz="2800" smtClean="0">
                <a:latin typeface="Tahoma" charset="0"/>
              </a:rPr>
              <a:t>CaC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smtClean="0">
                <a:latin typeface="Tahoma" charset="0"/>
              </a:rPr>
              <a:t>O</a:t>
            </a:r>
            <a:r>
              <a:rPr lang="en-US" altLang="en-US" sz="2800" baseline="-25000" smtClean="0">
                <a:latin typeface="Tahoma" charset="0"/>
              </a:rPr>
              <a:t>4</a:t>
            </a:r>
            <a:r>
              <a:rPr lang="en-US" altLang="en-US" sz="2800" smtClean="0">
                <a:latin typeface="Tahoma" charset="0"/>
              </a:rPr>
              <a:t>(aq) </a:t>
            </a:r>
            <a:r>
              <a:rPr lang="en-US" altLang="en-US" sz="2800" smtClean="0">
                <a:latin typeface="Tahoma" charset="0"/>
                <a:cs typeface="Arial" charset="0"/>
              </a:rPr>
              <a:t>+ C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smtClean="0">
                <a:latin typeface="Tahoma" charset="0"/>
                <a:cs typeface="Arial" charset="0"/>
              </a:rPr>
              <a:t>O</a:t>
            </a:r>
            <a:r>
              <a:rPr lang="en-US" altLang="en-US" sz="2800" baseline="-25000" smtClean="0">
                <a:latin typeface="Tahoma" charset="0"/>
              </a:rPr>
              <a:t>4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2-</a:t>
            </a:r>
            <a:r>
              <a:rPr lang="en-US" altLang="en-US" sz="2800" smtClean="0">
                <a:latin typeface="Tahoma" charset="0"/>
                <a:cs typeface="Arial" charset="0"/>
              </a:rPr>
              <a:t> ↔ </a:t>
            </a:r>
            <a:r>
              <a:rPr lang="en-US" altLang="en-US" sz="2800" smtClean="0">
                <a:latin typeface="Tahoma" charset="0"/>
              </a:rPr>
              <a:t>Ca(C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smtClean="0">
                <a:latin typeface="Tahoma" charset="0"/>
              </a:rPr>
              <a:t>O</a:t>
            </a:r>
            <a:r>
              <a:rPr lang="en-US" altLang="en-US" sz="2800" baseline="-25000" smtClean="0">
                <a:latin typeface="Tahoma" charset="0"/>
              </a:rPr>
              <a:t>4</a:t>
            </a:r>
            <a:r>
              <a:rPr lang="en-US" altLang="en-US" sz="2800" smtClean="0">
                <a:latin typeface="Tahoma" charset="0"/>
              </a:rPr>
              <a:t>)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2-</a:t>
            </a:r>
            <a:r>
              <a:rPr lang="en-US" altLang="en-US" sz="2800" smtClean="0">
                <a:latin typeface="Tahoma" charset="0"/>
              </a:rPr>
              <a:t>   </a:t>
            </a:r>
            <a:r>
              <a:rPr lang="en-US" altLang="en-US" smtClean="0">
                <a:latin typeface="Tahoma" charset="0"/>
              </a:rPr>
              <a:t>K</a:t>
            </a:r>
            <a:r>
              <a:rPr lang="en-US" altLang="en-US" baseline="-25000" smtClean="0">
                <a:latin typeface="Tahoma" charset="0"/>
              </a:rPr>
              <a:t>2</a:t>
            </a:r>
            <a:r>
              <a:rPr lang="en-US" altLang="en-US" sz="2800" smtClean="0">
                <a:latin typeface="Tahoma" charset="0"/>
              </a:rPr>
              <a:t> = 490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685800" y="5791200"/>
            <a:ext cx="7315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000">
                <a:latin typeface="Tahoma" charset="0"/>
                <a:cs typeface="Arial" charset="0"/>
              </a:rPr>
              <a:t>β</a:t>
            </a:r>
            <a:r>
              <a:rPr lang="en-US" altLang="en-US" sz="2000" baseline="-25000">
                <a:latin typeface="Tahoma" charset="0"/>
                <a:cs typeface="Arial" charset="0"/>
              </a:rPr>
              <a:t>2</a:t>
            </a:r>
            <a:r>
              <a:rPr lang="en-US" altLang="en-US" sz="2000">
                <a:latin typeface="Tahoma" charset="0"/>
                <a:cs typeface="Arial" charset="0"/>
              </a:rPr>
              <a:t> = K</a:t>
            </a:r>
            <a:r>
              <a:rPr lang="en-US" altLang="en-US" sz="2000" baseline="-25000">
                <a:latin typeface="Tahoma" charset="0"/>
                <a:cs typeface="Arial" charset="0"/>
              </a:rPr>
              <a:t>1</a:t>
            </a:r>
            <a:r>
              <a:rPr lang="en-US" altLang="en-US" sz="2000">
                <a:latin typeface="Tahoma" charset="0"/>
                <a:cs typeface="Arial" charset="0"/>
              </a:rPr>
              <a:t>·K</a:t>
            </a:r>
            <a:r>
              <a:rPr lang="en-US" altLang="en-US" sz="2000" baseline="-25000">
                <a:latin typeface="Tahoma" charset="0"/>
                <a:cs typeface="Arial" charset="0"/>
              </a:rPr>
              <a:t>2</a:t>
            </a:r>
            <a:r>
              <a:rPr lang="en-US" altLang="en-US" sz="2000">
                <a:latin typeface="Tahoma" charset="0"/>
                <a:cs typeface="Arial" charset="0"/>
              </a:rPr>
              <a:t> = 2.3 x 10</a:t>
            </a:r>
            <a:r>
              <a:rPr lang="en-US" altLang="en-US" sz="2000" baseline="30000">
                <a:latin typeface="Tahoma" charset="0"/>
                <a:cs typeface="Arial" charset="0"/>
              </a:rPr>
              <a:t>4</a:t>
            </a:r>
            <a:r>
              <a:rPr lang="en-US" altLang="en-US" sz="2000">
                <a:latin typeface="Tahoma" charset="0"/>
                <a:cs typeface="Arial" charset="0"/>
              </a:rPr>
              <a:t> = [Ca(C</a:t>
            </a:r>
            <a:r>
              <a:rPr lang="en-US" altLang="en-US" sz="2000" baseline="-25000">
                <a:latin typeface="Tahoma" charset="0"/>
                <a:cs typeface="Arial" charset="0"/>
              </a:rPr>
              <a:t>2</a:t>
            </a:r>
            <a:r>
              <a:rPr lang="en-US" altLang="en-US" sz="2000">
                <a:latin typeface="Tahoma" charset="0"/>
                <a:cs typeface="Arial" charset="0"/>
              </a:rPr>
              <a:t>O</a:t>
            </a:r>
            <a:r>
              <a:rPr lang="en-US" altLang="en-US" sz="1800" baseline="-25000"/>
              <a:t>4</a:t>
            </a:r>
            <a:r>
              <a:rPr lang="en-US" altLang="en-US" sz="2000">
                <a:latin typeface="Tahoma" charset="0"/>
                <a:cs typeface="Arial" charset="0"/>
              </a:rPr>
              <a:t>)</a:t>
            </a:r>
            <a:r>
              <a:rPr lang="en-US" altLang="en-US" sz="2000" baseline="-25000">
                <a:latin typeface="Tahoma" charset="0"/>
                <a:cs typeface="Arial" charset="0"/>
              </a:rPr>
              <a:t>2</a:t>
            </a:r>
            <a:r>
              <a:rPr lang="en-US" altLang="en-US" sz="2000" baseline="30000">
                <a:latin typeface="Tahoma" charset="0"/>
                <a:cs typeface="Arial" charset="0"/>
              </a:rPr>
              <a:t>2-</a:t>
            </a:r>
            <a:r>
              <a:rPr lang="en-US" altLang="en-US" sz="2000">
                <a:latin typeface="Tahoma" charset="0"/>
                <a:cs typeface="Arial" charset="0"/>
              </a:rPr>
              <a:t>]/([Ca</a:t>
            </a:r>
            <a:r>
              <a:rPr lang="en-US" altLang="en-US" sz="2000" baseline="30000">
                <a:latin typeface="Tahoma" charset="0"/>
                <a:cs typeface="Arial" charset="0"/>
              </a:rPr>
              <a:t>2+</a:t>
            </a:r>
            <a:r>
              <a:rPr lang="en-US" altLang="en-US" sz="2000">
                <a:latin typeface="Tahoma" charset="0"/>
                <a:cs typeface="Arial" charset="0"/>
              </a:rPr>
              <a:t>][C</a:t>
            </a:r>
            <a:r>
              <a:rPr lang="en-US" altLang="en-US" sz="2000" baseline="-25000">
                <a:latin typeface="Tahoma" charset="0"/>
                <a:cs typeface="Arial" charset="0"/>
              </a:rPr>
              <a:t>2</a:t>
            </a:r>
            <a:r>
              <a:rPr lang="en-US" altLang="en-US" sz="2000">
                <a:latin typeface="Tahoma" charset="0"/>
              </a:rPr>
              <a:t>O</a:t>
            </a:r>
            <a:r>
              <a:rPr lang="en-US" altLang="en-US" sz="2000" baseline="-25000">
                <a:latin typeface="Tahoma" charset="0"/>
                <a:cs typeface="Arial" charset="0"/>
              </a:rPr>
              <a:t>4</a:t>
            </a:r>
            <a:r>
              <a:rPr lang="en-US" altLang="en-US" sz="2000" baseline="30000">
                <a:latin typeface="Tahoma" charset="0"/>
                <a:cs typeface="Arial" charset="0"/>
              </a:rPr>
              <a:t>2-</a:t>
            </a:r>
            <a:r>
              <a:rPr lang="en-US" altLang="en-US" sz="2000">
                <a:latin typeface="Tahoma" charset="0"/>
                <a:cs typeface="Arial" charset="0"/>
              </a:rPr>
              <a:t>]</a:t>
            </a:r>
            <a:r>
              <a:rPr lang="en-US" altLang="en-US" sz="2000" baseline="30000">
                <a:latin typeface="Tahoma" charset="0"/>
                <a:cs typeface="Arial" charset="0"/>
              </a:rPr>
              <a:t>2</a:t>
            </a:r>
            <a:r>
              <a:rPr lang="en-US" altLang="en-US" sz="2000">
                <a:latin typeface="Tahoma" charset="0"/>
                <a:cs typeface="Arial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88790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  <p:bldP spid="4710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r>
              <a:rPr lang="en-US" altLang="en-US" sz="4000" smtClean="0">
                <a:latin typeface="Tahoma" charset="0"/>
              </a:rPr>
              <a:t>Complex Ions </a:t>
            </a:r>
            <a:r>
              <a:rPr lang="en-US" altLang="en-US" sz="4000" smtClean="0"/>
              <a:t>–</a:t>
            </a:r>
            <a:r>
              <a:rPr lang="en-US" altLang="en-US" sz="4000" smtClean="0">
                <a:latin typeface="Tahoma" charset="0"/>
              </a:rPr>
              <a:t> </a:t>
            </a:r>
            <a:r>
              <a:rPr lang="en-US" altLang="en-US" sz="4000" smtClean="0"/>
              <a:t>“</a:t>
            </a:r>
            <a:r>
              <a:rPr lang="en-US" altLang="en-US" sz="4000" smtClean="0">
                <a:latin typeface="Tahoma" charset="0"/>
              </a:rPr>
              <a:t>U</a:t>
            </a:r>
            <a:r>
              <a:rPr lang="en-US" altLang="en-US" sz="4000" smtClean="0"/>
              <a:t>”</a:t>
            </a:r>
            <a:r>
              <a:rPr lang="en-US" altLang="en-US" sz="4000" smtClean="0">
                <a:latin typeface="Tahoma" charset="0"/>
              </a:rPr>
              <a:t> Shaped Solubility Curves</a:t>
            </a:r>
          </a:p>
        </p:txBody>
      </p:sp>
      <p:graphicFrame>
        <p:nvGraphicFramePr>
          <p:cNvPr id="48131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806450" y="1600200"/>
          <a:ext cx="7529513" cy="452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" name="Chart" r:id="rId3" imgW="6248400" imgH="3756660" progId="Excel.Sheet.8">
                  <p:embed/>
                </p:oleObj>
              </mc:Choice>
              <mc:Fallback>
                <p:oleObj name="Chart" r:id="rId3" imgW="6248400" imgH="3756660" progId="Excel.Sheet.8">
                  <p:embed/>
                  <p:pic>
                    <p:nvPicPr>
                      <p:cNvPr id="48131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450" y="1600200"/>
                        <a:ext cx="7529513" cy="452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2" name="Line 4"/>
          <p:cNvSpPr>
            <a:spLocks noChangeShapeType="1"/>
          </p:cNvSpPr>
          <p:nvPr/>
        </p:nvSpPr>
        <p:spPr bwMode="auto">
          <a:xfrm flipV="1">
            <a:off x="3552825" y="25146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3962400" y="2314575"/>
            <a:ext cx="1676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Solubility in water</a:t>
            </a:r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 flipH="1">
            <a:off x="3581400" y="27432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3886200" y="2895600"/>
            <a:ext cx="1371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Common ion effect</a:t>
            </a:r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3733800" y="33528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5105400" y="2619375"/>
            <a:ext cx="1676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Complex ion effect</a:t>
            </a:r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 flipV="1">
            <a:off x="5257800" y="34290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1371600" y="6248400"/>
            <a:ext cx="678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Note: looks “U” shaped if not on log scale (otherwise “V” shaped)</a:t>
            </a:r>
          </a:p>
        </p:txBody>
      </p:sp>
    </p:spTree>
    <p:extLst>
      <p:ext uri="{BB962C8B-B14F-4D97-AF65-F5344CB8AC3E}">
        <p14:creationId xmlns:p14="http://schemas.microsoft.com/office/powerpoint/2010/main" val="141931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8131" grpId="0"/>
      <p:bldP spid="48132" grpId="0" animBg="1"/>
      <p:bldP spid="48133" grpId="0"/>
      <p:bldP spid="48134" grpId="0" animBg="1"/>
      <p:bldP spid="48135" grpId="0"/>
      <p:bldP spid="48136" grpId="0" animBg="1"/>
      <p:bldP spid="48137" grpId="0"/>
      <p:bldP spid="48137" grpId="1"/>
      <p:bldP spid="48138" grpId="0" animBg="1"/>
      <p:bldP spid="4813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2131</TotalTime>
  <Words>761</Words>
  <Application>Microsoft Office PowerPoint</Application>
  <PresentationFormat>On-screen Show (4:3)</PresentationFormat>
  <Paragraphs>138</Paragraphs>
  <Slides>19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Symbol</vt:lpstr>
      <vt:lpstr>Tahoma</vt:lpstr>
      <vt:lpstr>Times New Roman</vt:lpstr>
      <vt:lpstr>Default Design</vt:lpstr>
      <vt:lpstr>ChemSketch</vt:lpstr>
      <vt:lpstr>Chart</vt:lpstr>
      <vt:lpstr>Chem. 31 – 10/16 Lecture</vt:lpstr>
      <vt:lpstr>Announcements</vt:lpstr>
      <vt:lpstr>Precipitations Used for Separations </vt:lpstr>
      <vt:lpstr>Complex Ions</vt:lpstr>
      <vt:lpstr>Complex Ions – Why Study?</vt:lpstr>
      <vt:lpstr>Complex Ions</vt:lpstr>
      <vt:lpstr>Complex Ions</vt:lpstr>
      <vt:lpstr>Complex Ions – “U” Shaped Solubility Curves</vt:lpstr>
      <vt:lpstr>Complex Ions – “U” Shaped Solubility Curves</vt:lpstr>
      <vt:lpstr>Some Questions</vt:lpstr>
      <vt:lpstr>One More Question</vt:lpstr>
      <vt:lpstr>Acids, Bases and Salts</vt:lpstr>
      <vt:lpstr>Brønsted-Lowry Acids - examples</vt:lpstr>
      <vt:lpstr>Brønsted-Lowry Acids</vt:lpstr>
      <vt:lpstr>Autoprotolysis and the pH Scale</vt:lpstr>
      <vt:lpstr>Strong Acids</vt:lpstr>
      <vt:lpstr>Weak Acids</vt:lpstr>
      <vt:lpstr>Ionic Compounds in Water</vt:lpstr>
      <vt:lpstr>Ionic Compounds in Water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207</cp:revision>
  <dcterms:created xsi:type="dcterms:W3CDTF">2005-09-14T19:27:31Z</dcterms:created>
  <dcterms:modified xsi:type="dcterms:W3CDTF">2017-10-16T02:09:25Z</dcterms:modified>
</cp:coreProperties>
</file>