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21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65" d="100"/>
          <a:sy n="65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3790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867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052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41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42C31-EE83-45C2-ABA7-289747F3066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22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F4B4D-1379-46E6-97A1-82BBA941B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10/18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Ionic Compounds in Water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latin typeface="Tahoma" charset="0"/>
              </a:rPr>
              <a:t>Conjugate bases of weak acids are basic.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baseline="30000" smtClean="0">
                <a:latin typeface="Tahoma" charset="0"/>
              </a:rPr>
              <a:t>-</a:t>
            </a:r>
            <a:r>
              <a:rPr lang="en-US" sz="2800" smtClean="0">
                <a:latin typeface="Tahoma" charset="0"/>
              </a:rPr>
              <a:t> + H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</a:rPr>
              <a:t>O(l) </a:t>
            </a:r>
            <a:r>
              <a:rPr lang="en-US" sz="2800" smtClean="0">
                <a:latin typeface="Tahoma" charset="0"/>
                <a:cs typeface="Arial" charset="0"/>
              </a:rPr>
              <a:t>↔ HNO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  <a:cs typeface="Arial" charset="0"/>
              </a:rPr>
              <a:t> (aq) + OH</a:t>
            </a:r>
            <a:r>
              <a:rPr lang="en-US" sz="2800" baseline="30000" smtClean="0">
                <a:latin typeface="Tahoma" charset="0"/>
              </a:rPr>
              <a:t>-</a:t>
            </a:r>
            <a:endParaRPr lang="en-US" sz="2800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smtClean="0">
                <a:latin typeface="Tahoma" charset="0"/>
              </a:rPr>
              <a:t>Conjugate bases of weaker weak acids are stronger bases.  K</a:t>
            </a:r>
            <a:r>
              <a:rPr lang="en-US" sz="2800" baseline="-25000" smtClean="0">
                <a:latin typeface="Tahoma" charset="0"/>
              </a:rPr>
              <a:t>b</a:t>
            </a:r>
            <a:r>
              <a:rPr lang="en-US" smtClean="0">
                <a:latin typeface="Tahoma" charset="0"/>
              </a:rPr>
              <a:t> = K</a:t>
            </a:r>
            <a:r>
              <a:rPr lang="en-US" sz="2800" baseline="-25000" smtClean="0">
                <a:latin typeface="Tahoma" charset="0"/>
              </a:rPr>
              <a:t>w</a:t>
            </a:r>
            <a:r>
              <a:rPr lang="en-US" smtClean="0">
                <a:latin typeface="Tahoma" charset="0"/>
              </a:rPr>
              <a:t>/K</a:t>
            </a:r>
            <a:r>
              <a:rPr lang="en-US" sz="2800" baseline="-25000" smtClean="0">
                <a:latin typeface="Tahoma" charset="0"/>
              </a:rPr>
              <a:t>a</a:t>
            </a:r>
            <a:endParaRPr lang="en-US" smtClean="0">
              <a:latin typeface="Tahoma" charset="0"/>
            </a:endParaRP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CN</a:t>
            </a:r>
            <a:r>
              <a:rPr lang="en-US" sz="2800" baseline="30000" smtClean="0">
                <a:latin typeface="Tahoma" charset="0"/>
              </a:rPr>
              <a:t>-</a:t>
            </a:r>
            <a:r>
              <a:rPr lang="en-US" sz="2800" smtClean="0">
                <a:latin typeface="Tahoma" charset="0"/>
              </a:rPr>
              <a:t> is a stronger base than 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baseline="30000" smtClean="0">
                <a:latin typeface="Tahoma" charset="0"/>
              </a:rPr>
              <a:t>-</a:t>
            </a:r>
            <a:r>
              <a:rPr lang="en-US" sz="2800" smtClean="0">
                <a:latin typeface="Tahoma" charset="0"/>
              </a:rPr>
              <a:t> because K</a:t>
            </a:r>
            <a:r>
              <a:rPr lang="en-US" sz="2800" baseline="-25000" smtClean="0">
                <a:latin typeface="Tahoma" charset="0"/>
              </a:rPr>
              <a:t>a</a:t>
            </a:r>
            <a:r>
              <a:rPr lang="en-US" sz="2800" smtClean="0">
                <a:latin typeface="Tahoma" charset="0"/>
              </a:rPr>
              <a:t>(HCN) = 6.2 x 10</a:t>
            </a:r>
            <a:r>
              <a:rPr lang="en-US" sz="2800" baseline="30000" smtClean="0">
                <a:latin typeface="Tahoma" charset="0"/>
              </a:rPr>
              <a:t>-10</a:t>
            </a:r>
            <a:r>
              <a:rPr lang="en-US" sz="2800" smtClean="0">
                <a:latin typeface="Tahoma" charset="0"/>
              </a:rPr>
              <a:t> and K</a:t>
            </a:r>
            <a:r>
              <a:rPr lang="en-US" sz="2800" baseline="-25000" smtClean="0">
                <a:latin typeface="Tahoma" charset="0"/>
              </a:rPr>
              <a:t>a</a:t>
            </a:r>
            <a:r>
              <a:rPr lang="en-US" sz="2800" smtClean="0">
                <a:latin typeface="Tahoma" charset="0"/>
              </a:rPr>
              <a:t>(HNO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</a:rPr>
              <a:t>) = 7.1 x 10</a:t>
            </a:r>
            <a:r>
              <a:rPr lang="en-US" sz="2800" baseline="30000" smtClean="0">
                <a:latin typeface="Tahoma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316735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Acidity of Ionic Compounds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mtClean="0">
                <a:latin typeface="Tahoma" charset="0"/>
              </a:rPr>
              <a:t>Determine if the ionic compounds are acidic or basic in the following examples: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NaCl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NH</a:t>
            </a:r>
            <a:r>
              <a:rPr lang="en-US" baseline="-25000" smtClean="0">
                <a:latin typeface="Tahoma" charset="0"/>
              </a:rPr>
              <a:t>4</a:t>
            </a:r>
            <a:r>
              <a:rPr lang="en-US" smtClean="0">
                <a:latin typeface="Tahoma" charset="0"/>
              </a:rPr>
              <a:t>Cl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NaCH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CO</a:t>
            </a:r>
            <a:r>
              <a:rPr lang="en-US" baseline="-25000" smtClean="0">
                <a:latin typeface="Tahoma" charset="0"/>
              </a:rPr>
              <a:t>2</a:t>
            </a:r>
            <a:endParaRPr lang="en-US" smtClean="0">
              <a:latin typeface="Tahoma" charset="0"/>
            </a:endParaRP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Fe(NO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)</a:t>
            </a:r>
            <a:r>
              <a:rPr lang="en-US" baseline="-25000" smtClean="0">
                <a:latin typeface="Tahoma" charset="0"/>
              </a:rPr>
              <a:t>3</a:t>
            </a:r>
            <a:endParaRPr lang="en-US" smtClean="0">
              <a:latin typeface="Tahoma" charset="0"/>
            </a:endParaRP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NH</a:t>
            </a:r>
            <a:r>
              <a:rPr lang="en-US" baseline="-25000" smtClean="0">
                <a:latin typeface="Tahoma" charset="0"/>
              </a:rPr>
              <a:t>4</a:t>
            </a:r>
            <a:r>
              <a:rPr lang="en-US" smtClean="0">
                <a:latin typeface="Tahoma" charset="0"/>
              </a:rPr>
              <a:t>CN</a:t>
            </a:r>
          </a:p>
        </p:txBody>
      </p:sp>
    </p:spTree>
    <p:extLst>
      <p:ext uri="{BB962C8B-B14F-4D97-AF65-F5344CB8AC3E}">
        <p14:creationId xmlns:p14="http://schemas.microsoft.com/office/powerpoint/2010/main" val="136475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Polyprotic Acids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smtClean="0">
                <a:latin typeface="Tahoma" panose="020B0604030504040204" pitchFamily="34" charset="0"/>
              </a:rPr>
              <a:t>Release more than 1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 per molecule</a:t>
            </a:r>
          </a:p>
          <a:p>
            <a:pPr marL="609600" indent="-609600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</a:rPr>
              <a:t>Examples: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SO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,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,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C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</a:rPr>
              <a:t>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 has 3 </a:t>
            </a:r>
            <a:r>
              <a:rPr lang="en-US" altLang="en-US" dirty="0" err="1" smtClean="0">
                <a:latin typeface="Tahoma" panose="020B0604030504040204" pitchFamily="34" charset="0"/>
              </a:rPr>
              <a:t>K</a:t>
            </a:r>
            <a:r>
              <a:rPr lang="en-US" altLang="en-US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dirty="0" smtClean="0">
                <a:latin typeface="Tahoma" panose="020B0604030504040204" pitchFamily="34" charset="0"/>
              </a:rPr>
              <a:t> values (K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a1</a:t>
            </a:r>
            <a:r>
              <a:rPr lang="en-US" altLang="en-US" dirty="0" smtClean="0">
                <a:latin typeface="Tahoma" panose="020B0604030504040204" pitchFamily="34" charset="0"/>
              </a:rPr>
              <a:t>, 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a2</a:t>
            </a:r>
            <a:r>
              <a:rPr lang="en-US" altLang="en-US" dirty="0" smtClean="0">
                <a:latin typeface="Tahoma" panose="020B0604030504040204" pitchFamily="34" charset="0"/>
              </a:rPr>
              <a:t>, 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a3</a:t>
            </a:r>
            <a:r>
              <a:rPr lang="en-US" altLang="en-US" dirty="0" smtClean="0">
                <a:latin typeface="Tahoma" panose="020B0604030504040204" pitchFamily="34" charset="0"/>
              </a:rPr>
              <a:t>) for 3 reactions losing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:</a:t>
            </a:r>
          </a:p>
          <a:p>
            <a:pPr marL="609600" indent="-609600">
              <a:buFontTx/>
              <a:buAutoNum type="arabicParenR"/>
            </a:pPr>
            <a:r>
              <a:rPr lang="en-US" altLang="en-US" dirty="0" smtClean="0">
                <a:latin typeface="Tahoma" panose="020B0604030504040204" pitchFamily="34" charset="0"/>
              </a:rPr>
              <a:t>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 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↔</a:t>
            </a:r>
            <a:r>
              <a:rPr lang="en-US" altLang="en-US" dirty="0" smtClean="0">
                <a:latin typeface="Tahoma" panose="020B0604030504040204" pitchFamily="34" charset="0"/>
              </a:rPr>
              <a:t>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dirty="0" smtClean="0">
                <a:latin typeface="Tahoma" panose="020B0604030504040204" pitchFamily="34" charset="0"/>
              </a:rPr>
              <a:t> +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 		</a:t>
            </a:r>
            <a:r>
              <a:rPr lang="en-US" altLang="en-US" dirty="0" smtClean="0">
                <a:latin typeface="Tahoma" panose="020B0604030504040204" pitchFamily="34" charset="0"/>
              </a:rPr>
              <a:t>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a1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dirty="0" smtClean="0">
                <a:latin typeface="Tahoma" panose="020B0604030504040204" pitchFamily="34" charset="0"/>
              </a:rPr>
              <a:t>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↔</a:t>
            </a:r>
            <a:r>
              <a:rPr lang="en-US" altLang="en-US" dirty="0" smtClean="0">
                <a:latin typeface="Tahoma" panose="020B0604030504040204" pitchFamily="34" charset="0"/>
              </a:rPr>
              <a:t> HPO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dirty="0" smtClean="0">
                <a:latin typeface="Tahoma" panose="020B0604030504040204" pitchFamily="34" charset="0"/>
              </a:rPr>
              <a:t> +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 	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a2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dirty="0" smtClean="0">
                <a:latin typeface="Tahoma" panose="020B0604030504040204" pitchFamily="34" charset="0"/>
              </a:rPr>
              <a:t>HPO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↔ 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3-</a:t>
            </a:r>
            <a:r>
              <a:rPr lang="en-US" altLang="en-US" dirty="0" smtClean="0">
                <a:latin typeface="Tahoma" panose="020B0604030504040204" pitchFamily="34" charset="0"/>
              </a:rPr>
              <a:t> +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 		 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a3</a:t>
            </a:r>
          </a:p>
        </p:txBody>
      </p:sp>
    </p:spTree>
    <p:extLst>
      <p:ext uri="{BB962C8B-B14F-4D97-AF65-F5344CB8AC3E}">
        <p14:creationId xmlns:p14="http://schemas.microsoft.com/office/powerpoint/2010/main" val="128940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Tahoma" panose="020B0604030504040204" pitchFamily="34" charset="0"/>
              </a:rPr>
              <a:t>Chapter 7 - Titrations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Tahoma" panose="020B0604030504040204" pitchFamily="34" charset="0"/>
              </a:rPr>
              <a:t>Introduction – Overview</a:t>
            </a: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latin typeface="Tahoma" panose="020B0604030504040204" pitchFamily="34" charset="0"/>
              </a:rPr>
              <a:t>Chapter 7 covers general titrations (quantitation, practical aspects, types of titrations, shape of precipitation titration </a:t>
            </a:r>
            <a:r>
              <a:rPr lang="en-US" altLang="en-US" sz="2800" dirty="0" smtClean="0">
                <a:latin typeface="Tahoma" panose="020B0604030504040204" pitchFamily="34" charset="0"/>
              </a:rPr>
              <a:t>curve – not covering calculations due </a:t>
            </a:r>
            <a:r>
              <a:rPr lang="en-US" altLang="en-US" sz="2800" smtClean="0">
                <a:latin typeface="Tahoma" panose="020B0604030504040204" pitchFamily="34" charset="0"/>
              </a:rPr>
              <a:t>to </a:t>
            </a:r>
            <a:r>
              <a:rPr lang="en-US" altLang="en-US" sz="2800" smtClean="0">
                <a:latin typeface="Tahoma" panose="020B0604030504040204" pitchFamily="34" charset="0"/>
              </a:rPr>
              <a:t>time</a:t>
            </a:r>
            <a:r>
              <a:rPr lang="en-US" altLang="en-US" sz="2800" smtClean="0">
                <a:latin typeface="Tahoma" panose="020B0604030504040204" pitchFamily="34" charset="0"/>
              </a:rPr>
              <a:t>)</a:t>
            </a:r>
            <a:endParaRPr lang="en-US" altLang="en-US" sz="2800">
              <a:latin typeface="Tahoma" panose="020B0604030504040204" pitchFamily="34" charset="0"/>
            </a:endParaRP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endParaRPr lang="en-US" altLang="en-US" sz="2800" dirty="0">
              <a:latin typeface="Tahoma" panose="020B0604030504040204" pitchFamily="34" charset="0"/>
            </a:endParaRP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latin typeface="Tahoma" panose="020B0604030504040204" pitchFamily="34" charset="0"/>
              </a:rPr>
              <a:t>Chapter 11 covers titration curves for acid-base titrations - covered later</a:t>
            </a: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endParaRPr lang="en-US" altLang="en-US" sz="2800" dirty="0">
              <a:latin typeface="Tahoma" panose="020B0604030504040204" pitchFamily="34" charset="0"/>
            </a:endParaRP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latin typeface="Tahoma" panose="020B0604030504040204" pitchFamily="34" charset="0"/>
              </a:rPr>
              <a:t>Other Chapters (12, 16) cover other types of titrations – not covered</a:t>
            </a:r>
          </a:p>
        </p:txBody>
      </p:sp>
    </p:spTree>
    <p:extLst>
      <p:ext uri="{BB962C8B-B14F-4D97-AF65-F5344CB8AC3E}">
        <p14:creationId xmlns:p14="http://schemas.microsoft.com/office/powerpoint/2010/main" val="312800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Definitions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latin typeface="Tahoma" panose="020B0604030504040204" pitchFamily="34" charset="0"/>
              </a:rPr>
              <a:t>Titrant: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</a:rPr>
              <a:t> Reagent solution added out of buret (concentration usually known)</a:t>
            </a:r>
          </a:p>
          <a:p>
            <a:r>
              <a:rPr lang="en-US" altLang="en-US" sz="2400">
                <a:latin typeface="Tahoma" panose="020B0604030504040204" pitchFamily="34" charset="0"/>
              </a:rPr>
              <a:t>Analyte solution: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</a:rPr>
              <a:t>Solution containing analyte</a:t>
            </a:r>
          </a:p>
          <a:p>
            <a:r>
              <a:rPr lang="en-US" altLang="en-US" sz="2400">
                <a:latin typeface="Tahoma" panose="020B0604030504040204" pitchFamily="34" charset="0"/>
              </a:rPr>
              <a:t>Equivalence Point: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</a:rPr>
              <a:t>point where ratio of moles of titrant to moles of analyte is equal to the stoichiometric ratio</a:t>
            </a:r>
          </a:p>
        </p:txBody>
      </p:sp>
      <p:sp>
        <p:nvSpPr>
          <p:cNvPr id="252932" name="Line 4"/>
          <p:cNvSpPr>
            <a:spLocks noChangeShapeType="1"/>
          </p:cNvSpPr>
          <p:nvPr/>
        </p:nvSpPr>
        <p:spPr bwMode="auto">
          <a:xfrm>
            <a:off x="6705600" y="19812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>
            <a:off x="6858000" y="19812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4" name="Freeform 6"/>
          <p:cNvSpPr>
            <a:spLocks/>
          </p:cNvSpPr>
          <p:nvPr/>
        </p:nvSpPr>
        <p:spPr bwMode="auto">
          <a:xfrm>
            <a:off x="6705600" y="22098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>
            <a:off x="6738938" y="4114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6815138" y="4114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6705600" y="39624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6978650" y="39846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9" name="Line 11"/>
          <p:cNvSpPr>
            <a:spLocks noChangeShapeType="1"/>
          </p:cNvSpPr>
          <p:nvPr/>
        </p:nvSpPr>
        <p:spPr bwMode="auto">
          <a:xfrm flipV="1">
            <a:off x="6858000" y="4038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0" name="Freeform 12"/>
          <p:cNvSpPr>
            <a:spLocks/>
          </p:cNvSpPr>
          <p:nvPr/>
        </p:nvSpPr>
        <p:spPr bwMode="auto">
          <a:xfrm>
            <a:off x="6146800" y="4419600"/>
            <a:ext cx="1244600" cy="1028700"/>
          </a:xfrm>
          <a:custGeom>
            <a:avLst/>
            <a:gdLst>
              <a:gd name="T0" fmla="*/ 256 w 784"/>
              <a:gd name="T1" fmla="*/ 0 h 648"/>
              <a:gd name="T2" fmla="*/ 160 w 784"/>
              <a:gd name="T3" fmla="*/ 240 h 648"/>
              <a:gd name="T4" fmla="*/ 64 w 784"/>
              <a:gd name="T5" fmla="*/ 480 h 648"/>
              <a:gd name="T6" fmla="*/ 64 w 784"/>
              <a:gd name="T7" fmla="*/ 624 h 648"/>
              <a:gd name="T8" fmla="*/ 448 w 784"/>
              <a:gd name="T9" fmla="*/ 624 h 648"/>
              <a:gd name="T10" fmla="*/ 688 w 784"/>
              <a:gd name="T11" fmla="*/ 624 h 648"/>
              <a:gd name="T12" fmla="*/ 784 w 784"/>
              <a:gd name="T13" fmla="*/ 576 h 648"/>
              <a:gd name="T14" fmla="*/ 688 w 784"/>
              <a:gd name="T15" fmla="*/ 384 h 648"/>
              <a:gd name="T16" fmla="*/ 496 w 784"/>
              <a:gd name="T17" fmla="*/ 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4" h="648">
                <a:moveTo>
                  <a:pt x="256" y="0"/>
                </a:moveTo>
                <a:cubicBezTo>
                  <a:pt x="224" y="80"/>
                  <a:pt x="192" y="160"/>
                  <a:pt x="160" y="240"/>
                </a:cubicBezTo>
                <a:cubicBezTo>
                  <a:pt x="128" y="320"/>
                  <a:pt x="80" y="416"/>
                  <a:pt x="64" y="480"/>
                </a:cubicBezTo>
                <a:cubicBezTo>
                  <a:pt x="48" y="544"/>
                  <a:pt x="0" y="600"/>
                  <a:pt x="64" y="624"/>
                </a:cubicBezTo>
                <a:cubicBezTo>
                  <a:pt x="128" y="648"/>
                  <a:pt x="344" y="624"/>
                  <a:pt x="448" y="624"/>
                </a:cubicBezTo>
                <a:cubicBezTo>
                  <a:pt x="552" y="624"/>
                  <a:pt x="632" y="632"/>
                  <a:pt x="688" y="624"/>
                </a:cubicBezTo>
                <a:cubicBezTo>
                  <a:pt x="744" y="616"/>
                  <a:pt x="784" y="616"/>
                  <a:pt x="784" y="576"/>
                </a:cubicBezTo>
                <a:cubicBezTo>
                  <a:pt x="784" y="536"/>
                  <a:pt x="736" y="480"/>
                  <a:pt x="688" y="384"/>
                </a:cubicBezTo>
                <a:cubicBezTo>
                  <a:pt x="640" y="288"/>
                  <a:pt x="528" y="64"/>
                  <a:pt x="49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 flipH="1">
            <a:off x="67818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7315200" y="2362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titrant</a:t>
            </a:r>
          </a:p>
        </p:txBody>
      </p:sp>
      <p:sp>
        <p:nvSpPr>
          <p:cNvPr id="252943" name="Freeform 15"/>
          <p:cNvSpPr>
            <a:spLocks/>
          </p:cNvSpPr>
          <p:nvPr/>
        </p:nvSpPr>
        <p:spPr bwMode="auto">
          <a:xfrm>
            <a:off x="6188075" y="4926013"/>
            <a:ext cx="1196975" cy="504825"/>
          </a:xfrm>
          <a:custGeom>
            <a:avLst/>
            <a:gdLst>
              <a:gd name="T0" fmla="*/ 72 w 754"/>
              <a:gd name="T1" fmla="*/ 62 h 318"/>
              <a:gd name="T2" fmla="*/ 23 w 754"/>
              <a:gd name="T3" fmla="*/ 186 h 318"/>
              <a:gd name="T4" fmla="*/ 9 w 754"/>
              <a:gd name="T5" fmla="*/ 228 h 318"/>
              <a:gd name="T6" fmla="*/ 2 w 754"/>
              <a:gd name="T7" fmla="*/ 249 h 318"/>
              <a:gd name="T8" fmla="*/ 9 w 754"/>
              <a:gd name="T9" fmla="*/ 291 h 318"/>
              <a:gd name="T10" fmla="*/ 44 w 754"/>
              <a:gd name="T11" fmla="*/ 297 h 318"/>
              <a:gd name="T12" fmla="*/ 148 w 754"/>
              <a:gd name="T13" fmla="*/ 318 h 318"/>
              <a:gd name="T14" fmla="*/ 377 w 754"/>
              <a:gd name="T15" fmla="*/ 311 h 318"/>
              <a:gd name="T16" fmla="*/ 641 w 754"/>
              <a:gd name="T17" fmla="*/ 291 h 318"/>
              <a:gd name="T18" fmla="*/ 703 w 754"/>
              <a:gd name="T19" fmla="*/ 277 h 318"/>
              <a:gd name="T20" fmla="*/ 745 w 754"/>
              <a:gd name="T21" fmla="*/ 263 h 318"/>
              <a:gd name="T22" fmla="*/ 752 w 754"/>
              <a:gd name="T23" fmla="*/ 242 h 318"/>
              <a:gd name="T24" fmla="*/ 724 w 754"/>
              <a:gd name="T25" fmla="*/ 200 h 318"/>
              <a:gd name="T26" fmla="*/ 689 w 754"/>
              <a:gd name="T27" fmla="*/ 145 h 318"/>
              <a:gd name="T28" fmla="*/ 620 w 754"/>
              <a:gd name="T29" fmla="*/ 34 h 318"/>
              <a:gd name="T30" fmla="*/ 294 w 754"/>
              <a:gd name="T31" fmla="*/ 34 h 318"/>
              <a:gd name="T32" fmla="*/ 141 w 754"/>
              <a:gd name="T33" fmla="*/ 27 h 318"/>
              <a:gd name="T34" fmla="*/ 72 w 754"/>
              <a:gd name="T35" fmla="*/ 62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54" h="318">
                <a:moveTo>
                  <a:pt x="72" y="62"/>
                </a:moveTo>
                <a:cubicBezTo>
                  <a:pt x="62" y="109"/>
                  <a:pt x="52" y="148"/>
                  <a:pt x="23" y="186"/>
                </a:cubicBezTo>
                <a:cubicBezTo>
                  <a:pt x="18" y="200"/>
                  <a:pt x="14" y="214"/>
                  <a:pt x="9" y="228"/>
                </a:cubicBezTo>
                <a:cubicBezTo>
                  <a:pt x="7" y="235"/>
                  <a:pt x="2" y="249"/>
                  <a:pt x="2" y="249"/>
                </a:cubicBezTo>
                <a:cubicBezTo>
                  <a:pt x="4" y="263"/>
                  <a:pt x="0" y="280"/>
                  <a:pt x="9" y="291"/>
                </a:cubicBezTo>
                <a:cubicBezTo>
                  <a:pt x="17" y="300"/>
                  <a:pt x="32" y="294"/>
                  <a:pt x="44" y="297"/>
                </a:cubicBezTo>
                <a:cubicBezTo>
                  <a:pt x="78" y="305"/>
                  <a:pt x="113" y="309"/>
                  <a:pt x="148" y="318"/>
                </a:cubicBezTo>
                <a:cubicBezTo>
                  <a:pt x="242" y="313"/>
                  <a:pt x="292" y="302"/>
                  <a:pt x="377" y="311"/>
                </a:cubicBezTo>
                <a:cubicBezTo>
                  <a:pt x="496" y="306"/>
                  <a:pt x="541" y="301"/>
                  <a:pt x="641" y="291"/>
                </a:cubicBezTo>
                <a:cubicBezTo>
                  <a:pt x="695" y="272"/>
                  <a:pt x="613" y="299"/>
                  <a:pt x="703" y="277"/>
                </a:cubicBezTo>
                <a:cubicBezTo>
                  <a:pt x="717" y="273"/>
                  <a:pt x="745" y="263"/>
                  <a:pt x="745" y="263"/>
                </a:cubicBezTo>
                <a:cubicBezTo>
                  <a:pt x="747" y="256"/>
                  <a:pt x="754" y="249"/>
                  <a:pt x="752" y="242"/>
                </a:cubicBezTo>
                <a:cubicBezTo>
                  <a:pt x="747" y="226"/>
                  <a:pt x="729" y="216"/>
                  <a:pt x="724" y="200"/>
                </a:cubicBezTo>
                <a:cubicBezTo>
                  <a:pt x="707" y="151"/>
                  <a:pt x="722" y="167"/>
                  <a:pt x="689" y="145"/>
                </a:cubicBezTo>
                <a:cubicBezTo>
                  <a:pt x="664" y="107"/>
                  <a:pt x="667" y="50"/>
                  <a:pt x="620" y="34"/>
                </a:cubicBezTo>
                <a:cubicBezTo>
                  <a:pt x="504" y="49"/>
                  <a:pt x="425" y="38"/>
                  <a:pt x="294" y="34"/>
                </a:cubicBezTo>
                <a:cubicBezTo>
                  <a:pt x="240" y="25"/>
                  <a:pt x="196" y="20"/>
                  <a:pt x="141" y="27"/>
                </a:cubicBezTo>
                <a:cubicBezTo>
                  <a:pt x="83" y="46"/>
                  <a:pt x="120" y="0"/>
                  <a:pt x="72" y="6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7467600" y="39624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analyte solution</a:t>
            </a:r>
          </a:p>
        </p:txBody>
      </p:sp>
      <p:sp>
        <p:nvSpPr>
          <p:cNvPr id="252945" name="Line 17"/>
          <p:cNvSpPr>
            <a:spLocks noChangeShapeType="1"/>
          </p:cNvSpPr>
          <p:nvPr/>
        </p:nvSpPr>
        <p:spPr bwMode="auto">
          <a:xfrm flipH="1">
            <a:off x="6781800" y="4343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6" name="Text Box 18"/>
          <p:cNvSpPr txBox="1">
            <a:spLocks noChangeArrowheads="1"/>
          </p:cNvSpPr>
          <p:nvPr/>
        </p:nvSpPr>
        <p:spPr bwMode="auto">
          <a:xfrm>
            <a:off x="685800" y="5867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for: Al</a:t>
            </a:r>
            <a:r>
              <a:rPr lang="en-US" altLang="en-US" baseline="30000" dirty="0"/>
              <a:t>3+</a:t>
            </a:r>
            <a:r>
              <a:rPr lang="en-US" altLang="en-US" dirty="0"/>
              <a:t> + 3C</a:t>
            </a:r>
            <a:r>
              <a:rPr lang="en-US" altLang="en-US" baseline="-25000" dirty="0"/>
              <a:t>2</a:t>
            </a:r>
            <a:r>
              <a:rPr lang="en-US" altLang="en-US" dirty="0"/>
              <a:t>O</a:t>
            </a:r>
            <a:r>
              <a:rPr lang="en-US" altLang="en-US" baseline="-25000" dirty="0"/>
              <a:t>4</a:t>
            </a:r>
            <a:r>
              <a:rPr lang="en-US" altLang="en-US" baseline="30000" dirty="0"/>
              <a:t>2-</a:t>
            </a:r>
            <a:r>
              <a:rPr lang="en-US" altLang="en-US" dirty="0"/>
              <a:t> </a:t>
            </a:r>
            <a:r>
              <a:rPr lang="en-US" altLang="en-US" dirty="0">
                <a:cs typeface="Arial" panose="020B0604020202020204" pitchFamily="34" charset="0"/>
              </a:rPr>
              <a:t>→ Al(C</a:t>
            </a:r>
            <a:r>
              <a:rPr lang="en-US" altLang="en-US" baseline="-25000" dirty="0"/>
              <a:t>2</a:t>
            </a:r>
            <a:r>
              <a:rPr lang="en-US" altLang="en-US" dirty="0">
                <a:cs typeface="Arial" panose="020B0604020202020204" pitchFamily="34" charset="0"/>
              </a:rPr>
              <a:t>O</a:t>
            </a:r>
            <a:r>
              <a:rPr lang="en-US" altLang="en-US" baseline="-25000" dirty="0">
                <a:cs typeface="Arial" panose="020B0604020202020204" pitchFamily="34" charset="0"/>
              </a:rPr>
              <a:t>4</a:t>
            </a:r>
            <a:r>
              <a:rPr lang="en-US" altLang="en-US" dirty="0">
                <a:cs typeface="Arial" panose="020B0604020202020204" pitchFamily="34" charset="0"/>
              </a:rPr>
              <a:t>)</a:t>
            </a:r>
            <a:r>
              <a:rPr lang="en-US" altLang="en-US" baseline="-25000" dirty="0">
                <a:cs typeface="Arial" panose="020B0604020202020204" pitchFamily="34" charset="0"/>
              </a:rPr>
              <a:t>3</a:t>
            </a:r>
            <a:r>
              <a:rPr lang="en-US" altLang="en-US" baseline="30000" dirty="0">
                <a:cs typeface="Arial" panose="020B0604020202020204" pitchFamily="34" charset="0"/>
              </a:rPr>
              <a:t>3-</a:t>
            </a:r>
            <a:r>
              <a:rPr lang="en-US" altLang="en-US" dirty="0">
                <a:cs typeface="Arial" panose="020B0604020202020204" pitchFamily="34" charset="0"/>
              </a:rPr>
              <a:t>   n(Al</a:t>
            </a:r>
            <a:r>
              <a:rPr lang="en-US" altLang="en-US" baseline="30000" dirty="0">
                <a:cs typeface="Arial" panose="020B0604020202020204" pitchFamily="34" charset="0"/>
              </a:rPr>
              <a:t>3+</a:t>
            </a:r>
            <a:r>
              <a:rPr lang="en-US" altLang="en-US" dirty="0">
                <a:cs typeface="Arial" panose="020B0604020202020204" pitchFamily="34" charset="0"/>
              </a:rPr>
              <a:t>)/n(C</a:t>
            </a:r>
            <a:r>
              <a:rPr lang="en-US" altLang="en-US" baseline="-25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O</a:t>
            </a:r>
            <a:r>
              <a:rPr lang="en-US" altLang="en-US" baseline="-25000" dirty="0">
                <a:cs typeface="Arial" panose="020B0604020202020204" pitchFamily="34" charset="0"/>
              </a:rPr>
              <a:t>4</a:t>
            </a:r>
            <a:r>
              <a:rPr lang="en-US" altLang="en-US" baseline="30000" dirty="0">
                <a:cs typeface="Arial" panose="020B0604020202020204" pitchFamily="34" charset="0"/>
              </a:rPr>
              <a:t>2-</a:t>
            </a:r>
            <a:r>
              <a:rPr lang="en-US" altLang="en-US" dirty="0">
                <a:cs typeface="Arial" panose="020B0604020202020204" pitchFamily="34" charset="0"/>
              </a:rPr>
              <a:t>) = </a:t>
            </a:r>
            <a:r>
              <a:rPr lang="en-US" alt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1/3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at equivalence pt.</a:t>
            </a:r>
          </a:p>
        </p:txBody>
      </p:sp>
    </p:spTree>
    <p:extLst>
      <p:ext uri="{BB962C8B-B14F-4D97-AF65-F5344CB8AC3E}">
        <p14:creationId xmlns:p14="http://schemas.microsoft.com/office/powerpoint/2010/main" val="14936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  <p:bldP spid="252942" grpId="0"/>
      <p:bldP spid="252944" grpId="0"/>
      <p:bldP spid="2529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Practical Requirements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The equilibrium constant must be large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Size of K value depends on desired precision and concentration of analyte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Typically K ~ 10</a:t>
            </a:r>
            <a:r>
              <a:rPr lang="en-US" altLang="en-US" baseline="30000">
                <a:latin typeface="Tahoma" panose="020B0604030504040204" pitchFamily="34" charset="0"/>
              </a:rPr>
              <a:t>6</a:t>
            </a:r>
            <a:r>
              <a:rPr lang="en-US" altLang="en-US">
                <a:latin typeface="Tahoma" panose="020B0604030504040204" pitchFamily="34" charset="0"/>
              </a:rPr>
              <a:t> is marginal, K &gt; 10</a:t>
            </a:r>
            <a:r>
              <a:rPr lang="en-US" altLang="en-US" baseline="30000">
                <a:latin typeface="Tahoma" panose="020B0604030504040204" pitchFamily="34" charset="0"/>
              </a:rPr>
              <a:t>10</a:t>
            </a:r>
            <a:r>
              <a:rPr lang="en-US" altLang="en-US">
                <a:latin typeface="Tahoma" panose="020B0604030504040204" pitchFamily="34" charset="0"/>
              </a:rPr>
              <a:t> is better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The reaction must be fast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It must be possible to “observe” the equivalence point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observed equivalence point = </a:t>
            </a:r>
            <a:r>
              <a:rPr lang="en-US" altLang="en-US" b="1">
                <a:latin typeface="Tahoma" panose="020B0604030504040204" pitchFamily="34" charset="0"/>
              </a:rPr>
              <a:t>end point</a:t>
            </a:r>
          </a:p>
        </p:txBody>
      </p:sp>
    </p:spTree>
    <p:extLst>
      <p:ext uri="{BB962C8B-B14F-4D97-AF65-F5344CB8AC3E}">
        <p14:creationId xmlns:p14="http://schemas.microsoft.com/office/powerpoint/2010/main" val="27921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Detection of Endpoints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sz="2800" dirty="0">
                <a:latin typeface="Tahoma" panose="020B0604030504040204" pitchFamily="34" charset="0"/>
              </a:rPr>
              <a:t>An </a:t>
            </a:r>
            <a:r>
              <a:rPr lang="en-US" altLang="en-US" sz="2800" dirty="0" smtClean="0">
                <a:latin typeface="Tahoma" panose="020B0604030504040204" pitchFamily="34" charset="0"/>
              </a:rPr>
              <a:t>endpoint </a:t>
            </a:r>
            <a:r>
              <a:rPr lang="en-US" altLang="en-US" sz="2800" dirty="0">
                <a:latin typeface="Tahoma" panose="020B0604030504040204" pitchFamily="34" charset="0"/>
              </a:rPr>
              <a:t>is defined as the point in the titration when the equivalence point is observed</a:t>
            </a:r>
          </a:p>
          <a:p>
            <a:r>
              <a:rPr lang="en-US" altLang="en-US" sz="2800" dirty="0">
                <a:latin typeface="Tahoma" panose="020B0604030504040204" pitchFamily="34" charset="0"/>
              </a:rPr>
              <a:t>Ways to detect endpoints: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</a:rPr>
              <a:t>Use of colored reactants</a:t>
            </a:r>
          </a:p>
          <a:p>
            <a:pPr lvl="2"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example: MnO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4</a:t>
            </a:r>
            <a:r>
              <a:rPr lang="en-US" altLang="en-US" sz="2000" baseline="30000" dirty="0">
                <a:latin typeface="Tahoma" panose="020B0604030504040204" pitchFamily="34" charset="0"/>
              </a:rPr>
              <a:t>-</a:t>
            </a:r>
            <a:r>
              <a:rPr lang="en-US" altLang="en-US" sz="2000" dirty="0">
                <a:latin typeface="Tahoma" panose="020B0604030504040204" pitchFamily="34" charset="0"/>
              </a:rPr>
              <a:t> + H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</a:rPr>
              <a:t>C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</a:rPr>
              <a:t>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4</a:t>
            </a:r>
            <a:r>
              <a:rPr lang="en-US" altLang="en-US" sz="2000" dirty="0">
                <a:latin typeface="Tahoma" panose="020B0604030504040204" pitchFamily="34" charset="0"/>
              </a:rPr>
              <a:t> (</a:t>
            </a:r>
            <a:r>
              <a:rPr lang="en-US" altLang="en-US" sz="2000" dirty="0" err="1">
                <a:latin typeface="Tahoma" panose="020B0604030504040204" pitchFamily="34" charset="0"/>
              </a:rPr>
              <a:t>aq</a:t>
            </a:r>
            <a:r>
              <a:rPr lang="en-US" altLang="en-US" sz="2000" dirty="0">
                <a:latin typeface="Tahoma" panose="020B0604030504040204" pitchFamily="34" charset="0"/>
              </a:rPr>
              <a:t>) </a:t>
            </a:r>
            <a:r>
              <a:rPr lang="en-US" altLang="en-US" sz="2000" dirty="0">
                <a:latin typeface="Tahoma" panose="020B0604030504040204" pitchFamily="34" charset="0"/>
                <a:cs typeface="Arial" panose="020B0604020202020204" pitchFamily="34" charset="0"/>
              </a:rPr>
              <a:t>→ Mn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>
                <a:latin typeface="Tahoma" panose="020B0604030504040204" pitchFamily="34" charset="0"/>
                <a:cs typeface="Arial" panose="020B0604020202020204" pitchFamily="34" charset="0"/>
              </a:rPr>
              <a:t> + CO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  <a:cs typeface="Arial" panose="020B0604020202020204" pitchFamily="34" charset="0"/>
              </a:rPr>
              <a:t> (g)</a:t>
            </a:r>
          </a:p>
          <a:p>
            <a:pPr lvl="2">
              <a:buFontTx/>
              <a:buNone/>
            </a:pPr>
            <a:endParaRPr lang="en-US" altLang="en-US" sz="2000" dirty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400" dirty="0">
                <a:latin typeface="Tahoma" panose="020B0604030504040204" pitchFamily="34" charset="0"/>
              </a:rPr>
              <a:t>Use of indicators</a:t>
            </a:r>
          </a:p>
          <a:p>
            <a:pPr lvl="2"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An indicator changes color in response to the change in a reactant’s concentration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</a:rPr>
              <a:t>Use of simple instruments</a:t>
            </a:r>
          </a:p>
          <a:p>
            <a:pPr lvl="2"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Must respond quickly, but typical equipment is low cost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25146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66FF"/>
                </a:solidFill>
              </a:rPr>
              <a:t>PINK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35052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Clear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51054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349654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  <p:bldP spid="254980" grpId="0"/>
      <p:bldP spid="254981" grpId="0"/>
      <p:bldP spid="2549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Detection of Endpoints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Simple instruments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electrodes (typically respond to log of ion concentrations)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spectroscopic measurements (measurement of absorption of light)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Can improve titration precision vs. using indicators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Titration Error = Difference between end point and equivalence point = systematic error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Note: It is possible to have large errors or uncertainties in detection of reagent conc. by various methods without having great titration errors</a:t>
            </a:r>
          </a:p>
          <a:p>
            <a:pPr>
              <a:lnSpc>
                <a:spcPct val="90000"/>
              </a:lnSpc>
            </a:pPr>
            <a:endParaRPr lang="en-US" altLang="en-US" sz="2000">
              <a:latin typeface="Tahoma" panose="020B0604030504040204" pitchFamily="34" charset="0"/>
            </a:endParaRPr>
          </a:p>
        </p:txBody>
      </p:sp>
      <p:sp>
        <p:nvSpPr>
          <p:cNvPr id="264196" name="Freeform 4"/>
          <p:cNvSpPr>
            <a:spLocks/>
          </p:cNvSpPr>
          <p:nvPr/>
        </p:nvSpPr>
        <p:spPr bwMode="auto">
          <a:xfrm>
            <a:off x="6629400" y="3860800"/>
            <a:ext cx="1524000" cy="1447800"/>
          </a:xfrm>
          <a:custGeom>
            <a:avLst/>
            <a:gdLst>
              <a:gd name="T0" fmla="*/ 0 w 960"/>
              <a:gd name="T1" fmla="*/ 64 h 912"/>
              <a:gd name="T2" fmla="*/ 96 w 960"/>
              <a:gd name="T3" fmla="*/ 64 h 912"/>
              <a:gd name="T4" fmla="*/ 96 w 960"/>
              <a:gd name="T5" fmla="*/ 400 h 912"/>
              <a:gd name="T6" fmla="*/ 96 w 960"/>
              <a:gd name="T7" fmla="*/ 832 h 912"/>
              <a:gd name="T8" fmla="*/ 192 w 960"/>
              <a:gd name="T9" fmla="*/ 880 h 912"/>
              <a:gd name="T10" fmla="*/ 480 w 960"/>
              <a:gd name="T11" fmla="*/ 880 h 912"/>
              <a:gd name="T12" fmla="*/ 864 w 960"/>
              <a:gd name="T13" fmla="*/ 880 h 912"/>
              <a:gd name="T14" fmla="*/ 912 w 960"/>
              <a:gd name="T15" fmla="*/ 784 h 912"/>
              <a:gd name="T16" fmla="*/ 912 w 960"/>
              <a:gd name="T17" fmla="*/ 448 h 912"/>
              <a:gd name="T18" fmla="*/ 912 w 960"/>
              <a:gd name="T19" fmla="*/ 64 h 912"/>
              <a:gd name="T20" fmla="*/ 960 w 960"/>
              <a:gd name="T21" fmla="*/ 64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60" h="912">
                <a:moveTo>
                  <a:pt x="0" y="64"/>
                </a:moveTo>
                <a:cubicBezTo>
                  <a:pt x="40" y="36"/>
                  <a:pt x="80" y="8"/>
                  <a:pt x="96" y="64"/>
                </a:cubicBezTo>
                <a:cubicBezTo>
                  <a:pt x="112" y="120"/>
                  <a:pt x="96" y="272"/>
                  <a:pt x="96" y="400"/>
                </a:cubicBezTo>
                <a:cubicBezTo>
                  <a:pt x="96" y="528"/>
                  <a:pt x="80" y="752"/>
                  <a:pt x="96" y="832"/>
                </a:cubicBezTo>
                <a:cubicBezTo>
                  <a:pt x="112" y="912"/>
                  <a:pt x="128" y="872"/>
                  <a:pt x="192" y="880"/>
                </a:cubicBezTo>
                <a:cubicBezTo>
                  <a:pt x="256" y="888"/>
                  <a:pt x="368" y="880"/>
                  <a:pt x="480" y="880"/>
                </a:cubicBezTo>
                <a:cubicBezTo>
                  <a:pt x="592" y="880"/>
                  <a:pt x="792" y="896"/>
                  <a:pt x="864" y="880"/>
                </a:cubicBezTo>
                <a:cubicBezTo>
                  <a:pt x="936" y="864"/>
                  <a:pt x="904" y="856"/>
                  <a:pt x="912" y="784"/>
                </a:cubicBezTo>
                <a:cubicBezTo>
                  <a:pt x="920" y="712"/>
                  <a:pt x="912" y="568"/>
                  <a:pt x="912" y="448"/>
                </a:cubicBezTo>
                <a:cubicBezTo>
                  <a:pt x="912" y="328"/>
                  <a:pt x="904" y="128"/>
                  <a:pt x="912" y="64"/>
                </a:cubicBezTo>
                <a:cubicBezTo>
                  <a:pt x="920" y="0"/>
                  <a:pt x="952" y="64"/>
                  <a:pt x="960" y="6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7467600" y="1524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>
            <a:off x="7620000" y="1524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199" name="Freeform 7"/>
          <p:cNvSpPr>
            <a:spLocks/>
          </p:cNvSpPr>
          <p:nvPr/>
        </p:nvSpPr>
        <p:spPr bwMode="auto">
          <a:xfrm>
            <a:off x="7467600" y="17526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500938" y="3657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>
            <a:off x="7577138" y="3657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7467600" y="35052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3" name="Oval 11"/>
          <p:cNvSpPr>
            <a:spLocks noChangeArrowheads="1"/>
          </p:cNvSpPr>
          <p:nvPr/>
        </p:nvSpPr>
        <p:spPr bwMode="auto">
          <a:xfrm>
            <a:off x="7740650" y="35274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V="1">
            <a:off x="7620000" y="35814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5" name="Rectangle 13"/>
          <p:cNvSpPr>
            <a:spLocks noChangeArrowheads="1"/>
          </p:cNvSpPr>
          <p:nvPr/>
        </p:nvSpPr>
        <p:spPr bwMode="auto">
          <a:xfrm>
            <a:off x="7010400" y="3657600"/>
            <a:ext cx="152400" cy="1143000"/>
          </a:xfrm>
          <a:prstGeom prst="rect">
            <a:avLst/>
          </a:prstGeom>
          <a:solidFill>
            <a:srgbClr val="FFCC00">
              <a:alpha val="53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6781800" y="4419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7" name="Oval 15"/>
          <p:cNvSpPr>
            <a:spLocks noChangeArrowheads="1"/>
          </p:cNvSpPr>
          <p:nvPr/>
        </p:nvSpPr>
        <p:spPr bwMode="auto">
          <a:xfrm>
            <a:off x="7010400" y="4800600"/>
            <a:ext cx="152400" cy="152400"/>
          </a:xfrm>
          <a:prstGeom prst="ellipse">
            <a:avLst/>
          </a:prstGeom>
          <a:solidFill>
            <a:srgbClr val="FFCC00">
              <a:alpha val="53000"/>
            </a:srgb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8" name="Freeform 16"/>
          <p:cNvSpPr>
            <a:spLocks/>
          </p:cNvSpPr>
          <p:nvPr/>
        </p:nvSpPr>
        <p:spPr bwMode="auto">
          <a:xfrm>
            <a:off x="6629400" y="3124200"/>
            <a:ext cx="457200" cy="533400"/>
          </a:xfrm>
          <a:custGeom>
            <a:avLst/>
            <a:gdLst>
              <a:gd name="T0" fmla="*/ 288 w 288"/>
              <a:gd name="T1" fmla="*/ 336 h 336"/>
              <a:gd name="T2" fmla="*/ 240 w 288"/>
              <a:gd name="T3" fmla="*/ 192 h 336"/>
              <a:gd name="T4" fmla="*/ 144 w 288"/>
              <a:gd name="T5" fmla="*/ 48 h 336"/>
              <a:gd name="T6" fmla="*/ 0 w 288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336">
                <a:moveTo>
                  <a:pt x="288" y="336"/>
                </a:moveTo>
                <a:cubicBezTo>
                  <a:pt x="276" y="288"/>
                  <a:pt x="264" y="240"/>
                  <a:pt x="240" y="192"/>
                </a:cubicBezTo>
                <a:cubicBezTo>
                  <a:pt x="216" y="144"/>
                  <a:pt x="184" y="80"/>
                  <a:pt x="144" y="48"/>
                </a:cubicBezTo>
                <a:cubicBezTo>
                  <a:pt x="104" y="16"/>
                  <a:pt x="24" y="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5867400" y="2895600"/>
            <a:ext cx="762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to meter</a:t>
            </a:r>
          </a:p>
        </p:txBody>
      </p:sp>
    </p:spTree>
    <p:extLst>
      <p:ext uri="{BB962C8B-B14F-4D97-AF65-F5344CB8AC3E}">
        <p14:creationId xmlns:p14="http://schemas.microsoft.com/office/powerpoint/2010/main" val="330842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  <p:bldP spid="2642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Other Definitions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Standardization vs. Analyte Titrations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To accurately determine an analyte’s concentration, the titrant concentration must be well known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This can be done by preparing a primary standard (high purity standard)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Alternatively, the titrant concentration can be determined in a standardization titration (e.g. vs. a known standard)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Rationale: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many solutions can not be prepared accurately from available standards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Example: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determination of [H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O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] by titration with MnO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 baseline="30000">
                <a:latin typeface="Tahoma" panose="020B0604030504040204" pitchFamily="34" charset="0"/>
              </a:rPr>
              <a:t>-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neither compound is very stable so no primary standard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instead, [MnO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 baseline="30000">
                <a:latin typeface="Tahoma" panose="020B0604030504040204" pitchFamily="34" charset="0"/>
              </a:rPr>
              <a:t>-</a:t>
            </a:r>
            <a:r>
              <a:rPr lang="en-US" altLang="en-US" sz="1800">
                <a:latin typeface="Tahoma" panose="020B0604030504040204" pitchFamily="34" charset="0"/>
              </a:rPr>
              <a:t>] determined by titration with H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C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>
                <a:latin typeface="Tahoma" panose="020B0604030504040204" pitchFamily="34" charset="0"/>
              </a:rPr>
              <a:t> in standardization titration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then, H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O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 titrated using standardized MnO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 baseline="30000">
                <a:latin typeface="Tahoma" panose="020B0604030504040204" pitchFamily="34" charset="0"/>
              </a:rPr>
              <a:t>-</a:t>
            </a:r>
            <a:endParaRPr lang="en-US" altLang="en-US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/>
      <p:bldP spid="2570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Quiz 3 </a:t>
            </a:r>
            <a:r>
              <a:rPr lang="en-US" altLang="en-US" sz="2800" dirty="0" smtClean="0">
                <a:latin typeface="Tahoma" charset="0"/>
              </a:rPr>
              <a:t>Today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</a:t>
            </a:r>
            <a:r>
              <a:rPr lang="en-US" altLang="en-US" sz="2800" dirty="0" smtClean="0">
                <a:latin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</a:t>
            </a:r>
            <a:r>
              <a:rPr lang="en-US" altLang="en-US" sz="2400" dirty="0" smtClean="0">
                <a:latin typeface="Tahoma" charset="0"/>
              </a:rPr>
              <a:t>6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Acids, Bases and Salts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7 – Titrations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Overview and Definitions</a:t>
            </a: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Acids, Bases and Salts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mtClean="0">
                <a:latin typeface="Tahoma" charset="0"/>
              </a:rPr>
              <a:t>Definitions of Acids and Bases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mtClean="0">
                <a:latin typeface="Tahoma" charset="0"/>
              </a:rPr>
              <a:t>	</a:t>
            </a:r>
            <a:r>
              <a:rPr lang="en-US" altLang="en-US" sz="2800" smtClean="0">
                <a:latin typeface="Tahoma" charset="0"/>
              </a:rPr>
              <a:t>- Lewis Acids/Bases (defined before, most general category)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- Br</a:t>
            </a:r>
            <a:r>
              <a:rPr lang="en-US" altLang="en-US" sz="2800" smtClean="0">
                <a:cs typeface="Tahoma" charset="0"/>
              </a:rPr>
              <a:t>ø</a:t>
            </a:r>
            <a:r>
              <a:rPr lang="en-US" altLang="en-US" sz="2800" smtClean="0">
                <a:latin typeface="Tahoma" charset="0"/>
              </a:rPr>
              <a:t>nsted-Lowry Acids/Bases: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	acid =  proton donor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	base = proton acceptor (must have free 			electron pair so also is a Lewis base)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- definitions are relative</a:t>
            </a:r>
          </a:p>
        </p:txBody>
      </p:sp>
    </p:spTree>
    <p:extLst>
      <p:ext uri="{BB962C8B-B14F-4D97-AF65-F5344CB8AC3E}">
        <p14:creationId xmlns:p14="http://schemas.microsoft.com/office/powerpoint/2010/main" val="41060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Br</a:t>
            </a:r>
            <a:r>
              <a:rPr lang="en-US" altLang="en-US" sz="4000" smtClean="0">
                <a:cs typeface="Tahoma" charset="0"/>
              </a:rPr>
              <a:t>ø</a:t>
            </a:r>
            <a:r>
              <a:rPr lang="en-US" altLang="en-US" sz="4000" smtClean="0">
                <a:latin typeface="Tahoma" charset="0"/>
              </a:rPr>
              <a:t>nsted-Lowry Acids - examples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HCO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H(aq) + 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O(l)   </a:t>
            </a:r>
            <a:r>
              <a:rPr lang="en-US" altLang="en-US" sz="2400" smtClean="0">
                <a:latin typeface="Tahoma" charset="0"/>
                <a:cs typeface="Arial" charset="0"/>
              </a:rPr>
              <a:t>↔   HCO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baseline="30000" smtClean="0">
                <a:latin typeface="Tahoma" charset="0"/>
              </a:rPr>
              <a:t>-</a:t>
            </a:r>
            <a:r>
              <a:rPr lang="en-US" altLang="en-US" sz="2400" smtClean="0">
                <a:latin typeface="Tahoma" charset="0"/>
                <a:cs typeface="Arial" charset="0"/>
              </a:rPr>
              <a:t>    +      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O</a:t>
            </a:r>
            <a:r>
              <a:rPr lang="en-US" altLang="en-US" sz="2400" baseline="30000" smtClean="0">
                <a:latin typeface="Tahoma" charset="0"/>
              </a:rPr>
              <a:t>+</a:t>
            </a: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  	 acid         base          conjugate      conjugate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					base		  acid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NH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(aq) + </a:t>
            </a:r>
            <a:r>
              <a:rPr lang="en-US" altLang="en-US" sz="2400" smtClean="0">
                <a:latin typeface="Tahoma" charset="0"/>
              </a:rPr>
              <a:t>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O(l)   </a:t>
            </a:r>
            <a:r>
              <a:rPr lang="en-US" altLang="en-US" sz="2400" smtClean="0">
                <a:latin typeface="Tahoma" charset="0"/>
                <a:cs typeface="Arial" charset="0"/>
              </a:rPr>
              <a:t>↔   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NH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baseline="30000" smtClean="0">
                <a:latin typeface="Tahoma" charset="0"/>
              </a:rPr>
              <a:t>+</a:t>
            </a:r>
            <a:r>
              <a:rPr lang="en-US" altLang="en-US" sz="2400" smtClean="0">
                <a:latin typeface="Tahoma" charset="0"/>
                <a:cs typeface="Arial" charset="0"/>
              </a:rPr>
              <a:t> +      OH</a:t>
            </a:r>
            <a:r>
              <a:rPr lang="en-US" altLang="en-US" sz="2400" baseline="30000" smtClean="0">
                <a:latin typeface="Tahoma" charset="0"/>
              </a:rPr>
              <a:t>-</a:t>
            </a: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 	 base          acid           conjugate      conjugate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					   acid		   base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SO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smtClean="0">
                <a:latin typeface="Tahoma" charset="0"/>
                <a:cs typeface="Arial" charset="0"/>
              </a:rPr>
              <a:t> + 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H(l)</a:t>
            </a:r>
            <a:r>
              <a:rPr lang="en-US" altLang="en-US" sz="2400" smtClean="0">
                <a:latin typeface="Tahoma" charset="0"/>
              </a:rPr>
              <a:t>   </a:t>
            </a:r>
            <a:r>
              <a:rPr lang="en-US" altLang="en-US" sz="2400" smtClean="0">
                <a:latin typeface="Tahoma" charset="0"/>
                <a:cs typeface="Arial" charset="0"/>
              </a:rPr>
              <a:t>↔    HSO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baseline="30000" smtClean="0">
                <a:latin typeface="Tahoma" charset="0"/>
              </a:rPr>
              <a:t>-</a:t>
            </a:r>
            <a:r>
              <a:rPr lang="en-US" altLang="en-US" sz="2400" smtClean="0">
                <a:latin typeface="Tahoma" charset="0"/>
                <a:cs typeface="Arial" charset="0"/>
              </a:rPr>
              <a:t> +   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baseline="30000" smtClean="0">
                <a:latin typeface="Tahoma" charset="0"/>
              </a:rPr>
              <a:t>+</a:t>
            </a: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  acid         base    	       conjugate      conjugate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					  base		  acid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0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Br</a:t>
            </a:r>
            <a:r>
              <a:rPr lang="en-US" altLang="en-US" smtClean="0">
                <a:cs typeface="Tahoma" charset="0"/>
              </a:rPr>
              <a:t>ø</a:t>
            </a:r>
            <a:r>
              <a:rPr lang="en-US" altLang="en-US" smtClean="0">
                <a:latin typeface="Tahoma" charset="0"/>
              </a:rPr>
              <a:t>nsted-Lowry Acids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Note: for most acids, the reaction with water is simplified:</a:t>
            </a:r>
          </a:p>
          <a:p>
            <a:pPr>
              <a:buFontTx/>
              <a:buNone/>
            </a:pPr>
            <a:endParaRPr lang="en-US" altLang="en-US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Example: HNO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(nitrous acid)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	 </a:t>
            </a:r>
            <a:r>
              <a:rPr lang="en-US" altLang="en-US" sz="2800" smtClean="0">
                <a:latin typeface="Tahoma" charset="0"/>
              </a:rPr>
              <a:t>HNO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</a:t>
            </a:r>
            <a:r>
              <a:rPr lang="en-US" altLang="en-US" sz="2800" smtClean="0">
                <a:latin typeface="Tahoma" charset="0"/>
                <a:cs typeface="Arial" charset="0"/>
              </a:rPr>
              <a:t>↔ 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  <a:cs typeface="Arial" charset="0"/>
              </a:rPr>
              <a:t> + NO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416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Autoprotolysis and the pH Scale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Autoprotolysis refers to proton transfer in protic solvents like water: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	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O(l) </a:t>
            </a:r>
            <a:r>
              <a:rPr lang="en-US" altLang="en-US" smtClean="0">
                <a:latin typeface="Tahoma" charset="0"/>
                <a:cs typeface="Arial" charset="0"/>
              </a:rPr>
              <a:t>↔ 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 + OH</a:t>
            </a:r>
            <a:r>
              <a:rPr lang="en-US" altLang="en-US" baseline="30000" smtClean="0">
                <a:latin typeface="Tahoma" charset="0"/>
              </a:rPr>
              <a:t>-</a:t>
            </a:r>
            <a:endParaRPr lang="en-US" altLang="en-US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K = K</a:t>
            </a:r>
            <a:r>
              <a:rPr lang="en-US" altLang="en-US" baseline="-25000" smtClean="0">
                <a:latin typeface="Tahoma" charset="0"/>
              </a:rPr>
              <a:t>w</a:t>
            </a:r>
            <a:r>
              <a:rPr lang="en-US" altLang="en-US" smtClean="0">
                <a:latin typeface="Tahoma" charset="0"/>
                <a:cs typeface="Arial" charset="0"/>
              </a:rPr>
              <a:t> = 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][OH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  <a:cs typeface="Arial" charset="0"/>
              </a:rPr>
              <a:t>] = 1.0 x 10</a:t>
            </a:r>
            <a:r>
              <a:rPr lang="en-US" altLang="en-US" baseline="30000" smtClean="0">
                <a:latin typeface="Tahoma" charset="0"/>
              </a:rPr>
              <a:t>-14</a:t>
            </a:r>
            <a:r>
              <a:rPr lang="en-US" altLang="en-US" smtClean="0">
                <a:latin typeface="Tahoma" charset="0"/>
                <a:cs typeface="Arial" charset="0"/>
              </a:rPr>
              <a:t> (T = 25</a:t>
            </a:r>
            <a:r>
              <a:rPr lang="en-US" altLang="en-US" smtClean="0">
                <a:latin typeface="Tahoma" charset="0"/>
                <a:cs typeface="Tahoma" charset="0"/>
              </a:rPr>
              <a:t>°</a:t>
            </a:r>
            <a:r>
              <a:rPr lang="en-US" altLang="en-US" smtClean="0">
                <a:latin typeface="Tahoma" charset="0"/>
                <a:cs typeface="Arial" charset="0"/>
              </a:rPr>
              <a:t>C)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In pure water 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] = 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  <a:cs typeface="Arial" charset="0"/>
              </a:rPr>
              <a:t>] = K</a:t>
            </a:r>
            <a:r>
              <a:rPr lang="en-US" altLang="en-US" baseline="-25000" smtClean="0">
                <a:latin typeface="Tahoma" charset="0"/>
              </a:rPr>
              <a:t>w</a:t>
            </a:r>
            <a:r>
              <a:rPr lang="en-US" altLang="en-US" baseline="30000" smtClean="0">
                <a:latin typeface="Tahoma" charset="0"/>
              </a:rPr>
              <a:t>0.5</a:t>
            </a:r>
            <a:r>
              <a:rPr lang="en-US" altLang="en-US" smtClean="0">
                <a:latin typeface="Tahoma" charset="0"/>
                <a:cs typeface="Arial" charset="0"/>
              </a:rPr>
              <a:t> = 1.0 x 10</a:t>
            </a:r>
            <a:r>
              <a:rPr lang="en-US" altLang="en-US" baseline="30000" smtClean="0">
                <a:latin typeface="Tahoma" charset="0"/>
              </a:rPr>
              <a:t>-7</a:t>
            </a:r>
            <a:r>
              <a:rPr lang="en-US" altLang="en-US" smtClean="0">
                <a:latin typeface="Tahoma" charset="0"/>
                <a:cs typeface="Arial" charset="0"/>
              </a:rPr>
              <a:t> M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pH = -log[H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] = 7.0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Acidic is pH &lt; 7; basic is pH &gt; 7</a:t>
            </a:r>
          </a:p>
        </p:txBody>
      </p:sp>
    </p:spTree>
    <p:extLst>
      <p:ext uri="{BB962C8B-B14F-4D97-AF65-F5344CB8AC3E}">
        <p14:creationId xmlns:p14="http://schemas.microsoft.com/office/powerpoint/2010/main" val="328291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Strong Acids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Strong acids completely dissociate in water (</a:t>
            </a:r>
            <a:r>
              <a:rPr lang="en-US" altLang="en-US" sz="2800" smtClean="0">
                <a:latin typeface="Tahoma" charset="0"/>
              </a:rPr>
              <a:t>except at very high concentrations</a:t>
            </a:r>
            <a:r>
              <a:rPr lang="en-US" altLang="en-US" smtClean="0">
                <a:latin typeface="Tahoma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HX(aq)  </a:t>
            </a:r>
            <a:r>
              <a:rPr lang="en-US" altLang="en-US" smtClean="0">
                <a:latin typeface="Tahoma" charset="0"/>
                <a:cs typeface="Arial" charset="0"/>
              </a:rPr>
              <a:t>→ H</a:t>
            </a:r>
            <a:r>
              <a:rPr lang="en-US" altLang="en-US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 + X</a:t>
            </a:r>
            <a:r>
              <a:rPr lang="en-US" altLang="en-US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mtClean="0">
                <a:latin typeface="Tahoma" charset="0"/>
                <a:cs typeface="Arial" charset="0"/>
              </a:rPr>
              <a:t> (no HX(aq) exists)</a:t>
            </a:r>
            <a:endParaRPr lang="en-US" altLang="en-US" smtClean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a</a:t>
            </a:r>
            <a:r>
              <a:rPr lang="en-US" altLang="en-US" smtClean="0">
                <a:latin typeface="Tahoma" charset="0"/>
              </a:rPr>
              <a:t> &gt; 1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Major strong acids: HCl, HNO</a:t>
            </a:r>
            <a:r>
              <a:rPr lang="en-US" altLang="en-US" baseline="-25000" smtClean="0">
                <a:latin typeface="Tahoma" charset="0"/>
              </a:rPr>
              <a:t>3</a:t>
            </a:r>
            <a:r>
              <a:rPr lang="en-US" altLang="en-US" smtClean="0">
                <a:latin typeface="Tahoma" charset="0"/>
              </a:rPr>
              <a:t>,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SO</a:t>
            </a:r>
            <a:r>
              <a:rPr lang="en-US" altLang="en-US" baseline="-25000" smtClean="0">
                <a:latin typeface="Tahoma" charset="0"/>
              </a:rPr>
              <a:t>4</a:t>
            </a:r>
            <a:endParaRPr lang="en-US" altLang="en-US" smtClean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For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SO</a:t>
            </a:r>
            <a:r>
              <a:rPr lang="en-US" altLang="en-US" baseline="-25000" smtClean="0">
                <a:latin typeface="Tahoma" charset="0"/>
              </a:rPr>
              <a:t>4</a:t>
            </a:r>
            <a:r>
              <a:rPr lang="en-US" altLang="en-US" smtClean="0">
                <a:latin typeface="Tahoma" charset="0"/>
              </a:rPr>
              <a:t>, 1</a:t>
            </a:r>
            <a:r>
              <a:rPr lang="en-US" altLang="en-US" baseline="30000" smtClean="0">
                <a:latin typeface="Tahoma" charset="0"/>
              </a:rPr>
              <a:t>st</a:t>
            </a:r>
            <a:r>
              <a:rPr lang="en-US" altLang="en-US" smtClean="0">
                <a:latin typeface="Tahoma" charset="0"/>
              </a:rPr>
              <a:t> dissociation is that of a strong acid, but 2</a:t>
            </a:r>
            <a:r>
              <a:rPr lang="en-US" altLang="en-US" baseline="30000" smtClean="0">
                <a:latin typeface="Tahoma" charset="0"/>
              </a:rPr>
              <a:t>nd</a:t>
            </a:r>
            <a:r>
              <a:rPr lang="en-US" altLang="en-US" smtClean="0">
                <a:latin typeface="Tahoma" charset="0"/>
              </a:rPr>
              <a:t> dissociation is that of a weak acid (K</a:t>
            </a:r>
            <a:r>
              <a:rPr lang="en-US" altLang="en-US" baseline="-25000" smtClean="0">
                <a:latin typeface="Tahoma" charset="0"/>
              </a:rPr>
              <a:t>a</a:t>
            </a:r>
            <a:r>
              <a:rPr lang="en-US" altLang="en-US" smtClean="0">
                <a:latin typeface="Tahoma" charset="0"/>
              </a:rPr>
              <a:t> ~ 0.01)</a:t>
            </a:r>
          </a:p>
        </p:txBody>
      </p:sp>
    </p:spTree>
    <p:extLst>
      <p:ext uri="{BB962C8B-B14F-4D97-AF65-F5344CB8AC3E}">
        <p14:creationId xmlns:p14="http://schemas.microsoft.com/office/powerpoint/2010/main" val="290315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Weak Acids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Partially dissociate in water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Most have H that can dissociate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HX(aq) </a:t>
            </a:r>
            <a:r>
              <a:rPr lang="en-US" altLang="en-US" sz="2800" smtClean="0">
                <a:latin typeface="Tahoma" charset="0"/>
                <a:cs typeface="Arial" charset="0"/>
              </a:rPr>
              <a:t>↔ 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  <a:cs typeface="Arial" charset="0"/>
              </a:rPr>
              <a:t> + X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z="2800" smtClean="0">
                <a:latin typeface="Tahoma" charset="0"/>
                <a:cs typeface="Arial" charset="0"/>
              </a:rPr>
              <a:t>   (HX(aq) exists)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  <a:cs typeface="Arial" charset="0"/>
              </a:rPr>
              <a:t>Example: HNO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 ↔ 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  <a:cs typeface="Arial" charset="0"/>
              </a:rPr>
              <a:t> + 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z="2800" smtClean="0">
                <a:latin typeface="Tahoma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  <a:cs typeface="Arial" charset="0"/>
              </a:rPr>
              <a:t>Degree of dissociation given by K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a</a:t>
            </a:r>
            <a:r>
              <a:rPr lang="en-US" altLang="en-US" sz="2800" smtClean="0">
                <a:latin typeface="Tahoma" charset="0"/>
                <a:cs typeface="Arial" charset="0"/>
              </a:rPr>
              <a:t> value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K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a</a:t>
            </a:r>
            <a:r>
              <a:rPr lang="en-US" altLang="en-US" sz="2800" smtClean="0">
                <a:latin typeface="Tahoma" charset="0"/>
              </a:rPr>
              <a:t> = [</a:t>
            </a:r>
            <a:r>
              <a:rPr lang="en-US" altLang="en-US" sz="2800" smtClean="0">
                <a:latin typeface="Tahoma" charset="0"/>
                <a:cs typeface="Arial" charset="0"/>
              </a:rPr>
              <a:t>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</a:rPr>
              <a:t>][</a:t>
            </a:r>
            <a:r>
              <a:rPr lang="en-US" altLang="en-US" sz="2800" smtClean="0">
                <a:latin typeface="Tahoma" charset="0"/>
                <a:cs typeface="Arial" charset="0"/>
              </a:rPr>
              <a:t>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z="2800" smtClean="0">
                <a:latin typeface="Tahoma" charset="0"/>
              </a:rPr>
              <a:t>]/[</a:t>
            </a:r>
            <a:r>
              <a:rPr lang="en-US" altLang="en-US" sz="2800" smtClean="0">
                <a:latin typeface="Tahoma" charset="0"/>
                <a:cs typeface="Arial" charset="0"/>
              </a:rPr>
              <a:t>HNO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smtClean="0">
                <a:latin typeface="Tahoma" charset="0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Metal cations can be acids through the reaction: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M</a:t>
            </a:r>
            <a:r>
              <a:rPr lang="en-US" altLang="en-US" sz="2400" baseline="30000" smtClean="0">
                <a:latin typeface="Tahoma" charset="0"/>
                <a:cs typeface="Arial" charset="0"/>
              </a:rPr>
              <a:t>n+</a:t>
            </a:r>
            <a:r>
              <a:rPr lang="en-US" altLang="en-US" sz="2400" smtClean="0">
                <a:latin typeface="Tahoma" charset="0"/>
              </a:rPr>
              <a:t> + 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O(l) </a:t>
            </a:r>
            <a:r>
              <a:rPr lang="en-US" altLang="en-US" sz="2400" smtClean="0">
                <a:latin typeface="Tahoma" charset="0"/>
                <a:cs typeface="Arial" charset="0"/>
              </a:rPr>
              <a:t>↔ MOH</a:t>
            </a:r>
            <a:r>
              <a:rPr lang="en-US" altLang="en-US" sz="2400" baseline="30000" smtClean="0">
                <a:latin typeface="Tahoma" charset="0"/>
                <a:cs typeface="Arial" charset="0"/>
              </a:rPr>
              <a:t>(n-1)+</a:t>
            </a:r>
            <a:r>
              <a:rPr lang="en-US" altLang="en-US" sz="2400" smtClean="0">
                <a:latin typeface="Tahoma" charset="0"/>
                <a:cs typeface="Arial" charset="0"/>
              </a:rPr>
              <a:t> + H</a:t>
            </a:r>
            <a:r>
              <a:rPr lang="en-US" altLang="en-US" sz="24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400" smtClean="0">
                <a:latin typeface="Tahoma" charset="0"/>
                <a:cs typeface="Arial" charset="0"/>
              </a:rPr>
              <a:t>	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(although for +1 and some +2 metals the above reactions favor reactants so strongly the metals can be considered “neutral”)</a:t>
            </a:r>
          </a:p>
        </p:txBody>
      </p:sp>
    </p:spTree>
    <p:extLst>
      <p:ext uri="{BB962C8B-B14F-4D97-AF65-F5344CB8AC3E}">
        <p14:creationId xmlns:p14="http://schemas.microsoft.com/office/powerpoint/2010/main" val="5319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Ionic Compounds in Water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ahoma" charset="0"/>
              </a:rPr>
              <a:t>First step should be dissociation to respective ions: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ahoma" charset="0"/>
              </a:rPr>
              <a:t>	example: NaCl(s) </a:t>
            </a:r>
            <a:r>
              <a:rPr lang="en-US" smtClean="0">
                <a:latin typeface="Tahoma" charset="0"/>
                <a:cs typeface="Times New Roman" pitchFamily="18" charset="0"/>
              </a:rPr>
              <a:t>→ Na</a:t>
            </a:r>
            <a:r>
              <a:rPr lang="en-US" baseline="30000" smtClean="0">
                <a:latin typeface="Tahoma" charset="0"/>
                <a:cs typeface="Times New Roman" pitchFamily="18" charset="0"/>
              </a:rPr>
              <a:t>+</a:t>
            </a:r>
            <a:r>
              <a:rPr lang="en-US" smtClean="0">
                <a:latin typeface="Tahoma" charset="0"/>
                <a:cs typeface="Times New Roman" pitchFamily="18" charset="0"/>
              </a:rPr>
              <a:t> + Cl</a:t>
            </a:r>
            <a:r>
              <a:rPr lang="en-US" baseline="30000" smtClean="0">
                <a:latin typeface="Tahoma" charset="0"/>
                <a:cs typeface="Times New Roman" pitchFamily="18" charset="0"/>
              </a:rPr>
              <a:t>-</a:t>
            </a:r>
            <a:endParaRPr lang="en-US" smtClean="0">
              <a:latin typeface="Tahoma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Tahoma" charset="0"/>
              </a:rPr>
              <a:t>In subsequent steps, determine how anion/cation react: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ahoma" charset="0"/>
              </a:rPr>
              <a:t>	- </a:t>
            </a:r>
            <a:r>
              <a:rPr lang="en-US" sz="2800" smtClean="0">
                <a:latin typeface="Tahoma" charset="0"/>
              </a:rPr>
              <a:t>anions usually only react as bases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Tahoma" charset="0"/>
              </a:rPr>
              <a:t>	- cations may react as acids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Tahoma" charset="0"/>
              </a:rPr>
              <a:t>	- see if ions are recognizable conjugate acids or bases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Tahoma" charset="0"/>
              </a:rPr>
              <a:t>	- polyprotic acids are somewhat different</a:t>
            </a:r>
          </a:p>
        </p:txBody>
      </p:sp>
    </p:spTree>
    <p:extLst>
      <p:ext uri="{BB962C8B-B14F-4D97-AF65-F5344CB8AC3E}">
        <p14:creationId xmlns:p14="http://schemas.microsoft.com/office/powerpoint/2010/main" val="219039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745</Words>
  <Application>Microsoft Office PowerPoint</Application>
  <PresentationFormat>On-screen Show (4:3)</PresentationFormat>
  <Paragraphs>143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Chem. 31 – 10/18 Lecture</vt:lpstr>
      <vt:lpstr>Announcements</vt:lpstr>
      <vt:lpstr>Acids, Bases and Salts</vt:lpstr>
      <vt:lpstr>Brønsted-Lowry Acids - examples</vt:lpstr>
      <vt:lpstr>Brønsted-Lowry Acids</vt:lpstr>
      <vt:lpstr>Autoprotolysis and the pH Scale</vt:lpstr>
      <vt:lpstr>Strong Acids</vt:lpstr>
      <vt:lpstr>Weak Acids</vt:lpstr>
      <vt:lpstr>Ionic Compounds in Water</vt:lpstr>
      <vt:lpstr>Ionic Compounds in Water</vt:lpstr>
      <vt:lpstr>Acidity of Ionic Compounds</vt:lpstr>
      <vt:lpstr>Polyprotic Acids</vt:lpstr>
      <vt:lpstr>Chapter 7 - Titrations</vt:lpstr>
      <vt:lpstr>Titrations Definitions</vt:lpstr>
      <vt:lpstr>Titrations Practical Requirements</vt:lpstr>
      <vt:lpstr>Titrations Detection of Endpoints</vt:lpstr>
      <vt:lpstr>Titrations Detection of Endpoints</vt:lpstr>
      <vt:lpstr>Titrations Other Definitions</vt:lpstr>
    </vt:vector>
  </TitlesOfParts>
  <Company>CSUS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Roy Dixon</cp:lastModifiedBy>
  <cp:revision>216</cp:revision>
  <dcterms:created xsi:type="dcterms:W3CDTF">2005-09-14T19:27:31Z</dcterms:created>
  <dcterms:modified xsi:type="dcterms:W3CDTF">2017-10-18T04:55:32Z</dcterms:modified>
</cp:coreProperties>
</file>