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0"/>
  </p:notesMasterIdLst>
  <p:sldIdLst>
    <p:sldId id="280" r:id="rId2"/>
    <p:sldId id="321" r:id="rId3"/>
    <p:sldId id="432" r:id="rId4"/>
    <p:sldId id="433" r:id="rId5"/>
    <p:sldId id="434" r:id="rId6"/>
    <p:sldId id="435" r:id="rId7"/>
    <p:sldId id="436" r:id="rId8"/>
    <p:sldId id="437" r:id="rId9"/>
    <p:sldId id="438" r:id="rId10"/>
    <p:sldId id="439" r:id="rId11"/>
    <p:sldId id="440" r:id="rId12"/>
    <p:sldId id="441" r:id="rId13"/>
    <p:sldId id="442" r:id="rId14"/>
    <p:sldId id="443" r:id="rId15"/>
    <p:sldId id="444" r:id="rId16"/>
    <p:sldId id="445" r:id="rId17"/>
    <p:sldId id="446" r:id="rId18"/>
    <p:sldId id="447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C286A"/>
    <a:srgbClr val="FE5F26"/>
    <a:srgbClr val="FDBB27"/>
    <a:srgbClr val="FFDD9F"/>
    <a:srgbClr val="F3DBAB"/>
    <a:srgbClr val="FF0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4660"/>
  </p:normalViewPr>
  <p:slideViewPr>
    <p:cSldViewPr>
      <p:cViewPr varScale="1">
        <p:scale>
          <a:sx n="65" d="100"/>
          <a:sy n="65" d="100"/>
        </p:scale>
        <p:origin x="-9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7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7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7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874F6AAE-64EB-4FB7-9865-3D1E0F502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436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1DE0A9-E87F-4876-AA1C-A5CD0E199E8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AE34562-EC1E-426A-AC41-3D3110D0B746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95224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23790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08677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80529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82416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942C31-EE83-45C2-ABA7-289747F30667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51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6226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26D739-41CC-45F3-A2F8-54F7549831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BCA316-2DFD-467F-8ED1-7F5246AEA9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20931-8EF3-46A8-997C-46B13522E0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8EB5A-344A-41F2-A596-C1F76E48F8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DDB630-275D-469B-A471-A17E61419E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BBF4B4D-1379-46E6-97A1-82BBA941BD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6714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FEF5-524F-4BF1-899F-01319DFF4D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9684E-E842-45EA-8B59-90E0BBA1DF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B6499-511E-4EF5-B3CD-594BE3121F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4104C8-5017-4308-95B5-A729439CCA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B8E8B0-A1FB-4708-B88C-48AD02A4B7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4BD675-B487-45FA-881E-E9B2D1E96B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8B09EF-C3B3-4E6C-8126-59AC2A5230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6B93E-A935-4A8D-82F5-2AC2508B60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ED5C0362-4945-4F4A-AD33-42DFC412B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b="1" dirty="0" smtClean="0">
                <a:latin typeface="Tahoma" charset="0"/>
              </a:rPr>
              <a:t>Chem. 31 – </a:t>
            </a:r>
            <a:r>
              <a:rPr lang="en-US" b="1" dirty="0" smtClean="0">
                <a:latin typeface="Tahoma" charset="0"/>
              </a:rPr>
              <a:t>10/18 </a:t>
            </a:r>
            <a:r>
              <a:rPr lang="en-US" b="1" dirty="0" smtClean="0">
                <a:latin typeface="Tahoma" charset="0"/>
              </a:rPr>
              <a:t>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smtClean="0">
              <a:latin typeface="Tahom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Ionic Compounds in Water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>
                <a:latin typeface="Tahoma" charset="0"/>
              </a:rPr>
              <a:t>Conjugate bases of weak acids are basic.</a:t>
            </a:r>
          </a:p>
          <a:p>
            <a:pPr>
              <a:buFontTx/>
              <a:buNone/>
            </a:pPr>
            <a:r>
              <a:rPr lang="en-US" sz="2800" smtClean="0">
                <a:latin typeface="Tahoma" charset="0"/>
              </a:rPr>
              <a:t>	NO</a:t>
            </a:r>
            <a:r>
              <a:rPr lang="en-US" sz="2800" baseline="-25000" smtClean="0">
                <a:latin typeface="Tahoma" charset="0"/>
              </a:rPr>
              <a:t>2</a:t>
            </a:r>
            <a:r>
              <a:rPr lang="en-US" sz="2800" baseline="30000" smtClean="0">
                <a:latin typeface="Tahoma" charset="0"/>
              </a:rPr>
              <a:t>-</a:t>
            </a:r>
            <a:r>
              <a:rPr lang="en-US" sz="2800" smtClean="0">
                <a:latin typeface="Tahoma" charset="0"/>
              </a:rPr>
              <a:t> + H</a:t>
            </a:r>
            <a:r>
              <a:rPr lang="en-US" sz="2800" baseline="-25000" smtClean="0">
                <a:latin typeface="Tahoma" charset="0"/>
              </a:rPr>
              <a:t>2</a:t>
            </a:r>
            <a:r>
              <a:rPr lang="en-US" sz="2800" smtClean="0">
                <a:latin typeface="Tahoma" charset="0"/>
              </a:rPr>
              <a:t>O(l) </a:t>
            </a:r>
            <a:r>
              <a:rPr lang="en-US" sz="2800" smtClean="0">
                <a:latin typeface="Tahoma" charset="0"/>
                <a:cs typeface="Arial" charset="0"/>
              </a:rPr>
              <a:t>↔ HNO</a:t>
            </a:r>
            <a:r>
              <a:rPr lang="en-US" sz="2800" baseline="-25000" smtClean="0">
                <a:latin typeface="Tahoma" charset="0"/>
              </a:rPr>
              <a:t>2</a:t>
            </a:r>
            <a:r>
              <a:rPr lang="en-US" sz="2800" smtClean="0">
                <a:latin typeface="Tahoma" charset="0"/>
                <a:cs typeface="Arial" charset="0"/>
              </a:rPr>
              <a:t> (aq) + OH</a:t>
            </a:r>
            <a:r>
              <a:rPr lang="en-US" sz="2800" baseline="30000" smtClean="0">
                <a:latin typeface="Tahoma" charset="0"/>
              </a:rPr>
              <a:t>-</a:t>
            </a:r>
            <a:endParaRPr lang="en-US" sz="2800" smtClean="0">
              <a:latin typeface="Tahoma" charset="0"/>
              <a:cs typeface="Arial" charset="0"/>
            </a:endParaRPr>
          </a:p>
          <a:p>
            <a:pPr>
              <a:buFontTx/>
              <a:buNone/>
            </a:pPr>
            <a:r>
              <a:rPr lang="en-US" smtClean="0">
                <a:latin typeface="Tahoma" charset="0"/>
              </a:rPr>
              <a:t>Conjugate bases of weaker weak acids are stronger bases.  K</a:t>
            </a:r>
            <a:r>
              <a:rPr lang="en-US" sz="2800" baseline="-25000" smtClean="0">
                <a:latin typeface="Tahoma" charset="0"/>
              </a:rPr>
              <a:t>b</a:t>
            </a:r>
            <a:r>
              <a:rPr lang="en-US" smtClean="0">
                <a:latin typeface="Tahoma" charset="0"/>
              </a:rPr>
              <a:t> = K</a:t>
            </a:r>
            <a:r>
              <a:rPr lang="en-US" sz="2800" baseline="-25000" smtClean="0">
                <a:latin typeface="Tahoma" charset="0"/>
              </a:rPr>
              <a:t>w</a:t>
            </a:r>
            <a:r>
              <a:rPr lang="en-US" smtClean="0">
                <a:latin typeface="Tahoma" charset="0"/>
              </a:rPr>
              <a:t>/K</a:t>
            </a:r>
            <a:r>
              <a:rPr lang="en-US" sz="2800" baseline="-25000" smtClean="0">
                <a:latin typeface="Tahoma" charset="0"/>
              </a:rPr>
              <a:t>a</a:t>
            </a:r>
            <a:endParaRPr lang="en-US" smtClean="0">
              <a:latin typeface="Tahoma" charset="0"/>
            </a:endParaRPr>
          </a:p>
          <a:p>
            <a:pPr>
              <a:buFontTx/>
              <a:buNone/>
            </a:pPr>
            <a:r>
              <a:rPr lang="en-US" sz="2800" smtClean="0">
                <a:latin typeface="Tahoma" charset="0"/>
              </a:rPr>
              <a:t>	CN</a:t>
            </a:r>
            <a:r>
              <a:rPr lang="en-US" sz="2800" baseline="30000" smtClean="0">
                <a:latin typeface="Tahoma" charset="0"/>
              </a:rPr>
              <a:t>-</a:t>
            </a:r>
            <a:r>
              <a:rPr lang="en-US" sz="2800" smtClean="0">
                <a:latin typeface="Tahoma" charset="0"/>
              </a:rPr>
              <a:t> is a stronger base than NO</a:t>
            </a:r>
            <a:r>
              <a:rPr lang="en-US" sz="2800" baseline="-25000" smtClean="0">
                <a:latin typeface="Tahoma" charset="0"/>
              </a:rPr>
              <a:t>2</a:t>
            </a:r>
            <a:r>
              <a:rPr lang="en-US" sz="2800" baseline="30000" smtClean="0">
                <a:latin typeface="Tahoma" charset="0"/>
              </a:rPr>
              <a:t>-</a:t>
            </a:r>
            <a:r>
              <a:rPr lang="en-US" sz="2800" smtClean="0">
                <a:latin typeface="Tahoma" charset="0"/>
              </a:rPr>
              <a:t> because K</a:t>
            </a:r>
            <a:r>
              <a:rPr lang="en-US" sz="2800" baseline="-25000" smtClean="0">
                <a:latin typeface="Tahoma" charset="0"/>
              </a:rPr>
              <a:t>a</a:t>
            </a:r>
            <a:r>
              <a:rPr lang="en-US" sz="2800" smtClean="0">
                <a:latin typeface="Tahoma" charset="0"/>
              </a:rPr>
              <a:t>(HCN) = 6.2 x 10</a:t>
            </a:r>
            <a:r>
              <a:rPr lang="en-US" sz="2800" baseline="30000" smtClean="0">
                <a:latin typeface="Tahoma" charset="0"/>
              </a:rPr>
              <a:t>-10</a:t>
            </a:r>
            <a:r>
              <a:rPr lang="en-US" sz="2800" smtClean="0">
                <a:latin typeface="Tahoma" charset="0"/>
              </a:rPr>
              <a:t> and K</a:t>
            </a:r>
            <a:r>
              <a:rPr lang="en-US" sz="2800" baseline="-25000" smtClean="0">
                <a:latin typeface="Tahoma" charset="0"/>
              </a:rPr>
              <a:t>a</a:t>
            </a:r>
            <a:r>
              <a:rPr lang="en-US" sz="2800" smtClean="0">
                <a:latin typeface="Tahoma" charset="0"/>
              </a:rPr>
              <a:t>(HNO</a:t>
            </a:r>
            <a:r>
              <a:rPr lang="en-US" sz="2800" baseline="-25000" smtClean="0">
                <a:latin typeface="Tahoma" charset="0"/>
              </a:rPr>
              <a:t>2</a:t>
            </a:r>
            <a:r>
              <a:rPr lang="en-US" sz="2800" smtClean="0">
                <a:latin typeface="Tahoma" charset="0"/>
              </a:rPr>
              <a:t>) = 7.1 x 10</a:t>
            </a:r>
            <a:r>
              <a:rPr lang="en-US" sz="2800" baseline="30000" smtClean="0">
                <a:latin typeface="Tahoma" charset="0"/>
              </a:rPr>
              <a:t>-3</a:t>
            </a:r>
          </a:p>
        </p:txBody>
      </p:sp>
    </p:spTree>
    <p:extLst>
      <p:ext uri="{BB962C8B-B14F-4D97-AF65-F5344CB8AC3E}">
        <p14:creationId xmlns:p14="http://schemas.microsoft.com/office/powerpoint/2010/main" val="316735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9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Acidity of Ionic Compounds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</a:pPr>
            <a:r>
              <a:rPr lang="en-US" smtClean="0">
                <a:latin typeface="Tahoma" charset="0"/>
              </a:rPr>
              <a:t>Determine if the ionic compounds are acidic or basic in the following examples:</a:t>
            </a:r>
          </a:p>
          <a:p>
            <a:pPr marL="609600" indent="-609600">
              <a:buFontTx/>
              <a:buAutoNum type="arabicPeriod"/>
            </a:pPr>
            <a:r>
              <a:rPr lang="en-US" smtClean="0">
                <a:latin typeface="Tahoma" charset="0"/>
              </a:rPr>
              <a:t>NaCl</a:t>
            </a:r>
          </a:p>
          <a:p>
            <a:pPr marL="609600" indent="-609600">
              <a:buFontTx/>
              <a:buAutoNum type="arabicPeriod"/>
            </a:pPr>
            <a:r>
              <a:rPr lang="en-US" smtClean="0">
                <a:latin typeface="Tahoma" charset="0"/>
              </a:rPr>
              <a:t>NH</a:t>
            </a:r>
            <a:r>
              <a:rPr lang="en-US" baseline="-25000" smtClean="0">
                <a:latin typeface="Tahoma" charset="0"/>
              </a:rPr>
              <a:t>4</a:t>
            </a:r>
            <a:r>
              <a:rPr lang="en-US" smtClean="0">
                <a:latin typeface="Tahoma" charset="0"/>
              </a:rPr>
              <a:t>Cl</a:t>
            </a:r>
          </a:p>
          <a:p>
            <a:pPr marL="609600" indent="-609600">
              <a:buFontTx/>
              <a:buAutoNum type="arabicPeriod"/>
            </a:pPr>
            <a:r>
              <a:rPr lang="en-US" smtClean="0">
                <a:latin typeface="Tahoma" charset="0"/>
              </a:rPr>
              <a:t>NaCH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CO</a:t>
            </a:r>
            <a:r>
              <a:rPr lang="en-US" baseline="-25000" smtClean="0">
                <a:latin typeface="Tahoma" charset="0"/>
              </a:rPr>
              <a:t>2</a:t>
            </a:r>
            <a:endParaRPr lang="en-US" smtClean="0">
              <a:latin typeface="Tahoma" charset="0"/>
            </a:endParaRPr>
          </a:p>
          <a:p>
            <a:pPr marL="609600" indent="-609600">
              <a:buFontTx/>
              <a:buAutoNum type="arabicPeriod"/>
            </a:pPr>
            <a:r>
              <a:rPr lang="en-US" smtClean="0">
                <a:latin typeface="Tahoma" charset="0"/>
              </a:rPr>
              <a:t>Fe(NO</a:t>
            </a:r>
            <a:r>
              <a:rPr lang="en-US" baseline="-25000" smtClean="0">
                <a:latin typeface="Tahoma" charset="0"/>
              </a:rPr>
              <a:t>3</a:t>
            </a:r>
            <a:r>
              <a:rPr lang="en-US" smtClean="0">
                <a:latin typeface="Tahoma" charset="0"/>
              </a:rPr>
              <a:t>)</a:t>
            </a:r>
            <a:r>
              <a:rPr lang="en-US" baseline="-25000" smtClean="0">
                <a:latin typeface="Tahoma" charset="0"/>
              </a:rPr>
              <a:t>3</a:t>
            </a:r>
            <a:endParaRPr lang="en-US" smtClean="0">
              <a:latin typeface="Tahoma" charset="0"/>
            </a:endParaRPr>
          </a:p>
          <a:p>
            <a:pPr marL="609600" indent="-609600">
              <a:buFontTx/>
              <a:buAutoNum type="arabicPeriod"/>
            </a:pPr>
            <a:r>
              <a:rPr lang="en-US" smtClean="0">
                <a:latin typeface="Tahoma" charset="0"/>
              </a:rPr>
              <a:t>NH</a:t>
            </a:r>
            <a:r>
              <a:rPr lang="en-US" baseline="-25000" smtClean="0">
                <a:latin typeface="Tahoma" charset="0"/>
              </a:rPr>
              <a:t>4</a:t>
            </a:r>
            <a:r>
              <a:rPr lang="en-US" smtClean="0">
                <a:latin typeface="Tahoma" charset="0"/>
              </a:rPr>
              <a:t>CN</a:t>
            </a:r>
          </a:p>
        </p:txBody>
      </p:sp>
    </p:spTree>
    <p:extLst>
      <p:ext uri="{BB962C8B-B14F-4D97-AF65-F5344CB8AC3E}">
        <p14:creationId xmlns:p14="http://schemas.microsoft.com/office/powerpoint/2010/main" val="1364750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panose="020B0604030504040204" pitchFamily="34" charset="0"/>
              </a:rPr>
              <a:t>Polyprotic Acids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en-US" altLang="en-US" dirty="0" smtClean="0">
                <a:latin typeface="Tahoma" panose="020B0604030504040204" pitchFamily="34" charset="0"/>
              </a:rPr>
              <a:t>Release more than 1 H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+</a:t>
            </a:r>
            <a:r>
              <a:rPr lang="en-US" altLang="en-US" dirty="0" smtClean="0">
                <a:latin typeface="Tahoma" panose="020B0604030504040204" pitchFamily="34" charset="0"/>
              </a:rPr>
              <a:t> per molecule</a:t>
            </a:r>
          </a:p>
          <a:p>
            <a:pPr marL="609600" indent="-609600">
              <a:buFontTx/>
              <a:buNone/>
            </a:pPr>
            <a:r>
              <a:rPr lang="en-US" altLang="en-US" dirty="0" smtClean="0">
                <a:latin typeface="Tahoma" panose="020B0604030504040204" pitchFamily="34" charset="0"/>
              </a:rPr>
              <a:t>Examples: 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2</a:t>
            </a:r>
            <a:r>
              <a:rPr lang="en-US" altLang="en-US" dirty="0" smtClean="0">
                <a:latin typeface="Tahoma" panose="020B0604030504040204" pitchFamily="34" charset="0"/>
              </a:rPr>
              <a:t>SO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dirty="0" smtClean="0">
                <a:latin typeface="Tahoma" panose="020B0604030504040204" pitchFamily="34" charset="0"/>
              </a:rPr>
              <a:t>, 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3</a:t>
            </a:r>
            <a:r>
              <a:rPr lang="en-US" altLang="en-US" dirty="0" smtClean="0">
                <a:latin typeface="Tahoma" panose="020B0604030504040204" pitchFamily="34" charset="0"/>
              </a:rPr>
              <a:t>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dirty="0" smtClean="0">
                <a:latin typeface="Tahoma" panose="020B0604030504040204" pitchFamily="34" charset="0"/>
              </a:rPr>
              <a:t>, 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2</a:t>
            </a:r>
            <a:r>
              <a:rPr lang="en-US" altLang="en-US" dirty="0" smtClean="0">
                <a:latin typeface="Tahoma" panose="020B0604030504040204" pitchFamily="34" charset="0"/>
              </a:rPr>
              <a:t>C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2</a:t>
            </a:r>
            <a:r>
              <a:rPr lang="en-US" altLang="en-US" dirty="0" smtClean="0">
                <a:latin typeface="Tahoma" panose="020B0604030504040204" pitchFamily="34" charset="0"/>
              </a:rPr>
              <a:t>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endParaRPr lang="en-US" altLang="en-US" dirty="0" smtClean="0">
              <a:latin typeface="Tahoma" panose="020B0604030504040204" pitchFamily="34" charset="0"/>
            </a:endParaRPr>
          </a:p>
          <a:p>
            <a:pPr marL="609600" indent="-609600">
              <a:buFontTx/>
              <a:buNone/>
            </a:pPr>
            <a:r>
              <a:rPr lang="en-US" altLang="en-US" dirty="0" smtClean="0">
                <a:latin typeface="Tahoma" panose="020B0604030504040204" pitchFamily="34" charset="0"/>
              </a:rPr>
              <a:t>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3</a:t>
            </a:r>
            <a:r>
              <a:rPr lang="en-US" altLang="en-US" dirty="0" smtClean="0">
                <a:latin typeface="Tahoma" panose="020B0604030504040204" pitchFamily="34" charset="0"/>
              </a:rPr>
              <a:t>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dirty="0" smtClean="0">
                <a:latin typeface="Tahoma" panose="020B0604030504040204" pitchFamily="34" charset="0"/>
              </a:rPr>
              <a:t> has 3 </a:t>
            </a:r>
            <a:r>
              <a:rPr lang="en-US" altLang="en-US" dirty="0" err="1" smtClean="0">
                <a:latin typeface="Tahoma" panose="020B0604030504040204" pitchFamily="34" charset="0"/>
              </a:rPr>
              <a:t>K</a:t>
            </a:r>
            <a:r>
              <a:rPr lang="en-US" altLang="en-US" baseline="-25000" dirty="0" err="1" smtClean="0">
                <a:latin typeface="Tahoma" panose="020B0604030504040204" pitchFamily="34" charset="0"/>
              </a:rPr>
              <a:t>a</a:t>
            </a:r>
            <a:r>
              <a:rPr lang="en-US" altLang="en-US" dirty="0" smtClean="0">
                <a:latin typeface="Tahoma" panose="020B0604030504040204" pitchFamily="34" charset="0"/>
              </a:rPr>
              <a:t> values (K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a1</a:t>
            </a:r>
            <a:r>
              <a:rPr lang="en-US" altLang="en-US" dirty="0" smtClean="0">
                <a:latin typeface="Tahoma" panose="020B0604030504040204" pitchFamily="34" charset="0"/>
              </a:rPr>
              <a:t>, K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a2</a:t>
            </a:r>
            <a:r>
              <a:rPr lang="en-US" altLang="en-US" dirty="0" smtClean="0">
                <a:latin typeface="Tahoma" panose="020B0604030504040204" pitchFamily="34" charset="0"/>
              </a:rPr>
              <a:t>, K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a3</a:t>
            </a:r>
            <a:r>
              <a:rPr lang="en-US" altLang="en-US" dirty="0" smtClean="0">
                <a:latin typeface="Tahoma" panose="020B0604030504040204" pitchFamily="34" charset="0"/>
              </a:rPr>
              <a:t>) for 3 reactions losing H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+</a:t>
            </a:r>
            <a:r>
              <a:rPr lang="en-US" altLang="en-US" dirty="0" smtClean="0">
                <a:latin typeface="Tahoma" panose="020B0604030504040204" pitchFamily="34" charset="0"/>
              </a:rPr>
              <a:t>:</a:t>
            </a:r>
          </a:p>
          <a:p>
            <a:pPr marL="609600" indent="-609600">
              <a:buFontTx/>
              <a:buAutoNum type="arabicParenR"/>
            </a:pPr>
            <a:r>
              <a:rPr lang="en-US" altLang="en-US" dirty="0" smtClean="0">
                <a:latin typeface="Tahoma" panose="020B0604030504040204" pitchFamily="34" charset="0"/>
              </a:rPr>
              <a:t>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3</a:t>
            </a:r>
            <a:r>
              <a:rPr lang="en-US" altLang="en-US" dirty="0" smtClean="0">
                <a:latin typeface="Tahoma" panose="020B0604030504040204" pitchFamily="34" charset="0"/>
              </a:rPr>
              <a:t>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 </a:t>
            </a:r>
            <a:r>
              <a:rPr lang="en-US" altLang="en-US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↔</a:t>
            </a:r>
            <a:r>
              <a:rPr lang="en-US" altLang="en-US" dirty="0" smtClean="0">
                <a:latin typeface="Tahoma" panose="020B0604030504040204" pitchFamily="34" charset="0"/>
              </a:rPr>
              <a:t> 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2</a:t>
            </a:r>
            <a:r>
              <a:rPr lang="en-US" altLang="en-US" dirty="0" smtClean="0">
                <a:latin typeface="Tahoma" panose="020B0604030504040204" pitchFamily="34" charset="0"/>
              </a:rPr>
              <a:t>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-</a:t>
            </a:r>
            <a:r>
              <a:rPr lang="en-US" altLang="en-US" dirty="0" smtClean="0">
                <a:latin typeface="Tahoma" panose="020B0604030504040204" pitchFamily="34" charset="0"/>
              </a:rPr>
              <a:t> + H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+ 		</a:t>
            </a:r>
            <a:r>
              <a:rPr lang="en-US" altLang="en-US" dirty="0" smtClean="0">
                <a:latin typeface="Tahoma" panose="020B0604030504040204" pitchFamily="34" charset="0"/>
              </a:rPr>
              <a:t>K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a1</a:t>
            </a:r>
            <a:endParaRPr lang="en-US" altLang="en-US" dirty="0" smtClean="0">
              <a:latin typeface="Tahoma" panose="020B0604030504040204" pitchFamily="34" charset="0"/>
            </a:endParaRPr>
          </a:p>
          <a:p>
            <a:pPr marL="609600" indent="-609600">
              <a:buFontTx/>
              <a:buAutoNum type="arabicParenR"/>
            </a:pPr>
            <a:r>
              <a:rPr lang="en-US" altLang="en-US" dirty="0" smtClean="0">
                <a:latin typeface="Tahoma" panose="020B0604030504040204" pitchFamily="34" charset="0"/>
              </a:rPr>
              <a:t>H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2</a:t>
            </a:r>
            <a:r>
              <a:rPr lang="en-US" altLang="en-US" dirty="0" smtClean="0">
                <a:latin typeface="Tahoma" panose="020B0604030504040204" pitchFamily="34" charset="0"/>
              </a:rPr>
              <a:t>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-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 </a:t>
            </a:r>
            <a:r>
              <a:rPr lang="en-US" altLang="en-US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↔</a:t>
            </a:r>
            <a:r>
              <a:rPr lang="en-US" altLang="en-US" dirty="0" smtClean="0">
                <a:latin typeface="Tahoma" panose="020B0604030504040204" pitchFamily="34" charset="0"/>
              </a:rPr>
              <a:t> HPO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2-</a:t>
            </a:r>
            <a:r>
              <a:rPr lang="en-US" altLang="en-US" dirty="0" smtClean="0">
                <a:latin typeface="Tahoma" panose="020B0604030504040204" pitchFamily="34" charset="0"/>
              </a:rPr>
              <a:t> + H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+</a:t>
            </a:r>
            <a:r>
              <a:rPr lang="en-US" altLang="en-US" dirty="0" smtClean="0">
                <a:latin typeface="Tahoma" panose="020B0604030504040204" pitchFamily="34" charset="0"/>
              </a:rPr>
              <a:t> 	K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a2</a:t>
            </a:r>
            <a:endParaRPr lang="en-US" altLang="en-US" dirty="0" smtClean="0">
              <a:latin typeface="Tahoma" panose="020B0604030504040204" pitchFamily="34" charset="0"/>
            </a:endParaRPr>
          </a:p>
          <a:p>
            <a:pPr marL="609600" indent="-609600">
              <a:buFontTx/>
              <a:buAutoNum type="arabicParenR"/>
            </a:pPr>
            <a:r>
              <a:rPr lang="en-US" altLang="en-US" dirty="0" smtClean="0">
                <a:latin typeface="Tahoma" panose="020B0604030504040204" pitchFamily="34" charset="0"/>
              </a:rPr>
              <a:t>HPO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2-</a:t>
            </a:r>
            <a:r>
              <a:rPr lang="en-US" altLang="en-US" sz="2800" dirty="0" smtClean="0">
                <a:latin typeface="Tahoma" panose="020B0604030504040204" pitchFamily="34" charset="0"/>
                <a:cs typeface="Arial" panose="020B0604020202020204" pitchFamily="34" charset="0"/>
              </a:rPr>
              <a:t> ↔ </a:t>
            </a:r>
            <a:r>
              <a:rPr lang="en-US" altLang="en-US" dirty="0" smtClean="0">
                <a:latin typeface="Tahoma" panose="020B0604030504040204" pitchFamily="34" charset="0"/>
              </a:rPr>
              <a:t>PO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4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3-</a:t>
            </a:r>
            <a:r>
              <a:rPr lang="en-US" altLang="en-US" dirty="0" smtClean="0">
                <a:latin typeface="Tahoma" panose="020B0604030504040204" pitchFamily="34" charset="0"/>
              </a:rPr>
              <a:t> + H</a:t>
            </a:r>
            <a:r>
              <a:rPr lang="en-US" altLang="en-US" baseline="30000" dirty="0" smtClean="0">
                <a:latin typeface="Tahoma" panose="020B0604030504040204" pitchFamily="34" charset="0"/>
              </a:rPr>
              <a:t>+</a:t>
            </a:r>
            <a:r>
              <a:rPr lang="en-US" altLang="en-US" dirty="0" smtClean="0">
                <a:latin typeface="Tahoma" panose="020B0604030504040204" pitchFamily="34" charset="0"/>
              </a:rPr>
              <a:t> 		 K</a:t>
            </a:r>
            <a:r>
              <a:rPr lang="en-US" altLang="en-US" baseline="-25000" dirty="0" smtClean="0">
                <a:latin typeface="Tahoma" panose="020B0604030504040204" pitchFamily="34" charset="0"/>
              </a:rPr>
              <a:t>a3</a:t>
            </a:r>
          </a:p>
        </p:txBody>
      </p:sp>
    </p:spTree>
    <p:extLst>
      <p:ext uri="{BB962C8B-B14F-4D97-AF65-F5344CB8AC3E}">
        <p14:creationId xmlns:p14="http://schemas.microsoft.com/office/powerpoint/2010/main" val="1289403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>
                <a:latin typeface="Tahoma" panose="020B0604030504040204" pitchFamily="34" charset="0"/>
              </a:rPr>
              <a:t>Chapter 7 - Titrations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812800" indent="-812800">
              <a:lnSpc>
                <a:spcPct val="80000"/>
              </a:lnSpc>
              <a:buFontTx/>
              <a:buNone/>
            </a:pPr>
            <a:r>
              <a:rPr lang="en-US" altLang="en-US" dirty="0">
                <a:latin typeface="Tahoma" panose="020B0604030504040204" pitchFamily="34" charset="0"/>
              </a:rPr>
              <a:t>Introduction – Overview</a:t>
            </a:r>
          </a:p>
          <a:p>
            <a:pPr marL="812800" indent="-812800">
              <a:lnSpc>
                <a:spcPct val="80000"/>
              </a:lnSpc>
              <a:buFontTx/>
              <a:buAutoNum type="alphaUcPeriod"/>
            </a:pPr>
            <a:r>
              <a:rPr lang="en-US" altLang="en-US" sz="2800" dirty="0">
                <a:latin typeface="Tahoma" panose="020B0604030504040204" pitchFamily="34" charset="0"/>
              </a:rPr>
              <a:t>Chapter 7 covers general titrations (quantitation, practical aspects, types of titrations, shape of precipitation titration </a:t>
            </a:r>
            <a:r>
              <a:rPr lang="en-US" altLang="en-US" sz="2800" dirty="0" smtClean="0">
                <a:latin typeface="Tahoma" panose="020B0604030504040204" pitchFamily="34" charset="0"/>
              </a:rPr>
              <a:t>curve – not covering calculations due </a:t>
            </a:r>
            <a:r>
              <a:rPr lang="en-US" altLang="en-US" sz="2800" smtClean="0">
                <a:latin typeface="Tahoma" panose="020B0604030504040204" pitchFamily="34" charset="0"/>
              </a:rPr>
              <a:t>to </a:t>
            </a:r>
            <a:r>
              <a:rPr lang="en-US" altLang="en-US" sz="2800" smtClean="0">
                <a:latin typeface="Tahoma" panose="020B0604030504040204" pitchFamily="34" charset="0"/>
              </a:rPr>
              <a:t>time</a:t>
            </a:r>
            <a:r>
              <a:rPr lang="en-US" altLang="en-US" sz="2800" smtClean="0">
                <a:latin typeface="Tahoma" panose="020B0604030504040204" pitchFamily="34" charset="0"/>
              </a:rPr>
              <a:t>)</a:t>
            </a:r>
            <a:endParaRPr lang="en-US" altLang="en-US" sz="2800">
              <a:latin typeface="Tahoma" panose="020B0604030504040204" pitchFamily="34" charset="0"/>
            </a:endParaRPr>
          </a:p>
          <a:p>
            <a:pPr marL="812800" indent="-812800">
              <a:lnSpc>
                <a:spcPct val="80000"/>
              </a:lnSpc>
              <a:buFontTx/>
              <a:buAutoNum type="alphaUcPeriod"/>
            </a:pPr>
            <a:endParaRPr lang="en-US" altLang="en-US" sz="2800" dirty="0">
              <a:latin typeface="Tahoma" panose="020B0604030504040204" pitchFamily="34" charset="0"/>
            </a:endParaRPr>
          </a:p>
          <a:p>
            <a:pPr marL="812800" indent="-812800">
              <a:lnSpc>
                <a:spcPct val="80000"/>
              </a:lnSpc>
              <a:buFontTx/>
              <a:buAutoNum type="alphaUcPeriod"/>
            </a:pPr>
            <a:r>
              <a:rPr lang="en-US" altLang="en-US" sz="2800" dirty="0">
                <a:latin typeface="Tahoma" panose="020B0604030504040204" pitchFamily="34" charset="0"/>
              </a:rPr>
              <a:t>Chapter 11 covers titration curves for acid-base titrations - covered later</a:t>
            </a:r>
          </a:p>
          <a:p>
            <a:pPr marL="812800" indent="-812800">
              <a:lnSpc>
                <a:spcPct val="80000"/>
              </a:lnSpc>
              <a:buFontTx/>
              <a:buAutoNum type="alphaUcPeriod"/>
            </a:pPr>
            <a:endParaRPr lang="en-US" altLang="en-US" sz="2800" dirty="0">
              <a:latin typeface="Tahoma" panose="020B0604030504040204" pitchFamily="34" charset="0"/>
            </a:endParaRPr>
          </a:p>
          <a:p>
            <a:pPr marL="812800" indent="-812800">
              <a:lnSpc>
                <a:spcPct val="80000"/>
              </a:lnSpc>
              <a:buFontTx/>
              <a:buAutoNum type="alphaUcPeriod"/>
            </a:pPr>
            <a:r>
              <a:rPr lang="en-US" altLang="en-US" sz="2800" dirty="0">
                <a:latin typeface="Tahoma" panose="020B0604030504040204" pitchFamily="34" charset="0"/>
              </a:rPr>
              <a:t>Other Chapters (12, 16) cover other types of titrations – not covered</a:t>
            </a:r>
          </a:p>
        </p:txBody>
      </p:sp>
    </p:spTree>
    <p:extLst>
      <p:ext uri="{BB962C8B-B14F-4D97-AF65-F5344CB8AC3E}">
        <p14:creationId xmlns:p14="http://schemas.microsoft.com/office/powerpoint/2010/main" val="312800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088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Definitions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altLang="en-US" sz="2400">
                <a:latin typeface="Tahoma" panose="020B0604030504040204" pitchFamily="34" charset="0"/>
              </a:rPr>
              <a:t>Titrant:</a:t>
            </a:r>
          </a:p>
          <a:p>
            <a:pPr lvl="1"/>
            <a:r>
              <a:rPr lang="en-US" altLang="en-US" sz="2000">
                <a:latin typeface="Tahoma" panose="020B0604030504040204" pitchFamily="34" charset="0"/>
              </a:rPr>
              <a:t> Reagent solution added out of buret (concentration usually known)</a:t>
            </a:r>
          </a:p>
          <a:p>
            <a:r>
              <a:rPr lang="en-US" altLang="en-US" sz="2400">
                <a:latin typeface="Tahoma" panose="020B0604030504040204" pitchFamily="34" charset="0"/>
              </a:rPr>
              <a:t>Analyte solution:</a:t>
            </a:r>
          </a:p>
          <a:p>
            <a:pPr lvl="1"/>
            <a:r>
              <a:rPr lang="en-US" altLang="en-US" sz="2000">
                <a:latin typeface="Tahoma" panose="020B0604030504040204" pitchFamily="34" charset="0"/>
              </a:rPr>
              <a:t>Solution containing analyte</a:t>
            </a:r>
          </a:p>
          <a:p>
            <a:r>
              <a:rPr lang="en-US" altLang="en-US" sz="2400">
                <a:latin typeface="Tahoma" panose="020B0604030504040204" pitchFamily="34" charset="0"/>
              </a:rPr>
              <a:t>Equivalence Point:</a:t>
            </a:r>
          </a:p>
          <a:p>
            <a:pPr lvl="1"/>
            <a:r>
              <a:rPr lang="en-US" altLang="en-US" sz="2000">
                <a:latin typeface="Tahoma" panose="020B0604030504040204" pitchFamily="34" charset="0"/>
              </a:rPr>
              <a:t>point where ratio of moles of titrant to moles of analyte is equal to the stoichiometric ratio</a:t>
            </a:r>
          </a:p>
        </p:txBody>
      </p:sp>
      <p:sp>
        <p:nvSpPr>
          <p:cNvPr id="252932" name="Line 4"/>
          <p:cNvSpPr>
            <a:spLocks noChangeShapeType="1"/>
          </p:cNvSpPr>
          <p:nvPr/>
        </p:nvSpPr>
        <p:spPr bwMode="auto">
          <a:xfrm>
            <a:off x="6705600" y="19812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33" name="Line 5"/>
          <p:cNvSpPr>
            <a:spLocks noChangeShapeType="1"/>
          </p:cNvSpPr>
          <p:nvPr/>
        </p:nvSpPr>
        <p:spPr bwMode="auto">
          <a:xfrm>
            <a:off x="6858000" y="19812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34" name="Freeform 6"/>
          <p:cNvSpPr>
            <a:spLocks/>
          </p:cNvSpPr>
          <p:nvPr/>
        </p:nvSpPr>
        <p:spPr bwMode="auto">
          <a:xfrm>
            <a:off x="6705600" y="2209800"/>
            <a:ext cx="152400" cy="76200"/>
          </a:xfrm>
          <a:custGeom>
            <a:avLst/>
            <a:gdLst>
              <a:gd name="T0" fmla="*/ 0 w 96"/>
              <a:gd name="T1" fmla="*/ 0 h 48"/>
              <a:gd name="T2" fmla="*/ 48 w 96"/>
              <a:gd name="T3" fmla="*/ 48 h 48"/>
              <a:gd name="T4" fmla="*/ 96 w 96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0"/>
                </a:moveTo>
                <a:cubicBezTo>
                  <a:pt x="16" y="24"/>
                  <a:pt x="32" y="48"/>
                  <a:pt x="48" y="48"/>
                </a:cubicBezTo>
                <a:cubicBezTo>
                  <a:pt x="64" y="48"/>
                  <a:pt x="88" y="8"/>
                  <a:pt x="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35" name="Line 7"/>
          <p:cNvSpPr>
            <a:spLocks noChangeShapeType="1"/>
          </p:cNvSpPr>
          <p:nvPr/>
        </p:nvSpPr>
        <p:spPr bwMode="auto">
          <a:xfrm>
            <a:off x="6738938" y="4114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36" name="Line 8"/>
          <p:cNvSpPr>
            <a:spLocks noChangeShapeType="1"/>
          </p:cNvSpPr>
          <p:nvPr/>
        </p:nvSpPr>
        <p:spPr bwMode="auto">
          <a:xfrm>
            <a:off x="6815138" y="41148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37" name="Rectangle 9"/>
          <p:cNvSpPr>
            <a:spLocks noChangeArrowheads="1"/>
          </p:cNvSpPr>
          <p:nvPr/>
        </p:nvSpPr>
        <p:spPr bwMode="auto">
          <a:xfrm>
            <a:off x="6705600" y="3962400"/>
            <a:ext cx="152400" cy="152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8" name="Oval 10"/>
          <p:cNvSpPr>
            <a:spLocks noChangeArrowheads="1"/>
          </p:cNvSpPr>
          <p:nvPr/>
        </p:nvSpPr>
        <p:spPr bwMode="auto">
          <a:xfrm>
            <a:off x="6978650" y="3984625"/>
            <a:ext cx="76200" cy="762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2939" name="Line 11"/>
          <p:cNvSpPr>
            <a:spLocks noChangeShapeType="1"/>
          </p:cNvSpPr>
          <p:nvPr/>
        </p:nvSpPr>
        <p:spPr bwMode="auto">
          <a:xfrm flipV="1">
            <a:off x="6858000" y="40386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0" name="Freeform 12"/>
          <p:cNvSpPr>
            <a:spLocks/>
          </p:cNvSpPr>
          <p:nvPr/>
        </p:nvSpPr>
        <p:spPr bwMode="auto">
          <a:xfrm>
            <a:off x="6146800" y="4419600"/>
            <a:ext cx="1244600" cy="1028700"/>
          </a:xfrm>
          <a:custGeom>
            <a:avLst/>
            <a:gdLst>
              <a:gd name="T0" fmla="*/ 256 w 784"/>
              <a:gd name="T1" fmla="*/ 0 h 648"/>
              <a:gd name="T2" fmla="*/ 160 w 784"/>
              <a:gd name="T3" fmla="*/ 240 h 648"/>
              <a:gd name="T4" fmla="*/ 64 w 784"/>
              <a:gd name="T5" fmla="*/ 480 h 648"/>
              <a:gd name="T6" fmla="*/ 64 w 784"/>
              <a:gd name="T7" fmla="*/ 624 h 648"/>
              <a:gd name="T8" fmla="*/ 448 w 784"/>
              <a:gd name="T9" fmla="*/ 624 h 648"/>
              <a:gd name="T10" fmla="*/ 688 w 784"/>
              <a:gd name="T11" fmla="*/ 624 h 648"/>
              <a:gd name="T12" fmla="*/ 784 w 784"/>
              <a:gd name="T13" fmla="*/ 576 h 648"/>
              <a:gd name="T14" fmla="*/ 688 w 784"/>
              <a:gd name="T15" fmla="*/ 384 h 648"/>
              <a:gd name="T16" fmla="*/ 496 w 784"/>
              <a:gd name="T17" fmla="*/ 0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84" h="648">
                <a:moveTo>
                  <a:pt x="256" y="0"/>
                </a:moveTo>
                <a:cubicBezTo>
                  <a:pt x="224" y="80"/>
                  <a:pt x="192" y="160"/>
                  <a:pt x="160" y="240"/>
                </a:cubicBezTo>
                <a:cubicBezTo>
                  <a:pt x="128" y="320"/>
                  <a:pt x="80" y="416"/>
                  <a:pt x="64" y="480"/>
                </a:cubicBezTo>
                <a:cubicBezTo>
                  <a:pt x="48" y="544"/>
                  <a:pt x="0" y="600"/>
                  <a:pt x="64" y="624"/>
                </a:cubicBezTo>
                <a:cubicBezTo>
                  <a:pt x="128" y="648"/>
                  <a:pt x="344" y="624"/>
                  <a:pt x="448" y="624"/>
                </a:cubicBezTo>
                <a:cubicBezTo>
                  <a:pt x="552" y="624"/>
                  <a:pt x="632" y="632"/>
                  <a:pt x="688" y="624"/>
                </a:cubicBezTo>
                <a:cubicBezTo>
                  <a:pt x="744" y="616"/>
                  <a:pt x="784" y="616"/>
                  <a:pt x="784" y="576"/>
                </a:cubicBezTo>
                <a:cubicBezTo>
                  <a:pt x="784" y="536"/>
                  <a:pt x="736" y="480"/>
                  <a:pt x="688" y="384"/>
                </a:cubicBezTo>
                <a:cubicBezTo>
                  <a:pt x="640" y="288"/>
                  <a:pt x="528" y="64"/>
                  <a:pt x="496" y="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1" name="Line 13"/>
          <p:cNvSpPr>
            <a:spLocks noChangeShapeType="1"/>
          </p:cNvSpPr>
          <p:nvPr/>
        </p:nvSpPr>
        <p:spPr bwMode="auto">
          <a:xfrm flipH="1">
            <a:off x="6781800" y="2667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2" name="Text Box 14"/>
          <p:cNvSpPr txBox="1">
            <a:spLocks noChangeArrowheads="1"/>
          </p:cNvSpPr>
          <p:nvPr/>
        </p:nvSpPr>
        <p:spPr bwMode="auto">
          <a:xfrm>
            <a:off x="7315200" y="2362200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titrant</a:t>
            </a:r>
          </a:p>
        </p:txBody>
      </p:sp>
      <p:sp>
        <p:nvSpPr>
          <p:cNvPr id="252943" name="Freeform 15"/>
          <p:cNvSpPr>
            <a:spLocks/>
          </p:cNvSpPr>
          <p:nvPr/>
        </p:nvSpPr>
        <p:spPr bwMode="auto">
          <a:xfrm>
            <a:off x="6188075" y="4926013"/>
            <a:ext cx="1196975" cy="504825"/>
          </a:xfrm>
          <a:custGeom>
            <a:avLst/>
            <a:gdLst>
              <a:gd name="T0" fmla="*/ 72 w 754"/>
              <a:gd name="T1" fmla="*/ 62 h 318"/>
              <a:gd name="T2" fmla="*/ 23 w 754"/>
              <a:gd name="T3" fmla="*/ 186 h 318"/>
              <a:gd name="T4" fmla="*/ 9 w 754"/>
              <a:gd name="T5" fmla="*/ 228 h 318"/>
              <a:gd name="T6" fmla="*/ 2 w 754"/>
              <a:gd name="T7" fmla="*/ 249 h 318"/>
              <a:gd name="T8" fmla="*/ 9 w 754"/>
              <a:gd name="T9" fmla="*/ 291 h 318"/>
              <a:gd name="T10" fmla="*/ 44 w 754"/>
              <a:gd name="T11" fmla="*/ 297 h 318"/>
              <a:gd name="T12" fmla="*/ 148 w 754"/>
              <a:gd name="T13" fmla="*/ 318 h 318"/>
              <a:gd name="T14" fmla="*/ 377 w 754"/>
              <a:gd name="T15" fmla="*/ 311 h 318"/>
              <a:gd name="T16" fmla="*/ 641 w 754"/>
              <a:gd name="T17" fmla="*/ 291 h 318"/>
              <a:gd name="T18" fmla="*/ 703 w 754"/>
              <a:gd name="T19" fmla="*/ 277 h 318"/>
              <a:gd name="T20" fmla="*/ 745 w 754"/>
              <a:gd name="T21" fmla="*/ 263 h 318"/>
              <a:gd name="T22" fmla="*/ 752 w 754"/>
              <a:gd name="T23" fmla="*/ 242 h 318"/>
              <a:gd name="T24" fmla="*/ 724 w 754"/>
              <a:gd name="T25" fmla="*/ 200 h 318"/>
              <a:gd name="T26" fmla="*/ 689 w 754"/>
              <a:gd name="T27" fmla="*/ 145 h 318"/>
              <a:gd name="T28" fmla="*/ 620 w 754"/>
              <a:gd name="T29" fmla="*/ 34 h 318"/>
              <a:gd name="T30" fmla="*/ 294 w 754"/>
              <a:gd name="T31" fmla="*/ 34 h 318"/>
              <a:gd name="T32" fmla="*/ 141 w 754"/>
              <a:gd name="T33" fmla="*/ 27 h 318"/>
              <a:gd name="T34" fmla="*/ 72 w 754"/>
              <a:gd name="T35" fmla="*/ 62 h 3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54" h="318">
                <a:moveTo>
                  <a:pt x="72" y="62"/>
                </a:moveTo>
                <a:cubicBezTo>
                  <a:pt x="62" y="109"/>
                  <a:pt x="52" y="148"/>
                  <a:pt x="23" y="186"/>
                </a:cubicBezTo>
                <a:cubicBezTo>
                  <a:pt x="18" y="200"/>
                  <a:pt x="14" y="214"/>
                  <a:pt x="9" y="228"/>
                </a:cubicBezTo>
                <a:cubicBezTo>
                  <a:pt x="7" y="235"/>
                  <a:pt x="2" y="249"/>
                  <a:pt x="2" y="249"/>
                </a:cubicBezTo>
                <a:cubicBezTo>
                  <a:pt x="4" y="263"/>
                  <a:pt x="0" y="280"/>
                  <a:pt x="9" y="291"/>
                </a:cubicBezTo>
                <a:cubicBezTo>
                  <a:pt x="17" y="300"/>
                  <a:pt x="32" y="294"/>
                  <a:pt x="44" y="297"/>
                </a:cubicBezTo>
                <a:cubicBezTo>
                  <a:pt x="78" y="305"/>
                  <a:pt x="113" y="309"/>
                  <a:pt x="148" y="318"/>
                </a:cubicBezTo>
                <a:cubicBezTo>
                  <a:pt x="242" y="313"/>
                  <a:pt x="292" y="302"/>
                  <a:pt x="377" y="311"/>
                </a:cubicBezTo>
                <a:cubicBezTo>
                  <a:pt x="496" y="306"/>
                  <a:pt x="541" y="301"/>
                  <a:pt x="641" y="291"/>
                </a:cubicBezTo>
                <a:cubicBezTo>
                  <a:pt x="695" y="272"/>
                  <a:pt x="613" y="299"/>
                  <a:pt x="703" y="277"/>
                </a:cubicBezTo>
                <a:cubicBezTo>
                  <a:pt x="717" y="273"/>
                  <a:pt x="745" y="263"/>
                  <a:pt x="745" y="263"/>
                </a:cubicBezTo>
                <a:cubicBezTo>
                  <a:pt x="747" y="256"/>
                  <a:pt x="754" y="249"/>
                  <a:pt x="752" y="242"/>
                </a:cubicBezTo>
                <a:cubicBezTo>
                  <a:pt x="747" y="226"/>
                  <a:pt x="729" y="216"/>
                  <a:pt x="724" y="200"/>
                </a:cubicBezTo>
                <a:cubicBezTo>
                  <a:pt x="707" y="151"/>
                  <a:pt x="722" y="167"/>
                  <a:pt x="689" y="145"/>
                </a:cubicBezTo>
                <a:cubicBezTo>
                  <a:pt x="664" y="107"/>
                  <a:pt x="667" y="50"/>
                  <a:pt x="620" y="34"/>
                </a:cubicBezTo>
                <a:cubicBezTo>
                  <a:pt x="504" y="49"/>
                  <a:pt x="425" y="38"/>
                  <a:pt x="294" y="34"/>
                </a:cubicBezTo>
                <a:cubicBezTo>
                  <a:pt x="240" y="25"/>
                  <a:pt x="196" y="20"/>
                  <a:pt x="141" y="27"/>
                </a:cubicBezTo>
                <a:cubicBezTo>
                  <a:pt x="83" y="46"/>
                  <a:pt x="120" y="0"/>
                  <a:pt x="72" y="62"/>
                </a:cubicBez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4" name="Text Box 16"/>
          <p:cNvSpPr txBox="1">
            <a:spLocks noChangeArrowheads="1"/>
          </p:cNvSpPr>
          <p:nvPr/>
        </p:nvSpPr>
        <p:spPr bwMode="auto">
          <a:xfrm>
            <a:off x="7467600" y="3962400"/>
            <a:ext cx="1219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analyte solution</a:t>
            </a:r>
          </a:p>
        </p:txBody>
      </p:sp>
      <p:sp>
        <p:nvSpPr>
          <p:cNvPr id="252945" name="Line 17"/>
          <p:cNvSpPr>
            <a:spLocks noChangeShapeType="1"/>
          </p:cNvSpPr>
          <p:nvPr/>
        </p:nvSpPr>
        <p:spPr bwMode="auto">
          <a:xfrm flipH="1">
            <a:off x="6781800" y="4343400"/>
            <a:ext cx="685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2946" name="Text Box 18"/>
          <p:cNvSpPr txBox="1">
            <a:spLocks noChangeArrowheads="1"/>
          </p:cNvSpPr>
          <p:nvPr/>
        </p:nvSpPr>
        <p:spPr bwMode="auto">
          <a:xfrm>
            <a:off x="685800" y="5867400"/>
            <a:ext cx="7772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for: Al</a:t>
            </a:r>
            <a:r>
              <a:rPr lang="en-US" altLang="en-US" baseline="30000" dirty="0"/>
              <a:t>3+</a:t>
            </a:r>
            <a:r>
              <a:rPr lang="en-US" altLang="en-US" dirty="0"/>
              <a:t> + 3C</a:t>
            </a:r>
            <a:r>
              <a:rPr lang="en-US" altLang="en-US" baseline="-25000" dirty="0"/>
              <a:t>2</a:t>
            </a:r>
            <a:r>
              <a:rPr lang="en-US" altLang="en-US" dirty="0"/>
              <a:t>O</a:t>
            </a:r>
            <a:r>
              <a:rPr lang="en-US" altLang="en-US" baseline="-25000" dirty="0"/>
              <a:t>4</a:t>
            </a:r>
            <a:r>
              <a:rPr lang="en-US" altLang="en-US" baseline="30000" dirty="0"/>
              <a:t>2-</a:t>
            </a:r>
            <a:r>
              <a:rPr lang="en-US" altLang="en-US" dirty="0"/>
              <a:t> </a:t>
            </a:r>
            <a:r>
              <a:rPr lang="en-US" altLang="en-US" dirty="0">
                <a:cs typeface="Arial" panose="020B0604020202020204" pitchFamily="34" charset="0"/>
              </a:rPr>
              <a:t>→ Al(C</a:t>
            </a:r>
            <a:r>
              <a:rPr lang="en-US" altLang="en-US" baseline="-25000" dirty="0"/>
              <a:t>2</a:t>
            </a:r>
            <a:r>
              <a:rPr lang="en-US" altLang="en-US" dirty="0">
                <a:cs typeface="Arial" panose="020B0604020202020204" pitchFamily="34" charset="0"/>
              </a:rPr>
              <a:t>O</a:t>
            </a:r>
            <a:r>
              <a:rPr lang="en-US" altLang="en-US" baseline="-25000" dirty="0">
                <a:cs typeface="Arial" panose="020B0604020202020204" pitchFamily="34" charset="0"/>
              </a:rPr>
              <a:t>4</a:t>
            </a:r>
            <a:r>
              <a:rPr lang="en-US" altLang="en-US" dirty="0">
                <a:cs typeface="Arial" panose="020B0604020202020204" pitchFamily="34" charset="0"/>
              </a:rPr>
              <a:t>)</a:t>
            </a:r>
            <a:r>
              <a:rPr lang="en-US" altLang="en-US" baseline="-25000" dirty="0">
                <a:cs typeface="Arial" panose="020B0604020202020204" pitchFamily="34" charset="0"/>
              </a:rPr>
              <a:t>3</a:t>
            </a:r>
            <a:r>
              <a:rPr lang="en-US" altLang="en-US" baseline="30000" dirty="0">
                <a:cs typeface="Arial" panose="020B0604020202020204" pitchFamily="34" charset="0"/>
              </a:rPr>
              <a:t>3-</a:t>
            </a:r>
            <a:r>
              <a:rPr lang="en-US" altLang="en-US" dirty="0">
                <a:cs typeface="Arial" panose="020B0604020202020204" pitchFamily="34" charset="0"/>
              </a:rPr>
              <a:t>   n(Al</a:t>
            </a:r>
            <a:r>
              <a:rPr lang="en-US" altLang="en-US" baseline="30000" dirty="0">
                <a:cs typeface="Arial" panose="020B0604020202020204" pitchFamily="34" charset="0"/>
              </a:rPr>
              <a:t>3+</a:t>
            </a:r>
            <a:r>
              <a:rPr lang="en-US" altLang="en-US" dirty="0">
                <a:cs typeface="Arial" panose="020B0604020202020204" pitchFamily="34" charset="0"/>
              </a:rPr>
              <a:t>)/n(C</a:t>
            </a:r>
            <a:r>
              <a:rPr lang="en-US" altLang="en-US" baseline="-25000" dirty="0">
                <a:cs typeface="Arial" panose="020B0604020202020204" pitchFamily="34" charset="0"/>
              </a:rPr>
              <a:t>2</a:t>
            </a:r>
            <a:r>
              <a:rPr lang="en-US" altLang="en-US" dirty="0">
                <a:cs typeface="Arial" panose="020B0604020202020204" pitchFamily="34" charset="0"/>
              </a:rPr>
              <a:t>O</a:t>
            </a:r>
            <a:r>
              <a:rPr lang="en-US" altLang="en-US" baseline="-25000" dirty="0">
                <a:cs typeface="Arial" panose="020B0604020202020204" pitchFamily="34" charset="0"/>
              </a:rPr>
              <a:t>4</a:t>
            </a:r>
            <a:r>
              <a:rPr lang="en-US" altLang="en-US" baseline="30000" dirty="0">
                <a:cs typeface="Arial" panose="020B0604020202020204" pitchFamily="34" charset="0"/>
              </a:rPr>
              <a:t>2-</a:t>
            </a:r>
            <a:r>
              <a:rPr lang="en-US" altLang="en-US" dirty="0">
                <a:cs typeface="Arial" panose="020B0604020202020204" pitchFamily="34" charset="0"/>
              </a:rPr>
              <a:t>) = </a:t>
            </a:r>
            <a:r>
              <a:rPr lang="en-US" altLang="en-US" dirty="0" smtClean="0">
                <a:solidFill>
                  <a:srgbClr val="FF0000"/>
                </a:solidFill>
                <a:cs typeface="Arial" panose="020B0604020202020204" pitchFamily="34" charset="0"/>
              </a:rPr>
              <a:t>1/3</a:t>
            </a:r>
            <a:r>
              <a:rPr lang="en-US" altLang="en-US" dirty="0" smtClean="0">
                <a:cs typeface="Arial" panose="020B0604020202020204" pitchFamily="34" charset="0"/>
              </a:rPr>
              <a:t> </a:t>
            </a:r>
            <a:r>
              <a:rPr lang="en-US" altLang="en-US" dirty="0">
                <a:cs typeface="Arial" panose="020B0604020202020204" pitchFamily="34" charset="0"/>
              </a:rPr>
              <a:t>at equivalence pt.</a:t>
            </a:r>
          </a:p>
        </p:txBody>
      </p:sp>
    </p:spTree>
    <p:extLst>
      <p:ext uri="{BB962C8B-B14F-4D97-AF65-F5344CB8AC3E}">
        <p14:creationId xmlns:p14="http://schemas.microsoft.com/office/powerpoint/2010/main" val="1493670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931" grpId="0" build="p"/>
      <p:bldP spid="252942" grpId="0"/>
      <p:bldP spid="252944" grpId="0"/>
      <p:bldP spid="25294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Practical Requirements</a:t>
            </a:r>
          </a:p>
        </p:txBody>
      </p:sp>
      <p:sp>
        <p:nvSpPr>
          <p:cNvPr id="25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latin typeface="Tahoma" panose="020B0604030504040204" pitchFamily="34" charset="0"/>
              </a:rPr>
              <a:t>The equilibrium constant must be large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Tahoma" panose="020B0604030504040204" pitchFamily="34" charset="0"/>
              </a:rPr>
              <a:t>Size of K value depends on desired precision and concentration of analyte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Tahoma" panose="020B0604030504040204" pitchFamily="34" charset="0"/>
              </a:rPr>
              <a:t>Typically K ~ 10</a:t>
            </a:r>
            <a:r>
              <a:rPr lang="en-US" altLang="en-US" baseline="30000">
                <a:latin typeface="Tahoma" panose="020B0604030504040204" pitchFamily="34" charset="0"/>
              </a:rPr>
              <a:t>6</a:t>
            </a:r>
            <a:r>
              <a:rPr lang="en-US" altLang="en-US">
                <a:latin typeface="Tahoma" panose="020B0604030504040204" pitchFamily="34" charset="0"/>
              </a:rPr>
              <a:t> is marginal, K &gt; 10</a:t>
            </a:r>
            <a:r>
              <a:rPr lang="en-US" altLang="en-US" baseline="30000">
                <a:latin typeface="Tahoma" panose="020B0604030504040204" pitchFamily="34" charset="0"/>
              </a:rPr>
              <a:t>10</a:t>
            </a:r>
            <a:r>
              <a:rPr lang="en-US" altLang="en-US">
                <a:latin typeface="Tahoma" panose="020B0604030504040204" pitchFamily="34" charset="0"/>
              </a:rPr>
              <a:t> is better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Tahoma" panose="020B0604030504040204" pitchFamily="34" charset="0"/>
              </a:rPr>
              <a:t>The reaction must be fast</a:t>
            </a:r>
          </a:p>
          <a:p>
            <a:pPr>
              <a:lnSpc>
                <a:spcPct val="90000"/>
              </a:lnSpc>
            </a:pPr>
            <a:r>
              <a:rPr lang="en-US" altLang="en-US">
                <a:latin typeface="Tahoma" panose="020B0604030504040204" pitchFamily="34" charset="0"/>
              </a:rPr>
              <a:t>It must be possible to “observe” the equivalence point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latin typeface="Tahoma" panose="020B0604030504040204" pitchFamily="34" charset="0"/>
              </a:rPr>
              <a:t>observed equivalence point = </a:t>
            </a:r>
            <a:r>
              <a:rPr lang="en-US" altLang="en-US" b="1">
                <a:latin typeface="Tahoma" panose="020B0604030504040204" pitchFamily="34" charset="0"/>
              </a:rPr>
              <a:t>end point</a:t>
            </a:r>
          </a:p>
        </p:txBody>
      </p:sp>
    </p:spTree>
    <p:extLst>
      <p:ext uri="{BB962C8B-B14F-4D97-AF65-F5344CB8AC3E}">
        <p14:creationId xmlns:p14="http://schemas.microsoft.com/office/powerpoint/2010/main" val="2792165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3955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Detection of Endpoints</a:t>
            </a:r>
          </a:p>
        </p:txBody>
      </p:sp>
      <p:sp>
        <p:nvSpPr>
          <p:cNvPr id="25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r>
              <a:rPr lang="en-US" altLang="en-US" sz="2800" dirty="0">
                <a:latin typeface="Tahoma" panose="020B0604030504040204" pitchFamily="34" charset="0"/>
              </a:rPr>
              <a:t>An </a:t>
            </a:r>
            <a:r>
              <a:rPr lang="en-US" altLang="en-US" sz="2800" dirty="0" smtClean="0">
                <a:latin typeface="Tahoma" panose="020B0604030504040204" pitchFamily="34" charset="0"/>
              </a:rPr>
              <a:t>endpoint </a:t>
            </a:r>
            <a:r>
              <a:rPr lang="en-US" altLang="en-US" sz="2800" dirty="0">
                <a:latin typeface="Tahoma" panose="020B0604030504040204" pitchFamily="34" charset="0"/>
              </a:rPr>
              <a:t>is defined as the point in the titration when the equivalence point is observed</a:t>
            </a:r>
          </a:p>
          <a:p>
            <a:r>
              <a:rPr lang="en-US" altLang="en-US" sz="2800" dirty="0">
                <a:latin typeface="Tahoma" panose="020B0604030504040204" pitchFamily="34" charset="0"/>
              </a:rPr>
              <a:t>Ways to detect endpoints:</a:t>
            </a:r>
          </a:p>
          <a:p>
            <a:pPr lvl="1"/>
            <a:r>
              <a:rPr lang="en-US" altLang="en-US" sz="2400" dirty="0">
                <a:latin typeface="Tahoma" panose="020B0604030504040204" pitchFamily="34" charset="0"/>
              </a:rPr>
              <a:t>Use of colored reactants</a:t>
            </a:r>
          </a:p>
          <a:p>
            <a:pPr lvl="2"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</a:rPr>
              <a:t>example: MnO</a:t>
            </a:r>
            <a:r>
              <a:rPr lang="en-US" altLang="en-US" sz="2000" baseline="-25000" dirty="0">
                <a:latin typeface="Tahoma" panose="020B0604030504040204" pitchFamily="34" charset="0"/>
              </a:rPr>
              <a:t>4</a:t>
            </a:r>
            <a:r>
              <a:rPr lang="en-US" altLang="en-US" sz="2000" baseline="30000" dirty="0">
                <a:latin typeface="Tahoma" panose="020B0604030504040204" pitchFamily="34" charset="0"/>
              </a:rPr>
              <a:t>-</a:t>
            </a:r>
            <a:r>
              <a:rPr lang="en-US" altLang="en-US" sz="2000" dirty="0">
                <a:latin typeface="Tahoma" panose="020B0604030504040204" pitchFamily="34" charset="0"/>
              </a:rPr>
              <a:t> + H</a:t>
            </a:r>
            <a:r>
              <a:rPr lang="en-US" altLang="en-US" sz="2000" baseline="-25000" dirty="0">
                <a:latin typeface="Tahoma" panose="020B0604030504040204" pitchFamily="34" charset="0"/>
              </a:rPr>
              <a:t>2</a:t>
            </a:r>
            <a:r>
              <a:rPr lang="en-US" altLang="en-US" sz="2000" dirty="0">
                <a:latin typeface="Tahoma" panose="020B0604030504040204" pitchFamily="34" charset="0"/>
              </a:rPr>
              <a:t>C</a:t>
            </a:r>
            <a:r>
              <a:rPr lang="en-US" altLang="en-US" sz="2000" baseline="-25000" dirty="0">
                <a:latin typeface="Tahoma" panose="020B0604030504040204" pitchFamily="34" charset="0"/>
              </a:rPr>
              <a:t>2</a:t>
            </a:r>
            <a:r>
              <a:rPr lang="en-US" altLang="en-US" sz="2000" dirty="0">
                <a:latin typeface="Tahoma" panose="020B0604030504040204" pitchFamily="34" charset="0"/>
              </a:rPr>
              <a:t>O</a:t>
            </a:r>
            <a:r>
              <a:rPr lang="en-US" altLang="en-US" sz="2000" baseline="-25000" dirty="0">
                <a:latin typeface="Tahoma" panose="020B0604030504040204" pitchFamily="34" charset="0"/>
              </a:rPr>
              <a:t>4</a:t>
            </a:r>
            <a:r>
              <a:rPr lang="en-US" altLang="en-US" sz="2000" dirty="0">
                <a:latin typeface="Tahoma" panose="020B0604030504040204" pitchFamily="34" charset="0"/>
              </a:rPr>
              <a:t> (</a:t>
            </a:r>
            <a:r>
              <a:rPr lang="en-US" altLang="en-US" sz="2000" dirty="0" err="1">
                <a:latin typeface="Tahoma" panose="020B0604030504040204" pitchFamily="34" charset="0"/>
              </a:rPr>
              <a:t>aq</a:t>
            </a:r>
            <a:r>
              <a:rPr lang="en-US" altLang="en-US" sz="2000" dirty="0">
                <a:latin typeface="Tahoma" panose="020B0604030504040204" pitchFamily="34" charset="0"/>
              </a:rPr>
              <a:t>) </a:t>
            </a:r>
            <a:r>
              <a:rPr lang="en-US" altLang="en-US" sz="2000" dirty="0">
                <a:latin typeface="Tahoma" panose="020B0604030504040204" pitchFamily="34" charset="0"/>
                <a:cs typeface="Arial" panose="020B0604020202020204" pitchFamily="34" charset="0"/>
              </a:rPr>
              <a:t>→ Mn</a:t>
            </a:r>
            <a:r>
              <a:rPr lang="en-US" altLang="en-US" sz="2000" baseline="30000" dirty="0">
                <a:latin typeface="Tahoma" panose="020B0604030504040204" pitchFamily="34" charset="0"/>
              </a:rPr>
              <a:t>2+</a:t>
            </a:r>
            <a:r>
              <a:rPr lang="en-US" altLang="en-US" sz="2000" dirty="0">
                <a:latin typeface="Tahoma" panose="020B0604030504040204" pitchFamily="34" charset="0"/>
                <a:cs typeface="Arial" panose="020B0604020202020204" pitchFamily="34" charset="0"/>
              </a:rPr>
              <a:t> + CO</a:t>
            </a:r>
            <a:r>
              <a:rPr lang="en-US" altLang="en-US" sz="2000" baseline="-25000" dirty="0">
                <a:latin typeface="Tahoma" panose="020B0604030504040204" pitchFamily="34" charset="0"/>
              </a:rPr>
              <a:t>2</a:t>
            </a:r>
            <a:r>
              <a:rPr lang="en-US" altLang="en-US" sz="2000" dirty="0">
                <a:latin typeface="Tahoma" panose="020B0604030504040204" pitchFamily="34" charset="0"/>
                <a:cs typeface="Arial" panose="020B0604020202020204" pitchFamily="34" charset="0"/>
              </a:rPr>
              <a:t> (g)</a:t>
            </a:r>
          </a:p>
          <a:p>
            <a:pPr lvl="2">
              <a:buFontTx/>
              <a:buNone/>
            </a:pPr>
            <a:endParaRPr lang="en-US" altLang="en-US" sz="2000" dirty="0">
              <a:latin typeface="Tahoma" panose="020B060403050404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en-US" sz="2400" dirty="0">
                <a:latin typeface="Tahoma" panose="020B0604030504040204" pitchFamily="34" charset="0"/>
              </a:rPr>
              <a:t>Use of indicators</a:t>
            </a:r>
          </a:p>
          <a:p>
            <a:pPr lvl="2"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</a:rPr>
              <a:t>An indicator changes color in response to the change in a reactant’s concentration</a:t>
            </a:r>
          </a:p>
          <a:p>
            <a:pPr lvl="1"/>
            <a:r>
              <a:rPr lang="en-US" altLang="en-US" sz="2400" dirty="0">
                <a:latin typeface="Tahoma" panose="020B0604030504040204" pitchFamily="34" charset="0"/>
              </a:rPr>
              <a:t>Use of simple instruments</a:t>
            </a:r>
          </a:p>
          <a:p>
            <a:pPr lvl="2">
              <a:buFontTx/>
              <a:buNone/>
            </a:pPr>
            <a:r>
              <a:rPr lang="en-US" altLang="en-US" sz="2000" dirty="0">
                <a:latin typeface="Tahoma" panose="020B0604030504040204" pitchFamily="34" charset="0"/>
              </a:rPr>
              <a:t>Must respond quickly, but typical equipment is low cost</a:t>
            </a:r>
          </a:p>
        </p:txBody>
      </p:sp>
      <p:sp>
        <p:nvSpPr>
          <p:cNvPr id="254980" name="Text Box 4"/>
          <p:cNvSpPr txBox="1">
            <a:spLocks noChangeArrowheads="1"/>
          </p:cNvSpPr>
          <p:nvPr/>
        </p:nvSpPr>
        <p:spPr bwMode="auto">
          <a:xfrm>
            <a:off x="2514600" y="38862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>
                <a:solidFill>
                  <a:srgbClr val="FF66FF"/>
                </a:solidFill>
              </a:rPr>
              <a:t>PINK</a:t>
            </a:r>
          </a:p>
        </p:txBody>
      </p:sp>
      <p:sp>
        <p:nvSpPr>
          <p:cNvPr id="254981" name="Text Box 5"/>
          <p:cNvSpPr txBox="1">
            <a:spLocks noChangeArrowheads="1"/>
          </p:cNvSpPr>
          <p:nvPr/>
        </p:nvSpPr>
        <p:spPr bwMode="auto">
          <a:xfrm>
            <a:off x="3505200" y="38862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Clear</a:t>
            </a:r>
          </a:p>
        </p:txBody>
      </p:sp>
      <p:sp>
        <p:nvSpPr>
          <p:cNvPr id="254982" name="Text Box 6"/>
          <p:cNvSpPr txBox="1">
            <a:spLocks noChangeArrowheads="1"/>
          </p:cNvSpPr>
          <p:nvPr/>
        </p:nvSpPr>
        <p:spPr bwMode="auto">
          <a:xfrm>
            <a:off x="5105400" y="3886200"/>
            <a:ext cx="838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Clear</a:t>
            </a:r>
          </a:p>
        </p:txBody>
      </p:sp>
    </p:spTree>
    <p:extLst>
      <p:ext uri="{BB962C8B-B14F-4D97-AF65-F5344CB8AC3E}">
        <p14:creationId xmlns:p14="http://schemas.microsoft.com/office/powerpoint/2010/main" val="349654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79" grpId="0" build="p"/>
      <p:bldP spid="254980" grpId="0"/>
      <p:bldP spid="254981" grpId="0"/>
      <p:bldP spid="25498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Detection of Endpoints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800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>
                <a:latin typeface="Tahoma" panose="020B0604030504040204" pitchFamily="34" charset="0"/>
              </a:rPr>
              <a:t>Simple instruments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electrodes (typically respond to log of ion concentrations)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spectroscopic measurements (measurement of absorption of light)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Can improve titration precision vs. using indicators</a:t>
            </a:r>
          </a:p>
          <a:p>
            <a:pPr>
              <a:lnSpc>
                <a:spcPct val="90000"/>
              </a:lnSpc>
            </a:pPr>
            <a:r>
              <a:rPr lang="en-US" altLang="en-US" sz="2000">
                <a:latin typeface="Tahoma" panose="020B0604030504040204" pitchFamily="34" charset="0"/>
              </a:rPr>
              <a:t>Titration Error = Difference between end point and equivalence point = systematic error</a:t>
            </a:r>
          </a:p>
          <a:p>
            <a:pPr>
              <a:lnSpc>
                <a:spcPct val="90000"/>
              </a:lnSpc>
            </a:pPr>
            <a:r>
              <a:rPr lang="en-US" altLang="en-US" sz="2000">
                <a:latin typeface="Tahoma" panose="020B0604030504040204" pitchFamily="34" charset="0"/>
              </a:rPr>
              <a:t>Note: It is possible to have large errors or uncertainties in detection of reagent conc. by various methods without having great titration errors</a:t>
            </a:r>
          </a:p>
          <a:p>
            <a:pPr>
              <a:lnSpc>
                <a:spcPct val="90000"/>
              </a:lnSpc>
            </a:pPr>
            <a:endParaRPr lang="en-US" altLang="en-US" sz="2000">
              <a:latin typeface="Tahoma" panose="020B0604030504040204" pitchFamily="34" charset="0"/>
            </a:endParaRPr>
          </a:p>
        </p:txBody>
      </p:sp>
      <p:sp>
        <p:nvSpPr>
          <p:cNvPr id="264196" name="Freeform 4"/>
          <p:cNvSpPr>
            <a:spLocks/>
          </p:cNvSpPr>
          <p:nvPr/>
        </p:nvSpPr>
        <p:spPr bwMode="auto">
          <a:xfrm>
            <a:off x="6629400" y="3860800"/>
            <a:ext cx="1524000" cy="1447800"/>
          </a:xfrm>
          <a:custGeom>
            <a:avLst/>
            <a:gdLst>
              <a:gd name="T0" fmla="*/ 0 w 960"/>
              <a:gd name="T1" fmla="*/ 64 h 912"/>
              <a:gd name="T2" fmla="*/ 96 w 960"/>
              <a:gd name="T3" fmla="*/ 64 h 912"/>
              <a:gd name="T4" fmla="*/ 96 w 960"/>
              <a:gd name="T5" fmla="*/ 400 h 912"/>
              <a:gd name="T6" fmla="*/ 96 w 960"/>
              <a:gd name="T7" fmla="*/ 832 h 912"/>
              <a:gd name="T8" fmla="*/ 192 w 960"/>
              <a:gd name="T9" fmla="*/ 880 h 912"/>
              <a:gd name="T10" fmla="*/ 480 w 960"/>
              <a:gd name="T11" fmla="*/ 880 h 912"/>
              <a:gd name="T12" fmla="*/ 864 w 960"/>
              <a:gd name="T13" fmla="*/ 880 h 912"/>
              <a:gd name="T14" fmla="*/ 912 w 960"/>
              <a:gd name="T15" fmla="*/ 784 h 912"/>
              <a:gd name="T16" fmla="*/ 912 w 960"/>
              <a:gd name="T17" fmla="*/ 448 h 912"/>
              <a:gd name="T18" fmla="*/ 912 w 960"/>
              <a:gd name="T19" fmla="*/ 64 h 912"/>
              <a:gd name="T20" fmla="*/ 960 w 960"/>
              <a:gd name="T21" fmla="*/ 64 h 9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960" h="912">
                <a:moveTo>
                  <a:pt x="0" y="64"/>
                </a:moveTo>
                <a:cubicBezTo>
                  <a:pt x="40" y="36"/>
                  <a:pt x="80" y="8"/>
                  <a:pt x="96" y="64"/>
                </a:cubicBezTo>
                <a:cubicBezTo>
                  <a:pt x="112" y="120"/>
                  <a:pt x="96" y="272"/>
                  <a:pt x="96" y="400"/>
                </a:cubicBezTo>
                <a:cubicBezTo>
                  <a:pt x="96" y="528"/>
                  <a:pt x="80" y="752"/>
                  <a:pt x="96" y="832"/>
                </a:cubicBezTo>
                <a:cubicBezTo>
                  <a:pt x="112" y="912"/>
                  <a:pt x="128" y="872"/>
                  <a:pt x="192" y="880"/>
                </a:cubicBezTo>
                <a:cubicBezTo>
                  <a:pt x="256" y="888"/>
                  <a:pt x="368" y="880"/>
                  <a:pt x="480" y="880"/>
                </a:cubicBezTo>
                <a:cubicBezTo>
                  <a:pt x="592" y="880"/>
                  <a:pt x="792" y="896"/>
                  <a:pt x="864" y="880"/>
                </a:cubicBezTo>
                <a:cubicBezTo>
                  <a:pt x="936" y="864"/>
                  <a:pt x="904" y="856"/>
                  <a:pt x="912" y="784"/>
                </a:cubicBezTo>
                <a:cubicBezTo>
                  <a:pt x="920" y="712"/>
                  <a:pt x="912" y="568"/>
                  <a:pt x="912" y="448"/>
                </a:cubicBezTo>
                <a:cubicBezTo>
                  <a:pt x="912" y="328"/>
                  <a:pt x="904" y="128"/>
                  <a:pt x="912" y="64"/>
                </a:cubicBezTo>
                <a:cubicBezTo>
                  <a:pt x="920" y="0"/>
                  <a:pt x="952" y="64"/>
                  <a:pt x="960" y="64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197" name="Line 5"/>
          <p:cNvSpPr>
            <a:spLocks noChangeShapeType="1"/>
          </p:cNvSpPr>
          <p:nvPr/>
        </p:nvSpPr>
        <p:spPr bwMode="auto">
          <a:xfrm>
            <a:off x="7467600" y="15240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198" name="Line 6"/>
          <p:cNvSpPr>
            <a:spLocks noChangeShapeType="1"/>
          </p:cNvSpPr>
          <p:nvPr/>
        </p:nvSpPr>
        <p:spPr bwMode="auto">
          <a:xfrm>
            <a:off x="7620000" y="1524000"/>
            <a:ext cx="0" cy="2133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199" name="Freeform 7"/>
          <p:cNvSpPr>
            <a:spLocks/>
          </p:cNvSpPr>
          <p:nvPr/>
        </p:nvSpPr>
        <p:spPr bwMode="auto">
          <a:xfrm>
            <a:off x="7467600" y="1752600"/>
            <a:ext cx="152400" cy="76200"/>
          </a:xfrm>
          <a:custGeom>
            <a:avLst/>
            <a:gdLst>
              <a:gd name="T0" fmla="*/ 0 w 96"/>
              <a:gd name="T1" fmla="*/ 0 h 48"/>
              <a:gd name="T2" fmla="*/ 48 w 96"/>
              <a:gd name="T3" fmla="*/ 48 h 48"/>
              <a:gd name="T4" fmla="*/ 96 w 96"/>
              <a:gd name="T5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6" h="48">
                <a:moveTo>
                  <a:pt x="0" y="0"/>
                </a:moveTo>
                <a:cubicBezTo>
                  <a:pt x="16" y="24"/>
                  <a:pt x="32" y="48"/>
                  <a:pt x="48" y="48"/>
                </a:cubicBezTo>
                <a:cubicBezTo>
                  <a:pt x="64" y="48"/>
                  <a:pt x="88" y="8"/>
                  <a:pt x="96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0" name="Line 8"/>
          <p:cNvSpPr>
            <a:spLocks noChangeShapeType="1"/>
          </p:cNvSpPr>
          <p:nvPr/>
        </p:nvSpPr>
        <p:spPr bwMode="auto">
          <a:xfrm>
            <a:off x="7500938" y="3657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1" name="Line 9"/>
          <p:cNvSpPr>
            <a:spLocks noChangeShapeType="1"/>
          </p:cNvSpPr>
          <p:nvPr/>
        </p:nvSpPr>
        <p:spPr bwMode="auto">
          <a:xfrm>
            <a:off x="7577138" y="365760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2" name="Rectangle 10"/>
          <p:cNvSpPr>
            <a:spLocks noChangeArrowheads="1"/>
          </p:cNvSpPr>
          <p:nvPr/>
        </p:nvSpPr>
        <p:spPr bwMode="auto">
          <a:xfrm>
            <a:off x="7467600" y="3505200"/>
            <a:ext cx="152400" cy="152400"/>
          </a:xfrm>
          <a:prstGeom prst="rect">
            <a:avLst/>
          </a:prstGeom>
          <a:solidFill>
            <a:srgbClr val="80808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3" name="Oval 11"/>
          <p:cNvSpPr>
            <a:spLocks noChangeArrowheads="1"/>
          </p:cNvSpPr>
          <p:nvPr/>
        </p:nvSpPr>
        <p:spPr bwMode="auto">
          <a:xfrm>
            <a:off x="7740650" y="3527425"/>
            <a:ext cx="76200" cy="76200"/>
          </a:xfrm>
          <a:prstGeom prst="ellipse">
            <a:avLst/>
          </a:prstGeom>
          <a:solidFill>
            <a:srgbClr val="333333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4" name="Line 12"/>
          <p:cNvSpPr>
            <a:spLocks noChangeShapeType="1"/>
          </p:cNvSpPr>
          <p:nvPr/>
        </p:nvSpPr>
        <p:spPr bwMode="auto">
          <a:xfrm flipV="1">
            <a:off x="7620000" y="3581400"/>
            <a:ext cx="15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5" name="Rectangle 13"/>
          <p:cNvSpPr>
            <a:spLocks noChangeArrowheads="1"/>
          </p:cNvSpPr>
          <p:nvPr/>
        </p:nvSpPr>
        <p:spPr bwMode="auto">
          <a:xfrm>
            <a:off x="7010400" y="3657600"/>
            <a:ext cx="152400" cy="1143000"/>
          </a:xfrm>
          <a:prstGeom prst="rect">
            <a:avLst/>
          </a:prstGeom>
          <a:solidFill>
            <a:srgbClr val="FFCC00">
              <a:alpha val="53000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6" name="Line 14"/>
          <p:cNvSpPr>
            <a:spLocks noChangeShapeType="1"/>
          </p:cNvSpPr>
          <p:nvPr/>
        </p:nvSpPr>
        <p:spPr bwMode="auto">
          <a:xfrm>
            <a:off x="6781800" y="441960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7" name="Oval 15"/>
          <p:cNvSpPr>
            <a:spLocks noChangeArrowheads="1"/>
          </p:cNvSpPr>
          <p:nvPr/>
        </p:nvSpPr>
        <p:spPr bwMode="auto">
          <a:xfrm>
            <a:off x="7010400" y="4800600"/>
            <a:ext cx="152400" cy="152400"/>
          </a:xfrm>
          <a:prstGeom prst="ellipse">
            <a:avLst/>
          </a:prstGeom>
          <a:solidFill>
            <a:srgbClr val="FFCC00">
              <a:alpha val="53000"/>
            </a:srgbClr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4208" name="Freeform 16"/>
          <p:cNvSpPr>
            <a:spLocks/>
          </p:cNvSpPr>
          <p:nvPr/>
        </p:nvSpPr>
        <p:spPr bwMode="auto">
          <a:xfrm>
            <a:off x="6629400" y="3124200"/>
            <a:ext cx="457200" cy="533400"/>
          </a:xfrm>
          <a:custGeom>
            <a:avLst/>
            <a:gdLst>
              <a:gd name="T0" fmla="*/ 288 w 288"/>
              <a:gd name="T1" fmla="*/ 336 h 336"/>
              <a:gd name="T2" fmla="*/ 240 w 288"/>
              <a:gd name="T3" fmla="*/ 192 h 336"/>
              <a:gd name="T4" fmla="*/ 144 w 288"/>
              <a:gd name="T5" fmla="*/ 48 h 336"/>
              <a:gd name="T6" fmla="*/ 0 w 288"/>
              <a:gd name="T7" fmla="*/ 0 h 3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88" h="336">
                <a:moveTo>
                  <a:pt x="288" y="336"/>
                </a:moveTo>
                <a:cubicBezTo>
                  <a:pt x="276" y="288"/>
                  <a:pt x="264" y="240"/>
                  <a:pt x="240" y="192"/>
                </a:cubicBezTo>
                <a:cubicBezTo>
                  <a:pt x="216" y="144"/>
                  <a:pt x="184" y="80"/>
                  <a:pt x="144" y="48"/>
                </a:cubicBezTo>
                <a:cubicBezTo>
                  <a:pt x="104" y="16"/>
                  <a:pt x="24" y="8"/>
                  <a:pt x="0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4209" name="Text Box 17"/>
          <p:cNvSpPr txBox="1">
            <a:spLocks noChangeArrowheads="1"/>
          </p:cNvSpPr>
          <p:nvPr/>
        </p:nvSpPr>
        <p:spPr bwMode="auto">
          <a:xfrm>
            <a:off x="5867400" y="2895600"/>
            <a:ext cx="7620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to meter</a:t>
            </a:r>
          </a:p>
        </p:txBody>
      </p:sp>
    </p:spTree>
    <p:extLst>
      <p:ext uri="{BB962C8B-B14F-4D97-AF65-F5344CB8AC3E}">
        <p14:creationId xmlns:p14="http://schemas.microsoft.com/office/powerpoint/2010/main" val="330842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4195" grpId="0" build="p"/>
      <p:bldP spid="26420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latin typeface="Tahoma" panose="020B0604030504040204" pitchFamily="34" charset="0"/>
              </a:rPr>
              <a:t>Titrations</a:t>
            </a:r>
            <a:br>
              <a:rPr lang="en-US" altLang="en-US" sz="4000">
                <a:latin typeface="Tahoma" panose="020B0604030504040204" pitchFamily="34" charset="0"/>
              </a:rPr>
            </a:br>
            <a:r>
              <a:rPr lang="en-US" altLang="en-US" sz="3200">
                <a:latin typeface="Tahoma" panose="020B0604030504040204" pitchFamily="34" charset="0"/>
              </a:rPr>
              <a:t>Other Definitions</a:t>
            </a:r>
          </a:p>
        </p:txBody>
      </p:sp>
      <p:sp>
        <p:nvSpPr>
          <p:cNvPr id="2570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1148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>
                <a:latin typeface="Tahoma" panose="020B0604030504040204" pitchFamily="34" charset="0"/>
              </a:rPr>
              <a:t>Standardization vs. Analyte Titrations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To accurately determine an analyte’s concentration, the titrant concentration must be well known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This can be done by preparing a primary standard (high purity standard)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Alternatively, the titrant concentration can be determined in a standardization titration (e.g. vs. a known standard)</a:t>
            </a:r>
          </a:p>
        </p:txBody>
      </p:sp>
      <p:sp>
        <p:nvSpPr>
          <p:cNvPr id="257028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600200"/>
            <a:ext cx="3657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>
                <a:latin typeface="Tahoma" panose="020B0604030504040204" pitchFamily="34" charset="0"/>
              </a:rPr>
              <a:t>Rationale: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many solutions can not be prepared accurately from available standards</a:t>
            </a:r>
          </a:p>
          <a:p>
            <a:pPr>
              <a:lnSpc>
                <a:spcPct val="90000"/>
              </a:lnSpc>
            </a:pPr>
            <a:r>
              <a:rPr lang="en-US" altLang="en-US" sz="2000">
                <a:latin typeface="Tahoma" panose="020B0604030504040204" pitchFamily="34" charset="0"/>
              </a:rPr>
              <a:t>Example: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determination of [H</a:t>
            </a:r>
            <a:r>
              <a:rPr lang="en-US" altLang="en-US" sz="1800" baseline="-25000">
                <a:latin typeface="Tahoma" panose="020B0604030504040204" pitchFamily="34" charset="0"/>
              </a:rPr>
              <a:t>2</a:t>
            </a:r>
            <a:r>
              <a:rPr lang="en-US" altLang="en-US" sz="1800">
                <a:latin typeface="Tahoma" panose="020B0604030504040204" pitchFamily="34" charset="0"/>
              </a:rPr>
              <a:t>O</a:t>
            </a:r>
            <a:r>
              <a:rPr lang="en-US" altLang="en-US" sz="1800" baseline="-25000">
                <a:latin typeface="Tahoma" panose="020B0604030504040204" pitchFamily="34" charset="0"/>
              </a:rPr>
              <a:t>2</a:t>
            </a:r>
            <a:r>
              <a:rPr lang="en-US" altLang="en-US" sz="1800">
                <a:latin typeface="Tahoma" panose="020B0604030504040204" pitchFamily="34" charset="0"/>
              </a:rPr>
              <a:t>] by titration with MnO</a:t>
            </a:r>
            <a:r>
              <a:rPr lang="en-US" altLang="en-US" sz="1800" baseline="-25000">
                <a:latin typeface="Tahoma" panose="020B0604030504040204" pitchFamily="34" charset="0"/>
              </a:rPr>
              <a:t>4</a:t>
            </a:r>
            <a:r>
              <a:rPr lang="en-US" altLang="en-US" sz="1800" baseline="30000">
                <a:latin typeface="Tahoma" panose="020B0604030504040204" pitchFamily="34" charset="0"/>
              </a:rPr>
              <a:t>-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neither compound is very stable so no primary standard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instead, [MnO</a:t>
            </a:r>
            <a:r>
              <a:rPr lang="en-US" altLang="en-US" sz="1800" baseline="-25000">
                <a:latin typeface="Tahoma" panose="020B0604030504040204" pitchFamily="34" charset="0"/>
              </a:rPr>
              <a:t>4</a:t>
            </a:r>
            <a:r>
              <a:rPr lang="en-US" altLang="en-US" sz="1800" baseline="30000">
                <a:latin typeface="Tahoma" panose="020B0604030504040204" pitchFamily="34" charset="0"/>
              </a:rPr>
              <a:t>-</a:t>
            </a:r>
            <a:r>
              <a:rPr lang="en-US" altLang="en-US" sz="1800">
                <a:latin typeface="Tahoma" panose="020B0604030504040204" pitchFamily="34" charset="0"/>
              </a:rPr>
              <a:t>] determined by titration with H</a:t>
            </a:r>
            <a:r>
              <a:rPr lang="en-US" altLang="en-US" sz="1800" baseline="-25000">
                <a:latin typeface="Tahoma" panose="020B0604030504040204" pitchFamily="34" charset="0"/>
              </a:rPr>
              <a:t>2</a:t>
            </a:r>
            <a:r>
              <a:rPr lang="en-US" altLang="en-US" sz="1800">
                <a:latin typeface="Tahoma" panose="020B0604030504040204" pitchFamily="34" charset="0"/>
              </a:rPr>
              <a:t>C</a:t>
            </a:r>
            <a:r>
              <a:rPr lang="en-US" altLang="en-US" sz="1800" baseline="-25000">
                <a:latin typeface="Tahoma" panose="020B0604030504040204" pitchFamily="34" charset="0"/>
              </a:rPr>
              <a:t>2</a:t>
            </a:r>
            <a:r>
              <a:rPr lang="en-US" altLang="en-US" sz="1800">
                <a:latin typeface="Tahoma" panose="020B0604030504040204" pitchFamily="34" charset="0"/>
              </a:rPr>
              <a:t>O</a:t>
            </a:r>
            <a:r>
              <a:rPr lang="en-US" altLang="en-US" sz="1800" baseline="-25000">
                <a:latin typeface="Tahoma" panose="020B0604030504040204" pitchFamily="34" charset="0"/>
              </a:rPr>
              <a:t>4</a:t>
            </a:r>
            <a:r>
              <a:rPr lang="en-US" altLang="en-US" sz="1800">
                <a:latin typeface="Tahoma" panose="020B0604030504040204" pitchFamily="34" charset="0"/>
              </a:rPr>
              <a:t> in standardization titration</a:t>
            </a:r>
          </a:p>
          <a:p>
            <a:pPr lvl="1">
              <a:lnSpc>
                <a:spcPct val="90000"/>
              </a:lnSpc>
            </a:pPr>
            <a:r>
              <a:rPr lang="en-US" altLang="en-US" sz="1800">
                <a:latin typeface="Tahoma" panose="020B0604030504040204" pitchFamily="34" charset="0"/>
              </a:rPr>
              <a:t>then, H</a:t>
            </a:r>
            <a:r>
              <a:rPr lang="en-US" altLang="en-US" sz="1800" baseline="-25000">
                <a:latin typeface="Tahoma" panose="020B0604030504040204" pitchFamily="34" charset="0"/>
              </a:rPr>
              <a:t>2</a:t>
            </a:r>
            <a:r>
              <a:rPr lang="en-US" altLang="en-US" sz="1800">
                <a:latin typeface="Tahoma" panose="020B0604030504040204" pitchFamily="34" charset="0"/>
              </a:rPr>
              <a:t>O</a:t>
            </a:r>
            <a:r>
              <a:rPr lang="en-US" altLang="en-US" sz="1800" baseline="-25000">
                <a:latin typeface="Tahoma" panose="020B0604030504040204" pitchFamily="34" charset="0"/>
              </a:rPr>
              <a:t>2</a:t>
            </a:r>
            <a:r>
              <a:rPr lang="en-US" altLang="en-US" sz="1800">
                <a:latin typeface="Tahoma" panose="020B0604030504040204" pitchFamily="34" charset="0"/>
              </a:rPr>
              <a:t> titrated using standardized MnO</a:t>
            </a:r>
            <a:r>
              <a:rPr lang="en-US" altLang="en-US" sz="1800" baseline="-25000">
                <a:latin typeface="Tahoma" panose="020B0604030504040204" pitchFamily="34" charset="0"/>
              </a:rPr>
              <a:t>4</a:t>
            </a:r>
            <a:r>
              <a:rPr lang="en-US" altLang="en-US" sz="1800" baseline="30000">
                <a:latin typeface="Tahoma" panose="020B0604030504040204" pitchFamily="34" charset="0"/>
              </a:rPr>
              <a:t>-</a:t>
            </a:r>
            <a:endParaRPr lang="en-US" altLang="en-US" sz="1800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3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7" grpId="0" build="p"/>
      <p:bldP spid="25702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</a:rPr>
              <a:t>Announcements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7696200" cy="4525963"/>
          </a:xfrm>
          <a:noFill/>
        </p:spPr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</a:rPr>
              <a:t>Quiz 3 </a:t>
            </a:r>
            <a:r>
              <a:rPr lang="en-US" altLang="en-US" sz="2800" dirty="0" smtClean="0">
                <a:latin typeface="Tahoma" charset="0"/>
              </a:rPr>
              <a:t>Today</a:t>
            </a:r>
            <a:endParaRPr lang="en-US" altLang="en-US" sz="2800" dirty="0" smtClean="0">
              <a:latin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</a:rPr>
              <a:t>Today’s </a:t>
            </a:r>
            <a:r>
              <a:rPr lang="en-US" altLang="en-US" sz="2800" dirty="0" smtClean="0">
                <a:latin typeface="Tahoma" charset="0"/>
              </a:rPr>
              <a:t>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</a:t>
            </a:r>
            <a:r>
              <a:rPr lang="en-US" altLang="en-US" sz="2400" dirty="0" smtClean="0">
                <a:latin typeface="Tahoma" charset="0"/>
              </a:rPr>
              <a:t>6</a:t>
            </a:r>
          </a:p>
          <a:p>
            <a:pPr lvl="2" eaLnBrk="1" hangingPunct="1"/>
            <a:r>
              <a:rPr lang="en-US" altLang="en-US" sz="2000" dirty="0">
                <a:latin typeface="Tahoma" charset="0"/>
              </a:rPr>
              <a:t>Acids, Bases and Salts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</a:rPr>
              <a:t>Chapter 7 – Titrations</a:t>
            </a:r>
          </a:p>
          <a:p>
            <a:pPr lvl="2" eaLnBrk="1" hangingPunct="1"/>
            <a:r>
              <a:rPr lang="en-US" altLang="en-US" sz="2000" dirty="0" smtClean="0">
                <a:latin typeface="Tahoma" charset="0"/>
              </a:rPr>
              <a:t>Overview and Definitions</a:t>
            </a:r>
          </a:p>
          <a:p>
            <a:pPr marL="457200" lvl="1" indent="0" eaLnBrk="1" hangingPunct="1">
              <a:buNone/>
            </a:pPr>
            <a:endParaRPr lang="en-US" altLang="en-US" sz="2400" dirty="0" smtClean="0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904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Acids, Bases and Salts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Tx/>
              <a:buNone/>
              <a:tabLst>
                <a:tab pos="854075" algn="l"/>
                <a:tab pos="1311275" algn="l"/>
              </a:tabLst>
            </a:pPr>
            <a:r>
              <a:rPr lang="en-US" altLang="en-US" smtClean="0">
                <a:latin typeface="Tahoma" charset="0"/>
              </a:rPr>
              <a:t>Definitions of Acids and Bases</a:t>
            </a:r>
          </a:p>
          <a:p>
            <a:pPr marL="609600" indent="-609600">
              <a:buFontTx/>
              <a:buNone/>
              <a:tabLst>
                <a:tab pos="854075" algn="l"/>
                <a:tab pos="1311275" algn="l"/>
              </a:tabLst>
            </a:pPr>
            <a:r>
              <a:rPr lang="en-US" altLang="en-US" smtClean="0">
                <a:latin typeface="Tahoma" charset="0"/>
              </a:rPr>
              <a:t>	</a:t>
            </a:r>
            <a:r>
              <a:rPr lang="en-US" altLang="en-US" sz="2800" smtClean="0">
                <a:latin typeface="Tahoma" charset="0"/>
              </a:rPr>
              <a:t>- Lewis Acids/Bases (defined before, most general category)</a:t>
            </a:r>
          </a:p>
          <a:p>
            <a:pPr marL="609600" indent="-609600">
              <a:buFontTx/>
              <a:buNone/>
              <a:tabLst>
                <a:tab pos="854075" algn="l"/>
                <a:tab pos="1311275" algn="l"/>
              </a:tabLst>
            </a:pPr>
            <a:r>
              <a:rPr lang="en-US" altLang="en-US" sz="2800" smtClean="0">
                <a:latin typeface="Tahoma" charset="0"/>
              </a:rPr>
              <a:t>	- Br</a:t>
            </a:r>
            <a:r>
              <a:rPr lang="en-US" altLang="en-US" sz="2800" smtClean="0">
                <a:cs typeface="Tahoma" charset="0"/>
              </a:rPr>
              <a:t>ø</a:t>
            </a:r>
            <a:r>
              <a:rPr lang="en-US" altLang="en-US" sz="2800" smtClean="0">
                <a:latin typeface="Tahoma" charset="0"/>
              </a:rPr>
              <a:t>nsted-Lowry Acids/Bases:</a:t>
            </a:r>
          </a:p>
          <a:p>
            <a:pPr marL="609600" indent="-609600">
              <a:buFontTx/>
              <a:buNone/>
              <a:tabLst>
                <a:tab pos="854075" algn="l"/>
                <a:tab pos="1311275" algn="l"/>
              </a:tabLst>
            </a:pPr>
            <a:r>
              <a:rPr lang="en-US" altLang="en-US" sz="2800" smtClean="0">
                <a:latin typeface="Tahoma" charset="0"/>
              </a:rPr>
              <a:t>		acid =  proton donor</a:t>
            </a:r>
          </a:p>
          <a:p>
            <a:pPr marL="609600" indent="-609600">
              <a:buFontTx/>
              <a:buNone/>
              <a:tabLst>
                <a:tab pos="854075" algn="l"/>
                <a:tab pos="1311275" algn="l"/>
              </a:tabLst>
            </a:pPr>
            <a:r>
              <a:rPr lang="en-US" altLang="en-US" sz="2800" smtClean="0">
                <a:latin typeface="Tahoma" charset="0"/>
              </a:rPr>
              <a:t>		base = proton acceptor (must have free 			electron pair so also is a Lewis base)</a:t>
            </a:r>
          </a:p>
          <a:p>
            <a:pPr marL="609600" indent="-609600">
              <a:buFontTx/>
              <a:buNone/>
              <a:tabLst>
                <a:tab pos="854075" algn="l"/>
                <a:tab pos="1311275" algn="l"/>
              </a:tabLst>
            </a:pPr>
            <a:r>
              <a:rPr lang="en-US" altLang="en-US" sz="2800" smtClean="0">
                <a:latin typeface="Tahoma" charset="0"/>
              </a:rPr>
              <a:t>	- definitions are relative</a:t>
            </a:r>
          </a:p>
        </p:txBody>
      </p:sp>
    </p:spTree>
    <p:extLst>
      <p:ext uri="{BB962C8B-B14F-4D97-AF65-F5344CB8AC3E}">
        <p14:creationId xmlns:p14="http://schemas.microsoft.com/office/powerpoint/2010/main" val="410606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>
                <a:latin typeface="Tahoma" charset="0"/>
              </a:rPr>
              <a:t>Br</a:t>
            </a:r>
            <a:r>
              <a:rPr lang="en-US" altLang="en-US" sz="4000" smtClean="0">
                <a:cs typeface="Tahoma" charset="0"/>
              </a:rPr>
              <a:t>ø</a:t>
            </a:r>
            <a:r>
              <a:rPr lang="en-US" altLang="en-US" sz="4000" smtClean="0">
                <a:latin typeface="Tahoma" charset="0"/>
              </a:rPr>
              <a:t>nsted-Lowry Acids - examples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</a:rPr>
              <a:t>HCO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H(aq) + 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O(l)   </a:t>
            </a:r>
            <a:r>
              <a:rPr lang="en-US" altLang="en-US" sz="2400" smtClean="0">
                <a:latin typeface="Tahoma" charset="0"/>
                <a:cs typeface="Arial" charset="0"/>
              </a:rPr>
              <a:t>↔   HCO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baseline="30000" smtClean="0">
                <a:latin typeface="Tahoma" charset="0"/>
              </a:rPr>
              <a:t>-</a:t>
            </a:r>
            <a:r>
              <a:rPr lang="en-US" altLang="en-US" sz="2400" smtClean="0">
                <a:latin typeface="Tahoma" charset="0"/>
                <a:cs typeface="Arial" charset="0"/>
              </a:rPr>
              <a:t>    +      H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smtClean="0">
                <a:latin typeface="Tahoma" charset="0"/>
                <a:cs typeface="Arial" charset="0"/>
              </a:rPr>
              <a:t>O</a:t>
            </a:r>
            <a:r>
              <a:rPr lang="en-US" altLang="en-US" sz="2400" baseline="30000" smtClean="0">
                <a:latin typeface="Tahoma" charset="0"/>
              </a:rPr>
              <a:t>+</a:t>
            </a:r>
            <a:endParaRPr lang="en-US" altLang="en-US" sz="2400" smtClean="0">
              <a:latin typeface="Tahoma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  	 acid         base          conjugate      conjugate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					base		  acid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>
              <a:latin typeface="Tahoma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CH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smtClean="0">
                <a:latin typeface="Tahoma" charset="0"/>
                <a:cs typeface="Arial" charset="0"/>
              </a:rPr>
              <a:t>NH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Arial" charset="0"/>
              </a:rPr>
              <a:t>(aq) + </a:t>
            </a:r>
            <a:r>
              <a:rPr lang="en-US" altLang="en-US" sz="2400" smtClean="0">
                <a:latin typeface="Tahoma" charset="0"/>
              </a:rPr>
              <a:t>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O(l)   </a:t>
            </a:r>
            <a:r>
              <a:rPr lang="en-US" altLang="en-US" sz="2400" smtClean="0">
                <a:latin typeface="Tahoma" charset="0"/>
                <a:cs typeface="Arial" charset="0"/>
              </a:rPr>
              <a:t>↔   CH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smtClean="0">
                <a:latin typeface="Tahoma" charset="0"/>
                <a:cs typeface="Arial" charset="0"/>
              </a:rPr>
              <a:t>NH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baseline="30000" smtClean="0">
                <a:latin typeface="Tahoma" charset="0"/>
              </a:rPr>
              <a:t>+</a:t>
            </a:r>
            <a:r>
              <a:rPr lang="en-US" altLang="en-US" sz="2400" smtClean="0">
                <a:latin typeface="Tahoma" charset="0"/>
                <a:cs typeface="Arial" charset="0"/>
              </a:rPr>
              <a:t> +      OH</a:t>
            </a:r>
            <a:r>
              <a:rPr lang="en-US" altLang="en-US" sz="2400" baseline="30000" smtClean="0">
                <a:latin typeface="Tahoma" charset="0"/>
              </a:rPr>
              <a:t>-</a:t>
            </a:r>
            <a:endParaRPr lang="en-US" altLang="en-US" sz="2400" smtClean="0">
              <a:latin typeface="Tahoma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 	 base          acid           conjugate      conjugate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					   acid		   base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>
              <a:latin typeface="Tahoma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Arial" charset="0"/>
              </a:rPr>
              <a:t>SO</a:t>
            </a:r>
            <a:r>
              <a:rPr lang="en-US" altLang="en-US" sz="2400" baseline="-25000" smtClean="0">
                <a:latin typeface="Tahoma" charset="0"/>
              </a:rPr>
              <a:t>4</a:t>
            </a:r>
            <a:r>
              <a:rPr lang="en-US" altLang="en-US" sz="2400" smtClean="0">
                <a:latin typeface="Tahoma" charset="0"/>
                <a:cs typeface="Arial" charset="0"/>
              </a:rPr>
              <a:t> + CH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smtClean="0">
                <a:latin typeface="Tahoma" charset="0"/>
                <a:cs typeface="Arial" charset="0"/>
              </a:rPr>
              <a:t>CO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Arial" charset="0"/>
              </a:rPr>
              <a:t>H(l)</a:t>
            </a:r>
            <a:r>
              <a:rPr lang="en-US" altLang="en-US" sz="2400" smtClean="0">
                <a:latin typeface="Tahoma" charset="0"/>
              </a:rPr>
              <a:t>   </a:t>
            </a:r>
            <a:r>
              <a:rPr lang="en-US" altLang="en-US" sz="2400" smtClean="0">
                <a:latin typeface="Tahoma" charset="0"/>
                <a:cs typeface="Arial" charset="0"/>
              </a:rPr>
              <a:t>↔    HSO</a:t>
            </a:r>
            <a:r>
              <a:rPr lang="en-US" altLang="en-US" sz="2400" baseline="-25000" smtClean="0">
                <a:latin typeface="Tahoma" charset="0"/>
              </a:rPr>
              <a:t>4</a:t>
            </a:r>
            <a:r>
              <a:rPr lang="en-US" altLang="en-US" sz="2400" baseline="30000" smtClean="0">
                <a:latin typeface="Tahoma" charset="0"/>
              </a:rPr>
              <a:t>-</a:t>
            </a:r>
            <a:r>
              <a:rPr lang="en-US" altLang="en-US" sz="2400" smtClean="0">
                <a:latin typeface="Tahoma" charset="0"/>
                <a:cs typeface="Arial" charset="0"/>
              </a:rPr>
              <a:t> +   CH</a:t>
            </a:r>
            <a:r>
              <a:rPr lang="en-US" altLang="en-US" sz="2400" baseline="-25000" smtClean="0">
                <a:latin typeface="Tahoma" charset="0"/>
              </a:rPr>
              <a:t>3</a:t>
            </a:r>
            <a:r>
              <a:rPr lang="en-US" altLang="en-US" sz="2400" smtClean="0">
                <a:latin typeface="Tahoma" charset="0"/>
                <a:cs typeface="Arial" charset="0"/>
              </a:rPr>
              <a:t>CO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  <a:cs typeface="Arial" charset="0"/>
              </a:rPr>
              <a:t>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baseline="30000" smtClean="0">
                <a:latin typeface="Tahoma" charset="0"/>
              </a:rPr>
              <a:t>+</a:t>
            </a:r>
            <a:endParaRPr lang="en-US" altLang="en-US" sz="2400" smtClean="0">
              <a:latin typeface="Tahoma" charset="0"/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  acid         base    	       conjugate      conjugate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400" smtClean="0">
                <a:latin typeface="Tahoma" charset="0"/>
                <a:cs typeface="Arial" charset="0"/>
              </a:rPr>
              <a:t>					  base		  acid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400" smtClean="0">
              <a:latin typeface="Tahoma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506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Br</a:t>
            </a:r>
            <a:r>
              <a:rPr lang="en-US" altLang="en-US" smtClean="0">
                <a:cs typeface="Tahoma" charset="0"/>
              </a:rPr>
              <a:t>ø</a:t>
            </a:r>
            <a:r>
              <a:rPr lang="en-US" altLang="en-US" smtClean="0">
                <a:latin typeface="Tahoma" charset="0"/>
              </a:rPr>
              <a:t>nsted-Lowry Acids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Note: for most acids, the reaction with water is simplified:</a:t>
            </a:r>
          </a:p>
          <a:p>
            <a:pPr>
              <a:buFontTx/>
              <a:buNone/>
            </a:pPr>
            <a:endParaRPr lang="en-US" altLang="en-US" smtClean="0">
              <a:latin typeface="Tahoma" charset="0"/>
            </a:endParaRP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Example: HNO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 (nitrous acid)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	 </a:t>
            </a:r>
            <a:r>
              <a:rPr lang="en-US" altLang="en-US" sz="2800" smtClean="0">
                <a:latin typeface="Tahoma" charset="0"/>
              </a:rPr>
              <a:t>HNO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smtClean="0">
                <a:latin typeface="Tahoma" charset="0"/>
              </a:rPr>
              <a:t> </a:t>
            </a:r>
            <a:r>
              <a:rPr lang="en-US" altLang="en-US" sz="2800" smtClean="0">
                <a:latin typeface="Tahoma" charset="0"/>
                <a:cs typeface="Arial" charset="0"/>
              </a:rPr>
              <a:t>↔ H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+</a:t>
            </a:r>
            <a:r>
              <a:rPr lang="en-US" altLang="en-US" sz="2800" smtClean="0">
                <a:latin typeface="Tahoma" charset="0"/>
                <a:cs typeface="Arial" charset="0"/>
              </a:rPr>
              <a:t> + NO</a:t>
            </a:r>
            <a:r>
              <a:rPr lang="en-US" altLang="en-US" sz="2800" baseline="-25000" smtClean="0">
                <a:latin typeface="Tahoma" charset="0"/>
              </a:rPr>
              <a:t>2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-</a:t>
            </a:r>
          </a:p>
        </p:txBody>
      </p:sp>
    </p:spTree>
    <p:extLst>
      <p:ext uri="{BB962C8B-B14F-4D97-AF65-F5344CB8AC3E}">
        <p14:creationId xmlns:p14="http://schemas.microsoft.com/office/powerpoint/2010/main" val="54162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Autoprotolysis and the pH Scale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Autoprotolysis refers to proton transfer in protic solvents like water: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</a:rPr>
              <a:t>	H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O(l) </a:t>
            </a:r>
            <a:r>
              <a:rPr lang="en-US" altLang="en-US" smtClean="0">
                <a:latin typeface="Tahoma" charset="0"/>
                <a:cs typeface="Arial" charset="0"/>
              </a:rPr>
              <a:t>↔ H</a:t>
            </a:r>
            <a:r>
              <a:rPr lang="en-US" altLang="en-US" baseline="30000" smtClean="0">
                <a:latin typeface="Tahoma" charset="0"/>
              </a:rPr>
              <a:t>+</a:t>
            </a:r>
            <a:r>
              <a:rPr lang="en-US" altLang="en-US" smtClean="0">
                <a:latin typeface="Tahoma" charset="0"/>
                <a:cs typeface="Arial" charset="0"/>
              </a:rPr>
              <a:t> + OH</a:t>
            </a:r>
            <a:r>
              <a:rPr lang="en-US" altLang="en-US" baseline="30000" smtClean="0">
                <a:latin typeface="Tahoma" charset="0"/>
              </a:rPr>
              <a:t>-</a:t>
            </a:r>
            <a:endParaRPr lang="en-US" altLang="en-US" smtClean="0">
              <a:latin typeface="Tahoma" charset="0"/>
              <a:cs typeface="Arial" charset="0"/>
            </a:endParaRP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  <a:cs typeface="Arial" charset="0"/>
              </a:rPr>
              <a:t>K = K</a:t>
            </a:r>
            <a:r>
              <a:rPr lang="en-US" altLang="en-US" baseline="-25000" smtClean="0">
                <a:latin typeface="Tahoma" charset="0"/>
              </a:rPr>
              <a:t>w</a:t>
            </a:r>
            <a:r>
              <a:rPr lang="en-US" altLang="en-US" smtClean="0">
                <a:latin typeface="Tahoma" charset="0"/>
                <a:cs typeface="Arial" charset="0"/>
              </a:rPr>
              <a:t> = [H</a:t>
            </a:r>
            <a:r>
              <a:rPr lang="en-US" altLang="en-US" baseline="30000" smtClean="0">
                <a:latin typeface="Tahoma" charset="0"/>
              </a:rPr>
              <a:t>+</a:t>
            </a:r>
            <a:r>
              <a:rPr lang="en-US" altLang="en-US" smtClean="0">
                <a:latin typeface="Tahoma" charset="0"/>
                <a:cs typeface="Arial" charset="0"/>
              </a:rPr>
              <a:t>][OH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  <a:cs typeface="Arial" charset="0"/>
              </a:rPr>
              <a:t>] = 1.0 x 10</a:t>
            </a:r>
            <a:r>
              <a:rPr lang="en-US" altLang="en-US" baseline="30000" smtClean="0">
                <a:latin typeface="Tahoma" charset="0"/>
              </a:rPr>
              <a:t>-14</a:t>
            </a:r>
            <a:r>
              <a:rPr lang="en-US" altLang="en-US" smtClean="0">
                <a:latin typeface="Tahoma" charset="0"/>
                <a:cs typeface="Arial" charset="0"/>
              </a:rPr>
              <a:t> (T = 25</a:t>
            </a:r>
            <a:r>
              <a:rPr lang="en-US" altLang="en-US" smtClean="0">
                <a:latin typeface="Tahoma" charset="0"/>
                <a:cs typeface="Tahoma" charset="0"/>
              </a:rPr>
              <a:t>°</a:t>
            </a:r>
            <a:r>
              <a:rPr lang="en-US" altLang="en-US" smtClean="0">
                <a:latin typeface="Tahoma" charset="0"/>
                <a:cs typeface="Arial" charset="0"/>
              </a:rPr>
              <a:t>C)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  <a:cs typeface="Arial" charset="0"/>
              </a:rPr>
              <a:t>In pure water [H</a:t>
            </a:r>
            <a:r>
              <a:rPr lang="en-US" altLang="en-US" baseline="30000" smtClean="0">
                <a:latin typeface="Tahoma" charset="0"/>
              </a:rPr>
              <a:t>+</a:t>
            </a:r>
            <a:r>
              <a:rPr lang="en-US" altLang="en-US" smtClean="0">
                <a:latin typeface="Tahoma" charset="0"/>
                <a:cs typeface="Arial" charset="0"/>
              </a:rPr>
              <a:t>] = [OH</a:t>
            </a:r>
            <a:r>
              <a:rPr lang="en-US" altLang="en-US" baseline="30000" smtClean="0">
                <a:latin typeface="Tahoma" charset="0"/>
              </a:rPr>
              <a:t>-</a:t>
            </a:r>
            <a:r>
              <a:rPr lang="en-US" altLang="en-US" smtClean="0">
                <a:latin typeface="Tahoma" charset="0"/>
                <a:cs typeface="Arial" charset="0"/>
              </a:rPr>
              <a:t>] = K</a:t>
            </a:r>
            <a:r>
              <a:rPr lang="en-US" altLang="en-US" baseline="-25000" smtClean="0">
                <a:latin typeface="Tahoma" charset="0"/>
              </a:rPr>
              <a:t>w</a:t>
            </a:r>
            <a:r>
              <a:rPr lang="en-US" altLang="en-US" baseline="30000" smtClean="0">
                <a:latin typeface="Tahoma" charset="0"/>
              </a:rPr>
              <a:t>0.5</a:t>
            </a:r>
            <a:r>
              <a:rPr lang="en-US" altLang="en-US" smtClean="0">
                <a:latin typeface="Tahoma" charset="0"/>
                <a:cs typeface="Arial" charset="0"/>
              </a:rPr>
              <a:t> = 1.0 x 10</a:t>
            </a:r>
            <a:r>
              <a:rPr lang="en-US" altLang="en-US" baseline="30000" smtClean="0">
                <a:latin typeface="Tahoma" charset="0"/>
              </a:rPr>
              <a:t>-7</a:t>
            </a:r>
            <a:r>
              <a:rPr lang="en-US" altLang="en-US" smtClean="0">
                <a:latin typeface="Tahoma" charset="0"/>
                <a:cs typeface="Arial" charset="0"/>
              </a:rPr>
              <a:t> M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  <a:cs typeface="Arial" charset="0"/>
              </a:rPr>
              <a:t>pH = -log[H</a:t>
            </a:r>
            <a:r>
              <a:rPr lang="en-US" altLang="en-US" baseline="30000" smtClean="0">
                <a:latin typeface="Tahoma" charset="0"/>
              </a:rPr>
              <a:t>+</a:t>
            </a:r>
            <a:r>
              <a:rPr lang="en-US" altLang="en-US" smtClean="0">
                <a:latin typeface="Tahoma" charset="0"/>
                <a:cs typeface="Arial" charset="0"/>
              </a:rPr>
              <a:t>] = 7.0</a:t>
            </a:r>
          </a:p>
          <a:p>
            <a:pPr>
              <a:buFontTx/>
              <a:buNone/>
            </a:pPr>
            <a:r>
              <a:rPr lang="en-US" altLang="en-US" smtClean="0">
                <a:latin typeface="Tahoma" charset="0"/>
                <a:cs typeface="Arial" charset="0"/>
              </a:rPr>
              <a:t>Acidic is pH &lt; 7; basic is pH &gt; 7</a:t>
            </a:r>
          </a:p>
        </p:txBody>
      </p:sp>
    </p:spTree>
    <p:extLst>
      <p:ext uri="{BB962C8B-B14F-4D97-AF65-F5344CB8AC3E}">
        <p14:creationId xmlns:p14="http://schemas.microsoft.com/office/powerpoint/2010/main" val="328291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Strong Acids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Strong acids completely dissociate in water (</a:t>
            </a:r>
            <a:r>
              <a:rPr lang="en-US" altLang="en-US" sz="2800" smtClean="0">
                <a:latin typeface="Tahoma" charset="0"/>
              </a:rPr>
              <a:t>except at very high concentrations</a:t>
            </a:r>
            <a:r>
              <a:rPr lang="en-US" altLang="en-US" smtClean="0">
                <a:latin typeface="Tahoma" charset="0"/>
              </a:rPr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HX(aq)  </a:t>
            </a:r>
            <a:r>
              <a:rPr lang="en-US" altLang="en-US" smtClean="0">
                <a:latin typeface="Tahoma" charset="0"/>
                <a:cs typeface="Arial" charset="0"/>
              </a:rPr>
              <a:t>→ H</a:t>
            </a:r>
            <a:r>
              <a:rPr lang="en-US" altLang="en-US" baseline="30000" smtClean="0">
                <a:latin typeface="Tahoma" charset="0"/>
                <a:cs typeface="Arial" charset="0"/>
              </a:rPr>
              <a:t>+</a:t>
            </a:r>
            <a:r>
              <a:rPr lang="en-US" altLang="en-US" smtClean="0">
                <a:latin typeface="Tahoma" charset="0"/>
                <a:cs typeface="Arial" charset="0"/>
              </a:rPr>
              <a:t> + X</a:t>
            </a:r>
            <a:r>
              <a:rPr lang="en-US" altLang="en-US" baseline="30000" smtClean="0">
                <a:latin typeface="Tahoma" charset="0"/>
                <a:cs typeface="Arial" charset="0"/>
              </a:rPr>
              <a:t>-</a:t>
            </a:r>
            <a:r>
              <a:rPr lang="en-US" altLang="en-US" smtClean="0">
                <a:latin typeface="Tahoma" charset="0"/>
                <a:cs typeface="Arial" charset="0"/>
              </a:rPr>
              <a:t> (no HX(aq) exists)</a:t>
            </a:r>
            <a:endParaRPr lang="en-US" altLang="en-US" smtClean="0">
              <a:latin typeface="Tahoma" charset="0"/>
            </a:endParaRPr>
          </a:p>
          <a:p>
            <a:pPr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K</a:t>
            </a:r>
            <a:r>
              <a:rPr lang="en-US" altLang="en-US" baseline="-25000" smtClean="0">
                <a:latin typeface="Tahoma" charset="0"/>
              </a:rPr>
              <a:t>a</a:t>
            </a:r>
            <a:r>
              <a:rPr lang="en-US" altLang="en-US" smtClean="0">
                <a:latin typeface="Tahoma" charset="0"/>
              </a:rPr>
              <a:t> &gt; 1</a:t>
            </a:r>
          </a:p>
          <a:p>
            <a:pPr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Major strong acids: HCl, HNO</a:t>
            </a:r>
            <a:r>
              <a:rPr lang="en-US" altLang="en-US" baseline="-25000" smtClean="0">
                <a:latin typeface="Tahoma" charset="0"/>
              </a:rPr>
              <a:t>3</a:t>
            </a:r>
            <a:r>
              <a:rPr lang="en-US" altLang="en-US" smtClean="0">
                <a:latin typeface="Tahoma" charset="0"/>
              </a:rPr>
              <a:t>, H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SO</a:t>
            </a:r>
            <a:r>
              <a:rPr lang="en-US" altLang="en-US" baseline="-25000" smtClean="0">
                <a:latin typeface="Tahoma" charset="0"/>
              </a:rPr>
              <a:t>4</a:t>
            </a:r>
            <a:endParaRPr lang="en-US" altLang="en-US" smtClean="0">
              <a:latin typeface="Tahoma" charset="0"/>
            </a:endParaRPr>
          </a:p>
          <a:p>
            <a:pPr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Note:</a:t>
            </a:r>
          </a:p>
          <a:p>
            <a:pPr lvl="1">
              <a:lnSpc>
                <a:spcPct val="90000"/>
              </a:lnSpc>
            </a:pPr>
            <a:r>
              <a:rPr lang="en-US" altLang="en-US" smtClean="0">
                <a:latin typeface="Tahoma" charset="0"/>
              </a:rPr>
              <a:t>For H</a:t>
            </a:r>
            <a:r>
              <a:rPr lang="en-US" altLang="en-US" baseline="-25000" smtClean="0">
                <a:latin typeface="Tahoma" charset="0"/>
              </a:rPr>
              <a:t>2</a:t>
            </a:r>
            <a:r>
              <a:rPr lang="en-US" altLang="en-US" smtClean="0">
                <a:latin typeface="Tahoma" charset="0"/>
              </a:rPr>
              <a:t>SO</a:t>
            </a:r>
            <a:r>
              <a:rPr lang="en-US" altLang="en-US" baseline="-25000" smtClean="0">
                <a:latin typeface="Tahoma" charset="0"/>
              </a:rPr>
              <a:t>4</a:t>
            </a:r>
            <a:r>
              <a:rPr lang="en-US" altLang="en-US" smtClean="0">
                <a:latin typeface="Tahoma" charset="0"/>
              </a:rPr>
              <a:t>, 1</a:t>
            </a:r>
            <a:r>
              <a:rPr lang="en-US" altLang="en-US" baseline="30000" smtClean="0">
                <a:latin typeface="Tahoma" charset="0"/>
              </a:rPr>
              <a:t>st</a:t>
            </a:r>
            <a:r>
              <a:rPr lang="en-US" altLang="en-US" smtClean="0">
                <a:latin typeface="Tahoma" charset="0"/>
              </a:rPr>
              <a:t> dissociation is that of a strong acid, but 2</a:t>
            </a:r>
            <a:r>
              <a:rPr lang="en-US" altLang="en-US" baseline="30000" smtClean="0">
                <a:latin typeface="Tahoma" charset="0"/>
              </a:rPr>
              <a:t>nd</a:t>
            </a:r>
            <a:r>
              <a:rPr lang="en-US" altLang="en-US" smtClean="0">
                <a:latin typeface="Tahoma" charset="0"/>
              </a:rPr>
              <a:t> dissociation is that of a weak acid (K</a:t>
            </a:r>
            <a:r>
              <a:rPr lang="en-US" altLang="en-US" baseline="-25000" smtClean="0">
                <a:latin typeface="Tahoma" charset="0"/>
              </a:rPr>
              <a:t>a</a:t>
            </a:r>
            <a:r>
              <a:rPr lang="en-US" altLang="en-US" smtClean="0">
                <a:latin typeface="Tahoma" charset="0"/>
              </a:rPr>
              <a:t> ~ 0.01)</a:t>
            </a:r>
          </a:p>
        </p:txBody>
      </p:sp>
    </p:spTree>
    <p:extLst>
      <p:ext uri="{BB962C8B-B14F-4D97-AF65-F5344CB8AC3E}">
        <p14:creationId xmlns:p14="http://schemas.microsoft.com/office/powerpoint/2010/main" val="290315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ahoma" charset="0"/>
              </a:rPr>
              <a:t>Weak Acids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</a:rPr>
              <a:t>Partially dissociate in water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</a:rPr>
              <a:t>Most have H that can dissociate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</a:rPr>
              <a:t>HX(aq) </a:t>
            </a:r>
            <a:r>
              <a:rPr lang="en-US" altLang="en-US" sz="2800" smtClean="0">
                <a:latin typeface="Tahoma" charset="0"/>
                <a:cs typeface="Arial" charset="0"/>
              </a:rPr>
              <a:t>↔ H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+</a:t>
            </a:r>
            <a:r>
              <a:rPr lang="en-US" altLang="en-US" sz="2800" smtClean="0">
                <a:latin typeface="Tahoma" charset="0"/>
                <a:cs typeface="Arial" charset="0"/>
              </a:rPr>
              <a:t> + X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-</a:t>
            </a:r>
            <a:r>
              <a:rPr lang="en-US" altLang="en-US" sz="2800" smtClean="0">
                <a:latin typeface="Tahoma" charset="0"/>
                <a:cs typeface="Arial" charset="0"/>
              </a:rPr>
              <a:t>   (HX(aq) exists)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  <a:cs typeface="Arial" charset="0"/>
              </a:rPr>
              <a:t>Example: HNO</a:t>
            </a:r>
            <a:r>
              <a:rPr lang="en-US" altLang="en-US" sz="2800" baseline="-25000" smtClean="0">
                <a:latin typeface="Tahoma" charset="0"/>
                <a:cs typeface="Arial" charset="0"/>
              </a:rPr>
              <a:t>2</a:t>
            </a:r>
            <a:r>
              <a:rPr lang="en-US" altLang="en-US" sz="2800" smtClean="0">
                <a:latin typeface="Tahoma" charset="0"/>
                <a:cs typeface="Arial" charset="0"/>
              </a:rPr>
              <a:t> ↔ H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+</a:t>
            </a:r>
            <a:r>
              <a:rPr lang="en-US" altLang="en-US" sz="2800" smtClean="0">
                <a:latin typeface="Tahoma" charset="0"/>
                <a:cs typeface="Arial" charset="0"/>
              </a:rPr>
              <a:t> + NO</a:t>
            </a:r>
            <a:r>
              <a:rPr lang="en-US" altLang="en-US" sz="2800" baseline="-25000" smtClean="0">
                <a:latin typeface="Tahoma" charset="0"/>
                <a:cs typeface="Arial" charset="0"/>
              </a:rPr>
              <a:t>2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-</a:t>
            </a:r>
            <a:r>
              <a:rPr lang="en-US" altLang="en-US" sz="2800" smtClean="0">
                <a:latin typeface="Tahoma" charset="0"/>
                <a:cs typeface="Arial" charset="0"/>
              </a:rPr>
              <a:t> 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  <a:cs typeface="Arial" charset="0"/>
              </a:rPr>
              <a:t>Degree of dissociation given by K</a:t>
            </a:r>
            <a:r>
              <a:rPr lang="en-US" altLang="en-US" sz="2800" baseline="-25000" smtClean="0">
                <a:latin typeface="Tahoma" charset="0"/>
                <a:cs typeface="Arial" charset="0"/>
              </a:rPr>
              <a:t>a</a:t>
            </a:r>
            <a:r>
              <a:rPr lang="en-US" altLang="en-US" sz="2800" smtClean="0">
                <a:latin typeface="Tahoma" charset="0"/>
                <a:cs typeface="Arial" charset="0"/>
              </a:rPr>
              <a:t> value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</a:rPr>
              <a:t>K</a:t>
            </a:r>
            <a:r>
              <a:rPr lang="en-US" altLang="en-US" sz="2800" baseline="-25000" smtClean="0">
                <a:latin typeface="Tahoma" charset="0"/>
                <a:cs typeface="Arial" charset="0"/>
              </a:rPr>
              <a:t>a</a:t>
            </a:r>
            <a:r>
              <a:rPr lang="en-US" altLang="en-US" sz="2800" smtClean="0">
                <a:latin typeface="Tahoma" charset="0"/>
              </a:rPr>
              <a:t> = [</a:t>
            </a:r>
            <a:r>
              <a:rPr lang="en-US" altLang="en-US" sz="2800" smtClean="0">
                <a:latin typeface="Tahoma" charset="0"/>
                <a:cs typeface="Arial" charset="0"/>
              </a:rPr>
              <a:t>H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+</a:t>
            </a:r>
            <a:r>
              <a:rPr lang="en-US" altLang="en-US" sz="2800" smtClean="0">
                <a:latin typeface="Tahoma" charset="0"/>
              </a:rPr>
              <a:t>][</a:t>
            </a:r>
            <a:r>
              <a:rPr lang="en-US" altLang="en-US" sz="2800" smtClean="0">
                <a:latin typeface="Tahoma" charset="0"/>
                <a:cs typeface="Arial" charset="0"/>
              </a:rPr>
              <a:t>NO</a:t>
            </a:r>
            <a:r>
              <a:rPr lang="en-US" altLang="en-US" sz="2800" baseline="-25000" smtClean="0">
                <a:latin typeface="Tahoma" charset="0"/>
                <a:cs typeface="Arial" charset="0"/>
              </a:rPr>
              <a:t>2</a:t>
            </a:r>
            <a:r>
              <a:rPr lang="en-US" altLang="en-US" sz="2800" baseline="30000" smtClean="0">
                <a:latin typeface="Tahoma" charset="0"/>
                <a:cs typeface="Arial" charset="0"/>
              </a:rPr>
              <a:t>-</a:t>
            </a:r>
            <a:r>
              <a:rPr lang="en-US" altLang="en-US" sz="2800" smtClean="0">
                <a:latin typeface="Tahoma" charset="0"/>
              </a:rPr>
              <a:t>]/[</a:t>
            </a:r>
            <a:r>
              <a:rPr lang="en-US" altLang="en-US" sz="2800" smtClean="0">
                <a:latin typeface="Tahoma" charset="0"/>
                <a:cs typeface="Arial" charset="0"/>
              </a:rPr>
              <a:t>HNO</a:t>
            </a:r>
            <a:r>
              <a:rPr lang="en-US" altLang="en-US" sz="2800" baseline="-25000" smtClean="0">
                <a:latin typeface="Tahoma" charset="0"/>
                <a:cs typeface="Arial" charset="0"/>
              </a:rPr>
              <a:t>2</a:t>
            </a:r>
            <a:r>
              <a:rPr lang="en-US" altLang="en-US" sz="2800" smtClean="0">
                <a:latin typeface="Tahoma" charset="0"/>
              </a:rPr>
              <a:t>]</a:t>
            </a:r>
          </a:p>
          <a:p>
            <a:pPr>
              <a:lnSpc>
                <a:spcPct val="80000"/>
              </a:lnSpc>
            </a:pPr>
            <a:r>
              <a:rPr lang="en-US" altLang="en-US" sz="2800" smtClean="0">
                <a:latin typeface="Tahoma" charset="0"/>
              </a:rPr>
              <a:t>Metal cations can be acids through the reaction: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Tahoma" charset="0"/>
              </a:rPr>
              <a:t>M</a:t>
            </a:r>
            <a:r>
              <a:rPr lang="en-US" altLang="en-US" sz="2400" baseline="30000" smtClean="0">
                <a:latin typeface="Tahoma" charset="0"/>
                <a:cs typeface="Arial" charset="0"/>
              </a:rPr>
              <a:t>n+</a:t>
            </a:r>
            <a:r>
              <a:rPr lang="en-US" altLang="en-US" sz="2400" smtClean="0">
                <a:latin typeface="Tahoma" charset="0"/>
              </a:rPr>
              <a:t> + H</a:t>
            </a:r>
            <a:r>
              <a:rPr lang="en-US" altLang="en-US" sz="2400" baseline="-25000" smtClean="0">
                <a:latin typeface="Tahoma" charset="0"/>
              </a:rPr>
              <a:t>2</a:t>
            </a:r>
            <a:r>
              <a:rPr lang="en-US" altLang="en-US" sz="2400" smtClean="0">
                <a:latin typeface="Tahoma" charset="0"/>
              </a:rPr>
              <a:t>O(l) </a:t>
            </a:r>
            <a:r>
              <a:rPr lang="en-US" altLang="en-US" sz="2400" smtClean="0">
                <a:latin typeface="Tahoma" charset="0"/>
                <a:cs typeface="Arial" charset="0"/>
              </a:rPr>
              <a:t>↔ MOH</a:t>
            </a:r>
            <a:r>
              <a:rPr lang="en-US" altLang="en-US" sz="2400" baseline="30000" smtClean="0">
                <a:latin typeface="Tahoma" charset="0"/>
                <a:cs typeface="Arial" charset="0"/>
              </a:rPr>
              <a:t>(n-1)+</a:t>
            </a:r>
            <a:r>
              <a:rPr lang="en-US" altLang="en-US" sz="2400" smtClean="0">
                <a:latin typeface="Tahoma" charset="0"/>
                <a:cs typeface="Arial" charset="0"/>
              </a:rPr>
              <a:t> + H</a:t>
            </a:r>
            <a:r>
              <a:rPr lang="en-US" altLang="en-US" sz="2400" baseline="30000" smtClean="0">
                <a:latin typeface="Tahoma" charset="0"/>
                <a:cs typeface="Arial" charset="0"/>
              </a:rPr>
              <a:t>+</a:t>
            </a:r>
            <a:r>
              <a:rPr lang="en-US" altLang="en-US" sz="2400" smtClean="0">
                <a:latin typeface="Tahoma" charset="0"/>
                <a:cs typeface="Arial" charset="0"/>
              </a:rPr>
              <a:t>	 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en-US" altLang="en-US" sz="2400" smtClean="0">
                <a:latin typeface="Tahoma" charset="0"/>
              </a:rPr>
              <a:t>(although for +1 and some +2 metals the above reactions favor reactants so strongly the metals can be considered “neutral”)</a:t>
            </a:r>
          </a:p>
        </p:txBody>
      </p:sp>
    </p:spTree>
    <p:extLst>
      <p:ext uri="{BB962C8B-B14F-4D97-AF65-F5344CB8AC3E}">
        <p14:creationId xmlns:p14="http://schemas.microsoft.com/office/powerpoint/2010/main" val="53192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latin typeface="Tahoma" charset="0"/>
              </a:rPr>
              <a:t>Ionic Compounds in Water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mtClean="0">
                <a:latin typeface="Tahoma" charset="0"/>
              </a:rPr>
              <a:t>First step should be dissociation to respective ions: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ahoma" charset="0"/>
              </a:rPr>
              <a:t>	example: NaCl(s) </a:t>
            </a:r>
            <a:r>
              <a:rPr lang="en-US" smtClean="0">
                <a:latin typeface="Tahoma" charset="0"/>
                <a:cs typeface="Times New Roman" pitchFamily="18" charset="0"/>
              </a:rPr>
              <a:t>→ Na</a:t>
            </a:r>
            <a:r>
              <a:rPr lang="en-US" baseline="30000" smtClean="0">
                <a:latin typeface="Tahoma" charset="0"/>
                <a:cs typeface="Times New Roman" pitchFamily="18" charset="0"/>
              </a:rPr>
              <a:t>+</a:t>
            </a:r>
            <a:r>
              <a:rPr lang="en-US" smtClean="0">
                <a:latin typeface="Tahoma" charset="0"/>
                <a:cs typeface="Times New Roman" pitchFamily="18" charset="0"/>
              </a:rPr>
              <a:t> + Cl</a:t>
            </a:r>
            <a:r>
              <a:rPr lang="en-US" baseline="30000" smtClean="0">
                <a:latin typeface="Tahoma" charset="0"/>
                <a:cs typeface="Times New Roman" pitchFamily="18" charset="0"/>
              </a:rPr>
              <a:t>-</a:t>
            </a:r>
            <a:endParaRPr lang="en-US" smtClean="0">
              <a:latin typeface="Tahoma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mtClean="0">
                <a:latin typeface="Tahoma" charset="0"/>
              </a:rPr>
              <a:t>In subsequent steps, determine how anion/cation react: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mtClean="0">
                <a:latin typeface="Tahoma" charset="0"/>
              </a:rPr>
              <a:t>	- </a:t>
            </a:r>
            <a:r>
              <a:rPr lang="en-US" sz="2800" smtClean="0">
                <a:latin typeface="Tahoma" charset="0"/>
              </a:rPr>
              <a:t>anions usually only react as bases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latin typeface="Tahoma" charset="0"/>
              </a:rPr>
              <a:t>	- cations may react as acids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latin typeface="Tahoma" charset="0"/>
              </a:rPr>
              <a:t>	- see if ions are recognizable conjugate acids or bases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sz="2800" smtClean="0">
                <a:latin typeface="Tahoma" charset="0"/>
              </a:rPr>
              <a:t>	- polyprotic acids are somewhat different</a:t>
            </a:r>
          </a:p>
        </p:txBody>
      </p:sp>
    </p:spTree>
    <p:extLst>
      <p:ext uri="{BB962C8B-B14F-4D97-AF65-F5344CB8AC3E}">
        <p14:creationId xmlns:p14="http://schemas.microsoft.com/office/powerpoint/2010/main" val="2190398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1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2270</TotalTime>
  <Words>745</Words>
  <Application>Microsoft Office PowerPoint</Application>
  <PresentationFormat>On-screen Show (4:3)</PresentationFormat>
  <Paragraphs>143</Paragraphs>
  <Slides>18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Chem. 31 – 10/18 Lecture</vt:lpstr>
      <vt:lpstr>Announcements</vt:lpstr>
      <vt:lpstr>Acids, Bases and Salts</vt:lpstr>
      <vt:lpstr>Brønsted-Lowry Acids - examples</vt:lpstr>
      <vt:lpstr>Brønsted-Lowry Acids</vt:lpstr>
      <vt:lpstr>Autoprotolysis and the pH Scale</vt:lpstr>
      <vt:lpstr>Strong Acids</vt:lpstr>
      <vt:lpstr>Weak Acids</vt:lpstr>
      <vt:lpstr>Ionic Compounds in Water</vt:lpstr>
      <vt:lpstr>Ionic Compounds in Water</vt:lpstr>
      <vt:lpstr>Acidity of Ionic Compounds</vt:lpstr>
      <vt:lpstr>Polyprotic Acids</vt:lpstr>
      <vt:lpstr>Chapter 7 - Titrations</vt:lpstr>
      <vt:lpstr>Titrations Definitions</vt:lpstr>
      <vt:lpstr>Titrations Practical Requirements</vt:lpstr>
      <vt:lpstr>Titrations Detection of Endpoints</vt:lpstr>
      <vt:lpstr>Titrations Detection of Endpoints</vt:lpstr>
      <vt:lpstr>Titrations Other Definitions</vt:lpstr>
    </vt:vector>
  </TitlesOfParts>
  <Company>CSUS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Roy Dixon</cp:lastModifiedBy>
  <cp:revision>216</cp:revision>
  <dcterms:created xsi:type="dcterms:W3CDTF">2005-09-14T19:27:31Z</dcterms:created>
  <dcterms:modified xsi:type="dcterms:W3CDTF">2017-10-18T04:55:32Z</dcterms:modified>
</cp:coreProperties>
</file>