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9"/>
  </p:notesMasterIdLst>
  <p:sldIdLst>
    <p:sldId id="280" r:id="rId2"/>
    <p:sldId id="321" r:id="rId3"/>
    <p:sldId id="441" r:id="rId4"/>
    <p:sldId id="442" r:id="rId5"/>
    <p:sldId id="443" r:id="rId6"/>
    <p:sldId id="444" r:id="rId7"/>
    <p:sldId id="445" r:id="rId8"/>
    <p:sldId id="446" r:id="rId9"/>
    <p:sldId id="447" r:id="rId10"/>
    <p:sldId id="448" r:id="rId11"/>
    <p:sldId id="449" r:id="rId12"/>
    <p:sldId id="450" r:id="rId13"/>
    <p:sldId id="451" r:id="rId14"/>
    <p:sldId id="452" r:id="rId15"/>
    <p:sldId id="453" r:id="rId16"/>
    <p:sldId id="454" r:id="rId17"/>
    <p:sldId id="45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4660"/>
  </p:normalViewPr>
  <p:slideViewPr>
    <p:cSldViewPr>
      <p:cViewPr varScale="1">
        <p:scale>
          <a:sx n="86" d="100"/>
          <a:sy n="86" d="100"/>
        </p:scale>
        <p:origin x="102" y="3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241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942C31-EE83-45C2-ABA7-289747F3066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226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D1F448-0794-4710-BB0C-82923C34E260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2600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27867F5-C3DA-41EF-B6D8-5EAD0A60E957}" type="slidenum">
              <a:rPr lang="en-US" altLang="en-US" sz="1200"/>
              <a:pPr algn="r" eaLnBrk="1" hangingPunct="1"/>
              <a:t>15</a:t>
            </a:fld>
            <a:endParaRPr lang="en-US" alt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5605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F51C0-3487-4DCD-B11F-BCDD46544F7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0076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9581C-BFEF-49B8-A040-D4A3F440452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604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BF4B4D-1379-46E6-97A1-82BBA941BD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</a:t>
            </a:r>
            <a:r>
              <a:rPr lang="en-US" b="1" dirty="0" smtClean="0">
                <a:latin typeface="Tahoma" charset="0"/>
              </a:rPr>
              <a:t>10/23 </a:t>
            </a:r>
            <a:r>
              <a:rPr lang="en-US" b="1" dirty="0" smtClean="0">
                <a:latin typeface="Tahoma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panose="020B0604030504040204" pitchFamily="34" charset="0"/>
              </a:rPr>
              <a:t>Titrations</a:t>
            </a:r>
            <a:br>
              <a:rPr lang="en-US" altLang="en-US" sz="4000" smtClean="0">
                <a:latin typeface="Tahoma" panose="020B0604030504040204" pitchFamily="34" charset="0"/>
              </a:rPr>
            </a:br>
            <a:r>
              <a:rPr lang="en-US" altLang="en-US" sz="3200" smtClean="0">
                <a:latin typeface="Tahoma" panose="020B0604030504040204" pitchFamily="34" charset="0"/>
              </a:rPr>
              <a:t>What Makes a Titration Sharp?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A sharp titration has a large slope (absolute value)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Slope at endpoint seen in plot of log[analyte] vs. V(titrant) 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With a sharp titration, errors or uncertainties in V(equivalence point) are small</a:t>
            </a:r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5257800" y="1981200"/>
            <a:ext cx="1588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9" name="Line 7"/>
          <p:cNvSpPr>
            <a:spLocks noChangeShapeType="1"/>
          </p:cNvSpPr>
          <p:nvPr/>
        </p:nvSpPr>
        <p:spPr bwMode="auto">
          <a:xfrm>
            <a:off x="5257800" y="3733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>
            <a:off x="5257800" y="4343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>
            <a:off x="5257800" y="63246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5867400" y="37338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V(titrant)</a:t>
            </a:r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5867400" y="63246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V(titrant)</a:t>
            </a: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 rot="16200000">
            <a:off x="4283075" y="2498725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Log[analyte]</a:t>
            </a: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 rot="16200000">
            <a:off x="4359275" y="5165725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Log[analyte]</a:t>
            </a:r>
          </a:p>
        </p:txBody>
      </p:sp>
      <p:sp>
        <p:nvSpPr>
          <p:cNvPr id="85007" name="Freeform 15"/>
          <p:cNvSpPr>
            <a:spLocks/>
          </p:cNvSpPr>
          <p:nvPr/>
        </p:nvSpPr>
        <p:spPr bwMode="auto">
          <a:xfrm>
            <a:off x="5232400" y="1905000"/>
            <a:ext cx="2844800" cy="1752600"/>
          </a:xfrm>
          <a:custGeom>
            <a:avLst/>
            <a:gdLst>
              <a:gd name="T0" fmla="*/ 16 w 1792"/>
              <a:gd name="T1" fmla="*/ 1200 h 1200"/>
              <a:gd name="T2" fmla="*/ 160 w 1792"/>
              <a:gd name="T3" fmla="*/ 1152 h 1200"/>
              <a:gd name="T4" fmla="*/ 976 w 1792"/>
              <a:gd name="T5" fmla="*/ 1104 h 1200"/>
              <a:gd name="T6" fmla="*/ 1216 w 1792"/>
              <a:gd name="T7" fmla="*/ 1008 h 1200"/>
              <a:gd name="T8" fmla="*/ 1264 w 1792"/>
              <a:gd name="T9" fmla="*/ 432 h 1200"/>
              <a:gd name="T10" fmla="*/ 1312 w 1792"/>
              <a:gd name="T11" fmla="*/ 96 h 1200"/>
              <a:gd name="T12" fmla="*/ 1792 w 1792"/>
              <a:gd name="T13" fmla="*/ 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92" h="1200">
                <a:moveTo>
                  <a:pt x="16" y="1200"/>
                </a:moveTo>
                <a:cubicBezTo>
                  <a:pt x="8" y="1184"/>
                  <a:pt x="0" y="1168"/>
                  <a:pt x="160" y="1152"/>
                </a:cubicBezTo>
                <a:cubicBezTo>
                  <a:pt x="320" y="1136"/>
                  <a:pt x="800" y="1128"/>
                  <a:pt x="976" y="1104"/>
                </a:cubicBezTo>
                <a:cubicBezTo>
                  <a:pt x="1152" y="1080"/>
                  <a:pt x="1168" y="1120"/>
                  <a:pt x="1216" y="1008"/>
                </a:cubicBezTo>
                <a:cubicBezTo>
                  <a:pt x="1264" y="896"/>
                  <a:pt x="1248" y="584"/>
                  <a:pt x="1264" y="432"/>
                </a:cubicBezTo>
                <a:cubicBezTo>
                  <a:pt x="1280" y="280"/>
                  <a:pt x="1224" y="168"/>
                  <a:pt x="1312" y="96"/>
                </a:cubicBezTo>
                <a:cubicBezTo>
                  <a:pt x="1400" y="24"/>
                  <a:pt x="1596" y="12"/>
                  <a:pt x="17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9" name="Freeform 17"/>
          <p:cNvSpPr>
            <a:spLocks/>
          </p:cNvSpPr>
          <p:nvPr/>
        </p:nvSpPr>
        <p:spPr bwMode="auto">
          <a:xfrm>
            <a:off x="5257800" y="4648200"/>
            <a:ext cx="2895600" cy="1600200"/>
          </a:xfrm>
          <a:custGeom>
            <a:avLst/>
            <a:gdLst>
              <a:gd name="T0" fmla="*/ 0 w 1776"/>
              <a:gd name="T1" fmla="*/ 1200 h 1200"/>
              <a:gd name="T2" fmla="*/ 384 w 1776"/>
              <a:gd name="T3" fmla="*/ 1104 h 1200"/>
              <a:gd name="T4" fmla="*/ 768 w 1776"/>
              <a:gd name="T5" fmla="*/ 1056 h 1200"/>
              <a:gd name="T6" fmla="*/ 1104 w 1776"/>
              <a:gd name="T7" fmla="*/ 960 h 1200"/>
              <a:gd name="T8" fmla="*/ 1248 w 1776"/>
              <a:gd name="T9" fmla="*/ 576 h 1200"/>
              <a:gd name="T10" fmla="*/ 1296 w 1776"/>
              <a:gd name="T11" fmla="*/ 384 h 1200"/>
              <a:gd name="T12" fmla="*/ 1440 w 1776"/>
              <a:gd name="T13" fmla="*/ 96 h 1200"/>
              <a:gd name="T14" fmla="*/ 1776 w 1776"/>
              <a:gd name="T15" fmla="*/ 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76" h="1200">
                <a:moveTo>
                  <a:pt x="0" y="1200"/>
                </a:moveTo>
                <a:cubicBezTo>
                  <a:pt x="128" y="1164"/>
                  <a:pt x="256" y="1128"/>
                  <a:pt x="384" y="1104"/>
                </a:cubicBezTo>
                <a:cubicBezTo>
                  <a:pt x="512" y="1080"/>
                  <a:pt x="648" y="1080"/>
                  <a:pt x="768" y="1056"/>
                </a:cubicBezTo>
                <a:cubicBezTo>
                  <a:pt x="888" y="1032"/>
                  <a:pt x="1024" y="1040"/>
                  <a:pt x="1104" y="960"/>
                </a:cubicBezTo>
                <a:cubicBezTo>
                  <a:pt x="1184" y="880"/>
                  <a:pt x="1216" y="672"/>
                  <a:pt x="1248" y="576"/>
                </a:cubicBezTo>
                <a:cubicBezTo>
                  <a:pt x="1280" y="480"/>
                  <a:pt x="1264" y="464"/>
                  <a:pt x="1296" y="384"/>
                </a:cubicBezTo>
                <a:cubicBezTo>
                  <a:pt x="1328" y="304"/>
                  <a:pt x="1360" y="160"/>
                  <a:pt x="1440" y="96"/>
                </a:cubicBezTo>
                <a:cubicBezTo>
                  <a:pt x="1520" y="32"/>
                  <a:pt x="1648" y="16"/>
                  <a:pt x="177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0" name="Text Box 18"/>
          <p:cNvSpPr txBox="1">
            <a:spLocks noChangeArrowheads="1"/>
          </p:cNvSpPr>
          <p:nvPr/>
        </p:nvSpPr>
        <p:spPr bwMode="auto">
          <a:xfrm>
            <a:off x="5486400" y="14478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SHARP TITRATION</a:t>
            </a:r>
          </a:p>
        </p:txBody>
      </p:sp>
      <p:sp>
        <p:nvSpPr>
          <p:cNvPr id="85011" name="Text Box 19"/>
          <p:cNvSpPr txBox="1">
            <a:spLocks noChangeArrowheads="1"/>
          </p:cNvSpPr>
          <p:nvPr/>
        </p:nvSpPr>
        <p:spPr bwMode="auto">
          <a:xfrm>
            <a:off x="5486400" y="4267200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NON-SHARP TITRATION</a:t>
            </a:r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5257800" y="27432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3" name="Line 21"/>
          <p:cNvSpPr>
            <a:spLocks noChangeShapeType="1"/>
          </p:cNvSpPr>
          <p:nvPr/>
        </p:nvSpPr>
        <p:spPr bwMode="auto">
          <a:xfrm>
            <a:off x="7239000" y="2743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4" name="Text Box 22"/>
          <p:cNvSpPr txBox="1">
            <a:spLocks noChangeArrowheads="1"/>
          </p:cNvSpPr>
          <p:nvPr/>
        </p:nvSpPr>
        <p:spPr bwMode="auto">
          <a:xfrm>
            <a:off x="5334000" y="2362200"/>
            <a:ext cx="198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[reactant] at eq. point</a:t>
            </a:r>
          </a:p>
        </p:txBody>
      </p:sp>
      <p:sp>
        <p:nvSpPr>
          <p:cNvPr id="85015" name="Text Box 23"/>
          <p:cNvSpPr txBox="1">
            <a:spLocks noChangeArrowheads="1"/>
          </p:cNvSpPr>
          <p:nvPr/>
        </p:nvSpPr>
        <p:spPr bwMode="auto">
          <a:xfrm>
            <a:off x="7223125" y="3160713"/>
            <a:ext cx="1158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400"/>
              <a:t>V(eq. pt.)</a:t>
            </a:r>
          </a:p>
        </p:txBody>
      </p:sp>
      <p:sp>
        <p:nvSpPr>
          <p:cNvPr id="85016" name="Rectangle 24"/>
          <p:cNvSpPr>
            <a:spLocks noChangeArrowheads="1"/>
          </p:cNvSpPr>
          <p:nvPr/>
        </p:nvSpPr>
        <p:spPr bwMode="auto">
          <a:xfrm>
            <a:off x="5257800" y="2667000"/>
            <a:ext cx="1981200" cy="152400"/>
          </a:xfrm>
          <a:prstGeom prst="rect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7" name="Text Box 25"/>
          <p:cNvSpPr txBox="1">
            <a:spLocks noChangeArrowheads="1"/>
          </p:cNvSpPr>
          <p:nvPr/>
        </p:nvSpPr>
        <p:spPr bwMode="auto">
          <a:xfrm>
            <a:off x="5410200" y="2057400"/>
            <a:ext cx="1600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uncertainties in log[analyte]</a:t>
            </a:r>
          </a:p>
        </p:txBody>
      </p:sp>
      <p:sp>
        <p:nvSpPr>
          <p:cNvPr id="85018" name="Rectangle 26"/>
          <p:cNvSpPr>
            <a:spLocks noChangeArrowheads="1"/>
          </p:cNvSpPr>
          <p:nvPr/>
        </p:nvSpPr>
        <p:spPr bwMode="auto">
          <a:xfrm>
            <a:off x="7216775" y="2667000"/>
            <a:ext cx="46038" cy="1066800"/>
          </a:xfrm>
          <a:prstGeom prst="rect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9" name="Text Box 27"/>
          <p:cNvSpPr txBox="1">
            <a:spLocks noChangeArrowheads="1"/>
          </p:cNvSpPr>
          <p:nvPr/>
        </p:nvSpPr>
        <p:spPr bwMode="auto">
          <a:xfrm>
            <a:off x="7162800" y="3810000"/>
            <a:ext cx="1524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small uncertainty in V results</a:t>
            </a:r>
          </a:p>
        </p:txBody>
      </p:sp>
      <p:sp>
        <p:nvSpPr>
          <p:cNvPr id="85020" name="Line 28"/>
          <p:cNvSpPr>
            <a:spLocks noChangeShapeType="1"/>
          </p:cNvSpPr>
          <p:nvPr/>
        </p:nvSpPr>
        <p:spPr bwMode="auto">
          <a:xfrm>
            <a:off x="5257800" y="5334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1" name="Rectangle 29"/>
          <p:cNvSpPr>
            <a:spLocks noChangeArrowheads="1"/>
          </p:cNvSpPr>
          <p:nvPr/>
        </p:nvSpPr>
        <p:spPr bwMode="auto">
          <a:xfrm>
            <a:off x="5257800" y="5257800"/>
            <a:ext cx="2057400" cy="152400"/>
          </a:xfrm>
          <a:prstGeom prst="rect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22" name="Line 30"/>
          <p:cNvSpPr>
            <a:spLocks noChangeShapeType="1"/>
          </p:cNvSpPr>
          <p:nvPr/>
        </p:nvSpPr>
        <p:spPr bwMode="auto">
          <a:xfrm>
            <a:off x="7315200" y="5334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3" name="Rectangle 31"/>
          <p:cNvSpPr>
            <a:spLocks noChangeArrowheads="1"/>
          </p:cNvSpPr>
          <p:nvPr/>
        </p:nvSpPr>
        <p:spPr bwMode="auto">
          <a:xfrm>
            <a:off x="7283450" y="5257800"/>
            <a:ext cx="77788" cy="1066800"/>
          </a:xfrm>
          <a:prstGeom prst="rect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24" name="Text Box 32"/>
          <p:cNvSpPr txBox="1">
            <a:spLocks noChangeArrowheads="1"/>
          </p:cNvSpPr>
          <p:nvPr/>
        </p:nvSpPr>
        <p:spPr bwMode="auto">
          <a:xfrm>
            <a:off x="7086600" y="64008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larger unc. in V</a:t>
            </a:r>
          </a:p>
        </p:txBody>
      </p:sp>
    </p:spTree>
    <p:extLst>
      <p:ext uri="{BB962C8B-B14F-4D97-AF65-F5344CB8AC3E}">
        <p14:creationId xmlns:p14="http://schemas.microsoft.com/office/powerpoint/2010/main" val="38795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850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850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5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build="p"/>
      <p:bldP spid="85002" grpId="0"/>
      <p:bldP spid="85003" grpId="0"/>
      <p:bldP spid="85004" grpId="0"/>
      <p:bldP spid="85005" grpId="0"/>
      <p:bldP spid="85010" grpId="0"/>
      <p:bldP spid="85011" grpId="0"/>
      <p:bldP spid="85014" grpId="0"/>
      <p:bldP spid="85014" grpId="1"/>
      <p:bldP spid="85015" grpId="0"/>
      <p:bldP spid="85015" grpId="1"/>
      <p:bldP spid="850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Other Definitions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latin typeface="Tahoma" panose="020B0604030504040204" pitchFamily="34" charset="0"/>
              </a:rPr>
              <a:t>Direct vs. Back Titration</a:t>
            </a:r>
          </a:p>
          <a:p>
            <a:pPr lvl="1"/>
            <a:r>
              <a:rPr lang="en-US" altLang="en-US">
                <a:latin typeface="Tahoma" panose="020B0604030504040204" pitchFamily="34" charset="0"/>
              </a:rPr>
              <a:t>In a direct titration, the titrant added slowly to the analyte until reaching an end point</a:t>
            </a:r>
          </a:p>
          <a:p>
            <a:pPr lvl="1"/>
            <a:r>
              <a:rPr lang="en-US" altLang="en-US">
                <a:latin typeface="Tahoma" panose="020B0604030504040204" pitchFamily="34" charset="0"/>
              </a:rPr>
              <a:t>In a back titration, a reagent is added to the analyte in excess, and then that reagent is titrated to an end point</a:t>
            </a:r>
          </a:p>
          <a:p>
            <a:pPr lvl="1"/>
            <a:r>
              <a:rPr lang="en-US" altLang="en-US">
                <a:latin typeface="Tahoma" panose="020B0604030504040204" pitchFamily="34" charset="0"/>
              </a:rPr>
              <a:t>Often done to get sharper Endpoint</a:t>
            </a:r>
          </a:p>
        </p:txBody>
      </p:sp>
    </p:spTree>
    <p:extLst>
      <p:ext uri="{BB962C8B-B14F-4D97-AF65-F5344CB8AC3E}">
        <p14:creationId xmlns:p14="http://schemas.microsoft.com/office/powerpoint/2010/main" val="142687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Back Titration Example</a:t>
            </a:r>
          </a:p>
        </p:txBody>
      </p:sp>
      <p:sp>
        <p:nvSpPr>
          <p:cNvPr id="25907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54864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Tahoma" panose="020B0604030504040204" pitchFamily="34" charset="0"/>
              </a:rPr>
              <a:t>Titration to determine moles of Na</a:t>
            </a:r>
            <a:r>
              <a:rPr lang="en-US" altLang="en-US" baseline="-25000" dirty="0">
                <a:latin typeface="Tahoma" panose="020B0604030504040204" pitchFamily="34" charset="0"/>
              </a:rPr>
              <a:t>2</a:t>
            </a:r>
            <a:r>
              <a:rPr lang="en-US" altLang="en-US" dirty="0">
                <a:latin typeface="Tahoma" panose="020B0604030504040204" pitchFamily="34" charset="0"/>
              </a:rPr>
              <a:t>CO</a:t>
            </a:r>
            <a:r>
              <a:rPr lang="en-US" altLang="en-US" baseline="-25000" dirty="0">
                <a:latin typeface="Tahoma" panose="020B0604030504040204" pitchFamily="34" charset="0"/>
              </a:rPr>
              <a:t>3</a:t>
            </a:r>
            <a:r>
              <a:rPr lang="en-US" altLang="en-US" dirty="0">
                <a:latin typeface="Tahoma" panose="020B0604030504040204" pitchFamily="34" charset="0"/>
              </a:rPr>
              <a:t> in a sample: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latin typeface="Tahoma" panose="020B0604030504040204" pitchFamily="34" charset="0"/>
              </a:rPr>
              <a:t>First, </a:t>
            </a:r>
            <a:r>
              <a:rPr lang="en-US" altLang="en-US" b="1" dirty="0">
                <a:latin typeface="Tahoma" panose="020B0604030504040204" pitchFamily="34" charset="0"/>
              </a:rPr>
              <a:t>direct titration</a:t>
            </a:r>
            <a:r>
              <a:rPr lang="en-US" altLang="en-US" dirty="0">
                <a:latin typeface="Tahoma" panose="020B0604030504040204" pitchFamily="34" charset="0"/>
              </a:rPr>
              <a:t>:  Na</a:t>
            </a:r>
            <a:r>
              <a:rPr lang="en-US" altLang="en-US" baseline="-25000" dirty="0">
                <a:latin typeface="Tahoma" panose="020B0604030504040204" pitchFamily="34" charset="0"/>
              </a:rPr>
              <a:t>2</a:t>
            </a:r>
            <a:r>
              <a:rPr lang="en-US" altLang="en-US" dirty="0">
                <a:latin typeface="Tahoma" panose="020B0604030504040204" pitchFamily="34" charset="0"/>
              </a:rPr>
              <a:t>CO</a:t>
            </a:r>
            <a:r>
              <a:rPr lang="en-US" altLang="en-US" baseline="-25000" dirty="0">
                <a:latin typeface="Tahoma" panose="020B0604030504040204" pitchFamily="34" charset="0"/>
              </a:rPr>
              <a:t>3</a:t>
            </a:r>
            <a:r>
              <a:rPr lang="en-US" altLang="en-US" dirty="0">
                <a:latin typeface="Tahoma" panose="020B0604030504040204" pitchFamily="34" charset="0"/>
              </a:rPr>
              <a:t> + 2HCl </a:t>
            </a:r>
            <a:r>
              <a:rPr lang="en-US" altLang="en-US" dirty="0">
                <a:cs typeface="Arial" panose="020B0604020202020204" pitchFamily="34" charset="0"/>
              </a:rPr>
              <a:t>→ H</a:t>
            </a:r>
            <a:r>
              <a:rPr lang="en-US" altLang="en-US" baseline="-25000" dirty="0">
                <a:cs typeface="Arial" panose="020B0604020202020204" pitchFamily="34" charset="0"/>
              </a:rPr>
              <a:t>2</a:t>
            </a:r>
            <a:r>
              <a:rPr lang="en-US" altLang="en-US" dirty="0">
                <a:cs typeface="Arial" panose="020B0604020202020204" pitchFamily="34" charset="0"/>
              </a:rPr>
              <a:t>CO</a:t>
            </a:r>
            <a:r>
              <a:rPr lang="en-US" altLang="en-US" baseline="-25000" dirty="0">
                <a:cs typeface="Arial" panose="020B0604020202020204" pitchFamily="34" charset="0"/>
              </a:rPr>
              <a:t>3</a:t>
            </a:r>
            <a:r>
              <a:rPr lang="en-US" altLang="en-US" dirty="0">
                <a:cs typeface="Arial" panose="020B0604020202020204" pitchFamily="34" charset="0"/>
              </a:rPr>
              <a:t> + </a:t>
            </a:r>
            <a:r>
              <a:rPr lang="en-US" altLang="en-US" dirty="0" err="1">
                <a:cs typeface="Arial" panose="020B0604020202020204" pitchFamily="34" charset="0"/>
              </a:rPr>
              <a:t>NaCl</a:t>
            </a:r>
            <a:r>
              <a:rPr lang="en-US" altLang="en-US" dirty="0">
                <a:cs typeface="Arial" panose="020B0604020202020204" pitchFamily="34" charset="0"/>
              </a:rPr>
              <a:t> (we will do </a:t>
            </a:r>
            <a:r>
              <a:rPr lang="en-US" altLang="en-US" dirty="0" smtClean="0">
                <a:cs typeface="Arial" panose="020B0604020202020204" pitchFamily="34" charset="0"/>
              </a:rPr>
              <a:t>as next to last lab)</a:t>
            </a:r>
            <a:endParaRPr lang="en-US" altLang="en-US" dirty="0">
              <a:cs typeface="Arial" panose="020B0604020202020204" pitchFamily="34" charset="0"/>
            </a:endParaRPr>
          </a:p>
        </p:txBody>
      </p:sp>
      <p:sp>
        <p:nvSpPr>
          <p:cNvPr id="259076" name="Line 4"/>
          <p:cNvSpPr>
            <a:spLocks noChangeShapeType="1"/>
          </p:cNvSpPr>
          <p:nvPr/>
        </p:nvSpPr>
        <p:spPr bwMode="auto">
          <a:xfrm>
            <a:off x="7772400" y="19050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77" name="Line 5"/>
          <p:cNvSpPr>
            <a:spLocks noChangeShapeType="1"/>
          </p:cNvSpPr>
          <p:nvPr/>
        </p:nvSpPr>
        <p:spPr bwMode="auto">
          <a:xfrm>
            <a:off x="7924800" y="19050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78" name="Freeform 6"/>
          <p:cNvSpPr>
            <a:spLocks/>
          </p:cNvSpPr>
          <p:nvPr/>
        </p:nvSpPr>
        <p:spPr bwMode="auto">
          <a:xfrm>
            <a:off x="7772400" y="2133600"/>
            <a:ext cx="152400" cy="76200"/>
          </a:xfrm>
          <a:custGeom>
            <a:avLst/>
            <a:gdLst>
              <a:gd name="T0" fmla="*/ 0 w 96"/>
              <a:gd name="T1" fmla="*/ 0 h 48"/>
              <a:gd name="T2" fmla="*/ 48 w 96"/>
              <a:gd name="T3" fmla="*/ 48 h 48"/>
              <a:gd name="T4" fmla="*/ 96 w 96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0"/>
                </a:moveTo>
                <a:cubicBezTo>
                  <a:pt x="16" y="24"/>
                  <a:pt x="32" y="48"/>
                  <a:pt x="48" y="48"/>
                </a:cubicBezTo>
                <a:cubicBezTo>
                  <a:pt x="64" y="48"/>
                  <a:pt x="88" y="8"/>
                  <a:pt x="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79" name="Line 7"/>
          <p:cNvSpPr>
            <a:spLocks noChangeShapeType="1"/>
          </p:cNvSpPr>
          <p:nvPr/>
        </p:nvSpPr>
        <p:spPr bwMode="auto">
          <a:xfrm>
            <a:off x="7805738" y="4038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80" name="Line 8"/>
          <p:cNvSpPr>
            <a:spLocks noChangeShapeType="1"/>
          </p:cNvSpPr>
          <p:nvPr/>
        </p:nvSpPr>
        <p:spPr bwMode="auto">
          <a:xfrm>
            <a:off x="7881938" y="4038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81" name="Rectangle 9"/>
          <p:cNvSpPr>
            <a:spLocks noChangeArrowheads="1"/>
          </p:cNvSpPr>
          <p:nvPr/>
        </p:nvSpPr>
        <p:spPr bwMode="auto">
          <a:xfrm>
            <a:off x="7772400" y="3886200"/>
            <a:ext cx="152400" cy="152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82" name="Oval 10"/>
          <p:cNvSpPr>
            <a:spLocks noChangeArrowheads="1"/>
          </p:cNvSpPr>
          <p:nvPr/>
        </p:nvSpPr>
        <p:spPr bwMode="auto">
          <a:xfrm>
            <a:off x="8045450" y="3908425"/>
            <a:ext cx="76200" cy="762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83" name="Line 11"/>
          <p:cNvSpPr>
            <a:spLocks noChangeShapeType="1"/>
          </p:cNvSpPr>
          <p:nvPr/>
        </p:nvSpPr>
        <p:spPr bwMode="auto">
          <a:xfrm flipV="1">
            <a:off x="7924800" y="39624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84" name="Freeform 12"/>
          <p:cNvSpPr>
            <a:spLocks/>
          </p:cNvSpPr>
          <p:nvPr/>
        </p:nvSpPr>
        <p:spPr bwMode="auto">
          <a:xfrm>
            <a:off x="6858000" y="4419600"/>
            <a:ext cx="2006600" cy="1701800"/>
          </a:xfrm>
          <a:custGeom>
            <a:avLst/>
            <a:gdLst>
              <a:gd name="T0" fmla="*/ 400 w 1264"/>
              <a:gd name="T1" fmla="*/ 0 h 1072"/>
              <a:gd name="T2" fmla="*/ 64 w 1264"/>
              <a:gd name="T3" fmla="*/ 768 h 1072"/>
              <a:gd name="T4" fmla="*/ 64 w 1264"/>
              <a:gd name="T5" fmla="*/ 1008 h 1072"/>
              <a:gd name="T6" fmla="*/ 448 w 1264"/>
              <a:gd name="T7" fmla="*/ 1056 h 1072"/>
              <a:gd name="T8" fmla="*/ 976 w 1264"/>
              <a:gd name="T9" fmla="*/ 1056 h 1072"/>
              <a:gd name="T10" fmla="*/ 1120 w 1264"/>
              <a:gd name="T11" fmla="*/ 1056 h 1072"/>
              <a:gd name="T12" fmla="*/ 1264 w 1264"/>
              <a:gd name="T13" fmla="*/ 960 h 1072"/>
              <a:gd name="T14" fmla="*/ 1120 w 1264"/>
              <a:gd name="T15" fmla="*/ 624 h 1072"/>
              <a:gd name="T16" fmla="*/ 784 w 1264"/>
              <a:gd name="T17" fmla="*/ 0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4" h="1072">
                <a:moveTo>
                  <a:pt x="400" y="0"/>
                </a:moveTo>
                <a:cubicBezTo>
                  <a:pt x="260" y="300"/>
                  <a:pt x="120" y="600"/>
                  <a:pt x="64" y="768"/>
                </a:cubicBezTo>
                <a:cubicBezTo>
                  <a:pt x="8" y="936"/>
                  <a:pt x="0" y="960"/>
                  <a:pt x="64" y="1008"/>
                </a:cubicBezTo>
                <a:cubicBezTo>
                  <a:pt x="128" y="1056"/>
                  <a:pt x="296" y="1048"/>
                  <a:pt x="448" y="1056"/>
                </a:cubicBezTo>
                <a:cubicBezTo>
                  <a:pt x="600" y="1064"/>
                  <a:pt x="864" y="1056"/>
                  <a:pt x="976" y="1056"/>
                </a:cubicBezTo>
                <a:cubicBezTo>
                  <a:pt x="1088" y="1056"/>
                  <a:pt x="1072" y="1072"/>
                  <a:pt x="1120" y="1056"/>
                </a:cubicBezTo>
                <a:cubicBezTo>
                  <a:pt x="1168" y="1040"/>
                  <a:pt x="1264" y="1032"/>
                  <a:pt x="1264" y="960"/>
                </a:cubicBezTo>
                <a:cubicBezTo>
                  <a:pt x="1264" y="888"/>
                  <a:pt x="1200" y="784"/>
                  <a:pt x="1120" y="624"/>
                </a:cubicBezTo>
                <a:cubicBezTo>
                  <a:pt x="1040" y="464"/>
                  <a:pt x="840" y="104"/>
                  <a:pt x="78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85" name="Line 13"/>
          <p:cNvSpPr>
            <a:spLocks noChangeShapeType="1"/>
          </p:cNvSpPr>
          <p:nvPr/>
        </p:nvSpPr>
        <p:spPr bwMode="auto">
          <a:xfrm>
            <a:off x="7086600" y="52578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86" name="Line 14"/>
          <p:cNvSpPr>
            <a:spLocks noChangeShapeType="1"/>
          </p:cNvSpPr>
          <p:nvPr/>
        </p:nvSpPr>
        <p:spPr bwMode="auto">
          <a:xfrm>
            <a:off x="7010400" y="4648200"/>
            <a:ext cx="381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87" name="Text Box 15"/>
          <p:cNvSpPr txBox="1">
            <a:spLocks noChangeArrowheads="1"/>
          </p:cNvSpPr>
          <p:nvPr/>
        </p:nvSpPr>
        <p:spPr bwMode="auto">
          <a:xfrm>
            <a:off x="6019800" y="4114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Na</a:t>
            </a:r>
            <a:r>
              <a:rPr lang="en-US" altLang="en-US" baseline="-25000"/>
              <a:t>2</a:t>
            </a:r>
            <a:r>
              <a:rPr lang="en-US" altLang="en-US"/>
              <a:t>CO</a:t>
            </a:r>
            <a:r>
              <a:rPr lang="en-US" altLang="en-US" baseline="-25000"/>
              <a:t>3</a:t>
            </a:r>
          </a:p>
        </p:txBody>
      </p:sp>
      <p:sp>
        <p:nvSpPr>
          <p:cNvPr id="259088" name="Text Box 16"/>
          <p:cNvSpPr txBox="1">
            <a:spLocks noChangeArrowheads="1"/>
          </p:cNvSpPr>
          <p:nvPr/>
        </p:nvSpPr>
        <p:spPr bwMode="auto">
          <a:xfrm>
            <a:off x="6477000" y="2514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HCl</a:t>
            </a:r>
          </a:p>
        </p:txBody>
      </p:sp>
      <p:sp>
        <p:nvSpPr>
          <p:cNvPr id="259089" name="Line 17"/>
          <p:cNvSpPr>
            <a:spLocks noChangeShapeType="1"/>
          </p:cNvSpPr>
          <p:nvPr/>
        </p:nvSpPr>
        <p:spPr bwMode="auto">
          <a:xfrm>
            <a:off x="7086600" y="27432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59090" name="Object 18"/>
          <p:cNvGraphicFramePr>
            <a:graphicFrameLocks noGrp="1" noChangeAspect="1"/>
          </p:cNvGraphicFramePr>
          <p:nvPr>
            <p:ph idx="1"/>
          </p:nvPr>
        </p:nvGraphicFramePr>
        <p:xfrm>
          <a:off x="914400" y="2971800"/>
          <a:ext cx="521970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art" r:id="rId3" imgW="5219802" imgH="3086039" progId="Excel.Chart.8">
                  <p:embed/>
                </p:oleObj>
              </mc:Choice>
              <mc:Fallback>
                <p:oleObj name="Chart" r:id="rId3" imgW="5219802" imgH="3086039" progId="Excel.Chart.8">
                  <p:embed/>
                  <p:pic>
                    <p:nvPicPr>
                      <p:cNvPr id="25909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971800"/>
                        <a:ext cx="5219700" cy="308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9091" name="Oval 19"/>
          <p:cNvSpPr>
            <a:spLocks noChangeArrowheads="1"/>
          </p:cNvSpPr>
          <p:nvPr/>
        </p:nvSpPr>
        <p:spPr bwMode="auto">
          <a:xfrm>
            <a:off x="4876800" y="4572000"/>
            <a:ext cx="304800" cy="609600"/>
          </a:xfrm>
          <a:prstGeom prst="ellipse">
            <a:avLst/>
          </a:prstGeom>
          <a:solidFill>
            <a:schemeClr val="accent2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92" name="Text Box 20"/>
          <p:cNvSpPr txBox="1">
            <a:spLocks noChangeArrowheads="1"/>
          </p:cNvSpPr>
          <p:nvPr/>
        </p:nvSpPr>
        <p:spPr bwMode="auto">
          <a:xfrm>
            <a:off x="4267200" y="32004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not that sharp</a:t>
            </a:r>
          </a:p>
        </p:txBody>
      </p:sp>
      <p:sp>
        <p:nvSpPr>
          <p:cNvPr id="259093" name="Line 21"/>
          <p:cNvSpPr>
            <a:spLocks noChangeShapeType="1"/>
          </p:cNvSpPr>
          <p:nvPr/>
        </p:nvSpPr>
        <p:spPr bwMode="auto">
          <a:xfrm flipH="1">
            <a:off x="5029200" y="3581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60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/>
      <p:bldP spid="259087" grpId="0"/>
      <p:bldP spid="259088" grpId="0"/>
      <p:bldOleChart spid="259090" grpId="0"/>
      <p:bldP spid="2590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Back Titration Example</a:t>
            </a:r>
          </a:p>
        </p:txBody>
      </p:sp>
      <p:sp>
        <p:nvSpPr>
          <p:cNvPr id="260099" name="Text Box 3"/>
          <p:cNvSpPr txBox="1">
            <a:spLocks noChangeArrowheads="1"/>
          </p:cNvSpPr>
          <p:nvPr/>
        </p:nvSpPr>
        <p:spPr bwMode="auto">
          <a:xfrm>
            <a:off x="609600" y="1752600"/>
            <a:ext cx="65532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latin typeface="Tahoma" panose="020B0604030504040204" pitchFamily="34" charset="0"/>
              </a:rPr>
              <a:t>Titration </a:t>
            </a:r>
            <a:r>
              <a:rPr lang="en-US" altLang="en-US" dirty="0">
                <a:latin typeface="Tahoma" panose="020B0604030504040204" pitchFamily="34" charset="0"/>
              </a:rPr>
              <a:t>to determine moles of Na</a:t>
            </a:r>
            <a:r>
              <a:rPr lang="en-US" altLang="en-US" baseline="-25000" dirty="0">
                <a:latin typeface="Tahoma" panose="020B0604030504040204" pitchFamily="34" charset="0"/>
              </a:rPr>
              <a:t>2</a:t>
            </a:r>
            <a:r>
              <a:rPr lang="en-US" altLang="en-US" dirty="0">
                <a:latin typeface="Tahoma" panose="020B0604030504040204" pitchFamily="34" charset="0"/>
              </a:rPr>
              <a:t>CO</a:t>
            </a:r>
            <a:r>
              <a:rPr lang="en-US" altLang="en-US" baseline="-25000" dirty="0">
                <a:latin typeface="Tahoma" panose="020B0604030504040204" pitchFamily="34" charset="0"/>
              </a:rPr>
              <a:t>3</a:t>
            </a:r>
            <a:r>
              <a:rPr lang="en-US" altLang="en-US" dirty="0">
                <a:latin typeface="Tahoma" panose="020B0604030504040204" pitchFamily="34" charset="0"/>
              </a:rPr>
              <a:t> in a sample: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latin typeface="Tahoma" panose="020B0604030504040204" pitchFamily="34" charset="0"/>
              </a:rPr>
              <a:t>Now, via </a:t>
            </a:r>
            <a:r>
              <a:rPr lang="en-US" altLang="en-US" b="1" dirty="0">
                <a:latin typeface="Tahoma" panose="020B0604030504040204" pitchFamily="34" charset="0"/>
              </a:rPr>
              <a:t>back titration</a:t>
            </a:r>
            <a:r>
              <a:rPr lang="en-US" altLang="en-US" dirty="0">
                <a:latin typeface="Tahoma" panose="020B0604030504040204" pitchFamily="34" charset="0"/>
              </a:rPr>
              <a:t>: excess </a:t>
            </a:r>
            <a:r>
              <a:rPr lang="en-US" altLang="en-US" dirty="0" err="1">
                <a:latin typeface="Tahoma" panose="020B0604030504040204" pitchFamily="34" charset="0"/>
              </a:rPr>
              <a:t>HCl</a:t>
            </a:r>
            <a:r>
              <a:rPr lang="en-US" altLang="en-US" dirty="0">
                <a:latin typeface="Tahoma" panose="020B0604030504040204" pitchFamily="34" charset="0"/>
              </a:rPr>
              <a:t> added to sample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latin typeface="Tahoma" panose="020B0604030504040204" pitchFamily="34" charset="0"/>
              </a:rPr>
              <a:t>Na</a:t>
            </a:r>
            <a:r>
              <a:rPr lang="en-US" altLang="en-US" baseline="-25000" dirty="0">
                <a:latin typeface="Tahoma" panose="020B0604030504040204" pitchFamily="34" charset="0"/>
              </a:rPr>
              <a:t>2</a:t>
            </a:r>
            <a:r>
              <a:rPr lang="en-US" altLang="en-US" dirty="0">
                <a:latin typeface="Tahoma" panose="020B0604030504040204" pitchFamily="34" charset="0"/>
              </a:rPr>
              <a:t>CO</a:t>
            </a:r>
            <a:r>
              <a:rPr lang="en-US" altLang="en-US" baseline="-25000" dirty="0">
                <a:latin typeface="Tahoma" panose="020B0604030504040204" pitchFamily="34" charset="0"/>
              </a:rPr>
              <a:t>3</a:t>
            </a:r>
            <a:r>
              <a:rPr lang="en-US" altLang="en-US" dirty="0">
                <a:latin typeface="Tahoma" panose="020B0604030504040204" pitchFamily="34" charset="0"/>
              </a:rPr>
              <a:t> + </a:t>
            </a:r>
            <a:r>
              <a:rPr lang="en-US" altLang="en-US" dirty="0" err="1">
                <a:latin typeface="Tahoma" panose="020B0604030504040204" pitchFamily="34" charset="0"/>
              </a:rPr>
              <a:t>HCl</a:t>
            </a:r>
            <a:r>
              <a:rPr lang="en-US" altLang="en-US" dirty="0">
                <a:latin typeface="Tahoma" panose="020B0604030504040204" pitchFamily="34" charset="0"/>
              </a:rPr>
              <a:t> </a:t>
            </a:r>
            <a:r>
              <a:rPr lang="en-US" altLang="en-US" dirty="0">
                <a:cs typeface="Arial" panose="020B0604020202020204" pitchFamily="34" charset="0"/>
              </a:rPr>
              <a:t>→ </a:t>
            </a:r>
            <a:r>
              <a:rPr lang="en-US" altLang="en-US" dirty="0" err="1">
                <a:cs typeface="Arial" panose="020B0604020202020204" pitchFamily="34" charset="0"/>
              </a:rPr>
              <a:t>NaCl</a:t>
            </a:r>
            <a:r>
              <a:rPr lang="en-US" altLang="en-US" dirty="0">
                <a:cs typeface="Arial" panose="020B0604020202020204" pitchFamily="34" charset="0"/>
              </a:rPr>
              <a:t> + H</a:t>
            </a:r>
            <a:r>
              <a:rPr lang="en-US" altLang="en-US" baseline="-25000" dirty="0">
                <a:cs typeface="Arial" panose="020B0604020202020204" pitchFamily="34" charset="0"/>
              </a:rPr>
              <a:t>2</a:t>
            </a:r>
            <a:r>
              <a:rPr lang="en-US" altLang="en-US" dirty="0">
                <a:cs typeface="Arial" panose="020B0604020202020204" pitchFamily="34" charset="0"/>
              </a:rPr>
              <a:t>CO</a:t>
            </a:r>
            <a:r>
              <a:rPr lang="en-US" altLang="en-US" baseline="-25000" dirty="0">
                <a:cs typeface="Arial" panose="020B0604020202020204" pitchFamily="34" charset="0"/>
              </a:rPr>
              <a:t>3</a:t>
            </a:r>
            <a:r>
              <a:rPr lang="en-US" altLang="en-US" dirty="0">
                <a:cs typeface="Arial" panose="020B0604020202020204" pitchFamily="34" charset="0"/>
              </a:rPr>
              <a:t> +heat </a:t>
            </a:r>
            <a:r>
              <a:rPr lang="en-US" altLang="en-US" dirty="0"/>
              <a:t>→ </a:t>
            </a:r>
            <a:r>
              <a:rPr lang="en-US" altLang="en-US" dirty="0" err="1"/>
              <a:t>NaCl</a:t>
            </a:r>
            <a:r>
              <a:rPr lang="en-US" altLang="en-US" dirty="0"/>
              <a:t> + H</a:t>
            </a:r>
            <a:r>
              <a:rPr lang="en-US" altLang="en-US" baseline="-25000" dirty="0"/>
              <a:t>2</a:t>
            </a:r>
            <a:r>
              <a:rPr lang="en-US" altLang="en-US" dirty="0"/>
              <a:t>O + CO</a:t>
            </a:r>
            <a:r>
              <a:rPr lang="en-US" altLang="en-US" baseline="-25000" dirty="0"/>
              <a:t>2</a:t>
            </a:r>
            <a:r>
              <a:rPr lang="en-US" altLang="en-US" dirty="0"/>
              <a:t>(g)</a:t>
            </a:r>
          </a:p>
        </p:txBody>
      </p:sp>
      <p:sp>
        <p:nvSpPr>
          <p:cNvPr id="260100" name="Text Box 4"/>
          <p:cNvSpPr txBox="1">
            <a:spLocks noChangeArrowheads="1"/>
          </p:cNvSpPr>
          <p:nvPr/>
        </p:nvSpPr>
        <p:spPr bwMode="auto">
          <a:xfrm>
            <a:off x="609600" y="3657600"/>
            <a:ext cx="510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Excess HCl titrated with NaOH to NaCl + H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</a:p>
        </p:txBody>
      </p:sp>
      <p:sp>
        <p:nvSpPr>
          <p:cNvPr id="260101" name="Line 5"/>
          <p:cNvSpPr>
            <a:spLocks noChangeShapeType="1"/>
          </p:cNvSpPr>
          <p:nvPr/>
        </p:nvSpPr>
        <p:spPr bwMode="auto">
          <a:xfrm>
            <a:off x="7924800" y="17526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02" name="Line 6"/>
          <p:cNvSpPr>
            <a:spLocks noChangeShapeType="1"/>
          </p:cNvSpPr>
          <p:nvPr/>
        </p:nvSpPr>
        <p:spPr bwMode="auto">
          <a:xfrm>
            <a:off x="8077200" y="17526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03" name="Freeform 7"/>
          <p:cNvSpPr>
            <a:spLocks/>
          </p:cNvSpPr>
          <p:nvPr/>
        </p:nvSpPr>
        <p:spPr bwMode="auto">
          <a:xfrm>
            <a:off x="7924800" y="1981200"/>
            <a:ext cx="152400" cy="76200"/>
          </a:xfrm>
          <a:custGeom>
            <a:avLst/>
            <a:gdLst>
              <a:gd name="T0" fmla="*/ 0 w 96"/>
              <a:gd name="T1" fmla="*/ 0 h 48"/>
              <a:gd name="T2" fmla="*/ 48 w 96"/>
              <a:gd name="T3" fmla="*/ 48 h 48"/>
              <a:gd name="T4" fmla="*/ 96 w 96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0"/>
                </a:moveTo>
                <a:cubicBezTo>
                  <a:pt x="16" y="24"/>
                  <a:pt x="32" y="48"/>
                  <a:pt x="48" y="48"/>
                </a:cubicBezTo>
                <a:cubicBezTo>
                  <a:pt x="64" y="48"/>
                  <a:pt x="88" y="8"/>
                  <a:pt x="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04" name="Line 8"/>
          <p:cNvSpPr>
            <a:spLocks noChangeShapeType="1"/>
          </p:cNvSpPr>
          <p:nvPr/>
        </p:nvSpPr>
        <p:spPr bwMode="auto">
          <a:xfrm>
            <a:off x="7958138" y="3886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05" name="Line 9"/>
          <p:cNvSpPr>
            <a:spLocks noChangeShapeType="1"/>
          </p:cNvSpPr>
          <p:nvPr/>
        </p:nvSpPr>
        <p:spPr bwMode="auto">
          <a:xfrm>
            <a:off x="8034338" y="3886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06" name="Rectangle 10"/>
          <p:cNvSpPr>
            <a:spLocks noChangeArrowheads="1"/>
          </p:cNvSpPr>
          <p:nvPr/>
        </p:nvSpPr>
        <p:spPr bwMode="auto">
          <a:xfrm>
            <a:off x="7924800" y="3733800"/>
            <a:ext cx="152400" cy="152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7" name="Oval 11"/>
          <p:cNvSpPr>
            <a:spLocks noChangeArrowheads="1"/>
          </p:cNvSpPr>
          <p:nvPr/>
        </p:nvSpPr>
        <p:spPr bwMode="auto">
          <a:xfrm>
            <a:off x="8197850" y="3756025"/>
            <a:ext cx="76200" cy="762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08" name="Line 12"/>
          <p:cNvSpPr>
            <a:spLocks noChangeShapeType="1"/>
          </p:cNvSpPr>
          <p:nvPr/>
        </p:nvSpPr>
        <p:spPr bwMode="auto">
          <a:xfrm flipV="1">
            <a:off x="8077200" y="38100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09" name="Freeform 13"/>
          <p:cNvSpPr>
            <a:spLocks/>
          </p:cNvSpPr>
          <p:nvPr/>
        </p:nvSpPr>
        <p:spPr bwMode="auto">
          <a:xfrm>
            <a:off x="7010400" y="4114800"/>
            <a:ext cx="2006600" cy="1701800"/>
          </a:xfrm>
          <a:custGeom>
            <a:avLst/>
            <a:gdLst>
              <a:gd name="T0" fmla="*/ 400 w 1264"/>
              <a:gd name="T1" fmla="*/ 0 h 1072"/>
              <a:gd name="T2" fmla="*/ 64 w 1264"/>
              <a:gd name="T3" fmla="*/ 768 h 1072"/>
              <a:gd name="T4" fmla="*/ 64 w 1264"/>
              <a:gd name="T5" fmla="*/ 1008 h 1072"/>
              <a:gd name="T6" fmla="*/ 448 w 1264"/>
              <a:gd name="T7" fmla="*/ 1056 h 1072"/>
              <a:gd name="T8" fmla="*/ 976 w 1264"/>
              <a:gd name="T9" fmla="*/ 1056 h 1072"/>
              <a:gd name="T10" fmla="*/ 1120 w 1264"/>
              <a:gd name="T11" fmla="*/ 1056 h 1072"/>
              <a:gd name="T12" fmla="*/ 1264 w 1264"/>
              <a:gd name="T13" fmla="*/ 960 h 1072"/>
              <a:gd name="T14" fmla="*/ 1120 w 1264"/>
              <a:gd name="T15" fmla="*/ 624 h 1072"/>
              <a:gd name="T16" fmla="*/ 784 w 1264"/>
              <a:gd name="T17" fmla="*/ 0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4" h="1072">
                <a:moveTo>
                  <a:pt x="400" y="0"/>
                </a:moveTo>
                <a:cubicBezTo>
                  <a:pt x="260" y="300"/>
                  <a:pt x="120" y="600"/>
                  <a:pt x="64" y="768"/>
                </a:cubicBezTo>
                <a:cubicBezTo>
                  <a:pt x="8" y="936"/>
                  <a:pt x="0" y="960"/>
                  <a:pt x="64" y="1008"/>
                </a:cubicBezTo>
                <a:cubicBezTo>
                  <a:pt x="128" y="1056"/>
                  <a:pt x="296" y="1048"/>
                  <a:pt x="448" y="1056"/>
                </a:cubicBezTo>
                <a:cubicBezTo>
                  <a:pt x="600" y="1064"/>
                  <a:pt x="864" y="1056"/>
                  <a:pt x="976" y="1056"/>
                </a:cubicBezTo>
                <a:cubicBezTo>
                  <a:pt x="1088" y="1056"/>
                  <a:pt x="1072" y="1072"/>
                  <a:pt x="1120" y="1056"/>
                </a:cubicBezTo>
                <a:cubicBezTo>
                  <a:pt x="1168" y="1040"/>
                  <a:pt x="1264" y="1032"/>
                  <a:pt x="1264" y="960"/>
                </a:cubicBezTo>
                <a:cubicBezTo>
                  <a:pt x="1264" y="888"/>
                  <a:pt x="1200" y="784"/>
                  <a:pt x="1120" y="624"/>
                </a:cubicBezTo>
                <a:cubicBezTo>
                  <a:pt x="1040" y="464"/>
                  <a:pt x="840" y="104"/>
                  <a:pt x="78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0" name="Line 14"/>
          <p:cNvSpPr>
            <a:spLocks noChangeShapeType="1"/>
          </p:cNvSpPr>
          <p:nvPr/>
        </p:nvSpPr>
        <p:spPr bwMode="auto">
          <a:xfrm>
            <a:off x="7239000" y="4953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1" name="Line 15"/>
          <p:cNvSpPr>
            <a:spLocks noChangeShapeType="1"/>
          </p:cNvSpPr>
          <p:nvPr/>
        </p:nvSpPr>
        <p:spPr bwMode="auto">
          <a:xfrm>
            <a:off x="7162800" y="4343400"/>
            <a:ext cx="381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2" name="Text Box 16"/>
          <p:cNvSpPr txBox="1">
            <a:spLocks noChangeArrowheads="1"/>
          </p:cNvSpPr>
          <p:nvPr/>
        </p:nvSpPr>
        <p:spPr bwMode="auto">
          <a:xfrm>
            <a:off x="6172200" y="38100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Na</a:t>
            </a:r>
            <a:r>
              <a:rPr lang="en-US" altLang="en-US" baseline="-25000"/>
              <a:t>2</a:t>
            </a:r>
            <a:r>
              <a:rPr lang="en-US" altLang="en-US"/>
              <a:t>CO</a:t>
            </a:r>
            <a:r>
              <a:rPr lang="en-US" altLang="en-US" baseline="-25000"/>
              <a:t>3</a:t>
            </a:r>
          </a:p>
        </p:txBody>
      </p:sp>
      <p:sp>
        <p:nvSpPr>
          <p:cNvPr id="260113" name="Text Box 17"/>
          <p:cNvSpPr txBox="1">
            <a:spLocks noChangeArrowheads="1"/>
          </p:cNvSpPr>
          <p:nvPr/>
        </p:nvSpPr>
        <p:spPr bwMode="auto">
          <a:xfrm>
            <a:off x="7772400" y="1676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HCl</a:t>
            </a:r>
          </a:p>
        </p:txBody>
      </p:sp>
      <p:sp>
        <p:nvSpPr>
          <p:cNvPr id="260114" name="Line 18"/>
          <p:cNvSpPr>
            <a:spLocks noChangeShapeType="1"/>
          </p:cNvSpPr>
          <p:nvPr/>
        </p:nvSpPr>
        <p:spPr bwMode="auto">
          <a:xfrm flipH="1">
            <a:off x="7924800" y="20574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5" name="Freeform 19"/>
          <p:cNvSpPr>
            <a:spLocks/>
          </p:cNvSpPr>
          <p:nvPr/>
        </p:nvSpPr>
        <p:spPr bwMode="auto">
          <a:xfrm>
            <a:off x="7086600" y="1676400"/>
            <a:ext cx="1016000" cy="2743200"/>
          </a:xfrm>
          <a:custGeom>
            <a:avLst/>
            <a:gdLst>
              <a:gd name="T0" fmla="*/ 0 w 640"/>
              <a:gd name="T1" fmla="*/ 0 h 1728"/>
              <a:gd name="T2" fmla="*/ 192 w 640"/>
              <a:gd name="T3" fmla="*/ 624 h 1728"/>
              <a:gd name="T4" fmla="*/ 144 w 640"/>
              <a:gd name="T5" fmla="*/ 816 h 1728"/>
              <a:gd name="T6" fmla="*/ 240 w 640"/>
              <a:gd name="T7" fmla="*/ 1152 h 1728"/>
              <a:gd name="T8" fmla="*/ 336 w 640"/>
              <a:gd name="T9" fmla="*/ 1248 h 1728"/>
              <a:gd name="T10" fmla="*/ 480 w 640"/>
              <a:gd name="T11" fmla="*/ 1632 h 1728"/>
              <a:gd name="T12" fmla="*/ 576 w 640"/>
              <a:gd name="T13" fmla="*/ 1728 h 1728"/>
              <a:gd name="T14" fmla="*/ 624 w 640"/>
              <a:gd name="T15" fmla="*/ 1632 h 1728"/>
              <a:gd name="T16" fmla="*/ 480 w 640"/>
              <a:gd name="T17" fmla="*/ 1200 h 1728"/>
              <a:gd name="T18" fmla="*/ 528 w 640"/>
              <a:gd name="T19" fmla="*/ 1056 h 1728"/>
              <a:gd name="T20" fmla="*/ 384 w 640"/>
              <a:gd name="T21" fmla="*/ 672 h 1728"/>
              <a:gd name="T22" fmla="*/ 288 w 640"/>
              <a:gd name="T23" fmla="*/ 672 h 1728"/>
              <a:gd name="T24" fmla="*/ 48 w 640"/>
              <a:gd name="T25" fmla="*/ 0 h 1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40" h="1728">
                <a:moveTo>
                  <a:pt x="0" y="0"/>
                </a:moveTo>
                <a:cubicBezTo>
                  <a:pt x="84" y="244"/>
                  <a:pt x="168" y="488"/>
                  <a:pt x="192" y="624"/>
                </a:cubicBezTo>
                <a:cubicBezTo>
                  <a:pt x="216" y="760"/>
                  <a:pt x="136" y="728"/>
                  <a:pt x="144" y="816"/>
                </a:cubicBezTo>
                <a:cubicBezTo>
                  <a:pt x="152" y="904"/>
                  <a:pt x="208" y="1080"/>
                  <a:pt x="240" y="1152"/>
                </a:cubicBezTo>
                <a:cubicBezTo>
                  <a:pt x="272" y="1224"/>
                  <a:pt x="296" y="1168"/>
                  <a:pt x="336" y="1248"/>
                </a:cubicBezTo>
                <a:cubicBezTo>
                  <a:pt x="376" y="1328"/>
                  <a:pt x="440" y="1552"/>
                  <a:pt x="480" y="1632"/>
                </a:cubicBezTo>
                <a:cubicBezTo>
                  <a:pt x="520" y="1712"/>
                  <a:pt x="552" y="1728"/>
                  <a:pt x="576" y="1728"/>
                </a:cubicBezTo>
                <a:cubicBezTo>
                  <a:pt x="600" y="1728"/>
                  <a:pt x="640" y="1720"/>
                  <a:pt x="624" y="1632"/>
                </a:cubicBezTo>
                <a:cubicBezTo>
                  <a:pt x="608" y="1544"/>
                  <a:pt x="496" y="1296"/>
                  <a:pt x="480" y="1200"/>
                </a:cubicBezTo>
                <a:cubicBezTo>
                  <a:pt x="464" y="1104"/>
                  <a:pt x="544" y="1144"/>
                  <a:pt x="528" y="1056"/>
                </a:cubicBezTo>
                <a:cubicBezTo>
                  <a:pt x="512" y="968"/>
                  <a:pt x="424" y="736"/>
                  <a:pt x="384" y="672"/>
                </a:cubicBezTo>
                <a:cubicBezTo>
                  <a:pt x="344" y="608"/>
                  <a:pt x="344" y="784"/>
                  <a:pt x="288" y="672"/>
                </a:cubicBezTo>
                <a:cubicBezTo>
                  <a:pt x="232" y="560"/>
                  <a:pt x="88" y="11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6" name="Oval 20"/>
          <p:cNvSpPr>
            <a:spLocks noChangeArrowheads="1"/>
          </p:cNvSpPr>
          <p:nvPr/>
        </p:nvSpPr>
        <p:spPr bwMode="auto">
          <a:xfrm>
            <a:off x="7924800" y="4343400"/>
            <a:ext cx="228600" cy="2286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117" name="Text Box 21"/>
          <p:cNvSpPr txBox="1">
            <a:spLocks noChangeArrowheads="1"/>
          </p:cNvSpPr>
          <p:nvPr/>
        </p:nvSpPr>
        <p:spPr bwMode="auto">
          <a:xfrm>
            <a:off x="609600" y="3124200"/>
            <a:ext cx="510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After heating only NaCl and excess HCl left</a:t>
            </a:r>
          </a:p>
        </p:txBody>
      </p:sp>
      <p:sp>
        <p:nvSpPr>
          <p:cNvPr id="260118" name="Text Box 22"/>
          <p:cNvSpPr txBox="1">
            <a:spLocks noChangeArrowheads="1"/>
          </p:cNvSpPr>
          <p:nvPr/>
        </p:nvSpPr>
        <p:spPr bwMode="auto">
          <a:xfrm>
            <a:off x="7696200" y="9906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NaOH</a:t>
            </a:r>
          </a:p>
        </p:txBody>
      </p:sp>
      <p:sp>
        <p:nvSpPr>
          <p:cNvPr id="260119" name="Text Box 23"/>
          <p:cNvSpPr txBox="1">
            <a:spLocks noChangeArrowheads="1"/>
          </p:cNvSpPr>
          <p:nvPr/>
        </p:nvSpPr>
        <p:spPr bwMode="auto">
          <a:xfrm>
            <a:off x="5181600" y="5181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Excess HCl</a:t>
            </a:r>
          </a:p>
        </p:txBody>
      </p:sp>
      <p:sp>
        <p:nvSpPr>
          <p:cNvPr id="260120" name="Line 24"/>
          <p:cNvSpPr>
            <a:spLocks noChangeShapeType="1"/>
          </p:cNvSpPr>
          <p:nvPr/>
        </p:nvSpPr>
        <p:spPr bwMode="auto">
          <a:xfrm>
            <a:off x="6553200" y="5410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60121" name="Object 25"/>
          <p:cNvGraphicFramePr>
            <a:graphicFrameLocks noGrp="1" noChangeAspect="1"/>
          </p:cNvGraphicFramePr>
          <p:nvPr>
            <p:ph idx="1"/>
          </p:nvPr>
        </p:nvGraphicFramePr>
        <p:xfrm>
          <a:off x="685800" y="4070350"/>
          <a:ext cx="4419600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hart" r:id="rId3" imgW="5229230" imgH="3095468" progId="Excel.Chart.8">
                  <p:embed/>
                </p:oleObj>
              </mc:Choice>
              <mc:Fallback>
                <p:oleObj name="Chart" r:id="rId3" imgW="5229230" imgH="3095468" progId="Excel.Chart.8">
                  <p:embed/>
                  <p:pic>
                    <p:nvPicPr>
                      <p:cNvPr id="26012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070350"/>
                        <a:ext cx="4419600" cy="261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0122" name="Text Box 26"/>
          <p:cNvSpPr txBox="1">
            <a:spLocks noChangeArrowheads="1"/>
          </p:cNvSpPr>
          <p:nvPr/>
        </p:nvSpPr>
        <p:spPr bwMode="auto">
          <a:xfrm>
            <a:off x="1219200" y="44196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Very Sharp</a:t>
            </a:r>
          </a:p>
        </p:txBody>
      </p:sp>
      <p:sp>
        <p:nvSpPr>
          <p:cNvPr id="260123" name="Line 27"/>
          <p:cNvSpPr>
            <a:spLocks noChangeShapeType="1"/>
          </p:cNvSpPr>
          <p:nvPr/>
        </p:nvSpPr>
        <p:spPr bwMode="auto">
          <a:xfrm>
            <a:off x="2514600" y="46482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4" name="Oval 28"/>
          <p:cNvSpPr>
            <a:spLocks noChangeArrowheads="1"/>
          </p:cNvSpPr>
          <p:nvPr/>
        </p:nvSpPr>
        <p:spPr bwMode="auto">
          <a:xfrm>
            <a:off x="3505200" y="4876800"/>
            <a:ext cx="304800" cy="914400"/>
          </a:xfrm>
          <a:prstGeom prst="ellipse">
            <a:avLst/>
          </a:prstGeom>
          <a:solidFill>
            <a:schemeClr val="accent2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5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260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60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60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60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260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6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6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60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60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60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60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60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60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/>
      <p:bldP spid="260100" grpId="0"/>
      <p:bldP spid="260112" grpId="0"/>
      <p:bldP spid="260112" grpId="1"/>
      <p:bldP spid="260113" grpId="0"/>
      <p:bldP spid="260113" grpId="1"/>
      <p:bldP spid="260117" grpId="0"/>
      <p:bldP spid="260118" grpId="0"/>
      <p:bldP spid="260119" grpId="0"/>
      <p:bldOleChart spid="260121" grpId="0"/>
      <p:bldP spid="2601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charset="0"/>
              </a:rPr>
              <a:t>Titrations</a:t>
            </a:r>
            <a:r>
              <a:rPr lang="en-US" altLang="en-US" sz="4000" smtClean="0"/>
              <a:t/>
            </a:r>
            <a:br>
              <a:rPr lang="en-US" altLang="en-US" sz="4000" smtClean="0"/>
            </a:br>
            <a:r>
              <a:rPr lang="en-US" altLang="en-US" sz="3200" smtClean="0">
                <a:latin typeface="Tahoma" charset="0"/>
              </a:rPr>
              <a:t>Some Questions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smtClean="0">
                <a:latin typeface="Tahoma" charset="0"/>
              </a:rPr>
              <a:t>List two requirements for a titration to be functional.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smtClean="0">
                <a:latin typeface="Tahoma" charset="0"/>
              </a:rPr>
              <a:t>In a back titration, what is actually being titrated? (a) analyte	b) reagent added  c) excess reagent  d) secondary reagent)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smtClean="0">
                <a:latin typeface="Tahoma" charset="0"/>
              </a:rPr>
              <a:t>Why might one want to standardize a prepared solution of 0.1 M NaOH rather than prepare it to exactly 0.100 M?  NaOH is a hygroscopic solid that also absorbs CO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762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charset="0"/>
                <a:cs typeface="Tahoma" charset="0"/>
              </a:rPr>
              <a:t>Titrations</a:t>
            </a:r>
            <a:br>
              <a:rPr lang="en-US" altLang="en-US" sz="4000" smtClean="0">
                <a:latin typeface="Tahoma" charset="0"/>
                <a:cs typeface="Tahoma" charset="0"/>
              </a:rPr>
            </a:br>
            <a:r>
              <a:rPr lang="en-US" altLang="en-US" sz="3200" smtClean="0">
                <a:latin typeface="Tahoma" charset="0"/>
                <a:cs typeface="Tahoma" charset="0"/>
              </a:rPr>
              <a:t>Back Titration Example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400" dirty="0" smtClean="0">
                <a:latin typeface="Tahoma" charset="0"/>
              </a:rPr>
              <a:t>The Mass percent of carbonate is determined in a soil sample by a back titration.  A 1.00 g soil sample is placed in a flask and then 10.00 </a:t>
            </a:r>
            <a:r>
              <a:rPr lang="en-US" altLang="en-US" sz="2400" dirty="0" err="1" smtClean="0">
                <a:latin typeface="Tahoma" charset="0"/>
              </a:rPr>
              <a:t>mL</a:t>
            </a:r>
            <a:r>
              <a:rPr lang="en-US" altLang="en-US" sz="2400" dirty="0" smtClean="0">
                <a:latin typeface="Tahoma" charset="0"/>
              </a:rPr>
              <a:t> of 1.00 M </a:t>
            </a:r>
            <a:r>
              <a:rPr lang="en-US" altLang="en-US" sz="2400" dirty="0" err="1" smtClean="0">
                <a:latin typeface="Tahoma" charset="0"/>
              </a:rPr>
              <a:t>HCl</a:t>
            </a:r>
            <a:r>
              <a:rPr lang="en-US" altLang="en-US" sz="2400" dirty="0" smtClean="0">
                <a:latin typeface="Tahoma" charset="0"/>
              </a:rPr>
              <a:t> is added.  The sample is heated to drive out CO</a:t>
            </a:r>
            <a:r>
              <a:rPr lang="en-US" altLang="en-US" sz="2400" baseline="-25000" dirty="0" smtClean="0">
                <a:latin typeface="Tahoma" charset="0"/>
              </a:rPr>
              <a:t>2</a:t>
            </a:r>
            <a:r>
              <a:rPr lang="en-US" altLang="en-US" sz="2400" dirty="0" smtClean="0">
                <a:latin typeface="Tahoma" charset="0"/>
              </a:rPr>
              <a:t>, and the excess </a:t>
            </a:r>
            <a:r>
              <a:rPr lang="en-US" altLang="en-US" sz="2400" dirty="0" err="1" smtClean="0">
                <a:latin typeface="Tahoma" charset="0"/>
              </a:rPr>
              <a:t>HCl</a:t>
            </a:r>
            <a:r>
              <a:rPr lang="en-US" altLang="en-US" sz="2400" dirty="0" smtClean="0">
                <a:latin typeface="Tahoma" charset="0"/>
              </a:rPr>
              <a:t> requires 38.11 </a:t>
            </a:r>
            <a:r>
              <a:rPr lang="en-US" altLang="en-US" sz="2400" dirty="0" err="1" smtClean="0">
                <a:latin typeface="Tahoma" charset="0"/>
              </a:rPr>
              <a:t>mL</a:t>
            </a:r>
            <a:r>
              <a:rPr lang="en-US" altLang="en-US" sz="2400" dirty="0" smtClean="0">
                <a:latin typeface="Tahoma" charset="0"/>
              </a:rPr>
              <a:t> of 0.0825 M </a:t>
            </a:r>
            <a:r>
              <a:rPr lang="en-US" altLang="en-US" sz="2400" dirty="0" err="1" smtClean="0">
                <a:latin typeface="Tahoma" charset="0"/>
              </a:rPr>
              <a:t>NaOH</a:t>
            </a:r>
            <a:r>
              <a:rPr lang="en-US" altLang="en-US" sz="2400" dirty="0" smtClean="0">
                <a:latin typeface="Tahoma" charset="0"/>
              </a:rPr>
              <a:t>.  What is the percent carbonate (CO</a:t>
            </a:r>
            <a:r>
              <a:rPr lang="en-US" altLang="en-US" sz="2400" baseline="-25000" dirty="0" smtClean="0">
                <a:latin typeface="Tahoma" charset="0"/>
              </a:rPr>
              <a:t>3</a:t>
            </a:r>
            <a:r>
              <a:rPr lang="en-US" altLang="en-US" sz="2400" baseline="30000" dirty="0" smtClean="0">
                <a:latin typeface="Tahoma" charset="0"/>
              </a:rPr>
              <a:t>2-</a:t>
            </a:r>
            <a:r>
              <a:rPr lang="en-US" altLang="en-US" sz="2400" dirty="0" smtClean="0">
                <a:latin typeface="Tahoma" charset="0"/>
              </a:rPr>
              <a:t>) in the soil sample?</a:t>
            </a:r>
          </a:p>
        </p:txBody>
      </p:sp>
    </p:spTree>
    <p:extLst>
      <p:ext uri="{BB962C8B-B14F-4D97-AF65-F5344CB8AC3E}">
        <p14:creationId xmlns:p14="http://schemas.microsoft.com/office/powerpoint/2010/main" val="254138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>
                <a:latin typeface="Tahoma" panose="020B0604030504040204" pitchFamily="34" charset="0"/>
              </a:rPr>
              <a:t>Precipitation Titrations</a:t>
            </a:r>
            <a:br>
              <a:rPr lang="en-US" altLang="en-US" sz="4000" dirty="0" smtClean="0">
                <a:latin typeface="Tahoma" panose="020B0604030504040204" pitchFamily="34" charset="0"/>
              </a:rPr>
            </a:br>
            <a:r>
              <a:rPr lang="en-US" altLang="en-US" sz="3200" dirty="0" smtClean="0">
                <a:latin typeface="Tahoma" panose="020B0604030504040204" pitchFamily="34" charset="0"/>
              </a:rPr>
              <a:t>- covering qualitatively</a:t>
            </a:r>
            <a:endParaRPr lang="en-US" altLang="en-US" sz="3200" dirty="0">
              <a:latin typeface="Tahoma" panose="020B0604030504040204" pitchFamily="34" charset="0"/>
            </a:endParaRP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638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latin typeface="Tahoma" panose="020B0604030504040204" pitchFamily="34" charset="0"/>
              </a:rPr>
              <a:t>Example: Titration of Hg</a:t>
            </a:r>
            <a:r>
              <a:rPr lang="en-US" altLang="en-US" sz="2800" baseline="-25000" dirty="0">
                <a:latin typeface="Tahoma" panose="020B0604030504040204" pitchFamily="34" charset="0"/>
              </a:rPr>
              <a:t>2</a:t>
            </a:r>
            <a:r>
              <a:rPr lang="en-US" altLang="en-US" sz="2800" baseline="30000" dirty="0">
                <a:latin typeface="Tahoma" panose="020B0604030504040204" pitchFamily="34" charset="0"/>
              </a:rPr>
              <a:t>2+</a:t>
            </a:r>
            <a:r>
              <a:rPr lang="en-US" altLang="en-US" sz="2800" dirty="0">
                <a:latin typeface="Tahoma" panose="020B0604030504040204" pitchFamily="34" charset="0"/>
              </a:rPr>
              <a:t> by CrO</a:t>
            </a:r>
            <a:r>
              <a:rPr lang="en-US" altLang="en-US" sz="2800" baseline="-25000" dirty="0">
                <a:latin typeface="Tahoma" panose="020B0604030504040204" pitchFamily="34" charset="0"/>
              </a:rPr>
              <a:t>4</a:t>
            </a:r>
            <a:r>
              <a:rPr lang="en-US" altLang="en-US" sz="2800" baseline="30000" dirty="0">
                <a:latin typeface="Tahoma" panose="020B0604030504040204" pitchFamily="34" charset="0"/>
              </a:rPr>
              <a:t>2-</a:t>
            </a:r>
            <a:endParaRPr lang="en-US" altLang="en-US" sz="2800" dirty="0">
              <a:latin typeface="Tahoma" panose="020B060403050404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</a:rPr>
              <a:t>Hg</a:t>
            </a:r>
            <a:r>
              <a:rPr lang="en-US" altLang="en-US" sz="2400" baseline="-25000" dirty="0">
                <a:latin typeface="Tahoma" panose="020B0604030504040204" pitchFamily="34" charset="0"/>
              </a:rPr>
              <a:t>2</a:t>
            </a:r>
            <a:r>
              <a:rPr lang="en-US" altLang="en-US" sz="2400" baseline="30000" dirty="0">
                <a:latin typeface="Tahoma" panose="020B0604030504040204" pitchFamily="34" charset="0"/>
              </a:rPr>
              <a:t>2+</a:t>
            </a:r>
            <a:r>
              <a:rPr lang="en-US" altLang="en-US" sz="2400" dirty="0">
                <a:latin typeface="Tahoma" panose="020B0604030504040204" pitchFamily="34" charset="0"/>
              </a:rPr>
              <a:t> + CrO</a:t>
            </a:r>
            <a:r>
              <a:rPr lang="en-US" altLang="en-US" sz="2400" baseline="-25000" dirty="0">
                <a:latin typeface="Tahoma" panose="020B0604030504040204" pitchFamily="34" charset="0"/>
              </a:rPr>
              <a:t>4</a:t>
            </a:r>
            <a:r>
              <a:rPr lang="en-US" altLang="en-US" sz="2400" baseline="30000" dirty="0">
                <a:latin typeface="Tahoma" panose="020B0604030504040204" pitchFamily="34" charset="0"/>
              </a:rPr>
              <a:t>2-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>
                <a:latin typeface="Tahoma" panose="020B0604030504040204" pitchFamily="34" charset="0"/>
                <a:cs typeface="Arial" panose="020B0604020202020204" pitchFamily="34" charset="0"/>
              </a:rPr>
              <a:t>→ </a:t>
            </a:r>
            <a:r>
              <a:rPr lang="en-US" altLang="en-US" sz="2400" dirty="0">
                <a:latin typeface="Tahoma" panose="020B0604030504040204" pitchFamily="34" charset="0"/>
              </a:rPr>
              <a:t>Hg</a:t>
            </a:r>
            <a:r>
              <a:rPr lang="en-US" altLang="en-US" sz="2400" baseline="-25000" dirty="0">
                <a:latin typeface="Tahoma" panose="020B0604030504040204" pitchFamily="34" charset="0"/>
              </a:rPr>
              <a:t>2</a:t>
            </a:r>
            <a:r>
              <a:rPr lang="en-US" altLang="en-US" sz="2400" dirty="0">
                <a:latin typeface="Tahoma" panose="020B0604030504040204" pitchFamily="34" charset="0"/>
              </a:rPr>
              <a:t>CrO</a:t>
            </a:r>
            <a:r>
              <a:rPr lang="en-US" altLang="en-US" sz="2400" baseline="-25000" dirty="0">
                <a:latin typeface="Tahoma" panose="020B0604030504040204" pitchFamily="34" charset="0"/>
              </a:rPr>
              <a:t>4</a:t>
            </a:r>
            <a:r>
              <a:rPr lang="en-US" altLang="en-US" sz="2400" dirty="0">
                <a:latin typeface="Tahoma" panose="020B0604030504040204" pitchFamily="34" charset="0"/>
                <a:cs typeface="Arial" panose="020B0604020202020204" pitchFamily="34" charset="0"/>
              </a:rPr>
              <a:t> (s)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>
                <a:latin typeface="Tahoma" panose="020B0604030504040204" pitchFamily="34" charset="0"/>
              </a:rPr>
              <a:t>K</a:t>
            </a:r>
            <a:r>
              <a:rPr lang="en-US" altLang="en-US" sz="2400" baseline="-25000" dirty="0" err="1">
                <a:latin typeface="Tahoma" panose="020B0604030504040204" pitchFamily="34" charset="0"/>
              </a:rPr>
              <a:t>sp</a:t>
            </a:r>
            <a:r>
              <a:rPr lang="en-US" altLang="en-US" sz="2400" dirty="0">
                <a:latin typeface="Tahoma" panose="020B0604030504040204" pitchFamily="34" charset="0"/>
              </a:rPr>
              <a:t>(Hg</a:t>
            </a:r>
            <a:r>
              <a:rPr lang="en-US" altLang="en-US" sz="2400" baseline="-25000" dirty="0">
                <a:latin typeface="Tahoma" panose="020B0604030504040204" pitchFamily="34" charset="0"/>
              </a:rPr>
              <a:t>2</a:t>
            </a:r>
            <a:r>
              <a:rPr lang="en-US" altLang="en-US" sz="2400" dirty="0">
                <a:latin typeface="Tahoma" panose="020B0604030504040204" pitchFamily="34" charset="0"/>
              </a:rPr>
              <a:t>CrO</a:t>
            </a:r>
            <a:r>
              <a:rPr lang="en-US" altLang="en-US" sz="2400" baseline="-25000" dirty="0">
                <a:latin typeface="Tahoma" panose="020B0604030504040204" pitchFamily="34" charset="0"/>
              </a:rPr>
              <a:t>4</a:t>
            </a:r>
            <a:r>
              <a:rPr lang="en-US" altLang="en-US" sz="2400" dirty="0">
                <a:latin typeface="Tahoma" panose="020B0604030504040204" pitchFamily="34" charset="0"/>
              </a:rPr>
              <a:t>) = 2.0 x 10</a:t>
            </a:r>
            <a:r>
              <a:rPr lang="en-US" altLang="en-US" sz="2400" baseline="30000" dirty="0">
                <a:latin typeface="Tahoma" panose="020B0604030504040204" pitchFamily="34" charset="0"/>
              </a:rPr>
              <a:t>-9</a:t>
            </a:r>
            <a:endParaRPr lang="en-US" altLang="en-US" sz="2400" dirty="0">
              <a:latin typeface="Tahoma" panose="020B060403050404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</a:rPr>
              <a:t>K = 1/</a:t>
            </a:r>
            <a:r>
              <a:rPr lang="en-US" altLang="en-US" sz="2400" dirty="0" err="1">
                <a:latin typeface="Tahoma" panose="020B0604030504040204" pitchFamily="34" charset="0"/>
              </a:rPr>
              <a:t>K</a:t>
            </a:r>
            <a:r>
              <a:rPr lang="en-US" altLang="en-US" sz="2400" baseline="-25000" dirty="0" err="1">
                <a:latin typeface="Tahoma" panose="020B0604030504040204" pitchFamily="34" charset="0"/>
              </a:rPr>
              <a:t>sp</a:t>
            </a:r>
            <a:r>
              <a:rPr lang="en-US" altLang="en-US" sz="2400" dirty="0">
                <a:latin typeface="Tahoma" panose="020B0604030504040204" pitchFamily="34" charset="0"/>
              </a:rPr>
              <a:t> = 5 x 10</a:t>
            </a:r>
            <a:r>
              <a:rPr lang="en-US" altLang="en-US" sz="2400" baseline="30000" dirty="0">
                <a:latin typeface="Tahoma" panose="020B0604030504040204" pitchFamily="34" charset="0"/>
              </a:rPr>
              <a:t>8</a:t>
            </a:r>
            <a:r>
              <a:rPr lang="en-US" altLang="en-US" sz="2400" dirty="0">
                <a:latin typeface="Tahoma" panose="020B0604030504040204" pitchFamily="34" charset="0"/>
              </a:rPr>
              <a:t> = large (reaction near full to product)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anose="020B0604030504040204" pitchFamily="34" charset="0"/>
              </a:rPr>
              <a:t>Titration has 3 regimes: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>
                <a:latin typeface="Tahoma" panose="020B0604030504040204" pitchFamily="34" charset="0"/>
              </a:rPr>
              <a:t>Before equivalence point (excess Hg</a:t>
            </a:r>
            <a:r>
              <a:rPr lang="en-US" altLang="en-US" sz="2000" baseline="-25000" dirty="0" smtClean="0">
                <a:latin typeface="Tahoma" panose="020B0604030504040204" pitchFamily="34" charset="0"/>
              </a:rPr>
              <a:t>2</a:t>
            </a:r>
            <a:r>
              <a:rPr lang="en-US" altLang="en-US" sz="2000" baseline="30000" dirty="0" smtClean="0">
                <a:latin typeface="Tahoma" panose="020B0604030504040204" pitchFamily="34" charset="0"/>
              </a:rPr>
              <a:t>2</a:t>
            </a:r>
            <a:r>
              <a:rPr lang="en-US" altLang="en-US" sz="2000" baseline="30000" dirty="0">
                <a:latin typeface="Tahoma" panose="020B0604030504040204" pitchFamily="34" charset="0"/>
              </a:rPr>
              <a:t>+</a:t>
            </a:r>
            <a:r>
              <a:rPr lang="en-US" altLang="en-US" sz="2000" dirty="0" smtClean="0">
                <a:latin typeface="Tahoma" panose="020B0604030504040204" pitchFamily="34" charset="0"/>
              </a:rPr>
              <a:t> in flask) – [</a:t>
            </a:r>
            <a:r>
              <a:rPr lang="en-US" altLang="en-US" sz="2000" dirty="0">
                <a:latin typeface="Tahoma" panose="020B0604030504040204" pitchFamily="34" charset="0"/>
              </a:rPr>
              <a:t>Hg</a:t>
            </a:r>
            <a:r>
              <a:rPr lang="en-US" altLang="en-US" sz="2000" baseline="-25000" dirty="0">
                <a:latin typeface="Tahoma" panose="020B0604030504040204" pitchFamily="34" charset="0"/>
              </a:rPr>
              <a:t>2</a:t>
            </a:r>
            <a:r>
              <a:rPr lang="en-US" altLang="en-US" sz="2000" baseline="30000" dirty="0">
                <a:latin typeface="Tahoma" panose="020B0604030504040204" pitchFamily="34" charset="0"/>
              </a:rPr>
              <a:t>2+</a:t>
            </a:r>
            <a:r>
              <a:rPr lang="en-US" altLang="en-US" sz="2000" dirty="0" smtClean="0">
                <a:latin typeface="Tahoma" panose="020B0604030504040204" pitchFamily="34" charset="0"/>
              </a:rPr>
              <a:t>] is high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>
                <a:latin typeface="Tahoma" panose="020B0604030504040204" pitchFamily="34" charset="0"/>
              </a:rPr>
              <a:t>At equivalence point (n</a:t>
            </a:r>
            <a:r>
              <a:rPr lang="en-US" altLang="en-US" sz="2000" baseline="-25000" dirty="0" smtClean="0">
                <a:latin typeface="Tahoma" panose="020B0604030504040204" pitchFamily="34" charset="0"/>
              </a:rPr>
              <a:t>Hg2^2+</a:t>
            </a:r>
            <a:r>
              <a:rPr lang="en-US" altLang="en-US" sz="2000" dirty="0" smtClean="0">
                <a:latin typeface="Tahoma" panose="020B0604030504040204" pitchFamily="34" charset="0"/>
              </a:rPr>
              <a:t>/n</a:t>
            </a:r>
            <a:r>
              <a:rPr lang="en-US" altLang="en-US" sz="2000" baseline="-25000" dirty="0" smtClean="0">
                <a:latin typeface="Tahoma" panose="020B0604030504040204" pitchFamily="34" charset="0"/>
              </a:rPr>
              <a:t>CrO4^2-</a:t>
            </a:r>
            <a:r>
              <a:rPr lang="en-US" altLang="en-US" sz="2000" dirty="0" smtClean="0">
                <a:latin typeface="Tahoma" panose="020B0604030504040204" pitchFamily="34" charset="0"/>
              </a:rPr>
              <a:t> = </a:t>
            </a:r>
            <a:r>
              <a:rPr lang="en-US" altLang="en-US" sz="2000" dirty="0">
                <a:latin typeface="Tahoma" panose="020B0604030504040204" pitchFamily="34" charset="0"/>
              </a:rPr>
              <a:t>1/1) [Hg</a:t>
            </a:r>
            <a:r>
              <a:rPr lang="en-US" altLang="en-US" sz="2000" baseline="-25000" dirty="0">
                <a:latin typeface="Tahoma" panose="020B0604030504040204" pitchFamily="34" charset="0"/>
              </a:rPr>
              <a:t>2</a:t>
            </a:r>
            <a:r>
              <a:rPr lang="en-US" altLang="en-US" sz="2000" baseline="30000" dirty="0">
                <a:latin typeface="Tahoma" panose="020B0604030504040204" pitchFamily="34" charset="0"/>
              </a:rPr>
              <a:t>2</a:t>
            </a:r>
            <a:r>
              <a:rPr lang="en-US" altLang="en-US" sz="2000" baseline="30000" dirty="0" smtClean="0">
                <a:latin typeface="Tahoma" panose="020B0604030504040204" pitchFamily="34" charset="0"/>
              </a:rPr>
              <a:t>+</a:t>
            </a:r>
            <a:r>
              <a:rPr lang="en-US" altLang="en-US" sz="2000" dirty="0" smtClean="0">
                <a:latin typeface="Tahoma" panose="020B0604030504040204" pitchFamily="34" charset="0"/>
              </a:rPr>
              <a:t>] is rapidly decreasing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>
                <a:latin typeface="Tahoma" panose="020B0604030504040204" pitchFamily="34" charset="0"/>
              </a:rPr>
              <a:t>After equivalence point (excess </a:t>
            </a:r>
            <a:r>
              <a:rPr lang="en-US" altLang="en-US" sz="2000" dirty="0">
                <a:latin typeface="Tahoma" panose="020B0604030504040204" pitchFamily="34" charset="0"/>
              </a:rPr>
              <a:t>CrO</a:t>
            </a:r>
            <a:r>
              <a:rPr lang="en-US" altLang="en-US" sz="2000" baseline="-25000" dirty="0">
                <a:latin typeface="Tahoma" panose="020B0604030504040204" pitchFamily="34" charset="0"/>
              </a:rPr>
              <a:t>4</a:t>
            </a:r>
            <a:r>
              <a:rPr lang="en-US" altLang="en-US" sz="2000" baseline="30000" dirty="0">
                <a:latin typeface="Tahoma" panose="020B0604030504040204" pitchFamily="34" charset="0"/>
              </a:rPr>
              <a:t>2-</a:t>
            </a:r>
            <a:r>
              <a:rPr lang="en-US" altLang="en-US" sz="2000" dirty="0" smtClean="0">
                <a:latin typeface="Tahoma" panose="020B0604030504040204" pitchFamily="34" charset="0"/>
              </a:rPr>
              <a:t> in flask) [</a:t>
            </a:r>
            <a:r>
              <a:rPr lang="en-US" altLang="en-US" sz="2000" dirty="0">
                <a:latin typeface="Tahoma" panose="020B0604030504040204" pitchFamily="34" charset="0"/>
              </a:rPr>
              <a:t>Hg</a:t>
            </a:r>
            <a:r>
              <a:rPr lang="en-US" altLang="en-US" sz="2000" baseline="-25000" dirty="0">
                <a:latin typeface="Tahoma" panose="020B0604030504040204" pitchFamily="34" charset="0"/>
              </a:rPr>
              <a:t>2</a:t>
            </a:r>
            <a:r>
              <a:rPr lang="en-US" altLang="en-US" sz="2000" baseline="30000" dirty="0">
                <a:latin typeface="Tahoma" panose="020B0604030504040204" pitchFamily="34" charset="0"/>
              </a:rPr>
              <a:t>2+</a:t>
            </a:r>
            <a:r>
              <a:rPr lang="en-US" altLang="en-US" sz="2000" dirty="0" smtClean="0">
                <a:latin typeface="Tahoma" panose="020B0604030504040204" pitchFamily="34" charset="0"/>
              </a:rPr>
              <a:t>] is low</a:t>
            </a:r>
            <a:endParaRPr lang="en-US" altLang="en-US" sz="2000" dirty="0" smtClean="0">
              <a:latin typeface="Tahoma" panose="020B0604030504040204" pitchFamily="34" charset="0"/>
            </a:endParaRPr>
          </a:p>
        </p:txBody>
      </p:sp>
      <p:sp>
        <p:nvSpPr>
          <p:cNvPr id="277508" name="Line 4"/>
          <p:cNvSpPr>
            <a:spLocks noChangeShapeType="1"/>
          </p:cNvSpPr>
          <p:nvPr/>
        </p:nvSpPr>
        <p:spPr bwMode="auto">
          <a:xfrm>
            <a:off x="7772400" y="19050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09" name="Line 5"/>
          <p:cNvSpPr>
            <a:spLocks noChangeShapeType="1"/>
          </p:cNvSpPr>
          <p:nvPr/>
        </p:nvSpPr>
        <p:spPr bwMode="auto">
          <a:xfrm>
            <a:off x="7924800" y="19050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0" name="Freeform 6"/>
          <p:cNvSpPr>
            <a:spLocks/>
          </p:cNvSpPr>
          <p:nvPr/>
        </p:nvSpPr>
        <p:spPr bwMode="auto">
          <a:xfrm>
            <a:off x="7772400" y="2133600"/>
            <a:ext cx="152400" cy="76200"/>
          </a:xfrm>
          <a:custGeom>
            <a:avLst/>
            <a:gdLst>
              <a:gd name="T0" fmla="*/ 0 w 96"/>
              <a:gd name="T1" fmla="*/ 0 h 48"/>
              <a:gd name="T2" fmla="*/ 48 w 96"/>
              <a:gd name="T3" fmla="*/ 48 h 48"/>
              <a:gd name="T4" fmla="*/ 96 w 96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0"/>
                </a:moveTo>
                <a:cubicBezTo>
                  <a:pt x="16" y="24"/>
                  <a:pt x="32" y="48"/>
                  <a:pt x="48" y="48"/>
                </a:cubicBezTo>
                <a:cubicBezTo>
                  <a:pt x="64" y="48"/>
                  <a:pt x="88" y="8"/>
                  <a:pt x="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1" name="Line 7"/>
          <p:cNvSpPr>
            <a:spLocks noChangeShapeType="1"/>
          </p:cNvSpPr>
          <p:nvPr/>
        </p:nvSpPr>
        <p:spPr bwMode="auto">
          <a:xfrm>
            <a:off x="7805738" y="4038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2" name="Line 8"/>
          <p:cNvSpPr>
            <a:spLocks noChangeShapeType="1"/>
          </p:cNvSpPr>
          <p:nvPr/>
        </p:nvSpPr>
        <p:spPr bwMode="auto">
          <a:xfrm>
            <a:off x="7881938" y="4038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3" name="Rectangle 9"/>
          <p:cNvSpPr>
            <a:spLocks noChangeArrowheads="1"/>
          </p:cNvSpPr>
          <p:nvPr/>
        </p:nvSpPr>
        <p:spPr bwMode="auto">
          <a:xfrm>
            <a:off x="7772400" y="3886200"/>
            <a:ext cx="152400" cy="152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4" name="Oval 10"/>
          <p:cNvSpPr>
            <a:spLocks noChangeArrowheads="1"/>
          </p:cNvSpPr>
          <p:nvPr/>
        </p:nvSpPr>
        <p:spPr bwMode="auto">
          <a:xfrm>
            <a:off x="8045450" y="3908425"/>
            <a:ext cx="76200" cy="762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5" name="Line 11"/>
          <p:cNvSpPr>
            <a:spLocks noChangeShapeType="1"/>
          </p:cNvSpPr>
          <p:nvPr/>
        </p:nvSpPr>
        <p:spPr bwMode="auto">
          <a:xfrm flipV="1">
            <a:off x="7924800" y="39624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6" name="Freeform 12"/>
          <p:cNvSpPr>
            <a:spLocks/>
          </p:cNvSpPr>
          <p:nvPr/>
        </p:nvSpPr>
        <p:spPr bwMode="auto">
          <a:xfrm>
            <a:off x="6858000" y="4419600"/>
            <a:ext cx="2006600" cy="1701800"/>
          </a:xfrm>
          <a:custGeom>
            <a:avLst/>
            <a:gdLst>
              <a:gd name="T0" fmla="*/ 400 w 1264"/>
              <a:gd name="T1" fmla="*/ 0 h 1072"/>
              <a:gd name="T2" fmla="*/ 64 w 1264"/>
              <a:gd name="T3" fmla="*/ 768 h 1072"/>
              <a:gd name="T4" fmla="*/ 64 w 1264"/>
              <a:gd name="T5" fmla="*/ 1008 h 1072"/>
              <a:gd name="T6" fmla="*/ 448 w 1264"/>
              <a:gd name="T7" fmla="*/ 1056 h 1072"/>
              <a:gd name="T8" fmla="*/ 976 w 1264"/>
              <a:gd name="T9" fmla="*/ 1056 h 1072"/>
              <a:gd name="T10" fmla="*/ 1120 w 1264"/>
              <a:gd name="T11" fmla="*/ 1056 h 1072"/>
              <a:gd name="T12" fmla="*/ 1264 w 1264"/>
              <a:gd name="T13" fmla="*/ 960 h 1072"/>
              <a:gd name="T14" fmla="*/ 1120 w 1264"/>
              <a:gd name="T15" fmla="*/ 624 h 1072"/>
              <a:gd name="T16" fmla="*/ 784 w 1264"/>
              <a:gd name="T17" fmla="*/ 0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4" h="1072">
                <a:moveTo>
                  <a:pt x="400" y="0"/>
                </a:moveTo>
                <a:cubicBezTo>
                  <a:pt x="260" y="300"/>
                  <a:pt x="120" y="600"/>
                  <a:pt x="64" y="768"/>
                </a:cubicBezTo>
                <a:cubicBezTo>
                  <a:pt x="8" y="936"/>
                  <a:pt x="0" y="960"/>
                  <a:pt x="64" y="1008"/>
                </a:cubicBezTo>
                <a:cubicBezTo>
                  <a:pt x="128" y="1056"/>
                  <a:pt x="296" y="1048"/>
                  <a:pt x="448" y="1056"/>
                </a:cubicBezTo>
                <a:cubicBezTo>
                  <a:pt x="600" y="1064"/>
                  <a:pt x="864" y="1056"/>
                  <a:pt x="976" y="1056"/>
                </a:cubicBezTo>
                <a:cubicBezTo>
                  <a:pt x="1088" y="1056"/>
                  <a:pt x="1072" y="1072"/>
                  <a:pt x="1120" y="1056"/>
                </a:cubicBezTo>
                <a:cubicBezTo>
                  <a:pt x="1168" y="1040"/>
                  <a:pt x="1264" y="1032"/>
                  <a:pt x="1264" y="960"/>
                </a:cubicBezTo>
                <a:cubicBezTo>
                  <a:pt x="1264" y="888"/>
                  <a:pt x="1200" y="784"/>
                  <a:pt x="1120" y="624"/>
                </a:cubicBezTo>
                <a:cubicBezTo>
                  <a:pt x="1040" y="464"/>
                  <a:pt x="840" y="104"/>
                  <a:pt x="78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7" name="Line 13"/>
          <p:cNvSpPr>
            <a:spLocks noChangeShapeType="1"/>
          </p:cNvSpPr>
          <p:nvPr/>
        </p:nvSpPr>
        <p:spPr bwMode="auto">
          <a:xfrm>
            <a:off x="7086600" y="52578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8" name="Line 14"/>
          <p:cNvSpPr>
            <a:spLocks noChangeShapeType="1"/>
          </p:cNvSpPr>
          <p:nvPr/>
        </p:nvSpPr>
        <p:spPr bwMode="auto">
          <a:xfrm>
            <a:off x="7010400" y="4648200"/>
            <a:ext cx="381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9" name="Line 15"/>
          <p:cNvSpPr>
            <a:spLocks noChangeShapeType="1"/>
          </p:cNvSpPr>
          <p:nvPr/>
        </p:nvSpPr>
        <p:spPr bwMode="auto">
          <a:xfrm>
            <a:off x="7086600" y="27432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20" name="Text Box 16"/>
          <p:cNvSpPr txBox="1">
            <a:spLocks noChangeArrowheads="1"/>
          </p:cNvSpPr>
          <p:nvPr/>
        </p:nvSpPr>
        <p:spPr bwMode="auto">
          <a:xfrm>
            <a:off x="6172200" y="24384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CrO</a:t>
            </a:r>
            <a:r>
              <a:rPr lang="en-US" altLang="en-US" baseline="-25000"/>
              <a:t>4</a:t>
            </a:r>
            <a:r>
              <a:rPr lang="en-US" altLang="en-US" baseline="30000"/>
              <a:t>2-</a:t>
            </a:r>
          </a:p>
        </p:txBody>
      </p:sp>
      <p:sp>
        <p:nvSpPr>
          <p:cNvPr id="277521" name="Text Box 17"/>
          <p:cNvSpPr txBox="1">
            <a:spLocks noChangeArrowheads="1"/>
          </p:cNvSpPr>
          <p:nvPr/>
        </p:nvSpPr>
        <p:spPr bwMode="auto">
          <a:xfrm>
            <a:off x="6324600" y="39624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endParaRPr lang="en-US" altLang="en-US"/>
          </a:p>
        </p:txBody>
      </p:sp>
      <p:sp>
        <p:nvSpPr>
          <p:cNvPr id="277522" name="Text Box 18"/>
          <p:cNvSpPr txBox="1">
            <a:spLocks noChangeArrowheads="1"/>
          </p:cNvSpPr>
          <p:nvPr/>
        </p:nvSpPr>
        <p:spPr bwMode="auto">
          <a:xfrm>
            <a:off x="6248400" y="6172200"/>
            <a:ext cx="266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This is different than text example</a:t>
            </a:r>
          </a:p>
        </p:txBody>
      </p:sp>
    </p:spTree>
    <p:extLst>
      <p:ext uri="{BB962C8B-B14F-4D97-AF65-F5344CB8AC3E}">
        <p14:creationId xmlns:p14="http://schemas.microsoft.com/office/powerpoint/2010/main" val="99180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uiExpand="1" build="p"/>
      <p:bldP spid="277520" grpId="0" uiExpand="1"/>
      <p:bldP spid="277521" grpId="0" uiExpand="1"/>
      <p:bldP spid="277522" grpId="0" uiExpan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2800">
                <a:latin typeface="Tahoma" panose="020B0604030504040204" pitchFamily="34" charset="0"/>
              </a:rPr>
              <a:t>Shapes of Titration Curves – Precipitation Example</a:t>
            </a:r>
          </a:p>
        </p:txBody>
      </p:sp>
      <p:graphicFrame>
        <p:nvGraphicFramePr>
          <p:cNvPr id="279555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4648200" y="3211513"/>
          <a:ext cx="403860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Chart" r:id="rId4" imgW="4152758" imgH="2905272" progId="Excel.Chart.8">
                  <p:embed/>
                </p:oleObj>
              </mc:Choice>
              <mc:Fallback>
                <p:oleObj name="Chart" r:id="rId4" imgW="4152758" imgH="2905272" progId="Excel.Chart.8">
                  <p:embed/>
                  <p:pic>
                    <p:nvPicPr>
                      <p:cNvPr id="2795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211513"/>
                        <a:ext cx="4038600" cy="2825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9556" name="Line 4"/>
          <p:cNvSpPr>
            <a:spLocks noChangeShapeType="1"/>
          </p:cNvSpPr>
          <p:nvPr/>
        </p:nvSpPr>
        <p:spPr bwMode="auto">
          <a:xfrm>
            <a:off x="838200" y="31242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57" name="Line 5"/>
          <p:cNvSpPr>
            <a:spLocks noChangeShapeType="1"/>
          </p:cNvSpPr>
          <p:nvPr/>
        </p:nvSpPr>
        <p:spPr bwMode="auto">
          <a:xfrm>
            <a:off x="838200" y="5638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58" name="Text Box 6"/>
          <p:cNvSpPr txBox="1">
            <a:spLocks noChangeArrowheads="1"/>
          </p:cNvSpPr>
          <p:nvPr/>
        </p:nvSpPr>
        <p:spPr bwMode="auto">
          <a:xfrm>
            <a:off x="304800" y="1828800"/>
            <a:ext cx="39624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Plot of moles in flask vs. V(titrant)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Easier to understand</a:t>
            </a:r>
          </a:p>
        </p:txBody>
      </p:sp>
      <p:sp>
        <p:nvSpPr>
          <p:cNvPr id="279559" name="Line 7"/>
          <p:cNvSpPr>
            <a:spLocks noChangeShapeType="1"/>
          </p:cNvSpPr>
          <p:nvPr/>
        </p:nvSpPr>
        <p:spPr bwMode="auto">
          <a:xfrm>
            <a:off x="3733800" y="31242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0" name="Text Box 8"/>
          <p:cNvSpPr txBox="1">
            <a:spLocks noChangeArrowheads="1"/>
          </p:cNvSpPr>
          <p:nvPr/>
        </p:nvSpPr>
        <p:spPr bwMode="auto">
          <a:xfrm rot="16200000">
            <a:off x="-273843" y="4236243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66FF33"/>
                </a:solidFill>
              </a:rPr>
              <a:t>moles analyte</a:t>
            </a:r>
          </a:p>
        </p:txBody>
      </p:sp>
      <p:sp>
        <p:nvSpPr>
          <p:cNvPr id="279561" name="Text Box 9"/>
          <p:cNvSpPr txBox="1">
            <a:spLocks noChangeArrowheads="1"/>
          </p:cNvSpPr>
          <p:nvPr/>
        </p:nvSpPr>
        <p:spPr bwMode="auto">
          <a:xfrm rot="16200000">
            <a:off x="3232944" y="4234657"/>
            <a:ext cx="1676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663300"/>
                </a:solidFill>
              </a:rPr>
              <a:t>moles titrant</a:t>
            </a:r>
          </a:p>
        </p:txBody>
      </p:sp>
      <p:sp>
        <p:nvSpPr>
          <p:cNvPr id="279562" name="Line 10"/>
          <p:cNvSpPr>
            <a:spLocks noChangeShapeType="1"/>
          </p:cNvSpPr>
          <p:nvPr/>
        </p:nvSpPr>
        <p:spPr bwMode="auto">
          <a:xfrm>
            <a:off x="838200" y="3657600"/>
            <a:ext cx="1600200" cy="1981200"/>
          </a:xfrm>
          <a:prstGeom prst="line">
            <a:avLst/>
          </a:prstGeom>
          <a:noFill/>
          <a:ln w="254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3" name="Line 11"/>
          <p:cNvSpPr>
            <a:spLocks noChangeShapeType="1"/>
          </p:cNvSpPr>
          <p:nvPr/>
        </p:nvSpPr>
        <p:spPr bwMode="auto">
          <a:xfrm>
            <a:off x="2438400" y="5638800"/>
            <a:ext cx="1295400" cy="0"/>
          </a:xfrm>
          <a:prstGeom prst="line">
            <a:avLst/>
          </a:prstGeom>
          <a:noFill/>
          <a:ln w="254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4" name="Text Box 12"/>
          <p:cNvSpPr txBox="1">
            <a:spLocks noChangeArrowheads="1"/>
          </p:cNvSpPr>
          <p:nvPr/>
        </p:nvSpPr>
        <p:spPr bwMode="auto">
          <a:xfrm>
            <a:off x="1066800" y="57912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V(titrant)</a:t>
            </a:r>
          </a:p>
        </p:txBody>
      </p:sp>
      <p:sp>
        <p:nvSpPr>
          <p:cNvPr id="279565" name="Line 13"/>
          <p:cNvSpPr>
            <a:spLocks noChangeShapeType="1"/>
          </p:cNvSpPr>
          <p:nvPr/>
        </p:nvSpPr>
        <p:spPr bwMode="auto">
          <a:xfrm flipV="1">
            <a:off x="2438400" y="563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6" name="Text Box 14"/>
          <p:cNvSpPr txBox="1">
            <a:spLocks noChangeArrowheads="1"/>
          </p:cNvSpPr>
          <p:nvPr/>
        </p:nvSpPr>
        <p:spPr bwMode="auto">
          <a:xfrm>
            <a:off x="1905000" y="63246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V(eq. pt.)</a:t>
            </a:r>
          </a:p>
        </p:txBody>
      </p:sp>
      <p:sp>
        <p:nvSpPr>
          <p:cNvPr id="279567" name="Line 15"/>
          <p:cNvSpPr>
            <a:spLocks noChangeShapeType="1"/>
          </p:cNvSpPr>
          <p:nvPr/>
        </p:nvSpPr>
        <p:spPr bwMode="auto">
          <a:xfrm>
            <a:off x="838200" y="5638800"/>
            <a:ext cx="1600200" cy="0"/>
          </a:xfrm>
          <a:prstGeom prst="line">
            <a:avLst/>
          </a:prstGeom>
          <a:noFill/>
          <a:ln w="25400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8" name="Line 16"/>
          <p:cNvSpPr>
            <a:spLocks noChangeShapeType="1"/>
          </p:cNvSpPr>
          <p:nvPr/>
        </p:nvSpPr>
        <p:spPr bwMode="auto">
          <a:xfrm flipV="1">
            <a:off x="2438400" y="4038600"/>
            <a:ext cx="1295400" cy="1600200"/>
          </a:xfrm>
          <a:prstGeom prst="line">
            <a:avLst/>
          </a:prstGeom>
          <a:noFill/>
          <a:ln w="25400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9" name="Text Box 17"/>
          <p:cNvSpPr txBox="1">
            <a:spLocks noChangeArrowheads="1"/>
          </p:cNvSpPr>
          <p:nvPr/>
        </p:nvSpPr>
        <p:spPr bwMode="auto">
          <a:xfrm>
            <a:off x="4572000" y="1524000"/>
            <a:ext cx="4343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However, moles are not readily measured.  Concentration or log[Hg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r>
              <a:rPr lang="en-US" altLang="en-US"/>
              <a:t>] more readily measured. Log[Hg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r>
              <a:rPr lang="en-US" altLang="en-US"/>
              <a:t>] or pHg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r>
              <a:rPr lang="en-US" altLang="en-US"/>
              <a:t> ( = -log[Hg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r>
              <a:rPr lang="en-US" altLang="en-US"/>
              <a:t>]) is plotted on y-axis</a:t>
            </a:r>
          </a:p>
        </p:txBody>
      </p:sp>
      <p:sp>
        <p:nvSpPr>
          <p:cNvPr id="279570" name="Freeform 18"/>
          <p:cNvSpPr>
            <a:spLocks/>
          </p:cNvSpPr>
          <p:nvPr/>
        </p:nvSpPr>
        <p:spPr bwMode="auto">
          <a:xfrm>
            <a:off x="4343400" y="4724400"/>
            <a:ext cx="3124200" cy="1701800"/>
          </a:xfrm>
          <a:custGeom>
            <a:avLst/>
            <a:gdLst>
              <a:gd name="T0" fmla="*/ 0 w 1968"/>
              <a:gd name="T1" fmla="*/ 1056 h 1072"/>
              <a:gd name="T2" fmla="*/ 864 w 1968"/>
              <a:gd name="T3" fmla="*/ 1056 h 1072"/>
              <a:gd name="T4" fmla="*/ 1152 w 1968"/>
              <a:gd name="T5" fmla="*/ 960 h 1072"/>
              <a:gd name="T6" fmla="*/ 1296 w 1968"/>
              <a:gd name="T7" fmla="*/ 816 h 1072"/>
              <a:gd name="T8" fmla="*/ 1968 w 1968"/>
              <a:gd name="T9" fmla="*/ 0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8" h="1072">
                <a:moveTo>
                  <a:pt x="0" y="1056"/>
                </a:moveTo>
                <a:cubicBezTo>
                  <a:pt x="336" y="1064"/>
                  <a:pt x="672" y="1072"/>
                  <a:pt x="864" y="1056"/>
                </a:cubicBezTo>
                <a:cubicBezTo>
                  <a:pt x="1056" y="1040"/>
                  <a:pt x="1080" y="1000"/>
                  <a:pt x="1152" y="960"/>
                </a:cubicBezTo>
                <a:cubicBezTo>
                  <a:pt x="1224" y="920"/>
                  <a:pt x="1160" y="976"/>
                  <a:pt x="1296" y="816"/>
                </a:cubicBezTo>
                <a:cubicBezTo>
                  <a:pt x="1432" y="656"/>
                  <a:pt x="1856" y="136"/>
                  <a:pt x="1968" y="0"/>
                </a:cubicBezTo>
              </a:path>
            </a:pathLst>
          </a:custGeom>
          <a:noFill/>
          <a:ln w="50800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71" name="Freeform 19"/>
          <p:cNvSpPr>
            <a:spLocks/>
          </p:cNvSpPr>
          <p:nvPr/>
        </p:nvSpPr>
        <p:spPr bwMode="auto">
          <a:xfrm>
            <a:off x="4344988" y="4572000"/>
            <a:ext cx="3276600" cy="1854200"/>
          </a:xfrm>
          <a:custGeom>
            <a:avLst/>
            <a:gdLst>
              <a:gd name="T0" fmla="*/ 0 w 2064"/>
              <a:gd name="T1" fmla="*/ 0 h 1168"/>
              <a:gd name="T2" fmla="*/ 576 w 2064"/>
              <a:gd name="T3" fmla="*/ 624 h 1168"/>
              <a:gd name="T4" fmla="*/ 1056 w 2064"/>
              <a:gd name="T5" fmla="*/ 1056 h 1168"/>
              <a:gd name="T6" fmla="*/ 1296 w 2064"/>
              <a:gd name="T7" fmla="*/ 1152 h 1168"/>
              <a:gd name="T8" fmla="*/ 1488 w 2064"/>
              <a:gd name="T9" fmla="*/ 1152 h 1168"/>
              <a:gd name="T10" fmla="*/ 2064 w 2064"/>
              <a:gd name="T11" fmla="*/ 1152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64" h="1168">
                <a:moveTo>
                  <a:pt x="0" y="0"/>
                </a:moveTo>
                <a:cubicBezTo>
                  <a:pt x="200" y="224"/>
                  <a:pt x="400" y="448"/>
                  <a:pt x="576" y="624"/>
                </a:cubicBezTo>
                <a:cubicBezTo>
                  <a:pt x="752" y="800"/>
                  <a:pt x="936" y="968"/>
                  <a:pt x="1056" y="1056"/>
                </a:cubicBezTo>
                <a:cubicBezTo>
                  <a:pt x="1176" y="1144"/>
                  <a:pt x="1224" y="1136"/>
                  <a:pt x="1296" y="1152"/>
                </a:cubicBezTo>
                <a:cubicBezTo>
                  <a:pt x="1368" y="1168"/>
                  <a:pt x="1360" y="1152"/>
                  <a:pt x="1488" y="1152"/>
                </a:cubicBezTo>
                <a:cubicBezTo>
                  <a:pt x="1616" y="1152"/>
                  <a:pt x="1840" y="1152"/>
                  <a:pt x="2064" y="1152"/>
                </a:cubicBezTo>
              </a:path>
            </a:pathLst>
          </a:custGeom>
          <a:noFill/>
          <a:ln w="508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72" name="Oval 20"/>
          <p:cNvSpPr>
            <a:spLocks noChangeArrowheads="1"/>
          </p:cNvSpPr>
          <p:nvPr/>
        </p:nvSpPr>
        <p:spPr bwMode="auto">
          <a:xfrm>
            <a:off x="2133600" y="5029200"/>
            <a:ext cx="685800" cy="990600"/>
          </a:xfrm>
          <a:prstGeom prst="ellipse">
            <a:avLst/>
          </a:prstGeom>
          <a:solidFill>
            <a:schemeClr val="accent1">
              <a:alpha val="50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73" name="Line 21"/>
          <p:cNvSpPr>
            <a:spLocks noChangeShapeType="1"/>
          </p:cNvSpPr>
          <p:nvPr/>
        </p:nvSpPr>
        <p:spPr bwMode="auto">
          <a:xfrm>
            <a:off x="2743200" y="56388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74" name="Text Box 22"/>
          <p:cNvSpPr txBox="1">
            <a:spLocks noChangeArrowheads="1"/>
          </p:cNvSpPr>
          <p:nvPr/>
        </p:nvSpPr>
        <p:spPr bwMode="auto">
          <a:xfrm>
            <a:off x="4724400" y="3733800"/>
            <a:ext cx="3048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At equivalence point both 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r>
              <a:rPr lang="en-US" altLang="en-US"/>
              <a:t> and CrO</a:t>
            </a:r>
            <a:r>
              <a:rPr lang="en-US" altLang="en-US" baseline="-25000"/>
              <a:t>4</a:t>
            </a:r>
            <a:r>
              <a:rPr lang="en-US" altLang="en-US" baseline="30000"/>
              <a:t>2-</a:t>
            </a:r>
            <a:r>
              <a:rPr lang="en-US" altLang="en-US"/>
              <a:t> are present in low amounts</a:t>
            </a:r>
          </a:p>
        </p:txBody>
      </p:sp>
      <p:sp>
        <p:nvSpPr>
          <p:cNvPr id="279575" name="Line 23"/>
          <p:cNvSpPr>
            <a:spLocks noChangeShapeType="1"/>
          </p:cNvSpPr>
          <p:nvPr/>
        </p:nvSpPr>
        <p:spPr bwMode="auto">
          <a:xfrm flipH="1">
            <a:off x="6934200" y="4495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76" name="Text Box 24"/>
          <p:cNvSpPr txBox="1">
            <a:spLocks noChangeArrowheads="1"/>
          </p:cNvSpPr>
          <p:nvPr/>
        </p:nvSpPr>
        <p:spPr bwMode="auto">
          <a:xfrm>
            <a:off x="7772400" y="4343400"/>
            <a:ext cx="106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[Hg</a:t>
            </a:r>
            <a:r>
              <a:rPr lang="en-US" altLang="en-US" baseline="-25000"/>
              <a:t>2</a:t>
            </a:r>
            <a:r>
              <a:rPr lang="en-US" altLang="en-US" baseline="30000"/>
              <a:t>2+</a:t>
            </a:r>
            <a:r>
              <a:rPr lang="en-US" altLang="en-US"/>
              <a:t>] = K</a:t>
            </a:r>
            <a:r>
              <a:rPr lang="en-US" altLang="en-US" baseline="-25000"/>
              <a:t>sp</a:t>
            </a:r>
            <a:r>
              <a:rPr lang="en-US" altLang="en-US" baseline="30000"/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229004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7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7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279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79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79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795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79555" grpId="0"/>
      <p:bldP spid="279558" grpId="0"/>
      <p:bldP spid="279560" grpId="0"/>
      <p:bldP spid="279561" grpId="0"/>
      <p:bldP spid="279564" grpId="0"/>
      <p:bldP spid="279566" grpId="0"/>
      <p:bldP spid="279569" grpId="0"/>
      <p:bldP spid="279574" grpId="0"/>
      <p:bldP spid="279574" grpId="1"/>
      <p:bldP spid="2795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Statistical Calculations Lab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Resubmissions due 10/25</a:t>
            </a:r>
            <a:endParaRPr lang="en-US" altLang="en-US" sz="24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AA Lab – Scheduled due date is 10/30</a:t>
            </a:r>
            <a:endParaRPr lang="en-US" altLang="en-US" sz="28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6</a:t>
            </a:r>
          </a:p>
          <a:p>
            <a:pPr lvl="2" eaLnBrk="1" hangingPunct="1"/>
            <a:r>
              <a:rPr lang="en-US" altLang="en-US" sz="2000" dirty="0" err="1" smtClean="0">
                <a:latin typeface="Tahoma" charset="0"/>
              </a:rPr>
              <a:t>Polyprotic</a:t>
            </a:r>
            <a:r>
              <a:rPr lang="en-US" altLang="en-US" sz="2000" dirty="0" smtClean="0">
                <a:latin typeface="Tahoma" charset="0"/>
              </a:rPr>
              <a:t> acids</a:t>
            </a:r>
            <a:endParaRPr lang="en-US" altLang="en-US" sz="2000" dirty="0">
              <a:latin typeface="Tahoma" charset="0"/>
            </a:endParaRP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7 – Titrations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Overview and </a:t>
            </a:r>
            <a:r>
              <a:rPr lang="en-US" altLang="en-US" sz="2000" dirty="0">
                <a:latin typeface="Tahoma" charset="0"/>
              </a:rPr>
              <a:t>d</a:t>
            </a:r>
            <a:r>
              <a:rPr lang="en-US" altLang="en-US" sz="2000" dirty="0" smtClean="0">
                <a:latin typeface="Tahoma" charset="0"/>
              </a:rPr>
              <a:t>efinitions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Detection of endpoints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Back titrations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Precipitations (covered qualitatively this semester)</a:t>
            </a:r>
            <a:endParaRPr lang="en-US" altLang="en-US" sz="2000" dirty="0" smtClean="0">
              <a:latin typeface="Tahoma" charset="0"/>
            </a:endParaRPr>
          </a:p>
          <a:p>
            <a:pPr marL="457200" lvl="1" indent="0" eaLnBrk="1" hangingPunct="1">
              <a:buNone/>
            </a:pPr>
            <a:endParaRPr lang="en-US" altLang="en-US" sz="24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panose="020B0604030504040204" pitchFamily="34" charset="0"/>
              </a:rPr>
              <a:t>Polyprotic Acids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 dirty="0" smtClean="0">
                <a:latin typeface="Tahoma" panose="020B0604030504040204" pitchFamily="34" charset="0"/>
              </a:rPr>
              <a:t>Release more than 1 H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+</a:t>
            </a:r>
            <a:r>
              <a:rPr lang="en-US" altLang="en-US" dirty="0" smtClean="0">
                <a:latin typeface="Tahoma" panose="020B0604030504040204" pitchFamily="34" charset="0"/>
              </a:rPr>
              <a:t> per molecule</a:t>
            </a:r>
          </a:p>
          <a:p>
            <a:pPr marL="609600" indent="-609600">
              <a:buFontTx/>
              <a:buNone/>
            </a:pPr>
            <a:r>
              <a:rPr lang="en-US" altLang="en-US" dirty="0" smtClean="0">
                <a:latin typeface="Tahoma" panose="020B0604030504040204" pitchFamily="34" charset="0"/>
              </a:rPr>
              <a:t>Examples: 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2</a:t>
            </a:r>
            <a:r>
              <a:rPr lang="en-US" altLang="en-US" dirty="0" smtClean="0">
                <a:latin typeface="Tahoma" panose="020B0604030504040204" pitchFamily="34" charset="0"/>
              </a:rPr>
              <a:t>SO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dirty="0" smtClean="0">
                <a:latin typeface="Tahoma" panose="020B0604030504040204" pitchFamily="34" charset="0"/>
              </a:rPr>
              <a:t>, 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3</a:t>
            </a:r>
            <a:r>
              <a:rPr lang="en-US" altLang="en-US" dirty="0" smtClean="0">
                <a:latin typeface="Tahoma" panose="020B0604030504040204" pitchFamily="34" charset="0"/>
              </a:rPr>
              <a:t>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dirty="0" smtClean="0">
                <a:latin typeface="Tahoma" panose="020B0604030504040204" pitchFamily="34" charset="0"/>
              </a:rPr>
              <a:t>, 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2</a:t>
            </a:r>
            <a:r>
              <a:rPr lang="en-US" altLang="en-US" dirty="0" smtClean="0">
                <a:latin typeface="Tahoma" panose="020B0604030504040204" pitchFamily="34" charset="0"/>
              </a:rPr>
              <a:t>C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2</a:t>
            </a:r>
            <a:r>
              <a:rPr lang="en-US" altLang="en-US" dirty="0" smtClean="0">
                <a:latin typeface="Tahoma" panose="020B0604030504040204" pitchFamily="34" charset="0"/>
              </a:rPr>
              <a:t>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endParaRPr lang="en-US" altLang="en-US" dirty="0" smtClean="0">
              <a:latin typeface="Tahoma" panose="020B0604030504040204" pitchFamily="34" charset="0"/>
            </a:endParaRPr>
          </a:p>
          <a:p>
            <a:pPr marL="609600" indent="-609600">
              <a:buFontTx/>
              <a:buNone/>
            </a:pPr>
            <a:r>
              <a:rPr lang="en-US" altLang="en-US" dirty="0" smtClean="0">
                <a:latin typeface="Tahoma" panose="020B0604030504040204" pitchFamily="34" charset="0"/>
              </a:rPr>
              <a:t>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3</a:t>
            </a:r>
            <a:r>
              <a:rPr lang="en-US" altLang="en-US" dirty="0" smtClean="0">
                <a:latin typeface="Tahoma" panose="020B0604030504040204" pitchFamily="34" charset="0"/>
              </a:rPr>
              <a:t>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dirty="0" smtClean="0">
                <a:latin typeface="Tahoma" panose="020B0604030504040204" pitchFamily="34" charset="0"/>
              </a:rPr>
              <a:t> has 3 </a:t>
            </a:r>
            <a:r>
              <a:rPr lang="en-US" altLang="en-US" dirty="0" err="1" smtClean="0">
                <a:latin typeface="Tahoma" panose="020B0604030504040204" pitchFamily="34" charset="0"/>
              </a:rPr>
              <a:t>K</a:t>
            </a:r>
            <a:r>
              <a:rPr lang="en-US" altLang="en-US" baseline="-25000" dirty="0" err="1" smtClean="0">
                <a:latin typeface="Tahoma" panose="020B0604030504040204" pitchFamily="34" charset="0"/>
              </a:rPr>
              <a:t>a</a:t>
            </a:r>
            <a:r>
              <a:rPr lang="en-US" altLang="en-US" dirty="0" smtClean="0">
                <a:latin typeface="Tahoma" panose="020B0604030504040204" pitchFamily="34" charset="0"/>
              </a:rPr>
              <a:t> values (K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a1</a:t>
            </a:r>
            <a:r>
              <a:rPr lang="en-US" altLang="en-US" dirty="0" smtClean="0">
                <a:latin typeface="Tahoma" panose="020B0604030504040204" pitchFamily="34" charset="0"/>
              </a:rPr>
              <a:t>, K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a2</a:t>
            </a:r>
            <a:r>
              <a:rPr lang="en-US" altLang="en-US" dirty="0" smtClean="0">
                <a:latin typeface="Tahoma" panose="020B0604030504040204" pitchFamily="34" charset="0"/>
              </a:rPr>
              <a:t>, K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a3</a:t>
            </a:r>
            <a:r>
              <a:rPr lang="en-US" altLang="en-US" dirty="0" smtClean="0">
                <a:latin typeface="Tahoma" panose="020B0604030504040204" pitchFamily="34" charset="0"/>
              </a:rPr>
              <a:t>) for 3 reactions losing H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+</a:t>
            </a:r>
            <a:r>
              <a:rPr lang="en-US" altLang="en-US" dirty="0" smtClean="0">
                <a:latin typeface="Tahoma" panose="020B0604030504040204" pitchFamily="34" charset="0"/>
              </a:rPr>
              <a:t>:</a:t>
            </a:r>
          </a:p>
          <a:p>
            <a:pPr marL="609600" indent="-609600">
              <a:buFontTx/>
              <a:buAutoNum type="arabicParenR"/>
            </a:pPr>
            <a:r>
              <a:rPr lang="en-US" altLang="en-US" dirty="0" smtClean="0">
                <a:latin typeface="Tahoma" panose="020B0604030504040204" pitchFamily="34" charset="0"/>
              </a:rPr>
              <a:t>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3</a:t>
            </a:r>
            <a:r>
              <a:rPr lang="en-US" altLang="en-US" dirty="0" smtClean="0">
                <a:latin typeface="Tahoma" panose="020B0604030504040204" pitchFamily="34" charset="0"/>
              </a:rPr>
              <a:t>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 </a:t>
            </a:r>
            <a:r>
              <a:rPr lang="en-US" altLang="en-US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↔</a:t>
            </a:r>
            <a:r>
              <a:rPr lang="en-US" altLang="en-US" dirty="0" smtClean="0">
                <a:latin typeface="Tahoma" panose="020B0604030504040204" pitchFamily="34" charset="0"/>
              </a:rPr>
              <a:t> 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2</a:t>
            </a:r>
            <a:r>
              <a:rPr lang="en-US" altLang="en-US" dirty="0" smtClean="0">
                <a:latin typeface="Tahoma" panose="020B0604030504040204" pitchFamily="34" charset="0"/>
              </a:rPr>
              <a:t>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-</a:t>
            </a:r>
            <a:r>
              <a:rPr lang="en-US" altLang="en-US" dirty="0" smtClean="0">
                <a:latin typeface="Tahoma" panose="020B0604030504040204" pitchFamily="34" charset="0"/>
              </a:rPr>
              <a:t> + H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+ 		</a:t>
            </a:r>
            <a:r>
              <a:rPr lang="en-US" altLang="en-US" dirty="0" smtClean="0">
                <a:latin typeface="Tahoma" panose="020B0604030504040204" pitchFamily="34" charset="0"/>
              </a:rPr>
              <a:t>K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a1</a:t>
            </a:r>
            <a:endParaRPr lang="en-US" altLang="en-US" dirty="0" smtClean="0">
              <a:latin typeface="Tahoma" panose="020B0604030504040204" pitchFamily="34" charset="0"/>
            </a:endParaRPr>
          </a:p>
          <a:p>
            <a:pPr marL="609600" indent="-609600">
              <a:buFontTx/>
              <a:buAutoNum type="arabicParenR"/>
            </a:pPr>
            <a:r>
              <a:rPr lang="en-US" altLang="en-US" dirty="0" smtClean="0">
                <a:latin typeface="Tahoma" panose="020B0604030504040204" pitchFamily="34" charset="0"/>
              </a:rPr>
              <a:t>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2</a:t>
            </a:r>
            <a:r>
              <a:rPr lang="en-US" altLang="en-US" dirty="0" smtClean="0">
                <a:latin typeface="Tahoma" panose="020B0604030504040204" pitchFamily="34" charset="0"/>
              </a:rPr>
              <a:t>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-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 </a:t>
            </a:r>
            <a:r>
              <a:rPr lang="en-US" altLang="en-US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↔</a:t>
            </a:r>
            <a:r>
              <a:rPr lang="en-US" altLang="en-US" dirty="0" smtClean="0">
                <a:latin typeface="Tahoma" panose="020B0604030504040204" pitchFamily="34" charset="0"/>
              </a:rPr>
              <a:t> HPO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2-</a:t>
            </a:r>
            <a:r>
              <a:rPr lang="en-US" altLang="en-US" dirty="0" smtClean="0">
                <a:latin typeface="Tahoma" panose="020B0604030504040204" pitchFamily="34" charset="0"/>
              </a:rPr>
              <a:t> + H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+</a:t>
            </a:r>
            <a:r>
              <a:rPr lang="en-US" altLang="en-US" dirty="0" smtClean="0">
                <a:latin typeface="Tahoma" panose="020B0604030504040204" pitchFamily="34" charset="0"/>
              </a:rPr>
              <a:t> 	K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a2</a:t>
            </a:r>
            <a:endParaRPr lang="en-US" altLang="en-US" dirty="0" smtClean="0">
              <a:latin typeface="Tahoma" panose="020B0604030504040204" pitchFamily="34" charset="0"/>
            </a:endParaRPr>
          </a:p>
          <a:p>
            <a:pPr marL="609600" indent="-609600">
              <a:buFontTx/>
              <a:buAutoNum type="arabicParenR"/>
            </a:pPr>
            <a:r>
              <a:rPr lang="en-US" altLang="en-US" dirty="0" smtClean="0">
                <a:latin typeface="Tahoma" panose="020B0604030504040204" pitchFamily="34" charset="0"/>
              </a:rPr>
              <a:t>HPO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2-</a:t>
            </a:r>
            <a:r>
              <a:rPr lang="en-US" altLang="en-US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↔ </a:t>
            </a:r>
            <a:r>
              <a:rPr lang="en-US" altLang="en-US" dirty="0" smtClean="0">
                <a:latin typeface="Tahoma" panose="020B0604030504040204" pitchFamily="34" charset="0"/>
              </a:rPr>
              <a:t>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3-</a:t>
            </a:r>
            <a:r>
              <a:rPr lang="en-US" altLang="en-US" dirty="0" smtClean="0">
                <a:latin typeface="Tahoma" panose="020B0604030504040204" pitchFamily="34" charset="0"/>
              </a:rPr>
              <a:t> + H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+</a:t>
            </a:r>
            <a:r>
              <a:rPr lang="en-US" altLang="en-US" dirty="0" smtClean="0">
                <a:latin typeface="Tahoma" panose="020B0604030504040204" pitchFamily="34" charset="0"/>
              </a:rPr>
              <a:t> 		 K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a3</a:t>
            </a:r>
          </a:p>
        </p:txBody>
      </p:sp>
    </p:spTree>
    <p:extLst>
      <p:ext uri="{BB962C8B-B14F-4D97-AF65-F5344CB8AC3E}">
        <p14:creationId xmlns:p14="http://schemas.microsoft.com/office/powerpoint/2010/main" val="128940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Tahoma" panose="020B0604030504040204" pitchFamily="34" charset="0"/>
              </a:rPr>
              <a:t>Chapter 7 - Titrations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Tahoma" panose="020B0604030504040204" pitchFamily="34" charset="0"/>
              </a:rPr>
              <a:t>Introduction – Overview</a:t>
            </a:r>
          </a:p>
          <a:p>
            <a:pPr marL="812800" indent="-812800">
              <a:lnSpc>
                <a:spcPct val="80000"/>
              </a:lnSpc>
              <a:buFontTx/>
              <a:buAutoNum type="alphaUcPeriod"/>
            </a:pPr>
            <a:r>
              <a:rPr lang="en-US" altLang="en-US" sz="2800" dirty="0">
                <a:latin typeface="Tahoma" panose="020B0604030504040204" pitchFamily="34" charset="0"/>
              </a:rPr>
              <a:t>Chapter 7 covers general titrations (quantitation, practical aspects, types of titrations, shape of precipitation titration </a:t>
            </a:r>
            <a:r>
              <a:rPr lang="en-US" altLang="en-US" sz="2800" dirty="0" smtClean="0">
                <a:latin typeface="Tahoma" panose="020B0604030504040204" pitchFamily="34" charset="0"/>
              </a:rPr>
              <a:t>curve – not covering calculations due to time)</a:t>
            </a:r>
            <a:endParaRPr lang="en-US" altLang="en-US" sz="2800" dirty="0">
              <a:latin typeface="Tahoma" panose="020B0604030504040204" pitchFamily="34" charset="0"/>
            </a:endParaRPr>
          </a:p>
          <a:p>
            <a:pPr marL="812800" indent="-812800">
              <a:lnSpc>
                <a:spcPct val="80000"/>
              </a:lnSpc>
              <a:buFontTx/>
              <a:buAutoNum type="alphaUcPeriod"/>
            </a:pPr>
            <a:endParaRPr lang="en-US" altLang="en-US" sz="2800" dirty="0">
              <a:latin typeface="Tahoma" panose="020B0604030504040204" pitchFamily="34" charset="0"/>
            </a:endParaRPr>
          </a:p>
          <a:p>
            <a:pPr marL="812800" indent="-812800">
              <a:lnSpc>
                <a:spcPct val="80000"/>
              </a:lnSpc>
              <a:buFontTx/>
              <a:buAutoNum type="alphaUcPeriod"/>
            </a:pPr>
            <a:r>
              <a:rPr lang="en-US" altLang="en-US" sz="2800" dirty="0">
                <a:latin typeface="Tahoma" panose="020B0604030504040204" pitchFamily="34" charset="0"/>
              </a:rPr>
              <a:t>Chapter 11 covers titration curves for acid-base titrations - covered later</a:t>
            </a:r>
          </a:p>
          <a:p>
            <a:pPr marL="812800" indent="-812800">
              <a:lnSpc>
                <a:spcPct val="80000"/>
              </a:lnSpc>
              <a:buFontTx/>
              <a:buAutoNum type="alphaUcPeriod"/>
            </a:pPr>
            <a:endParaRPr lang="en-US" altLang="en-US" sz="2800" dirty="0">
              <a:latin typeface="Tahoma" panose="020B0604030504040204" pitchFamily="34" charset="0"/>
            </a:endParaRPr>
          </a:p>
          <a:p>
            <a:pPr marL="812800" indent="-812800">
              <a:lnSpc>
                <a:spcPct val="80000"/>
              </a:lnSpc>
              <a:buFontTx/>
              <a:buAutoNum type="alphaUcPeriod"/>
            </a:pPr>
            <a:r>
              <a:rPr lang="en-US" altLang="en-US" sz="2800" dirty="0">
                <a:latin typeface="Tahoma" panose="020B0604030504040204" pitchFamily="34" charset="0"/>
              </a:rPr>
              <a:t>Other Chapters (12, 16) cover other types of titrations – not covered</a:t>
            </a:r>
          </a:p>
        </p:txBody>
      </p:sp>
    </p:spTree>
    <p:extLst>
      <p:ext uri="{BB962C8B-B14F-4D97-AF65-F5344CB8AC3E}">
        <p14:creationId xmlns:p14="http://schemas.microsoft.com/office/powerpoint/2010/main" val="312800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Definitions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>
                <a:latin typeface="Tahoma" panose="020B0604030504040204" pitchFamily="34" charset="0"/>
              </a:rPr>
              <a:t>Titrant:</a:t>
            </a:r>
          </a:p>
          <a:p>
            <a:pPr lvl="1"/>
            <a:r>
              <a:rPr lang="en-US" altLang="en-US" sz="2000">
                <a:latin typeface="Tahoma" panose="020B0604030504040204" pitchFamily="34" charset="0"/>
              </a:rPr>
              <a:t> Reagent solution added out of buret (concentration usually known)</a:t>
            </a:r>
          </a:p>
          <a:p>
            <a:r>
              <a:rPr lang="en-US" altLang="en-US" sz="2400">
                <a:latin typeface="Tahoma" panose="020B0604030504040204" pitchFamily="34" charset="0"/>
              </a:rPr>
              <a:t>Analyte solution:</a:t>
            </a:r>
          </a:p>
          <a:p>
            <a:pPr lvl="1"/>
            <a:r>
              <a:rPr lang="en-US" altLang="en-US" sz="2000">
                <a:latin typeface="Tahoma" panose="020B0604030504040204" pitchFamily="34" charset="0"/>
              </a:rPr>
              <a:t>Solution containing analyte</a:t>
            </a:r>
          </a:p>
          <a:p>
            <a:r>
              <a:rPr lang="en-US" altLang="en-US" sz="2400">
                <a:latin typeface="Tahoma" panose="020B0604030504040204" pitchFamily="34" charset="0"/>
              </a:rPr>
              <a:t>Equivalence Point:</a:t>
            </a:r>
          </a:p>
          <a:p>
            <a:pPr lvl="1"/>
            <a:r>
              <a:rPr lang="en-US" altLang="en-US" sz="2000">
                <a:latin typeface="Tahoma" panose="020B0604030504040204" pitchFamily="34" charset="0"/>
              </a:rPr>
              <a:t>point where ratio of moles of titrant to moles of analyte is equal to the stoichiometric ratio</a:t>
            </a:r>
          </a:p>
        </p:txBody>
      </p:sp>
      <p:sp>
        <p:nvSpPr>
          <p:cNvPr id="252932" name="Line 4"/>
          <p:cNvSpPr>
            <a:spLocks noChangeShapeType="1"/>
          </p:cNvSpPr>
          <p:nvPr/>
        </p:nvSpPr>
        <p:spPr bwMode="auto">
          <a:xfrm>
            <a:off x="6705600" y="19812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33" name="Line 5"/>
          <p:cNvSpPr>
            <a:spLocks noChangeShapeType="1"/>
          </p:cNvSpPr>
          <p:nvPr/>
        </p:nvSpPr>
        <p:spPr bwMode="auto">
          <a:xfrm>
            <a:off x="6858000" y="19812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34" name="Freeform 6"/>
          <p:cNvSpPr>
            <a:spLocks/>
          </p:cNvSpPr>
          <p:nvPr/>
        </p:nvSpPr>
        <p:spPr bwMode="auto">
          <a:xfrm>
            <a:off x="6705600" y="2209800"/>
            <a:ext cx="152400" cy="76200"/>
          </a:xfrm>
          <a:custGeom>
            <a:avLst/>
            <a:gdLst>
              <a:gd name="T0" fmla="*/ 0 w 96"/>
              <a:gd name="T1" fmla="*/ 0 h 48"/>
              <a:gd name="T2" fmla="*/ 48 w 96"/>
              <a:gd name="T3" fmla="*/ 48 h 48"/>
              <a:gd name="T4" fmla="*/ 96 w 96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0"/>
                </a:moveTo>
                <a:cubicBezTo>
                  <a:pt x="16" y="24"/>
                  <a:pt x="32" y="48"/>
                  <a:pt x="48" y="48"/>
                </a:cubicBezTo>
                <a:cubicBezTo>
                  <a:pt x="64" y="48"/>
                  <a:pt x="88" y="8"/>
                  <a:pt x="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35" name="Line 7"/>
          <p:cNvSpPr>
            <a:spLocks noChangeShapeType="1"/>
          </p:cNvSpPr>
          <p:nvPr/>
        </p:nvSpPr>
        <p:spPr bwMode="auto">
          <a:xfrm>
            <a:off x="6738938" y="4114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36" name="Line 8"/>
          <p:cNvSpPr>
            <a:spLocks noChangeShapeType="1"/>
          </p:cNvSpPr>
          <p:nvPr/>
        </p:nvSpPr>
        <p:spPr bwMode="auto">
          <a:xfrm>
            <a:off x="6815138" y="4114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37" name="Rectangle 9"/>
          <p:cNvSpPr>
            <a:spLocks noChangeArrowheads="1"/>
          </p:cNvSpPr>
          <p:nvPr/>
        </p:nvSpPr>
        <p:spPr bwMode="auto">
          <a:xfrm>
            <a:off x="6705600" y="3962400"/>
            <a:ext cx="152400" cy="152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8" name="Oval 10"/>
          <p:cNvSpPr>
            <a:spLocks noChangeArrowheads="1"/>
          </p:cNvSpPr>
          <p:nvPr/>
        </p:nvSpPr>
        <p:spPr bwMode="auto">
          <a:xfrm>
            <a:off x="6978650" y="3984625"/>
            <a:ext cx="76200" cy="762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9" name="Line 11"/>
          <p:cNvSpPr>
            <a:spLocks noChangeShapeType="1"/>
          </p:cNvSpPr>
          <p:nvPr/>
        </p:nvSpPr>
        <p:spPr bwMode="auto">
          <a:xfrm flipV="1">
            <a:off x="6858000" y="40386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0" name="Freeform 12"/>
          <p:cNvSpPr>
            <a:spLocks/>
          </p:cNvSpPr>
          <p:nvPr/>
        </p:nvSpPr>
        <p:spPr bwMode="auto">
          <a:xfrm>
            <a:off x="6146800" y="4419600"/>
            <a:ext cx="1244600" cy="1028700"/>
          </a:xfrm>
          <a:custGeom>
            <a:avLst/>
            <a:gdLst>
              <a:gd name="T0" fmla="*/ 256 w 784"/>
              <a:gd name="T1" fmla="*/ 0 h 648"/>
              <a:gd name="T2" fmla="*/ 160 w 784"/>
              <a:gd name="T3" fmla="*/ 240 h 648"/>
              <a:gd name="T4" fmla="*/ 64 w 784"/>
              <a:gd name="T5" fmla="*/ 480 h 648"/>
              <a:gd name="T6" fmla="*/ 64 w 784"/>
              <a:gd name="T7" fmla="*/ 624 h 648"/>
              <a:gd name="T8" fmla="*/ 448 w 784"/>
              <a:gd name="T9" fmla="*/ 624 h 648"/>
              <a:gd name="T10" fmla="*/ 688 w 784"/>
              <a:gd name="T11" fmla="*/ 624 h 648"/>
              <a:gd name="T12" fmla="*/ 784 w 784"/>
              <a:gd name="T13" fmla="*/ 576 h 648"/>
              <a:gd name="T14" fmla="*/ 688 w 784"/>
              <a:gd name="T15" fmla="*/ 384 h 648"/>
              <a:gd name="T16" fmla="*/ 496 w 784"/>
              <a:gd name="T17" fmla="*/ 0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84" h="648">
                <a:moveTo>
                  <a:pt x="256" y="0"/>
                </a:moveTo>
                <a:cubicBezTo>
                  <a:pt x="224" y="80"/>
                  <a:pt x="192" y="160"/>
                  <a:pt x="160" y="240"/>
                </a:cubicBezTo>
                <a:cubicBezTo>
                  <a:pt x="128" y="320"/>
                  <a:pt x="80" y="416"/>
                  <a:pt x="64" y="480"/>
                </a:cubicBezTo>
                <a:cubicBezTo>
                  <a:pt x="48" y="544"/>
                  <a:pt x="0" y="600"/>
                  <a:pt x="64" y="624"/>
                </a:cubicBezTo>
                <a:cubicBezTo>
                  <a:pt x="128" y="648"/>
                  <a:pt x="344" y="624"/>
                  <a:pt x="448" y="624"/>
                </a:cubicBezTo>
                <a:cubicBezTo>
                  <a:pt x="552" y="624"/>
                  <a:pt x="632" y="632"/>
                  <a:pt x="688" y="624"/>
                </a:cubicBezTo>
                <a:cubicBezTo>
                  <a:pt x="744" y="616"/>
                  <a:pt x="784" y="616"/>
                  <a:pt x="784" y="576"/>
                </a:cubicBezTo>
                <a:cubicBezTo>
                  <a:pt x="784" y="536"/>
                  <a:pt x="736" y="480"/>
                  <a:pt x="688" y="384"/>
                </a:cubicBezTo>
                <a:cubicBezTo>
                  <a:pt x="640" y="288"/>
                  <a:pt x="528" y="64"/>
                  <a:pt x="496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1" name="Line 13"/>
          <p:cNvSpPr>
            <a:spLocks noChangeShapeType="1"/>
          </p:cNvSpPr>
          <p:nvPr/>
        </p:nvSpPr>
        <p:spPr bwMode="auto">
          <a:xfrm flipH="1">
            <a:off x="6781800" y="2667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2" name="Text Box 14"/>
          <p:cNvSpPr txBox="1">
            <a:spLocks noChangeArrowheads="1"/>
          </p:cNvSpPr>
          <p:nvPr/>
        </p:nvSpPr>
        <p:spPr bwMode="auto">
          <a:xfrm>
            <a:off x="7315200" y="2362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titrant</a:t>
            </a:r>
          </a:p>
        </p:txBody>
      </p:sp>
      <p:sp>
        <p:nvSpPr>
          <p:cNvPr id="252943" name="Freeform 15"/>
          <p:cNvSpPr>
            <a:spLocks/>
          </p:cNvSpPr>
          <p:nvPr/>
        </p:nvSpPr>
        <p:spPr bwMode="auto">
          <a:xfrm>
            <a:off x="6188075" y="4926013"/>
            <a:ext cx="1196975" cy="504825"/>
          </a:xfrm>
          <a:custGeom>
            <a:avLst/>
            <a:gdLst>
              <a:gd name="T0" fmla="*/ 72 w 754"/>
              <a:gd name="T1" fmla="*/ 62 h 318"/>
              <a:gd name="T2" fmla="*/ 23 w 754"/>
              <a:gd name="T3" fmla="*/ 186 h 318"/>
              <a:gd name="T4" fmla="*/ 9 w 754"/>
              <a:gd name="T5" fmla="*/ 228 h 318"/>
              <a:gd name="T6" fmla="*/ 2 w 754"/>
              <a:gd name="T7" fmla="*/ 249 h 318"/>
              <a:gd name="T8" fmla="*/ 9 w 754"/>
              <a:gd name="T9" fmla="*/ 291 h 318"/>
              <a:gd name="T10" fmla="*/ 44 w 754"/>
              <a:gd name="T11" fmla="*/ 297 h 318"/>
              <a:gd name="T12" fmla="*/ 148 w 754"/>
              <a:gd name="T13" fmla="*/ 318 h 318"/>
              <a:gd name="T14" fmla="*/ 377 w 754"/>
              <a:gd name="T15" fmla="*/ 311 h 318"/>
              <a:gd name="T16" fmla="*/ 641 w 754"/>
              <a:gd name="T17" fmla="*/ 291 h 318"/>
              <a:gd name="T18" fmla="*/ 703 w 754"/>
              <a:gd name="T19" fmla="*/ 277 h 318"/>
              <a:gd name="T20" fmla="*/ 745 w 754"/>
              <a:gd name="T21" fmla="*/ 263 h 318"/>
              <a:gd name="T22" fmla="*/ 752 w 754"/>
              <a:gd name="T23" fmla="*/ 242 h 318"/>
              <a:gd name="T24" fmla="*/ 724 w 754"/>
              <a:gd name="T25" fmla="*/ 200 h 318"/>
              <a:gd name="T26" fmla="*/ 689 w 754"/>
              <a:gd name="T27" fmla="*/ 145 h 318"/>
              <a:gd name="T28" fmla="*/ 620 w 754"/>
              <a:gd name="T29" fmla="*/ 34 h 318"/>
              <a:gd name="T30" fmla="*/ 294 w 754"/>
              <a:gd name="T31" fmla="*/ 34 h 318"/>
              <a:gd name="T32" fmla="*/ 141 w 754"/>
              <a:gd name="T33" fmla="*/ 27 h 318"/>
              <a:gd name="T34" fmla="*/ 72 w 754"/>
              <a:gd name="T35" fmla="*/ 62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54" h="318">
                <a:moveTo>
                  <a:pt x="72" y="62"/>
                </a:moveTo>
                <a:cubicBezTo>
                  <a:pt x="62" y="109"/>
                  <a:pt x="52" y="148"/>
                  <a:pt x="23" y="186"/>
                </a:cubicBezTo>
                <a:cubicBezTo>
                  <a:pt x="18" y="200"/>
                  <a:pt x="14" y="214"/>
                  <a:pt x="9" y="228"/>
                </a:cubicBezTo>
                <a:cubicBezTo>
                  <a:pt x="7" y="235"/>
                  <a:pt x="2" y="249"/>
                  <a:pt x="2" y="249"/>
                </a:cubicBezTo>
                <a:cubicBezTo>
                  <a:pt x="4" y="263"/>
                  <a:pt x="0" y="280"/>
                  <a:pt x="9" y="291"/>
                </a:cubicBezTo>
                <a:cubicBezTo>
                  <a:pt x="17" y="300"/>
                  <a:pt x="32" y="294"/>
                  <a:pt x="44" y="297"/>
                </a:cubicBezTo>
                <a:cubicBezTo>
                  <a:pt x="78" y="305"/>
                  <a:pt x="113" y="309"/>
                  <a:pt x="148" y="318"/>
                </a:cubicBezTo>
                <a:cubicBezTo>
                  <a:pt x="242" y="313"/>
                  <a:pt x="292" y="302"/>
                  <a:pt x="377" y="311"/>
                </a:cubicBezTo>
                <a:cubicBezTo>
                  <a:pt x="496" y="306"/>
                  <a:pt x="541" y="301"/>
                  <a:pt x="641" y="291"/>
                </a:cubicBezTo>
                <a:cubicBezTo>
                  <a:pt x="695" y="272"/>
                  <a:pt x="613" y="299"/>
                  <a:pt x="703" y="277"/>
                </a:cubicBezTo>
                <a:cubicBezTo>
                  <a:pt x="717" y="273"/>
                  <a:pt x="745" y="263"/>
                  <a:pt x="745" y="263"/>
                </a:cubicBezTo>
                <a:cubicBezTo>
                  <a:pt x="747" y="256"/>
                  <a:pt x="754" y="249"/>
                  <a:pt x="752" y="242"/>
                </a:cubicBezTo>
                <a:cubicBezTo>
                  <a:pt x="747" y="226"/>
                  <a:pt x="729" y="216"/>
                  <a:pt x="724" y="200"/>
                </a:cubicBezTo>
                <a:cubicBezTo>
                  <a:pt x="707" y="151"/>
                  <a:pt x="722" y="167"/>
                  <a:pt x="689" y="145"/>
                </a:cubicBezTo>
                <a:cubicBezTo>
                  <a:pt x="664" y="107"/>
                  <a:pt x="667" y="50"/>
                  <a:pt x="620" y="34"/>
                </a:cubicBezTo>
                <a:cubicBezTo>
                  <a:pt x="504" y="49"/>
                  <a:pt x="425" y="38"/>
                  <a:pt x="294" y="34"/>
                </a:cubicBezTo>
                <a:cubicBezTo>
                  <a:pt x="240" y="25"/>
                  <a:pt x="196" y="20"/>
                  <a:pt x="141" y="27"/>
                </a:cubicBezTo>
                <a:cubicBezTo>
                  <a:pt x="83" y="46"/>
                  <a:pt x="120" y="0"/>
                  <a:pt x="72" y="62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4" name="Text Box 16"/>
          <p:cNvSpPr txBox="1">
            <a:spLocks noChangeArrowheads="1"/>
          </p:cNvSpPr>
          <p:nvPr/>
        </p:nvSpPr>
        <p:spPr bwMode="auto">
          <a:xfrm>
            <a:off x="7467600" y="39624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analyte solution</a:t>
            </a:r>
          </a:p>
        </p:txBody>
      </p:sp>
      <p:sp>
        <p:nvSpPr>
          <p:cNvPr id="252945" name="Line 17"/>
          <p:cNvSpPr>
            <a:spLocks noChangeShapeType="1"/>
          </p:cNvSpPr>
          <p:nvPr/>
        </p:nvSpPr>
        <p:spPr bwMode="auto">
          <a:xfrm flipH="1">
            <a:off x="6781800" y="43434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6" name="Text Box 18"/>
          <p:cNvSpPr txBox="1">
            <a:spLocks noChangeArrowheads="1"/>
          </p:cNvSpPr>
          <p:nvPr/>
        </p:nvSpPr>
        <p:spPr bwMode="auto">
          <a:xfrm>
            <a:off x="685800" y="5867400"/>
            <a:ext cx="777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for: Al</a:t>
            </a:r>
            <a:r>
              <a:rPr lang="en-US" altLang="en-US" baseline="30000" dirty="0"/>
              <a:t>3+</a:t>
            </a:r>
            <a:r>
              <a:rPr lang="en-US" altLang="en-US" dirty="0"/>
              <a:t> + 3C</a:t>
            </a:r>
            <a:r>
              <a:rPr lang="en-US" altLang="en-US" baseline="-25000" dirty="0"/>
              <a:t>2</a:t>
            </a:r>
            <a:r>
              <a:rPr lang="en-US" altLang="en-US" dirty="0"/>
              <a:t>O</a:t>
            </a:r>
            <a:r>
              <a:rPr lang="en-US" altLang="en-US" baseline="-25000" dirty="0"/>
              <a:t>4</a:t>
            </a:r>
            <a:r>
              <a:rPr lang="en-US" altLang="en-US" baseline="30000" dirty="0"/>
              <a:t>2-</a:t>
            </a:r>
            <a:r>
              <a:rPr lang="en-US" altLang="en-US" dirty="0"/>
              <a:t> </a:t>
            </a:r>
            <a:r>
              <a:rPr lang="en-US" altLang="en-US" dirty="0">
                <a:cs typeface="Arial" panose="020B0604020202020204" pitchFamily="34" charset="0"/>
              </a:rPr>
              <a:t>→ Al(C</a:t>
            </a:r>
            <a:r>
              <a:rPr lang="en-US" altLang="en-US" baseline="-25000" dirty="0"/>
              <a:t>2</a:t>
            </a:r>
            <a:r>
              <a:rPr lang="en-US" altLang="en-US" dirty="0">
                <a:cs typeface="Arial" panose="020B0604020202020204" pitchFamily="34" charset="0"/>
              </a:rPr>
              <a:t>O</a:t>
            </a:r>
            <a:r>
              <a:rPr lang="en-US" altLang="en-US" baseline="-25000" dirty="0">
                <a:cs typeface="Arial" panose="020B0604020202020204" pitchFamily="34" charset="0"/>
              </a:rPr>
              <a:t>4</a:t>
            </a:r>
            <a:r>
              <a:rPr lang="en-US" altLang="en-US" dirty="0">
                <a:cs typeface="Arial" panose="020B0604020202020204" pitchFamily="34" charset="0"/>
              </a:rPr>
              <a:t>)</a:t>
            </a:r>
            <a:r>
              <a:rPr lang="en-US" altLang="en-US" baseline="-25000" dirty="0">
                <a:cs typeface="Arial" panose="020B0604020202020204" pitchFamily="34" charset="0"/>
              </a:rPr>
              <a:t>3</a:t>
            </a:r>
            <a:r>
              <a:rPr lang="en-US" altLang="en-US" baseline="30000" dirty="0">
                <a:cs typeface="Arial" panose="020B0604020202020204" pitchFamily="34" charset="0"/>
              </a:rPr>
              <a:t>3-</a:t>
            </a:r>
            <a:r>
              <a:rPr lang="en-US" altLang="en-US" dirty="0">
                <a:cs typeface="Arial" panose="020B0604020202020204" pitchFamily="34" charset="0"/>
              </a:rPr>
              <a:t>   n(Al</a:t>
            </a:r>
            <a:r>
              <a:rPr lang="en-US" altLang="en-US" baseline="30000" dirty="0">
                <a:cs typeface="Arial" panose="020B0604020202020204" pitchFamily="34" charset="0"/>
              </a:rPr>
              <a:t>3+</a:t>
            </a:r>
            <a:r>
              <a:rPr lang="en-US" altLang="en-US" dirty="0">
                <a:cs typeface="Arial" panose="020B0604020202020204" pitchFamily="34" charset="0"/>
              </a:rPr>
              <a:t>)/n(C</a:t>
            </a:r>
            <a:r>
              <a:rPr lang="en-US" altLang="en-US" baseline="-25000" dirty="0">
                <a:cs typeface="Arial" panose="020B0604020202020204" pitchFamily="34" charset="0"/>
              </a:rPr>
              <a:t>2</a:t>
            </a:r>
            <a:r>
              <a:rPr lang="en-US" altLang="en-US" dirty="0">
                <a:cs typeface="Arial" panose="020B0604020202020204" pitchFamily="34" charset="0"/>
              </a:rPr>
              <a:t>O</a:t>
            </a:r>
            <a:r>
              <a:rPr lang="en-US" altLang="en-US" baseline="-25000" dirty="0">
                <a:cs typeface="Arial" panose="020B0604020202020204" pitchFamily="34" charset="0"/>
              </a:rPr>
              <a:t>4</a:t>
            </a:r>
            <a:r>
              <a:rPr lang="en-US" altLang="en-US" baseline="30000" dirty="0">
                <a:cs typeface="Arial" panose="020B0604020202020204" pitchFamily="34" charset="0"/>
              </a:rPr>
              <a:t>2-</a:t>
            </a:r>
            <a:r>
              <a:rPr lang="en-US" altLang="en-US" dirty="0">
                <a:cs typeface="Arial" panose="020B0604020202020204" pitchFamily="34" charset="0"/>
              </a:rPr>
              <a:t>) = </a:t>
            </a:r>
            <a:r>
              <a:rPr lang="en-US" altLang="en-US" dirty="0" smtClean="0">
                <a:cs typeface="Arial" panose="020B0604020202020204" pitchFamily="34" charset="0"/>
              </a:rPr>
              <a:t>1/3 </a:t>
            </a:r>
            <a:r>
              <a:rPr lang="en-US" altLang="en-US" dirty="0">
                <a:cs typeface="Arial" panose="020B0604020202020204" pitchFamily="34" charset="0"/>
              </a:rPr>
              <a:t>at equivalence pt.</a:t>
            </a:r>
          </a:p>
        </p:txBody>
      </p:sp>
    </p:spTree>
    <p:extLst>
      <p:ext uri="{BB962C8B-B14F-4D97-AF65-F5344CB8AC3E}">
        <p14:creationId xmlns:p14="http://schemas.microsoft.com/office/powerpoint/2010/main" val="149367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build="p"/>
      <p:bldP spid="252942" grpId="0"/>
      <p:bldP spid="252944" grpId="0"/>
      <p:bldP spid="2529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Practical Requirements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latin typeface="Tahoma" panose="020B0604030504040204" pitchFamily="34" charset="0"/>
              </a:rPr>
              <a:t>The equilibrium constant must be large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Tahoma" panose="020B0604030504040204" pitchFamily="34" charset="0"/>
              </a:rPr>
              <a:t>Size of K value depends on desired precision and concentration of analyte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Tahoma" panose="020B0604030504040204" pitchFamily="34" charset="0"/>
              </a:rPr>
              <a:t>Typically K ~ 10</a:t>
            </a:r>
            <a:r>
              <a:rPr lang="en-US" altLang="en-US" baseline="30000">
                <a:latin typeface="Tahoma" panose="020B0604030504040204" pitchFamily="34" charset="0"/>
              </a:rPr>
              <a:t>6</a:t>
            </a:r>
            <a:r>
              <a:rPr lang="en-US" altLang="en-US">
                <a:latin typeface="Tahoma" panose="020B0604030504040204" pitchFamily="34" charset="0"/>
              </a:rPr>
              <a:t> is marginal, K &gt; 10</a:t>
            </a:r>
            <a:r>
              <a:rPr lang="en-US" altLang="en-US" baseline="30000">
                <a:latin typeface="Tahoma" panose="020B0604030504040204" pitchFamily="34" charset="0"/>
              </a:rPr>
              <a:t>10</a:t>
            </a:r>
            <a:r>
              <a:rPr lang="en-US" altLang="en-US">
                <a:latin typeface="Tahoma" panose="020B0604030504040204" pitchFamily="34" charset="0"/>
              </a:rPr>
              <a:t> is better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Tahoma" panose="020B0604030504040204" pitchFamily="34" charset="0"/>
              </a:rPr>
              <a:t>The reaction must be fast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Tahoma" panose="020B0604030504040204" pitchFamily="34" charset="0"/>
              </a:rPr>
              <a:t>It must be possible to “observe” the equivalence point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Tahoma" panose="020B0604030504040204" pitchFamily="34" charset="0"/>
              </a:rPr>
              <a:t>observed equivalence point = </a:t>
            </a:r>
            <a:r>
              <a:rPr lang="en-US" altLang="en-US" b="1">
                <a:latin typeface="Tahoma" panose="020B0604030504040204" pitchFamily="34" charset="0"/>
              </a:rPr>
              <a:t>end point</a:t>
            </a:r>
          </a:p>
        </p:txBody>
      </p:sp>
    </p:spTree>
    <p:extLst>
      <p:ext uri="{BB962C8B-B14F-4D97-AF65-F5344CB8AC3E}">
        <p14:creationId xmlns:p14="http://schemas.microsoft.com/office/powerpoint/2010/main" val="279216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Detection of Endpoints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altLang="en-US" sz="2800" dirty="0">
                <a:latin typeface="Tahoma" panose="020B0604030504040204" pitchFamily="34" charset="0"/>
              </a:rPr>
              <a:t>An </a:t>
            </a:r>
            <a:r>
              <a:rPr lang="en-US" altLang="en-US" sz="2800" dirty="0" smtClean="0">
                <a:latin typeface="Tahoma" panose="020B0604030504040204" pitchFamily="34" charset="0"/>
              </a:rPr>
              <a:t>endpoint </a:t>
            </a:r>
            <a:r>
              <a:rPr lang="en-US" altLang="en-US" sz="2800" dirty="0">
                <a:latin typeface="Tahoma" panose="020B0604030504040204" pitchFamily="34" charset="0"/>
              </a:rPr>
              <a:t>is defined as the point in the titration when the equivalence point is observed</a:t>
            </a:r>
          </a:p>
          <a:p>
            <a:r>
              <a:rPr lang="en-US" altLang="en-US" sz="2800" dirty="0">
                <a:latin typeface="Tahoma" panose="020B0604030504040204" pitchFamily="34" charset="0"/>
              </a:rPr>
              <a:t>Ways to detect endpoints:</a:t>
            </a:r>
          </a:p>
          <a:p>
            <a:pPr lvl="1"/>
            <a:r>
              <a:rPr lang="en-US" altLang="en-US" sz="2400" dirty="0">
                <a:latin typeface="Tahoma" panose="020B0604030504040204" pitchFamily="34" charset="0"/>
              </a:rPr>
              <a:t>Use of colored reactants</a:t>
            </a:r>
          </a:p>
          <a:p>
            <a:pPr lvl="2"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</a:rPr>
              <a:t>example: MnO</a:t>
            </a:r>
            <a:r>
              <a:rPr lang="en-US" altLang="en-US" sz="2000" baseline="-25000" dirty="0">
                <a:latin typeface="Tahoma" panose="020B0604030504040204" pitchFamily="34" charset="0"/>
              </a:rPr>
              <a:t>4</a:t>
            </a:r>
            <a:r>
              <a:rPr lang="en-US" altLang="en-US" sz="2000" baseline="30000" dirty="0">
                <a:latin typeface="Tahoma" panose="020B0604030504040204" pitchFamily="34" charset="0"/>
              </a:rPr>
              <a:t>-</a:t>
            </a:r>
            <a:r>
              <a:rPr lang="en-US" altLang="en-US" sz="2000" dirty="0">
                <a:latin typeface="Tahoma" panose="020B0604030504040204" pitchFamily="34" charset="0"/>
              </a:rPr>
              <a:t> + H</a:t>
            </a:r>
            <a:r>
              <a:rPr lang="en-US" altLang="en-US" sz="2000" baseline="-25000" dirty="0">
                <a:latin typeface="Tahoma" panose="020B0604030504040204" pitchFamily="34" charset="0"/>
              </a:rPr>
              <a:t>2</a:t>
            </a:r>
            <a:r>
              <a:rPr lang="en-US" altLang="en-US" sz="2000" dirty="0">
                <a:latin typeface="Tahoma" panose="020B0604030504040204" pitchFamily="34" charset="0"/>
              </a:rPr>
              <a:t>C</a:t>
            </a:r>
            <a:r>
              <a:rPr lang="en-US" altLang="en-US" sz="2000" baseline="-25000" dirty="0">
                <a:latin typeface="Tahoma" panose="020B0604030504040204" pitchFamily="34" charset="0"/>
              </a:rPr>
              <a:t>2</a:t>
            </a:r>
            <a:r>
              <a:rPr lang="en-US" altLang="en-US" sz="2000" dirty="0">
                <a:latin typeface="Tahoma" panose="020B0604030504040204" pitchFamily="34" charset="0"/>
              </a:rPr>
              <a:t>O</a:t>
            </a:r>
            <a:r>
              <a:rPr lang="en-US" altLang="en-US" sz="2000" baseline="-25000" dirty="0">
                <a:latin typeface="Tahoma" panose="020B0604030504040204" pitchFamily="34" charset="0"/>
              </a:rPr>
              <a:t>4</a:t>
            </a:r>
            <a:r>
              <a:rPr lang="en-US" altLang="en-US" sz="2000" dirty="0">
                <a:latin typeface="Tahoma" panose="020B0604030504040204" pitchFamily="34" charset="0"/>
              </a:rPr>
              <a:t> (</a:t>
            </a:r>
            <a:r>
              <a:rPr lang="en-US" altLang="en-US" sz="2000" dirty="0" err="1">
                <a:latin typeface="Tahoma" panose="020B0604030504040204" pitchFamily="34" charset="0"/>
              </a:rPr>
              <a:t>aq</a:t>
            </a:r>
            <a:r>
              <a:rPr lang="en-US" altLang="en-US" sz="2000" dirty="0">
                <a:latin typeface="Tahoma" panose="020B0604030504040204" pitchFamily="34" charset="0"/>
              </a:rPr>
              <a:t>) </a:t>
            </a:r>
            <a:r>
              <a:rPr lang="en-US" altLang="en-US" sz="2000" dirty="0">
                <a:latin typeface="Tahoma" panose="020B0604030504040204" pitchFamily="34" charset="0"/>
                <a:cs typeface="Arial" panose="020B0604020202020204" pitchFamily="34" charset="0"/>
              </a:rPr>
              <a:t>→ Mn</a:t>
            </a:r>
            <a:r>
              <a:rPr lang="en-US" altLang="en-US" sz="2000" baseline="30000" dirty="0">
                <a:latin typeface="Tahoma" panose="020B0604030504040204" pitchFamily="34" charset="0"/>
              </a:rPr>
              <a:t>2+</a:t>
            </a:r>
            <a:r>
              <a:rPr lang="en-US" altLang="en-US" sz="2000" dirty="0">
                <a:latin typeface="Tahoma" panose="020B0604030504040204" pitchFamily="34" charset="0"/>
                <a:cs typeface="Arial" panose="020B0604020202020204" pitchFamily="34" charset="0"/>
              </a:rPr>
              <a:t> + CO</a:t>
            </a:r>
            <a:r>
              <a:rPr lang="en-US" altLang="en-US" sz="2000" baseline="-25000" dirty="0">
                <a:latin typeface="Tahoma" panose="020B0604030504040204" pitchFamily="34" charset="0"/>
              </a:rPr>
              <a:t>2</a:t>
            </a:r>
            <a:r>
              <a:rPr lang="en-US" altLang="en-US" sz="2000" dirty="0">
                <a:latin typeface="Tahoma" panose="020B0604030504040204" pitchFamily="34" charset="0"/>
                <a:cs typeface="Arial" panose="020B0604020202020204" pitchFamily="34" charset="0"/>
              </a:rPr>
              <a:t> (g)</a:t>
            </a:r>
          </a:p>
          <a:p>
            <a:pPr lvl="2">
              <a:buFontTx/>
              <a:buNone/>
            </a:pPr>
            <a:endParaRPr lang="en-US" altLang="en-US" sz="2000" dirty="0"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sz="2400" dirty="0">
                <a:latin typeface="Tahoma" panose="020B0604030504040204" pitchFamily="34" charset="0"/>
              </a:rPr>
              <a:t>Use of indicators</a:t>
            </a:r>
          </a:p>
          <a:p>
            <a:pPr lvl="2"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</a:rPr>
              <a:t>An indicator changes color in response to the change in a reactant’s concentration</a:t>
            </a:r>
          </a:p>
          <a:p>
            <a:pPr lvl="1"/>
            <a:r>
              <a:rPr lang="en-US" altLang="en-US" sz="2400" dirty="0">
                <a:latin typeface="Tahoma" panose="020B0604030504040204" pitchFamily="34" charset="0"/>
              </a:rPr>
              <a:t>Use of simple instruments</a:t>
            </a:r>
          </a:p>
          <a:p>
            <a:pPr lvl="2"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</a:rPr>
              <a:t>Must respond quickly, but typical equipment is low cost</a:t>
            </a:r>
          </a:p>
        </p:txBody>
      </p:sp>
      <p:sp>
        <p:nvSpPr>
          <p:cNvPr id="254980" name="Text Box 4"/>
          <p:cNvSpPr txBox="1">
            <a:spLocks noChangeArrowheads="1"/>
          </p:cNvSpPr>
          <p:nvPr/>
        </p:nvSpPr>
        <p:spPr bwMode="auto">
          <a:xfrm>
            <a:off x="2514600" y="38862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66FF"/>
                </a:solidFill>
              </a:rPr>
              <a:t>PINK</a:t>
            </a:r>
          </a:p>
        </p:txBody>
      </p:sp>
      <p:sp>
        <p:nvSpPr>
          <p:cNvPr id="254981" name="Text Box 5"/>
          <p:cNvSpPr txBox="1">
            <a:spLocks noChangeArrowheads="1"/>
          </p:cNvSpPr>
          <p:nvPr/>
        </p:nvSpPr>
        <p:spPr bwMode="auto">
          <a:xfrm>
            <a:off x="3505200" y="38862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Clear</a:t>
            </a:r>
          </a:p>
        </p:txBody>
      </p:sp>
      <p:sp>
        <p:nvSpPr>
          <p:cNvPr id="254982" name="Text Box 6"/>
          <p:cNvSpPr txBox="1">
            <a:spLocks noChangeArrowheads="1"/>
          </p:cNvSpPr>
          <p:nvPr/>
        </p:nvSpPr>
        <p:spPr bwMode="auto">
          <a:xfrm>
            <a:off x="5105400" y="38862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Clear</a:t>
            </a:r>
          </a:p>
        </p:txBody>
      </p:sp>
    </p:spTree>
    <p:extLst>
      <p:ext uri="{BB962C8B-B14F-4D97-AF65-F5344CB8AC3E}">
        <p14:creationId xmlns:p14="http://schemas.microsoft.com/office/powerpoint/2010/main" val="349654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/>
      <p:bldP spid="254980" grpId="0"/>
      <p:bldP spid="254981" grpId="0"/>
      <p:bldP spid="2549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Detection of Endpoints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800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>
                <a:latin typeface="Tahoma" panose="020B0604030504040204" pitchFamily="34" charset="0"/>
              </a:rPr>
              <a:t>Simple instruments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electrodes (typically respond to log of ion concentrations)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spectroscopic measurements (measurement of absorption of light)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Can improve titration precision vs. using indicators</a:t>
            </a:r>
          </a:p>
          <a:p>
            <a:pPr>
              <a:lnSpc>
                <a:spcPct val="90000"/>
              </a:lnSpc>
            </a:pPr>
            <a:r>
              <a:rPr lang="en-US" altLang="en-US" sz="2000">
                <a:latin typeface="Tahoma" panose="020B0604030504040204" pitchFamily="34" charset="0"/>
              </a:rPr>
              <a:t>Titration Error = Difference between end point and equivalence point = systematic error</a:t>
            </a:r>
          </a:p>
          <a:p>
            <a:pPr>
              <a:lnSpc>
                <a:spcPct val="90000"/>
              </a:lnSpc>
            </a:pPr>
            <a:r>
              <a:rPr lang="en-US" altLang="en-US" sz="2000">
                <a:latin typeface="Tahoma" panose="020B0604030504040204" pitchFamily="34" charset="0"/>
              </a:rPr>
              <a:t>Note: It is possible to have large errors or uncertainties in detection of reagent conc. by various methods without having great titration errors</a:t>
            </a:r>
          </a:p>
          <a:p>
            <a:pPr>
              <a:lnSpc>
                <a:spcPct val="90000"/>
              </a:lnSpc>
            </a:pPr>
            <a:endParaRPr lang="en-US" altLang="en-US" sz="2000">
              <a:latin typeface="Tahoma" panose="020B0604030504040204" pitchFamily="34" charset="0"/>
            </a:endParaRPr>
          </a:p>
        </p:txBody>
      </p:sp>
      <p:sp>
        <p:nvSpPr>
          <p:cNvPr id="264196" name="Freeform 4"/>
          <p:cNvSpPr>
            <a:spLocks/>
          </p:cNvSpPr>
          <p:nvPr/>
        </p:nvSpPr>
        <p:spPr bwMode="auto">
          <a:xfrm>
            <a:off x="6629400" y="3860800"/>
            <a:ext cx="1524000" cy="1447800"/>
          </a:xfrm>
          <a:custGeom>
            <a:avLst/>
            <a:gdLst>
              <a:gd name="T0" fmla="*/ 0 w 960"/>
              <a:gd name="T1" fmla="*/ 64 h 912"/>
              <a:gd name="T2" fmla="*/ 96 w 960"/>
              <a:gd name="T3" fmla="*/ 64 h 912"/>
              <a:gd name="T4" fmla="*/ 96 w 960"/>
              <a:gd name="T5" fmla="*/ 400 h 912"/>
              <a:gd name="T6" fmla="*/ 96 w 960"/>
              <a:gd name="T7" fmla="*/ 832 h 912"/>
              <a:gd name="T8" fmla="*/ 192 w 960"/>
              <a:gd name="T9" fmla="*/ 880 h 912"/>
              <a:gd name="T10" fmla="*/ 480 w 960"/>
              <a:gd name="T11" fmla="*/ 880 h 912"/>
              <a:gd name="T12" fmla="*/ 864 w 960"/>
              <a:gd name="T13" fmla="*/ 880 h 912"/>
              <a:gd name="T14" fmla="*/ 912 w 960"/>
              <a:gd name="T15" fmla="*/ 784 h 912"/>
              <a:gd name="T16" fmla="*/ 912 w 960"/>
              <a:gd name="T17" fmla="*/ 448 h 912"/>
              <a:gd name="T18" fmla="*/ 912 w 960"/>
              <a:gd name="T19" fmla="*/ 64 h 912"/>
              <a:gd name="T20" fmla="*/ 960 w 960"/>
              <a:gd name="T21" fmla="*/ 64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60" h="912">
                <a:moveTo>
                  <a:pt x="0" y="64"/>
                </a:moveTo>
                <a:cubicBezTo>
                  <a:pt x="40" y="36"/>
                  <a:pt x="80" y="8"/>
                  <a:pt x="96" y="64"/>
                </a:cubicBezTo>
                <a:cubicBezTo>
                  <a:pt x="112" y="120"/>
                  <a:pt x="96" y="272"/>
                  <a:pt x="96" y="400"/>
                </a:cubicBezTo>
                <a:cubicBezTo>
                  <a:pt x="96" y="528"/>
                  <a:pt x="80" y="752"/>
                  <a:pt x="96" y="832"/>
                </a:cubicBezTo>
                <a:cubicBezTo>
                  <a:pt x="112" y="912"/>
                  <a:pt x="128" y="872"/>
                  <a:pt x="192" y="880"/>
                </a:cubicBezTo>
                <a:cubicBezTo>
                  <a:pt x="256" y="888"/>
                  <a:pt x="368" y="880"/>
                  <a:pt x="480" y="880"/>
                </a:cubicBezTo>
                <a:cubicBezTo>
                  <a:pt x="592" y="880"/>
                  <a:pt x="792" y="896"/>
                  <a:pt x="864" y="880"/>
                </a:cubicBezTo>
                <a:cubicBezTo>
                  <a:pt x="936" y="864"/>
                  <a:pt x="904" y="856"/>
                  <a:pt x="912" y="784"/>
                </a:cubicBezTo>
                <a:cubicBezTo>
                  <a:pt x="920" y="712"/>
                  <a:pt x="912" y="568"/>
                  <a:pt x="912" y="448"/>
                </a:cubicBezTo>
                <a:cubicBezTo>
                  <a:pt x="912" y="328"/>
                  <a:pt x="904" y="128"/>
                  <a:pt x="912" y="64"/>
                </a:cubicBezTo>
                <a:cubicBezTo>
                  <a:pt x="920" y="0"/>
                  <a:pt x="952" y="64"/>
                  <a:pt x="960" y="6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197" name="Line 5"/>
          <p:cNvSpPr>
            <a:spLocks noChangeShapeType="1"/>
          </p:cNvSpPr>
          <p:nvPr/>
        </p:nvSpPr>
        <p:spPr bwMode="auto">
          <a:xfrm>
            <a:off x="7467600" y="15240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198" name="Line 6"/>
          <p:cNvSpPr>
            <a:spLocks noChangeShapeType="1"/>
          </p:cNvSpPr>
          <p:nvPr/>
        </p:nvSpPr>
        <p:spPr bwMode="auto">
          <a:xfrm>
            <a:off x="7620000" y="15240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199" name="Freeform 7"/>
          <p:cNvSpPr>
            <a:spLocks/>
          </p:cNvSpPr>
          <p:nvPr/>
        </p:nvSpPr>
        <p:spPr bwMode="auto">
          <a:xfrm>
            <a:off x="7467600" y="1752600"/>
            <a:ext cx="152400" cy="76200"/>
          </a:xfrm>
          <a:custGeom>
            <a:avLst/>
            <a:gdLst>
              <a:gd name="T0" fmla="*/ 0 w 96"/>
              <a:gd name="T1" fmla="*/ 0 h 48"/>
              <a:gd name="T2" fmla="*/ 48 w 96"/>
              <a:gd name="T3" fmla="*/ 48 h 48"/>
              <a:gd name="T4" fmla="*/ 96 w 96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0"/>
                </a:moveTo>
                <a:cubicBezTo>
                  <a:pt x="16" y="24"/>
                  <a:pt x="32" y="48"/>
                  <a:pt x="48" y="48"/>
                </a:cubicBezTo>
                <a:cubicBezTo>
                  <a:pt x="64" y="48"/>
                  <a:pt x="88" y="8"/>
                  <a:pt x="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0" name="Line 8"/>
          <p:cNvSpPr>
            <a:spLocks noChangeShapeType="1"/>
          </p:cNvSpPr>
          <p:nvPr/>
        </p:nvSpPr>
        <p:spPr bwMode="auto">
          <a:xfrm>
            <a:off x="7500938" y="3657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1" name="Line 9"/>
          <p:cNvSpPr>
            <a:spLocks noChangeShapeType="1"/>
          </p:cNvSpPr>
          <p:nvPr/>
        </p:nvSpPr>
        <p:spPr bwMode="auto">
          <a:xfrm>
            <a:off x="7577138" y="3657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2" name="Rectangle 10"/>
          <p:cNvSpPr>
            <a:spLocks noChangeArrowheads="1"/>
          </p:cNvSpPr>
          <p:nvPr/>
        </p:nvSpPr>
        <p:spPr bwMode="auto">
          <a:xfrm>
            <a:off x="7467600" y="3505200"/>
            <a:ext cx="152400" cy="152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3" name="Oval 11"/>
          <p:cNvSpPr>
            <a:spLocks noChangeArrowheads="1"/>
          </p:cNvSpPr>
          <p:nvPr/>
        </p:nvSpPr>
        <p:spPr bwMode="auto">
          <a:xfrm>
            <a:off x="7740650" y="3527425"/>
            <a:ext cx="76200" cy="762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4" name="Line 12"/>
          <p:cNvSpPr>
            <a:spLocks noChangeShapeType="1"/>
          </p:cNvSpPr>
          <p:nvPr/>
        </p:nvSpPr>
        <p:spPr bwMode="auto">
          <a:xfrm flipV="1">
            <a:off x="7620000" y="35814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5" name="Rectangle 13"/>
          <p:cNvSpPr>
            <a:spLocks noChangeArrowheads="1"/>
          </p:cNvSpPr>
          <p:nvPr/>
        </p:nvSpPr>
        <p:spPr bwMode="auto">
          <a:xfrm>
            <a:off x="7010400" y="3657600"/>
            <a:ext cx="152400" cy="1143000"/>
          </a:xfrm>
          <a:prstGeom prst="rect">
            <a:avLst/>
          </a:prstGeom>
          <a:solidFill>
            <a:srgbClr val="FFCC00">
              <a:alpha val="5300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6" name="Line 14"/>
          <p:cNvSpPr>
            <a:spLocks noChangeShapeType="1"/>
          </p:cNvSpPr>
          <p:nvPr/>
        </p:nvSpPr>
        <p:spPr bwMode="auto">
          <a:xfrm>
            <a:off x="6781800" y="44196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7" name="Oval 15"/>
          <p:cNvSpPr>
            <a:spLocks noChangeArrowheads="1"/>
          </p:cNvSpPr>
          <p:nvPr/>
        </p:nvSpPr>
        <p:spPr bwMode="auto">
          <a:xfrm>
            <a:off x="7010400" y="4800600"/>
            <a:ext cx="152400" cy="152400"/>
          </a:xfrm>
          <a:prstGeom prst="ellipse">
            <a:avLst/>
          </a:prstGeom>
          <a:solidFill>
            <a:srgbClr val="FFCC00">
              <a:alpha val="53000"/>
            </a:srgbClr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8" name="Freeform 16"/>
          <p:cNvSpPr>
            <a:spLocks/>
          </p:cNvSpPr>
          <p:nvPr/>
        </p:nvSpPr>
        <p:spPr bwMode="auto">
          <a:xfrm>
            <a:off x="6629400" y="3124200"/>
            <a:ext cx="457200" cy="533400"/>
          </a:xfrm>
          <a:custGeom>
            <a:avLst/>
            <a:gdLst>
              <a:gd name="T0" fmla="*/ 288 w 288"/>
              <a:gd name="T1" fmla="*/ 336 h 336"/>
              <a:gd name="T2" fmla="*/ 240 w 288"/>
              <a:gd name="T3" fmla="*/ 192 h 336"/>
              <a:gd name="T4" fmla="*/ 144 w 288"/>
              <a:gd name="T5" fmla="*/ 48 h 336"/>
              <a:gd name="T6" fmla="*/ 0 w 288"/>
              <a:gd name="T7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" h="336">
                <a:moveTo>
                  <a:pt x="288" y="336"/>
                </a:moveTo>
                <a:cubicBezTo>
                  <a:pt x="276" y="288"/>
                  <a:pt x="264" y="240"/>
                  <a:pt x="240" y="192"/>
                </a:cubicBezTo>
                <a:cubicBezTo>
                  <a:pt x="216" y="144"/>
                  <a:pt x="184" y="80"/>
                  <a:pt x="144" y="48"/>
                </a:cubicBezTo>
                <a:cubicBezTo>
                  <a:pt x="104" y="16"/>
                  <a:pt x="24" y="8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9" name="Text Box 17"/>
          <p:cNvSpPr txBox="1">
            <a:spLocks noChangeArrowheads="1"/>
          </p:cNvSpPr>
          <p:nvPr/>
        </p:nvSpPr>
        <p:spPr bwMode="auto">
          <a:xfrm>
            <a:off x="5867400" y="2895600"/>
            <a:ext cx="762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to meter</a:t>
            </a:r>
          </a:p>
        </p:txBody>
      </p:sp>
    </p:spTree>
    <p:extLst>
      <p:ext uri="{BB962C8B-B14F-4D97-AF65-F5344CB8AC3E}">
        <p14:creationId xmlns:p14="http://schemas.microsoft.com/office/powerpoint/2010/main" val="330842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build="p"/>
      <p:bldP spid="2642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Other Definitions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>
                <a:latin typeface="Tahoma" panose="020B0604030504040204" pitchFamily="34" charset="0"/>
              </a:rPr>
              <a:t>Standardization vs. Analyte Titrations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To accurately determine an analyte’s concentration, the titrant concentration must be well known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This can be done by preparing a primary standard (high purity standard)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Alternatively, the titrant concentration can be determined in a standardization titration (e.g. vs. a known standard)</a:t>
            </a:r>
          </a:p>
        </p:txBody>
      </p:sp>
      <p:sp>
        <p:nvSpPr>
          <p:cNvPr id="2570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600200"/>
            <a:ext cx="3657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>
                <a:latin typeface="Tahoma" panose="020B0604030504040204" pitchFamily="34" charset="0"/>
              </a:rPr>
              <a:t>Rationale: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many solutions can not be prepared accurately from available standards</a:t>
            </a:r>
          </a:p>
          <a:p>
            <a:pPr>
              <a:lnSpc>
                <a:spcPct val="90000"/>
              </a:lnSpc>
            </a:pPr>
            <a:r>
              <a:rPr lang="en-US" altLang="en-US" sz="2000">
                <a:latin typeface="Tahoma" panose="020B0604030504040204" pitchFamily="34" charset="0"/>
              </a:rPr>
              <a:t>Example: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determination of [H</a:t>
            </a:r>
            <a:r>
              <a:rPr lang="en-US" altLang="en-US" sz="1800" baseline="-25000">
                <a:latin typeface="Tahoma" panose="020B0604030504040204" pitchFamily="34" charset="0"/>
              </a:rPr>
              <a:t>2</a:t>
            </a:r>
            <a:r>
              <a:rPr lang="en-US" altLang="en-US" sz="1800">
                <a:latin typeface="Tahoma" panose="020B0604030504040204" pitchFamily="34" charset="0"/>
              </a:rPr>
              <a:t>O</a:t>
            </a:r>
            <a:r>
              <a:rPr lang="en-US" altLang="en-US" sz="1800" baseline="-25000">
                <a:latin typeface="Tahoma" panose="020B0604030504040204" pitchFamily="34" charset="0"/>
              </a:rPr>
              <a:t>2</a:t>
            </a:r>
            <a:r>
              <a:rPr lang="en-US" altLang="en-US" sz="1800">
                <a:latin typeface="Tahoma" panose="020B0604030504040204" pitchFamily="34" charset="0"/>
              </a:rPr>
              <a:t>] by titration with MnO</a:t>
            </a:r>
            <a:r>
              <a:rPr lang="en-US" altLang="en-US" sz="1800" baseline="-25000">
                <a:latin typeface="Tahoma" panose="020B0604030504040204" pitchFamily="34" charset="0"/>
              </a:rPr>
              <a:t>4</a:t>
            </a:r>
            <a:r>
              <a:rPr lang="en-US" altLang="en-US" sz="1800" baseline="30000">
                <a:latin typeface="Tahoma" panose="020B0604030504040204" pitchFamily="34" charset="0"/>
              </a:rPr>
              <a:t>-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neither compound is very stable so no primary standard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instead, [MnO</a:t>
            </a:r>
            <a:r>
              <a:rPr lang="en-US" altLang="en-US" sz="1800" baseline="-25000">
                <a:latin typeface="Tahoma" panose="020B0604030504040204" pitchFamily="34" charset="0"/>
              </a:rPr>
              <a:t>4</a:t>
            </a:r>
            <a:r>
              <a:rPr lang="en-US" altLang="en-US" sz="1800" baseline="30000">
                <a:latin typeface="Tahoma" panose="020B0604030504040204" pitchFamily="34" charset="0"/>
              </a:rPr>
              <a:t>-</a:t>
            </a:r>
            <a:r>
              <a:rPr lang="en-US" altLang="en-US" sz="1800">
                <a:latin typeface="Tahoma" panose="020B0604030504040204" pitchFamily="34" charset="0"/>
              </a:rPr>
              <a:t>] determined by titration with H</a:t>
            </a:r>
            <a:r>
              <a:rPr lang="en-US" altLang="en-US" sz="1800" baseline="-25000">
                <a:latin typeface="Tahoma" panose="020B0604030504040204" pitchFamily="34" charset="0"/>
              </a:rPr>
              <a:t>2</a:t>
            </a:r>
            <a:r>
              <a:rPr lang="en-US" altLang="en-US" sz="1800">
                <a:latin typeface="Tahoma" panose="020B0604030504040204" pitchFamily="34" charset="0"/>
              </a:rPr>
              <a:t>C</a:t>
            </a:r>
            <a:r>
              <a:rPr lang="en-US" altLang="en-US" sz="1800" baseline="-25000">
                <a:latin typeface="Tahoma" panose="020B0604030504040204" pitchFamily="34" charset="0"/>
              </a:rPr>
              <a:t>2</a:t>
            </a:r>
            <a:r>
              <a:rPr lang="en-US" altLang="en-US" sz="1800">
                <a:latin typeface="Tahoma" panose="020B0604030504040204" pitchFamily="34" charset="0"/>
              </a:rPr>
              <a:t>O</a:t>
            </a:r>
            <a:r>
              <a:rPr lang="en-US" altLang="en-US" sz="1800" baseline="-25000">
                <a:latin typeface="Tahoma" panose="020B0604030504040204" pitchFamily="34" charset="0"/>
              </a:rPr>
              <a:t>4</a:t>
            </a:r>
            <a:r>
              <a:rPr lang="en-US" altLang="en-US" sz="1800">
                <a:latin typeface="Tahoma" panose="020B0604030504040204" pitchFamily="34" charset="0"/>
              </a:rPr>
              <a:t> in standardization titration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then, H</a:t>
            </a:r>
            <a:r>
              <a:rPr lang="en-US" altLang="en-US" sz="1800" baseline="-25000">
                <a:latin typeface="Tahoma" panose="020B0604030504040204" pitchFamily="34" charset="0"/>
              </a:rPr>
              <a:t>2</a:t>
            </a:r>
            <a:r>
              <a:rPr lang="en-US" altLang="en-US" sz="1800">
                <a:latin typeface="Tahoma" panose="020B0604030504040204" pitchFamily="34" charset="0"/>
              </a:rPr>
              <a:t>O</a:t>
            </a:r>
            <a:r>
              <a:rPr lang="en-US" altLang="en-US" sz="1800" baseline="-25000">
                <a:latin typeface="Tahoma" panose="020B0604030504040204" pitchFamily="34" charset="0"/>
              </a:rPr>
              <a:t>2</a:t>
            </a:r>
            <a:r>
              <a:rPr lang="en-US" altLang="en-US" sz="1800">
                <a:latin typeface="Tahoma" panose="020B0604030504040204" pitchFamily="34" charset="0"/>
              </a:rPr>
              <a:t> titrated using standardized MnO</a:t>
            </a:r>
            <a:r>
              <a:rPr lang="en-US" altLang="en-US" sz="1800" baseline="-25000">
                <a:latin typeface="Tahoma" panose="020B0604030504040204" pitchFamily="34" charset="0"/>
              </a:rPr>
              <a:t>4</a:t>
            </a:r>
            <a:r>
              <a:rPr lang="en-US" altLang="en-US" sz="1800" baseline="30000">
                <a:latin typeface="Tahoma" panose="020B0604030504040204" pitchFamily="34" charset="0"/>
              </a:rPr>
              <a:t>-</a:t>
            </a:r>
            <a:endParaRPr lang="en-US" altLang="en-US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3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build="p"/>
      <p:bldP spid="257028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2294</TotalTime>
  <Words>1022</Words>
  <Application>Microsoft Office PowerPoint</Application>
  <PresentationFormat>On-screen Show (4:3)</PresentationFormat>
  <Paragraphs>149</Paragraphs>
  <Slides>17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Tahoma</vt:lpstr>
      <vt:lpstr>Default Design</vt:lpstr>
      <vt:lpstr>Chart</vt:lpstr>
      <vt:lpstr>Chem. 31 – 10/23 Lecture</vt:lpstr>
      <vt:lpstr>Announcements</vt:lpstr>
      <vt:lpstr>Polyprotic Acids</vt:lpstr>
      <vt:lpstr>Chapter 7 - Titrations</vt:lpstr>
      <vt:lpstr>Titrations Definitions</vt:lpstr>
      <vt:lpstr>Titrations Practical Requirements</vt:lpstr>
      <vt:lpstr>Titrations Detection of Endpoints</vt:lpstr>
      <vt:lpstr>Titrations Detection of Endpoints</vt:lpstr>
      <vt:lpstr>Titrations Other Definitions</vt:lpstr>
      <vt:lpstr>Titrations What Makes a Titration Sharp?</vt:lpstr>
      <vt:lpstr>Titrations Other Definitions</vt:lpstr>
      <vt:lpstr>Titrations Back Titration Example</vt:lpstr>
      <vt:lpstr>Titrations Back Titration Example</vt:lpstr>
      <vt:lpstr>Titrations Some Questions</vt:lpstr>
      <vt:lpstr>Titrations Back Titration Example</vt:lpstr>
      <vt:lpstr>Precipitation Titrations - covering qualitatively</vt:lpstr>
      <vt:lpstr>Titrations Shapes of Titration Curves – Precipitation Example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221</cp:revision>
  <dcterms:created xsi:type="dcterms:W3CDTF">2005-09-14T19:27:31Z</dcterms:created>
  <dcterms:modified xsi:type="dcterms:W3CDTF">2017-10-22T19:01:07Z</dcterms:modified>
</cp:coreProperties>
</file>