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21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 varScale="1">
        <p:scale>
          <a:sx n="98" d="100"/>
          <a:sy n="98" d="100"/>
        </p:scale>
        <p:origin x="30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F51C0-3487-4DCD-B11F-BCDD46544F7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076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581C-BFEF-49B8-A040-D4A3F440452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604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57324-754C-4A6F-8599-40668E6B388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499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6F126-C3CC-411A-9FDF-114B8A7A4D0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353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5881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781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F4B4D-1379-46E6-97A1-82BBA941B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4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E8459F5-90A8-40E8-8545-F07CC85A86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85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10/25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3600" smtClean="0">
                <a:latin typeface="Tahoma" charset="0"/>
              </a:rPr>
              <a:t>Absorption vs. Emission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800" smtClean="0">
                <a:latin typeface="Tahoma" charset="0"/>
              </a:rPr>
              <a:t>Absorption</a:t>
            </a:r>
          </a:p>
          <a:p>
            <a:pPr marL="990600" lvl="1" indent="-533400">
              <a:buFontTx/>
              <a:buNone/>
            </a:pPr>
            <a:r>
              <a:rPr lang="en-US" altLang="en-US" sz="2400" smtClean="0">
                <a:latin typeface="Tahoma" charset="0"/>
              </a:rPr>
              <a:t>- Associated with a transition of matter from lower energy to higher energy</a:t>
            </a:r>
          </a:p>
          <a:p>
            <a:pPr marL="609600" indent="-609600">
              <a:buFontTx/>
              <a:buAutoNum type="arabicPeriod" startAt="2"/>
            </a:pPr>
            <a:r>
              <a:rPr lang="en-US" altLang="en-US" sz="2800" smtClean="0">
                <a:latin typeface="Tahoma" charset="0"/>
              </a:rPr>
              <a:t>Emission</a:t>
            </a:r>
          </a:p>
          <a:p>
            <a:pPr marL="990600" lvl="1" indent="-533400">
              <a:buFontTx/>
              <a:buNone/>
            </a:pPr>
            <a:r>
              <a:rPr lang="en-US" altLang="en-US" sz="2400" smtClean="0">
                <a:latin typeface="Tahoma" charset="0"/>
              </a:rPr>
              <a:t>- Associated with a transition from high energy to low energy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6172200" y="5105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7239000" y="4953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Ground State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4800600" y="3276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Energy</a:t>
            </a: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 flipV="1">
            <a:off x="58674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624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7239000" y="3124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Excited State</a:t>
            </a:r>
          </a:p>
        </p:txBody>
      </p:sp>
      <p:sp>
        <p:nvSpPr>
          <p:cNvPr id="77834" name="Freeform 10"/>
          <p:cNvSpPr>
            <a:spLocks/>
          </p:cNvSpPr>
          <p:nvPr/>
        </p:nvSpPr>
        <p:spPr bwMode="auto">
          <a:xfrm rot="-1636317">
            <a:off x="5105400" y="3962400"/>
            <a:ext cx="990600" cy="1358900"/>
          </a:xfrm>
          <a:custGeom>
            <a:avLst/>
            <a:gdLst>
              <a:gd name="T0" fmla="*/ 2147483647 w 624"/>
              <a:gd name="T1" fmla="*/ 2147483647 h 856"/>
              <a:gd name="T2" fmla="*/ 2147483647 w 624"/>
              <a:gd name="T3" fmla="*/ 2147483647 h 856"/>
              <a:gd name="T4" fmla="*/ 2147483647 w 624"/>
              <a:gd name="T5" fmla="*/ 2147483647 h 856"/>
              <a:gd name="T6" fmla="*/ 2147483647 w 624"/>
              <a:gd name="T7" fmla="*/ 2147483647 h 856"/>
              <a:gd name="T8" fmla="*/ 2147483647 w 624"/>
              <a:gd name="T9" fmla="*/ 2147483647 h 856"/>
              <a:gd name="T10" fmla="*/ 2147483647 w 624"/>
              <a:gd name="T11" fmla="*/ 2147483647 h 856"/>
              <a:gd name="T12" fmla="*/ 2147483647 w 624"/>
              <a:gd name="T13" fmla="*/ 2147483647 h 856"/>
              <a:gd name="T14" fmla="*/ 2147483647 w 624"/>
              <a:gd name="T15" fmla="*/ 2147483647 h 856"/>
              <a:gd name="T16" fmla="*/ 2147483647 w 624"/>
              <a:gd name="T17" fmla="*/ 2147483647 h 856"/>
              <a:gd name="T18" fmla="*/ 2147483647 w 624"/>
              <a:gd name="T19" fmla="*/ 2147483647 h 856"/>
              <a:gd name="T20" fmla="*/ 2147483647 w 624"/>
              <a:gd name="T21" fmla="*/ 2147483647 h 856"/>
              <a:gd name="T22" fmla="*/ 2147483647 w 624"/>
              <a:gd name="T23" fmla="*/ 2147483647 h 8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24"/>
              <a:gd name="T37" fmla="*/ 0 h 856"/>
              <a:gd name="T38" fmla="*/ 624 w 624"/>
              <a:gd name="T39" fmla="*/ 856 h 8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24" h="856">
                <a:moveTo>
                  <a:pt x="8" y="136"/>
                </a:moveTo>
                <a:cubicBezTo>
                  <a:pt x="104" y="68"/>
                  <a:pt x="200" y="0"/>
                  <a:pt x="200" y="40"/>
                </a:cubicBezTo>
                <a:cubicBezTo>
                  <a:pt x="200" y="80"/>
                  <a:pt x="0" y="344"/>
                  <a:pt x="8" y="376"/>
                </a:cubicBezTo>
                <a:cubicBezTo>
                  <a:pt x="16" y="408"/>
                  <a:pt x="192" y="256"/>
                  <a:pt x="248" y="232"/>
                </a:cubicBezTo>
                <a:cubicBezTo>
                  <a:pt x="304" y="208"/>
                  <a:pt x="352" y="192"/>
                  <a:pt x="344" y="232"/>
                </a:cubicBezTo>
                <a:cubicBezTo>
                  <a:pt x="336" y="272"/>
                  <a:pt x="240" y="408"/>
                  <a:pt x="200" y="472"/>
                </a:cubicBezTo>
                <a:cubicBezTo>
                  <a:pt x="160" y="536"/>
                  <a:pt x="56" y="624"/>
                  <a:pt x="104" y="616"/>
                </a:cubicBezTo>
                <a:cubicBezTo>
                  <a:pt x="152" y="608"/>
                  <a:pt x="456" y="400"/>
                  <a:pt x="488" y="424"/>
                </a:cubicBezTo>
                <a:cubicBezTo>
                  <a:pt x="520" y="448"/>
                  <a:pt x="280" y="728"/>
                  <a:pt x="296" y="760"/>
                </a:cubicBezTo>
                <a:cubicBezTo>
                  <a:pt x="312" y="792"/>
                  <a:pt x="544" y="616"/>
                  <a:pt x="584" y="616"/>
                </a:cubicBezTo>
                <a:cubicBezTo>
                  <a:pt x="624" y="616"/>
                  <a:pt x="536" y="720"/>
                  <a:pt x="536" y="760"/>
                </a:cubicBezTo>
                <a:cubicBezTo>
                  <a:pt x="536" y="800"/>
                  <a:pt x="576" y="840"/>
                  <a:pt x="584" y="8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4876800" y="5257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Photon in</a:t>
            </a: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 flipV="1">
            <a:off x="63246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7" name="Freeform 13"/>
          <p:cNvSpPr>
            <a:spLocks/>
          </p:cNvSpPr>
          <p:nvPr/>
        </p:nvSpPr>
        <p:spPr bwMode="auto">
          <a:xfrm>
            <a:off x="6400800" y="3657600"/>
            <a:ext cx="1485900" cy="1447800"/>
          </a:xfrm>
          <a:custGeom>
            <a:avLst/>
            <a:gdLst>
              <a:gd name="T0" fmla="*/ 2147483647 w 936"/>
              <a:gd name="T1" fmla="*/ 2147483647 h 912"/>
              <a:gd name="T2" fmla="*/ 2147483647 w 936"/>
              <a:gd name="T3" fmla="*/ 2147483647 h 912"/>
              <a:gd name="T4" fmla="*/ 2147483647 w 936"/>
              <a:gd name="T5" fmla="*/ 2147483647 h 912"/>
              <a:gd name="T6" fmla="*/ 2147483647 w 936"/>
              <a:gd name="T7" fmla="*/ 2147483647 h 912"/>
              <a:gd name="T8" fmla="*/ 2147483647 w 936"/>
              <a:gd name="T9" fmla="*/ 2147483647 h 912"/>
              <a:gd name="T10" fmla="*/ 2147483647 w 936"/>
              <a:gd name="T11" fmla="*/ 2147483647 h 912"/>
              <a:gd name="T12" fmla="*/ 2147483647 w 936"/>
              <a:gd name="T13" fmla="*/ 2147483647 h 912"/>
              <a:gd name="T14" fmla="*/ 2147483647 w 936"/>
              <a:gd name="T15" fmla="*/ 2147483647 h 912"/>
              <a:gd name="T16" fmla="*/ 2147483647 w 936"/>
              <a:gd name="T17" fmla="*/ 2147483647 h 912"/>
              <a:gd name="T18" fmla="*/ 2147483647 w 936"/>
              <a:gd name="T19" fmla="*/ 2147483647 h 912"/>
              <a:gd name="T20" fmla="*/ 2147483647 w 936"/>
              <a:gd name="T21" fmla="*/ 0 h 9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36"/>
              <a:gd name="T34" fmla="*/ 0 h 912"/>
              <a:gd name="T35" fmla="*/ 936 w 936"/>
              <a:gd name="T36" fmla="*/ 912 h 9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36" h="912">
                <a:moveTo>
                  <a:pt x="24" y="912"/>
                </a:moveTo>
                <a:cubicBezTo>
                  <a:pt x="12" y="808"/>
                  <a:pt x="0" y="704"/>
                  <a:pt x="24" y="672"/>
                </a:cubicBezTo>
                <a:cubicBezTo>
                  <a:pt x="48" y="640"/>
                  <a:pt x="112" y="696"/>
                  <a:pt x="168" y="720"/>
                </a:cubicBezTo>
                <a:cubicBezTo>
                  <a:pt x="224" y="744"/>
                  <a:pt x="336" y="840"/>
                  <a:pt x="360" y="816"/>
                </a:cubicBezTo>
                <a:cubicBezTo>
                  <a:pt x="384" y="792"/>
                  <a:pt x="328" y="640"/>
                  <a:pt x="312" y="576"/>
                </a:cubicBezTo>
                <a:cubicBezTo>
                  <a:pt x="296" y="512"/>
                  <a:pt x="232" y="440"/>
                  <a:pt x="264" y="432"/>
                </a:cubicBezTo>
                <a:cubicBezTo>
                  <a:pt x="296" y="424"/>
                  <a:pt x="432" y="520"/>
                  <a:pt x="504" y="528"/>
                </a:cubicBezTo>
                <a:cubicBezTo>
                  <a:pt x="576" y="536"/>
                  <a:pt x="696" y="536"/>
                  <a:pt x="696" y="480"/>
                </a:cubicBezTo>
                <a:cubicBezTo>
                  <a:pt x="696" y="424"/>
                  <a:pt x="488" y="240"/>
                  <a:pt x="504" y="192"/>
                </a:cubicBezTo>
                <a:cubicBezTo>
                  <a:pt x="520" y="144"/>
                  <a:pt x="720" y="224"/>
                  <a:pt x="792" y="192"/>
                </a:cubicBezTo>
                <a:cubicBezTo>
                  <a:pt x="864" y="160"/>
                  <a:pt x="912" y="32"/>
                  <a:pt x="9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7924800" y="38100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Photon out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5105400" y="1752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+ h</a:t>
            </a:r>
            <a:r>
              <a:rPr lang="en-US" altLang="en-US">
                <a:latin typeface="Symbol" pitchFamily="18" charset="2"/>
              </a:rPr>
              <a:t>n</a:t>
            </a:r>
            <a:r>
              <a:rPr lang="en-US" altLang="en-US"/>
              <a:t> </a:t>
            </a:r>
            <a:r>
              <a:rPr lang="en-US" altLang="en-US">
                <a:cs typeface="Arial" charset="0"/>
              </a:rPr>
              <a:t>→ A*</a:t>
            </a: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5029200" y="2209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A* → A + h</a:t>
            </a:r>
            <a:r>
              <a:rPr lang="en-US" altLang="en-US">
                <a:latin typeface="Symbol" pitchFamily="18" charset="2"/>
              </a:rPr>
              <a:t>n</a:t>
            </a:r>
            <a:r>
              <a:rPr lang="en-US" altLang="en-US"/>
              <a:t>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781800" y="1752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>
                <a:latin typeface="Symbol" pitchFamily="18" charset="2"/>
              </a:rPr>
              <a:t>n</a:t>
            </a:r>
            <a:r>
              <a:rPr lang="en-US"/>
              <a:t> = photon</a:t>
            </a:r>
          </a:p>
        </p:txBody>
      </p:sp>
    </p:spTree>
    <p:extLst>
      <p:ext uri="{BB962C8B-B14F-4D97-AF65-F5344CB8AC3E}">
        <p14:creationId xmlns:p14="http://schemas.microsoft.com/office/powerpoint/2010/main" val="13780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5087E-6 L 3.33333E-6 -0.2552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5526 L 3.33333E-6 0.00555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77828" grpId="0" animBg="1"/>
      <p:bldP spid="77829" grpId="0"/>
      <p:bldP spid="77830" grpId="0"/>
      <p:bldP spid="77831" grpId="0" animBg="1"/>
      <p:bldP spid="77832" grpId="0" animBg="1"/>
      <p:bldP spid="77833" grpId="0"/>
      <p:bldP spid="77834" grpId="0" animBg="1"/>
      <p:bldP spid="77834" grpId="1" animBg="1"/>
      <p:bldP spid="77835" grpId="0"/>
      <p:bldP spid="77835" grpId="1"/>
      <p:bldP spid="77836" grpId="0" animBg="1"/>
      <p:bldP spid="77836" grpId="1" animBg="1"/>
      <p:bldP spid="77836" grpId="2" animBg="1"/>
      <p:bldP spid="77837" grpId="0" animBg="1"/>
      <p:bldP spid="77838" grpId="0"/>
      <p:bldP spid="77839" grpId="0"/>
      <p:bldP spid="77839" grpId="1"/>
      <p:bldP spid="77840" grpId="0"/>
      <p:bldP spid="17" grpId="0"/>
      <p:bldP spid="1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Spectroscopy</a:t>
            </a:r>
            <a:br>
              <a:rPr lang="en-US" smtClean="0">
                <a:latin typeface="Tahoma" charset="0"/>
              </a:rPr>
            </a:br>
            <a:r>
              <a:rPr lang="en-US" smtClean="0">
                <a:latin typeface="Tahoma" charset="0"/>
              </a:rPr>
              <a:t> </a:t>
            </a:r>
            <a:r>
              <a:rPr lang="en-US" sz="3200" smtClean="0">
                <a:latin typeface="Tahoma" charset="0"/>
              </a:rPr>
              <a:t>Regions of the Electromagnetic Spectrum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2400" smtClean="0">
                <a:latin typeface="Tahoma" charset="0"/>
              </a:rPr>
              <a:t>Many regions are defined as much by the types of transitions occurring (e.g. outer shell electron) as by the frequency or energy of the transitions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381000" y="4191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>
            <a:off x="381000" y="48768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>
            <a:off x="8305800" y="4343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7315200" y="3505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Long wavelengths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52400" y="3429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Short wavelengths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0" y="5943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Energies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7620000" y="5943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Energies</a:t>
            </a: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381000" y="4191000"/>
            <a:ext cx="1066800" cy="1371600"/>
          </a:xfrm>
          <a:prstGeom prst="rect">
            <a:avLst/>
          </a:prstGeom>
          <a:solidFill>
            <a:schemeClr val="accent1"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457200" y="4191000"/>
            <a:ext cx="91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Gamma rays</a:t>
            </a: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1219200" y="4191000"/>
            <a:ext cx="1143000" cy="1371600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1447800" y="42672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X-rays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1143000" y="5943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Nuclear transitions</a:t>
            </a:r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 flipH="1" flipV="1">
            <a:off x="762000" y="5334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2362200" y="59436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Inner shell electrons</a:t>
            </a: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 flipH="1" flipV="1">
            <a:off x="1828800" y="5334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Rectangle 19"/>
          <p:cNvSpPr>
            <a:spLocks noChangeArrowheads="1"/>
          </p:cNvSpPr>
          <p:nvPr/>
        </p:nvSpPr>
        <p:spPr bwMode="auto">
          <a:xfrm>
            <a:off x="2286000" y="4191000"/>
            <a:ext cx="1371600" cy="1371600"/>
          </a:xfrm>
          <a:prstGeom prst="rect">
            <a:avLst/>
          </a:prstGeom>
          <a:solidFill>
            <a:srgbClr val="FFCC00">
              <a:alpha val="5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2438400" y="42672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UV + visible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1752600" y="32004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Outer shell electrons</a:t>
            </a:r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2819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Rectangle 23"/>
          <p:cNvSpPr>
            <a:spLocks noChangeArrowheads="1"/>
          </p:cNvSpPr>
          <p:nvPr/>
        </p:nvSpPr>
        <p:spPr bwMode="auto">
          <a:xfrm>
            <a:off x="3505200" y="4191000"/>
            <a:ext cx="1219200" cy="1371600"/>
          </a:xfrm>
          <a:prstGeom prst="rect">
            <a:avLst/>
          </a:prstGeom>
          <a:solidFill>
            <a:srgbClr val="99CC00">
              <a:alpha val="5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3581400" y="4419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Infrared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3505200" y="32004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Bond vibration</a:t>
            </a:r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>
            <a:off x="39624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9" name="Rectangle 27"/>
          <p:cNvSpPr>
            <a:spLocks noChangeArrowheads="1"/>
          </p:cNvSpPr>
          <p:nvPr/>
        </p:nvSpPr>
        <p:spPr bwMode="auto">
          <a:xfrm>
            <a:off x="4648200" y="4191000"/>
            <a:ext cx="1981200" cy="1371600"/>
          </a:xfrm>
          <a:prstGeom prst="rect">
            <a:avLst/>
          </a:prstGeom>
          <a:solidFill>
            <a:srgbClr val="FF660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4343400" y="59436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Molecular rotations</a:t>
            </a:r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 flipV="1">
            <a:off x="4953000" y="5257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4800600" y="4267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Microwaves</a:t>
            </a:r>
          </a:p>
        </p:txBody>
      </p:sp>
      <p:sp>
        <p:nvSpPr>
          <p:cNvPr id="79903" name="Rectangle 31"/>
          <p:cNvSpPr>
            <a:spLocks noChangeArrowheads="1"/>
          </p:cNvSpPr>
          <p:nvPr/>
        </p:nvSpPr>
        <p:spPr bwMode="auto">
          <a:xfrm>
            <a:off x="6477000" y="4191000"/>
            <a:ext cx="1828800" cy="1371600"/>
          </a:xfrm>
          <a:prstGeom prst="rect">
            <a:avLst/>
          </a:prstGeom>
          <a:solidFill>
            <a:srgbClr val="800080">
              <a:alpha val="4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6705600" y="4343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Radio waves</a:t>
            </a:r>
          </a:p>
        </p:txBody>
      </p:sp>
      <p:sp>
        <p:nvSpPr>
          <p:cNvPr id="79905" name="Text Box 33"/>
          <p:cNvSpPr txBox="1">
            <a:spLocks noChangeArrowheads="1"/>
          </p:cNvSpPr>
          <p:nvPr/>
        </p:nvSpPr>
        <p:spPr bwMode="auto">
          <a:xfrm>
            <a:off x="5638800" y="6096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Electron spin</a:t>
            </a:r>
          </a:p>
        </p:txBody>
      </p:sp>
      <p:sp>
        <p:nvSpPr>
          <p:cNvPr id="79906" name="Line 34"/>
          <p:cNvSpPr>
            <a:spLocks noChangeShapeType="1"/>
          </p:cNvSpPr>
          <p:nvPr/>
        </p:nvSpPr>
        <p:spPr bwMode="auto">
          <a:xfrm flipV="1">
            <a:off x="5867400" y="5257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7" name="Text Box 35"/>
          <p:cNvSpPr txBox="1">
            <a:spLocks noChangeArrowheads="1"/>
          </p:cNvSpPr>
          <p:nvPr/>
        </p:nvSpPr>
        <p:spPr bwMode="auto">
          <a:xfrm>
            <a:off x="6172200" y="33528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Nuclear spin</a:t>
            </a:r>
          </a:p>
        </p:txBody>
      </p:sp>
      <p:sp>
        <p:nvSpPr>
          <p:cNvPr id="79908" name="Line 36"/>
          <p:cNvSpPr>
            <a:spLocks noChangeShapeType="1"/>
          </p:cNvSpPr>
          <p:nvPr/>
        </p:nvSpPr>
        <p:spPr bwMode="auto">
          <a:xfrm>
            <a:off x="6858000" y="38100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3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5" grpId="1" build="p"/>
      <p:bldP spid="79876" grpId="0" animBg="1"/>
      <p:bldP spid="79877" grpId="0" animBg="1"/>
      <p:bldP spid="79878" grpId="0" animBg="1"/>
      <p:bldP spid="79879" grpId="0"/>
      <p:bldP spid="79880" grpId="0"/>
      <p:bldP spid="79881" grpId="0"/>
      <p:bldP spid="79882" grpId="0"/>
      <p:bldP spid="79883" grpId="0" animBg="1"/>
      <p:bldP spid="79884" grpId="0"/>
      <p:bldP spid="79885" grpId="0" animBg="1"/>
      <p:bldP spid="79886" grpId="0"/>
      <p:bldP spid="79887" grpId="0"/>
      <p:bldP spid="79888" grpId="0" animBg="1"/>
      <p:bldP spid="79889" grpId="0"/>
      <p:bldP spid="79890" grpId="0" animBg="1"/>
      <p:bldP spid="79891" grpId="0" animBg="1"/>
      <p:bldP spid="79892" grpId="0"/>
      <p:bldP spid="79893" grpId="0"/>
      <p:bldP spid="79894" grpId="0" animBg="1"/>
      <p:bldP spid="79895" grpId="0" animBg="1"/>
      <p:bldP spid="79896" grpId="0"/>
      <p:bldP spid="79897" grpId="0"/>
      <p:bldP spid="79898" grpId="0" animBg="1"/>
      <p:bldP spid="79899" grpId="0" animBg="1"/>
      <p:bldP spid="79900" grpId="0"/>
      <p:bldP spid="79901" grpId="0" animBg="1"/>
      <p:bldP spid="79902" grpId="0"/>
      <p:bldP spid="79903" grpId="0" animBg="1"/>
      <p:bldP spid="79904" grpId="0"/>
      <p:bldP spid="79905" grpId="0"/>
      <p:bldP spid="79906" grpId="0" animBg="1"/>
      <p:bldP spid="79907" grpId="0"/>
      <p:bldP spid="799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Spectroscopy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3200" smtClean="0">
                <a:latin typeface="Tahoma" charset="0"/>
              </a:rPr>
              <a:t>Some Example Questions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A nuclear magnetic resonance (NMR) spectrometer absorbs light at a frequency of 750 </a:t>
            </a:r>
            <a:r>
              <a:rPr lang="en-US" sz="2000" dirty="0" err="1" smtClean="0">
                <a:latin typeface="Tahoma" charset="0"/>
              </a:rPr>
              <a:t>MHz.</a:t>
            </a:r>
            <a:r>
              <a:rPr lang="en-US" sz="2000" dirty="0" smtClean="0">
                <a:latin typeface="Tahoma" charset="0"/>
              </a:rPr>
              <a:t>  This is in the radio frequency and Hz = s</a:t>
            </a:r>
            <a:r>
              <a:rPr lang="en-US" sz="2000" baseline="30000" dirty="0" smtClean="0">
                <a:latin typeface="Tahoma" charset="0"/>
              </a:rPr>
              <a:t>-1</a:t>
            </a:r>
            <a:r>
              <a:rPr lang="en-US" sz="2000" dirty="0" smtClean="0">
                <a:latin typeface="Tahoma" charset="0"/>
              </a:rPr>
              <a:t>.  What is the wavelength of this light?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An infrared absorption band occurs at a </a:t>
            </a:r>
            <a:r>
              <a:rPr lang="en-US" sz="2000" dirty="0" err="1" smtClean="0">
                <a:latin typeface="Tahoma" charset="0"/>
              </a:rPr>
              <a:t>wavenumber</a:t>
            </a:r>
            <a:r>
              <a:rPr lang="en-US" sz="2000" dirty="0" smtClean="0">
                <a:latin typeface="Tahoma" charset="0"/>
              </a:rPr>
              <a:t> of 812 cm</a:t>
            </a:r>
            <a:r>
              <a:rPr lang="en-US" sz="2000" baseline="30000" dirty="0" smtClean="0">
                <a:latin typeface="Tahoma" charset="0"/>
              </a:rPr>
              <a:t>-1</a:t>
            </a:r>
            <a:r>
              <a:rPr lang="en-US" sz="2000" dirty="0" smtClean="0">
                <a:latin typeface="Tahoma" charset="0"/>
              </a:rPr>
              <a:t>.  What is the wavelength (in </a:t>
            </a:r>
            <a:r>
              <a:rPr lang="en-US" sz="2000" dirty="0" smtClean="0">
                <a:latin typeface="Symbol" pitchFamily="18" charset="2"/>
              </a:rPr>
              <a:t>m</a:t>
            </a:r>
            <a:r>
              <a:rPr lang="en-US" sz="2000" dirty="0" smtClean="0">
                <a:latin typeface="Tahoma" charset="0"/>
              </a:rPr>
              <a:t>m) and energy (J/photon) of that light?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What type of light involves transitions of inner shell electrons?</a:t>
            </a:r>
          </a:p>
        </p:txBody>
      </p:sp>
    </p:spTree>
    <p:extLst>
      <p:ext uri="{BB962C8B-B14F-4D97-AF65-F5344CB8AC3E}">
        <p14:creationId xmlns:p14="http://schemas.microsoft.com/office/powerpoint/2010/main" val="263344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Spectroscopy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Beer’s Law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5486400" y="28956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248400" y="2438400"/>
            <a:ext cx="304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Freeform 5"/>
          <p:cNvSpPr>
            <a:spLocks/>
          </p:cNvSpPr>
          <p:nvPr/>
        </p:nvSpPr>
        <p:spPr bwMode="auto">
          <a:xfrm>
            <a:off x="6248400" y="2438400"/>
            <a:ext cx="304800" cy="1104900"/>
          </a:xfrm>
          <a:custGeom>
            <a:avLst/>
            <a:gdLst>
              <a:gd name="T0" fmla="*/ 2147483647 w 256"/>
              <a:gd name="T1" fmla="*/ 2147483647 h 688"/>
              <a:gd name="T2" fmla="*/ 2147483647 w 256"/>
              <a:gd name="T3" fmla="*/ 2147483647 h 688"/>
              <a:gd name="T4" fmla="*/ 2147483647 w 256"/>
              <a:gd name="T5" fmla="*/ 2147483647 h 688"/>
              <a:gd name="T6" fmla="*/ 2147483647 w 256"/>
              <a:gd name="T7" fmla="*/ 2147483647 h 688"/>
              <a:gd name="T8" fmla="*/ 2147483647 w 256"/>
              <a:gd name="T9" fmla="*/ 2147483647 h 688"/>
              <a:gd name="T10" fmla="*/ 2147483647 w 256"/>
              <a:gd name="T11" fmla="*/ 2147483647 h 688"/>
              <a:gd name="T12" fmla="*/ 2147483647 w 256"/>
              <a:gd name="T13" fmla="*/ 2147483647 h 688"/>
              <a:gd name="T14" fmla="*/ 2147483647 w 256"/>
              <a:gd name="T15" fmla="*/ 2147483647 h 6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6"/>
              <a:gd name="T25" fmla="*/ 0 h 688"/>
              <a:gd name="T26" fmla="*/ 256 w 256"/>
              <a:gd name="T27" fmla="*/ 688 h 6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6" h="688">
                <a:moveTo>
                  <a:pt x="32" y="72"/>
                </a:moveTo>
                <a:cubicBezTo>
                  <a:pt x="40" y="0"/>
                  <a:pt x="64" y="152"/>
                  <a:pt x="80" y="168"/>
                </a:cubicBezTo>
                <a:cubicBezTo>
                  <a:pt x="96" y="184"/>
                  <a:pt x="112" y="168"/>
                  <a:pt x="128" y="168"/>
                </a:cubicBezTo>
                <a:cubicBezTo>
                  <a:pt x="144" y="168"/>
                  <a:pt x="160" y="184"/>
                  <a:pt x="176" y="168"/>
                </a:cubicBezTo>
                <a:cubicBezTo>
                  <a:pt x="192" y="152"/>
                  <a:pt x="216" y="0"/>
                  <a:pt x="224" y="72"/>
                </a:cubicBezTo>
                <a:cubicBezTo>
                  <a:pt x="232" y="144"/>
                  <a:pt x="256" y="512"/>
                  <a:pt x="224" y="600"/>
                </a:cubicBezTo>
                <a:cubicBezTo>
                  <a:pt x="192" y="688"/>
                  <a:pt x="64" y="688"/>
                  <a:pt x="32" y="600"/>
                </a:cubicBezTo>
                <a:cubicBezTo>
                  <a:pt x="0" y="512"/>
                  <a:pt x="24" y="144"/>
                  <a:pt x="32" y="72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6553200" y="28956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029200" y="30480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Light intensity in = P</a:t>
            </a:r>
            <a:r>
              <a:rPr lang="en-US" sz="1600" b="1" baseline="-25000"/>
              <a:t>o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629400" y="31242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Light intensity out = P</a:t>
            </a:r>
            <a:endParaRPr lang="en-US" sz="1600" b="1" baseline="-250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533400" y="1524000"/>
            <a:ext cx="3810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Transmittance = T = P/P</a:t>
            </a:r>
            <a:r>
              <a:rPr lang="en-US" sz="2000" baseline="-25000"/>
              <a:t>o</a:t>
            </a:r>
          </a:p>
          <a:p>
            <a:r>
              <a:rPr lang="en-US" sz="2000"/>
              <a:t>Absorbance = A = -logT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4572000" y="2743200"/>
            <a:ext cx="381000" cy="381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4191000" y="22098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Light source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81000" y="2667000"/>
            <a:ext cx="3733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Absorbance used because it is proportional to concentration</a:t>
            </a:r>
          </a:p>
          <a:p>
            <a:pPr>
              <a:spcBef>
                <a:spcPct val="50000"/>
              </a:spcBef>
            </a:pPr>
            <a:r>
              <a:rPr lang="en-US" sz="2000"/>
              <a:t>A = </a:t>
            </a:r>
            <a:r>
              <a:rPr lang="el-GR" sz="2000">
                <a:cs typeface="Arial" charset="0"/>
              </a:rPr>
              <a:t>ε</a:t>
            </a:r>
            <a:r>
              <a:rPr lang="en-US" sz="2000">
                <a:cs typeface="Arial" charset="0"/>
              </a:rPr>
              <a:t>bC</a:t>
            </a:r>
          </a:p>
          <a:p>
            <a:pPr>
              <a:spcBef>
                <a:spcPct val="50000"/>
              </a:spcBef>
            </a:pPr>
            <a:r>
              <a:rPr lang="en-US" sz="2000">
                <a:cs typeface="Arial" charset="0"/>
              </a:rPr>
              <a:t>Where </a:t>
            </a:r>
            <a:r>
              <a:rPr lang="el-GR" sz="2000"/>
              <a:t>ε</a:t>
            </a:r>
            <a:r>
              <a:rPr lang="en-US" sz="2000">
                <a:cs typeface="Arial" charset="0"/>
              </a:rPr>
              <a:t> = molar absorptivity and b = path length (usually in cm) and C = concentration (M)</a:t>
            </a:r>
            <a:endParaRPr lang="el-GR" sz="2000">
              <a:cs typeface="Arial" charset="0"/>
            </a:endParaRPr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6248400" y="3657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6172200" y="3733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457200" y="51816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/>
              <a:t>ε</a:t>
            </a:r>
            <a:r>
              <a:rPr lang="en-US" sz="2000"/>
              <a:t> = constant for </a:t>
            </a:r>
            <a:r>
              <a:rPr lang="en-US" sz="2000" b="1"/>
              <a:t>given compound</a:t>
            </a:r>
            <a:r>
              <a:rPr lang="en-US" sz="2000"/>
              <a:t> at </a:t>
            </a:r>
            <a:r>
              <a:rPr lang="en-US" sz="2000" b="1"/>
              <a:t>specific </a:t>
            </a:r>
            <a:r>
              <a:rPr lang="el-GR" sz="2000" b="1">
                <a:cs typeface="Arial" charset="0"/>
              </a:rPr>
              <a:t>λ</a:t>
            </a:r>
            <a:r>
              <a:rPr lang="en-US" sz="2000" b="1"/>
              <a:t> value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5791200" y="1828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sample in cuvette</a:t>
            </a:r>
          </a:p>
        </p:txBody>
      </p:sp>
    </p:spTree>
    <p:extLst>
      <p:ext uri="{BB962C8B-B14F-4D97-AF65-F5344CB8AC3E}">
        <p14:creationId xmlns:p14="http://schemas.microsoft.com/office/powerpoint/2010/main" val="81980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4" grpId="0" animBg="1"/>
      <p:bldP spid="40965" grpId="0" animBg="1"/>
      <p:bldP spid="40966" grpId="0" animBg="1"/>
      <p:bldP spid="40967" grpId="0"/>
      <p:bldP spid="40968" grpId="0"/>
      <p:bldP spid="40969" grpId="0"/>
      <p:bldP spid="40970" grpId="0" animBg="1"/>
      <p:bldP spid="40971" grpId="0"/>
      <p:bldP spid="40972" grpId="0"/>
      <p:bldP spid="40973" grpId="0" animBg="1"/>
      <p:bldP spid="40974" grpId="0"/>
      <p:bldP spid="40975" grpId="0"/>
      <p:bldP spid="409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Spectroscopy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Beer’s Law Question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Half of the 284 nm light is absorbed when benzoic acid at a concentration of 0.0080 M is in a cuvette with a path length of 0.50 cm.  </a:t>
            </a:r>
            <a:r>
              <a:rPr lang="en-US" dirty="0" smtClean="0">
                <a:latin typeface="Tahoma" charset="0"/>
              </a:rPr>
              <a:t>What is the molar absorptivity of benzoic acid at this wavelength?</a:t>
            </a:r>
          </a:p>
        </p:txBody>
      </p:sp>
    </p:spTree>
    <p:extLst>
      <p:ext uri="{BB962C8B-B14F-4D97-AF65-F5344CB8AC3E}">
        <p14:creationId xmlns:p14="http://schemas.microsoft.com/office/powerpoint/2010/main" val="3444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Spectroscopy</a:t>
            </a:r>
            <a:br>
              <a:rPr lang="en-US" sz="40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More on Beer’s Law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>
                <a:latin typeface="Tahoma" pitchFamily="34" charset="0"/>
              </a:rPr>
              <a:t>Useful for determination of analyte concentrations</a:t>
            </a:r>
          </a:p>
          <a:p>
            <a:r>
              <a:rPr lang="en-US" sz="2400" smtClean="0">
                <a:latin typeface="Tahoma" pitchFamily="34" charset="0"/>
              </a:rPr>
              <a:t>Some limitations</a:t>
            </a:r>
          </a:p>
          <a:p>
            <a:pPr lvl="1"/>
            <a:r>
              <a:rPr lang="en-US" sz="2000" smtClean="0">
                <a:latin typeface="Tahoma" pitchFamily="34" charset="0"/>
              </a:rPr>
              <a:t>Law not valid for high concentrations</a:t>
            </a:r>
          </a:p>
          <a:p>
            <a:pPr lvl="1"/>
            <a:r>
              <a:rPr lang="en-US" sz="2000" smtClean="0">
                <a:latin typeface="Tahoma" pitchFamily="34" charset="0"/>
              </a:rPr>
              <a:t>Deviations to law appear to occur when multiple wavelengths of light used or when multiple species exist but absorb light differently</a:t>
            </a:r>
          </a:p>
          <a:p>
            <a:pPr lvl="1"/>
            <a:r>
              <a:rPr lang="en-US" sz="2000" smtClean="0">
                <a:latin typeface="Tahoma" pitchFamily="34" charset="0"/>
              </a:rPr>
              <a:t>Uncertainties are lowest when 0.1 &lt; A &lt; 1</a:t>
            </a:r>
          </a:p>
        </p:txBody>
      </p:sp>
      <p:graphicFrame>
        <p:nvGraphicFramePr>
          <p:cNvPr id="45060" name="Picture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105400" y="3657600"/>
          <a:ext cx="3814763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Chart" r:id="rId3" imgW="2981325" imgH="2352675" progId="">
                  <p:embed/>
                </p:oleObj>
              </mc:Choice>
              <mc:Fallback>
                <p:oleObj name="Chart" r:id="rId3" imgW="2981325" imgH="2352675" progId="">
                  <p:embed/>
                  <p:pic>
                    <p:nvPicPr>
                      <p:cNvPr id="4506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657600"/>
                        <a:ext cx="3814763" cy="300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724400" y="1828800"/>
            <a:ext cx="426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 of deviations to Beer’s Law:  </a:t>
            </a:r>
          </a:p>
          <a:p>
            <a:r>
              <a:rPr lang="en-US"/>
              <a:t>Unbuffered Indicator with </a:t>
            </a:r>
            <a:r>
              <a:rPr lang="el-GR"/>
              <a:t>ε</a:t>
            </a:r>
            <a:r>
              <a:rPr lang="en-US"/>
              <a:t>(In</a:t>
            </a:r>
            <a:r>
              <a:rPr lang="en-US" baseline="30000"/>
              <a:t>-</a:t>
            </a:r>
            <a:r>
              <a:rPr lang="en-US"/>
              <a:t>) = 300 M</a:t>
            </a:r>
            <a:r>
              <a:rPr lang="en-US" baseline="30000"/>
              <a:t>-1</a:t>
            </a:r>
            <a:r>
              <a:rPr lang="en-US"/>
              <a:t> cm</a:t>
            </a:r>
            <a:r>
              <a:rPr lang="en-US" baseline="30000"/>
              <a:t>-1</a:t>
            </a:r>
            <a:r>
              <a:rPr lang="en-US"/>
              <a:t>, </a:t>
            </a:r>
            <a:r>
              <a:rPr lang="el-GR"/>
              <a:t>ε</a:t>
            </a:r>
            <a:r>
              <a:rPr lang="en-US"/>
              <a:t>(HIn) = 20 M</a:t>
            </a:r>
            <a:r>
              <a:rPr lang="en-US" baseline="30000"/>
              <a:t>-1</a:t>
            </a:r>
            <a:r>
              <a:rPr lang="en-US"/>
              <a:t> cm</a:t>
            </a:r>
            <a:r>
              <a:rPr lang="en-US" baseline="30000"/>
              <a:t>-1</a:t>
            </a:r>
            <a:r>
              <a:rPr lang="en-US"/>
              <a:t>; pKa = 4.0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2971800"/>
            <a:ext cx="2133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atin typeface="Arial" charset="0"/>
              </a:rPr>
              <a:t>HIn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↔ </a:t>
            </a:r>
            <a:r>
              <a:rPr lang="en-US" dirty="0">
                <a:latin typeface="+mn-lt"/>
                <a:cs typeface="Times New Roman"/>
              </a:rPr>
              <a:t>H</a:t>
            </a:r>
            <a:r>
              <a:rPr lang="en-US" baseline="30000" dirty="0">
                <a:latin typeface="+mn-lt"/>
                <a:cs typeface="Times New Roman"/>
              </a:rPr>
              <a:t>+</a:t>
            </a:r>
            <a:r>
              <a:rPr lang="en-US" dirty="0">
                <a:latin typeface="+mn-lt"/>
                <a:cs typeface="Times New Roman"/>
              </a:rPr>
              <a:t> + In</a:t>
            </a:r>
            <a:r>
              <a:rPr lang="en-US" baseline="30000" dirty="0">
                <a:latin typeface="+mn-lt"/>
                <a:cs typeface="Times New Roman"/>
              </a:rPr>
              <a:t>-</a:t>
            </a:r>
            <a:endParaRPr lang="en-US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72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OleChart spid="45060" grpId="0"/>
      <p:bldP spid="45061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Spectroscopy</a:t>
            </a:r>
            <a:br>
              <a:rPr lang="en-US" sz="40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Spectrometers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43000" y="2743200"/>
            <a:ext cx="7620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3352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light source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1219200" y="2786063"/>
            <a:ext cx="228600" cy="228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1447800" y="2895600"/>
            <a:ext cx="762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419600" y="2971800"/>
            <a:ext cx="228600" cy="533400"/>
          </a:xfrm>
          <a:prstGeom prst="rect">
            <a:avLst/>
          </a:prstGeom>
          <a:solidFill>
            <a:srgbClr val="FF6600">
              <a:alpha val="56078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971800" y="17526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sample in cuvette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209800" y="2590800"/>
            <a:ext cx="18288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2133600" y="3657600"/>
            <a:ext cx="2133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light discriminator: monochromator (passes only a small range of wavelengths)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038600" y="3276600"/>
            <a:ext cx="381000" cy="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5105400" y="3048000"/>
            <a:ext cx="6096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4876800" y="1676400"/>
            <a:ext cx="1981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light detector – measures light intensity by converting it to an electrical signal</a:t>
            </a:r>
          </a:p>
        </p:txBody>
      </p:sp>
      <p:sp>
        <p:nvSpPr>
          <p:cNvPr id="46095" name="Freeform 15"/>
          <p:cNvSpPr>
            <a:spLocks/>
          </p:cNvSpPr>
          <p:nvPr/>
        </p:nvSpPr>
        <p:spPr bwMode="auto">
          <a:xfrm>
            <a:off x="5397500" y="3581400"/>
            <a:ext cx="1981200" cy="901700"/>
          </a:xfrm>
          <a:custGeom>
            <a:avLst/>
            <a:gdLst>
              <a:gd name="T0" fmla="*/ 2147483647 w 1248"/>
              <a:gd name="T1" fmla="*/ 0 h 568"/>
              <a:gd name="T2" fmla="*/ 2147483647 w 1248"/>
              <a:gd name="T3" fmla="*/ 2147483647 h 568"/>
              <a:gd name="T4" fmla="*/ 2147483647 w 1248"/>
              <a:gd name="T5" fmla="*/ 2147483647 h 568"/>
              <a:gd name="T6" fmla="*/ 2147483647 w 1248"/>
              <a:gd name="T7" fmla="*/ 2147483647 h 568"/>
              <a:gd name="T8" fmla="*/ 2147483647 w 1248"/>
              <a:gd name="T9" fmla="*/ 2147483647 h 568"/>
              <a:gd name="T10" fmla="*/ 2147483647 w 1248"/>
              <a:gd name="T11" fmla="*/ 2147483647 h 5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8"/>
              <a:gd name="T19" fmla="*/ 0 h 568"/>
              <a:gd name="T20" fmla="*/ 1248 w 1248"/>
              <a:gd name="T21" fmla="*/ 568 h 5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8" h="568">
                <a:moveTo>
                  <a:pt x="56" y="0"/>
                </a:moveTo>
                <a:cubicBezTo>
                  <a:pt x="28" y="100"/>
                  <a:pt x="0" y="200"/>
                  <a:pt x="56" y="288"/>
                </a:cubicBezTo>
                <a:cubicBezTo>
                  <a:pt x="112" y="376"/>
                  <a:pt x="240" y="488"/>
                  <a:pt x="392" y="528"/>
                </a:cubicBezTo>
                <a:cubicBezTo>
                  <a:pt x="544" y="568"/>
                  <a:pt x="832" y="560"/>
                  <a:pt x="968" y="528"/>
                </a:cubicBezTo>
                <a:cubicBezTo>
                  <a:pt x="1104" y="496"/>
                  <a:pt x="1168" y="400"/>
                  <a:pt x="1208" y="336"/>
                </a:cubicBezTo>
                <a:cubicBezTo>
                  <a:pt x="1248" y="272"/>
                  <a:pt x="1208" y="176"/>
                  <a:pt x="1208" y="14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6629400" y="2971800"/>
            <a:ext cx="18288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705600" y="3048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Data processor</a:t>
            </a: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53340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143000" y="5257800"/>
            <a:ext cx="7162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Components can look very different in different types of spectrometers, but spectrometers will have all of the major components (except other methods of wavelength discrimination may replace monochromators)</a:t>
            </a: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4648200" y="3276600"/>
            <a:ext cx="457200" cy="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2" name="Straight Arrow Connector 21"/>
          <p:cNvCxnSpPr>
            <a:endCxn id="46087" idx="0"/>
          </p:cNvCxnSpPr>
          <p:nvPr/>
        </p:nvCxnSpPr>
        <p:spPr>
          <a:xfrm>
            <a:off x="3962400" y="2133600"/>
            <a:ext cx="5715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81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4" grpId="0"/>
      <p:bldP spid="46085" grpId="0" animBg="1"/>
      <p:bldP spid="46086" grpId="0" animBg="1"/>
      <p:bldP spid="46087" grpId="0" animBg="1"/>
      <p:bldP spid="46088" grpId="0"/>
      <p:bldP spid="46090" grpId="0" animBg="1"/>
      <p:bldP spid="46091" grpId="0"/>
      <p:bldP spid="46092" grpId="0" animBg="1"/>
      <p:bldP spid="46093" grpId="0" animBg="1"/>
      <p:bldP spid="46094" grpId="0"/>
      <p:bldP spid="46095" grpId="0" animBg="1"/>
      <p:bldP spid="46096" grpId="0" animBg="1"/>
      <p:bldP spid="46097" grpId="0"/>
      <p:bldP spid="46098" grpId="0" animBg="1"/>
      <p:bldP spid="46099" grpId="0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Spectroscopy</a:t>
            </a:r>
            <a:br>
              <a:rPr lang="en-US" sz="40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Example Measurement: Ozone</a:t>
            </a:r>
            <a:endParaRPr lang="en-US" sz="3200" baseline="-25000" smtClean="0">
              <a:latin typeface="Tahoma" pitchFamily="34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/>
          <a:lstStyle/>
          <a:p>
            <a:r>
              <a:rPr lang="en-US" sz="2400" smtClean="0">
                <a:latin typeface="Tahoma" pitchFamily="34" charset="0"/>
                <a:cs typeface="Tahoma" pitchFamily="34" charset="0"/>
              </a:rPr>
              <a:t>Ozone (O</a:t>
            </a:r>
            <a:r>
              <a:rPr lang="en-US" sz="2400" baseline="-2500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) is a pollutant (lower atmosphere) and in stratosphere provides UV protection</a:t>
            </a:r>
          </a:p>
          <a:p>
            <a:r>
              <a:rPr lang="en-US" sz="2400" smtClean="0">
                <a:latin typeface="Tahoma" pitchFamily="34" charset="0"/>
                <a:cs typeface="Tahoma" pitchFamily="34" charset="0"/>
              </a:rPr>
              <a:t>Instrument is used for measurement at station or in airplane</a:t>
            </a:r>
          </a:p>
          <a:p>
            <a:pPr lvl="1"/>
            <a:r>
              <a:rPr lang="en-US" sz="2000" smtClean="0">
                <a:latin typeface="Tahoma" pitchFamily="34" charset="0"/>
                <a:cs typeface="Tahoma" pitchFamily="34" charset="0"/>
              </a:rPr>
              <a:t>compares absorbance through sample cell vs.</a:t>
            </a:r>
          </a:p>
          <a:p>
            <a:pPr lvl="1"/>
            <a:r>
              <a:rPr lang="en-US" sz="2000" smtClean="0">
                <a:latin typeface="Tahoma" pitchFamily="34" charset="0"/>
                <a:cs typeface="Tahoma" pitchFamily="34" charset="0"/>
              </a:rPr>
              <a:t>absorbance through reference cell</a:t>
            </a:r>
          </a:p>
          <a:p>
            <a:r>
              <a:rPr lang="en-US" sz="2400" smtClean="0">
                <a:latin typeface="Tahoma" pitchFamily="34" charset="0"/>
                <a:cs typeface="Tahoma" pitchFamily="34" charset="0"/>
              </a:rPr>
              <a:t>Can also make measurements remotely (e.g. absorbance between two skyscrapers)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8" name="Rectangle 17"/>
          <p:cNvSpPr/>
          <p:nvPr/>
        </p:nvSpPr>
        <p:spPr>
          <a:xfrm>
            <a:off x="6553200" y="3505200"/>
            <a:ext cx="304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91400" y="3505200"/>
            <a:ext cx="304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91400" y="1676400"/>
            <a:ext cx="152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light source (</a:t>
            </a:r>
            <a:r>
              <a:rPr lang="en-US">
                <a:latin typeface="Symbol" pitchFamily="18" charset="2"/>
              </a:rPr>
              <a:t>l</a:t>
            </a:r>
            <a:r>
              <a:rPr lang="en-US"/>
              <a:t> = 254 nm)</a:t>
            </a:r>
          </a:p>
        </p:txBody>
      </p:sp>
      <p:sp>
        <p:nvSpPr>
          <p:cNvPr id="21" name="Oval 20"/>
          <p:cNvSpPr/>
          <p:nvPr/>
        </p:nvSpPr>
        <p:spPr>
          <a:xfrm>
            <a:off x="7924800" y="2819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ight Triangle 22"/>
          <p:cNvSpPr/>
          <p:nvPr/>
        </p:nvSpPr>
        <p:spPr>
          <a:xfrm rot="5400000">
            <a:off x="6553200" y="2895600"/>
            <a:ext cx="228600" cy="2286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97563" y="2667000"/>
            <a:ext cx="614362" cy="1066800"/>
          </a:xfrm>
          <a:custGeom>
            <a:avLst/>
            <a:gdLst>
              <a:gd name="connsiteX0" fmla="*/ 113371 w 615176"/>
              <a:gd name="connsiteY0" fmla="*/ 0 h 1146717"/>
              <a:gd name="connsiteX1" fmla="*/ 13010 w 615176"/>
              <a:gd name="connsiteY1" fmla="*/ 546410 h 1146717"/>
              <a:gd name="connsiteX2" fmla="*/ 57615 w 615176"/>
              <a:gd name="connsiteY2" fmla="*/ 1014761 h 1146717"/>
              <a:gd name="connsiteX3" fmla="*/ 358698 w 615176"/>
              <a:gd name="connsiteY3" fmla="*/ 1126273 h 1146717"/>
              <a:gd name="connsiteX4" fmla="*/ 615176 w 615176"/>
              <a:gd name="connsiteY4" fmla="*/ 1137424 h 1146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176" h="1146717">
                <a:moveTo>
                  <a:pt x="113371" y="0"/>
                </a:moveTo>
                <a:cubicBezTo>
                  <a:pt x="67837" y="188641"/>
                  <a:pt x="22303" y="377283"/>
                  <a:pt x="13010" y="546410"/>
                </a:cubicBezTo>
                <a:cubicBezTo>
                  <a:pt x="3717" y="715537"/>
                  <a:pt x="0" y="918117"/>
                  <a:pt x="57615" y="1014761"/>
                </a:cubicBezTo>
                <a:cubicBezTo>
                  <a:pt x="115230" y="1111405"/>
                  <a:pt x="265771" y="1105829"/>
                  <a:pt x="358698" y="1126273"/>
                </a:cubicBezTo>
                <a:cubicBezTo>
                  <a:pt x="451625" y="1146717"/>
                  <a:pt x="533400" y="1142070"/>
                  <a:pt x="615176" y="1137424"/>
                </a:cubicBezTo>
              </a:path>
            </a:pathLst>
          </a:cu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7391400" y="2514600"/>
            <a:ext cx="533400" cy="685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69175" y="2633663"/>
            <a:ext cx="304800" cy="228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Triangle 34"/>
          <p:cNvSpPr/>
          <p:nvPr/>
        </p:nvSpPr>
        <p:spPr>
          <a:xfrm>
            <a:off x="6553200" y="5791200"/>
            <a:ext cx="228600" cy="2286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7315200" y="5638800"/>
            <a:ext cx="457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391400" y="62484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light detector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791200" y="2286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air in</a:t>
            </a:r>
          </a:p>
        </p:txBody>
      </p:sp>
      <p:sp>
        <p:nvSpPr>
          <p:cNvPr id="39" name="Rounded Rectangle 38"/>
          <p:cNvSpPr/>
          <p:nvPr/>
        </p:nvSpPr>
        <p:spPr>
          <a:xfrm rot="5623111">
            <a:off x="6781007" y="6271419"/>
            <a:ext cx="457200" cy="2746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921375" y="5364163"/>
            <a:ext cx="936625" cy="1252537"/>
          </a:xfrm>
          <a:custGeom>
            <a:avLst/>
            <a:gdLst>
              <a:gd name="connsiteX0" fmla="*/ 591015 w 936703"/>
              <a:gd name="connsiteY0" fmla="*/ 33453 h 1252653"/>
              <a:gd name="connsiteX1" fmla="*/ 390293 w 936703"/>
              <a:gd name="connsiteY1" fmla="*/ 78058 h 1252653"/>
              <a:gd name="connsiteX2" fmla="*/ 33454 w 936703"/>
              <a:gd name="connsiteY2" fmla="*/ 501804 h 1252653"/>
              <a:gd name="connsiteX3" fmla="*/ 189571 w 936703"/>
              <a:gd name="connsiteY3" fmla="*/ 1137424 h 1252653"/>
              <a:gd name="connsiteX4" fmla="*/ 936703 w 936703"/>
              <a:gd name="connsiteY4" fmla="*/ 1193180 h 1252653"/>
              <a:gd name="connsiteX5" fmla="*/ 936703 w 936703"/>
              <a:gd name="connsiteY5" fmla="*/ 1193180 h 1252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6703" h="1252653">
                <a:moveTo>
                  <a:pt x="591015" y="33453"/>
                </a:moveTo>
                <a:cubicBezTo>
                  <a:pt x="537117" y="16726"/>
                  <a:pt x="483220" y="0"/>
                  <a:pt x="390293" y="78058"/>
                </a:cubicBezTo>
                <a:cubicBezTo>
                  <a:pt x="297366" y="156117"/>
                  <a:pt x="66908" y="325243"/>
                  <a:pt x="33454" y="501804"/>
                </a:cubicBezTo>
                <a:cubicBezTo>
                  <a:pt x="0" y="678365"/>
                  <a:pt x="39030" y="1022195"/>
                  <a:pt x="189571" y="1137424"/>
                </a:cubicBezTo>
                <a:cubicBezTo>
                  <a:pt x="340113" y="1252653"/>
                  <a:pt x="936703" y="1193180"/>
                  <a:pt x="936703" y="1193180"/>
                </a:cubicBezTo>
                <a:lnTo>
                  <a:pt x="936703" y="1193180"/>
                </a:lnTo>
              </a:path>
            </a:pathLst>
          </a:cu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159625" y="5397500"/>
            <a:ext cx="985838" cy="933450"/>
          </a:xfrm>
          <a:custGeom>
            <a:avLst/>
            <a:gdLst>
              <a:gd name="connsiteX0" fmla="*/ 0 w 986883"/>
              <a:gd name="connsiteY0" fmla="*/ 903249 h 932985"/>
              <a:gd name="connsiteX1" fmla="*/ 535258 w 986883"/>
              <a:gd name="connsiteY1" fmla="*/ 903249 h 932985"/>
              <a:gd name="connsiteX2" fmla="*/ 925551 w 986883"/>
              <a:gd name="connsiteY2" fmla="*/ 724830 h 932985"/>
              <a:gd name="connsiteX3" fmla="*/ 903249 w 986883"/>
              <a:gd name="connsiteY3" fmla="*/ 234176 h 932985"/>
              <a:gd name="connsiteX4" fmla="*/ 546410 w 986883"/>
              <a:gd name="connsiteY4" fmla="*/ 0 h 932985"/>
              <a:gd name="connsiteX5" fmla="*/ 546410 w 986883"/>
              <a:gd name="connsiteY5" fmla="*/ 0 h 932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6883" h="932985">
                <a:moveTo>
                  <a:pt x="0" y="903249"/>
                </a:moveTo>
                <a:cubicBezTo>
                  <a:pt x="190500" y="918117"/>
                  <a:pt x="381000" y="932985"/>
                  <a:pt x="535258" y="903249"/>
                </a:cubicBezTo>
                <a:cubicBezTo>
                  <a:pt x="689516" y="873513"/>
                  <a:pt x="864219" y="836342"/>
                  <a:pt x="925551" y="724830"/>
                </a:cubicBezTo>
                <a:cubicBezTo>
                  <a:pt x="986883" y="613318"/>
                  <a:pt x="966439" y="354981"/>
                  <a:pt x="903249" y="234176"/>
                </a:cubicBezTo>
                <a:cubicBezTo>
                  <a:pt x="840059" y="113371"/>
                  <a:pt x="546410" y="0"/>
                  <a:pt x="546410" y="0"/>
                </a:cubicBezTo>
                <a:lnTo>
                  <a:pt x="546410" y="0"/>
                </a:lnTo>
              </a:path>
            </a:pathLst>
          </a:cu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114800" y="5943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</a:t>
            </a:r>
            <a:r>
              <a:rPr lang="en-US" baseline="-25000"/>
              <a:t>3</a:t>
            </a:r>
            <a:r>
              <a:rPr lang="en-US"/>
              <a:t> scrubber</a:t>
            </a:r>
          </a:p>
        </p:txBody>
      </p:sp>
      <p:cxnSp>
        <p:nvCxnSpPr>
          <p:cNvPr id="45" name="Straight Arrow Connector 44"/>
          <p:cNvCxnSpPr>
            <a:stCxn id="43" idx="3"/>
          </p:cNvCxnSpPr>
          <p:nvPr/>
        </p:nvCxnSpPr>
        <p:spPr>
          <a:xfrm>
            <a:off x="5562600" y="6127750"/>
            <a:ext cx="1219200" cy="196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1" idx="2"/>
            <a:endCxn id="23" idx="5"/>
          </p:cNvCxnSpPr>
          <p:nvPr/>
        </p:nvCxnSpPr>
        <p:spPr>
          <a:xfrm flipH="1">
            <a:off x="6667500" y="3009900"/>
            <a:ext cx="12573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3" idx="5"/>
            <a:endCxn id="35" idx="5"/>
          </p:cNvCxnSpPr>
          <p:nvPr/>
        </p:nvCxnSpPr>
        <p:spPr>
          <a:xfrm>
            <a:off x="6667500" y="3009900"/>
            <a:ext cx="0" cy="2895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5"/>
            <a:endCxn id="36" idx="1"/>
          </p:cNvCxnSpPr>
          <p:nvPr/>
        </p:nvCxnSpPr>
        <p:spPr>
          <a:xfrm>
            <a:off x="6667500" y="5905500"/>
            <a:ext cx="6477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 rot="-5400000">
            <a:off x="5484019" y="4421981"/>
            <a:ext cx="1441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sample cell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 rot="-5400000">
            <a:off x="6934200" y="4191000"/>
            <a:ext cx="220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reference cell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248400" y="19050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chopper</a:t>
            </a:r>
          </a:p>
        </p:txBody>
      </p:sp>
      <p:cxnSp>
        <p:nvCxnSpPr>
          <p:cNvPr id="61" name="Straight Arrow Connector 60"/>
          <p:cNvCxnSpPr>
            <a:stCxn id="60" idx="2"/>
          </p:cNvCxnSpPr>
          <p:nvPr/>
        </p:nvCxnSpPr>
        <p:spPr>
          <a:xfrm>
            <a:off x="6781800" y="2274888"/>
            <a:ext cx="533400" cy="468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7467600" y="3048000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543800" y="3124200"/>
            <a:ext cx="0" cy="2667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57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animBg="1"/>
      <p:bldP spid="19" grpId="0" animBg="1"/>
      <p:bldP spid="20" grpId="0"/>
      <p:bldP spid="21" grpId="0" animBg="1"/>
      <p:bldP spid="23" grpId="0" animBg="1"/>
      <p:bldP spid="35" grpId="0" animBg="1"/>
      <p:bldP spid="36" grpId="0" animBg="1"/>
      <p:bldP spid="37" grpId="0"/>
      <p:bldP spid="38" grpId="0"/>
      <p:bldP spid="39" grpId="0" animBg="1"/>
      <p:bldP spid="43" grpId="0"/>
      <p:bldP spid="57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Statistical Calculations Lab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Resubmissions due </a:t>
            </a:r>
            <a:r>
              <a:rPr lang="en-US" altLang="en-US" sz="2400" dirty="0" smtClean="0">
                <a:latin typeface="Tahoma" charset="0"/>
              </a:rPr>
              <a:t>today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AA Lab – Scheduled due date is 10/30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</a:t>
            </a:r>
            <a:r>
              <a:rPr lang="en-US" altLang="en-US" sz="2400" dirty="0" smtClean="0">
                <a:latin typeface="Tahoma" charset="0"/>
              </a:rPr>
              <a:t>7 – </a:t>
            </a:r>
            <a:r>
              <a:rPr lang="en-US" altLang="en-US" sz="2400" dirty="0" smtClean="0">
                <a:latin typeface="Tahoma" charset="0"/>
              </a:rPr>
              <a:t>Titrations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Precipitations (covered qualitatively this semester)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18 - Spectroscopy</a:t>
            </a:r>
            <a:endParaRPr lang="en-US" altLang="en-US" sz="2400" dirty="0" smtClean="0">
              <a:latin typeface="Tahoma" charset="0"/>
            </a:endParaRPr>
          </a:p>
          <a:p>
            <a:pPr marL="457200" lvl="1" indent="0" eaLnBrk="1" hangingPunct="1">
              <a:buNone/>
            </a:pPr>
            <a:endParaRPr lang="en-US" alt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latin typeface="Tahoma" panose="020B0604030504040204" pitchFamily="34" charset="0"/>
              </a:rPr>
              <a:t>Precipitation Titrations</a:t>
            </a:r>
            <a:br>
              <a:rPr lang="en-US" altLang="en-US" sz="4000" dirty="0" smtClean="0">
                <a:latin typeface="Tahoma" panose="020B0604030504040204" pitchFamily="34" charset="0"/>
              </a:rPr>
            </a:br>
            <a:r>
              <a:rPr lang="en-US" altLang="en-US" sz="3200" dirty="0" smtClean="0">
                <a:latin typeface="Tahoma" panose="020B0604030504040204" pitchFamily="34" charset="0"/>
              </a:rPr>
              <a:t>- covering qualitatively</a:t>
            </a:r>
            <a:endParaRPr lang="en-US" altLang="en-US" sz="3200" dirty="0">
              <a:latin typeface="Tahoma" panose="020B0604030504040204" pitchFamily="34" charset="0"/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38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anose="020B0604030504040204" pitchFamily="34" charset="0"/>
              </a:rPr>
              <a:t>Example: Titration of Hg</a:t>
            </a:r>
            <a:r>
              <a:rPr lang="en-US" altLang="en-US" sz="2800" baseline="-25000" dirty="0">
                <a:latin typeface="Tahoma" panose="020B0604030504040204" pitchFamily="34" charset="0"/>
              </a:rPr>
              <a:t>2</a:t>
            </a:r>
            <a:r>
              <a:rPr lang="en-US" altLang="en-US" sz="2800" baseline="30000" dirty="0">
                <a:latin typeface="Tahoma" panose="020B0604030504040204" pitchFamily="34" charset="0"/>
              </a:rPr>
              <a:t>2+</a:t>
            </a:r>
            <a:r>
              <a:rPr lang="en-US" altLang="en-US" sz="2800" dirty="0">
                <a:latin typeface="Tahoma" panose="020B0604030504040204" pitchFamily="34" charset="0"/>
              </a:rPr>
              <a:t> by CrO</a:t>
            </a:r>
            <a:r>
              <a:rPr lang="en-US" altLang="en-US" sz="2800" baseline="-25000" dirty="0">
                <a:latin typeface="Tahoma" panose="020B0604030504040204" pitchFamily="34" charset="0"/>
              </a:rPr>
              <a:t>4</a:t>
            </a:r>
            <a:r>
              <a:rPr lang="en-US" altLang="en-US" sz="2800" baseline="30000" dirty="0">
                <a:latin typeface="Tahoma" panose="020B0604030504040204" pitchFamily="34" charset="0"/>
              </a:rPr>
              <a:t>2-</a:t>
            </a:r>
            <a:endParaRPr lang="en-US" altLang="en-US" sz="2800" dirty="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</a:rPr>
              <a:t>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baseline="30000" dirty="0">
                <a:latin typeface="Tahoma" panose="020B0604030504040204" pitchFamily="34" charset="0"/>
              </a:rPr>
              <a:t>2+</a:t>
            </a:r>
            <a:r>
              <a:rPr lang="en-US" altLang="en-US" sz="2400" dirty="0">
                <a:latin typeface="Tahoma" panose="020B0604030504040204" pitchFamily="34" charset="0"/>
              </a:rPr>
              <a:t> + 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baseline="30000" dirty="0">
                <a:latin typeface="Tahoma" panose="020B0604030504040204" pitchFamily="34" charset="0"/>
              </a:rPr>
              <a:t>2-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altLang="en-US" sz="2400" dirty="0">
                <a:latin typeface="Tahoma" panose="020B0604030504040204" pitchFamily="34" charset="0"/>
              </a:rPr>
              <a:t>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</a:rPr>
              <a:t>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dirty="0">
                <a:latin typeface="Tahoma" panose="020B0604030504040204" pitchFamily="34" charset="0"/>
                <a:cs typeface="Arial" panose="020B0604020202020204" pitchFamily="34" charset="0"/>
              </a:rPr>
              <a:t> (s)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latin typeface="Tahoma" panose="020B0604030504040204" pitchFamily="34" charset="0"/>
              </a:rPr>
              <a:t>K</a:t>
            </a:r>
            <a:r>
              <a:rPr lang="en-US" altLang="en-US" sz="2400" baseline="-25000" dirty="0" err="1">
                <a:latin typeface="Tahoma" panose="020B0604030504040204" pitchFamily="34" charset="0"/>
              </a:rPr>
              <a:t>sp</a:t>
            </a:r>
            <a:r>
              <a:rPr lang="en-US" altLang="en-US" sz="2400" dirty="0">
                <a:latin typeface="Tahoma" panose="020B0604030504040204" pitchFamily="34" charset="0"/>
              </a:rPr>
              <a:t>(Hg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</a:rPr>
              <a:t>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dirty="0">
                <a:latin typeface="Tahoma" panose="020B0604030504040204" pitchFamily="34" charset="0"/>
              </a:rPr>
              <a:t>) = 2.0 x 10</a:t>
            </a:r>
            <a:r>
              <a:rPr lang="en-US" altLang="en-US" sz="2400" baseline="30000" dirty="0">
                <a:latin typeface="Tahoma" panose="020B0604030504040204" pitchFamily="34" charset="0"/>
              </a:rPr>
              <a:t>-9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</a:rPr>
              <a:t>K = 1/</a:t>
            </a:r>
            <a:r>
              <a:rPr lang="en-US" altLang="en-US" sz="2400" dirty="0" err="1">
                <a:latin typeface="Tahoma" panose="020B0604030504040204" pitchFamily="34" charset="0"/>
              </a:rPr>
              <a:t>K</a:t>
            </a:r>
            <a:r>
              <a:rPr lang="en-US" altLang="en-US" sz="2400" baseline="-25000" dirty="0" err="1">
                <a:latin typeface="Tahoma" panose="020B0604030504040204" pitchFamily="34" charset="0"/>
              </a:rPr>
              <a:t>sp</a:t>
            </a:r>
            <a:r>
              <a:rPr lang="en-US" altLang="en-US" sz="2400" dirty="0">
                <a:latin typeface="Tahoma" panose="020B0604030504040204" pitchFamily="34" charset="0"/>
              </a:rPr>
              <a:t> = 5 x 10</a:t>
            </a:r>
            <a:r>
              <a:rPr lang="en-US" altLang="en-US" sz="2400" baseline="30000" dirty="0">
                <a:latin typeface="Tahoma" panose="020B0604030504040204" pitchFamily="34" charset="0"/>
              </a:rPr>
              <a:t>8</a:t>
            </a:r>
            <a:r>
              <a:rPr lang="en-US" altLang="en-US" sz="2400" dirty="0">
                <a:latin typeface="Tahoma" panose="020B0604030504040204" pitchFamily="34" charset="0"/>
              </a:rPr>
              <a:t> = large (reaction near full to product)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anose="020B0604030504040204" pitchFamily="34" charset="0"/>
              </a:rPr>
              <a:t>Titration has 3 regimes: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Before equivalence point (excess Hg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 smtClean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+</a:t>
            </a:r>
            <a:r>
              <a:rPr lang="en-US" altLang="en-US" sz="2000" dirty="0" smtClean="0">
                <a:latin typeface="Tahoma" panose="020B0604030504040204" pitchFamily="34" charset="0"/>
              </a:rPr>
              <a:t> in flask) – [</a:t>
            </a:r>
            <a:r>
              <a:rPr lang="en-US" altLang="en-US" sz="2000" dirty="0">
                <a:latin typeface="Tahoma" panose="020B0604030504040204" pitchFamily="34" charset="0"/>
              </a:rPr>
              <a:t>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high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At equivalence point (n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Hg2^2+</a:t>
            </a:r>
            <a:r>
              <a:rPr lang="en-US" altLang="en-US" sz="2000" dirty="0" smtClean="0">
                <a:latin typeface="Tahoma" panose="020B0604030504040204" pitchFamily="34" charset="0"/>
              </a:rPr>
              <a:t>/n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CrO4^2-</a:t>
            </a:r>
            <a:r>
              <a:rPr lang="en-US" altLang="en-US" sz="2000" dirty="0" smtClean="0">
                <a:latin typeface="Tahoma" panose="020B0604030504040204" pitchFamily="34" charset="0"/>
              </a:rPr>
              <a:t> = </a:t>
            </a:r>
            <a:r>
              <a:rPr lang="en-US" altLang="en-US" sz="2000" dirty="0">
                <a:latin typeface="Tahoma" panose="020B0604030504040204" pitchFamily="34" charset="0"/>
              </a:rPr>
              <a:t>1/1) [Hg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rapidly decreasing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After equivalence point (excess </a:t>
            </a:r>
            <a:r>
              <a:rPr lang="en-US" altLang="en-US" sz="2000" dirty="0">
                <a:latin typeface="Tahoma" panose="020B0604030504040204" pitchFamily="34" charset="0"/>
              </a:rPr>
              <a:t>CrO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baseline="30000" dirty="0">
                <a:latin typeface="Tahoma" panose="020B0604030504040204" pitchFamily="34" charset="0"/>
              </a:rPr>
              <a:t>2-</a:t>
            </a:r>
            <a:r>
              <a:rPr lang="en-US" altLang="en-US" sz="2000" dirty="0" smtClean="0">
                <a:latin typeface="Tahoma" panose="020B0604030504040204" pitchFamily="34" charset="0"/>
              </a:rPr>
              <a:t> in flask) [</a:t>
            </a:r>
            <a:r>
              <a:rPr lang="en-US" altLang="en-US" sz="2000" dirty="0">
                <a:latin typeface="Tahoma" panose="020B0604030504040204" pitchFamily="34" charset="0"/>
              </a:rPr>
              <a:t>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low</a:t>
            </a:r>
          </a:p>
        </p:txBody>
      </p:sp>
      <p:sp>
        <p:nvSpPr>
          <p:cNvPr id="277508" name="Line 4"/>
          <p:cNvSpPr>
            <a:spLocks noChangeShapeType="1"/>
          </p:cNvSpPr>
          <p:nvPr/>
        </p:nvSpPr>
        <p:spPr bwMode="auto">
          <a:xfrm>
            <a:off x="77724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79248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0" name="Freeform 6"/>
          <p:cNvSpPr>
            <a:spLocks/>
          </p:cNvSpPr>
          <p:nvPr/>
        </p:nvSpPr>
        <p:spPr bwMode="auto">
          <a:xfrm>
            <a:off x="7772400" y="21336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1" name="Line 7"/>
          <p:cNvSpPr>
            <a:spLocks noChangeShapeType="1"/>
          </p:cNvSpPr>
          <p:nvPr/>
        </p:nvSpPr>
        <p:spPr bwMode="auto">
          <a:xfrm>
            <a:off x="78057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2" name="Line 8"/>
          <p:cNvSpPr>
            <a:spLocks noChangeShapeType="1"/>
          </p:cNvSpPr>
          <p:nvPr/>
        </p:nvSpPr>
        <p:spPr bwMode="auto">
          <a:xfrm>
            <a:off x="78819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7772400" y="38862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Oval 10"/>
          <p:cNvSpPr>
            <a:spLocks noChangeArrowheads="1"/>
          </p:cNvSpPr>
          <p:nvPr/>
        </p:nvSpPr>
        <p:spPr bwMode="auto">
          <a:xfrm>
            <a:off x="8045450" y="39084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 flipV="1">
            <a:off x="7924800" y="39624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6" name="Freeform 12"/>
          <p:cNvSpPr>
            <a:spLocks/>
          </p:cNvSpPr>
          <p:nvPr/>
        </p:nvSpPr>
        <p:spPr bwMode="auto">
          <a:xfrm>
            <a:off x="6858000" y="4419600"/>
            <a:ext cx="2006600" cy="1701800"/>
          </a:xfrm>
          <a:custGeom>
            <a:avLst/>
            <a:gdLst>
              <a:gd name="T0" fmla="*/ 400 w 1264"/>
              <a:gd name="T1" fmla="*/ 0 h 1072"/>
              <a:gd name="T2" fmla="*/ 64 w 1264"/>
              <a:gd name="T3" fmla="*/ 768 h 1072"/>
              <a:gd name="T4" fmla="*/ 64 w 1264"/>
              <a:gd name="T5" fmla="*/ 1008 h 1072"/>
              <a:gd name="T6" fmla="*/ 448 w 1264"/>
              <a:gd name="T7" fmla="*/ 1056 h 1072"/>
              <a:gd name="T8" fmla="*/ 976 w 1264"/>
              <a:gd name="T9" fmla="*/ 1056 h 1072"/>
              <a:gd name="T10" fmla="*/ 1120 w 1264"/>
              <a:gd name="T11" fmla="*/ 1056 h 1072"/>
              <a:gd name="T12" fmla="*/ 1264 w 1264"/>
              <a:gd name="T13" fmla="*/ 960 h 1072"/>
              <a:gd name="T14" fmla="*/ 1120 w 1264"/>
              <a:gd name="T15" fmla="*/ 624 h 1072"/>
              <a:gd name="T16" fmla="*/ 784 w 1264"/>
              <a:gd name="T17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4" h="1072">
                <a:moveTo>
                  <a:pt x="400" y="0"/>
                </a:moveTo>
                <a:cubicBezTo>
                  <a:pt x="260" y="300"/>
                  <a:pt x="120" y="600"/>
                  <a:pt x="64" y="768"/>
                </a:cubicBezTo>
                <a:cubicBezTo>
                  <a:pt x="8" y="936"/>
                  <a:pt x="0" y="960"/>
                  <a:pt x="64" y="1008"/>
                </a:cubicBezTo>
                <a:cubicBezTo>
                  <a:pt x="128" y="1056"/>
                  <a:pt x="296" y="1048"/>
                  <a:pt x="448" y="1056"/>
                </a:cubicBezTo>
                <a:cubicBezTo>
                  <a:pt x="600" y="1064"/>
                  <a:pt x="864" y="1056"/>
                  <a:pt x="976" y="1056"/>
                </a:cubicBezTo>
                <a:cubicBezTo>
                  <a:pt x="1088" y="1056"/>
                  <a:pt x="1072" y="1072"/>
                  <a:pt x="1120" y="1056"/>
                </a:cubicBezTo>
                <a:cubicBezTo>
                  <a:pt x="1168" y="1040"/>
                  <a:pt x="1264" y="1032"/>
                  <a:pt x="1264" y="960"/>
                </a:cubicBezTo>
                <a:cubicBezTo>
                  <a:pt x="1264" y="888"/>
                  <a:pt x="1200" y="784"/>
                  <a:pt x="1120" y="624"/>
                </a:cubicBezTo>
                <a:cubicBezTo>
                  <a:pt x="1040" y="464"/>
                  <a:pt x="840" y="104"/>
                  <a:pt x="78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7" name="Line 13"/>
          <p:cNvSpPr>
            <a:spLocks noChangeShapeType="1"/>
          </p:cNvSpPr>
          <p:nvPr/>
        </p:nvSpPr>
        <p:spPr bwMode="auto">
          <a:xfrm>
            <a:off x="7086600" y="52578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8" name="Line 14"/>
          <p:cNvSpPr>
            <a:spLocks noChangeShapeType="1"/>
          </p:cNvSpPr>
          <p:nvPr/>
        </p:nvSpPr>
        <p:spPr bwMode="auto">
          <a:xfrm>
            <a:off x="7010400" y="4648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9" name="Line 15"/>
          <p:cNvSpPr>
            <a:spLocks noChangeShapeType="1"/>
          </p:cNvSpPr>
          <p:nvPr/>
        </p:nvSpPr>
        <p:spPr bwMode="auto">
          <a:xfrm>
            <a:off x="7086600" y="2743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20" name="Text Box 16"/>
          <p:cNvSpPr txBox="1">
            <a:spLocks noChangeArrowheads="1"/>
          </p:cNvSpPr>
          <p:nvPr/>
        </p:nvSpPr>
        <p:spPr bwMode="auto">
          <a:xfrm>
            <a:off x="6172200" y="2438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CrO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</a:p>
        </p:txBody>
      </p:sp>
      <p:sp>
        <p:nvSpPr>
          <p:cNvPr id="277521" name="Text Box 17"/>
          <p:cNvSpPr txBox="1">
            <a:spLocks noChangeArrowheads="1"/>
          </p:cNvSpPr>
          <p:nvPr/>
        </p:nvSpPr>
        <p:spPr bwMode="auto">
          <a:xfrm>
            <a:off x="6324600" y="39624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endParaRPr lang="en-US" altLang="en-US"/>
          </a:p>
        </p:txBody>
      </p:sp>
      <p:sp>
        <p:nvSpPr>
          <p:cNvPr id="277522" name="Text Box 18"/>
          <p:cNvSpPr txBox="1">
            <a:spLocks noChangeArrowheads="1"/>
          </p:cNvSpPr>
          <p:nvPr/>
        </p:nvSpPr>
        <p:spPr bwMode="auto">
          <a:xfrm>
            <a:off x="6248400" y="61722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This is different than text example</a:t>
            </a:r>
          </a:p>
        </p:txBody>
      </p:sp>
    </p:spTree>
    <p:extLst>
      <p:ext uri="{BB962C8B-B14F-4D97-AF65-F5344CB8AC3E}">
        <p14:creationId xmlns:p14="http://schemas.microsoft.com/office/powerpoint/2010/main" val="99180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uiExpand="1" build="p"/>
      <p:bldP spid="277520" grpId="0" uiExpand="1"/>
      <p:bldP spid="277521" grpId="0" uiExpand="1"/>
      <p:bldP spid="277522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2800">
                <a:latin typeface="Tahoma" panose="020B0604030504040204" pitchFamily="34" charset="0"/>
              </a:rPr>
              <a:t>Shapes of Titration Curves – Precipitation Example</a:t>
            </a:r>
          </a:p>
        </p:txBody>
      </p:sp>
      <p:graphicFrame>
        <p:nvGraphicFramePr>
          <p:cNvPr id="27955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3211513"/>
          <a:ext cx="40386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4" imgW="4152758" imgH="2905272" progId="Excel.Chart.8">
                  <p:embed/>
                </p:oleObj>
              </mc:Choice>
              <mc:Fallback>
                <p:oleObj name="Chart" r:id="rId4" imgW="4152758" imgH="2905272" progId="Excel.Chart.8">
                  <p:embed/>
                  <p:pic>
                    <p:nvPicPr>
                      <p:cNvPr id="2795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211513"/>
                        <a:ext cx="4038600" cy="282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56" name="Line 4"/>
          <p:cNvSpPr>
            <a:spLocks noChangeShapeType="1"/>
          </p:cNvSpPr>
          <p:nvPr/>
        </p:nvSpPr>
        <p:spPr bwMode="auto">
          <a:xfrm>
            <a:off x="838200" y="3124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>
            <a:off x="838200" y="563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304800" y="1828800"/>
            <a:ext cx="3962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Plot of moles in flask vs. V(titrant)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Easier to understand</a:t>
            </a:r>
          </a:p>
        </p:txBody>
      </p:sp>
      <p:sp>
        <p:nvSpPr>
          <p:cNvPr id="279559" name="Line 7"/>
          <p:cNvSpPr>
            <a:spLocks noChangeShapeType="1"/>
          </p:cNvSpPr>
          <p:nvPr/>
        </p:nvSpPr>
        <p:spPr bwMode="auto">
          <a:xfrm>
            <a:off x="3733800" y="3124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0" name="Text Box 8"/>
          <p:cNvSpPr txBox="1">
            <a:spLocks noChangeArrowheads="1"/>
          </p:cNvSpPr>
          <p:nvPr/>
        </p:nvSpPr>
        <p:spPr bwMode="auto">
          <a:xfrm rot="16200000">
            <a:off x="-273843" y="4236243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FF33"/>
                </a:solidFill>
              </a:rPr>
              <a:t>moles analyte</a:t>
            </a: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 rot="16200000">
            <a:off x="3232944" y="4234657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3300"/>
                </a:solidFill>
              </a:rPr>
              <a:t>moles titrant</a:t>
            </a:r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838200" y="3657600"/>
            <a:ext cx="1600200" cy="1981200"/>
          </a:xfrm>
          <a:prstGeom prst="line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2438400" y="5638800"/>
            <a:ext cx="1295400" cy="0"/>
          </a:xfrm>
          <a:prstGeom prst="line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1066800" y="5791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V(titrant)</a:t>
            </a:r>
          </a:p>
        </p:txBody>
      </p:sp>
      <p:sp>
        <p:nvSpPr>
          <p:cNvPr id="279565" name="Line 13"/>
          <p:cNvSpPr>
            <a:spLocks noChangeShapeType="1"/>
          </p:cNvSpPr>
          <p:nvPr/>
        </p:nvSpPr>
        <p:spPr bwMode="auto">
          <a:xfrm flipV="1">
            <a:off x="2438400" y="563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6" name="Text Box 14"/>
          <p:cNvSpPr txBox="1">
            <a:spLocks noChangeArrowheads="1"/>
          </p:cNvSpPr>
          <p:nvPr/>
        </p:nvSpPr>
        <p:spPr bwMode="auto">
          <a:xfrm>
            <a:off x="1905000" y="63246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V(eq. pt.)</a:t>
            </a:r>
          </a:p>
        </p:txBody>
      </p:sp>
      <p:sp>
        <p:nvSpPr>
          <p:cNvPr id="279567" name="Line 15"/>
          <p:cNvSpPr>
            <a:spLocks noChangeShapeType="1"/>
          </p:cNvSpPr>
          <p:nvPr/>
        </p:nvSpPr>
        <p:spPr bwMode="auto">
          <a:xfrm>
            <a:off x="838200" y="5638800"/>
            <a:ext cx="1600200" cy="0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8" name="Line 16"/>
          <p:cNvSpPr>
            <a:spLocks noChangeShapeType="1"/>
          </p:cNvSpPr>
          <p:nvPr/>
        </p:nvSpPr>
        <p:spPr bwMode="auto">
          <a:xfrm flipV="1">
            <a:off x="2438400" y="4038600"/>
            <a:ext cx="1295400" cy="1600200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9" name="Text Box 17"/>
          <p:cNvSpPr txBox="1">
            <a:spLocks noChangeArrowheads="1"/>
          </p:cNvSpPr>
          <p:nvPr/>
        </p:nvSpPr>
        <p:spPr bwMode="auto">
          <a:xfrm>
            <a:off x="4572000" y="1524000"/>
            <a:ext cx="4343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However, moles are not readily measured.  Concentration or 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more readily measured. 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or pHg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 ( = -log[Hg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]) is plotted on y-axis</a:t>
            </a:r>
          </a:p>
        </p:txBody>
      </p:sp>
      <p:sp>
        <p:nvSpPr>
          <p:cNvPr id="279570" name="Freeform 18"/>
          <p:cNvSpPr>
            <a:spLocks/>
          </p:cNvSpPr>
          <p:nvPr/>
        </p:nvSpPr>
        <p:spPr bwMode="auto">
          <a:xfrm>
            <a:off x="4343400" y="4724400"/>
            <a:ext cx="3124200" cy="1701800"/>
          </a:xfrm>
          <a:custGeom>
            <a:avLst/>
            <a:gdLst>
              <a:gd name="T0" fmla="*/ 0 w 1968"/>
              <a:gd name="T1" fmla="*/ 1056 h 1072"/>
              <a:gd name="T2" fmla="*/ 864 w 1968"/>
              <a:gd name="T3" fmla="*/ 1056 h 1072"/>
              <a:gd name="T4" fmla="*/ 1152 w 1968"/>
              <a:gd name="T5" fmla="*/ 960 h 1072"/>
              <a:gd name="T6" fmla="*/ 1296 w 1968"/>
              <a:gd name="T7" fmla="*/ 816 h 1072"/>
              <a:gd name="T8" fmla="*/ 1968 w 1968"/>
              <a:gd name="T9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1072">
                <a:moveTo>
                  <a:pt x="0" y="1056"/>
                </a:moveTo>
                <a:cubicBezTo>
                  <a:pt x="336" y="1064"/>
                  <a:pt x="672" y="1072"/>
                  <a:pt x="864" y="1056"/>
                </a:cubicBezTo>
                <a:cubicBezTo>
                  <a:pt x="1056" y="1040"/>
                  <a:pt x="1080" y="1000"/>
                  <a:pt x="1152" y="960"/>
                </a:cubicBezTo>
                <a:cubicBezTo>
                  <a:pt x="1224" y="920"/>
                  <a:pt x="1160" y="976"/>
                  <a:pt x="1296" y="816"/>
                </a:cubicBezTo>
                <a:cubicBezTo>
                  <a:pt x="1432" y="656"/>
                  <a:pt x="1856" y="136"/>
                  <a:pt x="1968" y="0"/>
                </a:cubicBezTo>
              </a:path>
            </a:pathLst>
          </a:custGeom>
          <a:noFill/>
          <a:ln w="508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1" name="Freeform 19"/>
          <p:cNvSpPr>
            <a:spLocks/>
          </p:cNvSpPr>
          <p:nvPr/>
        </p:nvSpPr>
        <p:spPr bwMode="auto">
          <a:xfrm>
            <a:off x="4344988" y="4572000"/>
            <a:ext cx="3276600" cy="1854200"/>
          </a:xfrm>
          <a:custGeom>
            <a:avLst/>
            <a:gdLst>
              <a:gd name="T0" fmla="*/ 0 w 2064"/>
              <a:gd name="T1" fmla="*/ 0 h 1168"/>
              <a:gd name="T2" fmla="*/ 576 w 2064"/>
              <a:gd name="T3" fmla="*/ 624 h 1168"/>
              <a:gd name="T4" fmla="*/ 1056 w 2064"/>
              <a:gd name="T5" fmla="*/ 1056 h 1168"/>
              <a:gd name="T6" fmla="*/ 1296 w 2064"/>
              <a:gd name="T7" fmla="*/ 1152 h 1168"/>
              <a:gd name="T8" fmla="*/ 1488 w 2064"/>
              <a:gd name="T9" fmla="*/ 1152 h 1168"/>
              <a:gd name="T10" fmla="*/ 2064 w 2064"/>
              <a:gd name="T11" fmla="*/ 1152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64" h="1168">
                <a:moveTo>
                  <a:pt x="0" y="0"/>
                </a:moveTo>
                <a:cubicBezTo>
                  <a:pt x="200" y="224"/>
                  <a:pt x="400" y="448"/>
                  <a:pt x="576" y="624"/>
                </a:cubicBezTo>
                <a:cubicBezTo>
                  <a:pt x="752" y="800"/>
                  <a:pt x="936" y="968"/>
                  <a:pt x="1056" y="1056"/>
                </a:cubicBezTo>
                <a:cubicBezTo>
                  <a:pt x="1176" y="1144"/>
                  <a:pt x="1224" y="1136"/>
                  <a:pt x="1296" y="1152"/>
                </a:cubicBezTo>
                <a:cubicBezTo>
                  <a:pt x="1368" y="1168"/>
                  <a:pt x="1360" y="1152"/>
                  <a:pt x="1488" y="1152"/>
                </a:cubicBezTo>
                <a:cubicBezTo>
                  <a:pt x="1616" y="1152"/>
                  <a:pt x="1840" y="1152"/>
                  <a:pt x="2064" y="1152"/>
                </a:cubicBezTo>
              </a:path>
            </a:pathLst>
          </a:custGeom>
          <a:noFill/>
          <a:ln w="508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2" name="Oval 20"/>
          <p:cNvSpPr>
            <a:spLocks noChangeArrowheads="1"/>
          </p:cNvSpPr>
          <p:nvPr/>
        </p:nvSpPr>
        <p:spPr bwMode="auto">
          <a:xfrm>
            <a:off x="2133600" y="5029200"/>
            <a:ext cx="685800" cy="990600"/>
          </a:xfrm>
          <a:prstGeom prst="ellipse">
            <a:avLst/>
          </a:prstGeom>
          <a:solidFill>
            <a:schemeClr val="accent1">
              <a:alpha val="50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73" name="Line 21"/>
          <p:cNvSpPr>
            <a:spLocks noChangeShapeType="1"/>
          </p:cNvSpPr>
          <p:nvPr/>
        </p:nvSpPr>
        <p:spPr bwMode="auto">
          <a:xfrm>
            <a:off x="2743200" y="56388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4" name="Text Box 22"/>
          <p:cNvSpPr txBox="1">
            <a:spLocks noChangeArrowheads="1"/>
          </p:cNvSpPr>
          <p:nvPr/>
        </p:nvSpPr>
        <p:spPr bwMode="auto">
          <a:xfrm>
            <a:off x="4724400" y="3733800"/>
            <a:ext cx="3048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At equivalence point both 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 and CrO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  <a:r>
              <a:rPr lang="en-US" altLang="en-US"/>
              <a:t> are present in low amounts</a:t>
            </a:r>
          </a:p>
        </p:txBody>
      </p:sp>
      <p:sp>
        <p:nvSpPr>
          <p:cNvPr id="279575" name="Line 23"/>
          <p:cNvSpPr>
            <a:spLocks noChangeShapeType="1"/>
          </p:cNvSpPr>
          <p:nvPr/>
        </p:nvSpPr>
        <p:spPr bwMode="auto">
          <a:xfrm flipH="1">
            <a:off x="69342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6" name="Text Box 24"/>
          <p:cNvSpPr txBox="1">
            <a:spLocks noChangeArrowheads="1"/>
          </p:cNvSpPr>
          <p:nvPr/>
        </p:nvSpPr>
        <p:spPr bwMode="auto">
          <a:xfrm>
            <a:off x="7772400" y="4343400"/>
            <a:ext cx="106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= K</a:t>
            </a:r>
            <a:r>
              <a:rPr lang="en-US" altLang="en-US" baseline="-25000"/>
              <a:t>sp</a:t>
            </a:r>
            <a:r>
              <a:rPr lang="en-US" altLang="en-US" baseline="3000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2900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79555" grpId="0"/>
      <p:bldP spid="279558" grpId="0"/>
      <p:bldP spid="279560" grpId="0"/>
      <p:bldP spid="279561" grpId="0"/>
      <p:bldP spid="279564" grpId="0"/>
      <p:bldP spid="279566" grpId="0"/>
      <p:bldP spid="279569" grpId="0"/>
      <p:bldP spid="279574" grpId="0"/>
      <p:bldP spid="279574" grpId="1"/>
      <p:bldP spid="2795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2800">
                <a:latin typeface="Tahoma" panose="020B0604030504040204" pitchFamily="34" charset="0"/>
              </a:rPr>
              <a:t>Shapes of Titration Curves – Precipitation Example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533400" y="1600200"/>
            <a:ext cx="8229600" cy="1752600"/>
          </a:xfrm>
        </p:spPr>
        <p:txBody>
          <a:bodyPr/>
          <a:lstStyle/>
          <a:p>
            <a:r>
              <a:rPr lang="en-US" altLang="en-US" sz="2800"/>
              <a:t>What affects sharpness at equivalence point?</a:t>
            </a:r>
          </a:p>
          <a:p>
            <a:pPr lvl="1"/>
            <a:r>
              <a:rPr lang="en-US" altLang="en-US" sz="2400"/>
              <a:t>K</a:t>
            </a:r>
            <a:r>
              <a:rPr lang="en-US" altLang="en-US" sz="2400" baseline="-25000"/>
              <a:t>sp</a:t>
            </a:r>
            <a:r>
              <a:rPr lang="en-US" altLang="en-US" sz="2400"/>
              <a:t> value (smaller means sharper)</a:t>
            </a:r>
          </a:p>
          <a:p>
            <a:pPr lvl="1"/>
            <a:r>
              <a:rPr lang="en-US" altLang="en-US" sz="2400"/>
              <a:t>Concentration of ions (higher means sharper)</a:t>
            </a:r>
          </a:p>
        </p:txBody>
      </p:sp>
      <p:graphicFrame>
        <p:nvGraphicFramePr>
          <p:cNvPr id="28160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" y="3883025"/>
          <a:ext cx="38925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hart" r:id="rId4" imgW="6210442" imgH="3705068" progId="Excel.Chart.8">
                  <p:embed/>
                </p:oleObj>
              </mc:Choice>
              <mc:Fallback>
                <p:oleObj name="Chart" r:id="rId4" imgW="6210442" imgH="3705068" progId="Excel.Chart.8">
                  <p:embed/>
                  <p:pic>
                    <p:nvPicPr>
                      <p:cNvPr id="281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3025"/>
                        <a:ext cx="3892550" cy="264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05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00600" y="3886200"/>
          <a:ext cx="3741738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art" r:id="rId6" imgW="6553119" imgH="3828938" progId="Excel.Chart.8">
                  <p:embed/>
                </p:oleObj>
              </mc:Choice>
              <mc:Fallback>
                <p:oleObj name="Chart" r:id="rId6" imgW="6553119" imgH="3828938" progId="Excel.Chart.8">
                  <p:embed/>
                  <p:pic>
                    <p:nvPicPr>
                      <p:cNvPr id="281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86200"/>
                        <a:ext cx="3741738" cy="256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228600" y="32766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K</a:t>
            </a:r>
            <a:r>
              <a:rPr lang="en-US" altLang="en-US" baseline="-25000"/>
              <a:t>sp</a:t>
            </a:r>
            <a:r>
              <a:rPr lang="en-US" altLang="en-US"/>
              <a:t>(CO</a:t>
            </a:r>
            <a:r>
              <a:rPr lang="en-US" altLang="en-US" baseline="-25000"/>
              <a:t>3</a:t>
            </a:r>
            <a:r>
              <a:rPr lang="en-US" altLang="en-US" baseline="30000"/>
              <a:t>2-</a:t>
            </a:r>
            <a:r>
              <a:rPr lang="en-US" altLang="en-US"/>
              <a:t>) &lt; K</a:t>
            </a:r>
            <a:r>
              <a:rPr lang="en-US" altLang="en-US" baseline="-25000"/>
              <a:t>sp</a:t>
            </a:r>
            <a:r>
              <a:rPr lang="en-US" altLang="en-US"/>
              <a:t>(CrO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  <a:r>
              <a:rPr lang="en-US" altLang="en-US"/>
              <a:t>) &lt;K</a:t>
            </a:r>
            <a:r>
              <a:rPr lang="en-US" altLang="en-US" baseline="-25000"/>
              <a:t>sp</a:t>
            </a:r>
            <a:r>
              <a:rPr lang="en-US" altLang="en-US"/>
              <a:t>(SO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  <a:r>
              <a:rPr lang="en-US" alt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960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/>
      <p:bldOleChart spid="281604" grpId="0"/>
      <p:bldOleChart spid="281605" grpId="0"/>
      <p:bldP spid="2816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2800">
                <a:latin typeface="Tahoma" panose="020B0604030504040204" pitchFamily="34" charset="0"/>
              </a:rPr>
              <a:t>Titration of a mixture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Example: Titration of a mixture of CrO</a:t>
            </a:r>
            <a:r>
              <a:rPr lang="en-US" altLang="en-US" sz="2800" baseline="-25000" dirty="0">
                <a:latin typeface="Tahoma" panose="020B0604030504040204" pitchFamily="34" charset="0"/>
              </a:rPr>
              <a:t>4</a:t>
            </a:r>
            <a:r>
              <a:rPr lang="en-US" altLang="en-US" sz="2800" baseline="30000" dirty="0">
                <a:latin typeface="Tahoma" panose="020B0604030504040204" pitchFamily="34" charset="0"/>
              </a:rPr>
              <a:t>2-</a:t>
            </a:r>
            <a:r>
              <a:rPr lang="en-US" altLang="en-US" sz="2800" dirty="0"/>
              <a:t> and CO</a:t>
            </a:r>
            <a:r>
              <a:rPr lang="en-US" altLang="en-US" sz="2800" baseline="-25000" dirty="0">
                <a:latin typeface="Tahoma" panose="020B0604030504040204" pitchFamily="34" charset="0"/>
              </a:rPr>
              <a:t>3</a:t>
            </a:r>
            <a:r>
              <a:rPr lang="en-US" altLang="en-US" sz="2800" baseline="30000" dirty="0">
                <a:latin typeface="Tahoma" panose="020B0604030504040204" pitchFamily="34" charset="0"/>
              </a:rPr>
              <a:t>2-</a:t>
            </a:r>
            <a:r>
              <a:rPr lang="en-US" altLang="en-US" sz="2800" dirty="0"/>
              <a:t> by </a:t>
            </a:r>
            <a:r>
              <a:rPr lang="en-US" altLang="en-US" sz="2800" dirty="0">
                <a:latin typeface="Tahoma" panose="020B0604030504040204" pitchFamily="34" charset="0"/>
              </a:rPr>
              <a:t>Hg</a:t>
            </a:r>
            <a:r>
              <a:rPr lang="en-US" altLang="en-US" sz="2800" baseline="-25000" dirty="0">
                <a:latin typeface="Tahoma" panose="020B0604030504040204" pitchFamily="34" charset="0"/>
              </a:rPr>
              <a:t>2</a:t>
            </a:r>
            <a:r>
              <a:rPr lang="en-US" altLang="en-US" sz="2800" baseline="30000" dirty="0">
                <a:latin typeface="Tahoma" panose="020B0604030504040204" pitchFamily="34" charset="0"/>
              </a:rPr>
              <a:t>2+</a:t>
            </a:r>
            <a:r>
              <a:rPr lang="en-US" altLang="en-US" sz="2800" dirty="0">
                <a:latin typeface="Tahoma" panose="020B0604030504040204" pitchFamily="34" charset="0"/>
              </a:rPr>
              <a:t> 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Since </a:t>
            </a:r>
            <a:r>
              <a:rPr lang="en-US" altLang="en-US" sz="2400" dirty="0" err="1"/>
              <a:t>K</a:t>
            </a:r>
            <a:r>
              <a:rPr lang="en-US" altLang="en-US" sz="2400" baseline="-25000" dirty="0" err="1"/>
              <a:t>sp</a:t>
            </a:r>
            <a:r>
              <a:rPr lang="en-US" altLang="en-US" sz="2400" dirty="0"/>
              <a:t> value for CO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3</a:t>
            </a:r>
            <a:r>
              <a:rPr lang="en-US" altLang="en-US" sz="2400" baseline="30000" dirty="0">
                <a:latin typeface="Tahoma" panose="020B0604030504040204" pitchFamily="34" charset="0"/>
              </a:rPr>
              <a:t>2-</a:t>
            </a:r>
            <a:r>
              <a:rPr lang="en-US" altLang="en-US" sz="2400" dirty="0"/>
              <a:t> is smaller, it will precipitate first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After CO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3</a:t>
            </a:r>
            <a:r>
              <a:rPr lang="en-US" altLang="en-US" sz="2400" baseline="30000" dirty="0">
                <a:latin typeface="Tahoma" panose="020B0604030504040204" pitchFamily="34" charset="0"/>
              </a:rPr>
              <a:t>2-</a:t>
            </a:r>
            <a:r>
              <a:rPr lang="en-US" altLang="en-US" sz="2400" dirty="0"/>
              <a:t> precipitates to near completion, </a:t>
            </a:r>
            <a:r>
              <a:rPr lang="en-US" altLang="en-US" sz="2400" dirty="0" err="1"/>
              <a:t>pHg</a:t>
            </a:r>
            <a:r>
              <a:rPr lang="en-US" altLang="en-US" sz="2400" dirty="0"/>
              <a:t> drops to the point where 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baseline="30000" dirty="0">
                <a:latin typeface="Tahoma" panose="020B0604030504040204" pitchFamily="34" charset="0"/>
              </a:rPr>
              <a:t>2-</a:t>
            </a:r>
            <a:r>
              <a:rPr lang="en-US" altLang="en-US" sz="2400" dirty="0"/>
              <a:t> starts to precipitate</a:t>
            </a:r>
          </a:p>
        </p:txBody>
      </p:sp>
      <p:graphicFrame>
        <p:nvGraphicFramePr>
          <p:cNvPr id="297991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800600" y="2209800"/>
          <a:ext cx="4038600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hart" r:id="rId4" imgW="6486469" imgH="4876800" progId="Excel.Chart.8">
                  <p:embed/>
                </p:oleObj>
              </mc:Choice>
              <mc:Fallback>
                <p:oleObj name="Chart" r:id="rId4" imgW="6486469" imgH="4876800" progId="Excel.Chart.8">
                  <p:embed/>
                  <p:pic>
                    <p:nvPicPr>
                      <p:cNvPr id="2979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09800"/>
                        <a:ext cx="4038600" cy="303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43400" y="55626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anion was initially present at higher concentration?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757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/>
      <p:bldOleChart spid="29799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Chapter </a:t>
            </a:r>
            <a:r>
              <a:rPr lang="en-US" altLang="en-US" dirty="0" smtClean="0">
                <a:solidFill>
                  <a:schemeClr val="tx1"/>
                </a:solidFill>
              </a:rPr>
              <a:t>18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- Spectroscopy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latin typeface="Tahoma" charset="0"/>
              </a:rPr>
              <a:t>A. Introduction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latin typeface="Tahoma" charset="0"/>
              </a:rPr>
              <a:t>	</a:t>
            </a:r>
            <a:r>
              <a:rPr lang="en-US" altLang="en-US" sz="2400" dirty="0" smtClean="0">
                <a:latin typeface="Tahoma" charset="0"/>
              </a:rPr>
              <a:t>1.  One of the main branches of analytical chemistry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2.  The interaction of light and matter (for purposes of quantitative and qualitative analysis)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3.  Topics covered: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	- Properties of Light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	- Absorption of Light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	- Electromagnetic Spectrum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	- Beer’s Law</a:t>
            </a:r>
          </a:p>
          <a:p>
            <a:pPr marL="633413" indent="-633413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		- Spectrometers</a:t>
            </a:r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Spectroscopy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8600" cy="4525963"/>
          </a:xfrm>
        </p:spPr>
        <p:txBody>
          <a:bodyPr/>
          <a:lstStyle/>
          <a:p>
            <a:pPr marL="609600" indent="-609600">
              <a:buFontTx/>
              <a:buAutoNum type="alphaUcPeriod" startAt="2"/>
            </a:pPr>
            <a:r>
              <a:rPr lang="en-US" altLang="en-US" sz="2400" smtClean="0">
                <a:latin typeface="Tahoma" charset="0"/>
              </a:rPr>
              <a:t>Fundamental Properties of Light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Wave-like properties:</a:t>
            </a:r>
          </a:p>
          <a:p>
            <a:pPr marL="609600" indent="-609600">
              <a:buFontTx/>
              <a:buNone/>
            </a:pPr>
            <a:endParaRPr lang="en-US" altLang="en-US" sz="2800" smtClean="0">
              <a:latin typeface="Tahoma" charset="0"/>
            </a:endParaRPr>
          </a:p>
        </p:txBody>
      </p:sp>
      <p:sp>
        <p:nvSpPr>
          <p:cNvPr id="75780" name="Freeform 4"/>
          <p:cNvSpPr>
            <a:spLocks/>
          </p:cNvSpPr>
          <p:nvPr/>
        </p:nvSpPr>
        <p:spPr bwMode="auto">
          <a:xfrm>
            <a:off x="4648200" y="2489200"/>
            <a:ext cx="3352800" cy="1104900"/>
          </a:xfrm>
          <a:custGeom>
            <a:avLst/>
            <a:gdLst>
              <a:gd name="T0" fmla="*/ 0 w 2112"/>
              <a:gd name="T1" fmla="*/ 2147483647 h 696"/>
              <a:gd name="T2" fmla="*/ 2147483647 w 2112"/>
              <a:gd name="T3" fmla="*/ 2147483647 h 696"/>
              <a:gd name="T4" fmla="*/ 2147483647 w 2112"/>
              <a:gd name="T5" fmla="*/ 2147483647 h 696"/>
              <a:gd name="T6" fmla="*/ 2147483647 w 2112"/>
              <a:gd name="T7" fmla="*/ 2147483647 h 696"/>
              <a:gd name="T8" fmla="*/ 2147483647 w 2112"/>
              <a:gd name="T9" fmla="*/ 2147483647 h 696"/>
              <a:gd name="T10" fmla="*/ 2147483647 w 2112"/>
              <a:gd name="T11" fmla="*/ 2147483647 h 696"/>
              <a:gd name="T12" fmla="*/ 2147483647 w 2112"/>
              <a:gd name="T13" fmla="*/ 2147483647 h 696"/>
              <a:gd name="T14" fmla="*/ 2147483647 w 2112"/>
              <a:gd name="T15" fmla="*/ 2147483647 h 696"/>
              <a:gd name="T16" fmla="*/ 2147483647 w 2112"/>
              <a:gd name="T17" fmla="*/ 2147483647 h 696"/>
              <a:gd name="T18" fmla="*/ 2147483647 w 2112"/>
              <a:gd name="T19" fmla="*/ 2147483647 h 696"/>
              <a:gd name="T20" fmla="*/ 2147483647 w 2112"/>
              <a:gd name="T21" fmla="*/ 2147483647 h 69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12"/>
              <a:gd name="T34" fmla="*/ 0 h 696"/>
              <a:gd name="T35" fmla="*/ 2112 w 2112"/>
              <a:gd name="T36" fmla="*/ 696 h 69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12" h="696">
                <a:moveTo>
                  <a:pt x="0" y="352"/>
                </a:moveTo>
                <a:cubicBezTo>
                  <a:pt x="44" y="284"/>
                  <a:pt x="88" y="216"/>
                  <a:pt x="144" y="160"/>
                </a:cubicBezTo>
                <a:cubicBezTo>
                  <a:pt x="200" y="104"/>
                  <a:pt x="264" y="24"/>
                  <a:pt x="336" y="16"/>
                </a:cubicBezTo>
                <a:cubicBezTo>
                  <a:pt x="408" y="8"/>
                  <a:pt x="496" y="24"/>
                  <a:pt x="576" y="112"/>
                </a:cubicBezTo>
                <a:cubicBezTo>
                  <a:pt x="656" y="200"/>
                  <a:pt x="728" y="448"/>
                  <a:pt x="816" y="544"/>
                </a:cubicBezTo>
                <a:cubicBezTo>
                  <a:pt x="904" y="640"/>
                  <a:pt x="1016" y="696"/>
                  <a:pt x="1104" y="688"/>
                </a:cubicBezTo>
                <a:cubicBezTo>
                  <a:pt x="1192" y="680"/>
                  <a:pt x="1264" y="592"/>
                  <a:pt x="1344" y="496"/>
                </a:cubicBezTo>
                <a:cubicBezTo>
                  <a:pt x="1424" y="400"/>
                  <a:pt x="1512" y="192"/>
                  <a:pt x="1584" y="112"/>
                </a:cubicBezTo>
                <a:cubicBezTo>
                  <a:pt x="1656" y="32"/>
                  <a:pt x="1704" y="0"/>
                  <a:pt x="1776" y="16"/>
                </a:cubicBezTo>
                <a:cubicBezTo>
                  <a:pt x="1848" y="32"/>
                  <a:pt x="1960" y="144"/>
                  <a:pt x="2016" y="208"/>
                </a:cubicBezTo>
                <a:cubicBezTo>
                  <a:pt x="2072" y="272"/>
                  <a:pt x="2096" y="368"/>
                  <a:pt x="2112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5867400" y="2133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>
                <a:cs typeface="Arial" charset="0"/>
              </a:rPr>
              <a:t>λ</a:t>
            </a: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5257800" y="2438400"/>
            <a:ext cx="2133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914400" y="3048000"/>
            <a:ext cx="350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>
                <a:latin typeface="Tahoma" charset="0"/>
                <a:cs typeface="Arial" charset="0"/>
              </a:rPr>
              <a:t>λ</a:t>
            </a:r>
            <a:r>
              <a:rPr lang="en-US" altLang="en-US">
                <a:latin typeface="Tahoma" charset="0"/>
              </a:rPr>
              <a:t> = wavelength = distance between wave crests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914400" y="3810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  <a:cs typeface="Arial" charset="0"/>
              </a:rPr>
              <a:t>n</a:t>
            </a:r>
            <a:r>
              <a:rPr lang="en-US" altLang="en-US">
                <a:latin typeface="Symbol" pitchFamily="18" charset="2"/>
              </a:rPr>
              <a:t> </a:t>
            </a:r>
            <a:r>
              <a:rPr lang="en-US" altLang="en-US">
                <a:latin typeface="Tahoma" charset="0"/>
              </a:rPr>
              <a:t>= frequency = # wave crests/s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43000" y="41910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ahoma" charset="0"/>
              </a:rPr>
              <a:t>= wave number = # wave crests/length measure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990600" y="47244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ahoma" charset="0"/>
              </a:rPr>
              <a:t>c = speed of light (</a:t>
            </a:r>
            <a:r>
              <a:rPr lang="en-US" altLang="en-US"/>
              <a:t>in vacuum) = </a:t>
            </a:r>
            <a:r>
              <a:rPr lang="en-US" altLang="en-US">
                <a:latin typeface="Tahoma" charset="0"/>
              </a:rPr>
              <a:t>3.00 x 10</a:t>
            </a:r>
            <a:r>
              <a:rPr lang="en-US" altLang="en-US" baseline="30000">
                <a:latin typeface="Tahoma" charset="0"/>
              </a:rPr>
              <a:t>8</a:t>
            </a:r>
            <a:r>
              <a:rPr lang="en-US" altLang="en-US">
                <a:latin typeface="Tahoma" charset="0"/>
              </a:rPr>
              <a:t> m/s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990600" y="52578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Tahoma" charset="0"/>
              </a:rPr>
              <a:t>Relationships:  </a:t>
            </a:r>
            <a:r>
              <a:rPr lang="en-US" altLang="en-US" dirty="0" smtClean="0">
                <a:latin typeface="Tahoma" charset="0"/>
              </a:rPr>
              <a:t>c </a:t>
            </a:r>
            <a:r>
              <a:rPr lang="en-US" altLang="en-US" dirty="0">
                <a:latin typeface="Tahoma" charset="0"/>
              </a:rPr>
              <a:t>= </a:t>
            </a:r>
            <a:r>
              <a:rPr lang="el-GR" altLang="en-US" dirty="0">
                <a:latin typeface="Tahoma" charset="0"/>
              </a:rPr>
              <a:t>λ</a:t>
            </a:r>
            <a:r>
              <a:rPr lang="en-US" altLang="en-US" dirty="0">
                <a:latin typeface="Tahoma" charset="0"/>
                <a:cs typeface="Arial" charset="0"/>
              </a:rPr>
              <a:t>·</a:t>
            </a:r>
            <a:r>
              <a:rPr lang="en-US" altLang="en-US" dirty="0">
                <a:latin typeface="Symbol" pitchFamily="18" charset="2"/>
              </a:rPr>
              <a:t>n</a:t>
            </a:r>
            <a:r>
              <a:rPr lang="en-US" altLang="en-US" dirty="0">
                <a:latin typeface="Tahoma" charset="0"/>
              </a:rPr>
              <a:t> and      = 1/</a:t>
            </a:r>
            <a:r>
              <a:rPr lang="el-GR" altLang="en-US" dirty="0">
                <a:latin typeface="Tahoma" charset="0"/>
              </a:rPr>
              <a:t>λ</a:t>
            </a:r>
            <a:endParaRPr lang="en-US" altLang="en-US" dirty="0">
              <a:latin typeface="Tahoma" charset="0"/>
            </a:endParaRPr>
          </a:p>
        </p:txBody>
      </p:sp>
      <p:graphicFrame>
        <p:nvGraphicFramePr>
          <p:cNvPr id="75788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90600" y="4267200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39579" imgH="164957" progId="Equation.3">
                  <p:embed/>
                </p:oleObj>
              </mc:Choice>
              <mc:Fallback>
                <p:oleObj name="Equation" r:id="rId3" imgW="139579" imgH="164957" progId="Equation.3">
                  <p:embed/>
                  <p:pic>
                    <p:nvPicPr>
                      <p:cNvPr id="75788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67200"/>
                        <a:ext cx="2032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9" name="Object 13"/>
          <p:cNvGraphicFramePr>
            <a:graphicFrameLocks noChangeAspect="1"/>
          </p:cNvGraphicFramePr>
          <p:nvPr/>
        </p:nvGraphicFramePr>
        <p:xfrm>
          <a:off x="3962400" y="5334000"/>
          <a:ext cx="198438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757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334000"/>
                        <a:ext cx="198438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14400" y="57150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speed of light depends on medium (slower in water than in vacuum) – not considered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0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  <p:bldP spid="75780" grpId="0" animBg="1"/>
      <p:bldP spid="75781" grpId="0"/>
      <p:bldP spid="75782" grpId="0" animBg="1"/>
      <p:bldP spid="75783" grpId="0"/>
      <p:bldP spid="75784" grpId="0"/>
      <p:bldP spid="75785" grpId="0"/>
      <p:bldP spid="75786" grpId="0"/>
      <p:bldP spid="75787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Fundamental Properties of Light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1.  Other wave-like properties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	- diffraction, interference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2.  Particle-like properties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	a) Idea of photons (individual entities of light)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	b) Energy of photons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		E = h</a:t>
            </a:r>
            <a:r>
              <a:rPr lang="en-US" altLang="en-US" smtClean="0">
                <a:latin typeface="Symbol" pitchFamily="18" charset="2"/>
              </a:rPr>
              <a:t>n</a:t>
            </a:r>
            <a:r>
              <a:rPr lang="en-US" altLang="en-US" smtClean="0">
                <a:latin typeface="Tahoma" charset="0"/>
              </a:rPr>
              <a:t> = hc/</a:t>
            </a:r>
            <a:r>
              <a:rPr lang="en-US" altLang="en-US" smtClean="0">
                <a:latin typeface="Symbol" pitchFamily="18" charset="2"/>
              </a:rPr>
              <a:t>l</a:t>
            </a:r>
            <a:r>
              <a:rPr lang="en-US" altLang="en-US" smtClean="0"/>
              <a:t>	</a:t>
            </a:r>
            <a:endParaRPr lang="en-US" altLang="en-US" smtClean="0">
              <a:cs typeface="Arial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010400" y="1600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7010400" y="2971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10400" y="2362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6096000" y="1600200"/>
            <a:ext cx="254000" cy="2057400"/>
          </a:xfrm>
          <a:custGeom>
            <a:avLst/>
            <a:gdLst>
              <a:gd name="T0" fmla="*/ 0 w 112"/>
              <a:gd name="T1" fmla="*/ 0 h 1440"/>
              <a:gd name="T2" fmla="*/ 2147483647 w 112"/>
              <a:gd name="T3" fmla="*/ 2147483647 h 1440"/>
              <a:gd name="T4" fmla="*/ 2147483647 w 112"/>
              <a:gd name="T5" fmla="*/ 2147483647 h 1440"/>
              <a:gd name="T6" fmla="*/ 2147483647 w 112"/>
              <a:gd name="T7" fmla="*/ 2147483647 h 1440"/>
              <a:gd name="T8" fmla="*/ 2147483647 w 112"/>
              <a:gd name="T9" fmla="*/ 2147483647 h 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1440"/>
              <a:gd name="T17" fmla="*/ 112 w 112"/>
              <a:gd name="T18" fmla="*/ 1440 h 1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1440">
                <a:moveTo>
                  <a:pt x="0" y="0"/>
                </a:moveTo>
                <a:cubicBezTo>
                  <a:pt x="40" y="84"/>
                  <a:pt x="80" y="168"/>
                  <a:pt x="96" y="288"/>
                </a:cubicBezTo>
                <a:cubicBezTo>
                  <a:pt x="112" y="408"/>
                  <a:pt x="96" y="584"/>
                  <a:pt x="96" y="720"/>
                </a:cubicBezTo>
                <a:cubicBezTo>
                  <a:pt x="96" y="856"/>
                  <a:pt x="104" y="984"/>
                  <a:pt x="96" y="1104"/>
                </a:cubicBezTo>
                <a:cubicBezTo>
                  <a:pt x="88" y="1224"/>
                  <a:pt x="56" y="1384"/>
                  <a:pt x="48" y="1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6324600" y="1600200"/>
            <a:ext cx="254000" cy="2057400"/>
          </a:xfrm>
          <a:custGeom>
            <a:avLst/>
            <a:gdLst>
              <a:gd name="T0" fmla="*/ 0 w 112"/>
              <a:gd name="T1" fmla="*/ 0 h 1440"/>
              <a:gd name="T2" fmla="*/ 2147483647 w 112"/>
              <a:gd name="T3" fmla="*/ 2147483647 h 1440"/>
              <a:gd name="T4" fmla="*/ 2147483647 w 112"/>
              <a:gd name="T5" fmla="*/ 2147483647 h 1440"/>
              <a:gd name="T6" fmla="*/ 2147483647 w 112"/>
              <a:gd name="T7" fmla="*/ 2147483647 h 1440"/>
              <a:gd name="T8" fmla="*/ 2147483647 w 112"/>
              <a:gd name="T9" fmla="*/ 2147483647 h 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1440"/>
              <a:gd name="T17" fmla="*/ 112 w 112"/>
              <a:gd name="T18" fmla="*/ 1440 h 1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1440">
                <a:moveTo>
                  <a:pt x="0" y="0"/>
                </a:moveTo>
                <a:cubicBezTo>
                  <a:pt x="40" y="84"/>
                  <a:pt x="80" y="168"/>
                  <a:pt x="96" y="288"/>
                </a:cubicBezTo>
                <a:cubicBezTo>
                  <a:pt x="112" y="408"/>
                  <a:pt x="96" y="584"/>
                  <a:pt x="96" y="720"/>
                </a:cubicBezTo>
                <a:cubicBezTo>
                  <a:pt x="96" y="856"/>
                  <a:pt x="104" y="984"/>
                  <a:pt x="96" y="1104"/>
                </a:cubicBezTo>
                <a:cubicBezTo>
                  <a:pt x="88" y="1224"/>
                  <a:pt x="56" y="1384"/>
                  <a:pt x="48" y="1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6553200" y="1600200"/>
            <a:ext cx="254000" cy="2057400"/>
          </a:xfrm>
          <a:custGeom>
            <a:avLst/>
            <a:gdLst>
              <a:gd name="T0" fmla="*/ 0 w 112"/>
              <a:gd name="T1" fmla="*/ 0 h 1440"/>
              <a:gd name="T2" fmla="*/ 2147483647 w 112"/>
              <a:gd name="T3" fmla="*/ 2147483647 h 1440"/>
              <a:gd name="T4" fmla="*/ 2147483647 w 112"/>
              <a:gd name="T5" fmla="*/ 2147483647 h 1440"/>
              <a:gd name="T6" fmla="*/ 2147483647 w 112"/>
              <a:gd name="T7" fmla="*/ 2147483647 h 1440"/>
              <a:gd name="T8" fmla="*/ 2147483647 w 112"/>
              <a:gd name="T9" fmla="*/ 2147483647 h 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1440"/>
              <a:gd name="T17" fmla="*/ 112 w 112"/>
              <a:gd name="T18" fmla="*/ 1440 h 1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1440">
                <a:moveTo>
                  <a:pt x="0" y="0"/>
                </a:moveTo>
                <a:cubicBezTo>
                  <a:pt x="40" y="84"/>
                  <a:pt x="80" y="168"/>
                  <a:pt x="96" y="288"/>
                </a:cubicBezTo>
                <a:cubicBezTo>
                  <a:pt x="112" y="408"/>
                  <a:pt x="96" y="584"/>
                  <a:pt x="96" y="720"/>
                </a:cubicBezTo>
                <a:cubicBezTo>
                  <a:pt x="96" y="856"/>
                  <a:pt x="104" y="984"/>
                  <a:pt x="96" y="1104"/>
                </a:cubicBezTo>
                <a:cubicBezTo>
                  <a:pt x="88" y="1224"/>
                  <a:pt x="56" y="1384"/>
                  <a:pt x="48" y="1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7162800" y="2133600"/>
            <a:ext cx="76200" cy="304800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Freeform 13"/>
          <p:cNvSpPr>
            <a:spLocks/>
          </p:cNvSpPr>
          <p:nvPr/>
        </p:nvSpPr>
        <p:spPr bwMode="auto">
          <a:xfrm>
            <a:off x="7162800" y="2743200"/>
            <a:ext cx="76200" cy="304800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7239000" y="1971675"/>
            <a:ext cx="152400" cy="609600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Freeform 15"/>
          <p:cNvSpPr>
            <a:spLocks/>
          </p:cNvSpPr>
          <p:nvPr/>
        </p:nvSpPr>
        <p:spPr bwMode="auto">
          <a:xfrm>
            <a:off x="7239000" y="2590800"/>
            <a:ext cx="152400" cy="609600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Freeform 16"/>
          <p:cNvSpPr>
            <a:spLocks/>
          </p:cNvSpPr>
          <p:nvPr/>
        </p:nvSpPr>
        <p:spPr bwMode="auto">
          <a:xfrm>
            <a:off x="7391400" y="1752600"/>
            <a:ext cx="228600" cy="981075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7391400" y="2438400"/>
            <a:ext cx="228600" cy="981075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>
            <a:off x="7620000" y="1600200"/>
            <a:ext cx="228600" cy="1285875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Freeform 19"/>
          <p:cNvSpPr>
            <a:spLocks/>
          </p:cNvSpPr>
          <p:nvPr/>
        </p:nvSpPr>
        <p:spPr bwMode="auto">
          <a:xfrm>
            <a:off x="7620000" y="2286000"/>
            <a:ext cx="228600" cy="1295400"/>
          </a:xfrm>
          <a:custGeom>
            <a:avLst/>
            <a:gdLst>
              <a:gd name="T0" fmla="*/ 0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2147483647 w 152"/>
              <a:gd name="T7" fmla="*/ 2147483647 h 528"/>
              <a:gd name="T8" fmla="*/ 2147483647 w 152"/>
              <a:gd name="T9" fmla="*/ 2147483647 h 528"/>
              <a:gd name="T10" fmla="*/ 2147483647 w 152"/>
              <a:gd name="T11" fmla="*/ 2147483647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"/>
              <a:gd name="T19" fmla="*/ 0 h 528"/>
              <a:gd name="T20" fmla="*/ 152 w 152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" h="528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36"/>
                  <a:pt x="144" y="192"/>
                </a:cubicBezTo>
                <a:cubicBezTo>
                  <a:pt x="152" y="248"/>
                  <a:pt x="152" y="336"/>
                  <a:pt x="144" y="384"/>
                </a:cubicBezTo>
                <a:cubicBezTo>
                  <a:pt x="136" y="432"/>
                  <a:pt x="112" y="456"/>
                  <a:pt x="96" y="480"/>
                </a:cubicBezTo>
                <a:cubicBezTo>
                  <a:pt x="80" y="504"/>
                  <a:pt x="56" y="520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6" grpId="0" animBg="1"/>
      <p:bldP spid="11277" grpId="0" animBg="1"/>
      <p:bldP spid="11278" grpId="0" animBg="1"/>
      <p:bldP spid="11279" grpId="0" animBg="1"/>
      <p:bldP spid="11280" grpId="0" animBg="1"/>
      <p:bldP spid="11281" grpId="0" animBg="1"/>
      <p:bldP spid="11282" grpId="0" animBg="1"/>
      <p:bldP spid="1128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909</Words>
  <Application>Microsoft Office PowerPoint</Application>
  <PresentationFormat>On-screen Show (4:3)</PresentationFormat>
  <Paragraphs>154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Times New Roman</vt:lpstr>
      <vt:lpstr>Default Design</vt:lpstr>
      <vt:lpstr>Chart</vt:lpstr>
      <vt:lpstr>Equation</vt:lpstr>
      <vt:lpstr>Chem. 31 – 10/25 Lecture</vt:lpstr>
      <vt:lpstr>Announcements</vt:lpstr>
      <vt:lpstr>Precipitation Titrations - covering qualitatively</vt:lpstr>
      <vt:lpstr>Titrations Shapes of Titration Curves – Precipitation Example</vt:lpstr>
      <vt:lpstr>Titrations Shapes of Titration Curves – Precipitation Example</vt:lpstr>
      <vt:lpstr>Titrations Titration of a mixture</vt:lpstr>
      <vt:lpstr>Chapter 18 - Spectroscopy</vt:lpstr>
      <vt:lpstr>Spectroscopy</vt:lpstr>
      <vt:lpstr>Spectroscopy Fundamental Properties of Light</vt:lpstr>
      <vt:lpstr>Spectroscopy  Absorption vs. Emission</vt:lpstr>
      <vt:lpstr>Spectroscopy  Regions of the Electromagnetic Spectrum</vt:lpstr>
      <vt:lpstr>Spectroscopy Some Example Questions</vt:lpstr>
      <vt:lpstr>Spectroscopy Beer’s Law</vt:lpstr>
      <vt:lpstr>Spectroscopy Beer’s Law Question</vt:lpstr>
      <vt:lpstr>Spectroscopy More on Beer’s Law</vt:lpstr>
      <vt:lpstr>Spectroscopy Spectrometers</vt:lpstr>
      <vt:lpstr>Spectroscopy Example Measurement: Ozone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225</cp:revision>
  <dcterms:created xsi:type="dcterms:W3CDTF">2005-09-14T19:27:31Z</dcterms:created>
  <dcterms:modified xsi:type="dcterms:W3CDTF">2017-10-24T03:50:15Z</dcterms:modified>
</cp:coreProperties>
</file>