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0"/>
  </p:notesMasterIdLst>
  <p:sldIdLst>
    <p:sldId id="280" r:id="rId2"/>
    <p:sldId id="321" r:id="rId3"/>
    <p:sldId id="489" r:id="rId4"/>
    <p:sldId id="474" r:id="rId5"/>
    <p:sldId id="477" r:id="rId6"/>
    <p:sldId id="475" r:id="rId7"/>
    <p:sldId id="476" r:id="rId8"/>
    <p:sldId id="478" r:id="rId9"/>
    <p:sldId id="479" r:id="rId10"/>
    <p:sldId id="480" r:id="rId11"/>
    <p:sldId id="481" r:id="rId12"/>
    <p:sldId id="482" r:id="rId13"/>
    <p:sldId id="483" r:id="rId14"/>
    <p:sldId id="484" r:id="rId15"/>
    <p:sldId id="485" r:id="rId16"/>
    <p:sldId id="486" r:id="rId17"/>
    <p:sldId id="487" r:id="rId18"/>
    <p:sldId id="488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4660"/>
  </p:normalViewPr>
  <p:slideViewPr>
    <p:cSldViewPr>
      <p:cViewPr varScale="1">
        <p:scale>
          <a:sx n="86" d="100"/>
          <a:sy n="86" d="100"/>
        </p:scale>
        <p:origin x="102" y="3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415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519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278342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81322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840546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85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6279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855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46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7933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115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9033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427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684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1576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5047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BF4B4D-1379-46E6-97A1-82BBA941BD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11/1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200" smtClean="0">
                <a:latin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</a:rPr>
              <a:t>Reading Chromatograms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243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latin typeface="Tahoma" pitchFamily="34" charset="0"/>
              </a:rPr>
              <a:t>Determination of parameters from reading chromatogram (HPLC example)</a:t>
            </a:r>
          </a:p>
          <a:p>
            <a:pPr>
              <a:lnSpc>
                <a:spcPct val="80000"/>
              </a:lnSpc>
            </a:pPr>
            <a:r>
              <a:rPr lang="en-US" sz="2000" dirty="0" err="1" smtClean="0">
                <a:solidFill>
                  <a:srgbClr val="009900"/>
                </a:solidFill>
                <a:latin typeface="Tahoma" pitchFamily="34" charset="0"/>
              </a:rPr>
              <a:t>t</a:t>
            </a:r>
            <a:r>
              <a:rPr lang="en-US" sz="2000" baseline="-25000" dirty="0" err="1" smtClean="0">
                <a:solidFill>
                  <a:srgbClr val="009900"/>
                </a:solidFill>
                <a:latin typeface="Tahoma" pitchFamily="34" charset="0"/>
              </a:rPr>
              <a:t>M</a:t>
            </a:r>
            <a:r>
              <a:rPr lang="en-US" sz="2000" dirty="0" smtClean="0">
                <a:solidFill>
                  <a:srgbClr val="009900"/>
                </a:solidFill>
                <a:latin typeface="Tahoma" pitchFamily="34" charset="0"/>
              </a:rPr>
              <a:t> = 2.374 min.  (normally determined by finding 1</a:t>
            </a:r>
            <a:r>
              <a:rPr lang="en-US" sz="2000" baseline="30000" dirty="0" smtClean="0">
                <a:solidFill>
                  <a:srgbClr val="009900"/>
                </a:solidFill>
                <a:latin typeface="Tahoma" pitchFamily="34" charset="0"/>
              </a:rPr>
              <a:t>st</a:t>
            </a:r>
            <a:r>
              <a:rPr lang="en-US" sz="2000" dirty="0" smtClean="0">
                <a:solidFill>
                  <a:srgbClr val="009900"/>
                </a:solidFill>
                <a:latin typeface="Tahoma" pitchFamily="34" charset="0"/>
              </a:rPr>
              <a:t> peak for </a:t>
            </a:r>
            <a:r>
              <a:rPr lang="en-US" sz="2000" dirty="0" err="1" smtClean="0">
                <a:solidFill>
                  <a:srgbClr val="009900"/>
                </a:solidFill>
                <a:latin typeface="Tahoma" pitchFamily="34" charset="0"/>
              </a:rPr>
              <a:t>unretained</a:t>
            </a:r>
            <a:r>
              <a:rPr lang="en-US" sz="2000" dirty="0" smtClean="0">
                <a:solidFill>
                  <a:srgbClr val="009900"/>
                </a:solidFill>
                <a:latin typeface="Tahoma" pitchFamily="34" charset="0"/>
              </a:rPr>
              <a:t> compounds </a:t>
            </a:r>
            <a:r>
              <a:rPr lang="en-US" sz="2000" dirty="0" smtClean="0">
                <a:solidFill>
                  <a:srgbClr val="009900"/>
                </a:solidFill>
              </a:rPr>
              <a:t>–</a:t>
            </a:r>
            <a:r>
              <a:rPr lang="en-US" sz="2000" dirty="0" smtClean="0">
                <a:solidFill>
                  <a:srgbClr val="009900"/>
                </a:solidFill>
                <a:latin typeface="Tahoma" pitchFamily="34" charset="0"/>
              </a:rPr>
              <a:t> contaminant below)</a:t>
            </a: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Tahoma" pitchFamily="34" charset="0"/>
              </a:rPr>
              <a:t>V</a:t>
            </a:r>
            <a:r>
              <a:rPr lang="en-US" sz="2000" baseline="-25000" dirty="0" smtClean="0">
                <a:latin typeface="Tahoma" pitchFamily="34" charset="0"/>
              </a:rPr>
              <a:t>M</a:t>
            </a:r>
            <a:r>
              <a:rPr lang="en-US" sz="2000" dirty="0" smtClean="0">
                <a:latin typeface="Tahoma" pitchFamily="34" charset="0"/>
              </a:rPr>
              <a:t> = </a:t>
            </a:r>
            <a:r>
              <a:rPr lang="en-US" sz="2000" dirty="0" err="1" smtClean="0">
                <a:latin typeface="Tahoma" pitchFamily="34" charset="0"/>
              </a:rPr>
              <a:t>u</a:t>
            </a:r>
            <a:r>
              <a:rPr lang="en-US" sz="2000" baseline="-25000" dirty="0" err="1" smtClean="0">
                <a:latin typeface="Tahoma" pitchFamily="34" charset="0"/>
              </a:rPr>
              <a:t>V</a:t>
            </a:r>
            <a:r>
              <a:rPr lang="en-US" sz="2000" dirty="0" err="1" smtClean="0"/>
              <a:t>·</a:t>
            </a:r>
            <a:r>
              <a:rPr lang="en-US" sz="2000" dirty="0" err="1" smtClean="0">
                <a:latin typeface="Tahoma" pitchFamily="34" charset="0"/>
              </a:rPr>
              <a:t>t</a:t>
            </a:r>
            <a:r>
              <a:rPr lang="en-US" sz="2000" baseline="-25000" dirty="0" err="1" smtClean="0">
                <a:latin typeface="Tahoma" pitchFamily="34" charset="0"/>
              </a:rPr>
              <a:t>M</a:t>
            </a:r>
            <a:r>
              <a:rPr lang="en-US" sz="2000" dirty="0" smtClean="0">
                <a:latin typeface="Tahoma" pitchFamily="34" charset="0"/>
              </a:rPr>
              <a:t> = (1.0 mL/min)(2.37 min) = 2.37 mL</a:t>
            </a:r>
            <a:endParaRPr lang="el-GR" sz="2000" dirty="0" smtClean="0">
              <a:latin typeface="Tahoma" pitchFamily="34" charset="0"/>
              <a:ea typeface="Batang" pitchFamily="18" charset="-127"/>
              <a:cs typeface="Tahoma" pitchFamily="34" charset="0"/>
            </a:endParaRPr>
          </a:p>
        </p:txBody>
      </p:sp>
      <p:pic>
        <p:nvPicPr>
          <p:cNvPr id="563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14400" y="4191000"/>
            <a:ext cx="7543800" cy="2332038"/>
          </a:xfrm>
          <a:noFill/>
        </p:spPr>
      </p:pic>
      <p:sp>
        <p:nvSpPr>
          <p:cNvPr id="56325" name="Line 5"/>
          <p:cNvSpPr>
            <a:spLocks noChangeShapeType="1"/>
          </p:cNvSpPr>
          <p:nvPr/>
        </p:nvSpPr>
        <p:spPr bwMode="auto">
          <a:xfrm>
            <a:off x="2339975" y="4625975"/>
            <a:ext cx="0" cy="1295400"/>
          </a:xfrm>
          <a:prstGeom prst="line">
            <a:avLst/>
          </a:prstGeom>
          <a:noFill/>
          <a:ln w="2540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327" name="Oval 7"/>
          <p:cNvSpPr>
            <a:spLocks noChangeArrowheads="1"/>
          </p:cNvSpPr>
          <p:nvPr/>
        </p:nvSpPr>
        <p:spPr bwMode="auto">
          <a:xfrm>
            <a:off x="2144713" y="5922963"/>
            <a:ext cx="381000" cy="457200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9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  <p:bldP spid="56325" grpId="0" animBg="1"/>
      <p:bldP spid="563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br>
              <a:rPr lang="en-US" sz="4000" smtClean="0">
                <a:latin typeface="Tahoma" pitchFamily="34" charset="0"/>
              </a:rPr>
            </a:br>
            <a:r>
              <a:rPr lang="en-US" sz="3200" smtClean="0">
                <a:latin typeface="Tahoma" pitchFamily="34" charset="0"/>
              </a:rPr>
              <a:t>Some Questions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 smtClean="0">
                <a:latin typeface="Tahoma" pitchFamily="34" charset="0"/>
              </a:rPr>
              <a:t>What are the required two phases in chromatography called?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 smtClean="0">
                <a:latin typeface="Tahoma" pitchFamily="34" charset="0"/>
              </a:rPr>
              <a:t>List two ways in which a stationary phase is “attached” to a column?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 smtClean="0">
                <a:latin typeface="Tahoma" pitchFamily="34" charset="0"/>
              </a:rPr>
              <a:t>List 3 </a:t>
            </a:r>
            <a:r>
              <a:rPr lang="en-US" sz="2800" i="1" dirty="0" smtClean="0">
                <a:latin typeface="Tahoma" pitchFamily="34" charset="0"/>
              </a:rPr>
              <a:t>main</a:t>
            </a:r>
            <a:r>
              <a:rPr lang="en-US" sz="2800" dirty="0" smtClean="0">
                <a:latin typeface="Tahoma" pitchFamily="34" charset="0"/>
              </a:rPr>
              <a:t> components of chromatographs.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 smtClean="0">
                <a:latin typeface="Tahoma" pitchFamily="34" charset="0"/>
              </a:rPr>
              <a:t>A GC has the flow rate set to 2.0 mL/min.  When methane is injected (it is not retained at all on the stationary phase), it takes 2.85 min to appear.  What is the mobile phase volume?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 dirty="0" smtClean="0">
                <a:latin typeface="Tahoma" pitchFamily="34" charset="0"/>
              </a:rPr>
              <a:t>What phase is the mobile phase in HPLC?</a:t>
            </a:r>
          </a:p>
        </p:txBody>
      </p:sp>
    </p:spTree>
    <p:extLst>
      <p:ext uri="{BB962C8B-B14F-4D97-AF65-F5344CB8AC3E}">
        <p14:creationId xmlns:p14="http://schemas.microsoft.com/office/powerpoint/2010/main" val="375383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200" smtClean="0">
                <a:latin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</a:rPr>
              <a:t>Partition and Retention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Partition Coefficient = K = [X]</a:t>
            </a:r>
            <a:r>
              <a:rPr lang="en-US" sz="2800" baseline="-25000" dirty="0" smtClean="0">
                <a:latin typeface="Tahoma" pitchFamily="34" charset="0"/>
              </a:rPr>
              <a:t>S</a:t>
            </a:r>
            <a:r>
              <a:rPr lang="en-US" sz="2800" dirty="0" smtClean="0">
                <a:latin typeface="Tahoma" pitchFamily="34" charset="0"/>
              </a:rPr>
              <a:t>/[X]</a:t>
            </a:r>
            <a:r>
              <a:rPr lang="en-US" sz="2800" baseline="-25000" dirty="0" smtClean="0">
                <a:latin typeface="Tahoma" pitchFamily="34" charset="0"/>
              </a:rPr>
              <a:t>M</a:t>
            </a:r>
            <a:endParaRPr lang="en-US" sz="2800" dirty="0" smtClean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Higher K means slower elution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K is constant if T and/or solvent remain constant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K is not used that frequently in chromatography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Retention Factor = k = main measure of </a:t>
            </a:r>
            <a:r>
              <a:rPr lang="en-US" sz="2800" dirty="0" err="1" smtClean="0">
                <a:latin typeface="Tahoma" pitchFamily="34" charset="0"/>
              </a:rPr>
              <a:t>partioning</a:t>
            </a:r>
            <a:r>
              <a:rPr lang="en-US" sz="2800" dirty="0" smtClean="0">
                <a:latin typeface="Tahoma" pitchFamily="34" charset="0"/>
              </a:rPr>
              <a:t>/retention in column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k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</a:rPr>
              <a:t>= (moles X)</a:t>
            </a:r>
            <a:r>
              <a:rPr lang="en-US" sz="2800" baseline="-25000" dirty="0" smtClean="0">
                <a:latin typeface="Tahoma" pitchFamily="34" charset="0"/>
              </a:rPr>
              <a:t>S</a:t>
            </a:r>
            <a:r>
              <a:rPr lang="en-US" sz="2800" dirty="0" smtClean="0">
                <a:latin typeface="Tahoma" pitchFamily="34" charset="0"/>
              </a:rPr>
              <a:t>/(moles X)</a:t>
            </a:r>
            <a:r>
              <a:rPr lang="en-US" sz="2800" baseline="-25000" dirty="0" smtClean="0">
                <a:latin typeface="Tahoma" pitchFamily="34" charset="0"/>
              </a:rPr>
              <a:t>M</a:t>
            </a:r>
            <a:r>
              <a:rPr lang="en-US" sz="2800" dirty="0" smtClean="0">
                <a:latin typeface="Tahoma" pitchFamily="34" charset="0"/>
              </a:rPr>
              <a:t> = K(V</a:t>
            </a:r>
            <a:r>
              <a:rPr lang="en-US" sz="2800" baseline="-25000" dirty="0" smtClean="0">
                <a:latin typeface="Tahoma" pitchFamily="34" charset="0"/>
              </a:rPr>
              <a:t>S</a:t>
            </a:r>
            <a:r>
              <a:rPr lang="en-US" sz="2800" dirty="0" smtClean="0">
                <a:latin typeface="Tahoma" pitchFamily="34" charset="0"/>
              </a:rPr>
              <a:t>/V</a:t>
            </a:r>
            <a:r>
              <a:rPr lang="en-US" sz="2800" baseline="-25000" dirty="0" smtClean="0">
                <a:latin typeface="Tahoma" pitchFamily="34" charset="0"/>
              </a:rPr>
              <a:t>M</a:t>
            </a:r>
            <a:r>
              <a:rPr lang="en-US" sz="2800" dirty="0" smtClean="0">
                <a:latin typeface="Tahoma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Retention Factor is more commonly used because of ease in measuring, and since V</a:t>
            </a:r>
            <a:r>
              <a:rPr lang="en-US" sz="2800" baseline="-25000" dirty="0" smtClean="0">
                <a:latin typeface="Tahoma" pitchFamily="34" charset="0"/>
              </a:rPr>
              <a:t>M</a:t>
            </a:r>
            <a:r>
              <a:rPr lang="en-US" sz="2800" dirty="0" smtClean="0">
                <a:latin typeface="Tahoma" pitchFamily="34" charset="0"/>
              </a:rPr>
              <a:t>/V</a:t>
            </a:r>
            <a:r>
              <a:rPr lang="en-US" sz="2800" baseline="-25000" dirty="0" smtClean="0">
                <a:latin typeface="Tahoma" pitchFamily="34" charset="0"/>
              </a:rPr>
              <a:t>S</a:t>
            </a:r>
            <a:r>
              <a:rPr lang="en-US" sz="2800" dirty="0" smtClean="0">
                <a:latin typeface="Tahoma" pitchFamily="34" charset="0"/>
              </a:rPr>
              <a:t> = constant, k = </a:t>
            </a:r>
            <a:r>
              <a:rPr lang="en-US" sz="2800" dirty="0" err="1" smtClean="0">
                <a:latin typeface="Tahoma" pitchFamily="34" charset="0"/>
              </a:rPr>
              <a:t>constant</a:t>
            </a:r>
            <a:r>
              <a:rPr lang="en-US" sz="2800" dirty="0" err="1" smtClean="0"/>
              <a:t>·</a:t>
            </a:r>
            <a:r>
              <a:rPr lang="en-US" sz="2800" dirty="0" err="1" smtClean="0">
                <a:latin typeface="Tahoma" pitchFamily="34" charset="0"/>
              </a:rPr>
              <a:t>K</a:t>
            </a:r>
            <a:r>
              <a:rPr lang="en-US" sz="2800" dirty="0" smtClean="0">
                <a:latin typeface="Tahoma" pitchFamily="34" charset="0"/>
              </a:rPr>
              <a:t> (for a given column)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ahoma" pitchFamily="34" charset="0"/>
              </a:rPr>
              <a:t>Note: k</a:t>
            </a:r>
            <a:r>
              <a:rPr lang="en-US" sz="2800" baseline="-25000" dirty="0" smtClean="0">
                <a:latin typeface="Tahoma" pitchFamily="34" charset="0"/>
              </a:rPr>
              <a:t>Column1</a:t>
            </a:r>
            <a:r>
              <a:rPr lang="en-US" sz="2800" dirty="0" smtClean="0">
                <a:latin typeface="Tahoma" pitchFamily="34" charset="0"/>
              </a:rPr>
              <a:t> ≠ k </a:t>
            </a:r>
            <a:r>
              <a:rPr lang="en-US" sz="2800" baseline="-25000" dirty="0" smtClean="0">
                <a:latin typeface="Tahoma" pitchFamily="34" charset="0"/>
              </a:rPr>
              <a:t>Column2</a:t>
            </a:r>
            <a:r>
              <a:rPr lang="en-US" sz="2800" dirty="0" smtClean="0">
                <a:latin typeface="Tahoma" pitchFamily="34" charset="0"/>
              </a:rPr>
              <a:t> (if V</a:t>
            </a:r>
            <a:r>
              <a:rPr lang="en-US" sz="2800" baseline="-25000" dirty="0" smtClean="0">
                <a:latin typeface="Tahoma" pitchFamily="34" charset="0"/>
              </a:rPr>
              <a:t>M</a:t>
            </a:r>
            <a:r>
              <a:rPr lang="en-US" sz="2800" dirty="0" smtClean="0">
                <a:latin typeface="Tahoma" pitchFamily="34" charset="0"/>
              </a:rPr>
              <a:t>/V</a:t>
            </a:r>
            <a:r>
              <a:rPr lang="en-US" sz="2800" baseline="-25000" dirty="0" smtClean="0">
                <a:latin typeface="Tahoma" pitchFamily="34" charset="0"/>
              </a:rPr>
              <a:t>S</a:t>
            </a:r>
            <a:r>
              <a:rPr lang="en-US" sz="2800" dirty="0" smtClean="0">
                <a:latin typeface="Tahoma" pitchFamily="34" charset="0"/>
              </a:rPr>
              <a:t> changes)</a:t>
            </a:r>
          </a:p>
        </p:txBody>
      </p:sp>
    </p:spTree>
    <p:extLst>
      <p:ext uri="{BB962C8B-B14F-4D97-AF65-F5344CB8AC3E}">
        <p14:creationId xmlns:p14="http://schemas.microsoft.com/office/powerpoint/2010/main" val="234971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200" smtClean="0">
                <a:latin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</a:rPr>
              <a:t>Definition Section </a:t>
            </a:r>
            <a:r>
              <a:rPr lang="en-US" sz="2800" smtClean="0"/>
              <a:t>–</a:t>
            </a:r>
            <a:r>
              <a:rPr lang="en-US" sz="2800" smtClean="0">
                <a:latin typeface="Tahoma" pitchFamily="34" charset="0"/>
              </a:rPr>
              <a:t> Partition and Retention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latin typeface="Tahoma" pitchFamily="34" charset="0"/>
              </a:rPr>
              <a:t>Since the fraction of time a solute molecule spends in a given phase is proportional to the fraction of moles in that phase,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ahoma" pitchFamily="34" charset="0"/>
              </a:rPr>
              <a:t>	 k = (time in stationary phase)/(time in mobile phase)</a:t>
            </a:r>
          </a:p>
          <a:p>
            <a:pPr>
              <a:lnSpc>
                <a:spcPct val="90000"/>
              </a:lnSpc>
            </a:pPr>
            <a:r>
              <a:rPr lang="en-US" smtClean="0">
                <a:latin typeface="Tahoma" pitchFamily="34" charset="0"/>
              </a:rPr>
              <a:t>Experimentally, k = (t</a:t>
            </a:r>
            <a:r>
              <a:rPr lang="en-US" baseline="-25000" smtClean="0">
                <a:latin typeface="Tahoma" pitchFamily="34" charset="0"/>
              </a:rPr>
              <a:t>R</a:t>
            </a:r>
            <a:r>
              <a:rPr lang="en-US" smtClean="0">
                <a:latin typeface="Tahoma" pitchFamily="34" charset="0"/>
              </a:rPr>
              <a:t> </a:t>
            </a:r>
            <a:r>
              <a:rPr lang="en-US" smtClean="0"/>
              <a:t>–</a:t>
            </a:r>
            <a:r>
              <a:rPr lang="en-US" smtClean="0">
                <a:latin typeface="Tahoma" pitchFamily="34" charset="0"/>
              </a:rPr>
              <a:t> t</a:t>
            </a:r>
            <a:r>
              <a:rPr lang="en-US" baseline="-25000" smtClean="0">
                <a:latin typeface="Tahoma" pitchFamily="34" charset="0"/>
              </a:rPr>
              <a:t>M</a:t>
            </a:r>
            <a:r>
              <a:rPr lang="en-US" smtClean="0">
                <a:latin typeface="Tahoma" pitchFamily="34" charset="0"/>
              </a:rPr>
              <a:t>)/t</a:t>
            </a:r>
            <a:r>
              <a:rPr lang="en-US" baseline="-25000" smtClean="0">
                <a:latin typeface="Tahoma" pitchFamily="34" charset="0"/>
              </a:rPr>
              <a:t>M</a:t>
            </a:r>
            <a:endParaRPr lang="en-US" smtClean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latin typeface="Tahoma" pitchFamily="34" charset="0"/>
              </a:rPr>
              <a:t>Note: t</a:t>
            </a:r>
            <a:r>
              <a:rPr lang="en-US" smtClean="0"/>
              <a:t>’</a:t>
            </a:r>
            <a:r>
              <a:rPr lang="en-US" baseline="-25000" smtClean="0">
                <a:latin typeface="Tahoma" pitchFamily="34" charset="0"/>
              </a:rPr>
              <a:t>R</a:t>
            </a:r>
            <a:r>
              <a:rPr lang="en-US" smtClean="0">
                <a:latin typeface="Tahoma" pitchFamily="34" charset="0"/>
              </a:rPr>
              <a:t> = t</a:t>
            </a:r>
            <a:r>
              <a:rPr lang="en-US" baseline="-25000" smtClean="0">
                <a:latin typeface="Tahoma" pitchFamily="34" charset="0"/>
              </a:rPr>
              <a:t>R</a:t>
            </a:r>
            <a:r>
              <a:rPr lang="en-US" smtClean="0">
                <a:latin typeface="Tahoma" pitchFamily="34" charset="0"/>
              </a:rPr>
              <a:t> </a:t>
            </a:r>
            <a:r>
              <a:rPr lang="en-US" smtClean="0"/>
              <a:t>–</a:t>
            </a:r>
            <a:r>
              <a:rPr lang="en-US" smtClean="0">
                <a:latin typeface="Tahoma" pitchFamily="34" charset="0"/>
              </a:rPr>
              <a:t> t</a:t>
            </a:r>
            <a:r>
              <a:rPr lang="en-US" baseline="-25000" smtClean="0">
                <a:latin typeface="Tahoma" pitchFamily="34" charset="0"/>
              </a:rPr>
              <a:t>M </a:t>
            </a:r>
            <a:r>
              <a:rPr lang="en-US" smtClean="0">
                <a:latin typeface="Tahoma" pitchFamily="34" charset="0"/>
              </a:rPr>
              <a:t>= adjusted retention time</a:t>
            </a:r>
          </a:p>
        </p:txBody>
      </p:sp>
    </p:spTree>
    <p:extLst>
      <p:ext uri="{BB962C8B-B14F-4D97-AF65-F5344CB8AC3E}">
        <p14:creationId xmlns:p14="http://schemas.microsoft.com/office/powerpoint/2010/main" val="144332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200" smtClean="0">
                <a:latin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</a:rPr>
              <a:t>Reading Chromatograms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243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660066"/>
                </a:solidFill>
                <a:latin typeface="Tahoma" pitchFamily="34" charset="0"/>
              </a:rPr>
              <a:t>1</a:t>
            </a:r>
            <a:r>
              <a:rPr lang="en-US" sz="2000" baseline="30000" dirty="0" smtClean="0">
                <a:solidFill>
                  <a:srgbClr val="660066"/>
                </a:solidFill>
                <a:latin typeface="Tahoma" pitchFamily="34" charset="0"/>
              </a:rPr>
              <a:t>st</a:t>
            </a:r>
            <a:r>
              <a:rPr lang="en-US" sz="2000" dirty="0" smtClean="0">
                <a:solidFill>
                  <a:srgbClr val="660066"/>
                </a:solidFill>
                <a:latin typeface="Tahoma" pitchFamily="34" charset="0"/>
              </a:rPr>
              <a:t> peak, </a:t>
            </a:r>
            <a:r>
              <a:rPr lang="en-US" sz="2000" dirty="0" err="1" smtClean="0">
                <a:solidFill>
                  <a:srgbClr val="660066"/>
                </a:solidFill>
                <a:latin typeface="Tahoma" pitchFamily="34" charset="0"/>
              </a:rPr>
              <a:t>t</a:t>
            </a:r>
            <a:r>
              <a:rPr lang="en-US" sz="2000" baseline="-25000" dirty="0" err="1" smtClean="0">
                <a:solidFill>
                  <a:srgbClr val="660066"/>
                </a:solidFill>
                <a:latin typeface="Tahoma" pitchFamily="34" charset="0"/>
              </a:rPr>
              <a:t>R</a:t>
            </a:r>
            <a:r>
              <a:rPr lang="en-US" sz="2000" dirty="0" smtClean="0">
                <a:solidFill>
                  <a:srgbClr val="660066"/>
                </a:solidFill>
                <a:latin typeface="Tahoma" pitchFamily="34" charset="0"/>
              </a:rPr>
              <a:t> = 4.958 min.; k = (4.958 - 2.374)/2.374 = 1.088</a:t>
            </a:r>
          </a:p>
        </p:txBody>
      </p:sp>
      <p:pic>
        <p:nvPicPr>
          <p:cNvPr id="563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14400" y="4191000"/>
            <a:ext cx="7543800" cy="2332038"/>
          </a:xfrm>
          <a:noFill/>
        </p:spPr>
      </p:pic>
      <p:sp>
        <p:nvSpPr>
          <p:cNvPr id="56326" name="Oval 6"/>
          <p:cNvSpPr>
            <a:spLocks noChangeArrowheads="1"/>
          </p:cNvSpPr>
          <p:nvPr/>
        </p:nvSpPr>
        <p:spPr bwMode="auto">
          <a:xfrm>
            <a:off x="3352800" y="4114800"/>
            <a:ext cx="152400" cy="533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2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  <p:bldP spid="56326" grpId="0" animBg="1"/>
      <p:bldP spid="5632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800" smtClean="0">
                <a:latin typeface="Tahoma" pitchFamily="34" charset="0"/>
              </a:rPr>
              <a:t>What do all these Parameters Mean?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Large k value (or K value) means </a:t>
            </a:r>
            <a:r>
              <a:rPr lang="en-US" dirty="0" err="1" smtClean="0">
                <a:latin typeface="Tahoma" pitchFamily="34" charset="0"/>
              </a:rPr>
              <a:t>analyte</a:t>
            </a:r>
            <a:r>
              <a:rPr lang="en-US" dirty="0" smtClean="0">
                <a:latin typeface="Tahoma" pitchFamily="34" charset="0"/>
              </a:rPr>
              <a:t> prefers stationary phase</a:t>
            </a:r>
          </a:p>
          <a:p>
            <a:r>
              <a:rPr lang="en-US" dirty="0" smtClean="0"/>
              <a:t>“</a:t>
            </a:r>
            <a:r>
              <a:rPr lang="en-US" dirty="0" smtClean="0">
                <a:latin typeface="Tahoma" pitchFamily="34" charset="0"/>
              </a:rPr>
              <a:t>Adjusting k (or K)</a:t>
            </a:r>
            <a:r>
              <a:rPr lang="en-US" dirty="0" smtClean="0"/>
              <a:t>”</a:t>
            </a:r>
            <a:r>
              <a:rPr lang="en-US" dirty="0" smtClean="0">
                <a:latin typeface="Tahoma" pitchFamily="34" charset="0"/>
              </a:rPr>
              <a:t> - in GC:</a:t>
            </a:r>
          </a:p>
          <a:p>
            <a:pPr lvl="1"/>
            <a:r>
              <a:rPr lang="en-US" dirty="0" smtClean="0">
                <a:latin typeface="Tahoma" pitchFamily="34" charset="0"/>
              </a:rPr>
              <a:t>k value will depend on volatility and polarity (</a:t>
            </a:r>
            <a:r>
              <a:rPr lang="en-US" dirty="0" err="1" smtClean="0">
                <a:latin typeface="Tahoma" pitchFamily="34" charset="0"/>
              </a:rPr>
              <a:t>analyte</a:t>
            </a:r>
            <a:r>
              <a:rPr lang="en-US" dirty="0" smtClean="0">
                <a:latin typeface="Tahoma" pitchFamily="34" charset="0"/>
              </a:rPr>
              <a:t> vs stationary phase)</a:t>
            </a:r>
          </a:p>
          <a:p>
            <a:pPr lvl="1"/>
            <a:r>
              <a:rPr lang="en-US" dirty="0" smtClean="0">
                <a:latin typeface="Tahoma" pitchFamily="34" charset="0"/>
              </a:rPr>
              <a:t>More volatile compound elutes first (if polarity is the same)</a:t>
            </a:r>
          </a:p>
          <a:p>
            <a:pPr lvl="1"/>
            <a:r>
              <a:rPr lang="en-US" dirty="0" smtClean="0">
                <a:latin typeface="Tahoma" pitchFamily="34" charset="0"/>
              </a:rPr>
              <a:t>k value adjusted by changing T (most common)</a:t>
            </a:r>
          </a:p>
          <a:p>
            <a:pPr lvl="1"/>
            <a:r>
              <a:rPr lang="en-US" dirty="0" smtClean="0">
                <a:latin typeface="Tahoma" pitchFamily="34" charset="0"/>
              </a:rPr>
              <a:t>higher T means less retention (lower k and K)</a:t>
            </a:r>
          </a:p>
        </p:txBody>
      </p:sp>
    </p:spTree>
    <p:extLst>
      <p:ext uri="{BB962C8B-B14F-4D97-AF65-F5344CB8AC3E}">
        <p14:creationId xmlns:p14="http://schemas.microsoft.com/office/powerpoint/2010/main" val="84019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800" smtClean="0">
                <a:latin typeface="Tahoma" pitchFamily="34" charset="0"/>
              </a:rPr>
              <a:t>What do all these Parameters Mean? II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>
                <a:latin typeface="Tahoma" pitchFamily="34" charset="0"/>
              </a:rPr>
              <a:t>Adjusting k </a:t>
            </a:r>
            <a:r>
              <a:rPr lang="en-US" sz="2800" dirty="0" smtClean="0"/>
              <a:t>–</a:t>
            </a:r>
            <a:r>
              <a:rPr lang="en-US" sz="2800" dirty="0" smtClean="0">
                <a:latin typeface="Tahoma" pitchFamily="34" charset="0"/>
              </a:rPr>
              <a:t> in HPLC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k value will depend on </a:t>
            </a:r>
            <a:r>
              <a:rPr lang="en-US" sz="2400" dirty="0" err="1" smtClean="0">
                <a:latin typeface="Tahoma" pitchFamily="34" charset="0"/>
              </a:rPr>
              <a:t>analyte</a:t>
            </a:r>
            <a:r>
              <a:rPr lang="en-US" sz="2400" dirty="0" smtClean="0">
                <a:latin typeface="Tahoma" pitchFamily="34" charset="0"/>
              </a:rPr>
              <a:t> vs. mobile phase and stationary phase polarity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Oldest type (= </a:t>
            </a:r>
            <a:r>
              <a:rPr lang="en-US" sz="2400" b="1" dirty="0" smtClean="0">
                <a:latin typeface="Tahoma" pitchFamily="34" charset="0"/>
              </a:rPr>
              <a:t>Normal phase</a:t>
            </a:r>
            <a:r>
              <a:rPr lang="en-US" sz="2400" dirty="0" smtClean="0">
                <a:latin typeface="Tahoma" pitchFamily="34" charset="0"/>
              </a:rPr>
              <a:t>) </a:t>
            </a:r>
            <a:r>
              <a:rPr lang="en-US" sz="2400" b="1" dirty="0" smtClean="0">
                <a:latin typeface="Tahoma" pitchFamily="34" charset="0"/>
              </a:rPr>
              <a:t>stationary phase is polar and mobile phase is non-polar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Most common type (= </a:t>
            </a:r>
            <a:r>
              <a:rPr lang="en-US" sz="2400" b="1" dirty="0" smtClean="0">
                <a:latin typeface="Tahoma" pitchFamily="34" charset="0"/>
              </a:rPr>
              <a:t>Reversed phase</a:t>
            </a:r>
            <a:r>
              <a:rPr lang="en-US" sz="2400" dirty="0" smtClean="0">
                <a:latin typeface="Tahoma" pitchFamily="34" charset="0"/>
              </a:rPr>
              <a:t>) has </a:t>
            </a:r>
            <a:r>
              <a:rPr lang="en-US" sz="2400" b="1" dirty="0" smtClean="0">
                <a:latin typeface="Tahoma" pitchFamily="34" charset="0"/>
              </a:rPr>
              <a:t>non-polar stationary phase and polar mobile phase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k value adjusted by changing mobile phase polarity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k value is decreased by making mobile phase more like stationary phase (= using “stronger” </a:t>
            </a:r>
            <a:r>
              <a:rPr lang="en-US" sz="2400" dirty="0" err="1" smtClean="0">
                <a:latin typeface="Tahoma" pitchFamily="34" charset="0"/>
              </a:rPr>
              <a:t>eluent</a:t>
            </a:r>
            <a:r>
              <a:rPr lang="en-US" sz="2400" dirty="0" smtClean="0">
                <a:latin typeface="Tahoma" pitchFamily="34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Tahoma" pitchFamily="34" charset="0"/>
              </a:rPr>
              <a:t>In reversed phase HPLC, less polar mobile phase means less retention</a:t>
            </a:r>
          </a:p>
        </p:txBody>
      </p:sp>
      <p:sp>
        <p:nvSpPr>
          <p:cNvPr id="116740" name="Line 4"/>
          <p:cNvSpPr>
            <a:spLocks noChangeShapeType="1"/>
          </p:cNvSpPr>
          <p:nvPr/>
        </p:nvSpPr>
        <p:spPr bwMode="auto">
          <a:xfrm>
            <a:off x="1295400" y="6172200"/>
            <a:ext cx="6096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152400" y="594360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more polar</a:t>
            </a: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7620000" y="5867400"/>
            <a:ext cx="76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less polar</a:t>
            </a:r>
          </a:p>
        </p:txBody>
      </p:sp>
      <p:sp>
        <p:nvSpPr>
          <p:cNvPr id="116743" name="Line 7"/>
          <p:cNvSpPr>
            <a:spLocks noChangeShapeType="1"/>
          </p:cNvSpPr>
          <p:nvPr/>
        </p:nvSpPr>
        <p:spPr bwMode="auto">
          <a:xfrm>
            <a:off x="1828800" y="58674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>
            <a:off x="3581400" y="59436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45" name="Line 9"/>
          <p:cNvSpPr>
            <a:spLocks noChangeShapeType="1"/>
          </p:cNvSpPr>
          <p:nvPr/>
        </p:nvSpPr>
        <p:spPr bwMode="auto">
          <a:xfrm>
            <a:off x="7010400" y="58674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46" name="Text Box 10"/>
          <p:cNvSpPr txBox="1">
            <a:spLocks noChangeArrowheads="1"/>
          </p:cNvSpPr>
          <p:nvPr/>
        </p:nvSpPr>
        <p:spPr bwMode="auto">
          <a:xfrm>
            <a:off x="5943600" y="6324600"/>
            <a:ext cx="1143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stationary phase</a:t>
            </a:r>
          </a:p>
        </p:txBody>
      </p:sp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1524000" y="6400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water</a:t>
            </a:r>
          </a:p>
        </p:txBody>
      </p:sp>
      <p:sp>
        <p:nvSpPr>
          <p:cNvPr id="116748" name="Text Box 12"/>
          <p:cNvSpPr txBox="1">
            <a:spLocks noChangeArrowheads="1"/>
          </p:cNvSpPr>
          <p:nvPr/>
        </p:nvSpPr>
        <p:spPr bwMode="auto">
          <a:xfrm>
            <a:off x="3048000" y="6477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methanol</a:t>
            </a:r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>
            <a:off x="4114800" y="5943600"/>
            <a:ext cx="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4343400" y="57150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analyte</a:t>
            </a:r>
          </a:p>
        </p:txBody>
      </p:sp>
    </p:spTree>
    <p:extLst>
      <p:ext uri="{BB962C8B-B14F-4D97-AF65-F5344CB8AC3E}">
        <p14:creationId xmlns:p14="http://schemas.microsoft.com/office/powerpoint/2010/main" val="304137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1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1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1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1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/>
      <p:bldP spid="116740" grpId="0" animBg="1"/>
      <p:bldP spid="116741" grpId="0"/>
      <p:bldP spid="116742" grpId="0"/>
      <p:bldP spid="116743" grpId="0" animBg="1"/>
      <p:bldP spid="116744" grpId="0" animBg="1"/>
      <p:bldP spid="116745" grpId="0" animBg="1"/>
      <p:bldP spid="116746" grpId="0"/>
      <p:bldP spid="116747" grpId="0"/>
      <p:bldP spid="116748" grpId="0"/>
      <p:bldP spid="116749" grpId="0" animBg="1"/>
      <p:bldP spid="1167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800" smtClean="0">
                <a:latin typeface="Tahoma" pitchFamily="34" charset="0"/>
              </a:rPr>
              <a:t>What do all these Parameters Mean? III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Retention Factor is a more useful measure of partitioning because value is related to elution time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Compounds with larger K, will have larger k, and will elute later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Tahoma" pitchFamily="34" charset="0"/>
              </a:rPr>
              <a:t>Practical k values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~0.5 to ~10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</a:rPr>
              <a:t>Small k values 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→ overlapping peaks likely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Large </a:t>
            </a:r>
            <a:r>
              <a:rPr lang="en-US" sz="2000" dirty="0" smtClean="0">
                <a:latin typeface="Tahoma" pitchFamily="34" charset="0"/>
              </a:rPr>
              <a:t>k</a:t>
            </a:r>
            <a:r>
              <a:rPr lang="en-US" sz="2000" dirty="0" smtClean="0">
                <a:latin typeface="Tahoma" pitchFamily="34" charset="0"/>
                <a:cs typeface="Times New Roman" pitchFamily="18" charset="0"/>
              </a:rPr>
              <a:t> values → must wait long time </a:t>
            </a:r>
            <a:endParaRPr lang="en-US" sz="2000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2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Tahoma" pitchFamily="34" charset="0"/>
              </a:rPr>
              <a:t>Chromatography</a:t>
            </a:r>
            <a:br>
              <a:rPr lang="en-US" sz="4000" dirty="0" smtClean="0">
                <a:latin typeface="Tahoma" pitchFamily="34" charset="0"/>
              </a:rPr>
            </a:br>
            <a:r>
              <a:rPr lang="en-US" sz="3200" dirty="0" smtClean="0">
                <a:latin typeface="Tahoma" pitchFamily="34" charset="0"/>
              </a:rPr>
              <a:t>More Questions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A chemist is analyzing samples by normal phase HPLC using a mobile phase containing 90% hexane and 10% 2-propanol (2-propanol is the more polar solvent).  The analysis is taking too long.  How can she decrease k values?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From the chromatogram to the right, calculate </a:t>
            </a:r>
            <a:r>
              <a:rPr lang="en-US" sz="2400" dirty="0" err="1">
                <a:latin typeface="Tahoma" pitchFamily="34" charset="0"/>
              </a:rPr>
              <a:t>k</a:t>
            </a:r>
            <a:r>
              <a:rPr lang="en-US" sz="2400" baseline="-25000" dirty="0" err="1">
                <a:latin typeface="Tahoma" pitchFamily="34" charset="0"/>
              </a:rPr>
              <a:t>X</a:t>
            </a:r>
            <a:r>
              <a:rPr lang="en-US" sz="2400" dirty="0" smtClean="0">
                <a:latin typeface="Tahoma" pitchFamily="34" charset="0"/>
              </a:rPr>
              <a:t>.</a:t>
            </a:r>
            <a:endParaRPr lang="en-US" sz="2400" dirty="0">
              <a:latin typeface="Tahoma" pitchFamily="34" charset="0"/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/>
          </p:nvPr>
        </p:nvGraphicFramePr>
        <p:xfrm>
          <a:off x="4724400" y="1752600"/>
          <a:ext cx="403860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5151120" imgH="3192780" progId="Excel.Sheet.8">
                  <p:embed/>
                </p:oleObj>
              </mc:Choice>
              <mc:Fallback>
                <p:oleObj name="Chart" r:id="rId4" imgW="5151120" imgH="319278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752600"/>
                        <a:ext cx="4038600" cy="250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0" y="3429000"/>
            <a:ext cx="76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257800" y="47244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unretained peak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162800" y="46482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     Y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 flipV="1">
            <a:off x="7010400" y="3048000"/>
            <a:ext cx="2286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 flipV="1">
            <a:off x="7315200" y="2667000"/>
            <a:ext cx="3810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4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build="p"/>
      <p:bldP spid="5" grpId="0" animBg="1"/>
      <p:bldP spid="6" grpId="0"/>
      <p:bldP spid="7" grpId="0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</a:t>
            </a:r>
            <a:endParaRPr lang="en-US" altLang="en-US" dirty="0" smtClean="0">
              <a:latin typeface="Tahoma" charset="0"/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Quiz 4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Today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Syllabus error (Chromatography chapter = 23 – not 22)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Formal </a:t>
            </a:r>
            <a:r>
              <a:rPr lang="en-US" altLang="en-US" sz="2800" dirty="0" smtClean="0">
                <a:latin typeface="Tahoma" charset="0"/>
              </a:rPr>
              <a:t>Lab Report Information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Posted online (class website)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Parts A (Introduction and Methods) and B (Results added</a:t>
            </a:r>
            <a:r>
              <a:rPr lang="en-US" altLang="en-US" sz="2400" dirty="0" smtClean="0">
                <a:latin typeface="Tahoma" charset="0"/>
              </a:rPr>
              <a:t>)</a:t>
            </a:r>
            <a:endParaRPr lang="en-US" altLang="en-US" sz="24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 II</a:t>
            </a:r>
            <a:endParaRPr lang="en-US" altLang="en-US" dirty="0" smtClean="0">
              <a:latin typeface="Tahoma" charset="0"/>
            </a:endParaRP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>
                <a:latin typeface="Tahoma" charset="0"/>
              </a:rPr>
              <a:t>Exam 2</a:t>
            </a:r>
          </a:p>
          <a:p>
            <a:pPr lvl="1" eaLnBrk="1" hangingPunct="1"/>
            <a:r>
              <a:rPr lang="en-US" altLang="en-US" sz="2400" dirty="0">
                <a:latin typeface="Tahoma" charset="0"/>
              </a:rPr>
              <a:t>Next Wednesday (Nov. 8</a:t>
            </a:r>
            <a:r>
              <a:rPr lang="en-US" altLang="en-US" sz="2400" baseline="30000" dirty="0">
                <a:latin typeface="Tahoma" charset="0"/>
              </a:rPr>
              <a:t>th</a:t>
            </a:r>
            <a:r>
              <a:rPr lang="en-US" altLang="en-US" sz="2400" dirty="0">
                <a:latin typeface="Tahoma" charset="0"/>
              </a:rPr>
              <a:t>)</a:t>
            </a:r>
          </a:p>
          <a:p>
            <a:pPr lvl="1" eaLnBrk="1" hangingPunct="1"/>
            <a:r>
              <a:rPr lang="en-US" altLang="en-US" sz="2400" dirty="0">
                <a:latin typeface="Tahoma" charset="0"/>
              </a:rPr>
              <a:t>Will Cover Ch. 6 (all except 6-1), Ch. 7 (except not calc. of conc. in </a:t>
            </a:r>
            <a:r>
              <a:rPr lang="en-US" altLang="en-US" sz="2400" dirty="0" err="1">
                <a:latin typeface="Tahoma" charset="0"/>
              </a:rPr>
              <a:t>precip</a:t>
            </a:r>
            <a:r>
              <a:rPr lang="en-US" altLang="en-US" sz="2400" dirty="0">
                <a:latin typeface="Tahoma" charset="0"/>
              </a:rPr>
              <a:t>. titrations), Ch. 18, and Ch. 23 (extractions and </a:t>
            </a:r>
            <a:r>
              <a:rPr lang="en-US" altLang="en-US" sz="2400" dirty="0" smtClean="0">
                <a:latin typeface="Tahoma" charset="0"/>
              </a:rPr>
              <a:t>through retention part of chromatography)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Review on Monday</a:t>
            </a:r>
            <a:endParaRPr lang="en-US" altLang="en-US" sz="2400" dirty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</a:t>
            </a:r>
            <a:r>
              <a:rPr lang="en-US" altLang="en-US" sz="2800" dirty="0" smtClean="0">
                <a:latin typeface="Tahoma" charset="0"/>
              </a:rPr>
              <a:t>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23 – Chromatography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Chromatographs and Columns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Transport and Retention</a:t>
            </a:r>
          </a:p>
        </p:txBody>
      </p:sp>
    </p:spTree>
    <p:extLst>
      <p:ext uri="{BB962C8B-B14F-4D97-AF65-F5344CB8AC3E}">
        <p14:creationId xmlns:p14="http://schemas.microsoft.com/office/powerpoint/2010/main" val="75077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 smtClean="0">
                <a:latin typeface="Tahoma" pitchFamily="34" charset="0"/>
              </a:rPr>
              <a:t>Chromatography</a:t>
            </a:r>
            <a:br>
              <a:rPr lang="en-US" altLang="en-US" sz="4000" dirty="0" smtClean="0">
                <a:latin typeface="Tahoma" pitchFamily="34" charset="0"/>
              </a:rPr>
            </a:br>
            <a:r>
              <a:rPr lang="en-US" altLang="en-US" sz="3200" dirty="0" smtClean="0">
                <a:latin typeface="Tahoma" pitchFamily="34" charset="0"/>
              </a:rPr>
              <a:t>Partitioning in Chromatography</a:t>
            </a:r>
            <a:br>
              <a:rPr lang="en-US" altLang="en-US" sz="3200" dirty="0" smtClean="0">
                <a:latin typeface="Tahoma" pitchFamily="34" charset="0"/>
              </a:rPr>
            </a:br>
            <a:r>
              <a:rPr lang="en-US" altLang="en-US" sz="3200" dirty="0" smtClean="0">
                <a:latin typeface="Tahoma" pitchFamily="34" charset="0"/>
              </a:rPr>
              <a:t>(review – covered last time)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>
                <a:latin typeface="Tahoma" pitchFamily="34" charset="0"/>
              </a:rPr>
              <a:t>Separation Occurs in Column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>
                <a:latin typeface="Tahoma" pitchFamily="34" charset="0"/>
              </a:rPr>
              <a:t>Partitioning Requires Two Phases: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ahoma" pitchFamily="34" charset="0"/>
              </a:rPr>
              <a:t>Mobile phase</a:t>
            </a:r>
          </a:p>
          <a:p>
            <a:pPr lvl="1">
              <a:lnSpc>
                <a:spcPct val="80000"/>
              </a:lnSpc>
            </a:pPr>
            <a:r>
              <a:rPr lang="en-US" altLang="en-US" sz="2400" dirty="0" smtClean="0">
                <a:latin typeface="Tahoma" pitchFamily="34" charset="0"/>
              </a:rPr>
              <a:t>Stationary phase (solid or liquid within column)</a:t>
            </a:r>
          </a:p>
        </p:txBody>
      </p:sp>
    </p:spTree>
    <p:extLst>
      <p:ext uri="{BB962C8B-B14F-4D97-AF65-F5344CB8AC3E}">
        <p14:creationId xmlns:p14="http://schemas.microsoft.com/office/powerpoint/2010/main" val="299478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 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200" smtClean="0">
                <a:latin typeface="Tahoma" pitchFamily="34" charset="0"/>
              </a:rPr>
              <a:t> </a:t>
            </a:r>
            <a:r>
              <a:rPr lang="en-US" sz="3200" smtClean="0">
                <a:latin typeface="Tahoma" pitchFamily="34" charset="0"/>
              </a:rPr>
              <a:t>Equipment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n-US" sz="2800" smtClean="0">
                <a:latin typeface="Tahoma" pitchFamily="34" charset="0"/>
              </a:rPr>
              <a:t>Chromatograph = instrument</a:t>
            </a:r>
          </a:p>
          <a:p>
            <a:r>
              <a:rPr lang="en-US" sz="2800" smtClean="0">
                <a:latin typeface="Tahoma" pitchFamily="34" charset="0"/>
              </a:rPr>
              <a:t>Chromatogram = detection vs. time (vol.) plot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457200" y="281940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ahoma" pitchFamily="34" charset="0"/>
              </a:rPr>
              <a:t>Chromatograph Components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304800" y="3733800"/>
            <a:ext cx="762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28600" y="4953000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Mobile Phase Reservoir</a:t>
            </a:r>
          </a:p>
        </p:txBody>
      </p:sp>
      <p:sp>
        <p:nvSpPr>
          <p:cNvPr id="55303" name="Freeform 7"/>
          <p:cNvSpPr>
            <a:spLocks/>
          </p:cNvSpPr>
          <p:nvPr/>
        </p:nvSpPr>
        <p:spPr bwMode="auto">
          <a:xfrm>
            <a:off x="660400" y="3581400"/>
            <a:ext cx="1016000" cy="838200"/>
          </a:xfrm>
          <a:custGeom>
            <a:avLst/>
            <a:gdLst>
              <a:gd name="T0" fmla="*/ 25400 w 640"/>
              <a:gd name="T1" fmla="*/ 148713 h 992"/>
              <a:gd name="T2" fmla="*/ 25400 w 640"/>
              <a:gd name="T3" fmla="*/ 108155 h 992"/>
              <a:gd name="T4" fmla="*/ 101600 w 640"/>
              <a:gd name="T5" fmla="*/ 27039 h 992"/>
              <a:gd name="T6" fmla="*/ 635000 w 640"/>
              <a:gd name="T7" fmla="*/ 27039 h 992"/>
              <a:gd name="T8" fmla="*/ 863600 w 640"/>
              <a:gd name="T9" fmla="*/ 189271 h 992"/>
              <a:gd name="T10" fmla="*/ 863600 w 640"/>
              <a:gd name="T11" fmla="*/ 594852 h 992"/>
              <a:gd name="T12" fmla="*/ 711200 w 640"/>
              <a:gd name="T13" fmla="*/ 797642 h 992"/>
              <a:gd name="T14" fmla="*/ 1016000 w 640"/>
              <a:gd name="T15" fmla="*/ 838200 h 9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40" h="992">
                <a:moveTo>
                  <a:pt x="16" y="176"/>
                </a:moveTo>
                <a:cubicBezTo>
                  <a:pt x="12" y="164"/>
                  <a:pt x="8" y="152"/>
                  <a:pt x="16" y="128"/>
                </a:cubicBezTo>
                <a:cubicBezTo>
                  <a:pt x="24" y="104"/>
                  <a:pt x="0" y="48"/>
                  <a:pt x="64" y="32"/>
                </a:cubicBezTo>
                <a:cubicBezTo>
                  <a:pt x="128" y="16"/>
                  <a:pt x="320" y="0"/>
                  <a:pt x="400" y="32"/>
                </a:cubicBezTo>
                <a:cubicBezTo>
                  <a:pt x="480" y="64"/>
                  <a:pt x="520" y="112"/>
                  <a:pt x="544" y="224"/>
                </a:cubicBezTo>
                <a:cubicBezTo>
                  <a:pt x="568" y="336"/>
                  <a:pt x="560" y="584"/>
                  <a:pt x="544" y="704"/>
                </a:cubicBezTo>
                <a:cubicBezTo>
                  <a:pt x="528" y="824"/>
                  <a:pt x="432" y="896"/>
                  <a:pt x="448" y="944"/>
                </a:cubicBezTo>
                <a:cubicBezTo>
                  <a:pt x="464" y="992"/>
                  <a:pt x="608" y="984"/>
                  <a:pt x="640" y="99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1676400" y="4191000"/>
            <a:ext cx="1524000" cy="6000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Flow/Pressure Control</a:t>
            </a:r>
          </a:p>
        </p:txBody>
      </p:sp>
      <p:sp>
        <p:nvSpPr>
          <p:cNvPr id="55305" name="Freeform 9"/>
          <p:cNvSpPr>
            <a:spLocks/>
          </p:cNvSpPr>
          <p:nvPr/>
        </p:nvSpPr>
        <p:spPr bwMode="auto">
          <a:xfrm>
            <a:off x="3200400" y="4495800"/>
            <a:ext cx="304800" cy="1588"/>
          </a:xfrm>
          <a:custGeom>
            <a:avLst/>
            <a:gdLst>
              <a:gd name="T0" fmla="*/ 0 w 192"/>
              <a:gd name="T1" fmla="*/ 0 h 1"/>
              <a:gd name="T2" fmla="*/ 304800 w 192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92" h="1">
                <a:moveTo>
                  <a:pt x="0" y="0"/>
                </a:moveTo>
                <a:cubicBezTo>
                  <a:pt x="80" y="0"/>
                  <a:pt x="160" y="0"/>
                  <a:pt x="192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3505200" y="4191000"/>
            <a:ext cx="533400" cy="609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7" name="AutoShape 11"/>
          <p:cNvSpPr>
            <a:spLocks noChangeArrowheads="1"/>
          </p:cNvSpPr>
          <p:nvPr/>
        </p:nvSpPr>
        <p:spPr bwMode="auto">
          <a:xfrm>
            <a:off x="3657600" y="3733800"/>
            <a:ext cx="228600" cy="4572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3124200" y="3352800"/>
            <a:ext cx="1676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Sample In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3276600" y="5029200"/>
            <a:ext cx="1066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Injector</a:t>
            </a:r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4267200" y="4343400"/>
            <a:ext cx="1676400" cy="304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4038600" y="4495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4267200" y="3733800"/>
            <a:ext cx="1752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Chromatographic Column</a:t>
            </a: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6324600" y="4038600"/>
            <a:ext cx="1371600" cy="7223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Detector</a:t>
            </a:r>
          </a:p>
          <a:p>
            <a:pPr>
              <a:spcBef>
                <a:spcPct val="50000"/>
              </a:spcBef>
            </a:pPr>
            <a:endParaRPr lang="en-US" sz="1600">
              <a:latin typeface="Tahoma" pitchFamily="34" charset="0"/>
            </a:endParaRPr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>
            <a:off x="5943600" y="44958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5" name="Freeform 19"/>
          <p:cNvSpPr>
            <a:spLocks/>
          </p:cNvSpPr>
          <p:nvPr/>
        </p:nvSpPr>
        <p:spPr bwMode="auto">
          <a:xfrm>
            <a:off x="7696200" y="4495800"/>
            <a:ext cx="457200" cy="457200"/>
          </a:xfrm>
          <a:custGeom>
            <a:avLst/>
            <a:gdLst>
              <a:gd name="T0" fmla="*/ 0 w 288"/>
              <a:gd name="T1" fmla="*/ 0 h 288"/>
              <a:gd name="T2" fmla="*/ 381000 w 288"/>
              <a:gd name="T3" fmla="*/ 76200 h 288"/>
              <a:gd name="T4" fmla="*/ 457200 w 288"/>
              <a:gd name="T5" fmla="*/ 457200 h 2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8" h="288">
                <a:moveTo>
                  <a:pt x="0" y="0"/>
                </a:moveTo>
                <a:cubicBezTo>
                  <a:pt x="96" y="0"/>
                  <a:pt x="192" y="0"/>
                  <a:pt x="240" y="48"/>
                </a:cubicBezTo>
                <a:cubicBezTo>
                  <a:pt x="288" y="96"/>
                  <a:pt x="280" y="248"/>
                  <a:pt x="288" y="28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7315200" y="4953000"/>
            <a:ext cx="1828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Waste or fraction collection</a:t>
            </a:r>
          </a:p>
        </p:txBody>
      </p:sp>
      <p:sp>
        <p:nvSpPr>
          <p:cNvPr id="55317" name="Rectangle 21"/>
          <p:cNvSpPr>
            <a:spLocks noChangeArrowheads="1"/>
          </p:cNvSpPr>
          <p:nvPr/>
        </p:nvSpPr>
        <p:spPr bwMode="auto">
          <a:xfrm>
            <a:off x="5181600" y="6172200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5334000" y="5181600"/>
            <a:ext cx="1219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9" name="Freeform 23"/>
          <p:cNvSpPr>
            <a:spLocks/>
          </p:cNvSpPr>
          <p:nvPr/>
        </p:nvSpPr>
        <p:spPr bwMode="auto">
          <a:xfrm>
            <a:off x="5387975" y="5997575"/>
            <a:ext cx="241300" cy="177800"/>
          </a:xfrm>
          <a:custGeom>
            <a:avLst/>
            <a:gdLst>
              <a:gd name="T0" fmla="*/ 76200 w 152"/>
              <a:gd name="T1" fmla="*/ 25400 h 112"/>
              <a:gd name="T2" fmla="*/ 228600 w 152"/>
              <a:gd name="T3" fmla="*/ 25400 h 112"/>
              <a:gd name="T4" fmla="*/ 0 w 152"/>
              <a:gd name="T5" fmla="*/ 177800 h 1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112">
                <a:moveTo>
                  <a:pt x="48" y="16"/>
                </a:moveTo>
                <a:cubicBezTo>
                  <a:pt x="100" y="8"/>
                  <a:pt x="152" y="0"/>
                  <a:pt x="144" y="16"/>
                </a:cubicBezTo>
                <a:cubicBezTo>
                  <a:pt x="136" y="32"/>
                  <a:pt x="24" y="96"/>
                  <a:pt x="0" y="1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20" name="Freeform 24"/>
          <p:cNvSpPr>
            <a:spLocks/>
          </p:cNvSpPr>
          <p:nvPr/>
        </p:nvSpPr>
        <p:spPr bwMode="auto">
          <a:xfrm>
            <a:off x="6280150" y="6019800"/>
            <a:ext cx="304800" cy="177800"/>
          </a:xfrm>
          <a:custGeom>
            <a:avLst/>
            <a:gdLst>
              <a:gd name="T0" fmla="*/ 304800 w 192"/>
              <a:gd name="T1" fmla="*/ 25400 h 112"/>
              <a:gd name="T2" fmla="*/ 0 w 192"/>
              <a:gd name="T3" fmla="*/ 25400 h 112"/>
              <a:gd name="T4" fmla="*/ 304800 w 192"/>
              <a:gd name="T5" fmla="*/ 177800 h 1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112">
                <a:moveTo>
                  <a:pt x="192" y="16"/>
                </a:moveTo>
                <a:cubicBezTo>
                  <a:pt x="96" y="8"/>
                  <a:pt x="0" y="0"/>
                  <a:pt x="0" y="16"/>
                </a:cubicBezTo>
                <a:cubicBezTo>
                  <a:pt x="0" y="32"/>
                  <a:pt x="160" y="96"/>
                  <a:pt x="192" y="1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21" name="Freeform 25"/>
          <p:cNvSpPr>
            <a:spLocks/>
          </p:cNvSpPr>
          <p:nvPr/>
        </p:nvSpPr>
        <p:spPr bwMode="auto">
          <a:xfrm>
            <a:off x="4572000" y="4724400"/>
            <a:ext cx="1841500" cy="1549400"/>
          </a:xfrm>
          <a:custGeom>
            <a:avLst/>
            <a:gdLst>
              <a:gd name="T0" fmla="*/ 1828800 w 1160"/>
              <a:gd name="T1" fmla="*/ 0 h 976"/>
              <a:gd name="T2" fmla="*/ 1752600 w 1160"/>
              <a:gd name="T3" fmla="*/ 228600 h 976"/>
              <a:gd name="T4" fmla="*/ 1295400 w 1160"/>
              <a:gd name="T5" fmla="*/ 381000 h 976"/>
              <a:gd name="T6" fmla="*/ 304800 w 1160"/>
              <a:gd name="T7" fmla="*/ 381000 h 976"/>
              <a:gd name="T8" fmla="*/ 0 w 1160"/>
              <a:gd name="T9" fmla="*/ 914400 h 976"/>
              <a:gd name="T10" fmla="*/ 304800 w 1160"/>
              <a:gd name="T11" fmla="*/ 1447800 h 976"/>
              <a:gd name="T12" fmla="*/ 609600 w 1160"/>
              <a:gd name="T13" fmla="*/ 1524000 h 9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60" h="976">
                <a:moveTo>
                  <a:pt x="1152" y="0"/>
                </a:moveTo>
                <a:cubicBezTo>
                  <a:pt x="1156" y="52"/>
                  <a:pt x="1160" y="104"/>
                  <a:pt x="1104" y="144"/>
                </a:cubicBezTo>
                <a:cubicBezTo>
                  <a:pt x="1048" y="184"/>
                  <a:pt x="968" y="224"/>
                  <a:pt x="816" y="240"/>
                </a:cubicBezTo>
                <a:cubicBezTo>
                  <a:pt x="664" y="256"/>
                  <a:pt x="328" y="184"/>
                  <a:pt x="192" y="240"/>
                </a:cubicBezTo>
                <a:cubicBezTo>
                  <a:pt x="56" y="296"/>
                  <a:pt x="0" y="464"/>
                  <a:pt x="0" y="576"/>
                </a:cubicBezTo>
                <a:cubicBezTo>
                  <a:pt x="0" y="688"/>
                  <a:pt x="128" y="848"/>
                  <a:pt x="192" y="912"/>
                </a:cubicBezTo>
                <a:cubicBezTo>
                  <a:pt x="256" y="976"/>
                  <a:pt x="352" y="952"/>
                  <a:pt x="384" y="96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2895600" y="5867400"/>
            <a:ext cx="1752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latin typeface="Tahoma" pitchFamily="34" charset="0"/>
              </a:rPr>
              <a:t>Signal to data recorder</a:t>
            </a:r>
          </a:p>
        </p:txBody>
      </p:sp>
      <p:sp>
        <p:nvSpPr>
          <p:cNvPr id="55323" name="Rectangle 27"/>
          <p:cNvSpPr>
            <a:spLocks noChangeArrowheads="1"/>
          </p:cNvSpPr>
          <p:nvPr/>
        </p:nvSpPr>
        <p:spPr bwMode="auto">
          <a:xfrm>
            <a:off x="5410200" y="5257800"/>
            <a:ext cx="1066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24" name="Freeform 28"/>
          <p:cNvSpPr>
            <a:spLocks/>
          </p:cNvSpPr>
          <p:nvPr/>
        </p:nvSpPr>
        <p:spPr bwMode="auto">
          <a:xfrm>
            <a:off x="5416550" y="5392738"/>
            <a:ext cx="1042988" cy="504825"/>
          </a:xfrm>
          <a:custGeom>
            <a:avLst/>
            <a:gdLst>
              <a:gd name="T0" fmla="*/ 0 w 657"/>
              <a:gd name="T1" fmla="*/ 481013 h 318"/>
              <a:gd name="T2" fmla="*/ 104775 w 657"/>
              <a:gd name="T3" fmla="*/ 468313 h 318"/>
              <a:gd name="T4" fmla="*/ 187325 w 657"/>
              <a:gd name="T5" fmla="*/ 234950 h 318"/>
              <a:gd name="T6" fmla="*/ 233363 w 657"/>
              <a:gd name="T7" fmla="*/ 398463 h 318"/>
              <a:gd name="T8" fmla="*/ 246063 w 657"/>
              <a:gd name="T9" fmla="*/ 446088 h 318"/>
              <a:gd name="T10" fmla="*/ 280988 w 657"/>
              <a:gd name="T11" fmla="*/ 457200 h 318"/>
              <a:gd name="T12" fmla="*/ 327025 w 657"/>
              <a:gd name="T13" fmla="*/ 293688 h 318"/>
              <a:gd name="T14" fmla="*/ 339725 w 657"/>
              <a:gd name="T15" fmla="*/ 328613 h 318"/>
              <a:gd name="T16" fmla="*/ 350838 w 657"/>
              <a:gd name="T17" fmla="*/ 363538 h 318"/>
              <a:gd name="T18" fmla="*/ 363538 w 657"/>
              <a:gd name="T19" fmla="*/ 328613 h 318"/>
              <a:gd name="T20" fmla="*/ 385763 w 657"/>
              <a:gd name="T21" fmla="*/ 293688 h 318"/>
              <a:gd name="T22" fmla="*/ 409575 w 657"/>
              <a:gd name="T23" fmla="*/ 11113 h 318"/>
              <a:gd name="T24" fmla="*/ 422275 w 657"/>
              <a:gd name="T25" fmla="*/ 46038 h 318"/>
              <a:gd name="T26" fmla="*/ 433388 w 657"/>
              <a:gd name="T27" fmla="*/ 82550 h 318"/>
              <a:gd name="T28" fmla="*/ 457200 w 657"/>
              <a:gd name="T29" fmla="*/ 257175 h 318"/>
              <a:gd name="T30" fmla="*/ 538163 w 657"/>
              <a:gd name="T31" fmla="*/ 481013 h 318"/>
              <a:gd name="T32" fmla="*/ 574675 w 657"/>
              <a:gd name="T33" fmla="*/ 446088 h 318"/>
              <a:gd name="T34" fmla="*/ 596900 w 657"/>
              <a:gd name="T35" fmla="*/ 374650 h 318"/>
              <a:gd name="T36" fmla="*/ 644525 w 657"/>
              <a:gd name="T37" fmla="*/ 481013 h 318"/>
              <a:gd name="T38" fmla="*/ 679450 w 657"/>
              <a:gd name="T39" fmla="*/ 492125 h 318"/>
              <a:gd name="T40" fmla="*/ 738188 w 657"/>
              <a:gd name="T41" fmla="*/ 387350 h 318"/>
              <a:gd name="T42" fmla="*/ 784225 w 657"/>
              <a:gd name="T43" fmla="*/ 422275 h 318"/>
              <a:gd name="T44" fmla="*/ 866775 w 657"/>
              <a:gd name="T45" fmla="*/ 492125 h 318"/>
              <a:gd name="T46" fmla="*/ 1042988 w 657"/>
              <a:gd name="T47" fmla="*/ 492125 h 31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657" h="318">
                <a:moveTo>
                  <a:pt x="0" y="303"/>
                </a:moveTo>
                <a:cubicBezTo>
                  <a:pt x="22" y="300"/>
                  <a:pt x="45" y="300"/>
                  <a:pt x="66" y="295"/>
                </a:cubicBezTo>
                <a:cubicBezTo>
                  <a:pt x="115" y="283"/>
                  <a:pt x="105" y="184"/>
                  <a:pt x="118" y="148"/>
                </a:cubicBezTo>
                <a:cubicBezTo>
                  <a:pt x="129" y="182"/>
                  <a:pt x="137" y="216"/>
                  <a:pt x="147" y="251"/>
                </a:cubicBezTo>
                <a:cubicBezTo>
                  <a:pt x="150" y="261"/>
                  <a:pt x="148" y="273"/>
                  <a:pt x="155" y="281"/>
                </a:cubicBezTo>
                <a:cubicBezTo>
                  <a:pt x="160" y="287"/>
                  <a:pt x="170" y="286"/>
                  <a:pt x="177" y="288"/>
                </a:cubicBezTo>
                <a:cubicBezTo>
                  <a:pt x="199" y="256"/>
                  <a:pt x="194" y="221"/>
                  <a:pt x="206" y="185"/>
                </a:cubicBezTo>
                <a:cubicBezTo>
                  <a:pt x="209" y="192"/>
                  <a:pt x="211" y="200"/>
                  <a:pt x="214" y="207"/>
                </a:cubicBezTo>
                <a:cubicBezTo>
                  <a:pt x="216" y="214"/>
                  <a:pt x="213" y="229"/>
                  <a:pt x="221" y="229"/>
                </a:cubicBezTo>
                <a:cubicBezTo>
                  <a:pt x="229" y="229"/>
                  <a:pt x="226" y="214"/>
                  <a:pt x="229" y="207"/>
                </a:cubicBezTo>
                <a:cubicBezTo>
                  <a:pt x="233" y="199"/>
                  <a:pt x="238" y="192"/>
                  <a:pt x="243" y="185"/>
                </a:cubicBezTo>
                <a:cubicBezTo>
                  <a:pt x="247" y="126"/>
                  <a:pt x="236" y="62"/>
                  <a:pt x="258" y="7"/>
                </a:cubicBezTo>
                <a:cubicBezTo>
                  <a:pt x="261" y="0"/>
                  <a:pt x="264" y="22"/>
                  <a:pt x="266" y="29"/>
                </a:cubicBezTo>
                <a:cubicBezTo>
                  <a:pt x="269" y="37"/>
                  <a:pt x="271" y="44"/>
                  <a:pt x="273" y="52"/>
                </a:cubicBezTo>
                <a:cubicBezTo>
                  <a:pt x="278" y="89"/>
                  <a:pt x="283" y="125"/>
                  <a:pt x="288" y="162"/>
                </a:cubicBezTo>
                <a:cubicBezTo>
                  <a:pt x="294" y="205"/>
                  <a:pt x="294" y="287"/>
                  <a:pt x="339" y="303"/>
                </a:cubicBezTo>
                <a:cubicBezTo>
                  <a:pt x="347" y="296"/>
                  <a:pt x="357" y="290"/>
                  <a:pt x="362" y="281"/>
                </a:cubicBezTo>
                <a:cubicBezTo>
                  <a:pt x="370" y="267"/>
                  <a:pt x="376" y="236"/>
                  <a:pt x="376" y="236"/>
                </a:cubicBezTo>
                <a:cubicBezTo>
                  <a:pt x="380" y="247"/>
                  <a:pt x="400" y="297"/>
                  <a:pt x="406" y="303"/>
                </a:cubicBezTo>
                <a:cubicBezTo>
                  <a:pt x="412" y="308"/>
                  <a:pt x="421" y="308"/>
                  <a:pt x="428" y="310"/>
                </a:cubicBezTo>
                <a:cubicBezTo>
                  <a:pt x="462" y="260"/>
                  <a:pt x="453" y="283"/>
                  <a:pt x="465" y="244"/>
                </a:cubicBezTo>
                <a:cubicBezTo>
                  <a:pt x="471" y="264"/>
                  <a:pt x="477" y="318"/>
                  <a:pt x="494" y="266"/>
                </a:cubicBezTo>
                <a:cubicBezTo>
                  <a:pt x="532" y="278"/>
                  <a:pt x="513" y="306"/>
                  <a:pt x="546" y="310"/>
                </a:cubicBezTo>
                <a:cubicBezTo>
                  <a:pt x="583" y="314"/>
                  <a:pt x="620" y="310"/>
                  <a:pt x="657" y="31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6781800" y="57912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Chromatogram</a:t>
            </a:r>
          </a:p>
        </p:txBody>
      </p:sp>
      <p:sp>
        <p:nvSpPr>
          <p:cNvPr id="55326" name="Line 30"/>
          <p:cNvSpPr>
            <a:spLocks noChangeShapeType="1"/>
          </p:cNvSpPr>
          <p:nvPr/>
        </p:nvSpPr>
        <p:spPr bwMode="auto">
          <a:xfrm flipH="1" flipV="1">
            <a:off x="6324600" y="58674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2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  <p:bldP spid="55300" grpId="0"/>
      <p:bldP spid="55301" grpId="0" animBg="1"/>
      <p:bldP spid="55302" grpId="0"/>
      <p:bldP spid="55303" grpId="0" animBg="1"/>
      <p:bldP spid="55304" grpId="0" animBg="1"/>
      <p:bldP spid="55305" grpId="0" animBg="1"/>
      <p:bldP spid="55306" grpId="0" animBg="1"/>
      <p:bldP spid="55307" grpId="0" animBg="1"/>
      <p:bldP spid="55308" grpId="0"/>
      <p:bldP spid="55309" grpId="0"/>
      <p:bldP spid="55310" grpId="0" animBg="1"/>
      <p:bldP spid="55311" grpId="0" animBg="1"/>
      <p:bldP spid="55312" grpId="0"/>
      <p:bldP spid="55313" grpId="0" animBg="1"/>
      <p:bldP spid="55314" grpId="0" animBg="1"/>
      <p:bldP spid="55315" grpId="0" animBg="1"/>
      <p:bldP spid="55316" grpId="0"/>
      <p:bldP spid="55317" grpId="0" animBg="1"/>
      <p:bldP spid="55318" grpId="0" animBg="1"/>
      <p:bldP spid="55319" grpId="0" animBg="1"/>
      <p:bldP spid="55320" grpId="0" animBg="1"/>
      <p:bldP spid="55321" grpId="0" animBg="1"/>
      <p:bldP spid="55322" grpId="0"/>
      <p:bldP spid="55323" grpId="0" animBg="1"/>
      <p:bldP spid="55324" grpId="0" animBg="1"/>
      <p:bldP spid="55325" grpId="0"/>
      <p:bldP spid="553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pitchFamily="34" charset="0"/>
              </a:rPr>
              <a:t>Chromatography</a:t>
            </a:r>
            <a:r>
              <a:rPr lang="en-US" altLang="en-US" sz="2200" smtClean="0">
                <a:latin typeface="Tahoma" pitchFamily="34" charset="0"/>
              </a:rPr>
              <a:t/>
            </a:r>
            <a:br>
              <a:rPr lang="en-US" altLang="en-US" sz="2200" smtClean="0">
                <a:latin typeface="Tahoma" pitchFamily="34" charset="0"/>
              </a:rPr>
            </a:br>
            <a:r>
              <a:rPr lang="en-US" altLang="en-US" sz="2200" smtClean="0">
                <a:latin typeface="Tahoma" pitchFamily="34" charset="0"/>
              </a:rPr>
              <a:t> </a:t>
            </a:r>
            <a:r>
              <a:rPr lang="en-US" altLang="en-US" sz="2800" smtClean="0">
                <a:latin typeface="Tahoma" pitchFamily="34" charset="0"/>
              </a:rPr>
              <a:t>More on Stationary Phases</a:t>
            </a: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762000" y="2133600"/>
            <a:ext cx="1219200" cy="12192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871538" y="2243138"/>
            <a:ext cx="968375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968375" y="2374900"/>
            <a:ext cx="773113" cy="7604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685800" y="1447800"/>
            <a:ext cx="28194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en-US" altLang="en-US" sz="1600">
                <a:latin typeface="Tahoma" pitchFamily="34" charset="0"/>
              </a:rPr>
              <a:t>Open Tubular – in GC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en-US" sz="1600">
                <a:latin typeface="Tahoma" pitchFamily="34" charset="0"/>
              </a:rPr>
              <a:t>(end on, cross section view)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2319338" y="2471738"/>
            <a:ext cx="160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Column Wall</a:t>
            </a:r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H="1">
            <a:off x="1938338" y="2624138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2090738" y="3157538"/>
            <a:ext cx="1828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Mobile phase</a:t>
            </a:r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 flipV="1">
            <a:off x="1404938" y="2852738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2166938" y="3690938"/>
            <a:ext cx="1905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Stationary phase (wall coating)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 flipV="1">
            <a:off x="1328738" y="3157538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4876800" y="2133600"/>
            <a:ext cx="2057400" cy="7620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50" name="Oval 14"/>
          <p:cNvSpPr>
            <a:spLocks noChangeArrowheads="1"/>
          </p:cNvSpPr>
          <p:nvPr/>
        </p:nvSpPr>
        <p:spPr bwMode="auto">
          <a:xfrm>
            <a:off x="49530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51" name="Oval 15"/>
          <p:cNvSpPr>
            <a:spLocks noChangeArrowheads="1"/>
          </p:cNvSpPr>
          <p:nvPr/>
        </p:nvSpPr>
        <p:spPr bwMode="auto">
          <a:xfrm>
            <a:off x="48768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52" name="Oval 16"/>
          <p:cNvSpPr>
            <a:spLocks noChangeArrowheads="1"/>
          </p:cNvSpPr>
          <p:nvPr/>
        </p:nvSpPr>
        <p:spPr bwMode="auto">
          <a:xfrm>
            <a:off x="50292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53" name="Oval 17"/>
          <p:cNvSpPr>
            <a:spLocks noChangeArrowheads="1"/>
          </p:cNvSpPr>
          <p:nvPr/>
        </p:nvSpPr>
        <p:spPr bwMode="auto">
          <a:xfrm>
            <a:off x="49530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54" name="Oval 18"/>
          <p:cNvSpPr>
            <a:spLocks noChangeArrowheads="1"/>
          </p:cNvSpPr>
          <p:nvPr/>
        </p:nvSpPr>
        <p:spPr bwMode="auto">
          <a:xfrm>
            <a:off x="51054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55" name="Oval 19"/>
          <p:cNvSpPr>
            <a:spLocks noChangeArrowheads="1"/>
          </p:cNvSpPr>
          <p:nvPr/>
        </p:nvSpPr>
        <p:spPr bwMode="auto">
          <a:xfrm>
            <a:off x="51054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56" name="Oval 20"/>
          <p:cNvSpPr>
            <a:spLocks noChangeArrowheads="1"/>
          </p:cNvSpPr>
          <p:nvPr/>
        </p:nvSpPr>
        <p:spPr bwMode="auto">
          <a:xfrm>
            <a:off x="5029200" y="220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57" name="Oval 21"/>
          <p:cNvSpPr>
            <a:spLocks noChangeArrowheads="1"/>
          </p:cNvSpPr>
          <p:nvPr/>
        </p:nvSpPr>
        <p:spPr bwMode="auto">
          <a:xfrm>
            <a:off x="4876800" y="215582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4800600" y="1524000"/>
            <a:ext cx="3429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Packed column (side view) (e.g. Silica in normal phase HPLC)</a:t>
            </a:r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5181600" y="3124200"/>
            <a:ext cx="32766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Packing Material (solid)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Stationary phase is surface (larger area than shown because its porous)</a:t>
            </a:r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 flipH="1" flipV="1">
            <a:off x="5029200" y="27432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4876800" y="5105400"/>
            <a:ext cx="2057400" cy="7620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62" name="Oval 26"/>
          <p:cNvSpPr>
            <a:spLocks noChangeArrowheads="1"/>
          </p:cNvSpPr>
          <p:nvPr/>
        </p:nvSpPr>
        <p:spPr bwMode="auto">
          <a:xfrm>
            <a:off x="4953000" y="56388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63" name="Oval 27"/>
          <p:cNvSpPr>
            <a:spLocks noChangeArrowheads="1"/>
          </p:cNvSpPr>
          <p:nvPr/>
        </p:nvSpPr>
        <p:spPr bwMode="auto">
          <a:xfrm>
            <a:off x="4876800" y="5486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64" name="Oval 28"/>
          <p:cNvSpPr>
            <a:spLocks noChangeArrowheads="1"/>
          </p:cNvSpPr>
          <p:nvPr/>
        </p:nvSpPr>
        <p:spPr bwMode="auto">
          <a:xfrm>
            <a:off x="5029200" y="54864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65" name="Oval 29"/>
          <p:cNvSpPr>
            <a:spLocks noChangeArrowheads="1"/>
          </p:cNvSpPr>
          <p:nvPr/>
        </p:nvSpPr>
        <p:spPr bwMode="auto">
          <a:xfrm>
            <a:off x="4953000" y="5334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66" name="Oval 30"/>
          <p:cNvSpPr>
            <a:spLocks noChangeArrowheads="1"/>
          </p:cNvSpPr>
          <p:nvPr/>
        </p:nvSpPr>
        <p:spPr bwMode="auto">
          <a:xfrm>
            <a:off x="5105400" y="56388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67" name="Oval 31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68" name="Oval 32"/>
          <p:cNvSpPr>
            <a:spLocks noChangeArrowheads="1"/>
          </p:cNvSpPr>
          <p:nvPr/>
        </p:nvSpPr>
        <p:spPr bwMode="auto">
          <a:xfrm>
            <a:off x="5029200" y="5181600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69" name="Oval 33"/>
          <p:cNvSpPr>
            <a:spLocks noChangeArrowheads="1"/>
          </p:cNvSpPr>
          <p:nvPr/>
        </p:nvSpPr>
        <p:spPr bwMode="auto">
          <a:xfrm>
            <a:off x="4876800" y="5127625"/>
            <a:ext cx="152400" cy="152400"/>
          </a:xfrm>
          <a:prstGeom prst="ellipse">
            <a:avLst/>
          </a:prstGeom>
          <a:solidFill>
            <a:schemeClr val="accent1"/>
          </a:solidFill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4724400" y="4419600"/>
            <a:ext cx="2971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Bonded phase (liquid-like)</a:t>
            </a:r>
          </a:p>
        </p:txBody>
      </p:sp>
      <p:sp>
        <p:nvSpPr>
          <p:cNvPr id="39971" name="Oval 35"/>
          <p:cNvSpPr>
            <a:spLocks noChangeArrowheads="1"/>
          </p:cNvSpPr>
          <p:nvPr/>
        </p:nvSpPr>
        <p:spPr bwMode="auto">
          <a:xfrm>
            <a:off x="3048000" y="4876800"/>
            <a:ext cx="914400" cy="914400"/>
          </a:xfrm>
          <a:prstGeom prst="ellipse">
            <a:avLst/>
          </a:prstGeom>
          <a:solidFill>
            <a:schemeClr val="accent1"/>
          </a:solidFill>
          <a:ln w="635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72" name="Line 36"/>
          <p:cNvSpPr>
            <a:spLocks noChangeShapeType="1"/>
          </p:cNvSpPr>
          <p:nvPr/>
        </p:nvSpPr>
        <p:spPr bwMode="auto">
          <a:xfrm flipH="1" flipV="1">
            <a:off x="3657600" y="4876800"/>
            <a:ext cx="129540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3" name="Line 37"/>
          <p:cNvSpPr>
            <a:spLocks noChangeShapeType="1"/>
          </p:cNvSpPr>
          <p:nvPr/>
        </p:nvSpPr>
        <p:spPr bwMode="auto">
          <a:xfrm flipH="1">
            <a:off x="3581400" y="5257800"/>
            <a:ext cx="1371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4" name="Text Box 38"/>
          <p:cNvSpPr txBox="1">
            <a:spLocks noChangeArrowheads="1"/>
          </p:cNvSpPr>
          <p:nvPr/>
        </p:nvSpPr>
        <p:spPr bwMode="auto">
          <a:xfrm>
            <a:off x="2667000" y="4419600"/>
            <a:ext cx="1828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Expanded View</a:t>
            </a:r>
          </a:p>
        </p:txBody>
      </p:sp>
      <p:sp>
        <p:nvSpPr>
          <p:cNvPr id="39975" name="Text Box 39"/>
          <p:cNvSpPr txBox="1">
            <a:spLocks noChangeArrowheads="1"/>
          </p:cNvSpPr>
          <p:nvPr/>
        </p:nvSpPr>
        <p:spPr bwMode="auto">
          <a:xfrm>
            <a:off x="457200" y="4953000"/>
            <a:ext cx="23622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Stationary Phase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Chemically bonded to packing material </a:t>
            </a:r>
          </a:p>
        </p:txBody>
      </p:sp>
      <p:sp>
        <p:nvSpPr>
          <p:cNvPr id="39976" name="Line 40"/>
          <p:cNvSpPr>
            <a:spLocks noChangeShapeType="1"/>
          </p:cNvSpPr>
          <p:nvPr/>
        </p:nvSpPr>
        <p:spPr bwMode="auto">
          <a:xfrm flipV="1">
            <a:off x="2133600" y="5029200"/>
            <a:ext cx="102393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7" name="Text Box 41"/>
          <p:cNvSpPr txBox="1">
            <a:spLocks noChangeArrowheads="1"/>
          </p:cNvSpPr>
          <p:nvPr/>
        </p:nvSpPr>
        <p:spPr bwMode="auto">
          <a:xfrm>
            <a:off x="2362200" y="6096000"/>
            <a:ext cx="2057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latin typeface="Tahoma" pitchFamily="34" charset="0"/>
              </a:rPr>
              <a:t>Packing Material</a:t>
            </a:r>
          </a:p>
        </p:txBody>
      </p:sp>
      <p:sp>
        <p:nvSpPr>
          <p:cNvPr id="39978" name="Line 42"/>
          <p:cNvSpPr>
            <a:spLocks noChangeShapeType="1"/>
          </p:cNvSpPr>
          <p:nvPr/>
        </p:nvSpPr>
        <p:spPr bwMode="auto">
          <a:xfrm flipV="1">
            <a:off x="3200400" y="5334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8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nimBg="1"/>
      <p:bldP spid="39940" grpId="0" animBg="1"/>
      <p:bldP spid="39941" grpId="0" animBg="1"/>
      <p:bldP spid="39942" grpId="0"/>
      <p:bldP spid="39943" grpId="0"/>
      <p:bldP spid="39944" grpId="0" animBg="1"/>
      <p:bldP spid="39945" grpId="0"/>
      <p:bldP spid="39946" grpId="0" animBg="1"/>
      <p:bldP spid="39947" grpId="0"/>
      <p:bldP spid="39948" grpId="0" animBg="1"/>
      <p:bldP spid="39949" grpId="0" animBg="1"/>
      <p:bldP spid="39950" grpId="0" animBg="1"/>
      <p:bldP spid="39951" grpId="0" animBg="1"/>
      <p:bldP spid="39952" grpId="0" animBg="1"/>
      <p:bldP spid="39953" grpId="0" animBg="1"/>
      <p:bldP spid="39954" grpId="0" animBg="1"/>
      <p:bldP spid="39955" grpId="0" animBg="1"/>
      <p:bldP spid="39956" grpId="0" animBg="1"/>
      <p:bldP spid="39957" grpId="0" animBg="1"/>
      <p:bldP spid="39958" grpId="0"/>
      <p:bldP spid="39959" grpId="0"/>
      <p:bldP spid="39960" grpId="0" animBg="1"/>
      <p:bldP spid="39961" grpId="0" animBg="1"/>
      <p:bldP spid="39962" grpId="0" animBg="1"/>
      <p:bldP spid="39963" grpId="0" animBg="1"/>
      <p:bldP spid="39964" grpId="0" animBg="1"/>
      <p:bldP spid="39965" grpId="0" animBg="1"/>
      <p:bldP spid="39966" grpId="0" animBg="1"/>
      <p:bldP spid="39967" grpId="0" animBg="1"/>
      <p:bldP spid="39968" grpId="0" animBg="1"/>
      <p:bldP spid="39969" grpId="0" animBg="1"/>
      <p:bldP spid="39970" grpId="0"/>
      <p:bldP spid="39971" grpId="0" animBg="1"/>
      <p:bldP spid="39972" grpId="0" animBg="1"/>
      <p:bldP spid="39973" grpId="0" animBg="1"/>
      <p:bldP spid="39974" grpId="0"/>
      <p:bldP spid="39975" grpId="0"/>
      <p:bldP spid="39976" grpId="0" animBg="1"/>
      <p:bldP spid="39977" grpId="0"/>
      <p:bldP spid="399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br>
              <a:rPr lang="en-US" sz="4000" smtClean="0">
                <a:latin typeface="Tahoma" pitchFamily="34" charset="0"/>
              </a:rPr>
            </a:br>
            <a:r>
              <a:rPr lang="en-US" sz="3000" smtClean="0">
                <a:latin typeface="Tahoma" pitchFamily="34" charset="0"/>
              </a:rPr>
              <a:t>Overview – The Good, the Bad, and the Ugly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The Good: Differential partitioning of solute between a mobile and a stationary phases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The Bad: Band broadening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The Ugly: Non-ideal peak shapes (we will see this in the GC lab)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5334000" y="2133600"/>
            <a:ext cx="2590800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5334000" y="2133600"/>
            <a:ext cx="152400" cy="533400"/>
          </a:xfrm>
          <a:prstGeom prst="rect">
            <a:avLst/>
          </a:prstGeom>
          <a:solidFill>
            <a:srgbClr val="E0F232">
              <a:alpha val="7607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5334000" y="2133600"/>
            <a:ext cx="152400" cy="533400"/>
          </a:xfrm>
          <a:prstGeom prst="rect">
            <a:avLst/>
          </a:prstGeom>
          <a:solidFill>
            <a:srgbClr val="FF0000">
              <a:alpha val="3411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5257800" y="2667000"/>
            <a:ext cx="26670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257800" y="3505200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More realistic picture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5181600" y="4343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5181600" y="5105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5486400" y="5334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Concentration profile</a:t>
            </a:r>
          </a:p>
        </p:txBody>
      </p:sp>
      <p:sp>
        <p:nvSpPr>
          <p:cNvPr id="53261" name="Freeform 13"/>
          <p:cNvSpPr>
            <a:spLocks/>
          </p:cNvSpPr>
          <p:nvPr/>
        </p:nvSpPr>
        <p:spPr bwMode="auto">
          <a:xfrm>
            <a:off x="5181600" y="4051300"/>
            <a:ext cx="165100" cy="1054100"/>
          </a:xfrm>
          <a:custGeom>
            <a:avLst/>
            <a:gdLst>
              <a:gd name="T0" fmla="*/ 0 w 104"/>
              <a:gd name="T1" fmla="*/ 1054100 h 664"/>
              <a:gd name="T2" fmla="*/ 76200 w 104"/>
              <a:gd name="T3" fmla="*/ 139700 h 664"/>
              <a:gd name="T4" fmla="*/ 152400 w 104"/>
              <a:gd name="T5" fmla="*/ 215900 h 664"/>
              <a:gd name="T6" fmla="*/ 152400 w 104"/>
              <a:gd name="T7" fmla="*/ 1054100 h 6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4" h="664">
                <a:moveTo>
                  <a:pt x="0" y="664"/>
                </a:moveTo>
                <a:cubicBezTo>
                  <a:pt x="16" y="420"/>
                  <a:pt x="32" y="176"/>
                  <a:pt x="48" y="88"/>
                </a:cubicBezTo>
                <a:cubicBezTo>
                  <a:pt x="64" y="0"/>
                  <a:pt x="88" y="40"/>
                  <a:pt x="96" y="136"/>
                </a:cubicBezTo>
                <a:cubicBezTo>
                  <a:pt x="104" y="232"/>
                  <a:pt x="96" y="576"/>
                  <a:pt x="96" y="66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3" name="Freeform 15"/>
          <p:cNvSpPr>
            <a:spLocks/>
          </p:cNvSpPr>
          <p:nvPr/>
        </p:nvSpPr>
        <p:spPr bwMode="auto">
          <a:xfrm>
            <a:off x="6019800" y="4536973"/>
            <a:ext cx="304800" cy="596900"/>
          </a:xfrm>
          <a:custGeom>
            <a:avLst/>
            <a:gdLst>
              <a:gd name="T0" fmla="*/ 0 w 192"/>
              <a:gd name="T1" fmla="*/ 596900 h 376"/>
              <a:gd name="T2" fmla="*/ 152400 w 192"/>
              <a:gd name="T3" fmla="*/ 63500 h 376"/>
              <a:gd name="T4" fmla="*/ 228600 w 192"/>
              <a:gd name="T5" fmla="*/ 215900 h 376"/>
              <a:gd name="T6" fmla="*/ 304800 w 192"/>
              <a:gd name="T7" fmla="*/ 596900 h 3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2" h="376">
                <a:moveTo>
                  <a:pt x="0" y="376"/>
                </a:moveTo>
                <a:cubicBezTo>
                  <a:pt x="36" y="228"/>
                  <a:pt x="72" y="80"/>
                  <a:pt x="96" y="40"/>
                </a:cubicBezTo>
                <a:cubicBezTo>
                  <a:pt x="120" y="0"/>
                  <a:pt x="128" y="80"/>
                  <a:pt x="144" y="136"/>
                </a:cubicBezTo>
                <a:cubicBezTo>
                  <a:pt x="160" y="192"/>
                  <a:pt x="184" y="336"/>
                  <a:pt x="192" y="3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5" name="Freeform 17"/>
          <p:cNvSpPr>
            <a:spLocks/>
          </p:cNvSpPr>
          <p:nvPr/>
        </p:nvSpPr>
        <p:spPr bwMode="auto">
          <a:xfrm>
            <a:off x="7086600" y="4864100"/>
            <a:ext cx="838200" cy="241300"/>
          </a:xfrm>
          <a:custGeom>
            <a:avLst/>
            <a:gdLst>
              <a:gd name="T0" fmla="*/ 0 w 528"/>
              <a:gd name="T1" fmla="*/ 241300 h 152"/>
              <a:gd name="T2" fmla="*/ 228600 w 528"/>
              <a:gd name="T3" fmla="*/ 165100 h 152"/>
              <a:gd name="T4" fmla="*/ 304800 w 528"/>
              <a:gd name="T5" fmla="*/ 88900 h 152"/>
              <a:gd name="T6" fmla="*/ 457200 w 528"/>
              <a:gd name="T7" fmla="*/ 12700 h 152"/>
              <a:gd name="T8" fmla="*/ 609600 w 528"/>
              <a:gd name="T9" fmla="*/ 165100 h 152"/>
              <a:gd name="T10" fmla="*/ 838200 w 528"/>
              <a:gd name="T11" fmla="*/ 241300 h 1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28" h="152">
                <a:moveTo>
                  <a:pt x="0" y="152"/>
                </a:moveTo>
                <a:cubicBezTo>
                  <a:pt x="56" y="136"/>
                  <a:pt x="112" y="120"/>
                  <a:pt x="144" y="104"/>
                </a:cubicBezTo>
                <a:cubicBezTo>
                  <a:pt x="176" y="88"/>
                  <a:pt x="168" y="72"/>
                  <a:pt x="192" y="56"/>
                </a:cubicBezTo>
                <a:cubicBezTo>
                  <a:pt x="216" y="40"/>
                  <a:pt x="256" y="0"/>
                  <a:pt x="288" y="8"/>
                </a:cubicBezTo>
                <a:cubicBezTo>
                  <a:pt x="320" y="16"/>
                  <a:pt x="344" y="80"/>
                  <a:pt x="384" y="104"/>
                </a:cubicBezTo>
                <a:cubicBezTo>
                  <a:pt x="424" y="128"/>
                  <a:pt x="504" y="144"/>
                  <a:pt x="528" y="1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>
            <a:off x="4953000" y="36576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4953000" y="5105400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268" name="Freeform 20"/>
          <p:cNvSpPr>
            <a:spLocks/>
          </p:cNvSpPr>
          <p:nvPr/>
        </p:nvSpPr>
        <p:spPr bwMode="auto">
          <a:xfrm>
            <a:off x="4953000" y="3657600"/>
            <a:ext cx="3048000" cy="1333500"/>
          </a:xfrm>
          <a:custGeom>
            <a:avLst/>
            <a:gdLst>
              <a:gd name="T0" fmla="*/ 0 w 1920"/>
              <a:gd name="T1" fmla="*/ 1295400 h 840"/>
              <a:gd name="T2" fmla="*/ 685800 w 1920"/>
              <a:gd name="T3" fmla="*/ 1295400 h 840"/>
              <a:gd name="T4" fmla="*/ 914400 w 1920"/>
              <a:gd name="T5" fmla="*/ 1143000 h 840"/>
              <a:gd name="T6" fmla="*/ 990600 w 1920"/>
              <a:gd name="T7" fmla="*/ 152400 h 840"/>
              <a:gd name="T8" fmla="*/ 1143000 w 1920"/>
              <a:gd name="T9" fmla="*/ 228600 h 840"/>
              <a:gd name="T10" fmla="*/ 1371600 w 1920"/>
              <a:gd name="T11" fmla="*/ 762000 h 840"/>
              <a:gd name="T12" fmla="*/ 1600200 w 1920"/>
              <a:gd name="T13" fmla="*/ 990600 h 840"/>
              <a:gd name="T14" fmla="*/ 2133600 w 1920"/>
              <a:gd name="T15" fmla="*/ 1219200 h 840"/>
              <a:gd name="T16" fmla="*/ 3048000 w 1920"/>
              <a:gd name="T17" fmla="*/ 1295400 h 8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920" h="840">
                <a:moveTo>
                  <a:pt x="0" y="816"/>
                </a:moveTo>
                <a:cubicBezTo>
                  <a:pt x="168" y="824"/>
                  <a:pt x="336" y="832"/>
                  <a:pt x="432" y="816"/>
                </a:cubicBezTo>
                <a:cubicBezTo>
                  <a:pt x="528" y="800"/>
                  <a:pt x="544" y="840"/>
                  <a:pt x="576" y="720"/>
                </a:cubicBezTo>
                <a:cubicBezTo>
                  <a:pt x="608" y="600"/>
                  <a:pt x="600" y="192"/>
                  <a:pt x="624" y="96"/>
                </a:cubicBezTo>
                <a:cubicBezTo>
                  <a:pt x="648" y="0"/>
                  <a:pt x="680" y="80"/>
                  <a:pt x="720" y="144"/>
                </a:cubicBezTo>
                <a:cubicBezTo>
                  <a:pt x="760" y="208"/>
                  <a:pt x="816" y="400"/>
                  <a:pt x="864" y="480"/>
                </a:cubicBezTo>
                <a:cubicBezTo>
                  <a:pt x="912" y="560"/>
                  <a:pt x="928" y="576"/>
                  <a:pt x="1008" y="624"/>
                </a:cubicBezTo>
                <a:cubicBezTo>
                  <a:pt x="1088" y="672"/>
                  <a:pt x="1192" y="736"/>
                  <a:pt x="1344" y="768"/>
                </a:cubicBezTo>
                <a:cubicBezTo>
                  <a:pt x="1496" y="800"/>
                  <a:pt x="1708" y="808"/>
                  <a:pt x="1920" y="81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264150" y="1447800"/>
            <a:ext cx="2736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Yellow compound sticks to stationary phase more</a:t>
            </a:r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5232400" y="2691581"/>
            <a:ext cx="114300" cy="6096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3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8.67052E-7 L 0.18333 -8.67052E-7 " pathEditMode="relative" ptsTypes="AA">
                                      <p:cBhvr>
                                        <p:cTn id="18" dur="30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8.67052E-7 L 0.075 -8.67052E-7 " pathEditMode="relative" ptsTypes="AA">
                                      <p:cBhvr>
                                        <p:cTn id="20" dur="3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4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5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/>
      <p:bldP spid="53252" grpId="0" uiExpand="1" animBg="1"/>
      <p:bldP spid="53252" grpId="1" animBg="1"/>
      <p:bldP spid="53253" grpId="0" uiExpand="1" animBg="1"/>
      <p:bldP spid="53253" grpId="1" animBg="1"/>
      <p:bldP spid="53253" grpId="2" animBg="1"/>
      <p:bldP spid="53254" grpId="0" uiExpand="1" animBg="1"/>
      <p:bldP spid="53254" grpId="1" uiExpand="1" animBg="1"/>
      <p:bldP spid="53254" grpId="2" animBg="1"/>
      <p:bldP spid="53255" grpId="0" animBg="1"/>
      <p:bldP spid="53255" grpId="1" animBg="1"/>
      <p:bldP spid="53256" grpId="0"/>
      <p:bldP spid="53256" grpId="1"/>
      <p:bldP spid="53257" grpId="0" animBg="1"/>
      <p:bldP spid="53257" grpId="1" animBg="1"/>
      <p:bldP spid="53258" grpId="0" animBg="1"/>
      <p:bldP spid="53258" grpId="1" animBg="1"/>
      <p:bldP spid="53259" grpId="0"/>
      <p:bldP spid="53259" grpId="1"/>
      <p:bldP spid="53261" grpId="0" animBg="1"/>
      <p:bldP spid="53261" grpId="1" animBg="1"/>
      <p:bldP spid="53261" grpId="2" animBg="1"/>
      <p:bldP spid="53263" grpId="0" animBg="1"/>
      <p:bldP spid="53263" grpId="1" animBg="1"/>
      <p:bldP spid="53263" grpId="2" animBg="1"/>
      <p:bldP spid="53265" grpId="0" animBg="1"/>
      <p:bldP spid="53265" grpId="1" animBg="1"/>
      <p:bldP spid="53266" grpId="0" animBg="1"/>
      <p:bldP spid="53267" grpId="0" animBg="1"/>
      <p:bldP spid="53268" grpId="0" animBg="1"/>
      <p:bldP spid="2" grpId="0"/>
      <p:bldP spid="3" grpId="0" animBg="1"/>
      <p:bldP spid="3" grpId="1" animBg="1"/>
      <p:bldP spid="3" grpId="2" animBg="1"/>
      <p:bldP spid="3" grpId="3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200" smtClean="0">
                <a:latin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</a:rPr>
              <a:t>Flow </a:t>
            </a:r>
            <a:r>
              <a:rPr lang="en-US" sz="2800" smtClean="0"/>
              <a:t>–</a:t>
            </a:r>
            <a:r>
              <a:rPr lang="en-US" sz="2800" smtClean="0">
                <a:latin typeface="Tahoma" pitchFamily="34" charset="0"/>
              </a:rPr>
              <a:t> Volume Relation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>
                <a:latin typeface="Tahoma" pitchFamily="34" charset="0"/>
              </a:rPr>
              <a:t>Relationship between volume (used with gravity columns) and time (most common with more advanced instruments):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Tahoma" pitchFamily="34" charset="0"/>
              </a:rPr>
              <a:t>V = t</a:t>
            </a:r>
            <a:r>
              <a:rPr lang="en-US" sz="2400" smtClean="0">
                <a:latin typeface="Tahoma" pitchFamily="34" charset="0"/>
                <a:cs typeface="Arial" charset="0"/>
              </a:rPr>
              <a:t>·</a:t>
            </a:r>
            <a:r>
              <a:rPr lang="en-US" sz="2400" smtClean="0">
                <a:latin typeface="Tahoma" pitchFamily="34" charset="0"/>
              </a:rPr>
              <a:t>u</a:t>
            </a:r>
            <a:r>
              <a:rPr lang="en-US" sz="2400" baseline="-25000" smtClean="0">
                <a:latin typeface="Tahoma" pitchFamily="34" charset="0"/>
              </a:rPr>
              <a:t>V</a:t>
            </a:r>
            <a:endParaRPr lang="en-US" sz="2400" smtClean="0">
              <a:latin typeface="Tahoma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Tahoma" pitchFamily="34" charset="0"/>
              </a:rPr>
              <a:t>V = volume passing through column part in time t at flow rate u</a:t>
            </a:r>
            <a:r>
              <a:rPr lang="en-US" sz="2400" baseline="-25000" smtClean="0">
                <a:latin typeface="Tahoma" pitchFamily="34" charset="0"/>
              </a:rPr>
              <a:t>V</a:t>
            </a:r>
            <a:endParaRPr lang="en-US" sz="2400" smtClean="0">
              <a:latin typeface="Tahoma" pitchFamily="34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Tahoma" pitchFamily="34" charset="0"/>
              </a:rPr>
              <a:t>Also, V</a:t>
            </a:r>
            <a:r>
              <a:rPr lang="en-US" sz="2400" baseline="-25000" smtClean="0">
                <a:latin typeface="Tahoma" pitchFamily="34" charset="0"/>
              </a:rPr>
              <a:t>R</a:t>
            </a:r>
            <a:r>
              <a:rPr lang="en-US" sz="2400" smtClean="0">
                <a:latin typeface="Tahoma" pitchFamily="34" charset="0"/>
              </a:rPr>
              <a:t> = t</a:t>
            </a:r>
            <a:r>
              <a:rPr lang="en-US" sz="2400" baseline="-25000" smtClean="0">
                <a:latin typeface="Tahoma" pitchFamily="34" charset="0"/>
              </a:rPr>
              <a:t>R</a:t>
            </a:r>
            <a:r>
              <a:rPr lang="en-US" sz="2400" smtClean="0">
                <a:latin typeface="Tahoma" pitchFamily="34" charset="0"/>
                <a:cs typeface="Arial" charset="0"/>
              </a:rPr>
              <a:t>·</a:t>
            </a:r>
            <a:r>
              <a:rPr lang="en-US" sz="2400" smtClean="0">
                <a:latin typeface="Tahoma" pitchFamily="34" charset="0"/>
              </a:rPr>
              <a:t>u</a:t>
            </a:r>
            <a:r>
              <a:rPr lang="en-US" sz="2400" baseline="-25000" smtClean="0">
                <a:latin typeface="Tahoma" pitchFamily="34" charset="0"/>
              </a:rPr>
              <a:t>V</a:t>
            </a:r>
            <a:r>
              <a:rPr lang="en-US" sz="2400" smtClean="0">
                <a:latin typeface="Tahoma" pitchFamily="34" charset="0"/>
              </a:rPr>
              <a:t>  where R refers to retention time/volume (time it takes component to go through column or volume of solvent needed to elute compound)</a:t>
            </a:r>
          </a:p>
          <a:p>
            <a:pPr>
              <a:lnSpc>
                <a:spcPct val="80000"/>
              </a:lnSpc>
            </a:pPr>
            <a:r>
              <a:rPr lang="en-US" sz="2800" smtClean="0">
                <a:latin typeface="Tahoma" pitchFamily="34" charset="0"/>
              </a:rPr>
              <a:t>Can also use linear velocity (u</a:t>
            </a:r>
            <a:r>
              <a:rPr lang="en-US" sz="2800" baseline="-25000" smtClean="0">
                <a:latin typeface="Tahoma" pitchFamily="34" charset="0"/>
              </a:rPr>
              <a:t>x</a:t>
            </a:r>
            <a:r>
              <a:rPr lang="en-US" sz="2800" smtClean="0">
                <a:latin typeface="Tahoma" pitchFamily="34" charset="0"/>
              </a:rPr>
              <a:t>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 smtClean="0">
                <a:latin typeface="Tahoma" pitchFamily="34" charset="0"/>
              </a:rPr>
              <a:t>u</a:t>
            </a:r>
            <a:r>
              <a:rPr lang="en-US" sz="2400" baseline="-25000" smtClean="0">
                <a:latin typeface="Tahoma" pitchFamily="34" charset="0"/>
              </a:rPr>
              <a:t>x</a:t>
            </a:r>
            <a:r>
              <a:rPr lang="en-US" sz="2400" smtClean="0">
                <a:latin typeface="Tahoma" pitchFamily="34" charset="0"/>
              </a:rPr>
              <a:t> = L/t</a:t>
            </a:r>
            <a:r>
              <a:rPr lang="en-US" sz="2400" baseline="-25000" smtClean="0">
                <a:latin typeface="Tahoma" pitchFamily="34" charset="0"/>
              </a:rPr>
              <a:t>R</a:t>
            </a:r>
            <a:r>
              <a:rPr lang="en-US" sz="2400" smtClean="0">
                <a:latin typeface="Tahoma" pitchFamily="34" charset="0"/>
              </a:rPr>
              <a:t> where L = column length</a:t>
            </a:r>
          </a:p>
        </p:txBody>
      </p:sp>
    </p:spTree>
    <p:extLst>
      <p:ext uri="{BB962C8B-B14F-4D97-AF65-F5344CB8AC3E}">
        <p14:creationId xmlns:p14="http://schemas.microsoft.com/office/powerpoint/2010/main" val="125005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Tahoma" pitchFamily="34" charset="0"/>
              </a:rPr>
              <a:t>Chromatography</a:t>
            </a:r>
            <a:r>
              <a:rPr lang="en-US" sz="2200" smtClean="0">
                <a:latin typeface="Tahoma" pitchFamily="34" charset="0"/>
              </a:rPr>
              <a:t/>
            </a:r>
            <a:br>
              <a:rPr lang="en-US" sz="2200" smtClean="0">
                <a:latin typeface="Tahoma" pitchFamily="34" charset="0"/>
              </a:rPr>
            </a:br>
            <a:r>
              <a:rPr lang="en-US" sz="2200" smtClean="0">
                <a:latin typeface="Tahoma" pitchFamily="34" charset="0"/>
              </a:rPr>
              <a:t> </a:t>
            </a:r>
            <a:r>
              <a:rPr lang="en-US" sz="2800" smtClean="0">
                <a:latin typeface="Tahoma" pitchFamily="34" charset="0"/>
              </a:rPr>
              <a:t>More on Volume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</a:rPr>
              <a:t>Hold-up volume = V</a:t>
            </a:r>
            <a:r>
              <a:rPr lang="en-US" baseline="-25000" dirty="0" smtClean="0">
                <a:latin typeface="Tahoma" pitchFamily="34" charset="0"/>
              </a:rPr>
              <a:t>M</a:t>
            </a:r>
            <a:r>
              <a:rPr lang="en-US" dirty="0" smtClean="0">
                <a:latin typeface="Tahoma" pitchFamily="34" charset="0"/>
              </a:rPr>
              <a:t> = volume occupied by mobile phase in column</a:t>
            </a:r>
          </a:p>
          <a:p>
            <a:r>
              <a:rPr lang="en-US" dirty="0" smtClean="0">
                <a:latin typeface="Tahoma" pitchFamily="34" charset="0"/>
              </a:rPr>
              <a:t>Stationary phase volume = V</a:t>
            </a:r>
            <a:r>
              <a:rPr lang="en-US" baseline="-25000" dirty="0" smtClean="0">
                <a:latin typeface="Tahoma" pitchFamily="34" charset="0"/>
              </a:rPr>
              <a:t>S</a:t>
            </a:r>
            <a:endParaRPr lang="en-US" dirty="0" smtClean="0">
              <a:latin typeface="Tahoma" pitchFamily="34" charset="0"/>
            </a:endParaRPr>
          </a:p>
          <a:p>
            <a:r>
              <a:rPr lang="en-US" dirty="0" smtClean="0">
                <a:latin typeface="Tahoma" pitchFamily="34" charset="0"/>
              </a:rPr>
              <a:t>Calculation of V</a:t>
            </a:r>
            <a:r>
              <a:rPr lang="en-US" baseline="-25000" dirty="0" smtClean="0">
                <a:latin typeface="Tahoma" pitchFamily="34" charset="0"/>
              </a:rPr>
              <a:t>M</a:t>
            </a:r>
            <a:r>
              <a:rPr lang="en-US" dirty="0" smtClean="0">
                <a:latin typeface="Tahoma" pitchFamily="34" charset="0"/>
              </a:rPr>
              <a:t>:</a:t>
            </a:r>
          </a:p>
          <a:p>
            <a:pPr lvl="1">
              <a:buFontTx/>
              <a:buNone/>
            </a:pPr>
            <a:r>
              <a:rPr lang="en-US" dirty="0" smtClean="0">
                <a:latin typeface="Tahoma" pitchFamily="34" charset="0"/>
              </a:rPr>
              <a:t>V</a:t>
            </a:r>
            <a:r>
              <a:rPr lang="en-US" baseline="-25000" dirty="0" smtClean="0">
                <a:latin typeface="Tahoma" pitchFamily="34" charset="0"/>
              </a:rPr>
              <a:t>M</a:t>
            </a:r>
            <a:r>
              <a:rPr lang="en-US" dirty="0" smtClean="0">
                <a:latin typeface="Tahoma" pitchFamily="34" charset="0"/>
              </a:rPr>
              <a:t> = </a:t>
            </a:r>
            <a:r>
              <a:rPr lang="en-US" dirty="0" err="1" smtClean="0">
                <a:latin typeface="Tahoma" pitchFamily="34" charset="0"/>
              </a:rPr>
              <a:t>t</a:t>
            </a:r>
            <a:r>
              <a:rPr lang="en-US" baseline="-25000" dirty="0" err="1" smtClean="0">
                <a:latin typeface="Tahoma" pitchFamily="34" charset="0"/>
              </a:rPr>
              <a:t>M</a:t>
            </a:r>
            <a:r>
              <a:rPr lang="en-US" dirty="0" err="1" smtClean="0">
                <a:latin typeface="Tahoma" pitchFamily="34" charset="0"/>
                <a:cs typeface="Arial" charset="0"/>
              </a:rPr>
              <a:t>·</a:t>
            </a:r>
            <a:r>
              <a:rPr lang="en-US" dirty="0" err="1" smtClean="0">
                <a:latin typeface="Tahoma" pitchFamily="34" charset="0"/>
              </a:rPr>
              <a:t>u</a:t>
            </a:r>
            <a:r>
              <a:rPr lang="en-US" baseline="-25000" dirty="0" err="1" smtClean="0">
                <a:latin typeface="Tahoma" pitchFamily="34" charset="0"/>
              </a:rPr>
              <a:t>V</a:t>
            </a:r>
            <a:r>
              <a:rPr lang="en-US" dirty="0" smtClean="0">
                <a:latin typeface="Tahoma" pitchFamily="34" charset="0"/>
              </a:rPr>
              <a:t>, where </a:t>
            </a:r>
            <a:r>
              <a:rPr lang="en-US" dirty="0" err="1" smtClean="0">
                <a:latin typeface="Tahoma" pitchFamily="34" charset="0"/>
              </a:rPr>
              <a:t>t</a:t>
            </a:r>
            <a:r>
              <a:rPr lang="en-US" baseline="-25000" dirty="0" err="1" smtClean="0">
                <a:latin typeface="Tahoma" pitchFamily="34" charset="0"/>
              </a:rPr>
              <a:t>M</a:t>
            </a:r>
            <a:r>
              <a:rPr lang="en-US" dirty="0" smtClean="0">
                <a:latin typeface="Tahoma" pitchFamily="34" charset="0"/>
              </a:rPr>
              <a:t> = time needed for </a:t>
            </a:r>
            <a:r>
              <a:rPr lang="en-US" dirty="0" err="1" smtClean="0">
                <a:latin typeface="Tahoma" pitchFamily="34" charset="0"/>
              </a:rPr>
              <a:t>unretained</a:t>
            </a:r>
            <a:r>
              <a:rPr lang="en-US" dirty="0" smtClean="0">
                <a:latin typeface="Tahoma" pitchFamily="34" charset="0"/>
              </a:rPr>
              <a:t> compounds to elute from column</a:t>
            </a:r>
          </a:p>
          <a:p>
            <a:pPr lvl="1">
              <a:buFontTx/>
              <a:buNone/>
            </a:pPr>
            <a:r>
              <a:rPr lang="en-US" dirty="0" err="1" smtClean="0">
                <a:latin typeface="Tahoma" pitchFamily="34" charset="0"/>
              </a:rPr>
              <a:t>Unretained</a:t>
            </a:r>
            <a:r>
              <a:rPr lang="en-US" dirty="0" smtClean="0">
                <a:latin typeface="Tahoma" pitchFamily="34" charset="0"/>
              </a:rPr>
              <a:t> compound = compound 100% in mobile phase</a:t>
            </a:r>
          </a:p>
        </p:txBody>
      </p:sp>
    </p:spTree>
    <p:extLst>
      <p:ext uri="{BB962C8B-B14F-4D97-AF65-F5344CB8AC3E}">
        <p14:creationId xmlns:p14="http://schemas.microsoft.com/office/powerpoint/2010/main" val="243414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2395</TotalTime>
  <Words>970</Words>
  <Application>Microsoft Office PowerPoint</Application>
  <PresentationFormat>On-screen Show (4:3)</PresentationFormat>
  <Paragraphs>131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Batang</vt:lpstr>
      <vt:lpstr>Arial</vt:lpstr>
      <vt:lpstr>Tahoma</vt:lpstr>
      <vt:lpstr>Times New Roman</vt:lpstr>
      <vt:lpstr>Default Design</vt:lpstr>
      <vt:lpstr>Chart</vt:lpstr>
      <vt:lpstr>Chem. 31 – 11/1 Lecture</vt:lpstr>
      <vt:lpstr>Announcements I</vt:lpstr>
      <vt:lpstr>Announcements II</vt:lpstr>
      <vt:lpstr>Chromatography Partitioning in Chromatography (review – covered last time)</vt:lpstr>
      <vt:lpstr>Chromatography   Equipment</vt:lpstr>
      <vt:lpstr>Chromatography  More on Stationary Phases</vt:lpstr>
      <vt:lpstr>Chromatography Overview – The Good, the Bad, and the Ugly</vt:lpstr>
      <vt:lpstr>Chromatography  Flow – Volume Relation</vt:lpstr>
      <vt:lpstr>Chromatography  More on Volume</vt:lpstr>
      <vt:lpstr>Chromatography  Reading Chromatograms</vt:lpstr>
      <vt:lpstr>Chromatography Some Questions</vt:lpstr>
      <vt:lpstr>Chromatography  Partition and Retention</vt:lpstr>
      <vt:lpstr>Chromatography  Definition Section – Partition and Retention</vt:lpstr>
      <vt:lpstr>Chromatography  Reading Chromatograms</vt:lpstr>
      <vt:lpstr>Chromatography What do all these Parameters Mean?</vt:lpstr>
      <vt:lpstr>Chromatography What do all these Parameters Mean? II</vt:lpstr>
      <vt:lpstr>Chromatography What do all these Parameters Mean? III</vt:lpstr>
      <vt:lpstr>Chromatography More Questions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240</cp:revision>
  <dcterms:created xsi:type="dcterms:W3CDTF">2005-09-14T19:27:31Z</dcterms:created>
  <dcterms:modified xsi:type="dcterms:W3CDTF">2017-11-01T15:57:56Z</dcterms:modified>
</cp:coreProperties>
</file>