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sldIdLst>
    <p:sldId id="280" r:id="rId2"/>
    <p:sldId id="321" r:id="rId3"/>
    <p:sldId id="489" r:id="rId4"/>
    <p:sldId id="483" r:id="rId5"/>
    <p:sldId id="484" r:id="rId6"/>
    <p:sldId id="485" r:id="rId7"/>
    <p:sldId id="486" r:id="rId8"/>
    <p:sldId id="487" r:id="rId9"/>
    <p:sldId id="488" r:id="rId10"/>
    <p:sldId id="490" r:id="rId11"/>
    <p:sldId id="491" r:id="rId12"/>
    <p:sldId id="492" r:id="rId13"/>
    <p:sldId id="493" r:id="rId14"/>
    <p:sldId id="494" r:id="rId15"/>
    <p:sldId id="495" r:id="rId16"/>
    <p:sldId id="496" r:id="rId17"/>
    <p:sldId id="497" r:id="rId18"/>
    <p:sldId id="49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DD9F"/>
    <a:srgbClr val="F3DBAB"/>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39" autoAdjust="0"/>
    <p:restoredTop sz="94660"/>
  </p:normalViewPr>
  <p:slideViewPr>
    <p:cSldViewPr>
      <p:cViewPr varScale="1">
        <p:scale>
          <a:sx n="96" d="100"/>
          <a:sy n="96" d="100"/>
        </p:scale>
        <p:origin x="90" y="13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4F6AAE-64EB-4FB7-9865-3D1E0F502C23}" type="slidenum">
              <a:rPr lang="en-US"/>
              <a:pPr>
                <a:defRPr/>
              </a:pPr>
              <a:t>‹#›</a:t>
            </a:fld>
            <a:endParaRPr lang="en-US" dirty="0"/>
          </a:p>
        </p:txBody>
      </p:sp>
    </p:spTree>
    <p:extLst>
      <p:ext uri="{BB962C8B-B14F-4D97-AF65-F5344CB8AC3E}">
        <p14:creationId xmlns:p14="http://schemas.microsoft.com/office/powerpoint/2010/main" val="4104843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71DE0A9-E87F-4876-AA1C-A5CD0E199E8C}" type="slidenum">
              <a:rPr lang="en-US" smtClean="0"/>
              <a:pPr/>
              <a:t>1</a:t>
            </a:fld>
            <a:endParaRPr lang="en-US"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B6142B-322F-4FB5-9F6F-013EB2AF4716}" type="slidenum">
              <a:rPr lang="en-US" altLang="en-US"/>
              <a:pPr eaLnBrk="1" hangingPunct="1"/>
              <a:t>13</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75284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B6142B-322F-4FB5-9F6F-013EB2AF4716}" type="slidenum">
              <a:rPr lang="en-US" altLang="en-US"/>
              <a:pPr eaLnBrk="1" hangingPunct="1"/>
              <a:t>14</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9586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B6142B-322F-4FB5-9F6F-013EB2AF4716}" type="slidenum">
              <a:rPr lang="en-US" altLang="en-US"/>
              <a:pPr eaLnBrk="1" hangingPunct="1"/>
              <a:t>15</a:t>
            </a:fld>
            <a:endParaRPr lang="en-US" alt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335178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51258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380441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altLang="en-US" smtClean="0">
              <a:latin typeface="Arial" pitchFamily="34" charset="0"/>
            </a:endParaRPr>
          </a:p>
        </p:txBody>
      </p:sp>
    </p:spTree>
    <p:extLst>
      <p:ext uri="{BB962C8B-B14F-4D97-AF65-F5344CB8AC3E}">
        <p14:creationId xmlns:p14="http://schemas.microsoft.com/office/powerpoint/2010/main" val="22654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2</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9522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3</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5224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648132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8405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12085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083627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77458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0574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26D739-41CC-45F3-A2F8-54F7549831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2BCA316-2DFD-467F-8ED1-7F5246AEA9E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F520931-8EF3-46A8-997C-46B13522E08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3878EB5A-344A-41F2-A596-C1F76E48F8E0}"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DDB630-275D-469B-A471-A17E61419EC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4CFEF5-524F-4BF1-899F-01319DFF4D8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779684E-E842-45EA-8B59-90E0BBA1DFA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70B6499-511E-4EF5-B3CD-594BE3121F4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F4104C8-5017-4308-95B5-A729439CCAC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36B8E8B0-A1FB-4708-B88C-48AD02A4B7A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44BD675-B487-45FA-881E-E9B2D1E96B4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8B09EF-C3B3-4E6C-8126-59AC2A52309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926B93E-A935-4A8D-82F5-2AC2508B605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362-4945-4F4A-AD33-42DFC412B89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b="1" dirty="0" smtClean="0">
                <a:latin typeface="Tahoma" charset="0"/>
              </a:rPr>
              <a:t>Chem. 31 – 11/6 Lecture</a:t>
            </a:r>
          </a:p>
        </p:txBody>
      </p:sp>
      <p:sp>
        <p:nvSpPr>
          <p:cNvPr id="3075" name="Rectangle 3"/>
          <p:cNvSpPr>
            <a:spLocks noGrp="1" noChangeArrowheads="1"/>
          </p:cNvSpPr>
          <p:nvPr>
            <p:ph type="subTitle" idx="1"/>
          </p:nvPr>
        </p:nvSpPr>
        <p:spPr/>
        <p:txBody>
          <a:bodyPr/>
          <a:lstStyle/>
          <a:p>
            <a:pPr eaLnBrk="1" hangingPunct="1"/>
            <a:endParaRPr lang="en-US" dirty="0" smtClean="0">
              <a:latin typeface="Tahom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dirty="0" smtClean="0">
                <a:latin typeface="Tahoma" charset="0"/>
              </a:rPr>
              <a:t>Review for Exam 2</a:t>
            </a:r>
          </a:p>
        </p:txBody>
      </p:sp>
      <p:sp>
        <p:nvSpPr>
          <p:cNvPr id="219139" name="Rectangle 3"/>
          <p:cNvSpPr>
            <a:spLocks noGrp="1" noChangeArrowheads="1"/>
          </p:cNvSpPr>
          <p:nvPr>
            <p:ph type="body" idx="4294967295"/>
          </p:nvPr>
        </p:nvSpPr>
        <p:spPr>
          <a:xfrm>
            <a:off x="457200" y="1371600"/>
            <a:ext cx="8229600" cy="4525963"/>
          </a:xfrm>
        </p:spPr>
        <p:txBody>
          <a:bodyPr/>
          <a:lstStyle/>
          <a:p>
            <a:pPr marL="285750" lvl="1" eaLnBrk="1" hangingPunct="1">
              <a:lnSpc>
                <a:spcPct val="90000"/>
              </a:lnSpc>
              <a:buFontTx/>
              <a:buChar char="•"/>
            </a:pPr>
            <a:r>
              <a:rPr lang="en-US" altLang="en-US" dirty="0" smtClean="0">
                <a:latin typeface="Tahoma" charset="0"/>
              </a:rPr>
              <a:t>Chapter 6</a:t>
            </a:r>
          </a:p>
          <a:p>
            <a:pPr marL="685800" lvl="2" eaLnBrk="1" hangingPunct="1">
              <a:lnSpc>
                <a:spcPct val="90000"/>
              </a:lnSpc>
              <a:buFontTx/>
              <a:buChar char="-"/>
            </a:pPr>
            <a:r>
              <a:rPr lang="en-US" altLang="en-US" dirty="0" smtClean="0">
                <a:latin typeface="Tahoma" charset="0"/>
              </a:rPr>
              <a:t>Definitions </a:t>
            </a:r>
            <a:r>
              <a:rPr lang="en-US" altLang="en-US" dirty="0">
                <a:latin typeface="Tahoma" charset="0"/>
              </a:rPr>
              <a:t>of changes in Enthalpy, Entropy and Free Energy plus predictions given </a:t>
            </a:r>
            <a:r>
              <a:rPr lang="en-US" altLang="en-US" dirty="0" smtClean="0">
                <a:latin typeface="Tahoma" charset="0"/>
              </a:rPr>
              <a:t>reaction</a:t>
            </a:r>
          </a:p>
          <a:p>
            <a:pPr marL="685800" lvl="2" eaLnBrk="1" hangingPunct="1">
              <a:lnSpc>
                <a:spcPct val="90000"/>
              </a:lnSpc>
              <a:buFontTx/>
              <a:buChar char="-"/>
            </a:pPr>
            <a:r>
              <a:rPr lang="en-US" altLang="en-US" dirty="0" smtClean="0">
                <a:latin typeface="Tahoma" charset="0"/>
              </a:rPr>
              <a:t>Be </a:t>
            </a:r>
            <a:r>
              <a:rPr lang="en-US" altLang="en-US" dirty="0">
                <a:latin typeface="Tahoma" charset="0"/>
              </a:rPr>
              <a:t>able to calculate</a:t>
            </a:r>
            <a:r>
              <a:rPr lang="en-US" altLang="en-US" dirty="0">
                <a:latin typeface="Symbol" pitchFamily="18" charset="2"/>
              </a:rPr>
              <a:t> D</a:t>
            </a:r>
            <a:r>
              <a:rPr lang="en-US" altLang="en-US" dirty="0">
                <a:latin typeface="Tahoma" charset="0"/>
              </a:rPr>
              <a:t>G from </a:t>
            </a:r>
            <a:r>
              <a:rPr lang="en-US" altLang="en-US" dirty="0">
                <a:latin typeface="Symbol" pitchFamily="18" charset="2"/>
              </a:rPr>
              <a:t>D</a:t>
            </a:r>
            <a:r>
              <a:rPr lang="en-US" altLang="en-US" dirty="0">
                <a:latin typeface="Tahoma" charset="0"/>
              </a:rPr>
              <a:t>H and </a:t>
            </a:r>
            <a:r>
              <a:rPr lang="en-US" altLang="en-US" dirty="0" smtClean="0">
                <a:latin typeface="Symbol" pitchFamily="18" charset="2"/>
              </a:rPr>
              <a:t>D</a:t>
            </a:r>
            <a:r>
              <a:rPr lang="en-US" altLang="en-US" dirty="0" smtClean="0">
                <a:latin typeface="Tahoma" charset="0"/>
              </a:rPr>
              <a:t>S</a:t>
            </a:r>
          </a:p>
          <a:p>
            <a:pPr marL="685800" lvl="2" eaLnBrk="1" hangingPunct="1">
              <a:lnSpc>
                <a:spcPct val="90000"/>
              </a:lnSpc>
              <a:buFontTx/>
              <a:buChar char="-"/>
            </a:pPr>
            <a:r>
              <a:rPr lang="en-US" altLang="en-US" dirty="0">
                <a:latin typeface="Tahoma" charset="0"/>
              </a:rPr>
              <a:t>Be able to determine K from </a:t>
            </a:r>
            <a:r>
              <a:rPr lang="en-US" altLang="en-US" dirty="0">
                <a:latin typeface="Symbol" pitchFamily="18" charset="2"/>
              </a:rPr>
              <a:t>D</a:t>
            </a:r>
            <a:r>
              <a:rPr lang="en-US" altLang="en-US" dirty="0">
                <a:latin typeface="Tahoma" charset="0"/>
              </a:rPr>
              <a:t>G° or visa </a:t>
            </a:r>
            <a:r>
              <a:rPr lang="en-US" altLang="en-US" dirty="0" smtClean="0">
                <a:latin typeface="Tahoma" charset="0"/>
              </a:rPr>
              <a:t>versa</a:t>
            </a:r>
          </a:p>
          <a:p>
            <a:pPr marL="685800" lvl="2" eaLnBrk="1" hangingPunct="1">
              <a:lnSpc>
                <a:spcPct val="90000"/>
              </a:lnSpc>
              <a:buFontTx/>
              <a:buChar char="-"/>
            </a:pPr>
            <a:r>
              <a:rPr lang="en-US" altLang="en-US" dirty="0" smtClean="0">
                <a:latin typeface="Tahoma" charset="0"/>
              </a:rPr>
              <a:t>Be </a:t>
            </a:r>
            <a:r>
              <a:rPr lang="en-US" altLang="en-US" dirty="0">
                <a:latin typeface="Tahoma" charset="0"/>
              </a:rPr>
              <a:t>able to predicts shift in equilibrium due to changes in conditions (Le </a:t>
            </a:r>
            <a:r>
              <a:rPr lang="en-US" altLang="en-US" dirty="0" err="1">
                <a:latin typeface="Tahoma" charset="0"/>
              </a:rPr>
              <a:t>Châtelier’s</a:t>
            </a:r>
            <a:r>
              <a:rPr lang="en-US" altLang="en-US" dirty="0">
                <a:latin typeface="Tahoma" charset="0"/>
              </a:rPr>
              <a:t> </a:t>
            </a:r>
            <a:r>
              <a:rPr lang="en-US" altLang="en-US" dirty="0" smtClean="0">
                <a:latin typeface="Tahoma" charset="0"/>
              </a:rPr>
              <a:t>Principle)</a:t>
            </a:r>
          </a:p>
          <a:p>
            <a:pPr marL="685800" lvl="2" eaLnBrk="1" hangingPunct="1">
              <a:lnSpc>
                <a:spcPct val="90000"/>
              </a:lnSpc>
              <a:buFontTx/>
              <a:buChar char="-"/>
            </a:pPr>
            <a:r>
              <a:rPr lang="en-US" altLang="en-US" dirty="0">
                <a:latin typeface="Tahoma" pitchFamily="34" charset="0"/>
              </a:rPr>
              <a:t>Solubility Product Problems* (solubility in water and solubility </a:t>
            </a:r>
            <a:r>
              <a:rPr lang="en-US" altLang="en-US" dirty="0" smtClean="0">
                <a:latin typeface="Tahoma" pitchFamily="34" charset="0"/>
              </a:rPr>
              <a:t>with </a:t>
            </a:r>
            <a:r>
              <a:rPr lang="en-US" altLang="en-US" dirty="0">
                <a:latin typeface="Tahoma" pitchFamily="34" charset="0"/>
              </a:rPr>
              <a:t>common </a:t>
            </a:r>
            <a:r>
              <a:rPr lang="en-US" altLang="en-US" dirty="0" smtClean="0">
                <a:latin typeface="Tahoma" pitchFamily="34" charset="0"/>
              </a:rPr>
              <a:t>ion, precipitation, selective precipitation)</a:t>
            </a:r>
          </a:p>
          <a:p>
            <a:pPr lvl="1" eaLnBrk="1" hangingPunct="1"/>
            <a:r>
              <a:rPr lang="en-US" altLang="en-US" sz="2400" dirty="0">
                <a:latin typeface="Tahoma" pitchFamily="34" charset="0"/>
              </a:rPr>
              <a:t>Complex Ions (Definition of Lewis acids and bases, what complex ions are, understanding formation reactions, problems at equilibrium</a:t>
            </a:r>
            <a:r>
              <a:rPr lang="en-US" altLang="en-US" sz="2400" dirty="0" smtClean="0">
                <a:latin typeface="Tahoma" pitchFamily="34" charset="0"/>
              </a:rPr>
              <a:t>*)</a:t>
            </a:r>
            <a:endParaRPr lang="en-US" altLang="en-US" sz="2400" dirty="0">
              <a:latin typeface="Tahoma" pitchFamily="34" charset="0"/>
            </a:endParaRPr>
          </a:p>
        </p:txBody>
      </p:sp>
    </p:spTree>
    <p:extLst>
      <p:ext uri="{BB962C8B-B14F-4D97-AF65-F5344CB8AC3E}">
        <p14:creationId xmlns:p14="http://schemas.microsoft.com/office/powerpoint/2010/main" val="319508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9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9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9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9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91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9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dirty="0" smtClean="0">
                <a:latin typeface="Tahoma" charset="0"/>
              </a:rPr>
              <a:t>Review for Exam 2</a:t>
            </a:r>
          </a:p>
        </p:txBody>
      </p:sp>
      <p:sp>
        <p:nvSpPr>
          <p:cNvPr id="219139" name="Rectangle 3"/>
          <p:cNvSpPr>
            <a:spLocks noGrp="1" noChangeArrowheads="1"/>
          </p:cNvSpPr>
          <p:nvPr>
            <p:ph type="body" idx="4294967295"/>
          </p:nvPr>
        </p:nvSpPr>
        <p:spPr>
          <a:xfrm>
            <a:off x="457200" y="1371600"/>
            <a:ext cx="8229600" cy="4525963"/>
          </a:xfrm>
        </p:spPr>
        <p:txBody>
          <a:bodyPr/>
          <a:lstStyle/>
          <a:p>
            <a:pPr marL="285750" lvl="1" eaLnBrk="1" hangingPunct="1">
              <a:lnSpc>
                <a:spcPct val="90000"/>
              </a:lnSpc>
              <a:buFontTx/>
              <a:buChar char="•"/>
            </a:pPr>
            <a:r>
              <a:rPr lang="en-US" altLang="en-US" dirty="0" smtClean="0">
                <a:latin typeface="Tahoma" charset="0"/>
              </a:rPr>
              <a:t>Chapter 6 – cont.</a:t>
            </a:r>
          </a:p>
          <a:p>
            <a:pPr lvl="1" eaLnBrk="1" hangingPunct="1"/>
            <a:r>
              <a:rPr lang="en-US" altLang="en-US" sz="2400" dirty="0" smtClean="0">
                <a:latin typeface="Tahoma" pitchFamily="34" charset="0"/>
              </a:rPr>
              <a:t>Acids/Bases </a:t>
            </a:r>
            <a:r>
              <a:rPr lang="en-US" altLang="en-US" sz="2400" dirty="0">
                <a:latin typeface="Tahoma" pitchFamily="34" charset="0"/>
              </a:rPr>
              <a:t>(</a:t>
            </a:r>
            <a:r>
              <a:rPr lang="en-US" altLang="en-US" sz="2400" dirty="0" err="1">
                <a:latin typeface="Tahoma" pitchFamily="34" charset="0"/>
              </a:rPr>
              <a:t>Bronsted</a:t>
            </a:r>
            <a:r>
              <a:rPr lang="en-US" altLang="en-US" sz="2400" dirty="0">
                <a:latin typeface="Tahoma" pitchFamily="34" charset="0"/>
              </a:rPr>
              <a:t>-Lowry definition, products in water, pH scale, conversion between pH and [H</a:t>
            </a:r>
            <a:r>
              <a:rPr lang="en-US" altLang="en-US" sz="2400" baseline="30000" dirty="0">
                <a:latin typeface="Tahoma" pitchFamily="34" charset="0"/>
              </a:rPr>
              <a:t>+</a:t>
            </a:r>
            <a:r>
              <a:rPr lang="en-US" altLang="en-US" sz="2400" dirty="0">
                <a:latin typeface="Tahoma" pitchFamily="34" charset="0"/>
              </a:rPr>
              <a:t>]*, strong acids, strong bases, weak acids, weak bases, ionic compounds as bases/acids/neutrals, </a:t>
            </a:r>
            <a:r>
              <a:rPr lang="en-US" altLang="en-US" sz="2400" dirty="0" err="1">
                <a:latin typeface="Tahoma" pitchFamily="34" charset="0"/>
              </a:rPr>
              <a:t>polyprotic</a:t>
            </a:r>
            <a:r>
              <a:rPr lang="en-US" altLang="en-US" sz="2400" dirty="0">
                <a:latin typeface="Tahoma" pitchFamily="34" charset="0"/>
              </a:rPr>
              <a:t> acids conversion between </a:t>
            </a:r>
            <a:r>
              <a:rPr lang="en-US" altLang="en-US" sz="2400" dirty="0" err="1">
                <a:latin typeface="Tahoma" pitchFamily="34" charset="0"/>
              </a:rPr>
              <a:t>K</a:t>
            </a:r>
            <a:r>
              <a:rPr lang="en-US" altLang="en-US" sz="2400" baseline="-25000" dirty="0" err="1">
                <a:latin typeface="Tahoma" pitchFamily="34" charset="0"/>
              </a:rPr>
              <a:t>a</a:t>
            </a:r>
            <a:r>
              <a:rPr lang="en-US" altLang="en-US" sz="2400" dirty="0">
                <a:latin typeface="Tahoma" pitchFamily="34" charset="0"/>
              </a:rPr>
              <a:t> and K</a:t>
            </a:r>
            <a:r>
              <a:rPr lang="en-US" altLang="en-US" sz="2400" baseline="-25000" dirty="0">
                <a:latin typeface="Tahoma" pitchFamily="34" charset="0"/>
              </a:rPr>
              <a:t>b</a:t>
            </a:r>
            <a:r>
              <a:rPr lang="en-US" altLang="en-US" sz="2400" dirty="0">
                <a:latin typeface="Tahoma" pitchFamily="34" charset="0"/>
              </a:rPr>
              <a:t>*)</a:t>
            </a:r>
          </a:p>
          <a:p>
            <a:pPr>
              <a:lnSpc>
                <a:spcPct val="90000"/>
              </a:lnSpc>
            </a:pPr>
            <a:r>
              <a:rPr lang="en-US" altLang="en-US" sz="2800" dirty="0">
                <a:latin typeface="Tahoma" pitchFamily="34" charset="0"/>
              </a:rPr>
              <a:t>Chapter 7</a:t>
            </a:r>
          </a:p>
          <a:p>
            <a:pPr lvl="1">
              <a:lnSpc>
                <a:spcPct val="90000"/>
              </a:lnSpc>
            </a:pPr>
            <a:r>
              <a:rPr lang="en-US" altLang="en-US" sz="2400" dirty="0">
                <a:latin typeface="Tahoma" pitchFamily="34" charset="0"/>
              </a:rPr>
              <a:t>How to do basic titration calculations* (use titrations to calculate e.g. equivalence volume or unknown concentrations)</a:t>
            </a:r>
          </a:p>
          <a:p>
            <a:pPr lvl="1" eaLnBrk="1" hangingPunct="1">
              <a:lnSpc>
                <a:spcPct val="80000"/>
              </a:lnSpc>
            </a:pPr>
            <a:r>
              <a:rPr lang="en-US" altLang="en-US" sz="2400" dirty="0">
                <a:latin typeface="Tahoma" charset="0"/>
              </a:rPr>
              <a:t>Titration definitions (titrant, equivalence point, end point, standardization titrations, </a:t>
            </a:r>
            <a:r>
              <a:rPr lang="en-US" altLang="en-US" sz="2400" dirty="0" err="1">
                <a:latin typeface="Tahoma" charset="0"/>
              </a:rPr>
              <a:t>analyte</a:t>
            </a:r>
            <a:r>
              <a:rPr lang="en-US" altLang="en-US" sz="2400" dirty="0">
                <a:latin typeface="Tahoma" charset="0"/>
              </a:rPr>
              <a:t> titrations, back titrations</a:t>
            </a:r>
            <a:r>
              <a:rPr lang="en-US" altLang="en-US" sz="2400" dirty="0" smtClean="0">
                <a:latin typeface="Tahoma" charset="0"/>
              </a:rPr>
              <a:t>)</a:t>
            </a:r>
            <a:endParaRPr lang="en-US" altLang="en-US" sz="2400" dirty="0">
              <a:latin typeface="Tahoma" charset="0"/>
            </a:endParaRPr>
          </a:p>
        </p:txBody>
      </p:sp>
    </p:spTree>
    <p:extLst>
      <p:ext uri="{BB962C8B-B14F-4D97-AF65-F5344CB8AC3E}">
        <p14:creationId xmlns:p14="http://schemas.microsoft.com/office/powerpoint/2010/main" val="240268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9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9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9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9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dirty="0" smtClean="0">
                <a:latin typeface="Tahoma" charset="0"/>
              </a:rPr>
              <a:t>Review for Exam 2</a:t>
            </a:r>
          </a:p>
        </p:txBody>
      </p:sp>
      <p:sp>
        <p:nvSpPr>
          <p:cNvPr id="219139" name="Rectangle 3"/>
          <p:cNvSpPr>
            <a:spLocks noGrp="1" noChangeArrowheads="1"/>
          </p:cNvSpPr>
          <p:nvPr>
            <p:ph type="body" idx="4294967295"/>
          </p:nvPr>
        </p:nvSpPr>
        <p:spPr>
          <a:xfrm>
            <a:off x="457200" y="1371600"/>
            <a:ext cx="8229600" cy="4525963"/>
          </a:xfrm>
        </p:spPr>
        <p:txBody>
          <a:bodyPr/>
          <a:lstStyle/>
          <a:p>
            <a:pPr marL="285750" lvl="1" eaLnBrk="1" hangingPunct="1">
              <a:lnSpc>
                <a:spcPct val="90000"/>
              </a:lnSpc>
              <a:buFontTx/>
              <a:buChar char="•"/>
            </a:pPr>
            <a:r>
              <a:rPr lang="en-US" altLang="en-US" dirty="0" smtClean="0">
                <a:latin typeface="Tahoma" charset="0"/>
              </a:rPr>
              <a:t>Chapter </a:t>
            </a:r>
            <a:r>
              <a:rPr lang="en-US" altLang="en-US" dirty="0">
                <a:latin typeface="Tahoma" charset="0"/>
              </a:rPr>
              <a:t>7</a:t>
            </a:r>
            <a:r>
              <a:rPr lang="en-US" altLang="en-US" dirty="0" smtClean="0">
                <a:latin typeface="Tahoma" charset="0"/>
              </a:rPr>
              <a:t> – cont.</a:t>
            </a:r>
          </a:p>
          <a:p>
            <a:pPr lvl="1" eaLnBrk="1" hangingPunct="1">
              <a:lnSpc>
                <a:spcPct val="80000"/>
              </a:lnSpc>
            </a:pPr>
            <a:r>
              <a:rPr lang="en-US" altLang="en-US" sz="2400" dirty="0">
                <a:latin typeface="Tahoma" charset="0"/>
              </a:rPr>
              <a:t>Practical titration requirements</a:t>
            </a:r>
          </a:p>
          <a:p>
            <a:pPr lvl="1" eaLnBrk="1" hangingPunct="1">
              <a:lnSpc>
                <a:spcPct val="80000"/>
              </a:lnSpc>
            </a:pPr>
            <a:r>
              <a:rPr lang="en-US" altLang="en-US" sz="2400" dirty="0" smtClean="0">
                <a:latin typeface="Tahoma" charset="0"/>
              </a:rPr>
              <a:t>Be </a:t>
            </a:r>
            <a:r>
              <a:rPr lang="en-US" altLang="en-US" sz="2400" dirty="0">
                <a:latin typeface="Tahoma" charset="0"/>
              </a:rPr>
              <a:t>able to solve back titration </a:t>
            </a:r>
            <a:r>
              <a:rPr lang="en-US" altLang="en-US" sz="2400" dirty="0" smtClean="0">
                <a:latin typeface="Tahoma" charset="0"/>
              </a:rPr>
              <a:t>problems*</a:t>
            </a:r>
          </a:p>
          <a:p>
            <a:pPr lvl="1" eaLnBrk="1" hangingPunct="1">
              <a:lnSpc>
                <a:spcPct val="80000"/>
              </a:lnSpc>
            </a:pPr>
            <a:r>
              <a:rPr lang="en-US" altLang="en-US" sz="2400" dirty="0" smtClean="0">
                <a:latin typeface="Tahoma" charset="0"/>
              </a:rPr>
              <a:t>Qualitatively </a:t>
            </a:r>
            <a:r>
              <a:rPr lang="en-US" altLang="en-US" sz="2400" dirty="0">
                <a:latin typeface="Tahoma" charset="0"/>
              </a:rPr>
              <a:t>understand </a:t>
            </a:r>
            <a:r>
              <a:rPr lang="en-US" altLang="en-US" sz="2400" dirty="0" smtClean="0">
                <a:latin typeface="Tahoma" charset="0"/>
              </a:rPr>
              <a:t>precipitation </a:t>
            </a:r>
            <a:r>
              <a:rPr lang="en-US" altLang="en-US" sz="2400" dirty="0">
                <a:latin typeface="Tahoma" charset="0"/>
              </a:rPr>
              <a:t>titrations work with mixed ion </a:t>
            </a:r>
            <a:r>
              <a:rPr lang="en-US" altLang="en-US" sz="2400" dirty="0" smtClean="0">
                <a:latin typeface="Tahoma" charset="0"/>
              </a:rPr>
              <a:t>solutions</a:t>
            </a:r>
          </a:p>
          <a:p>
            <a:pPr lvl="1" eaLnBrk="1" hangingPunct="1">
              <a:lnSpc>
                <a:spcPct val="80000"/>
              </a:lnSpc>
            </a:pPr>
            <a:r>
              <a:rPr lang="en-US" altLang="en-US" sz="2400" dirty="0" smtClean="0">
                <a:latin typeface="Tahoma" charset="0"/>
              </a:rPr>
              <a:t>Qualitatively </a:t>
            </a:r>
            <a:r>
              <a:rPr lang="en-US" altLang="en-US" sz="2400" dirty="0">
                <a:latin typeface="Tahoma" charset="0"/>
              </a:rPr>
              <a:t>understand </a:t>
            </a:r>
            <a:r>
              <a:rPr lang="en-US" altLang="en-US" sz="2400" dirty="0" smtClean="0">
                <a:latin typeface="Tahoma" charset="0"/>
              </a:rPr>
              <a:t>how titrations </a:t>
            </a:r>
            <a:r>
              <a:rPr lang="en-US" altLang="en-US" sz="2400" dirty="0">
                <a:latin typeface="Tahoma" charset="0"/>
              </a:rPr>
              <a:t>work with mixed ion </a:t>
            </a:r>
            <a:r>
              <a:rPr lang="en-US" altLang="en-US" sz="2400" dirty="0" smtClean="0">
                <a:latin typeface="Tahoma" charset="0"/>
              </a:rPr>
              <a:t>solutions</a:t>
            </a:r>
          </a:p>
          <a:p>
            <a:pPr lvl="1" eaLnBrk="1" hangingPunct="1">
              <a:lnSpc>
                <a:spcPct val="80000"/>
              </a:lnSpc>
            </a:pPr>
            <a:r>
              <a:rPr lang="en-US" altLang="en-US" sz="2400" dirty="0" smtClean="0">
                <a:latin typeface="Tahoma" charset="0"/>
              </a:rPr>
              <a:t>Qualitatively </a:t>
            </a:r>
            <a:r>
              <a:rPr lang="en-US" altLang="en-US" sz="2400" dirty="0">
                <a:latin typeface="Tahoma" charset="0"/>
              </a:rPr>
              <a:t>understand how </a:t>
            </a:r>
            <a:r>
              <a:rPr lang="en-US" altLang="en-US" sz="2400" dirty="0" smtClean="0">
                <a:latin typeface="Tahoma" charset="0"/>
              </a:rPr>
              <a:t>concentrations and </a:t>
            </a:r>
            <a:r>
              <a:rPr lang="en-US" altLang="en-US" sz="2400" dirty="0" err="1" smtClean="0">
                <a:latin typeface="Tahoma" charset="0"/>
              </a:rPr>
              <a:t>K</a:t>
            </a:r>
            <a:r>
              <a:rPr lang="en-US" altLang="en-US" sz="2400" baseline="-25000" dirty="0" err="1" smtClean="0">
                <a:latin typeface="Tahoma" charset="0"/>
              </a:rPr>
              <a:t>sp</a:t>
            </a:r>
            <a:r>
              <a:rPr lang="en-US" altLang="en-US" sz="2400" dirty="0" smtClean="0">
                <a:latin typeface="Tahoma" charset="0"/>
              </a:rPr>
              <a:t> </a:t>
            </a:r>
            <a:r>
              <a:rPr lang="en-US" altLang="en-US" sz="2400" dirty="0">
                <a:latin typeface="Tahoma" charset="0"/>
              </a:rPr>
              <a:t>affect titration </a:t>
            </a:r>
            <a:r>
              <a:rPr lang="en-US" altLang="en-US" sz="2400" dirty="0" smtClean="0">
                <a:latin typeface="Tahoma" charset="0"/>
              </a:rPr>
              <a:t>shape</a:t>
            </a:r>
          </a:p>
          <a:p>
            <a:pPr eaLnBrk="1" hangingPunct="1">
              <a:lnSpc>
                <a:spcPct val="90000"/>
              </a:lnSpc>
            </a:pPr>
            <a:r>
              <a:rPr lang="en-US" altLang="en-US" sz="2800" dirty="0">
                <a:latin typeface="Tahoma" pitchFamily="34" charset="0"/>
              </a:rPr>
              <a:t>Chapter 18</a:t>
            </a:r>
          </a:p>
          <a:p>
            <a:pPr lvl="1" eaLnBrk="1" hangingPunct="1">
              <a:lnSpc>
                <a:spcPct val="90000"/>
              </a:lnSpc>
            </a:pPr>
            <a:r>
              <a:rPr lang="en-US" altLang="en-US" sz="2400" dirty="0">
                <a:latin typeface="Tahoma" pitchFamily="34" charset="0"/>
              </a:rPr>
              <a:t>Some wave-like and particle like properties of light</a:t>
            </a:r>
          </a:p>
          <a:p>
            <a:pPr lvl="1" eaLnBrk="1" hangingPunct="1">
              <a:lnSpc>
                <a:spcPct val="90000"/>
              </a:lnSpc>
            </a:pPr>
            <a:r>
              <a:rPr lang="en-US" altLang="en-US" sz="2400" dirty="0">
                <a:latin typeface="Tahoma" pitchFamily="34" charset="0"/>
              </a:rPr>
              <a:t>How to convert between light energy, wavelength, wavenumber, and frequency*</a:t>
            </a:r>
          </a:p>
          <a:p>
            <a:pPr marL="457200" lvl="1" indent="0" eaLnBrk="1" hangingPunct="1">
              <a:lnSpc>
                <a:spcPct val="80000"/>
              </a:lnSpc>
              <a:buNone/>
            </a:pPr>
            <a:endParaRPr lang="en-US" altLang="en-US" sz="2400" dirty="0">
              <a:latin typeface="Tahoma" charset="0"/>
            </a:endParaRPr>
          </a:p>
          <a:p>
            <a:pPr marL="457200" lvl="2" indent="0" eaLnBrk="1" hangingPunct="1">
              <a:lnSpc>
                <a:spcPct val="90000"/>
              </a:lnSpc>
              <a:buNone/>
            </a:pPr>
            <a:endParaRPr lang="en-US" altLang="en-US" dirty="0">
              <a:latin typeface="Tahoma" charset="0"/>
            </a:endParaRPr>
          </a:p>
          <a:p>
            <a:pPr marL="457200" lvl="2" indent="0" eaLnBrk="1" hangingPunct="1">
              <a:lnSpc>
                <a:spcPct val="90000"/>
              </a:lnSpc>
              <a:buNone/>
            </a:pPr>
            <a:endParaRPr lang="en-US" altLang="en-US" dirty="0">
              <a:latin typeface="Tahoma" charset="0"/>
            </a:endParaRPr>
          </a:p>
        </p:txBody>
      </p:sp>
    </p:spTree>
    <p:extLst>
      <p:ext uri="{BB962C8B-B14F-4D97-AF65-F5344CB8AC3E}">
        <p14:creationId xmlns:p14="http://schemas.microsoft.com/office/powerpoint/2010/main" val="284438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9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9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9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9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91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91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91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9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latin typeface="Tahoma" pitchFamily="34" charset="0"/>
              </a:rPr>
              <a:t>Topics on Exam 2</a:t>
            </a:r>
          </a:p>
        </p:txBody>
      </p:sp>
      <p:sp>
        <p:nvSpPr>
          <p:cNvPr id="378883" name="Rectangle 3"/>
          <p:cNvSpPr>
            <a:spLocks noGrp="1" noChangeArrowheads="1"/>
          </p:cNvSpPr>
          <p:nvPr>
            <p:ph type="body" idx="1"/>
          </p:nvPr>
        </p:nvSpPr>
        <p:spPr/>
        <p:txBody>
          <a:bodyPr/>
          <a:lstStyle/>
          <a:p>
            <a:pPr eaLnBrk="1" hangingPunct="1">
              <a:lnSpc>
                <a:spcPct val="90000"/>
              </a:lnSpc>
            </a:pPr>
            <a:r>
              <a:rPr lang="en-US" altLang="en-US" sz="2800" dirty="0" smtClean="0">
                <a:latin typeface="Tahoma" pitchFamily="34" charset="0"/>
              </a:rPr>
              <a:t>Chapter 18 – cont.</a:t>
            </a:r>
          </a:p>
          <a:p>
            <a:pPr lvl="1" eaLnBrk="1" hangingPunct="1">
              <a:lnSpc>
                <a:spcPct val="90000"/>
              </a:lnSpc>
            </a:pPr>
            <a:r>
              <a:rPr lang="en-US" altLang="en-US" sz="2400" dirty="0" smtClean="0">
                <a:latin typeface="Tahoma" pitchFamily="34" charset="0"/>
              </a:rPr>
              <a:t>How to relate absorption and emission of light to changes in energy levels</a:t>
            </a:r>
          </a:p>
          <a:p>
            <a:pPr lvl="1" eaLnBrk="1" hangingPunct="1">
              <a:lnSpc>
                <a:spcPct val="90000"/>
              </a:lnSpc>
            </a:pPr>
            <a:r>
              <a:rPr lang="en-US" altLang="en-US" sz="2400" dirty="0" smtClean="0">
                <a:latin typeface="Tahoma" pitchFamily="34" charset="0"/>
              </a:rPr>
              <a:t>What type of interactions occur in different regions of the electromagnetic spectrum</a:t>
            </a:r>
          </a:p>
          <a:p>
            <a:pPr lvl="1" eaLnBrk="1" hangingPunct="1">
              <a:lnSpc>
                <a:spcPct val="90000"/>
              </a:lnSpc>
            </a:pPr>
            <a:r>
              <a:rPr lang="en-US" altLang="en-US" sz="2400" dirty="0" smtClean="0">
                <a:latin typeface="Tahoma" pitchFamily="34" charset="0"/>
              </a:rPr>
              <a:t>Use of Beer's law*</a:t>
            </a:r>
          </a:p>
          <a:p>
            <a:pPr lvl="1" eaLnBrk="1" hangingPunct="1">
              <a:lnSpc>
                <a:spcPct val="90000"/>
              </a:lnSpc>
            </a:pPr>
            <a:r>
              <a:rPr lang="en-US" altLang="en-US" sz="2400" dirty="0" smtClean="0">
                <a:latin typeface="Tahoma" pitchFamily="34" charset="0"/>
              </a:rPr>
              <a:t>Limitations to Beer’s Law</a:t>
            </a:r>
          </a:p>
          <a:p>
            <a:pPr lvl="1" eaLnBrk="1" hangingPunct="1">
              <a:lnSpc>
                <a:spcPct val="90000"/>
              </a:lnSpc>
            </a:pPr>
            <a:r>
              <a:rPr lang="en-US" altLang="en-US" sz="2400" dirty="0" smtClean="0">
                <a:latin typeface="Tahoma" pitchFamily="34" charset="0"/>
              </a:rPr>
              <a:t>Spectrometer Components</a:t>
            </a:r>
          </a:p>
          <a:p>
            <a:pPr>
              <a:lnSpc>
                <a:spcPct val="90000"/>
              </a:lnSpc>
            </a:pPr>
            <a:r>
              <a:rPr lang="en-US" altLang="en-US" sz="2800" dirty="0">
                <a:latin typeface="Tahoma" pitchFamily="34" charset="0"/>
              </a:rPr>
              <a:t>Chapter 23</a:t>
            </a:r>
          </a:p>
          <a:p>
            <a:pPr lvl="1">
              <a:lnSpc>
                <a:spcPct val="90000"/>
              </a:lnSpc>
            </a:pPr>
            <a:r>
              <a:rPr lang="en-US" altLang="en-US" sz="2400" dirty="0">
                <a:latin typeface="Tahoma" pitchFamily="34" charset="0"/>
              </a:rPr>
              <a:t>How to use Partition Equation for extractions*</a:t>
            </a:r>
          </a:p>
          <a:p>
            <a:pPr lvl="1">
              <a:lnSpc>
                <a:spcPct val="90000"/>
              </a:lnSpc>
            </a:pPr>
            <a:r>
              <a:rPr lang="en-US" altLang="en-US" sz="2400" dirty="0">
                <a:latin typeface="Tahoma" pitchFamily="34" charset="0"/>
              </a:rPr>
              <a:t>How acid – base reactions affect partitioning</a:t>
            </a:r>
          </a:p>
          <a:p>
            <a:pPr marL="457200" lvl="1" indent="0" eaLnBrk="1" hangingPunct="1">
              <a:lnSpc>
                <a:spcPct val="90000"/>
              </a:lnSpc>
              <a:buNone/>
            </a:pPr>
            <a:endParaRPr lang="en-US" altLang="en-US" sz="2400" dirty="0" smtClean="0">
              <a:latin typeface="Tahoma" pitchFamily="34" charset="0"/>
            </a:endParaRPr>
          </a:p>
        </p:txBody>
      </p:sp>
    </p:spTree>
    <p:extLst>
      <p:ext uri="{BB962C8B-B14F-4D97-AF65-F5344CB8AC3E}">
        <p14:creationId xmlns:p14="http://schemas.microsoft.com/office/powerpoint/2010/main" val="130649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8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8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8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8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8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88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88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888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88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latin typeface="Tahoma" pitchFamily="34" charset="0"/>
              </a:rPr>
              <a:t>Topics on Exam 2</a:t>
            </a:r>
          </a:p>
        </p:txBody>
      </p:sp>
      <p:sp>
        <p:nvSpPr>
          <p:cNvPr id="378883" name="Rectangle 3"/>
          <p:cNvSpPr>
            <a:spLocks noGrp="1" noChangeArrowheads="1"/>
          </p:cNvSpPr>
          <p:nvPr>
            <p:ph type="body" idx="1"/>
          </p:nvPr>
        </p:nvSpPr>
        <p:spPr/>
        <p:txBody>
          <a:bodyPr/>
          <a:lstStyle/>
          <a:p>
            <a:pPr eaLnBrk="1" hangingPunct="1">
              <a:lnSpc>
                <a:spcPct val="90000"/>
              </a:lnSpc>
            </a:pPr>
            <a:r>
              <a:rPr lang="en-US" altLang="en-US" sz="2800" dirty="0">
                <a:latin typeface="Tahoma" pitchFamily="34" charset="0"/>
              </a:rPr>
              <a:t>Chapter </a:t>
            </a:r>
            <a:r>
              <a:rPr lang="en-US" altLang="en-US" sz="2800" dirty="0" smtClean="0">
                <a:latin typeface="Tahoma" pitchFamily="34" charset="0"/>
              </a:rPr>
              <a:t>23 – cont.</a:t>
            </a:r>
          </a:p>
          <a:p>
            <a:pPr lvl="1">
              <a:lnSpc>
                <a:spcPct val="90000"/>
              </a:lnSpc>
            </a:pPr>
            <a:r>
              <a:rPr lang="en-US" altLang="en-US" sz="2400" dirty="0" smtClean="0">
                <a:latin typeface="Tahoma" pitchFamily="34" charset="0"/>
              </a:rPr>
              <a:t>How </a:t>
            </a:r>
            <a:r>
              <a:rPr lang="en-US" altLang="en-US" sz="2400" dirty="0">
                <a:latin typeface="Tahoma" pitchFamily="34" charset="0"/>
              </a:rPr>
              <a:t>to use Partition Equation for extractions*</a:t>
            </a:r>
          </a:p>
          <a:p>
            <a:pPr lvl="1">
              <a:lnSpc>
                <a:spcPct val="90000"/>
              </a:lnSpc>
            </a:pPr>
            <a:r>
              <a:rPr lang="en-US" altLang="en-US" sz="2400" dirty="0">
                <a:latin typeface="Tahoma" pitchFamily="34" charset="0"/>
              </a:rPr>
              <a:t>How acid – base reactions affect partitioning</a:t>
            </a:r>
          </a:p>
          <a:p>
            <a:pPr lvl="1">
              <a:lnSpc>
                <a:spcPct val="90000"/>
              </a:lnSpc>
            </a:pPr>
            <a:r>
              <a:rPr lang="en-US" sz="2400" dirty="0">
                <a:latin typeface="Tahoma" pitchFamily="34" charset="0"/>
              </a:rPr>
              <a:t>Main components of chromatographs</a:t>
            </a:r>
          </a:p>
          <a:p>
            <a:pPr lvl="1">
              <a:lnSpc>
                <a:spcPct val="90000"/>
              </a:lnSpc>
            </a:pPr>
            <a:r>
              <a:rPr lang="en-US" sz="2400" dirty="0">
                <a:latin typeface="Tahoma" pitchFamily="34" charset="0"/>
              </a:rPr>
              <a:t>Two phases in chromatography + how mobile phase defines type of chromatography</a:t>
            </a:r>
          </a:p>
          <a:p>
            <a:pPr lvl="1">
              <a:lnSpc>
                <a:spcPct val="90000"/>
              </a:lnSpc>
            </a:pPr>
            <a:r>
              <a:rPr lang="en-US" sz="2400" dirty="0">
                <a:latin typeface="Tahoma" pitchFamily="34" charset="0"/>
              </a:rPr>
              <a:t>How stationary phase is “attached” to column</a:t>
            </a:r>
          </a:p>
          <a:p>
            <a:pPr lvl="1">
              <a:lnSpc>
                <a:spcPct val="90000"/>
              </a:lnSpc>
            </a:pPr>
            <a:r>
              <a:rPr lang="en-US" sz="2400" dirty="0">
                <a:latin typeface="Tahoma" pitchFamily="34" charset="0"/>
              </a:rPr>
              <a:t>Relationships between flow rate, volume and time*</a:t>
            </a:r>
          </a:p>
          <a:p>
            <a:pPr lvl="1">
              <a:lnSpc>
                <a:spcPct val="90000"/>
              </a:lnSpc>
            </a:pPr>
            <a:r>
              <a:rPr lang="en-US" sz="2400" dirty="0">
                <a:latin typeface="Tahoma" pitchFamily="34" charset="0"/>
              </a:rPr>
              <a:t>Partition equation in chromatography*</a:t>
            </a:r>
          </a:p>
          <a:p>
            <a:pPr lvl="1">
              <a:lnSpc>
                <a:spcPct val="90000"/>
              </a:lnSpc>
            </a:pPr>
            <a:r>
              <a:rPr lang="en-US" sz="2400" dirty="0">
                <a:latin typeface="Tahoma" pitchFamily="34" charset="0"/>
              </a:rPr>
              <a:t>Relationship between partition coefficient (K) and retention factor (k</a:t>
            </a:r>
            <a:r>
              <a:rPr lang="en-US" sz="2400" dirty="0" smtClean="0">
                <a:latin typeface="Tahoma" pitchFamily="34" charset="0"/>
              </a:rPr>
              <a:t>)*</a:t>
            </a:r>
            <a:endParaRPr lang="en-US" sz="2400" dirty="0">
              <a:latin typeface="Tahoma" pitchFamily="34" charset="0"/>
            </a:endParaRPr>
          </a:p>
        </p:txBody>
      </p:sp>
    </p:spTree>
    <p:extLst>
      <p:ext uri="{BB962C8B-B14F-4D97-AF65-F5344CB8AC3E}">
        <p14:creationId xmlns:p14="http://schemas.microsoft.com/office/powerpoint/2010/main" val="4090899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8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8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8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8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8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88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88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888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88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latin typeface="Tahoma" pitchFamily="34" charset="0"/>
              </a:rPr>
              <a:t>Topics on Exam 2</a:t>
            </a:r>
          </a:p>
        </p:txBody>
      </p:sp>
      <mc:AlternateContent xmlns:mc="http://schemas.openxmlformats.org/markup-compatibility/2006">
        <mc:Choice xmlns:a14="http://schemas.microsoft.com/office/drawing/2010/main" Requires="a14">
          <p:sp>
            <p:nvSpPr>
              <p:cNvPr id="378883" name="Rectangle 3"/>
              <p:cNvSpPr>
                <a:spLocks noGrp="1" noChangeArrowheads="1"/>
              </p:cNvSpPr>
              <p:nvPr>
                <p:ph type="body" idx="1"/>
              </p:nvPr>
            </p:nvSpPr>
            <p:spPr/>
            <p:txBody>
              <a:bodyPr/>
              <a:lstStyle/>
              <a:p>
                <a:pPr eaLnBrk="1" hangingPunct="1">
                  <a:lnSpc>
                    <a:spcPct val="90000"/>
                  </a:lnSpc>
                </a:pPr>
                <a:r>
                  <a:rPr lang="en-US" altLang="en-US" sz="2800" dirty="0" smtClean="0">
                    <a:latin typeface="Tahoma" pitchFamily="34" charset="0"/>
                  </a:rPr>
                  <a:t>Chapter </a:t>
                </a:r>
                <a:r>
                  <a:rPr lang="en-US" altLang="en-US" sz="2800" dirty="0" smtClean="0">
                    <a:latin typeface="Tahoma" pitchFamily="34" charset="0"/>
                  </a:rPr>
                  <a:t>23 – cont.</a:t>
                </a:r>
              </a:p>
              <a:p>
                <a:pPr lvl="1">
                  <a:lnSpc>
                    <a:spcPct val="80000"/>
                  </a:lnSpc>
                </a:pPr>
                <a:r>
                  <a:rPr lang="en-US" sz="2400" dirty="0" smtClean="0">
                    <a:latin typeface="Tahoma" pitchFamily="34" charset="0"/>
                  </a:rPr>
                  <a:t>How </a:t>
                </a:r>
                <a:r>
                  <a:rPr lang="en-US" sz="2400" dirty="0">
                    <a:latin typeface="Tahoma" pitchFamily="34" charset="0"/>
                  </a:rPr>
                  <a:t>to determine retention times (</a:t>
                </a:r>
                <a:r>
                  <a:rPr lang="en-US" sz="2400" dirty="0" err="1">
                    <a:latin typeface="Tahoma" pitchFamily="34" charset="0"/>
                  </a:rPr>
                  <a:t>t</a:t>
                </a:r>
                <a:r>
                  <a:rPr lang="en-US" sz="2400" baseline="-25000" dirty="0" err="1">
                    <a:latin typeface="Tahoma" pitchFamily="34" charset="0"/>
                  </a:rPr>
                  <a:t>r</a:t>
                </a:r>
                <a:r>
                  <a:rPr lang="en-US" sz="2400" dirty="0">
                    <a:latin typeface="Tahoma" pitchFamily="34" charset="0"/>
                  </a:rPr>
                  <a:t>) and retention factor (k) from chromatogram*</a:t>
                </a:r>
              </a:p>
              <a:p>
                <a:pPr lvl="1">
                  <a:lnSpc>
                    <a:spcPct val="80000"/>
                  </a:lnSpc>
                </a:pPr>
                <a:r>
                  <a:rPr lang="en-US" sz="2400" dirty="0">
                    <a:latin typeface="Tahoma" pitchFamily="34" charset="0"/>
                  </a:rPr>
                  <a:t>What factors affect k in GC and </a:t>
                </a:r>
                <a:r>
                  <a:rPr lang="en-US" sz="2400" dirty="0" smtClean="0">
                    <a:latin typeface="Tahoma" pitchFamily="34" charset="0"/>
                  </a:rPr>
                  <a:t>HPLC</a:t>
                </a:r>
              </a:p>
              <a:p>
                <a:pPr>
                  <a:lnSpc>
                    <a:spcPct val="80000"/>
                  </a:lnSpc>
                </a:pPr>
                <a:r>
                  <a:rPr lang="en-US" altLang="en-US" sz="2800" dirty="0" smtClean="0">
                    <a:latin typeface="Tahoma" pitchFamily="34" charset="0"/>
                  </a:rPr>
                  <a:t>Equations Provided</a:t>
                </a:r>
              </a:p>
              <a:p>
                <a:pPr marL="457200" lvl="1" indent="0">
                  <a:lnSpc>
                    <a:spcPct val="80000"/>
                  </a:lnSpc>
                  <a:buNone/>
                </a:pPr>
                <a:r>
                  <a:rPr lang="en-US" sz="2400" dirty="0" err="1" smtClean="0">
                    <a:ea typeface="Cambria Math" panose="02040503050406030204" pitchFamily="18" charset="0"/>
                  </a:rPr>
                  <a:t>Thermondynamics</a:t>
                </a:r>
                <a:r>
                  <a:rPr lang="en-US" sz="2400" dirty="0" smtClean="0">
                    <a:ea typeface="Cambria Math" panose="02040503050406030204" pitchFamily="18" charset="0"/>
                  </a:rPr>
                  <a:t>: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𝐺</m:t>
                    </m:r>
                    <m:r>
                      <a:rPr lang="en-US" sz="2400" i="1" smtClean="0">
                        <a:latin typeface="Cambria Math" panose="02040503050406030204" pitchFamily="18" charset="0"/>
                      </a:rPr>
                      <m:t>=</m:t>
                    </m:r>
                    <m:r>
                      <a:rPr lang="en-US" sz="240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r>
                          <a:rPr lang="en-US" sz="2400" i="1">
                            <a:latin typeface="Cambria Math" panose="02040503050406030204" pitchFamily="18" charset="0"/>
                            <a:ea typeface="Cambria Math" panose="02040503050406030204" pitchFamily="18" charset="0"/>
                          </a:rPr>
                          <m:t>𝐺</m:t>
                        </m:r>
                      </m:e>
                      <m:sup>
                        <m:r>
                          <a:rPr lang="en-US" sz="2400" b="0" i="1" smtClean="0">
                            <a:latin typeface="Cambria Math" panose="02040503050406030204" pitchFamily="18" charset="0"/>
                            <a:ea typeface="Cambria Math" panose="02040503050406030204" pitchFamily="18" charset="0"/>
                          </a:rPr>
                          <m:t>𝑜</m:t>
                        </m:r>
                      </m:sup>
                    </m:sSup>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𝑅𝑇𝑙𝑛𝑄</m:t>
                    </m:r>
                  </m:oMath>
                </a14:m>
                <a:endParaRPr lang="en-US" sz="2400" dirty="0">
                  <a:latin typeface="Tahoma" pitchFamily="34" charset="0"/>
                </a:endParaRPr>
              </a:p>
              <a:p>
                <a:pPr marL="457200" lvl="1" indent="0">
                  <a:lnSpc>
                    <a:spcPct val="80000"/>
                  </a:lnSpc>
                  <a:buNone/>
                </a:pPr>
                <a:r>
                  <a:rPr lang="en-US" sz="2400" dirty="0" smtClean="0">
                    <a:latin typeface="Tahoma" pitchFamily="34" charset="0"/>
                  </a:rPr>
                  <a:t>Spectroscopy:</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𝑙𝑜𝑔𝑇</m:t>
                    </m:r>
                    <m:r>
                      <a:rPr lang="en-US" sz="2400" b="0" i="1" smtClean="0">
                        <a:latin typeface="Cambria Math" panose="02040503050406030204" pitchFamily="18" charset="0"/>
                      </a:rPr>
                      <m:t>=</m:t>
                    </m:r>
                    <m:r>
                      <a:rPr lang="en-US" sz="2400" b="0" i="1" smtClean="0">
                        <a:latin typeface="Cambria Math" panose="02040503050406030204" pitchFamily="18" charset="0"/>
                      </a:rPr>
                      <m:t>𝐴</m:t>
                    </m:r>
                    <m:r>
                      <a:rPr lang="en-US" sz="2400" b="0" i="1" smtClean="0">
                        <a:latin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𝜖</m:t>
                    </m:r>
                    <m:r>
                      <a:rPr lang="en-US" sz="2400" b="0" i="1" smtClean="0">
                        <a:latin typeface="Cambria Math" panose="02040503050406030204" pitchFamily="18" charset="0"/>
                        <a:ea typeface="Cambria Math" panose="02040503050406030204" pitchFamily="18" charset="0"/>
                      </a:rPr>
                      <m:t>𝑏𝐶</m:t>
                    </m:r>
                  </m:oMath>
                </a14:m>
                <a:endParaRPr lang="en-US" sz="2400" dirty="0" smtClean="0">
                  <a:latin typeface="Tahoma" pitchFamily="34" charset="0"/>
                </a:endParaRPr>
              </a:p>
              <a:p>
                <a:pPr marL="457200" lvl="1" indent="0">
                  <a:lnSpc>
                    <a:spcPct val="80000"/>
                  </a:lnSpc>
                  <a:buNone/>
                </a:pPr>
                <a:endParaRPr lang="en-US" sz="2400" dirty="0">
                  <a:latin typeface="Tahoma" pitchFamily="34" charset="0"/>
                </a:endParaRPr>
              </a:p>
            </p:txBody>
          </p:sp>
        </mc:Choice>
        <mc:Fallback>
          <p:sp>
            <p:nvSpPr>
              <p:cNvPr id="378883" name="Rectangle 3"/>
              <p:cNvSpPr>
                <a:spLocks noGrp="1" noRot="1" noChangeAspect="1" noMove="1" noResize="1" noEditPoints="1" noAdjustHandles="1" noChangeArrowheads="1" noChangeShapeType="1" noTextEdit="1"/>
              </p:cNvSpPr>
              <p:nvPr>
                <p:ph type="body" idx="1"/>
              </p:nvPr>
            </p:nvSpPr>
            <p:spPr>
              <a:blipFill>
                <a:blip r:embed="rId3"/>
                <a:stretch>
                  <a:fillRect l="-1481" t="-2426"/>
                </a:stretch>
              </a:blipFill>
            </p:spPr>
            <p:txBody>
              <a:bodyPr/>
              <a:lstStyle/>
              <a:p>
                <a:r>
                  <a:rPr lang="en-US">
                    <a:noFill/>
                  </a:rPr>
                  <a:t> </a:t>
                </a:r>
              </a:p>
            </p:txBody>
          </p:sp>
        </mc:Fallback>
      </mc:AlternateContent>
    </p:spTree>
    <p:extLst>
      <p:ext uri="{BB962C8B-B14F-4D97-AF65-F5344CB8AC3E}">
        <p14:creationId xmlns:p14="http://schemas.microsoft.com/office/powerpoint/2010/main" val="42448339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8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8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8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8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88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8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Definition Section </a:t>
            </a:r>
            <a:r>
              <a:rPr lang="en-US" sz="2800" smtClean="0"/>
              <a:t>–</a:t>
            </a:r>
            <a:r>
              <a:rPr lang="en-US" sz="2800" smtClean="0">
                <a:latin typeface="Tahoma" pitchFamily="34" charset="0"/>
              </a:rPr>
              <a:t> Relative Retention</a:t>
            </a:r>
          </a:p>
        </p:txBody>
      </p:sp>
      <p:sp>
        <p:nvSpPr>
          <p:cNvPr id="54275" name="Rectangle 3"/>
          <p:cNvSpPr>
            <a:spLocks noGrp="1" noChangeArrowheads="1"/>
          </p:cNvSpPr>
          <p:nvPr>
            <p:ph type="body" idx="1"/>
          </p:nvPr>
        </p:nvSpPr>
        <p:spPr/>
        <p:txBody>
          <a:bodyPr/>
          <a:lstStyle/>
          <a:p>
            <a:r>
              <a:rPr lang="en-US" sz="2800" smtClean="0">
                <a:latin typeface="Tahoma" pitchFamily="34" charset="0"/>
              </a:rPr>
              <a:t>For a separation to occur, two compounds, A and B must have different k values</a:t>
            </a:r>
          </a:p>
          <a:p>
            <a:r>
              <a:rPr lang="en-US" sz="2800" smtClean="0">
                <a:latin typeface="Tahoma" pitchFamily="34" charset="0"/>
              </a:rPr>
              <a:t>The greater the difference in k values, the easier the separation</a:t>
            </a:r>
          </a:p>
          <a:p>
            <a:r>
              <a:rPr lang="en-US" sz="2800" smtClean="0">
                <a:latin typeface="Tahoma" pitchFamily="34" charset="0"/>
              </a:rPr>
              <a:t>Relative Retention =</a:t>
            </a:r>
            <a:r>
              <a:rPr lang="en-US" sz="2800" smtClean="0">
                <a:latin typeface="Times New Roman" pitchFamily="18" charset="0"/>
              </a:rPr>
              <a:t> </a:t>
            </a:r>
            <a:r>
              <a:rPr lang="en-US" sz="2800" smtClean="0">
                <a:latin typeface="Symbol" pitchFamily="18" charset="2"/>
                <a:cs typeface="Tahoma" pitchFamily="34" charset="0"/>
              </a:rPr>
              <a:t>a</a:t>
            </a:r>
            <a:r>
              <a:rPr lang="en-US" sz="2800" smtClean="0">
                <a:latin typeface="Tahoma" pitchFamily="34" charset="0"/>
              </a:rPr>
              <a:t> = k</a:t>
            </a:r>
            <a:r>
              <a:rPr lang="en-US" sz="2800" baseline="-25000" smtClean="0">
                <a:latin typeface="Tahoma" pitchFamily="34" charset="0"/>
              </a:rPr>
              <a:t>B</a:t>
            </a:r>
            <a:r>
              <a:rPr lang="en-US" sz="2800" smtClean="0">
                <a:latin typeface="Tahoma" pitchFamily="34" charset="0"/>
              </a:rPr>
              <a:t>/k</a:t>
            </a:r>
            <a:r>
              <a:rPr lang="en-US" sz="2800" baseline="-25000" smtClean="0">
                <a:latin typeface="Tahoma" pitchFamily="34" charset="0"/>
              </a:rPr>
              <a:t>A</a:t>
            </a:r>
            <a:r>
              <a:rPr lang="en-US" sz="2800" smtClean="0">
                <a:latin typeface="Tahoma" pitchFamily="34" charset="0"/>
              </a:rPr>
              <a:t> (where B elutes after A) = measure of separation ease = </a:t>
            </a:r>
            <a:r>
              <a:rPr lang="en-US" sz="2800" smtClean="0"/>
              <a:t>“</a:t>
            </a:r>
            <a:r>
              <a:rPr lang="en-US" sz="2800" smtClean="0">
                <a:latin typeface="Tahoma" pitchFamily="34" charset="0"/>
              </a:rPr>
              <a:t>selectivity coefficient</a:t>
            </a:r>
            <a:r>
              <a:rPr lang="en-US" sz="2800" smtClean="0"/>
              <a:t>”</a:t>
            </a:r>
            <a:endParaRPr lang="en-US" sz="2800" smtClean="0">
              <a:latin typeface="Tahoma" pitchFamily="34" charset="0"/>
            </a:endParaRPr>
          </a:p>
          <a:p>
            <a:r>
              <a:rPr lang="en-US" sz="2800" smtClean="0">
                <a:latin typeface="Tahoma" pitchFamily="34" charset="0"/>
                <a:cs typeface="Tahoma" pitchFamily="34" charset="0"/>
              </a:rPr>
              <a:t> </a:t>
            </a:r>
            <a:r>
              <a:rPr lang="en-US" sz="2800" smtClean="0">
                <a:latin typeface="Symbol" pitchFamily="18" charset="2"/>
                <a:cs typeface="Tahoma" pitchFamily="34" charset="0"/>
              </a:rPr>
              <a:t>a</a:t>
            </a:r>
            <a:r>
              <a:rPr lang="en-US" sz="2800" smtClean="0">
                <a:latin typeface="Tahoma" pitchFamily="34" charset="0"/>
              </a:rPr>
              <a:t> value close to 1 means difficult separation</a:t>
            </a:r>
          </a:p>
        </p:txBody>
      </p:sp>
    </p:spTree>
    <p:extLst>
      <p:ext uri="{BB962C8B-B14F-4D97-AF65-F5344CB8AC3E}">
        <p14:creationId xmlns:p14="http://schemas.microsoft.com/office/powerpoint/2010/main" val="876485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Reading Chromatograms</a:t>
            </a:r>
          </a:p>
        </p:txBody>
      </p:sp>
      <p:sp>
        <p:nvSpPr>
          <p:cNvPr id="56323" name="Rectangle 3"/>
          <p:cNvSpPr>
            <a:spLocks noGrp="1" noChangeArrowheads="1"/>
          </p:cNvSpPr>
          <p:nvPr>
            <p:ph type="body" sz="half" idx="1"/>
          </p:nvPr>
        </p:nvSpPr>
        <p:spPr>
          <a:xfrm>
            <a:off x="457200" y="1600200"/>
            <a:ext cx="8458200" cy="2438400"/>
          </a:xfrm>
        </p:spPr>
        <p:txBody>
          <a:bodyPr/>
          <a:lstStyle/>
          <a:p>
            <a:pPr>
              <a:lnSpc>
                <a:spcPct val="80000"/>
              </a:lnSpc>
            </a:pPr>
            <a:r>
              <a:rPr lang="en-US" sz="2000" dirty="0" smtClean="0">
                <a:latin typeface="Tahoma" pitchFamily="34" charset="0"/>
              </a:rPr>
              <a:t>Determination of parameters from reading chromatogram (HPLC example)</a:t>
            </a:r>
          </a:p>
          <a:p>
            <a:pPr>
              <a:lnSpc>
                <a:spcPct val="80000"/>
              </a:lnSpc>
            </a:pPr>
            <a:r>
              <a:rPr lang="en-US" sz="2000" dirty="0" smtClean="0">
                <a:solidFill>
                  <a:srgbClr val="663300"/>
                </a:solidFill>
                <a:latin typeface="Tahoma" pitchFamily="34" charset="0"/>
              </a:rPr>
              <a:t> </a:t>
            </a:r>
            <a:r>
              <a:rPr lang="en-US" sz="2000" dirty="0" smtClean="0">
                <a:solidFill>
                  <a:srgbClr val="663300"/>
                </a:solidFill>
                <a:latin typeface="Symbol" pitchFamily="18" charset="2"/>
              </a:rPr>
              <a:t>a </a:t>
            </a:r>
            <a:r>
              <a:rPr lang="en-US" sz="2000" dirty="0" smtClean="0">
                <a:solidFill>
                  <a:srgbClr val="663300"/>
                </a:solidFill>
                <a:latin typeface="Tahoma" pitchFamily="34" charset="0"/>
              </a:rPr>
              <a:t>(for 1</a:t>
            </a:r>
            <a:r>
              <a:rPr lang="en-US" sz="2000" baseline="30000" dirty="0" smtClean="0">
                <a:solidFill>
                  <a:srgbClr val="663300"/>
                </a:solidFill>
                <a:latin typeface="Tahoma" pitchFamily="34" charset="0"/>
              </a:rPr>
              <a:t>st</a:t>
            </a:r>
            <a:r>
              <a:rPr lang="en-US" sz="2000" dirty="0" smtClean="0">
                <a:solidFill>
                  <a:srgbClr val="663300"/>
                </a:solidFill>
                <a:latin typeface="Tahoma" pitchFamily="34" charset="0"/>
              </a:rPr>
              <a:t> 2 peaks) = k</a:t>
            </a:r>
            <a:r>
              <a:rPr lang="en-US" sz="2000" baseline="-25000" dirty="0" smtClean="0">
                <a:solidFill>
                  <a:srgbClr val="663300"/>
                </a:solidFill>
                <a:latin typeface="Tahoma" pitchFamily="34" charset="0"/>
              </a:rPr>
              <a:t>B</a:t>
            </a:r>
            <a:r>
              <a:rPr lang="en-US" sz="2000" dirty="0" smtClean="0">
                <a:solidFill>
                  <a:srgbClr val="663300"/>
                </a:solidFill>
                <a:latin typeface="Tahoma" pitchFamily="34" charset="0"/>
              </a:rPr>
              <a:t>/ k</a:t>
            </a:r>
            <a:r>
              <a:rPr lang="en-US" sz="2000" baseline="-25000" dirty="0" smtClean="0">
                <a:solidFill>
                  <a:srgbClr val="663300"/>
                </a:solidFill>
                <a:latin typeface="Tahoma" pitchFamily="34" charset="0"/>
              </a:rPr>
              <a:t>A</a:t>
            </a:r>
            <a:r>
              <a:rPr lang="en-US" sz="2000" dirty="0" smtClean="0">
                <a:solidFill>
                  <a:srgbClr val="663300"/>
                </a:solidFill>
                <a:latin typeface="Tahoma" pitchFamily="34" charset="0"/>
              </a:rPr>
              <a:t> = </a:t>
            </a:r>
            <a:r>
              <a:rPr lang="en-US" sz="2000" dirty="0" err="1" smtClean="0">
                <a:solidFill>
                  <a:srgbClr val="663300"/>
                </a:solidFill>
                <a:latin typeface="Tahoma" pitchFamily="34" charset="0"/>
              </a:rPr>
              <a:t>t</a:t>
            </a:r>
            <a:r>
              <a:rPr lang="en-US" sz="2000" baseline="-25000" dirty="0" err="1" smtClean="0">
                <a:solidFill>
                  <a:srgbClr val="663300"/>
                </a:solidFill>
                <a:latin typeface="Tahoma" pitchFamily="34" charset="0"/>
              </a:rPr>
              <a:t>RB</a:t>
            </a:r>
            <a:r>
              <a:rPr lang="en-US" sz="2000" dirty="0" smtClean="0">
                <a:solidFill>
                  <a:srgbClr val="663300"/>
                </a:solidFill>
              </a:rPr>
              <a:t>’</a:t>
            </a:r>
            <a:r>
              <a:rPr lang="en-US" sz="2000" dirty="0" smtClean="0">
                <a:solidFill>
                  <a:srgbClr val="663300"/>
                </a:solidFill>
                <a:latin typeface="Tahoma" pitchFamily="34" charset="0"/>
              </a:rPr>
              <a:t>/ </a:t>
            </a:r>
            <a:r>
              <a:rPr lang="en-US" sz="2000" dirty="0" err="1" smtClean="0">
                <a:solidFill>
                  <a:srgbClr val="663300"/>
                </a:solidFill>
                <a:latin typeface="Tahoma" pitchFamily="34" charset="0"/>
              </a:rPr>
              <a:t>t</a:t>
            </a:r>
            <a:r>
              <a:rPr lang="en-US" sz="2000" baseline="-25000" dirty="0" err="1" smtClean="0">
                <a:solidFill>
                  <a:srgbClr val="663300"/>
                </a:solidFill>
                <a:latin typeface="Tahoma" pitchFamily="34" charset="0"/>
              </a:rPr>
              <a:t>RA</a:t>
            </a:r>
            <a:r>
              <a:rPr lang="en-US" sz="2000" dirty="0" smtClean="0">
                <a:solidFill>
                  <a:srgbClr val="663300"/>
                </a:solidFill>
              </a:rPr>
              <a:t>’</a:t>
            </a:r>
            <a:r>
              <a:rPr lang="en-US" sz="2000" dirty="0" smtClean="0">
                <a:solidFill>
                  <a:srgbClr val="663300"/>
                </a:solidFill>
                <a:latin typeface="Tahoma" pitchFamily="34" charset="0"/>
              </a:rPr>
              <a:t> = (5.757 </a:t>
            </a:r>
            <a:r>
              <a:rPr lang="en-US" sz="2000" dirty="0" smtClean="0">
                <a:solidFill>
                  <a:srgbClr val="663300"/>
                </a:solidFill>
              </a:rPr>
              <a:t>–</a:t>
            </a:r>
            <a:r>
              <a:rPr lang="en-US" sz="2000" dirty="0" smtClean="0">
                <a:solidFill>
                  <a:srgbClr val="663300"/>
                </a:solidFill>
                <a:latin typeface="Tahoma" pitchFamily="34" charset="0"/>
              </a:rPr>
              <a:t> 2.374)/(4.958 </a:t>
            </a:r>
            <a:r>
              <a:rPr lang="en-US" sz="2000" dirty="0" smtClean="0">
                <a:solidFill>
                  <a:srgbClr val="663300"/>
                </a:solidFill>
              </a:rPr>
              <a:t>–</a:t>
            </a:r>
            <a:r>
              <a:rPr lang="en-US" sz="2000" dirty="0" smtClean="0">
                <a:solidFill>
                  <a:srgbClr val="663300"/>
                </a:solidFill>
                <a:latin typeface="Tahoma" pitchFamily="34" charset="0"/>
              </a:rPr>
              <a:t> 2.374) = 1.31</a:t>
            </a:r>
          </a:p>
        </p:txBody>
      </p:sp>
      <p:pic>
        <p:nvPicPr>
          <p:cNvPr id="56324" name="Picture 4"/>
          <p:cNvPicPr>
            <a:picLocks noGrp="1" noChangeAspect="1" noChangeArrowheads="1"/>
          </p:cNvPicPr>
          <p:nvPr>
            <p:ph sz="half" idx="2"/>
          </p:nvPr>
        </p:nvPicPr>
        <p:blipFill>
          <a:blip r:embed="rId3" cstate="print"/>
          <a:srcRect/>
          <a:stretch>
            <a:fillRect/>
          </a:stretch>
        </p:blipFill>
        <p:spPr>
          <a:xfrm>
            <a:off x="914400" y="4191000"/>
            <a:ext cx="7543800" cy="2332038"/>
          </a:xfrm>
          <a:noFill/>
        </p:spPr>
      </p:pic>
      <p:sp>
        <p:nvSpPr>
          <p:cNvPr id="56328" name="Oval 8"/>
          <p:cNvSpPr>
            <a:spLocks noChangeArrowheads="1"/>
          </p:cNvSpPr>
          <p:nvPr/>
        </p:nvSpPr>
        <p:spPr bwMode="auto">
          <a:xfrm rot="1241727">
            <a:off x="3276600" y="4343400"/>
            <a:ext cx="685800" cy="304800"/>
          </a:xfrm>
          <a:prstGeom prst="ellipse">
            <a:avLst/>
          </a:prstGeom>
          <a:noFill/>
          <a:ln w="25400">
            <a:solidFill>
              <a:srgbClr val="663300"/>
            </a:solidFill>
            <a:round/>
            <a:headEnd/>
            <a:tailEnd/>
          </a:ln>
          <a:effectLst/>
        </p:spPr>
        <p:txBody>
          <a:bodyPr wrap="none" anchor="ctr"/>
          <a:lstStyle/>
          <a:p>
            <a:endParaRPr lang="en-US"/>
          </a:p>
        </p:txBody>
      </p:sp>
    </p:spTree>
    <p:extLst>
      <p:ext uri="{BB962C8B-B14F-4D97-AF65-F5344CB8AC3E}">
        <p14:creationId xmlns:p14="http://schemas.microsoft.com/office/powerpoint/2010/main" val="1141830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6328"/>
                                        </p:tgtEl>
                                        <p:attrNameLst>
                                          <p:attrName>style.visibility</p:attrName>
                                        </p:attrNameLst>
                                      </p:cBhvr>
                                      <p:to>
                                        <p:strVal val="visible"/>
                                      </p:to>
                                    </p:set>
                                    <p:animEffect transition="in" filter="dissolve">
                                      <p:cBhvr>
                                        <p:cTn id="15" dur="500"/>
                                        <p:tgtEl>
                                          <p:spTgt spid="563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uiExpand="1" build="p"/>
      <p:bldP spid="56328" grpId="0" uiExpan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dirty="0" smtClean="0">
                <a:latin typeface="Tahoma" pitchFamily="34" charset="0"/>
              </a:rPr>
              <a:t>Chromatography</a:t>
            </a:r>
            <a:r>
              <a:rPr lang="en-US" altLang="en-US" sz="2200" dirty="0" smtClean="0">
                <a:latin typeface="Tahoma" pitchFamily="34" charset="0"/>
              </a:rPr>
              <a:t/>
            </a:r>
            <a:br>
              <a:rPr lang="en-US" altLang="en-US" sz="2200" dirty="0" smtClean="0">
                <a:latin typeface="Tahoma" pitchFamily="34" charset="0"/>
              </a:rPr>
            </a:br>
            <a:r>
              <a:rPr lang="en-US" altLang="en-US" sz="2800" dirty="0" smtClean="0">
                <a:latin typeface="Tahoma" pitchFamily="34" charset="0"/>
              </a:rPr>
              <a:t>What do all these Parameters Mean? </a:t>
            </a:r>
            <a:r>
              <a:rPr lang="en-US" altLang="en-US" sz="2800" dirty="0">
                <a:latin typeface="Tahoma" pitchFamily="34" charset="0"/>
              </a:rPr>
              <a:t/>
            </a:r>
            <a:br>
              <a:rPr lang="en-US" altLang="en-US" sz="2800" dirty="0">
                <a:latin typeface="Tahoma" pitchFamily="34" charset="0"/>
              </a:rPr>
            </a:br>
            <a:r>
              <a:rPr lang="en-US" altLang="en-US" sz="2800" dirty="0" smtClean="0">
                <a:latin typeface="Tahoma" pitchFamily="34" charset="0"/>
              </a:rPr>
              <a:t>Relative Retention</a:t>
            </a:r>
          </a:p>
        </p:txBody>
      </p:sp>
      <p:sp>
        <p:nvSpPr>
          <p:cNvPr id="118787" name="Rectangle 3"/>
          <p:cNvSpPr>
            <a:spLocks noGrp="1" noChangeArrowheads="1"/>
          </p:cNvSpPr>
          <p:nvPr>
            <p:ph type="body" idx="1"/>
          </p:nvPr>
        </p:nvSpPr>
        <p:spPr/>
        <p:txBody>
          <a:bodyPr/>
          <a:lstStyle/>
          <a:p>
            <a:pPr>
              <a:lnSpc>
                <a:spcPct val="90000"/>
              </a:lnSpc>
            </a:pPr>
            <a:r>
              <a:rPr lang="en-US" altLang="en-US" sz="2400" dirty="0" smtClean="0">
                <a:latin typeface="Tahoma" panose="020B0604030504040204" pitchFamily="34" charset="0"/>
                <a:ea typeface="Tahoma" panose="020B0604030504040204" pitchFamily="34" charset="0"/>
                <a:cs typeface="Tahoma" panose="020B0604030504040204" pitchFamily="34" charset="0"/>
              </a:rPr>
              <a:t> </a:t>
            </a:r>
            <a:r>
              <a:rPr lang="en-US" altLang="en-US" sz="2400" dirty="0" smtClean="0">
                <a:latin typeface="Symbol" pitchFamily="18" charset="2"/>
              </a:rPr>
              <a:t>a</a:t>
            </a:r>
            <a:r>
              <a:rPr lang="en-US" altLang="en-US" sz="2400" dirty="0" smtClean="0">
                <a:latin typeface="Tahoma" pitchFamily="34" charset="0"/>
              </a:rPr>
              <a:t> values </a:t>
            </a:r>
          </a:p>
          <a:p>
            <a:pPr lvl="1">
              <a:lnSpc>
                <a:spcPct val="90000"/>
              </a:lnSpc>
            </a:pPr>
            <a:r>
              <a:rPr lang="en-US" altLang="en-US" sz="2000" dirty="0" smtClean="0">
                <a:latin typeface="Tahoma" pitchFamily="34" charset="0"/>
              </a:rPr>
              <a:t>Can “adjust” value by choosing column (HPLC or GC) that is more “selective” for one compound than another or change the solvent (HPLC) to one which “dissolves” one compound better than another</a:t>
            </a:r>
          </a:p>
          <a:p>
            <a:pPr lvl="1">
              <a:lnSpc>
                <a:spcPct val="90000"/>
              </a:lnSpc>
            </a:pPr>
            <a:r>
              <a:rPr lang="en-US" altLang="en-US" sz="2000" dirty="0" smtClean="0">
                <a:latin typeface="Tahoma" pitchFamily="34" charset="0"/>
              </a:rPr>
              <a:t>example:  on a non-polar column, diethyl ether (</a:t>
            </a:r>
            <a:r>
              <a:rPr lang="en-US" altLang="en-US" sz="2000" dirty="0" err="1" smtClean="0">
                <a:latin typeface="Tahoma" pitchFamily="34" charset="0"/>
              </a:rPr>
              <a:t>K</a:t>
            </a:r>
            <a:r>
              <a:rPr lang="en-US" altLang="en-US" sz="2000" baseline="-25000" dirty="0" err="1" smtClean="0">
                <a:latin typeface="Tahoma" pitchFamily="34" charset="0"/>
              </a:rPr>
              <a:t>ow</a:t>
            </a:r>
            <a:r>
              <a:rPr lang="en-US" altLang="en-US" sz="2000" dirty="0" smtClean="0">
                <a:latin typeface="Tahoma" pitchFamily="34" charset="0"/>
              </a:rPr>
              <a:t> = 6.8, </a:t>
            </a:r>
            <a:r>
              <a:rPr lang="en-US" altLang="en-US" sz="2000" dirty="0" err="1" smtClean="0">
                <a:latin typeface="Tahoma" pitchFamily="34" charset="0"/>
              </a:rPr>
              <a:t>bp</a:t>
            </a:r>
            <a:r>
              <a:rPr lang="en-US" altLang="en-US" sz="2000" dirty="0" smtClean="0">
                <a:latin typeface="Tahoma" pitchFamily="34" charset="0"/>
              </a:rPr>
              <a:t> = 34.6°C) and methanol (</a:t>
            </a:r>
            <a:r>
              <a:rPr lang="en-US" altLang="en-US" sz="2000" dirty="0" err="1" smtClean="0">
                <a:latin typeface="Tahoma" pitchFamily="34" charset="0"/>
              </a:rPr>
              <a:t>K</a:t>
            </a:r>
            <a:r>
              <a:rPr lang="en-US" altLang="en-US" sz="2000" baseline="-25000" dirty="0" err="1" smtClean="0">
                <a:latin typeface="Tahoma" pitchFamily="34" charset="0"/>
              </a:rPr>
              <a:t>ow</a:t>
            </a:r>
            <a:r>
              <a:rPr lang="en-US" altLang="en-US" sz="2000" dirty="0" smtClean="0">
                <a:latin typeface="Tahoma" pitchFamily="34" charset="0"/>
              </a:rPr>
              <a:t> = 0.15, </a:t>
            </a:r>
            <a:r>
              <a:rPr lang="en-US" altLang="en-US" sz="2000" dirty="0" err="1" smtClean="0">
                <a:latin typeface="Tahoma" pitchFamily="34" charset="0"/>
              </a:rPr>
              <a:t>bp</a:t>
            </a:r>
            <a:r>
              <a:rPr lang="en-US" altLang="en-US" sz="2000" dirty="0" smtClean="0">
                <a:latin typeface="Tahoma" pitchFamily="34" charset="0"/>
              </a:rPr>
              <a:t> = 64.7°C) are observed to partially co-elute giving a small </a:t>
            </a:r>
            <a:r>
              <a:rPr lang="en-US" altLang="en-US" sz="2000" dirty="0" smtClean="0">
                <a:latin typeface="Symbol" pitchFamily="18" charset="2"/>
              </a:rPr>
              <a:t>a</a:t>
            </a:r>
            <a:r>
              <a:rPr lang="en-US" altLang="en-US" sz="2000" dirty="0" smtClean="0">
                <a:latin typeface="Tahoma" pitchFamily="34" charset="0"/>
              </a:rPr>
              <a:t> value.</a:t>
            </a:r>
          </a:p>
          <a:p>
            <a:pPr lvl="1">
              <a:lnSpc>
                <a:spcPct val="90000"/>
              </a:lnSpc>
            </a:pPr>
            <a:r>
              <a:rPr lang="en-US" altLang="en-US" sz="2000" dirty="0" smtClean="0">
                <a:latin typeface="Tahoma" pitchFamily="34" charset="0"/>
              </a:rPr>
              <a:t>switching to a polar column will increase retention of methanol (stronger interaction with new column) and decrease retention of diethyl ether (weaker interaction with new column), increasing </a:t>
            </a:r>
            <a:r>
              <a:rPr lang="en-US" altLang="en-US" sz="2000" dirty="0" smtClean="0">
                <a:latin typeface="Symbol" pitchFamily="18" charset="2"/>
              </a:rPr>
              <a:t>a</a:t>
            </a:r>
            <a:r>
              <a:rPr lang="en-US" altLang="en-US" sz="2000" dirty="0" smtClean="0">
                <a:latin typeface="Tahoma" pitchFamily="34" charset="0"/>
              </a:rPr>
              <a:t>.</a:t>
            </a:r>
          </a:p>
          <a:p>
            <a:pPr lvl="1">
              <a:lnSpc>
                <a:spcPct val="90000"/>
              </a:lnSpc>
            </a:pPr>
            <a:r>
              <a:rPr lang="en-US" altLang="en-US" sz="2000" dirty="0" smtClean="0">
                <a:latin typeface="Tahoma" pitchFamily="34" charset="0"/>
              </a:rPr>
              <a:t>with HPLC, it is often possible to change the eluent to increase </a:t>
            </a:r>
            <a:r>
              <a:rPr lang="en-US" altLang="en-US" sz="2000" dirty="0" smtClean="0">
                <a:latin typeface="Symbol" pitchFamily="18" charset="2"/>
              </a:rPr>
              <a:t>a</a:t>
            </a:r>
            <a:r>
              <a:rPr lang="en-US" altLang="en-US" sz="2000" dirty="0" smtClean="0">
                <a:latin typeface="Tahoma" pitchFamily="34" charset="0"/>
              </a:rPr>
              <a:t>.  Recent example: reversed phase separation with acetonitrile and water lead to poor C16:0/C18:1 separation (for biodiesel characterization).  Switching organic to methanol lead to improvement. [show on next slide]</a:t>
            </a:r>
          </a:p>
        </p:txBody>
      </p:sp>
    </p:spTree>
    <p:extLst>
      <p:ext uri="{BB962C8B-B14F-4D97-AF65-F5344CB8AC3E}">
        <p14:creationId xmlns:p14="http://schemas.microsoft.com/office/powerpoint/2010/main" val="3485104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a:t>
            </a:r>
          </a:p>
        </p:txBody>
      </p:sp>
      <p:sp>
        <p:nvSpPr>
          <p:cNvPr id="135171" name="Rectangle 3"/>
          <p:cNvSpPr>
            <a:spLocks noGrp="1" noChangeArrowheads="1"/>
          </p:cNvSpPr>
          <p:nvPr>
            <p:ph type="body" idx="1"/>
          </p:nvPr>
        </p:nvSpPr>
        <p:spPr>
          <a:xfrm>
            <a:off x="457200" y="1600200"/>
            <a:ext cx="7696200" cy="4525963"/>
          </a:xfrm>
          <a:noFill/>
        </p:spPr>
        <p:txBody>
          <a:bodyPr/>
          <a:lstStyle/>
          <a:p>
            <a:pPr eaLnBrk="1" hangingPunct="1"/>
            <a:r>
              <a:rPr lang="en-US" altLang="en-US" sz="2800" dirty="0" smtClean="0">
                <a:latin typeface="Tahoma" charset="0"/>
              </a:rPr>
              <a:t>Co/Cr Lab Report</a:t>
            </a:r>
          </a:p>
          <a:p>
            <a:pPr lvl="1" eaLnBrk="1" hangingPunct="1"/>
            <a:r>
              <a:rPr lang="en-US" altLang="en-US" sz="2400" dirty="0" smtClean="0">
                <a:latin typeface="Tahoma" charset="0"/>
              </a:rPr>
              <a:t>Now Due 11/13</a:t>
            </a:r>
          </a:p>
          <a:p>
            <a:pPr eaLnBrk="1" hangingPunct="1"/>
            <a:r>
              <a:rPr lang="en-US" altLang="en-US" sz="2800" dirty="0" smtClean="0">
                <a:latin typeface="Tahoma" charset="0"/>
              </a:rPr>
              <a:t>Exam 2</a:t>
            </a:r>
          </a:p>
          <a:p>
            <a:pPr lvl="1" eaLnBrk="1" hangingPunct="1"/>
            <a:r>
              <a:rPr lang="en-US" altLang="en-US" sz="2400" dirty="0" smtClean="0">
                <a:latin typeface="Tahoma" charset="0"/>
              </a:rPr>
              <a:t>On Wed., 11/8</a:t>
            </a:r>
          </a:p>
          <a:p>
            <a:pPr lvl="1" eaLnBrk="1" hangingPunct="1"/>
            <a:r>
              <a:rPr lang="en-US" altLang="en-US" sz="2400" dirty="0" smtClean="0">
                <a:latin typeface="Tahoma" charset="0"/>
              </a:rPr>
              <a:t>Same format as Exam 1 (bring </a:t>
            </a:r>
            <a:r>
              <a:rPr lang="en-US" altLang="en-US" sz="2400" dirty="0" err="1" smtClean="0">
                <a:latin typeface="Tahoma" charset="0"/>
              </a:rPr>
              <a:t>scantron</a:t>
            </a:r>
            <a:r>
              <a:rPr lang="en-US" altLang="en-US" sz="2400" dirty="0" smtClean="0">
                <a:latin typeface="Tahoma" charset="0"/>
              </a:rPr>
              <a:t>)</a:t>
            </a:r>
          </a:p>
          <a:p>
            <a:pPr lvl="1" eaLnBrk="1" hangingPunct="1"/>
            <a:r>
              <a:rPr lang="en-US" altLang="en-US" sz="2400" dirty="0" smtClean="0">
                <a:latin typeface="Tahoma" charset="0"/>
              </a:rPr>
              <a:t>Will Cover Chapters 6 (except 6-1), 7 (except calculation of conc. during precipitation titrations), Ch. 18, and Ch. 23 (sect. 1-3 – except relative retention)</a:t>
            </a:r>
          </a:p>
        </p:txBody>
      </p:sp>
    </p:spTree>
    <p:extLst>
      <p:ext uri="{BB962C8B-B14F-4D97-AF65-F5344CB8AC3E}">
        <p14:creationId xmlns:p14="http://schemas.microsoft.com/office/powerpoint/2010/main" val="231904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II</a:t>
            </a:r>
          </a:p>
        </p:txBody>
      </p:sp>
      <p:sp>
        <p:nvSpPr>
          <p:cNvPr id="135171" name="Rectangle 3"/>
          <p:cNvSpPr>
            <a:spLocks noGrp="1" noChangeArrowheads="1"/>
          </p:cNvSpPr>
          <p:nvPr>
            <p:ph type="body" idx="1"/>
          </p:nvPr>
        </p:nvSpPr>
        <p:spPr>
          <a:xfrm>
            <a:off x="457200" y="1600200"/>
            <a:ext cx="7696200" cy="4525963"/>
          </a:xfrm>
          <a:noFill/>
        </p:spPr>
        <p:txBody>
          <a:bodyPr/>
          <a:lstStyle/>
          <a:p>
            <a:pPr eaLnBrk="1" hangingPunct="1"/>
            <a:r>
              <a:rPr lang="en-US" altLang="en-US" sz="2800" dirty="0" smtClean="0">
                <a:latin typeface="Tahoma" charset="0"/>
              </a:rPr>
              <a:t>Today’s Lecture</a:t>
            </a:r>
          </a:p>
          <a:p>
            <a:pPr lvl="1" eaLnBrk="1" hangingPunct="1"/>
            <a:r>
              <a:rPr lang="en-US" altLang="en-US" sz="2400" dirty="0" smtClean="0">
                <a:latin typeface="Tahoma" charset="0"/>
              </a:rPr>
              <a:t>Chapter 23 – Chromatography</a:t>
            </a:r>
          </a:p>
          <a:p>
            <a:pPr lvl="2" eaLnBrk="1" hangingPunct="1"/>
            <a:r>
              <a:rPr lang="en-US" altLang="en-US" sz="2000" dirty="0">
                <a:latin typeface="Tahoma" charset="0"/>
              </a:rPr>
              <a:t>Transport and Retention – finish section</a:t>
            </a:r>
          </a:p>
          <a:p>
            <a:pPr lvl="1" eaLnBrk="1" hangingPunct="1"/>
            <a:r>
              <a:rPr lang="en-US" altLang="en-US" sz="2400" dirty="0" smtClean="0">
                <a:latin typeface="Tahoma" charset="0"/>
              </a:rPr>
              <a:t>Review for Exam</a:t>
            </a:r>
          </a:p>
          <a:p>
            <a:pPr lvl="1" eaLnBrk="1" hangingPunct="1"/>
            <a:r>
              <a:rPr lang="en-US" altLang="en-US" sz="2400" dirty="0" smtClean="0">
                <a:latin typeface="Tahoma" charset="0"/>
              </a:rPr>
              <a:t>More Chromatography (if time)</a:t>
            </a:r>
          </a:p>
          <a:p>
            <a:pPr lvl="2" eaLnBrk="1" hangingPunct="1"/>
            <a:r>
              <a:rPr lang="en-US" altLang="en-US" sz="2000" dirty="0" smtClean="0">
                <a:latin typeface="Tahoma" charset="0"/>
              </a:rPr>
              <a:t>Relative Retention</a:t>
            </a:r>
          </a:p>
        </p:txBody>
      </p:sp>
    </p:spTree>
    <p:extLst>
      <p:ext uri="{BB962C8B-B14F-4D97-AF65-F5344CB8AC3E}">
        <p14:creationId xmlns:p14="http://schemas.microsoft.com/office/powerpoint/2010/main" val="316973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Definition Section </a:t>
            </a:r>
            <a:r>
              <a:rPr lang="en-US" sz="2800" smtClean="0"/>
              <a:t>–</a:t>
            </a:r>
            <a:r>
              <a:rPr lang="en-US" sz="2800" smtClean="0">
                <a:latin typeface="Tahoma" pitchFamily="34" charset="0"/>
              </a:rPr>
              <a:t> Partition and Retention</a:t>
            </a:r>
          </a:p>
        </p:txBody>
      </p:sp>
      <p:sp>
        <p:nvSpPr>
          <p:cNvPr id="52227" name="Rectangle 3"/>
          <p:cNvSpPr>
            <a:spLocks noGrp="1" noChangeArrowheads="1"/>
          </p:cNvSpPr>
          <p:nvPr>
            <p:ph type="body" idx="1"/>
          </p:nvPr>
        </p:nvSpPr>
        <p:spPr/>
        <p:txBody>
          <a:bodyPr/>
          <a:lstStyle/>
          <a:p>
            <a:pPr>
              <a:lnSpc>
                <a:spcPct val="90000"/>
              </a:lnSpc>
            </a:pPr>
            <a:r>
              <a:rPr lang="en-US" smtClean="0">
                <a:latin typeface="Tahoma" pitchFamily="34" charset="0"/>
              </a:rPr>
              <a:t>Since the fraction of time a solute molecule spends in a given phase is proportional to the fraction of moles in that phase,</a:t>
            </a:r>
          </a:p>
          <a:p>
            <a:pPr>
              <a:lnSpc>
                <a:spcPct val="90000"/>
              </a:lnSpc>
              <a:buFontTx/>
              <a:buNone/>
            </a:pPr>
            <a:r>
              <a:rPr lang="en-US" smtClean="0">
                <a:latin typeface="Tahoma" pitchFamily="34" charset="0"/>
              </a:rPr>
              <a:t>	 k = (time in stationary phase)/(time in mobile phase)</a:t>
            </a:r>
          </a:p>
          <a:p>
            <a:pPr>
              <a:lnSpc>
                <a:spcPct val="90000"/>
              </a:lnSpc>
            </a:pPr>
            <a:r>
              <a:rPr lang="en-US" smtClean="0">
                <a:latin typeface="Tahoma" pitchFamily="34" charset="0"/>
              </a:rPr>
              <a:t>Experimentally, k = (t</a:t>
            </a:r>
            <a:r>
              <a:rPr lang="en-US" baseline="-25000" smtClean="0">
                <a:latin typeface="Tahoma" pitchFamily="34" charset="0"/>
              </a:rPr>
              <a:t>R</a:t>
            </a:r>
            <a:r>
              <a:rPr lang="en-US" smtClean="0">
                <a:latin typeface="Tahoma" pitchFamily="34" charset="0"/>
              </a:rPr>
              <a:t> </a:t>
            </a:r>
            <a:r>
              <a:rPr lang="en-US" smtClean="0"/>
              <a:t>–</a:t>
            </a:r>
            <a:r>
              <a:rPr lang="en-US" smtClean="0">
                <a:latin typeface="Tahoma" pitchFamily="34" charset="0"/>
              </a:rPr>
              <a:t> t</a:t>
            </a:r>
            <a:r>
              <a:rPr lang="en-US" baseline="-25000" smtClean="0">
                <a:latin typeface="Tahoma" pitchFamily="34" charset="0"/>
              </a:rPr>
              <a:t>M</a:t>
            </a:r>
            <a:r>
              <a:rPr lang="en-US" smtClean="0">
                <a:latin typeface="Tahoma" pitchFamily="34" charset="0"/>
              </a:rPr>
              <a:t>)/t</a:t>
            </a:r>
            <a:r>
              <a:rPr lang="en-US" baseline="-25000" smtClean="0">
                <a:latin typeface="Tahoma" pitchFamily="34" charset="0"/>
              </a:rPr>
              <a:t>M</a:t>
            </a:r>
            <a:endParaRPr lang="en-US" smtClean="0">
              <a:latin typeface="Tahoma" pitchFamily="34" charset="0"/>
            </a:endParaRPr>
          </a:p>
          <a:p>
            <a:pPr>
              <a:lnSpc>
                <a:spcPct val="90000"/>
              </a:lnSpc>
            </a:pPr>
            <a:r>
              <a:rPr lang="en-US" smtClean="0">
                <a:latin typeface="Tahoma" pitchFamily="34" charset="0"/>
              </a:rPr>
              <a:t>Note: t</a:t>
            </a:r>
            <a:r>
              <a:rPr lang="en-US" smtClean="0"/>
              <a:t>’</a:t>
            </a:r>
            <a:r>
              <a:rPr lang="en-US" baseline="-25000" smtClean="0">
                <a:latin typeface="Tahoma" pitchFamily="34" charset="0"/>
              </a:rPr>
              <a:t>R</a:t>
            </a:r>
            <a:r>
              <a:rPr lang="en-US" smtClean="0">
                <a:latin typeface="Tahoma" pitchFamily="34" charset="0"/>
              </a:rPr>
              <a:t> = t</a:t>
            </a:r>
            <a:r>
              <a:rPr lang="en-US" baseline="-25000" smtClean="0">
                <a:latin typeface="Tahoma" pitchFamily="34" charset="0"/>
              </a:rPr>
              <a:t>R</a:t>
            </a:r>
            <a:r>
              <a:rPr lang="en-US" smtClean="0">
                <a:latin typeface="Tahoma" pitchFamily="34" charset="0"/>
              </a:rPr>
              <a:t> </a:t>
            </a:r>
            <a:r>
              <a:rPr lang="en-US" smtClean="0"/>
              <a:t>–</a:t>
            </a:r>
            <a:r>
              <a:rPr lang="en-US" smtClean="0">
                <a:latin typeface="Tahoma" pitchFamily="34" charset="0"/>
              </a:rPr>
              <a:t> t</a:t>
            </a:r>
            <a:r>
              <a:rPr lang="en-US" baseline="-25000" smtClean="0">
                <a:latin typeface="Tahoma" pitchFamily="34" charset="0"/>
              </a:rPr>
              <a:t>M </a:t>
            </a:r>
            <a:r>
              <a:rPr lang="en-US" smtClean="0">
                <a:latin typeface="Tahoma" pitchFamily="34" charset="0"/>
              </a:rPr>
              <a:t>= adjusted retention time</a:t>
            </a:r>
          </a:p>
        </p:txBody>
      </p:sp>
    </p:spTree>
    <p:extLst>
      <p:ext uri="{BB962C8B-B14F-4D97-AF65-F5344CB8AC3E}">
        <p14:creationId xmlns:p14="http://schemas.microsoft.com/office/powerpoint/2010/main" val="1443328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Reading Chromatograms</a:t>
            </a:r>
          </a:p>
        </p:txBody>
      </p:sp>
      <p:sp>
        <p:nvSpPr>
          <p:cNvPr id="56323" name="Rectangle 3"/>
          <p:cNvSpPr>
            <a:spLocks noGrp="1" noChangeArrowheads="1"/>
          </p:cNvSpPr>
          <p:nvPr>
            <p:ph type="body" sz="half" idx="1"/>
          </p:nvPr>
        </p:nvSpPr>
        <p:spPr>
          <a:xfrm>
            <a:off x="457200" y="1600200"/>
            <a:ext cx="8458200" cy="2438400"/>
          </a:xfrm>
        </p:spPr>
        <p:txBody>
          <a:bodyPr/>
          <a:lstStyle/>
          <a:p>
            <a:pPr>
              <a:lnSpc>
                <a:spcPct val="80000"/>
              </a:lnSpc>
            </a:pPr>
            <a:r>
              <a:rPr lang="en-US" sz="2000" dirty="0" smtClean="0">
                <a:solidFill>
                  <a:srgbClr val="660066"/>
                </a:solidFill>
                <a:latin typeface="Tahoma" pitchFamily="34" charset="0"/>
              </a:rPr>
              <a:t>1</a:t>
            </a:r>
            <a:r>
              <a:rPr lang="en-US" sz="2000" baseline="30000" dirty="0" smtClean="0">
                <a:solidFill>
                  <a:srgbClr val="660066"/>
                </a:solidFill>
                <a:latin typeface="Tahoma" pitchFamily="34" charset="0"/>
              </a:rPr>
              <a:t>st</a:t>
            </a:r>
            <a:r>
              <a:rPr lang="en-US" sz="2000" dirty="0" smtClean="0">
                <a:solidFill>
                  <a:srgbClr val="660066"/>
                </a:solidFill>
                <a:latin typeface="Tahoma" pitchFamily="34" charset="0"/>
              </a:rPr>
              <a:t> peak, </a:t>
            </a:r>
            <a:r>
              <a:rPr lang="en-US" sz="2000" dirty="0" err="1" smtClean="0">
                <a:solidFill>
                  <a:srgbClr val="660066"/>
                </a:solidFill>
                <a:latin typeface="Tahoma" pitchFamily="34" charset="0"/>
              </a:rPr>
              <a:t>t</a:t>
            </a:r>
            <a:r>
              <a:rPr lang="en-US" sz="2000" baseline="-25000" dirty="0" err="1" smtClean="0">
                <a:solidFill>
                  <a:srgbClr val="660066"/>
                </a:solidFill>
                <a:latin typeface="Tahoma" pitchFamily="34" charset="0"/>
              </a:rPr>
              <a:t>R</a:t>
            </a:r>
            <a:r>
              <a:rPr lang="en-US" sz="2000" dirty="0" smtClean="0">
                <a:solidFill>
                  <a:srgbClr val="660066"/>
                </a:solidFill>
                <a:latin typeface="Tahoma" pitchFamily="34" charset="0"/>
              </a:rPr>
              <a:t> = 4.958 min.; k = (4.958 - 2.374)/2.374 = 1.088</a:t>
            </a:r>
          </a:p>
        </p:txBody>
      </p:sp>
      <p:pic>
        <p:nvPicPr>
          <p:cNvPr id="56324" name="Picture 4"/>
          <p:cNvPicPr>
            <a:picLocks noGrp="1" noChangeAspect="1" noChangeArrowheads="1"/>
          </p:cNvPicPr>
          <p:nvPr>
            <p:ph sz="half" idx="2"/>
          </p:nvPr>
        </p:nvPicPr>
        <p:blipFill>
          <a:blip r:embed="rId3" cstate="print"/>
          <a:srcRect/>
          <a:stretch>
            <a:fillRect/>
          </a:stretch>
        </p:blipFill>
        <p:spPr>
          <a:xfrm>
            <a:off x="914400" y="4191000"/>
            <a:ext cx="7543800" cy="2332038"/>
          </a:xfrm>
          <a:noFill/>
        </p:spPr>
      </p:pic>
      <p:sp>
        <p:nvSpPr>
          <p:cNvPr id="56326" name="Oval 6"/>
          <p:cNvSpPr>
            <a:spLocks noChangeArrowheads="1"/>
          </p:cNvSpPr>
          <p:nvPr/>
        </p:nvSpPr>
        <p:spPr bwMode="auto">
          <a:xfrm>
            <a:off x="3352800" y="4114800"/>
            <a:ext cx="152400" cy="533400"/>
          </a:xfrm>
          <a:prstGeom prst="ellipse">
            <a:avLst/>
          </a:prstGeom>
          <a:solidFill>
            <a:schemeClr val="accent1">
              <a:alpha val="0"/>
            </a:schemeClr>
          </a:solidFill>
          <a:ln w="19050">
            <a:solidFill>
              <a:srgbClr val="800080"/>
            </a:solidFill>
            <a:round/>
            <a:headEnd/>
            <a:tailEnd/>
          </a:ln>
          <a:effectLst/>
        </p:spPr>
        <p:txBody>
          <a:bodyPr wrap="none" anchor="ctr"/>
          <a:lstStyle/>
          <a:p>
            <a:endParaRPr lang="en-US"/>
          </a:p>
        </p:txBody>
      </p:sp>
    </p:spTree>
    <p:extLst>
      <p:ext uri="{BB962C8B-B14F-4D97-AF65-F5344CB8AC3E}">
        <p14:creationId xmlns:p14="http://schemas.microsoft.com/office/powerpoint/2010/main" val="12327221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632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grpId="1" nodeType="clickEffect">
                                  <p:stCondLst>
                                    <p:cond delay="0"/>
                                  </p:stCondLst>
                                  <p:childTnLst>
                                    <p:animEffect transition="out" filter="dissolve">
                                      <p:cBhvr>
                                        <p:cTn id="16" dur="500"/>
                                        <p:tgtEl>
                                          <p:spTgt spid="56326"/>
                                        </p:tgtEl>
                                      </p:cBhvr>
                                    </p:animEffect>
                                    <p:set>
                                      <p:cBhvr>
                                        <p:cTn id="17" dur="1" fill="hold">
                                          <p:stCondLst>
                                            <p:cond delay="499"/>
                                          </p:stCondLst>
                                        </p:cTn>
                                        <p:tgtEl>
                                          <p:spTgt spid="563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P spid="56326" grpId="0" animBg="1"/>
      <p:bldP spid="5632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800" smtClean="0">
                <a:latin typeface="Tahoma" pitchFamily="34" charset="0"/>
              </a:rPr>
              <a:t>What do all these Parameters Mean?</a:t>
            </a:r>
          </a:p>
        </p:txBody>
      </p:sp>
      <p:sp>
        <p:nvSpPr>
          <p:cNvPr id="114691" name="Rectangle 3"/>
          <p:cNvSpPr>
            <a:spLocks noGrp="1" noChangeArrowheads="1"/>
          </p:cNvSpPr>
          <p:nvPr>
            <p:ph type="body" idx="1"/>
          </p:nvPr>
        </p:nvSpPr>
        <p:spPr/>
        <p:txBody>
          <a:bodyPr/>
          <a:lstStyle/>
          <a:p>
            <a:r>
              <a:rPr lang="en-US" dirty="0" smtClean="0">
                <a:latin typeface="Tahoma" pitchFamily="34" charset="0"/>
              </a:rPr>
              <a:t>Large k value (or K value) means </a:t>
            </a:r>
            <a:r>
              <a:rPr lang="en-US" dirty="0" err="1" smtClean="0">
                <a:latin typeface="Tahoma" pitchFamily="34" charset="0"/>
              </a:rPr>
              <a:t>analyte</a:t>
            </a:r>
            <a:r>
              <a:rPr lang="en-US" dirty="0" smtClean="0">
                <a:latin typeface="Tahoma" pitchFamily="34" charset="0"/>
              </a:rPr>
              <a:t> prefers stationary phase</a:t>
            </a:r>
          </a:p>
          <a:p>
            <a:r>
              <a:rPr lang="en-US" dirty="0" smtClean="0"/>
              <a:t>“</a:t>
            </a:r>
            <a:r>
              <a:rPr lang="en-US" dirty="0" smtClean="0">
                <a:latin typeface="Tahoma" pitchFamily="34" charset="0"/>
              </a:rPr>
              <a:t>Adjusting k (or K)</a:t>
            </a:r>
            <a:r>
              <a:rPr lang="en-US" dirty="0" smtClean="0"/>
              <a:t>”</a:t>
            </a:r>
            <a:r>
              <a:rPr lang="en-US" dirty="0" smtClean="0">
                <a:latin typeface="Tahoma" pitchFamily="34" charset="0"/>
              </a:rPr>
              <a:t> - in GC:</a:t>
            </a:r>
          </a:p>
          <a:p>
            <a:pPr lvl="1"/>
            <a:r>
              <a:rPr lang="en-US" dirty="0" smtClean="0">
                <a:latin typeface="Tahoma" pitchFamily="34" charset="0"/>
              </a:rPr>
              <a:t>k value will depend on volatility and polarity (</a:t>
            </a:r>
            <a:r>
              <a:rPr lang="en-US" dirty="0" err="1" smtClean="0">
                <a:latin typeface="Tahoma" pitchFamily="34" charset="0"/>
              </a:rPr>
              <a:t>analyte</a:t>
            </a:r>
            <a:r>
              <a:rPr lang="en-US" dirty="0" smtClean="0">
                <a:latin typeface="Tahoma" pitchFamily="34" charset="0"/>
              </a:rPr>
              <a:t> vs stationary phase)</a:t>
            </a:r>
          </a:p>
          <a:p>
            <a:pPr lvl="1"/>
            <a:r>
              <a:rPr lang="en-US" dirty="0" smtClean="0">
                <a:latin typeface="Tahoma" pitchFamily="34" charset="0"/>
              </a:rPr>
              <a:t>More volatile compound elutes first (if polarity is the same)</a:t>
            </a:r>
          </a:p>
          <a:p>
            <a:pPr lvl="1"/>
            <a:r>
              <a:rPr lang="en-US" dirty="0" smtClean="0">
                <a:latin typeface="Tahoma" pitchFamily="34" charset="0"/>
              </a:rPr>
              <a:t>k value adjusted by changing T (most common)</a:t>
            </a:r>
          </a:p>
          <a:p>
            <a:pPr lvl="1"/>
            <a:r>
              <a:rPr lang="en-US" dirty="0" smtClean="0">
                <a:latin typeface="Tahoma" pitchFamily="34" charset="0"/>
              </a:rPr>
              <a:t>higher T means less retention (lower k and K)</a:t>
            </a:r>
          </a:p>
        </p:txBody>
      </p:sp>
    </p:spTree>
    <p:extLst>
      <p:ext uri="{BB962C8B-B14F-4D97-AF65-F5344CB8AC3E}">
        <p14:creationId xmlns:p14="http://schemas.microsoft.com/office/powerpoint/2010/main" val="840196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6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46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46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46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800" smtClean="0">
                <a:latin typeface="Tahoma" pitchFamily="34" charset="0"/>
              </a:rPr>
              <a:t>What do all these Parameters Mean? II</a:t>
            </a:r>
          </a:p>
        </p:txBody>
      </p:sp>
      <p:sp>
        <p:nvSpPr>
          <p:cNvPr id="116739" name="Rectangle 3"/>
          <p:cNvSpPr>
            <a:spLocks noGrp="1" noChangeArrowheads="1"/>
          </p:cNvSpPr>
          <p:nvPr>
            <p:ph type="body" idx="1"/>
          </p:nvPr>
        </p:nvSpPr>
        <p:spPr>
          <a:xfrm>
            <a:off x="457200" y="1600200"/>
            <a:ext cx="8229600" cy="4191000"/>
          </a:xfrm>
        </p:spPr>
        <p:txBody>
          <a:bodyPr/>
          <a:lstStyle/>
          <a:p>
            <a:pPr>
              <a:lnSpc>
                <a:spcPct val="80000"/>
              </a:lnSpc>
            </a:pPr>
            <a:r>
              <a:rPr lang="en-US" sz="2800" dirty="0" smtClean="0">
                <a:latin typeface="Tahoma" pitchFamily="34" charset="0"/>
              </a:rPr>
              <a:t>Adjusting k </a:t>
            </a:r>
            <a:r>
              <a:rPr lang="en-US" sz="2800" dirty="0" smtClean="0"/>
              <a:t>–</a:t>
            </a:r>
            <a:r>
              <a:rPr lang="en-US" sz="2800" dirty="0" smtClean="0">
                <a:latin typeface="Tahoma" pitchFamily="34" charset="0"/>
              </a:rPr>
              <a:t> in HPLC</a:t>
            </a:r>
          </a:p>
          <a:p>
            <a:pPr lvl="1">
              <a:lnSpc>
                <a:spcPct val="80000"/>
              </a:lnSpc>
            </a:pPr>
            <a:r>
              <a:rPr lang="en-US" sz="2400" dirty="0" smtClean="0">
                <a:latin typeface="Tahoma" pitchFamily="34" charset="0"/>
              </a:rPr>
              <a:t>k value will depend on </a:t>
            </a:r>
            <a:r>
              <a:rPr lang="en-US" sz="2400" dirty="0" err="1" smtClean="0">
                <a:latin typeface="Tahoma" pitchFamily="34" charset="0"/>
              </a:rPr>
              <a:t>analyte</a:t>
            </a:r>
            <a:r>
              <a:rPr lang="en-US" sz="2400" dirty="0" smtClean="0">
                <a:latin typeface="Tahoma" pitchFamily="34" charset="0"/>
              </a:rPr>
              <a:t> vs. mobile phase and stationary phase polarity</a:t>
            </a:r>
          </a:p>
          <a:p>
            <a:pPr lvl="1">
              <a:lnSpc>
                <a:spcPct val="80000"/>
              </a:lnSpc>
            </a:pPr>
            <a:r>
              <a:rPr lang="en-US" sz="2400" dirty="0" smtClean="0">
                <a:latin typeface="Tahoma" pitchFamily="34" charset="0"/>
              </a:rPr>
              <a:t>Oldest type (= </a:t>
            </a:r>
            <a:r>
              <a:rPr lang="en-US" sz="2400" b="1" dirty="0" smtClean="0">
                <a:latin typeface="Tahoma" pitchFamily="34" charset="0"/>
              </a:rPr>
              <a:t>Normal phase</a:t>
            </a:r>
            <a:r>
              <a:rPr lang="en-US" sz="2400" dirty="0" smtClean="0">
                <a:latin typeface="Tahoma" pitchFamily="34" charset="0"/>
              </a:rPr>
              <a:t>) </a:t>
            </a:r>
            <a:r>
              <a:rPr lang="en-US" sz="2400" b="1" dirty="0" smtClean="0">
                <a:latin typeface="Tahoma" pitchFamily="34" charset="0"/>
              </a:rPr>
              <a:t>stationary phase is polar and mobile phase is non-polar</a:t>
            </a:r>
          </a:p>
          <a:p>
            <a:pPr lvl="1">
              <a:lnSpc>
                <a:spcPct val="80000"/>
              </a:lnSpc>
            </a:pPr>
            <a:r>
              <a:rPr lang="en-US" sz="2400" dirty="0" smtClean="0">
                <a:latin typeface="Tahoma" pitchFamily="34" charset="0"/>
              </a:rPr>
              <a:t>Most common type (= </a:t>
            </a:r>
            <a:r>
              <a:rPr lang="en-US" sz="2400" b="1" dirty="0" smtClean="0">
                <a:latin typeface="Tahoma" pitchFamily="34" charset="0"/>
              </a:rPr>
              <a:t>Reversed phase</a:t>
            </a:r>
            <a:r>
              <a:rPr lang="en-US" sz="2400" dirty="0" smtClean="0">
                <a:latin typeface="Tahoma" pitchFamily="34" charset="0"/>
              </a:rPr>
              <a:t>) has </a:t>
            </a:r>
            <a:r>
              <a:rPr lang="en-US" sz="2400" b="1" dirty="0" smtClean="0">
                <a:latin typeface="Tahoma" pitchFamily="34" charset="0"/>
              </a:rPr>
              <a:t>non-polar stationary phase and polar mobile phase</a:t>
            </a:r>
          </a:p>
          <a:p>
            <a:pPr lvl="1">
              <a:lnSpc>
                <a:spcPct val="80000"/>
              </a:lnSpc>
            </a:pPr>
            <a:r>
              <a:rPr lang="en-US" sz="2400" dirty="0" smtClean="0">
                <a:latin typeface="Tahoma" pitchFamily="34" charset="0"/>
              </a:rPr>
              <a:t>k value adjusted by changing mobile phase polarity</a:t>
            </a:r>
          </a:p>
          <a:p>
            <a:pPr lvl="1">
              <a:lnSpc>
                <a:spcPct val="80000"/>
              </a:lnSpc>
            </a:pPr>
            <a:r>
              <a:rPr lang="en-US" sz="2400" dirty="0" smtClean="0">
                <a:latin typeface="Tahoma" pitchFamily="34" charset="0"/>
              </a:rPr>
              <a:t>k value is decreased by making mobile phase more like stationary phase (= using “stronger” </a:t>
            </a:r>
            <a:r>
              <a:rPr lang="en-US" sz="2400" dirty="0" err="1" smtClean="0">
                <a:latin typeface="Tahoma" pitchFamily="34" charset="0"/>
              </a:rPr>
              <a:t>eluent</a:t>
            </a:r>
            <a:r>
              <a:rPr lang="en-US" sz="2400" dirty="0" smtClean="0">
                <a:latin typeface="Tahoma" pitchFamily="34" charset="0"/>
              </a:rPr>
              <a:t>)</a:t>
            </a:r>
          </a:p>
          <a:p>
            <a:pPr lvl="1">
              <a:lnSpc>
                <a:spcPct val="80000"/>
              </a:lnSpc>
            </a:pPr>
            <a:r>
              <a:rPr lang="en-US" sz="2400" dirty="0" smtClean="0">
                <a:latin typeface="Tahoma" pitchFamily="34" charset="0"/>
              </a:rPr>
              <a:t>In reversed phase HPLC, less polar mobile phase means less retention</a:t>
            </a:r>
          </a:p>
        </p:txBody>
      </p:sp>
      <p:sp>
        <p:nvSpPr>
          <p:cNvPr id="116740" name="Line 4"/>
          <p:cNvSpPr>
            <a:spLocks noChangeShapeType="1"/>
          </p:cNvSpPr>
          <p:nvPr/>
        </p:nvSpPr>
        <p:spPr bwMode="auto">
          <a:xfrm>
            <a:off x="1295400" y="6172200"/>
            <a:ext cx="6096000" cy="0"/>
          </a:xfrm>
          <a:prstGeom prst="line">
            <a:avLst/>
          </a:prstGeom>
          <a:noFill/>
          <a:ln w="19050">
            <a:solidFill>
              <a:schemeClr val="tx1"/>
            </a:solidFill>
            <a:round/>
            <a:headEnd/>
            <a:tailEnd/>
          </a:ln>
        </p:spPr>
        <p:txBody>
          <a:bodyPr/>
          <a:lstStyle/>
          <a:p>
            <a:endParaRPr lang="en-US"/>
          </a:p>
        </p:txBody>
      </p:sp>
      <p:sp>
        <p:nvSpPr>
          <p:cNvPr id="116741" name="Text Box 5"/>
          <p:cNvSpPr txBox="1">
            <a:spLocks noChangeArrowheads="1"/>
          </p:cNvSpPr>
          <p:nvPr/>
        </p:nvSpPr>
        <p:spPr bwMode="auto">
          <a:xfrm>
            <a:off x="152400" y="5943600"/>
            <a:ext cx="762000" cy="641350"/>
          </a:xfrm>
          <a:prstGeom prst="rect">
            <a:avLst/>
          </a:prstGeom>
          <a:noFill/>
          <a:ln w="9525">
            <a:noFill/>
            <a:miter lim="800000"/>
            <a:headEnd/>
            <a:tailEnd/>
          </a:ln>
        </p:spPr>
        <p:txBody>
          <a:bodyPr>
            <a:spAutoFit/>
          </a:bodyPr>
          <a:lstStyle/>
          <a:p>
            <a:pPr>
              <a:spcBef>
                <a:spcPct val="50000"/>
              </a:spcBef>
            </a:pPr>
            <a:r>
              <a:rPr lang="en-US"/>
              <a:t>more polar</a:t>
            </a:r>
          </a:p>
        </p:txBody>
      </p:sp>
      <p:sp>
        <p:nvSpPr>
          <p:cNvPr id="116742" name="Text Box 6"/>
          <p:cNvSpPr txBox="1">
            <a:spLocks noChangeArrowheads="1"/>
          </p:cNvSpPr>
          <p:nvPr/>
        </p:nvSpPr>
        <p:spPr bwMode="auto">
          <a:xfrm>
            <a:off x="7620000" y="5867400"/>
            <a:ext cx="762000" cy="641350"/>
          </a:xfrm>
          <a:prstGeom prst="rect">
            <a:avLst/>
          </a:prstGeom>
          <a:noFill/>
          <a:ln w="9525">
            <a:noFill/>
            <a:miter lim="800000"/>
            <a:headEnd/>
            <a:tailEnd/>
          </a:ln>
        </p:spPr>
        <p:txBody>
          <a:bodyPr>
            <a:spAutoFit/>
          </a:bodyPr>
          <a:lstStyle/>
          <a:p>
            <a:pPr>
              <a:spcBef>
                <a:spcPct val="50000"/>
              </a:spcBef>
            </a:pPr>
            <a:r>
              <a:rPr lang="en-US"/>
              <a:t>less polar</a:t>
            </a:r>
          </a:p>
        </p:txBody>
      </p:sp>
      <p:sp>
        <p:nvSpPr>
          <p:cNvPr id="116743" name="Line 7"/>
          <p:cNvSpPr>
            <a:spLocks noChangeShapeType="1"/>
          </p:cNvSpPr>
          <p:nvPr/>
        </p:nvSpPr>
        <p:spPr bwMode="auto">
          <a:xfrm>
            <a:off x="1828800" y="5867400"/>
            <a:ext cx="0" cy="533400"/>
          </a:xfrm>
          <a:prstGeom prst="line">
            <a:avLst/>
          </a:prstGeom>
          <a:noFill/>
          <a:ln w="19050">
            <a:solidFill>
              <a:schemeClr val="tx1"/>
            </a:solidFill>
            <a:round/>
            <a:headEnd/>
            <a:tailEnd/>
          </a:ln>
        </p:spPr>
        <p:txBody>
          <a:bodyPr/>
          <a:lstStyle/>
          <a:p>
            <a:endParaRPr lang="en-US"/>
          </a:p>
        </p:txBody>
      </p:sp>
      <p:sp>
        <p:nvSpPr>
          <p:cNvPr id="116744" name="Line 8"/>
          <p:cNvSpPr>
            <a:spLocks noChangeShapeType="1"/>
          </p:cNvSpPr>
          <p:nvPr/>
        </p:nvSpPr>
        <p:spPr bwMode="auto">
          <a:xfrm>
            <a:off x="3581400" y="5943600"/>
            <a:ext cx="0" cy="533400"/>
          </a:xfrm>
          <a:prstGeom prst="line">
            <a:avLst/>
          </a:prstGeom>
          <a:noFill/>
          <a:ln w="19050">
            <a:solidFill>
              <a:schemeClr val="tx1"/>
            </a:solidFill>
            <a:round/>
            <a:headEnd/>
            <a:tailEnd/>
          </a:ln>
        </p:spPr>
        <p:txBody>
          <a:bodyPr/>
          <a:lstStyle/>
          <a:p>
            <a:endParaRPr lang="en-US"/>
          </a:p>
        </p:txBody>
      </p:sp>
      <p:sp>
        <p:nvSpPr>
          <p:cNvPr id="116745" name="Line 9"/>
          <p:cNvSpPr>
            <a:spLocks noChangeShapeType="1"/>
          </p:cNvSpPr>
          <p:nvPr/>
        </p:nvSpPr>
        <p:spPr bwMode="auto">
          <a:xfrm>
            <a:off x="7010400" y="5867400"/>
            <a:ext cx="0" cy="533400"/>
          </a:xfrm>
          <a:prstGeom prst="line">
            <a:avLst/>
          </a:prstGeom>
          <a:noFill/>
          <a:ln w="19050">
            <a:solidFill>
              <a:schemeClr val="tx1"/>
            </a:solidFill>
            <a:round/>
            <a:headEnd/>
            <a:tailEnd/>
          </a:ln>
        </p:spPr>
        <p:txBody>
          <a:bodyPr/>
          <a:lstStyle/>
          <a:p>
            <a:endParaRPr lang="en-US"/>
          </a:p>
        </p:txBody>
      </p:sp>
      <p:sp>
        <p:nvSpPr>
          <p:cNvPr id="116746" name="Text Box 10"/>
          <p:cNvSpPr txBox="1">
            <a:spLocks noChangeArrowheads="1"/>
          </p:cNvSpPr>
          <p:nvPr/>
        </p:nvSpPr>
        <p:spPr bwMode="auto">
          <a:xfrm>
            <a:off x="5943600" y="6324600"/>
            <a:ext cx="1143000" cy="517525"/>
          </a:xfrm>
          <a:prstGeom prst="rect">
            <a:avLst/>
          </a:prstGeom>
          <a:noFill/>
          <a:ln w="9525">
            <a:noFill/>
            <a:miter lim="800000"/>
            <a:headEnd/>
            <a:tailEnd/>
          </a:ln>
        </p:spPr>
        <p:txBody>
          <a:bodyPr>
            <a:spAutoFit/>
          </a:bodyPr>
          <a:lstStyle/>
          <a:p>
            <a:pPr>
              <a:spcBef>
                <a:spcPct val="50000"/>
              </a:spcBef>
            </a:pPr>
            <a:r>
              <a:rPr lang="en-US" sz="1400"/>
              <a:t>stationary phase</a:t>
            </a:r>
          </a:p>
        </p:txBody>
      </p:sp>
      <p:sp>
        <p:nvSpPr>
          <p:cNvPr id="116747" name="Text Box 11"/>
          <p:cNvSpPr txBox="1">
            <a:spLocks noChangeArrowheads="1"/>
          </p:cNvSpPr>
          <p:nvPr/>
        </p:nvSpPr>
        <p:spPr bwMode="auto">
          <a:xfrm>
            <a:off x="1524000" y="6400800"/>
            <a:ext cx="762000" cy="366713"/>
          </a:xfrm>
          <a:prstGeom prst="rect">
            <a:avLst/>
          </a:prstGeom>
          <a:noFill/>
          <a:ln w="9525">
            <a:noFill/>
            <a:miter lim="800000"/>
            <a:headEnd/>
            <a:tailEnd/>
          </a:ln>
        </p:spPr>
        <p:txBody>
          <a:bodyPr>
            <a:spAutoFit/>
          </a:bodyPr>
          <a:lstStyle/>
          <a:p>
            <a:pPr>
              <a:spcBef>
                <a:spcPct val="50000"/>
              </a:spcBef>
            </a:pPr>
            <a:r>
              <a:rPr lang="en-US"/>
              <a:t>water</a:t>
            </a:r>
          </a:p>
        </p:txBody>
      </p:sp>
      <p:sp>
        <p:nvSpPr>
          <p:cNvPr id="116748" name="Text Box 12"/>
          <p:cNvSpPr txBox="1">
            <a:spLocks noChangeArrowheads="1"/>
          </p:cNvSpPr>
          <p:nvPr/>
        </p:nvSpPr>
        <p:spPr bwMode="auto">
          <a:xfrm>
            <a:off x="3048000" y="6477000"/>
            <a:ext cx="1295400" cy="366713"/>
          </a:xfrm>
          <a:prstGeom prst="rect">
            <a:avLst/>
          </a:prstGeom>
          <a:noFill/>
          <a:ln w="9525">
            <a:noFill/>
            <a:miter lim="800000"/>
            <a:headEnd/>
            <a:tailEnd/>
          </a:ln>
        </p:spPr>
        <p:txBody>
          <a:bodyPr>
            <a:spAutoFit/>
          </a:bodyPr>
          <a:lstStyle/>
          <a:p>
            <a:pPr>
              <a:spcBef>
                <a:spcPct val="50000"/>
              </a:spcBef>
            </a:pPr>
            <a:r>
              <a:rPr lang="en-US"/>
              <a:t>methanol</a:t>
            </a:r>
          </a:p>
        </p:txBody>
      </p:sp>
      <p:sp>
        <p:nvSpPr>
          <p:cNvPr id="116749" name="Line 13"/>
          <p:cNvSpPr>
            <a:spLocks noChangeShapeType="1"/>
          </p:cNvSpPr>
          <p:nvPr/>
        </p:nvSpPr>
        <p:spPr bwMode="auto">
          <a:xfrm>
            <a:off x="4114800" y="5943600"/>
            <a:ext cx="0" cy="381000"/>
          </a:xfrm>
          <a:prstGeom prst="line">
            <a:avLst/>
          </a:prstGeom>
          <a:noFill/>
          <a:ln w="25400">
            <a:solidFill>
              <a:srgbClr val="FF0000"/>
            </a:solidFill>
            <a:round/>
            <a:headEnd/>
            <a:tailEnd/>
          </a:ln>
        </p:spPr>
        <p:txBody>
          <a:bodyPr/>
          <a:lstStyle/>
          <a:p>
            <a:endParaRPr lang="en-US"/>
          </a:p>
        </p:txBody>
      </p:sp>
      <p:sp>
        <p:nvSpPr>
          <p:cNvPr id="116750" name="Text Box 14"/>
          <p:cNvSpPr txBox="1">
            <a:spLocks noChangeArrowheads="1"/>
          </p:cNvSpPr>
          <p:nvPr/>
        </p:nvSpPr>
        <p:spPr bwMode="auto">
          <a:xfrm>
            <a:off x="4343400" y="5715000"/>
            <a:ext cx="1447800" cy="366713"/>
          </a:xfrm>
          <a:prstGeom prst="rect">
            <a:avLst/>
          </a:prstGeom>
          <a:noFill/>
          <a:ln w="9525">
            <a:noFill/>
            <a:miter lim="800000"/>
            <a:headEnd/>
            <a:tailEnd/>
          </a:ln>
        </p:spPr>
        <p:txBody>
          <a:bodyPr>
            <a:spAutoFit/>
          </a:bodyPr>
          <a:lstStyle/>
          <a:p>
            <a:pPr>
              <a:spcBef>
                <a:spcPct val="50000"/>
              </a:spcBef>
            </a:pPr>
            <a:r>
              <a:rPr lang="en-US">
                <a:solidFill>
                  <a:srgbClr val="FF0000"/>
                </a:solidFill>
              </a:rPr>
              <a:t>analyte</a:t>
            </a:r>
          </a:p>
        </p:txBody>
      </p:sp>
    </p:spTree>
    <p:extLst>
      <p:ext uri="{BB962C8B-B14F-4D97-AF65-F5344CB8AC3E}">
        <p14:creationId xmlns:p14="http://schemas.microsoft.com/office/powerpoint/2010/main" val="30413734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67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67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67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16741"/>
                                        </p:tgtEl>
                                        <p:attrNameLst>
                                          <p:attrName>style.visibility</p:attrName>
                                        </p:attrNameLst>
                                      </p:cBhvr>
                                      <p:to>
                                        <p:strVal val="visible"/>
                                      </p:to>
                                    </p:set>
                                    <p:animEffect transition="in" filter="dissolve">
                                      <p:cBhvr>
                                        <p:cTn id="35" dur="500"/>
                                        <p:tgtEl>
                                          <p:spTgt spid="116741"/>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16740"/>
                                        </p:tgtEl>
                                        <p:attrNameLst>
                                          <p:attrName>style.visibility</p:attrName>
                                        </p:attrNameLst>
                                      </p:cBhvr>
                                      <p:to>
                                        <p:strVal val="visible"/>
                                      </p:to>
                                    </p:set>
                                    <p:animEffect transition="in" filter="dissolve">
                                      <p:cBhvr>
                                        <p:cTn id="38" dur="500"/>
                                        <p:tgtEl>
                                          <p:spTgt spid="116740"/>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16742"/>
                                        </p:tgtEl>
                                        <p:attrNameLst>
                                          <p:attrName>style.visibility</p:attrName>
                                        </p:attrNameLst>
                                      </p:cBhvr>
                                      <p:to>
                                        <p:strVal val="visible"/>
                                      </p:to>
                                    </p:set>
                                    <p:animEffect transition="in" filter="dissolve">
                                      <p:cBhvr>
                                        <p:cTn id="41" dur="500"/>
                                        <p:tgtEl>
                                          <p:spTgt spid="11674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16745"/>
                                        </p:tgtEl>
                                        <p:attrNameLst>
                                          <p:attrName>style.visibility</p:attrName>
                                        </p:attrNameLst>
                                      </p:cBhvr>
                                      <p:to>
                                        <p:strVal val="visible"/>
                                      </p:to>
                                    </p:set>
                                    <p:animEffect transition="in" filter="dissolve">
                                      <p:cBhvr>
                                        <p:cTn id="46" dur="500"/>
                                        <p:tgtEl>
                                          <p:spTgt spid="11674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16746"/>
                                        </p:tgtEl>
                                        <p:attrNameLst>
                                          <p:attrName>style.visibility</p:attrName>
                                        </p:attrNameLst>
                                      </p:cBhvr>
                                      <p:to>
                                        <p:strVal val="visible"/>
                                      </p:to>
                                    </p:set>
                                    <p:animEffect transition="in" filter="dissolve">
                                      <p:cBhvr>
                                        <p:cTn id="49" dur="500"/>
                                        <p:tgtEl>
                                          <p:spTgt spid="11674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16743"/>
                                        </p:tgtEl>
                                        <p:attrNameLst>
                                          <p:attrName>style.visibility</p:attrName>
                                        </p:attrNameLst>
                                      </p:cBhvr>
                                      <p:to>
                                        <p:strVal val="visible"/>
                                      </p:to>
                                    </p:set>
                                    <p:animEffect transition="in" filter="dissolve">
                                      <p:cBhvr>
                                        <p:cTn id="54" dur="500"/>
                                        <p:tgtEl>
                                          <p:spTgt spid="116743"/>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16747"/>
                                        </p:tgtEl>
                                        <p:attrNameLst>
                                          <p:attrName>style.visibility</p:attrName>
                                        </p:attrNameLst>
                                      </p:cBhvr>
                                      <p:to>
                                        <p:strVal val="visible"/>
                                      </p:to>
                                    </p:set>
                                    <p:animEffect transition="in" filter="dissolve">
                                      <p:cBhvr>
                                        <p:cTn id="57" dur="500"/>
                                        <p:tgtEl>
                                          <p:spTgt spid="116747"/>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16744"/>
                                        </p:tgtEl>
                                        <p:attrNameLst>
                                          <p:attrName>style.visibility</p:attrName>
                                        </p:attrNameLst>
                                      </p:cBhvr>
                                      <p:to>
                                        <p:strVal val="visible"/>
                                      </p:to>
                                    </p:set>
                                    <p:animEffect transition="in" filter="dissolve">
                                      <p:cBhvr>
                                        <p:cTn id="60" dur="500"/>
                                        <p:tgtEl>
                                          <p:spTgt spid="116744"/>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16748"/>
                                        </p:tgtEl>
                                        <p:attrNameLst>
                                          <p:attrName>style.visibility</p:attrName>
                                        </p:attrNameLst>
                                      </p:cBhvr>
                                      <p:to>
                                        <p:strVal val="visible"/>
                                      </p:to>
                                    </p:set>
                                    <p:animEffect transition="in" filter="dissolve">
                                      <p:cBhvr>
                                        <p:cTn id="63" dur="500"/>
                                        <p:tgtEl>
                                          <p:spTgt spid="11674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16750"/>
                                        </p:tgtEl>
                                        <p:attrNameLst>
                                          <p:attrName>style.visibility</p:attrName>
                                        </p:attrNameLst>
                                      </p:cBhvr>
                                      <p:to>
                                        <p:strVal val="visible"/>
                                      </p:to>
                                    </p:set>
                                    <p:animEffect transition="in" filter="dissolve">
                                      <p:cBhvr>
                                        <p:cTn id="68" dur="500"/>
                                        <p:tgtEl>
                                          <p:spTgt spid="116750"/>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16749"/>
                                        </p:tgtEl>
                                        <p:attrNameLst>
                                          <p:attrName>style.visibility</p:attrName>
                                        </p:attrNameLst>
                                      </p:cBhvr>
                                      <p:to>
                                        <p:strVal val="visible"/>
                                      </p:to>
                                    </p:set>
                                    <p:animEffect transition="in" filter="dissolve">
                                      <p:cBhvr>
                                        <p:cTn id="71" dur="500"/>
                                        <p:tgtEl>
                                          <p:spTgt spid="116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P spid="116740" grpId="0" animBg="1"/>
      <p:bldP spid="116741" grpId="0"/>
      <p:bldP spid="116742" grpId="0"/>
      <p:bldP spid="116743" grpId="0" animBg="1"/>
      <p:bldP spid="116744" grpId="0" animBg="1"/>
      <p:bldP spid="116745" grpId="0" animBg="1"/>
      <p:bldP spid="116746" grpId="0"/>
      <p:bldP spid="116747" grpId="0"/>
      <p:bldP spid="116748" grpId="0"/>
      <p:bldP spid="116749" grpId="0" animBg="1"/>
      <p:bldP spid="1167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800" smtClean="0">
                <a:latin typeface="Tahoma" pitchFamily="34" charset="0"/>
              </a:rPr>
              <a:t>What do all these Parameters Mean? III</a:t>
            </a:r>
          </a:p>
        </p:txBody>
      </p:sp>
      <p:sp>
        <p:nvSpPr>
          <p:cNvPr id="118787" name="Rectangle 3"/>
          <p:cNvSpPr>
            <a:spLocks noGrp="1" noChangeArrowheads="1"/>
          </p:cNvSpPr>
          <p:nvPr>
            <p:ph type="body" idx="1"/>
          </p:nvPr>
        </p:nvSpPr>
        <p:spPr/>
        <p:txBody>
          <a:bodyPr/>
          <a:lstStyle/>
          <a:p>
            <a:pPr>
              <a:lnSpc>
                <a:spcPct val="90000"/>
              </a:lnSpc>
            </a:pPr>
            <a:r>
              <a:rPr lang="en-US" sz="2400" dirty="0" smtClean="0">
                <a:latin typeface="Tahoma" pitchFamily="34" charset="0"/>
              </a:rPr>
              <a:t>Retention Factor is a more useful measure of partitioning because value is related to elution time</a:t>
            </a:r>
          </a:p>
          <a:p>
            <a:pPr>
              <a:lnSpc>
                <a:spcPct val="90000"/>
              </a:lnSpc>
            </a:pPr>
            <a:r>
              <a:rPr lang="en-US" sz="2400" dirty="0" smtClean="0">
                <a:latin typeface="Tahoma" pitchFamily="34" charset="0"/>
              </a:rPr>
              <a:t>Compounds with larger K, will have larger k, and will elute later</a:t>
            </a:r>
          </a:p>
          <a:p>
            <a:pPr>
              <a:lnSpc>
                <a:spcPct val="90000"/>
              </a:lnSpc>
            </a:pPr>
            <a:r>
              <a:rPr lang="en-US" sz="2400" dirty="0" smtClean="0">
                <a:latin typeface="Tahoma" pitchFamily="34" charset="0"/>
              </a:rPr>
              <a:t>Practical k values</a:t>
            </a:r>
          </a:p>
          <a:p>
            <a:pPr lvl="1">
              <a:lnSpc>
                <a:spcPct val="90000"/>
              </a:lnSpc>
            </a:pPr>
            <a:r>
              <a:rPr lang="en-US" sz="2000" dirty="0" smtClean="0">
                <a:latin typeface="Tahoma" pitchFamily="34" charset="0"/>
              </a:rPr>
              <a:t>~0.5 to ~10</a:t>
            </a:r>
          </a:p>
          <a:p>
            <a:pPr lvl="1">
              <a:lnSpc>
                <a:spcPct val="90000"/>
              </a:lnSpc>
            </a:pPr>
            <a:r>
              <a:rPr lang="en-US" sz="2000" dirty="0" smtClean="0">
                <a:latin typeface="Tahoma" pitchFamily="34" charset="0"/>
              </a:rPr>
              <a:t>Small k values </a:t>
            </a:r>
            <a:r>
              <a:rPr lang="en-US" sz="2000" dirty="0" smtClean="0">
                <a:latin typeface="Tahoma" pitchFamily="34" charset="0"/>
                <a:cs typeface="Times New Roman" pitchFamily="18" charset="0"/>
              </a:rPr>
              <a:t>→ overlapping peaks likely</a:t>
            </a:r>
          </a:p>
          <a:p>
            <a:pPr lvl="1">
              <a:lnSpc>
                <a:spcPct val="90000"/>
              </a:lnSpc>
            </a:pPr>
            <a:r>
              <a:rPr lang="en-US" sz="2000" dirty="0" smtClean="0">
                <a:latin typeface="Tahoma" pitchFamily="34" charset="0"/>
                <a:cs typeface="Times New Roman" pitchFamily="18" charset="0"/>
              </a:rPr>
              <a:t>Large </a:t>
            </a:r>
            <a:r>
              <a:rPr lang="en-US" sz="2000" dirty="0" smtClean="0">
                <a:latin typeface="Tahoma" pitchFamily="34" charset="0"/>
              </a:rPr>
              <a:t>k</a:t>
            </a:r>
            <a:r>
              <a:rPr lang="en-US" sz="2000" dirty="0" smtClean="0">
                <a:latin typeface="Tahoma" pitchFamily="34" charset="0"/>
                <a:cs typeface="Times New Roman" pitchFamily="18" charset="0"/>
              </a:rPr>
              <a:t> values → must wait long time </a:t>
            </a:r>
            <a:endParaRPr lang="en-US" sz="2000" dirty="0" smtClean="0">
              <a:latin typeface="Tahoma" pitchFamily="34" charset="0"/>
            </a:endParaRPr>
          </a:p>
        </p:txBody>
      </p:sp>
    </p:spTree>
    <p:extLst>
      <p:ext uri="{BB962C8B-B14F-4D97-AF65-F5344CB8AC3E}">
        <p14:creationId xmlns:p14="http://schemas.microsoft.com/office/powerpoint/2010/main" val="277627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87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4000" dirty="0" smtClean="0">
                <a:latin typeface="Tahoma" pitchFamily="34" charset="0"/>
              </a:rPr>
              <a:t>Chromatography</a:t>
            </a:r>
            <a:br>
              <a:rPr lang="en-US" sz="4000" dirty="0" smtClean="0">
                <a:latin typeface="Tahoma" pitchFamily="34" charset="0"/>
              </a:rPr>
            </a:br>
            <a:r>
              <a:rPr lang="en-US" sz="3200" dirty="0" smtClean="0">
                <a:latin typeface="Tahoma" pitchFamily="34" charset="0"/>
              </a:rPr>
              <a:t>More Questions</a:t>
            </a:r>
          </a:p>
        </p:txBody>
      </p:sp>
      <p:sp>
        <p:nvSpPr>
          <p:cNvPr id="120835" name="Rectangle 3"/>
          <p:cNvSpPr>
            <a:spLocks noGrp="1" noChangeArrowheads="1"/>
          </p:cNvSpPr>
          <p:nvPr>
            <p:ph type="body" idx="1"/>
          </p:nvPr>
        </p:nvSpPr>
        <p:spPr>
          <a:xfrm>
            <a:off x="457200" y="1600200"/>
            <a:ext cx="4419600" cy="4525963"/>
          </a:xfrm>
        </p:spPr>
        <p:txBody>
          <a:bodyPr/>
          <a:lstStyle/>
          <a:p>
            <a:pPr marL="609600" indent="-609600">
              <a:lnSpc>
                <a:spcPct val="80000"/>
              </a:lnSpc>
              <a:buFontTx/>
              <a:buAutoNum type="arabicPeriod"/>
            </a:pPr>
            <a:r>
              <a:rPr lang="en-US" sz="2400" dirty="0" smtClean="0">
                <a:latin typeface="Tahoma" pitchFamily="34" charset="0"/>
              </a:rPr>
              <a:t>A chemist is analyzing samples by normal phase HPLC using a mobile phase containing 90% hexane and 10% 2-propanol (2-propanol is the more polar solvent).  The analysis is taking too long.  How can she decrease k values?</a:t>
            </a:r>
          </a:p>
          <a:p>
            <a:pPr marL="609600" indent="-609600">
              <a:lnSpc>
                <a:spcPct val="80000"/>
              </a:lnSpc>
              <a:buFontTx/>
              <a:buAutoNum type="arabicPeriod"/>
            </a:pPr>
            <a:r>
              <a:rPr lang="en-US" sz="2400" dirty="0">
                <a:latin typeface="Tahoma" pitchFamily="34" charset="0"/>
              </a:rPr>
              <a:t>From the chromatogram to the right, calculate </a:t>
            </a:r>
            <a:r>
              <a:rPr lang="en-US" sz="2400" dirty="0" err="1">
                <a:latin typeface="Tahoma" pitchFamily="34" charset="0"/>
              </a:rPr>
              <a:t>k</a:t>
            </a:r>
            <a:r>
              <a:rPr lang="en-US" sz="2400" baseline="-25000" dirty="0" err="1">
                <a:latin typeface="Tahoma" pitchFamily="34" charset="0"/>
              </a:rPr>
              <a:t>X</a:t>
            </a:r>
            <a:r>
              <a:rPr lang="en-US" sz="2400" dirty="0" smtClean="0">
                <a:latin typeface="Tahoma" pitchFamily="34" charset="0"/>
              </a:rPr>
              <a:t>.</a:t>
            </a:r>
            <a:endParaRPr lang="en-US" sz="2400" dirty="0">
              <a:latin typeface="Tahoma" pitchFamily="34" charset="0"/>
            </a:endParaRPr>
          </a:p>
        </p:txBody>
      </p:sp>
      <p:graphicFrame>
        <p:nvGraphicFramePr>
          <p:cNvPr id="4" name="Object 4"/>
          <p:cNvGraphicFramePr>
            <a:graphicFrameLocks noChangeAspect="1"/>
          </p:cNvGraphicFramePr>
          <p:nvPr>
            <p:extLst/>
          </p:nvPr>
        </p:nvGraphicFramePr>
        <p:xfrm>
          <a:off x="4724400" y="1752600"/>
          <a:ext cx="4038600" cy="2503488"/>
        </p:xfrm>
        <a:graphic>
          <a:graphicData uri="http://schemas.openxmlformats.org/presentationml/2006/ole">
            <mc:AlternateContent xmlns:mc="http://schemas.openxmlformats.org/markup-compatibility/2006">
              <mc:Choice xmlns:v="urn:schemas-microsoft-com:vml" Requires="v">
                <p:oleObj spid="_x0000_s11283" name="Chart" r:id="rId4" imgW="5151120" imgH="3192780" progId="Excel.Sheet.8">
                  <p:embed/>
                </p:oleObj>
              </mc:Choice>
              <mc:Fallback>
                <p:oleObj name="Chart" r:id="rId4" imgW="5151120" imgH="319278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1752600"/>
                        <a:ext cx="4038600" cy="250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Line 5"/>
          <p:cNvSpPr>
            <a:spLocks noChangeShapeType="1"/>
          </p:cNvSpPr>
          <p:nvPr/>
        </p:nvSpPr>
        <p:spPr bwMode="auto">
          <a:xfrm flipV="1">
            <a:off x="6096000" y="3429000"/>
            <a:ext cx="76200" cy="1295400"/>
          </a:xfrm>
          <a:prstGeom prst="line">
            <a:avLst/>
          </a:prstGeom>
          <a:noFill/>
          <a:ln w="9525">
            <a:solidFill>
              <a:schemeClr val="tx1"/>
            </a:solidFill>
            <a:round/>
            <a:headEnd/>
            <a:tailEnd type="triangle" w="med" len="med"/>
          </a:ln>
        </p:spPr>
        <p:txBody>
          <a:bodyPr/>
          <a:lstStyle/>
          <a:p>
            <a:endParaRPr lang="en-US"/>
          </a:p>
        </p:txBody>
      </p:sp>
      <p:sp>
        <p:nvSpPr>
          <p:cNvPr id="6" name="Text Box 6"/>
          <p:cNvSpPr txBox="1">
            <a:spLocks noChangeArrowheads="1"/>
          </p:cNvSpPr>
          <p:nvPr/>
        </p:nvSpPr>
        <p:spPr bwMode="auto">
          <a:xfrm>
            <a:off x="5257800" y="4724400"/>
            <a:ext cx="1676400" cy="641350"/>
          </a:xfrm>
          <a:prstGeom prst="rect">
            <a:avLst/>
          </a:prstGeom>
          <a:noFill/>
          <a:ln w="9525">
            <a:noFill/>
            <a:miter lim="800000"/>
            <a:headEnd/>
            <a:tailEnd/>
          </a:ln>
        </p:spPr>
        <p:txBody>
          <a:bodyPr>
            <a:spAutoFit/>
          </a:bodyPr>
          <a:lstStyle/>
          <a:p>
            <a:pPr>
              <a:spcBef>
                <a:spcPct val="50000"/>
              </a:spcBef>
            </a:pPr>
            <a:r>
              <a:rPr lang="en-US"/>
              <a:t>unretained peak</a:t>
            </a:r>
          </a:p>
        </p:txBody>
      </p:sp>
      <p:sp>
        <p:nvSpPr>
          <p:cNvPr id="7" name="Text Box 7"/>
          <p:cNvSpPr txBox="1">
            <a:spLocks noChangeArrowheads="1"/>
          </p:cNvSpPr>
          <p:nvPr/>
        </p:nvSpPr>
        <p:spPr bwMode="auto">
          <a:xfrm>
            <a:off x="7162800" y="4648200"/>
            <a:ext cx="1295400" cy="366713"/>
          </a:xfrm>
          <a:prstGeom prst="rect">
            <a:avLst/>
          </a:prstGeom>
          <a:noFill/>
          <a:ln w="9525">
            <a:noFill/>
            <a:miter lim="800000"/>
            <a:headEnd/>
            <a:tailEnd/>
          </a:ln>
        </p:spPr>
        <p:txBody>
          <a:bodyPr>
            <a:spAutoFit/>
          </a:bodyPr>
          <a:lstStyle/>
          <a:p>
            <a:pPr>
              <a:spcBef>
                <a:spcPct val="50000"/>
              </a:spcBef>
            </a:pPr>
            <a:r>
              <a:rPr lang="en-US"/>
              <a:t>X     Y</a:t>
            </a:r>
          </a:p>
        </p:txBody>
      </p:sp>
      <p:sp>
        <p:nvSpPr>
          <p:cNvPr id="8" name="Line 8"/>
          <p:cNvSpPr>
            <a:spLocks noChangeShapeType="1"/>
          </p:cNvSpPr>
          <p:nvPr/>
        </p:nvSpPr>
        <p:spPr bwMode="auto">
          <a:xfrm flipH="1" flipV="1">
            <a:off x="7010400" y="3048000"/>
            <a:ext cx="228600" cy="1676400"/>
          </a:xfrm>
          <a:prstGeom prst="line">
            <a:avLst/>
          </a:prstGeom>
          <a:noFill/>
          <a:ln w="9525">
            <a:solidFill>
              <a:schemeClr val="tx1"/>
            </a:solidFill>
            <a:round/>
            <a:headEnd/>
            <a:tailEnd type="triangle" w="med" len="med"/>
          </a:ln>
        </p:spPr>
        <p:txBody>
          <a:bodyPr/>
          <a:lstStyle/>
          <a:p>
            <a:endParaRPr lang="en-US"/>
          </a:p>
        </p:txBody>
      </p:sp>
      <p:sp>
        <p:nvSpPr>
          <p:cNvPr id="9" name="Line 9"/>
          <p:cNvSpPr>
            <a:spLocks noChangeShapeType="1"/>
          </p:cNvSpPr>
          <p:nvPr/>
        </p:nvSpPr>
        <p:spPr bwMode="auto">
          <a:xfrm flipH="1" flipV="1">
            <a:off x="7315200" y="2667000"/>
            <a:ext cx="381000" cy="19812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746845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8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P spid="5" grpId="0" animBg="1"/>
      <p:bldP spid="6" grpId="0"/>
      <p:bldP spid="7" grpId="0"/>
      <p:bldP spid="8" grpId="0" animBg="1"/>
      <p:bldP spid="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2432</TotalTime>
  <Words>1137</Words>
  <Application>Microsoft Office PowerPoint</Application>
  <PresentationFormat>On-screen Show (4:3)</PresentationFormat>
  <Paragraphs>127</Paragraphs>
  <Slides>18</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Cambria Math</vt:lpstr>
      <vt:lpstr>Symbol</vt:lpstr>
      <vt:lpstr>Tahoma</vt:lpstr>
      <vt:lpstr>Times New Roman</vt:lpstr>
      <vt:lpstr>Default Design</vt:lpstr>
      <vt:lpstr>Chart</vt:lpstr>
      <vt:lpstr>Chem. 31 – 11/6 Lecture</vt:lpstr>
      <vt:lpstr>Announcements I</vt:lpstr>
      <vt:lpstr>Announcements II</vt:lpstr>
      <vt:lpstr>Chromatography  Definition Section – Partition and Retention</vt:lpstr>
      <vt:lpstr>Chromatography  Reading Chromatograms</vt:lpstr>
      <vt:lpstr>Chromatography What do all these Parameters Mean?</vt:lpstr>
      <vt:lpstr>Chromatography What do all these Parameters Mean? II</vt:lpstr>
      <vt:lpstr>Chromatography What do all these Parameters Mean? III</vt:lpstr>
      <vt:lpstr>Chromatography More Questions</vt:lpstr>
      <vt:lpstr>Review for Exam 2</vt:lpstr>
      <vt:lpstr>Review for Exam 2</vt:lpstr>
      <vt:lpstr>Review for Exam 2</vt:lpstr>
      <vt:lpstr>Topics on Exam 2</vt:lpstr>
      <vt:lpstr>Topics on Exam 2</vt:lpstr>
      <vt:lpstr>Topics on Exam 2</vt:lpstr>
      <vt:lpstr>Chromatography  Definition Section – Relative Retention</vt:lpstr>
      <vt:lpstr>Chromatography  Reading Chromatograms</vt:lpstr>
      <vt:lpstr>Chromatography What do all these Parameters Mean?  Relative Retention</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251</cp:revision>
  <dcterms:created xsi:type="dcterms:W3CDTF">2005-09-14T19:27:31Z</dcterms:created>
  <dcterms:modified xsi:type="dcterms:W3CDTF">2017-11-05T22:30:16Z</dcterms:modified>
</cp:coreProperties>
</file>