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9"/>
  </p:notesMasterIdLst>
  <p:sldIdLst>
    <p:sldId id="280" r:id="rId2"/>
    <p:sldId id="321" r:id="rId3"/>
    <p:sldId id="489" r:id="rId4"/>
    <p:sldId id="496" r:id="rId5"/>
    <p:sldId id="497" r:id="rId6"/>
    <p:sldId id="498" r:id="rId7"/>
    <p:sldId id="499" r:id="rId8"/>
    <p:sldId id="500" r:id="rId9"/>
    <p:sldId id="501" r:id="rId10"/>
    <p:sldId id="502" r:id="rId11"/>
    <p:sldId id="503" r:id="rId12"/>
    <p:sldId id="504" r:id="rId13"/>
    <p:sldId id="505" r:id="rId14"/>
    <p:sldId id="506" r:id="rId15"/>
    <p:sldId id="507" r:id="rId16"/>
    <p:sldId id="508" r:id="rId17"/>
    <p:sldId id="509"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C286A"/>
    <a:srgbClr val="FE5F26"/>
    <a:srgbClr val="FDBB27"/>
    <a:srgbClr val="FFDD9F"/>
    <a:srgbClr val="F3DBAB"/>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39" autoAdjust="0"/>
    <p:restoredTop sz="94660"/>
  </p:normalViewPr>
  <p:slideViewPr>
    <p:cSldViewPr>
      <p:cViewPr varScale="1">
        <p:scale>
          <a:sx n="79" d="100"/>
          <a:sy n="79" d="100"/>
        </p:scale>
        <p:origin x="90" y="51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dixon\Documents\C31F17\F17grade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Exam</a:t>
            </a:r>
            <a:r>
              <a:rPr lang="en-US" baseline="0"/>
              <a:t> 2 Distribution</a:t>
            </a:r>
            <a:r>
              <a:rPr lang="en-US"/>
              <a:t> </a:t>
            </a:r>
          </a:p>
        </c:rich>
      </c:tx>
      <c:layout>
        <c:manualLayout>
          <c:xMode val="edge"/>
          <c:yMode val="edge"/>
          <c:x val="0.44763888888888886"/>
          <c:y val="5.555555555555555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102580254391278"/>
          <c:y val="0.17171296296296296"/>
          <c:w val="0.82841881687865937"/>
          <c:h val="0.72088764946048411"/>
        </c:manualLayout>
      </c:layout>
      <c:barChart>
        <c:barDir val="col"/>
        <c:grouping val="clustered"/>
        <c:varyColors val="0"/>
        <c:ser>
          <c:idx val="0"/>
          <c:order val="0"/>
          <c:tx>
            <c:strRef>
              <c:f>Sect1!$R$110:$R$115</c:f>
              <c:strCache>
                <c:ptCount val="6"/>
                <c:pt idx="0">
                  <c:v>100s</c:v>
                </c:pt>
                <c:pt idx="1">
                  <c:v>90s</c:v>
                </c:pt>
                <c:pt idx="2">
                  <c:v>80s</c:v>
                </c:pt>
                <c:pt idx="3">
                  <c:v>70s</c:v>
                </c:pt>
                <c:pt idx="4">
                  <c:v>60s</c:v>
                </c:pt>
                <c:pt idx="5">
                  <c:v>&lt;60</c:v>
                </c:pt>
              </c:strCache>
            </c:strRef>
          </c:tx>
          <c:spPr>
            <a:solidFill>
              <a:schemeClr val="accent1"/>
            </a:solidFill>
            <a:ln w="19050">
              <a:solidFill>
                <a:schemeClr val="tx1"/>
              </a:solidFill>
            </a:ln>
            <a:effectLst/>
          </c:spPr>
          <c:invertIfNegative val="0"/>
          <c:cat>
            <c:strRef>
              <c:f>Sect1!$R$110:$R$115</c:f>
              <c:strCache>
                <c:ptCount val="6"/>
                <c:pt idx="0">
                  <c:v>100s</c:v>
                </c:pt>
                <c:pt idx="1">
                  <c:v>90s</c:v>
                </c:pt>
                <c:pt idx="2">
                  <c:v>80s</c:v>
                </c:pt>
                <c:pt idx="3">
                  <c:v>70s</c:v>
                </c:pt>
                <c:pt idx="4">
                  <c:v>60s</c:v>
                </c:pt>
                <c:pt idx="5">
                  <c:v>&lt;60</c:v>
                </c:pt>
              </c:strCache>
            </c:strRef>
          </c:cat>
          <c:val>
            <c:numRef>
              <c:f>Sect1!$S$110:$S$115</c:f>
              <c:numCache>
                <c:formatCode>General</c:formatCode>
                <c:ptCount val="6"/>
                <c:pt idx="0">
                  <c:v>1</c:v>
                </c:pt>
                <c:pt idx="1">
                  <c:v>17</c:v>
                </c:pt>
                <c:pt idx="2">
                  <c:v>31</c:v>
                </c:pt>
                <c:pt idx="3">
                  <c:v>17</c:v>
                </c:pt>
                <c:pt idx="4">
                  <c:v>13</c:v>
                </c:pt>
                <c:pt idx="5">
                  <c:v>10</c:v>
                </c:pt>
              </c:numCache>
            </c:numRef>
          </c:val>
          <c:extLst>
            <c:ext xmlns:c16="http://schemas.microsoft.com/office/drawing/2014/chart" uri="{C3380CC4-5D6E-409C-BE32-E72D297353CC}">
              <c16:uniqueId val="{00000000-5D99-4C48-A963-EECDAED28A62}"/>
            </c:ext>
          </c:extLst>
        </c:ser>
        <c:dLbls>
          <c:showLegendKey val="0"/>
          <c:showVal val="0"/>
          <c:showCatName val="0"/>
          <c:showSerName val="0"/>
          <c:showPercent val="0"/>
          <c:showBubbleSize val="0"/>
        </c:dLbls>
        <c:gapWidth val="0"/>
        <c:axId val="237253736"/>
        <c:axId val="237254392"/>
      </c:barChart>
      <c:catAx>
        <c:axId val="237253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7254392"/>
        <c:crosses val="autoZero"/>
        <c:auto val="1"/>
        <c:lblAlgn val="ctr"/>
        <c:lblOffset val="100"/>
        <c:noMultiLvlLbl val="0"/>
      </c:catAx>
      <c:valAx>
        <c:axId val="237254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baseline="0">
                    <a:solidFill>
                      <a:schemeClr val="tx1">
                        <a:lumMod val="65000"/>
                        <a:lumOff val="35000"/>
                      </a:schemeClr>
                    </a:solidFill>
                    <a:latin typeface="+mn-lt"/>
                    <a:ea typeface="+mn-ea"/>
                    <a:cs typeface="+mn-cs"/>
                  </a:defRPr>
                </a:pPr>
                <a:r>
                  <a:rPr lang="en-US"/>
                  <a:t>No.</a:t>
                </a:r>
                <a:r>
                  <a:rPr lang="en-US" baseline="0"/>
                  <a:t> Students</a:t>
                </a:r>
                <a:endParaRPr lang="en-US"/>
              </a:p>
            </c:rich>
          </c:tx>
          <c:layout/>
          <c:overlay val="0"/>
          <c:spPr>
            <a:noFill/>
            <a:ln>
              <a:noFill/>
            </a:ln>
            <a:effectLst/>
          </c:spPr>
          <c:txPr>
            <a:bodyPr rot="-5400000" spcFirstLastPara="1" vertOverflow="ellipsis" vert="horz" wrap="square" anchor="ctr" anchorCtr="1"/>
            <a:lstStyle/>
            <a:p>
              <a:pPr>
                <a:defRPr sz="900" b="0" i="0" u="none" strike="noStrike"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7253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147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7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7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47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74F6AAE-64EB-4FB7-9865-3D1E0F502C23}" type="slidenum">
              <a:rPr lang="en-US"/>
              <a:pPr>
                <a:defRPr/>
              </a:pPr>
              <a:t>‹#›</a:t>
            </a:fld>
            <a:endParaRPr lang="en-US" dirty="0"/>
          </a:p>
        </p:txBody>
      </p:sp>
    </p:spTree>
    <p:extLst>
      <p:ext uri="{BB962C8B-B14F-4D97-AF65-F5344CB8AC3E}">
        <p14:creationId xmlns:p14="http://schemas.microsoft.com/office/powerpoint/2010/main" val="4104843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71DE0A9-E87F-4876-AA1C-A5CD0E199E8C}" type="slidenum">
              <a:rPr lang="en-US" smtClean="0"/>
              <a:pPr/>
              <a:t>1</a:t>
            </a:fld>
            <a:endParaRPr lang="en-US"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altLang="en-US" smtClean="0"/>
          </a:p>
        </p:txBody>
      </p:sp>
      <p:sp>
        <p:nvSpPr>
          <p:cNvPr id="3584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C7AC796-FE92-4080-AF5D-D8B7F7CB43C6}" type="slidenum">
              <a:rPr lang="en-US" altLang="en-US" sz="1200"/>
              <a:pPr algn="r"/>
              <a:t>10</a:t>
            </a:fld>
            <a:endParaRPr lang="en-US" altLang="en-US" sz="1200"/>
          </a:p>
        </p:txBody>
      </p:sp>
    </p:spTree>
    <p:extLst>
      <p:ext uri="{BB962C8B-B14F-4D97-AF65-F5344CB8AC3E}">
        <p14:creationId xmlns:p14="http://schemas.microsoft.com/office/powerpoint/2010/main" val="3643952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altLang="en-US" smtClean="0"/>
          </a:p>
        </p:txBody>
      </p:sp>
      <p:sp>
        <p:nvSpPr>
          <p:cNvPr id="368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836211D-B78D-40B0-83FF-B13BA8036832}" type="slidenum">
              <a:rPr lang="en-US" altLang="en-US" sz="1200"/>
              <a:pPr algn="r"/>
              <a:t>11</a:t>
            </a:fld>
            <a:endParaRPr lang="en-US" altLang="en-US" sz="1200"/>
          </a:p>
        </p:txBody>
      </p:sp>
    </p:spTree>
    <p:extLst>
      <p:ext uri="{BB962C8B-B14F-4D97-AF65-F5344CB8AC3E}">
        <p14:creationId xmlns:p14="http://schemas.microsoft.com/office/powerpoint/2010/main" val="692983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altLang="en-US" smtClean="0"/>
          </a:p>
        </p:txBody>
      </p:sp>
      <p:sp>
        <p:nvSpPr>
          <p:cNvPr id="3789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5FB3ED9-6720-4E2F-AEE1-34AF396B9B37}" type="slidenum">
              <a:rPr lang="en-US" altLang="en-US" sz="1200"/>
              <a:pPr algn="r"/>
              <a:t>12</a:t>
            </a:fld>
            <a:endParaRPr lang="en-US" altLang="en-US" sz="1200"/>
          </a:p>
        </p:txBody>
      </p:sp>
    </p:spTree>
    <p:extLst>
      <p:ext uri="{BB962C8B-B14F-4D97-AF65-F5344CB8AC3E}">
        <p14:creationId xmlns:p14="http://schemas.microsoft.com/office/powerpoint/2010/main" val="1660656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40CB5F7-8671-477C-ADCD-B1548F37195D}" type="slidenum">
              <a:rPr lang="en-US" altLang="en-US" sz="1200"/>
              <a:pPr algn="r"/>
              <a:t>13</a:t>
            </a:fld>
            <a:endParaRPr lang="en-US" alt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val="2082313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EA1A7E7-DD32-4637-A355-492EF905A476}" type="slidenum">
              <a:rPr lang="en-US" altLang="en-US" sz="1200"/>
              <a:pPr algn="r"/>
              <a:t>14</a:t>
            </a:fld>
            <a:endParaRPr lang="en-US" alt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val="21409284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F2C9D34-7EAF-4A17-944D-491A7832AD22}" type="slidenum">
              <a:rPr lang="en-US" altLang="en-US" sz="1200"/>
              <a:pPr algn="r"/>
              <a:t>15</a:t>
            </a:fld>
            <a:endParaRPr lang="en-US" alt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val="3561141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F2C9D34-7EAF-4A17-944D-491A7832AD22}" type="slidenum">
              <a:rPr lang="en-US" altLang="en-US" sz="1200"/>
              <a:pPr algn="r"/>
              <a:t>16</a:t>
            </a:fld>
            <a:endParaRPr lang="en-US" alt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val="40432166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36A8205-8775-4066-B3EE-DF544356ED56}" type="slidenum">
              <a:rPr lang="en-US" altLang="en-US" sz="1200"/>
              <a:pPr algn="r"/>
              <a:t>17</a:t>
            </a:fld>
            <a:endParaRPr lang="en-US" alt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val="2160092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E34562-EC1E-426A-AC41-3D3110D0B746}" type="slidenum">
              <a:rPr lang="en-US" altLang="en-US" smtClean="0"/>
              <a:pPr eaLnBrk="1" hangingPunct="1"/>
              <a:t>2</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95224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E34562-EC1E-426A-AC41-3D3110D0B746}" type="slidenum">
              <a:rPr lang="en-US" altLang="en-US" smtClean="0"/>
              <a:pPr eaLnBrk="1" hangingPunct="1"/>
              <a:t>3</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52248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451258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380441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endParaRPr lang="en-US" altLang="en-US" smtClean="0">
              <a:latin typeface="Arial" pitchFamily="34" charset="0"/>
            </a:endParaRPr>
          </a:p>
        </p:txBody>
      </p:sp>
    </p:spTree>
    <p:extLst>
      <p:ext uri="{BB962C8B-B14F-4D97-AF65-F5344CB8AC3E}">
        <p14:creationId xmlns:p14="http://schemas.microsoft.com/office/powerpoint/2010/main" val="2265482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endParaRPr lang="en-US" altLang="en-US" smtClean="0">
              <a:latin typeface="Arial" pitchFamily="34" charset="0"/>
            </a:endParaRPr>
          </a:p>
        </p:txBody>
      </p:sp>
    </p:spTree>
    <p:extLst>
      <p:ext uri="{BB962C8B-B14F-4D97-AF65-F5344CB8AC3E}">
        <p14:creationId xmlns:p14="http://schemas.microsoft.com/office/powerpoint/2010/main" val="74545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altLang="en-US" smtClean="0"/>
          </a:p>
        </p:txBody>
      </p:sp>
      <p:sp>
        <p:nvSpPr>
          <p:cNvPr id="3379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4EFB883-64F5-4552-A6C3-527C645834BA}" type="slidenum">
              <a:rPr lang="en-US" altLang="en-US" sz="1200"/>
              <a:pPr algn="r"/>
              <a:t>8</a:t>
            </a:fld>
            <a:endParaRPr lang="en-US" altLang="en-US" sz="1200"/>
          </a:p>
        </p:txBody>
      </p:sp>
    </p:spTree>
    <p:extLst>
      <p:ext uri="{BB962C8B-B14F-4D97-AF65-F5344CB8AC3E}">
        <p14:creationId xmlns:p14="http://schemas.microsoft.com/office/powerpoint/2010/main" val="2495146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altLang="en-US" smtClean="0"/>
          </a:p>
        </p:txBody>
      </p:sp>
      <p:sp>
        <p:nvSpPr>
          <p:cNvPr id="3482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A1FC0AF-BB21-4D08-A9A8-39E9C7494DB2}" type="slidenum">
              <a:rPr lang="en-US" altLang="en-US" sz="1200"/>
              <a:pPr algn="r"/>
              <a:t>9</a:t>
            </a:fld>
            <a:endParaRPr lang="en-US" altLang="en-US" sz="1200"/>
          </a:p>
        </p:txBody>
      </p:sp>
    </p:spTree>
    <p:extLst>
      <p:ext uri="{BB962C8B-B14F-4D97-AF65-F5344CB8AC3E}">
        <p14:creationId xmlns:p14="http://schemas.microsoft.com/office/powerpoint/2010/main" val="3485697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426D739-41CC-45F3-A2F8-54F75498319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2BCA316-2DFD-467F-8ED1-7F5246AEA9E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F520931-8EF3-46A8-997C-46B13522E08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3878EB5A-344A-41F2-A596-C1F76E48F8E0}"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DDB630-275D-469B-A471-A17E61419EC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C4CFEF5-524F-4BF1-899F-01319DFF4D8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779684E-E842-45EA-8B59-90E0BBA1DFA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70B6499-511E-4EF5-B3CD-594BE3121F4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0F4104C8-5017-4308-95B5-A729439CCAC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6B8E8B0-A1FB-4708-B88C-48AD02A4B7A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44BD675-B487-45FA-881E-E9B2D1E96B4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38B09EF-C3B3-4E6C-8126-59AC2A52309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926B93E-A935-4A8D-82F5-2AC2508B605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D5C0362-4945-4F4A-AD33-42DFC412B89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b="1" dirty="0" smtClean="0">
                <a:latin typeface="Tahoma" charset="0"/>
              </a:rPr>
              <a:t>Chem. 31 – </a:t>
            </a:r>
            <a:r>
              <a:rPr lang="en-US" b="1" dirty="0" smtClean="0">
                <a:latin typeface="Tahoma" charset="0"/>
              </a:rPr>
              <a:t>11/13 </a:t>
            </a:r>
            <a:r>
              <a:rPr lang="en-US" b="1" dirty="0" smtClean="0">
                <a:latin typeface="Tahoma" charset="0"/>
              </a:rPr>
              <a:t>Lecture</a:t>
            </a:r>
          </a:p>
        </p:txBody>
      </p:sp>
      <p:sp>
        <p:nvSpPr>
          <p:cNvPr id="3075" name="Rectangle 3"/>
          <p:cNvSpPr>
            <a:spLocks noGrp="1" noChangeArrowheads="1"/>
          </p:cNvSpPr>
          <p:nvPr>
            <p:ph type="subTitle" idx="1"/>
          </p:nvPr>
        </p:nvSpPr>
        <p:spPr/>
        <p:txBody>
          <a:bodyPr/>
          <a:lstStyle/>
          <a:p>
            <a:pPr eaLnBrk="1" hangingPunct="1"/>
            <a:endParaRPr lang="en-US" dirty="0" smtClean="0">
              <a:latin typeface="Tahom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en-US" altLang="en-US" sz="4000" smtClean="0">
                <a:latin typeface="Tahoma" pitchFamily="34" charset="0"/>
              </a:rPr>
              <a:t>Chromatography</a:t>
            </a:r>
            <a:br>
              <a:rPr lang="en-US" altLang="en-US" sz="4000" smtClean="0">
                <a:latin typeface="Tahoma" pitchFamily="34" charset="0"/>
              </a:rPr>
            </a:br>
            <a:r>
              <a:rPr lang="en-US" altLang="en-US" sz="3200" smtClean="0">
                <a:latin typeface="Tahoma" pitchFamily="34" charset="0"/>
              </a:rPr>
              <a:t>Column Efficiency</a:t>
            </a:r>
          </a:p>
        </p:txBody>
      </p:sp>
      <p:sp>
        <p:nvSpPr>
          <p:cNvPr id="125955" name="Rectangle 3"/>
          <p:cNvSpPr>
            <a:spLocks noGrp="1" noChangeArrowheads="1"/>
          </p:cNvSpPr>
          <p:nvPr>
            <p:ph type="body" sz="half" idx="4294967295"/>
          </p:nvPr>
        </p:nvSpPr>
        <p:spPr>
          <a:xfrm>
            <a:off x="457200" y="1600200"/>
            <a:ext cx="8229600" cy="4114800"/>
          </a:xfrm>
        </p:spPr>
        <p:txBody>
          <a:bodyPr/>
          <a:lstStyle/>
          <a:p>
            <a:pPr>
              <a:lnSpc>
                <a:spcPct val="90000"/>
              </a:lnSpc>
            </a:pPr>
            <a:r>
              <a:rPr lang="en-US" altLang="en-US" sz="2400" dirty="0" smtClean="0">
                <a:latin typeface="Tahoma" pitchFamily="34" charset="0"/>
              </a:rPr>
              <a:t>Relative measure of efficiency = H = Plate height = L/N where L = column length</a:t>
            </a:r>
          </a:p>
          <a:p>
            <a:pPr>
              <a:lnSpc>
                <a:spcPct val="90000"/>
              </a:lnSpc>
            </a:pPr>
            <a:r>
              <a:rPr lang="en-US" altLang="en-US" sz="2400" dirty="0" smtClean="0">
                <a:latin typeface="Tahoma" pitchFamily="34" charset="0"/>
              </a:rPr>
              <a:t>H = length of column needed to get a plate number of 1</a:t>
            </a:r>
          </a:p>
          <a:p>
            <a:pPr>
              <a:lnSpc>
                <a:spcPct val="90000"/>
              </a:lnSpc>
            </a:pPr>
            <a:r>
              <a:rPr lang="en-US" altLang="en-US" sz="2400" dirty="0" smtClean="0">
                <a:latin typeface="Tahoma" pitchFamily="34" charset="0"/>
              </a:rPr>
              <a:t>Smaller H means greater efficiency</a:t>
            </a:r>
          </a:p>
          <a:p>
            <a:pPr>
              <a:lnSpc>
                <a:spcPct val="90000"/>
              </a:lnSpc>
            </a:pPr>
            <a:r>
              <a:rPr lang="en-US" altLang="en-US" sz="2400" dirty="0" smtClean="0">
                <a:latin typeface="Tahoma" pitchFamily="34" charset="0"/>
              </a:rPr>
              <a:t>Note: H is independent of L (although usually calculated using L), N depends on L</a:t>
            </a:r>
          </a:p>
          <a:p>
            <a:pPr>
              <a:lnSpc>
                <a:spcPct val="90000"/>
              </a:lnSpc>
            </a:pPr>
            <a:r>
              <a:rPr lang="en-US" altLang="en-US" sz="2400" dirty="0" smtClean="0">
                <a:latin typeface="Tahoma" pitchFamily="34" charset="0"/>
              </a:rPr>
              <a:t>Improvement of Efficiency</a:t>
            </a:r>
          </a:p>
          <a:p>
            <a:pPr lvl="1">
              <a:lnSpc>
                <a:spcPct val="90000"/>
              </a:lnSpc>
            </a:pPr>
            <a:r>
              <a:rPr lang="en-US" altLang="en-US" sz="2000" dirty="0" smtClean="0">
                <a:latin typeface="Tahoma" pitchFamily="34" charset="0"/>
              </a:rPr>
              <a:t>Increase column length (N = L/H) so doubled column length will have twice the N value (no change in H)</a:t>
            </a:r>
          </a:p>
          <a:p>
            <a:pPr lvl="1">
              <a:lnSpc>
                <a:spcPct val="90000"/>
              </a:lnSpc>
            </a:pPr>
            <a:r>
              <a:rPr lang="en-US" altLang="en-US" sz="2000" dirty="0" smtClean="0">
                <a:latin typeface="Tahoma" pitchFamily="34" charset="0"/>
              </a:rPr>
              <a:t>Decrease H (use smaller diameter open tubular columns or smaller packing material) </a:t>
            </a:r>
            <a:r>
              <a:rPr lang="en-US" altLang="en-US" sz="2000" dirty="0" smtClean="0">
                <a:latin typeface="Times New Roman" pitchFamily="18" charset="0"/>
                <a:cs typeface="Times New Roman" pitchFamily="18" charset="0"/>
              </a:rPr>
              <a:t>→ </a:t>
            </a:r>
            <a:r>
              <a:rPr lang="en-US" altLang="en-US" sz="2000" dirty="0" smtClean="0">
                <a:latin typeface="Tahoma" pitchFamily="34" charset="0"/>
                <a:cs typeface="Times New Roman" pitchFamily="18" charset="0"/>
              </a:rPr>
              <a:t>greater N in same column length</a:t>
            </a:r>
          </a:p>
        </p:txBody>
      </p:sp>
      <p:sp>
        <p:nvSpPr>
          <p:cNvPr id="68616" name="Rectangle 8"/>
          <p:cNvSpPr>
            <a:spLocks noChangeArrowheads="1"/>
          </p:cNvSpPr>
          <p:nvPr/>
        </p:nvSpPr>
        <p:spPr bwMode="auto">
          <a:xfrm>
            <a:off x="685800" y="5867400"/>
            <a:ext cx="838200" cy="152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68617" name="Rectangle 9"/>
          <p:cNvSpPr>
            <a:spLocks noChangeArrowheads="1"/>
          </p:cNvSpPr>
          <p:nvPr/>
        </p:nvSpPr>
        <p:spPr bwMode="auto">
          <a:xfrm>
            <a:off x="609600" y="5867400"/>
            <a:ext cx="1524000" cy="152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68618" name="Oval 10"/>
          <p:cNvSpPr>
            <a:spLocks noChangeArrowheads="1"/>
          </p:cNvSpPr>
          <p:nvPr/>
        </p:nvSpPr>
        <p:spPr bwMode="auto">
          <a:xfrm>
            <a:off x="3276600" y="5715000"/>
            <a:ext cx="838200" cy="838200"/>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68619" name="Oval 11"/>
          <p:cNvSpPr>
            <a:spLocks noChangeArrowheads="1"/>
          </p:cNvSpPr>
          <p:nvPr/>
        </p:nvSpPr>
        <p:spPr bwMode="auto">
          <a:xfrm>
            <a:off x="3352800" y="5791200"/>
            <a:ext cx="685800" cy="6858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20" name="Line 12"/>
          <p:cNvSpPr>
            <a:spLocks noChangeShapeType="1"/>
          </p:cNvSpPr>
          <p:nvPr/>
        </p:nvSpPr>
        <p:spPr bwMode="auto">
          <a:xfrm>
            <a:off x="4191000" y="6096000"/>
            <a:ext cx="228600" cy="0"/>
          </a:xfrm>
          <a:prstGeom prst="line">
            <a:avLst/>
          </a:prstGeom>
          <a:noFill/>
          <a:ln w="9525">
            <a:solidFill>
              <a:schemeClr val="tx1"/>
            </a:solidFill>
            <a:round/>
            <a:headEnd/>
            <a:tailEnd type="triangle" w="med" len="med"/>
          </a:ln>
        </p:spPr>
        <p:txBody>
          <a:bodyPr/>
          <a:lstStyle/>
          <a:p>
            <a:endParaRPr lang="en-US"/>
          </a:p>
        </p:txBody>
      </p:sp>
      <p:sp>
        <p:nvSpPr>
          <p:cNvPr id="68621" name="Oval 13"/>
          <p:cNvSpPr>
            <a:spLocks noChangeArrowheads="1"/>
          </p:cNvSpPr>
          <p:nvPr/>
        </p:nvSpPr>
        <p:spPr bwMode="auto">
          <a:xfrm>
            <a:off x="4605338" y="5880100"/>
            <a:ext cx="457200" cy="457200"/>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68622" name="Oval 14"/>
          <p:cNvSpPr>
            <a:spLocks noChangeArrowheads="1"/>
          </p:cNvSpPr>
          <p:nvPr/>
        </p:nvSpPr>
        <p:spPr bwMode="auto">
          <a:xfrm>
            <a:off x="4648200" y="5922963"/>
            <a:ext cx="381000" cy="3810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23" name="Text Box 15"/>
          <p:cNvSpPr txBox="1">
            <a:spLocks noChangeArrowheads="1"/>
          </p:cNvSpPr>
          <p:nvPr/>
        </p:nvSpPr>
        <p:spPr bwMode="auto">
          <a:xfrm>
            <a:off x="5486400" y="5867400"/>
            <a:ext cx="609600" cy="366713"/>
          </a:xfrm>
          <a:prstGeom prst="rect">
            <a:avLst/>
          </a:prstGeom>
          <a:noFill/>
          <a:ln w="9525">
            <a:noFill/>
            <a:miter lim="800000"/>
            <a:headEnd/>
            <a:tailEnd/>
          </a:ln>
        </p:spPr>
        <p:txBody>
          <a:bodyPr>
            <a:spAutoFit/>
          </a:bodyPr>
          <a:lstStyle/>
          <a:p>
            <a:pPr>
              <a:spcBef>
                <a:spcPct val="50000"/>
              </a:spcBef>
            </a:pPr>
            <a:r>
              <a:rPr lang="en-US" altLang="en-US"/>
              <a:t>or</a:t>
            </a:r>
          </a:p>
        </p:txBody>
      </p:sp>
      <p:sp>
        <p:nvSpPr>
          <p:cNvPr id="68624" name="Rectangle 16"/>
          <p:cNvSpPr>
            <a:spLocks noChangeArrowheads="1"/>
          </p:cNvSpPr>
          <p:nvPr/>
        </p:nvSpPr>
        <p:spPr bwMode="auto">
          <a:xfrm>
            <a:off x="5943600" y="5638800"/>
            <a:ext cx="990600" cy="8382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68625" name="Oval 17"/>
          <p:cNvSpPr>
            <a:spLocks noChangeArrowheads="1"/>
          </p:cNvSpPr>
          <p:nvPr/>
        </p:nvSpPr>
        <p:spPr bwMode="auto">
          <a:xfrm>
            <a:off x="5943600" y="5638800"/>
            <a:ext cx="304800" cy="3048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26" name="Oval 18"/>
          <p:cNvSpPr>
            <a:spLocks noChangeArrowheads="1"/>
          </p:cNvSpPr>
          <p:nvPr/>
        </p:nvSpPr>
        <p:spPr bwMode="auto">
          <a:xfrm>
            <a:off x="5943600" y="5943600"/>
            <a:ext cx="304800" cy="3048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27" name="Oval 19"/>
          <p:cNvSpPr>
            <a:spLocks noChangeArrowheads="1"/>
          </p:cNvSpPr>
          <p:nvPr/>
        </p:nvSpPr>
        <p:spPr bwMode="auto">
          <a:xfrm>
            <a:off x="6248400" y="5638800"/>
            <a:ext cx="304800" cy="3048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28" name="Oval 20"/>
          <p:cNvSpPr>
            <a:spLocks noChangeArrowheads="1"/>
          </p:cNvSpPr>
          <p:nvPr/>
        </p:nvSpPr>
        <p:spPr bwMode="auto">
          <a:xfrm>
            <a:off x="6172200" y="6172200"/>
            <a:ext cx="304800" cy="3048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29" name="Oval 21"/>
          <p:cNvSpPr>
            <a:spLocks noChangeArrowheads="1"/>
          </p:cNvSpPr>
          <p:nvPr/>
        </p:nvSpPr>
        <p:spPr bwMode="auto">
          <a:xfrm>
            <a:off x="6400800" y="5943600"/>
            <a:ext cx="304800" cy="3048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30" name="Oval 22"/>
          <p:cNvSpPr>
            <a:spLocks noChangeArrowheads="1"/>
          </p:cNvSpPr>
          <p:nvPr/>
        </p:nvSpPr>
        <p:spPr bwMode="auto">
          <a:xfrm>
            <a:off x="6553200" y="5638800"/>
            <a:ext cx="304800" cy="3048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31" name="Oval 23"/>
          <p:cNvSpPr>
            <a:spLocks noChangeArrowheads="1"/>
          </p:cNvSpPr>
          <p:nvPr/>
        </p:nvSpPr>
        <p:spPr bwMode="auto">
          <a:xfrm>
            <a:off x="6629400" y="6172200"/>
            <a:ext cx="304800" cy="3048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32" name="Line 24"/>
          <p:cNvSpPr>
            <a:spLocks noChangeShapeType="1"/>
          </p:cNvSpPr>
          <p:nvPr/>
        </p:nvSpPr>
        <p:spPr bwMode="auto">
          <a:xfrm>
            <a:off x="7086600" y="6019800"/>
            <a:ext cx="228600" cy="0"/>
          </a:xfrm>
          <a:prstGeom prst="line">
            <a:avLst/>
          </a:prstGeom>
          <a:noFill/>
          <a:ln w="9525">
            <a:solidFill>
              <a:schemeClr val="tx1"/>
            </a:solidFill>
            <a:round/>
            <a:headEnd/>
            <a:tailEnd type="triangle" w="med" len="med"/>
          </a:ln>
        </p:spPr>
        <p:txBody>
          <a:bodyPr/>
          <a:lstStyle/>
          <a:p>
            <a:endParaRPr lang="en-US"/>
          </a:p>
        </p:txBody>
      </p:sp>
      <p:sp>
        <p:nvSpPr>
          <p:cNvPr id="68633" name="Rectangle 25"/>
          <p:cNvSpPr>
            <a:spLocks noChangeArrowheads="1"/>
          </p:cNvSpPr>
          <p:nvPr/>
        </p:nvSpPr>
        <p:spPr bwMode="auto">
          <a:xfrm>
            <a:off x="7467600" y="5638800"/>
            <a:ext cx="990600" cy="8382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68634" name="Oval 26"/>
          <p:cNvSpPr>
            <a:spLocks noChangeArrowheads="1"/>
          </p:cNvSpPr>
          <p:nvPr/>
        </p:nvSpPr>
        <p:spPr bwMode="auto">
          <a:xfrm>
            <a:off x="7467600" y="5638800"/>
            <a:ext cx="228600" cy="2286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35" name="Oval 27"/>
          <p:cNvSpPr>
            <a:spLocks noChangeArrowheads="1"/>
          </p:cNvSpPr>
          <p:nvPr/>
        </p:nvSpPr>
        <p:spPr bwMode="auto">
          <a:xfrm>
            <a:off x="7772400" y="5638800"/>
            <a:ext cx="228600" cy="2286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36" name="Oval 28"/>
          <p:cNvSpPr>
            <a:spLocks noChangeArrowheads="1"/>
          </p:cNvSpPr>
          <p:nvPr/>
        </p:nvSpPr>
        <p:spPr bwMode="auto">
          <a:xfrm>
            <a:off x="7467600" y="5867400"/>
            <a:ext cx="228600" cy="2286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37" name="Oval 29"/>
          <p:cNvSpPr>
            <a:spLocks noChangeArrowheads="1"/>
          </p:cNvSpPr>
          <p:nvPr/>
        </p:nvSpPr>
        <p:spPr bwMode="auto">
          <a:xfrm>
            <a:off x="7467600" y="6096000"/>
            <a:ext cx="228600" cy="2286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38" name="Oval 30"/>
          <p:cNvSpPr>
            <a:spLocks noChangeArrowheads="1"/>
          </p:cNvSpPr>
          <p:nvPr/>
        </p:nvSpPr>
        <p:spPr bwMode="auto">
          <a:xfrm>
            <a:off x="7673975" y="6237288"/>
            <a:ext cx="228600" cy="2286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39" name="Oval 31"/>
          <p:cNvSpPr>
            <a:spLocks noChangeArrowheads="1"/>
          </p:cNvSpPr>
          <p:nvPr/>
        </p:nvSpPr>
        <p:spPr bwMode="auto">
          <a:xfrm>
            <a:off x="7696200" y="5867400"/>
            <a:ext cx="228600" cy="2286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40" name="Oval 32"/>
          <p:cNvSpPr>
            <a:spLocks noChangeArrowheads="1"/>
          </p:cNvSpPr>
          <p:nvPr/>
        </p:nvSpPr>
        <p:spPr bwMode="auto">
          <a:xfrm>
            <a:off x="7837488" y="6075363"/>
            <a:ext cx="228600" cy="2286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41" name="Oval 33"/>
          <p:cNvSpPr>
            <a:spLocks noChangeArrowheads="1"/>
          </p:cNvSpPr>
          <p:nvPr/>
        </p:nvSpPr>
        <p:spPr bwMode="auto">
          <a:xfrm>
            <a:off x="8001000" y="5638800"/>
            <a:ext cx="228600" cy="2286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42" name="Oval 34"/>
          <p:cNvSpPr>
            <a:spLocks noChangeArrowheads="1"/>
          </p:cNvSpPr>
          <p:nvPr/>
        </p:nvSpPr>
        <p:spPr bwMode="auto">
          <a:xfrm>
            <a:off x="8001000" y="5867400"/>
            <a:ext cx="228600" cy="2286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43" name="Oval 35"/>
          <p:cNvSpPr>
            <a:spLocks noChangeArrowheads="1"/>
          </p:cNvSpPr>
          <p:nvPr/>
        </p:nvSpPr>
        <p:spPr bwMode="auto">
          <a:xfrm>
            <a:off x="8229600" y="5715000"/>
            <a:ext cx="228600" cy="2286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44" name="Oval 36"/>
          <p:cNvSpPr>
            <a:spLocks noChangeArrowheads="1"/>
          </p:cNvSpPr>
          <p:nvPr/>
        </p:nvSpPr>
        <p:spPr bwMode="auto">
          <a:xfrm>
            <a:off x="8023225" y="6227763"/>
            <a:ext cx="228600" cy="228600"/>
          </a:xfrm>
          <a:prstGeom prst="ellipse">
            <a:avLst/>
          </a:prstGeom>
          <a:solidFill>
            <a:schemeClr val="bg1"/>
          </a:solidFill>
          <a:ln w="9525">
            <a:solidFill>
              <a:schemeClr val="tx1"/>
            </a:solidFill>
            <a:round/>
            <a:headEnd/>
            <a:tailEnd/>
          </a:ln>
        </p:spPr>
        <p:txBody>
          <a:bodyPr wrap="none" anchor="ctr"/>
          <a:lstStyle/>
          <a:p>
            <a:endParaRPr lang="en-US" altLang="en-US"/>
          </a:p>
        </p:txBody>
      </p:sp>
      <p:sp>
        <p:nvSpPr>
          <p:cNvPr id="68645" name="Oval 37"/>
          <p:cNvSpPr>
            <a:spLocks noChangeArrowheads="1"/>
          </p:cNvSpPr>
          <p:nvPr/>
        </p:nvSpPr>
        <p:spPr bwMode="auto">
          <a:xfrm>
            <a:off x="8186738" y="6019800"/>
            <a:ext cx="228600" cy="228600"/>
          </a:xfrm>
          <a:prstGeom prst="ellipse">
            <a:avLst/>
          </a:prstGeom>
          <a:solidFill>
            <a:schemeClr val="bg1"/>
          </a:solidFill>
          <a:ln w="9525">
            <a:solidFill>
              <a:schemeClr val="tx1"/>
            </a:solidFill>
            <a:round/>
            <a:headEnd/>
            <a:tailEnd/>
          </a:ln>
        </p:spPr>
        <p:txBody>
          <a:bodyPr wrap="none" anchor="ctr"/>
          <a:lstStyle/>
          <a:p>
            <a:endParaRPr lang="en-US" altLang="en-US"/>
          </a:p>
        </p:txBody>
      </p:sp>
    </p:spTree>
    <p:extLst>
      <p:ext uri="{BB962C8B-B14F-4D97-AF65-F5344CB8AC3E}">
        <p14:creationId xmlns:p14="http://schemas.microsoft.com/office/powerpoint/2010/main" val="17195195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9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59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59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59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595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861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xit" presetSubtype="0" fill="hold" grpId="1" nodeType="clickEffect">
                                  <p:stCondLst>
                                    <p:cond delay="0"/>
                                  </p:stCondLst>
                                  <p:childTnLst>
                                    <p:animEffect transition="out" filter="dissolve">
                                      <p:cBhvr>
                                        <p:cTn id="34" dur="500"/>
                                        <p:tgtEl>
                                          <p:spTgt spid="68616"/>
                                        </p:tgtEl>
                                      </p:cBhvr>
                                    </p:animEffect>
                                    <p:set>
                                      <p:cBhvr>
                                        <p:cTn id="35" dur="1" fill="hold">
                                          <p:stCondLst>
                                            <p:cond delay="499"/>
                                          </p:stCondLst>
                                        </p:cTn>
                                        <p:tgtEl>
                                          <p:spTgt spid="68616"/>
                                        </p:tgtEl>
                                        <p:attrNameLst>
                                          <p:attrName>style.visibility</p:attrName>
                                        </p:attrNameLst>
                                      </p:cBhvr>
                                      <p:to>
                                        <p:strVal val="hidden"/>
                                      </p:to>
                                    </p:set>
                                  </p:childTnLst>
                                </p:cTn>
                              </p:par>
                              <p:par>
                                <p:cTn id="36" presetID="9" presetClass="entr" presetSubtype="0" fill="hold" grpId="0" nodeType="withEffect">
                                  <p:stCondLst>
                                    <p:cond delay="0"/>
                                  </p:stCondLst>
                                  <p:childTnLst>
                                    <p:set>
                                      <p:cBhvr>
                                        <p:cTn id="37" dur="1" fill="hold">
                                          <p:stCondLst>
                                            <p:cond delay="0"/>
                                          </p:stCondLst>
                                        </p:cTn>
                                        <p:tgtEl>
                                          <p:spTgt spid="68617"/>
                                        </p:tgtEl>
                                        <p:attrNameLst>
                                          <p:attrName>style.visibility</p:attrName>
                                        </p:attrNameLst>
                                      </p:cBhvr>
                                      <p:to>
                                        <p:strVal val="visible"/>
                                      </p:to>
                                    </p:set>
                                    <p:animEffect transition="in" filter="dissolve">
                                      <p:cBhvr>
                                        <p:cTn id="38" dur="500"/>
                                        <p:tgtEl>
                                          <p:spTgt spid="6861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5955">
                                            <p:txEl>
                                              <p:pRg st="6" end="6"/>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86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8619"/>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862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862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862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862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862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86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862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863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8631"/>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68620"/>
                                        </p:tgtEl>
                                        <p:attrNameLst>
                                          <p:attrName>style.visibility</p:attrName>
                                        </p:attrNameLst>
                                      </p:cBhvr>
                                      <p:to>
                                        <p:strVal val="visible"/>
                                      </p:to>
                                    </p:set>
                                    <p:animEffect transition="in" filter="dissolve">
                                      <p:cBhvr>
                                        <p:cTn id="73" dur="500"/>
                                        <p:tgtEl>
                                          <p:spTgt spid="68620"/>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68621"/>
                                        </p:tgtEl>
                                        <p:attrNameLst>
                                          <p:attrName>style.visibility</p:attrName>
                                        </p:attrNameLst>
                                      </p:cBhvr>
                                      <p:to>
                                        <p:strVal val="visible"/>
                                      </p:to>
                                    </p:set>
                                    <p:animEffect transition="in" filter="dissolve">
                                      <p:cBhvr>
                                        <p:cTn id="76" dur="500"/>
                                        <p:tgtEl>
                                          <p:spTgt spid="68621"/>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68622"/>
                                        </p:tgtEl>
                                        <p:attrNameLst>
                                          <p:attrName>style.visibility</p:attrName>
                                        </p:attrNameLst>
                                      </p:cBhvr>
                                      <p:to>
                                        <p:strVal val="visible"/>
                                      </p:to>
                                    </p:set>
                                    <p:animEffect transition="in" filter="dissolve">
                                      <p:cBhvr>
                                        <p:cTn id="79" dur="500"/>
                                        <p:tgtEl>
                                          <p:spTgt spid="68622"/>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9" presetClass="entr" presetSubtype="0" fill="hold" grpId="0" nodeType="clickEffect">
                                  <p:stCondLst>
                                    <p:cond delay="0"/>
                                  </p:stCondLst>
                                  <p:childTnLst>
                                    <p:set>
                                      <p:cBhvr>
                                        <p:cTn id="83" dur="1" fill="hold">
                                          <p:stCondLst>
                                            <p:cond delay="0"/>
                                          </p:stCondLst>
                                        </p:cTn>
                                        <p:tgtEl>
                                          <p:spTgt spid="68632"/>
                                        </p:tgtEl>
                                        <p:attrNameLst>
                                          <p:attrName>style.visibility</p:attrName>
                                        </p:attrNameLst>
                                      </p:cBhvr>
                                      <p:to>
                                        <p:strVal val="visible"/>
                                      </p:to>
                                    </p:set>
                                    <p:animEffect transition="in" filter="dissolve">
                                      <p:cBhvr>
                                        <p:cTn id="84" dur="500"/>
                                        <p:tgtEl>
                                          <p:spTgt spid="68632"/>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68633"/>
                                        </p:tgtEl>
                                        <p:attrNameLst>
                                          <p:attrName>style.visibility</p:attrName>
                                        </p:attrNameLst>
                                      </p:cBhvr>
                                      <p:to>
                                        <p:strVal val="visible"/>
                                      </p:to>
                                    </p:set>
                                    <p:animEffect transition="in" filter="dissolve">
                                      <p:cBhvr>
                                        <p:cTn id="87" dur="500"/>
                                        <p:tgtEl>
                                          <p:spTgt spid="68633"/>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68634"/>
                                        </p:tgtEl>
                                        <p:attrNameLst>
                                          <p:attrName>style.visibility</p:attrName>
                                        </p:attrNameLst>
                                      </p:cBhvr>
                                      <p:to>
                                        <p:strVal val="visible"/>
                                      </p:to>
                                    </p:set>
                                    <p:animEffect transition="in" filter="dissolve">
                                      <p:cBhvr>
                                        <p:cTn id="90" dur="500"/>
                                        <p:tgtEl>
                                          <p:spTgt spid="68634"/>
                                        </p:tgtEl>
                                      </p:cBhvr>
                                    </p:animEffect>
                                  </p:childTnLst>
                                </p:cTn>
                              </p:par>
                              <p:par>
                                <p:cTn id="91" presetID="9" presetClass="entr" presetSubtype="0" fill="hold" grpId="0" nodeType="withEffect">
                                  <p:stCondLst>
                                    <p:cond delay="0"/>
                                  </p:stCondLst>
                                  <p:childTnLst>
                                    <p:set>
                                      <p:cBhvr>
                                        <p:cTn id="92" dur="1" fill="hold">
                                          <p:stCondLst>
                                            <p:cond delay="0"/>
                                          </p:stCondLst>
                                        </p:cTn>
                                        <p:tgtEl>
                                          <p:spTgt spid="68635"/>
                                        </p:tgtEl>
                                        <p:attrNameLst>
                                          <p:attrName>style.visibility</p:attrName>
                                        </p:attrNameLst>
                                      </p:cBhvr>
                                      <p:to>
                                        <p:strVal val="visible"/>
                                      </p:to>
                                    </p:set>
                                    <p:animEffect transition="in" filter="dissolve">
                                      <p:cBhvr>
                                        <p:cTn id="93" dur="500"/>
                                        <p:tgtEl>
                                          <p:spTgt spid="68635"/>
                                        </p:tgtEl>
                                      </p:cBhvr>
                                    </p:animEffect>
                                  </p:childTnLst>
                                </p:cTn>
                              </p:par>
                              <p:par>
                                <p:cTn id="94" presetID="9" presetClass="entr" presetSubtype="0" fill="hold" grpId="0" nodeType="withEffect">
                                  <p:stCondLst>
                                    <p:cond delay="0"/>
                                  </p:stCondLst>
                                  <p:childTnLst>
                                    <p:set>
                                      <p:cBhvr>
                                        <p:cTn id="95" dur="1" fill="hold">
                                          <p:stCondLst>
                                            <p:cond delay="0"/>
                                          </p:stCondLst>
                                        </p:cTn>
                                        <p:tgtEl>
                                          <p:spTgt spid="68636"/>
                                        </p:tgtEl>
                                        <p:attrNameLst>
                                          <p:attrName>style.visibility</p:attrName>
                                        </p:attrNameLst>
                                      </p:cBhvr>
                                      <p:to>
                                        <p:strVal val="visible"/>
                                      </p:to>
                                    </p:set>
                                    <p:animEffect transition="in" filter="dissolve">
                                      <p:cBhvr>
                                        <p:cTn id="96" dur="500"/>
                                        <p:tgtEl>
                                          <p:spTgt spid="68636"/>
                                        </p:tgtEl>
                                      </p:cBhvr>
                                    </p:animEffect>
                                  </p:childTnLst>
                                </p:cTn>
                              </p:par>
                              <p:par>
                                <p:cTn id="97" presetID="9" presetClass="entr" presetSubtype="0" fill="hold" grpId="0" nodeType="withEffect">
                                  <p:stCondLst>
                                    <p:cond delay="0"/>
                                  </p:stCondLst>
                                  <p:childTnLst>
                                    <p:set>
                                      <p:cBhvr>
                                        <p:cTn id="98" dur="1" fill="hold">
                                          <p:stCondLst>
                                            <p:cond delay="0"/>
                                          </p:stCondLst>
                                        </p:cTn>
                                        <p:tgtEl>
                                          <p:spTgt spid="68637"/>
                                        </p:tgtEl>
                                        <p:attrNameLst>
                                          <p:attrName>style.visibility</p:attrName>
                                        </p:attrNameLst>
                                      </p:cBhvr>
                                      <p:to>
                                        <p:strVal val="visible"/>
                                      </p:to>
                                    </p:set>
                                    <p:animEffect transition="in" filter="dissolve">
                                      <p:cBhvr>
                                        <p:cTn id="99" dur="500"/>
                                        <p:tgtEl>
                                          <p:spTgt spid="68637"/>
                                        </p:tgtEl>
                                      </p:cBhvr>
                                    </p:animEffect>
                                  </p:childTnLst>
                                </p:cTn>
                              </p:par>
                              <p:par>
                                <p:cTn id="100" presetID="9" presetClass="entr" presetSubtype="0" fill="hold" grpId="0" nodeType="withEffect">
                                  <p:stCondLst>
                                    <p:cond delay="0"/>
                                  </p:stCondLst>
                                  <p:childTnLst>
                                    <p:set>
                                      <p:cBhvr>
                                        <p:cTn id="101" dur="1" fill="hold">
                                          <p:stCondLst>
                                            <p:cond delay="0"/>
                                          </p:stCondLst>
                                        </p:cTn>
                                        <p:tgtEl>
                                          <p:spTgt spid="68638"/>
                                        </p:tgtEl>
                                        <p:attrNameLst>
                                          <p:attrName>style.visibility</p:attrName>
                                        </p:attrNameLst>
                                      </p:cBhvr>
                                      <p:to>
                                        <p:strVal val="visible"/>
                                      </p:to>
                                    </p:set>
                                    <p:animEffect transition="in" filter="dissolve">
                                      <p:cBhvr>
                                        <p:cTn id="102" dur="500"/>
                                        <p:tgtEl>
                                          <p:spTgt spid="68638"/>
                                        </p:tgtEl>
                                      </p:cBhvr>
                                    </p:animEffect>
                                  </p:childTnLst>
                                </p:cTn>
                              </p:par>
                              <p:par>
                                <p:cTn id="103" presetID="9" presetClass="entr" presetSubtype="0" fill="hold" grpId="0" nodeType="withEffect">
                                  <p:stCondLst>
                                    <p:cond delay="0"/>
                                  </p:stCondLst>
                                  <p:childTnLst>
                                    <p:set>
                                      <p:cBhvr>
                                        <p:cTn id="104" dur="1" fill="hold">
                                          <p:stCondLst>
                                            <p:cond delay="0"/>
                                          </p:stCondLst>
                                        </p:cTn>
                                        <p:tgtEl>
                                          <p:spTgt spid="68639"/>
                                        </p:tgtEl>
                                        <p:attrNameLst>
                                          <p:attrName>style.visibility</p:attrName>
                                        </p:attrNameLst>
                                      </p:cBhvr>
                                      <p:to>
                                        <p:strVal val="visible"/>
                                      </p:to>
                                    </p:set>
                                    <p:animEffect transition="in" filter="dissolve">
                                      <p:cBhvr>
                                        <p:cTn id="105" dur="500"/>
                                        <p:tgtEl>
                                          <p:spTgt spid="68639"/>
                                        </p:tgtEl>
                                      </p:cBhvr>
                                    </p:animEffect>
                                  </p:childTnLst>
                                </p:cTn>
                              </p:par>
                              <p:par>
                                <p:cTn id="106" presetID="9" presetClass="entr" presetSubtype="0" fill="hold" grpId="0" nodeType="withEffect">
                                  <p:stCondLst>
                                    <p:cond delay="0"/>
                                  </p:stCondLst>
                                  <p:childTnLst>
                                    <p:set>
                                      <p:cBhvr>
                                        <p:cTn id="107" dur="1" fill="hold">
                                          <p:stCondLst>
                                            <p:cond delay="0"/>
                                          </p:stCondLst>
                                        </p:cTn>
                                        <p:tgtEl>
                                          <p:spTgt spid="68640"/>
                                        </p:tgtEl>
                                        <p:attrNameLst>
                                          <p:attrName>style.visibility</p:attrName>
                                        </p:attrNameLst>
                                      </p:cBhvr>
                                      <p:to>
                                        <p:strVal val="visible"/>
                                      </p:to>
                                    </p:set>
                                    <p:animEffect transition="in" filter="dissolve">
                                      <p:cBhvr>
                                        <p:cTn id="108" dur="500"/>
                                        <p:tgtEl>
                                          <p:spTgt spid="68640"/>
                                        </p:tgtEl>
                                      </p:cBhvr>
                                    </p:animEffect>
                                  </p:childTnLst>
                                </p:cTn>
                              </p:par>
                              <p:par>
                                <p:cTn id="109" presetID="9" presetClass="entr" presetSubtype="0" fill="hold" grpId="0" nodeType="withEffect">
                                  <p:stCondLst>
                                    <p:cond delay="0"/>
                                  </p:stCondLst>
                                  <p:childTnLst>
                                    <p:set>
                                      <p:cBhvr>
                                        <p:cTn id="110" dur="1" fill="hold">
                                          <p:stCondLst>
                                            <p:cond delay="0"/>
                                          </p:stCondLst>
                                        </p:cTn>
                                        <p:tgtEl>
                                          <p:spTgt spid="68641"/>
                                        </p:tgtEl>
                                        <p:attrNameLst>
                                          <p:attrName>style.visibility</p:attrName>
                                        </p:attrNameLst>
                                      </p:cBhvr>
                                      <p:to>
                                        <p:strVal val="visible"/>
                                      </p:to>
                                    </p:set>
                                    <p:animEffect transition="in" filter="dissolve">
                                      <p:cBhvr>
                                        <p:cTn id="111" dur="500"/>
                                        <p:tgtEl>
                                          <p:spTgt spid="68641"/>
                                        </p:tgtEl>
                                      </p:cBhvr>
                                    </p:animEffect>
                                  </p:childTnLst>
                                </p:cTn>
                              </p:par>
                              <p:par>
                                <p:cTn id="112" presetID="9" presetClass="entr" presetSubtype="0" fill="hold" grpId="0" nodeType="withEffect">
                                  <p:stCondLst>
                                    <p:cond delay="0"/>
                                  </p:stCondLst>
                                  <p:childTnLst>
                                    <p:set>
                                      <p:cBhvr>
                                        <p:cTn id="113" dur="1" fill="hold">
                                          <p:stCondLst>
                                            <p:cond delay="0"/>
                                          </p:stCondLst>
                                        </p:cTn>
                                        <p:tgtEl>
                                          <p:spTgt spid="68642"/>
                                        </p:tgtEl>
                                        <p:attrNameLst>
                                          <p:attrName>style.visibility</p:attrName>
                                        </p:attrNameLst>
                                      </p:cBhvr>
                                      <p:to>
                                        <p:strVal val="visible"/>
                                      </p:to>
                                    </p:set>
                                    <p:animEffect transition="in" filter="dissolve">
                                      <p:cBhvr>
                                        <p:cTn id="114" dur="500"/>
                                        <p:tgtEl>
                                          <p:spTgt spid="68642"/>
                                        </p:tgtEl>
                                      </p:cBhvr>
                                    </p:animEffect>
                                  </p:childTnLst>
                                </p:cTn>
                              </p:par>
                              <p:par>
                                <p:cTn id="115" presetID="9" presetClass="entr" presetSubtype="0" fill="hold" grpId="0" nodeType="withEffect">
                                  <p:stCondLst>
                                    <p:cond delay="0"/>
                                  </p:stCondLst>
                                  <p:childTnLst>
                                    <p:set>
                                      <p:cBhvr>
                                        <p:cTn id="116" dur="1" fill="hold">
                                          <p:stCondLst>
                                            <p:cond delay="0"/>
                                          </p:stCondLst>
                                        </p:cTn>
                                        <p:tgtEl>
                                          <p:spTgt spid="68643"/>
                                        </p:tgtEl>
                                        <p:attrNameLst>
                                          <p:attrName>style.visibility</p:attrName>
                                        </p:attrNameLst>
                                      </p:cBhvr>
                                      <p:to>
                                        <p:strVal val="visible"/>
                                      </p:to>
                                    </p:set>
                                    <p:animEffect transition="in" filter="dissolve">
                                      <p:cBhvr>
                                        <p:cTn id="117" dur="500"/>
                                        <p:tgtEl>
                                          <p:spTgt spid="68643"/>
                                        </p:tgtEl>
                                      </p:cBhvr>
                                    </p:animEffect>
                                  </p:childTnLst>
                                </p:cTn>
                              </p:par>
                              <p:par>
                                <p:cTn id="118" presetID="9" presetClass="entr" presetSubtype="0" fill="hold" grpId="0" nodeType="withEffect">
                                  <p:stCondLst>
                                    <p:cond delay="0"/>
                                  </p:stCondLst>
                                  <p:childTnLst>
                                    <p:set>
                                      <p:cBhvr>
                                        <p:cTn id="119" dur="1" fill="hold">
                                          <p:stCondLst>
                                            <p:cond delay="0"/>
                                          </p:stCondLst>
                                        </p:cTn>
                                        <p:tgtEl>
                                          <p:spTgt spid="68644"/>
                                        </p:tgtEl>
                                        <p:attrNameLst>
                                          <p:attrName>style.visibility</p:attrName>
                                        </p:attrNameLst>
                                      </p:cBhvr>
                                      <p:to>
                                        <p:strVal val="visible"/>
                                      </p:to>
                                    </p:set>
                                    <p:animEffect transition="in" filter="dissolve">
                                      <p:cBhvr>
                                        <p:cTn id="120" dur="500"/>
                                        <p:tgtEl>
                                          <p:spTgt spid="68644"/>
                                        </p:tgtEl>
                                      </p:cBhvr>
                                    </p:animEffect>
                                  </p:childTnLst>
                                </p:cTn>
                              </p:par>
                              <p:par>
                                <p:cTn id="121" presetID="9" presetClass="entr" presetSubtype="0" fill="hold" grpId="0" nodeType="withEffect">
                                  <p:stCondLst>
                                    <p:cond delay="0"/>
                                  </p:stCondLst>
                                  <p:childTnLst>
                                    <p:set>
                                      <p:cBhvr>
                                        <p:cTn id="122" dur="1" fill="hold">
                                          <p:stCondLst>
                                            <p:cond delay="0"/>
                                          </p:stCondLst>
                                        </p:cTn>
                                        <p:tgtEl>
                                          <p:spTgt spid="68645"/>
                                        </p:tgtEl>
                                        <p:attrNameLst>
                                          <p:attrName>style.visibility</p:attrName>
                                        </p:attrNameLst>
                                      </p:cBhvr>
                                      <p:to>
                                        <p:strVal val="visible"/>
                                      </p:to>
                                    </p:set>
                                    <p:animEffect transition="in" filter="dissolve">
                                      <p:cBhvr>
                                        <p:cTn id="123" dur="500"/>
                                        <p:tgtEl>
                                          <p:spTgt spid="68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P spid="68616" grpId="0" animBg="1"/>
      <p:bldP spid="68616" grpId="1" animBg="1"/>
      <p:bldP spid="68617" grpId="0" animBg="1"/>
      <p:bldP spid="68618" grpId="0" animBg="1"/>
      <p:bldP spid="68619" grpId="0" animBg="1"/>
      <p:bldP spid="68620" grpId="0" animBg="1"/>
      <p:bldP spid="68621" grpId="0" animBg="1"/>
      <p:bldP spid="68622" grpId="0" animBg="1"/>
      <p:bldP spid="68623" grpId="0"/>
      <p:bldP spid="68624" grpId="0" animBg="1"/>
      <p:bldP spid="68625" grpId="0" animBg="1"/>
      <p:bldP spid="68626" grpId="0" animBg="1"/>
      <p:bldP spid="68627" grpId="0" animBg="1"/>
      <p:bldP spid="68628" grpId="0" animBg="1"/>
      <p:bldP spid="68629" grpId="0" animBg="1"/>
      <p:bldP spid="68630" grpId="0" animBg="1"/>
      <p:bldP spid="68631" grpId="0" animBg="1"/>
      <p:bldP spid="68632" grpId="0" animBg="1"/>
      <p:bldP spid="68633" grpId="0" animBg="1"/>
      <p:bldP spid="68634" grpId="0" animBg="1"/>
      <p:bldP spid="68635" grpId="0" animBg="1"/>
      <p:bldP spid="68636" grpId="0" animBg="1"/>
      <p:bldP spid="68637" grpId="0" animBg="1"/>
      <p:bldP spid="68638" grpId="0" animBg="1"/>
      <p:bldP spid="68639" grpId="0" animBg="1"/>
      <p:bldP spid="68640" grpId="0" animBg="1"/>
      <p:bldP spid="68641" grpId="0" animBg="1"/>
      <p:bldP spid="68642" grpId="0" animBg="1"/>
      <p:bldP spid="68643" grpId="0" animBg="1"/>
      <p:bldP spid="68644" grpId="0" animBg="1"/>
      <p:bldP spid="6864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US" altLang="en-US" sz="4000" smtClean="0">
                <a:latin typeface="Tahoma" pitchFamily="34" charset="0"/>
              </a:rPr>
              <a:t>Chromatography</a:t>
            </a:r>
            <a:r>
              <a:rPr lang="en-US" altLang="en-US" sz="2200" smtClean="0">
                <a:latin typeface="Tahoma" pitchFamily="34" charset="0"/>
              </a:rPr>
              <a:t/>
            </a:r>
            <a:br>
              <a:rPr lang="en-US" altLang="en-US" sz="2200" smtClean="0">
                <a:latin typeface="Tahoma" pitchFamily="34" charset="0"/>
              </a:rPr>
            </a:br>
            <a:r>
              <a:rPr lang="en-US" altLang="en-US" sz="2800" smtClean="0">
                <a:latin typeface="Tahoma" pitchFamily="34" charset="0"/>
              </a:rPr>
              <a:t>Measurement of Efficiency</a:t>
            </a:r>
          </a:p>
        </p:txBody>
      </p:sp>
      <p:sp>
        <p:nvSpPr>
          <p:cNvPr id="126979" name="Rectangle 3"/>
          <p:cNvSpPr>
            <a:spLocks noGrp="1" noChangeArrowheads="1"/>
          </p:cNvSpPr>
          <p:nvPr>
            <p:ph type="body" sz="half" idx="4294967295"/>
          </p:nvPr>
        </p:nvSpPr>
        <p:spPr>
          <a:xfrm>
            <a:off x="457200" y="1600200"/>
            <a:ext cx="8229600" cy="2185988"/>
          </a:xfrm>
        </p:spPr>
        <p:txBody>
          <a:bodyPr/>
          <a:lstStyle/>
          <a:p>
            <a:pPr>
              <a:lnSpc>
                <a:spcPct val="90000"/>
              </a:lnSpc>
            </a:pPr>
            <a:r>
              <a:rPr lang="en-US" altLang="en-US" sz="2800" smtClean="0">
                <a:latin typeface="Tahoma" pitchFamily="34" charset="0"/>
              </a:rPr>
              <a:t>Later eluting peaks normally used to avoid effects from extra-column broadening</a:t>
            </a:r>
          </a:p>
          <a:p>
            <a:pPr>
              <a:lnSpc>
                <a:spcPct val="90000"/>
              </a:lnSpc>
            </a:pPr>
            <a:r>
              <a:rPr lang="en-US" altLang="en-US" sz="2800" smtClean="0">
                <a:latin typeface="Tahoma" pitchFamily="34" charset="0"/>
              </a:rPr>
              <a:t>Example: N = 16(14.6/0.9)</a:t>
            </a:r>
            <a:r>
              <a:rPr lang="en-US" altLang="en-US" sz="2800" baseline="30000" smtClean="0">
                <a:latin typeface="Tahoma" pitchFamily="34" charset="0"/>
              </a:rPr>
              <a:t>2</a:t>
            </a:r>
            <a:r>
              <a:rPr lang="en-US" altLang="en-US" sz="2800" smtClean="0">
                <a:latin typeface="Tahoma" pitchFamily="34" charset="0"/>
              </a:rPr>
              <a:t> = 4200 (vs. ~3000 for pk 3)</a:t>
            </a:r>
          </a:p>
          <a:p>
            <a:pPr>
              <a:lnSpc>
                <a:spcPct val="90000"/>
              </a:lnSpc>
            </a:pPr>
            <a:r>
              <a:rPr lang="en-US" altLang="en-US" sz="2800" smtClean="0">
                <a:latin typeface="Tahoma" pitchFamily="34" charset="0"/>
              </a:rPr>
              <a:t>H = L/N = 250 mm/4200 = 0.06 mm</a:t>
            </a:r>
          </a:p>
        </p:txBody>
      </p:sp>
      <p:pic>
        <p:nvPicPr>
          <p:cNvPr id="126980" name="Picture 4"/>
          <p:cNvPicPr>
            <a:picLocks noGrp="1" noChangeAspect="1" noChangeArrowheads="1"/>
          </p:cNvPicPr>
          <p:nvPr>
            <p:ph sz="half" idx="4294967295"/>
          </p:nvPr>
        </p:nvPicPr>
        <p:blipFill>
          <a:blip r:embed="rId3" cstate="print"/>
          <a:srcRect/>
          <a:stretch>
            <a:fillRect/>
          </a:stretch>
        </p:blipFill>
        <p:spPr>
          <a:xfrm>
            <a:off x="1033463" y="3938588"/>
            <a:ext cx="7077075" cy="2187575"/>
          </a:xfrm>
        </p:spPr>
      </p:pic>
      <p:sp>
        <p:nvSpPr>
          <p:cNvPr id="126981" name="Line 5"/>
          <p:cNvSpPr>
            <a:spLocks noChangeShapeType="1"/>
          </p:cNvSpPr>
          <p:nvPr/>
        </p:nvSpPr>
        <p:spPr bwMode="auto">
          <a:xfrm>
            <a:off x="7000875" y="5902325"/>
            <a:ext cx="381000" cy="0"/>
          </a:xfrm>
          <a:prstGeom prst="line">
            <a:avLst/>
          </a:prstGeom>
          <a:noFill/>
          <a:ln w="19050">
            <a:solidFill>
              <a:schemeClr val="tx1"/>
            </a:solidFill>
            <a:round/>
            <a:headEnd type="triangle" w="med" len="med"/>
            <a:tailEnd type="triangle" w="med" len="med"/>
          </a:ln>
        </p:spPr>
        <p:txBody>
          <a:bodyPr/>
          <a:lstStyle/>
          <a:p>
            <a:endParaRPr lang="en-US"/>
          </a:p>
        </p:txBody>
      </p:sp>
      <p:sp>
        <p:nvSpPr>
          <p:cNvPr id="126982" name="Line 6"/>
          <p:cNvSpPr>
            <a:spLocks noChangeShapeType="1"/>
          </p:cNvSpPr>
          <p:nvPr/>
        </p:nvSpPr>
        <p:spPr bwMode="auto">
          <a:xfrm flipH="1">
            <a:off x="6969125" y="5165725"/>
            <a:ext cx="228600" cy="838200"/>
          </a:xfrm>
          <a:prstGeom prst="line">
            <a:avLst/>
          </a:prstGeom>
          <a:noFill/>
          <a:ln w="9525">
            <a:solidFill>
              <a:schemeClr val="tx1"/>
            </a:solidFill>
            <a:round/>
            <a:headEnd/>
            <a:tailEnd/>
          </a:ln>
        </p:spPr>
        <p:txBody>
          <a:bodyPr/>
          <a:lstStyle/>
          <a:p>
            <a:endParaRPr lang="en-US"/>
          </a:p>
        </p:txBody>
      </p:sp>
      <p:sp>
        <p:nvSpPr>
          <p:cNvPr id="126983" name="Line 7"/>
          <p:cNvSpPr>
            <a:spLocks noChangeShapeType="1"/>
          </p:cNvSpPr>
          <p:nvPr/>
        </p:nvSpPr>
        <p:spPr bwMode="auto">
          <a:xfrm>
            <a:off x="7172325" y="5162550"/>
            <a:ext cx="228600" cy="838200"/>
          </a:xfrm>
          <a:prstGeom prst="line">
            <a:avLst/>
          </a:prstGeom>
          <a:noFill/>
          <a:ln w="9525">
            <a:solidFill>
              <a:schemeClr val="tx1"/>
            </a:solidFill>
            <a:round/>
            <a:headEnd/>
            <a:tailEnd/>
          </a:ln>
        </p:spPr>
        <p:txBody>
          <a:bodyPr/>
          <a:lstStyle/>
          <a:p>
            <a:endParaRPr lang="en-US"/>
          </a:p>
        </p:txBody>
      </p:sp>
      <p:sp>
        <p:nvSpPr>
          <p:cNvPr id="126984" name="Text Box 8"/>
          <p:cNvSpPr txBox="1">
            <a:spLocks noChangeArrowheads="1"/>
          </p:cNvSpPr>
          <p:nvPr/>
        </p:nvSpPr>
        <p:spPr bwMode="auto">
          <a:xfrm>
            <a:off x="6553200" y="6172200"/>
            <a:ext cx="1371600" cy="304800"/>
          </a:xfrm>
          <a:prstGeom prst="rect">
            <a:avLst/>
          </a:prstGeom>
          <a:noFill/>
          <a:ln w="9525">
            <a:noFill/>
            <a:miter lim="800000"/>
            <a:headEnd/>
            <a:tailEnd/>
          </a:ln>
        </p:spPr>
        <p:txBody>
          <a:bodyPr>
            <a:spAutoFit/>
          </a:bodyPr>
          <a:lstStyle/>
          <a:p>
            <a:pPr>
              <a:spcBef>
                <a:spcPct val="50000"/>
              </a:spcBef>
            </a:pPr>
            <a:r>
              <a:rPr lang="en-US" altLang="en-US" sz="1400">
                <a:latin typeface="Tahoma" pitchFamily="34" charset="0"/>
              </a:rPr>
              <a:t>W ~ 0.9 min</a:t>
            </a:r>
          </a:p>
        </p:txBody>
      </p:sp>
      <p:sp>
        <p:nvSpPr>
          <p:cNvPr id="126985" name="Line 9"/>
          <p:cNvSpPr>
            <a:spLocks noChangeShapeType="1"/>
          </p:cNvSpPr>
          <p:nvPr/>
        </p:nvSpPr>
        <p:spPr bwMode="auto">
          <a:xfrm>
            <a:off x="7162800" y="3429000"/>
            <a:ext cx="0" cy="1371600"/>
          </a:xfrm>
          <a:prstGeom prst="line">
            <a:avLst/>
          </a:prstGeom>
          <a:noFill/>
          <a:ln w="38100">
            <a:solidFill>
              <a:srgbClr val="FF6600"/>
            </a:solidFill>
            <a:round/>
            <a:headEnd/>
            <a:tailEnd type="triangle" w="med" len="med"/>
          </a:ln>
        </p:spPr>
        <p:txBody>
          <a:bodyPr/>
          <a:lstStyle/>
          <a:p>
            <a:endParaRPr lang="en-US"/>
          </a:p>
        </p:txBody>
      </p:sp>
    </p:spTree>
    <p:extLst>
      <p:ext uri="{BB962C8B-B14F-4D97-AF65-F5344CB8AC3E}">
        <p14:creationId xmlns:p14="http://schemas.microsoft.com/office/powerpoint/2010/main" val="28816948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698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698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698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698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698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698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6979">
                                            <p:txEl>
                                              <p:pRg st="1" end="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69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p:bldP spid="126981" grpId="0" animBg="1"/>
      <p:bldP spid="126982" grpId="0" animBg="1"/>
      <p:bldP spid="126983" grpId="0" animBg="1"/>
      <p:bldP spid="126984" grpId="0"/>
      <p:bldP spid="12698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r>
              <a:rPr lang="en-US" altLang="en-US" sz="4000" smtClean="0">
                <a:latin typeface="Tahoma" pitchFamily="34" charset="0"/>
              </a:rPr>
              <a:t>Chromatography</a:t>
            </a:r>
            <a:r>
              <a:rPr lang="en-US" altLang="en-US" sz="2200" smtClean="0">
                <a:latin typeface="Tahoma" pitchFamily="34" charset="0"/>
              </a:rPr>
              <a:t/>
            </a:r>
            <a:br>
              <a:rPr lang="en-US" altLang="en-US" sz="2200" smtClean="0">
                <a:latin typeface="Tahoma" pitchFamily="34" charset="0"/>
              </a:rPr>
            </a:br>
            <a:r>
              <a:rPr lang="en-US" altLang="en-US" sz="2800" smtClean="0">
                <a:latin typeface="Tahoma" pitchFamily="34" charset="0"/>
              </a:rPr>
              <a:t>Resolution</a:t>
            </a:r>
          </a:p>
        </p:txBody>
      </p:sp>
      <p:sp>
        <p:nvSpPr>
          <p:cNvPr id="435203" name="Rectangle 3"/>
          <p:cNvSpPr>
            <a:spLocks noGrp="1" noChangeArrowheads="1"/>
          </p:cNvSpPr>
          <p:nvPr>
            <p:ph type="body" idx="4294967295"/>
          </p:nvPr>
        </p:nvSpPr>
        <p:spPr/>
        <p:txBody>
          <a:bodyPr/>
          <a:lstStyle/>
          <a:p>
            <a:pPr>
              <a:lnSpc>
                <a:spcPct val="90000"/>
              </a:lnSpc>
            </a:pPr>
            <a:r>
              <a:rPr lang="en-US" altLang="en-US" smtClean="0">
                <a:latin typeface="Tahoma" pitchFamily="34" charset="0"/>
              </a:rPr>
              <a:t>Resolution = measure of how well separated two peaks are</a:t>
            </a:r>
          </a:p>
          <a:p>
            <a:pPr>
              <a:lnSpc>
                <a:spcPct val="90000"/>
              </a:lnSpc>
            </a:pPr>
            <a:r>
              <a:rPr lang="en-US" altLang="en-US" smtClean="0">
                <a:latin typeface="Tahoma" pitchFamily="34" charset="0"/>
              </a:rPr>
              <a:t>Resolution = </a:t>
            </a:r>
            <a:r>
              <a:rPr lang="el-GR" altLang="en-US" smtClean="0">
                <a:latin typeface="Tahoma" pitchFamily="34" charset="0"/>
                <a:cs typeface="Tahoma" pitchFamily="34" charset="0"/>
              </a:rPr>
              <a:t>Δ</a:t>
            </a:r>
            <a:r>
              <a:rPr lang="en-US" altLang="en-US" smtClean="0">
                <a:latin typeface="Tahoma" pitchFamily="34" charset="0"/>
                <a:cs typeface="Tahoma" pitchFamily="34" charset="0"/>
              </a:rPr>
              <a:t>t</a:t>
            </a:r>
            <a:r>
              <a:rPr lang="en-US" altLang="en-US" baseline="-25000" smtClean="0">
                <a:latin typeface="Tahoma" pitchFamily="34" charset="0"/>
                <a:cs typeface="Tahoma" pitchFamily="34" charset="0"/>
              </a:rPr>
              <a:t>r</a:t>
            </a:r>
            <a:r>
              <a:rPr lang="en-US" altLang="en-US" smtClean="0">
                <a:latin typeface="Tahoma" pitchFamily="34" charset="0"/>
                <a:cs typeface="Tahoma" pitchFamily="34" charset="0"/>
              </a:rPr>
              <a:t>/w</a:t>
            </a:r>
            <a:r>
              <a:rPr lang="en-US" altLang="en-US" baseline="-25000" smtClean="0">
                <a:latin typeface="Tahoma" pitchFamily="34" charset="0"/>
                <a:cs typeface="Tahoma" pitchFamily="34" charset="0"/>
              </a:rPr>
              <a:t>av</a:t>
            </a:r>
            <a:r>
              <a:rPr lang="en-US" altLang="en-US" smtClean="0">
                <a:latin typeface="Tahoma" pitchFamily="34" charset="0"/>
                <a:cs typeface="Tahoma" pitchFamily="34" charset="0"/>
              </a:rPr>
              <a:t> (where w</a:t>
            </a:r>
            <a:r>
              <a:rPr lang="en-US" altLang="en-US" baseline="-25000" smtClean="0">
                <a:latin typeface="Tahoma" pitchFamily="34" charset="0"/>
                <a:cs typeface="Tahoma" pitchFamily="34" charset="0"/>
              </a:rPr>
              <a:t>av</a:t>
            </a:r>
            <a:r>
              <a:rPr lang="en-US" altLang="en-US" smtClean="0">
                <a:latin typeface="Tahoma" pitchFamily="34" charset="0"/>
                <a:cs typeface="Tahoma" pitchFamily="34" charset="0"/>
              </a:rPr>
              <a:t> = average peak width)  (use this equation for calculating resolution)</a:t>
            </a:r>
          </a:p>
          <a:p>
            <a:pPr>
              <a:lnSpc>
                <a:spcPct val="90000"/>
              </a:lnSpc>
            </a:pPr>
            <a:r>
              <a:rPr lang="en-US" altLang="en-US" smtClean="0">
                <a:latin typeface="Tahoma" pitchFamily="34" charset="0"/>
              </a:rPr>
              <a:t>R</a:t>
            </a:r>
            <a:r>
              <a:rPr lang="en-US" altLang="en-US" baseline="-25000" smtClean="0">
                <a:latin typeface="Tahoma" pitchFamily="34" charset="0"/>
              </a:rPr>
              <a:t>S</a:t>
            </a:r>
            <a:r>
              <a:rPr lang="en-US" altLang="en-US" smtClean="0">
                <a:latin typeface="Tahoma" pitchFamily="34" charset="0"/>
              </a:rPr>
              <a:t> &lt; 1, means significant overlap</a:t>
            </a:r>
          </a:p>
          <a:p>
            <a:pPr>
              <a:lnSpc>
                <a:spcPct val="90000"/>
              </a:lnSpc>
            </a:pPr>
            <a:r>
              <a:rPr lang="en-US" altLang="en-US" smtClean="0">
                <a:latin typeface="Tahoma" pitchFamily="34" charset="0"/>
              </a:rPr>
              <a:t>R</a:t>
            </a:r>
            <a:r>
              <a:rPr lang="en-US" altLang="en-US" baseline="-25000" smtClean="0">
                <a:latin typeface="Tahoma" pitchFamily="34" charset="0"/>
              </a:rPr>
              <a:t>S</a:t>
            </a:r>
            <a:r>
              <a:rPr lang="en-US" altLang="en-US" smtClean="0">
                <a:latin typeface="Tahoma" pitchFamily="34" charset="0"/>
              </a:rPr>
              <a:t> = 1.5, means about minimum for “baseline resolution” (at least for two peaks of equal height)</a:t>
            </a:r>
            <a:endParaRPr lang="el-GR" altLang="en-US" smtClean="0">
              <a:latin typeface="Tahoma" pitchFamily="34" charset="0"/>
            </a:endParaRPr>
          </a:p>
        </p:txBody>
      </p:sp>
    </p:spTree>
    <p:extLst>
      <p:ext uri="{BB962C8B-B14F-4D97-AF65-F5344CB8AC3E}">
        <p14:creationId xmlns:p14="http://schemas.microsoft.com/office/powerpoint/2010/main" val="5482625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5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52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52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52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idx="4294967295"/>
          </p:nvPr>
        </p:nvSpPr>
        <p:spPr/>
        <p:txBody>
          <a:bodyPr/>
          <a:lstStyle/>
          <a:p>
            <a:r>
              <a:rPr lang="en-US" altLang="en-US" sz="4000" smtClean="0">
                <a:latin typeface="Tahoma" pitchFamily="34" charset="0"/>
              </a:rPr>
              <a:t>Chromatography</a:t>
            </a:r>
            <a:r>
              <a:rPr lang="en-US" altLang="en-US" sz="2200" smtClean="0">
                <a:latin typeface="Tahoma" pitchFamily="34" charset="0"/>
              </a:rPr>
              <a:t/>
            </a:r>
            <a:br>
              <a:rPr lang="en-US" altLang="en-US" sz="2200" smtClean="0">
                <a:latin typeface="Tahoma" pitchFamily="34" charset="0"/>
              </a:rPr>
            </a:br>
            <a:r>
              <a:rPr lang="en-US" altLang="en-US" sz="2200" smtClean="0">
                <a:latin typeface="Tahoma" pitchFamily="34" charset="0"/>
              </a:rPr>
              <a:t> </a:t>
            </a:r>
            <a:r>
              <a:rPr lang="en-US" altLang="en-US" sz="2800" smtClean="0">
                <a:latin typeface="Tahoma" pitchFamily="34" charset="0"/>
              </a:rPr>
              <a:t>Resolution Example</a:t>
            </a:r>
          </a:p>
        </p:txBody>
      </p:sp>
      <p:sp>
        <p:nvSpPr>
          <p:cNvPr id="436227" name="Rectangle 3"/>
          <p:cNvSpPr>
            <a:spLocks noGrp="1" noChangeArrowheads="1"/>
          </p:cNvSpPr>
          <p:nvPr>
            <p:ph type="body" sz="half" idx="4294967295"/>
          </p:nvPr>
        </p:nvSpPr>
        <p:spPr>
          <a:xfrm>
            <a:off x="457200" y="1600200"/>
            <a:ext cx="4038600" cy="4953000"/>
          </a:xfrm>
        </p:spPr>
        <p:txBody>
          <a:bodyPr/>
          <a:lstStyle/>
          <a:p>
            <a:r>
              <a:rPr lang="en-US" altLang="en-US" sz="2800" smtClean="0"/>
              <a:t>R</a:t>
            </a:r>
            <a:r>
              <a:rPr lang="en-US" altLang="en-US" sz="2800" baseline="-25000" smtClean="0"/>
              <a:t>S</a:t>
            </a:r>
            <a:r>
              <a:rPr lang="en-US" altLang="en-US" sz="2800" smtClean="0"/>
              <a:t> calculation example:</a:t>
            </a:r>
          </a:p>
          <a:p>
            <a:pPr lvl="1"/>
            <a:r>
              <a:rPr lang="en-US" altLang="en-US" sz="2400" smtClean="0"/>
              <a:t>1</a:t>
            </a:r>
            <a:r>
              <a:rPr lang="en-US" altLang="en-US" sz="2400" baseline="30000" smtClean="0"/>
              <a:t>st</a:t>
            </a:r>
            <a:r>
              <a:rPr lang="en-US" altLang="en-US" sz="2400" smtClean="0"/>
              <a:t> two retained peaks:</a:t>
            </a:r>
          </a:p>
          <a:p>
            <a:pPr lvl="2"/>
            <a:r>
              <a:rPr lang="en-US" altLang="en-US" sz="2000" smtClean="0"/>
              <a:t>t</a:t>
            </a:r>
            <a:r>
              <a:rPr lang="en-US" altLang="en-US" sz="2000" baseline="-25000" smtClean="0"/>
              <a:t>R</a:t>
            </a:r>
            <a:r>
              <a:rPr lang="en-US" altLang="en-US" sz="2000" smtClean="0"/>
              <a:t>(1</a:t>
            </a:r>
            <a:r>
              <a:rPr lang="en-US" altLang="en-US" sz="2000" baseline="30000" smtClean="0"/>
              <a:t>st</a:t>
            </a:r>
            <a:r>
              <a:rPr lang="en-US" altLang="en-US" sz="2000" smtClean="0"/>
              <a:t> pk) = 8.20 min., w = 0.505 min.</a:t>
            </a:r>
          </a:p>
          <a:p>
            <a:pPr lvl="2"/>
            <a:r>
              <a:rPr lang="en-US" altLang="en-US" sz="2000" smtClean="0"/>
              <a:t>t</a:t>
            </a:r>
            <a:r>
              <a:rPr lang="en-US" altLang="en-US" sz="2000" baseline="-25000" smtClean="0"/>
              <a:t>R</a:t>
            </a:r>
            <a:r>
              <a:rPr lang="en-US" altLang="en-US" sz="2000" smtClean="0"/>
              <a:t>(2</a:t>
            </a:r>
            <a:r>
              <a:rPr lang="en-US" altLang="en-US" sz="2000" baseline="30000" smtClean="0"/>
              <a:t>nd</a:t>
            </a:r>
            <a:r>
              <a:rPr lang="en-US" altLang="en-US" sz="2000" smtClean="0"/>
              <a:t> pk) = 9.09 min., w = 0.536 min</a:t>
            </a:r>
          </a:p>
          <a:p>
            <a:pPr lvl="2">
              <a:buFontTx/>
              <a:buNone/>
            </a:pPr>
            <a:r>
              <a:rPr lang="en-US" altLang="en-US" sz="2000" smtClean="0"/>
              <a:t>Resolution = 0.89/0.521 = </a:t>
            </a:r>
            <a:r>
              <a:rPr lang="en-US" altLang="en-US" sz="2000" b="1" smtClean="0"/>
              <a:t>1.70</a:t>
            </a:r>
            <a:endParaRPr lang="en-US" altLang="en-US" sz="2000" smtClean="0"/>
          </a:p>
          <a:p>
            <a:pPr lvl="2">
              <a:buFontTx/>
              <a:buNone/>
            </a:pPr>
            <a:r>
              <a:rPr lang="en-US" altLang="en-US" sz="2000" smtClean="0"/>
              <a:t>Resolution </a:t>
            </a:r>
            <a:r>
              <a:rPr lang="en-US" altLang="en-US" sz="2000" b="1" smtClean="0"/>
              <a:t>not</a:t>
            </a:r>
            <a:r>
              <a:rPr lang="en-US" altLang="en-US" sz="2000" smtClean="0"/>
              <a:t> baseline due to peak tailing</a:t>
            </a:r>
          </a:p>
        </p:txBody>
      </p:sp>
      <p:pic>
        <p:nvPicPr>
          <p:cNvPr id="436228" name="Picture 4"/>
          <p:cNvPicPr>
            <a:picLocks noGrp="1" noChangeAspect="1" noChangeArrowheads="1"/>
          </p:cNvPicPr>
          <p:nvPr>
            <p:ph sz="quarter" idx="4294967295"/>
          </p:nvPr>
        </p:nvPicPr>
        <p:blipFill>
          <a:blip r:embed="rId4" cstate="print"/>
          <a:srcRect/>
          <a:stretch>
            <a:fillRect/>
          </a:stretch>
        </p:blipFill>
        <p:spPr>
          <a:xfrm>
            <a:off x="4724400" y="3810000"/>
            <a:ext cx="4038600" cy="2154238"/>
          </a:xfrm>
        </p:spPr>
      </p:pic>
      <p:graphicFrame>
        <p:nvGraphicFramePr>
          <p:cNvPr id="436229" name="Object 2"/>
          <p:cNvGraphicFramePr>
            <a:graphicFrameLocks noGrp="1" noChangeAspect="1"/>
          </p:cNvGraphicFramePr>
          <p:nvPr>
            <p:ph sz="quarter" idx="4294967295"/>
          </p:nvPr>
        </p:nvGraphicFramePr>
        <p:xfrm>
          <a:off x="4572000" y="2133600"/>
          <a:ext cx="4038600" cy="1149350"/>
        </p:xfrm>
        <a:graphic>
          <a:graphicData uri="http://schemas.openxmlformats.org/presentationml/2006/ole">
            <mc:AlternateContent xmlns:mc="http://schemas.openxmlformats.org/markup-compatibility/2006">
              <mc:Choice xmlns:v="urn:schemas-microsoft-com:vml" Requires="v">
                <p:oleObj spid="_x0000_s13314" name="ChemSketch" r:id="rId5" imgW="3587496" imgH="1021080" progId="ACD.ChemSketch.20">
                  <p:embed/>
                </p:oleObj>
              </mc:Choice>
              <mc:Fallback>
                <p:oleObj name="ChemSketch" r:id="rId5" imgW="3587496" imgH="1021080" progId="ACD.ChemSketch.20">
                  <p:embed/>
                  <p:pic>
                    <p:nvPicPr>
                      <p:cNvPr id="436229"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2133600"/>
                        <a:ext cx="4038600" cy="1149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6230" name="Text Box 6"/>
          <p:cNvSpPr txBox="1">
            <a:spLocks noChangeArrowheads="1"/>
          </p:cNvSpPr>
          <p:nvPr/>
        </p:nvSpPr>
        <p:spPr bwMode="auto">
          <a:xfrm>
            <a:off x="4572000" y="3276600"/>
            <a:ext cx="2133600" cy="304800"/>
          </a:xfrm>
          <a:prstGeom prst="rect">
            <a:avLst/>
          </a:prstGeom>
          <a:noFill/>
          <a:ln w="9525">
            <a:noFill/>
            <a:miter lim="800000"/>
            <a:headEnd/>
            <a:tailEnd/>
          </a:ln>
        </p:spPr>
        <p:txBody>
          <a:bodyPr>
            <a:spAutoFit/>
          </a:bodyPr>
          <a:lstStyle/>
          <a:p>
            <a:pPr>
              <a:spcBef>
                <a:spcPct val="50000"/>
              </a:spcBef>
            </a:pPr>
            <a:r>
              <a:rPr lang="en-US" altLang="en-US" sz="1400">
                <a:latin typeface="Tahoma" pitchFamily="34" charset="0"/>
              </a:rPr>
              <a:t>mannosan – 8.20 min.</a:t>
            </a:r>
          </a:p>
        </p:txBody>
      </p:sp>
      <p:sp>
        <p:nvSpPr>
          <p:cNvPr id="436231" name="Text Box 7"/>
          <p:cNvSpPr txBox="1">
            <a:spLocks noChangeArrowheads="1"/>
          </p:cNvSpPr>
          <p:nvPr/>
        </p:nvSpPr>
        <p:spPr bwMode="auto">
          <a:xfrm>
            <a:off x="6705600" y="3352800"/>
            <a:ext cx="2133600" cy="304800"/>
          </a:xfrm>
          <a:prstGeom prst="rect">
            <a:avLst/>
          </a:prstGeom>
          <a:noFill/>
          <a:ln w="9525">
            <a:noFill/>
            <a:miter lim="800000"/>
            <a:headEnd/>
            <a:tailEnd/>
          </a:ln>
        </p:spPr>
        <p:txBody>
          <a:bodyPr>
            <a:spAutoFit/>
          </a:bodyPr>
          <a:lstStyle/>
          <a:p>
            <a:pPr>
              <a:spcBef>
                <a:spcPct val="50000"/>
              </a:spcBef>
            </a:pPr>
            <a:r>
              <a:rPr lang="en-US" altLang="en-US" sz="1400">
                <a:latin typeface="Tahoma" pitchFamily="34" charset="0"/>
              </a:rPr>
              <a:t>galactosan – 9.09 min.</a:t>
            </a:r>
          </a:p>
        </p:txBody>
      </p:sp>
      <p:sp>
        <p:nvSpPr>
          <p:cNvPr id="436232" name="Text Box 8"/>
          <p:cNvSpPr txBox="1">
            <a:spLocks noChangeArrowheads="1"/>
          </p:cNvSpPr>
          <p:nvPr/>
        </p:nvSpPr>
        <p:spPr bwMode="auto">
          <a:xfrm>
            <a:off x="5257800" y="6172200"/>
            <a:ext cx="3048000" cy="369332"/>
          </a:xfrm>
          <a:prstGeom prst="rect">
            <a:avLst/>
          </a:prstGeom>
          <a:noFill/>
          <a:ln w="9525">
            <a:noFill/>
            <a:miter lim="800000"/>
            <a:headEnd/>
            <a:tailEnd/>
          </a:ln>
        </p:spPr>
        <p:txBody>
          <a:bodyPr>
            <a:spAutoFit/>
          </a:bodyPr>
          <a:lstStyle/>
          <a:p>
            <a:pPr>
              <a:spcBef>
                <a:spcPct val="50000"/>
              </a:spcBef>
            </a:pPr>
            <a:r>
              <a:rPr lang="en-US" altLang="en-US" dirty="0">
                <a:latin typeface="Tahoma" pitchFamily="34" charset="0"/>
              </a:rPr>
              <a:t>(Data from </a:t>
            </a:r>
            <a:r>
              <a:rPr lang="en-US" altLang="en-US" dirty="0" smtClean="0">
                <a:latin typeface="Tahoma" pitchFamily="34" charset="0"/>
              </a:rPr>
              <a:t>past student)</a:t>
            </a:r>
            <a:endParaRPr lang="en-US" altLang="en-US" dirty="0">
              <a:latin typeface="Tahoma" pitchFamily="34" charset="0"/>
            </a:endParaRPr>
          </a:p>
        </p:txBody>
      </p:sp>
      <p:sp>
        <p:nvSpPr>
          <p:cNvPr id="436233" name="Oval 9"/>
          <p:cNvSpPr>
            <a:spLocks noChangeArrowheads="1"/>
          </p:cNvSpPr>
          <p:nvPr/>
        </p:nvSpPr>
        <p:spPr bwMode="auto">
          <a:xfrm rot="-2498013">
            <a:off x="4495800" y="2209800"/>
            <a:ext cx="762000" cy="381000"/>
          </a:xfrm>
          <a:prstGeom prst="ellipse">
            <a:avLst/>
          </a:prstGeom>
          <a:solidFill>
            <a:schemeClr val="accent1">
              <a:alpha val="39999"/>
            </a:schemeClr>
          </a:solidFill>
          <a:ln w="9525">
            <a:solidFill>
              <a:schemeClr val="tx1"/>
            </a:solidFill>
            <a:round/>
            <a:headEnd/>
            <a:tailEnd/>
          </a:ln>
        </p:spPr>
        <p:txBody>
          <a:bodyPr wrap="none" anchor="ctr"/>
          <a:lstStyle/>
          <a:p>
            <a:endParaRPr lang="en-US" altLang="en-US"/>
          </a:p>
        </p:txBody>
      </p:sp>
      <p:sp>
        <p:nvSpPr>
          <p:cNvPr id="436234" name="Oval 10"/>
          <p:cNvSpPr>
            <a:spLocks noChangeArrowheads="1"/>
          </p:cNvSpPr>
          <p:nvPr/>
        </p:nvSpPr>
        <p:spPr bwMode="auto">
          <a:xfrm>
            <a:off x="5562600" y="2514600"/>
            <a:ext cx="457200" cy="685800"/>
          </a:xfrm>
          <a:prstGeom prst="ellipse">
            <a:avLst/>
          </a:prstGeom>
          <a:solidFill>
            <a:schemeClr val="accent1">
              <a:alpha val="39999"/>
            </a:schemeClr>
          </a:solidFill>
          <a:ln w="9525">
            <a:solidFill>
              <a:schemeClr val="tx1"/>
            </a:solidFill>
            <a:round/>
            <a:headEnd/>
            <a:tailEnd/>
          </a:ln>
        </p:spPr>
        <p:txBody>
          <a:bodyPr wrap="none" anchor="ctr"/>
          <a:lstStyle/>
          <a:p>
            <a:endParaRPr lang="en-US" altLang="en-US"/>
          </a:p>
        </p:txBody>
      </p:sp>
      <p:sp>
        <p:nvSpPr>
          <p:cNvPr id="436235" name="Oval 11"/>
          <p:cNvSpPr>
            <a:spLocks noChangeArrowheads="1"/>
          </p:cNvSpPr>
          <p:nvPr/>
        </p:nvSpPr>
        <p:spPr bwMode="auto">
          <a:xfrm rot="-2498013">
            <a:off x="6858000" y="2209800"/>
            <a:ext cx="838200" cy="381000"/>
          </a:xfrm>
          <a:prstGeom prst="ellipse">
            <a:avLst/>
          </a:prstGeom>
          <a:solidFill>
            <a:schemeClr val="accent1">
              <a:alpha val="39999"/>
            </a:schemeClr>
          </a:solidFill>
          <a:ln w="9525">
            <a:solidFill>
              <a:schemeClr val="tx1"/>
            </a:solidFill>
            <a:round/>
            <a:headEnd/>
            <a:tailEnd/>
          </a:ln>
        </p:spPr>
        <p:txBody>
          <a:bodyPr wrap="none" anchor="ctr"/>
          <a:lstStyle/>
          <a:p>
            <a:endParaRPr lang="en-US" altLang="en-US"/>
          </a:p>
        </p:txBody>
      </p:sp>
      <p:sp>
        <p:nvSpPr>
          <p:cNvPr id="436236" name="Oval 12"/>
          <p:cNvSpPr>
            <a:spLocks noChangeArrowheads="1"/>
          </p:cNvSpPr>
          <p:nvPr/>
        </p:nvSpPr>
        <p:spPr bwMode="auto">
          <a:xfrm rot="-1593903">
            <a:off x="7907338" y="2517775"/>
            <a:ext cx="457200" cy="762000"/>
          </a:xfrm>
          <a:prstGeom prst="ellipse">
            <a:avLst/>
          </a:prstGeom>
          <a:solidFill>
            <a:schemeClr val="accent1">
              <a:alpha val="39999"/>
            </a:schemeClr>
          </a:solidFill>
          <a:ln w="9525">
            <a:solidFill>
              <a:schemeClr val="tx1"/>
            </a:solidFill>
            <a:round/>
            <a:headEnd/>
            <a:tailEnd/>
          </a:ln>
        </p:spPr>
        <p:txBody>
          <a:bodyPr wrap="none" anchor="ctr"/>
          <a:lstStyle/>
          <a:p>
            <a:endParaRPr lang="en-US" altLang="en-US"/>
          </a:p>
        </p:txBody>
      </p:sp>
      <p:sp>
        <p:nvSpPr>
          <p:cNvPr id="436237" name="Text Box 13"/>
          <p:cNvSpPr txBox="1">
            <a:spLocks noChangeArrowheads="1"/>
          </p:cNvSpPr>
          <p:nvPr/>
        </p:nvSpPr>
        <p:spPr bwMode="auto">
          <a:xfrm>
            <a:off x="4572000" y="1447800"/>
            <a:ext cx="4191000" cy="641350"/>
          </a:xfrm>
          <a:prstGeom prst="rect">
            <a:avLst/>
          </a:prstGeom>
          <a:noFill/>
          <a:ln w="9525">
            <a:noFill/>
            <a:miter lim="800000"/>
            <a:headEnd/>
            <a:tailEnd/>
          </a:ln>
        </p:spPr>
        <p:txBody>
          <a:bodyPr>
            <a:spAutoFit/>
          </a:bodyPr>
          <a:lstStyle/>
          <a:p>
            <a:pPr>
              <a:spcBef>
                <a:spcPct val="50000"/>
              </a:spcBef>
            </a:pPr>
            <a:r>
              <a:rPr lang="en-US" altLang="en-US">
                <a:latin typeface="Tahoma" pitchFamily="34" charset="0"/>
              </a:rPr>
              <a:t>main difference: axial – equitorial switch of 2 vs. 4 C OH groups is axial</a:t>
            </a:r>
          </a:p>
        </p:txBody>
      </p:sp>
    </p:spTree>
    <p:extLst>
      <p:ext uri="{BB962C8B-B14F-4D97-AF65-F5344CB8AC3E}">
        <p14:creationId xmlns:p14="http://schemas.microsoft.com/office/powerpoint/2010/main" val="1395717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6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362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623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36227">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4362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62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3623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362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623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3623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362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3623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36227">
                                            <p:txEl>
                                              <p:pRg st="2" end="2"/>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36227">
                                            <p:txEl>
                                              <p:pRg st="3" end="3"/>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36227">
                                            <p:txEl>
                                              <p:pRg st="4" end="4"/>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362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7" grpId="0" build="p"/>
      <p:bldP spid="436230" grpId="0"/>
      <p:bldP spid="436231" grpId="0"/>
      <p:bldP spid="436232" grpId="0"/>
      <p:bldP spid="436233" grpId="0" animBg="1"/>
      <p:bldP spid="436234" grpId="0" animBg="1"/>
      <p:bldP spid="436235" grpId="0" animBg="1"/>
      <p:bldP spid="436236" grpId="0" animBg="1"/>
      <p:bldP spid="4362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idx="4294967295"/>
          </p:nvPr>
        </p:nvSpPr>
        <p:spPr/>
        <p:txBody>
          <a:bodyPr/>
          <a:lstStyle/>
          <a:p>
            <a:r>
              <a:rPr lang="en-US" altLang="en-US" sz="4000" smtClean="0">
                <a:latin typeface="Tahoma" pitchFamily="34" charset="0"/>
              </a:rPr>
              <a:t>Chromatography</a:t>
            </a:r>
            <a:r>
              <a:rPr lang="en-US" altLang="en-US" sz="2200" smtClean="0">
                <a:latin typeface="Tahoma" pitchFamily="34" charset="0"/>
              </a:rPr>
              <a:t/>
            </a:r>
            <a:br>
              <a:rPr lang="en-US" altLang="en-US" sz="2200" smtClean="0">
                <a:latin typeface="Tahoma" pitchFamily="34" charset="0"/>
              </a:rPr>
            </a:br>
            <a:r>
              <a:rPr lang="en-US" altLang="en-US" sz="2800" smtClean="0">
                <a:latin typeface="Tahoma" pitchFamily="34" charset="0"/>
              </a:rPr>
              <a:t>Optimization – Resolution Equation</a:t>
            </a:r>
          </a:p>
        </p:txBody>
      </p:sp>
      <p:sp>
        <p:nvSpPr>
          <p:cNvPr id="438275" name="Rectangle 3"/>
          <p:cNvSpPr>
            <a:spLocks noGrp="1" noChangeArrowheads="1"/>
          </p:cNvSpPr>
          <p:nvPr>
            <p:ph type="body" sz="half" idx="4294967295"/>
          </p:nvPr>
        </p:nvSpPr>
        <p:spPr>
          <a:xfrm>
            <a:off x="609600" y="2895600"/>
            <a:ext cx="8077200" cy="3581400"/>
          </a:xfrm>
        </p:spPr>
        <p:txBody>
          <a:bodyPr/>
          <a:lstStyle/>
          <a:p>
            <a:pPr>
              <a:lnSpc>
                <a:spcPct val="80000"/>
              </a:lnSpc>
            </a:pPr>
            <a:r>
              <a:rPr lang="en-US" altLang="en-US" sz="2400" dirty="0" smtClean="0">
                <a:latin typeface="Tahoma" pitchFamily="34" charset="0"/>
              </a:rPr>
              <a:t>How to improve resolution</a:t>
            </a:r>
          </a:p>
          <a:p>
            <a:pPr lvl="1">
              <a:lnSpc>
                <a:spcPct val="80000"/>
              </a:lnSpc>
            </a:pPr>
            <a:r>
              <a:rPr lang="en-US" altLang="en-US" sz="2000" dirty="0" smtClean="0">
                <a:latin typeface="Tahoma" pitchFamily="34" charset="0"/>
              </a:rPr>
              <a:t>Increase N (increase column length, use more efficient column)</a:t>
            </a:r>
          </a:p>
          <a:p>
            <a:pPr lvl="1">
              <a:lnSpc>
                <a:spcPct val="80000"/>
              </a:lnSpc>
            </a:pPr>
            <a:r>
              <a:rPr lang="en-US" altLang="en-US" sz="2000" dirty="0" smtClean="0">
                <a:latin typeface="Tahoma" pitchFamily="34" charset="0"/>
              </a:rPr>
              <a:t>Increase </a:t>
            </a:r>
            <a:r>
              <a:rPr lang="en-US" altLang="en-US" sz="2000" dirty="0" smtClean="0">
                <a:latin typeface="Symbol" pitchFamily="18" charset="2"/>
                <a:cs typeface="Times New Roman" pitchFamily="18" charset="0"/>
              </a:rPr>
              <a:t>a</a:t>
            </a:r>
            <a:r>
              <a:rPr lang="en-US" altLang="en-US" sz="2000" dirty="0" smtClean="0">
                <a:latin typeface="Tahoma" pitchFamily="34" charset="0"/>
              </a:rPr>
              <a:t> (use more selective column or mobile phase)</a:t>
            </a:r>
          </a:p>
          <a:p>
            <a:pPr lvl="1">
              <a:lnSpc>
                <a:spcPct val="80000"/>
              </a:lnSpc>
            </a:pPr>
            <a:r>
              <a:rPr lang="en-US" altLang="en-US" sz="2000" dirty="0" smtClean="0">
                <a:latin typeface="Tahoma" pitchFamily="34" charset="0"/>
              </a:rPr>
              <a:t>Increase k values (increase retention)</a:t>
            </a:r>
          </a:p>
          <a:p>
            <a:pPr>
              <a:lnSpc>
                <a:spcPct val="80000"/>
              </a:lnSpc>
            </a:pPr>
            <a:r>
              <a:rPr lang="en-US" altLang="en-US" sz="2400" dirty="0" smtClean="0">
                <a:latin typeface="Tahoma" pitchFamily="34" charset="0"/>
              </a:rPr>
              <a:t>Which way works best?</a:t>
            </a:r>
          </a:p>
          <a:p>
            <a:pPr lvl="1">
              <a:lnSpc>
                <a:spcPct val="80000"/>
              </a:lnSpc>
            </a:pPr>
            <a:r>
              <a:rPr lang="en-US" altLang="en-US" sz="2000" dirty="0" smtClean="0">
                <a:latin typeface="Tahoma" pitchFamily="34" charset="0"/>
              </a:rPr>
              <a:t>Increase in k requires no new column (try first) but it will require more time and will not work if </a:t>
            </a:r>
            <a:r>
              <a:rPr lang="en-US" altLang="en-US" sz="2000" dirty="0" err="1" smtClean="0">
                <a:latin typeface="Tahoma" pitchFamily="34" charset="0"/>
              </a:rPr>
              <a:t>k</a:t>
            </a:r>
            <a:r>
              <a:rPr lang="en-US" altLang="en-US" sz="2000" baseline="-25000" dirty="0" err="1" smtClean="0">
                <a:latin typeface="Tahoma" pitchFamily="34" charset="0"/>
              </a:rPr>
              <a:t>B</a:t>
            </a:r>
            <a:r>
              <a:rPr lang="en-US" altLang="en-US" sz="2000" dirty="0" smtClean="0">
                <a:latin typeface="Tahoma" pitchFamily="34" charset="0"/>
              </a:rPr>
              <a:t> is large to begin with</a:t>
            </a:r>
          </a:p>
          <a:p>
            <a:pPr lvl="1">
              <a:lnSpc>
                <a:spcPct val="80000"/>
              </a:lnSpc>
            </a:pPr>
            <a:r>
              <a:rPr lang="en-US" altLang="en-US" sz="2000" dirty="0" smtClean="0">
                <a:latin typeface="Tahoma" pitchFamily="34" charset="0"/>
              </a:rPr>
              <a:t>Increase N requires a new column (same type)</a:t>
            </a:r>
          </a:p>
          <a:p>
            <a:pPr lvl="1">
              <a:lnSpc>
                <a:spcPct val="80000"/>
              </a:lnSpc>
            </a:pPr>
            <a:r>
              <a:rPr lang="en-US" altLang="en-US" sz="2000" dirty="0" smtClean="0">
                <a:latin typeface="Tahoma" pitchFamily="34" charset="0"/>
              </a:rPr>
              <a:t>Increasing </a:t>
            </a:r>
            <a:r>
              <a:rPr lang="en-US" altLang="en-US" sz="2000" dirty="0" smtClean="0">
                <a:latin typeface="Symbol" pitchFamily="18" charset="2"/>
                <a:cs typeface="Times New Roman" pitchFamily="18" charset="0"/>
              </a:rPr>
              <a:t>a</a:t>
            </a:r>
            <a:r>
              <a:rPr lang="en-US" altLang="en-US" sz="2000" dirty="0" smtClean="0">
                <a:latin typeface="Tahoma" pitchFamily="34" charset="0"/>
              </a:rPr>
              <a:t> is the best but often requires a new column (different type).</a:t>
            </a:r>
          </a:p>
          <a:p>
            <a:pPr>
              <a:lnSpc>
                <a:spcPct val="80000"/>
              </a:lnSpc>
            </a:pPr>
            <a:r>
              <a:rPr lang="en-US" altLang="en-US" sz="2400" dirty="0" smtClean="0">
                <a:latin typeface="Tahoma" pitchFamily="34" charset="0"/>
              </a:rPr>
              <a:t>What if resolution is very good (e.g. = 5)?</a:t>
            </a:r>
          </a:p>
          <a:p>
            <a:pPr lvl="1">
              <a:lnSpc>
                <a:spcPct val="80000"/>
              </a:lnSpc>
            </a:pPr>
            <a:r>
              <a:rPr lang="en-US" altLang="en-US" sz="2000" dirty="0" smtClean="0">
                <a:latin typeface="Tahoma" pitchFamily="34" charset="0"/>
              </a:rPr>
              <a:t>Can decrease k to have faster chromatogram</a:t>
            </a:r>
          </a:p>
        </p:txBody>
      </p:sp>
      <p:graphicFrame>
        <p:nvGraphicFramePr>
          <p:cNvPr id="438276" name="Object 2"/>
          <p:cNvGraphicFramePr>
            <a:graphicFrameLocks noGrp="1" noChangeAspect="1"/>
          </p:cNvGraphicFramePr>
          <p:nvPr>
            <p:ph sz="half" idx="4294967295"/>
          </p:nvPr>
        </p:nvGraphicFramePr>
        <p:xfrm>
          <a:off x="2854325" y="1752600"/>
          <a:ext cx="2900363" cy="828675"/>
        </p:xfrm>
        <a:graphic>
          <a:graphicData uri="http://schemas.openxmlformats.org/presentationml/2006/ole">
            <mc:AlternateContent xmlns:mc="http://schemas.openxmlformats.org/markup-compatibility/2006">
              <mc:Choice xmlns:v="urn:schemas-microsoft-com:vml" Requires="v">
                <p:oleObj spid="_x0000_s14338" name="Equation" r:id="rId4" imgW="1688367" imgH="482391" progId="Equation.3">
                  <p:embed/>
                </p:oleObj>
              </mc:Choice>
              <mc:Fallback>
                <p:oleObj name="Equation" r:id="rId4" imgW="1688367" imgH="482391" progId="Equation.3">
                  <p:embed/>
                  <p:pic>
                    <p:nvPicPr>
                      <p:cNvPr id="438276"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4325" y="1752600"/>
                        <a:ext cx="2900363" cy="82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8277" name="Text Box 5"/>
          <p:cNvSpPr txBox="1">
            <a:spLocks noChangeArrowheads="1"/>
          </p:cNvSpPr>
          <p:nvPr/>
        </p:nvSpPr>
        <p:spPr bwMode="auto">
          <a:xfrm>
            <a:off x="6248400" y="1905000"/>
            <a:ext cx="2286000" cy="646331"/>
          </a:xfrm>
          <a:prstGeom prst="rect">
            <a:avLst/>
          </a:prstGeom>
          <a:noFill/>
          <a:ln w="9525">
            <a:noFill/>
            <a:miter lim="800000"/>
            <a:headEnd/>
            <a:tailEnd/>
          </a:ln>
        </p:spPr>
        <p:txBody>
          <a:bodyPr>
            <a:spAutoFit/>
          </a:bodyPr>
          <a:lstStyle/>
          <a:p>
            <a:pPr>
              <a:spcBef>
                <a:spcPct val="50000"/>
              </a:spcBef>
            </a:pPr>
            <a:r>
              <a:rPr lang="en-US" altLang="en-US" dirty="0" smtClean="0">
                <a:latin typeface="Tahoma" pitchFamily="34" charset="0"/>
              </a:rPr>
              <a:t>Returned to text (not in 8</a:t>
            </a:r>
            <a:r>
              <a:rPr lang="en-US" altLang="en-US" baseline="30000" dirty="0" smtClean="0">
                <a:latin typeface="Tahoma" pitchFamily="34" charset="0"/>
              </a:rPr>
              <a:t>th</a:t>
            </a:r>
            <a:r>
              <a:rPr lang="en-US" altLang="en-US" dirty="0" smtClean="0">
                <a:latin typeface="Tahoma" pitchFamily="34" charset="0"/>
              </a:rPr>
              <a:t> Ed.) </a:t>
            </a:r>
            <a:r>
              <a:rPr lang="en-US" altLang="en-US" dirty="0" smtClean="0">
                <a:latin typeface="Tahoma" pitchFamily="34" charset="0"/>
                <a:sym typeface="Wingdings" panose="05000000000000000000" pitchFamily="2" charset="2"/>
              </a:rPr>
              <a:t></a:t>
            </a:r>
            <a:endParaRPr lang="en-US" altLang="en-US" dirty="0">
              <a:latin typeface="Tahoma" pitchFamily="34" charset="0"/>
            </a:endParaRPr>
          </a:p>
        </p:txBody>
      </p:sp>
      <p:sp>
        <p:nvSpPr>
          <p:cNvPr id="438278" name="Text Box 6"/>
          <p:cNvSpPr txBox="1">
            <a:spLocks noChangeArrowheads="1"/>
          </p:cNvSpPr>
          <p:nvPr/>
        </p:nvSpPr>
        <p:spPr bwMode="auto">
          <a:xfrm>
            <a:off x="4953000" y="2590800"/>
            <a:ext cx="3124200" cy="366713"/>
          </a:xfrm>
          <a:prstGeom prst="rect">
            <a:avLst/>
          </a:prstGeom>
          <a:noFill/>
          <a:ln w="9525">
            <a:noFill/>
            <a:miter lim="800000"/>
            <a:headEnd/>
            <a:tailEnd/>
          </a:ln>
        </p:spPr>
        <p:txBody>
          <a:bodyPr>
            <a:spAutoFit/>
          </a:bodyPr>
          <a:lstStyle/>
          <a:p>
            <a:pPr>
              <a:spcBef>
                <a:spcPct val="50000"/>
              </a:spcBef>
            </a:pPr>
            <a:r>
              <a:rPr lang="en-US" altLang="en-US">
                <a:latin typeface="Tahoma" pitchFamily="34" charset="0"/>
              </a:rPr>
              <a:t>B for 2</a:t>
            </a:r>
            <a:r>
              <a:rPr lang="en-US" altLang="en-US" baseline="30000">
                <a:latin typeface="Tahoma" pitchFamily="34" charset="0"/>
              </a:rPr>
              <a:t>nd</a:t>
            </a:r>
            <a:r>
              <a:rPr lang="en-US" altLang="en-US">
                <a:latin typeface="Tahoma" pitchFamily="34" charset="0"/>
              </a:rPr>
              <a:t> component</a:t>
            </a:r>
          </a:p>
        </p:txBody>
      </p:sp>
    </p:spTree>
    <p:extLst>
      <p:ext uri="{BB962C8B-B14F-4D97-AF65-F5344CB8AC3E}">
        <p14:creationId xmlns:p14="http://schemas.microsoft.com/office/powerpoint/2010/main" val="1201469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827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827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827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8275">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8275">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8275">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8275">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38275">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38275">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8275">
                                            <p:txEl>
                                              <p:pRg st="6" end="6"/>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38275">
                                            <p:txEl>
                                              <p:pRg st="7" end="7"/>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38275">
                                            <p:txEl>
                                              <p:pRg st="8" end="8"/>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382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5" grpId="0" build="p"/>
      <p:bldP spid="438277" grpId="0"/>
      <p:bldP spid="43827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sz="quarter" idx="4294967295"/>
          </p:nvPr>
        </p:nvSpPr>
        <p:spPr/>
        <p:txBody>
          <a:bodyPr/>
          <a:lstStyle/>
          <a:p>
            <a:r>
              <a:rPr lang="en-US" altLang="en-US" sz="4000" smtClean="0">
                <a:latin typeface="Tahoma" pitchFamily="34" charset="0"/>
              </a:rPr>
              <a:t>Chromatography</a:t>
            </a:r>
            <a:r>
              <a:rPr lang="en-US" altLang="en-US" sz="2200" smtClean="0">
                <a:latin typeface="Tahoma" pitchFamily="34" charset="0"/>
              </a:rPr>
              <a:t/>
            </a:r>
            <a:br>
              <a:rPr lang="en-US" altLang="en-US" sz="2200" smtClean="0">
                <a:latin typeface="Tahoma" pitchFamily="34" charset="0"/>
              </a:rPr>
            </a:br>
            <a:r>
              <a:rPr lang="en-US" altLang="en-US" sz="2800" smtClean="0">
                <a:latin typeface="Tahoma" pitchFamily="34" charset="0"/>
              </a:rPr>
              <a:t>Graphical Representation</a:t>
            </a:r>
          </a:p>
        </p:txBody>
      </p:sp>
      <p:sp>
        <p:nvSpPr>
          <p:cNvPr id="440323" name="Rectangle 3"/>
          <p:cNvSpPr>
            <a:spLocks noChangeArrowheads="1"/>
          </p:cNvSpPr>
          <p:nvPr/>
        </p:nvSpPr>
        <p:spPr bwMode="auto">
          <a:xfrm>
            <a:off x="457200" y="1600200"/>
            <a:ext cx="3733800" cy="2057400"/>
          </a:xfrm>
          <a:prstGeom prst="rect">
            <a:avLst/>
          </a:prstGeom>
          <a:noFill/>
          <a:ln w="9525">
            <a:solidFill>
              <a:schemeClr val="tx1"/>
            </a:solidFill>
            <a:miter lim="800000"/>
            <a:headEnd/>
            <a:tailEnd/>
          </a:ln>
        </p:spPr>
        <p:txBody>
          <a:bodyPr wrap="none" anchor="ctr"/>
          <a:lstStyle/>
          <a:p>
            <a:endParaRPr lang="en-US" altLang="en-US"/>
          </a:p>
        </p:txBody>
      </p:sp>
      <p:sp>
        <p:nvSpPr>
          <p:cNvPr id="440324" name="Freeform 4"/>
          <p:cNvSpPr>
            <a:spLocks/>
          </p:cNvSpPr>
          <p:nvPr/>
        </p:nvSpPr>
        <p:spPr bwMode="auto">
          <a:xfrm>
            <a:off x="457200" y="2209800"/>
            <a:ext cx="3581400" cy="1257300"/>
          </a:xfrm>
          <a:custGeom>
            <a:avLst/>
            <a:gdLst>
              <a:gd name="T0" fmla="*/ 0 w 2256"/>
              <a:gd name="T1" fmla="*/ 2147483647 h 792"/>
              <a:gd name="T2" fmla="*/ 2147483647 w 2256"/>
              <a:gd name="T3" fmla="*/ 2147483647 h 792"/>
              <a:gd name="T4" fmla="*/ 2147483647 w 2256"/>
              <a:gd name="T5" fmla="*/ 2147483647 h 792"/>
              <a:gd name="T6" fmla="*/ 2147483647 w 2256"/>
              <a:gd name="T7" fmla="*/ 2147483647 h 792"/>
              <a:gd name="T8" fmla="*/ 2147483647 w 2256"/>
              <a:gd name="T9" fmla="*/ 2147483647 h 792"/>
              <a:gd name="T10" fmla="*/ 2147483647 w 2256"/>
              <a:gd name="T11" fmla="*/ 0 h 792"/>
              <a:gd name="T12" fmla="*/ 2147483647 w 2256"/>
              <a:gd name="T13" fmla="*/ 2147483647 h 792"/>
              <a:gd name="T14" fmla="*/ 2147483647 w 2256"/>
              <a:gd name="T15" fmla="*/ 2147483647 h 792"/>
              <a:gd name="T16" fmla="*/ 2147483647 w 2256"/>
              <a:gd name="T17" fmla="*/ 2147483647 h 792"/>
              <a:gd name="T18" fmla="*/ 2147483647 w 2256"/>
              <a:gd name="T19" fmla="*/ 2147483647 h 792"/>
              <a:gd name="T20" fmla="*/ 2147483647 w 2256"/>
              <a:gd name="T21" fmla="*/ 2147483647 h 7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56"/>
              <a:gd name="T34" fmla="*/ 0 h 792"/>
              <a:gd name="T35" fmla="*/ 2256 w 2256"/>
              <a:gd name="T36" fmla="*/ 792 h 7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56" h="792">
                <a:moveTo>
                  <a:pt x="0" y="768"/>
                </a:moveTo>
                <a:cubicBezTo>
                  <a:pt x="64" y="768"/>
                  <a:pt x="128" y="768"/>
                  <a:pt x="240" y="768"/>
                </a:cubicBezTo>
                <a:cubicBezTo>
                  <a:pt x="352" y="768"/>
                  <a:pt x="552" y="768"/>
                  <a:pt x="672" y="768"/>
                </a:cubicBezTo>
                <a:cubicBezTo>
                  <a:pt x="792" y="768"/>
                  <a:pt x="896" y="792"/>
                  <a:pt x="960" y="768"/>
                </a:cubicBezTo>
                <a:cubicBezTo>
                  <a:pt x="1024" y="744"/>
                  <a:pt x="1032" y="752"/>
                  <a:pt x="1056" y="624"/>
                </a:cubicBezTo>
                <a:cubicBezTo>
                  <a:pt x="1080" y="496"/>
                  <a:pt x="1080" y="0"/>
                  <a:pt x="1104" y="0"/>
                </a:cubicBezTo>
                <a:cubicBezTo>
                  <a:pt x="1128" y="0"/>
                  <a:pt x="1168" y="608"/>
                  <a:pt x="1200" y="624"/>
                </a:cubicBezTo>
                <a:cubicBezTo>
                  <a:pt x="1232" y="640"/>
                  <a:pt x="1264" y="88"/>
                  <a:pt x="1296" y="96"/>
                </a:cubicBezTo>
                <a:cubicBezTo>
                  <a:pt x="1328" y="104"/>
                  <a:pt x="1344" y="560"/>
                  <a:pt x="1392" y="672"/>
                </a:cubicBezTo>
                <a:cubicBezTo>
                  <a:pt x="1440" y="784"/>
                  <a:pt x="1440" y="752"/>
                  <a:pt x="1584" y="768"/>
                </a:cubicBezTo>
                <a:cubicBezTo>
                  <a:pt x="1728" y="784"/>
                  <a:pt x="1992" y="776"/>
                  <a:pt x="2256" y="768"/>
                </a:cubicBezTo>
              </a:path>
            </a:pathLst>
          </a:custGeom>
          <a:noFill/>
          <a:ln w="19050">
            <a:solidFill>
              <a:schemeClr val="tx1"/>
            </a:solidFill>
            <a:round/>
            <a:headEnd/>
            <a:tailEnd/>
          </a:ln>
        </p:spPr>
        <p:txBody>
          <a:bodyPr/>
          <a:lstStyle/>
          <a:p>
            <a:endParaRPr lang="en-US"/>
          </a:p>
        </p:txBody>
      </p:sp>
      <p:sp>
        <p:nvSpPr>
          <p:cNvPr id="440325" name="Text Box 5"/>
          <p:cNvSpPr txBox="1">
            <a:spLocks noChangeArrowheads="1"/>
          </p:cNvSpPr>
          <p:nvPr/>
        </p:nvSpPr>
        <p:spPr bwMode="auto">
          <a:xfrm>
            <a:off x="609600" y="1752600"/>
            <a:ext cx="3352800" cy="366713"/>
          </a:xfrm>
          <a:prstGeom prst="rect">
            <a:avLst/>
          </a:prstGeom>
          <a:noFill/>
          <a:ln w="9525">
            <a:noFill/>
            <a:miter lim="800000"/>
            <a:headEnd/>
            <a:tailEnd/>
          </a:ln>
        </p:spPr>
        <p:txBody>
          <a:bodyPr>
            <a:spAutoFit/>
          </a:bodyPr>
          <a:lstStyle/>
          <a:p>
            <a:pPr>
              <a:spcBef>
                <a:spcPct val="50000"/>
              </a:spcBef>
            </a:pPr>
            <a:r>
              <a:rPr lang="en-US" altLang="en-US">
                <a:latin typeface="Tahoma" pitchFamily="34" charset="0"/>
              </a:rPr>
              <a:t>Initial Separation</a:t>
            </a:r>
          </a:p>
        </p:txBody>
      </p:sp>
      <p:sp>
        <p:nvSpPr>
          <p:cNvPr id="440326" name="Line 6"/>
          <p:cNvSpPr>
            <a:spLocks noChangeShapeType="1"/>
          </p:cNvSpPr>
          <p:nvPr/>
        </p:nvSpPr>
        <p:spPr bwMode="auto">
          <a:xfrm>
            <a:off x="4343400" y="2514600"/>
            <a:ext cx="685800" cy="0"/>
          </a:xfrm>
          <a:prstGeom prst="line">
            <a:avLst/>
          </a:prstGeom>
          <a:noFill/>
          <a:ln w="101600">
            <a:solidFill>
              <a:schemeClr val="tx1"/>
            </a:solidFill>
            <a:round/>
            <a:headEnd/>
            <a:tailEnd type="triangle" w="med" len="med"/>
          </a:ln>
        </p:spPr>
        <p:txBody>
          <a:bodyPr/>
          <a:lstStyle/>
          <a:p>
            <a:endParaRPr lang="en-US"/>
          </a:p>
        </p:txBody>
      </p:sp>
      <p:sp>
        <p:nvSpPr>
          <p:cNvPr id="440327" name="Rectangle 7"/>
          <p:cNvSpPr>
            <a:spLocks noChangeArrowheads="1"/>
          </p:cNvSpPr>
          <p:nvPr/>
        </p:nvSpPr>
        <p:spPr bwMode="auto">
          <a:xfrm>
            <a:off x="5029200" y="1600200"/>
            <a:ext cx="3733800" cy="2057400"/>
          </a:xfrm>
          <a:prstGeom prst="rect">
            <a:avLst/>
          </a:prstGeom>
          <a:noFill/>
          <a:ln w="9525">
            <a:solidFill>
              <a:schemeClr val="tx1"/>
            </a:solidFill>
            <a:miter lim="800000"/>
            <a:headEnd/>
            <a:tailEnd/>
          </a:ln>
        </p:spPr>
        <p:txBody>
          <a:bodyPr wrap="none" anchor="ctr"/>
          <a:lstStyle/>
          <a:p>
            <a:endParaRPr lang="en-US" altLang="en-US"/>
          </a:p>
        </p:txBody>
      </p:sp>
      <p:sp>
        <p:nvSpPr>
          <p:cNvPr id="440328" name="Text Box 8"/>
          <p:cNvSpPr txBox="1">
            <a:spLocks noChangeArrowheads="1"/>
          </p:cNvSpPr>
          <p:nvPr/>
        </p:nvSpPr>
        <p:spPr bwMode="auto">
          <a:xfrm>
            <a:off x="5181600" y="1676400"/>
            <a:ext cx="3352800" cy="366713"/>
          </a:xfrm>
          <a:prstGeom prst="rect">
            <a:avLst/>
          </a:prstGeom>
          <a:noFill/>
          <a:ln w="9525">
            <a:noFill/>
            <a:miter lim="800000"/>
            <a:headEnd/>
            <a:tailEnd/>
          </a:ln>
        </p:spPr>
        <p:txBody>
          <a:bodyPr>
            <a:spAutoFit/>
          </a:bodyPr>
          <a:lstStyle/>
          <a:p>
            <a:pPr>
              <a:spcBef>
                <a:spcPct val="50000"/>
              </a:spcBef>
            </a:pPr>
            <a:r>
              <a:rPr lang="en-US" altLang="en-US">
                <a:latin typeface="Tahoma" pitchFamily="34" charset="0"/>
              </a:rPr>
              <a:t>Smaller H (narrower peaks)</a:t>
            </a:r>
          </a:p>
        </p:txBody>
      </p:sp>
      <p:sp>
        <p:nvSpPr>
          <p:cNvPr id="440329" name="Line 9"/>
          <p:cNvSpPr>
            <a:spLocks noChangeShapeType="1"/>
          </p:cNvSpPr>
          <p:nvPr/>
        </p:nvSpPr>
        <p:spPr bwMode="auto">
          <a:xfrm>
            <a:off x="2133600" y="3733800"/>
            <a:ext cx="0" cy="457200"/>
          </a:xfrm>
          <a:prstGeom prst="line">
            <a:avLst/>
          </a:prstGeom>
          <a:noFill/>
          <a:ln w="101600">
            <a:solidFill>
              <a:schemeClr val="tx1"/>
            </a:solidFill>
            <a:round/>
            <a:headEnd/>
            <a:tailEnd type="triangle" w="med" len="med"/>
          </a:ln>
        </p:spPr>
        <p:txBody>
          <a:bodyPr/>
          <a:lstStyle/>
          <a:p>
            <a:endParaRPr lang="en-US"/>
          </a:p>
        </p:txBody>
      </p:sp>
      <p:sp>
        <p:nvSpPr>
          <p:cNvPr id="440330" name="Rectangle 10"/>
          <p:cNvSpPr>
            <a:spLocks noChangeArrowheads="1"/>
          </p:cNvSpPr>
          <p:nvPr/>
        </p:nvSpPr>
        <p:spPr bwMode="auto">
          <a:xfrm>
            <a:off x="4876800" y="4267200"/>
            <a:ext cx="3733800" cy="2057400"/>
          </a:xfrm>
          <a:prstGeom prst="rect">
            <a:avLst/>
          </a:prstGeom>
          <a:noFill/>
          <a:ln w="9525">
            <a:solidFill>
              <a:schemeClr val="tx1"/>
            </a:solidFill>
            <a:miter lim="800000"/>
            <a:headEnd/>
            <a:tailEnd/>
          </a:ln>
        </p:spPr>
        <p:txBody>
          <a:bodyPr wrap="none" anchor="ctr"/>
          <a:lstStyle/>
          <a:p>
            <a:endParaRPr lang="en-US" altLang="en-US"/>
          </a:p>
        </p:txBody>
      </p:sp>
      <p:sp>
        <p:nvSpPr>
          <p:cNvPr id="440331" name="Text Box 11"/>
          <p:cNvSpPr txBox="1">
            <a:spLocks noChangeArrowheads="1"/>
          </p:cNvSpPr>
          <p:nvPr/>
        </p:nvSpPr>
        <p:spPr bwMode="auto">
          <a:xfrm>
            <a:off x="5029200" y="4419600"/>
            <a:ext cx="3581400" cy="641350"/>
          </a:xfrm>
          <a:prstGeom prst="rect">
            <a:avLst/>
          </a:prstGeom>
          <a:noFill/>
          <a:ln w="9525">
            <a:noFill/>
            <a:miter lim="800000"/>
            <a:headEnd/>
            <a:tailEnd/>
          </a:ln>
        </p:spPr>
        <p:txBody>
          <a:bodyPr>
            <a:spAutoFit/>
          </a:bodyPr>
          <a:lstStyle/>
          <a:p>
            <a:pPr>
              <a:spcBef>
                <a:spcPct val="50000"/>
              </a:spcBef>
            </a:pPr>
            <a:r>
              <a:rPr lang="en-US" altLang="en-US">
                <a:latin typeface="Tahoma" pitchFamily="34" charset="0"/>
              </a:rPr>
              <a:t>Larger k or longer column – </a:t>
            </a:r>
            <a:r>
              <a:rPr lang="en-US" altLang="en-US">
                <a:latin typeface="Symbol" pitchFamily="18" charset="2"/>
              </a:rPr>
              <a:t>D</a:t>
            </a:r>
            <a:r>
              <a:rPr lang="en-US" altLang="en-US">
                <a:latin typeface="Tahoma" pitchFamily="34" charset="0"/>
              </a:rPr>
              <a:t>t increases more than width</a:t>
            </a:r>
          </a:p>
        </p:txBody>
      </p:sp>
      <p:sp>
        <p:nvSpPr>
          <p:cNvPr id="440332" name="Freeform 12"/>
          <p:cNvSpPr>
            <a:spLocks/>
          </p:cNvSpPr>
          <p:nvPr/>
        </p:nvSpPr>
        <p:spPr bwMode="auto">
          <a:xfrm>
            <a:off x="4876800" y="5105400"/>
            <a:ext cx="3733800" cy="1193800"/>
          </a:xfrm>
          <a:custGeom>
            <a:avLst/>
            <a:gdLst>
              <a:gd name="T0" fmla="*/ 0 w 2352"/>
              <a:gd name="T1" fmla="*/ 2147483647 h 920"/>
              <a:gd name="T2" fmla="*/ 2147483647 w 2352"/>
              <a:gd name="T3" fmla="*/ 2147483647 h 920"/>
              <a:gd name="T4" fmla="*/ 2147483647 w 2352"/>
              <a:gd name="T5" fmla="*/ 2147483647 h 920"/>
              <a:gd name="T6" fmla="*/ 2147483647 w 2352"/>
              <a:gd name="T7" fmla="*/ 2147483647 h 920"/>
              <a:gd name="T8" fmla="*/ 2147483647 w 2352"/>
              <a:gd name="T9" fmla="*/ 2147483647 h 920"/>
              <a:gd name="T10" fmla="*/ 2147483647 w 2352"/>
              <a:gd name="T11" fmla="*/ 2147483647 h 920"/>
              <a:gd name="T12" fmla="*/ 2147483647 w 2352"/>
              <a:gd name="T13" fmla="*/ 2147483647 h 920"/>
              <a:gd name="T14" fmla="*/ 2147483647 w 2352"/>
              <a:gd name="T15" fmla="*/ 2147483647 h 920"/>
              <a:gd name="T16" fmla="*/ 2147483647 w 2352"/>
              <a:gd name="T17" fmla="*/ 2147483647 h 9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52"/>
              <a:gd name="T28" fmla="*/ 0 h 920"/>
              <a:gd name="T29" fmla="*/ 2352 w 2352"/>
              <a:gd name="T30" fmla="*/ 920 h 9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52" h="920">
                <a:moveTo>
                  <a:pt x="0" y="792"/>
                </a:moveTo>
                <a:cubicBezTo>
                  <a:pt x="536" y="808"/>
                  <a:pt x="1072" y="824"/>
                  <a:pt x="1344" y="792"/>
                </a:cubicBezTo>
                <a:cubicBezTo>
                  <a:pt x="1616" y="760"/>
                  <a:pt x="1568" y="728"/>
                  <a:pt x="1632" y="600"/>
                </a:cubicBezTo>
                <a:cubicBezTo>
                  <a:pt x="1696" y="472"/>
                  <a:pt x="1688" y="0"/>
                  <a:pt x="1728" y="24"/>
                </a:cubicBezTo>
                <a:cubicBezTo>
                  <a:pt x="1768" y="48"/>
                  <a:pt x="1832" y="616"/>
                  <a:pt x="1872" y="744"/>
                </a:cubicBezTo>
                <a:cubicBezTo>
                  <a:pt x="1912" y="872"/>
                  <a:pt x="1936" y="904"/>
                  <a:pt x="1968" y="792"/>
                </a:cubicBezTo>
                <a:cubicBezTo>
                  <a:pt x="2000" y="680"/>
                  <a:pt x="2016" y="72"/>
                  <a:pt x="2064" y="72"/>
                </a:cubicBezTo>
                <a:cubicBezTo>
                  <a:pt x="2112" y="72"/>
                  <a:pt x="2208" y="664"/>
                  <a:pt x="2256" y="792"/>
                </a:cubicBezTo>
                <a:cubicBezTo>
                  <a:pt x="2304" y="920"/>
                  <a:pt x="2336" y="832"/>
                  <a:pt x="2352" y="840"/>
                </a:cubicBezTo>
              </a:path>
            </a:pathLst>
          </a:custGeom>
          <a:noFill/>
          <a:ln w="19050">
            <a:solidFill>
              <a:schemeClr val="tx1"/>
            </a:solidFill>
            <a:round/>
            <a:headEnd/>
            <a:tailEnd/>
          </a:ln>
        </p:spPr>
        <p:txBody>
          <a:bodyPr/>
          <a:lstStyle/>
          <a:p>
            <a:endParaRPr lang="en-US"/>
          </a:p>
        </p:txBody>
      </p:sp>
      <p:sp>
        <p:nvSpPr>
          <p:cNvPr id="440333" name="Line 13"/>
          <p:cNvSpPr>
            <a:spLocks noChangeShapeType="1"/>
          </p:cNvSpPr>
          <p:nvPr/>
        </p:nvSpPr>
        <p:spPr bwMode="auto">
          <a:xfrm>
            <a:off x="4267200" y="3733800"/>
            <a:ext cx="533400" cy="457200"/>
          </a:xfrm>
          <a:prstGeom prst="line">
            <a:avLst/>
          </a:prstGeom>
          <a:noFill/>
          <a:ln w="101600">
            <a:solidFill>
              <a:schemeClr val="tx1"/>
            </a:solidFill>
            <a:round/>
            <a:headEnd/>
            <a:tailEnd type="triangle" w="med" len="med"/>
          </a:ln>
        </p:spPr>
        <p:txBody>
          <a:bodyPr/>
          <a:lstStyle/>
          <a:p>
            <a:endParaRPr lang="en-US"/>
          </a:p>
        </p:txBody>
      </p:sp>
      <p:sp>
        <p:nvSpPr>
          <p:cNvPr id="440334" name="Rectangle 14"/>
          <p:cNvSpPr>
            <a:spLocks noChangeArrowheads="1"/>
          </p:cNvSpPr>
          <p:nvPr/>
        </p:nvSpPr>
        <p:spPr bwMode="auto">
          <a:xfrm>
            <a:off x="381000" y="4267200"/>
            <a:ext cx="3733800" cy="2057400"/>
          </a:xfrm>
          <a:prstGeom prst="rect">
            <a:avLst/>
          </a:prstGeom>
          <a:noFill/>
          <a:ln w="9525">
            <a:solidFill>
              <a:schemeClr val="tx1"/>
            </a:solidFill>
            <a:miter lim="800000"/>
            <a:headEnd/>
            <a:tailEnd/>
          </a:ln>
        </p:spPr>
        <p:txBody>
          <a:bodyPr wrap="none" anchor="ctr"/>
          <a:lstStyle/>
          <a:p>
            <a:endParaRPr lang="en-US" altLang="en-US"/>
          </a:p>
        </p:txBody>
      </p:sp>
      <p:sp>
        <p:nvSpPr>
          <p:cNvPr id="440335" name="Text Box 15"/>
          <p:cNvSpPr txBox="1">
            <a:spLocks noChangeArrowheads="1"/>
          </p:cNvSpPr>
          <p:nvPr/>
        </p:nvSpPr>
        <p:spPr bwMode="auto">
          <a:xfrm>
            <a:off x="533400" y="4419600"/>
            <a:ext cx="3657600" cy="581025"/>
          </a:xfrm>
          <a:prstGeom prst="rect">
            <a:avLst/>
          </a:prstGeom>
          <a:noFill/>
          <a:ln w="9525">
            <a:noFill/>
            <a:miter lim="800000"/>
            <a:headEnd/>
            <a:tailEnd/>
          </a:ln>
        </p:spPr>
        <p:txBody>
          <a:bodyPr>
            <a:spAutoFit/>
          </a:bodyPr>
          <a:lstStyle/>
          <a:p>
            <a:pPr>
              <a:spcBef>
                <a:spcPct val="50000"/>
              </a:spcBef>
            </a:pPr>
            <a:r>
              <a:rPr lang="en-US" altLang="en-US" sz="1600">
                <a:latin typeface="Tahoma" pitchFamily="34" charset="0"/>
              </a:rPr>
              <a:t>Increased alpha (more retention of 2</a:t>
            </a:r>
            <a:r>
              <a:rPr lang="en-US" altLang="en-US" sz="1600" baseline="30000">
                <a:latin typeface="Tahoma" pitchFamily="34" charset="0"/>
              </a:rPr>
              <a:t>nd</a:t>
            </a:r>
            <a:r>
              <a:rPr lang="en-US" altLang="en-US" sz="1600">
                <a:latin typeface="Tahoma" pitchFamily="34" charset="0"/>
              </a:rPr>
              <a:t> peak)</a:t>
            </a:r>
          </a:p>
        </p:txBody>
      </p:sp>
      <p:sp>
        <p:nvSpPr>
          <p:cNvPr id="440336" name="Freeform 16"/>
          <p:cNvSpPr>
            <a:spLocks/>
          </p:cNvSpPr>
          <p:nvPr/>
        </p:nvSpPr>
        <p:spPr bwMode="auto">
          <a:xfrm>
            <a:off x="381000" y="4876800"/>
            <a:ext cx="3657600" cy="1282700"/>
          </a:xfrm>
          <a:custGeom>
            <a:avLst/>
            <a:gdLst>
              <a:gd name="T0" fmla="*/ 0 w 2304"/>
              <a:gd name="T1" fmla="*/ 2147483647 h 808"/>
              <a:gd name="T2" fmla="*/ 2147483647 w 2304"/>
              <a:gd name="T3" fmla="*/ 2147483647 h 808"/>
              <a:gd name="T4" fmla="*/ 2147483647 w 2304"/>
              <a:gd name="T5" fmla="*/ 2147483647 h 808"/>
              <a:gd name="T6" fmla="*/ 2147483647 w 2304"/>
              <a:gd name="T7" fmla="*/ 2147483647 h 808"/>
              <a:gd name="T8" fmla="*/ 2147483647 w 2304"/>
              <a:gd name="T9" fmla="*/ 2147483647 h 808"/>
              <a:gd name="T10" fmla="*/ 2147483647 w 2304"/>
              <a:gd name="T11" fmla="*/ 2147483647 h 808"/>
              <a:gd name="T12" fmla="*/ 2147483647 w 2304"/>
              <a:gd name="T13" fmla="*/ 2147483647 h 808"/>
              <a:gd name="T14" fmla="*/ 2147483647 w 2304"/>
              <a:gd name="T15" fmla="*/ 2147483647 h 808"/>
              <a:gd name="T16" fmla="*/ 2147483647 w 2304"/>
              <a:gd name="T17" fmla="*/ 2147483647 h 808"/>
              <a:gd name="T18" fmla="*/ 2147483647 w 2304"/>
              <a:gd name="T19" fmla="*/ 2147483647 h 808"/>
              <a:gd name="T20" fmla="*/ 2147483647 w 2304"/>
              <a:gd name="T21" fmla="*/ 2147483647 h 808"/>
              <a:gd name="T22" fmla="*/ 2147483647 w 2304"/>
              <a:gd name="T23" fmla="*/ 2147483647 h 808"/>
              <a:gd name="T24" fmla="*/ 2147483647 w 2304"/>
              <a:gd name="T25" fmla="*/ 2147483647 h 8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304"/>
              <a:gd name="T40" fmla="*/ 0 h 808"/>
              <a:gd name="T41" fmla="*/ 2304 w 2304"/>
              <a:gd name="T42" fmla="*/ 808 h 80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304" h="808">
                <a:moveTo>
                  <a:pt x="0" y="736"/>
                </a:moveTo>
                <a:cubicBezTo>
                  <a:pt x="328" y="736"/>
                  <a:pt x="656" y="736"/>
                  <a:pt x="816" y="736"/>
                </a:cubicBezTo>
                <a:cubicBezTo>
                  <a:pt x="976" y="736"/>
                  <a:pt x="920" y="760"/>
                  <a:pt x="960" y="736"/>
                </a:cubicBezTo>
                <a:cubicBezTo>
                  <a:pt x="1000" y="712"/>
                  <a:pt x="1032" y="712"/>
                  <a:pt x="1056" y="592"/>
                </a:cubicBezTo>
                <a:cubicBezTo>
                  <a:pt x="1080" y="472"/>
                  <a:pt x="1080" y="0"/>
                  <a:pt x="1104" y="16"/>
                </a:cubicBezTo>
                <a:cubicBezTo>
                  <a:pt x="1128" y="32"/>
                  <a:pt x="1168" y="568"/>
                  <a:pt x="1200" y="688"/>
                </a:cubicBezTo>
                <a:cubicBezTo>
                  <a:pt x="1232" y="808"/>
                  <a:pt x="1248" y="728"/>
                  <a:pt x="1296" y="736"/>
                </a:cubicBezTo>
                <a:cubicBezTo>
                  <a:pt x="1344" y="744"/>
                  <a:pt x="1448" y="744"/>
                  <a:pt x="1488" y="736"/>
                </a:cubicBezTo>
                <a:cubicBezTo>
                  <a:pt x="1528" y="728"/>
                  <a:pt x="1520" y="776"/>
                  <a:pt x="1536" y="688"/>
                </a:cubicBezTo>
                <a:cubicBezTo>
                  <a:pt x="1552" y="600"/>
                  <a:pt x="1552" y="208"/>
                  <a:pt x="1584" y="208"/>
                </a:cubicBezTo>
                <a:cubicBezTo>
                  <a:pt x="1616" y="208"/>
                  <a:pt x="1656" y="600"/>
                  <a:pt x="1728" y="688"/>
                </a:cubicBezTo>
                <a:cubicBezTo>
                  <a:pt x="1800" y="776"/>
                  <a:pt x="1920" y="728"/>
                  <a:pt x="2016" y="736"/>
                </a:cubicBezTo>
                <a:cubicBezTo>
                  <a:pt x="2112" y="744"/>
                  <a:pt x="2208" y="740"/>
                  <a:pt x="2304" y="736"/>
                </a:cubicBezTo>
              </a:path>
            </a:pathLst>
          </a:custGeom>
          <a:noFill/>
          <a:ln w="19050">
            <a:solidFill>
              <a:schemeClr val="tx1"/>
            </a:solidFill>
            <a:round/>
            <a:headEnd/>
            <a:tailEnd/>
          </a:ln>
        </p:spPr>
        <p:txBody>
          <a:bodyPr/>
          <a:lstStyle/>
          <a:p>
            <a:endParaRPr lang="en-US"/>
          </a:p>
        </p:txBody>
      </p:sp>
      <p:sp>
        <p:nvSpPr>
          <p:cNvPr id="440337" name="Freeform 17"/>
          <p:cNvSpPr>
            <a:spLocks/>
          </p:cNvSpPr>
          <p:nvPr/>
        </p:nvSpPr>
        <p:spPr bwMode="auto">
          <a:xfrm>
            <a:off x="5410200" y="1981200"/>
            <a:ext cx="2743200" cy="1562100"/>
          </a:xfrm>
          <a:custGeom>
            <a:avLst/>
            <a:gdLst>
              <a:gd name="T0" fmla="*/ 0 w 2208"/>
              <a:gd name="T1" fmla="*/ 2147483647 h 1320"/>
              <a:gd name="T2" fmla="*/ 2147483647 w 2208"/>
              <a:gd name="T3" fmla="*/ 2147483647 h 1320"/>
              <a:gd name="T4" fmla="*/ 2147483647 w 2208"/>
              <a:gd name="T5" fmla="*/ 2147483647 h 1320"/>
              <a:gd name="T6" fmla="*/ 2147483647 w 2208"/>
              <a:gd name="T7" fmla="*/ 2147483647 h 1320"/>
              <a:gd name="T8" fmla="*/ 2147483647 w 2208"/>
              <a:gd name="T9" fmla="*/ 2147483647 h 1320"/>
              <a:gd name="T10" fmla="*/ 2147483647 w 2208"/>
              <a:gd name="T11" fmla="*/ 2147483647 h 1320"/>
              <a:gd name="T12" fmla="*/ 2147483647 w 2208"/>
              <a:gd name="T13" fmla="*/ 2147483647 h 1320"/>
              <a:gd name="T14" fmla="*/ 2147483647 w 2208"/>
              <a:gd name="T15" fmla="*/ 2147483647 h 1320"/>
              <a:gd name="T16" fmla="*/ 2147483647 w 2208"/>
              <a:gd name="T17" fmla="*/ 2147483647 h 1320"/>
              <a:gd name="T18" fmla="*/ 2147483647 w 2208"/>
              <a:gd name="T19" fmla="*/ 2147483647 h 1320"/>
              <a:gd name="T20" fmla="*/ 2147483647 w 2208"/>
              <a:gd name="T21" fmla="*/ 2147483647 h 1320"/>
              <a:gd name="T22" fmla="*/ 2147483647 w 2208"/>
              <a:gd name="T23" fmla="*/ 2147483647 h 1320"/>
              <a:gd name="T24" fmla="*/ 2147483647 w 2208"/>
              <a:gd name="T25" fmla="*/ 2147483647 h 1320"/>
              <a:gd name="T26" fmla="*/ 2147483647 w 2208"/>
              <a:gd name="T27" fmla="*/ 2147483647 h 132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08"/>
              <a:gd name="T43" fmla="*/ 0 h 1320"/>
              <a:gd name="T44" fmla="*/ 2208 w 2208"/>
              <a:gd name="T45" fmla="*/ 1320 h 132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08" h="1320">
                <a:moveTo>
                  <a:pt x="0" y="1264"/>
                </a:moveTo>
                <a:cubicBezTo>
                  <a:pt x="300" y="1268"/>
                  <a:pt x="600" y="1272"/>
                  <a:pt x="768" y="1264"/>
                </a:cubicBezTo>
                <a:cubicBezTo>
                  <a:pt x="936" y="1256"/>
                  <a:pt x="960" y="1304"/>
                  <a:pt x="1008" y="1216"/>
                </a:cubicBezTo>
                <a:cubicBezTo>
                  <a:pt x="1056" y="1128"/>
                  <a:pt x="1040" y="936"/>
                  <a:pt x="1056" y="736"/>
                </a:cubicBezTo>
                <a:cubicBezTo>
                  <a:pt x="1072" y="536"/>
                  <a:pt x="1088" y="16"/>
                  <a:pt x="1104" y="16"/>
                </a:cubicBezTo>
                <a:cubicBezTo>
                  <a:pt x="1120" y="16"/>
                  <a:pt x="1144" y="536"/>
                  <a:pt x="1152" y="736"/>
                </a:cubicBezTo>
                <a:cubicBezTo>
                  <a:pt x="1160" y="936"/>
                  <a:pt x="1128" y="1128"/>
                  <a:pt x="1152" y="1216"/>
                </a:cubicBezTo>
                <a:cubicBezTo>
                  <a:pt x="1176" y="1304"/>
                  <a:pt x="1264" y="1312"/>
                  <a:pt x="1296" y="1264"/>
                </a:cubicBezTo>
                <a:cubicBezTo>
                  <a:pt x="1328" y="1216"/>
                  <a:pt x="1336" y="1136"/>
                  <a:pt x="1344" y="928"/>
                </a:cubicBezTo>
                <a:cubicBezTo>
                  <a:pt x="1352" y="720"/>
                  <a:pt x="1328" y="0"/>
                  <a:pt x="1344" y="16"/>
                </a:cubicBezTo>
                <a:cubicBezTo>
                  <a:pt x="1360" y="32"/>
                  <a:pt x="1416" y="816"/>
                  <a:pt x="1440" y="1024"/>
                </a:cubicBezTo>
                <a:cubicBezTo>
                  <a:pt x="1464" y="1232"/>
                  <a:pt x="1440" y="1216"/>
                  <a:pt x="1488" y="1264"/>
                </a:cubicBezTo>
                <a:cubicBezTo>
                  <a:pt x="1536" y="1312"/>
                  <a:pt x="1608" y="1304"/>
                  <a:pt x="1728" y="1312"/>
                </a:cubicBezTo>
                <a:cubicBezTo>
                  <a:pt x="1848" y="1320"/>
                  <a:pt x="2028" y="1316"/>
                  <a:pt x="2208" y="1312"/>
                </a:cubicBezTo>
              </a:path>
            </a:pathLst>
          </a:custGeom>
          <a:noFill/>
          <a:ln w="19050">
            <a:solidFill>
              <a:schemeClr val="tx1"/>
            </a:solidFill>
            <a:round/>
            <a:headEnd/>
            <a:tailEnd/>
          </a:ln>
        </p:spPr>
        <p:txBody>
          <a:bodyPr/>
          <a:lstStyle/>
          <a:p>
            <a:endParaRPr lang="en-US"/>
          </a:p>
        </p:txBody>
      </p:sp>
      <p:sp>
        <p:nvSpPr>
          <p:cNvPr id="440338" name="Line 18"/>
          <p:cNvSpPr>
            <a:spLocks noChangeShapeType="1"/>
          </p:cNvSpPr>
          <p:nvPr/>
        </p:nvSpPr>
        <p:spPr bwMode="auto">
          <a:xfrm flipH="1">
            <a:off x="5029200" y="3471863"/>
            <a:ext cx="381000" cy="0"/>
          </a:xfrm>
          <a:prstGeom prst="line">
            <a:avLst/>
          </a:prstGeom>
          <a:noFill/>
          <a:ln w="19050">
            <a:solidFill>
              <a:schemeClr val="tx1"/>
            </a:solidFill>
            <a:round/>
            <a:headEnd/>
            <a:tailEnd/>
          </a:ln>
        </p:spPr>
        <p:txBody>
          <a:bodyPr/>
          <a:lstStyle/>
          <a:p>
            <a:endParaRPr lang="en-US"/>
          </a:p>
        </p:txBody>
      </p:sp>
    </p:spTree>
    <p:extLst>
      <p:ext uri="{BB962C8B-B14F-4D97-AF65-F5344CB8AC3E}">
        <p14:creationId xmlns:p14="http://schemas.microsoft.com/office/powerpoint/2010/main" val="3475072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03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03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03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03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03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033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03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4033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03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4033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403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403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4033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403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3" grpId="0" animBg="1"/>
      <p:bldP spid="440324" grpId="0" animBg="1"/>
      <p:bldP spid="440325" grpId="0"/>
      <p:bldP spid="440326" grpId="0" animBg="1"/>
      <p:bldP spid="440327" grpId="0" animBg="1"/>
      <p:bldP spid="440328" grpId="0"/>
      <p:bldP spid="440329" grpId="0" animBg="1"/>
      <p:bldP spid="440330" grpId="0" animBg="1"/>
      <p:bldP spid="440331" grpId="0"/>
      <p:bldP spid="440332" grpId="0" animBg="1"/>
      <p:bldP spid="440333" grpId="0" animBg="1"/>
      <p:bldP spid="440334" grpId="0" animBg="1"/>
      <p:bldP spid="440335" grpId="0"/>
      <p:bldP spid="440336" grpId="0" animBg="1"/>
      <p:bldP spid="440337" grpId="0" animBg="1"/>
      <p:bldP spid="44033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sz="quarter" idx="4294967295"/>
          </p:nvPr>
        </p:nvSpPr>
        <p:spPr/>
        <p:txBody>
          <a:bodyPr/>
          <a:lstStyle/>
          <a:p>
            <a:r>
              <a:rPr lang="en-US" altLang="en-US" sz="4000" dirty="0" smtClean="0">
                <a:latin typeface="Tahoma" pitchFamily="34" charset="0"/>
              </a:rPr>
              <a:t>Chromatography</a:t>
            </a:r>
            <a:r>
              <a:rPr lang="en-US" altLang="en-US" sz="2200" dirty="0" smtClean="0">
                <a:latin typeface="Tahoma" pitchFamily="34" charset="0"/>
              </a:rPr>
              <a:t/>
            </a:r>
            <a:br>
              <a:rPr lang="en-US" altLang="en-US" sz="2200" dirty="0" smtClean="0">
                <a:latin typeface="Tahoma" pitchFamily="34" charset="0"/>
              </a:rPr>
            </a:br>
            <a:r>
              <a:rPr lang="en-US" altLang="en-US" sz="2800" dirty="0" smtClean="0">
                <a:latin typeface="Tahoma" pitchFamily="34" charset="0"/>
              </a:rPr>
              <a:t>Recent Example</a:t>
            </a:r>
          </a:p>
        </p:txBody>
      </p:sp>
      <p:sp>
        <p:nvSpPr>
          <p:cNvPr id="440326" name="Line 6"/>
          <p:cNvSpPr>
            <a:spLocks noChangeShapeType="1"/>
          </p:cNvSpPr>
          <p:nvPr/>
        </p:nvSpPr>
        <p:spPr bwMode="auto">
          <a:xfrm>
            <a:off x="4038600" y="3820211"/>
            <a:ext cx="0" cy="533400"/>
          </a:xfrm>
          <a:prstGeom prst="line">
            <a:avLst/>
          </a:prstGeom>
          <a:noFill/>
          <a:ln w="101600">
            <a:solidFill>
              <a:schemeClr val="tx1"/>
            </a:solidFill>
            <a:round/>
            <a:headEnd/>
            <a:tailEnd type="triangle" w="med" len="med"/>
          </a:ln>
        </p:spPr>
        <p:txBody>
          <a:bodyPr/>
          <a:lstStyle/>
          <a:p>
            <a:endParaRPr lang="en-US"/>
          </a:p>
        </p:txBody>
      </p:sp>
      <p:pic>
        <p:nvPicPr>
          <p:cNvPr id="19"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2052" y="1524000"/>
            <a:ext cx="4019550"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2052" y="4527907"/>
            <a:ext cx="3962632" cy="21145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248400" y="1905000"/>
            <a:ext cx="2362200" cy="646331"/>
          </a:xfrm>
          <a:prstGeom prst="rect">
            <a:avLst/>
          </a:prstGeom>
          <a:noFill/>
        </p:spPr>
        <p:txBody>
          <a:bodyPr wrap="square" rtlCol="0">
            <a:spAutoFit/>
          </a:bodyPr>
          <a:lstStyle/>
          <a:p>
            <a:r>
              <a:rPr lang="en-US" dirty="0" smtClean="0"/>
              <a:t>95% organic/5% aqueous formic acid</a:t>
            </a:r>
            <a:endParaRPr lang="en-US" dirty="0"/>
          </a:p>
        </p:txBody>
      </p:sp>
      <p:sp>
        <p:nvSpPr>
          <p:cNvPr id="22" name="TextBox 21"/>
          <p:cNvSpPr txBox="1"/>
          <p:nvPr/>
        </p:nvSpPr>
        <p:spPr>
          <a:xfrm>
            <a:off x="6324600" y="5262016"/>
            <a:ext cx="2362200" cy="646331"/>
          </a:xfrm>
          <a:prstGeom prst="rect">
            <a:avLst/>
          </a:prstGeom>
          <a:noFill/>
        </p:spPr>
        <p:txBody>
          <a:bodyPr wrap="square" rtlCol="0">
            <a:spAutoFit/>
          </a:bodyPr>
          <a:lstStyle/>
          <a:p>
            <a:r>
              <a:rPr lang="en-US" dirty="0" smtClean="0"/>
              <a:t>88% organic/4% aqueous formic acid</a:t>
            </a:r>
            <a:endParaRPr lang="en-US" dirty="0"/>
          </a:p>
        </p:txBody>
      </p:sp>
      <p:sp>
        <p:nvSpPr>
          <p:cNvPr id="23" name="Oval 22"/>
          <p:cNvSpPr/>
          <p:nvPr/>
        </p:nvSpPr>
        <p:spPr>
          <a:xfrm>
            <a:off x="4191000" y="1905000"/>
            <a:ext cx="304800" cy="766762"/>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191000" y="5262016"/>
            <a:ext cx="304800" cy="766762"/>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6200" y="2321038"/>
            <a:ext cx="1559054" cy="1200329"/>
          </a:xfrm>
          <a:prstGeom prst="rect">
            <a:avLst/>
          </a:prstGeom>
          <a:noFill/>
        </p:spPr>
        <p:txBody>
          <a:bodyPr wrap="square" rtlCol="0">
            <a:spAutoFit/>
          </a:bodyPr>
          <a:lstStyle/>
          <a:p>
            <a:r>
              <a:rPr lang="en-US" dirty="0" smtClean="0"/>
              <a:t>Improvement due to greater retention</a:t>
            </a:r>
            <a:endParaRPr lang="en-US" dirty="0"/>
          </a:p>
        </p:txBody>
      </p:sp>
    </p:spTree>
    <p:extLst>
      <p:ext uri="{BB962C8B-B14F-4D97-AF65-F5344CB8AC3E}">
        <p14:creationId xmlns:p14="http://schemas.microsoft.com/office/powerpoint/2010/main" val="216888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4032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0"/>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6" grpId="0" animBg="1"/>
      <p:bldP spid="2" grpId="0"/>
      <p:bldP spid="22" grpId="0"/>
      <p:bldP spid="23" grpId="0" animBg="1"/>
      <p:bldP spid="24" grpId="0" animBg="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r>
              <a:rPr lang="en-US" altLang="en-US" sz="4000" dirty="0" smtClean="0">
                <a:latin typeface="Tahoma" pitchFamily="34" charset="0"/>
              </a:rPr>
              <a:t>Chromatography</a:t>
            </a:r>
            <a:br>
              <a:rPr lang="en-US" altLang="en-US" sz="4000" dirty="0" smtClean="0">
                <a:latin typeface="Tahoma" pitchFamily="34" charset="0"/>
              </a:rPr>
            </a:br>
            <a:r>
              <a:rPr lang="en-US" altLang="en-US" sz="3200" dirty="0" smtClean="0">
                <a:latin typeface="Tahoma" pitchFamily="34" charset="0"/>
              </a:rPr>
              <a:t>Last Questions</a:t>
            </a:r>
          </a:p>
        </p:txBody>
      </p:sp>
      <p:sp>
        <p:nvSpPr>
          <p:cNvPr id="444419" name="Rectangle 3"/>
          <p:cNvSpPr>
            <a:spLocks noGrp="1" noChangeArrowheads="1"/>
          </p:cNvSpPr>
          <p:nvPr>
            <p:ph type="body" idx="4294967295"/>
          </p:nvPr>
        </p:nvSpPr>
        <p:spPr>
          <a:xfrm>
            <a:off x="457200" y="1600200"/>
            <a:ext cx="8229600" cy="4876800"/>
          </a:xfrm>
        </p:spPr>
        <p:txBody>
          <a:bodyPr/>
          <a:lstStyle/>
          <a:p>
            <a:pPr marL="609600" indent="-609600">
              <a:lnSpc>
                <a:spcPct val="80000"/>
              </a:lnSpc>
              <a:buFontTx/>
              <a:buAutoNum type="arabicPeriod"/>
            </a:pPr>
            <a:r>
              <a:rPr lang="en-US" altLang="en-US" sz="2800" dirty="0" smtClean="0">
                <a:latin typeface="Tahoma" pitchFamily="34" charset="0"/>
              </a:rPr>
              <a:t>A GC is operated close to the maximum column temperature and for a desired </a:t>
            </a:r>
            <a:r>
              <a:rPr lang="en-US" altLang="en-US" sz="2800" dirty="0" err="1" smtClean="0">
                <a:latin typeface="Tahoma" pitchFamily="34" charset="0"/>
              </a:rPr>
              <a:t>analyte</a:t>
            </a:r>
            <a:r>
              <a:rPr lang="en-US" altLang="en-US" sz="2800" dirty="0" smtClean="0">
                <a:latin typeface="Tahoma" pitchFamily="34" charset="0"/>
              </a:rPr>
              <a:t>, k = 20.  Is this good?</a:t>
            </a:r>
          </a:p>
          <a:p>
            <a:pPr marL="609600" indent="-609600">
              <a:lnSpc>
                <a:spcPct val="80000"/>
              </a:lnSpc>
              <a:buFontTx/>
              <a:buAutoNum type="arabicPeriod"/>
            </a:pPr>
            <a:r>
              <a:rPr lang="en-US" altLang="en-US" sz="2800" dirty="0" smtClean="0">
                <a:latin typeface="Tahoma" pitchFamily="34" charset="0"/>
              </a:rPr>
              <a:t>Two columns are tried for a GC separation of compounds X and Y.  Both give initial resolution values of 1.2.  Column A has a </a:t>
            </a:r>
            <a:r>
              <a:rPr lang="en-US" altLang="en-US" sz="2800" dirty="0" err="1" smtClean="0">
                <a:latin typeface="Tahoma" pitchFamily="34" charset="0"/>
              </a:rPr>
              <a:t>k</a:t>
            </a:r>
            <a:r>
              <a:rPr lang="en-US" altLang="en-US" sz="2800" baseline="-25000" dirty="0" err="1" smtClean="0">
                <a:latin typeface="Tahoma" pitchFamily="34" charset="0"/>
              </a:rPr>
              <a:t>Y</a:t>
            </a:r>
            <a:r>
              <a:rPr lang="en-US" altLang="en-US" sz="2800" dirty="0" smtClean="0">
                <a:latin typeface="Tahoma" pitchFamily="34" charset="0"/>
              </a:rPr>
              <a:t> value of 0.8 while column B has a </a:t>
            </a:r>
            <a:r>
              <a:rPr lang="en-US" altLang="en-US" sz="2800" dirty="0" err="1" smtClean="0">
                <a:latin typeface="Tahoma" pitchFamily="34" charset="0"/>
              </a:rPr>
              <a:t>k</a:t>
            </a:r>
            <a:r>
              <a:rPr lang="en-US" altLang="en-US" sz="2800" baseline="-25000" dirty="0" err="1" smtClean="0">
                <a:latin typeface="Tahoma" pitchFamily="34" charset="0"/>
              </a:rPr>
              <a:t>Y</a:t>
            </a:r>
            <a:r>
              <a:rPr lang="en-US" altLang="en-US" sz="2800" dirty="0" smtClean="0">
                <a:latin typeface="Tahoma" pitchFamily="34" charset="0"/>
              </a:rPr>
              <a:t> value of 5.0 (for 2</a:t>
            </a:r>
            <a:r>
              <a:rPr lang="en-US" altLang="en-US" sz="2800" baseline="30000" dirty="0" smtClean="0">
                <a:latin typeface="Tahoma" pitchFamily="34" charset="0"/>
              </a:rPr>
              <a:t>nd</a:t>
            </a:r>
            <a:r>
              <a:rPr lang="en-US" altLang="en-US" sz="2800" dirty="0" smtClean="0">
                <a:latin typeface="Tahoma" pitchFamily="34" charset="0"/>
              </a:rPr>
              <a:t> eluting compound).  Which column looks more promising?</a:t>
            </a:r>
          </a:p>
        </p:txBody>
      </p:sp>
    </p:spTree>
    <p:extLst>
      <p:ext uri="{BB962C8B-B14F-4D97-AF65-F5344CB8AC3E}">
        <p14:creationId xmlns:p14="http://schemas.microsoft.com/office/powerpoint/2010/main" val="15731971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4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44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1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81000"/>
            <a:ext cx="8229600" cy="1143000"/>
          </a:xfrm>
        </p:spPr>
        <p:txBody>
          <a:bodyPr/>
          <a:lstStyle/>
          <a:p>
            <a:pPr eaLnBrk="1" hangingPunct="1"/>
            <a:r>
              <a:rPr lang="en-US" altLang="en-US" dirty="0" smtClean="0">
                <a:latin typeface="Tahoma" charset="0"/>
              </a:rPr>
              <a:t>Announcements I</a:t>
            </a:r>
          </a:p>
        </p:txBody>
      </p:sp>
      <p:sp>
        <p:nvSpPr>
          <p:cNvPr id="135171" name="Rectangle 3"/>
          <p:cNvSpPr>
            <a:spLocks noGrp="1" noChangeArrowheads="1"/>
          </p:cNvSpPr>
          <p:nvPr>
            <p:ph type="body" idx="1"/>
          </p:nvPr>
        </p:nvSpPr>
        <p:spPr>
          <a:xfrm>
            <a:off x="457200" y="1600200"/>
            <a:ext cx="4114800" cy="4525963"/>
          </a:xfrm>
          <a:noFill/>
        </p:spPr>
        <p:txBody>
          <a:bodyPr/>
          <a:lstStyle/>
          <a:p>
            <a:pPr eaLnBrk="1" hangingPunct="1"/>
            <a:r>
              <a:rPr lang="en-US" altLang="en-US" sz="2800" dirty="0" smtClean="0">
                <a:latin typeface="Tahoma" charset="0"/>
              </a:rPr>
              <a:t>Co/Cr Lab </a:t>
            </a:r>
            <a:r>
              <a:rPr lang="en-US" altLang="en-US" sz="2800" dirty="0" smtClean="0">
                <a:latin typeface="Tahoma" charset="0"/>
              </a:rPr>
              <a:t>Report – Due today</a:t>
            </a:r>
            <a:endParaRPr lang="en-US" altLang="en-US" sz="2800" dirty="0" smtClean="0">
              <a:latin typeface="Tahoma" charset="0"/>
            </a:endParaRPr>
          </a:p>
          <a:p>
            <a:pPr eaLnBrk="1" hangingPunct="1"/>
            <a:r>
              <a:rPr lang="en-US" altLang="en-US" sz="2800" dirty="0" smtClean="0">
                <a:latin typeface="Tahoma" charset="0"/>
              </a:rPr>
              <a:t>Exam </a:t>
            </a:r>
            <a:r>
              <a:rPr lang="en-US" altLang="en-US" sz="2800" dirty="0" smtClean="0">
                <a:latin typeface="Tahoma" charset="0"/>
              </a:rPr>
              <a:t>2</a:t>
            </a:r>
          </a:p>
          <a:p>
            <a:pPr lvl="1" eaLnBrk="1" hangingPunct="1"/>
            <a:r>
              <a:rPr lang="en-US" altLang="en-US" sz="2400" dirty="0" smtClean="0">
                <a:latin typeface="Tahoma" charset="0"/>
              </a:rPr>
              <a:t>Average was 78% (still good)</a:t>
            </a:r>
          </a:p>
          <a:p>
            <a:pPr lvl="1" eaLnBrk="1" hangingPunct="1"/>
            <a:r>
              <a:rPr lang="en-US" altLang="en-US" sz="2400" dirty="0" smtClean="0">
                <a:latin typeface="Tahoma" charset="0"/>
              </a:rPr>
              <a:t>Performance on multiple choice poorer</a:t>
            </a:r>
          </a:p>
          <a:p>
            <a:pPr lvl="1" eaLnBrk="1" hangingPunct="1"/>
            <a:r>
              <a:rPr lang="en-US" altLang="en-US" sz="2400" dirty="0" smtClean="0">
                <a:latin typeface="Tahoma" charset="0"/>
              </a:rPr>
              <a:t>Key, your scores, and overall lecture % posted</a:t>
            </a:r>
            <a:endParaRPr lang="en-US" altLang="en-US" sz="2400" dirty="0" smtClean="0">
              <a:latin typeface="Tahoma" charset="0"/>
            </a:endParaRPr>
          </a:p>
        </p:txBody>
      </p:sp>
      <p:graphicFrame>
        <p:nvGraphicFramePr>
          <p:cNvPr id="5" name="Chart 4"/>
          <p:cNvGraphicFramePr>
            <a:graphicFrameLocks/>
          </p:cNvGraphicFramePr>
          <p:nvPr>
            <p:extLst>
              <p:ext uri="{D42A27DB-BD31-4B8C-83A1-F6EECF244321}">
                <p14:modId xmlns:p14="http://schemas.microsoft.com/office/powerpoint/2010/main" val="2958180465"/>
              </p:ext>
            </p:extLst>
          </p:nvPr>
        </p:nvGraphicFramePr>
        <p:xfrm>
          <a:off x="4800600" y="1828800"/>
          <a:ext cx="3095625" cy="33289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1904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uiExpand="1" build="p"/>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81000"/>
            <a:ext cx="8229600" cy="1143000"/>
          </a:xfrm>
        </p:spPr>
        <p:txBody>
          <a:bodyPr/>
          <a:lstStyle/>
          <a:p>
            <a:pPr eaLnBrk="1" hangingPunct="1"/>
            <a:r>
              <a:rPr lang="en-US" altLang="en-US" dirty="0" smtClean="0">
                <a:latin typeface="Tahoma" charset="0"/>
              </a:rPr>
              <a:t>Announcements II</a:t>
            </a:r>
          </a:p>
        </p:txBody>
      </p:sp>
      <p:sp>
        <p:nvSpPr>
          <p:cNvPr id="135171" name="Rectangle 3"/>
          <p:cNvSpPr>
            <a:spLocks noGrp="1" noChangeArrowheads="1"/>
          </p:cNvSpPr>
          <p:nvPr>
            <p:ph type="body" idx="1"/>
          </p:nvPr>
        </p:nvSpPr>
        <p:spPr>
          <a:xfrm>
            <a:off x="457200" y="1600200"/>
            <a:ext cx="7696200" cy="4525963"/>
          </a:xfrm>
          <a:noFill/>
        </p:spPr>
        <p:txBody>
          <a:bodyPr/>
          <a:lstStyle/>
          <a:p>
            <a:pPr eaLnBrk="1" hangingPunct="1"/>
            <a:r>
              <a:rPr lang="en-US" altLang="en-US" sz="2800" dirty="0" smtClean="0">
                <a:latin typeface="Tahoma" charset="0"/>
              </a:rPr>
              <a:t>New Homework Assignment (to be posted soon)</a:t>
            </a:r>
          </a:p>
          <a:p>
            <a:pPr eaLnBrk="1" hangingPunct="1"/>
            <a:r>
              <a:rPr lang="en-US" altLang="en-US" sz="2800" dirty="0" smtClean="0">
                <a:latin typeface="Tahoma" charset="0"/>
              </a:rPr>
              <a:t>Today’s </a:t>
            </a:r>
            <a:r>
              <a:rPr lang="en-US" altLang="en-US" sz="2800" dirty="0" smtClean="0">
                <a:latin typeface="Tahoma" charset="0"/>
              </a:rPr>
              <a:t>Lecture</a:t>
            </a:r>
          </a:p>
          <a:p>
            <a:pPr lvl="1" eaLnBrk="1" hangingPunct="1"/>
            <a:r>
              <a:rPr lang="en-US" altLang="en-US" sz="2400" dirty="0" smtClean="0">
                <a:latin typeface="Tahoma" charset="0"/>
              </a:rPr>
              <a:t>Chapter 23 – Chromatography</a:t>
            </a:r>
          </a:p>
          <a:p>
            <a:pPr lvl="2" eaLnBrk="1" hangingPunct="1"/>
            <a:r>
              <a:rPr lang="en-US" altLang="en-US" sz="2000" dirty="0">
                <a:latin typeface="Tahoma" charset="0"/>
              </a:rPr>
              <a:t>Relative </a:t>
            </a:r>
            <a:r>
              <a:rPr lang="en-US" altLang="en-US" sz="2000" dirty="0" smtClean="0">
                <a:latin typeface="Tahoma" charset="0"/>
              </a:rPr>
              <a:t>Retention</a:t>
            </a:r>
          </a:p>
          <a:p>
            <a:pPr lvl="2" eaLnBrk="1" hangingPunct="1"/>
            <a:r>
              <a:rPr lang="en-US" altLang="en-US" sz="2000" dirty="0" smtClean="0">
                <a:latin typeface="Tahoma" charset="0"/>
              </a:rPr>
              <a:t>Band Broadening</a:t>
            </a:r>
          </a:p>
          <a:p>
            <a:pPr lvl="2" eaLnBrk="1" hangingPunct="1"/>
            <a:r>
              <a:rPr lang="en-US" altLang="en-US" sz="2000" dirty="0" smtClean="0">
                <a:latin typeface="Tahoma" charset="0"/>
              </a:rPr>
              <a:t>Resolution</a:t>
            </a:r>
            <a:endParaRPr lang="en-US" altLang="en-US" sz="2000" dirty="0">
              <a:latin typeface="Tahoma" charset="0"/>
            </a:endParaRPr>
          </a:p>
          <a:p>
            <a:pPr lvl="1" eaLnBrk="1" hangingPunct="1"/>
            <a:r>
              <a:rPr lang="en-US" altLang="en-US" sz="2400" dirty="0" smtClean="0">
                <a:latin typeface="Tahoma" charset="0"/>
              </a:rPr>
              <a:t>Chapter 8 – Advanced Equilibrium</a:t>
            </a:r>
          </a:p>
          <a:p>
            <a:pPr lvl="2" eaLnBrk="1" hangingPunct="1"/>
            <a:r>
              <a:rPr lang="en-US" altLang="en-US" sz="2000" dirty="0" smtClean="0">
                <a:latin typeface="Tahoma" charset="0"/>
              </a:rPr>
              <a:t>Overview</a:t>
            </a:r>
          </a:p>
          <a:p>
            <a:pPr lvl="2" eaLnBrk="1" hangingPunct="1"/>
            <a:r>
              <a:rPr lang="en-US" altLang="en-US" sz="2000" dirty="0" smtClean="0">
                <a:latin typeface="Tahoma" charset="0"/>
              </a:rPr>
              <a:t>Ionic Strength</a:t>
            </a:r>
            <a:endParaRPr lang="en-US" altLang="en-US" sz="2000" dirty="0" smtClean="0">
              <a:latin typeface="Tahoma" charset="0"/>
            </a:endParaRPr>
          </a:p>
        </p:txBody>
      </p:sp>
    </p:spTree>
    <p:extLst>
      <p:ext uri="{BB962C8B-B14F-4D97-AF65-F5344CB8AC3E}">
        <p14:creationId xmlns:p14="http://schemas.microsoft.com/office/powerpoint/2010/main" val="316973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5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5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517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5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smtClean="0">
                <a:latin typeface="Tahoma" pitchFamily="34" charset="0"/>
              </a:rPr>
              <a:t>Chromatography</a:t>
            </a:r>
            <a:r>
              <a:rPr lang="en-US" sz="2200" smtClean="0">
                <a:latin typeface="Tahoma" pitchFamily="34" charset="0"/>
              </a:rPr>
              <a:t/>
            </a:r>
            <a:br>
              <a:rPr lang="en-US" sz="2200" smtClean="0">
                <a:latin typeface="Tahoma" pitchFamily="34" charset="0"/>
              </a:rPr>
            </a:br>
            <a:r>
              <a:rPr lang="en-US" sz="2200" smtClean="0">
                <a:latin typeface="Tahoma" pitchFamily="34" charset="0"/>
              </a:rPr>
              <a:t> </a:t>
            </a:r>
            <a:r>
              <a:rPr lang="en-US" sz="2800" smtClean="0">
                <a:latin typeface="Tahoma" pitchFamily="34" charset="0"/>
              </a:rPr>
              <a:t>Definition Section </a:t>
            </a:r>
            <a:r>
              <a:rPr lang="en-US" sz="2800" smtClean="0"/>
              <a:t>–</a:t>
            </a:r>
            <a:r>
              <a:rPr lang="en-US" sz="2800" smtClean="0">
                <a:latin typeface="Tahoma" pitchFamily="34" charset="0"/>
              </a:rPr>
              <a:t> Relative Retention</a:t>
            </a:r>
          </a:p>
        </p:txBody>
      </p:sp>
      <p:sp>
        <p:nvSpPr>
          <p:cNvPr id="54275" name="Rectangle 3"/>
          <p:cNvSpPr>
            <a:spLocks noGrp="1" noChangeArrowheads="1"/>
          </p:cNvSpPr>
          <p:nvPr>
            <p:ph type="body" idx="1"/>
          </p:nvPr>
        </p:nvSpPr>
        <p:spPr/>
        <p:txBody>
          <a:bodyPr/>
          <a:lstStyle/>
          <a:p>
            <a:r>
              <a:rPr lang="en-US" sz="2800" smtClean="0">
                <a:latin typeface="Tahoma" pitchFamily="34" charset="0"/>
              </a:rPr>
              <a:t>For a separation to occur, two compounds, A and B must have different k values</a:t>
            </a:r>
          </a:p>
          <a:p>
            <a:r>
              <a:rPr lang="en-US" sz="2800" smtClean="0">
                <a:latin typeface="Tahoma" pitchFamily="34" charset="0"/>
              </a:rPr>
              <a:t>The greater the difference in k values, the easier the separation</a:t>
            </a:r>
          </a:p>
          <a:p>
            <a:r>
              <a:rPr lang="en-US" sz="2800" smtClean="0">
                <a:latin typeface="Tahoma" pitchFamily="34" charset="0"/>
              </a:rPr>
              <a:t>Relative Retention =</a:t>
            </a:r>
            <a:r>
              <a:rPr lang="en-US" sz="2800" smtClean="0">
                <a:latin typeface="Times New Roman" pitchFamily="18" charset="0"/>
              </a:rPr>
              <a:t> </a:t>
            </a:r>
            <a:r>
              <a:rPr lang="en-US" sz="2800" smtClean="0">
                <a:latin typeface="Symbol" pitchFamily="18" charset="2"/>
                <a:cs typeface="Tahoma" pitchFamily="34" charset="0"/>
              </a:rPr>
              <a:t>a</a:t>
            </a:r>
            <a:r>
              <a:rPr lang="en-US" sz="2800" smtClean="0">
                <a:latin typeface="Tahoma" pitchFamily="34" charset="0"/>
              </a:rPr>
              <a:t> = k</a:t>
            </a:r>
            <a:r>
              <a:rPr lang="en-US" sz="2800" baseline="-25000" smtClean="0">
                <a:latin typeface="Tahoma" pitchFamily="34" charset="0"/>
              </a:rPr>
              <a:t>B</a:t>
            </a:r>
            <a:r>
              <a:rPr lang="en-US" sz="2800" smtClean="0">
                <a:latin typeface="Tahoma" pitchFamily="34" charset="0"/>
              </a:rPr>
              <a:t>/k</a:t>
            </a:r>
            <a:r>
              <a:rPr lang="en-US" sz="2800" baseline="-25000" smtClean="0">
                <a:latin typeface="Tahoma" pitchFamily="34" charset="0"/>
              </a:rPr>
              <a:t>A</a:t>
            </a:r>
            <a:r>
              <a:rPr lang="en-US" sz="2800" smtClean="0">
                <a:latin typeface="Tahoma" pitchFamily="34" charset="0"/>
              </a:rPr>
              <a:t> (where B elutes after A) = measure of separation ease = </a:t>
            </a:r>
            <a:r>
              <a:rPr lang="en-US" sz="2800" smtClean="0"/>
              <a:t>“</a:t>
            </a:r>
            <a:r>
              <a:rPr lang="en-US" sz="2800" smtClean="0">
                <a:latin typeface="Tahoma" pitchFamily="34" charset="0"/>
              </a:rPr>
              <a:t>selectivity coefficient</a:t>
            </a:r>
            <a:r>
              <a:rPr lang="en-US" sz="2800" smtClean="0"/>
              <a:t>”</a:t>
            </a:r>
            <a:endParaRPr lang="en-US" sz="2800" smtClean="0">
              <a:latin typeface="Tahoma" pitchFamily="34" charset="0"/>
            </a:endParaRPr>
          </a:p>
          <a:p>
            <a:r>
              <a:rPr lang="en-US" sz="2800" smtClean="0">
                <a:latin typeface="Tahoma" pitchFamily="34" charset="0"/>
                <a:cs typeface="Tahoma" pitchFamily="34" charset="0"/>
              </a:rPr>
              <a:t> </a:t>
            </a:r>
            <a:r>
              <a:rPr lang="en-US" sz="2800" smtClean="0">
                <a:latin typeface="Symbol" pitchFamily="18" charset="2"/>
                <a:cs typeface="Tahoma" pitchFamily="34" charset="0"/>
              </a:rPr>
              <a:t>a</a:t>
            </a:r>
            <a:r>
              <a:rPr lang="en-US" sz="2800" smtClean="0">
                <a:latin typeface="Tahoma" pitchFamily="34" charset="0"/>
              </a:rPr>
              <a:t> value close to 1 means difficult separation</a:t>
            </a:r>
          </a:p>
        </p:txBody>
      </p:sp>
    </p:spTree>
    <p:extLst>
      <p:ext uri="{BB962C8B-B14F-4D97-AF65-F5344CB8AC3E}">
        <p14:creationId xmlns:p14="http://schemas.microsoft.com/office/powerpoint/2010/main" val="8764855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000" smtClean="0">
                <a:latin typeface="Tahoma" pitchFamily="34" charset="0"/>
              </a:rPr>
              <a:t>Chromatography</a:t>
            </a:r>
            <a:r>
              <a:rPr lang="en-US" sz="2200" smtClean="0">
                <a:latin typeface="Tahoma" pitchFamily="34" charset="0"/>
              </a:rPr>
              <a:t/>
            </a:r>
            <a:br>
              <a:rPr lang="en-US" sz="2200" smtClean="0">
                <a:latin typeface="Tahoma" pitchFamily="34" charset="0"/>
              </a:rPr>
            </a:br>
            <a:r>
              <a:rPr lang="en-US" sz="2200" smtClean="0">
                <a:latin typeface="Tahoma" pitchFamily="34" charset="0"/>
              </a:rPr>
              <a:t> </a:t>
            </a:r>
            <a:r>
              <a:rPr lang="en-US" sz="2800" smtClean="0">
                <a:latin typeface="Tahoma" pitchFamily="34" charset="0"/>
              </a:rPr>
              <a:t>Reading Chromatograms</a:t>
            </a:r>
          </a:p>
        </p:txBody>
      </p:sp>
      <p:sp>
        <p:nvSpPr>
          <p:cNvPr id="56323" name="Rectangle 3"/>
          <p:cNvSpPr>
            <a:spLocks noGrp="1" noChangeArrowheads="1"/>
          </p:cNvSpPr>
          <p:nvPr>
            <p:ph type="body" sz="half" idx="1"/>
          </p:nvPr>
        </p:nvSpPr>
        <p:spPr>
          <a:xfrm>
            <a:off x="457200" y="1600200"/>
            <a:ext cx="8458200" cy="2438400"/>
          </a:xfrm>
        </p:spPr>
        <p:txBody>
          <a:bodyPr/>
          <a:lstStyle/>
          <a:p>
            <a:pPr>
              <a:lnSpc>
                <a:spcPct val="80000"/>
              </a:lnSpc>
            </a:pPr>
            <a:r>
              <a:rPr lang="en-US" sz="2000" dirty="0" smtClean="0">
                <a:latin typeface="Tahoma" pitchFamily="34" charset="0"/>
              </a:rPr>
              <a:t>Determination of parameters from reading chromatogram (HPLC example)</a:t>
            </a:r>
          </a:p>
          <a:p>
            <a:pPr>
              <a:lnSpc>
                <a:spcPct val="80000"/>
              </a:lnSpc>
            </a:pPr>
            <a:r>
              <a:rPr lang="en-US" sz="2000" dirty="0" smtClean="0">
                <a:solidFill>
                  <a:srgbClr val="663300"/>
                </a:solidFill>
                <a:latin typeface="Tahoma" pitchFamily="34" charset="0"/>
              </a:rPr>
              <a:t> </a:t>
            </a:r>
            <a:r>
              <a:rPr lang="en-US" sz="2000" dirty="0" smtClean="0">
                <a:solidFill>
                  <a:srgbClr val="663300"/>
                </a:solidFill>
                <a:latin typeface="Symbol" pitchFamily="18" charset="2"/>
              </a:rPr>
              <a:t>a </a:t>
            </a:r>
            <a:r>
              <a:rPr lang="en-US" sz="2000" dirty="0" smtClean="0">
                <a:solidFill>
                  <a:srgbClr val="663300"/>
                </a:solidFill>
                <a:latin typeface="Tahoma" pitchFamily="34" charset="0"/>
              </a:rPr>
              <a:t>(for 1</a:t>
            </a:r>
            <a:r>
              <a:rPr lang="en-US" sz="2000" baseline="30000" dirty="0" smtClean="0">
                <a:solidFill>
                  <a:srgbClr val="663300"/>
                </a:solidFill>
                <a:latin typeface="Tahoma" pitchFamily="34" charset="0"/>
              </a:rPr>
              <a:t>st</a:t>
            </a:r>
            <a:r>
              <a:rPr lang="en-US" sz="2000" dirty="0" smtClean="0">
                <a:solidFill>
                  <a:srgbClr val="663300"/>
                </a:solidFill>
                <a:latin typeface="Tahoma" pitchFamily="34" charset="0"/>
              </a:rPr>
              <a:t> 2 peaks) = k</a:t>
            </a:r>
            <a:r>
              <a:rPr lang="en-US" sz="2000" baseline="-25000" dirty="0" smtClean="0">
                <a:solidFill>
                  <a:srgbClr val="663300"/>
                </a:solidFill>
                <a:latin typeface="Tahoma" pitchFamily="34" charset="0"/>
              </a:rPr>
              <a:t>B</a:t>
            </a:r>
            <a:r>
              <a:rPr lang="en-US" sz="2000" dirty="0" smtClean="0">
                <a:solidFill>
                  <a:srgbClr val="663300"/>
                </a:solidFill>
                <a:latin typeface="Tahoma" pitchFamily="34" charset="0"/>
              </a:rPr>
              <a:t>/ k</a:t>
            </a:r>
            <a:r>
              <a:rPr lang="en-US" sz="2000" baseline="-25000" dirty="0" smtClean="0">
                <a:solidFill>
                  <a:srgbClr val="663300"/>
                </a:solidFill>
                <a:latin typeface="Tahoma" pitchFamily="34" charset="0"/>
              </a:rPr>
              <a:t>A</a:t>
            </a:r>
            <a:r>
              <a:rPr lang="en-US" sz="2000" dirty="0" smtClean="0">
                <a:solidFill>
                  <a:srgbClr val="663300"/>
                </a:solidFill>
                <a:latin typeface="Tahoma" pitchFamily="34" charset="0"/>
              </a:rPr>
              <a:t> = </a:t>
            </a:r>
            <a:r>
              <a:rPr lang="en-US" sz="2000" dirty="0" err="1" smtClean="0">
                <a:solidFill>
                  <a:srgbClr val="663300"/>
                </a:solidFill>
                <a:latin typeface="Tahoma" pitchFamily="34" charset="0"/>
              </a:rPr>
              <a:t>t</a:t>
            </a:r>
            <a:r>
              <a:rPr lang="en-US" sz="2000" baseline="-25000" dirty="0" err="1" smtClean="0">
                <a:solidFill>
                  <a:srgbClr val="663300"/>
                </a:solidFill>
                <a:latin typeface="Tahoma" pitchFamily="34" charset="0"/>
              </a:rPr>
              <a:t>RB</a:t>
            </a:r>
            <a:r>
              <a:rPr lang="en-US" sz="2000" dirty="0" smtClean="0">
                <a:solidFill>
                  <a:srgbClr val="663300"/>
                </a:solidFill>
              </a:rPr>
              <a:t>’</a:t>
            </a:r>
            <a:r>
              <a:rPr lang="en-US" sz="2000" dirty="0" smtClean="0">
                <a:solidFill>
                  <a:srgbClr val="663300"/>
                </a:solidFill>
                <a:latin typeface="Tahoma" pitchFamily="34" charset="0"/>
              </a:rPr>
              <a:t>/ </a:t>
            </a:r>
            <a:r>
              <a:rPr lang="en-US" sz="2000" dirty="0" err="1" smtClean="0">
                <a:solidFill>
                  <a:srgbClr val="663300"/>
                </a:solidFill>
                <a:latin typeface="Tahoma" pitchFamily="34" charset="0"/>
              </a:rPr>
              <a:t>t</a:t>
            </a:r>
            <a:r>
              <a:rPr lang="en-US" sz="2000" baseline="-25000" dirty="0" err="1" smtClean="0">
                <a:solidFill>
                  <a:srgbClr val="663300"/>
                </a:solidFill>
                <a:latin typeface="Tahoma" pitchFamily="34" charset="0"/>
              </a:rPr>
              <a:t>RA</a:t>
            </a:r>
            <a:r>
              <a:rPr lang="en-US" sz="2000" dirty="0" smtClean="0">
                <a:solidFill>
                  <a:srgbClr val="663300"/>
                </a:solidFill>
              </a:rPr>
              <a:t>’</a:t>
            </a:r>
            <a:r>
              <a:rPr lang="en-US" sz="2000" dirty="0" smtClean="0">
                <a:solidFill>
                  <a:srgbClr val="663300"/>
                </a:solidFill>
                <a:latin typeface="Tahoma" pitchFamily="34" charset="0"/>
              </a:rPr>
              <a:t> = (5.757 </a:t>
            </a:r>
            <a:r>
              <a:rPr lang="en-US" sz="2000" dirty="0" smtClean="0">
                <a:solidFill>
                  <a:srgbClr val="663300"/>
                </a:solidFill>
              </a:rPr>
              <a:t>–</a:t>
            </a:r>
            <a:r>
              <a:rPr lang="en-US" sz="2000" dirty="0" smtClean="0">
                <a:solidFill>
                  <a:srgbClr val="663300"/>
                </a:solidFill>
                <a:latin typeface="Tahoma" pitchFamily="34" charset="0"/>
              </a:rPr>
              <a:t> 2.374)/(4.958 </a:t>
            </a:r>
            <a:r>
              <a:rPr lang="en-US" sz="2000" dirty="0" smtClean="0">
                <a:solidFill>
                  <a:srgbClr val="663300"/>
                </a:solidFill>
              </a:rPr>
              <a:t>–</a:t>
            </a:r>
            <a:r>
              <a:rPr lang="en-US" sz="2000" dirty="0" smtClean="0">
                <a:solidFill>
                  <a:srgbClr val="663300"/>
                </a:solidFill>
                <a:latin typeface="Tahoma" pitchFamily="34" charset="0"/>
              </a:rPr>
              <a:t> 2.374) = 1.31</a:t>
            </a:r>
          </a:p>
        </p:txBody>
      </p:sp>
      <p:pic>
        <p:nvPicPr>
          <p:cNvPr id="56324" name="Picture 4"/>
          <p:cNvPicPr>
            <a:picLocks noGrp="1" noChangeAspect="1" noChangeArrowheads="1"/>
          </p:cNvPicPr>
          <p:nvPr>
            <p:ph sz="half" idx="2"/>
          </p:nvPr>
        </p:nvPicPr>
        <p:blipFill>
          <a:blip r:embed="rId3" cstate="print"/>
          <a:srcRect/>
          <a:stretch>
            <a:fillRect/>
          </a:stretch>
        </p:blipFill>
        <p:spPr>
          <a:xfrm>
            <a:off x="914400" y="4191000"/>
            <a:ext cx="7543800" cy="2332038"/>
          </a:xfrm>
          <a:noFill/>
        </p:spPr>
      </p:pic>
      <p:sp>
        <p:nvSpPr>
          <p:cNvPr id="56328" name="Oval 8"/>
          <p:cNvSpPr>
            <a:spLocks noChangeArrowheads="1"/>
          </p:cNvSpPr>
          <p:nvPr/>
        </p:nvSpPr>
        <p:spPr bwMode="auto">
          <a:xfrm rot="1241727">
            <a:off x="3276600" y="4343400"/>
            <a:ext cx="685800" cy="304800"/>
          </a:xfrm>
          <a:prstGeom prst="ellipse">
            <a:avLst/>
          </a:prstGeom>
          <a:noFill/>
          <a:ln w="25400">
            <a:solidFill>
              <a:srgbClr val="663300"/>
            </a:solidFill>
            <a:round/>
            <a:headEnd/>
            <a:tailEnd/>
          </a:ln>
          <a:effectLst/>
        </p:spPr>
        <p:txBody>
          <a:bodyPr wrap="none" anchor="ctr"/>
          <a:lstStyle/>
          <a:p>
            <a:endParaRPr lang="en-US"/>
          </a:p>
        </p:txBody>
      </p:sp>
    </p:spTree>
    <p:extLst>
      <p:ext uri="{BB962C8B-B14F-4D97-AF65-F5344CB8AC3E}">
        <p14:creationId xmlns:p14="http://schemas.microsoft.com/office/powerpoint/2010/main" val="11418300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63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6328"/>
                                        </p:tgtEl>
                                        <p:attrNameLst>
                                          <p:attrName>style.visibility</p:attrName>
                                        </p:attrNameLst>
                                      </p:cBhvr>
                                      <p:to>
                                        <p:strVal val="visible"/>
                                      </p:to>
                                    </p:set>
                                    <p:animEffect transition="in" filter="dissolve">
                                      <p:cBhvr>
                                        <p:cTn id="15" dur="500"/>
                                        <p:tgtEl>
                                          <p:spTgt spid="5632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uiExpand="1" build="p"/>
      <p:bldP spid="56328" grpId="0" uiExpan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z="4000" dirty="0" smtClean="0">
                <a:latin typeface="Tahoma" pitchFamily="34" charset="0"/>
              </a:rPr>
              <a:t>Chromatography</a:t>
            </a:r>
            <a:r>
              <a:rPr lang="en-US" altLang="en-US" sz="2200" dirty="0" smtClean="0">
                <a:latin typeface="Tahoma" pitchFamily="34" charset="0"/>
              </a:rPr>
              <a:t/>
            </a:r>
            <a:br>
              <a:rPr lang="en-US" altLang="en-US" sz="2200" dirty="0" smtClean="0">
                <a:latin typeface="Tahoma" pitchFamily="34" charset="0"/>
              </a:rPr>
            </a:br>
            <a:r>
              <a:rPr lang="en-US" altLang="en-US" sz="2800" dirty="0" smtClean="0">
                <a:latin typeface="Tahoma" pitchFamily="34" charset="0"/>
              </a:rPr>
              <a:t>What do all these Parameters Mean? </a:t>
            </a:r>
            <a:r>
              <a:rPr lang="en-US" altLang="en-US" sz="2800" dirty="0">
                <a:latin typeface="Tahoma" pitchFamily="34" charset="0"/>
              </a:rPr>
              <a:t/>
            </a:r>
            <a:br>
              <a:rPr lang="en-US" altLang="en-US" sz="2800" dirty="0">
                <a:latin typeface="Tahoma" pitchFamily="34" charset="0"/>
              </a:rPr>
            </a:br>
            <a:r>
              <a:rPr lang="en-US" altLang="en-US" sz="2800" dirty="0" smtClean="0">
                <a:latin typeface="Tahoma" pitchFamily="34" charset="0"/>
              </a:rPr>
              <a:t>Relative Retention</a:t>
            </a:r>
          </a:p>
        </p:txBody>
      </p:sp>
      <p:sp>
        <p:nvSpPr>
          <p:cNvPr id="118787" name="Rectangle 3"/>
          <p:cNvSpPr>
            <a:spLocks noGrp="1" noChangeArrowheads="1"/>
          </p:cNvSpPr>
          <p:nvPr>
            <p:ph type="body" idx="1"/>
          </p:nvPr>
        </p:nvSpPr>
        <p:spPr/>
        <p:txBody>
          <a:bodyPr/>
          <a:lstStyle/>
          <a:p>
            <a:pPr>
              <a:lnSpc>
                <a:spcPct val="90000"/>
              </a:lnSpc>
            </a:pPr>
            <a:r>
              <a:rPr lang="en-US" altLang="en-US" sz="2400" dirty="0" smtClean="0">
                <a:latin typeface="Tahoma" panose="020B0604030504040204" pitchFamily="34" charset="0"/>
                <a:ea typeface="Tahoma" panose="020B0604030504040204" pitchFamily="34" charset="0"/>
                <a:cs typeface="Tahoma" panose="020B0604030504040204" pitchFamily="34" charset="0"/>
              </a:rPr>
              <a:t> </a:t>
            </a:r>
            <a:r>
              <a:rPr lang="en-US" altLang="en-US" sz="2400" dirty="0" smtClean="0">
                <a:latin typeface="Symbol" pitchFamily="18" charset="2"/>
              </a:rPr>
              <a:t>a</a:t>
            </a:r>
            <a:r>
              <a:rPr lang="en-US" altLang="en-US" sz="2400" dirty="0" smtClean="0">
                <a:latin typeface="Tahoma" pitchFamily="34" charset="0"/>
              </a:rPr>
              <a:t> values </a:t>
            </a:r>
          </a:p>
          <a:p>
            <a:pPr lvl="1">
              <a:lnSpc>
                <a:spcPct val="90000"/>
              </a:lnSpc>
            </a:pPr>
            <a:r>
              <a:rPr lang="en-US" altLang="en-US" sz="2000" dirty="0" smtClean="0">
                <a:latin typeface="Tahoma" pitchFamily="34" charset="0"/>
              </a:rPr>
              <a:t>Can “adjust” value by choosing column (HPLC or GC) that is more “selective” for one compound than another or change the solvent (HPLC) to one which “dissolves” one compound better than another</a:t>
            </a:r>
          </a:p>
          <a:p>
            <a:pPr lvl="1">
              <a:lnSpc>
                <a:spcPct val="90000"/>
              </a:lnSpc>
            </a:pPr>
            <a:r>
              <a:rPr lang="en-US" altLang="en-US" sz="2000" dirty="0" smtClean="0">
                <a:latin typeface="Tahoma" pitchFamily="34" charset="0"/>
              </a:rPr>
              <a:t>example:  on a non-polar column, diethyl ether (</a:t>
            </a:r>
            <a:r>
              <a:rPr lang="en-US" altLang="en-US" sz="2000" dirty="0" err="1" smtClean="0">
                <a:latin typeface="Tahoma" pitchFamily="34" charset="0"/>
              </a:rPr>
              <a:t>K</a:t>
            </a:r>
            <a:r>
              <a:rPr lang="en-US" altLang="en-US" sz="2000" baseline="-25000" dirty="0" err="1" smtClean="0">
                <a:latin typeface="Tahoma" pitchFamily="34" charset="0"/>
              </a:rPr>
              <a:t>ow</a:t>
            </a:r>
            <a:r>
              <a:rPr lang="en-US" altLang="en-US" sz="2000" dirty="0" smtClean="0">
                <a:latin typeface="Tahoma" pitchFamily="34" charset="0"/>
              </a:rPr>
              <a:t> = 6.8, </a:t>
            </a:r>
            <a:r>
              <a:rPr lang="en-US" altLang="en-US" sz="2000" dirty="0" err="1" smtClean="0">
                <a:latin typeface="Tahoma" pitchFamily="34" charset="0"/>
              </a:rPr>
              <a:t>bp</a:t>
            </a:r>
            <a:r>
              <a:rPr lang="en-US" altLang="en-US" sz="2000" dirty="0" smtClean="0">
                <a:latin typeface="Tahoma" pitchFamily="34" charset="0"/>
              </a:rPr>
              <a:t> = 34.6°C) and methanol (</a:t>
            </a:r>
            <a:r>
              <a:rPr lang="en-US" altLang="en-US" sz="2000" dirty="0" err="1" smtClean="0">
                <a:latin typeface="Tahoma" pitchFamily="34" charset="0"/>
              </a:rPr>
              <a:t>K</a:t>
            </a:r>
            <a:r>
              <a:rPr lang="en-US" altLang="en-US" sz="2000" baseline="-25000" dirty="0" err="1" smtClean="0">
                <a:latin typeface="Tahoma" pitchFamily="34" charset="0"/>
              </a:rPr>
              <a:t>ow</a:t>
            </a:r>
            <a:r>
              <a:rPr lang="en-US" altLang="en-US" sz="2000" dirty="0" smtClean="0">
                <a:latin typeface="Tahoma" pitchFamily="34" charset="0"/>
              </a:rPr>
              <a:t> = 0.15, </a:t>
            </a:r>
            <a:r>
              <a:rPr lang="en-US" altLang="en-US" sz="2000" dirty="0" err="1" smtClean="0">
                <a:latin typeface="Tahoma" pitchFamily="34" charset="0"/>
              </a:rPr>
              <a:t>bp</a:t>
            </a:r>
            <a:r>
              <a:rPr lang="en-US" altLang="en-US" sz="2000" dirty="0" smtClean="0">
                <a:latin typeface="Tahoma" pitchFamily="34" charset="0"/>
              </a:rPr>
              <a:t> = 64.7°C) are observed to partially co-elute giving a small </a:t>
            </a:r>
            <a:r>
              <a:rPr lang="en-US" altLang="en-US" sz="2000" dirty="0" smtClean="0">
                <a:latin typeface="Symbol" pitchFamily="18" charset="2"/>
              </a:rPr>
              <a:t>a</a:t>
            </a:r>
            <a:r>
              <a:rPr lang="en-US" altLang="en-US" sz="2000" dirty="0" smtClean="0">
                <a:latin typeface="Tahoma" pitchFamily="34" charset="0"/>
              </a:rPr>
              <a:t> value.</a:t>
            </a:r>
          </a:p>
          <a:p>
            <a:pPr lvl="1">
              <a:lnSpc>
                <a:spcPct val="90000"/>
              </a:lnSpc>
            </a:pPr>
            <a:r>
              <a:rPr lang="en-US" altLang="en-US" sz="2000" dirty="0" smtClean="0">
                <a:latin typeface="Tahoma" pitchFamily="34" charset="0"/>
              </a:rPr>
              <a:t>switching to a polar column will increase retention of methanol (stronger interaction with new column) and decrease retention of diethyl ether (weaker interaction with new column), increasing </a:t>
            </a:r>
            <a:r>
              <a:rPr lang="en-US" altLang="en-US" sz="2000" dirty="0" smtClean="0">
                <a:latin typeface="Symbol" pitchFamily="18" charset="2"/>
              </a:rPr>
              <a:t>a</a:t>
            </a:r>
            <a:r>
              <a:rPr lang="en-US" altLang="en-US" sz="2000" dirty="0" smtClean="0">
                <a:latin typeface="Tahoma" pitchFamily="34" charset="0"/>
              </a:rPr>
              <a:t>.</a:t>
            </a:r>
          </a:p>
          <a:p>
            <a:pPr lvl="1">
              <a:lnSpc>
                <a:spcPct val="90000"/>
              </a:lnSpc>
            </a:pPr>
            <a:r>
              <a:rPr lang="en-US" altLang="en-US" sz="2000" dirty="0" smtClean="0">
                <a:latin typeface="Tahoma" pitchFamily="34" charset="0"/>
              </a:rPr>
              <a:t>with HPLC, it is often possible to change the eluent to increase </a:t>
            </a:r>
            <a:r>
              <a:rPr lang="en-US" altLang="en-US" sz="2000" dirty="0" smtClean="0">
                <a:latin typeface="Symbol" pitchFamily="18" charset="2"/>
              </a:rPr>
              <a:t>a</a:t>
            </a:r>
            <a:r>
              <a:rPr lang="en-US" altLang="en-US" sz="2000" dirty="0" smtClean="0">
                <a:latin typeface="Tahoma" pitchFamily="34" charset="0"/>
              </a:rPr>
              <a:t>.  Recent example: reversed phase separation with acetonitrile and water lead to poor C16:0/C18:1 separation (for biodiesel characterization).  Switching organic to methanol lead to improvement. [show on next slide]</a:t>
            </a:r>
          </a:p>
        </p:txBody>
      </p:sp>
    </p:spTree>
    <p:extLst>
      <p:ext uri="{BB962C8B-B14F-4D97-AF65-F5344CB8AC3E}">
        <p14:creationId xmlns:p14="http://schemas.microsoft.com/office/powerpoint/2010/main" val="34851040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7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7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87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87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z="4000" dirty="0" smtClean="0">
                <a:latin typeface="Tahoma" pitchFamily="34" charset="0"/>
              </a:rPr>
              <a:t>Chromatography</a:t>
            </a:r>
            <a:r>
              <a:rPr lang="en-US" altLang="en-US" sz="2200" dirty="0" smtClean="0">
                <a:latin typeface="Tahoma" pitchFamily="34" charset="0"/>
              </a:rPr>
              <a:t/>
            </a:r>
            <a:br>
              <a:rPr lang="en-US" altLang="en-US" sz="2200" dirty="0" smtClean="0">
                <a:latin typeface="Tahoma" pitchFamily="34" charset="0"/>
              </a:rPr>
            </a:br>
            <a:r>
              <a:rPr lang="en-US" altLang="en-US" sz="2800" dirty="0" smtClean="0">
                <a:latin typeface="Tahoma" pitchFamily="34" charset="0"/>
              </a:rPr>
              <a:t>What do all these Parameters Mean? </a:t>
            </a:r>
            <a:r>
              <a:rPr lang="en-US" altLang="en-US" sz="2800" dirty="0">
                <a:latin typeface="Tahoma" pitchFamily="34" charset="0"/>
              </a:rPr>
              <a:t/>
            </a:r>
            <a:br>
              <a:rPr lang="en-US" altLang="en-US" sz="2800" dirty="0">
                <a:latin typeface="Tahoma" pitchFamily="34" charset="0"/>
              </a:rPr>
            </a:br>
            <a:r>
              <a:rPr lang="en-US" altLang="en-US" sz="2800" dirty="0" smtClean="0">
                <a:latin typeface="Tahoma" pitchFamily="34" charset="0"/>
              </a:rPr>
              <a:t>Relative Retention</a:t>
            </a:r>
          </a:p>
        </p:txBody>
      </p:sp>
      <p:sp>
        <p:nvSpPr>
          <p:cNvPr id="118787" name="Rectangle 3"/>
          <p:cNvSpPr>
            <a:spLocks noGrp="1" noChangeArrowheads="1"/>
          </p:cNvSpPr>
          <p:nvPr>
            <p:ph type="body" idx="1"/>
          </p:nvPr>
        </p:nvSpPr>
        <p:spPr/>
        <p:txBody>
          <a:bodyPr/>
          <a:lstStyle/>
          <a:p>
            <a:pPr>
              <a:lnSpc>
                <a:spcPct val="90000"/>
              </a:lnSpc>
            </a:pPr>
            <a:r>
              <a:rPr lang="en-US" altLang="en-US" sz="2400" dirty="0" smtClean="0">
                <a:latin typeface="Tahoma" panose="020B0604030504040204" pitchFamily="34" charset="0"/>
                <a:ea typeface="Tahoma" panose="020B0604030504040204" pitchFamily="34" charset="0"/>
                <a:cs typeface="Tahoma" panose="020B0604030504040204" pitchFamily="34" charset="0"/>
              </a:rPr>
              <a:t> </a:t>
            </a:r>
            <a:r>
              <a:rPr lang="en-US" altLang="en-US" sz="2400" dirty="0" smtClean="0">
                <a:latin typeface="Symbol" pitchFamily="18" charset="2"/>
              </a:rPr>
              <a:t>a</a:t>
            </a:r>
            <a:r>
              <a:rPr lang="en-US" altLang="en-US" sz="2400" dirty="0" smtClean="0">
                <a:latin typeface="Tahoma" pitchFamily="34" charset="0"/>
              </a:rPr>
              <a:t> values – research example from last time</a:t>
            </a:r>
          </a:p>
          <a:p>
            <a:pPr lvl="1">
              <a:lnSpc>
                <a:spcPct val="90000"/>
              </a:lnSpc>
            </a:pPr>
            <a:r>
              <a:rPr lang="en-US" altLang="en-US" sz="2000" dirty="0" smtClean="0">
                <a:latin typeface="Tahoma" pitchFamily="34" charset="0"/>
              </a:rPr>
              <a:t>Fatty acid separation example: - separating C16:0 (HO</a:t>
            </a:r>
            <a:r>
              <a:rPr lang="en-US" altLang="en-US" sz="2000" baseline="-25000" dirty="0" smtClean="0">
                <a:latin typeface="Tahoma" pitchFamily="34" charset="0"/>
              </a:rPr>
              <a:t>2</a:t>
            </a:r>
            <a:r>
              <a:rPr lang="en-US" altLang="en-US" sz="2000" dirty="0" smtClean="0">
                <a:latin typeface="Tahoma" pitchFamily="34" charset="0"/>
              </a:rPr>
              <a:t>C(CH</a:t>
            </a:r>
            <a:r>
              <a:rPr lang="en-US" altLang="en-US" sz="2000" baseline="-25000" dirty="0" smtClean="0">
                <a:latin typeface="Tahoma" pitchFamily="34" charset="0"/>
              </a:rPr>
              <a:t>2</a:t>
            </a:r>
            <a:r>
              <a:rPr lang="en-US" altLang="en-US" sz="2000" dirty="0" smtClean="0">
                <a:latin typeface="Tahoma" pitchFamily="34" charset="0"/>
              </a:rPr>
              <a:t>)</a:t>
            </a:r>
            <a:r>
              <a:rPr lang="en-US" altLang="en-US" sz="2000" baseline="-25000" dirty="0" smtClean="0">
                <a:latin typeface="Tahoma" pitchFamily="34" charset="0"/>
              </a:rPr>
              <a:t>14</a:t>
            </a:r>
            <a:r>
              <a:rPr lang="en-US" altLang="en-US" sz="2000" dirty="0" smtClean="0">
                <a:latin typeface="Tahoma" pitchFamily="34" charset="0"/>
              </a:rPr>
              <a:t>CH</a:t>
            </a:r>
            <a:r>
              <a:rPr lang="en-US" altLang="en-US" sz="2000" baseline="-25000" dirty="0" smtClean="0">
                <a:latin typeface="Tahoma" pitchFamily="34" charset="0"/>
              </a:rPr>
              <a:t>3</a:t>
            </a:r>
            <a:r>
              <a:rPr lang="en-US" altLang="en-US" sz="2000" dirty="0" smtClean="0">
                <a:latin typeface="Tahoma" pitchFamily="34" charset="0"/>
              </a:rPr>
              <a:t>) from C18:1 (HO</a:t>
            </a:r>
            <a:r>
              <a:rPr lang="en-US" altLang="en-US" sz="2000" baseline="-25000" dirty="0" smtClean="0">
                <a:latin typeface="Tahoma" pitchFamily="34" charset="0"/>
              </a:rPr>
              <a:t>2</a:t>
            </a:r>
            <a:r>
              <a:rPr lang="en-US" altLang="en-US" sz="2000" dirty="0" smtClean="0">
                <a:latin typeface="Tahoma" pitchFamily="34" charset="0"/>
              </a:rPr>
              <a:t>C(CH</a:t>
            </a:r>
            <a:r>
              <a:rPr lang="en-US" altLang="en-US" sz="2000" baseline="-25000" dirty="0" smtClean="0">
                <a:latin typeface="Tahoma" pitchFamily="34" charset="0"/>
              </a:rPr>
              <a:t>2</a:t>
            </a:r>
            <a:r>
              <a:rPr lang="en-US" altLang="en-US" sz="2000" dirty="0" smtClean="0">
                <a:latin typeface="Tahoma" pitchFamily="34" charset="0"/>
              </a:rPr>
              <a:t>)</a:t>
            </a:r>
            <a:r>
              <a:rPr lang="en-US" altLang="en-US" sz="2000" baseline="-25000" dirty="0" smtClean="0">
                <a:latin typeface="Tahoma" pitchFamily="34" charset="0"/>
              </a:rPr>
              <a:t>6</a:t>
            </a:r>
            <a:r>
              <a:rPr lang="en-US" altLang="en-US" sz="2000" dirty="0" smtClean="0">
                <a:latin typeface="Tahoma" pitchFamily="34" charset="0"/>
              </a:rPr>
              <a:t>CH=CH(CH</a:t>
            </a:r>
            <a:r>
              <a:rPr lang="en-US" altLang="en-US" sz="2000" baseline="-25000" dirty="0">
                <a:latin typeface="Tahoma" pitchFamily="34" charset="0"/>
              </a:rPr>
              <a:t>2</a:t>
            </a:r>
            <a:r>
              <a:rPr lang="en-US" altLang="en-US" sz="2000" dirty="0">
                <a:latin typeface="Tahoma" pitchFamily="34" charset="0"/>
              </a:rPr>
              <a:t>)</a:t>
            </a:r>
            <a:r>
              <a:rPr lang="en-US" altLang="en-US" sz="2000" baseline="-25000" dirty="0">
                <a:latin typeface="Tahoma" pitchFamily="34" charset="0"/>
              </a:rPr>
              <a:t>6</a:t>
            </a:r>
            <a:r>
              <a:rPr lang="en-US" altLang="en-US" sz="2000" dirty="0" smtClean="0">
                <a:latin typeface="Tahoma" pitchFamily="34" charset="0"/>
              </a:rPr>
              <a:t>CH</a:t>
            </a:r>
            <a:r>
              <a:rPr lang="en-US" altLang="en-US" sz="2000" baseline="-25000" dirty="0" smtClean="0">
                <a:latin typeface="Tahoma" pitchFamily="34" charset="0"/>
              </a:rPr>
              <a:t>3</a:t>
            </a:r>
            <a:r>
              <a:rPr lang="en-US" altLang="en-US" sz="2000" dirty="0" smtClean="0">
                <a:latin typeface="Tahoma" pitchFamily="34" charset="0"/>
              </a:rPr>
              <a:t>) fatty acids with organic plus aqueous formic acid</a:t>
            </a:r>
          </a:p>
          <a:p>
            <a:pPr lvl="1">
              <a:lnSpc>
                <a:spcPct val="90000"/>
              </a:lnSpc>
            </a:pPr>
            <a:r>
              <a:rPr lang="en-US" altLang="en-US" sz="2000" dirty="0" smtClean="0">
                <a:latin typeface="Tahoma" pitchFamily="34" charset="0"/>
              </a:rPr>
              <a:t>When using formic acid and acetonitrile, small </a:t>
            </a:r>
            <a:r>
              <a:rPr lang="en-US" altLang="en-US" sz="2000" dirty="0" smtClean="0">
                <a:latin typeface="Symbol" panose="05050102010706020507" pitchFamily="18" charset="2"/>
              </a:rPr>
              <a:t>a</a:t>
            </a:r>
            <a:r>
              <a:rPr lang="en-US" altLang="en-US" sz="2000" dirty="0" smtClean="0">
                <a:latin typeface="Tahoma" pitchFamily="34" charset="0"/>
              </a:rPr>
              <a:t> value</a:t>
            </a:r>
          </a:p>
          <a:p>
            <a:pPr lvl="1">
              <a:lnSpc>
                <a:spcPct val="90000"/>
              </a:lnSpc>
            </a:pPr>
            <a:r>
              <a:rPr lang="en-US" altLang="en-US" sz="2000" dirty="0" smtClean="0">
                <a:latin typeface="Tahoma" pitchFamily="34" charset="0"/>
              </a:rPr>
              <a:t>Replacement of methanol for acetonitrile improves </a:t>
            </a:r>
            <a:r>
              <a:rPr lang="en-US" altLang="en-US" sz="2000" dirty="0">
                <a:latin typeface="Symbol" panose="05050102010706020507" pitchFamily="18" charset="2"/>
              </a:rPr>
              <a:t>a</a:t>
            </a:r>
            <a:r>
              <a:rPr lang="en-US" altLang="en-US" sz="2000" dirty="0" smtClean="0">
                <a:latin typeface="Tahoma" pitchFamily="34" charset="0"/>
              </a:rPr>
              <a:t> value</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639824"/>
            <a:ext cx="4021360" cy="214409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00604" y="5783914"/>
            <a:ext cx="3309395" cy="923330"/>
          </a:xfrm>
          <a:prstGeom prst="rect">
            <a:avLst/>
          </a:prstGeom>
          <a:noFill/>
        </p:spPr>
        <p:txBody>
          <a:bodyPr wrap="square" rtlCol="0">
            <a:spAutoFit/>
          </a:bodyPr>
          <a:lstStyle/>
          <a:p>
            <a:r>
              <a:rPr lang="en-US" dirty="0" smtClean="0"/>
              <a:t>Example chromatogram – looks similar to this when used acetonitrile + formic acid</a:t>
            </a:r>
            <a:endParaRPr lang="en-US" dirty="0"/>
          </a:p>
        </p:txBody>
      </p:sp>
      <p:sp>
        <p:nvSpPr>
          <p:cNvPr id="3" name="Oval 2"/>
          <p:cNvSpPr/>
          <p:nvPr/>
        </p:nvSpPr>
        <p:spPr>
          <a:xfrm>
            <a:off x="2437435" y="3984156"/>
            <a:ext cx="304800" cy="766762"/>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00400" y="3799490"/>
            <a:ext cx="1495379" cy="369332"/>
          </a:xfrm>
          <a:prstGeom prst="rect">
            <a:avLst/>
          </a:prstGeom>
          <a:noFill/>
        </p:spPr>
        <p:txBody>
          <a:bodyPr wrap="square" rtlCol="0">
            <a:spAutoFit/>
          </a:bodyPr>
          <a:lstStyle/>
          <a:p>
            <a:r>
              <a:rPr lang="en-US" dirty="0" smtClean="0"/>
              <a:t>C16 + C18:1</a:t>
            </a:r>
            <a:endParaRPr lang="en-US" dirty="0"/>
          </a:p>
        </p:txBody>
      </p:sp>
      <p:cxnSp>
        <p:nvCxnSpPr>
          <p:cNvPr id="6" name="Straight Arrow Connector 5"/>
          <p:cNvCxnSpPr>
            <a:stCxn id="8" idx="1"/>
          </p:cNvCxnSpPr>
          <p:nvPr/>
        </p:nvCxnSpPr>
        <p:spPr>
          <a:xfrm flipH="1">
            <a:off x="2742235" y="3984156"/>
            <a:ext cx="458165" cy="198715"/>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5779" y="3697939"/>
            <a:ext cx="3914775" cy="208597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4876800" y="5934670"/>
            <a:ext cx="3810000" cy="923330"/>
          </a:xfrm>
          <a:prstGeom prst="rect">
            <a:avLst/>
          </a:prstGeom>
          <a:noFill/>
        </p:spPr>
        <p:txBody>
          <a:bodyPr wrap="square" rtlCol="0">
            <a:spAutoFit/>
          </a:bodyPr>
          <a:lstStyle/>
          <a:p>
            <a:r>
              <a:rPr lang="en-US" dirty="0" smtClean="0"/>
              <a:t>Note: actually went to 14% FA(</a:t>
            </a:r>
            <a:r>
              <a:rPr lang="en-US" dirty="0" err="1" smtClean="0"/>
              <a:t>aq</a:t>
            </a:r>
            <a:r>
              <a:rPr lang="en-US" dirty="0" smtClean="0"/>
              <a:t>) /21.5% acetonitrile/64.5% methanol to decrease tailing with methanol</a:t>
            </a:r>
            <a:endParaRPr lang="en-US" dirty="0"/>
          </a:p>
        </p:txBody>
      </p:sp>
      <p:sp>
        <p:nvSpPr>
          <p:cNvPr id="13" name="TextBox 12"/>
          <p:cNvSpPr txBox="1"/>
          <p:nvPr/>
        </p:nvSpPr>
        <p:spPr>
          <a:xfrm>
            <a:off x="5943601" y="3799490"/>
            <a:ext cx="973360" cy="369332"/>
          </a:xfrm>
          <a:prstGeom prst="rect">
            <a:avLst/>
          </a:prstGeom>
          <a:noFill/>
        </p:spPr>
        <p:txBody>
          <a:bodyPr wrap="square" rtlCol="0">
            <a:spAutoFit/>
          </a:bodyPr>
          <a:lstStyle/>
          <a:p>
            <a:r>
              <a:rPr lang="en-US" dirty="0" smtClean="0"/>
              <a:t>C18:1</a:t>
            </a:r>
            <a:endParaRPr lang="en-US" dirty="0"/>
          </a:p>
        </p:txBody>
      </p:sp>
      <p:sp>
        <p:nvSpPr>
          <p:cNvPr id="14" name="TextBox 13"/>
          <p:cNvSpPr txBox="1"/>
          <p:nvPr/>
        </p:nvSpPr>
        <p:spPr>
          <a:xfrm>
            <a:off x="7310340" y="4556260"/>
            <a:ext cx="973360" cy="369332"/>
          </a:xfrm>
          <a:prstGeom prst="rect">
            <a:avLst/>
          </a:prstGeom>
          <a:noFill/>
        </p:spPr>
        <p:txBody>
          <a:bodyPr wrap="square" rtlCol="0">
            <a:spAutoFit/>
          </a:bodyPr>
          <a:lstStyle/>
          <a:p>
            <a:r>
              <a:rPr lang="en-US" dirty="0" smtClean="0"/>
              <a:t>C16</a:t>
            </a:r>
            <a:endParaRPr lang="en-US" dirty="0"/>
          </a:p>
        </p:txBody>
      </p:sp>
      <p:cxnSp>
        <p:nvCxnSpPr>
          <p:cNvPr id="15" name="Straight Arrow Connector 14"/>
          <p:cNvCxnSpPr/>
          <p:nvPr/>
        </p:nvCxnSpPr>
        <p:spPr>
          <a:xfrm flipH="1">
            <a:off x="6916961" y="4826048"/>
            <a:ext cx="458165" cy="198715"/>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58207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7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7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18787">
                                            <p:txEl>
                                              <p:pRg st="3" end="3"/>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par>
                                <p:cTn id="46" presetID="10" presetClass="entr" presetSubtype="0" fill="hold"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uiExpand="1" build="p"/>
      <p:bldP spid="2" grpId="0"/>
      <p:bldP spid="3" grpId="0" animBg="1"/>
      <p:bldP spid="8"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idx="4294967295"/>
          </p:nvPr>
        </p:nvSpPr>
        <p:spPr/>
        <p:txBody>
          <a:bodyPr/>
          <a:lstStyle/>
          <a:p>
            <a:r>
              <a:rPr lang="en-US" altLang="en-US" sz="4000" smtClean="0">
                <a:latin typeface="Tahoma" pitchFamily="34" charset="0"/>
              </a:rPr>
              <a:t>Chromatography</a:t>
            </a:r>
            <a:r>
              <a:rPr lang="en-US" altLang="en-US" sz="2200" smtClean="0">
                <a:latin typeface="Tahoma" pitchFamily="34" charset="0"/>
              </a:rPr>
              <a:t/>
            </a:r>
            <a:br>
              <a:rPr lang="en-US" altLang="en-US" sz="2200" smtClean="0">
                <a:latin typeface="Tahoma" pitchFamily="34" charset="0"/>
              </a:rPr>
            </a:br>
            <a:r>
              <a:rPr lang="en-US" altLang="en-US" sz="2800" smtClean="0">
                <a:latin typeface="Tahoma" pitchFamily="34" charset="0"/>
              </a:rPr>
              <a:t>Band Broadening</a:t>
            </a:r>
          </a:p>
        </p:txBody>
      </p:sp>
      <p:sp>
        <p:nvSpPr>
          <p:cNvPr id="124931" name="Rectangle 3"/>
          <p:cNvSpPr>
            <a:spLocks noGrp="1" noChangeArrowheads="1"/>
          </p:cNvSpPr>
          <p:nvPr>
            <p:ph type="body" sz="half" idx="4294967295"/>
          </p:nvPr>
        </p:nvSpPr>
        <p:spPr>
          <a:xfrm>
            <a:off x="304800" y="1600200"/>
            <a:ext cx="4495800" cy="4525963"/>
          </a:xfrm>
        </p:spPr>
        <p:txBody>
          <a:bodyPr/>
          <a:lstStyle/>
          <a:p>
            <a:pPr>
              <a:lnSpc>
                <a:spcPct val="80000"/>
              </a:lnSpc>
            </a:pPr>
            <a:r>
              <a:rPr lang="en-US" altLang="en-US" sz="2400" dirty="0" smtClean="0"/>
              <a:t>Band Shape given by Gaussian Distribution</a:t>
            </a:r>
          </a:p>
          <a:p>
            <a:pPr>
              <a:lnSpc>
                <a:spcPct val="80000"/>
              </a:lnSpc>
            </a:pPr>
            <a:r>
              <a:rPr lang="en-US" altLang="en-US" sz="2400" dirty="0" smtClean="0"/>
              <a:t>Gaussian Distribution</a:t>
            </a:r>
          </a:p>
          <a:p>
            <a:pPr>
              <a:lnSpc>
                <a:spcPct val="80000"/>
              </a:lnSpc>
              <a:buFontTx/>
              <a:buNone/>
            </a:pPr>
            <a:endParaRPr lang="en-US" altLang="en-US" sz="2400" dirty="0" smtClean="0"/>
          </a:p>
          <a:p>
            <a:pPr>
              <a:lnSpc>
                <a:spcPct val="80000"/>
              </a:lnSpc>
              <a:buFontTx/>
              <a:buNone/>
            </a:pPr>
            <a:endParaRPr lang="en-US" altLang="en-US" sz="2400" dirty="0" smtClean="0"/>
          </a:p>
          <a:p>
            <a:pPr>
              <a:lnSpc>
                <a:spcPct val="80000"/>
              </a:lnSpc>
            </a:pPr>
            <a:r>
              <a:rPr lang="en-US" altLang="en-US" sz="2400" dirty="0" smtClean="0"/>
              <a:t>Normal Distribution Area = 1</a:t>
            </a:r>
          </a:p>
          <a:p>
            <a:pPr>
              <a:lnSpc>
                <a:spcPct val="80000"/>
              </a:lnSpc>
            </a:pPr>
            <a:r>
              <a:rPr lang="en-US" altLang="en-US" sz="2400" dirty="0" smtClean="0"/>
              <a:t>Widths</a:t>
            </a:r>
          </a:p>
          <a:p>
            <a:pPr lvl="1">
              <a:lnSpc>
                <a:spcPct val="80000"/>
              </a:lnSpc>
            </a:pPr>
            <a:r>
              <a:rPr lang="el-GR" altLang="en-US" sz="2000" dirty="0" smtClean="0">
                <a:cs typeface="Arial" charset="0"/>
              </a:rPr>
              <a:t>σ</a:t>
            </a:r>
            <a:r>
              <a:rPr lang="en-US" altLang="en-US" sz="2000" dirty="0" smtClean="0">
                <a:cs typeface="Arial" charset="0"/>
              </a:rPr>
              <a:t> (std deviation)</a:t>
            </a:r>
          </a:p>
          <a:p>
            <a:pPr lvl="1">
              <a:lnSpc>
                <a:spcPct val="80000"/>
              </a:lnSpc>
            </a:pPr>
            <a:r>
              <a:rPr lang="en-US" altLang="en-US" sz="2000" dirty="0" smtClean="0">
                <a:cs typeface="Arial" charset="0"/>
              </a:rPr>
              <a:t>w = 4</a:t>
            </a:r>
            <a:r>
              <a:rPr lang="el-GR" altLang="en-US" sz="2000" dirty="0" smtClean="0">
                <a:cs typeface="Arial" charset="0"/>
              </a:rPr>
              <a:t>σ</a:t>
            </a:r>
            <a:endParaRPr lang="en-US" altLang="en-US" sz="2000" dirty="0" smtClean="0">
              <a:cs typeface="Arial" charset="0"/>
            </a:endParaRPr>
          </a:p>
          <a:p>
            <a:pPr lvl="1">
              <a:lnSpc>
                <a:spcPct val="80000"/>
              </a:lnSpc>
            </a:pPr>
            <a:r>
              <a:rPr lang="en-US" altLang="en-US" sz="2000" dirty="0" smtClean="0">
                <a:cs typeface="Arial" charset="0"/>
              </a:rPr>
              <a:t>w</a:t>
            </a:r>
            <a:r>
              <a:rPr lang="en-US" altLang="en-US" sz="2000" baseline="-25000" dirty="0" smtClean="0">
                <a:cs typeface="Arial" charset="0"/>
              </a:rPr>
              <a:t>1/2</a:t>
            </a:r>
            <a:r>
              <a:rPr lang="en-US" altLang="en-US" sz="2000" dirty="0" smtClean="0">
                <a:cs typeface="Arial" charset="0"/>
              </a:rPr>
              <a:t> = 2.35</a:t>
            </a:r>
            <a:r>
              <a:rPr lang="el-GR" altLang="en-US" sz="2000" dirty="0" smtClean="0">
                <a:cs typeface="Arial" charset="0"/>
              </a:rPr>
              <a:t>σ</a:t>
            </a:r>
            <a:endParaRPr lang="en-US" altLang="en-US" sz="2000" dirty="0" smtClean="0">
              <a:cs typeface="Arial" charset="0"/>
            </a:endParaRPr>
          </a:p>
          <a:p>
            <a:pPr lvl="1">
              <a:lnSpc>
                <a:spcPct val="80000"/>
              </a:lnSpc>
              <a:buNone/>
            </a:pPr>
            <a:endParaRPr lang="el-GR" altLang="en-US" sz="2000" dirty="0" smtClean="0">
              <a:cs typeface="Arial" charset="0"/>
            </a:endParaRPr>
          </a:p>
        </p:txBody>
      </p:sp>
      <p:sp>
        <p:nvSpPr>
          <p:cNvPr id="124932" name="Freeform 4"/>
          <p:cNvSpPr>
            <a:spLocks/>
          </p:cNvSpPr>
          <p:nvPr/>
        </p:nvSpPr>
        <p:spPr bwMode="auto">
          <a:xfrm>
            <a:off x="5257800" y="3175000"/>
            <a:ext cx="3276600" cy="2705100"/>
          </a:xfrm>
          <a:custGeom>
            <a:avLst/>
            <a:gdLst>
              <a:gd name="T0" fmla="*/ 0 w 2064"/>
              <a:gd name="T1" fmla="*/ 2147483647 h 1704"/>
              <a:gd name="T2" fmla="*/ 2147483647 w 2064"/>
              <a:gd name="T3" fmla="*/ 2147483647 h 1704"/>
              <a:gd name="T4" fmla="*/ 2147483647 w 2064"/>
              <a:gd name="T5" fmla="*/ 2147483647 h 1704"/>
              <a:gd name="T6" fmla="*/ 2147483647 w 2064"/>
              <a:gd name="T7" fmla="*/ 2147483647 h 1704"/>
              <a:gd name="T8" fmla="*/ 2147483647 w 2064"/>
              <a:gd name="T9" fmla="*/ 2147483647 h 1704"/>
              <a:gd name="T10" fmla="*/ 2147483647 w 2064"/>
              <a:gd name="T11" fmla="*/ 2147483647 h 1704"/>
              <a:gd name="T12" fmla="*/ 2147483647 w 2064"/>
              <a:gd name="T13" fmla="*/ 2147483647 h 1704"/>
              <a:gd name="T14" fmla="*/ 2147483647 w 2064"/>
              <a:gd name="T15" fmla="*/ 2147483647 h 1704"/>
              <a:gd name="T16" fmla="*/ 2147483647 w 2064"/>
              <a:gd name="T17" fmla="*/ 2147483647 h 1704"/>
              <a:gd name="T18" fmla="*/ 2147483647 w 2064"/>
              <a:gd name="T19" fmla="*/ 2147483647 h 1704"/>
              <a:gd name="T20" fmla="*/ 2147483647 w 2064"/>
              <a:gd name="T21" fmla="*/ 2147483647 h 1704"/>
              <a:gd name="T22" fmla="*/ 2147483647 w 2064"/>
              <a:gd name="T23" fmla="*/ 2147483647 h 1704"/>
              <a:gd name="T24" fmla="*/ 2147483647 w 2064"/>
              <a:gd name="T25" fmla="*/ 2147483647 h 17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64"/>
              <a:gd name="T40" fmla="*/ 0 h 1704"/>
              <a:gd name="T41" fmla="*/ 2064 w 2064"/>
              <a:gd name="T42" fmla="*/ 1704 h 170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64" h="1704">
                <a:moveTo>
                  <a:pt x="0" y="1648"/>
                </a:moveTo>
                <a:cubicBezTo>
                  <a:pt x="88" y="1652"/>
                  <a:pt x="176" y="1656"/>
                  <a:pt x="240" y="1648"/>
                </a:cubicBezTo>
                <a:cubicBezTo>
                  <a:pt x="304" y="1640"/>
                  <a:pt x="336" y="1632"/>
                  <a:pt x="384" y="1600"/>
                </a:cubicBezTo>
                <a:cubicBezTo>
                  <a:pt x="432" y="1568"/>
                  <a:pt x="472" y="1576"/>
                  <a:pt x="528" y="1456"/>
                </a:cubicBezTo>
                <a:cubicBezTo>
                  <a:pt x="584" y="1336"/>
                  <a:pt x="664" y="1088"/>
                  <a:pt x="720" y="880"/>
                </a:cubicBezTo>
                <a:cubicBezTo>
                  <a:pt x="776" y="672"/>
                  <a:pt x="824" y="352"/>
                  <a:pt x="864" y="208"/>
                </a:cubicBezTo>
                <a:cubicBezTo>
                  <a:pt x="904" y="64"/>
                  <a:pt x="928" y="32"/>
                  <a:pt x="960" y="16"/>
                </a:cubicBezTo>
                <a:cubicBezTo>
                  <a:pt x="992" y="0"/>
                  <a:pt x="1024" y="32"/>
                  <a:pt x="1056" y="112"/>
                </a:cubicBezTo>
                <a:cubicBezTo>
                  <a:pt x="1088" y="192"/>
                  <a:pt x="1120" y="352"/>
                  <a:pt x="1152" y="496"/>
                </a:cubicBezTo>
                <a:cubicBezTo>
                  <a:pt x="1184" y="640"/>
                  <a:pt x="1208" y="832"/>
                  <a:pt x="1248" y="976"/>
                </a:cubicBezTo>
                <a:cubicBezTo>
                  <a:pt x="1288" y="1120"/>
                  <a:pt x="1328" y="1248"/>
                  <a:pt x="1392" y="1360"/>
                </a:cubicBezTo>
                <a:cubicBezTo>
                  <a:pt x="1456" y="1472"/>
                  <a:pt x="1520" y="1592"/>
                  <a:pt x="1632" y="1648"/>
                </a:cubicBezTo>
                <a:cubicBezTo>
                  <a:pt x="1744" y="1704"/>
                  <a:pt x="1992" y="1688"/>
                  <a:pt x="2064" y="1696"/>
                </a:cubicBezTo>
              </a:path>
            </a:pathLst>
          </a:custGeom>
          <a:noFill/>
          <a:ln w="19050">
            <a:solidFill>
              <a:schemeClr val="tx1"/>
            </a:solidFill>
            <a:round/>
            <a:headEnd/>
            <a:tailEnd/>
          </a:ln>
        </p:spPr>
        <p:txBody>
          <a:bodyPr/>
          <a:lstStyle/>
          <a:p>
            <a:endParaRPr lang="en-US"/>
          </a:p>
        </p:txBody>
      </p:sp>
      <p:sp>
        <p:nvSpPr>
          <p:cNvPr id="124933" name="Text Box 5"/>
          <p:cNvSpPr txBox="1">
            <a:spLocks noChangeArrowheads="1"/>
          </p:cNvSpPr>
          <p:nvPr/>
        </p:nvSpPr>
        <p:spPr bwMode="auto">
          <a:xfrm>
            <a:off x="5257800" y="2286000"/>
            <a:ext cx="3200400" cy="366713"/>
          </a:xfrm>
          <a:prstGeom prst="rect">
            <a:avLst/>
          </a:prstGeom>
          <a:noFill/>
          <a:ln w="9525">
            <a:noFill/>
            <a:miter lim="800000"/>
            <a:headEnd/>
            <a:tailEnd/>
          </a:ln>
        </p:spPr>
        <p:txBody>
          <a:bodyPr>
            <a:spAutoFit/>
          </a:bodyPr>
          <a:lstStyle/>
          <a:p>
            <a:pPr>
              <a:spcBef>
                <a:spcPct val="50000"/>
              </a:spcBef>
            </a:pPr>
            <a:r>
              <a:rPr lang="en-US" altLang="en-US">
                <a:latin typeface="Tahoma" pitchFamily="34" charset="0"/>
              </a:rPr>
              <a:t>Gaussian Shape (Supposedly)</a:t>
            </a:r>
          </a:p>
        </p:txBody>
      </p:sp>
      <p:graphicFrame>
        <p:nvGraphicFramePr>
          <p:cNvPr id="124934" name="Object 6"/>
          <p:cNvGraphicFramePr>
            <a:graphicFrameLocks noGrp="1" noChangeAspect="1"/>
          </p:cNvGraphicFramePr>
          <p:nvPr>
            <p:ph sz="half" idx="4294967295"/>
          </p:nvPr>
        </p:nvGraphicFramePr>
        <p:xfrm>
          <a:off x="685800" y="2540000"/>
          <a:ext cx="2895600" cy="768350"/>
        </p:xfrm>
        <a:graphic>
          <a:graphicData uri="http://schemas.openxmlformats.org/presentationml/2006/ole">
            <mc:AlternateContent xmlns:mc="http://schemas.openxmlformats.org/markup-compatibility/2006">
              <mc:Choice xmlns:v="urn:schemas-microsoft-com:vml" Requires="v">
                <p:oleObj spid="_x0000_s12290" name="Equation" r:id="rId4" imgW="2005729" imgH="533169" progId="Equation.3">
                  <p:embed/>
                </p:oleObj>
              </mc:Choice>
              <mc:Fallback>
                <p:oleObj name="Equation" r:id="rId4" imgW="2005729" imgH="533169" progId="Equation.3">
                  <p:embed/>
                  <p:pic>
                    <p:nvPicPr>
                      <p:cNvPr id="124934"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540000"/>
                        <a:ext cx="2895600" cy="768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4935" name="Line 7"/>
          <p:cNvSpPr>
            <a:spLocks noChangeShapeType="1"/>
          </p:cNvSpPr>
          <p:nvPr/>
        </p:nvSpPr>
        <p:spPr bwMode="auto">
          <a:xfrm>
            <a:off x="6423025" y="4419600"/>
            <a:ext cx="762000" cy="0"/>
          </a:xfrm>
          <a:prstGeom prst="line">
            <a:avLst/>
          </a:prstGeom>
          <a:noFill/>
          <a:ln w="19050">
            <a:solidFill>
              <a:schemeClr val="tx1"/>
            </a:solidFill>
            <a:round/>
            <a:headEnd type="triangle" w="med" len="med"/>
            <a:tailEnd type="triangle" w="med" len="med"/>
          </a:ln>
        </p:spPr>
        <p:txBody>
          <a:bodyPr/>
          <a:lstStyle/>
          <a:p>
            <a:endParaRPr lang="en-US"/>
          </a:p>
        </p:txBody>
      </p:sp>
      <p:sp>
        <p:nvSpPr>
          <p:cNvPr id="124936" name="Text Box 8"/>
          <p:cNvSpPr txBox="1">
            <a:spLocks noChangeArrowheads="1"/>
          </p:cNvSpPr>
          <p:nvPr/>
        </p:nvSpPr>
        <p:spPr bwMode="auto">
          <a:xfrm>
            <a:off x="7543800" y="4267200"/>
            <a:ext cx="990600" cy="366713"/>
          </a:xfrm>
          <a:prstGeom prst="rect">
            <a:avLst/>
          </a:prstGeom>
          <a:noFill/>
          <a:ln w="9525">
            <a:noFill/>
            <a:miter lim="800000"/>
            <a:headEnd/>
            <a:tailEnd/>
          </a:ln>
        </p:spPr>
        <p:txBody>
          <a:bodyPr>
            <a:spAutoFit/>
          </a:bodyPr>
          <a:lstStyle/>
          <a:p>
            <a:pPr>
              <a:spcBef>
                <a:spcPct val="50000"/>
              </a:spcBef>
            </a:pPr>
            <a:r>
              <a:rPr lang="en-US" altLang="en-US">
                <a:cs typeface="Arial" charset="0"/>
              </a:rPr>
              <a:t>2</a:t>
            </a:r>
            <a:r>
              <a:rPr lang="el-GR" altLang="en-US">
                <a:cs typeface="Arial" charset="0"/>
              </a:rPr>
              <a:t>σ</a:t>
            </a:r>
          </a:p>
        </p:txBody>
      </p:sp>
      <p:sp>
        <p:nvSpPr>
          <p:cNvPr id="124937" name="Line 9"/>
          <p:cNvSpPr>
            <a:spLocks noChangeShapeType="1"/>
          </p:cNvSpPr>
          <p:nvPr/>
        </p:nvSpPr>
        <p:spPr bwMode="auto">
          <a:xfrm flipH="1">
            <a:off x="6096000" y="2743200"/>
            <a:ext cx="685800" cy="3124200"/>
          </a:xfrm>
          <a:prstGeom prst="line">
            <a:avLst/>
          </a:prstGeom>
          <a:noFill/>
          <a:ln w="9525">
            <a:solidFill>
              <a:schemeClr val="tx1"/>
            </a:solidFill>
            <a:round/>
            <a:headEnd/>
            <a:tailEnd/>
          </a:ln>
        </p:spPr>
        <p:txBody>
          <a:bodyPr/>
          <a:lstStyle/>
          <a:p>
            <a:endParaRPr lang="en-US"/>
          </a:p>
        </p:txBody>
      </p:sp>
      <p:sp>
        <p:nvSpPr>
          <p:cNvPr id="124938" name="Line 10"/>
          <p:cNvSpPr>
            <a:spLocks noChangeShapeType="1"/>
          </p:cNvSpPr>
          <p:nvPr/>
        </p:nvSpPr>
        <p:spPr bwMode="auto">
          <a:xfrm>
            <a:off x="6781800" y="2743200"/>
            <a:ext cx="739775" cy="3200400"/>
          </a:xfrm>
          <a:prstGeom prst="line">
            <a:avLst/>
          </a:prstGeom>
          <a:noFill/>
          <a:ln w="9525">
            <a:solidFill>
              <a:schemeClr val="tx1"/>
            </a:solidFill>
            <a:round/>
            <a:headEnd/>
            <a:tailEnd/>
          </a:ln>
        </p:spPr>
        <p:txBody>
          <a:bodyPr/>
          <a:lstStyle/>
          <a:p>
            <a:endParaRPr lang="en-US"/>
          </a:p>
        </p:txBody>
      </p:sp>
      <p:sp>
        <p:nvSpPr>
          <p:cNvPr id="124939" name="Line 11"/>
          <p:cNvSpPr>
            <a:spLocks noChangeShapeType="1"/>
          </p:cNvSpPr>
          <p:nvPr/>
        </p:nvSpPr>
        <p:spPr bwMode="auto">
          <a:xfrm>
            <a:off x="5181600" y="5867400"/>
            <a:ext cx="3276600" cy="0"/>
          </a:xfrm>
          <a:prstGeom prst="line">
            <a:avLst/>
          </a:prstGeom>
          <a:noFill/>
          <a:ln w="9525">
            <a:solidFill>
              <a:schemeClr val="tx1"/>
            </a:solidFill>
            <a:round/>
            <a:headEnd/>
            <a:tailEnd/>
          </a:ln>
        </p:spPr>
        <p:txBody>
          <a:bodyPr/>
          <a:lstStyle/>
          <a:p>
            <a:endParaRPr lang="en-US"/>
          </a:p>
        </p:txBody>
      </p:sp>
      <p:sp>
        <p:nvSpPr>
          <p:cNvPr id="124940" name="Text Box 12"/>
          <p:cNvSpPr txBox="1">
            <a:spLocks noChangeArrowheads="1"/>
          </p:cNvSpPr>
          <p:nvPr/>
        </p:nvSpPr>
        <p:spPr bwMode="auto">
          <a:xfrm>
            <a:off x="7239000" y="2895600"/>
            <a:ext cx="1905000" cy="366713"/>
          </a:xfrm>
          <a:prstGeom prst="rect">
            <a:avLst/>
          </a:prstGeom>
          <a:noFill/>
          <a:ln w="9525">
            <a:noFill/>
            <a:miter lim="800000"/>
            <a:headEnd/>
            <a:tailEnd/>
          </a:ln>
        </p:spPr>
        <p:txBody>
          <a:bodyPr>
            <a:spAutoFit/>
          </a:bodyPr>
          <a:lstStyle/>
          <a:p>
            <a:pPr>
              <a:spcBef>
                <a:spcPct val="50000"/>
              </a:spcBef>
            </a:pPr>
            <a:r>
              <a:rPr lang="en-US" altLang="en-US"/>
              <a:t>Inflection lines</a:t>
            </a:r>
          </a:p>
        </p:txBody>
      </p:sp>
      <p:sp>
        <p:nvSpPr>
          <p:cNvPr id="124941" name="Line 13"/>
          <p:cNvSpPr>
            <a:spLocks noChangeShapeType="1"/>
          </p:cNvSpPr>
          <p:nvPr/>
        </p:nvSpPr>
        <p:spPr bwMode="auto">
          <a:xfrm flipH="1">
            <a:off x="6858000" y="3124200"/>
            <a:ext cx="457200" cy="0"/>
          </a:xfrm>
          <a:prstGeom prst="line">
            <a:avLst/>
          </a:prstGeom>
          <a:noFill/>
          <a:ln w="9525">
            <a:solidFill>
              <a:schemeClr val="tx1"/>
            </a:solidFill>
            <a:round/>
            <a:headEnd/>
            <a:tailEnd type="triangle" w="med" len="med"/>
          </a:ln>
        </p:spPr>
        <p:txBody>
          <a:bodyPr/>
          <a:lstStyle/>
          <a:p>
            <a:endParaRPr lang="en-US"/>
          </a:p>
        </p:txBody>
      </p:sp>
      <p:sp>
        <p:nvSpPr>
          <p:cNvPr id="124942" name="Line 14"/>
          <p:cNvSpPr>
            <a:spLocks noChangeShapeType="1"/>
          </p:cNvSpPr>
          <p:nvPr/>
        </p:nvSpPr>
        <p:spPr bwMode="auto">
          <a:xfrm flipH="1">
            <a:off x="6248400" y="3124200"/>
            <a:ext cx="1066800" cy="2057400"/>
          </a:xfrm>
          <a:prstGeom prst="line">
            <a:avLst/>
          </a:prstGeom>
          <a:noFill/>
          <a:ln w="9525">
            <a:solidFill>
              <a:schemeClr val="tx1"/>
            </a:solidFill>
            <a:round/>
            <a:headEnd/>
            <a:tailEnd type="triangle" w="med" len="med"/>
          </a:ln>
        </p:spPr>
        <p:txBody>
          <a:bodyPr/>
          <a:lstStyle/>
          <a:p>
            <a:endParaRPr lang="en-US"/>
          </a:p>
        </p:txBody>
      </p:sp>
      <p:sp>
        <p:nvSpPr>
          <p:cNvPr id="124943" name="Text Box 15"/>
          <p:cNvSpPr txBox="1">
            <a:spLocks noChangeArrowheads="1"/>
          </p:cNvSpPr>
          <p:nvPr/>
        </p:nvSpPr>
        <p:spPr bwMode="auto">
          <a:xfrm>
            <a:off x="6477000" y="5943600"/>
            <a:ext cx="838200" cy="366713"/>
          </a:xfrm>
          <a:prstGeom prst="rect">
            <a:avLst/>
          </a:prstGeom>
          <a:noFill/>
          <a:ln w="9525">
            <a:noFill/>
            <a:miter lim="800000"/>
            <a:headEnd/>
            <a:tailEnd/>
          </a:ln>
        </p:spPr>
        <p:txBody>
          <a:bodyPr>
            <a:spAutoFit/>
          </a:bodyPr>
          <a:lstStyle/>
          <a:p>
            <a:pPr>
              <a:spcBef>
                <a:spcPct val="50000"/>
              </a:spcBef>
            </a:pPr>
            <a:r>
              <a:rPr lang="en-US" altLang="en-US"/>
              <a:t>w</a:t>
            </a:r>
            <a:endParaRPr lang="en-US" altLang="en-US" baseline="-25000"/>
          </a:p>
        </p:txBody>
      </p:sp>
      <p:sp>
        <p:nvSpPr>
          <p:cNvPr id="124944" name="Line 16"/>
          <p:cNvSpPr>
            <a:spLocks noChangeShapeType="1"/>
          </p:cNvSpPr>
          <p:nvPr/>
        </p:nvSpPr>
        <p:spPr bwMode="auto">
          <a:xfrm>
            <a:off x="6096000" y="5943600"/>
            <a:ext cx="1371600" cy="0"/>
          </a:xfrm>
          <a:prstGeom prst="line">
            <a:avLst/>
          </a:prstGeom>
          <a:noFill/>
          <a:ln w="19050">
            <a:solidFill>
              <a:schemeClr val="tx1"/>
            </a:solidFill>
            <a:round/>
            <a:headEnd type="triangle" w="med" len="med"/>
            <a:tailEnd type="triangle" w="med" len="med"/>
          </a:ln>
        </p:spPr>
        <p:txBody>
          <a:bodyPr/>
          <a:lstStyle/>
          <a:p>
            <a:endParaRPr lang="en-US"/>
          </a:p>
        </p:txBody>
      </p:sp>
      <p:sp>
        <p:nvSpPr>
          <p:cNvPr id="124945" name="Line 17"/>
          <p:cNvSpPr>
            <a:spLocks noChangeShapeType="1"/>
          </p:cNvSpPr>
          <p:nvPr/>
        </p:nvSpPr>
        <p:spPr bwMode="auto">
          <a:xfrm>
            <a:off x="5486400" y="3200400"/>
            <a:ext cx="0" cy="2667000"/>
          </a:xfrm>
          <a:prstGeom prst="line">
            <a:avLst/>
          </a:prstGeom>
          <a:noFill/>
          <a:ln w="9525">
            <a:solidFill>
              <a:schemeClr val="tx1"/>
            </a:solidFill>
            <a:round/>
            <a:headEnd type="triangle" w="med" len="med"/>
            <a:tailEnd type="triangle" w="med" len="med"/>
          </a:ln>
        </p:spPr>
        <p:txBody>
          <a:bodyPr/>
          <a:lstStyle/>
          <a:p>
            <a:endParaRPr lang="en-US"/>
          </a:p>
        </p:txBody>
      </p:sp>
      <p:sp>
        <p:nvSpPr>
          <p:cNvPr id="124946" name="Text Box 18"/>
          <p:cNvSpPr txBox="1">
            <a:spLocks noChangeArrowheads="1"/>
          </p:cNvSpPr>
          <p:nvPr/>
        </p:nvSpPr>
        <p:spPr bwMode="auto">
          <a:xfrm>
            <a:off x="4495800" y="3962400"/>
            <a:ext cx="1143000" cy="366713"/>
          </a:xfrm>
          <a:prstGeom prst="rect">
            <a:avLst/>
          </a:prstGeom>
          <a:noFill/>
          <a:ln w="9525">
            <a:noFill/>
            <a:miter lim="800000"/>
            <a:headEnd/>
            <a:tailEnd/>
          </a:ln>
        </p:spPr>
        <p:txBody>
          <a:bodyPr>
            <a:spAutoFit/>
          </a:bodyPr>
          <a:lstStyle/>
          <a:p>
            <a:pPr>
              <a:spcBef>
                <a:spcPct val="50000"/>
              </a:spcBef>
            </a:pPr>
            <a:r>
              <a:rPr lang="en-US" altLang="en-US"/>
              <a:t>Height</a:t>
            </a:r>
          </a:p>
        </p:txBody>
      </p:sp>
      <p:sp>
        <p:nvSpPr>
          <p:cNvPr id="124947" name="Line 19"/>
          <p:cNvSpPr>
            <a:spLocks noChangeShapeType="1"/>
          </p:cNvSpPr>
          <p:nvPr/>
        </p:nvSpPr>
        <p:spPr bwMode="auto">
          <a:xfrm>
            <a:off x="5334000" y="4572000"/>
            <a:ext cx="0" cy="1295400"/>
          </a:xfrm>
          <a:prstGeom prst="line">
            <a:avLst/>
          </a:prstGeom>
          <a:noFill/>
          <a:ln w="9525">
            <a:solidFill>
              <a:schemeClr val="tx1"/>
            </a:solidFill>
            <a:round/>
            <a:headEnd type="triangle" w="med" len="med"/>
            <a:tailEnd type="triangle" w="med" len="med"/>
          </a:ln>
        </p:spPr>
        <p:txBody>
          <a:bodyPr/>
          <a:lstStyle/>
          <a:p>
            <a:endParaRPr lang="en-US"/>
          </a:p>
        </p:txBody>
      </p:sp>
      <p:sp>
        <p:nvSpPr>
          <p:cNvPr id="124948" name="Text Box 20"/>
          <p:cNvSpPr txBox="1">
            <a:spLocks noChangeArrowheads="1"/>
          </p:cNvSpPr>
          <p:nvPr/>
        </p:nvSpPr>
        <p:spPr bwMode="auto">
          <a:xfrm>
            <a:off x="5562600" y="4724400"/>
            <a:ext cx="1143000" cy="641350"/>
          </a:xfrm>
          <a:prstGeom prst="rect">
            <a:avLst/>
          </a:prstGeom>
          <a:noFill/>
          <a:ln w="9525">
            <a:noFill/>
            <a:miter lim="800000"/>
            <a:headEnd/>
            <a:tailEnd/>
          </a:ln>
        </p:spPr>
        <p:txBody>
          <a:bodyPr>
            <a:spAutoFit/>
          </a:bodyPr>
          <a:lstStyle/>
          <a:p>
            <a:pPr>
              <a:spcBef>
                <a:spcPct val="50000"/>
              </a:spcBef>
            </a:pPr>
            <a:r>
              <a:rPr lang="en-US" altLang="en-US"/>
              <a:t>Half Height</a:t>
            </a:r>
          </a:p>
        </p:txBody>
      </p:sp>
      <p:sp>
        <p:nvSpPr>
          <p:cNvPr id="124949" name="Line 21"/>
          <p:cNvSpPr>
            <a:spLocks noChangeShapeType="1"/>
          </p:cNvSpPr>
          <p:nvPr/>
        </p:nvSpPr>
        <p:spPr bwMode="auto">
          <a:xfrm>
            <a:off x="6400800" y="4572000"/>
            <a:ext cx="838200" cy="0"/>
          </a:xfrm>
          <a:prstGeom prst="line">
            <a:avLst/>
          </a:prstGeom>
          <a:noFill/>
          <a:ln w="19050">
            <a:solidFill>
              <a:schemeClr val="tx1"/>
            </a:solidFill>
            <a:round/>
            <a:headEnd type="triangle" w="med" len="med"/>
            <a:tailEnd type="triangle" w="med" len="med"/>
          </a:ln>
        </p:spPr>
        <p:txBody>
          <a:bodyPr/>
          <a:lstStyle/>
          <a:p>
            <a:endParaRPr lang="en-US"/>
          </a:p>
        </p:txBody>
      </p:sp>
      <p:sp>
        <p:nvSpPr>
          <p:cNvPr id="124950" name="Text Box 22"/>
          <p:cNvSpPr txBox="1">
            <a:spLocks noChangeArrowheads="1"/>
          </p:cNvSpPr>
          <p:nvPr/>
        </p:nvSpPr>
        <p:spPr bwMode="auto">
          <a:xfrm>
            <a:off x="6477000" y="4724400"/>
            <a:ext cx="838200" cy="366713"/>
          </a:xfrm>
          <a:prstGeom prst="rect">
            <a:avLst/>
          </a:prstGeom>
          <a:noFill/>
          <a:ln w="9525">
            <a:noFill/>
            <a:miter lim="800000"/>
            <a:headEnd/>
            <a:tailEnd/>
          </a:ln>
        </p:spPr>
        <p:txBody>
          <a:bodyPr>
            <a:spAutoFit/>
          </a:bodyPr>
          <a:lstStyle/>
          <a:p>
            <a:pPr>
              <a:spcBef>
                <a:spcPct val="50000"/>
              </a:spcBef>
            </a:pPr>
            <a:r>
              <a:rPr lang="en-US" altLang="en-US"/>
              <a:t>w</a:t>
            </a:r>
            <a:r>
              <a:rPr lang="en-US" altLang="en-US" baseline="-25000"/>
              <a:t>1/2</a:t>
            </a:r>
          </a:p>
        </p:txBody>
      </p:sp>
      <p:sp>
        <p:nvSpPr>
          <p:cNvPr id="124951" name="Rectangle 23"/>
          <p:cNvSpPr>
            <a:spLocks noChangeArrowheads="1"/>
          </p:cNvSpPr>
          <p:nvPr/>
        </p:nvSpPr>
        <p:spPr bwMode="auto">
          <a:xfrm>
            <a:off x="1066800" y="4343400"/>
            <a:ext cx="990600" cy="304800"/>
          </a:xfrm>
          <a:prstGeom prst="rect">
            <a:avLst/>
          </a:prstGeom>
          <a:solidFill>
            <a:srgbClr val="FFFF00">
              <a:alpha val="47058"/>
            </a:srgbClr>
          </a:solidFill>
          <a:ln w="9525">
            <a:solidFill>
              <a:schemeClr val="tx1"/>
            </a:solidFill>
            <a:miter lim="800000"/>
            <a:headEnd/>
            <a:tailEnd/>
          </a:ln>
        </p:spPr>
        <p:txBody>
          <a:bodyPr wrap="none" anchor="ctr"/>
          <a:lstStyle/>
          <a:p>
            <a:endParaRPr lang="en-US" altLang="en-US"/>
          </a:p>
        </p:txBody>
      </p:sp>
      <p:sp>
        <p:nvSpPr>
          <p:cNvPr id="124952" name="Text Box 24"/>
          <p:cNvSpPr txBox="1">
            <a:spLocks noChangeArrowheads="1"/>
          </p:cNvSpPr>
          <p:nvPr/>
        </p:nvSpPr>
        <p:spPr bwMode="auto">
          <a:xfrm>
            <a:off x="2438400" y="4343400"/>
            <a:ext cx="1752600" cy="366713"/>
          </a:xfrm>
          <a:prstGeom prst="rect">
            <a:avLst/>
          </a:prstGeom>
          <a:noFill/>
          <a:ln w="9525">
            <a:noFill/>
            <a:miter lim="800000"/>
            <a:headEnd/>
            <a:tailEnd/>
          </a:ln>
        </p:spPr>
        <p:txBody>
          <a:bodyPr>
            <a:spAutoFit/>
          </a:bodyPr>
          <a:lstStyle/>
          <a:p>
            <a:pPr>
              <a:spcBef>
                <a:spcPct val="50000"/>
              </a:spcBef>
            </a:pPr>
            <a:r>
              <a:rPr lang="en-US" altLang="en-US">
                <a:solidFill>
                  <a:srgbClr val="CCCC00"/>
                </a:solidFill>
              </a:rPr>
              <a:t>Will use most</a:t>
            </a:r>
          </a:p>
        </p:txBody>
      </p:sp>
    </p:spTree>
    <p:extLst>
      <p:ext uri="{BB962C8B-B14F-4D97-AF65-F5344CB8AC3E}">
        <p14:creationId xmlns:p14="http://schemas.microsoft.com/office/powerpoint/2010/main" val="2382167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493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49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493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493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49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493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4931">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493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493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4931">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494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494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494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493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494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2494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493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4938"/>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24931">
                                            <p:txEl>
                                              <p:pRg st="8" end="8"/>
                                            </p:txEl>
                                          </p:spTgt>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2494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24946"/>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2494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24948"/>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2494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24950"/>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2495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249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P spid="124932" grpId="0" animBg="1"/>
      <p:bldP spid="124933" grpId="0"/>
      <p:bldP spid="124935" grpId="0" animBg="1"/>
      <p:bldP spid="124936" grpId="0"/>
      <p:bldP spid="124937" grpId="0" animBg="1"/>
      <p:bldP spid="124938" grpId="0" animBg="1"/>
      <p:bldP spid="124939" grpId="0" animBg="1"/>
      <p:bldP spid="124940" grpId="0"/>
      <p:bldP spid="124941" grpId="0" animBg="1"/>
      <p:bldP spid="124942" grpId="0" animBg="1"/>
      <p:bldP spid="124943" grpId="0"/>
      <p:bldP spid="124944" grpId="0" animBg="1"/>
      <p:bldP spid="124945" grpId="0" animBg="1"/>
      <p:bldP spid="124946" grpId="0"/>
      <p:bldP spid="124947" grpId="0" animBg="1"/>
      <p:bldP spid="124948" grpId="0"/>
      <p:bldP spid="124949" grpId="0" animBg="1"/>
      <p:bldP spid="124950" grpId="0"/>
      <p:bldP spid="124951" grpId="0" animBg="1"/>
      <p:bldP spid="12495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r>
              <a:rPr lang="en-US" altLang="en-US" sz="4000" smtClean="0">
                <a:latin typeface="Tahoma" pitchFamily="34" charset="0"/>
              </a:rPr>
              <a:t>Chromatography</a:t>
            </a:r>
            <a:br>
              <a:rPr lang="en-US" altLang="en-US" sz="4000" smtClean="0">
                <a:latin typeface="Tahoma" pitchFamily="34" charset="0"/>
              </a:rPr>
            </a:br>
            <a:r>
              <a:rPr lang="en-US" altLang="en-US" sz="3200" smtClean="0">
                <a:latin typeface="Tahoma" pitchFamily="34" charset="0"/>
              </a:rPr>
              <a:t>Column Efficiency</a:t>
            </a:r>
          </a:p>
        </p:txBody>
      </p:sp>
      <p:sp>
        <p:nvSpPr>
          <p:cNvPr id="125955" name="Rectangle 3"/>
          <p:cNvSpPr>
            <a:spLocks noGrp="1" noChangeArrowheads="1"/>
          </p:cNvSpPr>
          <p:nvPr>
            <p:ph type="body" sz="half" idx="4294967295"/>
          </p:nvPr>
        </p:nvSpPr>
        <p:spPr>
          <a:xfrm>
            <a:off x="457200" y="1600200"/>
            <a:ext cx="8229600" cy="3429000"/>
          </a:xfrm>
        </p:spPr>
        <p:txBody>
          <a:bodyPr/>
          <a:lstStyle/>
          <a:p>
            <a:r>
              <a:rPr lang="en-US" altLang="en-US" sz="2400" dirty="0" smtClean="0">
                <a:latin typeface="Tahoma" pitchFamily="34" charset="0"/>
              </a:rPr>
              <a:t>Number of Theoretical Plates = N = Primary measure of “efficiency”</a:t>
            </a:r>
          </a:p>
          <a:p>
            <a:r>
              <a:rPr lang="en-US" altLang="en-US" sz="2400" dirty="0" smtClean="0">
                <a:latin typeface="Tahoma" pitchFamily="34" charset="0"/>
              </a:rPr>
              <a:t>N=1 corresponds to 1 liquid-liquid extraction</a:t>
            </a:r>
          </a:p>
          <a:p>
            <a:r>
              <a:rPr lang="en-US" altLang="en-US" sz="2400" dirty="0" smtClean="0">
                <a:latin typeface="Tahoma" pitchFamily="34" charset="0"/>
              </a:rPr>
              <a:t>Good efficiency means:</a:t>
            </a:r>
          </a:p>
          <a:p>
            <a:pPr lvl="1"/>
            <a:r>
              <a:rPr lang="en-US" altLang="en-US" sz="2000" dirty="0" smtClean="0">
                <a:latin typeface="Tahoma" pitchFamily="34" charset="0"/>
              </a:rPr>
              <a:t>Large N value</a:t>
            </a:r>
          </a:p>
          <a:p>
            <a:pPr lvl="1"/>
            <a:r>
              <a:rPr lang="en-US" altLang="en-US" sz="2000" dirty="0" smtClean="0">
                <a:latin typeface="Tahoma" pitchFamily="34" charset="0"/>
              </a:rPr>
              <a:t>Late eluting peaks still have narrow peak widths</a:t>
            </a:r>
          </a:p>
          <a:p>
            <a:pPr lvl="1"/>
            <a:r>
              <a:rPr lang="en-US" altLang="en-US" sz="2000" dirty="0" smtClean="0">
                <a:latin typeface="Tahoma" pitchFamily="34" charset="0"/>
              </a:rPr>
              <a:t>Minimal band broadening</a:t>
            </a:r>
          </a:p>
          <a:p>
            <a:r>
              <a:rPr lang="en-US" altLang="en-US" sz="2400" dirty="0" smtClean="0">
                <a:latin typeface="Tahoma" pitchFamily="34" charset="0"/>
              </a:rPr>
              <a:t>N = 16(</a:t>
            </a:r>
            <a:r>
              <a:rPr lang="en-US" altLang="en-US" sz="2400" dirty="0" err="1" smtClean="0">
                <a:latin typeface="Tahoma" pitchFamily="34" charset="0"/>
              </a:rPr>
              <a:t>t</a:t>
            </a:r>
            <a:r>
              <a:rPr lang="en-US" altLang="en-US" sz="2400" baseline="-25000" dirty="0" err="1" smtClean="0">
                <a:latin typeface="Tahoma" pitchFamily="34" charset="0"/>
              </a:rPr>
              <a:t>R</a:t>
            </a:r>
            <a:r>
              <a:rPr lang="en-US" altLang="en-US" sz="2400" dirty="0" smtClean="0">
                <a:latin typeface="Tahoma" pitchFamily="34" charset="0"/>
              </a:rPr>
              <a:t>/w)</a:t>
            </a:r>
            <a:r>
              <a:rPr lang="en-US" altLang="en-US" sz="2400" baseline="30000" dirty="0" smtClean="0">
                <a:latin typeface="Tahoma" pitchFamily="34" charset="0"/>
              </a:rPr>
              <a:t>2</a:t>
            </a:r>
            <a:r>
              <a:rPr lang="en-US" altLang="en-US" sz="2400" dirty="0" smtClean="0">
                <a:latin typeface="Tahoma" pitchFamily="34" charset="0"/>
              </a:rPr>
              <a:t>M (other multipliers with other widths)</a:t>
            </a:r>
            <a:endParaRPr lang="en-US" altLang="en-US" sz="2400" baseline="30000" dirty="0" smtClean="0">
              <a:latin typeface="Tahoma" pitchFamily="34" charset="0"/>
            </a:endParaRPr>
          </a:p>
        </p:txBody>
      </p:sp>
      <p:sp>
        <p:nvSpPr>
          <p:cNvPr id="125956" name="Freeform 4"/>
          <p:cNvSpPr>
            <a:spLocks/>
          </p:cNvSpPr>
          <p:nvPr/>
        </p:nvSpPr>
        <p:spPr bwMode="auto">
          <a:xfrm>
            <a:off x="914400" y="5181600"/>
            <a:ext cx="7505700" cy="1079500"/>
          </a:xfrm>
          <a:custGeom>
            <a:avLst/>
            <a:gdLst>
              <a:gd name="T0" fmla="*/ 0 w 4728"/>
              <a:gd name="T1" fmla="*/ 2147483647 h 2008"/>
              <a:gd name="T2" fmla="*/ 2147483647 w 4728"/>
              <a:gd name="T3" fmla="*/ 2147483647 h 2008"/>
              <a:gd name="T4" fmla="*/ 2147483647 w 4728"/>
              <a:gd name="T5" fmla="*/ 2147483647 h 2008"/>
              <a:gd name="T6" fmla="*/ 2147483647 w 4728"/>
              <a:gd name="T7" fmla="*/ 2147483647 h 2008"/>
              <a:gd name="T8" fmla="*/ 2147483647 w 4728"/>
              <a:gd name="T9" fmla="*/ 2147483647 h 2008"/>
              <a:gd name="T10" fmla="*/ 2147483647 w 4728"/>
              <a:gd name="T11" fmla="*/ 2147483647 h 2008"/>
              <a:gd name="T12" fmla="*/ 2147483647 w 4728"/>
              <a:gd name="T13" fmla="*/ 2147483647 h 2008"/>
              <a:gd name="T14" fmla="*/ 2147483647 w 4728"/>
              <a:gd name="T15" fmla="*/ 2147483647 h 2008"/>
              <a:gd name="T16" fmla="*/ 2147483647 w 4728"/>
              <a:gd name="T17" fmla="*/ 2147483647 h 2008"/>
              <a:gd name="T18" fmla="*/ 2147483647 w 4728"/>
              <a:gd name="T19" fmla="*/ 2147483647 h 2008"/>
              <a:gd name="T20" fmla="*/ 2147483647 w 4728"/>
              <a:gd name="T21" fmla="*/ 2147483647 h 20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728"/>
              <a:gd name="T34" fmla="*/ 0 h 2008"/>
              <a:gd name="T35" fmla="*/ 4728 w 4728"/>
              <a:gd name="T36" fmla="*/ 2008 h 20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728" h="2008">
                <a:moveTo>
                  <a:pt x="0" y="1952"/>
                </a:moveTo>
                <a:cubicBezTo>
                  <a:pt x="1168" y="1952"/>
                  <a:pt x="2336" y="1952"/>
                  <a:pt x="2832" y="1952"/>
                </a:cubicBezTo>
                <a:cubicBezTo>
                  <a:pt x="3328" y="1952"/>
                  <a:pt x="2928" y="1960"/>
                  <a:pt x="2976" y="1952"/>
                </a:cubicBezTo>
                <a:cubicBezTo>
                  <a:pt x="3024" y="1944"/>
                  <a:pt x="3088" y="1976"/>
                  <a:pt x="3120" y="1904"/>
                </a:cubicBezTo>
                <a:cubicBezTo>
                  <a:pt x="3152" y="1832"/>
                  <a:pt x="3152" y="1832"/>
                  <a:pt x="3168" y="1520"/>
                </a:cubicBezTo>
                <a:cubicBezTo>
                  <a:pt x="3184" y="1208"/>
                  <a:pt x="3200" y="64"/>
                  <a:pt x="3216" y="32"/>
                </a:cubicBezTo>
                <a:cubicBezTo>
                  <a:pt x="3232" y="0"/>
                  <a:pt x="3248" y="1016"/>
                  <a:pt x="3264" y="1328"/>
                </a:cubicBezTo>
                <a:cubicBezTo>
                  <a:pt x="3280" y="1640"/>
                  <a:pt x="3272" y="1800"/>
                  <a:pt x="3312" y="1904"/>
                </a:cubicBezTo>
                <a:cubicBezTo>
                  <a:pt x="3352" y="2008"/>
                  <a:pt x="3296" y="1944"/>
                  <a:pt x="3504" y="1952"/>
                </a:cubicBezTo>
                <a:cubicBezTo>
                  <a:pt x="3712" y="1960"/>
                  <a:pt x="4392" y="1952"/>
                  <a:pt x="4560" y="1952"/>
                </a:cubicBezTo>
                <a:cubicBezTo>
                  <a:pt x="4728" y="1952"/>
                  <a:pt x="4620" y="1952"/>
                  <a:pt x="4512" y="1952"/>
                </a:cubicBezTo>
              </a:path>
            </a:pathLst>
          </a:custGeom>
          <a:noFill/>
          <a:ln w="9525">
            <a:solidFill>
              <a:schemeClr val="tx1"/>
            </a:solidFill>
            <a:round/>
            <a:headEnd/>
            <a:tailEnd/>
          </a:ln>
        </p:spPr>
        <p:txBody>
          <a:bodyPr/>
          <a:lstStyle/>
          <a:p>
            <a:endParaRPr lang="en-US"/>
          </a:p>
        </p:txBody>
      </p:sp>
      <p:sp>
        <p:nvSpPr>
          <p:cNvPr id="125957" name="Text Box 5"/>
          <p:cNvSpPr txBox="1">
            <a:spLocks noChangeArrowheads="1"/>
          </p:cNvSpPr>
          <p:nvPr/>
        </p:nvSpPr>
        <p:spPr bwMode="auto">
          <a:xfrm>
            <a:off x="6019800" y="5056187"/>
            <a:ext cx="2667000" cy="366713"/>
          </a:xfrm>
          <a:prstGeom prst="rect">
            <a:avLst/>
          </a:prstGeom>
          <a:noFill/>
          <a:ln w="9525">
            <a:noFill/>
            <a:miter lim="800000"/>
            <a:headEnd/>
            <a:tailEnd/>
          </a:ln>
        </p:spPr>
        <p:txBody>
          <a:bodyPr wrap="square">
            <a:spAutoFit/>
          </a:bodyPr>
          <a:lstStyle/>
          <a:p>
            <a:pPr>
              <a:spcBef>
                <a:spcPct val="50000"/>
              </a:spcBef>
            </a:pPr>
            <a:r>
              <a:rPr lang="en-US" altLang="en-US" dirty="0">
                <a:latin typeface="Tahoma" pitchFamily="34" charset="0"/>
              </a:rPr>
              <a:t>large N Value</a:t>
            </a:r>
          </a:p>
        </p:txBody>
      </p:sp>
      <p:sp>
        <p:nvSpPr>
          <p:cNvPr id="125958" name="Freeform 6"/>
          <p:cNvSpPr>
            <a:spLocks/>
          </p:cNvSpPr>
          <p:nvPr/>
        </p:nvSpPr>
        <p:spPr bwMode="auto">
          <a:xfrm>
            <a:off x="914400" y="5499100"/>
            <a:ext cx="7315200" cy="990600"/>
          </a:xfrm>
          <a:custGeom>
            <a:avLst/>
            <a:gdLst>
              <a:gd name="T0" fmla="*/ 0 w 4608"/>
              <a:gd name="T1" fmla="*/ 2147483647 h 624"/>
              <a:gd name="T2" fmla="*/ 2147483647 w 4608"/>
              <a:gd name="T3" fmla="*/ 2147483647 h 624"/>
              <a:gd name="T4" fmla="*/ 2147483647 w 4608"/>
              <a:gd name="T5" fmla="*/ 2147483647 h 624"/>
              <a:gd name="T6" fmla="*/ 2147483647 w 4608"/>
              <a:gd name="T7" fmla="*/ 2147483647 h 624"/>
              <a:gd name="T8" fmla="*/ 2147483647 w 4608"/>
              <a:gd name="T9" fmla="*/ 2147483647 h 624"/>
              <a:gd name="T10" fmla="*/ 2147483647 w 4608"/>
              <a:gd name="T11" fmla="*/ 2147483647 h 624"/>
              <a:gd name="T12" fmla="*/ 2147483647 w 4608"/>
              <a:gd name="T13" fmla="*/ 2147483647 h 624"/>
              <a:gd name="T14" fmla="*/ 2147483647 w 4608"/>
              <a:gd name="T15" fmla="*/ 2147483647 h 624"/>
              <a:gd name="T16" fmla="*/ 2147483647 w 4608"/>
              <a:gd name="T17" fmla="*/ 2147483647 h 6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08"/>
              <a:gd name="T28" fmla="*/ 0 h 624"/>
              <a:gd name="T29" fmla="*/ 4608 w 4608"/>
              <a:gd name="T30" fmla="*/ 624 h 6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08" h="624">
                <a:moveTo>
                  <a:pt x="0" y="568"/>
                </a:moveTo>
                <a:cubicBezTo>
                  <a:pt x="428" y="584"/>
                  <a:pt x="856" y="600"/>
                  <a:pt x="1104" y="568"/>
                </a:cubicBezTo>
                <a:cubicBezTo>
                  <a:pt x="1352" y="536"/>
                  <a:pt x="1392" y="456"/>
                  <a:pt x="1488" y="376"/>
                </a:cubicBezTo>
                <a:cubicBezTo>
                  <a:pt x="1584" y="296"/>
                  <a:pt x="1616" y="144"/>
                  <a:pt x="1680" y="88"/>
                </a:cubicBezTo>
                <a:cubicBezTo>
                  <a:pt x="1744" y="32"/>
                  <a:pt x="1808" y="0"/>
                  <a:pt x="1872" y="40"/>
                </a:cubicBezTo>
                <a:cubicBezTo>
                  <a:pt x="1936" y="80"/>
                  <a:pt x="1992" y="240"/>
                  <a:pt x="2064" y="328"/>
                </a:cubicBezTo>
                <a:cubicBezTo>
                  <a:pt x="2136" y="416"/>
                  <a:pt x="2168" y="520"/>
                  <a:pt x="2304" y="568"/>
                </a:cubicBezTo>
                <a:cubicBezTo>
                  <a:pt x="2440" y="616"/>
                  <a:pt x="2496" y="608"/>
                  <a:pt x="2880" y="616"/>
                </a:cubicBezTo>
                <a:cubicBezTo>
                  <a:pt x="3264" y="624"/>
                  <a:pt x="3936" y="620"/>
                  <a:pt x="4608" y="616"/>
                </a:cubicBezTo>
              </a:path>
            </a:pathLst>
          </a:custGeom>
          <a:noFill/>
          <a:ln w="9525">
            <a:solidFill>
              <a:schemeClr val="tx1"/>
            </a:solidFill>
            <a:round/>
            <a:headEnd/>
            <a:tailEnd/>
          </a:ln>
        </p:spPr>
        <p:txBody>
          <a:bodyPr/>
          <a:lstStyle/>
          <a:p>
            <a:endParaRPr lang="en-US"/>
          </a:p>
        </p:txBody>
      </p:sp>
      <p:sp>
        <p:nvSpPr>
          <p:cNvPr id="125959" name="Text Box 7"/>
          <p:cNvSpPr txBox="1">
            <a:spLocks noChangeArrowheads="1"/>
          </p:cNvSpPr>
          <p:nvPr/>
        </p:nvSpPr>
        <p:spPr bwMode="auto">
          <a:xfrm>
            <a:off x="3276600" y="5105400"/>
            <a:ext cx="1981200" cy="366713"/>
          </a:xfrm>
          <a:prstGeom prst="rect">
            <a:avLst/>
          </a:prstGeom>
          <a:noFill/>
          <a:ln w="9525">
            <a:noFill/>
            <a:miter lim="800000"/>
            <a:headEnd/>
            <a:tailEnd/>
          </a:ln>
        </p:spPr>
        <p:txBody>
          <a:bodyPr>
            <a:spAutoFit/>
          </a:bodyPr>
          <a:lstStyle/>
          <a:p>
            <a:pPr>
              <a:spcBef>
                <a:spcPct val="50000"/>
              </a:spcBef>
            </a:pPr>
            <a:r>
              <a:rPr lang="en-US" altLang="en-US">
                <a:latin typeface="Tahoma" pitchFamily="34" charset="0"/>
              </a:rPr>
              <a:t>low N value</a:t>
            </a:r>
          </a:p>
        </p:txBody>
      </p:sp>
    </p:spTree>
    <p:extLst>
      <p:ext uri="{BB962C8B-B14F-4D97-AF65-F5344CB8AC3E}">
        <p14:creationId xmlns:p14="http://schemas.microsoft.com/office/powerpoint/2010/main" val="4171611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9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59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59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59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595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595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595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595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xit" presetSubtype="0" fill="hold" grpId="1" nodeType="clickEffect">
                                  <p:stCondLst>
                                    <p:cond delay="0"/>
                                  </p:stCondLst>
                                  <p:childTnLst>
                                    <p:animEffect transition="out" filter="dissolve">
                                      <p:cBhvr>
                                        <p:cTn id="40" dur="500"/>
                                        <p:tgtEl>
                                          <p:spTgt spid="125957"/>
                                        </p:tgtEl>
                                      </p:cBhvr>
                                    </p:animEffect>
                                    <p:set>
                                      <p:cBhvr>
                                        <p:cTn id="41" dur="1" fill="hold">
                                          <p:stCondLst>
                                            <p:cond delay="499"/>
                                          </p:stCondLst>
                                        </p:cTn>
                                        <p:tgtEl>
                                          <p:spTgt spid="125957"/>
                                        </p:tgtEl>
                                        <p:attrNameLst>
                                          <p:attrName>style.visibility</p:attrName>
                                        </p:attrNameLst>
                                      </p:cBhvr>
                                      <p:to>
                                        <p:strVal val="hidden"/>
                                      </p:to>
                                    </p:set>
                                  </p:childTnLst>
                                </p:cTn>
                              </p:par>
                              <p:par>
                                <p:cTn id="42" presetID="9" presetClass="exit" presetSubtype="0" fill="hold" grpId="1" nodeType="withEffect">
                                  <p:stCondLst>
                                    <p:cond delay="0"/>
                                  </p:stCondLst>
                                  <p:childTnLst>
                                    <p:animEffect transition="out" filter="dissolve">
                                      <p:cBhvr>
                                        <p:cTn id="43" dur="500"/>
                                        <p:tgtEl>
                                          <p:spTgt spid="125956"/>
                                        </p:tgtEl>
                                      </p:cBhvr>
                                    </p:animEffect>
                                    <p:set>
                                      <p:cBhvr>
                                        <p:cTn id="44" dur="1" fill="hold">
                                          <p:stCondLst>
                                            <p:cond delay="499"/>
                                          </p:stCondLst>
                                        </p:cTn>
                                        <p:tgtEl>
                                          <p:spTgt spid="125956"/>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595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59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P spid="125956" grpId="0" animBg="1"/>
      <p:bldP spid="125956" grpId="1" animBg="1"/>
      <p:bldP spid="125957" grpId="0"/>
      <p:bldP spid="125957" grpId="1"/>
      <p:bldP spid="125958" grpId="0" animBg="1"/>
      <p:bldP spid="125959"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2477</TotalTime>
  <Words>1079</Words>
  <Application>Microsoft Office PowerPoint</Application>
  <PresentationFormat>On-screen Show (4:3)</PresentationFormat>
  <Paragraphs>139</Paragraphs>
  <Slides>17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5" baseType="lpstr">
      <vt:lpstr>Arial</vt:lpstr>
      <vt:lpstr>Symbol</vt:lpstr>
      <vt:lpstr>Tahoma</vt:lpstr>
      <vt:lpstr>Times New Roman</vt:lpstr>
      <vt:lpstr>Wingdings</vt:lpstr>
      <vt:lpstr>Default Design</vt:lpstr>
      <vt:lpstr>Equation</vt:lpstr>
      <vt:lpstr>ChemSketch</vt:lpstr>
      <vt:lpstr>Chem. 31 – 11/13 Lecture</vt:lpstr>
      <vt:lpstr>Announcements I</vt:lpstr>
      <vt:lpstr>Announcements II</vt:lpstr>
      <vt:lpstr>Chromatography  Definition Section – Relative Retention</vt:lpstr>
      <vt:lpstr>Chromatography  Reading Chromatograms</vt:lpstr>
      <vt:lpstr>Chromatography What do all these Parameters Mean?  Relative Retention</vt:lpstr>
      <vt:lpstr>Chromatography What do all these Parameters Mean?  Relative Retention</vt:lpstr>
      <vt:lpstr>Chromatography Band Broadening</vt:lpstr>
      <vt:lpstr>Chromatography Column Efficiency</vt:lpstr>
      <vt:lpstr>Chromatography Column Efficiency</vt:lpstr>
      <vt:lpstr>Chromatography Measurement of Efficiency</vt:lpstr>
      <vt:lpstr>Chromatography Resolution</vt:lpstr>
      <vt:lpstr>Chromatography  Resolution Example</vt:lpstr>
      <vt:lpstr>Chromatography Optimization – Resolution Equation</vt:lpstr>
      <vt:lpstr>Chromatography Graphical Representation</vt:lpstr>
      <vt:lpstr>Chromatography Recent Example</vt:lpstr>
      <vt:lpstr>Chromatography Last Questions</vt:lpstr>
    </vt:vector>
  </TitlesOfParts>
  <Company>CSUS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31 – 9/15 Lecture</dc:title>
  <dc:creator>RDixon</dc:creator>
  <cp:lastModifiedBy>Dixon, Roy W</cp:lastModifiedBy>
  <cp:revision>255</cp:revision>
  <dcterms:created xsi:type="dcterms:W3CDTF">2005-09-14T19:27:31Z</dcterms:created>
  <dcterms:modified xsi:type="dcterms:W3CDTF">2017-11-13T00:00:29Z</dcterms:modified>
</cp:coreProperties>
</file>