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9"/>
  </p:notesMasterIdLst>
  <p:sldIdLst>
    <p:sldId id="280" r:id="rId2"/>
    <p:sldId id="321" r:id="rId3"/>
    <p:sldId id="489" r:id="rId4"/>
    <p:sldId id="496" r:id="rId5"/>
    <p:sldId id="497" r:id="rId6"/>
    <p:sldId id="498" r:id="rId7"/>
    <p:sldId id="499" r:id="rId8"/>
    <p:sldId id="500" r:id="rId9"/>
    <p:sldId id="501" r:id="rId10"/>
    <p:sldId id="502" r:id="rId11"/>
    <p:sldId id="503" r:id="rId12"/>
    <p:sldId id="504" r:id="rId13"/>
    <p:sldId id="505" r:id="rId14"/>
    <p:sldId id="506" r:id="rId15"/>
    <p:sldId id="507" r:id="rId16"/>
    <p:sldId id="508" r:id="rId17"/>
    <p:sldId id="509"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C286A"/>
    <a:srgbClr val="FE5F26"/>
    <a:srgbClr val="FDBB27"/>
    <a:srgbClr val="FFDD9F"/>
    <a:srgbClr val="F3DBAB"/>
    <a:srgbClr val="FF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39" autoAdjust="0"/>
    <p:restoredTop sz="94660"/>
  </p:normalViewPr>
  <p:slideViewPr>
    <p:cSldViewPr>
      <p:cViewPr varScale="1">
        <p:scale>
          <a:sx n="79" d="100"/>
          <a:sy n="79" d="100"/>
        </p:scale>
        <p:origin x="90" y="51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dixon\Documents\C31F17\F17grad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Exam</a:t>
            </a:r>
            <a:r>
              <a:rPr lang="en-US" baseline="0"/>
              <a:t> 2 Distribution</a:t>
            </a:r>
            <a:r>
              <a:rPr lang="en-US"/>
              <a:t> </a:t>
            </a:r>
          </a:p>
        </c:rich>
      </c:tx>
      <c:layout>
        <c:manualLayout>
          <c:xMode val="edge"/>
          <c:yMode val="edge"/>
          <c:x val="0.44763888888888886"/>
          <c:y val="5.555555555555555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102580254391278"/>
          <c:y val="0.17171296296296296"/>
          <c:w val="0.82841881687865937"/>
          <c:h val="0.72088764946048411"/>
        </c:manualLayout>
      </c:layout>
      <c:barChart>
        <c:barDir val="col"/>
        <c:grouping val="clustered"/>
        <c:varyColors val="0"/>
        <c:ser>
          <c:idx val="0"/>
          <c:order val="0"/>
          <c:tx>
            <c:strRef>
              <c:f>Sect1!$R$110:$R$115</c:f>
              <c:strCache>
                <c:ptCount val="6"/>
                <c:pt idx="0">
                  <c:v>100s</c:v>
                </c:pt>
                <c:pt idx="1">
                  <c:v>90s</c:v>
                </c:pt>
                <c:pt idx="2">
                  <c:v>80s</c:v>
                </c:pt>
                <c:pt idx="3">
                  <c:v>70s</c:v>
                </c:pt>
                <c:pt idx="4">
                  <c:v>60s</c:v>
                </c:pt>
                <c:pt idx="5">
                  <c:v>&lt;60</c:v>
                </c:pt>
              </c:strCache>
            </c:strRef>
          </c:tx>
          <c:spPr>
            <a:solidFill>
              <a:schemeClr val="accent1"/>
            </a:solidFill>
            <a:ln w="19050">
              <a:solidFill>
                <a:schemeClr val="tx1"/>
              </a:solidFill>
            </a:ln>
            <a:effectLst/>
          </c:spPr>
          <c:invertIfNegative val="0"/>
          <c:cat>
            <c:strRef>
              <c:f>Sect1!$R$110:$R$115</c:f>
              <c:strCache>
                <c:ptCount val="6"/>
                <c:pt idx="0">
                  <c:v>100s</c:v>
                </c:pt>
                <c:pt idx="1">
                  <c:v>90s</c:v>
                </c:pt>
                <c:pt idx="2">
                  <c:v>80s</c:v>
                </c:pt>
                <c:pt idx="3">
                  <c:v>70s</c:v>
                </c:pt>
                <c:pt idx="4">
                  <c:v>60s</c:v>
                </c:pt>
                <c:pt idx="5">
                  <c:v>&lt;60</c:v>
                </c:pt>
              </c:strCache>
            </c:strRef>
          </c:cat>
          <c:val>
            <c:numRef>
              <c:f>Sect1!$S$110:$S$115</c:f>
              <c:numCache>
                <c:formatCode>General</c:formatCode>
                <c:ptCount val="6"/>
                <c:pt idx="0">
                  <c:v>1</c:v>
                </c:pt>
                <c:pt idx="1">
                  <c:v>17</c:v>
                </c:pt>
                <c:pt idx="2">
                  <c:v>31</c:v>
                </c:pt>
                <c:pt idx="3">
                  <c:v>17</c:v>
                </c:pt>
                <c:pt idx="4">
                  <c:v>13</c:v>
                </c:pt>
                <c:pt idx="5">
                  <c:v>10</c:v>
                </c:pt>
              </c:numCache>
            </c:numRef>
          </c:val>
          <c:extLst>
            <c:ext xmlns:c16="http://schemas.microsoft.com/office/drawing/2014/chart" uri="{C3380CC4-5D6E-409C-BE32-E72D297353CC}">
              <c16:uniqueId val="{00000000-5D99-4C48-A963-EECDAED28A62}"/>
            </c:ext>
          </c:extLst>
        </c:ser>
        <c:dLbls>
          <c:showLegendKey val="0"/>
          <c:showVal val="0"/>
          <c:showCatName val="0"/>
          <c:showSerName val="0"/>
          <c:showPercent val="0"/>
          <c:showBubbleSize val="0"/>
        </c:dLbls>
        <c:gapWidth val="0"/>
        <c:axId val="237253736"/>
        <c:axId val="237254392"/>
      </c:barChart>
      <c:catAx>
        <c:axId val="237253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7254392"/>
        <c:crosses val="autoZero"/>
        <c:auto val="1"/>
        <c:lblAlgn val="ctr"/>
        <c:lblOffset val="100"/>
        <c:noMultiLvlLbl val="0"/>
      </c:catAx>
      <c:valAx>
        <c:axId val="2372543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r>
                  <a:rPr lang="en-US"/>
                  <a:t>No.</a:t>
                </a:r>
                <a:r>
                  <a:rPr lang="en-US" baseline="0"/>
                  <a:t> Students</a:t>
                </a:r>
                <a:endParaRPr lang="en-US"/>
              </a:p>
            </c:rich>
          </c:tx>
          <c:layout/>
          <c:overlay val="0"/>
          <c:spPr>
            <a:noFill/>
            <a:ln>
              <a:noFill/>
            </a:ln>
            <a:effectLst/>
          </c:spPr>
          <c:txPr>
            <a:bodyPr rot="-54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7253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47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7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7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47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74F6AAE-64EB-4FB7-9865-3D1E0F502C23}" type="slidenum">
              <a:rPr lang="en-US"/>
              <a:pPr>
                <a:defRPr/>
              </a:pPr>
              <a:t>‹#›</a:t>
            </a:fld>
            <a:endParaRPr lang="en-US" dirty="0"/>
          </a:p>
        </p:txBody>
      </p:sp>
    </p:spTree>
    <p:extLst>
      <p:ext uri="{BB962C8B-B14F-4D97-AF65-F5344CB8AC3E}">
        <p14:creationId xmlns:p14="http://schemas.microsoft.com/office/powerpoint/2010/main" val="4104843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71DE0A9-E87F-4876-AA1C-A5CD0E199E8C}" type="slidenum">
              <a:rPr lang="en-US" smtClean="0"/>
              <a:pPr/>
              <a:t>1</a:t>
            </a:fld>
            <a:endParaRPr lang="en-US" dirty="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altLang="en-US" smtClean="0"/>
          </a:p>
        </p:txBody>
      </p:sp>
      <p:sp>
        <p:nvSpPr>
          <p:cNvPr id="3584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C7AC796-FE92-4080-AF5D-D8B7F7CB43C6}" type="slidenum">
              <a:rPr lang="en-US" altLang="en-US" sz="1200"/>
              <a:pPr algn="r"/>
              <a:t>10</a:t>
            </a:fld>
            <a:endParaRPr lang="en-US" altLang="en-US" sz="1200"/>
          </a:p>
        </p:txBody>
      </p:sp>
    </p:spTree>
    <p:extLst>
      <p:ext uri="{BB962C8B-B14F-4D97-AF65-F5344CB8AC3E}">
        <p14:creationId xmlns:p14="http://schemas.microsoft.com/office/powerpoint/2010/main" val="36439528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altLang="en-US" smtClean="0"/>
          </a:p>
        </p:txBody>
      </p:sp>
      <p:sp>
        <p:nvSpPr>
          <p:cNvPr id="368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836211D-B78D-40B0-83FF-B13BA8036832}" type="slidenum">
              <a:rPr lang="en-US" altLang="en-US" sz="1200"/>
              <a:pPr algn="r"/>
              <a:t>11</a:t>
            </a:fld>
            <a:endParaRPr lang="en-US" altLang="en-US" sz="1200"/>
          </a:p>
        </p:txBody>
      </p:sp>
    </p:spTree>
    <p:extLst>
      <p:ext uri="{BB962C8B-B14F-4D97-AF65-F5344CB8AC3E}">
        <p14:creationId xmlns:p14="http://schemas.microsoft.com/office/powerpoint/2010/main" val="692983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altLang="en-US" smtClean="0"/>
          </a:p>
        </p:txBody>
      </p:sp>
      <p:sp>
        <p:nvSpPr>
          <p:cNvPr id="3789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5FB3ED9-6720-4E2F-AEE1-34AF396B9B37}" type="slidenum">
              <a:rPr lang="en-US" altLang="en-US" sz="1200"/>
              <a:pPr algn="r"/>
              <a:t>12</a:t>
            </a:fld>
            <a:endParaRPr lang="en-US" altLang="en-US" sz="1200"/>
          </a:p>
        </p:txBody>
      </p:sp>
    </p:spTree>
    <p:extLst>
      <p:ext uri="{BB962C8B-B14F-4D97-AF65-F5344CB8AC3E}">
        <p14:creationId xmlns:p14="http://schemas.microsoft.com/office/powerpoint/2010/main" val="1660656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40CB5F7-8671-477C-ADCD-B1548F37195D}" type="slidenum">
              <a:rPr lang="en-US" altLang="en-US" sz="1200"/>
              <a:pPr algn="r"/>
              <a:t>13</a:t>
            </a:fld>
            <a:endParaRPr lang="en-US" alt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2082313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EA1A7E7-DD32-4637-A355-492EF905A476}" type="slidenum">
              <a:rPr lang="en-US" altLang="en-US" sz="1200"/>
              <a:pPr algn="r"/>
              <a:t>14</a:t>
            </a:fld>
            <a:endParaRPr lang="en-US" alt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21409284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F2C9D34-7EAF-4A17-944D-491A7832AD22}" type="slidenum">
              <a:rPr lang="en-US" altLang="en-US" sz="1200"/>
              <a:pPr algn="r"/>
              <a:t>15</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35611418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F2C9D34-7EAF-4A17-944D-491A7832AD22}" type="slidenum">
              <a:rPr lang="en-US" altLang="en-US" sz="1200"/>
              <a:pPr algn="r"/>
              <a:t>16</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40432166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36A8205-8775-4066-B3EE-DF544356ED56}" type="slidenum">
              <a:rPr lang="en-US" altLang="en-US" sz="1200"/>
              <a:pPr algn="r"/>
              <a:t>17</a:t>
            </a:fld>
            <a:endParaRPr lang="en-US" alt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2160092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E34562-EC1E-426A-AC41-3D3110D0B746}" type="slidenum">
              <a:rPr lang="en-US" altLang="en-US" smtClean="0"/>
              <a:pPr eaLnBrk="1" hangingPunct="1"/>
              <a:t>2</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9522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E34562-EC1E-426A-AC41-3D3110D0B746}" type="slidenum">
              <a:rPr lang="en-US" altLang="en-US" smtClean="0"/>
              <a:pPr eaLnBrk="1" hangingPunct="1"/>
              <a:t>3</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52248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451258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380441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altLang="en-US" smtClean="0">
              <a:latin typeface="Arial" pitchFamily="34" charset="0"/>
            </a:endParaRPr>
          </a:p>
        </p:txBody>
      </p:sp>
    </p:spTree>
    <p:extLst>
      <p:ext uri="{BB962C8B-B14F-4D97-AF65-F5344CB8AC3E}">
        <p14:creationId xmlns:p14="http://schemas.microsoft.com/office/powerpoint/2010/main" val="226548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altLang="en-US" smtClean="0">
              <a:latin typeface="Arial" pitchFamily="34" charset="0"/>
            </a:endParaRPr>
          </a:p>
        </p:txBody>
      </p:sp>
    </p:spTree>
    <p:extLst>
      <p:ext uri="{BB962C8B-B14F-4D97-AF65-F5344CB8AC3E}">
        <p14:creationId xmlns:p14="http://schemas.microsoft.com/office/powerpoint/2010/main" val="74545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altLang="en-US" smtClean="0"/>
          </a:p>
        </p:txBody>
      </p:sp>
      <p:sp>
        <p:nvSpPr>
          <p:cNvPr id="337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4EFB883-64F5-4552-A6C3-527C645834BA}" type="slidenum">
              <a:rPr lang="en-US" altLang="en-US" sz="1200"/>
              <a:pPr algn="r"/>
              <a:t>8</a:t>
            </a:fld>
            <a:endParaRPr lang="en-US" altLang="en-US" sz="1200"/>
          </a:p>
        </p:txBody>
      </p:sp>
    </p:spTree>
    <p:extLst>
      <p:ext uri="{BB962C8B-B14F-4D97-AF65-F5344CB8AC3E}">
        <p14:creationId xmlns:p14="http://schemas.microsoft.com/office/powerpoint/2010/main" val="2495146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altLang="en-US" smtClean="0"/>
          </a:p>
        </p:txBody>
      </p:sp>
      <p:sp>
        <p:nvSpPr>
          <p:cNvPr id="3482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A1FC0AF-BB21-4D08-A9A8-39E9C7494DB2}" type="slidenum">
              <a:rPr lang="en-US" altLang="en-US" sz="1200"/>
              <a:pPr algn="r"/>
              <a:t>9</a:t>
            </a:fld>
            <a:endParaRPr lang="en-US" altLang="en-US" sz="1200"/>
          </a:p>
        </p:txBody>
      </p:sp>
    </p:spTree>
    <p:extLst>
      <p:ext uri="{BB962C8B-B14F-4D97-AF65-F5344CB8AC3E}">
        <p14:creationId xmlns:p14="http://schemas.microsoft.com/office/powerpoint/2010/main" val="3485697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26D739-41CC-45F3-A2F8-54F75498319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2BCA316-2DFD-467F-8ED1-7F5246AEA9E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F520931-8EF3-46A8-997C-46B13522E08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3878EB5A-344A-41F2-A596-C1F76E48F8E0}"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2DDB630-275D-469B-A471-A17E61419EC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C4CFEF5-524F-4BF1-899F-01319DFF4D8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779684E-E842-45EA-8B59-90E0BBA1DFA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70B6499-511E-4EF5-B3CD-594BE3121F4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F4104C8-5017-4308-95B5-A729439CCAC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36B8E8B0-A1FB-4708-B88C-48AD02A4B7A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644BD675-B487-45FA-881E-E9B2D1E96B4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8B09EF-C3B3-4E6C-8126-59AC2A52309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926B93E-A935-4A8D-82F5-2AC2508B605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D5C0362-4945-4F4A-AD33-42DFC412B89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b="1" dirty="0" smtClean="0">
                <a:latin typeface="Tahoma" charset="0"/>
              </a:rPr>
              <a:t>Chem. 31 – </a:t>
            </a:r>
            <a:r>
              <a:rPr lang="en-US" b="1" dirty="0" smtClean="0">
                <a:latin typeface="Tahoma" charset="0"/>
              </a:rPr>
              <a:t>11/13 </a:t>
            </a:r>
            <a:r>
              <a:rPr lang="en-US" b="1" dirty="0" smtClean="0">
                <a:latin typeface="Tahoma" charset="0"/>
              </a:rPr>
              <a:t>Lecture</a:t>
            </a:r>
          </a:p>
        </p:txBody>
      </p:sp>
      <p:sp>
        <p:nvSpPr>
          <p:cNvPr id="3075" name="Rectangle 3"/>
          <p:cNvSpPr>
            <a:spLocks noGrp="1" noChangeArrowheads="1"/>
          </p:cNvSpPr>
          <p:nvPr>
            <p:ph type="subTitle" idx="1"/>
          </p:nvPr>
        </p:nvSpPr>
        <p:spPr/>
        <p:txBody>
          <a:bodyPr/>
          <a:lstStyle/>
          <a:p>
            <a:pPr eaLnBrk="1" hangingPunct="1"/>
            <a:endParaRPr lang="en-US" dirty="0" smtClean="0">
              <a:latin typeface="Tahom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en-US" altLang="en-US" sz="4000" smtClean="0">
                <a:latin typeface="Tahoma" pitchFamily="34" charset="0"/>
              </a:rPr>
              <a:t>Chromatography</a:t>
            </a:r>
            <a:br>
              <a:rPr lang="en-US" altLang="en-US" sz="4000" smtClean="0">
                <a:latin typeface="Tahoma" pitchFamily="34" charset="0"/>
              </a:rPr>
            </a:br>
            <a:r>
              <a:rPr lang="en-US" altLang="en-US" sz="3200" smtClean="0">
                <a:latin typeface="Tahoma" pitchFamily="34" charset="0"/>
              </a:rPr>
              <a:t>Column Efficiency</a:t>
            </a:r>
          </a:p>
        </p:txBody>
      </p:sp>
      <p:sp>
        <p:nvSpPr>
          <p:cNvPr id="125955" name="Rectangle 3"/>
          <p:cNvSpPr>
            <a:spLocks noGrp="1" noChangeArrowheads="1"/>
          </p:cNvSpPr>
          <p:nvPr>
            <p:ph type="body" sz="half" idx="4294967295"/>
          </p:nvPr>
        </p:nvSpPr>
        <p:spPr>
          <a:xfrm>
            <a:off x="457200" y="1600200"/>
            <a:ext cx="8229600" cy="4114800"/>
          </a:xfrm>
        </p:spPr>
        <p:txBody>
          <a:bodyPr/>
          <a:lstStyle/>
          <a:p>
            <a:pPr>
              <a:lnSpc>
                <a:spcPct val="90000"/>
              </a:lnSpc>
            </a:pPr>
            <a:r>
              <a:rPr lang="en-US" altLang="en-US" sz="2400" dirty="0" smtClean="0">
                <a:latin typeface="Tahoma" pitchFamily="34" charset="0"/>
              </a:rPr>
              <a:t>Relative measure of efficiency = H = Plate height = L/N where L = column length</a:t>
            </a:r>
          </a:p>
          <a:p>
            <a:pPr>
              <a:lnSpc>
                <a:spcPct val="90000"/>
              </a:lnSpc>
            </a:pPr>
            <a:r>
              <a:rPr lang="en-US" altLang="en-US" sz="2400" dirty="0" smtClean="0">
                <a:latin typeface="Tahoma" pitchFamily="34" charset="0"/>
              </a:rPr>
              <a:t>H = length of column needed to get a plate number of 1</a:t>
            </a:r>
          </a:p>
          <a:p>
            <a:pPr>
              <a:lnSpc>
                <a:spcPct val="90000"/>
              </a:lnSpc>
            </a:pPr>
            <a:r>
              <a:rPr lang="en-US" altLang="en-US" sz="2400" dirty="0" smtClean="0">
                <a:latin typeface="Tahoma" pitchFamily="34" charset="0"/>
              </a:rPr>
              <a:t>Smaller H means greater efficiency</a:t>
            </a:r>
          </a:p>
          <a:p>
            <a:pPr>
              <a:lnSpc>
                <a:spcPct val="90000"/>
              </a:lnSpc>
            </a:pPr>
            <a:r>
              <a:rPr lang="en-US" altLang="en-US" sz="2400" dirty="0" smtClean="0">
                <a:latin typeface="Tahoma" pitchFamily="34" charset="0"/>
              </a:rPr>
              <a:t>Note: H is independent of L (although usually calculated using L), N depends on L</a:t>
            </a:r>
          </a:p>
          <a:p>
            <a:pPr>
              <a:lnSpc>
                <a:spcPct val="90000"/>
              </a:lnSpc>
            </a:pPr>
            <a:r>
              <a:rPr lang="en-US" altLang="en-US" sz="2400" dirty="0" smtClean="0">
                <a:latin typeface="Tahoma" pitchFamily="34" charset="0"/>
              </a:rPr>
              <a:t>Improvement of Efficiency</a:t>
            </a:r>
          </a:p>
          <a:p>
            <a:pPr lvl="1">
              <a:lnSpc>
                <a:spcPct val="90000"/>
              </a:lnSpc>
            </a:pPr>
            <a:r>
              <a:rPr lang="en-US" altLang="en-US" sz="2000" dirty="0" smtClean="0">
                <a:latin typeface="Tahoma" pitchFamily="34" charset="0"/>
              </a:rPr>
              <a:t>Increase column length (N = L/H) so doubled column length will have twice the N value (no change in H)</a:t>
            </a:r>
          </a:p>
          <a:p>
            <a:pPr lvl="1">
              <a:lnSpc>
                <a:spcPct val="90000"/>
              </a:lnSpc>
            </a:pPr>
            <a:r>
              <a:rPr lang="en-US" altLang="en-US" sz="2000" dirty="0" smtClean="0">
                <a:latin typeface="Tahoma" pitchFamily="34" charset="0"/>
              </a:rPr>
              <a:t>Decrease H (use smaller diameter open tubular columns or smaller packing material) </a:t>
            </a:r>
            <a:r>
              <a:rPr lang="en-US" altLang="en-US" sz="2000" dirty="0" smtClean="0">
                <a:latin typeface="Times New Roman" pitchFamily="18" charset="0"/>
                <a:cs typeface="Times New Roman" pitchFamily="18" charset="0"/>
              </a:rPr>
              <a:t>→ </a:t>
            </a:r>
            <a:r>
              <a:rPr lang="en-US" altLang="en-US" sz="2000" dirty="0" smtClean="0">
                <a:latin typeface="Tahoma" pitchFamily="34" charset="0"/>
                <a:cs typeface="Times New Roman" pitchFamily="18" charset="0"/>
              </a:rPr>
              <a:t>greater N in same column length</a:t>
            </a:r>
          </a:p>
        </p:txBody>
      </p:sp>
      <p:sp>
        <p:nvSpPr>
          <p:cNvPr id="68616" name="Rectangle 8"/>
          <p:cNvSpPr>
            <a:spLocks noChangeArrowheads="1"/>
          </p:cNvSpPr>
          <p:nvPr/>
        </p:nvSpPr>
        <p:spPr bwMode="auto">
          <a:xfrm>
            <a:off x="685800" y="5867400"/>
            <a:ext cx="838200" cy="1524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68617" name="Rectangle 9"/>
          <p:cNvSpPr>
            <a:spLocks noChangeArrowheads="1"/>
          </p:cNvSpPr>
          <p:nvPr/>
        </p:nvSpPr>
        <p:spPr bwMode="auto">
          <a:xfrm>
            <a:off x="609600" y="5867400"/>
            <a:ext cx="1524000" cy="1524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68618" name="Oval 10"/>
          <p:cNvSpPr>
            <a:spLocks noChangeArrowheads="1"/>
          </p:cNvSpPr>
          <p:nvPr/>
        </p:nvSpPr>
        <p:spPr bwMode="auto">
          <a:xfrm>
            <a:off x="3276600" y="5715000"/>
            <a:ext cx="838200" cy="8382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68619" name="Oval 11"/>
          <p:cNvSpPr>
            <a:spLocks noChangeArrowheads="1"/>
          </p:cNvSpPr>
          <p:nvPr/>
        </p:nvSpPr>
        <p:spPr bwMode="auto">
          <a:xfrm>
            <a:off x="3352800" y="5791200"/>
            <a:ext cx="685800" cy="6858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20" name="Line 12"/>
          <p:cNvSpPr>
            <a:spLocks noChangeShapeType="1"/>
          </p:cNvSpPr>
          <p:nvPr/>
        </p:nvSpPr>
        <p:spPr bwMode="auto">
          <a:xfrm>
            <a:off x="4191000" y="6096000"/>
            <a:ext cx="228600" cy="0"/>
          </a:xfrm>
          <a:prstGeom prst="line">
            <a:avLst/>
          </a:prstGeom>
          <a:noFill/>
          <a:ln w="9525">
            <a:solidFill>
              <a:schemeClr val="tx1"/>
            </a:solidFill>
            <a:round/>
            <a:headEnd/>
            <a:tailEnd type="triangle" w="med" len="med"/>
          </a:ln>
        </p:spPr>
        <p:txBody>
          <a:bodyPr/>
          <a:lstStyle/>
          <a:p>
            <a:endParaRPr lang="en-US"/>
          </a:p>
        </p:txBody>
      </p:sp>
      <p:sp>
        <p:nvSpPr>
          <p:cNvPr id="68621" name="Oval 13"/>
          <p:cNvSpPr>
            <a:spLocks noChangeArrowheads="1"/>
          </p:cNvSpPr>
          <p:nvPr/>
        </p:nvSpPr>
        <p:spPr bwMode="auto">
          <a:xfrm>
            <a:off x="4605338" y="5880100"/>
            <a:ext cx="457200" cy="4572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68622" name="Oval 14"/>
          <p:cNvSpPr>
            <a:spLocks noChangeArrowheads="1"/>
          </p:cNvSpPr>
          <p:nvPr/>
        </p:nvSpPr>
        <p:spPr bwMode="auto">
          <a:xfrm>
            <a:off x="4648200" y="5922963"/>
            <a:ext cx="381000" cy="3810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23" name="Text Box 15"/>
          <p:cNvSpPr txBox="1">
            <a:spLocks noChangeArrowheads="1"/>
          </p:cNvSpPr>
          <p:nvPr/>
        </p:nvSpPr>
        <p:spPr bwMode="auto">
          <a:xfrm>
            <a:off x="5486400" y="5867400"/>
            <a:ext cx="609600" cy="366713"/>
          </a:xfrm>
          <a:prstGeom prst="rect">
            <a:avLst/>
          </a:prstGeom>
          <a:noFill/>
          <a:ln w="9525">
            <a:noFill/>
            <a:miter lim="800000"/>
            <a:headEnd/>
            <a:tailEnd/>
          </a:ln>
        </p:spPr>
        <p:txBody>
          <a:bodyPr>
            <a:spAutoFit/>
          </a:bodyPr>
          <a:lstStyle/>
          <a:p>
            <a:pPr>
              <a:spcBef>
                <a:spcPct val="50000"/>
              </a:spcBef>
            </a:pPr>
            <a:r>
              <a:rPr lang="en-US" altLang="en-US"/>
              <a:t>or</a:t>
            </a:r>
          </a:p>
        </p:txBody>
      </p:sp>
      <p:sp>
        <p:nvSpPr>
          <p:cNvPr id="68624" name="Rectangle 16"/>
          <p:cNvSpPr>
            <a:spLocks noChangeArrowheads="1"/>
          </p:cNvSpPr>
          <p:nvPr/>
        </p:nvSpPr>
        <p:spPr bwMode="auto">
          <a:xfrm>
            <a:off x="5943600" y="5638800"/>
            <a:ext cx="990600" cy="8382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68625" name="Oval 17"/>
          <p:cNvSpPr>
            <a:spLocks noChangeArrowheads="1"/>
          </p:cNvSpPr>
          <p:nvPr/>
        </p:nvSpPr>
        <p:spPr bwMode="auto">
          <a:xfrm>
            <a:off x="5943600" y="5638800"/>
            <a:ext cx="304800" cy="3048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26" name="Oval 18"/>
          <p:cNvSpPr>
            <a:spLocks noChangeArrowheads="1"/>
          </p:cNvSpPr>
          <p:nvPr/>
        </p:nvSpPr>
        <p:spPr bwMode="auto">
          <a:xfrm>
            <a:off x="5943600" y="5943600"/>
            <a:ext cx="304800" cy="3048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27" name="Oval 19"/>
          <p:cNvSpPr>
            <a:spLocks noChangeArrowheads="1"/>
          </p:cNvSpPr>
          <p:nvPr/>
        </p:nvSpPr>
        <p:spPr bwMode="auto">
          <a:xfrm>
            <a:off x="6248400" y="5638800"/>
            <a:ext cx="304800" cy="3048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28" name="Oval 20"/>
          <p:cNvSpPr>
            <a:spLocks noChangeArrowheads="1"/>
          </p:cNvSpPr>
          <p:nvPr/>
        </p:nvSpPr>
        <p:spPr bwMode="auto">
          <a:xfrm>
            <a:off x="6172200" y="6172200"/>
            <a:ext cx="304800" cy="3048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29" name="Oval 21"/>
          <p:cNvSpPr>
            <a:spLocks noChangeArrowheads="1"/>
          </p:cNvSpPr>
          <p:nvPr/>
        </p:nvSpPr>
        <p:spPr bwMode="auto">
          <a:xfrm>
            <a:off x="6400800" y="5943600"/>
            <a:ext cx="304800" cy="3048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30" name="Oval 22"/>
          <p:cNvSpPr>
            <a:spLocks noChangeArrowheads="1"/>
          </p:cNvSpPr>
          <p:nvPr/>
        </p:nvSpPr>
        <p:spPr bwMode="auto">
          <a:xfrm>
            <a:off x="6553200" y="5638800"/>
            <a:ext cx="304800" cy="3048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31" name="Oval 23"/>
          <p:cNvSpPr>
            <a:spLocks noChangeArrowheads="1"/>
          </p:cNvSpPr>
          <p:nvPr/>
        </p:nvSpPr>
        <p:spPr bwMode="auto">
          <a:xfrm>
            <a:off x="6629400" y="6172200"/>
            <a:ext cx="304800" cy="3048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32" name="Line 24"/>
          <p:cNvSpPr>
            <a:spLocks noChangeShapeType="1"/>
          </p:cNvSpPr>
          <p:nvPr/>
        </p:nvSpPr>
        <p:spPr bwMode="auto">
          <a:xfrm>
            <a:off x="7086600" y="6019800"/>
            <a:ext cx="228600" cy="0"/>
          </a:xfrm>
          <a:prstGeom prst="line">
            <a:avLst/>
          </a:prstGeom>
          <a:noFill/>
          <a:ln w="9525">
            <a:solidFill>
              <a:schemeClr val="tx1"/>
            </a:solidFill>
            <a:round/>
            <a:headEnd/>
            <a:tailEnd type="triangle" w="med" len="med"/>
          </a:ln>
        </p:spPr>
        <p:txBody>
          <a:bodyPr/>
          <a:lstStyle/>
          <a:p>
            <a:endParaRPr lang="en-US"/>
          </a:p>
        </p:txBody>
      </p:sp>
      <p:sp>
        <p:nvSpPr>
          <p:cNvPr id="68633" name="Rectangle 25"/>
          <p:cNvSpPr>
            <a:spLocks noChangeArrowheads="1"/>
          </p:cNvSpPr>
          <p:nvPr/>
        </p:nvSpPr>
        <p:spPr bwMode="auto">
          <a:xfrm>
            <a:off x="7467600" y="5638800"/>
            <a:ext cx="990600" cy="8382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68634" name="Oval 26"/>
          <p:cNvSpPr>
            <a:spLocks noChangeArrowheads="1"/>
          </p:cNvSpPr>
          <p:nvPr/>
        </p:nvSpPr>
        <p:spPr bwMode="auto">
          <a:xfrm>
            <a:off x="7467600" y="5638800"/>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35" name="Oval 27"/>
          <p:cNvSpPr>
            <a:spLocks noChangeArrowheads="1"/>
          </p:cNvSpPr>
          <p:nvPr/>
        </p:nvSpPr>
        <p:spPr bwMode="auto">
          <a:xfrm>
            <a:off x="7772400" y="5638800"/>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36" name="Oval 28"/>
          <p:cNvSpPr>
            <a:spLocks noChangeArrowheads="1"/>
          </p:cNvSpPr>
          <p:nvPr/>
        </p:nvSpPr>
        <p:spPr bwMode="auto">
          <a:xfrm>
            <a:off x="7467600" y="5867400"/>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37" name="Oval 29"/>
          <p:cNvSpPr>
            <a:spLocks noChangeArrowheads="1"/>
          </p:cNvSpPr>
          <p:nvPr/>
        </p:nvSpPr>
        <p:spPr bwMode="auto">
          <a:xfrm>
            <a:off x="7467600" y="6096000"/>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38" name="Oval 30"/>
          <p:cNvSpPr>
            <a:spLocks noChangeArrowheads="1"/>
          </p:cNvSpPr>
          <p:nvPr/>
        </p:nvSpPr>
        <p:spPr bwMode="auto">
          <a:xfrm>
            <a:off x="7673975" y="6237288"/>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39" name="Oval 31"/>
          <p:cNvSpPr>
            <a:spLocks noChangeArrowheads="1"/>
          </p:cNvSpPr>
          <p:nvPr/>
        </p:nvSpPr>
        <p:spPr bwMode="auto">
          <a:xfrm>
            <a:off x="7696200" y="5867400"/>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40" name="Oval 32"/>
          <p:cNvSpPr>
            <a:spLocks noChangeArrowheads="1"/>
          </p:cNvSpPr>
          <p:nvPr/>
        </p:nvSpPr>
        <p:spPr bwMode="auto">
          <a:xfrm>
            <a:off x="7837488" y="6075363"/>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41" name="Oval 33"/>
          <p:cNvSpPr>
            <a:spLocks noChangeArrowheads="1"/>
          </p:cNvSpPr>
          <p:nvPr/>
        </p:nvSpPr>
        <p:spPr bwMode="auto">
          <a:xfrm>
            <a:off x="8001000" y="5638800"/>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42" name="Oval 34"/>
          <p:cNvSpPr>
            <a:spLocks noChangeArrowheads="1"/>
          </p:cNvSpPr>
          <p:nvPr/>
        </p:nvSpPr>
        <p:spPr bwMode="auto">
          <a:xfrm>
            <a:off x="8001000" y="5867400"/>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43" name="Oval 35"/>
          <p:cNvSpPr>
            <a:spLocks noChangeArrowheads="1"/>
          </p:cNvSpPr>
          <p:nvPr/>
        </p:nvSpPr>
        <p:spPr bwMode="auto">
          <a:xfrm>
            <a:off x="8229600" y="5715000"/>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44" name="Oval 36"/>
          <p:cNvSpPr>
            <a:spLocks noChangeArrowheads="1"/>
          </p:cNvSpPr>
          <p:nvPr/>
        </p:nvSpPr>
        <p:spPr bwMode="auto">
          <a:xfrm>
            <a:off x="8023225" y="6227763"/>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
        <p:nvSpPr>
          <p:cNvPr id="68645" name="Oval 37"/>
          <p:cNvSpPr>
            <a:spLocks noChangeArrowheads="1"/>
          </p:cNvSpPr>
          <p:nvPr/>
        </p:nvSpPr>
        <p:spPr bwMode="auto">
          <a:xfrm>
            <a:off x="8186738" y="6019800"/>
            <a:ext cx="228600" cy="228600"/>
          </a:xfrm>
          <a:prstGeom prst="ellipse">
            <a:avLst/>
          </a:prstGeom>
          <a:solidFill>
            <a:schemeClr val="bg1"/>
          </a:solidFill>
          <a:ln w="9525">
            <a:solidFill>
              <a:schemeClr val="tx1"/>
            </a:solidFill>
            <a:round/>
            <a:headEnd/>
            <a:tailEnd/>
          </a:ln>
        </p:spPr>
        <p:txBody>
          <a:bodyPr wrap="none" anchor="ctr"/>
          <a:lstStyle/>
          <a:p>
            <a:endParaRPr lang="en-US" altLang="en-US"/>
          </a:p>
        </p:txBody>
      </p:sp>
    </p:spTree>
    <p:extLst>
      <p:ext uri="{BB962C8B-B14F-4D97-AF65-F5344CB8AC3E}">
        <p14:creationId xmlns:p14="http://schemas.microsoft.com/office/powerpoint/2010/main" val="17195195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9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59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59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59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595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861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xit" presetSubtype="0" fill="hold" grpId="1" nodeType="clickEffect">
                                  <p:stCondLst>
                                    <p:cond delay="0"/>
                                  </p:stCondLst>
                                  <p:childTnLst>
                                    <p:animEffect transition="out" filter="dissolve">
                                      <p:cBhvr>
                                        <p:cTn id="34" dur="500"/>
                                        <p:tgtEl>
                                          <p:spTgt spid="68616"/>
                                        </p:tgtEl>
                                      </p:cBhvr>
                                    </p:animEffect>
                                    <p:set>
                                      <p:cBhvr>
                                        <p:cTn id="35" dur="1" fill="hold">
                                          <p:stCondLst>
                                            <p:cond delay="499"/>
                                          </p:stCondLst>
                                        </p:cTn>
                                        <p:tgtEl>
                                          <p:spTgt spid="68616"/>
                                        </p:tgtEl>
                                        <p:attrNameLst>
                                          <p:attrName>style.visibility</p:attrName>
                                        </p:attrNameLst>
                                      </p:cBhvr>
                                      <p:to>
                                        <p:strVal val="hidden"/>
                                      </p:to>
                                    </p:set>
                                  </p:childTnLst>
                                </p:cTn>
                              </p:par>
                              <p:par>
                                <p:cTn id="36" presetID="9" presetClass="entr" presetSubtype="0" fill="hold" grpId="0" nodeType="withEffect">
                                  <p:stCondLst>
                                    <p:cond delay="0"/>
                                  </p:stCondLst>
                                  <p:childTnLst>
                                    <p:set>
                                      <p:cBhvr>
                                        <p:cTn id="37" dur="1" fill="hold">
                                          <p:stCondLst>
                                            <p:cond delay="0"/>
                                          </p:stCondLst>
                                        </p:cTn>
                                        <p:tgtEl>
                                          <p:spTgt spid="68617"/>
                                        </p:tgtEl>
                                        <p:attrNameLst>
                                          <p:attrName>style.visibility</p:attrName>
                                        </p:attrNameLst>
                                      </p:cBhvr>
                                      <p:to>
                                        <p:strVal val="visible"/>
                                      </p:to>
                                    </p:set>
                                    <p:animEffect transition="in" filter="dissolve">
                                      <p:cBhvr>
                                        <p:cTn id="38" dur="500"/>
                                        <p:tgtEl>
                                          <p:spTgt spid="686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5955">
                                            <p:txEl>
                                              <p:pRg st="6" end="6"/>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86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8619"/>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862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862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862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862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862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862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862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863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8631"/>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68620"/>
                                        </p:tgtEl>
                                        <p:attrNameLst>
                                          <p:attrName>style.visibility</p:attrName>
                                        </p:attrNameLst>
                                      </p:cBhvr>
                                      <p:to>
                                        <p:strVal val="visible"/>
                                      </p:to>
                                    </p:set>
                                    <p:animEffect transition="in" filter="dissolve">
                                      <p:cBhvr>
                                        <p:cTn id="73" dur="500"/>
                                        <p:tgtEl>
                                          <p:spTgt spid="68620"/>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68621"/>
                                        </p:tgtEl>
                                        <p:attrNameLst>
                                          <p:attrName>style.visibility</p:attrName>
                                        </p:attrNameLst>
                                      </p:cBhvr>
                                      <p:to>
                                        <p:strVal val="visible"/>
                                      </p:to>
                                    </p:set>
                                    <p:animEffect transition="in" filter="dissolve">
                                      <p:cBhvr>
                                        <p:cTn id="76" dur="500"/>
                                        <p:tgtEl>
                                          <p:spTgt spid="68621"/>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68622"/>
                                        </p:tgtEl>
                                        <p:attrNameLst>
                                          <p:attrName>style.visibility</p:attrName>
                                        </p:attrNameLst>
                                      </p:cBhvr>
                                      <p:to>
                                        <p:strVal val="visible"/>
                                      </p:to>
                                    </p:set>
                                    <p:animEffect transition="in" filter="dissolve">
                                      <p:cBhvr>
                                        <p:cTn id="79" dur="500"/>
                                        <p:tgtEl>
                                          <p:spTgt spid="68622"/>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9" presetClass="entr" presetSubtype="0" fill="hold" grpId="0" nodeType="clickEffect">
                                  <p:stCondLst>
                                    <p:cond delay="0"/>
                                  </p:stCondLst>
                                  <p:childTnLst>
                                    <p:set>
                                      <p:cBhvr>
                                        <p:cTn id="83" dur="1" fill="hold">
                                          <p:stCondLst>
                                            <p:cond delay="0"/>
                                          </p:stCondLst>
                                        </p:cTn>
                                        <p:tgtEl>
                                          <p:spTgt spid="68632"/>
                                        </p:tgtEl>
                                        <p:attrNameLst>
                                          <p:attrName>style.visibility</p:attrName>
                                        </p:attrNameLst>
                                      </p:cBhvr>
                                      <p:to>
                                        <p:strVal val="visible"/>
                                      </p:to>
                                    </p:set>
                                    <p:animEffect transition="in" filter="dissolve">
                                      <p:cBhvr>
                                        <p:cTn id="84" dur="500"/>
                                        <p:tgtEl>
                                          <p:spTgt spid="68632"/>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68633"/>
                                        </p:tgtEl>
                                        <p:attrNameLst>
                                          <p:attrName>style.visibility</p:attrName>
                                        </p:attrNameLst>
                                      </p:cBhvr>
                                      <p:to>
                                        <p:strVal val="visible"/>
                                      </p:to>
                                    </p:set>
                                    <p:animEffect transition="in" filter="dissolve">
                                      <p:cBhvr>
                                        <p:cTn id="87" dur="500"/>
                                        <p:tgtEl>
                                          <p:spTgt spid="68633"/>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68634"/>
                                        </p:tgtEl>
                                        <p:attrNameLst>
                                          <p:attrName>style.visibility</p:attrName>
                                        </p:attrNameLst>
                                      </p:cBhvr>
                                      <p:to>
                                        <p:strVal val="visible"/>
                                      </p:to>
                                    </p:set>
                                    <p:animEffect transition="in" filter="dissolve">
                                      <p:cBhvr>
                                        <p:cTn id="90" dur="500"/>
                                        <p:tgtEl>
                                          <p:spTgt spid="68634"/>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68635"/>
                                        </p:tgtEl>
                                        <p:attrNameLst>
                                          <p:attrName>style.visibility</p:attrName>
                                        </p:attrNameLst>
                                      </p:cBhvr>
                                      <p:to>
                                        <p:strVal val="visible"/>
                                      </p:to>
                                    </p:set>
                                    <p:animEffect transition="in" filter="dissolve">
                                      <p:cBhvr>
                                        <p:cTn id="93" dur="500"/>
                                        <p:tgtEl>
                                          <p:spTgt spid="68635"/>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68636"/>
                                        </p:tgtEl>
                                        <p:attrNameLst>
                                          <p:attrName>style.visibility</p:attrName>
                                        </p:attrNameLst>
                                      </p:cBhvr>
                                      <p:to>
                                        <p:strVal val="visible"/>
                                      </p:to>
                                    </p:set>
                                    <p:animEffect transition="in" filter="dissolve">
                                      <p:cBhvr>
                                        <p:cTn id="96" dur="500"/>
                                        <p:tgtEl>
                                          <p:spTgt spid="68636"/>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68637"/>
                                        </p:tgtEl>
                                        <p:attrNameLst>
                                          <p:attrName>style.visibility</p:attrName>
                                        </p:attrNameLst>
                                      </p:cBhvr>
                                      <p:to>
                                        <p:strVal val="visible"/>
                                      </p:to>
                                    </p:set>
                                    <p:animEffect transition="in" filter="dissolve">
                                      <p:cBhvr>
                                        <p:cTn id="99" dur="500"/>
                                        <p:tgtEl>
                                          <p:spTgt spid="68637"/>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68638"/>
                                        </p:tgtEl>
                                        <p:attrNameLst>
                                          <p:attrName>style.visibility</p:attrName>
                                        </p:attrNameLst>
                                      </p:cBhvr>
                                      <p:to>
                                        <p:strVal val="visible"/>
                                      </p:to>
                                    </p:set>
                                    <p:animEffect transition="in" filter="dissolve">
                                      <p:cBhvr>
                                        <p:cTn id="102" dur="500"/>
                                        <p:tgtEl>
                                          <p:spTgt spid="68638"/>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68639"/>
                                        </p:tgtEl>
                                        <p:attrNameLst>
                                          <p:attrName>style.visibility</p:attrName>
                                        </p:attrNameLst>
                                      </p:cBhvr>
                                      <p:to>
                                        <p:strVal val="visible"/>
                                      </p:to>
                                    </p:set>
                                    <p:animEffect transition="in" filter="dissolve">
                                      <p:cBhvr>
                                        <p:cTn id="105" dur="500"/>
                                        <p:tgtEl>
                                          <p:spTgt spid="68639"/>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68640"/>
                                        </p:tgtEl>
                                        <p:attrNameLst>
                                          <p:attrName>style.visibility</p:attrName>
                                        </p:attrNameLst>
                                      </p:cBhvr>
                                      <p:to>
                                        <p:strVal val="visible"/>
                                      </p:to>
                                    </p:set>
                                    <p:animEffect transition="in" filter="dissolve">
                                      <p:cBhvr>
                                        <p:cTn id="108" dur="500"/>
                                        <p:tgtEl>
                                          <p:spTgt spid="68640"/>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68641"/>
                                        </p:tgtEl>
                                        <p:attrNameLst>
                                          <p:attrName>style.visibility</p:attrName>
                                        </p:attrNameLst>
                                      </p:cBhvr>
                                      <p:to>
                                        <p:strVal val="visible"/>
                                      </p:to>
                                    </p:set>
                                    <p:animEffect transition="in" filter="dissolve">
                                      <p:cBhvr>
                                        <p:cTn id="111" dur="500"/>
                                        <p:tgtEl>
                                          <p:spTgt spid="68641"/>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68642"/>
                                        </p:tgtEl>
                                        <p:attrNameLst>
                                          <p:attrName>style.visibility</p:attrName>
                                        </p:attrNameLst>
                                      </p:cBhvr>
                                      <p:to>
                                        <p:strVal val="visible"/>
                                      </p:to>
                                    </p:set>
                                    <p:animEffect transition="in" filter="dissolve">
                                      <p:cBhvr>
                                        <p:cTn id="114" dur="500"/>
                                        <p:tgtEl>
                                          <p:spTgt spid="68642"/>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68643"/>
                                        </p:tgtEl>
                                        <p:attrNameLst>
                                          <p:attrName>style.visibility</p:attrName>
                                        </p:attrNameLst>
                                      </p:cBhvr>
                                      <p:to>
                                        <p:strVal val="visible"/>
                                      </p:to>
                                    </p:set>
                                    <p:animEffect transition="in" filter="dissolve">
                                      <p:cBhvr>
                                        <p:cTn id="117" dur="500"/>
                                        <p:tgtEl>
                                          <p:spTgt spid="68643"/>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68644"/>
                                        </p:tgtEl>
                                        <p:attrNameLst>
                                          <p:attrName>style.visibility</p:attrName>
                                        </p:attrNameLst>
                                      </p:cBhvr>
                                      <p:to>
                                        <p:strVal val="visible"/>
                                      </p:to>
                                    </p:set>
                                    <p:animEffect transition="in" filter="dissolve">
                                      <p:cBhvr>
                                        <p:cTn id="120" dur="500"/>
                                        <p:tgtEl>
                                          <p:spTgt spid="68644"/>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68645"/>
                                        </p:tgtEl>
                                        <p:attrNameLst>
                                          <p:attrName>style.visibility</p:attrName>
                                        </p:attrNameLst>
                                      </p:cBhvr>
                                      <p:to>
                                        <p:strVal val="visible"/>
                                      </p:to>
                                    </p:set>
                                    <p:animEffect transition="in" filter="dissolve">
                                      <p:cBhvr>
                                        <p:cTn id="123" dur="500"/>
                                        <p:tgtEl>
                                          <p:spTgt spid="686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p:bldP spid="68616" grpId="0" animBg="1"/>
      <p:bldP spid="68616" grpId="1" animBg="1"/>
      <p:bldP spid="68617" grpId="0" animBg="1"/>
      <p:bldP spid="68618" grpId="0" animBg="1"/>
      <p:bldP spid="68619" grpId="0" animBg="1"/>
      <p:bldP spid="68620" grpId="0" animBg="1"/>
      <p:bldP spid="68621" grpId="0" animBg="1"/>
      <p:bldP spid="68622" grpId="0" animBg="1"/>
      <p:bldP spid="68623" grpId="0"/>
      <p:bldP spid="68624" grpId="0" animBg="1"/>
      <p:bldP spid="68625" grpId="0" animBg="1"/>
      <p:bldP spid="68626" grpId="0" animBg="1"/>
      <p:bldP spid="68627" grpId="0" animBg="1"/>
      <p:bldP spid="68628" grpId="0" animBg="1"/>
      <p:bldP spid="68629" grpId="0" animBg="1"/>
      <p:bldP spid="68630" grpId="0" animBg="1"/>
      <p:bldP spid="68631" grpId="0" animBg="1"/>
      <p:bldP spid="68632" grpId="0" animBg="1"/>
      <p:bldP spid="68633" grpId="0" animBg="1"/>
      <p:bldP spid="68634" grpId="0" animBg="1"/>
      <p:bldP spid="68635" grpId="0" animBg="1"/>
      <p:bldP spid="68636" grpId="0" animBg="1"/>
      <p:bldP spid="68637" grpId="0" animBg="1"/>
      <p:bldP spid="68638" grpId="0" animBg="1"/>
      <p:bldP spid="68639" grpId="0" animBg="1"/>
      <p:bldP spid="68640" grpId="0" animBg="1"/>
      <p:bldP spid="68641" grpId="0" animBg="1"/>
      <p:bldP spid="68642" grpId="0" animBg="1"/>
      <p:bldP spid="68643" grpId="0" animBg="1"/>
      <p:bldP spid="68644" grpId="0" animBg="1"/>
      <p:bldP spid="6864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US" altLang="en-US" sz="4000" smtClean="0">
                <a:latin typeface="Tahoma" pitchFamily="34" charset="0"/>
              </a:rPr>
              <a:t>Chromatography</a:t>
            </a:r>
            <a:r>
              <a:rPr lang="en-US" altLang="en-US" sz="2200" smtClean="0">
                <a:latin typeface="Tahoma" pitchFamily="34" charset="0"/>
              </a:rPr>
              <a:t/>
            </a:r>
            <a:br>
              <a:rPr lang="en-US" altLang="en-US" sz="2200" smtClean="0">
                <a:latin typeface="Tahoma" pitchFamily="34" charset="0"/>
              </a:rPr>
            </a:br>
            <a:r>
              <a:rPr lang="en-US" altLang="en-US" sz="2800" smtClean="0">
                <a:latin typeface="Tahoma" pitchFamily="34" charset="0"/>
              </a:rPr>
              <a:t>Measurement of Efficiency</a:t>
            </a:r>
          </a:p>
        </p:txBody>
      </p:sp>
      <p:sp>
        <p:nvSpPr>
          <p:cNvPr id="126979" name="Rectangle 3"/>
          <p:cNvSpPr>
            <a:spLocks noGrp="1" noChangeArrowheads="1"/>
          </p:cNvSpPr>
          <p:nvPr>
            <p:ph type="body" sz="half" idx="4294967295"/>
          </p:nvPr>
        </p:nvSpPr>
        <p:spPr>
          <a:xfrm>
            <a:off x="457200" y="1600200"/>
            <a:ext cx="8229600" cy="2185988"/>
          </a:xfrm>
        </p:spPr>
        <p:txBody>
          <a:bodyPr/>
          <a:lstStyle/>
          <a:p>
            <a:pPr>
              <a:lnSpc>
                <a:spcPct val="90000"/>
              </a:lnSpc>
            </a:pPr>
            <a:r>
              <a:rPr lang="en-US" altLang="en-US" sz="2800" smtClean="0">
                <a:latin typeface="Tahoma" pitchFamily="34" charset="0"/>
              </a:rPr>
              <a:t>Later eluting peaks normally used to avoid effects from extra-column broadening</a:t>
            </a:r>
          </a:p>
          <a:p>
            <a:pPr>
              <a:lnSpc>
                <a:spcPct val="90000"/>
              </a:lnSpc>
            </a:pPr>
            <a:r>
              <a:rPr lang="en-US" altLang="en-US" sz="2800" smtClean="0">
                <a:latin typeface="Tahoma" pitchFamily="34" charset="0"/>
              </a:rPr>
              <a:t>Example: N = 16(14.6/0.9)</a:t>
            </a:r>
            <a:r>
              <a:rPr lang="en-US" altLang="en-US" sz="2800" baseline="30000" smtClean="0">
                <a:latin typeface="Tahoma" pitchFamily="34" charset="0"/>
              </a:rPr>
              <a:t>2</a:t>
            </a:r>
            <a:r>
              <a:rPr lang="en-US" altLang="en-US" sz="2800" smtClean="0">
                <a:latin typeface="Tahoma" pitchFamily="34" charset="0"/>
              </a:rPr>
              <a:t> = 4200 (vs. ~3000 for pk 3)</a:t>
            </a:r>
          </a:p>
          <a:p>
            <a:pPr>
              <a:lnSpc>
                <a:spcPct val="90000"/>
              </a:lnSpc>
            </a:pPr>
            <a:r>
              <a:rPr lang="en-US" altLang="en-US" sz="2800" smtClean="0">
                <a:latin typeface="Tahoma" pitchFamily="34" charset="0"/>
              </a:rPr>
              <a:t>H = L/N = 250 mm/4200 = 0.06 mm</a:t>
            </a:r>
          </a:p>
        </p:txBody>
      </p:sp>
      <p:pic>
        <p:nvPicPr>
          <p:cNvPr id="126980" name="Picture 4"/>
          <p:cNvPicPr>
            <a:picLocks noGrp="1" noChangeAspect="1" noChangeArrowheads="1"/>
          </p:cNvPicPr>
          <p:nvPr>
            <p:ph sz="half" idx="4294967295"/>
          </p:nvPr>
        </p:nvPicPr>
        <p:blipFill>
          <a:blip r:embed="rId3" cstate="print"/>
          <a:srcRect/>
          <a:stretch>
            <a:fillRect/>
          </a:stretch>
        </p:blipFill>
        <p:spPr>
          <a:xfrm>
            <a:off x="1033463" y="3938588"/>
            <a:ext cx="7077075" cy="2187575"/>
          </a:xfrm>
        </p:spPr>
      </p:pic>
      <p:sp>
        <p:nvSpPr>
          <p:cNvPr id="126981" name="Line 5"/>
          <p:cNvSpPr>
            <a:spLocks noChangeShapeType="1"/>
          </p:cNvSpPr>
          <p:nvPr/>
        </p:nvSpPr>
        <p:spPr bwMode="auto">
          <a:xfrm>
            <a:off x="7000875" y="5902325"/>
            <a:ext cx="381000" cy="0"/>
          </a:xfrm>
          <a:prstGeom prst="line">
            <a:avLst/>
          </a:prstGeom>
          <a:noFill/>
          <a:ln w="19050">
            <a:solidFill>
              <a:schemeClr val="tx1"/>
            </a:solidFill>
            <a:round/>
            <a:headEnd type="triangle" w="med" len="med"/>
            <a:tailEnd type="triangle" w="med" len="med"/>
          </a:ln>
        </p:spPr>
        <p:txBody>
          <a:bodyPr/>
          <a:lstStyle/>
          <a:p>
            <a:endParaRPr lang="en-US"/>
          </a:p>
        </p:txBody>
      </p:sp>
      <p:sp>
        <p:nvSpPr>
          <p:cNvPr id="126982" name="Line 6"/>
          <p:cNvSpPr>
            <a:spLocks noChangeShapeType="1"/>
          </p:cNvSpPr>
          <p:nvPr/>
        </p:nvSpPr>
        <p:spPr bwMode="auto">
          <a:xfrm flipH="1">
            <a:off x="6969125" y="5165725"/>
            <a:ext cx="228600" cy="838200"/>
          </a:xfrm>
          <a:prstGeom prst="line">
            <a:avLst/>
          </a:prstGeom>
          <a:noFill/>
          <a:ln w="9525">
            <a:solidFill>
              <a:schemeClr val="tx1"/>
            </a:solidFill>
            <a:round/>
            <a:headEnd/>
            <a:tailEnd/>
          </a:ln>
        </p:spPr>
        <p:txBody>
          <a:bodyPr/>
          <a:lstStyle/>
          <a:p>
            <a:endParaRPr lang="en-US"/>
          </a:p>
        </p:txBody>
      </p:sp>
      <p:sp>
        <p:nvSpPr>
          <p:cNvPr id="126983" name="Line 7"/>
          <p:cNvSpPr>
            <a:spLocks noChangeShapeType="1"/>
          </p:cNvSpPr>
          <p:nvPr/>
        </p:nvSpPr>
        <p:spPr bwMode="auto">
          <a:xfrm>
            <a:off x="7172325" y="5162550"/>
            <a:ext cx="228600" cy="838200"/>
          </a:xfrm>
          <a:prstGeom prst="line">
            <a:avLst/>
          </a:prstGeom>
          <a:noFill/>
          <a:ln w="9525">
            <a:solidFill>
              <a:schemeClr val="tx1"/>
            </a:solidFill>
            <a:round/>
            <a:headEnd/>
            <a:tailEnd/>
          </a:ln>
        </p:spPr>
        <p:txBody>
          <a:bodyPr/>
          <a:lstStyle/>
          <a:p>
            <a:endParaRPr lang="en-US"/>
          </a:p>
        </p:txBody>
      </p:sp>
      <p:sp>
        <p:nvSpPr>
          <p:cNvPr id="126984" name="Text Box 8"/>
          <p:cNvSpPr txBox="1">
            <a:spLocks noChangeArrowheads="1"/>
          </p:cNvSpPr>
          <p:nvPr/>
        </p:nvSpPr>
        <p:spPr bwMode="auto">
          <a:xfrm>
            <a:off x="6553200" y="6172200"/>
            <a:ext cx="1371600" cy="304800"/>
          </a:xfrm>
          <a:prstGeom prst="rect">
            <a:avLst/>
          </a:prstGeom>
          <a:noFill/>
          <a:ln w="9525">
            <a:noFill/>
            <a:miter lim="800000"/>
            <a:headEnd/>
            <a:tailEnd/>
          </a:ln>
        </p:spPr>
        <p:txBody>
          <a:bodyPr>
            <a:spAutoFit/>
          </a:bodyPr>
          <a:lstStyle/>
          <a:p>
            <a:pPr>
              <a:spcBef>
                <a:spcPct val="50000"/>
              </a:spcBef>
            </a:pPr>
            <a:r>
              <a:rPr lang="en-US" altLang="en-US" sz="1400">
                <a:latin typeface="Tahoma" pitchFamily="34" charset="0"/>
              </a:rPr>
              <a:t>W ~ 0.9 min</a:t>
            </a:r>
          </a:p>
        </p:txBody>
      </p:sp>
      <p:sp>
        <p:nvSpPr>
          <p:cNvPr id="126985" name="Line 9"/>
          <p:cNvSpPr>
            <a:spLocks noChangeShapeType="1"/>
          </p:cNvSpPr>
          <p:nvPr/>
        </p:nvSpPr>
        <p:spPr bwMode="auto">
          <a:xfrm>
            <a:off x="7162800" y="3429000"/>
            <a:ext cx="0" cy="1371600"/>
          </a:xfrm>
          <a:prstGeom prst="line">
            <a:avLst/>
          </a:prstGeom>
          <a:noFill/>
          <a:ln w="38100">
            <a:solidFill>
              <a:srgbClr val="FF6600"/>
            </a:solidFill>
            <a:round/>
            <a:headEnd/>
            <a:tailEnd type="triangle" w="med" len="med"/>
          </a:ln>
        </p:spPr>
        <p:txBody>
          <a:bodyPr/>
          <a:lstStyle/>
          <a:p>
            <a:endParaRPr lang="en-US"/>
          </a:p>
        </p:txBody>
      </p:sp>
    </p:spTree>
    <p:extLst>
      <p:ext uri="{BB962C8B-B14F-4D97-AF65-F5344CB8AC3E}">
        <p14:creationId xmlns:p14="http://schemas.microsoft.com/office/powerpoint/2010/main" val="28816948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698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698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698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698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698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698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6979">
                                            <p:txEl>
                                              <p:pRg st="1" end="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69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p:bldP spid="126981" grpId="0" animBg="1"/>
      <p:bldP spid="126982" grpId="0" animBg="1"/>
      <p:bldP spid="126983" grpId="0" animBg="1"/>
      <p:bldP spid="126984" grpId="0"/>
      <p:bldP spid="12698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en-US" altLang="en-US" sz="4000" smtClean="0">
                <a:latin typeface="Tahoma" pitchFamily="34" charset="0"/>
              </a:rPr>
              <a:t>Chromatography</a:t>
            </a:r>
            <a:r>
              <a:rPr lang="en-US" altLang="en-US" sz="2200" smtClean="0">
                <a:latin typeface="Tahoma" pitchFamily="34" charset="0"/>
              </a:rPr>
              <a:t/>
            </a:r>
            <a:br>
              <a:rPr lang="en-US" altLang="en-US" sz="2200" smtClean="0">
                <a:latin typeface="Tahoma" pitchFamily="34" charset="0"/>
              </a:rPr>
            </a:br>
            <a:r>
              <a:rPr lang="en-US" altLang="en-US" sz="2800" smtClean="0">
                <a:latin typeface="Tahoma" pitchFamily="34" charset="0"/>
              </a:rPr>
              <a:t>Resolution</a:t>
            </a:r>
          </a:p>
        </p:txBody>
      </p:sp>
      <p:sp>
        <p:nvSpPr>
          <p:cNvPr id="435203" name="Rectangle 3"/>
          <p:cNvSpPr>
            <a:spLocks noGrp="1" noChangeArrowheads="1"/>
          </p:cNvSpPr>
          <p:nvPr>
            <p:ph type="body" idx="4294967295"/>
          </p:nvPr>
        </p:nvSpPr>
        <p:spPr/>
        <p:txBody>
          <a:bodyPr/>
          <a:lstStyle/>
          <a:p>
            <a:pPr>
              <a:lnSpc>
                <a:spcPct val="90000"/>
              </a:lnSpc>
            </a:pPr>
            <a:r>
              <a:rPr lang="en-US" altLang="en-US" smtClean="0">
                <a:latin typeface="Tahoma" pitchFamily="34" charset="0"/>
              </a:rPr>
              <a:t>Resolution = measure of how well separated two peaks are</a:t>
            </a:r>
          </a:p>
          <a:p>
            <a:pPr>
              <a:lnSpc>
                <a:spcPct val="90000"/>
              </a:lnSpc>
            </a:pPr>
            <a:r>
              <a:rPr lang="en-US" altLang="en-US" smtClean="0">
                <a:latin typeface="Tahoma" pitchFamily="34" charset="0"/>
              </a:rPr>
              <a:t>Resolution = </a:t>
            </a:r>
            <a:r>
              <a:rPr lang="el-GR" altLang="en-US" smtClean="0">
                <a:latin typeface="Tahoma" pitchFamily="34" charset="0"/>
                <a:cs typeface="Tahoma" pitchFamily="34" charset="0"/>
              </a:rPr>
              <a:t>Δ</a:t>
            </a:r>
            <a:r>
              <a:rPr lang="en-US" altLang="en-US" smtClean="0">
                <a:latin typeface="Tahoma" pitchFamily="34" charset="0"/>
                <a:cs typeface="Tahoma" pitchFamily="34" charset="0"/>
              </a:rPr>
              <a:t>t</a:t>
            </a:r>
            <a:r>
              <a:rPr lang="en-US" altLang="en-US" baseline="-25000" smtClean="0">
                <a:latin typeface="Tahoma" pitchFamily="34" charset="0"/>
                <a:cs typeface="Tahoma" pitchFamily="34" charset="0"/>
              </a:rPr>
              <a:t>r</a:t>
            </a:r>
            <a:r>
              <a:rPr lang="en-US" altLang="en-US" smtClean="0">
                <a:latin typeface="Tahoma" pitchFamily="34" charset="0"/>
                <a:cs typeface="Tahoma" pitchFamily="34" charset="0"/>
              </a:rPr>
              <a:t>/w</a:t>
            </a:r>
            <a:r>
              <a:rPr lang="en-US" altLang="en-US" baseline="-25000" smtClean="0">
                <a:latin typeface="Tahoma" pitchFamily="34" charset="0"/>
                <a:cs typeface="Tahoma" pitchFamily="34" charset="0"/>
              </a:rPr>
              <a:t>av</a:t>
            </a:r>
            <a:r>
              <a:rPr lang="en-US" altLang="en-US" smtClean="0">
                <a:latin typeface="Tahoma" pitchFamily="34" charset="0"/>
                <a:cs typeface="Tahoma" pitchFamily="34" charset="0"/>
              </a:rPr>
              <a:t> (where w</a:t>
            </a:r>
            <a:r>
              <a:rPr lang="en-US" altLang="en-US" baseline="-25000" smtClean="0">
                <a:latin typeface="Tahoma" pitchFamily="34" charset="0"/>
                <a:cs typeface="Tahoma" pitchFamily="34" charset="0"/>
              </a:rPr>
              <a:t>av</a:t>
            </a:r>
            <a:r>
              <a:rPr lang="en-US" altLang="en-US" smtClean="0">
                <a:latin typeface="Tahoma" pitchFamily="34" charset="0"/>
                <a:cs typeface="Tahoma" pitchFamily="34" charset="0"/>
              </a:rPr>
              <a:t> = average peak width)  (use this equation for calculating resolution)</a:t>
            </a:r>
          </a:p>
          <a:p>
            <a:pPr>
              <a:lnSpc>
                <a:spcPct val="90000"/>
              </a:lnSpc>
            </a:pPr>
            <a:r>
              <a:rPr lang="en-US" altLang="en-US" smtClean="0">
                <a:latin typeface="Tahoma" pitchFamily="34" charset="0"/>
              </a:rPr>
              <a:t>R</a:t>
            </a:r>
            <a:r>
              <a:rPr lang="en-US" altLang="en-US" baseline="-25000" smtClean="0">
                <a:latin typeface="Tahoma" pitchFamily="34" charset="0"/>
              </a:rPr>
              <a:t>S</a:t>
            </a:r>
            <a:r>
              <a:rPr lang="en-US" altLang="en-US" smtClean="0">
                <a:latin typeface="Tahoma" pitchFamily="34" charset="0"/>
              </a:rPr>
              <a:t> &lt; 1, means significant overlap</a:t>
            </a:r>
          </a:p>
          <a:p>
            <a:pPr>
              <a:lnSpc>
                <a:spcPct val="90000"/>
              </a:lnSpc>
            </a:pPr>
            <a:r>
              <a:rPr lang="en-US" altLang="en-US" smtClean="0">
                <a:latin typeface="Tahoma" pitchFamily="34" charset="0"/>
              </a:rPr>
              <a:t>R</a:t>
            </a:r>
            <a:r>
              <a:rPr lang="en-US" altLang="en-US" baseline="-25000" smtClean="0">
                <a:latin typeface="Tahoma" pitchFamily="34" charset="0"/>
              </a:rPr>
              <a:t>S</a:t>
            </a:r>
            <a:r>
              <a:rPr lang="en-US" altLang="en-US" smtClean="0">
                <a:latin typeface="Tahoma" pitchFamily="34" charset="0"/>
              </a:rPr>
              <a:t> = 1.5, means about minimum for “baseline resolution” (at least for two peaks of equal height)</a:t>
            </a:r>
            <a:endParaRPr lang="el-GR" altLang="en-US" smtClean="0">
              <a:latin typeface="Tahoma" pitchFamily="34" charset="0"/>
            </a:endParaRPr>
          </a:p>
        </p:txBody>
      </p:sp>
    </p:spTree>
    <p:extLst>
      <p:ext uri="{BB962C8B-B14F-4D97-AF65-F5344CB8AC3E}">
        <p14:creationId xmlns:p14="http://schemas.microsoft.com/office/powerpoint/2010/main" val="5482625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5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52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52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52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idx="4294967295"/>
          </p:nvPr>
        </p:nvSpPr>
        <p:spPr/>
        <p:txBody>
          <a:bodyPr/>
          <a:lstStyle/>
          <a:p>
            <a:r>
              <a:rPr lang="en-US" altLang="en-US" sz="4000" smtClean="0">
                <a:latin typeface="Tahoma" pitchFamily="34" charset="0"/>
              </a:rPr>
              <a:t>Chromatography</a:t>
            </a:r>
            <a:r>
              <a:rPr lang="en-US" altLang="en-US" sz="2200" smtClean="0">
                <a:latin typeface="Tahoma" pitchFamily="34" charset="0"/>
              </a:rPr>
              <a:t/>
            </a:r>
            <a:br>
              <a:rPr lang="en-US" altLang="en-US" sz="2200" smtClean="0">
                <a:latin typeface="Tahoma" pitchFamily="34" charset="0"/>
              </a:rPr>
            </a:br>
            <a:r>
              <a:rPr lang="en-US" altLang="en-US" sz="2200" smtClean="0">
                <a:latin typeface="Tahoma" pitchFamily="34" charset="0"/>
              </a:rPr>
              <a:t> </a:t>
            </a:r>
            <a:r>
              <a:rPr lang="en-US" altLang="en-US" sz="2800" smtClean="0">
                <a:latin typeface="Tahoma" pitchFamily="34" charset="0"/>
              </a:rPr>
              <a:t>Resolution Example</a:t>
            </a:r>
          </a:p>
        </p:txBody>
      </p:sp>
      <p:sp>
        <p:nvSpPr>
          <p:cNvPr id="436227" name="Rectangle 3"/>
          <p:cNvSpPr>
            <a:spLocks noGrp="1" noChangeArrowheads="1"/>
          </p:cNvSpPr>
          <p:nvPr>
            <p:ph type="body" sz="half" idx="4294967295"/>
          </p:nvPr>
        </p:nvSpPr>
        <p:spPr>
          <a:xfrm>
            <a:off x="457200" y="1600200"/>
            <a:ext cx="4038600" cy="4953000"/>
          </a:xfrm>
        </p:spPr>
        <p:txBody>
          <a:bodyPr/>
          <a:lstStyle/>
          <a:p>
            <a:r>
              <a:rPr lang="en-US" altLang="en-US" sz="2800" smtClean="0"/>
              <a:t>R</a:t>
            </a:r>
            <a:r>
              <a:rPr lang="en-US" altLang="en-US" sz="2800" baseline="-25000" smtClean="0"/>
              <a:t>S</a:t>
            </a:r>
            <a:r>
              <a:rPr lang="en-US" altLang="en-US" sz="2800" smtClean="0"/>
              <a:t> calculation example:</a:t>
            </a:r>
          </a:p>
          <a:p>
            <a:pPr lvl="1"/>
            <a:r>
              <a:rPr lang="en-US" altLang="en-US" sz="2400" smtClean="0"/>
              <a:t>1</a:t>
            </a:r>
            <a:r>
              <a:rPr lang="en-US" altLang="en-US" sz="2400" baseline="30000" smtClean="0"/>
              <a:t>st</a:t>
            </a:r>
            <a:r>
              <a:rPr lang="en-US" altLang="en-US" sz="2400" smtClean="0"/>
              <a:t> two retained peaks:</a:t>
            </a:r>
          </a:p>
          <a:p>
            <a:pPr lvl="2"/>
            <a:r>
              <a:rPr lang="en-US" altLang="en-US" sz="2000" smtClean="0"/>
              <a:t>t</a:t>
            </a:r>
            <a:r>
              <a:rPr lang="en-US" altLang="en-US" sz="2000" baseline="-25000" smtClean="0"/>
              <a:t>R</a:t>
            </a:r>
            <a:r>
              <a:rPr lang="en-US" altLang="en-US" sz="2000" smtClean="0"/>
              <a:t>(1</a:t>
            </a:r>
            <a:r>
              <a:rPr lang="en-US" altLang="en-US" sz="2000" baseline="30000" smtClean="0"/>
              <a:t>st</a:t>
            </a:r>
            <a:r>
              <a:rPr lang="en-US" altLang="en-US" sz="2000" smtClean="0"/>
              <a:t> pk) = 8.20 min., w = 0.505 min.</a:t>
            </a:r>
          </a:p>
          <a:p>
            <a:pPr lvl="2"/>
            <a:r>
              <a:rPr lang="en-US" altLang="en-US" sz="2000" smtClean="0"/>
              <a:t>t</a:t>
            </a:r>
            <a:r>
              <a:rPr lang="en-US" altLang="en-US" sz="2000" baseline="-25000" smtClean="0"/>
              <a:t>R</a:t>
            </a:r>
            <a:r>
              <a:rPr lang="en-US" altLang="en-US" sz="2000" smtClean="0"/>
              <a:t>(2</a:t>
            </a:r>
            <a:r>
              <a:rPr lang="en-US" altLang="en-US" sz="2000" baseline="30000" smtClean="0"/>
              <a:t>nd</a:t>
            </a:r>
            <a:r>
              <a:rPr lang="en-US" altLang="en-US" sz="2000" smtClean="0"/>
              <a:t> pk) = 9.09 min., w = 0.536 min</a:t>
            </a:r>
          </a:p>
          <a:p>
            <a:pPr lvl="2">
              <a:buFontTx/>
              <a:buNone/>
            </a:pPr>
            <a:r>
              <a:rPr lang="en-US" altLang="en-US" sz="2000" smtClean="0"/>
              <a:t>Resolution = 0.89/0.521 = </a:t>
            </a:r>
            <a:r>
              <a:rPr lang="en-US" altLang="en-US" sz="2000" b="1" smtClean="0"/>
              <a:t>1.70</a:t>
            </a:r>
            <a:endParaRPr lang="en-US" altLang="en-US" sz="2000" smtClean="0"/>
          </a:p>
          <a:p>
            <a:pPr lvl="2">
              <a:buFontTx/>
              <a:buNone/>
            </a:pPr>
            <a:r>
              <a:rPr lang="en-US" altLang="en-US" sz="2000" smtClean="0"/>
              <a:t>Resolution </a:t>
            </a:r>
            <a:r>
              <a:rPr lang="en-US" altLang="en-US" sz="2000" b="1" smtClean="0"/>
              <a:t>not</a:t>
            </a:r>
            <a:r>
              <a:rPr lang="en-US" altLang="en-US" sz="2000" smtClean="0"/>
              <a:t> baseline due to peak tailing</a:t>
            </a:r>
          </a:p>
        </p:txBody>
      </p:sp>
      <p:pic>
        <p:nvPicPr>
          <p:cNvPr id="436228" name="Picture 4"/>
          <p:cNvPicPr>
            <a:picLocks noGrp="1" noChangeAspect="1" noChangeArrowheads="1"/>
          </p:cNvPicPr>
          <p:nvPr>
            <p:ph sz="quarter" idx="4294967295"/>
          </p:nvPr>
        </p:nvPicPr>
        <p:blipFill>
          <a:blip r:embed="rId4" cstate="print"/>
          <a:srcRect/>
          <a:stretch>
            <a:fillRect/>
          </a:stretch>
        </p:blipFill>
        <p:spPr>
          <a:xfrm>
            <a:off x="4724400" y="3810000"/>
            <a:ext cx="4038600" cy="2154238"/>
          </a:xfrm>
        </p:spPr>
      </p:pic>
      <p:graphicFrame>
        <p:nvGraphicFramePr>
          <p:cNvPr id="436229" name="Object 2"/>
          <p:cNvGraphicFramePr>
            <a:graphicFrameLocks noGrp="1" noChangeAspect="1"/>
          </p:cNvGraphicFramePr>
          <p:nvPr>
            <p:ph sz="quarter" idx="4294967295"/>
          </p:nvPr>
        </p:nvGraphicFramePr>
        <p:xfrm>
          <a:off x="4572000" y="2133600"/>
          <a:ext cx="4038600" cy="1149350"/>
        </p:xfrm>
        <a:graphic>
          <a:graphicData uri="http://schemas.openxmlformats.org/presentationml/2006/ole">
            <mc:AlternateContent xmlns:mc="http://schemas.openxmlformats.org/markup-compatibility/2006">
              <mc:Choice xmlns:v="urn:schemas-microsoft-com:vml" Requires="v">
                <p:oleObj spid="_x0000_s13314" name="ChemSketch" r:id="rId5" imgW="3587496" imgH="1021080" progId="ACD.ChemSketch.20">
                  <p:embed/>
                </p:oleObj>
              </mc:Choice>
              <mc:Fallback>
                <p:oleObj name="ChemSketch" r:id="rId5" imgW="3587496" imgH="1021080" progId="ACD.ChemSketch.20">
                  <p:embed/>
                  <p:pic>
                    <p:nvPicPr>
                      <p:cNvPr id="436229"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2133600"/>
                        <a:ext cx="4038600" cy="1149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6230" name="Text Box 6"/>
          <p:cNvSpPr txBox="1">
            <a:spLocks noChangeArrowheads="1"/>
          </p:cNvSpPr>
          <p:nvPr/>
        </p:nvSpPr>
        <p:spPr bwMode="auto">
          <a:xfrm>
            <a:off x="4572000" y="3276600"/>
            <a:ext cx="2133600" cy="304800"/>
          </a:xfrm>
          <a:prstGeom prst="rect">
            <a:avLst/>
          </a:prstGeom>
          <a:noFill/>
          <a:ln w="9525">
            <a:noFill/>
            <a:miter lim="800000"/>
            <a:headEnd/>
            <a:tailEnd/>
          </a:ln>
        </p:spPr>
        <p:txBody>
          <a:bodyPr>
            <a:spAutoFit/>
          </a:bodyPr>
          <a:lstStyle/>
          <a:p>
            <a:pPr>
              <a:spcBef>
                <a:spcPct val="50000"/>
              </a:spcBef>
            </a:pPr>
            <a:r>
              <a:rPr lang="en-US" altLang="en-US" sz="1400">
                <a:latin typeface="Tahoma" pitchFamily="34" charset="0"/>
              </a:rPr>
              <a:t>mannosan – 8.20 min.</a:t>
            </a:r>
          </a:p>
        </p:txBody>
      </p:sp>
      <p:sp>
        <p:nvSpPr>
          <p:cNvPr id="436231" name="Text Box 7"/>
          <p:cNvSpPr txBox="1">
            <a:spLocks noChangeArrowheads="1"/>
          </p:cNvSpPr>
          <p:nvPr/>
        </p:nvSpPr>
        <p:spPr bwMode="auto">
          <a:xfrm>
            <a:off x="6705600" y="3352800"/>
            <a:ext cx="2133600" cy="304800"/>
          </a:xfrm>
          <a:prstGeom prst="rect">
            <a:avLst/>
          </a:prstGeom>
          <a:noFill/>
          <a:ln w="9525">
            <a:noFill/>
            <a:miter lim="800000"/>
            <a:headEnd/>
            <a:tailEnd/>
          </a:ln>
        </p:spPr>
        <p:txBody>
          <a:bodyPr>
            <a:spAutoFit/>
          </a:bodyPr>
          <a:lstStyle/>
          <a:p>
            <a:pPr>
              <a:spcBef>
                <a:spcPct val="50000"/>
              </a:spcBef>
            </a:pPr>
            <a:r>
              <a:rPr lang="en-US" altLang="en-US" sz="1400">
                <a:latin typeface="Tahoma" pitchFamily="34" charset="0"/>
              </a:rPr>
              <a:t>galactosan – 9.09 min.</a:t>
            </a:r>
          </a:p>
        </p:txBody>
      </p:sp>
      <p:sp>
        <p:nvSpPr>
          <p:cNvPr id="436232" name="Text Box 8"/>
          <p:cNvSpPr txBox="1">
            <a:spLocks noChangeArrowheads="1"/>
          </p:cNvSpPr>
          <p:nvPr/>
        </p:nvSpPr>
        <p:spPr bwMode="auto">
          <a:xfrm>
            <a:off x="5257800" y="6172200"/>
            <a:ext cx="3048000" cy="369332"/>
          </a:xfrm>
          <a:prstGeom prst="rect">
            <a:avLst/>
          </a:prstGeom>
          <a:noFill/>
          <a:ln w="9525">
            <a:noFill/>
            <a:miter lim="800000"/>
            <a:headEnd/>
            <a:tailEnd/>
          </a:ln>
        </p:spPr>
        <p:txBody>
          <a:bodyPr>
            <a:spAutoFit/>
          </a:bodyPr>
          <a:lstStyle/>
          <a:p>
            <a:pPr>
              <a:spcBef>
                <a:spcPct val="50000"/>
              </a:spcBef>
            </a:pPr>
            <a:r>
              <a:rPr lang="en-US" altLang="en-US" dirty="0">
                <a:latin typeface="Tahoma" pitchFamily="34" charset="0"/>
              </a:rPr>
              <a:t>(Data from </a:t>
            </a:r>
            <a:r>
              <a:rPr lang="en-US" altLang="en-US" dirty="0" smtClean="0">
                <a:latin typeface="Tahoma" pitchFamily="34" charset="0"/>
              </a:rPr>
              <a:t>past student)</a:t>
            </a:r>
            <a:endParaRPr lang="en-US" altLang="en-US" dirty="0">
              <a:latin typeface="Tahoma" pitchFamily="34" charset="0"/>
            </a:endParaRPr>
          </a:p>
        </p:txBody>
      </p:sp>
      <p:sp>
        <p:nvSpPr>
          <p:cNvPr id="436233" name="Oval 9"/>
          <p:cNvSpPr>
            <a:spLocks noChangeArrowheads="1"/>
          </p:cNvSpPr>
          <p:nvPr/>
        </p:nvSpPr>
        <p:spPr bwMode="auto">
          <a:xfrm rot="-2498013">
            <a:off x="4495800" y="2209800"/>
            <a:ext cx="762000" cy="381000"/>
          </a:xfrm>
          <a:prstGeom prst="ellipse">
            <a:avLst/>
          </a:prstGeom>
          <a:solidFill>
            <a:schemeClr val="accent1">
              <a:alpha val="39999"/>
            </a:schemeClr>
          </a:solidFill>
          <a:ln w="9525">
            <a:solidFill>
              <a:schemeClr val="tx1"/>
            </a:solidFill>
            <a:round/>
            <a:headEnd/>
            <a:tailEnd/>
          </a:ln>
        </p:spPr>
        <p:txBody>
          <a:bodyPr wrap="none" anchor="ctr"/>
          <a:lstStyle/>
          <a:p>
            <a:endParaRPr lang="en-US" altLang="en-US"/>
          </a:p>
        </p:txBody>
      </p:sp>
      <p:sp>
        <p:nvSpPr>
          <p:cNvPr id="436234" name="Oval 10"/>
          <p:cNvSpPr>
            <a:spLocks noChangeArrowheads="1"/>
          </p:cNvSpPr>
          <p:nvPr/>
        </p:nvSpPr>
        <p:spPr bwMode="auto">
          <a:xfrm>
            <a:off x="5562600" y="2514600"/>
            <a:ext cx="457200" cy="685800"/>
          </a:xfrm>
          <a:prstGeom prst="ellipse">
            <a:avLst/>
          </a:prstGeom>
          <a:solidFill>
            <a:schemeClr val="accent1">
              <a:alpha val="39999"/>
            </a:schemeClr>
          </a:solidFill>
          <a:ln w="9525">
            <a:solidFill>
              <a:schemeClr val="tx1"/>
            </a:solidFill>
            <a:round/>
            <a:headEnd/>
            <a:tailEnd/>
          </a:ln>
        </p:spPr>
        <p:txBody>
          <a:bodyPr wrap="none" anchor="ctr"/>
          <a:lstStyle/>
          <a:p>
            <a:endParaRPr lang="en-US" altLang="en-US"/>
          </a:p>
        </p:txBody>
      </p:sp>
      <p:sp>
        <p:nvSpPr>
          <p:cNvPr id="436235" name="Oval 11"/>
          <p:cNvSpPr>
            <a:spLocks noChangeArrowheads="1"/>
          </p:cNvSpPr>
          <p:nvPr/>
        </p:nvSpPr>
        <p:spPr bwMode="auto">
          <a:xfrm rot="-2498013">
            <a:off x="6858000" y="2209800"/>
            <a:ext cx="838200" cy="381000"/>
          </a:xfrm>
          <a:prstGeom prst="ellipse">
            <a:avLst/>
          </a:prstGeom>
          <a:solidFill>
            <a:schemeClr val="accent1">
              <a:alpha val="39999"/>
            </a:schemeClr>
          </a:solidFill>
          <a:ln w="9525">
            <a:solidFill>
              <a:schemeClr val="tx1"/>
            </a:solidFill>
            <a:round/>
            <a:headEnd/>
            <a:tailEnd/>
          </a:ln>
        </p:spPr>
        <p:txBody>
          <a:bodyPr wrap="none" anchor="ctr"/>
          <a:lstStyle/>
          <a:p>
            <a:endParaRPr lang="en-US" altLang="en-US"/>
          </a:p>
        </p:txBody>
      </p:sp>
      <p:sp>
        <p:nvSpPr>
          <p:cNvPr id="436236" name="Oval 12"/>
          <p:cNvSpPr>
            <a:spLocks noChangeArrowheads="1"/>
          </p:cNvSpPr>
          <p:nvPr/>
        </p:nvSpPr>
        <p:spPr bwMode="auto">
          <a:xfrm rot="-1593903">
            <a:off x="7907338" y="2517775"/>
            <a:ext cx="457200" cy="762000"/>
          </a:xfrm>
          <a:prstGeom prst="ellipse">
            <a:avLst/>
          </a:prstGeom>
          <a:solidFill>
            <a:schemeClr val="accent1">
              <a:alpha val="39999"/>
            </a:schemeClr>
          </a:solidFill>
          <a:ln w="9525">
            <a:solidFill>
              <a:schemeClr val="tx1"/>
            </a:solidFill>
            <a:round/>
            <a:headEnd/>
            <a:tailEnd/>
          </a:ln>
        </p:spPr>
        <p:txBody>
          <a:bodyPr wrap="none" anchor="ctr"/>
          <a:lstStyle/>
          <a:p>
            <a:endParaRPr lang="en-US" altLang="en-US"/>
          </a:p>
        </p:txBody>
      </p:sp>
      <p:sp>
        <p:nvSpPr>
          <p:cNvPr id="436237" name="Text Box 13"/>
          <p:cNvSpPr txBox="1">
            <a:spLocks noChangeArrowheads="1"/>
          </p:cNvSpPr>
          <p:nvPr/>
        </p:nvSpPr>
        <p:spPr bwMode="auto">
          <a:xfrm>
            <a:off x="4572000" y="1447800"/>
            <a:ext cx="4191000" cy="641350"/>
          </a:xfrm>
          <a:prstGeom prst="rect">
            <a:avLst/>
          </a:prstGeom>
          <a:noFill/>
          <a:ln w="9525">
            <a:noFill/>
            <a:miter lim="800000"/>
            <a:headEnd/>
            <a:tailEnd/>
          </a:ln>
        </p:spPr>
        <p:txBody>
          <a:bodyPr>
            <a:spAutoFit/>
          </a:bodyPr>
          <a:lstStyle/>
          <a:p>
            <a:pPr>
              <a:spcBef>
                <a:spcPct val="50000"/>
              </a:spcBef>
            </a:pPr>
            <a:r>
              <a:rPr lang="en-US" altLang="en-US">
                <a:latin typeface="Tahoma" pitchFamily="34" charset="0"/>
              </a:rPr>
              <a:t>main difference: axial – equitorial switch of 2 vs. 4 C OH groups is axial</a:t>
            </a:r>
          </a:p>
        </p:txBody>
      </p:sp>
    </p:spTree>
    <p:extLst>
      <p:ext uri="{BB962C8B-B14F-4D97-AF65-F5344CB8AC3E}">
        <p14:creationId xmlns:p14="http://schemas.microsoft.com/office/powerpoint/2010/main" val="139571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6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362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3623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36227">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4362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62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623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362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623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623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362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3623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36227">
                                            <p:txEl>
                                              <p:pRg st="2" end="2"/>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36227">
                                            <p:txEl>
                                              <p:pRg st="3" end="3"/>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36227">
                                            <p:txEl>
                                              <p:pRg st="4" end="4"/>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362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6227" grpId="0" build="p"/>
      <p:bldP spid="436230" grpId="0"/>
      <p:bldP spid="436231" grpId="0"/>
      <p:bldP spid="436232" grpId="0"/>
      <p:bldP spid="436233" grpId="0" animBg="1"/>
      <p:bldP spid="436234" grpId="0" animBg="1"/>
      <p:bldP spid="436235" grpId="0" animBg="1"/>
      <p:bldP spid="436236" grpId="0" animBg="1"/>
      <p:bldP spid="4362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idx="4294967295"/>
          </p:nvPr>
        </p:nvSpPr>
        <p:spPr/>
        <p:txBody>
          <a:bodyPr/>
          <a:lstStyle/>
          <a:p>
            <a:r>
              <a:rPr lang="en-US" altLang="en-US" sz="4000" smtClean="0">
                <a:latin typeface="Tahoma" pitchFamily="34" charset="0"/>
              </a:rPr>
              <a:t>Chromatography</a:t>
            </a:r>
            <a:r>
              <a:rPr lang="en-US" altLang="en-US" sz="2200" smtClean="0">
                <a:latin typeface="Tahoma" pitchFamily="34" charset="0"/>
              </a:rPr>
              <a:t/>
            </a:r>
            <a:br>
              <a:rPr lang="en-US" altLang="en-US" sz="2200" smtClean="0">
                <a:latin typeface="Tahoma" pitchFamily="34" charset="0"/>
              </a:rPr>
            </a:br>
            <a:r>
              <a:rPr lang="en-US" altLang="en-US" sz="2800" smtClean="0">
                <a:latin typeface="Tahoma" pitchFamily="34" charset="0"/>
              </a:rPr>
              <a:t>Optimization – Resolution Equation</a:t>
            </a:r>
          </a:p>
        </p:txBody>
      </p:sp>
      <p:sp>
        <p:nvSpPr>
          <p:cNvPr id="438275" name="Rectangle 3"/>
          <p:cNvSpPr>
            <a:spLocks noGrp="1" noChangeArrowheads="1"/>
          </p:cNvSpPr>
          <p:nvPr>
            <p:ph type="body" sz="half" idx="4294967295"/>
          </p:nvPr>
        </p:nvSpPr>
        <p:spPr>
          <a:xfrm>
            <a:off x="609600" y="2895600"/>
            <a:ext cx="8077200" cy="3581400"/>
          </a:xfrm>
        </p:spPr>
        <p:txBody>
          <a:bodyPr/>
          <a:lstStyle/>
          <a:p>
            <a:pPr>
              <a:lnSpc>
                <a:spcPct val="80000"/>
              </a:lnSpc>
            </a:pPr>
            <a:r>
              <a:rPr lang="en-US" altLang="en-US" sz="2400" dirty="0" smtClean="0">
                <a:latin typeface="Tahoma" pitchFamily="34" charset="0"/>
              </a:rPr>
              <a:t>How to improve resolution</a:t>
            </a:r>
          </a:p>
          <a:p>
            <a:pPr lvl="1">
              <a:lnSpc>
                <a:spcPct val="80000"/>
              </a:lnSpc>
            </a:pPr>
            <a:r>
              <a:rPr lang="en-US" altLang="en-US" sz="2000" dirty="0" smtClean="0">
                <a:latin typeface="Tahoma" pitchFamily="34" charset="0"/>
              </a:rPr>
              <a:t>Increase N (increase column length, use more efficient column)</a:t>
            </a:r>
          </a:p>
          <a:p>
            <a:pPr lvl="1">
              <a:lnSpc>
                <a:spcPct val="80000"/>
              </a:lnSpc>
            </a:pPr>
            <a:r>
              <a:rPr lang="en-US" altLang="en-US" sz="2000" dirty="0" smtClean="0">
                <a:latin typeface="Tahoma" pitchFamily="34" charset="0"/>
              </a:rPr>
              <a:t>Increase </a:t>
            </a:r>
            <a:r>
              <a:rPr lang="en-US" altLang="en-US" sz="2000" dirty="0" smtClean="0">
                <a:latin typeface="Symbol" pitchFamily="18" charset="2"/>
                <a:cs typeface="Times New Roman" pitchFamily="18" charset="0"/>
              </a:rPr>
              <a:t>a</a:t>
            </a:r>
            <a:r>
              <a:rPr lang="en-US" altLang="en-US" sz="2000" dirty="0" smtClean="0">
                <a:latin typeface="Tahoma" pitchFamily="34" charset="0"/>
              </a:rPr>
              <a:t> (use more selective column or mobile phase)</a:t>
            </a:r>
          </a:p>
          <a:p>
            <a:pPr lvl="1">
              <a:lnSpc>
                <a:spcPct val="80000"/>
              </a:lnSpc>
            </a:pPr>
            <a:r>
              <a:rPr lang="en-US" altLang="en-US" sz="2000" dirty="0" smtClean="0">
                <a:latin typeface="Tahoma" pitchFamily="34" charset="0"/>
              </a:rPr>
              <a:t>Increase k values (increase retention)</a:t>
            </a:r>
          </a:p>
          <a:p>
            <a:pPr>
              <a:lnSpc>
                <a:spcPct val="80000"/>
              </a:lnSpc>
            </a:pPr>
            <a:r>
              <a:rPr lang="en-US" altLang="en-US" sz="2400" dirty="0" smtClean="0">
                <a:latin typeface="Tahoma" pitchFamily="34" charset="0"/>
              </a:rPr>
              <a:t>Which way works best?</a:t>
            </a:r>
          </a:p>
          <a:p>
            <a:pPr lvl="1">
              <a:lnSpc>
                <a:spcPct val="80000"/>
              </a:lnSpc>
            </a:pPr>
            <a:r>
              <a:rPr lang="en-US" altLang="en-US" sz="2000" dirty="0" smtClean="0">
                <a:latin typeface="Tahoma" pitchFamily="34" charset="0"/>
              </a:rPr>
              <a:t>Increase in k requires no new column (try first) but it will require more time and will not work if </a:t>
            </a:r>
            <a:r>
              <a:rPr lang="en-US" altLang="en-US" sz="2000" dirty="0" err="1" smtClean="0">
                <a:latin typeface="Tahoma" pitchFamily="34" charset="0"/>
              </a:rPr>
              <a:t>k</a:t>
            </a:r>
            <a:r>
              <a:rPr lang="en-US" altLang="en-US" sz="2000" baseline="-25000" dirty="0" err="1" smtClean="0">
                <a:latin typeface="Tahoma" pitchFamily="34" charset="0"/>
              </a:rPr>
              <a:t>B</a:t>
            </a:r>
            <a:r>
              <a:rPr lang="en-US" altLang="en-US" sz="2000" dirty="0" smtClean="0">
                <a:latin typeface="Tahoma" pitchFamily="34" charset="0"/>
              </a:rPr>
              <a:t> is large to begin with</a:t>
            </a:r>
          </a:p>
          <a:p>
            <a:pPr lvl="1">
              <a:lnSpc>
                <a:spcPct val="80000"/>
              </a:lnSpc>
            </a:pPr>
            <a:r>
              <a:rPr lang="en-US" altLang="en-US" sz="2000" dirty="0" smtClean="0">
                <a:latin typeface="Tahoma" pitchFamily="34" charset="0"/>
              </a:rPr>
              <a:t>Increase N requires a new column (same type)</a:t>
            </a:r>
          </a:p>
          <a:p>
            <a:pPr lvl="1">
              <a:lnSpc>
                <a:spcPct val="80000"/>
              </a:lnSpc>
            </a:pPr>
            <a:r>
              <a:rPr lang="en-US" altLang="en-US" sz="2000" dirty="0" smtClean="0">
                <a:latin typeface="Tahoma" pitchFamily="34" charset="0"/>
              </a:rPr>
              <a:t>Increasing </a:t>
            </a:r>
            <a:r>
              <a:rPr lang="en-US" altLang="en-US" sz="2000" dirty="0" smtClean="0">
                <a:latin typeface="Symbol" pitchFamily="18" charset="2"/>
                <a:cs typeface="Times New Roman" pitchFamily="18" charset="0"/>
              </a:rPr>
              <a:t>a</a:t>
            </a:r>
            <a:r>
              <a:rPr lang="en-US" altLang="en-US" sz="2000" dirty="0" smtClean="0">
                <a:latin typeface="Tahoma" pitchFamily="34" charset="0"/>
              </a:rPr>
              <a:t> is the best but often requires a new column (different type).</a:t>
            </a:r>
          </a:p>
          <a:p>
            <a:pPr>
              <a:lnSpc>
                <a:spcPct val="80000"/>
              </a:lnSpc>
            </a:pPr>
            <a:r>
              <a:rPr lang="en-US" altLang="en-US" sz="2400" dirty="0" smtClean="0">
                <a:latin typeface="Tahoma" pitchFamily="34" charset="0"/>
              </a:rPr>
              <a:t>What if resolution is very good (e.g. = 5)?</a:t>
            </a:r>
          </a:p>
          <a:p>
            <a:pPr lvl="1">
              <a:lnSpc>
                <a:spcPct val="80000"/>
              </a:lnSpc>
            </a:pPr>
            <a:r>
              <a:rPr lang="en-US" altLang="en-US" sz="2000" dirty="0" smtClean="0">
                <a:latin typeface="Tahoma" pitchFamily="34" charset="0"/>
              </a:rPr>
              <a:t>Can decrease k to have faster chromatogram</a:t>
            </a:r>
          </a:p>
        </p:txBody>
      </p:sp>
      <p:graphicFrame>
        <p:nvGraphicFramePr>
          <p:cNvPr id="438276" name="Object 2"/>
          <p:cNvGraphicFramePr>
            <a:graphicFrameLocks noGrp="1" noChangeAspect="1"/>
          </p:cNvGraphicFramePr>
          <p:nvPr>
            <p:ph sz="half" idx="4294967295"/>
          </p:nvPr>
        </p:nvGraphicFramePr>
        <p:xfrm>
          <a:off x="2854325" y="1752600"/>
          <a:ext cx="2900363" cy="828675"/>
        </p:xfrm>
        <a:graphic>
          <a:graphicData uri="http://schemas.openxmlformats.org/presentationml/2006/ole">
            <mc:AlternateContent xmlns:mc="http://schemas.openxmlformats.org/markup-compatibility/2006">
              <mc:Choice xmlns:v="urn:schemas-microsoft-com:vml" Requires="v">
                <p:oleObj spid="_x0000_s14338" name="Equation" r:id="rId4" imgW="1688367" imgH="482391" progId="Equation.3">
                  <p:embed/>
                </p:oleObj>
              </mc:Choice>
              <mc:Fallback>
                <p:oleObj name="Equation" r:id="rId4" imgW="1688367" imgH="482391" progId="Equation.3">
                  <p:embed/>
                  <p:pic>
                    <p:nvPicPr>
                      <p:cNvPr id="43827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4325" y="1752600"/>
                        <a:ext cx="2900363"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8277" name="Text Box 5"/>
          <p:cNvSpPr txBox="1">
            <a:spLocks noChangeArrowheads="1"/>
          </p:cNvSpPr>
          <p:nvPr/>
        </p:nvSpPr>
        <p:spPr bwMode="auto">
          <a:xfrm>
            <a:off x="6248400" y="1905000"/>
            <a:ext cx="2286000" cy="646331"/>
          </a:xfrm>
          <a:prstGeom prst="rect">
            <a:avLst/>
          </a:prstGeom>
          <a:noFill/>
          <a:ln w="9525">
            <a:noFill/>
            <a:miter lim="800000"/>
            <a:headEnd/>
            <a:tailEnd/>
          </a:ln>
        </p:spPr>
        <p:txBody>
          <a:bodyPr>
            <a:spAutoFit/>
          </a:bodyPr>
          <a:lstStyle/>
          <a:p>
            <a:pPr>
              <a:spcBef>
                <a:spcPct val="50000"/>
              </a:spcBef>
            </a:pPr>
            <a:r>
              <a:rPr lang="en-US" altLang="en-US" dirty="0" smtClean="0">
                <a:latin typeface="Tahoma" pitchFamily="34" charset="0"/>
              </a:rPr>
              <a:t>Returned to text (not in 8</a:t>
            </a:r>
            <a:r>
              <a:rPr lang="en-US" altLang="en-US" baseline="30000" dirty="0" smtClean="0">
                <a:latin typeface="Tahoma" pitchFamily="34" charset="0"/>
              </a:rPr>
              <a:t>th</a:t>
            </a:r>
            <a:r>
              <a:rPr lang="en-US" altLang="en-US" dirty="0" smtClean="0">
                <a:latin typeface="Tahoma" pitchFamily="34" charset="0"/>
              </a:rPr>
              <a:t> Ed.) </a:t>
            </a:r>
            <a:r>
              <a:rPr lang="en-US" altLang="en-US" dirty="0" smtClean="0">
                <a:latin typeface="Tahoma" pitchFamily="34" charset="0"/>
                <a:sym typeface="Wingdings" panose="05000000000000000000" pitchFamily="2" charset="2"/>
              </a:rPr>
              <a:t></a:t>
            </a:r>
            <a:endParaRPr lang="en-US" altLang="en-US" dirty="0">
              <a:latin typeface="Tahoma" pitchFamily="34" charset="0"/>
            </a:endParaRPr>
          </a:p>
        </p:txBody>
      </p:sp>
      <p:sp>
        <p:nvSpPr>
          <p:cNvPr id="438278" name="Text Box 6"/>
          <p:cNvSpPr txBox="1">
            <a:spLocks noChangeArrowheads="1"/>
          </p:cNvSpPr>
          <p:nvPr/>
        </p:nvSpPr>
        <p:spPr bwMode="auto">
          <a:xfrm>
            <a:off x="4953000" y="2590800"/>
            <a:ext cx="3124200" cy="366713"/>
          </a:xfrm>
          <a:prstGeom prst="rect">
            <a:avLst/>
          </a:prstGeom>
          <a:noFill/>
          <a:ln w="9525">
            <a:noFill/>
            <a:miter lim="800000"/>
            <a:headEnd/>
            <a:tailEnd/>
          </a:ln>
        </p:spPr>
        <p:txBody>
          <a:bodyPr>
            <a:spAutoFit/>
          </a:bodyPr>
          <a:lstStyle/>
          <a:p>
            <a:pPr>
              <a:spcBef>
                <a:spcPct val="50000"/>
              </a:spcBef>
            </a:pPr>
            <a:r>
              <a:rPr lang="en-US" altLang="en-US">
                <a:latin typeface="Tahoma" pitchFamily="34" charset="0"/>
              </a:rPr>
              <a:t>B for 2</a:t>
            </a:r>
            <a:r>
              <a:rPr lang="en-US" altLang="en-US" baseline="30000">
                <a:latin typeface="Tahoma" pitchFamily="34" charset="0"/>
              </a:rPr>
              <a:t>nd</a:t>
            </a:r>
            <a:r>
              <a:rPr lang="en-US" altLang="en-US">
                <a:latin typeface="Tahoma" pitchFamily="34" charset="0"/>
              </a:rPr>
              <a:t> component</a:t>
            </a:r>
          </a:p>
        </p:txBody>
      </p:sp>
    </p:spTree>
    <p:extLst>
      <p:ext uri="{BB962C8B-B14F-4D97-AF65-F5344CB8AC3E}">
        <p14:creationId xmlns:p14="http://schemas.microsoft.com/office/powerpoint/2010/main" val="1201469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3827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827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827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8275">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8275">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8275">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8275">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38275">
                                            <p:txEl>
                                              <p:pRg st="4" end="4"/>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8275">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38275">
                                            <p:txEl>
                                              <p:pRg st="6" end="6"/>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38275">
                                            <p:txEl>
                                              <p:pRg st="7" end="7"/>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38275">
                                            <p:txEl>
                                              <p:pRg st="8" end="8"/>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82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5" grpId="0" build="p"/>
      <p:bldP spid="438277" grpId="0"/>
      <p:bldP spid="43827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sz="quarter" idx="4294967295"/>
          </p:nvPr>
        </p:nvSpPr>
        <p:spPr/>
        <p:txBody>
          <a:bodyPr/>
          <a:lstStyle/>
          <a:p>
            <a:r>
              <a:rPr lang="en-US" altLang="en-US" sz="4000" smtClean="0">
                <a:latin typeface="Tahoma" pitchFamily="34" charset="0"/>
              </a:rPr>
              <a:t>Chromatography</a:t>
            </a:r>
            <a:r>
              <a:rPr lang="en-US" altLang="en-US" sz="2200" smtClean="0">
                <a:latin typeface="Tahoma" pitchFamily="34" charset="0"/>
              </a:rPr>
              <a:t/>
            </a:r>
            <a:br>
              <a:rPr lang="en-US" altLang="en-US" sz="2200" smtClean="0">
                <a:latin typeface="Tahoma" pitchFamily="34" charset="0"/>
              </a:rPr>
            </a:br>
            <a:r>
              <a:rPr lang="en-US" altLang="en-US" sz="2800" smtClean="0">
                <a:latin typeface="Tahoma" pitchFamily="34" charset="0"/>
              </a:rPr>
              <a:t>Graphical Representation</a:t>
            </a:r>
          </a:p>
        </p:txBody>
      </p:sp>
      <p:sp>
        <p:nvSpPr>
          <p:cNvPr id="440323" name="Rectangle 3"/>
          <p:cNvSpPr>
            <a:spLocks noChangeArrowheads="1"/>
          </p:cNvSpPr>
          <p:nvPr/>
        </p:nvSpPr>
        <p:spPr bwMode="auto">
          <a:xfrm>
            <a:off x="457200" y="1600200"/>
            <a:ext cx="3733800" cy="2057400"/>
          </a:xfrm>
          <a:prstGeom prst="rect">
            <a:avLst/>
          </a:prstGeom>
          <a:noFill/>
          <a:ln w="9525">
            <a:solidFill>
              <a:schemeClr val="tx1"/>
            </a:solidFill>
            <a:miter lim="800000"/>
            <a:headEnd/>
            <a:tailEnd/>
          </a:ln>
        </p:spPr>
        <p:txBody>
          <a:bodyPr wrap="none" anchor="ctr"/>
          <a:lstStyle/>
          <a:p>
            <a:endParaRPr lang="en-US" altLang="en-US"/>
          </a:p>
        </p:txBody>
      </p:sp>
      <p:sp>
        <p:nvSpPr>
          <p:cNvPr id="440324" name="Freeform 4"/>
          <p:cNvSpPr>
            <a:spLocks/>
          </p:cNvSpPr>
          <p:nvPr/>
        </p:nvSpPr>
        <p:spPr bwMode="auto">
          <a:xfrm>
            <a:off x="457200" y="2209800"/>
            <a:ext cx="3581400" cy="1257300"/>
          </a:xfrm>
          <a:custGeom>
            <a:avLst/>
            <a:gdLst>
              <a:gd name="T0" fmla="*/ 0 w 2256"/>
              <a:gd name="T1" fmla="*/ 2147483647 h 792"/>
              <a:gd name="T2" fmla="*/ 2147483647 w 2256"/>
              <a:gd name="T3" fmla="*/ 2147483647 h 792"/>
              <a:gd name="T4" fmla="*/ 2147483647 w 2256"/>
              <a:gd name="T5" fmla="*/ 2147483647 h 792"/>
              <a:gd name="T6" fmla="*/ 2147483647 w 2256"/>
              <a:gd name="T7" fmla="*/ 2147483647 h 792"/>
              <a:gd name="T8" fmla="*/ 2147483647 w 2256"/>
              <a:gd name="T9" fmla="*/ 2147483647 h 792"/>
              <a:gd name="T10" fmla="*/ 2147483647 w 2256"/>
              <a:gd name="T11" fmla="*/ 0 h 792"/>
              <a:gd name="T12" fmla="*/ 2147483647 w 2256"/>
              <a:gd name="T13" fmla="*/ 2147483647 h 792"/>
              <a:gd name="T14" fmla="*/ 2147483647 w 2256"/>
              <a:gd name="T15" fmla="*/ 2147483647 h 792"/>
              <a:gd name="T16" fmla="*/ 2147483647 w 2256"/>
              <a:gd name="T17" fmla="*/ 2147483647 h 792"/>
              <a:gd name="T18" fmla="*/ 2147483647 w 2256"/>
              <a:gd name="T19" fmla="*/ 2147483647 h 792"/>
              <a:gd name="T20" fmla="*/ 2147483647 w 2256"/>
              <a:gd name="T21" fmla="*/ 2147483647 h 7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56"/>
              <a:gd name="T34" fmla="*/ 0 h 792"/>
              <a:gd name="T35" fmla="*/ 2256 w 2256"/>
              <a:gd name="T36" fmla="*/ 792 h 7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56" h="792">
                <a:moveTo>
                  <a:pt x="0" y="768"/>
                </a:moveTo>
                <a:cubicBezTo>
                  <a:pt x="64" y="768"/>
                  <a:pt x="128" y="768"/>
                  <a:pt x="240" y="768"/>
                </a:cubicBezTo>
                <a:cubicBezTo>
                  <a:pt x="352" y="768"/>
                  <a:pt x="552" y="768"/>
                  <a:pt x="672" y="768"/>
                </a:cubicBezTo>
                <a:cubicBezTo>
                  <a:pt x="792" y="768"/>
                  <a:pt x="896" y="792"/>
                  <a:pt x="960" y="768"/>
                </a:cubicBezTo>
                <a:cubicBezTo>
                  <a:pt x="1024" y="744"/>
                  <a:pt x="1032" y="752"/>
                  <a:pt x="1056" y="624"/>
                </a:cubicBezTo>
                <a:cubicBezTo>
                  <a:pt x="1080" y="496"/>
                  <a:pt x="1080" y="0"/>
                  <a:pt x="1104" y="0"/>
                </a:cubicBezTo>
                <a:cubicBezTo>
                  <a:pt x="1128" y="0"/>
                  <a:pt x="1168" y="608"/>
                  <a:pt x="1200" y="624"/>
                </a:cubicBezTo>
                <a:cubicBezTo>
                  <a:pt x="1232" y="640"/>
                  <a:pt x="1264" y="88"/>
                  <a:pt x="1296" y="96"/>
                </a:cubicBezTo>
                <a:cubicBezTo>
                  <a:pt x="1328" y="104"/>
                  <a:pt x="1344" y="560"/>
                  <a:pt x="1392" y="672"/>
                </a:cubicBezTo>
                <a:cubicBezTo>
                  <a:pt x="1440" y="784"/>
                  <a:pt x="1440" y="752"/>
                  <a:pt x="1584" y="768"/>
                </a:cubicBezTo>
                <a:cubicBezTo>
                  <a:pt x="1728" y="784"/>
                  <a:pt x="1992" y="776"/>
                  <a:pt x="2256" y="768"/>
                </a:cubicBezTo>
              </a:path>
            </a:pathLst>
          </a:custGeom>
          <a:noFill/>
          <a:ln w="19050">
            <a:solidFill>
              <a:schemeClr val="tx1"/>
            </a:solidFill>
            <a:round/>
            <a:headEnd/>
            <a:tailEnd/>
          </a:ln>
        </p:spPr>
        <p:txBody>
          <a:bodyPr/>
          <a:lstStyle/>
          <a:p>
            <a:endParaRPr lang="en-US"/>
          </a:p>
        </p:txBody>
      </p:sp>
      <p:sp>
        <p:nvSpPr>
          <p:cNvPr id="440325" name="Text Box 5"/>
          <p:cNvSpPr txBox="1">
            <a:spLocks noChangeArrowheads="1"/>
          </p:cNvSpPr>
          <p:nvPr/>
        </p:nvSpPr>
        <p:spPr bwMode="auto">
          <a:xfrm>
            <a:off x="609600" y="1752600"/>
            <a:ext cx="3352800" cy="366713"/>
          </a:xfrm>
          <a:prstGeom prst="rect">
            <a:avLst/>
          </a:prstGeom>
          <a:noFill/>
          <a:ln w="9525">
            <a:noFill/>
            <a:miter lim="800000"/>
            <a:headEnd/>
            <a:tailEnd/>
          </a:ln>
        </p:spPr>
        <p:txBody>
          <a:bodyPr>
            <a:spAutoFit/>
          </a:bodyPr>
          <a:lstStyle/>
          <a:p>
            <a:pPr>
              <a:spcBef>
                <a:spcPct val="50000"/>
              </a:spcBef>
            </a:pPr>
            <a:r>
              <a:rPr lang="en-US" altLang="en-US">
                <a:latin typeface="Tahoma" pitchFamily="34" charset="0"/>
              </a:rPr>
              <a:t>Initial Separation</a:t>
            </a:r>
          </a:p>
        </p:txBody>
      </p:sp>
      <p:sp>
        <p:nvSpPr>
          <p:cNvPr id="440326" name="Line 6"/>
          <p:cNvSpPr>
            <a:spLocks noChangeShapeType="1"/>
          </p:cNvSpPr>
          <p:nvPr/>
        </p:nvSpPr>
        <p:spPr bwMode="auto">
          <a:xfrm>
            <a:off x="4343400" y="2514600"/>
            <a:ext cx="685800" cy="0"/>
          </a:xfrm>
          <a:prstGeom prst="line">
            <a:avLst/>
          </a:prstGeom>
          <a:noFill/>
          <a:ln w="101600">
            <a:solidFill>
              <a:schemeClr val="tx1"/>
            </a:solidFill>
            <a:round/>
            <a:headEnd/>
            <a:tailEnd type="triangle" w="med" len="med"/>
          </a:ln>
        </p:spPr>
        <p:txBody>
          <a:bodyPr/>
          <a:lstStyle/>
          <a:p>
            <a:endParaRPr lang="en-US"/>
          </a:p>
        </p:txBody>
      </p:sp>
      <p:sp>
        <p:nvSpPr>
          <p:cNvPr id="440327" name="Rectangle 7"/>
          <p:cNvSpPr>
            <a:spLocks noChangeArrowheads="1"/>
          </p:cNvSpPr>
          <p:nvPr/>
        </p:nvSpPr>
        <p:spPr bwMode="auto">
          <a:xfrm>
            <a:off x="5029200" y="1600200"/>
            <a:ext cx="3733800" cy="2057400"/>
          </a:xfrm>
          <a:prstGeom prst="rect">
            <a:avLst/>
          </a:prstGeom>
          <a:noFill/>
          <a:ln w="9525">
            <a:solidFill>
              <a:schemeClr val="tx1"/>
            </a:solidFill>
            <a:miter lim="800000"/>
            <a:headEnd/>
            <a:tailEnd/>
          </a:ln>
        </p:spPr>
        <p:txBody>
          <a:bodyPr wrap="none" anchor="ctr"/>
          <a:lstStyle/>
          <a:p>
            <a:endParaRPr lang="en-US" altLang="en-US"/>
          </a:p>
        </p:txBody>
      </p:sp>
      <p:sp>
        <p:nvSpPr>
          <p:cNvPr id="440328" name="Text Box 8"/>
          <p:cNvSpPr txBox="1">
            <a:spLocks noChangeArrowheads="1"/>
          </p:cNvSpPr>
          <p:nvPr/>
        </p:nvSpPr>
        <p:spPr bwMode="auto">
          <a:xfrm>
            <a:off x="5181600" y="1676400"/>
            <a:ext cx="3352800" cy="366713"/>
          </a:xfrm>
          <a:prstGeom prst="rect">
            <a:avLst/>
          </a:prstGeom>
          <a:noFill/>
          <a:ln w="9525">
            <a:noFill/>
            <a:miter lim="800000"/>
            <a:headEnd/>
            <a:tailEnd/>
          </a:ln>
        </p:spPr>
        <p:txBody>
          <a:bodyPr>
            <a:spAutoFit/>
          </a:bodyPr>
          <a:lstStyle/>
          <a:p>
            <a:pPr>
              <a:spcBef>
                <a:spcPct val="50000"/>
              </a:spcBef>
            </a:pPr>
            <a:r>
              <a:rPr lang="en-US" altLang="en-US">
                <a:latin typeface="Tahoma" pitchFamily="34" charset="0"/>
              </a:rPr>
              <a:t>Smaller H (narrower peaks)</a:t>
            </a:r>
          </a:p>
        </p:txBody>
      </p:sp>
      <p:sp>
        <p:nvSpPr>
          <p:cNvPr id="440329" name="Line 9"/>
          <p:cNvSpPr>
            <a:spLocks noChangeShapeType="1"/>
          </p:cNvSpPr>
          <p:nvPr/>
        </p:nvSpPr>
        <p:spPr bwMode="auto">
          <a:xfrm>
            <a:off x="2133600" y="3733800"/>
            <a:ext cx="0" cy="457200"/>
          </a:xfrm>
          <a:prstGeom prst="line">
            <a:avLst/>
          </a:prstGeom>
          <a:noFill/>
          <a:ln w="101600">
            <a:solidFill>
              <a:schemeClr val="tx1"/>
            </a:solidFill>
            <a:round/>
            <a:headEnd/>
            <a:tailEnd type="triangle" w="med" len="med"/>
          </a:ln>
        </p:spPr>
        <p:txBody>
          <a:bodyPr/>
          <a:lstStyle/>
          <a:p>
            <a:endParaRPr lang="en-US"/>
          </a:p>
        </p:txBody>
      </p:sp>
      <p:sp>
        <p:nvSpPr>
          <p:cNvPr id="440330" name="Rectangle 10"/>
          <p:cNvSpPr>
            <a:spLocks noChangeArrowheads="1"/>
          </p:cNvSpPr>
          <p:nvPr/>
        </p:nvSpPr>
        <p:spPr bwMode="auto">
          <a:xfrm>
            <a:off x="4876800" y="4267200"/>
            <a:ext cx="3733800" cy="2057400"/>
          </a:xfrm>
          <a:prstGeom prst="rect">
            <a:avLst/>
          </a:prstGeom>
          <a:noFill/>
          <a:ln w="9525">
            <a:solidFill>
              <a:schemeClr val="tx1"/>
            </a:solidFill>
            <a:miter lim="800000"/>
            <a:headEnd/>
            <a:tailEnd/>
          </a:ln>
        </p:spPr>
        <p:txBody>
          <a:bodyPr wrap="none" anchor="ctr"/>
          <a:lstStyle/>
          <a:p>
            <a:endParaRPr lang="en-US" altLang="en-US"/>
          </a:p>
        </p:txBody>
      </p:sp>
      <p:sp>
        <p:nvSpPr>
          <p:cNvPr id="440331" name="Text Box 11"/>
          <p:cNvSpPr txBox="1">
            <a:spLocks noChangeArrowheads="1"/>
          </p:cNvSpPr>
          <p:nvPr/>
        </p:nvSpPr>
        <p:spPr bwMode="auto">
          <a:xfrm>
            <a:off x="5029200" y="4419600"/>
            <a:ext cx="3581400" cy="641350"/>
          </a:xfrm>
          <a:prstGeom prst="rect">
            <a:avLst/>
          </a:prstGeom>
          <a:noFill/>
          <a:ln w="9525">
            <a:noFill/>
            <a:miter lim="800000"/>
            <a:headEnd/>
            <a:tailEnd/>
          </a:ln>
        </p:spPr>
        <p:txBody>
          <a:bodyPr>
            <a:spAutoFit/>
          </a:bodyPr>
          <a:lstStyle/>
          <a:p>
            <a:pPr>
              <a:spcBef>
                <a:spcPct val="50000"/>
              </a:spcBef>
            </a:pPr>
            <a:r>
              <a:rPr lang="en-US" altLang="en-US">
                <a:latin typeface="Tahoma" pitchFamily="34" charset="0"/>
              </a:rPr>
              <a:t>Larger k or longer column – </a:t>
            </a:r>
            <a:r>
              <a:rPr lang="en-US" altLang="en-US">
                <a:latin typeface="Symbol" pitchFamily="18" charset="2"/>
              </a:rPr>
              <a:t>D</a:t>
            </a:r>
            <a:r>
              <a:rPr lang="en-US" altLang="en-US">
                <a:latin typeface="Tahoma" pitchFamily="34" charset="0"/>
              </a:rPr>
              <a:t>t increases more than width</a:t>
            </a:r>
          </a:p>
        </p:txBody>
      </p:sp>
      <p:sp>
        <p:nvSpPr>
          <p:cNvPr id="440332" name="Freeform 12"/>
          <p:cNvSpPr>
            <a:spLocks/>
          </p:cNvSpPr>
          <p:nvPr/>
        </p:nvSpPr>
        <p:spPr bwMode="auto">
          <a:xfrm>
            <a:off x="4876800" y="5105400"/>
            <a:ext cx="3733800" cy="1193800"/>
          </a:xfrm>
          <a:custGeom>
            <a:avLst/>
            <a:gdLst>
              <a:gd name="T0" fmla="*/ 0 w 2352"/>
              <a:gd name="T1" fmla="*/ 2147483647 h 920"/>
              <a:gd name="T2" fmla="*/ 2147483647 w 2352"/>
              <a:gd name="T3" fmla="*/ 2147483647 h 920"/>
              <a:gd name="T4" fmla="*/ 2147483647 w 2352"/>
              <a:gd name="T5" fmla="*/ 2147483647 h 920"/>
              <a:gd name="T6" fmla="*/ 2147483647 w 2352"/>
              <a:gd name="T7" fmla="*/ 2147483647 h 920"/>
              <a:gd name="T8" fmla="*/ 2147483647 w 2352"/>
              <a:gd name="T9" fmla="*/ 2147483647 h 920"/>
              <a:gd name="T10" fmla="*/ 2147483647 w 2352"/>
              <a:gd name="T11" fmla="*/ 2147483647 h 920"/>
              <a:gd name="T12" fmla="*/ 2147483647 w 2352"/>
              <a:gd name="T13" fmla="*/ 2147483647 h 920"/>
              <a:gd name="T14" fmla="*/ 2147483647 w 2352"/>
              <a:gd name="T15" fmla="*/ 2147483647 h 920"/>
              <a:gd name="T16" fmla="*/ 2147483647 w 2352"/>
              <a:gd name="T17" fmla="*/ 2147483647 h 9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52"/>
              <a:gd name="T28" fmla="*/ 0 h 920"/>
              <a:gd name="T29" fmla="*/ 2352 w 2352"/>
              <a:gd name="T30" fmla="*/ 920 h 9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52" h="920">
                <a:moveTo>
                  <a:pt x="0" y="792"/>
                </a:moveTo>
                <a:cubicBezTo>
                  <a:pt x="536" y="808"/>
                  <a:pt x="1072" y="824"/>
                  <a:pt x="1344" y="792"/>
                </a:cubicBezTo>
                <a:cubicBezTo>
                  <a:pt x="1616" y="760"/>
                  <a:pt x="1568" y="728"/>
                  <a:pt x="1632" y="600"/>
                </a:cubicBezTo>
                <a:cubicBezTo>
                  <a:pt x="1696" y="472"/>
                  <a:pt x="1688" y="0"/>
                  <a:pt x="1728" y="24"/>
                </a:cubicBezTo>
                <a:cubicBezTo>
                  <a:pt x="1768" y="48"/>
                  <a:pt x="1832" y="616"/>
                  <a:pt x="1872" y="744"/>
                </a:cubicBezTo>
                <a:cubicBezTo>
                  <a:pt x="1912" y="872"/>
                  <a:pt x="1936" y="904"/>
                  <a:pt x="1968" y="792"/>
                </a:cubicBezTo>
                <a:cubicBezTo>
                  <a:pt x="2000" y="680"/>
                  <a:pt x="2016" y="72"/>
                  <a:pt x="2064" y="72"/>
                </a:cubicBezTo>
                <a:cubicBezTo>
                  <a:pt x="2112" y="72"/>
                  <a:pt x="2208" y="664"/>
                  <a:pt x="2256" y="792"/>
                </a:cubicBezTo>
                <a:cubicBezTo>
                  <a:pt x="2304" y="920"/>
                  <a:pt x="2336" y="832"/>
                  <a:pt x="2352" y="840"/>
                </a:cubicBezTo>
              </a:path>
            </a:pathLst>
          </a:custGeom>
          <a:noFill/>
          <a:ln w="19050">
            <a:solidFill>
              <a:schemeClr val="tx1"/>
            </a:solidFill>
            <a:round/>
            <a:headEnd/>
            <a:tailEnd/>
          </a:ln>
        </p:spPr>
        <p:txBody>
          <a:bodyPr/>
          <a:lstStyle/>
          <a:p>
            <a:endParaRPr lang="en-US"/>
          </a:p>
        </p:txBody>
      </p:sp>
      <p:sp>
        <p:nvSpPr>
          <p:cNvPr id="440333" name="Line 13"/>
          <p:cNvSpPr>
            <a:spLocks noChangeShapeType="1"/>
          </p:cNvSpPr>
          <p:nvPr/>
        </p:nvSpPr>
        <p:spPr bwMode="auto">
          <a:xfrm>
            <a:off x="4267200" y="3733800"/>
            <a:ext cx="533400" cy="457200"/>
          </a:xfrm>
          <a:prstGeom prst="line">
            <a:avLst/>
          </a:prstGeom>
          <a:noFill/>
          <a:ln w="101600">
            <a:solidFill>
              <a:schemeClr val="tx1"/>
            </a:solidFill>
            <a:round/>
            <a:headEnd/>
            <a:tailEnd type="triangle" w="med" len="med"/>
          </a:ln>
        </p:spPr>
        <p:txBody>
          <a:bodyPr/>
          <a:lstStyle/>
          <a:p>
            <a:endParaRPr lang="en-US"/>
          </a:p>
        </p:txBody>
      </p:sp>
      <p:sp>
        <p:nvSpPr>
          <p:cNvPr id="440334" name="Rectangle 14"/>
          <p:cNvSpPr>
            <a:spLocks noChangeArrowheads="1"/>
          </p:cNvSpPr>
          <p:nvPr/>
        </p:nvSpPr>
        <p:spPr bwMode="auto">
          <a:xfrm>
            <a:off x="381000" y="4267200"/>
            <a:ext cx="3733800" cy="2057400"/>
          </a:xfrm>
          <a:prstGeom prst="rect">
            <a:avLst/>
          </a:prstGeom>
          <a:noFill/>
          <a:ln w="9525">
            <a:solidFill>
              <a:schemeClr val="tx1"/>
            </a:solidFill>
            <a:miter lim="800000"/>
            <a:headEnd/>
            <a:tailEnd/>
          </a:ln>
        </p:spPr>
        <p:txBody>
          <a:bodyPr wrap="none" anchor="ctr"/>
          <a:lstStyle/>
          <a:p>
            <a:endParaRPr lang="en-US" altLang="en-US"/>
          </a:p>
        </p:txBody>
      </p:sp>
      <p:sp>
        <p:nvSpPr>
          <p:cNvPr id="440335" name="Text Box 15"/>
          <p:cNvSpPr txBox="1">
            <a:spLocks noChangeArrowheads="1"/>
          </p:cNvSpPr>
          <p:nvPr/>
        </p:nvSpPr>
        <p:spPr bwMode="auto">
          <a:xfrm>
            <a:off x="533400" y="4419600"/>
            <a:ext cx="3657600" cy="581025"/>
          </a:xfrm>
          <a:prstGeom prst="rect">
            <a:avLst/>
          </a:prstGeom>
          <a:noFill/>
          <a:ln w="9525">
            <a:noFill/>
            <a:miter lim="800000"/>
            <a:headEnd/>
            <a:tailEnd/>
          </a:ln>
        </p:spPr>
        <p:txBody>
          <a:bodyPr>
            <a:spAutoFit/>
          </a:bodyPr>
          <a:lstStyle/>
          <a:p>
            <a:pPr>
              <a:spcBef>
                <a:spcPct val="50000"/>
              </a:spcBef>
            </a:pPr>
            <a:r>
              <a:rPr lang="en-US" altLang="en-US" sz="1600">
                <a:latin typeface="Tahoma" pitchFamily="34" charset="0"/>
              </a:rPr>
              <a:t>Increased alpha (more retention of 2</a:t>
            </a:r>
            <a:r>
              <a:rPr lang="en-US" altLang="en-US" sz="1600" baseline="30000">
                <a:latin typeface="Tahoma" pitchFamily="34" charset="0"/>
              </a:rPr>
              <a:t>nd</a:t>
            </a:r>
            <a:r>
              <a:rPr lang="en-US" altLang="en-US" sz="1600">
                <a:latin typeface="Tahoma" pitchFamily="34" charset="0"/>
              </a:rPr>
              <a:t> peak)</a:t>
            </a:r>
          </a:p>
        </p:txBody>
      </p:sp>
      <p:sp>
        <p:nvSpPr>
          <p:cNvPr id="440336" name="Freeform 16"/>
          <p:cNvSpPr>
            <a:spLocks/>
          </p:cNvSpPr>
          <p:nvPr/>
        </p:nvSpPr>
        <p:spPr bwMode="auto">
          <a:xfrm>
            <a:off x="381000" y="4876800"/>
            <a:ext cx="3657600" cy="1282700"/>
          </a:xfrm>
          <a:custGeom>
            <a:avLst/>
            <a:gdLst>
              <a:gd name="T0" fmla="*/ 0 w 2304"/>
              <a:gd name="T1" fmla="*/ 2147483647 h 808"/>
              <a:gd name="T2" fmla="*/ 2147483647 w 2304"/>
              <a:gd name="T3" fmla="*/ 2147483647 h 808"/>
              <a:gd name="T4" fmla="*/ 2147483647 w 2304"/>
              <a:gd name="T5" fmla="*/ 2147483647 h 808"/>
              <a:gd name="T6" fmla="*/ 2147483647 w 2304"/>
              <a:gd name="T7" fmla="*/ 2147483647 h 808"/>
              <a:gd name="T8" fmla="*/ 2147483647 w 2304"/>
              <a:gd name="T9" fmla="*/ 2147483647 h 808"/>
              <a:gd name="T10" fmla="*/ 2147483647 w 2304"/>
              <a:gd name="T11" fmla="*/ 2147483647 h 808"/>
              <a:gd name="T12" fmla="*/ 2147483647 w 2304"/>
              <a:gd name="T13" fmla="*/ 2147483647 h 808"/>
              <a:gd name="T14" fmla="*/ 2147483647 w 2304"/>
              <a:gd name="T15" fmla="*/ 2147483647 h 808"/>
              <a:gd name="T16" fmla="*/ 2147483647 w 2304"/>
              <a:gd name="T17" fmla="*/ 2147483647 h 808"/>
              <a:gd name="T18" fmla="*/ 2147483647 w 2304"/>
              <a:gd name="T19" fmla="*/ 2147483647 h 808"/>
              <a:gd name="T20" fmla="*/ 2147483647 w 2304"/>
              <a:gd name="T21" fmla="*/ 2147483647 h 808"/>
              <a:gd name="T22" fmla="*/ 2147483647 w 2304"/>
              <a:gd name="T23" fmla="*/ 2147483647 h 808"/>
              <a:gd name="T24" fmla="*/ 2147483647 w 2304"/>
              <a:gd name="T25" fmla="*/ 2147483647 h 8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04"/>
              <a:gd name="T40" fmla="*/ 0 h 808"/>
              <a:gd name="T41" fmla="*/ 2304 w 2304"/>
              <a:gd name="T42" fmla="*/ 808 h 8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04" h="808">
                <a:moveTo>
                  <a:pt x="0" y="736"/>
                </a:moveTo>
                <a:cubicBezTo>
                  <a:pt x="328" y="736"/>
                  <a:pt x="656" y="736"/>
                  <a:pt x="816" y="736"/>
                </a:cubicBezTo>
                <a:cubicBezTo>
                  <a:pt x="976" y="736"/>
                  <a:pt x="920" y="760"/>
                  <a:pt x="960" y="736"/>
                </a:cubicBezTo>
                <a:cubicBezTo>
                  <a:pt x="1000" y="712"/>
                  <a:pt x="1032" y="712"/>
                  <a:pt x="1056" y="592"/>
                </a:cubicBezTo>
                <a:cubicBezTo>
                  <a:pt x="1080" y="472"/>
                  <a:pt x="1080" y="0"/>
                  <a:pt x="1104" y="16"/>
                </a:cubicBezTo>
                <a:cubicBezTo>
                  <a:pt x="1128" y="32"/>
                  <a:pt x="1168" y="568"/>
                  <a:pt x="1200" y="688"/>
                </a:cubicBezTo>
                <a:cubicBezTo>
                  <a:pt x="1232" y="808"/>
                  <a:pt x="1248" y="728"/>
                  <a:pt x="1296" y="736"/>
                </a:cubicBezTo>
                <a:cubicBezTo>
                  <a:pt x="1344" y="744"/>
                  <a:pt x="1448" y="744"/>
                  <a:pt x="1488" y="736"/>
                </a:cubicBezTo>
                <a:cubicBezTo>
                  <a:pt x="1528" y="728"/>
                  <a:pt x="1520" y="776"/>
                  <a:pt x="1536" y="688"/>
                </a:cubicBezTo>
                <a:cubicBezTo>
                  <a:pt x="1552" y="600"/>
                  <a:pt x="1552" y="208"/>
                  <a:pt x="1584" y="208"/>
                </a:cubicBezTo>
                <a:cubicBezTo>
                  <a:pt x="1616" y="208"/>
                  <a:pt x="1656" y="600"/>
                  <a:pt x="1728" y="688"/>
                </a:cubicBezTo>
                <a:cubicBezTo>
                  <a:pt x="1800" y="776"/>
                  <a:pt x="1920" y="728"/>
                  <a:pt x="2016" y="736"/>
                </a:cubicBezTo>
                <a:cubicBezTo>
                  <a:pt x="2112" y="744"/>
                  <a:pt x="2208" y="740"/>
                  <a:pt x="2304" y="736"/>
                </a:cubicBezTo>
              </a:path>
            </a:pathLst>
          </a:custGeom>
          <a:noFill/>
          <a:ln w="19050">
            <a:solidFill>
              <a:schemeClr val="tx1"/>
            </a:solidFill>
            <a:round/>
            <a:headEnd/>
            <a:tailEnd/>
          </a:ln>
        </p:spPr>
        <p:txBody>
          <a:bodyPr/>
          <a:lstStyle/>
          <a:p>
            <a:endParaRPr lang="en-US"/>
          </a:p>
        </p:txBody>
      </p:sp>
      <p:sp>
        <p:nvSpPr>
          <p:cNvPr id="440337" name="Freeform 17"/>
          <p:cNvSpPr>
            <a:spLocks/>
          </p:cNvSpPr>
          <p:nvPr/>
        </p:nvSpPr>
        <p:spPr bwMode="auto">
          <a:xfrm>
            <a:off x="5410200" y="1981200"/>
            <a:ext cx="2743200" cy="1562100"/>
          </a:xfrm>
          <a:custGeom>
            <a:avLst/>
            <a:gdLst>
              <a:gd name="T0" fmla="*/ 0 w 2208"/>
              <a:gd name="T1" fmla="*/ 2147483647 h 1320"/>
              <a:gd name="T2" fmla="*/ 2147483647 w 2208"/>
              <a:gd name="T3" fmla="*/ 2147483647 h 1320"/>
              <a:gd name="T4" fmla="*/ 2147483647 w 2208"/>
              <a:gd name="T5" fmla="*/ 2147483647 h 1320"/>
              <a:gd name="T6" fmla="*/ 2147483647 w 2208"/>
              <a:gd name="T7" fmla="*/ 2147483647 h 1320"/>
              <a:gd name="T8" fmla="*/ 2147483647 w 2208"/>
              <a:gd name="T9" fmla="*/ 2147483647 h 1320"/>
              <a:gd name="T10" fmla="*/ 2147483647 w 2208"/>
              <a:gd name="T11" fmla="*/ 2147483647 h 1320"/>
              <a:gd name="T12" fmla="*/ 2147483647 w 2208"/>
              <a:gd name="T13" fmla="*/ 2147483647 h 1320"/>
              <a:gd name="T14" fmla="*/ 2147483647 w 2208"/>
              <a:gd name="T15" fmla="*/ 2147483647 h 1320"/>
              <a:gd name="T16" fmla="*/ 2147483647 w 2208"/>
              <a:gd name="T17" fmla="*/ 2147483647 h 1320"/>
              <a:gd name="T18" fmla="*/ 2147483647 w 2208"/>
              <a:gd name="T19" fmla="*/ 2147483647 h 1320"/>
              <a:gd name="T20" fmla="*/ 2147483647 w 2208"/>
              <a:gd name="T21" fmla="*/ 2147483647 h 1320"/>
              <a:gd name="T22" fmla="*/ 2147483647 w 2208"/>
              <a:gd name="T23" fmla="*/ 2147483647 h 1320"/>
              <a:gd name="T24" fmla="*/ 2147483647 w 2208"/>
              <a:gd name="T25" fmla="*/ 2147483647 h 1320"/>
              <a:gd name="T26" fmla="*/ 2147483647 w 2208"/>
              <a:gd name="T27" fmla="*/ 2147483647 h 132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08"/>
              <a:gd name="T43" fmla="*/ 0 h 1320"/>
              <a:gd name="T44" fmla="*/ 2208 w 2208"/>
              <a:gd name="T45" fmla="*/ 1320 h 132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08" h="1320">
                <a:moveTo>
                  <a:pt x="0" y="1264"/>
                </a:moveTo>
                <a:cubicBezTo>
                  <a:pt x="300" y="1268"/>
                  <a:pt x="600" y="1272"/>
                  <a:pt x="768" y="1264"/>
                </a:cubicBezTo>
                <a:cubicBezTo>
                  <a:pt x="936" y="1256"/>
                  <a:pt x="960" y="1304"/>
                  <a:pt x="1008" y="1216"/>
                </a:cubicBezTo>
                <a:cubicBezTo>
                  <a:pt x="1056" y="1128"/>
                  <a:pt x="1040" y="936"/>
                  <a:pt x="1056" y="736"/>
                </a:cubicBezTo>
                <a:cubicBezTo>
                  <a:pt x="1072" y="536"/>
                  <a:pt x="1088" y="16"/>
                  <a:pt x="1104" y="16"/>
                </a:cubicBezTo>
                <a:cubicBezTo>
                  <a:pt x="1120" y="16"/>
                  <a:pt x="1144" y="536"/>
                  <a:pt x="1152" y="736"/>
                </a:cubicBezTo>
                <a:cubicBezTo>
                  <a:pt x="1160" y="936"/>
                  <a:pt x="1128" y="1128"/>
                  <a:pt x="1152" y="1216"/>
                </a:cubicBezTo>
                <a:cubicBezTo>
                  <a:pt x="1176" y="1304"/>
                  <a:pt x="1264" y="1312"/>
                  <a:pt x="1296" y="1264"/>
                </a:cubicBezTo>
                <a:cubicBezTo>
                  <a:pt x="1328" y="1216"/>
                  <a:pt x="1336" y="1136"/>
                  <a:pt x="1344" y="928"/>
                </a:cubicBezTo>
                <a:cubicBezTo>
                  <a:pt x="1352" y="720"/>
                  <a:pt x="1328" y="0"/>
                  <a:pt x="1344" y="16"/>
                </a:cubicBezTo>
                <a:cubicBezTo>
                  <a:pt x="1360" y="32"/>
                  <a:pt x="1416" y="816"/>
                  <a:pt x="1440" y="1024"/>
                </a:cubicBezTo>
                <a:cubicBezTo>
                  <a:pt x="1464" y="1232"/>
                  <a:pt x="1440" y="1216"/>
                  <a:pt x="1488" y="1264"/>
                </a:cubicBezTo>
                <a:cubicBezTo>
                  <a:pt x="1536" y="1312"/>
                  <a:pt x="1608" y="1304"/>
                  <a:pt x="1728" y="1312"/>
                </a:cubicBezTo>
                <a:cubicBezTo>
                  <a:pt x="1848" y="1320"/>
                  <a:pt x="2028" y="1316"/>
                  <a:pt x="2208" y="1312"/>
                </a:cubicBezTo>
              </a:path>
            </a:pathLst>
          </a:custGeom>
          <a:noFill/>
          <a:ln w="19050">
            <a:solidFill>
              <a:schemeClr val="tx1"/>
            </a:solidFill>
            <a:round/>
            <a:headEnd/>
            <a:tailEnd/>
          </a:ln>
        </p:spPr>
        <p:txBody>
          <a:bodyPr/>
          <a:lstStyle/>
          <a:p>
            <a:endParaRPr lang="en-US"/>
          </a:p>
        </p:txBody>
      </p:sp>
      <p:sp>
        <p:nvSpPr>
          <p:cNvPr id="440338" name="Line 18"/>
          <p:cNvSpPr>
            <a:spLocks noChangeShapeType="1"/>
          </p:cNvSpPr>
          <p:nvPr/>
        </p:nvSpPr>
        <p:spPr bwMode="auto">
          <a:xfrm flipH="1">
            <a:off x="5029200" y="3471863"/>
            <a:ext cx="381000" cy="0"/>
          </a:xfrm>
          <a:prstGeom prst="line">
            <a:avLst/>
          </a:prstGeom>
          <a:noFill/>
          <a:ln w="19050">
            <a:solidFill>
              <a:schemeClr val="tx1"/>
            </a:solidFill>
            <a:round/>
            <a:headEnd/>
            <a:tailEnd/>
          </a:ln>
        </p:spPr>
        <p:txBody>
          <a:bodyPr/>
          <a:lstStyle/>
          <a:p>
            <a:endParaRPr lang="en-US"/>
          </a:p>
        </p:txBody>
      </p:sp>
    </p:spTree>
    <p:extLst>
      <p:ext uri="{BB962C8B-B14F-4D97-AF65-F5344CB8AC3E}">
        <p14:creationId xmlns:p14="http://schemas.microsoft.com/office/powerpoint/2010/main" val="34750728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03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03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03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03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03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4033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032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03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03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033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403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403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403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403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3" grpId="0" animBg="1"/>
      <p:bldP spid="440324" grpId="0" animBg="1"/>
      <p:bldP spid="440325" grpId="0"/>
      <p:bldP spid="440326" grpId="0" animBg="1"/>
      <p:bldP spid="440327" grpId="0" animBg="1"/>
      <p:bldP spid="440328" grpId="0"/>
      <p:bldP spid="440329" grpId="0" animBg="1"/>
      <p:bldP spid="440330" grpId="0" animBg="1"/>
      <p:bldP spid="440331" grpId="0"/>
      <p:bldP spid="440332" grpId="0" animBg="1"/>
      <p:bldP spid="440333" grpId="0" animBg="1"/>
      <p:bldP spid="440334" grpId="0" animBg="1"/>
      <p:bldP spid="440335" grpId="0"/>
      <p:bldP spid="440336" grpId="0" animBg="1"/>
      <p:bldP spid="440337" grpId="0" animBg="1"/>
      <p:bldP spid="44033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sz="quarter" idx="4294967295"/>
          </p:nvPr>
        </p:nvSpPr>
        <p:spPr/>
        <p:txBody>
          <a:bodyPr/>
          <a:lstStyle/>
          <a:p>
            <a:r>
              <a:rPr lang="en-US" altLang="en-US" sz="4000" dirty="0" smtClean="0">
                <a:latin typeface="Tahoma" pitchFamily="34" charset="0"/>
              </a:rPr>
              <a:t>Chromatography</a:t>
            </a:r>
            <a:r>
              <a:rPr lang="en-US" altLang="en-US" sz="2200" dirty="0" smtClean="0">
                <a:latin typeface="Tahoma" pitchFamily="34" charset="0"/>
              </a:rPr>
              <a:t/>
            </a:r>
            <a:br>
              <a:rPr lang="en-US" altLang="en-US" sz="2200" dirty="0" smtClean="0">
                <a:latin typeface="Tahoma" pitchFamily="34" charset="0"/>
              </a:rPr>
            </a:br>
            <a:r>
              <a:rPr lang="en-US" altLang="en-US" sz="2800" dirty="0" smtClean="0">
                <a:latin typeface="Tahoma" pitchFamily="34" charset="0"/>
              </a:rPr>
              <a:t>Recent Example</a:t>
            </a:r>
          </a:p>
        </p:txBody>
      </p:sp>
      <p:sp>
        <p:nvSpPr>
          <p:cNvPr id="440326" name="Line 6"/>
          <p:cNvSpPr>
            <a:spLocks noChangeShapeType="1"/>
          </p:cNvSpPr>
          <p:nvPr/>
        </p:nvSpPr>
        <p:spPr bwMode="auto">
          <a:xfrm>
            <a:off x="4038600" y="3820211"/>
            <a:ext cx="0" cy="533400"/>
          </a:xfrm>
          <a:prstGeom prst="line">
            <a:avLst/>
          </a:prstGeom>
          <a:noFill/>
          <a:ln w="101600">
            <a:solidFill>
              <a:schemeClr val="tx1"/>
            </a:solidFill>
            <a:round/>
            <a:headEnd/>
            <a:tailEnd type="triangle" w="med" len="med"/>
          </a:ln>
        </p:spPr>
        <p:txBody>
          <a:bodyPr/>
          <a:lstStyle/>
          <a:p>
            <a:endParaRPr lang="en-US"/>
          </a:p>
        </p:txBody>
      </p:sp>
      <p:pic>
        <p:nvPicPr>
          <p:cNvPr id="19"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2052" y="1524000"/>
            <a:ext cx="4019550"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2052" y="4527907"/>
            <a:ext cx="3962632" cy="21145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248400" y="1905000"/>
            <a:ext cx="2362200" cy="646331"/>
          </a:xfrm>
          <a:prstGeom prst="rect">
            <a:avLst/>
          </a:prstGeom>
          <a:noFill/>
        </p:spPr>
        <p:txBody>
          <a:bodyPr wrap="square" rtlCol="0">
            <a:spAutoFit/>
          </a:bodyPr>
          <a:lstStyle/>
          <a:p>
            <a:r>
              <a:rPr lang="en-US" dirty="0" smtClean="0"/>
              <a:t>95% organic/5% aqueous formic acid</a:t>
            </a:r>
            <a:endParaRPr lang="en-US" dirty="0"/>
          </a:p>
        </p:txBody>
      </p:sp>
      <p:sp>
        <p:nvSpPr>
          <p:cNvPr id="22" name="TextBox 21"/>
          <p:cNvSpPr txBox="1"/>
          <p:nvPr/>
        </p:nvSpPr>
        <p:spPr>
          <a:xfrm>
            <a:off x="6324600" y="5262016"/>
            <a:ext cx="2362200" cy="646331"/>
          </a:xfrm>
          <a:prstGeom prst="rect">
            <a:avLst/>
          </a:prstGeom>
          <a:noFill/>
        </p:spPr>
        <p:txBody>
          <a:bodyPr wrap="square" rtlCol="0">
            <a:spAutoFit/>
          </a:bodyPr>
          <a:lstStyle/>
          <a:p>
            <a:r>
              <a:rPr lang="en-US" dirty="0" smtClean="0"/>
              <a:t>88% organic/4% aqueous formic acid</a:t>
            </a:r>
            <a:endParaRPr lang="en-US" dirty="0"/>
          </a:p>
        </p:txBody>
      </p:sp>
      <p:sp>
        <p:nvSpPr>
          <p:cNvPr id="23" name="Oval 22"/>
          <p:cNvSpPr/>
          <p:nvPr/>
        </p:nvSpPr>
        <p:spPr>
          <a:xfrm>
            <a:off x="4191000" y="1905000"/>
            <a:ext cx="304800" cy="766762"/>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191000" y="5262016"/>
            <a:ext cx="304800" cy="766762"/>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6200" y="2321038"/>
            <a:ext cx="1559054" cy="1200329"/>
          </a:xfrm>
          <a:prstGeom prst="rect">
            <a:avLst/>
          </a:prstGeom>
          <a:noFill/>
        </p:spPr>
        <p:txBody>
          <a:bodyPr wrap="square" rtlCol="0">
            <a:spAutoFit/>
          </a:bodyPr>
          <a:lstStyle/>
          <a:p>
            <a:r>
              <a:rPr lang="en-US" dirty="0" smtClean="0"/>
              <a:t>Improvement due to greater retention</a:t>
            </a:r>
            <a:endParaRPr lang="en-US" dirty="0"/>
          </a:p>
        </p:txBody>
      </p:sp>
    </p:spTree>
    <p:extLst>
      <p:ext uri="{BB962C8B-B14F-4D97-AF65-F5344CB8AC3E}">
        <p14:creationId xmlns:p14="http://schemas.microsoft.com/office/powerpoint/2010/main" val="216888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4032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6" grpId="0" animBg="1"/>
      <p:bldP spid="2" grpId="0"/>
      <p:bldP spid="22" grpId="0"/>
      <p:bldP spid="23" grpId="0" animBg="1"/>
      <p:bldP spid="24" grpId="0" animBg="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r>
              <a:rPr lang="en-US" altLang="en-US" sz="4000" dirty="0" smtClean="0">
                <a:latin typeface="Tahoma" pitchFamily="34" charset="0"/>
              </a:rPr>
              <a:t>Chromatography</a:t>
            </a:r>
            <a:br>
              <a:rPr lang="en-US" altLang="en-US" sz="4000" dirty="0" smtClean="0">
                <a:latin typeface="Tahoma" pitchFamily="34" charset="0"/>
              </a:rPr>
            </a:br>
            <a:r>
              <a:rPr lang="en-US" altLang="en-US" sz="3200" dirty="0" smtClean="0">
                <a:latin typeface="Tahoma" pitchFamily="34" charset="0"/>
              </a:rPr>
              <a:t>Last Questions</a:t>
            </a:r>
          </a:p>
        </p:txBody>
      </p:sp>
      <p:sp>
        <p:nvSpPr>
          <p:cNvPr id="444419" name="Rectangle 3"/>
          <p:cNvSpPr>
            <a:spLocks noGrp="1" noChangeArrowheads="1"/>
          </p:cNvSpPr>
          <p:nvPr>
            <p:ph type="body" idx="4294967295"/>
          </p:nvPr>
        </p:nvSpPr>
        <p:spPr>
          <a:xfrm>
            <a:off x="457200" y="1600200"/>
            <a:ext cx="8229600" cy="4876800"/>
          </a:xfrm>
        </p:spPr>
        <p:txBody>
          <a:bodyPr/>
          <a:lstStyle/>
          <a:p>
            <a:pPr marL="609600" indent="-609600">
              <a:lnSpc>
                <a:spcPct val="80000"/>
              </a:lnSpc>
              <a:buFontTx/>
              <a:buAutoNum type="arabicPeriod"/>
            </a:pPr>
            <a:r>
              <a:rPr lang="en-US" altLang="en-US" sz="2800" dirty="0" smtClean="0">
                <a:latin typeface="Tahoma" pitchFamily="34" charset="0"/>
              </a:rPr>
              <a:t>A GC is operated close to the maximum column temperature and for a desired </a:t>
            </a:r>
            <a:r>
              <a:rPr lang="en-US" altLang="en-US" sz="2800" dirty="0" err="1" smtClean="0">
                <a:latin typeface="Tahoma" pitchFamily="34" charset="0"/>
              </a:rPr>
              <a:t>analyte</a:t>
            </a:r>
            <a:r>
              <a:rPr lang="en-US" altLang="en-US" sz="2800" dirty="0" smtClean="0">
                <a:latin typeface="Tahoma" pitchFamily="34" charset="0"/>
              </a:rPr>
              <a:t>, k = 20.  Is this good?</a:t>
            </a:r>
          </a:p>
          <a:p>
            <a:pPr marL="609600" indent="-609600">
              <a:lnSpc>
                <a:spcPct val="80000"/>
              </a:lnSpc>
              <a:buFontTx/>
              <a:buAutoNum type="arabicPeriod"/>
            </a:pPr>
            <a:r>
              <a:rPr lang="en-US" altLang="en-US" sz="2800" dirty="0" smtClean="0">
                <a:latin typeface="Tahoma" pitchFamily="34" charset="0"/>
              </a:rPr>
              <a:t>Two columns are tried for a GC separation of compounds X and Y.  Both give initial resolution values of 1.2.  Column A has a </a:t>
            </a:r>
            <a:r>
              <a:rPr lang="en-US" altLang="en-US" sz="2800" dirty="0" err="1" smtClean="0">
                <a:latin typeface="Tahoma" pitchFamily="34" charset="0"/>
              </a:rPr>
              <a:t>k</a:t>
            </a:r>
            <a:r>
              <a:rPr lang="en-US" altLang="en-US" sz="2800" baseline="-25000" dirty="0" err="1" smtClean="0">
                <a:latin typeface="Tahoma" pitchFamily="34" charset="0"/>
              </a:rPr>
              <a:t>Y</a:t>
            </a:r>
            <a:r>
              <a:rPr lang="en-US" altLang="en-US" sz="2800" dirty="0" smtClean="0">
                <a:latin typeface="Tahoma" pitchFamily="34" charset="0"/>
              </a:rPr>
              <a:t> value of 0.8 while column B has a </a:t>
            </a:r>
            <a:r>
              <a:rPr lang="en-US" altLang="en-US" sz="2800" dirty="0" err="1" smtClean="0">
                <a:latin typeface="Tahoma" pitchFamily="34" charset="0"/>
              </a:rPr>
              <a:t>k</a:t>
            </a:r>
            <a:r>
              <a:rPr lang="en-US" altLang="en-US" sz="2800" baseline="-25000" dirty="0" err="1" smtClean="0">
                <a:latin typeface="Tahoma" pitchFamily="34" charset="0"/>
              </a:rPr>
              <a:t>Y</a:t>
            </a:r>
            <a:r>
              <a:rPr lang="en-US" altLang="en-US" sz="2800" dirty="0" smtClean="0">
                <a:latin typeface="Tahoma" pitchFamily="34" charset="0"/>
              </a:rPr>
              <a:t> value of 5.0 (for 2</a:t>
            </a:r>
            <a:r>
              <a:rPr lang="en-US" altLang="en-US" sz="2800" baseline="30000" dirty="0" smtClean="0">
                <a:latin typeface="Tahoma" pitchFamily="34" charset="0"/>
              </a:rPr>
              <a:t>nd</a:t>
            </a:r>
            <a:r>
              <a:rPr lang="en-US" altLang="en-US" sz="2800" dirty="0" smtClean="0">
                <a:latin typeface="Tahoma" pitchFamily="34" charset="0"/>
              </a:rPr>
              <a:t> eluting compound).  Which column looks more promising?</a:t>
            </a:r>
          </a:p>
        </p:txBody>
      </p:sp>
    </p:spTree>
    <p:extLst>
      <p:ext uri="{BB962C8B-B14F-4D97-AF65-F5344CB8AC3E}">
        <p14:creationId xmlns:p14="http://schemas.microsoft.com/office/powerpoint/2010/main" val="1573197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44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44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81000"/>
            <a:ext cx="8229600" cy="1143000"/>
          </a:xfrm>
        </p:spPr>
        <p:txBody>
          <a:bodyPr/>
          <a:lstStyle/>
          <a:p>
            <a:pPr eaLnBrk="1" hangingPunct="1"/>
            <a:r>
              <a:rPr lang="en-US" altLang="en-US" dirty="0" smtClean="0">
                <a:latin typeface="Tahoma" charset="0"/>
              </a:rPr>
              <a:t>Announcements I</a:t>
            </a:r>
          </a:p>
        </p:txBody>
      </p:sp>
      <p:sp>
        <p:nvSpPr>
          <p:cNvPr id="135171" name="Rectangle 3"/>
          <p:cNvSpPr>
            <a:spLocks noGrp="1" noChangeArrowheads="1"/>
          </p:cNvSpPr>
          <p:nvPr>
            <p:ph type="body" idx="1"/>
          </p:nvPr>
        </p:nvSpPr>
        <p:spPr>
          <a:xfrm>
            <a:off x="457200" y="1600200"/>
            <a:ext cx="4114800" cy="4525963"/>
          </a:xfrm>
          <a:noFill/>
        </p:spPr>
        <p:txBody>
          <a:bodyPr/>
          <a:lstStyle/>
          <a:p>
            <a:pPr eaLnBrk="1" hangingPunct="1"/>
            <a:r>
              <a:rPr lang="en-US" altLang="en-US" sz="2800" dirty="0" smtClean="0">
                <a:latin typeface="Tahoma" charset="0"/>
              </a:rPr>
              <a:t>Co/Cr Lab </a:t>
            </a:r>
            <a:r>
              <a:rPr lang="en-US" altLang="en-US" sz="2800" dirty="0" smtClean="0">
                <a:latin typeface="Tahoma" charset="0"/>
              </a:rPr>
              <a:t>Report – Due today</a:t>
            </a:r>
            <a:endParaRPr lang="en-US" altLang="en-US" sz="2800" dirty="0" smtClean="0">
              <a:latin typeface="Tahoma" charset="0"/>
            </a:endParaRPr>
          </a:p>
          <a:p>
            <a:pPr eaLnBrk="1" hangingPunct="1"/>
            <a:r>
              <a:rPr lang="en-US" altLang="en-US" sz="2800" dirty="0" smtClean="0">
                <a:latin typeface="Tahoma" charset="0"/>
              </a:rPr>
              <a:t>Exam </a:t>
            </a:r>
            <a:r>
              <a:rPr lang="en-US" altLang="en-US" sz="2800" dirty="0" smtClean="0">
                <a:latin typeface="Tahoma" charset="0"/>
              </a:rPr>
              <a:t>2</a:t>
            </a:r>
          </a:p>
          <a:p>
            <a:pPr lvl="1" eaLnBrk="1" hangingPunct="1"/>
            <a:r>
              <a:rPr lang="en-US" altLang="en-US" sz="2400" dirty="0" smtClean="0">
                <a:latin typeface="Tahoma" charset="0"/>
              </a:rPr>
              <a:t>Average was 78% (still good)</a:t>
            </a:r>
          </a:p>
          <a:p>
            <a:pPr lvl="1" eaLnBrk="1" hangingPunct="1"/>
            <a:r>
              <a:rPr lang="en-US" altLang="en-US" sz="2400" dirty="0" smtClean="0">
                <a:latin typeface="Tahoma" charset="0"/>
              </a:rPr>
              <a:t>Performance on multiple choice poorer</a:t>
            </a:r>
          </a:p>
          <a:p>
            <a:pPr lvl="1" eaLnBrk="1" hangingPunct="1"/>
            <a:r>
              <a:rPr lang="en-US" altLang="en-US" sz="2400" dirty="0" smtClean="0">
                <a:latin typeface="Tahoma" charset="0"/>
              </a:rPr>
              <a:t>Key, your scores, and overall lecture % posted</a:t>
            </a:r>
            <a:endParaRPr lang="en-US" altLang="en-US" sz="2400" dirty="0" smtClean="0">
              <a:latin typeface="Tahoma" charset="0"/>
            </a:endParaRPr>
          </a:p>
        </p:txBody>
      </p:sp>
      <p:graphicFrame>
        <p:nvGraphicFramePr>
          <p:cNvPr id="5" name="Chart 4"/>
          <p:cNvGraphicFramePr>
            <a:graphicFrameLocks/>
          </p:cNvGraphicFramePr>
          <p:nvPr>
            <p:extLst>
              <p:ext uri="{D42A27DB-BD31-4B8C-83A1-F6EECF244321}">
                <p14:modId xmlns:p14="http://schemas.microsoft.com/office/powerpoint/2010/main" val="2958180465"/>
              </p:ext>
            </p:extLst>
          </p:nvPr>
        </p:nvGraphicFramePr>
        <p:xfrm>
          <a:off x="4800600" y="1828800"/>
          <a:ext cx="3095625" cy="33289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904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5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5171">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uiExpand="1" build="p"/>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81000"/>
            <a:ext cx="8229600" cy="1143000"/>
          </a:xfrm>
        </p:spPr>
        <p:txBody>
          <a:bodyPr/>
          <a:lstStyle/>
          <a:p>
            <a:pPr eaLnBrk="1" hangingPunct="1"/>
            <a:r>
              <a:rPr lang="en-US" altLang="en-US" dirty="0" smtClean="0">
                <a:latin typeface="Tahoma" charset="0"/>
              </a:rPr>
              <a:t>Announcements II</a:t>
            </a:r>
          </a:p>
        </p:txBody>
      </p:sp>
      <p:sp>
        <p:nvSpPr>
          <p:cNvPr id="135171" name="Rectangle 3"/>
          <p:cNvSpPr>
            <a:spLocks noGrp="1" noChangeArrowheads="1"/>
          </p:cNvSpPr>
          <p:nvPr>
            <p:ph type="body" idx="1"/>
          </p:nvPr>
        </p:nvSpPr>
        <p:spPr>
          <a:xfrm>
            <a:off x="457200" y="1600200"/>
            <a:ext cx="7696200" cy="4525963"/>
          </a:xfrm>
          <a:noFill/>
        </p:spPr>
        <p:txBody>
          <a:bodyPr/>
          <a:lstStyle/>
          <a:p>
            <a:pPr eaLnBrk="1" hangingPunct="1"/>
            <a:r>
              <a:rPr lang="en-US" altLang="en-US" sz="2800" dirty="0" smtClean="0">
                <a:latin typeface="Tahoma" charset="0"/>
              </a:rPr>
              <a:t>New Homework Assignment (to be posted soon)</a:t>
            </a:r>
          </a:p>
          <a:p>
            <a:pPr eaLnBrk="1" hangingPunct="1"/>
            <a:r>
              <a:rPr lang="en-US" altLang="en-US" sz="2800" dirty="0" smtClean="0">
                <a:latin typeface="Tahoma" charset="0"/>
              </a:rPr>
              <a:t>Today’s </a:t>
            </a:r>
            <a:r>
              <a:rPr lang="en-US" altLang="en-US" sz="2800" dirty="0" smtClean="0">
                <a:latin typeface="Tahoma" charset="0"/>
              </a:rPr>
              <a:t>Lecture</a:t>
            </a:r>
          </a:p>
          <a:p>
            <a:pPr lvl="1" eaLnBrk="1" hangingPunct="1"/>
            <a:r>
              <a:rPr lang="en-US" altLang="en-US" sz="2400" dirty="0" smtClean="0">
                <a:latin typeface="Tahoma" charset="0"/>
              </a:rPr>
              <a:t>Chapter 23 – Chromatography</a:t>
            </a:r>
          </a:p>
          <a:p>
            <a:pPr lvl="2" eaLnBrk="1" hangingPunct="1"/>
            <a:r>
              <a:rPr lang="en-US" altLang="en-US" sz="2000" dirty="0">
                <a:latin typeface="Tahoma" charset="0"/>
              </a:rPr>
              <a:t>Relative </a:t>
            </a:r>
            <a:r>
              <a:rPr lang="en-US" altLang="en-US" sz="2000" dirty="0" smtClean="0">
                <a:latin typeface="Tahoma" charset="0"/>
              </a:rPr>
              <a:t>Retention</a:t>
            </a:r>
          </a:p>
          <a:p>
            <a:pPr lvl="2" eaLnBrk="1" hangingPunct="1"/>
            <a:r>
              <a:rPr lang="en-US" altLang="en-US" sz="2000" dirty="0" smtClean="0">
                <a:latin typeface="Tahoma" charset="0"/>
              </a:rPr>
              <a:t>Band Broadening</a:t>
            </a:r>
          </a:p>
          <a:p>
            <a:pPr lvl="2" eaLnBrk="1" hangingPunct="1"/>
            <a:r>
              <a:rPr lang="en-US" altLang="en-US" sz="2000" dirty="0" smtClean="0">
                <a:latin typeface="Tahoma" charset="0"/>
              </a:rPr>
              <a:t>Resolution</a:t>
            </a:r>
            <a:endParaRPr lang="en-US" altLang="en-US" sz="2000" dirty="0">
              <a:latin typeface="Tahoma" charset="0"/>
            </a:endParaRPr>
          </a:p>
          <a:p>
            <a:pPr lvl="1" eaLnBrk="1" hangingPunct="1"/>
            <a:r>
              <a:rPr lang="en-US" altLang="en-US" sz="2400" dirty="0" smtClean="0">
                <a:latin typeface="Tahoma" charset="0"/>
              </a:rPr>
              <a:t>Chapter 8 – Advanced Equilibrium</a:t>
            </a:r>
          </a:p>
          <a:p>
            <a:pPr lvl="2" eaLnBrk="1" hangingPunct="1"/>
            <a:r>
              <a:rPr lang="en-US" altLang="en-US" sz="2000" dirty="0" smtClean="0">
                <a:latin typeface="Tahoma" charset="0"/>
              </a:rPr>
              <a:t>Overview</a:t>
            </a:r>
          </a:p>
          <a:p>
            <a:pPr lvl="2" eaLnBrk="1" hangingPunct="1"/>
            <a:r>
              <a:rPr lang="en-US" altLang="en-US" sz="2000" dirty="0" smtClean="0">
                <a:latin typeface="Tahoma" charset="0"/>
              </a:rPr>
              <a:t>Ionic Strength</a:t>
            </a:r>
            <a:endParaRPr lang="en-US" altLang="en-US" sz="2000" dirty="0" smtClean="0">
              <a:latin typeface="Tahoma" charset="0"/>
            </a:endParaRPr>
          </a:p>
        </p:txBody>
      </p:sp>
    </p:spTree>
    <p:extLst>
      <p:ext uri="{BB962C8B-B14F-4D97-AF65-F5344CB8AC3E}">
        <p14:creationId xmlns:p14="http://schemas.microsoft.com/office/powerpoint/2010/main" val="316973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5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5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5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5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5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5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smtClean="0">
                <a:latin typeface="Tahoma" pitchFamily="34" charset="0"/>
              </a:rPr>
              <a:t>Chromatography</a:t>
            </a:r>
            <a:r>
              <a:rPr lang="en-US" sz="2200" smtClean="0">
                <a:latin typeface="Tahoma" pitchFamily="34" charset="0"/>
              </a:rPr>
              <a:t/>
            </a:r>
            <a:br>
              <a:rPr lang="en-US" sz="2200" smtClean="0">
                <a:latin typeface="Tahoma" pitchFamily="34" charset="0"/>
              </a:rPr>
            </a:br>
            <a:r>
              <a:rPr lang="en-US" sz="2200" smtClean="0">
                <a:latin typeface="Tahoma" pitchFamily="34" charset="0"/>
              </a:rPr>
              <a:t> </a:t>
            </a:r>
            <a:r>
              <a:rPr lang="en-US" sz="2800" smtClean="0">
                <a:latin typeface="Tahoma" pitchFamily="34" charset="0"/>
              </a:rPr>
              <a:t>Definition Section </a:t>
            </a:r>
            <a:r>
              <a:rPr lang="en-US" sz="2800" smtClean="0"/>
              <a:t>–</a:t>
            </a:r>
            <a:r>
              <a:rPr lang="en-US" sz="2800" smtClean="0">
                <a:latin typeface="Tahoma" pitchFamily="34" charset="0"/>
              </a:rPr>
              <a:t> Relative Retention</a:t>
            </a:r>
          </a:p>
        </p:txBody>
      </p:sp>
      <p:sp>
        <p:nvSpPr>
          <p:cNvPr id="54275" name="Rectangle 3"/>
          <p:cNvSpPr>
            <a:spLocks noGrp="1" noChangeArrowheads="1"/>
          </p:cNvSpPr>
          <p:nvPr>
            <p:ph type="body" idx="1"/>
          </p:nvPr>
        </p:nvSpPr>
        <p:spPr/>
        <p:txBody>
          <a:bodyPr/>
          <a:lstStyle/>
          <a:p>
            <a:r>
              <a:rPr lang="en-US" sz="2800" smtClean="0">
                <a:latin typeface="Tahoma" pitchFamily="34" charset="0"/>
              </a:rPr>
              <a:t>For a separation to occur, two compounds, A and B must have different k values</a:t>
            </a:r>
          </a:p>
          <a:p>
            <a:r>
              <a:rPr lang="en-US" sz="2800" smtClean="0">
                <a:latin typeface="Tahoma" pitchFamily="34" charset="0"/>
              </a:rPr>
              <a:t>The greater the difference in k values, the easier the separation</a:t>
            </a:r>
          </a:p>
          <a:p>
            <a:r>
              <a:rPr lang="en-US" sz="2800" smtClean="0">
                <a:latin typeface="Tahoma" pitchFamily="34" charset="0"/>
              </a:rPr>
              <a:t>Relative Retention =</a:t>
            </a:r>
            <a:r>
              <a:rPr lang="en-US" sz="2800" smtClean="0">
                <a:latin typeface="Times New Roman" pitchFamily="18" charset="0"/>
              </a:rPr>
              <a:t> </a:t>
            </a:r>
            <a:r>
              <a:rPr lang="en-US" sz="2800" smtClean="0">
                <a:latin typeface="Symbol" pitchFamily="18" charset="2"/>
                <a:cs typeface="Tahoma" pitchFamily="34" charset="0"/>
              </a:rPr>
              <a:t>a</a:t>
            </a:r>
            <a:r>
              <a:rPr lang="en-US" sz="2800" smtClean="0">
                <a:latin typeface="Tahoma" pitchFamily="34" charset="0"/>
              </a:rPr>
              <a:t> = k</a:t>
            </a:r>
            <a:r>
              <a:rPr lang="en-US" sz="2800" baseline="-25000" smtClean="0">
                <a:latin typeface="Tahoma" pitchFamily="34" charset="0"/>
              </a:rPr>
              <a:t>B</a:t>
            </a:r>
            <a:r>
              <a:rPr lang="en-US" sz="2800" smtClean="0">
                <a:latin typeface="Tahoma" pitchFamily="34" charset="0"/>
              </a:rPr>
              <a:t>/k</a:t>
            </a:r>
            <a:r>
              <a:rPr lang="en-US" sz="2800" baseline="-25000" smtClean="0">
                <a:latin typeface="Tahoma" pitchFamily="34" charset="0"/>
              </a:rPr>
              <a:t>A</a:t>
            </a:r>
            <a:r>
              <a:rPr lang="en-US" sz="2800" smtClean="0">
                <a:latin typeface="Tahoma" pitchFamily="34" charset="0"/>
              </a:rPr>
              <a:t> (where B elutes after A) = measure of separation ease = </a:t>
            </a:r>
            <a:r>
              <a:rPr lang="en-US" sz="2800" smtClean="0"/>
              <a:t>“</a:t>
            </a:r>
            <a:r>
              <a:rPr lang="en-US" sz="2800" smtClean="0">
                <a:latin typeface="Tahoma" pitchFamily="34" charset="0"/>
              </a:rPr>
              <a:t>selectivity coefficient</a:t>
            </a:r>
            <a:r>
              <a:rPr lang="en-US" sz="2800" smtClean="0"/>
              <a:t>”</a:t>
            </a:r>
            <a:endParaRPr lang="en-US" sz="2800" smtClean="0">
              <a:latin typeface="Tahoma" pitchFamily="34" charset="0"/>
            </a:endParaRPr>
          </a:p>
          <a:p>
            <a:r>
              <a:rPr lang="en-US" sz="2800" smtClean="0">
                <a:latin typeface="Tahoma" pitchFamily="34" charset="0"/>
                <a:cs typeface="Tahoma" pitchFamily="34" charset="0"/>
              </a:rPr>
              <a:t> </a:t>
            </a:r>
            <a:r>
              <a:rPr lang="en-US" sz="2800" smtClean="0">
                <a:latin typeface="Symbol" pitchFamily="18" charset="2"/>
                <a:cs typeface="Tahoma" pitchFamily="34" charset="0"/>
              </a:rPr>
              <a:t>a</a:t>
            </a:r>
            <a:r>
              <a:rPr lang="en-US" sz="2800" smtClean="0">
                <a:latin typeface="Tahoma" pitchFamily="34" charset="0"/>
              </a:rPr>
              <a:t> value close to 1 means difficult separation</a:t>
            </a:r>
          </a:p>
        </p:txBody>
      </p:sp>
    </p:spTree>
    <p:extLst>
      <p:ext uri="{BB962C8B-B14F-4D97-AF65-F5344CB8AC3E}">
        <p14:creationId xmlns:p14="http://schemas.microsoft.com/office/powerpoint/2010/main" val="876485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4000" smtClean="0">
                <a:latin typeface="Tahoma" pitchFamily="34" charset="0"/>
              </a:rPr>
              <a:t>Chromatography</a:t>
            </a:r>
            <a:r>
              <a:rPr lang="en-US" sz="2200" smtClean="0">
                <a:latin typeface="Tahoma" pitchFamily="34" charset="0"/>
              </a:rPr>
              <a:t/>
            </a:r>
            <a:br>
              <a:rPr lang="en-US" sz="2200" smtClean="0">
                <a:latin typeface="Tahoma" pitchFamily="34" charset="0"/>
              </a:rPr>
            </a:br>
            <a:r>
              <a:rPr lang="en-US" sz="2200" smtClean="0">
                <a:latin typeface="Tahoma" pitchFamily="34" charset="0"/>
              </a:rPr>
              <a:t> </a:t>
            </a:r>
            <a:r>
              <a:rPr lang="en-US" sz="2800" smtClean="0">
                <a:latin typeface="Tahoma" pitchFamily="34" charset="0"/>
              </a:rPr>
              <a:t>Reading Chromatograms</a:t>
            </a:r>
          </a:p>
        </p:txBody>
      </p:sp>
      <p:sp>
        <p:nvSpPr>
          <p:cNvPr id="56323" name="Rectangle 3"/>
          <p:cNvSpPr>
            <a:spLocks noGrp="1" noChangeArrowheads="1"/>
          </p:cNvSpPr>
          <p:nvPr>
            <p:ph type="body" sz="half" idx="1"/>
          </p:nvPr>
        </p:nvSpPr>
        <p:spPr>
          <a:xfrm>
            <a:off x="457200" y="1600200"/>
            <a:ext cx="8458200" cy="2438400"/>
          </a:xfrm>
        </p:spPr>
        <p:txBody>
          <a:bodyPr/>
          <a:lstStyle/>
          <a:p>
            <a:pPr>
              <a:lnSpc>
                <a:spcPct val="80000"/>
              </a:lnSpc>
            </a:pPr>
            <a:r>
              <a:rPr lang="en-US" sz="2000" dirty="0" smtClean="0">
                <a:latin typeface="Tahoma" pitchFamily="34" charset="0"/>
              </a:rPr>
              <a:t>Determination of parameters from reading chromatogram (HPLC example)</a:t>
            </a:r>
          </a:p>
          <a:p>
            <a:pPr>
              <a:lnSpc>
                <a:spcPct val="80000"/>
              </a:lnSpc>
            </a:pPr>
            <a:r>
              <a:rPr lang="en-US" sz="2000" dirty="0" smtClean="0">
                <a:solidFill>
                  <a:srgbClr val="663300"/>
                </a:solidFill>
                <a:latin typeface="Tahoma" pitchFamily="34" charset="0"/>
              </a:rPr>
              <a:t> </a:t>
            </a:r>
            <a:r>
              <a:rPr lang="en-US" sz="2000" dirty="0" smtClean="0">
                <a:solidFill>
                  <a:srgbClr val="663300"/>
                </a:solidFill>
                <a:latin typeface="Symbol" pitchFamily="18" charset="2"/>
              </a:rPr>
              <a:t>a </a:t>
            </a:r>
            <a:r>
              <a:rPr lang="en-US" sz="2000" dirty="0" smtClean="0">
                <a:solidFill>
                  <a:srgbClr val="663300"/>
                </a:solidFill>
                <a:latin typeface="Tahoma" pitchFamily="34" charset="0"/>
              </a:rPr>
              <a:t>(for 1</a:t>
            </a:r>
            <a:r>
              <a:rPr lang="en-US" sz="2000" baseline="30000" dirty="0" smtClean="0">
                <a:solidFill>
                  <a:srgbClr val="663300"/>
                </a:solidFill>
                <a:latin typeface="Tahoma" pitchFamily="34" charset="0"/>
              </a:rPr>
              <a:t>st</a:t>
            </a:r>
            <a:r>
              <a:rPr lang="en-US" sz="2000" dirty="0" smtClean="0">
                <a:solidFill>
                  <a:srgbClr val="663300"/>
                </a:solidFill>
                <a:latin typeface="Tahoma" pitchFamily="34" charset="0"/>
              </a:rPr>
              <a:t> 2 peaks) = k</a:t>
            </a:r>
            <a:r>
              <a:rPr lang="en-US" sz="2000" baseline="-25000" dirty="0" smtClean="0">
                <a:solidFill>
                  <a:srgbClr val="663300"/>
                </a:solidFill>
                <a:latin typeface="Tahoma" pitchFamily="34" charset="0"/>
              </a:rPr>
              <a:t>B</a:t>
            </a:r>
            <a:r>
              <a:rPr lang="en-US" sz="2000" dirty="0" smtClean="0">
                <a:solidFill>
                  <a:srgbClr val="663300"/>
                </a:solidFill>
                <a:latin typeface="Tahoma" pitchFamily="34" charset="0"/>
              </a:rPr>
              <a:t>/ k</a:t>
            </a:r>
            <a:r>
              <a:rPr lang="en-US" sz="2000" baseline="-25000" dirty="0" smtClean="0">
                <a:solidFill>
                  <a:srgbClr val="663300"/>
                </a:solidFill>
                <a:latin typeface="Tahoma" pitchFamily="34" charset="0"/>
              </a:rPr>
              <a:t>A</a:t>
            </a:r>
            <a:r>
              <a:rPr lang="en-US" sz="2000" dirty="0" smtClean="0">
                <a:solidFill>
                  <a:srgbClr val="663300"/>
                </a:solidFill>
                <a:latin typeface="Tahoma" pitchFamily="34" charset="0"/>
              </a:rPr>
              <a:t> = </a:t>
            </a:r>
            <a:r>
              <a:rPr lang="en-US" sz="2000" dirty="0" err="1" smtClean="0">
                <a:solidFill>
                  <a:srgbClr val="663300"/>
                </a:solidFill>
                <a:latin typeface="Tahoma" pitchFamily="34" charset="0"/>
              </a:rPr>
              <a:t>t</a:t>
            </a:r>
            <a:r>
              <a:rPr lang="en-US" sz="2000" baseline="-25000" dirty="0" err="1" smtClean="0">
                <a:solidFill>
                  <a:srgbClr val="663300"/>
                </a:solidFill>
                <a:latin typeface="Tahoma" pitchFamily="34" charset="0"/>
              </a:rPr>
              <a:t>RB</a:t>
            </a:r>
            <a:r>
              <a:rPr lang="en-US" sz="2000" dirty="0" smtClean="0">
                <a:solidFill>
                  <a:srgbClr val="663300"/>
                </a:solidFill>
              </a:rPr>
              <a:t>’</a:t>
            </a:r>
            <a:r>
              <a:rPr lang="en-US" sz="2000" dirty="0" smtClean="0">
                <a:solidFill>
                  <a:srgbClr val="663300"/>
                </a:solidFill>
                <a:latin typeface="Tahoma" pitchFamily="34" charset="0"/>
              </a:rPr>
              <a:t>/ </a:t>
            </a:r>
            <a:r>
              <a:rPr lang="en-US" sz="2000" dirty="0" err="1" smtClean="0">
                <a:solidFill>
                  <a:srgbClr val="663300"/>
                </a:solidFill>
                <a:latin typeface="Tahoma" pitchFamily="34" charset="0"/>
              </a:rPr>
              <a:t>t</a:t>
            </a:r>
            <a:r>
              <a:rPr lang="en-US" sz="2000" baseline="-25000" dirty="0" err="1" smtClean="0">
                <a:solidFill>
                  <a:srgbClr val="663300"/>
                </a:solidFill>
                <a:latin typeface="Tahoma" pitchFamily="34" charset="0"/>
              </a:rPr>
              <a:t>RA</a:t>
            </a:r>
            <a:r>
              <a:rPr lang="en-US" sz="2000" dirty="0" smtClean="0">
                <a:solidFill>
                  <a:srgbClr val="663300"/>
                </a:solidFill>
              </a:rPr>
              <a:t>’</a:t>
            </a:r>
            <a:r>
              <a:rPr lang="en-US" sz="2000" dirty="0" smtClean="0">
                <a:solidFill>
                  <a:srgbClr val="663300"/>
                </a:solidFill>
                <a:latin typeface="Tahoma" pitchFamily="34" charset="0"/>
              </a:rPr>
              <a:t> = (5.757 </a:t>
            </a:r>
            <a:r>
              <a:rPr lang="en-US" sz="2000" dirty="0" smtClean="0">
                <a:solidFill>
                  <a:srgbClr val="663300"/>
                </a:solidFill>
              </a:rPr>
              <a:t>–</a:t>
            </a:r>
            <a:r>
              <a:rPr lang="en-US" sz="2000" dirty="0" smtClean="0">
                <a:solidFill>
                  <a:srgbClr val="663300"/>
                </a:solidFill>
                <a:latin typeface="Tahoma" pitchFamily="34" charset="0"/>
              </a:rPr>
              <a:t> 2.374)/(4.958 </a:t>
            </a:r>
            <a:r>
              <a:rPr lang="en-US" sz="2000" dirty="0" smtClean="0">
                <a:solidFill>
                  <a:srgbClr val="663300"/>
                </a:solidFill>
              </a:rPr>
              <a:t>–</a:t>
            </a:r>
            <a:r>
              <a:rPr lang="en-US" sz="2000" dirty="0" smtClean="0">
                <a:solidFill>
                  <a:srgbClr val="663300"/>
                </a:solidFill>
                <a:latin typeface="Tahoma" pitchFamily="34" charset="0"/>
              </a:rPr>
              <a:t> 2.374) = 1.31</a:t>
            </a:r>
          </a:p>
        </p:txBody>
      </p:sp>
      <p:pic>
        <p:nvPicPr>
          <p:cNvPr id="56324" name="Picture 4"/>
          <p:cNvPicPr>
            <a:picLocks noGrp="1" noChangeAspect="1" noChangeArrowheads="1"/>
          </p:cNvPicPr>
          <p:nvPr>
            <p:ph sz="half" idx="2"/>
          </p:nvPr>
        </p:nvPicPr>
        <p:blipFill>
          <a:blip r:embed="rId3" cstate="print"/>
          <a:srcRect/>
          <a:stretch>
            <a:fillRect/>
          </a:stretch>
        </p:blipFill>
        <p:spPr>
          <a:xfrm>
            <a:off x="914400" y="4191000"/>
            <a:ext cx="7543800" cy="2332038"/>
          </a:xfrm>
          <a:noFill/>
        </p:spPr>
      </p:pic>
      <p:sp>
        <p:nvSpPr>
          <p:cNvPr id="56328" name="Oval 8"/>
          <p:cNvSpPr>
            <a:spLocks noChangeArrowheads="1"/>
          </p:cNvSpPr>
          <p:nvPr/>
        </p:nvSpPr>
        <p:spPr bwMode="auto">
          <a:xfrm rot="1241727">
            <a:off x="3276600" y="4343400"/>
            <a:ext cx="685800" cy="304800"/>
          </a:xfrm>
          <a:prstGeom prst="ellipse">
            <a:avLst/>
          </a:prstGeom>
          <a:noFill/>
          <a:ln w="25400">
            <a:solidFill>
              <a:srgbClr val="663300"/>
            </a:solidFill>
            <a:round/>
            <a:headEnd/>
            <a:tailEnd/>
          </a:ln>
          <a:effectLst/>
        </p:spPr>
        <p:txBody>
          <a:bodyPr wrap="none" anchor="ctr"/>
          <a:lstStyle/>
          <a:p>
            <a:endParaRPr lang="en-US"/>
          </a:p>
        </p:txBody>
      </p:sp>
    </p:spTree>
    <p:extLst>
      <p:ext uri="{BB962C8B-B14F-4D97-AF65-F5344CB8AC3E}">
        <p14:creationId xmlns:p14="http://schemas.microsoft.com/office/powerpoint/2010/main" val="11418300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3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6328"/>
                                        </p:tgtEl>
                                        <p:attrNameLst>
                                          <p:attrName>style.visibility</p:attrName>
                                        </p:attrNameLst>
                                      </p:cBhvr>
                                      <p:to>
                                        <p:strVal val="visible"/>
                                      </p:to>
                                    </p:set>
                                    <p:animEffect transition="in" filter="dissolve">
                                      <p:cBhvr>
                                        <p:cTn id="15" dur="500"/>
                                        <p:tgtEl>
                                          <p:spTgt spid="5632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uiExpand="1" build="p"/>
      <p:bldP spid="56328" grpId="0" uiExpan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4000" dirty="0" smtClean="0">
                <a:latin typeface="Tahoma" pitchFamily="34" charset="0"/>
              </a:rPr>
              <a:t>Chromatography</a:t>
            </a:r>
            <a:r>
              <a:rPr lang="en-US" altLang="en-US" sz="2200" dirty="0" smtClean="0">
                <a:latin typeface="Tahoma" pitchFamily="34" charset="0"/>
              </a:rPr>
              <a:t/>
            </a:r>
            <a:br>
              <a:rPr lang="en-US" altLang="en-US" sz="2200" dirty="0" smtClean="0">
                <a:latin typeface="Tahoma" pitchFamily="34" charset="0"/>
              </a:rPr>
            </a:br>
            <a:r>
              <a:rPr lang="en-US" altLang="en-US" sz="2800" dirty="0" smtClean="0">
                <a:latin typeface="Tahoma" pitchFamily="34" charset="0"/>
              </a:rPr>
              <a:t>What do all these Parameters Mean? </a:t>
            </a:r>
            <a:r>
              <a:rPr lang="en-US" altLang="en-US" sz="2800" dirty="0">
                <a:latin typeface="Tahoma" pitchFamily="34" charset="0"/>
              </a:rPr>
              <a:t/>
            </a:r>
            <a:br>
              <a:rPr lang="en-US" altLang="en-US" sz="2800" dirty="0">
                <a:latin typeface="Tahoma" pitchFamily="34" charset="0"/>
              </a:rPr>
            </a:br>
            <a:r>
              <a:rPr lang="en-US" altLang="en-US" sz="2800" dirty="0" smtClean="0">
                <a:latin typeface="Tahoma" pitchFamily="34" charset="0"/>
              </a:rPr>
              <a:t>Relative Retention</a:t>
            </a:r>
          </a:p>
        </p:txBody>
      </p:sp>
      <p:sp>
        <p:nvSpPr>
          <p:cNvPr id="118787" name="Rectangle 3"/>
          <p:cNvSpPr>
            <a:spLocks noGrp="1" noChangeArrowheads="1"/>
          </p:cNvSpPr>
          <p:nvPr>
            <p:ph type="body" idx="1"/>
          </p:nvPr>
        </p:nvSpPr>
        <p:spPr/>
        <p:txBody>
          <a:bodyPr/>
          <a:lstStyle/>
          <a:p>
            <a:pPr>
              <a:lnSpc>
                <a:spcPct val="90000"/>
              </a:lnSpc>
            </a:pPr>
            <a:r>
              <a:rPr lang="en-US" altLang="en-US" sz="2400" dirty="0" smtClean="0">
                <a:latin typeface="Tahoma" panose="020B0604030504040204" pitchFamily="34" charset="0"/>
                <a:ea typeface="Tahoma" panose="020B0604030504040204" pitchFamily="34" charset="0"/>
                <a:cs typeface="Tahoma" panose="020B0604030504040204" pitchFamily="34" charset="0"/>
              </a:rPr>
              <a:t> </a:t>
            </a:r>
            <a:r>
              <a:rPr lang="en-US" altLang="en-US" sz="2400" dirty="0" smtClean="0">
                <a:latin typeface="Symbol" pitchFamily="18" charset="2"/>
              </a:rPr>
              <a:t>a</a:t>
            </a:r>
            <a:r>
              <a:rPr lang="en-US" altLang="en-US" sz="2400" dirty="0" smtClean="0">
                <a:latin typeface="Tahoma" pitchFamily="34" charset="0"/>
              </a:rPr>
              <a:t> values </a:t>
            </a:r>
          </a:p>
          <a:p>
            <a:pPr lvl="1">
              <a:lnSpc>
                <a:spcPct val="90000"/>
              </a:lnSpc>
            </a:pPr>
            <a:r>
              <a:rPr lang="en-US" altLang="en-US" sz="2000" dirty="0" smtClean="0">
                <a:latin typeface="Tahoma" pitchFamily="34" charset="0"/>
              </a:rPr>
              <a:t>Can “adjust” value by choosing column (HPLC or GC) that is more “selective” for one compound than another or change the solvent (HPLC) to one which “dissolves” one compound better than another</a:t>
            </a:r>
          </a:p>
          <a:p>
            <a:pPr lvl="1">
              <a:lnSpc>
                <a:spcPct val="90000"/>
              </a:lnSpc>
            </a:pPr>
            <a:r>
              <a:rPr lang="en-US" altLang="en-US" sz="2000" dirty="0" smtClean="0">
                <a:latin typeface="Tahoma" pitchFamily="34" charset="0"/>
              </a:rPr>
              <a:t>example:  on a non-polar column, diethyl ether (</a:t>
            </a:r>
            <a:r>
              <a:rPr lang="en-US" altLang="en-US" sz="2000" dirty="0" err="1" smtClean="0">
                <a:latin typeface="Tahoma" pitchFamily="34" charset="0"/>
              </a:rPr>
              <a:t>K</a:t>
            </a:r>
            <a:r>
              <a:rPr lang="en-US" altLang="en-US" sz="2000" baseline="-25000" dirty="0" err="1" smtClean="0">
                <a:latin typeface="Tahoma" pitchFamily="34" charset="0"/>
              </a:rPr>
              <a:t>ow</a:t>
            </a:r>
            <a:r>
              <a:rPr lang="en-US" altLang="en-US" sz="2000" dirty="0" smtClean="0">
                <a:latin typeface="Tahoma" pitchFamily="34" charset="0"/>
              </a:rPr>
              <a:t> = 6.8, </a:t>
            </a:r>
            <a:r>
              <a:rPr lang="en-US" altLang="en-US" sz="2000" dirty="0" err="1" smtClean="0">
                <a:latin typeface="Tahoma" pitchFamily="34" charset="0"/>
              </a:rPr>
              <a:t>bp</a:t>
            </a:r>
            <a:r>
              <a:rPr lang="en-US" altLang="en-US" sz="2000" dirty="0" smtClean="0">
                <a:latin typeface="Tahoma" pitchFamily="34" charset="0"/>
              </a:rPr>
              <a:t> = 34.6°C) and methanol (</a:t>
            </a:r>
            <a:r>
              <a:rPr lang="en-US" altLang="en-US" sz="2000" dirty="0" err="1" smtClean="0">
                <a:latin typeface="Tahoma" pitchFamily="34" charset="0"/>
              </a:rPr>
              <a:t>K</a:t>
            </a:r>
            <a:r>
              <a:rPr lang="en-US" altLang="en-US" sz="2000" baseline="-25000" dirty="0" err="1" smtClean="0">
                <a:latin typeface="Tahoma" pitchFamily="34" charset="0"/>
              </a:rPr>
              <a:t>ow</a:t>
            </a:r>
            <a:r>
              <a:rPr lang="en-US" altLang="en-US" sz="2000" dirty="0" smtClean="0">
                <a:latin typeface="Tahoma" pitchFamily="34" charset="0"/>
              </a:rPr>
              <a:t> = 0.15, </a:t>
            </a:r>
            <a:r>
              <a:rPr lang="en-US" altLang="en-US" sz="2000" dirty="0" err="1" smtClean="0">
                <a:latin typeface="Tahoma" pitchFamily="34" charset="0"/>
              </a:rPr>
              <a:t>bp</a:t>
            </a:r>
            <a:r>
              <a:rPr lang="en-US" altLang="en-US" sz="2000" dirty="0" smtClean="0">
                <a:latin typeface="Tahoma" pitchFamily="34" charset="0"/>
              </a:rPr>
              <a:t> = 64.7°C) are observed to partially co-elute giving a small </a:t>
            </a:r>
            <a:r>
              <a:rPr lang="en-US" altLang="en-US" sz="2000" dirty="0" smtClean="0">
                <a:latin typeface="Symbol" pitchFamily="18" charset="2"/>
              </a:rPr>
              <a:t>a</a:t>
            </a:r>
            <a:r>
              <a:rPr lang="en-US" altLang="en-US" sz="2000" dirty="0" smtClean="0">
                <a:latin typeface="Tahoma" pitchFamily="34" charset="0"/>
              </a:rPr>
              <a:t> value.</a:t>
            </a:r>
          </a:p>
          <a:p>
            <a:pPr lvl="1">
              <a:lnSpc>
                <a:spcPct val="90000"/>
              </a:lnSpc>
            </a:pPr>
            <a:r>
              <a:rPr lang="en-US" altLang="en-US" sz="2000" dirty="0" smtClean="0">
                <a:latin typeface="Tahoma" pitchFamily="34" charset="0"/>
              </a:rPr>
              <a:t>switching to a polar column will increase retention of methanol (stronger interaction with new column) and decrease retention of diethyl ether (weaker interaction with new column), increasing </a:t>
            </a:r>
            <a:r>
              <a:rPr lang="en-US" altLang="en-US" sz="2000" dirty="0" smtClean="0">
                <a:latin typeface="Symbol" pitchFamily="18" charset="2"/>
              </a:rPr>
              <a:t>a</a:t>
            </a:r>
            <a:r>
              <a:rPr lang="en-US" altLang="en-US" sz="2000" dirty="0" smtClean="0">
                <a:latin typeface="Tahoma" pitchFamily="34" charset="0"/>
              </a:rPr>
              <a:t>.</a:t>
            </a:r>
          </a:p>
          <a:p>
            <a:pPr lvl="1">
              <a:lnSpc>
                <a:spcPct val="90000"/>
              </a:lnSpc>
            </a:pPr>
            <a:r>
              <a:rPr lang="en-US" altLang="en-US" sz="2000" dirty="0" smtClean="0">
                <a:latin typeface="Tahoma" pitchFamily="34" charset="0"/>
              </a:rPr>
              <a:t>with HPLC, it is often possible to change the eluent to increase </a:t>
            </a:r>
            <a:r>
              <a:rPr lang="en-US" altLang="en-US" sz="2000" dirty="0" smtClean="0">
                <a:latin typeface="Symbol" pitchFamily="18" charset="2"/>
              </a:rPr>
              <a:t>a</a:t>
            </a:r>
            <a:r>
              <a:rPr lang="en-US" altLang="en-US" sz="2000" dirty="0" smtClean="0">
                <a:latin typeface="Tahoma" pitchFamily="34" charset="0"/>
              </a:rPr>
              <a:t>.  Recent example: reversed phase separation with acetonitrile and water lead to poor C16:0/C18:1 separation (for biodiesel characterization).  Switching organic to methanol lead to improvement. [show on next slide]</a:t>
            </a:r>
          </a:p>
        </p:txBody>
      </p:sp>
    </p:spTree>
    <p:extLst>
      <p:ext uri="{BB962C8B-B14F-4D97-AF65-F5344CB8AC3E}">
        <p14:creationId xmlns:p14="http://schemas.microsoft.com/office/powerpoint/2010/main" val="34851040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87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4000" dirty="0" smtClean="0">
                <a:latin typeface="Tahoma" pitchFamily="34" charset="0"/>
              </a:rPr>
              <a:t>Chromatography</a:t>
            </a:r>
            <a:r>
              <a:rPr lang="en-US" altLang="en-US" sz="2200" dirty="0" smtClean="0">
                <a:latin typeface="Tahoma" pitchFamily="34" charset="0"/>
              </a:rPr>
              <a:t/>
            </a:r>
            <a:br>
              <a:rPr lang="en-US" altLang="en-US" sz="2200" dirty="0" smtClean="0">
                <a:latin typeface="Tahoma" pitchFamily="34" charset="0"/>
              </a:rPr>
            </a:br>
            <a:r>
              <a:rPr lang="en-US" altLang="en-US" sz="2800" dirty="0" smtClean="0">
                <a:latin typeface="Tahoma" pitchFamily="34" charset="0"/>
              </a:rPr>
              <a:t>What do all these Parameters Mean? </a:t>
            </a:r>
            <a:r>
              <a:rPr lang="en-US" altLang="en-US" sz="2800" dirty="0">
                <a:latin typeface="Tahoma" pitchFamily="34" charset="0"/>
              </a:rPr>
              <a:t/>
            </a:r>
            <a:br>
              <a:rPr lang="en-US" altLang="en-US" sz="2800" dirty="0">
                <a:latin typeface="Tahoma" pitchFamily="34" charset="0"/>
              </a:rPr>
            </a:br>
            <a:r>
              <a:rPr lang="en-US" altLang="en-US" sz="2800" dirty="0" smtClean="0">
                <a:latin typeface="Tahoma" pitchFamily="34" charset="0"/>
              </a:rPr>
              <a:t>Relative Retention</a:t>
            </a:r>
          </a:p>
        </p:txBody>
      </p:sp>
      <p:sp>
        <p:nvSpPr>
          <p:cNvPr id="118787" name="Rectangle 3"/>
          <p:cNvSpPr>
            <a:spLocks noGrp="1" noChangeArrowheads="1"/>
          </p:cNvSpPr>
          <p:nvPr>
            <p:ph type="body" idx="1"/>
          </p:nvPr>
        </p:nvSpPr>
        <p:spPr/>
        <p:txBody>
          <a:bodyPr/>
          <a:lstStyle/>
          <a:p>
            <a:pPr>
              <a:lnSpc>
                <a:spcPct val="90000"/>
              </a:lnSpc>
            </a:pPr>
            <a:r>
              <a:rPr lang="en-US" altLang="en-US" sz="2400" dirty="0" smtClean="0">
                <a:latin typeface="Tahoma" panose="020B0604030504040204" pitchFamily="34" charset="0"/>
                <a:ea typeface="Tahoma" panose="020B0604030504040204" pitchFamily="34" charset="0"/>
                <a:cs typeface="Tahoma" panose="020B0604030504040204" pitchFamily="34" charset="0"/>
              </a:rPr>
              <a:t> </a:t>
            </a:r>
            <a:r>
              <a:rPr lang="en-US" altLang="en-US" sz="2400" dirty="0" smtClean="0">
                <a:latin typeface="Symbol" pitchFamily="18" charset="2"/>
              </a:rPr>
              <a:t>a</a:t>
            </a:r>
            <a:r>
              <a:rPr lang="en-US" altLang="en-US" sz="2400" dirty="0" smtClean="0">
                <a:latin typeface="Tahoma" pitchFamily="34" charset="0"/>
              </a:rPr>
              <a:t> values – research example from last time</a:t>
            </a:r>
          </a:p>
          <a:p>
            <a:pPr lvl="1">
              <a:lnSpc>
                <a:spcPct val="90000"/>
              </a:lnSpc>
            </a:pPr>
            <a:r>
              <a:rPr lang="en-US" altLang="en-US" sz="2000" dirty="0" smtClean="0">
                <a:latin typeface="Tahoma" pitchFamily="34" charset="0"/>
              </a:rPr>
              <a:t>Fatty acid separation example: - separating C16:0 (HO</a:t>
            </a:r>
            <a:r>
              <a:rPr lang="en-US" altLang="en-US" sz="2000" baseline="-25000" dirty="0" smtClean="0">
                <a:latin typeface="Tahoma" pitchFamily="34" charset="0"/>
              </a:rPr>
              <a:t>2</a:t>
            </a:r>
            <a:r>
              <a:rPr lang="en-US" altLang="en-US" sz="2000" dirty="0" smtClean="0">
                <a:latin typeface="Tahoma" pitchFamily="34" charset="0"/>
              </a:rPr>
              <a:t>C(CH</a:t>
            </a:r>
            <a:r>
              <a:rPr lang="en-US" altLang="en-US" sz="2000" baseline="-25000" dirty="0" smtClean="0">
                <a:latin typeface="Tahoma" pitchFamily="34" charset="0"/>
              </a:rPr>
              <a:t>2</a:t>
            </a:r>
            <a:r>
              <a:rPr lang="en-US" altLang="en-US" sz="2000" dirty="0" smtClean="0">
                <a:latin typeface="Tahoma" pitchFamily="34" charset="0"/>
              </a:rPr>
              <a:t>)</a:t>
            </a:r>
            <a:r>
              <a:rPr lang="en-US" altLang="en-US" sz="2000" baseline="-25000" dirty="0" smtClean="0">
                <a:latin typeface="Tahoma" pitchFamily="34" charset="0"/>
              </a:rPr>
              <a:t>14</a:t>
            </a:r>
            <a:r>
              <a:rPr lang="en-US" altLang="en-US" sz="2000" dirty="0" smtClean="0">
                <a:latin typeface="Tahoma" pitchFamily="34" charset="0"/>
              </a:rPr>
              <a:t>CH</a:t>
            </a:r>
            <a:r>
              <a:rPr lang="en-US" altLang="en-US" sz="2000" baseline="-25000" dirty="0" smtClean="0">
                <a:latin typeface="Tahoma" pitchFamily="34" charset="0"/>
              </a:rPr>
              <a:t>3</a:t>
            </a:r>
            <a:r>
              <a:rPr lang="en-US" altLang="en-US" sz="2000" dirty="0" smtClean="0">
                <a:latin typeface="Tahoma" pitchFamily="34" charset="0"/>
              </a:rPr>
              <a:t>) from C18:1 (HO</a:t>
            </a:r>
            <a:r>
              <a:rPr lang="en-US" altLang="en-US" sz="2000" baseline="-25000" dirty="0" smtClean="0">
                <a:latin typeface="Tahoma" pitchFamily="34" charset="0"/>
              </a:rPr>
              <a:t>2</a:t>
            </a:r>
            <a:r>
              <a:rPr lang="en-US" altLang="en-US" sz="2000" dirty="0" smtClean="0">
                <a:latin typeface="Tahoma" pitchFamily="34" charset="0"/>
              </a:rPr>
              <a:t>C(CH</a:t>
            </a:r>
            <a:r>
              <a:rPr lang="en-US" altLang="en-US" sz="2000" baseline="-25000" dirty="0" smtClean="0">
                <a:latin typeface="Tahoma" pitchFamily="34" charset="0"/>
              </a:rPr>
              <a:t>2</a:t>
            </a:r>
            <a:r>
              <a:rPr lang="en-US" altLang="en-US" sz="2000" dirty="0" smtClean="0">
                <a:latin typeface="Tahoma" pitchFamily="34" charset="0"/>
              </a:rPr>
              <a:t>)</a:t>
            </a:r>
            <a:r>
              <a:rPr lang="en-US" altLang="en-US" sz="2000" baseline="-25000" dirty="0" smtClean="0">
                <a:latin typeface="Tahoma" pitchFamily="34" charset="0"/>
              </a:rPr>
              <a:t>6</a:t>
            </a:r>
            <a:r>
              <a:rPr lang="en-US" altLang="en-US" sz="2000" dirty="0" smtClean="0">
                <a:latin typeface="Tahoma" pitchFamily="34" charset="0"/>
              </a:rPr>
              <a:t>CH=CH(CH</a:t>
            </a:r>
            <a:r>
              <a:rPr lang="en-US" altLang="en-US" sz="2000" baseline="-25000" dirty="0">
                <a:latin typeface="Tahoma" pitchFamily="34" charset="0"/>
              </a:rPr>
              <a:t>2</a:t>
            </a:r>
            <a:r>
              <a:rPr lang="en-US" altLang="en-US" sz="2000" dirty="0">
                <a:latin typeface="Tahoma" pitchFamily="34" charset="0"/>
              </a:rPr>
              <a:t>)</a:t>
            </a:r>
            <a:r>
              <a:rPr lang="en-US" altLang="en-US" sz="2000" baseline="-25000" dirty="0">
                <a:latin typeface="Tahoma" pitchFamily="34" charset="0"/>
              </a:rPr>
              <a:t>6</a:t>
            </a:r>
            <a:r>
              <a:rPr lang="en-US" altLang="en-US" sz="2000" dirty="0" smtClean="0">
                <a:latin typeface="Tahoma" pitchFamily="34" charset="0"/>
              </a:rPr>
              <a:t>CH</a:t>
            </a:r>
            <a:r>
              <a:rPr lang="en-US" altLang="en-US" sz="2000" baseline="-25000" dirty="0" smtClean="0">
                <a:latin typeface="Tahoma" pitchFamily="34" charset="0"/>
              </a:rPr>
              <a:t>3</a:t>
            </a:r>
            <a:r>
              <a:rPr lang="en-US" altLang="en-US" sz="2000" dirty="0" smtClean="0">
                <a:latin typeface="Tahoma" pitchFamily="34" charset="0"/>
              </a:rPr>
              <a:t>) fatty acids with organic plus aqueous formic acid</a:t>
            </a:r>
          </a:p>
          <a:p>
            <a:pPr lvl="1">
              <a:lnSpc>
                <a:spcPct val="90000"/>
              </a:lnSpc>
            </a:pPr>
            <a:r>
              <a:rPr lang="en-US" altLang="en-US" sz="2000" dirty="0" smtClean="0">
                <a:latin typeface="Tahoma" pitchFamily="34" charset="0"/>
              </a:rPr>
              <a:t>When using formic acid and acetonitrile, small </a:t>
            </a:r>
            <a:r>
              <a:rPr lang="en-US" altLang="en-US" sz="2000" dirty="0" smtClean="0">
                <a:latin typeface="Symbol" panose="05050102010706020507" pitchFamily="18" charset="2"/>
              </a:rPr>
              <a:t>a</a:t>
            </a:r>
            <a:r>
              <a:rPr lang="en-US" altLang="en-US" sz="2000" dirty="0" smtClean="0">
                <a:latin typeface="Tahoma" pitchFamily="34" charset="0"/>
              </a:rPr>
              <a:t> value</a:t>
            </a:r>
          </a:p>
          <a:p>
            <a:pPr lvl="1">
              <a:lnSpc>
                <a:spcPct val="90000"/>
              </a:lnSpc>
            </a:pPr>
            <a:r>
              <a:rPr lang="en-US" altLang="en-US" sz="2000" dirty="0" smtClean="0">
                <a:latin typeface="Tahoma" pitchFamily="34" charset="0"/>
              </a:rPr>
              <a:t>Replacement of methanol for acetonitrile improves </a:t>
            </a:r>
            <a:r>
              <a:rPr lang="en-US" altLang="en-US" sz="2000" dirty="0">
                <a:latin typeface="Symbol" panose="05050102010706020507" pitchFamily="18" charset="2"/>
              </a:rPr>
              <a:t>a</a:t>
            </a:r>
            <a:r>
              <a:rPr lang="en-US" altLang="en-US" sz="2000" dirty="0" smtClean="0">
                <a:latin typeface="Tahoma" pitchFamily="34" charset="0"/>
              </a:rPr>
              <a:t> value</a:t>
            </a: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639824"/>
            <a:ext cx="4021360" cy="214409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00604" y="5783914"/>
            <a:ext cx="3309395" cy="923330"/>
          </a:xfrm>
          <a:prstGeom prst="rect">
            <a:avLst/>
          </a:prstGeom>
          <a:noFill/>
        </p:spPr>
        <p:txBody>
          <a:bodyPr wrap="square" rtlCol="0">
            <a:spAutoFit/>
          </a:bodyPr>
          <a:lstStyle/>
          <a:p>
            <a:r>
              <a:rPr lang="en-US" dirty="0" smtClean="0"/>
              <a:t>Example chromatogram – looks similar to this when used acetonitrile + formic acid</a:t>
            </a:r>
            <a:endParaRPr lang="en-US" dirty="0"/>
          </a:p>
        </p:txBody>
      </p:sp>
      <p:sp>
        <p:nvSpPr>
          <p:cNvPr id="3" name="Oval 2"/>
          <p:cNvSpPr/>
          <p:nvPr/>
        </p:nvSpPr>
        <p:spPr>
          <a:xfrm>
            <a:off x="2437435" y="3984156"/>
            <a:ext cx="304800" cy="766762"/>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200400" y="3799490"/>
            <a:ext cx="1495379" cy="369332"/>
          </a:xfrm>
          <a:prstGeom prst="rect">
            <a:avLst/>
          </a:prstGeom>
          <a:noFill/>
        </p:spPr>
        <p:txBody>
          <a:bodyPr wrap="square" rtlCol="0">
            <a:spAutoFit/>
          </a:bodyPr>
          <a:lstStyle/>
          <a:p>
            <a:r>
              <a:rPr lang="en-US" dirty="0" smtClean="0"/>
              <a:t>C16 + C18:1</a:t>
            </a:r>
            <a:endParaRPr lang="en-US" dirty="0"/>
          </a:p>
        </p:txBody>
      </p:sp>
      <p:cxnSp>
        <p:nvCxnSpPr>
          <p:cNvPr id="6" name="Straight Arrow Connector 5"/>
          <p:cNvCxnSpPr>
            <a:stCxn id="8" idx="1"/>
          </p:cNvCxnSpPr>
          <p:nvPr/>
        </p:nvCxnSpPr>
        <p:spPr>
          <a:xfrm flipH="1">
            <a:off x="2742235" y="3984156"/>
            <a:ext cx="458165" cy="198715"/>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5779" y="3697939"/>
            <a:ext cx="3914775" cy="208597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4876800" y="5934670"/>
            <a:ext cx="3810000" cy="923330"/>
          </a:xfrm>
          <a:prstGeom prst="rect">
            <a:avLst/>
          </a:prstGeom>
          <a:noFill/>
        </p:spPr>
        <p:txBody>
          <a:bodyPr wrap="square" rtlCol="0">
            <a:spAutoFit/>
          </a:bodyPr>
          <a:lstStyle/>
          <a:p>
            <a:r>
              <a:rPr lang="en-US" dirty="0" smtClean="0"/>
              <a:t>Note: actually went to 14% FA(</a:t>
            </a:r>
            <a:r>
              <a:rPr lang="en-US" dirty="0" err="1" smtClean="0"/>
              <a:t>aq</a:t>
            </a:r>
            <a:r>
              <a:rPr lang="en-US" dirty="0" smtClean="0"/>
              <a:t>) /21.5% acetonitrile/64.5% methanol to decrease tailing with methanol</a:t>
            </a:r>
            <a:endParaRPr lang="en-US" dirty="0"/>
          </a:p>
        </p:txBody>
      </p:sp>
      <p:sp>
        <p:nvSpPr>
          <p:cNvPr id="13" name="TextBox 12"/>
          <p:cNvSpPr txBox="1"/>
          <p:nvPr/>
        </p:nvSpPr>
        <p:spPr>
          <a:xfrm>
            <a:off x="5943601" y="3799490"/>
            <a:ext cx="973360" cy="369332"/>
          </a:xfrm>
          <a:prstGeom prst="rect">
            <a:avLst/>
          </a:prstGeom>
          <a:noFill/>
        </p:spPr>
        <p:txBody>
          <a:bodyPr wrap="square" rtlCol="0">
            <a:spAutoFit/>
          </a:bodyPr>
          <a:lstStyle/>
          <a:p>
            <a:r>
              <a:rPr lang="en-US" dirty="0" smtClean="0"/>
              <a:t>C18:1</a:t>
            </a:r>
            <a:endParaRPr lang="en-US" dirty="0"/>
          </a:p>
        </p:txBody>
      </p:sp>
      <p:sp>
        <p:nvSpPr>
          <p:cNvPr id="14" name="TextBox 13"/>
          <p:cNvSpPr txBox="1"/>
          <p:nvPr/>
        </p:nvSpPr>
        <p:spPr>
          <a:xfrm>
            <a:off x="7310340" y="4556260"/>
            <a:ext cx="973360" cy="369332"/>
          </a:xfrm>
          <a:prstGeom prst="rect">
            <a:avLst/>
          </a:prstGeom>
          <a:noFill/>
        </p:spPr>
        <p:txBody>
          <a:bodyPr wrap="square" rtlCol="0">
            <a:spAutoFit/>
          </a:bodyPr>
          <a:lstStyle/>
          <a:p>
            <a:r>
              <a:rPr lang="en-US" dirty="0" smtClean="0"/>
              <a:t>C16</a:t>
            </a:r>
            <a:endParaRPr lang="en-US" dirty="0"/>
          </a:p>
        </p:txBody>
      </p:sp>
      <p:cxnSp>
        <p:nvCxnSpPr>
          <p:cNvPr id="15" name="Straight Arrow Connector 14"/>
          <p:cNvCxnSpPr/>
          <p:nvPr/>
        </p:nvCxnSpPr>
        <p:spPr>
          <a:xfrm flipH="1">
            <a:off x="6916961" y="4826048"/>
            <a:ext cx="458165" cy="198715"/>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5820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par>
                                <p:cTn id="28" presetID="10" presetClass="entr" presetSubtype="0" fill="hold"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18787">
                                            <p:txEl>
                                              <p:pRg st="3" end="3"/>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500"/>
                                        <p:tgtEl>
                                          <p:spTgt spid="13"/>
                                        </p:tgtEl>
                                      </p:cBhvr>
                                    </p:animEffect>
                                  </p:childTnLst>
                                </p:cTn>
                              </p:par>
                              <p:par>
                                <p:cTn id="46" presetID="10" presetClass="entr" presetSubtype="0" fill="hold"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uiExpand="1" build="p"/>
      <p:bldP spid="2" grpId="0"/>
      <p:bldP spid="3" grpId="0" animBg="1"/>
      <p:bldP spid="8"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idx="4294967295"/>
          </p:nvPr>
        </p:nvSpPr>
        <p:spPr/>
        <p:txBody>
          <a:bodyPr/>
          <a:lstStyle/>
          <a:p>
            <a:r>
              <a:rPr lang="en-US" altLang="en-US" sz="4000" smtClean="0">
                <a:latin typeface="Tahoma" pitchFamily="34" charset="0"/>
              </a:rPr>
              <a:t>Chromatography</a:t>
            </a:r>
            <a:r>
              <a:rPr lang="en-US" altLang="en-US" sz="2200" smtClean="0">
                <a:latin typeface="Tahoma" pitchFamily="34" charset="0"/>
              </a:rPr>
              <a:t/>
            </a:r>
            <a:br>
              <a:rPr lang="en-US" altLang="en-US" sz="2200" smtClean="0">
                <a:latin typeface="Tahoma" pitchFamily="34" charset="0"/>
              </a:rPr>
            </a:br>
            <a:r>
              <a:rPr lang="en-US" altLang="en-US" sz="2800" smtClean="0">
                <a:latin typeface="Tahoma" pitchFamily="34" charset="0"/>
              </a:rPr>
              <a:t>Band Broadening</a:t>
            </a:r>
          </a:p>
        </p:txBody>
      </p:sp>
      <p:sp>
        <p:nvSpPr>
          <p:cNvPr id="124931" name="Rectangle 3"/>
          <p:cNvSpPr>
            <a:spLocks noGrp="1" noChangeArrowheads="1"/>
          </p:cNvSpPr>
          <p:nvPr>
            <p:ph type="body" sz="half" idx="4294967295"/>
          </p:nvPr>
        </p:nvSpPr>
        <p:spPr>
          <a:xfrm>
            <a:off x="304800" y="1600200"/>
            <a:ext cx="4495800" cy="4525963"/>
          </a:xfrm>
        </p:spPr>
        <p:txBody>
          <a:bodyPr/>
          <a:lstStyle/>
          <a:p>
            <a:pPr>
              <a:lnSpc>
                <a:spcPct val="80000"/>
              </a:lnSpc>
            </a:pPr>
            <a:r>
              <a:rPr lang="en-US" altLang="en-US" sz="2400" dirty="0" smtClean="0"/>
              <a:t>Band Shape given by Gaussian Distribution</a:t>
            </a:r>
          </a:p>
          <a:p>
            <a:pPr>
              <a:lnSpc>
                <a:spcPct val="80000"/>
              </a:lnSpc>
            </a:pPr>
            <a:r>
              <a:rPr lang="en-US" altLang="en-US" sz="2400" dirty="0" smtClean="0"/>
              <a:t>Gaussian Distribution</a:t>
            </a:r>
          </a:p>
          <a:p>
            <a:pPr>
              <a:lnSpc>
                <a:spcPct val="80000"/>
              </a:lnSpc>
              <a:buFontTx/>
              <a:buNone/>
            </a:pPr>
            <a:endParaRPr lang="en-US" altLang="en-US" sz="2400" dirty="0" smtClean="0"/>
          </a:p>
          <a:p>
            <a:pPr>
              <a:lnSpc>
                <a:spcPct val="80000"/>
              </a:lnSpc>
              <a:buFontTx/>
              <a:buNone/>
            </a:pPr>
            <a:endParaRPr lang="en-US" altLang="en-US" sz="2400" dirty="0" smtClean="0"/>
          </a:p>
          <a:p>
            <a:pPr>
              <a:lnSpc>
                <a:spcPct val="80000"/>
              </a:lnSpc>
            </a:pPr>
            <a:r>
              <a:rPr lang="en-US" altLang="en-US" sz="2400" dirty="0" smtClean="0"/>
              <a:t>Normal Distribution Area = 1</a:t>
            </a:r>
          </a:p>
          <a:p>
            <a:pPr>
              <a:lnSpc>
                <a:spcPct val="80000"/>
              </a:lnSpc>
            </a:pPr>
            <a:r>
              <a:rPr lang="en-US" altLang="en-US" sz="2400" dirty="0" smtClean="0"/>
              <a:t>Widths</a:t>
            </a:r>
          </a:p>
          <a:p>
            <a:pPr lvl="1">
              <a:lnSpc>
                <a:spcPct val="80000"/>
              </a:lnSpc>
            </a:pPr>
            <a:r>
              <a:rPr lang="el-GR" altLang="en-US" sz="2000" dirty="0" smtClean="0">
                <a:cs typeface="Arial" charset="0"/>
              </a:rPr>
              <a:t>σ</a:t>
            </a:r>
            <a:r>
              <a:rPr lang="en-US" altLang="en-US" sz="2000" dirty="0" smtClean="0">
                <a:cs typeface="Arial" charset="0"/>
              </a:rPr>
              <a:t> (std deviation)</a:t>
            </a:r>
          </a:p>
          <a:p>
            <a:pPr lvl="1">
              <a:lnSpc>
                <a:spcPct val="80000"/>
              </a:lnSpc>
            </a:pPr>
            <a:r>
              <a:rPr lang="en-US" altLang="en-US" sz="2000" dirty="0" smtClean="0">
                <a:cs typeface="Arial" charset="0"/>
              </a:rPr>
              <a:t>w = 4</a:t>
            </a:r>
            <a:r>
              <a:rPr lang="el-GR" altLang="en-US" sz="2000" dirty="0" smtClean="0">
                <a:cs typeface="Arial" charset="0"/>
              </a:rPr>
              <a:t>σ</a:t>
            </a:r>
            <a:endParaRPr lang="en-US" altLang="en-US" sz="2000" dirty="0" smtClean="0">
              <a:cs typeface="Arial" charset="0"/>
            </a:endParaRPr>
          </a:p>
          <a:p>
            <a:pPr lvl="1">
              <a:lnSpc>
                <a:spcPct val="80000"/>
              </a:lnSpc>
            </a:pPr>
            <a:r>
              <a:rPr lang="en-US" altLang="en-US" sz="2000" dirty="0" smtClean="0">
                <a:cs typeface="Arial" charset="0"/>
              </a:rPr>
              <a:t>w</a:t>
            </a:r>
            <a:r>
              <a:rPr lang="en-US" altLang="en-US" sz="2000" baseline="-25000" dirty="0" smtClean="0">
                <a:cs typeface="Arial" charset="0"/>
              </a:rPr>
              <a:t>1/2</a:t>
            </a:r>
            <a:r>
              <a:rPr lang="en-US" altLang="en-US" sz="2000" dirty="0" smtClean="0">
                <a:cs typeface="Arial" charset="0"/>
              </a:rPr>
              <a:t> = 2.35</a:t>
            </a:r>
            <a:r>
              <a:rPr lang="el-GR" altLang="en-US" sz="2000" dirty="0" smtClean="0">
                <a:cs typeface="Arial" charset="0"/>
              </a:rPr>
              <a:t>σ</a:t>
            </a:r>
            <a:endParaRPr lang="en-US" altLang="en-US" sz="2000" dirty="0" smtClean="0">
              <a:cs typeface="Arial" charset="0"/>
            </a:endParaRPr>
          </a:p>
          <a:p>
            <a:pPr lvl="1">
              <a:lnSpc>
                <a:spcPct val="80000"/>
              </a:lnSpc>
              <a:buNone/>
            </a:pPr>
            <a:endParaRPr lang="el-GR" altLang="en-US" sz="2000" dirty="0" smtClean="0">
              <a:cs typeface="Arial" charset="0"/>
            </a:endParaRPr>
          </a:p>
        </p:txBody>
      </p:sp>
      <p:sp>
        <p:nvSpPr>
          <p:cNvPr id="124932" name="Freeform 4"/>
          <p:cNvSpPr>
            <a:spLocks/>
          </p:cNvSpPr>
          <p:nvPr/>
        </p:nvSpPr>
        <p:spPr bwMode="auto">
          <a:xfrm>
            <a:off x="5257800" y="3175000"/>
            <a:ext cx="3276600" cy="2705100"/>
          </a:xfrm>
          <a:custGeom>
            <a:avLst/>
            <a:gdLst>
              <a:gd name="T0" fmla="*/ 0 w 2064"/>
              <a:gd name="T1" fmla="*/ 2147483647 h 1704"/>
              <a:gd name="T2" fmla="*/ 2147483647 w 2064"/>
              <a:gd name="T3" fmla="*/ 2147483647 h 1704"/>
              <a:gd name="T4" fmla="*/ 2147483647 w 2064"/>
              <a:gd name="T5" fmla="*/ 2147483647 h 1704"/>
              <a:gd name="T6" fmla="*/ 2147483647 w 2064"/>
              <a:gd name="T7" fmla="*/ 2147483647 h 1704"/>
              <a:gd name="T8" fmla="*/ 2147483647 w 2064"/>
              <a:gd name="T9" fmla="*/ 2147483647 h 1704"/>
              <a:gd name="T10" fmla="*/ 2147483647 w 2064"/>
              <a:gd name="T11" fmla="*/ 2147483647 h 1704"/>
              <a:gd name="T12" fmla="*/ 2147483647 w 2064"/>
              <a:gd name="T13" fmla="*/ 2147483647 h 1704"/>
              <a:gd name="T14" fmla="*/ 2147483647 w 2064"/>
              <a:gd name="T15" fmla="*/ 2147483647 h 1704"/>
              <a:gd name="T16" fmla="*/ 2147483647 w 2064"/>
              <a:gd name="T17" fmla="*/ 2147483647 h 1704"/>
              <a:gd name="T18" fmla="*/ 2147483647 w 2064"/>
              <a:gd name="T19" fmla="*/ 2147483647 h 1704"/>
              <a:gd name="T20" fmla="*/ 2147483647 w 2064"/>
              <a:gd name="T21" fmla="*/ 2147483647 h 1704"/>
              <a:gd name="T22" fmla="*/ 2147483647 w 2064"/>
              <a:gd name="T23" fmla="*/ 2147483647 h 1704"/>
              <a:gd name="T24" fmla="*/ 2147483647 w 2064"/>
              <a:gd name="T25" fmla="*/ 2147483647 h 17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64"/>
              <a:gd name="T40" fmla="*/ 0 h 1704"/>
              <a:gd name="T41" fmla="*/ 2064 w 2064"/>
              <a:gd name="T42" fmla="*/ 1704 h 17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64" h="1704">
                <a:moveTo>
                  <a:pt x="0" y="1648"/>
                </a:moveTo>
                <a:cubicBezTo>
                  <a:pt x="88" y="1652"/>
                  <a:pt x="176" y="1656"/>
                  <a:pt x="240" y="1648"/>
                </a:cubicBezTo>
                <a:cubicBezTo>
                  <a:pt x="304" y="1640"/>
                  <a:pt x="336" y="1632"/>
                  <a:pt x="384" y="1600"/>
                </a:cubicBezTo>
                <a:cubicBezTo>
                  <a:pt x="432" y="1568"/>
                  <a:pt x="472" y="1576"/>
                  <a:pt x="528" y="1456"/>
                </a:cubicBezTo>
                <a:cubicBezTo>
                  <a:pt x="584" y="1336"/>
                  <a:pt x="664" y="1088"/>
                  <a:pt x="720" y="880"/>
                </a:cubicBezTo>
                <a:cubicBezTo>
                  <a:pt x="776" y="672"/>
                  <a:pt x="824" y="352"/>
                  <a:pt x="864" y="208"/>
                </a:cubicBezTo>
                <a:cubicBezTo>
                  <a:pt x="904" y="64"/>
                  <a:pt x="928" y="32"/>
                  <a:pt x="960" y="16"/>
                </a:cubicBezTo>
                <a:cubicBezTo>
                  <a:pt x="992" y="0"/>
                  <a:pt x="1024" y="32"/>
                  <a:pt x="1056" y="112"/>
                </a:cubicBezTo>
                <a:cubicBezTo>
                  <a:pt x="1088" y="192"/>
                  <a:pt x="1120" y="352"/>
                  <a:pt x="1152" y="496"/>
                </a:cubicBezTo>
                <a:cubicBezTo>
                  <a:pt x="1184" y="640"/>
                  <a:pt x="1208" y="832"/>
                  <a:pt x="1248" y="976"/>
                </a:cubicBezTo>
                <a:cubicBezTo>
                  <a:pt x="1288" y="1120"/>
                  <a:pt x="1328" y="1248"/>
                  <a:pt x="1392" y="1360"/>
                </a:cubicBezTo>
                <a:cubicBezTo>
                  <a:pt x="1456" y="1472"/>
                  <a:pt x="1520" y="1592"/>
                  <a:pt x="1632" y="1648"/>
                </a:cubicBezTo>
                <a:cubicBezTo>
                  <a:pt x="1744" y="1704"/>
                  <a:pt x="1992" y="1688"/>
                  <a:pt x="2064" y="1696"/>
                </a:cubicBezTo>
              </a:path>
            </a:pathLst>
          </a:custGeom>
          <a:noFill/>
          <a:ln w="19050">
            <a:solidFill>
              <a:schemeClr val="tx1"/>
            </a:solidFill>
            <a:round/>
            <a:headEnd/>
            <a:tailEnd/>
          </a:ln>
        </p:spPr>
        <p:txBody>
          <a:bodyPr/>
          <a:lstStyle/>
          <a:p>
            <a:endParaRPr lang="en-US"/>
          </a:p>
        </p:txBody>
      </p:sp>
      <p:sp>
        <p:nvSpPr>
          <p:cNvPr id="124933" name="Text Box 5"/>
          <p:cNvSpPr txBox="1">
            <a:spLocks noChangeArrowheads="1"/>
          </p:cNvSpPr>
          <p:nvPr/>
        </p:nvSpPr>
        <p:spPr bwMode="auto">
          <a:xfrm>
            <a:off x="5257800" y="2286000"/>
            <a:ext cx="3200400" cy="366713"/>
          </a:xfrm>
          <a:prstGeom prst="rect">
            <a:avLst/>
          </a:prstGeom>
          <a:noFill/>
          <a:ln w="9525">
            <a:noFill/>
            <a:miter lim="800000"/>
            <a:headEnd/>
            <a:tailEnd/>
          </a:ln>
        </p:spPr>
        <p:txBody>
          <a:bodyPr>
            <a:spAutoFit/>
          </a:bodyPr>
          <a:lstStyle/>
          <a:p>
            <a:pPr>
              <a:spcBef>
                <a:spcPct val="50000"/>
              </a:spcBef>
            </a:pPr>
            <a:r>
              <a:rPr lang="en-US" altLang="en-US">
                <a:latin typeface="Tahoma" pitchFamily="34" charset="0"/>
              </a:rPr>
              <a:t>Gaussian Shape (Supposedly)</a:t>
            </a:r>
          </a:p>
        </p:txBody>
      </p:sp>
      <p:graphicFrame>
        <p:nvGraphicFramePr>
          <p:cNvPr id="124934" name="Object 6"/>
          <p:cNvGraphicFramePr>
            <a:graphicFrameLocks noGrp="1" noChangeAspect="1"/>
          </p:cNvGraphicFramePr>
          <p:nvPr>
            <p:ph sz="half" idx="4294967295"/>
          </p:nvPr>
        </p:nvGraphicFramePr>
        <p:xfrm>
          <a:off x="685800" y="2540000"/>
          <a:ext cx="2895600" cy="768350"/>
        </p:xfrm>
        <a:graphic>
          <a:graphicData uri="http://schemas.openxmlformats.org/presentationml/2006/ole">
            <mc:AlternateContent xmlns:mc="http://schemas.openxmlformats.org/markup-compatibility/2006">
              <mc:Choice xmlns:v="urn:schemas-microsoft-com:vml" Requires="v">
                <p:oleObj spid="_x0000_s12290" name="Equation" r:id="rId4" imgW="2005729" imgH="533169" progId="Equation.3">
                  <p:embed/>
                </p:oleObj>
              </mc:Choice>
              <mc:Fallback>
                <p:oleObj name="Equation" r:id="rId4" imgW="2005729" imgH="533169" progId="Equation.3">
                  <p:embed/>
                  <p:pic>
                    <p:nvPicPr>
                      <p:cNvPr id="124934"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540000"/>
                        <a:ext cx="2895600" cy="768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4935" name="Line 7"/>
          <p:cNvSpPr>
            <a:spLocks noChangeShapeType="1"/>
          </p:cNvSpPr>
          <p:nvPr/>
        </p:nvSpPr>
        <p:spPr bwMode="auto">
          <a:xfrm>
            <a:off x="6423025" y="4419600"/>
            <a:ext cx="762000" cy="0"/>
          </a:xfrm>
          <a:prstGeom prst="line">
            <a:avLst/>
          </a:prstGeom>
          <a:noFill/>
          <a:ln w="19050">
            <a:solidFill>
              <a:schemeClr val="tx1"/>
            </a:solidFill>
            <a:round/>
            <a:headEnd type="triangle" w="med" len="med"/>
            <a:tailEnd type="triangle" w="med" len="med"/>
          </a:ln>
        </p:spPr>
        <p:txBody>
          <a:bodyPr/>
          <a:lstStyle/>
          <a:p>
            <a:endParaRPr lang="en-US"/>
          </a:p>
        </p:txBody>
      </p:sp>
      <p:sp>
        <p:nvSpPr>
          <p:cNvPr id="124936" name="Text Box 8"/>
          <p:cNvSpPr txBox="1">
            <a:spLocks noChangeArrowheads="1"/>
          </p:cNvSpPr>
          <p:nvPr/>
        </p:nvSpPr>
        <p:spPr bwMode="auto">
          <a:xfrm>
            <a:off x="7543800" y="4267200"/>
            <a:ext cx="990600" cy="366713"/>
          </a:xfrm>
          <a:prstGeom prst="rect">
            <a:avLst/>
          </a:prstGeom>
          <a:noFill/>
          <a:ln w="9525">
            <a:noFill/>
            <a:miter lim="800000"/>
            <a:headEnd/>
            <a:tailEnd/>
          </a:ln>
        </p:spPr>
        <p:txBody>
          <a:bodyPr>
            <a:spAutoFit/>
          </a:bodyPr>
          <a:lstStyle/>
          <a:p>
            <a:pPr>
              <a:spcBef>
                <a:spcPct val="50000"/>
              </a:spcBef>
            </a:pPr>
            <a:r>
              <a:rPr lang="en-US" altLang="en-US">
                <a:cs typeface="Arial" charset="0"/>
              </a:rPr>
              <a:t>2</a:t>
            </a:r>
            <a:r>
              <a:rPr lang="el-GR" altLang="en-US">
                <a:cs typeface="Arial" charset="0"/>
              </a:rPr>
              <a:t>σ</a:t>
            </a:r>
          </a:p>
        </p:txBody>
      </p:sp>
      <p:sp>
        <p:nvSpPr>
          <p:cNvPr id="124937" name="Line 9"/>
          <p:cNvSpPr>
            <a:spLocks noChangeShapeType="1"/>
          </p:cNvSpPr>
          <p:nvPr/>
        </p:nvSpPr>
        <p:spPr bwMode="auto">
          <a:xfrm flipH="1">
            <a:off x="6096000" y="2743200"/>
            <a:ext cx="685800" cy="3124200"/>
          </a:xfrm>
          <a:prstGeom prst="line">
            <a:avLst/>
          </a:prstGeom>
          <a:noFill/>
          <a:ln w="9525">
            <a:solidFill>
              <a:schemeClr val="tx1"/>
            </a:solidFill>
            <a:round/>
            <a:headEnd/>
            <a:tailEnd/>
          </a:ln>
        </p:spPr>
        <p:txBody>
          <a:bodyPr/>
          <a:lstStyle/>
          <a:p>
            <a:endParaRPr lang="en-US"/>
          </a:p>
        </p:txBody>
      </p:sp>
      <p:sp>
        <p:nvSpPr>
          <p:cNvPr id="124938" name="Line 10"/>
          <p:cNvSpPr>
            <a:spLocks noChangeShapeType="1"/>
          </p:cNvSpPr>
          <p:nvPr/>
        </p:nvSpPr>
        <p:spPr bwMode="auto">
          <a:xfrm>
            <a:off x="6781800" y="2743200"/>
            <a:ext cx="739775" cy="3200400"/>
          </a:xfrm>
          <a:prstGeom prst="line">
            <a:avLst/>
          </a:prstGeom>
          <a:noFill/>
          <a:ln w="9525">
            <a:solidFill>
              <a:schemeClr val="tx1"/>
            </a:solidFill>
            <a:round/>
            <a:headEnd/>
            <a:tailEnd/>
          </a:ln>
        </p:spPr>
        <p:txBody>
          <a:bodyPr/>
          <a:lstStyle/>
          <a:p>
            <a:endParaRPr lang="en-US"/>
          </a:p>
        </p:txBody>
      </p:sp>
      <p:sp>
        <p:nvSpPr>
          <p:cNvPr id="124939" name="Line 11"/>
          <p:cNvSpPr>
            <a:spLocks noChangeShapeType="1"/>
          </p:cNvSpPr>
          <p:nvPr/>
        </p:nvSpPr>
        <p:spPr bwMode="auto">
          <a:xfrm>
            <a:off x="5181600" y="5867400"/>
            <a:ext cx="3276600" cy="0"/>
          </a:xfrm>
          <a:prstGeom prst="line">
            <a:avLst/>
          </a:prstGeom>
          <a:noFill/>
          <a:ln w="9525">
            <a:solidFill>
              <a:schemeClr val="tx1"/>
            </a:solidFill>
            <a:round/>
            <a:headEnd/>
            <a:tailEnd/>
          </a:ln>
        </p:spPr>
        <p:txBody>
          <a:bodyPr/>
          <a:lstStyle/>
          <a:p>
            <a:endParaRPr lang="en-US"/>
          </a:p>
        </p:txBody>
      </p:sp>
      <p:sp>
        <p:nvSpPr>
          <p:cNvPr id="124940" name="Text Box 12"/>
          <p:cNvSpPr txBox="1">
            <a:spLocks noChangeArrowheads="1"/>
          </p:cNvSpPr>
          <p:nvPr/>
        </p:nvSpPr>
        <p:spPr bwMode="auto">
          <a:xfrm>
            <a:off x="7239000" y="2895600"/>
            <a:ext cx="1905000" cy="366713"/>
          </a:xfrm>
          <a:prstGeom prst="rect">
            <a:avLst/>
          </a:prstGeom>
          <a:noFill/>
          <a:ln w="9525">
            <a:noFill/>
            <a:miter lim="800000"/>
            <a:headEnd/>
            <a:tailEnd/>
          </a:ln>
        </p:spPr>
        <p:txBody>
          <a:bodyPr>
            <a:spAutoFit/>
          </a:bodyPr>
          <a:lstStyle/>
          <a:p>
            <a:pPr>
              <a:spcBef>
                <a:spcPct val="50000"/>
              </a:spcBef>
            </a:pPr>
            <a:r>
              <a:rPr lang="en-US" altLang="en-US"/>
              <a:t>Inflection lines</a:t>
            </a:r>
          </a:p>
        </p:txBody>
      </p:sp>
      <p:sp>
        <p:nvSpPr>
          <p:cNvPr id="124941" name="Line 13"/>
          <p:cNvSpPr>
            <a:spLocks noChangeShapeType="1"/>
          </p:cNvSpPr>
          <p:nvPr/>
        </p:nvSpPr>
        <p:spPr bwMode="auto">
          <a:xfrm flipH="1">
            <a:off x="6858000" y="3124200"/>
            <a:ext cx="457200" cy="0"/>
          </a:xfrm>
          <a:prstGeom prst="line">
            <a:avLst/>
          </a:prstGeom>
          <a:noFill/>
          <a:ln w="9525">
            <a:solidFill>
              <a:schemeClr val="tx1"/>
            </a:solidFill>
            <a:round/>
            <a:headEnd/>
            <a:tailEnd type="triangle" w="med" len="med"/>
          </a:ln>
        </p:spPr>
        <p:txBody>
          <a:bodyPr/>
          <a:lstStyle/>
          <a:p>
            <a:endParaRPr lang="en-US"/>
          </a:p>
        </p:txBody>
      </p:sp>
      <p:sp>
        <p:nvSpPr>
          <p:cNvPr id="124942" name="Line 14"/>
          <p:cNvSpPr>
            <a:spLocks noChangeShapeType="1"/>
          </p:cNvSpPr>
          <p:nvPr/>
        </p:nvSpPr>
        <p:spPr bwMode="auto">
          <a:xfrm flipH="1">
            <a:off x="6248400" y="3124200"/>
            <a:ext cx="1066800" cy="2057400"/>
          </a:xfrm>
          <a:prstGeom prst="line">
            <a:avLst/>
          </a:prstGeom>
          <a:noFill/>
          <a:ln w="9525">
            <a:solidFill>
              <a:schemeClr val="tx1"/>
            </a:solidFill>
            <a:round/>
            <a:headEnd/>
            <a:tailEnd type="triangle" w="med" len="med"/>
          </a:ln>
        </p:spPr>
        <p:txBody>
          <a:bodyPr/>
          <a:lstStyle/>
          <a:p>
            <a:endParaRPr lang="en-US"/>
          </a:p>
        </p:txBody>
      </p:sp>
      <p:sp>
        <p:nvSpPr>
          <p:cNvPr id="124943" name="Text Box 15"/>
          <p:cNvSpPr txBox="1">
            <a:spLocks noChangeArrowheads="1"/>
          </p:cNvSpPr>
          <p:nvPr/>
        </p:nvSpPr>
        <p:spPr bwMode="auto">
          <a:xfrm>
            <a:off x="6477000" y="5943600"/>
            <a:ext cx="838200" cy="366713"/>
          </a:xfrm>
          <a:prstGeom prst="rect">
            <a:avLst/>
          </a:prstGeom>
          <a:noFill/>
          <a:ln w="9525">
            <a:noFill/>
            <a:miter lim="800000"/>
            <a:headEnd/>
            <a:tailEnd/>
          </a:ln>
        </p:spPr>
        <p:txBody>
          <a:bodyPr>
            <a:spAutoFit/>
          </a:bodyPr>
          <a:lstStyle/>
          <a:p>
            <a:pPr>
              <a:spcBef>
                <a:spcPct val="50000"/>
              </a:spcBef>
            </a:pPr>
            <a:r>
              <a:rPr lang="en-US" altLang="en-US"/>
              <a:t>w</a:t>
            </a:r>
            <a:endParaRPr lang="en-US" altLang="en-US" baseline="-25000"/>
          </a:p>
        </p:txBody>
      </p:sp>
      <p:sp>
        <p:nvSpPr>
          <p:cNvPr id="124944" name="Line 16"/>
          <p:cNvSpPr>
            <a:spLocks noChangeShapeType="1"/>
          </p:cNvSpPr>
          <p:nvPr/>
        </p:nvSpPr>
        <p:spPr bwMode="auto">
          <a:xfrm>
            <a:off x="6096000" y="5943600"/>
            <a:ext cx="1371600" cy="0"/>
          </a:xfrm>
          <a:prstGeom prst="line">
            <a:avLst/>
          </a:prstGeom>
          <a:noFill/>
          <a:ln w="19050">
            <a:solidFill>
              <a:schemeClr val="tx1"/>
            </a:solidFill>
            <a:round/>
            <a:headEnd type="triangle" w="med" len="med"/>
            <a:tailEnd type="triangle" w="med" len="med"/>
          </a:ln>
        </p:spPr>
        <p:txBody>
          <a:bodyPr/>
          <a:lstStyle/>
          <a:p>
            <a:endParaRPr lang="en-US"/>
          </a:p>
        </p:txBody>
      </p:sp>
      <p:sp>
        <p:nvSpPr>
          <p:cNvPr id="124945" name="Line 17"/>
          <p:cNvSpPr>
            <a:spLocks noChangeShapeType="1"/>
          </p:cNvSpPr>
          <p:nvPr/>
        </p:nvSpPr>
        <p:spPr bwMode="auto">
          <a:xfrm>
            <a:off x="5486400" y="3200400"/>
            <a:ext cx="0" cy="2667000"/>
          </a:xfrm>
          <a:prstGeom prst="line">
            <a:avLst/>
          </a:prstGeom>
          <a:noFill/>
          <a:ln w="9525">
            <a:solidFill>
              <a:schemeClr val="tx1"/>
            </a:solidFill>
            <a:round/>
            <a:headEnd type="triangle" w="med" len="med"/>
            <a:tailEnd type="triangle" w="med" len="med"/>
          </a:ln>
        </p:spPr>
        <p:txBody>
          <a:bodyPr/>
          <a:lstStyle/>
          <a:p>
            <a:endParaRPr lang="en-US"/>
          </a:p>
        </p:txBody>
      </p:sp>
      <p:sp>
        <p:nvSpPr>
          <p:cNvPr id="124946" name="Text Box 18"/>
          <p:cNvSpPr txBox="1">
            <a:spLocks noChangeArrowheads="1"/>
          </p:cNvSpPr>
          <p:nvPr/>
        </p:nvSpPr>
        <p:spPr bwMode="auto">
          <a:xfrm>
            <a:off x="4495800" y="3962400"/>
            <a:ext cx="1143000" cy="366713"/>
          </a:xfrm>
          <a:prstGeom prst="rect">
            <a:avLst/>
          </a:prstGeom>
          <a:noFill/>
          <a:ln w="9525">
            <a:noFill/>
            <a:miter lim="800000"/>
            <a:headEnd/>
            <a:tailEnd/>
          </a:ln>
        </p:spPr>
        <p:txBody>
          <a:bodyPr>
            <a:spAutoFit/>
          </a:bodyPr>
          <a:lstStyle/>
          <a:p>
            <a:pPr>
              <a:spcBef>
                <a:spcPct val="50000"/>
              </a:spcBef>
            </a:pPr>
            <a:r>
              <a:rPr lang="en-US" altLang="en-US"/>
              <a:t>Height</a:t>
            </a:r>
          </a:p>
        </p:txBody>
      </p:sp>
      <p:sp>
        <p:nvSpPr>
          <p:cNvPr id="124947" name="Line 19"/>
          <p:cNvSpPr>
            <a:spLocks noChangeShapeType="1"/>
          </p:cNvSpPr>
          <p:nvPr/>
        </p:nvSpPr>
        <p:spPr bwMode="auto">
          <a:xfrm>
            <a:off x="5334000" y="4572000"/>
            <a:ext cx="0" cy="1295400"/>
          </a:xfrm>
          <a:prstGeom prst="line">
            <a:avLst/>
          </a:prstGeom>
          <a:noFill/>
          <a:ln w="9525">
            <a:solidFill>
              <a:schemeClr val="tx1"/>
            </a:solidFill>
            <a:round/>
            <a:headEnd type="triangle" w="med" len="med"/>
            <a:tailEnd type="triangle" w="med" len="med"/>
          </a:ln>
        </p:spPr>
        <p:txBody>
          <a:bodyPr/>
          <a:lstStyle/>
          <a:p>
            <a:endParaRPr lang="en-US"/>
          </a:p>
        </p:txBody>
      </p:sp>
      <p:sp>
        <p:nvSpPr>
          <p:cNvPr id="124948" name="Text Box 20"/>
          <p:cNvSpPr txBox="1">
            <a:spLocks noChangeArrowheads="1"/>
          </p:cNvSpPr>
          <p:nvPr/>
        </p:nvSpPr>
        <p:spPr bwMode="auto">
          <a:xfrm>
            <a:off x="5562600" y="4724400"/>
            <a:ext cx="1143000" cy="641350"/>
          </a:xfrm>
          <a:prstGeom prst="rect">
            <a:avLst/>
          </a:prstGeom>
          <a:noFill/>
          <a:ln w="9525">
            <a:noFill/>
            <a:miter lim="800000"/>
            <a:headEnd/>
            <a:tailEnd/>
          </a:ln>
        </p:spPr>
        <p:txBody>
          <a:bodyPr>
            <a:spAutoFit/>
          </a:bodyPr>
          <a:lstStyle/>
          <a:p>
            <a:pPr>
              <a:spcBef>
                <a:spcPct val="50000"/>
              </a:spcBef>
            </a:pPr>
            <a:r>
              <a:rPr lang="en-US" altLang="en-US"/>
              <a:t>Half Height</a:t>
            </a:r>
          </a:p>
        </p:txBody>
      </p:sp>
      <p:sp>
        <p:nvSpPr>
          <p:cNvPr id="124949" name="Line 21"/>
          <p:cNvSpPr>
            <a:spLocks noChangeShapeType="1"/>
          </p:cNvSpPr>
          <p:nvPr/>
        </p:nvSpPr>
        <p:spPr bwMode="auto">
          <a:xfrm>
            <a:off x="6400800" y="4572000"/>
            <a:ext cx="838200" cy="0"/>
          </a:xfrm>
          <a:prstGeom prst="line">
            <a:avLst/>
          </a:prstGeom>
          <a:noFill/>
          <a:ln w="19050">
            <a:solidFill>
              <a:schemeClr val="tx1"/>
            </a:solidFill>
            <a:round/>
            <a:headEnd type="triangle" w="med" len="med"/>
            <a:tailEnd type="triangle" w="med" len="med"/>
          </a:ln>
        </p:spPr>
        <p:txBody>
          <a:bodyPr/>
          <a:lstStyle/>
          <a:p>
            <a:endParaRPr lang="en-US"/>
          </a:p>
        </p:txBody>
      </p:sp>
      <p:sp>
        <p:nvSpPr>
          <p:cNvPr id="124950" name="Text Box 22"/>
          <p:cNvSpPr txBox="1">
            <a:spLocks noChangeArrowheads="1"/>
          </p:cNvSpPr>
          <p:nvPr/>
        </p:nvSpPr>
        <p:spPr bwMode="auto">
          <a:xfrm>
            <a:off x="6477000" y="4724400"/>
            <a:ext cx="838200" cy="366713"/>
          </a:xfrm>
          <a:prstGeom prst="rect">
            <a:avLst/>
          </a:prstGeom>
          <a:noFill/>
          <a:ln w="9525">
            <a:noFill/>
            <a:miter lim="800000"/>
            <a:headEnd/>
            <a:tailEnd/>
          </a:ln>
        </p:spPr>
        <p:txBody>
          <a:bodyPr>
            <a:spAutoFit/>
          </a:bodyPr>
          <a:lstStyle/>
          <a:p>
            <a:pPr>
              <a:spcBef>
                <a:spcPct val="50000"/>
              </a:spcBef>
            </a:pPr>
            <a:r>
              <a:rPr lang="en-US" altLang="en-US"/>
              <a:t>w</a:t>
            </a:r>
            <a:r>
              <a:rPr lang="en-US" altLang="en-US" baseline="-25000"/>
              <a:t>1/2</a:t>
            </a:r>
          </a:p>
        </p:txBody>
      </p:sp>
      <p:sp>
        <p:nvSpPr>
          <p:cNvPr id="124951" name="Rectangle 23"/>
          <p:cNvSpPr>
            <a:spLocks noChangeArrowheads="1"/>
          </p:cNvSpPr>
          <p:nvPr/>
        </p:nvSpPr>
        <p:spPr bwMode="auto">
          <a:xfrm>
            <a:off x="1066800" y="4343400"/>
            <a:ext cx="990600" cy="304800"/>
          </a:xfrm>
          <a:prstGeom prst="rect">
            <a:avLst/>
          </a:prstGeom>
          <a:solidFill>
            <a:srgbClr val="FFFF00">
              <a:alpha val="47058"/>
            </a:srgbClr>
          </a:solidFill>
          <a:ln w="9525">
            <a:solidFill>
              <a:schemeClr val="tx1"/>
            </a:solidFill>
            <a:miter lim="800000"/>
            <a:headEnd/>
            <a:tailEnd/>
          </a:ln>
        </p:spPr>
        <p:txBody>
          <a:bodyPr wrap="none" anchor="ctr"/>
          <a:lstStyle/>
          <a:p>
            <a:endParaRPr lang="en-US" altLang="en-US"/>
          </a:p>
        </p:txBody>
      </p:sp>
      <p:sp>
        <p:nvSpPr>
          <p:cNvPr id="124952" name="Text Box 24"/>
          <p:cNvSpPr txBox="1">
            <a:spLocks noChangeArrowheads="1"/>
          </p:cNvSpPr>
          <p:nvPr/>
        </p:nvSpPr>
        <p:spPr bwMode="auto">
          <a:xfrm>
            <a:off x="2438400" y="4343400"/>
            <a:ext cx="1752600" cy="366713"/>
          </a:xfrm>
          <a:prstGeom prst="rect">
            <a:avLst/>
          </a:prstGeom>
          <a:noFill/>
          <a:ln w="9525">
            <a:noFill/>
            <a:miter lim="800000"/>
            <a:headEnd/>
            <a:tailEnd/>
          </a:ln>
        </p:spPr>
        <p:txBody>
          <a:bodyPr>
            <a:spAutoFit/>
          </a:bodyPr>
          <a:lstStyle/>
          <a:p>
            <a:pPr>
              <a:spcBef>
                <a:spcPct val="50000"/>
              </a:spcBef>
            </a:pPr>
            <a:r>
              <a:rPr lang="en-US" altLang="en-US">
                <a:solidFill>
                  <a:srgbClr val="CCCC00"/>
                </a:solidFill>
              </a:rPr>
              <a:t>Will use most</a:t>
            </a:r>
          </a:p>
        </p:txBody>
      </p:sp>
    </p:spTree>
    <p:extLst>
      <p:ext uri="{BB962C8B-B14F-4D97-AF65-F5344CB8AC3E}">
        <p14:creationId xmlns:p14="http://schemas.microsoft.com/office/powerpoint/2010/main" val="2382167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49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49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49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493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493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493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4931">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493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493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4931">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494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494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494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493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494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249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2493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4938"/>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4931">
                                            <p:txEl>
                                              <p:pRg st="8" end="8"/>
                                            </p:txEl>
                                          </p:spTgt>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2494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24946"/>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2494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24948"/>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2494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2495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2495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249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P spid="124932" grpId="0" animBg="1"/>
      <p:bldP spid="124933" grpId="0"/>
      <p:bldP spid="124935" grpId="0" animBg="1"/>
      <p:bldP spid="124936" grpId="0"/>
      <p:bldP spid="124937" grpId="0" animBg="1"/>
      <p:bldP spid="124938" grpId="0" animBg="1"/>
      <p:bldP spid="124939" grpId="0" animBg="1"/>
      <p:bldP spid="124940" grpId="0"/>
      <p:bldP spid="124941" grpId="0" animBg="1"/>
      <p:bldP spid="124942" grpId="0" animBg="1"/>
      <p:bldP spid="124943" grpId="0"/>
      <p:bldP spid="124944" grpId="0" animBg="1"/>
      <p:bldP spid="124945" grpId="0" animBg="1"/>
      <p:bldP spid="124946" grpId="0"/>
      <p:bldP spid="124947" grpId="0" animBg="1"/>
      <p:bldP spid="124948" grpId="0"/>
      <p:bldP spid="124949" grpId="0" animBg="1"/>
      <p:bldP spid="124950" grpId="0"/>
      <p:bldP spid="124951" grpId="0" animBg="1"/>
      <p:bldP spid="12495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r>
              <a:rPr lang="en-US" altLang="en-US" sz="4000" smtClean="0">
                <a:latin typeface="Tahoma" pitchFamily="34" charset="0"/>
              </a:rPr>
              <a:t>Chromatography</a:t>
            </a:r>
            <a:br>
              <a:rPr lang="en-US" altLang="en-US" sz="4000" smtClean="0">
                <a:latin typeface="Tahoma" pitchFamily="34" charset="0"/>
              </a:rPr>
            </a:br>
            <a:r>
              <a:rPr lang="en-US" altLang="en-US" sz="3200" smtClean="0">
                <a:latin typeface="Tahoma" pitchFamily="34" charset="0"/>
              </a:rPr>
              <a:t>Column Efficiency</a:t>
            </a:r>
          </a:p>
        </p:txBody>
      </p:sp>
      <p:sp>
        <p:nvSpPr>
          <p:cNvPr id="125955" name="Rectangle 3"/>
          <p:cNvSpPr>
            <a:spLocks noGrp="1" noChangeArrowheads="1"/>
          </p:cNvSpPr>
          <p:nvPr>
            <p:ph type="body" sz="half" idx="4294967295"/>
          </p:nvPr>
        </p:nvSpPr>
        <p:spPr>
          <a:xfrm>
            <a:off x="457200" y="1600200"/>
            <a:ext cx="8229600" cy="3429000"/>
          </a:xfrm>
        </p:spPr>
        <p:txBody>
          <a:bodyPr/>
          <a:lstStyle/>
          <a:p>
            <a:r>
              <a:rPr lang="en-US" altLang="en-US" sz="2400" dirty="0" smtClean="0">
                <a:latin typeface="Tahoma" pitchFamily="34" charset="0"/>
              </a:rPr>
              <a:t>Number of Theoretical Plates = N = Primary measure of “efficiency”</a:t>
            </a:r>
          </a:p>
          <a:p>
            <a:r>
              <a:rPr lang="en-US" altLang="en-US" sz="2400" dirty="0" smtClean="0">
                <a:latin typeface="Tahoma" pitchFamily="34" charset="0"/>
              </a:rPr>
              <a:t>N=1 corresponds to 1 liquid-liquid extraction</a:t>
            </a:r>
          </a:p>
          <a:p>
            <a:r>
              <a:rPr lang="en-US" altLang="en-US" sz="2400" dirty="0" smtClean="0">
                <a:latin typeface="Tahoma" pitchFamily="34" charset="0"/>
              </a:rPr>
              <a:t>Good efficiency means:</a:t>
            </a:r>
          </a:p>
          <a:p>
            <a:pPr lvl="1"/>
            <a:r>
              <a:rPr lang="en-US" altLang="en-US" sz="2000" dirty="0" smtClean="0">
                <a:latin typeface="Tahoma" pitchFamily="34" charset="0"/>
              </a:rPr>
              <a:t>Large N value</a:t>
            </a:r>
          </a:p>
          <a:p>
            <a:pPr lvl="1"/>
            <a:r>
              <a:rPr lang="en-US" altLang="en-US" sz="2000" dirty="0" smtClean="0">
                <a:latin typeface="Tahoma" pitchFamily="34" charset="0"/>
              </a:rPr>
              <a:t>Late eluting peaks still have narrow peak widths</a:t>
            </a:r>
          </a:p>
          <a:p>
            <a:pPr lvl="1"/>
            <a:r>
              <a:rPr lang="en-US" altLang="en-US" sz="2000" dirty="0" smtClean="0">
                <a:latin typeface="Tahoma" pitchFamily="34" charset="0"/>
              </a:rPr>
              <a:t>Minimal band broadening</a:t>
            </a:r>
          </a:p>
          <a:p>
            <a:r>
              <a:rPr lang="en-US" altLang="en-US" sz="2400" dirty="0" smtClean="0">
                <a:latin typeface="Tahoma" pitchFamily="34" charset="0"/>
              </a:rPr>
              <a:t>N = 16(</a:t>
            </a:r>
            <a:r>
              <a:rPr lang="en-US" altLang="en-US" sz="2400" dirty="0" err="1" smtClean="0">
                <a:latin typeface="Tahoma" pitchFamily="34" charset="0"/>
              </a:rPr>
              <a:t>t</a:t>
            </a:r>
            <a:r>
              <a:rPr lang="en-US" altLang="en-US" sz="2400" baseline="-25000" dirty="0" err="1" smtClean="0">
                <a:latin typeface="Tahoma" pitchFamily="34" charset="0"/>
              </a:rPr>
              <a:t>R</a:t>
            </a:r>
            <a:r>
              <a:rPr lang="en-US" altLang="en-US" sz="2400" dirty="0" smtClean="0">
                <a:latin typeface="Tahoma" pitchFamily="34" charset="0"/>
              </a:rPr>
              <a:t>/w)</a:t>
            </a:r>
            <a:r>
              <a:rPr lang="en-US" altLang="en-US" sz="2400" baseline="30000" dirty="0" smtClean="0">
                <a:latin typeface="Tahoma" pitchFamily="34" charset="0"/>
              </a:rPr>
              <a:t>2</a:t>
            </a:r>
            <a:r>
              <a:rPr lang="en-US" altLang="en-US" sz="2400" dirty="0" smtClean="0">
                <a:latin typeface="Tahoma" pitchFamily="34" charset="0"/>
              </a:rPr>
              <a:t>M (other multipliers with other widths)</a:t>
            </a:r>
            <a:endParaRPr lang="en-US" altLang="en-US" sz="2400" baseline="30000" dirty="0" smtClean="0">
              <a:latin typeface="Tahoma" pitchFamily="34" charset="0"/>
            </a:endParaRPr>
          </a:p>
        </p:txBody>
      </p:sp>
      <p:sp>
        <p:nvSpPr>
          <p:cNvPr id="125956" name="Freeform 4"/>
          <p:cNvSpPr>
            <a:spLocks/>
          </p:cNvSpPr>
          <p:nvPr/>
        </p:nvSpPr>
        <p:spPr bwMode="auto">
          <a:xfrm>
            <a:off x="914400" y="5181600"/>
            <a:ext cx="7505700" cy="1079500"/>
          </a:xfrm>
          <a:custGeom>
            <a:avLst/>
            <a:gdLst>
              <a:gd name="T0" fmla="*/ 0 w 4728"/>
              <a:gd name="T1" fmla="*/ 2147483647 h 2008"/>
              <a:gd name="T2" fmla="*/ 2147483647 w 4728"/>
              <a:gd name="T3" fmla="*/ 2147483647 h 2008"/>
              <a:gd name="T4" fmla="*/ 2147483647 w 4728"/>
              <a:gd name="T5" fmla="*/ 2147483647 h 2008"/>
              <a:gd name="T6" fmla="*/ 2147483647 w 4728"/>
              <a:gd name="T7" fmla="*/ 2147483647 h 2008"/>
              <a:gd name="T8" fmla="*/ 2147483647 w 4728"/>
              <a:gd name="T9" fmla="*/ 2147483647 h 2008"/>
              <a:gd name="T10" fmla="*/ 2147483647 w 4728"/>
              <a:gd name="T11" fmla="*/ 2147483647 h 2008"/>
              <a:gd name="T12" fmla="*/ 2147483647 w 4728"/>
              <a:gd name="T13" fmla="*/ 2147483647 h 2008"/>
              <a:gd name="T14" fmla="*/ 2147483647 w 4728"/>
              <a:gd name="T15" fmla="*/ 2147483647 h 2008"/>
              <a:gd name="T16" fmla="*/ 2147483647 w 4728"/>
              <a:gd name="T17" fmla="*/ 2147483647 h 2008"/>
              <a:gd name="T18" fmla="*/ 2147483647 w 4728"/>
              <a:gd name="T19" fmla="*/ 2147483647 h 2008"/>
              <a:gd name="T20" fmla="*/ 2147483647 w 4728"/>
              <a:gd name="T21" fmla="*/ 2147483647 h 20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28"/>
              <a:gd name="T34" fmla="*/ 0 h 2008"/>
              <a:gd name="T35" fmla="*/ 4728 w 4728"/>
              <a:gd name="T36" fmla="*/ 2008 h 20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28" h="2008">
                <a:moveTo>
                  <a:pt x="0" y="1952"/>
                </a:moveTo>
                <a:cubicBezTo>
                  <a:pt x="1168" y="1952"/>
                  <a:pt x="2336" y="1952"/>
                  <a:pt x="2832" y="1952"/>
                </a:cubicBezTo>
                <a:cubicBezTo>
                  <a:pt x="3328" y="1952"/>
                  <a:pt x="2928" y="1960"/>
                  <a:pt x="2976" y="1952"/>
                </a:cubicBezTo>
                <a:cubicBezTo>
                  <a:pt x="3024" y="1944"/>
                  <a:pt x="3088" y="1976"/>
                  <a:pt x="3120" y="1904"/>
                </a:cubicBezTo>
                <a:cubicBezTo>
                  <a:pt x="3152" y="1832"/>
                  <a:pt x="3152" y="1832"/>
                  <a:pt x="3168" y="1520"/>
                </a:cubicBezTo>
                <a:cubicBezTo>
                  <a:pt x="3184" y="1208"/>
                  <a:pt x="3200" y="64"/>
                  <a:pt x="3216" y="32"/>
                </a:cubicBezTo>
                <a:cubicBezTo>
                  <a:pt x="3232" y="0"/>
                  <a:pt x="3248" y="1016"/>
                  <a:pt x="3264" y="1328"/>
                </a:cubicBezTo>
                <a:cubicBezTo>
                  <a:pt x="3280" y="1640"/>
                  <a:pt x="3272" y="1800"/>
                  <a:pt x="3312" y="1904"/>
                </a:cubicBezTo>
                <a:cubicBezTo>
                  <a:pt x="3352" y="2008"/>
                  <a:pt x="3296" y="1944"/>
                  <a:pt x="3504" y="1952"/>
                </a:cubicBezTo>
                <a:cubicBezTo>
                  <a:pt x="3712" y="1960"/>
                  <a:pt x="4392" y="1952"/>
                  <a:pt x="4560" y="1952"/>
                </a:cubicBezTo>
                <a:cubicBezTo>
                  <a:pt x="4728" y="1952"/>
                  <a:pt x="4620" y="1952"/>
                  <a:pt x="4512" y="1952"/>
                </a:cubicBezTo>
              </a:path>
            </a:pathLst>
          </a:custGeom>
          <a:noFill/>
          <a:ln w="9525">
            <a:solidFill>
              <a:schemeClr val="tx1"/>
            </a:solidFill>
            <a:round/>
            <a:headEnd/>
            <a:tailEnd/>
          </a:ln>
        </p:spPr>
        <p:txBody>
          <a:bodyPr/>
          <a:lstStyle/>
          <a:p>
            <a:endParaRPr lang="en-US"/>
          </a:p>
        </p:txBody>
      </p:sp>
      <p:sp>
        <p:nvSpPr>
          <p:cNvPr id="125957" name="Text Box 5"/>
          <p:cNvSpPr txBox="1">
            <a:spLocks noChangeArrowheads="1"/>
          </p:cNvSpPr>
          <p:nvPr/>
        </p:nvSpPr>
        <p:spPr bwMode="auto">
          <a:xfrm>
            <a:off x="6019800" y="5056187"/>
            <a:ext cx="2667000" cy="366713"/>
          </a:xfrm>
          <a:prstGeom prst="rect">
            <a:avLst/>
          </a:prstGeom>
          <a:noFill/>
          <a:ln w="9525">
            <a:noFill/>
            <a:miter lim="800000"/>
            <a:headEnd/>
            <a:tailEnd/>
          </a:ln>
        </p:spPr>
        <p:txBody>
          <a:bodyPr wrap="square">
            <a:spAutoFit/>
          </a:bodyPr>
          <a:lstStyle/>
          <a:p>
            <a:pPr>
              <a:spcBef>
                <a:spcPct val="50000"/>
              </a:spcBef>
            </a:pPr>
            <a:r>
              <a:rPr lang="en-US" altLang="en-US" dirty="0">
                <a:latin typeface="Tahoma" pitchFamily="34" charset="0"/>
              </a:rPr>
              <a:t>large N Value</a:t>
            </a:r>
          </a:p>
        </p:txBody>
      </p:sp>
      <p:sp>
        <p:nvSpPr>
          <p:cNvPr id="125958" name="Freeform 6"/>
          <p:cNvSpPr>
            <a:spLocks/>
          </p:cNvSpPr>
          <p:nvPr/>
        </p:nvSpPr>
        <p:spPr bwMode="auto">
          <a:xfrm>
            <a:off x="914400" y="5499100"/>
            <a:ext cx="7315200" cy="990600"/>
          </a:xfrm>
          <a:custGeom>
            <a:avLst/>
            <a:gdLst>
              <a:gd name="T0" fmla="*/ 0 w 4608"/>
              <a:gd name="T1" fmla="*/ 2147483647 h 624"/>
              <a:gd name="T2" fmla="*/ 2147483647 w 4608"/>
              <a:gd name="T3" fmla="*/ 2147483647 h 624"/>
              <a:gd name="T4" fmla="*/ 2147483647 w 4608"/>
              <a:gd name="T5" fmla="*/ 2147483647 h 624"/>
              <a:gd name="T6" fmla="*/ 2147483647 w 4608"/>
              <a:gd name="T7" fmla="*/ 2147483647 h 624"/>
              <a:gd name="T8" fmla="*/ 2147483647 w 4608"/>
              <a:gd name="T9" fmla="*/ 2147483647 h 624"/>
              <a:gd name="T10" fmla="*/ 2147483647 w 4608"/>
              <a:gd name="T11" fmla="*/ 2147483647 h 624"/>
              <a:gd name="T12" fmla="*/ 2147483647 w 4608"/>
              <a:gd name="T13" fmla="*/ 2147483647 h 624"/>
              <a:gd name="T14" fmla="*/ 2147483647 w 4608"/>
              <a:gd name="T15" fmla="*/ 2147483647 h 624"/>
              <a:gd name="T16" fmla="*/ 2147483647 w 4608"/>
              <a:gd name="T17" fmla="*/ 2147483647 h 6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608"/>
              <a:gd name="T28" fmla="*/ 0 h 624"/>
              <a:gd name="T29" fmla="*/ 4608 w 4608"/>
              <a:gd name="T30" fmla="*/ 624 h 6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608" h="624">
                <a:moveTo>
                  <a:pt x="0" y="568"/>
                </a:moveTo>
                <a:cubicBezTo>
                  <a:pt x="428" y="584"/>
                  <a:pt x="856" y="600"/>
                  <a:pt x="1104" y="568"/>
                </a:cubicBezTo>
                <a:cubicBezTo>
                  <a:pt x="1352" y="536"/>
                  <a:pt x="1392" y="456"/>
                  <a:pt x="1488" y="376"/>
                </a:cubicBezTo>
                <a:cubicBezTo>
                  <a:pt x="1584" y="296"/>
                  <a:pt x="1616" y="144"/>
                  <a:pt x="1680" y="88"/>
                </a:cubicBezTo>
                <a:cubicBezTo>
                  <a:pt x="1744" y="32"/>
                  <a:pt x="1808" y="0"/>
                  <a:pt x="1872" y="40"/>
                </a:cubicBezTo>
                <a:cubicBezTo>
                  <a:pt x="1936" y="80"/>
                  <a:pt x="1992" y="240"/>
                  <a:pt x="2064" y="328"/>
                </a:cubicBezTo>
                <a:cubicBezTo>
                  <a:pt x="2136" y="416"/>
                  <a:pt x="2168" y="520"/>
                  <a:pt x="2304" y="568"/>
                </a:cubicBezTo>
                <a:cubicBezTo>
                  <a:pt x="2440" y="616"/>
                  <a:pt x="2496" y="608"/>
                  <a:pt x="2880" y="616"/>
                </a:cubicBezTo>
                <a:cubicBezTo>
                  <a:pt x="3264" y="624"/>
                  <a:pt x="3936" y="620"/>
                  <a:pt x="4608" y="616"/>
                </a:cubicBezTo>
              </a:path>
            </a:pathLst>
          </a:custGeom>
          <a:noFill/>
          <a:ln w="9525">
            <a:solidFill>
              <a:schemeClr val="tx1"/>
            </a:solidFill>
            <a:round/>
            <a:headEnd/>
            <a:tailEnd/>
          </a:ln>
        </p:spPr>
        <p:txBody>
          <a:bodyPr/>
          <a:lstStyle/>
          <a:p>
            <a:endParaRPr lang="en-US"/>
          </a:p>
        </p:txBody>
      </p:sp>
      <p:sp>
        <p:nvSpPr>
          <p:cNvPr id="125959" name="Text Box 7"/>
          <p:cNvSpPr txBox="1">
            <a:spLocks noChangeArrowheads="1"/>
          </p:cNvSpPr>
          <p:nvPr/>
        </p:nvSpPr>
        <p:spPr bwMode="auto">
          <a:xfrm>
            <a:off x="3276600" y="5105400"/>
            <a:ext cx="1981200" cy="366713"/>
          </a:xfrm>
          <a:prstGeom prst="rect">
            <a:avLst/>
          </a:prstGeom>
          <a:noFill/>
          <a:ln w="9525">
            <a:noFill/>
            <a:miter lim="800000"/>
            <a:headEnd/>
            <a:tailEnd/>
          </a:ln>
        </p:spPr>
        <p:txBody>
          <a:bodyPr>
            <a:spAutoFit/>
          </a:bodyPr>
          <a:lstStyle/>
          <a:p>
            <a:pPr>
              <a:spcBef>
                <a:spcPct val="50000"/>
              </a:spcBef>
            </a:pPr>
            <a:r>
              <a:rPr lang="en-US" altLang="en-US">
                <a:latin typeface="Tahoma" pitchFamily="34" charset="0"/>
              </a:rPr>
              <a:t>low N value</a:t>
            </a:r>
          </a:p>
        </p:txBody>
      </p:sp>
    </p:spTree>
    <p:extLst>
      <p:ext uri="{BB962C8B-B14F-4D97-AF65-F5344CB8AC3E}">
        <p14:creationId xmlns:p14="http://schemas.microsoft.com/office/powerpoint/2010/main" val="41716114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9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59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59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59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595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595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595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595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xit" presetSubtype="0" fill="hold" grpId="1" nodeType="clickEffect">
                                  <p:stCondLst>
                                    <p:cond delay="0"/>
                                  </p:stCondLst>
                                  <p:childTnLst>
                                    <p:animEffect transition="out" filter="dissolve">
                                      <p:cBhvr>
                                        <p:cTn id="40" dur="500"/>
                                        <p:tgtEl>
                                          <p:spTgt spid="125957"/>
                                        </p:tgtEl>
                                      </p:cBhvr>
                                    </p:animEffect>
                                    <p:set>
                                      <p:cBhvr>
                                        <p:cTn id="41" dur="1" fill="hold">
                                          <p:stCondLst>
                                            <p:cond delay="499"/>
                                          </p:stCondLst>
                                        </p:cTn>
                                        <p:tgtEl>
                                          <p:spTgt spid="125957"/>
                                        </p:tgtEl>
                                        <p:attrNameLst>
                                          <p:attrName>style.visibility</p:attrName>
                                        </p:attrNameLst>
                                      </p:cBhvr>
                                      <p:to>
                                        <p:strVal val="hidden"/>
                                      </p:to>
                                    </p:set>
                                  </p:childTnLst>
                                </p:cTn>
                              </p:par>
                              <p:par>
                                <p:cTn id="42" presetID="9" presetClass="exit" presetSubtype="0" fill="hold" grpId="1" nodeType="withEffect">
                                  <p:stCondLst>
                                    <p:cond delay="0"/>
                                  </p:stCondLst>
                                  <p:childTnLst>
                                    <p:animEffect transition="out" filter="dissolve">
                                      <p:cBhvr>
                                        <p:cTn id="43" dur="500"/>
                                        <p:tgtEl>
                                          <p:spTgt spid="125956"/>
                                        </p:tgtEl>
                                      </p:cBhvr>
                                    </p:animEffect>
                                    <p:set>
                                      <p:cBhvr>
                                        <p:cTn id="44" dur="1" fill="hold">
                                          <p:stCondLst>
                                            <p:cond delay="499"/>
                                          </p:stCondLst>
                                        </p:cTn>
                                        <p:tgtEl>
                                          <p:spTgt spid="125956"/>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595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59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p:bldP spid="125956" grpId="0" animBg="1"/>
      <p:bldP spid="125956" grpId="1" animBg="1"/>
      <p:bldP spid="125957" grpId="0"/>
      <p:bldP spid="125957" grpId="1"/>
      <p:bldP spid="125958" grpId="0" animBg="1"/>
      <p:bldP spid="125959"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2477</TotalTime>
  <Words>1079</Words>
  <Application>Microsoft Office PowerPoint</Application>
  <PresentationFormat>On-screen Show (4:3)</PresentationFormat>
  <Paragraphs>139</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5" baseType="lpstr">
      <vt:lpstr>Arial</vt:lpstr>
      <vt:lpstr>Symbol</vt:lpstr>
      <vt:lpstr>Tahoma</vt:lpstr>
      <vt:lpstr>Times New Roman</vt:lpstr>
      <vt:lpstr>Wingdings</vt:lpstr>
      <vt:lpstr>Default Design</vt:lpstr>
      <vt:lpstr>Equation</vt:lpstr>
      <vt:lpstr>ChemSketch</vt:lpstr>
      <vt:lpstr>Chem. 31 – 11/13 Lecture</vt:lpstr>
      <vt:lpstr>Announcements I</vt:lpstr>
      <vt:lpstr>Announcements II</vt:lpstr>
      <vt:lpstr>Chromatography  Definition Section – Relative Retention</vt:lpstr>
      <vt:lpstr>Chromatography  Reading Chromatograms</vt:lpstr>
      <vt:lpstr>Chromatography What do all these Parameters Mean?  Relative Retention</vt:lpstr>
      <vt:lpstr>Chromatography What do all these Parameters Mean?  Relative Retention</vt:lpstr>
      <vt:lpstr>Chromatography Band Broadening</vt:lpstr>
      <vt:lpstr>Chromatography Column Efficiency</vt:lpstr>
      <vt:lpstr>Chromatography Column Efficiency</vt:lpstr>
      <vt:lpstr>Chromatography Measurement of Efficiency</vt:lpstr>
      <vt:lpstr>Chromatography Resolution</vt:lpstr>
      <vt:lpstr>Chromatography  Resolution Example</vt:lpstr>
      <vt:lpstr>Chromatography Optimization – Resolution Equation</vt:lpstr>
      <vt:lpstr>Chromatography Graphical Representation</vt:lpstr>
      <vt:lpstr>Chromatography Recent Example</vt:lpstr>
      <vt:lpstr>Chromatography Last Questions</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31 – 9/15 Lecture</dc:title>
  <dc:creator>RDixon</dc:creator>
  <cp:lastModifiedBy>Dixon, Roy W</cp:lastModifiedBy>
  <cp:revision>255</cp:revision>
  <dcterms:created xsi:type="dcterms:W3CDTF">2005-09-14T19:27:31Z</dcterms:created>
  <dcterms:modified xsi:type="dcterms:W3CDTF">2017-11-13T00:00:29Z</dcterms:modified>
</cp:coreProperties>
</file>