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8"/>
  </p:notesMasterIdLst>
  <p:sldIdLst>
    <p:sldId id="280" r:id="rId2"/>
    <p:sldId id="489" r:id="rId3"/>
    <p:sldId id="503" r:id="rId4"/>
    <p:sldId id="490" r:id="rId5"/>
    <p:sldId id="491" r:id="rId6"/>
    <p:sldId id="492" r:id="rId7"/>
    <p:sldId id="493" r:id="rId8"/>
    <p:sldId id="494" r:id="rId9"/>
    <p:sldId id="495" r:id="rId10"/>
    <p:sldId id="496" r:id="rId11"/>
    <p:sldId id="497" r:id="rId12"/>
    <p:sldId id="498" r:id="rId13"/>
    <p:sldId id="499" r:id="rId14"/>
    <p:sldId id="500" r:id="rId15"/>
    <p:sldId id="501" r:id="rId16"/>
    <p:sldId id="50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39" autoAdjust="0"/>
    <p:restoredTop sz="94660"/>
  </p:normalViewPr>
  <p:slideViewPr>
    <p:cSldViewPr>
      <p:cViewPr varScale="1">
        <p:scale>
          <a:sx n="106" d="100"/>
          <a:sy n="106" d="100"/>
        </p:scale>
        <p:origin x="76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30C016A-B31C-4FBF-A5CB-30972E27BB83}" type="slidenum">
              <a:rPr lang="en-US" sz="1200"/>
              <a:pPr algn="r"/>
              <a:t>10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021662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30C016A-B31C-4FBF-A5CB-30972E27BB83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91377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B530711-1416-4A8C-9F08-8EEF12D907DD}" type="slidenum">
              <a:rPr lang="en-US" sz="1200"/>
              <a:pPr algn="r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79517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3C8FE84-381D-47FD-A776-3FEECCC64828}" type="slidenum">
              <a:rPr lang="en-US" sz="1200"/>
              <a:pPr algn="r"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146129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11956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611128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3488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5083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74036B-D49B-4EBE-AE2C-268DF5FCED5B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3925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0667F8E-2F5C-4BB9-AD42-44ABCA229941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24893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2581F94-56A4-4948-83D1-7141D25FA522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0523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0B8F57-E827-43D9-A5A6-972C47905468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33039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A7DD08-DA7A-496E-A5CD-8AE001F13F4E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7055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3E7EE9-A774-470F-BBB4-90064E071B97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569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11/15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smtClean="0">
                <a:latin typeface="Tahoma" charset="0"/>
              </a:rPr>
              <a:t>Effects of Ionic Strength on Equilibria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latin typeface="Tahoma" charset="0"/>
              </a:rPr>
              <a:t>Equilibrium Equation Learned Previously: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Tahoma" charset="0"/>
              </a:rPr>
              <a:t>for reaction A </a:t>
            </a:r>
            <a:r>
              <a:rPr lang="en-US" smtClean="0">
                <a:latin typeface="Tahoma" charset="0"/>
                <a:cs typeface="Times New Roman" pitchFamily="18" charset="0"/>
              </a:rPr>
              <a:t>↔ B, K = [B]/[A]</a:t>
            </a:r>
            <a:endParaRPr lang="en-US" smtClean="0">
              <a:latin typeface="Tahoma" charset="0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latin typeface="Tahoma" charset="0"/>
              </a:rPr>
              <a:t>Replacement Equation: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Tahoma" charset="0"/>
              </a:rPr>
              <a:t>K = </a:t>
            </a:r>
            <a:r>
              <a:rPr lang="en-US" b="1" smtClean="0">
                <a:latin typeface="Script MT Bold" pitchFamily="66" charset="0"/>
              </a:rPr>
              <a:t>A</a:t>
            </a:r>
            <a:r>
              <a:rPr lang="en-US" baseline="-25000" smtClean="0">
                <a:latin typeface="Tahoma" charset="0"/>
              </a:rPr>
              <a:t>B</a:t>
            </a:r>
            <a:r>
              <a:rPr lang="en-US" smtClean="0">
                <a:latin typeface="Tahoma" charset="0"/>
              </a:rPr>
              <a:t>/</a:t>
            </a:r>
            <a:r>
              <a:rPr lang="en-US" b="1" smtClean="0">
                <a:latin typeface="Script MT Bold" pitchFamily="66" charset="0"/>
              </a:rPr>
              <a:t>A</a:t>
            </a:r>
            <a:r>
              <a:rPr lang="en-US" baseline="-25000" smtClean="0">
                <a:latin typeface="Tahoma" charset="0"/>
              </a:rPr>
              <a:t>A</a:t>
            </a:r>
            <a:r>
              <a:rPr lang="en-US" smtClean="0">
                <a:latin typeface="Tahoma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Tahoma" charset="0"/>
              </a:rPr>
              <a:t>So what is </a:t>
            </a:r>
            <a:r>
              <a:rPr lang="en-US" smtClean="0">
                <a:latin typeface="Script MT Bold" pitchFamily="66" charset="0"/>
              </a:rPr>
              <a:t>A</a:t>
            </a:r>
            <a:r>
              <a:rPr lang="en-US" baseline="-25000" smtClean="0">
                <a:latin typeface="Tahoma" charset="0"/>
              </a:rPr>
              <a:t>X</a:t>
            </a:r>
            <a:r>
              <a:rPr lang="en-US" smtClean="0">
                <a:latin typeface="Tahoma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Script MT Bold" pitchFamily="66" charset="0"/>
              </a:rPr>
              <a:t>A</a:t>
            </a:r>
            <a:r>
              <a:rPr lang="en-US" baseline="-25000" smtClean="0">
                <a:latin typeface="Tahoma" charset="0"/>
              </a:rPr>
              <a:t>X </a:t>
            </a:r>
            <a:r>
              <a:rPr lang="en-US" smtClean="0">
                <a:latin typeface="Tahoma" charset="0"/>
              </a:rPr>
              <a:t>is the activity of X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Script MT Bold" pitchFamily="66" charset="0"/>
              </a:rPr>
              <a:t>A</a:t>
            </a:r>
            <a:r>
              <a:rPr lang="en-US" baseline="-25000" smtClean="0">
                <a:latin typeface="Tahoma" charset="0"/>
              </a:rPr>
              <a:t>X</a:t>
            </a:r>
            <a:r>
              <a:rPr lang="en-US" smtClean="0">
                <a:latin typeface="Tahoma" charset="0"/>
              </a:rPr>
              <a:t> = </a:t>
            </a:r>
            <a:r>
              <a:rPr lang="en-US" smtClean="0">
                <a:latin typeface="Symbol" pitchFamily="18" charset="2"/>
              </a:rPr>
              <a:t>g</a:t>
            </a:r>
            <a:r>
              <a:rPr lang="en-US" baseline="-25000" smtClean="0">
                <a:latin typeface="Tahoma" charset="0"/>
              </a:rPr>
              <a:t>X</a:t>
            </a:r>
            <a:r>
              <a:rPr lang="en-US" smtClean="0">
                <a:latin typeface="Tahoma" charset="0"/>
              </a:rPr>
              <a:t>[X], where </a:t>
            </a:r>
            <a:r>
              <a:rPr lang="en-US" smtClean="0">
                <a:latin typeface="Symbol" pitchFamily="18" charset="2"/>
              </a:rPr>
              <a:t>g</a:t>
            </a:r>
            <a:r>
              <a:rPr lang="en-US" baseline="-25000" smtClean="0">
                <a:latin typeface="Tahoma" charset="0"/>
              </a:rPr>
              <a:t>X</a:t>
            </a:r>
            <a:r>
              <a:rPr lang="en-US" smtClean="0">
                <a:latin typeface="Tahoma" charset="0"/>
              </a:rPr>
              <a:t> = activity coefficient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Tahoma" charset="0"/>
              </a:rPr>
              <a:t>The activity coefficient depends on the ionic strength</a:t>
            </a:r>
          </a:p>
        </p:txBody>
      </p:sp>
    </p:spTree>
    <p:extLst>
      <p:ext uri="{BB962C8B-B14F-4D97-AF65-F5344CB8AC3E}">
        <p14:creationId xmlns:p14="http://schemas.microsoft.com/office/powerpoint/2010/main" val="75739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smtClean="0">
                <a:latin typeface="Tahoma" charset="0"/>
              </a:rPr>
              <a:t>Effects of Ionic Strength on Equilibria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ahoma" charset="0"/>
              </a:rPr>
              <a:t>What is the equilibrium equation (including activity coefficients) for the following reaction?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>
                <a:latin typeface="Tahoma" charset="0"/>
              </a:rPr>
              <a:t>	</a:t>
            </a:r>
            <a:r>
              <a:rPr lang="en-US" dirty="0" smtClean="0">
                <a:latin typeface="Tahoma" charset="0"/>
              </a:rPr>
              <a:t>Ca</a:t>
            </a:r>
            <a:r>
              <a:rPr lang="en-US" baseline="30000" dirty="0" smtClean="0">
                <a:latin typeface="Tahoma" charset="0"/>
              </a:rPr>
              <a:t>2+</a:t>
            </a:r>
            <a:r>
              <a:rPr lang="en-US" dirty="0" smtClean="0">
                <a:latin typeface="Tahoma" charset="0"/>
              </a:rPr>
              <a:t> + 2C</a:t>
            </a:r>
            <a:r>
              <a:rPr lang="en-US" baseline="-25000" dirty="0" smtClean="0">
                <a:latin typeface="Tahoma" charset="0"/>
              </a:rPr>
              <a:t>2</a:t>
            </a:r>
            <a:r>
              <a:rPr lang="en-US" dirty="0" smtClean="0">
                <a:latin typeface="Tahoma" charset="0"/>
              </a:rPr>
              <a:t>O</a:t>
            </a:r>
            <a:r>
              <a:rPr lang="en-US" baseline="-25000" dirty="0" smtClean="0">
                <a:latin typeface="Tahoma" charset="0"/>
              </a:rPr>
              <a:t>4</a:t>
            </a:r>
            <a:r>
              <a:rPr lang="en-US" baseline="30000" dirty="0" smtClean="0">
                <a:latin typeface="Tahoma" charset="0"/>
              </a:rPr>
              <a:t>2</a:t>
            </a:r>
            <a:r>
              <a:rPr lang="en-US" baseline="30000" dirty="0">
                <a:latin typeface="Tahoma" charset="0"/>
              </a:rPr>
              <a:t>-</a:t>
            </a:r>
            <a:r>
              <a:rPr lang="en-US" dirty="0" smtClean="0">
                <a:latin typeface="Tahoma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en-US" dirty="0" smtClean="0">
                <a:latin typeface="Tahoma" charset="0"/>
              </a:rPr>
              <a:t> Ca(C</a:t>
            </a:r>
            <a:r>
              <a:rPr lang="en-US" baseline="-25000" dirty="0" smtClean="0">
                <a:latin typeface="Tahoma" charset="0"/>
              </a:rPr>
              <a:t>2</a:t>
            </a:r>
            <a:r>
              <a:rPr lang="en-US" dirty="0" smtClean="0">
                <a:latin typeface="Tahoma" charset="0"/>
              </a:rPr>
              <a:t>O</a:t>
            </a:r>
            <a:r>
              <a:rPr lang="en-US" baseline="-25000" dirty="0" smtClean="0">
                <a:latin typeface="Tahoma" charset="0"/>
              </a:rPr>
              <a:t>4</a:t>
            </a:r>
            <a:r>
              <a:rPr lang="en-US" dirty="0" smtClean="0">
                <a:latin typeface="Tahoma" charset="0"/>
              </a:rPr>
              <a:t>)</a:t>
            </a:r>
            <a:r>
              <a:rPr lang="en-US" baseline="-25000" dirty="0" smtClean="0">
                <a:latin typeface="Tahoma" charset="0"/>
              </a:rPr>
              <a:t>2</a:t>
            </a:r>
            <a:r>
              <a:rPr lang="en-US" baseline="30000" dirty="0" smtClean="0">
                <a:latin typeface="Tahoma" charset="0"/>
              </a:rPr>
              <a:t>2-</a:t>
            </a:r>
            <a:endParaRPr lang="en-US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49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Determination of Activity Coefficients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382000" cy="4038600"/>
          </a:xfrm>
        </p:spPr>
        <p:txBody>
          <a:bodyPr/>
          <a:lstStyle/>
          <a:p>
            <a:r>
              <a:rPr lang="en-US" sz="2400" dirty="0" smtClean="0">
                <a:latin typeface="Tahoma" charset="0"/>
              </a:rPr>
              <a:t>Use of Debye-</a:t>
            </a:r>
            <a:r>
              <a:rPr lang="en-US" sz="2400" dirty="0" err="1" smtClean="0">
                <a:latin typeface="Tahoma" charset="0"/>
              </a:rPr>
              <a:t>H</a:t>
            </a:r>
            <a:r>
              <a:rPr lang="en-US" sz="2400" dirty="0" err="1" smtClean="0">
                <a:latin typeface="Tahoma" charset="0"/>
                <a:cs typeface="Arial" charset="0"/>
              </a:rPr>
              <a:t>ü</a:t>
            </a:r>
            <a:r>
              <a:rPr lang="en-US" sz="2400" dirty="0" err="1" smtClean="0">
                <a:latin typeface="Tahoma" charset="0"/>
              </a:rPr>
              <a:t>ckel</a:t>
            </a:r>
            <a:r>
              <a:rPr lang="en-US" sz="2400" dirty="0" smtClean="0">
                <a:latin typeface="Tahoma" charset="0"/>
              </a:rPr>
              <a:t> Equation:</a:t>
            </a:r>
          </a:p>
          <a:p>
            <a:pPr>
              <a:buFontTx/>
              <a:buNone/>
            </a:pPr>
            <a:endParaRPr lang="en-US" sz="2400" dirty="0" smtClean="0">
              <a:latin typeface="Tahoma" charset="0"/>
            </a:endParaRPr>
          </a:p>
          <a:p>
            <a:pPr>
              <a:buFontTx/>
              <a:buNone/>
            </a:pPr>
            <a:endParaRPr lang="en-US" sz="2400" dirty="0" smtClean="0">
              <a:latin typeface="Tahoma" charset="0"/>
            </a:endParaRPr>
          </a:p>
          <a:p>
            <a:pPr>
              <a:buFontTx/>
              <a:buNone/>
            </a:pPr>
            <a:endParaRPr lang="en-US" sz="2400" dirty="0" smtClean="0">
              <a:latin typeface="Tahoma" charset="0"/>
            </a:endParaRPr>
          </a:p>
          <a:p>
            <a:pPr>
              <a:buFontTx/>
              <a:buNone/>
            </a:pPr>
            <a:endParaRPr lang="en-US" sz="2400" dirty="0" smtClean="0">
              <a:latin typeface="Tahoma" charset="0"/>
            </a:endParaRPr>
          </a:p>
          <a:p>
            <a:pPr>
              <a:buFontTx/>
              <a:buNone/>
            </a:pPr>
            <a:r>
              <a:rPr lang="en-US" sz="2400" dirty="0" smtClean="0">
                <a:latin typeface="Tahoma" charset="0"/>
              </a:rPr>
              <a:t>	- where </a:t>
            </a:r>
            <a:r>
              <a:rPr lang="en-US" sz="2400" i="1" dirty="0" err="1" smtClean="0">
                <a:latin typeface="Tahoma" charset="0"/>
              </a:rPr>
              <a:t>Z</a:t>
            </a:r>
            <a:r>
              <a:rPr lang="en-US" sz="2400" i="1" baseline="-25000" dirty="0" err="1" smtClean="0">
                <a:latin typeface="Tahoma" charset="0"/>
              </a:rPr>
              <a:t>x</a:t>
            </a:r>
            <a:r>
              <a:rPr lang="en-US" sz="2400" dirty="0" smtClean="0">
                <a:latin typeface="Tahoma" charset="0"/>
              </a:rPr>
              <a:t> = ion charge, </a:t>
            </a:r>
            <a:r>
              <a:rPr lang="en-US" sz="2400" dirty="0" smtClean="0">
                <a:latin typeface="Symbol" pitchFamily="18" charset="2"/>
              </a:rPr>
              <a:t>a</a:t>
            </a:r>
            <a:r>
              <a:rPr lang="en-US" sz="2400" baseline="-25000" dirty="0" smtClean="0">
                <a:latin typeface="Tahoma" charset="0"/>
              </a:rPr>
              <a:t>x</a:t>
            </a:r>
            <a:r>
              <a:rPr lang="en-US" sz="2400" dirty="0" smtClean="0">
                <a:latin typeface="Tahoma" charset="0"/>
              </a:rPr>
              <a:t> = hydrated ion radius (pm)</a:t>
            </a:r>
          </a:p>
          <a:p>
            <a:pPr>
              <a:buFontTx/>
              <a:buNone/>
            </a:pPr>
            <a:r>
              <a:rPr lang="en-US" sz="2400" dirty="0" smtClean="0">
                <a:latin typeface="Tahoma" charset="0"/>
              </a:rPr>
              <a:t>	- useful for 0.0001 M &lt; </a:t>
            </a:r>
            <a:r>
              <a:rPr lang="en-US" sz="2400" dirty="0" smtClean="0">
                <a:latin typeface="Symbol" pitchFamily="18" charset="2"/>
              </a:rPr>
              <a:t>m</a:t>
            </a:r>
            <a:r>
              <a:rPr lang="en-US" sz="2400" dirty="0" smtClean="0">
                <a:latin typeface="Tahoma" charset="0"/>
              </a:rPr>
              <a:t> &lt; 0.1 M</a:t>
            </a:r>
          </a:p>
          <a:p>
            <a:pPr>
              <a:buFontTx/>
              <a:buNone/>
            </a:pPr>
            <a:endParaRPr lang="en-US" sz="2400" dirty="0" smtClean="0">
              <a:latin typeface="Tahoma" charset="0"/>
            </a:endParaRPr>
          </a:p>
          <a:p>
            <a:r>
              <a:rPr lang="en-US" sz="2400" dirty="0" smtClean="0">
                <a:latin typeface="Tahoma" charset="0"/>
              </a:rPr>
              <a:t>Can also use Table 7-1 for specific </a:t>
            </a:r>
            <a:r>
              <a:rPr lang="en-US" sz="2400" dirty="0" smtClean="0">
                <a:latin typeface="Symbol" pitchFamily="18" charset="2"/>
              </a:rPr>
              <a:t>m</a:t>
            </a:r>
            <a:r>
              <a:rPr lang="en-US" sz="2400" dirty="0" smtClean="0">
                <a:latin typeface="Tahoma" charset="0"/>
              </a:rPr>
              <a:t> value</a:t>
            </a:r>
          </a:p>
          <a:p>
            <a:r>
              <a:rPr lang="en-US" sz="2400" dirty="0" smtClean="0">
                <a:latin typeface="Tahoma" charset="0"/>
              </a:rPr>
              <a:t>Calculate </a:t>
            </a:r>
            <a:r>
              <a:rPr lang="en-US" sz="2400" dirty="0" smtClean="0">
                <a:latin typeface="Symbol" pitchFamily="18" charset="2"/>
              </a:rPr>
              <a:t>g</a:t>
            </a:r>
            <a:r>
              <a:rPr lang="en-US" sz="2400" dirty="0" smtClean="0">
                <a:latin typeface="Tahoma" charset="0"/>
              </a:rPr>
              <a:t>(Mg</a:t>
            </a:r>
            <a:r>
              <a:rPr lang="en-US" sz="2400" baseline="30000" dirty="0" smtClean="0">
                <a:latin typeface="Tahoma" charset="0"/>
              </a:rPr>
              <a:t>2+</a:t>
            </a:r>
            <a:r>
              <a:rPr lang="en-US" sz="2400" dirty="0" smtClean="0">
                <a:latin typeface="Tahoma" charset="0"/>
              </a:rPr>
              <a:t>) at </a:t>
            </a:r>
            <a:r>
              <a:rPr lang="en-US" sz="2400" dirty="0" smtClean="0">
                <a:latin typeface="Symbol" pitchFamily="18" charset="2"/>
              </a:rPr>
              <a:t>m</a:t>
            </a:r>
            <a:r>
              <a:rPr lang="en-US" sz="2400" dirty="0" smtClean="0">
                <a:latin typeface="Tahoma" charset="0"/>
              </a:rPr>
              <a:t> = 0.050 M </a:t>
            </a:r>
            <a:r>
              <a:rPr lang="en-US" sz="2400" dirty="0" smtClean="0">
                <a:latin typeface="Symbol" pitchFamily="18" charset="2"/>
              </a:rPr>
              <a:t>a</a:t>
            </a:r>
            <a:r>
              <a:rPr lang="en-US" sz="2400" dirty="0" smtClean="0">
                <a:latin typeface="Tahoma" charset="0"/>
              </a:rPr>
              <a:t>(Mg</a:t>
            </a:r>
            <a:r>
              <a:rPr lang="en-US" sz="2400" baseline="30000" dirty="0" smtClean="0">
                <a:latin typeface="Tahoma" charset="0"/>
              </a:rPr>
              <a:t>2+</a:t>
            </a:r>
            <a:r>
              <a:rPr lang="en-US" sz="2400" dirty="0" smtClean="0">
                <a:latin typeface="Tahoma" charset="0"/>
              </a:rPr>
              <a:t>) = 800 pm</a:t>
            </a:r>
          </a:p>
          <a:p>
            <a:r>
              <a:rPr lang="en-US" sz="2400" dirty="0" smtClean="0">
                <a:latin typeface="Tahoma" charset="0"/>
              </a:rPr>
              <a:t>Note: neutral compounds – </a:t>
            </a:r>
            <a:r>
              <a:rPr lang="en-US" sz="2400" dirty="0" err="1" smtClean="0">
                <a:latin typeface="Tahoma" charset="0"/>
              </a:rPr>
              <a:t>Z</a:t>
            </a:r>
            <a:r>
              <a:rPr lang="en-US" sz="2400" baseline="-25000" dirty="0" err="1">
                <a:latin typeface="Tahoma" charset="0"/>
              </a:rPr>
              <a:t>x</a:t>
            </a:r>
            <a:r>
              <a:rPr lang="en-US" sz="2400" dirty="0" smtClean="0">
                <a:latin typeface="Tahoma" charset="0"/>
              </a:rPr>
              <a:t> = 0 so </a:t>
            </a:r>
            <a:r>
              <a:rPr lang="en-US" sz="2400" dirty="0" err="1" smtClean="0">
                <a:latin typeface="Tahoma" charset="0"/>
              </a:rPr>
              <a:t>log</a:t>
            </a:r>
            <a:r>
              <a:rPr lang="en-US" sz="2400" dirty="0" err="1" smtClean="0">
                <a:latin typeface="Symbol" pitchFamily="18" charset="2"/>
              </a:rPr>
              <a:t>g</a:t>
            </a:r>
            <a:r>
              <a:rPr lang="en-US" sz="2400" baseline="-25000" dirty="0" err="1" smtClean="0">
                <a:latin typeface="Tahoma" charset="0"/>
              </a:rPr>
              <a:t>x</a:t>
            </a:r>
            <a:r>
              <a:rPr lang="en-US" sz="2400" dirty="0" smtClean="0">
                <a:latin typeface="Tahoma" charset="0"/>
              </a:rPr>
              <a:t> = 0 and </a:t>
            </a:r>
            <a:r>
              <a:rPr lang="en-US" sz="2400" dirty="0" err="1">
                <a:latin typeface="Symbol" pitchFamily="18" charset="2"/>
              </a:rPr>
              <a:t>g</a:t>
            </a:r>
            <a:r>
              <a:rPr lang="en-US" sz="2400" baseline="-25000" dirty="0" err="1">
                <a:latin typeface="Tahoma" charset="0"/>
              </a:rPr>
              <a:t>x</a:t>
            </a:r>
            <a:r>
              <a:rPr lang="en-US" sz="2400" dirty="0" smtClean="0">
                <a:latin typeface="Tahoma" charset="0"/>
              </a:rPr>
              <a:t> = 1</a:t>
            </a:r>
          </a:p>
        </p:txBody>
      </p:sp>
      <p:graphicFrame>
        <p:nvGraphicFramePr>
          <p:cNvPr id="308228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057400" y="2133600"/>
          <a:ext cx="2933700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4" imgW="1485900" imgH="736600" progId="Equation.3">
                  <p:embed/>
                </p:oleObj>
              </mc:Choice>
              <mc:Fallback>
                <p:oleObj name="Equation" r:id="rId4" imgW="1485900" imgH="736600" progId="Equation.3">
                  <p:embed/>
                  <p:pic>
                    <p:nvPicPr>
                      <p:cNvPr id="308228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133600"/>
                        <a:ext cx="2933700" cy="145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891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Factors Influencing </a:t>
            </a:r>
            <a:r>
              <a:rPr lang="en-US" smtClean="0">
                <a:latin typeface="Symbol" pitchFamily="18" charset="2"/>
              </a:rPr>
              <a:t>g</a:t>
            </a:r>
          </a:p>
        </p:txBody>
      </p:sp>
      <p:sp>
        <p:nvSpPr>
          <p:cNvPr id="311302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>
                <a:latin typeface="Tahoma" charset="0"/>
              </a:rPr>
              <a:t>Ionic Strength: as </a:t>
            </a:r>
            <a:r>
              <a:rPr lang="en-US" sz="2800" smtClean="0">
                <a:latin typeface="Symbol" pitchFamily="18" charset="2"/>
              </a:rPr>
              <a:t>m</a:t>
            </a:r>
            <a:r>
              <a:rPr lang="en-US" sz="2800" smtClean="0">
                <a:latin typeface="Tahoma" charset="0"/>
              </a:rPr>
              <a:t> increase, 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smtClean="0">
                <a:latin typeface="Tahoma" charset="0"/>
              </a:rPr>
              <a:t> decreases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latin typeface="Tahoma" charset="0"/>
              </a:rPr>
              <a:t>Charge of Ion: a larger decrease in 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smtClean="0">
                <a:latin typeface="Tahoma" charset="0"/>
              </a:rPr>
              <a:t> occurs for more highly charged ions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latin typeface="Tahoma" charset="0"/>
              </a:rPr>
              <a:t>Size of Ion:  Note: very small ions like Li</a:t>
            </a:r>
            <a:r>
              <a:rPr lang="en-US" sz="2800" baseline="30000" smtClean="0">
                <a:latin typeface="Tahoma" charset="0"/>
              </a:rPr>
              <a:t>+</a:t>
            </a:r>
            <a:r>
              <a:rPr lang="en-US" sz="2800" smtClean="0">
                <a:latin typeface="Tahoma" charset="0"/>
              </a:rPr>
              <a:t> actually have large hydrated spheres</a:t>
            </a:r>
          </a:p>
        </p:txBody>
      </p:sp>
      <p:graphicFrame>
        <p:nvGraphicFramePr>
          <p:cNvPr id="311301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85800" y="3962400"/>
          <a:ext cx="3498850" cy="21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Chart" r:id="rId4" imgW="5896051" imgH="3686211" progId="Excel.Sheet.8">
                  <p:embed/>
                </p:oleObj>
              </mc:Choice>
              <mc:Fallback>
                <p:oleObj name="Chart" r:id="rId4" imgW="5896051" imgH="3686211" progId="Excel.Sheet.8">
                  <p:embed/>
                  <p:pic>
                    <p:nvPicPr>
                      <p:cNvPr id="311301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62400"/>
                        <a:ext cx="3498850" cy="218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5257800" y="4648200"/>
            <a:ext cx="533400" cy="5334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34000" y="47244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Li</a:t>
            </a:r>
            <a:r>
              <a:rPr lang="en-US" baseline="3000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6934200" y="4495800"/>
            <a:ext cx="914400" cy="838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119938" y="47244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Rb</a:t>
            </a:r>
            <a:r>
              <a:rPr lang="en-US" baseline="3000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0" name="Oval 9"/>
          <p:cNvSpPr/>
          <p:nvPr/>
        </p:nvSpPr>
        <p:spPr>
          <a:xfrm>
            <a:off x="4724400" y="4114800"/>
            <a:ext cx="1676400" cy="167640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172200" y="38862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ion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791200" y="4267200"/>
            <a:ext cx="6096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477000" y="4267200"/>
            <a:ext cx="4572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334000" y="6096000"/>
            <a:ext cx="236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Hydrated sphere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5791200" y="5410200"/>
            <a:ext cx="6096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629400" y="5410200"/>
            <a:ext cx="6096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705600" y="4267200"/>
            <a:ext cx="1371600" cy="129540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9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2" grpId="0" build="p"/>
      <p:bldOleChart spid="311301" grpId="0"/>
      <p:bldP spid="5" grpId="0" animBg="1"/>
      <p:bldP spid="6" grpId="0"/>
      <p:bldP spid="7" grpId="0" animBg="1"/>
      <p:bldP spid="9" grpId="0"/>
      <p:bldP spid="10" grpId="0" animBg="1"/>
      <p:bldP spid="11" grpId="0"/>
      <p:bldP spid="17" grpId="0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Ionic Strength Effects on Equilibria</a:t>
            </a:r>
            <a:br>
              <a:rPr lang="en-US" sz="4000" smtClean="0">
                <a:latin typeface="Tahoma" charset="0"/>
              </a:rPr>
            </a:br>
            <a:r>
              <a:rPr lang="en-US" sz="4000" smtClean="0">
                <a:latin typeface="Tahoma" charset="0"/>
              </a:rPr>
              <a:t>Qualitative Effects</a:t>
            </a:r>
            <a:endParaRPr lang="en-US" sz="3200" smtClean="0">
              <a:latin typeface="Tahoma" charset="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>
                <a:latin typeface="Tahoma" charset="0"/>
              </a:rPr>
              <a:t>An increase in ionic strength shifts equilibria to the side with more ions or more highly charged ions</a:t>
            </a:r>
          </a:p>
          <a:p>
            <a:r>
              <a:rPr lang="en-US" sz="2800" smtClean="0">
                <a:latin typeface="Tahoma" charset="0"/>
              </a:rPr>
              <a:t>Example Problems: (predict the shift as </a:t>
            </a:r>
            <a:r>
              <a:rPr lang="en-US" sz="2800" smtClean="0">
                <a:latin typeface="Symbol" pitchFamily="18" charset="2"/>
              </a:rPr>
              <a:t>m</a:t>
            </a:r>
            <a:r>
              <a:rPr lang="en-US" sz="2800" smtClean="0">
                <a:latin typeface="Tahoma" charset="0"/>
              </a:rPr>
              <a:t> increases)</a:t>
            </a:r>
          </a:p>
          <a:p>
            <a:pPr lvl="1"/>
            <a:r>
              <a:rPr lang="en-US" smtClean="0">
                <a:latin typeface="Tahoma" charset="0"/>
                <a:sym typeface="Wingdings" pitchFamily="2" charset="2"/>
              </a:rPr>
              <a:t>NH</a:t>
            </a:r>
            <a:r>
              <a:rPr lang="en-US" baseline="-25000" smtClean="0">
                <a:latin typeface="Tahoma" charset="0"/>
                <a:sym typeface="Wingdings" pitchFamily="2" charset="2"/>
              </a:rPr>
              <a:t>3</a:t>
            </a:r>
            <a:r>
              <a:rPr lang="en-US" smtClean="0">
                <a:latin typeface="Tahoma" charset="0"/>
                <a:sym typeface="Wingdings" pitchFamily="2" charset="2"/>
              </a:rPr>
              <a:t>(aq) + H</a:t>
            </a:r>
            <a:r>
              <a:rPr lang="en-US" baseline="-25000" smtClean="0">
                <a:latin typeface="Tahoma" charset="0"/>
                <a:sym typeface="Wingdings" pitchFamily="2" charset="2"/>
              </a:rPr>
              <a:t>2</a:t>
            </a:r>
            <a:r>
              <a:rPr lang="en-US" smtClean="0">
                <a:latin typeface="Tahoma" charset="0"/>
                <a:sym typeface="Wingdings" pitchFamily="2" charset="2"/>
              </a:rPr>
              <a:t>O(l</a:t>
            </a:r>
            <a:r>
              <a:rPr lang="en-US" smtClean="0">
                <a:latin typeface="Tahoma" charset="0"/>
                <a:cs typeface="Tahoma" charset="0"/>
                <a:sym typeface="Wingdings" pitchFamily="2" charset="2"/>
              </a:rPr>
              <a:t>) ↔ NH</a:t>
            </a:r>
            <a:r>
              <a:rPr lang="en-US" baseline="-25000" smtClean="0">
                <a:latin typeface="Tahoma" charset="0"/>
                <a:sym typeface="Wingdings" pitchFamily="2" charset="2"/>
              </a:rPr>
              <a:t>4</a:t>
            </a:r>
            <a:r>
              <a:rPr lang="en-US" baseline="30000" smtClean="0">
                <a:latin typeface="Tahoma" charset="0"/>
                <a:sym typeface="Wingdings" pitchFamily="2" charset="2"/>
              </a:rPr>
              <a:t>+</a:t>
            </a:r>
            <a:r>
              <a:rPr lang="en-US" smtClean="0">
                <a:latin typeface="Tahoma" charset="0"/>
                <a:sym typeface="Wingdings" pitchFamily="2" charset="2"/>
              </a:rPr>
              <a:t> + OH</a:t>
            </a:r>
            <a:r>
              <a:rPr lang="en-US" baseline="30000" smtClean="0">
                <a:latin typeface="Tahoma" charset="0"/>
                <a:sym typeface="Wingdings" pitchFamily="2" charset="2"/>
              </a:rPr>
              <a:t>-</a:t>
            </a:r>
            <a:endParaRPr lang="en-US" smtClean="0">
              <a:latin typeface="Tahoma" charset="0"/>
              <a:sym typeface="Wingdings" pitchFamily="2" charset="2"/>
            </a:endParaRPr>
          </a:p>
          <a:p>
            <a:pPr lvl="1"/>
            <a:r>
              <a:rPr lang="en-US" smtClean="0">
                <a:latin typeface="Tahoma" charset="0"/>
                <a:cs typeface="Tahoma" charset="0"/>
                <a:sym typeface="Wingdings" pitchFamily="2" charset="2"/>
              </a:rPr>
              <a:t>Cu</a:t>
            </a:r>
            <a:r>
              <a:rPr lang="en-US" baseline="30000" smtClean="0">
                <a:latin typeface="Tahoma" charset="0"/>
                <a:sym typeface="Wingdings" pitchFamily="2" charset="2"/>
              </a:rPr>
              <a:t>2+</a:t>
            </a:r>
            <a:r>
              <a:rPr lang="en-US" smtClean="0">
                <a:latin typeface="Tahoma" charset="0"/>
                <a:cs typeface="Tahoma" charset="0"/>
                <a:sym typeface="Wingdings" pitchFamily="2" charset="2"/>
              </a:rPr>
              <a:t> + 4OH</a:t>
            </a:r>
            <a:r>
              <a:rPr lang="en-US" baseline="30000" smtClean="0">
                <a:latin typeface="Tahoma" charset="0"/>
                <a:sym typeface="Wingdings" pitchFamily="2" charset="2"/>
              </a:rPr>
              <a:t>-</a:t>
            </a:r>
            <a:r>
              <a:rPr lang="en-US" smtClean="0">
                <a:latin typeface="Tahoma" charset="0"/>
                <a:cs typeface="Tahoma" charset="0"/>
                <a:sym typeface="Wingdings" pitchFamily="2" charset="2"/>
              </a:rPr>
              <a:t> ↔ Cu(OH)</a:t>
            </a:r>
            <a:r>
              <a:rPr lang="en-US" baseline="-25000" smtClean="0">
                <a:latin typeface="Tahoma" charset="0"/>
                <a:sym typeface="Wingdings" pitchFamily="2" charset="2"/>
              </a:rPr>
              <a:t>4</a:t>
            </a:r>
            <a:r>
              <a:rPr lang="en-US" baseline="30000" smtClean="0">
                <a:latin typeface="Tahoma" charset="0"/>
                <a:sym typeface="Wingdings" pitchFamily="2" charset="2"/>
              </a:rPr>
              <a:t>2-</a:t>
            </a:r>
            <a:endParaRPr lang="en-US" smtClean="0">
              <a:latin typeface="Tahoma" charset="0"/>
              <a:cs typeface="Tahoma" charset="0"/>
              <a:sym typeface="Wingdings" pitchFamily="2" charset="2"/>
            </a:endParaRPr>
          </a:p>
          <a:p>
            <a:pPr lvl="1"/>
            <a:r>
              <a:rPr lang="en-US" smtClean="0">
                <a:latin typeface="Tahoma" charset="0"/>
                <a:sym typeface="Wingdings" pitchFamily="2" charset="2"/>
              </a:rPr>
              <a:t>2HSO</a:t>
            </a:r>
            <a:r>
              <a:rPr lang="en-US" baseline="-25000" smtClean="0">
                <a:latin typeface="Tahoma" charset="0"/>
                <a:sym typeface="Wingdings" pitchFamily="2" charset="2"/>
              </a:rPr>
              <a:t>3</a:t>
            </a:r>
            <a:r>
              <a:rPr lang="en-US" baseline="30000" smtClean="0">
                <a:latin typeface="Tahoma" charset="0"/>
                <a:sym typeface="Wingdings" pitchFamily="2" charset="2"/>
              </a:rPr>
              <a:t>-</a:t>
            </a:r>
            <a:r>
              <a:rPr lang="en-US" smtClean="0">
                <a:latin typeface="Tahoma" charset="0"/>
                <a:cs typeface="Tahoma" charset="0"/>
                <a:sym typeface="Wingdings" pitchFamily="2" charset="2"/>
              </a:rPr>
              <a:t> ↔ S</a:t>
            </a:r>
            <a:r>
              <a:rPr lang="en-US" baseline="-25000" smtClean="0">
                <a:latin typeface="Tahoma" charset="0"/>
                <a:sym typeface="Wingdings" pitchFamily="2" charset="2"/>
              </a:rPr>
              <a:t>2</a:t>
            </a:r>
            <a:r>
              <a:rPr lang="en-US" smtClean="0">
                <a:latin typeface="Tahoma" charset="0"/>
                <a:cs typeface="Tahoma" charset="0"/>
                <a:sym typeface="Wingdings" pitchFamily="2" charset="2"/>
              </a:rPr>
              <a:t>O</a:t>
            </a:r>
            <a:r>
              <a:rPr lang="en-US" baseline="-25000" smtClean="0">
                <a:latin typeface="Tahoma" charset="0"/>
                <a:sym typeface="Wingdings" pitchFamily="2" charset="2"/>
              </a:rPr>
              <a:t>3</a:t>
            </a:r>
            <a:r>
              <a:rPr lang="en-US" baseline="30000" smtClean="0">
                <a:latin typeface="Tahoma" charset="0"/>
                <a:sym typeface="Wingdings" pitchFamily="2" charset="2"/>
              </a:rPr>
              <a:t>2-</a:t>
            </a:r>
            <a:r>
              <a:rPr lang="en-US" smtClean="0">
                <a:latin typeface="Tahoma" charset="0"/>
                <a:cs typeface="Tahoma" charset="0"/>
                <a:sym typeface="Wingdings" pitchFamily="2" charset="2"/>
              </a:rPr>
              <a:t> </a:t>
            </a:r>
            <a:r>
              <a:rPr lang="en-US" smtClean="0">
                <a:latin typeface="Tahoma" charset="0"/>
                <a:sym typeface="Wingdings" pitchFamily="2" charset="2"/>
              </a:rPr>
              <a:t>+ H</a:t>
            </a:r>
            <a:r>
              <a:rPr lang="en-US" baseline="-25000" smtClean="0">
                <a:latin typeface="Tahoma" charset="0"/>
                <a:sym typeface="Wingdings" pitchFamily="2" charset="2"/>
              </a:rPr>
              <a:t>2</a:t>
            </a:r>
            <a:r>
              <a:rPr lang="en-US" smtClean="0">
                <a:latin typeface="Tahoma" charset="0"/>
                <a:sym typeface="Wingdings" pitchFamily="2" charset="2"/>
              </a:rPr>
              <a:t>O(l</a:t>
            </a:r>
            <a:r>
              <a:rPr lang="en-US" smtClean="0">
                <a:latin typeface="Tahoma" charset="0"/>
                <a:cs typeface="Tahoma" charset="0"/>
                <a:sym typeface="Wingdings" pitchFamily="2" charset="2"/>
              </a:rPr>
              <a:t>)</a:t>
            </a:r>
          </a:p>
          <a:p>
            <a:pPr lvl="1"/>
            <a:r>
              <a:rPr lang="en-US" smtClean="0">
                <a:latin typeface="Tahoma" charset="0"/>
                <a:cs typeface="Tahoma" charset="0"/>
                <a:sym typeface="Wingdings" pitchFamily="2" charset="2"/>
              </a:rPr>
              <a:t> HSO</a:t>
            </a:r>
            <a:r>
              <a:rPr lang="en-US" baseline="-25000" smtClean="0">
                <a:latin typeface="Tahoma" charset="0"/>
                <a:sym typeface="Wingdings" pitchFamily="2" charset="2"/>
              </a:rPr>
              <a:t>4</a:t>
            </a:r>
            <a:r>
              <a:rPr lang="en-US" baseline="30000" smtClean="0">
                <a:latin typeface="Tahoma" charset="0"/>
                <a:sym typeface="Wingdings" pitchFamily="2" charset="2"/>
              </a:rPr>
              <a:t>-</a:t>
            </a:r>
            <a:r>
              <a:rPr lang="en-US" smtClean="0">
                <a:latin typeface="Tahoma" charset="0"/>
                <a:cs typeface="Tahoma" charset="0"/>
                <a:sym typeface="Wingdings" pitchFamily="2" charset="2"/>
              </a:rPr>
              <a:t> ↔</a:t>
            </a:r>
            <a:r>
              <a:rPr lang="en-US" smtClean="0">
                <a:latin typeface="Tahoma" charset="0"/>
                <a:sym typeface="Wingdings" pitchFamily="2" charset="2"/>
              </a:rPr>
              <a:t> SO</a:t>
            </a:r>
            <a:r>
              <a:rPr lang="en-US" baseline="-25000" smtClean="0">
                <a:latin typeface="Tahoma" charset="0"/>
                <a:sym typeface="Wingdings" pitchFamily="2" charset="2"/>
              </a:rPr>
              <a:t>4</a:t>
            </a:r>
            <a:r>
              <a:rPr lang="en-US" baseline="30000" smtClean="0">
                <a:latin typeface="Tahoma" charset="0"/>
                <a:sym typeface="Wingdings" pitchFamily="2" charset="2"/>
              </a:rPr>
              <a:t>2-</a:t>
            </a:r>
            <a:r>
              <a:rPr lang="en-US" smtClean="0">
                <a:latin typeface="Tahoma" charset="0"/>
                <a:cs typeface="Tahoma" charset="0"/>
                <a:sym typeface="Wingdings" pitchFamily="2" charset="2"/>
              </a:rPr>
              <a:t> + H</a:t>
            </a:r>
            <a:r>
              <a:rPr lang="en-US" baseline="30000" smtClean="0">
                <a:latin typeface="Tahoma" charset="0"/>
                <a:sym typeface="Wingdings" pitchFamily="2" charset="2"/>
              </a:rPr>
              <a:t>+</a:t>
            </a:r>
            <a:endParaRPr lang="en-US" smtClean="0">
              <a:latin typeface="Tahoma" charset="0"/>
              <a:cs typeface="Tahoma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4266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Ionic Strength Effects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Effects on Equilibrium - Quantitative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Calculate expected [Mg</a:t>
            </a:r>
            <a:r>
              <a:rPr lang="en-US" baseline="30000" smtClean="0">
                <a:latin typeface="Tahoma" charset="0"/>
              </a:rPr>
              <a:t>2+</a:t>
            </a:r>
            <a:r>
              <a:rPr lang="en-US" smtClean="0">
                <a:latin typeface="Tahoma" charset="0"/>
              </a:rPr>
              <a:t>] in equilibrium with solid MgCO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for cases both with and without NaCl.</a:t>
            </a:r>
          </a:p>
          <a:p>
            <a:pPr lvl="1"/>
            <a:r>
              <a:rPr lang="en-US" smtClean="0">
                <a:latin typeface="Tahoma" charset="0"/>
              </a:rPr>
              <a:t>Go to Board</a:t>
            </a:r>
            <a:endParaRPr lang="en-US" baseline="30000" smtClean="0">
              <a:latin typeface="Tahoma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1648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Ionic Strength Effects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Real Equation for pH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latin typeface="Tahoma" charset="0"/>
              </a:rPr>
              <a:t>pH = -</a:t>
            </a:r>
            <a:r>
              <a:rPr lang="en-US" altLang="en-US" dirty="0" err="1" smtClean="0">
                <a:latin typeface="Tahoma" charset="0"/>
              </a:rPr>
              <a:t>log</a:t>
            </a:r>
            <a:r>
              <a:rPr lang="en-US" altLang="en-US" b="1" dirty="0" err="1" smtClean="0">
                <a:latin typeface="Script MT Bold" pitchFamily="66" charset="0"/>
              </a:rPr>
              <a:t>A</a:t>
            </a:r>
            <a:r>
              <a:rPr lang="en-US" altLang="en-US" baseline="-25000" dirty="0" err="1" smtClean="0">
                <a:latin typeface="Tahoma" charset="0"/>
              </a:rPr>
              <a:t>H</a:t>
            </a:r>
            <a:r>
              <a:rPr lang="en-US" altLang="en-US" baseline="-25000" dirty="0" smtClean="0">
                <a:latin typeface="Tahoma" charset="0"/>
              </a:rPr>
              <a:t>+</a:t>
            </a:r>
            <a:r>
              <a:rPr lang="en-US" altLang="en-US" dirty="0" smtClean="0">
                <a:latin typeface="Tahoma" charset="0"/>
              </a:rPr>
              <a:t> = -log(</a:t>
            </a:r>
            <a:r>
              <a:rPr lang="en-US" altLang="en-US" dirty="0" err="1" smtClean="0">
                <a:latin typeface="Symbol" pitchFamily="18" charset="2"/>
              </a:rPr>
              <a:t>g</a:t>
            </a:r>
            <a:r>
              <a:rPr lang="en-US" altLang="en-US" baseline="-25000" dirty="0" err="1" smtClean="0">
                <a:latin typeface="Tahoma" charset="0"/>
              </a:rPr>
              <a:t>H</a:t>
            </a:r>
            <a:r>
              <a:rPr lang="en-US" altLang="en-US" baseline="-25000" dirty="0" smtClean="0">
                <a:latin typeface="Tahoma" charset="0"/>
              </a:rPr>
              <a:t>+</a:t>
            </a:r>
            <a:r>
              <a:rPr lang="en-US" altLang="en-US" dirty="0" smtClean="0">
                <a:latin typeface="Tahoma" charset="0"/>
              </a:rPr>
              <a:t>[H</a:t>
            </a:r>
            <a:r>
              <a:rPr lang="en-US" altLang="en-US" baseline="30000" dirty="0" smtClean="0">
                <a:latin typeface="Tahoma" charset="0"/>
              </a:rPr>
              <a:t>+</a:t>
            </a:r>
            <a:r>
              <a:rPr lang="en-US" altLang="en-US" dirty="0" smtClean="0">
                <a:latin typeface="Tahoma" charset="0"/>
              </a:rPr>
              <a:t>])</a:t>
            </a:r>
          </a:p>
          <a:p>
            <a:r>
              <a:rPr lang="en-US" altLang="en-US" dirty="0" smtClean="0">
                <a:latin typeface="Tahoma" charset="0"/>
              </a:rPr>
              <a:t>Example Problem:  Determine the pH of a solution containing 0.0050 M Ba(OH)</a:t>
            </a:r>
            <a:r>
              <a:rPr lang="en-US" altLang="en-US" baseline="-25000" dirty="0" smtClean="0">
                <a:latin typeface="Tahoma" charset="0"/>
              </a:rPr>
              <a:t>2</a:t>
            </a:r>
            <a:endParaRPr lang="en-US" altLang="en-US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6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Quiz 5 (last quiz)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next Monday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Next Labs Due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Formal Part A 11/22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IC Part 1 11/22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8 – Advanced Equilibrium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Overview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Ionic Strength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Replacement equation for equilibrium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Calculation of activity coefficients</a:t>
            </a:r>
          </a:p>
          <a:p>
            <a:pPr lvl="2" eaLnBrk="1" hangingPunct="1"/>
            <a:endParaRPr lang="en-US" altLang="en-US" sz="20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3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8 – Advanced Equilibrium – cont.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Qualitative effects of ionic strength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Equilibrium problems – modified to account for activity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Real equation for pH and use in calculations</a:t>
            </a:r>
          </a:p>
          <a:p>
            <a:pPr lvl="2" eaLnBrk="1" hangingPunct="1"/>
            <a:endParaRPr lang="en-US" altLang="en-US" sz="2000" dirty="0" smtClean="0">
              <a:latin typeface="Tahoma" charset="0"/>
            </a:endParaRPr>
          </a:p>
          <a:p>
            <a:pPr lvl="2" eaLnBrk="1" hangingPunct="1"/>
            <a:endParaRPr lang="en-US" altLang="en-US" sz="20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0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 smtClean="0">
                <a:latin typeface="Tahoma" charset="0"/>
              </a:rPr>
              <a:t>Chapter 8</a:t>
            </a:r>
            <a:br>
              <a:rPr lang="en-US" sz="4000" dirty="0" smtClean="0">
                <a:latin typeface="Tahoma" charset="0"/>
              </a:rPr>
            </a:br>
            <a:r>
              <a:rPr lang="en-US" sz="2800" dirty="0" smtClean="0">
                <a:latin typeface="Tahoma" charset="0"/>
              </a:rPr>
              <a:t>“Adjustments” to Equilibrium Theory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latin typeface="Tahoma" charset="0"/>
              </a:rPr>
              <a:t>There are two areas where the general chemistry equilibrium theory can give wrong results:</a:t>
            </a:r>
          </a:p>
          <a:p>
            <a:pPr lvl="1"/>
            <a:r>
              <a:rPr lang="en-US" dirty="0" smtClean="0">
                <a:latin typeface="Tahoma" charset="0"/>
              </a:rPr>
              <a:t>When the solution has high concentrations of ions</a:t>
            </a:r>
          </a:p>
          <a:p>
            <a:pPr lvl="1"/>
            <a:r>
              <a:rPr lang="en-US" dirty="0" smtClean="0">
                <a:latin typeface="Tahoma" charset="0"/>
              </a:rPr>
              <a:t>When multiple, interacting equilibria occur</a:t>
            </a:r>
          </a:p>
          <a:p>
            <a:pPr lvl="1"/>
            <a:r>
              <a:rPr lang="en-US" dirty="0" smtClean="0">
                <a:latin typeface="Tahoma" charset="0"/>
              </a:rPr>
              <a:t>I used to do a demonstration, but skipping this semester</a:t>
            </a:r>
          </a:p>
        </p:txBody>
      </p:sp>
    </p:spTree>
    <p:extLst>
      <p:ext uri="{BB962C8B-B14F-4D97-AF65-F5344CB8AC3E}">
        <p14:creationId xmlns:p14="http://schemas.microsoft.com/office/powerpoint/2010/main" val="314772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 smtClean="0">
                <a:latin typeface="Tahoma" charset="0"/>
              </a:rPr>
              <a:t>Past Demonstration</a:t>
            </a:r>
            <a:br>
              <a:rPr lang="en-US" sz="4000" dirty="0" smtClean="0">
                <a:latin typeface="Tahoma" charset="0"/>
              </a:rPr>
            </a:br>
            <a:r>
              <a:rPr lang="en-US" sz="4000" dirty="0" smtClean="0">
                <a:latin typeface="Tahoma" charset="0"/>
              </a:rPr>
              <a:t>- </a:t>
            </a:r>
            <a:r>
              <a:rPr lang="en-US" sz="2800" dirty="0" smtClean="0">
                <a:latin typeface="Tahoma" charset="0"/>
              </a:rPr>
              <a:t>sorry, not enough time to do this semester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latin typeface="Tahoma" pitchFamily="34" charset="0"/>
              </a:rPr>
              <a:t>Summary of Observation:</a:t>
            </a:r>
          </a:p>
          <a:p>
            <a:pPr lvl="1">
              <a:defRPr/>
            </a:pPr>
            <a:r>
              <a:rPr lang="en-US" sz="2000" dirty="0" smtClean="0">
                <a:latin typeface="Tahoma" pitchFamily="34" charset="0"/>
              </a:rPr>
              <a:t>Two saturated solutions of MgCO</a:t>
            </a:r>
            <a:r>
              <a:rPr lang="en-US" sz="2000" baseline="-25000" dirty="0" smtClean="0">
                <a:latin typeface="Tahoma" pitchFamily="34" charset="0"/>
              </a:rPr>
              <a:t>3</a:t>
            </a:r>
            <a:r>
              <a:rPr lang="en-US" sz="2000" dirty="0" smtClean="0">
                <a:latin typeface="Tahoma" pitchFamily="34" charset="0"/>
              </a:rPr>
              <a:t> are prepared.</a:t>
            </a:r>
          </a:p>
          <a:p>
            <a:pPr lvl="1">
              <a:defRPr/>
            </a:pPr>
            <a:r>
              <a:rPr lang="en-US" sz="2000" dirty="0" smtClean="0">
                <a:latin typeface="Tahoma" pitchFamily="34" charset="0"/>
              </a:rPr>
              <a:t>One is prepared in water and the other is prepared in ~0.1 M </a:t>
            </a:r>
            <a:r>
              <a:rPr lang="en-US" sz="2000" dirty="0" err="1" smtClean="0">
                <a:latin typeface="Tahoma" pitchFamily="34" charset="0"/>
              </a:rPr>
              <a:t>NaCl</a:t>
            </a:r>
            <a:r>
              <a:rPr lang="en-US" sz="2000" dirty="0" smtClean="0">
                <a:latin typeface="Tahoma" pitchFamily="34" charset="0"/>
              </a:rPr>
              <a:t>.</a:t>
            </a:r>
          </a:p>
          <a:p>
            <a:pPr lvl="1">
              <a:defRPr/>
            </a:pPr>
            <a:r>
              <a:rPr lang="en-US" sz="2000" dirty="0" smtClean="0">
                <a:latin typeface="Tahoma" pitchFamily="34" charset="0"/>
              </a:rPr>
              <a:t>5.0 </a:t>
            </a:r>
            <a:r>
              <a:rPr lang="en-US" sz="2000" dirty="0" err="1" smtClean="0">
                <a:latin typeface="Tahoma" pitchFamily="34" charset="0"/>
              </a:rPr>
              <a:t>mL</a:t>
            </a:r>
            <a:r>
              <a:rPr lang="en-US" sz="2000" dirty="0" smtClean="0">
                <a:latin typeface="Tahoma" pitchFamily="34" charset="0"/>
              </a:rPr>
              <a:t> of each solution was transferred (and filtered) into a beaker.</a:t>
            </a:r>
          </a:p>
          <a:p>
            <a:pPr lvl="1">
              <a:defRPr/>
            </a:pPr>
            <a:r>
              <a:rPr lang="en-US" sz="2000" dirty="0" smtClean="0">
                <a:latin typeface="Tahoma" pitchFamily="34" charset="0"/>
              </a:rPr>
              <a:t>Each solution was titrated with 0.002 M </a:t>
            </a:r>
            <a:r>
              <a:rPr lang="en-US" sz="2000" dirty="0" err="1" smtClean="0">
                <a:latin typeface="Tahoma" pitchFamily="34" charset="0"/>
              </a:rPr>
              <a:t>HCl</a:t>
            </a:r>
            <a:endParaRPr lang="en-US" sz="2000" dirty="0">
              <a:latin typeface="Tahoma" pitchFamily="34" charset="0"/>
            </a:endParaRPr>
          </a:p>
          <a:p>
            <a:pPr lvl="1">
              <a:defRPr/>
            </a:pPr>
            <a:r>
              <a:rPr lang="en-US" sz="2000" dirty="0" smtClean="0">
                <a:latin typeface="Tahoma" pitchFamily="34" charset="0"/>
              </a:rPr>
              <a:t>3.5 mL needed for saturated MgCO</a:t>
            </a:r>
            <a:r>
              <a:rPr lang="en-US" sz="2000" baseline="-25000" dirty="0" smtClean="0">
                <a:latin typeface="Tahoma" pitchFamily="34" charset="0"/>
              </a:rPr>
              <a:t>3</a:t>
            </a:r>
            <a:r>
              <a:rPr lang="en-US" sz="2000" dirty="0" smtClean="0">
                <a:latin typeface="Tahoma" pitchFamily="34" charset="0"/>
              </a:rPr>
              <a:t> and 6.0 mL needed in 0.1 M </a:t>
            </a:r>
            <a:r>
              <a:rPr lang="en-US" sz="2000" dirty="0" err="1" smtClean="0">
                <a:latin typeface="Tahoma" pitchFamily="34" charset="0"/>
              </a:rPr>
              <a:t>NaCl</a:t>
            </a:r>
            <a:endParaRPr lang="en-US" sz="2000" dirty="0" smtClean="0">
              <a:latin typeface="Tahoma" pitchFamily="34" charset="0"/>
            </a:endParaRPr>
          </a:p>
        </p:txBody>
      </p:sp>
      <p:sp>
        <p:nvSpPr>
          <p:cNvPr id="289799" name="Freeform 7"/>
          <p:cNvSpPr>
            <a:spLocks/>
          </p:cNvSpPr>
          <p:nvPr/>
        </p:nvSpPr>
        <p:spPr bwMode="auto">
          <a:xfrm>
            <a:off x="5048250" y="1641475"/>
            <a:ext cx="1054100" cy="1152525"/>
          </a:xfrm>
          <a:custGeom>
            <a:avLst/>
            <a:gdLst>
              <a:gd name="T0" fmla="*/ 0 w 1523"/>
              <a:gd name="T1" fmla="*/ 2147483647 h 1615"/>
              <a:gd name="T2" fmla="*/ 2147483647 w 1523"/>
              <a:gd name="T3" fmla="*/ 2147483647 h 1615"/>
              <a:gd name="T4" fmla="*/ 2147483647 w 1523"/>
              <a:gd name="T5" fmla="*/ 2147483647 h 1615"/>
              <a:gd name="T6" fmla="*/ 2147483647 w 1523"/>
              <a:gd name="T7" fmla="*/ 2147483647 h 1615"/>
              <a:gd name="T8" fmla="*/ 2147483647 w 1523"/>
              <a:gd name="T9" fmla="*/ 2147483647 h 1615"/>
              <a:gd name="T10" fmla="*/ 2147483647 w 1523"/>
              <a:gd name="T11" fmla="*/ 2147483647 h 1615"/>
              <a:gd name="T12" fmla="*/ 2147483647 w 1523"/>
              <a:gd name="T13" fmla="*/ 2147483647 h 1615"/>
              <a:gd name="T14" fmla="*/ 2147483647 w 1523"/>
              <a:gd name="T15" fmla="*/ 2147483647 h 1615"/>
              <a:gd name="T16" fmla="*/ 2147483647 w 1523"/>
              <a:gd name="T17" fmla="*/ 2147483647 h 1615"/>
              <a:gd name="T18" fmla="*/ 2147483647 w 1523"/>
              <a:gd name="T19" fmla="*/ 2147483647 h 1615"/>
              <a:gd name="T20" fmla="*/ 2147483647 w 1523"/>
              <a:gd name="T21" fmla="*/ 2147483647 h 1615"/>
              <a:gd name="T22" fmla="*/ 2147483647 w 1523"/>
              <a:gd name="T23" fmla="*/ 2147483647 h 1615"/>
              <a:gd name="T24" fmla="*/ 2147483647 w 1523"/>
              <a:gd name="T25" fmla="*/ 2147483647 h 1615"/>
              <a:gd name="T26" fmla="*/ 2147483647 w 1523"/>
              <a:gd name="T27" fmla="*/ 2147483647 h 1615"/>
              <a:gd name="T28" fmla="*/ 2147483647 w 1523"/>
              <a:gd name="T29" fmla="*/ 2147483647 h 1615"/>
              <a:gd name="T30" fmla="*/ 2147483647 w 1523"/>
              <a:gd name="T31" fmla="*/ 2147483647 h 1615"/>
              <a:gd name="T32" fmla="*/ 2147483647 w 1523"/>
              <a:gd name="T33" fmla="*/ 2147483647 h 1615"/>
              <a:gd name="T34" fmla="*/ 2147483647 w 1523"/>
              <a:gd name="T35" fmla="*/ 2147483647 h 1615"/>
              <a:gd name="T36" fmla="*/ 2147483647 w 1523"/>
              <a:gd name="T37" fmla="*/ 2147483647 h 1615"/>
              <a:gd name="T38" fmla="*/ 2147483647 w 1523"/>
              <a:gd name="T39" fmla="*/ 2147483647 h 1615"/>
              <a:gd name="T40" fmla="*/ 2147483647 w 1523"/>
              <a:gd name="T41" fmla="*/ 2147483647 h 1615"/>
              <a:gd name="T42" fmla="*/ 2147483647 w 1523"/>
              <a:gd name="T43" fmla="*/ 2147483647 h 1615"/>
              <a:gd name="T44" fmla="*/ 2147483647 w 1523"/>
              <a:gd name="T45" fmla="*/ 2147483647 h 1615"/>
              <a:gd name="T46" fmla="*/ 2147483647 w 1523"/>
              <a:gd name="T47" fmla="*/ 2147483647 h 1615"/>
              <a:gd name="T48" fmla="*/ 2147483647 w 1523"/>
              <a:gd name="T49" fmla="*/ 2147483647 h 1615"/>
              <a:gd name="T50" fmla="*/ 0 w 1523"/>
              <a:gd name="T51" fmla="*/ 2147483647 h 161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523"/>
              <a:gd name="T79" fmla="*/ 0 h 1615"/>
              <a:gd name="T80" fmla="*/ 1523 w 1523"/>
              <a:gd name="T81" fmla="*/ 1615 h 1615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523" h="1615">
                <a:moveTo>
                  <a:pt x="0" y="58"/>
                </a:moveTo>
                <a:cubicBezTo>
                  <a:pt x="33" y="47"/>
                  <a:pt x="32" y="62"/>
                  <a:pt x="63" y="72"/>
                </a:cubicBezTo>
                <a:cubicBezTo>
                  <a:pt x="67" y="79"/>
                  <a:pt x="70" y="88"/>
                  <a:pt x="76" y="93"/>
                </a:cubicBezTo>
                <a:cubicBezTo>
                  <a:pt x="82" y="98"/>
                  <a:pt x="92" y="95"/>
                  <a:pt x="97" y="100"/>
                </a:cubicBezTo>
                <a:cubicBezTo>
                  <a:pt x="121" y="124"/>
                  <a:pt x="123" y="136"/>
                  <a:pt x="132" y="162"/>
                </a:cubicBezTo>
                <a:cubicBezTo>
                  <a:pt x="148" y="349"/>
                  <a:pt x="148" y="312"/>
                  <a:pt x="132" y="620"/>
                </a:cubicBezTo>
                <a:cubicBezTo>
                  <a:pt x="131" y="635"/>
                  <a:pt x="118" y="662"/>
                  <a:pt x="118" y="662"/>
                </a:cubicBezTo>
                <a:cubicBezTo>
                  <a:pt x="99" y="792"/>
                  <a:pt x="116" y="941"/>
                  <a:pt x="132" y="1071"/>
                </a:cubicBezTo>
                <a:cubicBezTo>
                  <a:pt x="126" y="1177"/>
                  <a:pt x="124" y="1169"/>
                  <a:pt x="139" y="1245"/>
                </a:cubicBezTo>
                <a:cubicBezTo>
                  <a:pt x="142" y="1316"/>
                  <a:pt x="126" y="1475"/>
                  <a:pt x="208" y="1529"/>
                </a:cubicBezTo>
                <a:cubicBezTo>
                  <a:pt x="210" y="1536"/>
                  <a:pt x="209" y="1546"/>
                  <a:pt x="215" y="1550"/>
                </a:cubicBezTo>
                <a:cubicBezTo>
                  <a:pt x="239" y="1567"/>
                  <a:pt x="290" y="1575"/>
                  <a:pt x="319" y="1585"/>
                </a:cubicBezTo>
                <a:cubicBezTo>
                  <a:pt x="333" y="1590"/>
                  <a:pt x="347" y="1594"/>
                  <a:pt x="361" y="1599"/>
                </a:cubicBezTo>
                <a:cubicBezTo>
                  <a:pt x="368" y="1601"/>
                  <a:pt x="382" y="1606"/>
                  <a:pt x="382" y="1606"/>
                </a:cubicBezTo>
                <a:cubicBezTo>
                  <a:pt x="624" y="1600"/>
                  <a:pt x="869" y="1615"/>
                  <a:pt x="1110" y="1599"/>
                </a:cubicBezTo>
                <a:cubicBezTo>
                  <a:pt x="1175" y="1577"/>
                  <a:pt x="1228" y="1570"/>
                  <a:pt x="1298" y="1564"/>
                </a:cubicBezTo>
                <a:cubicBezTo>
                  <a:pt x="1325" y="1537"/>
                  <a:pt x="1332" y="1511"/>
                  <a:pt x="1353" y="1481"/>
                </a:cubicBezTo>
                <a:cubicBezTo>
                  <a:pt x="1397" y="1348"/>
                  <a:pt x="1354" y="1145"/>
                  <a:pt x="1346" y="995"/>
                </a:cubicBezTo>
                <a:cubicBezTo>
                  <a:pt x="1371" y="871"/>
                  <a:pt x="1335" y="731"/>
                  <a:pt x="1374" y="613"/>
                </a:cubicBezTo>
                <a:cubicBezTo>
                  <a:pt x="1400" y="436"/>
                  <a:pt x="1376" y="256"/>
                  <a:pt x="1402" y="79"/>
                </a:cubicBezTo>
                <a:cubicBezTo>
                  <a:pt x="1376" y="0"/>
                  <a:pt x="1462" y="31"/>
                  <a:pt x="1506" y="9"/>
                </a:cubicBezTo>
                <a:cubicBezTo>
                  <a:pt x="1434" y="53"/>
                  <a:pt x="1523" y="9"/>
                  <a:pt x="1457" y="9"/>
                </a:cubicBezTo>
                <a:cubicBezTo>
                  <a:pt x="1318" y="8"/>
                  <a:pt x="1180" y="18"/>
                  <a:pt x="1041" y="23"/>
                </a:cubicBezTo>
                <a:cubicBezTo>
                  <a:pt x="934" y="41"/>
                  <a:pt x="830" y="46"/>
                  <a:pt x="722" y="51"/>
                </a:cubicBezTo>
                <a:cubicBezTo>
                  <a:pt x="599" y="92"/>
                  <a:pt x="695" y="65"/>
                  <a:pt x="423" y="58"/>
                </a:cubicBezTo>
                <a:cubicBezTo>
                  <a:pt x="246" y="36"/>
                  <a:pt x="386" y="51"/>
                  <a:pt x="0" y="58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9801" name="Freeform 9"/>
          <p:cNvSpPr>
            <a:spLocks/>
          </p:cNvSpPr>
          <p:nvPr/>
        </p:nvSpPr>
        <p:spPr bwMode="auto">
          <a:xfrm>
            <a:off x="5126038" y="2106613"/>
            <a:ext cx="993775" cy="720725"/>
          </a:xfrm>
          <a:custGeom>
            <a:avLst/>
            <a:gdLst>
              <a:gd name="T0" fmla="*/ 2147483647 w 626"/>
              <a:gd name="T1" fmla="*/ 0 h 454"/>
              <a:gd name="T2" fmla="*/ 2147483647 w 626"/>
              <a:gd name="T3" fmla="*/ 0 h 454"/>
              <a:gd name="T4" fmla="*/ 2147483647 w 626"/>
              <a:gd name="T5" fmla="*/ 2147483647 h 454"/>
              <a:gd name="T6" fmla="*/ 2147483647 w 626"/>
              <a:gd name="T7" fmla="*/ 2147483647 h 454"/>
              <a:gd name="T8" fmla="*/ 2147483647 w 626"/>
              <a:gd name="T9" fmla="*/ 2147483647 h 454"/>
              <a:gd name="T10" fmla="*/ 2147483647 w 626"/>
              <a:gd name="T11" fmla="*/ 2147483647 h 454"/>
              <a:gd name="T12" fmla="*/ 2147483647 w 626"/>
              <a:gd name="T13" fmla="*/ 2147483647 h 454"/>
              <a:gd name="T14" fmla="*/ 2147483647 w 626"/>
              <a:gd name="T15" fmla="*/ 2147483647 h 454"/>
              <a:gd name="T16" fmla="*/ 2147483647 w 626"/>
              <a:gd name="T17" fmla="*/ 2147483647 h 454"/>
              <a:gd name="T18" fmla="*/ 0 w 626"/>
              <a:gd name="T19" fmla="*/ 2147483647 h 454"/>
              <a:gd name="T20" fmla="*/ 2147483647 w 626"/>
              <a:gd name="T21" fmla="*/ 0 h 4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26"/>
              <a:gd name="T34" fmla="*/ 0 h 454"/>
              <a:gd name="T35" fmla="*/ 626 w 626"/>
              <a:gd name="T36" fmla="*/ 454 h 4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26" h="454">
                <a:moveTo>
                  <a:pt x="20" y="0"/>
                </a:moveTo>
                <a:cubicBezTo>
                  <a:pt x="86" y="16"/>
                  <a:pt x="7" y="0"/>
                  <a:pt x="132" y="0"/>
                </a:cubicBezTo>
                <a:cubicBezTo>
                  <a:pt x="248" y="0"/>
                  <a:pt x="363" y="5"/>
                  <a:pt x="479" y="7"/>
                </a:cubicBezTo>
                <a:cubicBezTo>
                  <a:pt x="503" y="12"/>
                  <a:pt x="541" y="19"/>
                  <a:pt x="541" y="21"/>
                </a:cubicBezTo>
                <a:cubicBezTo>
                  <a:pt x="561" y="351"/>
                  <a:pt x="626" y="299"/>
                  <a:pt x="513" y="375"/>
                </a:cubicBezTo>
                <a:cubicBezTo>
                  <a:pt x="487" y="454"/>
                  <a:pt x="270" y="410"/>
                  <a:pt x="263" y="410"/>
                </a:cubicBezTo>
                <a:cubicBezTo>
                  <a:pt x="203" y="407"/>
                  <a:pt x="130" y="434"/>
                  <a:pt x="83" y="396"/>
                </a:cubicBezTo>
                <a:cubicBezTo>
                  <a:pt x="38" y="360"/>
                  <a:pt x="101" y="386"/>
                  <a:pt x="48" y="368"/>
                </a:cubicBezTo>
                <a:cubicBezTo>
                  <a:pt x="31" y="318"/>
                  <a:pt x="42" y="338"/>
                  <a:pt x="20" y="306"/>
                </a:cubicBezTo>
                <a:cubicBezTo>
                  <a:pt x="8" y="265"/>
                  <a:pt x="14" y="222"/>
                  <a:pt x="0" y="181"/>
                </a:cubicBezTo>
                <a:cubicBezTo>
                  <a:pt x="11" y="74"/>
                  <a:pt x="4" y="134"/>
                  <a:pt x="20" y="0"/>
                </a:cubicBezTo>
                <a:close/>
              </a:path>
            </a:pathLst>
          </a:custGeom>
          <a:solidFill>
            <a:srgbClr val="C0C0C0">
              <a:alpha val="3490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9802" name="Freeform 10"/>
          <p:cNvSpPr>
            <a:spLocks/>
          </p:cNvSpPr>
          <p:nvPr/>
        </p:nvSpPr>
        <p:spPr bwMode="auto">
          <a:xfrm>
            <a:off x="5257800" y="2590800"/>
            <a:ext cx="660400" cy="244475"/>
          </a:xfrm>
          <a:custGeom>
            <a:avLst/>
            <a:gdLst>
              <a:gd name="T0" fmla="*/ 0 w 416"/>
              <a:gd name="T1" fmla="*/ 2147483647 h 154"/>
              <a:gd name="T2" fmla="*/ 2147483647 w 416"/>
              <a:gd name="T3" fmla="*/ 2147483647 h 154"/>
              <a:gd name="T4" fmla="*/ 2147483647 w 416"/>
              <a:gd name="T5" fmla="*/ 2147483647 h 154"/>
              <a:gd name="T6" fmla="*/ 2147483647 w 416"/>
              <a:gd name="T7" fmla="*/ 2147483647 h 154"/>
              <a:gd name="T8" fmla="*/ 2147483647 w 416"/>
              <a:gd name="T9" fmla="*/ 2147483647 h 154"/>
              <a:gd name="T10" fmla="*/ 2147483647 w 416"/>
              <a:gd name="T11" fmla="*/ 2147483647 h 154"/>
              <a:gd name="T12" fmla="*/ 0 w 416"/>
              <a:gd name="T13" fmla="*/ 2147483647 h 154"/>
              <a:gd name="T14" fmla="*/ 2147483647 w 416"/>
              <a:gd name="T15" fmla="*/ 2147483647 h 154"/>
              <a:gd name="T16" fmla="*/ 2147483647 w 416"/>
              <a:gd name="T17" fmla="*/ 2147483647 h 15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16"/>
              <a:gd name="T28" fmla="*/ 0 h 154"/>
              <a:gd name="T29" fmla="*/ 416 w 416"/>
              <a:gd name="T30" fmla="*/ 154 h 15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16" h="154">
                <a:moveTo>
                  <a:pt x="0" y="42"/>
                </a:moveTo>
                <a:cubicBezTo>
                  <a:pt x="64" y="51"/>
                  <a:pt x="136" y="28"/>
                  <a:pt x="201" y="21"/>
                </a:cubicBezTo>
                <a:cubicBezTo>
                  <a:pt x="263" y="0"/>
                  <a:pt x="308" y="18"/>
                  <a:pt x="375" y="28"/>
                </a:cubicBezTo>
                <a:cubicBezTo>
                  <a:pt x="403" y="37"/>
                  <a:pt x="407" y="49"/>
                  <a:pt x="416" y="77"/>
                </a:cubicBezTo>
                <a:cubicBezTo>
                  <a:pt x="414" y="84"/>
                  <a:pt x="415" y="94"/>
                  <a:pt x="409" y="98"/>
                </a:cubicBezTo>
                <a:cubicBezTo>
                  <a:pt x="397" y="107"/>
                  <a:pt x="368" y="112"/>
                  <a:pt x="368" y="112"/>
                </a:cubicBezTo>
                <a:cubicBezTo>
                  <a:pt x="250" y="109"/>
                  <a:pt x="105" y="154"/>
                  <a:pt x="0" y="84"/>
                </a:cubicBezTo>
                <a:cubicBezTo>
                  <a:pt x="7" y="79"/>
                  <a:pt x="13" y="74"/>
                  <a:pt x="21" y="70"/>
                </a:cubicBezTo>
                <a:cubicBezTo>
                  <a:pt x="28" y="67"/>
                  <a:pt x="42" y="63"/>
                  <a:pt x="42" y="63"/>
                </a:cubicBezTo>
              </a:path>
            </a:pathLst>
          </a:cu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9803" name="Freeform 11"/>
          <p:cNvSpPr>
            <a:spLocks/>
          </p:cNvSpPr>
          <p:nvPr/>
        </p:nvSpPr>
        <p:spPr bwMode="auto">
          <a:xfrm>
            <a:off x="6705600" y="1676400"/>
            <a:ext cx="1054100" cy="1152525"/>
          </a:xfrm>
          <a:custGeom>
            <a:avLst/>
            <a:gdLst>
              <a:gd name="T0" fmla="*/ 0 w 1523"/>
              <a:gd name="T1" fmla="*/ 2147483647 h 1615"/>
              <a:gd name="T2" fmla="*/ 2147483647 w 1523"/>
              <a:gd name="T3" fmla="*/ 2147483647 h 1615"/>
              <a:gd name="T4" fmla="*/ 2147483647 w 1523"/>
              <a:gd name="T5" fmla="*/ 2147483647 h 1615"/>
              <a:gd name="T6" fmla="*/ 2147483647 w 1523"/>
              <a:gd name="T7" fmla="*/ 2147483647 h 1615"/>
              <a:gd name="T8" fmla="*/ 2147483647 w 1523"/>
              <a:gd name="T9" fmla="*/ 2147483647 h 1615"/>
              <a:gd name="T10" fmla="*/ 2147483647 w 1523"/>
              <a:gd name="T11" fmla="*/ 2147483647 h 1615"/>
              <a:gd name="T12" fmla="*/ 2147483647 w 1523"/>
              <a:gd name="T13" fmla="*/ 2147483647 h 1615"/>
              <a:gd name="T14" fmla="*/ 2147483647 w 1523"/>
              <a:gd name="T15" fmla="*/ 2147483647 h 1615"/>
              <a:gd name="T16" fmla="*/ 2147483647 w 1523"/>
              <a:gd name="T17" fmla="*/ 2147483647 h 1615"/>
              <a:gd name="T18" fmla="*/ 2147483647 w 1523"/>
              <a:gd name="T19" fmla="*/ 2147483647 h 1615"/>
              <a:gd name="T20" fmla="*/ 2147483647 w 1523"/>
              <a:gd name="T21" fmla="*/ 2147483647 h 1615"/>
              <a:gd name="T22" fmla="*/ 2147483647 w 1523"/>
              <a:gd name="T23" fmla="*/ 2147483647 h 1615"/>
              <a:gd name="T24" fmla="*/ 2147483647 w 1523"/>
              <a:gd name="T25" fmla="*/ 2147483647 h 1615"/>
              <a:gd name="T26" fmla="*/ 2147483647 w 1523"/>
              <a:gd name="T27" fmla="*/ 2147483647 h 1615"/>
              <a:gd name="T28" fmla="*/ 2147483647 w 1523"/>
              <a:gd name="T29" fmla="*/ 2147483647 h 1615"/>
              <a:gd name="T30" fmla="*/ 2147483647 w 1523"/>
              <a:gd name="T31" fmla="*/ 2147483647 h 1615"/>
              <a:gd name="T32" fmla="*/ 2147483647 w 1523"/>
              <a:gd name="T33" fmla="*/ 2147483647 h 1615"/>
              <a:gd name="T34" fmla="*/ 2147483647 w 1523"/>
              <a:gd name="T35" fmla="*/ 2147483647 h 1615"/>
              <a:gd name="T36" fmla="*/ 2147483647 w 1523"/>
              <a:gd name="T37" fmla="*/ 2147483647 h 1615"/>
              <a:gd name="T38" fmla="*/ 2147483647 w 1523"/>
              <a:gd name="T39" fmla="*/ 2147483647 h 1615"/>
              <a:gd name="T40" fmla="*/ 2147483647 w 1523"/>
              <a:gd name="T41" fmla="*/ 2147483647 h 1615"/>
              <a:gd name="T42" fmla="*/ 2147483647 w 1523"/>
              <a:gd name="T43" fmla="*/ 2147483647 h 1615"/>
              <a:gd name="T44" fmla="*/ 2147483647 w 1523"/>
              <a:gd name="T45" fmla="*/ 2147483647 h 1615"/>
              <a:gd name="T46" fmla="*/ 2147483647 w 1523"/>
              <a:gd name="T47" fmla="*/ 2147483647 h 1615"/>
              <a:gd name="T48" fmla="*/ 2147483647 w 1523"/>
              <a:gd name="T49" fmla="*/ 2147483647 h 1615"/>
              <a:gd name="T50" fmla="*/ 0 w 1523"/>
              <a:gd name="T51" fmla="*/ 2147483647 h 161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523"/>
              <a:gd name="T79" fmla="*/ 0 h 1615"/>
              <a:gd name="T80" fmla="*/ 1523 w 1523"/>
              <a:gd name="T81" fmla="*/ 1615 h 1615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523" h="1615">
                <a:moveTo>
                  <a:pt x="0" y="58"/>
                </a:moveTo>
                <a:cubicBezTo>
                  <a:pt x="33" y="47"/>
                  <a:pt x="32" y="62"/>
                  <a:pt x="63" y="72"/>
                </a:cubicBezTo>
                <a:cubicBezTo>
                  <a:pt x="67" y="79"/>
                  <a:pt x="70" y="88"/>
                  <a:pt x="76" y="93"/>
                </a:cubicBezTo>
                <a:cubicBezTo>
                  <a:pt x="82" y="98"/>
                  <a:pt x="92" y="95"/>
                  <a:pt x="97" y="100"/>
                </a:cubicBezTo>
                <a:cubicBezTo>
                  <a:pt x="121" y="124"/>
                  <a:pt x="123" y="136"/>
                  <a:pt x="132" y="162"/>
                </a:cubicBezTo>
                <a:cubicBezTo>
                  <a:pt x="148" y="349"/>
                  <a:pt x="148" y="312"/>
                  <a:pt x="132" y="620"/>
                </a:cubicBezTo>
                <a:cubicBezTo>
                  <a:pt x="131" y="635"/>
                  <a:pt x="118" y="662"/>
                  <a:pt x="118" y="662"/>
                </a:cubicBezTo>
                <a:cubicBezTo>
                  <a:pt x="99" y="792"/>
                  <a:pt x="116" y="941"/>
                  <a:pt x="132" y="1071"/>
                </a:cubicBezTo>
                <a:cubicBezTo>
                  <a:pt x="126" y="1177"/>
                  <a:pt x="124" y="1169"/>
                  <a:pt x="139" y="1245"/>
                </a:cubicBezTo>
                <a:cubicBezTo>
                  <a:pt x="142" y="1316"/>
                  <a:pt x="126" y="1475"/>
                  <a:pt x="208" y="1529"/>
                </a:cubicBezTo>
                <a:cubicBezTo>
                  <a:pt x="210" y="1536"/>
                  <a:pt x="209" y="1546"/>
                  <a:pt x="215" y="1550"/>
                </a:cubicBezTo>
                <a:cubicBezTo>
                  <a:pt x="239" y="1567"/>
                  <a:pt x="290" y="1575"/>
                  <a:pt x="319" y="1585"/>
                </a:cubicBezTo>
                <a:cubicBezTo>
                  <a:pt x="333" y="1590"/>
                  <a:pt x="347" y="1594"/>
                  <a:pt x="361" y="1599"/>
                </a:cubicBezTo>
                <a:cubicBezTo>
                  <a:pt x="368" y="1601"/>
                  <a:pt x="382" y="1606"/>
                  <a:pt x="382" y="1606"/>
                </a:cubicBezTo>
                <a:cubicBezTo>
                  <a:pt x="624" y="1600"/>
                  <a:pt x="869" y="1615"/>
                  <a:pt x="1110" y="1599"/>
                </a:cubicBezTo>
                <a:cubicBezTo>
                  <a:pt x="1175" y="1577"/>
                  <a:pt x="1228" y="1570"/>
                  <a:pt x="1298" y="1564"/>
                </a:cubicBezTo>
                <a:cubicBezTo>
                  <a:pt x="1325" y="1537"/>
                  <a:pt x="1332" y="1511"/>
                  <a:pt x="1353" y="1481"/>
                </a:cubicBezTo>
                <a:cubicBezTo>
                  <a:pt x="1397" y="1348"/>
                  <a:pt x="1354" y="1145"/>
                  <a:pt x="1346" y="995"/>
                </a:cubicBezTo>
                <a:cubicBezTo>
                  <a:pt x="1371" y="871"/>
                  <a:pt x="1335" y="731"/>
                  <a:pt x="1374" y="613"/>
                </a:cubicBezTo>
                <a:cubicBezTo>
                  <a:pt x="1400" y="436"/>
                  <a:pt x="1376" y="256"/>
                  <a:pt x="1402" y="79"/>
                </a:cubicBezTo>
                <a:cubicBezTo>
                  <a:pt x="1376" y="0"/>
                  <a:pt x="1462" y="31"/>
                  <a:pt x="1506" y="9"/>
                </a:cubicBezTo>
                <a:cubicBezTo>
                  <a:pt x="1434" y="53"/>
                  <a:pt x="1523" y="9"/>
                  <a:pt x="1457" y="9"/>
                </a:cubicBezTo>
                <a:cubicBezTo>
                  <a:pt x="1318" y="8"/>
                  <a:pt x="1180" y="18"/>
                  <a:pt x="1041" y="23"/>
                </a:cubicBezTo>
                <a:cubicBezTo>
                  <a:pt x="934" y="41"/>
                  <a:pt x="830" y="46"/>
                  <a:pt x="722" y="51"/>
                </a:cubicBezTo>
                <a:cubicBezTo>
                  <a:pt x="599" y="92"/>
                  <a:pt x="695" y="65"/>
                  <a:pt x="423" y="58"/>
                </a:cubicBezTo>
                <a:cubicBezTo>
                  <a:pt x="246" y="36"/>
                  <a:pt x="386" y="51"/>
                  <a:pt x="0" y="58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9804" name="Freeform 12"/>
          <p:cNvSpPr>
            <a:spLocks/>
          </p:cNvSpPr>
          <p:nvPr/>
        </p:nvSpPr>
        <p:spPr bwMode="auto">
          <a:xfrm>
            <a:off x="6783388" y="2141538"/>
            <a:ext cx="993775" cy="720725"/>
          </a:xfrm>
          <a:custGeom>
            <a:avLst/>
            <a:gdLst>
              <a:gd name="T0" fmla="*/ 2147483647 w 626"/>
              <a:gd name="T1" fmla="*/ 0 h 454"/>
              <a:gd name="T2" fmla="*/ 2147483647 w 626"/>
              <a:gd name="T3" fmla="*/ 0 h 454"/>
              <a:gd name="T4" fmla="*/ 2147483647 w 626"/>
              <a:gd name="T5" fmla="*/ 2147483647 h 454"/>
              <a:gd name="T6" fmla="*/ 2147483647 w 626"/>
              <a:gd name="T7" fmla="*/ 2147483647 h 454"/>
              <a:gd name="T8" fmla="*/ 2147483647 w 626"/>
              <a:gd name="T9" fmla="*/ 2147483647 h 454"/>
              <a:gd name="T10" fmla="*/ 2147483647 w 626"/>
              <a:gd name="T11" fmla="*/ 2147483647 h 454"/>
              <a:gd name="T12" fmla="*/ 2147483647 w 626"/>
              <a:gd name="T13" fmla="*/ 2147483647 h 454"/>
              <a:gd name="T14" fmla="*/ 2147483647 w 626"/>
              <a:gd name="T15" fmla="*/ 2147483647 h 454"/>
              <a:gd name="T16" fmla="*/ 2147483647 w 626"/>
              <a:gd name="T17" fmla="*/ 2147483647 h 454"/>
              <a:gd name="T18" fmla="*/ 0 w 626"/>
              <a:gd name="T19" fmla="*/ 2147483647 h 454"/>
              <a:gd name="T20" fmla="*/ 2147483647 w 626"/>
              <a:gd name="T21" fmla="*/ 0 h 4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26"/>
              <a:gd name="T34" fmla="*/ 0 h 454"/>
              <a:gd name="T35" fmla="*/ 626 w 626"/>
              <a:gd name="T36" fmla="*/ 454 h 4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26" h="454">
                <a:moveTo>
                  <a:pt x="20" y="0"/>
                </a:moveTo>
                <a:cubicBezTo>
                  <a:pt x="86" y="16"/>
                  <a:pt x="7" y="0"/>
                  <a:pt x="132" y="0"/>
                </a:cubicBezTo>
                <a:cubicBezTo>
                  <a:pt x="248" y="0"/>
                  <a:pt x="363" y="5"/>
                  <a:pt x="479" y="7"/>
                </a:cubicBezTo>
                <a:cubicBezTo>
                  <a:pt x="503" y="12"/>
                  <a:pt x="541" y="19"/>
                  <a:pt x="541" y="21"/>
                </a:cubicBezTo>
                <a:cubicBezTo>
                  <a:pt x="561" y="351"/>
                  <a:pt x="626" y="299"/>
                  <a:pt x="513" y="375"/>
                </a:cubicBezTo>
                <a:cubicBezTo>
                  <a:pt x="487" y="454"/>
                  <a:pt x="270" y="410"/>
                  <a:pt x="263" y="410"/>
                </a:cubicBezTo>
                <a:cubicBezTo>
                  <a:pt x="203" y="407"/>
                  <a:pt x="130" y="434"/>
                  <a:pt x="83" y="396"/>
                </a:cubicBezTo>
                <a:cubicBezTo>
                  <a:pt x="38" y="360"/>
                  <a:pt x="101" y="386"/>
                  <a:pt x="48" y="368"/>
                </a:cubicBezTo>
                <a:cubicBezTo>
                  <a:pt x="31" y="318"/>
                  <a:pt x="42" y="338"/>
                  <a:pt x="20" y="306"/>
                </a:cubicBezTo>
                <a:cubicBezTo>
                  <a:pt x="8" y="265"/>
                  <a:pt x="14" y="222"/>
                  <a:pt x="0" y="181"/>
                </a:cubicBezTo>
                <a:cubicBezTo>
                  <a:pt x="11" y="74"/>
                  <a:pt x="4" y="134"/>
                  <a:pt x="20" y="0"/>
                </a:cubicBezTo>
                <a:close/>
              </a:path>
            </a:pathLst>
          </a:custGeom>
          <a:solidFill>
            <a:srgbClr val="C0C0C0">
              <a:alpha val="3490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9805" name="Freeform 13"/>
          <p:cNvSpPr>
            <a:spLocks/>
          </p:cNvSpPr>
          <p:nvPr/>
        </p:nvSpPr>
        <p:spPr bwMode="auto">
          <a:xfrm>
            <a:off x="6915150" y="2625725"/>
            <a:ext cx="660400" cy="244475"/>
          </a:xfrm>
          <a:custGeom>
            <a:avLst/>
            <a:gdLst>
              <a:gd name="T0" fmla="*/ 0 w 416"/>
              <a:gd name="T1" fmla="*/ 2147483647 h 154"/>
              <a:gd name="T2" fmla="*/ 2147483647 w 416"/>
              <a:gd name="T3" fmla="*/ 2147483647 h 154"/>
              <a:gd name="T4" fmla="*/ 2147483647 w 416"/>
              <a:gd name="T5" fmla="*/ 2147483647 h 154"/>
              <a:gd name="T6" fmla="*/ 2147483647 w 416"/>
              <a:gd name="T7" fmla="*/ 2147483647 h 154"/>
              <a:gd name="T8" fmla="*/ 2147483647 w 416"/>
              <a:gd name="T9" fmla="*/ 2147483647 h 154"/>
              <a:gd name="T10" fmla="*/ 2147483647 w 416"/>
              <a:gd name="T11" fmla="*/ 2147483647 h 154"/>
              <a:gd name="T12" fmla="*/ 0 w 416"/>
              <a:gd name="T13" fmla="*/ 2147483647 h 154"/>
              <a:gd name="T14" fmla="*/ 2147483647 w 416"/>
              <a:gd name="T15" fmla="*/ 2147483647 h 154"/>
              <a:gd name="T16" fmla="*/ 2147483647 w 416"/>
              <a:gd name="T17" fmla="*/ 2147483647 h 15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16"/>
              <a:gd name="T28" fmla="*/ 0 h 154"/>
              <a:gd name="T29" fmla="*/ 416 w 416"/>
              <a:gd name="T30" fmla="*/ 154 h 15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16" h="154">
                <a:moveTo>
                  <a:pt x="0" y="42"/>
                </a:moveTo>
                <a:cubicBezTo>
                  <a:pt x="64" y="51"/>
                  <a:pt x="136" y="28"/>
                  <a:pt x="201" y="21"/>
                </a:cubicBezTo>
                <a:cubicBezTo>
                  <a:pt x="263" y="0"/>
                  <a:pt x="308" y="18"/>
                  <a:pt x="375" y="28"/>
                </a:cubicBezTo>
                <a:cubicBezTo>
                  <a:pt x="403" y="37"/>
                  <a:pt x="407" y="49"/>
                  <a:pt x="416" y="77"/>
                </a:cubicBezTo>
                <a:cubicBezTo>
                  <a:pt x="414" y="84"/>
                  <a:pt x="415" y="94"/>
                  <a:pt x="409" y="98"/>
                </a:cubicBezTo>
                <a:cubicBezTo>
                  <a:pt x="397" y="107"/>
                  <a:pt x="368" y="112"/>
                  <a:pt x="368" y="112"/>
                </a:cubicBezTo>
                <a:cubicBezTo>
                  <a:pt x="250" y="109"/>
                  <a:pt x="105" y="154"/>
                  <a:pt x="0" y="84"/>
                </a:cubicBezTo>
                <a:cubicBezTo>
                  <a:pt x="7" y="79"/>
                  <a:pt x="13" y="74"/>
                  <a:pt x="21" y="70"/>
                </a:cubicBezTo>
                <a:cubicBezTo>
                  <a:pt x="28" y="67"/>
                  <a:pt x="42" y="63"/>
                  <a:pt x="42" y="63"/>
                </a:cubicBezTo>
              </a:path>
            </a:pathLst>
          </a:cu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9806" name="Text Box 14"/>
          <p:cNvSpPr txBox="1">
            <a:spLocks noChangeArrowheads="1"/>
          </p:cNvSpPr>
          <p:nvPr/>
        </p:nvSpPr>
        <p:spPr bwMode="auto">
          <a:xfrm>
            <a:off x="4876800" y="29718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SaturatedMgCO</a:t>
            </a:r>
            <a:r>
              <a:rPr lang="en-US" baseline="-25000" dirty="0"/>
              <a:t>3</a:t>
            </a:r>
          </a:p>
        </p:txBody>
      </p:sp>
      <p:sp>
        <p:nvSpPr>
          <p:cNvPr id="289807" name="Text Box 15"/>
          <p:cNvSpPr txBox="1">
            <a:spLocks noChangeArrowheads="1"/>
          </p:cNvSpPr>
          <p:nvPr/>
        </p:nvSpPr>
        <p:spPr bwMode="auto">
          <a:xfrm>
            <a:off x="6705600" y="3048000"/>
            <a:ext cx="1219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SaturatedMgCO</a:t>
            </a:r>
            <a:r>
              <a:rPr lang="en-US" baseline="-25000" dirty="0"/>
              <a:t>3</a:t>
            </a:r>
            <a:r>
              <a:rPr lang="en-US" dirty="0"/>
              <a:t> in </a:t>
            </a:r>
            <a:r>
              <a:rPr lang="en-US" dirty="0" err="1"/>
              <a:t>NaCl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</a:t>
            </a:r>
          </a:p>
        </p:txBody>
      </p:sp>
      <p:sp>
        <p:nvSpPr>
          <p:cNvPr id="289811" name="Freeform 19"/>
          <p:cNvSpPr>
            <a:spLocks/>
          </p:cNvSpPr>
          <p:nvPr/>
        </p:nvSpPr>
        <p:spPr bwMode="auto">
          <a:xfrm>
            <a:off x="4648200" y="1562100"/>
            <a:ext cx="990600" cy="3924300"/>
          </a:xfrm>
          <a:custGeom>
            <a:avLst/>
            <a:gdLst>
              <a:gd name="T0" fmla="*/ 2147483647 w 624"/>
              <a:gd name="T1" fmla="*/ 2147483647 h 2472"/>
              <a:gd name="T2" fmla="*/ 2147483647 w 624"/>
              <a:gd name="T3" fmla="*/ 2147483647 h 2472"/>
              <a:gd name="T4" fmla="*/ 2147483647 w 624"/>
              <a:gd name="T5" fmla="*/ 2147483647 h 2472"/>
              <a:gd name="T6" fmla="*/ 2147483647 w 624"/>
              <a:gd name="T7" fmla="*/ 2147483647 h 2472"/>
              <a:gd name="T8" fmla="*/ 2147483647 w 624"/>
              <a:gd name="T9" fmla="*/ 2147483647 h 2472"/>
              <a:gd name="T10" fmla="*/ 2147483647 w 624"/>
              <a:gd name="T11" fmla="*/ 2147483647 h 24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2472"/>
              <a:gd name="T20" fmla="*/ 624 w 624"/>
              <a:gd name="T21" fmla="*/ 2472 h 247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2472">
                <a:moveTo>
                  <a:pt x="576" y="456"/>
                </a:moveTo>
                <a:cubicBezTo>
                  <a:pt x="524" y="252"/>
                  <a:pt x="472" y="48"/>
                  <a:pt x="384" y="24"/>
                </a:cubicBezTo>
                <a:cubicBezTo>
                  <a:pt x="296" y="0"/>
                  <a:pt x="96" y="80"/>
                  <a:pt x="48" y="312"/>
                </a:cubicBezTo>
                <a:cubicBezTo>
                  <a:pt x="0" y="544"/>
                  <a:pt x="16" y="1144"/>
                  <a:pt x="96" y="1416"/>
                </a:cubicBezTo>
                <a:cubicBezTo>
                  <a:pt x="176" y="1688"/>
                  <a:pt x="440" y="1768"/>
                  <a:pt x="528" y="1944"/>
                </a:cubicBezTo>
                <a:cubicBezTo>
                  <a:pt x="616" y="2120"/>
                  <a:pt x="616" y="2384"/>
                  <a:pt x="624" y="247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8" name="Freeform 18"/>
          <p:cNvSpPr>
            <a:spLocks/>
          </p:cNvSpPr>
          <p:nvPr/>
        </p:nvSpPr>
        <p:spPr bwMode="auto">
          <a:xfrm>
            <a:off x="4800600" y="5257800"/>
            <a:ext cx="1282700" cy="1401763"/>
          </a:xfrm>
          <a:custGeom>
            <a:avLst/>
            <a:gdLst>
              <a:gd name="T0" fmla="*/ 2147483647 w 808"/>
              <a:gd name="T1" fmla="*/ 2147483647 h 883"/>
              <a:gd name="T2" fmla="*/ 2147483647 w 808"/>
              <a:gd name="T3" fmla="*/ 2147483647 h 883"/>
              <a:gd name="T4" fmla="*/ 2147483647 w 808"/>
              <a:gd name="T5" fmla="*/ 2147483647 h 883"/>
              <a:gd name="T6" fmla="*/ 2147483647 w 808"/>
              <a:gd name="T7" fmla="*/ 2147483647 h 883"/>
              <a:gd name="T8" fmla="*/ 2147483647 w 808"/>
              <a:gd name="T9" fmla="*/ 2147483647 h 883"/>
              <a:gd name="T10" fmla="*/ 2147483647 w 808"/>
              <a:gd name="T11" fmla="*/ 2147483647 h 883"/>
              <a:gd name="T12" fmla="*/ 2147483647 w 808"/>
              <a:gd name="T13" fmla="*/ 2147483647 h 883"/>
              <a:gd name="T14" fmla="*/ 2147483647 w 808"/>
              <a:gd name="T15" fmla="*/ 2147483647 h 8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808"/>
              <a:gd name="T25" fmla="*/ 0 h 883"/>
              <a:gd name="T26" fmla="*/ 808 w 808"/>
              <a:gd name="T27" fmla="*/ 883 h 8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808" h="883">
                <a:moveTo>
                  <a:pt x="59" y="152"/>
                </a:moveTo>
                <a:cubicBezTo>
                  <a:pt x="62" y="163"/>
                  <a:pt x="79" y="213"/>
                  <a:pt x="87" y="221"/>
                </a:cubicBezTo>
                <a:cubicBezTo>
                  <a:pt x="98" y="232"/>
                  <a:pt x="116" y="233"/>
                  <a:pt x="129" y="242"/>
                </a:cubicBezTo>
                <a:cubicBezTo>
                  <a:pt x="138" y="883"/>
                  <a:pt x="0" y="737"/>
                  <a:pt x="628" y="728"/>
                </a:cubicBezTo>
                <a:cubicBezTo>
                  <a:pt x="662" y="717"/>
                  <a:pt x="674" y="689"/>
                  <a:pt x="684" y="658"/>
                </a:cubicBezTo>
                <a:cubicBezTo>
                  <a:pt x="686" y="642"/>
                  <a:pt x="691" y="626"/>
                  <a:pt x="691" y="610"/>
                </a:cubicBezTo>
                <a:cubicBezTo>
                  <a:pt x="674" y="0"/>
                  <a:pt x="808" y="161"/>
                  <a:pt x="191" y="152"/>
                </a:cubicBezTo>
                <a:cubicBezTo>
                  <a:pt x="146" y="141"/>
                  <a:pt x="107" y="152"/>
                  <a:pt x="59" y="152"/>
                </a:cubicBezTo>
                <a:close/>
              </a:path>
            </a:pathLst>
          </a:cu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9" name="Freeform 19"/>
          <p:cNvSpPr>
            <a:spLocks/>
          </p:cNvSpPr>
          <p:nvPr/>
        </p:nvSpPr>
        <p:spPr bwMode="auto">
          <a:xfrm>
            <a:off x="4991100" y="5938838"/>
            <a:ext cx="930275" cy="539750"/>
          </a:xfrm>
          <a:custGeom>
            <a:avLst/>
            <a:gdLst>
              <a:gd name="T0" fmla="*/ 0 w 586"/>
              <a:gd name="T1" fmla="*/ 2147483647 h 340"/>
              <a:gd name="T2" fmla="*/ 2147483647 w 586"/>
              <a:gd name="T3" fmla="*/ 2147483647 h 340"/>
              <a:gd name="T4" fmla="*/ 2147483647 w 586"/>
              <a:gd name="T5" fmla="*/ 2147483647 h 340"/>
              <a:gd name="T6" fmla="*/ 2147483647 w 586"/>
              <a:gd name="T7" fmla="*/ 2147483647 h 340"/>
              <a:gd name="T8" fmla="*/ 2147483647 w 586"/>
              <a:gd name="T9" fmla="*/ 2147483647 h 340"/>
              <a:gd name="T10" fmla="*/ 2147483647 w 586"/>
              <a:gd name="T11" fmla="*/ 2147483647 h 340"/>
              <a:gd name="T12" fmla="*/ 2147483647 w 586"/>
              <a:gd name="T13" fmla="*/ 2147483647 h 340"/>
              <a:gd name="T14" fmla="*/ 2147483647 w 586"/>
              <a:gd name="T15" fmla="*/ 2147483647 h 340"/>
              <a:gd name="T16" fmla="*/ 0 w 586"/>
              <a:gd name="T17" fmla="*/ 2147483647 h 3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6"/>
              <a:gd name="T28" fmla="*/ 0 h 340"/>
              <a:gd name="T29" fmla="*/ 586 w 586"/>
              <a:gd name="T30" fmla="*/ 340 h 34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6" h="340">
                <a:moveTo>
                  <a:pt x="0" y="34"/>
                </a:moveTo>
                <a:cubicBezTo>
                  <a:pt x="183" y="36"/>
                  <a:pt x="370" y="0"/>
                  <a:pt x="548" y="41"/>
                </a:cubicBezTo>
                <a:cubicBezTo>
                  <a:pt x="586" y="50"/>
                  <a:pt x="543" y="120"/>
                  <a:pt x="541" y="159"/>
                </a:cubicBezTo>
                <a:cubicBezTo>
                  <a:pt x="536" y="232"/>
                  <a:pt x="549" y="297"/>
                  <a:pt x="485" y="340"/>
                </a:cubicBezTo>
                <a:cubicBezTo>
                  <a:pt x="411" y="338"/>
                  <a:pt x="337" y="336"/>
                  <a:pt x="263" y="333"/>
                </a:cubicBezTo>
                <a:cubicBezTo>
                  <a:pt x="189" y="329"/>
                  <a:pt x="41" y="319"/>
                  <a:pt x="41" y="319"/>
                </a:cubicBezTo>
                <a:cubicBezTo>
                  <a:pt x="21" y="289"/>
                  <a:pt x="31" y="309"/>
                  <a:pt x="21" y="277"/>
                </a:cubicBezTo>
                <a:cubicBezTo>
                  <a:pt x="17" y="263"/>
                  <a:pt x="7" y="235"/>
                  <a:pt x="7" y="235"/>
                </a:cubicBezTo>
                <a:cubicBezTo>
                  <a:pt x="16" y="90"/>
                  <a:pt x="20" y="157"/>
                  <a:pt x="0" y="34"/>
                </a:cubicBezTo>
                <a:close/>
              </a:path>
            </a:pathLst>
          </a:cu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0" name="Freeform 20"/>
          <p:cNvSpPr>
            <a:spLocks/>
          </p:cNvSpPr>
          <p:nvPr/>
        </p:nvSpPr>
        <p:spPr bwMode="auto">
          <a:xfrm>
            <a:off x="6629400" y="5029200"/>
            <a:ext cx="1282700" cy="1401763"/>
          </a:xfrm>
          <a:custGeom>
            <a:avLst/>
            <a:gdLst>
              <a:gd name="T0" fmla="*/ 2147483647 w 808"/>
              <a:gd name="T1" fmla="*/ 2147483647 h 883"/>
              <a:gd name="T2" fmla="*/ 2147483647 w 808"/>
              <a:gd name="T3" fmla="*/ 2147483647 h 883"/>
              <a:gd name="T4" fmla="*/ 2147483647 w 808"/>
              <a:gd name="T5" fmla="*/ 2147483647 h 883"/>
              <a:gd name="T6" fmla="*/ 2147483647 w 808"/>
              <a:gd name="T7" fmla="*/ 2147483647 h 883"/>
              <a:gd name="T8" fmla="*/ 2147483647 w 808"/>
              <a:gd name="T9" fmla="*/ 2147483647 h 883"/>
              <a:gd name="T10" fmla="*/ 2147483647 w 808"/>
              <a:gd name="T11" fmla="*/ 2147483647 h 883"/>
              <a:gd name="T12" fmla="*/ 2147483647 w 808"/>
              <a:gd name="T13" fmla="*/ 2147483647 h 883"/>
              <a:gd name="T14" fmla="*/ 2147483647 w 808"/>
              <a:gd name="T15" fmla="*/ 2147483647 h 8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808"/>
              <a:gd name="T25" fmla="*/ 0 h 883"/>
              <a:gd name="T26" fmla="*/ 808 w 808"/>
              <a:gd name="T27" fmla="*/ 883 h 8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808" h="883">
                <a:moveTo>
                  <a:pt x="59" y="152"/>
                </a:moveTo>
                <a:cubicBezTo>
                  <a:pt x="62" y="163"/>
                  <a:pt x="79" y="213"/>
                  <a:pt x="87" y="221"/>
                </a:cubicBezTo>
                <a:cubicBezTo>
                  <a:pt x="98" y="232"/>
                  <a:pt x="116" y="233"/>
                  <a:pt x="129" y="242"/>
                </a:cubicBezTo>
                <a:cubicBezTo>
                  <a:pt x="138" y="883"/>
                  <a:pt x="0" y="737"/>
                  <a:pt x="628" y="728"/>
                </a:cubicBezTo>
                <a:cubicBezTo>
                  <a:pt x="662" y="717"/>
                  <a:pt x="674" y="689"/>
                  <a:pt x="684" y="658"/>
                </a:cubicBezTo>
                <a:cubicBezTo>
                  <a:pt x="686" y="642"/>
                  <a:pt x="691" y="626"/>
                  <a:pt x="691" y="610"/>
                </a:cubicBezTo>
                <a:cubicBezTo>
                  <a:pt x="674" y="0"/>
                  <a:pt x="808" y="161"/>
                  <a:pt x="191" y="152"/>
                </a:cubicBezTo>
                <a:cubicBezTo>
                  <a:pt x="146" y="141"/>
                  <a:pt x="107" y="152"/>
                  <a:pt x="59" y="152"/>
                </a:cubicBezTo>
                <a:close/>
              </a:path>
            </a:pathLst>
          </a:cu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1" name="Freeform 21"/>
          <p:cNvSpPr>
            <a:spLocks/>
          </p:cNvSpPr>
          <p:nvPr/>
        </p:nvSpPr>
        <p:spPr bwMode="auto">
          <a:xfrm>
            <a:off x="6858000" y="5638800"/>
            <a:ext cx="930275" cy="539750"/>
          </a:xfrm>
          <a:custGeom>
            <a:avLst/>
            <a:gdLst>
              <a:gd name="T0" fmla="*/ 0 w 586"/>
              <a:gd name="T1" fmla="*/ 2147483647 h 340"/>
              <a:gd name="T2" fmla="*/ 2147483647 w 586"/>
              <a:gd name="T3" fmla="*/ 2147483647 h 340"/>
              <a:gd name="T4" fmla="*/ 2147483647 w 586"/>
              <a:gd name="T5" fmla="*/ 2147483647 h 340"/>
              <a:gd name="T6" fmla="*/ 2147483647 w 586"/>
              <a:gd name="T7" fmla="*/ 2147483647 h 340"/>
              <a:gd name="T8" fmla="*/ 2147483647 w 586"/>
              <a:gd name="T9" fmla="*/ 2147483647 h 340"/>
              <a:gd name="T10" fmla="*/ 2147483647 w 586"/>
              <a:gd name="T11" fmla="*/ 2147483647 h 340"/>
              <a:gd name="T12" fmla="*/ 2147483647 w 586"/>
              <a:gd name="T13" fmla="*/ 2147483647 h 340"/>
              <a:gd name="T14" fmla="*/ 2147483647 w 586"/>
              <a:gd name="T15" fmla="*/ 2147483647 h 340"/>
              <a:gd name="T16" fmla="*/ 0 w 586"/>
              <a:gd name="T17" fmla="*/ 2147483647 h 3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86"/>
              <a:gd name="T28" fmla="*/ 0 h 340"/>
              <a:gd name="T29" fmla="*/ 586 w 586"/>
              <a:gd name="T30" fmla="*/ 340 h 34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86" h="340">
                <a:moveTo>
                  <a:pt x="0" y="34"/>
                </a:moveTo>
                <a:cubicBezTo>
                  <a:pt x="183" y="36"/>
                  <a:pt x="370" y="0"/>
                  <a:pt x="548" y="41"/>
                </a:cubicBezTo>
                <a:cubicBezTo>
                  <a:pt x="586" y="50"/>
                  <a:pt x="543" y="120"/>
                  <a:pt x="541" y="159"/>
                </a:cubicBezTo>
                <a:cubicBezTo>
                  <a:pt x="536" y="232"/>
                  <a:pt x="549" y="297"/>
                  <a:pt x="485" y="340"/>
                </a:cubicBezTo>
                <a:cubicBezTo>
                  <a:pt x="411" y="338"/>
                  <a:pt x="337" y="336"/>
                  <a:pt x="263" y="333"/>
                </a:cubicBezTo>
                <a:cubicBezTo>
                  <a:pt x="189" y="329"/>
                  <a:pt x="41" y="319"/>
                  <a:pt x="41" y="319"/>
                </a:cubicBezTo>
                <a:cubicBezTo>
                  <a:pt x="21" y="289"/>
                  <a:pt x="31" y="309"/>
                  <a:pt x="21" y="277"/>
                </a:cubicBezTo>
                <a:cubicBezTo>
                  <a:pt x="17" y="263"/>
                  <a:pt x="7" y="235"/>
                  <a:pt x="7" y="235"/>
                </a:cubicBezTo>
                <a:cubicBezTo>
                  <a:pt x="16" y="90"/>
                  <a:pt x="20" y="157"/>
                  <a:pt x="0" y="34"/>
                </a:cubicBezTo>
                <a:close/>
              </a:path>
            </a:pathLst>
          </a:cu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1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8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5" grpId="0" build="p"/>
      <p:bldP spid="289799" grpId="0" animBg="1"/>
      <p:bldP spid="289801" grpId="0" animBg="1"/>
      <p:bldP spid="289802" grpId="0" animBg="1"/>
      <p:bldP spid="289803" grpId="0" animBg="1"/>
      <p:bldP spid="289804" grpId="0" animBg="1"/>
      <p:bldP spid="289805" grpId="0" animBg="1"/>
      <p:bldP spid="289806" grpId="0"/>
      <p:bldP spid="289807" grpId="0"/>
      <p:bldP spid="289811" grpId="0" animBg="1"/>
      <p:bldP spid="51218" grpId="0" animBg="1"/>
      <p:bldP spid="51219" grpId="0" animBg="1"/>
      <p:bldP spid="51220" grpId="0" animBg="1"/>
      <p:bldP spid="512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Demonstration – Slide 2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Tahoma" charset="0"/>
              </a:rPr>
              <a:t>Did the moles of </a:t>
            </a:r>
            <a:r>
              <a:rPr lang="en-US" sz="2400" dirty="0" err="1" smtClean="0">
                <a:latin typeface="Tahoma" charset="0"/>
              </a:rPr>
              <a:t>HCl</a:t>
            </a:r>
            <a:r>
              <a:rPr lang="en-US" sz="2400" dirty="0" smtClean="0">
                <a:latin typeface="Tahoma" charset="0"/>
              </a:rPr>
              <a:t> used match expectations? and Why did the solution containing </a:t>
            </a:r>
            <a:r>
              <a:rPr lang="en-US" sz="2400" dirty="0" err="1" smtClean="0">
                <a:latin typeface="Tahoma" charset="0"/>
              </a:rPr>
              <a:t>NaCl</a:t>
            </a:r>
            <a:r>
              <a:rPr lang="en-US" sz="2400" dirty="0" smtClean="0">
                <a:latin typeface="Tahoma" charset="0"/>
              </a:rPr>
              <a:t> need more </a:t>
            </a:r>
            <a:r>
              <a:rPr lang="en-US" sz="2400" dirty="0" err="1" smtClean="0">
                <a:latin typeface="Tahoma" charset="0"/>
              </a:rPr>
              <a:t>HCl</a:t>
            </a:r>
            <a:r>
              <a:rPr lang="en-US" sz="2400" dirty="0" smtClean="0">
                <a:latin typeface="Tahoma" charset="0"/>
              </a:rPr>
              <a:t>?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Tahoma" charset="0"/>
              </a:rPr>
              <a:t>First Question: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Tahoma" charset="0"/>
              </a:rPr>
              <a:t>How many mL of </a:t>
            </a:r>
            <a:r>
              <a:rPr lang="en-US" sz="1800" dirty="0" err="1" smtClean="0">
                <a:latin typeface="Tahoma" charset="0"/>
              </a:rPr>
              <a:t>HCl</a:t>
            </a:r>
            <a:r>
              <a:rPr lang="en-US" sz="1800" dirty="0" smtClean="0">
                <a:latin typeface="Tahoma" charset="0"/>
              </a:rPr>
              <a:t> were expected?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Tahoma" charset="0"/>
              </a:rPr>
              <a:t>MgCO</a:t>
            </a:r>
            <a:r>
              <a:rPr lang="en-US" sz="1800" baseline="-25000" dirty="0" smtClean="0">
                <a:latin typeface="Tahoma" charset="0"/>
              </a:rPr>
              <a:t>3</a:t>
            </a:r>
            <a:r>
              <a:rPr lang="en-US" sz="1800" dirty="0" smtClean="0">
                <a:latin typeface="Tahoma" charset="0"/>
              </a:rPr>
              <a:t>(s) </a:t>
            </a:r>
            <a:r>
              <a:rPr lang="en-US" sz="1800" dirty="0" smtClean="0">
                <a:latin typeface="Tahoma" charset="0"/>
                <a:sym typeface="Wingdings" pitchFamily="2" charset="2"/>
              </a:rPr>
              <a:t> Mg</a:t>
            </a:r>
            <a:r>
              <a:rPr lang="en-US" sz="1800" baseline="30000" dirty="0" smtClean="0">
                <a:latin typeface="Tahoma" charset="0"/>
                <a:sym typeface="Wingdings" pitchFamily="2" charset="2"/>
              </a:rPr>
              <a:t>2+</a:t>
            </a:r>
            <a:r>
              <a:rPr lang="en-US" sz="1800" dirty="0" smtClean="0">
                <a:latin typeface="Tahoma" charset="0"/>
                <a:sym typeface="Wingdings" pitchFamily="2" charset="2"/>
              </a:rPr>
              <a:t> + CO</a:t>
            </a:r>
            <a:r>
              <a:rPr lang="en-US" sz="1800" baseline="-25000" dirty="0" smtClean="0">
                <a:latin typeface="Tahoma" charset="0"/>
              </a:rPr>
              <a:t>3</a:t>
            </a:r>
            <a:r>
              <a:rPr lang="en-US" sz="1800" baseline="30000" dirty="0" smtClean="0">
                <a:latin typeface="Tahoma" charset="0"/>
              </a:rPr>
              <a:t>2-</a:t>
            </a:r>
            <a:r>
              <a:rPr lang="en-US" sz="1800" dirty="0" smtClean="0">
                <a:latin typeface="Tahoma" charset="0"/>
                <a:sym typeface="Wingdings" pitchFamily="2" charset="2"/>
              </a:rPr>
              <a:t> </a:t>
            </a:r>
            <a:r>
              <a:rPr lang="en-US" sz="1800" dirty="0" err="1" smtClean="0">
                <a:latin typeface="Tahoma" charset="0"/>
              </a:rPr>
              <a:t>K</a:t>
            </a:r>
            <a:r>
              <a:rPr lang="en-US" sz="1800" baseline="-25000" dirty="0" err="1" smtClean="0">
                <a:latin typeface="Tahoma" charset="0"/>
              </a:rPr>
              <a:t>sp</a:t>
            </a:r>
            <a:r>
              <a:rPr lang="en-US" sz="1800" dirty="0" smtClean="0">
                <a:latin typeface="Tahoma" charset="0"/>
              </a:rPr>
              <a:t> = 3.5 x 10</a:t>
            </a:r>
            <a:r>
              <a:rPr lang="en-US" sz="1800" baseline="30000" dirty="0" smtClean="0">
                <a:latin typeface="Tahoma" charset="0"/>
              </a:rPr>
              <a:t>-8</a:t>
            </a:r>
            <a:r>
              <a:rPr lang="en-US" sz="1800" dirty="0" smtClean="0">
                <a:latin typeface="Tahoma" charset="0"/>
              </a:rPr>
              <a:t>  T = 25°C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err="1" smtClean="0">
                <a:latin typeface="Tahoma" charset="0"/>
              </a:rPr>
              <a:t>K</a:t>
            </a:r>
            <a:r>
              <a:rPr lang="en-US" sz="1800" baseline="-25000" dirty="0" err="1" smtClean="0">
                <a:latin typeface="Tahoma" charset="0"/>
              </a:rPr>
              <a:t>sp</a:t>
            </a:r>
            <a:r>
              <a:rPr lang="en-US" sz="1800" dirty="0" smtClean="0">
                <a:latin typeface="Tahoma" charset="0"/>
              </a:rPr>
              <a:t> = 3.5 x 10</a:t>
            </a:r>
            <a:r>
              <a:rPr lang="en-US" sz="1800" baseline="30000" dirty="0" smtClean="0">
                <a:latin typeface="Tahoma" charset="0"/>
              </a:rPr>
              <a:t>-8 </a:t>
            </a:r>
            <a:r>
              <a:rPr lang="en-US" sz="1800" dirty="0" smtClean="0">
                <a:latin typeface="Tahoma" charset="0"/>
              </a:rPr>
              <a:t>= [</a:t>
            </a:r>
            <a:r>
              <a:rPr lang="en-US" sz="1800" dirty="0" smtClean="0">
                <a:latin typeface="Tahoma" charset="0"/>
                <a:sym typeface="Wingdings" pitchFamily="2" charset="2"/>
              </a:rPr>
              <a:t>Mg</a:t>
            </a:r>
            <a:r>
              <a:rPr lang="en-US" sz="1800" baseline="30000" dirty="0" smtClean="0">
                <a:latin typeface="Tahoma" charset="0"/>
                <a:sym typeface="Wingdings" pitchFamily="2" charset="2"/>
              </a:rPr>
              <a:t>2+</a:t>
            </a:r>
            <a:r>
              <a:rPr lang="en-US" sz="1800" dirty="0" smtClean="0">
                <a:latin typeface="Tahoma" charset="0"/>
              </a:rPr>
              <a:t>][</a:t>
            </a:r>
            <a:r>
              <a:rPr lang="en-US" sz="1800" dirty="0" smtClean="0">
                <a:latin typeface="Tahoma" charset="0"/>
                <a:sym typeface="Wingdings" pitchFamily="2" charset="2"/>
              </a:rPr>
              <a:t>CO</a:t>
            </a:r>
            <a:r>
              <a:rPr lang="en-US" sz="1800" baseline="-25000" dirty="0" smtClean="0">
                <a:latin typeface="Tahoma" charset="0"/>
              </a:rPr>
              <a:t>3</a:t>
            </a:r>
            <a:r>
              <a:rPr lang="en-US" sz="1800" baseline="30000" dirty="0" smtClean="0">
                <a:latin typeface="Tahoma" charset="0"/>
              </a:rPr>
              <a:t>2-</a:t>
            </a:r>
            <a:r>
              <a:rPr lang="en-US" sz="1800" dirty="0" smtClean="0">
                <a:latin typeface="Tahoma" charset="0"/>
              </a:rPr>
              <a:t>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Tahoma" charset="0"/>
              </a:rPr>
              <a:t>since [</a:t>
            </a:r>
            <a:r>
              <a:rPr lang="en-US" sz="1800" dirty="0" smtClean="0">
                <a:latin typeface="Tahoma" charset="0"/>
                <a:sym typeface="Wingdings" pitchFamily="2" charset="2"/>
              </a:rPr>
              <a:t>Mg</a:t>
            </a:r>
            <a:r>
              <a:rPr lang="en-US" sz="1800" baseline="30000" dirty="0" smtClean="0">
                <a:latin typeface="Tahoma" charset="0"/>
                <a:sym typeface="Wingdings" pitchFamily="2" charset="2"/>
              </a:rPr>
              <a:t>2+</a:t>
            </a:r>
            <a:r>
              <a:rPr lang="en-US" sz="1800" dirty="0" smtClean="0">
                <a:latin typeface="Tahoma" charset="0"/>
              </a:rPr>
              <a:t>] = [</a:t>
            </a:r>
            <a:r>
              <a:rPr lang="en-US" sz="1800" dirty="0" smtClean="0">
                <a:latin typeface="Tahoma" charset="0"/>
                <a:sym typeface="Wingdings" pitchFamily="2" charset="2"/>
              </a:rPr>
              <a:t>CO</a:t>
            </a:r>
            <a:r>
              <a:rPr lang="en-US" sz="1800" baseline="-25000" dirty="0" smtClean="0">
                <a:latin typeface="Tahoma" charset="0"/>
              </a:rPr>
              <a:t>3</a:t>
            </a:r>
            <a:r>
              <a:rPr lang="en-US" sz="1800" baseline="30000" dirty="0" smtClean="0">
                <a:latin typeface="Tahoma" charset="0"/>
              </a:rPr>
              <a:t>2-</a:t>
            </a:r>
            <a:r>
              <a:rPr lang="en-US" sz="1800" dirty="0" smtClean="0">
                <a:latin typeface="Tahoma" charset="0"/>
              </a:rPr>
              <a:t>] (assuming no other reactions), [</a:t>
            </a:r>
            <a:r>
              <a:rPr lang="en-US" sz="1800" dirty="0" smtClean="0">
                <a:latin typeface="Tahoma" charset="0"/>
                <a:sym typeface="Wingdings" pitchFamily="2" charset="2"/>
              </a:rPr>
              <a:t>CO</a:t>
            </a:r>
            <a:r>
              <a:rPr lang="en-US" sz="1800" baseline="-25000" dirty="0" smtClean="0">
                <a:latin typeface="Tahoma" charset="0"/>
              </a:rPr>
              <a:t>3</a:t>
            </a:r>
            <a:r>
              <a:rPr lang="en-US" sz="1800" baseline="30000" dirty="0" smtClean="0">
                <a:latin typeface="Tahoma" charset="0"/>
              </a:rPr>
              <a:t>2-</a:t>
            </a:r>
            <a:r>
              <a:rPr lang="en-US" sz="1800" dirty="0" smtClean="0">
                <a:latin typeface="Tahoma" charset="0"/>
              </a:rPr>
              <a:t>] = (3.5 x 10</a:t>
            </a:r>
            <a:r>
              <a:rPr lang="en-US" sz="1800" baseline="30000" dirty="0" smtClean="0">
                <a:latin typeface="Tahoma" charset="0"/>
              </a:rPr>
              <a:t>-8</a:t>
            </a:r>
            <a:r>
              <a:rPr lang="en-US" sz="1800" dirty="0" smtClean="0">
                <a:latin typeface="Tahoma" charset="0"/>
              </a:rPr>
              <a:t>)</a:t>
            </a:r>
            <a:r>
              <a:rPr lang="en-US" sz="1800" baseline="30000" dirty="0" smtClean="0">
                <a:latin typeface="Tahoma" charset="0"/>
              </a:rPr>
              <a:t>0.5</a:t>
            </a:r>
            <a:r>
              <a:rPr lang="en-US" sz="1800" dirty="0" smtClean="0">
                <a:latin typeface="Tahoma" charset="0"/>
              </a:rPr>
              <a:t> = 1.87 x 10</a:t>
            </a:r>
            <a:r>
              <a:rPr lang="en-US" sz="1800" baseline="30000" dirty="0" smtClean="0">
                <a:latin typeface="Tahoma" charset="0"/>
              </a:rPr>
              <a:t>-4</a:t>
            </a:r>
            <a:r>
              <a:rPr lang="en-US" sz="1800" dirty="0" smtClean="0">
                <a:latin typeface="Tahoma" charset="0"/>
              </a:rPr>
              <a:t> M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Tahoma" charset="0"/>
              </a:rPr>
              <a:t>n(</a:t>
            </a:r>
            <a:r>
              <a:rPr lang="en-US" sz="1800" dirty="0" err="1" smtClean="0">
                <a:latin typeface="Tahoma" charset="0"/>
              </a:rPr>
              <a:t>HCl</a:t>
            </a:r>
            <a:r>
              <a:rPr lang="en-US" sz="1800" dirty="0" smtClean="0">
                <a:latin typeface="Tahoma" charset="0"/>
              </a:rPr>
              <a:t>) = (2 </a:t>
            </a:r>
            <a:r>
              <a:rPr lang="en-US" sz="1800" dirty="0" err="1" smtClean="0">
                <a:latin typeface="Tahoma" charset="0"/>
              </a:rPr>
              <a:t>mol</a:t>
            </a:r>
            <a:r>
              <a:rPr lang="en-US" sz="1800" dirty="0" smtClean="0">
                <a:latin typeface="Tahoma" charset="0"/>
              </a:rPr>
              <a:t> </a:t>
            </a:r>
            <a:r>
              <a:rPr lang="en-US" sz="1800" dirty="0" err="1" smtClean="0">
                <a:latin typeface="Tahoma" charset="0"/>
              </a:rPr>
              <a:t>HCl</a:t>
            </a:r>
            <a:r>
              <a:rPr lang="en-US" sz="1800" dirty="0" smtClean="0">
                <a:latin typeface="Tahoma" charset="0"/>
              </a:rPr>
              <a:t>/</a:t>
            </a:r>
            <a:r>
              <a:rPr lang="en-US" sz="1800" dirty="0" err="1" smtClean="0">
                <a:latin typeface="Tahoma" charset="0"/>
              </a:rPr>
              <a:t>mol</a:t>
            </a:r>
            <a:r>
              <a:rPr lang="en-US" sz="1800" dirty="0" smtClean="0">
                <a:latin typeface="Tahoma" charset="0"/>
              </a:rPr>
              <a:t> CO</a:t>
            </a:r>
            <a:r>
              <a:rPr lang="en-US" sz="1800" baseline="-25000" dirty="0" smtClean="0">
                <a:latin typeface="Tahoma" charset="0"/>
              </a:rPr>
              <a:t>3</a:t>
            </a:r>
            <a:r>
              <a:rPr lang="en-US" sz="1800" baseline="30000" dirty="0" smtClean="0">
                <a:latin typeface="Tahoma" charset="0"/>
              </a:rPr>
              <a:t>2-</a:t>
            </a:r>
            <a:r>
              <a:rPr lang="en-US" sz="1800" dirty="0" smtClean="0">
                <a:latin typeface="Tahoma" charset="0"/>
              </a:rPr>
              <a:t>)(1.87 x 10</a:t>
            </a:r>
            <a:r>
              <a:rPr lang="en-US" sz="1800" baseline="30000" dirty="0" smtClean="0">
                <a:latin typeface="Tahoma" charset="0"/>
              </a:rPr>
              <a:t>-4</a:t>
            </a:r>
            <a:r>
              <a:rPr lang="en-US" sz="1800" dirty="0" smtClean="0">
                <a:latin typeface="Tahoma" charset="0"/>
              </a:rPr>
              <a:t> </a:t>
            </a:r>
            <a:r>
              <a:rPr lang="en-US" sz="1800" dirty="0" err="1" smtClean="0">
                <a:latin typeface="Tahoma" charset="0"/>
              </a:rPr>
              <a:t>mmol</a:t>
            </a:r>
            <a:r>
              <a:rPr lang="en-US" sz="1800" dirty="0" smtClean="0">
                <a:latin typeface="Tahoma" charset="0"/>
              </a:rPr>
              <a:t>/mL)(5.0 mL) = 0.001875 </a:t>
            </a:r>
            <a:r>
              <a:rPr lang="en-US" sz="1800" dirty="0" err="1" smtClean="0">
                <a:latin typeface="Tahoma" charset="0"/>
              </a:rPr>
              <a:t>mmol</a:t>
            </a:r>
            <a:r>
              <a:rPr lang="en-US" sz="1800" dirty="0" smtClean="0">
                <a:latin typeface="Tahoma" charset="0"/>
              </a:rPr>
              <a:t> </a:t>
            </a:r>
            <a:r>
              <a:rPr lang="en-US" sz="1800" dirty="0" err="1" smtClean="0">
                <a:latin typeface="Tahoma" charset="0"/>
              </a:rPr>
              <a:t>HCl</a:t>
            </a:r>
            <a:endParaRPr lang="en-US" sz="1800" dirty="0" smtClean="0">
              <a:latin typeface="Tahoma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Tahoma" charset="0"/>
              </a:rPr>
              <a:t>Calculate V(</a:t>
            </a:r>
            <a:r>
              <a:rPr lang="en-US" sz="1800" dirty="0" err="1" smtClean="0">
                <a:latin typeface="Tahoma" charset="0"/>
              </a:rPr>
              <a:t>HCl</a:t>
            </a:r>
            <a:r>
              <a:rPr lang="en-US" sz="1800" dirty="0" smtClean="0">
                <a:latin typeface="Tahoma" charset="0"/>
              </a:rPr>
              <a:t>) = 0.001875 </a:t>
            </a:r>
            <a:r>
              <a:rPr lang="en-US" sz="1800" dirty="0" err="1" smtClean="0">
                <a:latin typeface="Tahoma" charset="0"/>
              </a:rPr>
              <a:t>mmol</a:t>
            </a:r>
            <a:r>
              <a:rPr lang="en-US" sz="1800" dirty="0" smtClean="0">
                <a:latin typeface="Tahoma" charset="0"/>
              </a:rPr>
              <a:t> </a:t>
            </a:r>
            <a:r>
              <a:rPr lang="en-US" sz="1800" dirty="0" err="1" smtClean="0">
                <a:latin typeface="Tahoma" charset="0"/>
              </a:rPr>
              <a:t>HCl</a:t>
            </a:r>
            <a:r>
              <a:rPr lang="en-US" sz="1800" dirty="0" smtClean="0">
                <a:latin typeface="Tahoma" charset="0"/>
              </a:rPr>
              <a:t>/[</a:t>
            </a:r>
            <a:r>
              <a:rPr lang="en-US" sz="1800" dirty="0" err="1" smtClean="0">
                <a:latin typeface="Tahoma" charset="0"/>
              </a:rPr>
              <a:t>HCl</a:t>
            </a:r>
            <a:r>
              <a:rPr lang="en-US" sz="1800" dirty="0" smtClean="0">
                <a:latin typeface="Tahoma" charset="0"/>
              </a:rPr>
              <a:t>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Tahoma" charset="0"/>
              </a:rPr>
              <a:t>= 0.001875 </a:t>
            </a:r>
            <a:r>
              <a:rPr lang="en-US" sz="1800" dirty="0" err="1" smtClean="0">
                <a:latin typeface="Tahoma" charset="0"/>
              </a:rPr>
              <a:t>mmol</a:t>
            </a:r>
            <a:r>
              <a:rPr lang="en-US" sz="1800" dirty="0" smtClean="0">
                <a:latin typeface="Tahoma" charset="0"/>
              </a:rPr>
              <a:t> </a:t>
            </a:r>
            <a:r>
              <a:rPr lang="en-US" sz="1800" dirty="0" err="1" smtClean="0">
                <a:latin typeface="Tahoma" charset="0"/>
              </a:rPr>
              <a:t>HCl</a:t>
            </a:r>
            <a:r>
              <a:rPr lang="en-US" sz="1800" dirty="0" smtClean="0">
                <a:latin typeface="Tahoma" charset="0"/>
              </a:rPr>
              <a:t>/0.002 </a:t>
            </a:r>
            <a:r>
              <a:rPr lang="en-US" sz="1800" dirty="0" err="1" smtClean="0">
                <a:latin typeface="Tahoma" charset="0"/>
              </a:rPr>
              <a:t>mmol</a:t>
            </a:r>
            <a:r>
              <a:rPr lang="en-US" sz="1800" dirty="0" smtClean="0">
                <a:latin typeface="Tahoma" charset="0"/>
              </a:rPr>
              <a:t>/mL = 0.935 mL</a:t>
            </a:r>
            <a:endParaRPr lang="en-US" sz="1800" dirty="0" smtClean="0">
              <a:solidFill>
                <a:srgbClr val="FF0000"/>
              </a:solidFill>
              <a:latin typeface="Tahoma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Tahoma" charset="0"/>
              </a:rPr>
              <a:t>Actual V(</a:t>
            </a:r>
            <a:r>
              <a:rPr lang="en-US" sz="1800" dirty="0" err="1" smtClean="0">
                <a:latin typeface="Tahoma" charset="0"/>
              </a:rPr>
              <a:t>HCl</a:t>
            </a:r>
            <a:r>
              <a:rPr lang="en-US" sz="1800" dirty="0" smtClean="0">
                <a:latin typeface="Tahoma" charset="0"/>
              </a:rPr>
              <a:t>) &gt; 1 mL</a:t>
            </a:r>
            <a:endParaRPr lang="en-US" sz="1800" dirty="0" smtClean="0">
              <a:solidFill>
                <a:srgbClr val="FF0000"/>
              </a:solidFill>
              <a:latin typeface="Tahoma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Tahoma" charset="0"/>
              </a:rPr>
              <a:t>Conclusions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Tahoma" charset="0"/>
              </a:rPr>
              <a:t>It takes more </a:t>
            </a:r>
            <a:r>
              <a:rPr lang="en-US" sz="1800" dirty="0" err="1" smtClean="0">
                <a:latin typeface="Tahoma" charset="0"/>
              </a:rPr>
              <a:t>HCl</a:t>
            </a:r>
            <a:r>
              <a:rPr lang="en-US" sz="1800" dirty="0" smtClean="0">
                <a:latin typeface="Tahoma" charset="0"/>
              </a:rPr>
              <a:t> than expected, so more CO</a:t>
            </a:r>
            <a:r>
              <a:rPr lang="en-US" sz="1800" baseline="-25000" dirty="0" smtClean="0">
                <a:latin typeface="Tahoma" charset="0"/>
              </a:rPr>
              <a:t>3</a:t>
            </a:r>
            <a:r>
              <a:rPr lang="en-US" sz="1800" baseline="30000" dirty="0" smtClean="0">
                <a:latin typeface="Tahoma" charset="0"/>
              </a:rPr>
              <a:t>2-</a:t>
            </a:r>
            <a:r>
              <a:rPr lang="en-US" sz="1800" dirty="0" smtClean="0">
                <a:latin typeface="Tahoma" charset="0"/>
              </a:rPr>
              <a:t> dissolved than expected.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Tahoma" charset="0"/>
              </a:rPr>
              <a:t>Also, the </a:t>
            </a:r>
            <a:r>
              <a:rPr lang="en-US" sz="1800" dirty="0" err="1" smtClean="0">
                <a:latin typeface="Tahoma" charset="0"/>
              </a:rPr>
              <a:t>NaCl</a:t>
            </a:r>
            <a:r>
              <a:rPr lang="en-US" sz="1800" dirty="0" smtClean="0">
                <a:latin typeface="Tahoma" charset="0"/>
              </a:rPr>
              <a:t> increased the solubility of MgCO</a:t>
            </a:r>
            <a:r>
              <a:rPr lang="en-US" sz="1800" baseline="-25000" dirty="0" smtClean="0">
                <a:latin typeface="Tahoma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0655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Demonstration – Slide 3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What was the affect of the NaCl?</a:t>
            </a:r>
          </a:p>
          <a:p>
            <a:pPr lvl="1"/>
            <a:r>
              <a:rPr lang="en-US" smtClean="0">
                <a:latin typeface="Tahoma" charset="0"/>
              </a:rPr>
              <a:t>More CO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baseline="30000" smtClean="0">
                <a:latin typeface="Tahoma" charset="0"/>
              </a:rPr>
              <a:t>2-</a:t>
            </a:r>
            <a:r>
              <a:rPr lang="en-US" smtClean="0">
                <a:latin typeface="Tahoma" charset="0"/>
              </a:rPr>
              <a:t> (and Mg</a:t>
            </a:r>
            <a:r>
              <a:rPr lang="en-US" baseline="30000" smtClean="0">
                <a:latin typeface="Tahoma" charset="0"/>
              </a:rPr>
              <a:t>2+</a:t>
            </a:r>
            <a:r>
              <a:rPr lang="en-US" smtClean="0">
                <a:latin typeface="Tahoma" charset="0"/>
              </a:rPr>
              <a:t>) was found to dissolve in the 0.10 M NaCl</a:t>
            </a:r>
          </a:p>
          <a:p>
            <a:r>
              <a:rPr lang="en-US" smtClean="0">
                <a:latin typeface="Tahoma" charset="0"/>
              </a:rPr>
              <a:t>Why?</a:t>
            </a:r>
          </a:p>
          <a:p>
            <a:pPr lvl="1"/>
            <a:r>
              <a:rPr lang="en-US" smtClean="0">
                <a:latin typeface="Tahoma" charset="0"/>
              </a:rPr>
              <a:t>The Na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 and Cl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 ions stabilize CO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baseline="30000" smtClean="0">
                <a:latin typeface="Tahoma" charset="0"/>
              </a:rPr>
              <a:t>2-</a:t>
            </a:r>
            <a:r>
              <a:rPr lang="en-US" smtClean="0">
                <a:latin typeface="Tahoma" charset="0"/>
              </a:rPr>
              <a:t> and Mg</a:t>
            </a:r>
            <a:r>
              <a:rPr lang="en-US" baseline="30000" smtClean="0">
                <a:latin typeface="Tahoma" charset="0"/>
              </a:rPr>
              <a:t>2+</a:t>
            </a:r>
            <a:r>
              <a:rPr lang="en-US" smtClean="0">
                <a:latin typeface="Tahoma" charset="0"/>
              </a:rPr>
              <a:t> ions</a:t>
            </a:r>
          </a:p>
        </p:txBody>
      </p:sp>
    </p:spTree>
    <p:extLst>
      <p:ext uri="{BB962C8B-B14F-4D97-AF65-F5344CB8AC3E}">
        <p14:creationId xmlns:p14="http://schemas.microsoft.com/office/powerpoint/2010/main" val="401204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Ionic Strength Effects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Spheres Surrounding Ions</a:t>
            </a:r>
          </a:p>
        </p:txBody>
      </p:sp>
      <p:sp>
        <p:nvSpPr>
          <p:cNvPr id="291843" name="Text Box 3"/>
          <p:cNvSpPr txBox="1">
            <a:spLocks noChangeArrowheads="1"/>
          </p:cNvSpPr>
          <p:nvPr/>
        </p:nvSpPr>
        <p:spPr bwMode="auto">
          <a:xfrm>
            <a:off x="1905000" y="5029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Mg</a:t>
            </a:r>
            <a:r>
              <a:rPr lang="en-US" baseline="30000"/>
              <a:t>2+</a:t>
            </a:r>
            <a:endParaRPr lang="en-US"/>
          </a:p>
        </p:txBody>
      </p:sp>
      <p:sp>
        <p:nvSpPr>
          <p:cNvPr id="291844" name="Oval 4"/>
          <p:cNvSpPr>
            <a:spLocks noChangeArrowheads="1"/>
          </p:cNvSpPr>
          <p:nvPr/>
        </p:nvSpPr>
        <p:spPr bwMode="auto">
          <a:xfrm>
            <a:off x="1905000" y="4953000"/>
            <a:ext cx="609600" cy="5334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1845" name="Text Box 5"/>
          <p:cNvSpPr txBox="1">
            <a:spLocks noChangeArrowheads="1"/>
          </p:cNvSpPr>
          <p:nvPr/>
        </p:nvSpPr>
        <p:spPr bwMode="auto">
          <a:xfrm>
            <a:off x="685800" y="16002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Low Ionic Strength</a:t>
            </a:r>
          </a:p>
        </p:txBody>
      </p:sp>
      <p:sp>
        <p:nvSpPr>
          <p:cNvPr id="291846" name="Text Box 6"/>
          <p:cNvSpPr txBox="1">
            <a:spLocks noChangeArrowheads="1"/>
          </p:cNvSpPr>
          <p:nvPr/>
        </p:nvSpPr>
        <p:spPr bwMode="auto">
          <a:xfrm>
            <a:off x="1143000" y="3200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</a:t>
            </a:r>
            <a:r>
              <a:rPr lang="en-US" baseline="-25000"/>
              <a:t>3</a:t>
            </a:r>
            <a:r>
              <a:rPr lang="en-US" baseline="30000"/>
              <a:t>2-</a:t>
            </a:r>
            <a:endParaRPr lang="en-US"/>
          </a:p>
        </p:txBody>
      </p:sp>
      <p:sp>
        <p:nvSpPr>
          <p:cNvPr id="291847" name="Oval 7"/>
          <p:cNvSpPr>
            <a:spLocks noChangeArrowheads="1"/>
          </p:cNvSpPr>
          <p:nvPr/>
        </p:nvSpPr>
        <p:spPr bwMode="auto">
          <a:xfrm>
            <a:off x="1111250" y="3092450"/>
            <a:ext cx="838200" cy="609600"/>
          </a:xfrm>
          <a:prstGeom prst="ellipse">
            <a:avLst/>
          </a:prstGeom>
          <a:solidFill>
            <a:srgbClr val="FF99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97075" y="3200400"/>
            <a:ext cx="1355725" cy="792163"/>
            <a:chOff x="1248" y="2016"/>
            <a:chExt cx="854" cy="499"/>
          </a:xfrm>
        </p:grpSpPr>
        <p:sp>
          <p:nvSpPr>
            <p:cNvPr id="20561" name="Text Box 9"/>
            <p:cNvSpPr txBox="1">
              <a:spLocks noChangeArrowheads="1"/>
            </p:cNvSpPr>
            <p:nvPr/>
          </p:nvSpPr>
          <p:spPr bwMode="auto">
            <a:xfrm>
              <a:off x="1248" y="201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  <p:sp>
          <p:nvSpPr>
            <p:cNvPr id="20562" name="Line 10"/>
            <p:cNvSpPr>
              <a:spLocks noChangeShapeType="1"/>
            </p:cNvSpPr>
            <p:nvPr/>
          </p:nvSpPr>
          <p:spPr bwMode="auto">
            <a:xfrm>
              <a:off x="1448" y="211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3" name="Text Box 11"/>
            <p:cNvSpPr txBox="1">
              <a:spLocks noChangeArrowheads="1"/>
            </p:cNvSpPr>
            <p:nvPr/>
          </p:nvSpPr>
          <p:spPr bwMode="auto">
            <a:xfrm>
              <a:off x="1536" y="201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</a:t>
              </a:r>
            </a:p>
          </p:txBody>
        </p:sp>
        <p:sp>
          <p:nvSpPr>
            <p:cNvPr id="20564" name="Line 12"/>
            <p:cNvSpPr>
              <a:spLocks noChangeShapeType="1"/>
            </p:cNvSpPr>
            <p:nvPr/>
          </p:nvSpPr>
          <p:spPr bwMode="auto">
            <a:xfrm>
              <a:off x="1680" y="2208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5" name="Text Box 13"/>
            <p:cNvSpPr txBox="1">
              <a:spLocks noChangeArrowheads="1"/>
            </p:cNvSpPr>
            <p:nvPr/>
          </p:nvSpPr>
          <p:spPr bwMode="auto">
            <a:xfrm>
              <a:off x="1670" y="2284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</p:grpSp>
      <p:sp>
        <p:nvSpPr>
          <p:cNvPr id="291854" name="Text Box 14"/>
          <p:cNvSpPr txBox="1">
            <a:spLocks noChangeArrowheads="1"/>
          </p:cNvSpPr>
          <p:nvPr/>
        </p:nvSpPr>
        <p:spPr bwMode="auto">
          <a:xfrm>
            <a:off x="1981200" y="2895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d+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 rot="4597665">
            <a:off x="708819" y="4091781"/>
            <a:ext cx="1355725" cy="792163"/>
            <a:chOff x="2016" y="1680"/>
            <a:chExt cx="854" cy="499"/>
          </a:xfrm>
        </p:grpSpPr>
        <p:sp>
          <p:nvSpPr>
            <p:cNvPr id="20556" name="Text Box 16"/>
            <p:cNvSpPr txBox="1">
              <a:spLocks noChangeArrowheads="1"/>
            </p:cNvSpPr>
            <p:nvPr/>
          </p:nvSpPr>
          <p:spPr bwMode="auto">
            <a:xfrm>
              <a:off x="2016" y="168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  <p:sp>
          <p:nvSpPr>
            <p:cNvPr id="20557" name="Line 17"/>
            <p:cNvSpPr>
              <a:spLocks noChangeShapeType="1"/>
            </p:cNvSpPr>
            <p:nvPr/>
          </p:nvSpPr>
          <p:spPr bwMode="auto">
            <a:xfrm>
              <a:off x="2216" y="177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8" name="Text Box 18"/>
            <p:cNvSpPr txBox="1">
              <a:spLocks noChangeArrowheads="1"/>
            </p:cNvSpPr>
            <p:nvPr/>
          </p:nvSpPr>
          <p:spPr bwMode="auto">
            <a:xfrm>
              <a:off x="2304" y="168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</a:t>
              </a:r>
            </a:p>
          </p:txBody>
        </p:sp>
        <p:sp>
          <p:nvSpPr>
            <p:cNvPr id="20559" name="Line 19"/>
            <p:cNvSpPr>
              <a:spLocks noChangeShapeType="1"/>
            </p:cNvSpPr>
            <p:nvPr/>
          </p:nvSpPr>
          <p:spPr bwMode="auto">
            <a:xfrm>
              <a:off x="2448" y="187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0" name="Text Box 20"/>
            <p:cNvSpPr txBox="1">
              <a:spLocks noChangeArrowheads="1"/>
            </p:cNvSpPr>
            <p:nvPr/>
          </p:nvSpPr>
          <p:spPr bwMode="auto">
            <a:xfrm>
              <a:off x="2438" y="1948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 rot="-554255">
            <a:off x="328613" y="2414588"/>
            <a:ext cx="1355725" cy="792162"/>
            <a:chOff x="2016" y="1680"/>
            <a:chExt cx="854" cy="499"/>
          </a:xfrm>
        </p:grpSpPr>
        <p:sp>
          <p:nvSpPr>
            <p:cNvPr id="20551" name="Text Box 22"/>
            <p:cNvSpPr txBox="1">
              <a:spLocks noChangeArrowheads="1"/>
            </p:cNvSpPr>
            <p:nvPr/>
          </p:nvSpPr>
          <p:spPr bwMode="auto">
            <a:xfrm>
              <a:off x="2016" y="168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  <p:sp>
          <p:nvSpPr>
            <p:cNvPr id="20552" name="Line 23"/>
            <p:cNvSpPr>
              <a:spLocks noChangeShapeType="1"/>
            </p:cNvSpPr>
            <p:nvPr/>
          </p:nvSpPr>
          <p:spPr bwMode="auto">
            <a:xfrm>
              <a:off x="2216" y="177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3" name="Text Box 24"/>
            <p:cNvSpPr txBox="1">
              <a:spLocks noChangeArrowheads="1"/>
            </p:cNvSpPr>
            <p:nvPr/>
          </p:nvSpPr>
          <p:spPr bwMode="auto">
            <a:xfrm>
              <a:off x="2304" y="168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</a:t>
              </a:r>
            </a:p>
          </p:txBody>
        </p:sp>
        <p:sp>
          <p:nvSpPr>
            <p:cNvPr id="20554" name="Line 25"/>
            <p:cNvSpPr>
              <a:spLocks noChangeShapeType="1"/>
            </p:cNvSpPr>
            <p:nvPr/>
          </p:nvSpPr>
          <p:spPr bwMode="auto">
            <a:xfrm>
              <a:off x="2448" y="187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5" name="Text Box 26"/>
            <p:cNvSpPr txBox="1">
              <a:spLocks noChangeArrowheads="1"/>
            </p:cNvSpPr>
            <p:nvPr/>
          </p:nvSpPr>
          <p:spPr bwMode="auto">
            <a:xfrm>
              <a:off x="2438" y="1948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</p:grpSp>
      <p:sp>
        <p:nvSpPr>
          <p:cNvPr id="291867" name="Line 27"/>
          <p:cNvSpPr>
            <a:spLocks noChangeShapeType="1"/>
          </p:cNvSpPr>
          <p:nvPr/>
        </p:nvSpPr>
        <p:spPr bwMode="auto">
          <a:xfrm flipH="1">
            <a:off x="1905000" y="26670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1868" name="Text Box 28"/>
          <p:cNvSpPr txBox="1">
            <a:spLocks noChangeArrowheads="1"/>
          </p:cNvSpPr>
          <p:nvPr/>
        </p:nvSpPr>
        <p:spPr bwMode="auto">
          <a:xfrm>
            <a:off x="1752600" y="2362200"/>
            <a:ext cx="2286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Ion – dipole interaction</a:t>
            </a:r>
          </a:p>
        </p:txBody>
      </p:sp>
      <p:sp>
        <p:nvSpPr>
          <p:cNvPr id="291869" name="Line 29"/>
          <p:cNvSpPr>
            <a:spLocks noChangeShapeType="1"/>
          </p:cNvSpPr>
          <p:nvPr/>
        </p:nvSpPr>
        <p:spPr bwMode="auto">
          <a:xfrm>
            <a:off x="1803400" y="3397250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 rot="1467746">
            <a:off x="914400" y="5410200"/>
            <a:ext cx="1355725" cy="792163"/>
            <a:chOff x="2016" y="1680"/>
            <a:chExt cx="854" cy="499"/>
          </a:xfrm>
        </p:grpSpPr>
        <p:sp>
          <p:nvSpPr>
            <p:cNvPr id="20546" name="Text Box 31"/>
            <p:cNvSpPr txBox="1">
              <a:spLocks noChangeArrowheads="1"/>
            </p:cNvSpPr>
            <p:nvPr/>
          </p:nvSpPr>
          <p:spPr bwMode="auto">
            <a:xfrm>
              <a:off x="2016" y="168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  <p:sp>
          <p:nvSpPr>
            <p:cNvPr id="20547" name="Line 32"/>
            <p:cNvSpPr>
              <a:spLocks noChangeShapeType="1"/>
            </p:cNvSpPr>
            <p:nvPr/>
          </p:nvSpPr>
          <p:spPr bwMode="auto">
            <a:xfrm>
              <a:off x="2216" y="177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8" name="Text Box 33"/>
            <p:cNvSpPr txBox="1">
              <a:spLocks noChangeArrowheads="1"/>
            </p:cNvSpPr>
            <p:nvPr/>
          </p:nvSpPr>
          <p:spPr bwMode="auto">
            <a:xfrm>
              <a:off x="2304" y="168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</a:t>
              </a:r>
            </a:p>
          </p:txBody>
        </p:sp>
        <p:sp>
          <p:nvSpPr>
            <p:cNvPr id="20549" name="Line 34"/>
            <p:cNvSpPr>
              <a:spLocks noChangeShapeType="1"/>
            </p:cNvSpPr>
            <p:nvPr/>
          </p:nvSpPr>
          <p:spPr bwMode="auto">
            <a:xfrm>
              <a:off x="2448" y="187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0" name="Text Box 35"/>
            <p:cNvSpPr txBox="1">
              <a:spLocks noChangeArrowheads="1"/>
            </p:cNvSpPr>
            <p:nvPr/>
          </p:nvSpPr>
          <p:spPr bwMode="auto">
            <a:xfrm>
              <a:off x="2438" y="1948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</p:grpSp>
      <p:sp>
        <p:nvSpPr>
          <p:cNvPr id="291876" name="Line 36"/>
          <p:cNvSpPr>
            <a:spLocks noChangeShapeType="1"/>
          </p:cNvSpPr>
          <p:nvPr/>
        </p:nvSpPr>
        <p:spPr bwMode="auto">
          <a:xfrm flipV="1">
            <a:off x="1752600" y="5334000"/>
            <a:ext cx="152400" cy="15240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 rot="-3806097">
            <a:off x="2156619" y="5310981"/>
            <a:ext cx="1355725" cy="792163"/>
            <a:chOff x="1248" y="2016"/>
            <a:chExt cx="854" cy="499"/>
          </a:xfrm>
        </p:grpSpPr>
        <p:sp>
          <p:nvSpPr>
            <p:cNvPr id="20541" name="Text Box 38"/>
            <p:cNvSpPr txBox="1">
              <a:spLocks noChangeArrowheads="1"/>
            </p:cNvSpPr>
            <p:nvPr/>
          </p:nvSpPr>
          <p:spPr bwMode="auto">
            <a:xfrm>
              <a:off x="1248" y="201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  <p:sp>
          <p:nvSpPr>
            <p:cNvPr id="20542" name="Line 39"/>
            <p:cNvSpPr>
              <a:spLocks noChangeShapeType="1"/>
            </p:cNvSpPr>
            <p:nvPr/>
          </p:nvSpPr>
          <p:spPr bwMode="auto">
            <a:xfrm>
              <a:off x="1448" y="211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3" name="Text Box 40"/>
            <p:cNvSpPr txBox="1">
              <a:spLocks noChangeArrowheads="1"/>
            </p:cNvSpPr>
            <p:nvPr/>
          </p:nvSpPr>
          <p:spPr bwMode="auto">
            <a:xfrm>
              <a:off x="1536" y="201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</a:t>
              </a:r>
            </a:p>
          </p:txBody>
        </p:sp>
        <p:sp>
          <p:nvSpPr>
            <p:cNvPr id="20544" name="Line 41"/>
            <p:cNvSpPr>
              <a:spLocks noChangeShapeType="1"/>
            </p:cNvSpPr>
            <p:nvPr/>
          </p:nvSpPr>
          <p:spPr bwMode="auto">
            <a:xfrm>
              <a:off x="1680" y="2208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5" name="Text Box 42"/>
            <p:cNvSpPr txBox="1">
              <a:spLocks noChangeArrowheads="1"/>
            </p:cNvSpPr>
            <p:nvPr/>
          </p:nvSpPr>
          <p:spPr bwMode="auto">
            <a:xfrm>
              <a:off x="1670" y="2284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 rot="-9977284">
            <a:off x="2006600" y="4264025"/>
            <a:ext cx="1355725" cy="792163"/>
            <a:chOff x="1248" y="2016"/>
            <a:chExt cx="854" cy="499"/>
          </a:xfrm>
        </p:grpSpPr>
        <p:sp>
          <p:nvSpPr>
            <p:cNvPr id="20536" name="Text Box 44"/>
            <p:cNvSpPr txBox="1">
              <a:spLocks noChangeArrowheads="1"/>
            </p:cNvSpPr>
            <p:nvPr/>
          </p:nvSpPr>
          <p:spPr bwMode="auto">
            <a:xfrm>
              <a:off x="1248" y="201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  <p:sp>
          <p:nvSpPr>
            <p:cNvPr id="20537" name="Line 45"/>
            <p:cNvSpPr>
              <a:spLocks noChangeShapeType="1"/>
            </p:cNvSpPr>
            <p:nvPr/>
          </p:nvSpPr>
          <p:spPr bwMode="auto">
            <a:xfrm>
              <a:off x="1448" y="211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8" name="Text Box 46"/>
            <p:cNvSpPr txBox="1">
              <a:spLocks noChangeArrowheads="1"/>
            </p:cNvSpPr>
            <p:nvPr/>
          </p:nvSpPr>
          <p:spPr bwMode="auto">
            <a:xfrm>
              <a:off x="1536" y="201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</a:t>
              </a:r>
            </a:p>
          </p:txBody>
        </p:sp>
        <p:sp>
          <p:nvSpPr>
            <p:cNvPr id="20539" name="Line 47"/>
            <p:cNvSpPr>
              <a:spLocks noChangeShapeType="1"/>
            </p:cNvSpPr>
            <p:nvPr/>
          </p:nvSpPr>
          <p:spPr bwMode="auto">
            <a:xfrm>
              <a:off x="1680" y="2208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0" name="Text Box 48"/>
            <p:cNvSpPr txBox="1">
              <a:spLocks noChangeArrowheads="1"/>
            </p:cNvSpPr>
            <p:nvPr/>
          </p:nvSpPr>
          <p:spPr bwMode="auto">
            <a:xfrm>
              <a:off x="1670" y="2284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</p:grpSp>
      <p:sp>
        <p:nvSpPr>
          <p:cNvPr id="291889" name="Text Box 49"/>
          <p:cNvSpPr txBox="1">
            <a:spLocks noChangeArrowheads="1"/>
          </p:cNvSpPr>
          <p:nvPr/>
        </p:nvSpPr>
        <p:spPr bwMode="auto">
          <a:xfrm>
            <a:off x="6400800" y="5334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Mg</a:t>
            </a:r>
            <a:r>
              <a:rPr lang="en-US" baseline="30000"/>
              <a:t>2+</a:t>
            </a:r>
            <a:endParaRPr lang="en-US"/>
          </a:p>
        </p:txBody>
      </p:sp>
      <p:sp>
        <p:nvSpPr>
          <p:cNvPr id="291890" name="Oval 50"/>
          <p:cNvSpPr>
            <a:spLocks noChangeArrowheads="1"/>
          </p:cNvSpPr>
          <p:nvPr/>
        </p:nvSpPr>
        <p:spPr bwMode="auto">
          <a:xfrm>
            <a:off x="6400800" y="5257800"/>
            <a:ext cx="609600" cy="5334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1891" name="Text Box 51"/>
          <p:cNvSpPr txBox="1">
            <a:spLocks noChangeArrowheads="1"/>
          </p:cNvSpPr>
          <p:nvPr/>
        </p:nvSpPr>
        <p:spPr bwMode="auto">
          <a:xfrm>
            <a:off x="5638800" y="3505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</a:t>
            </a:r>
            <a:r>
              <a:rPr lang="en-US" baseline="-25000"/>
              <a:t>3</a:t>
            </a:r>
            <a:r>
              <a:rPr lang="en-US" baseline="30000"/>
              <a:t>2-</a:t>
            </a:r>
            <a:endParaRPr lang="en-US"/>
          </a:p>
        </p:txBody>
      </p:sp>
      <p:sp>
        <p:nvSpPr>
          <p:cNvPr id="291892" name="Oval 52"/>
          <p:cNvSpPr>
            <a:spLocks noChangeArrowheads="1"/>
          </p:cNvSpPr>
          <p:nvPr/>
        </p:nvSpPr>
        <p:spPr bwMode="auto">
          <a:xfrm>
            <a:off x="5607050" y="3397250"/>
            <a:ext cx="838200" cy="609600"/>
          </a:xfrm>
          <a:prstGeom prst="ellipse">
            <a:avLst/>
          </a:prstGeom>
          <a:solidFill>
            <a:srgbClr val="FF99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53"/>
          <p:cNvGrpSpPr>
            <a:grpSpLocks/>
          </p:cNvGrpSpPr>
          <p:nvPr/>
        </p:nvGrpSpPr>
        <p:grpSpPr bwMode="auto">
          <a:xfrm>
            <a:off x="6492875" y="3505200"/>
            <a:ext cx="1355725" cy="792163"/>
            <a:chOff x="1248" y="2016"/>
            <a:chExt cx="854" cy="499"/>
          </a:xfrm>
        </p:grpSpPr>
        <p:sp>
          <p:nvSpPr>
            <p:cNvPr id="20531" name="Text Box 54"/>
            <p:cNvSpPr txBox="1">
              <a:spLocks noChangeArrowheads="1"/>
            </p:cNvSpPr>
            <p:nvPr/>
          </p:nvSpPr>
          <p:spPr bwMode="auto">
            <a:xfrm>
              <a:off x="1248" y="201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  <p:sp>
          <p:nvSpPr>
            <p:cNvPr id="20532" name="Line 55"/>
            <p:cNvSpPr>
              <a:spLocks noChangeShapeType="1"/>
            </p:cNvSpPr>
            <p:nvPr/>
          </p:nvSpPr>
          <p:spPr bwMode="auto">
            <a:xfrm>
              <a:off x="1448" y="211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3" name="Text Box 56"/>
            <p:cNvSpPr txBox="1">
              <a:spLocks noChangeArrowheads="1"/>
            </p:cNvSpPr>
            <p:nvPr/>
          </p:nvSpPr>
          <p:spPr bwMode="auto">
            <a:xfrm>
              <a:off x="1536" y="201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</a:t>
              </a:r>
            </a:p>
          </p:txBody>
        </p:sp>
        <p:sp>
          <p:nvSpPr>
            <p:cNvPr id="20534" name="Line 57"/>
            <p:cNvSpPr>
              <a:spLocks noChangeShapeType="1"/>
            </p:cNvSpPr>
            <p:nvPr/>
          </p:nvSpPr>
          <p:spPr bwMode="auto">
            <a:xfrm>
              <a:off x="1680" y="2208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5" name="Text Box 58"/>
            <p:cNvSpPr txBox="1">
              <a:spLocks noChangeArrowheads="1"/>
            </p:cNvSpPr>
            <p:nvPr/>
          </p:nvSpPr>
          <p:spPr bwMode="auto">
            <a:xfrm>
              <a:off x="1670" y="2284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</p:grpSp>
      <p:grpSp>
        <p:nvGrpSpPr>
          <p:cNvPr id="9" name="Group 59"/>
          <p:cNvGrpSpPr>
            <a:grpSpLocks/>
          </p:cNvGrpSpPr>
          <p:nvPr/>
        </p:nvGrpSpPr>
        <p:grpSpPr bwMode="auto">
          <a:xfrm rot="-554255">
            <a:off x="4824413" y="2719388"/>
            <a:ext cx="1355725" cy="792162"/>
            <a:chOff x="2016" y="1680"/>
            <a:chExt cx="854" cy="499"/>
          </a:xfrm>
        </p:grpSpPr>
        <p:sp>
          <p:nvSpPr>
            <p:cNvPr id="20526" name="Text Box 60"/>
            <p:cNvSpPr txBox="1">
              <a:spLocks noChangeArrowheads="1"/>
            </p:cNvSpPr>
            <p:nvPr/>
          </p:nvSpPr>
          <p:spPr bwMode="auto">
            <a:xfrm>
              <a:off x="2016" y="168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  <p:sp>
          <p:nvSpPr>
            <p:cNvPr id="20527" name="Line 61"/>
            <p:cNvSpPr>
              <a:spLocks noChangeShapeType="1"/>
            </p:cNvSpPr>
            <p:nvPr/>
          </p:nvSpPr>
          <p:spPr bwMode="auto">
            <a:xfrm>
              <a:off x="2216" y="177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8" name="Text Box 62"/>
            <p:cNvSpPr txBox="1">
              <a:spLocks noChangeArrowheads="1"/>
            </p:cNvSpPr>
            <p:nvPr/>
          </p:nvSpPr>
          <p:spPr bwMode="auto">
            <a:xfrm>
              <a:off x="2304" y="168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</a:t>
              </a:r>
            </a:p>
          </p:txBody>
        </p:sp>
        <p:sp>
          <p:nvSpPr>
            <p:cNvPr id="20529" name="Line 63"/>
            <p:cNvSpPr>
              <a:spLocks noChangeShapeType="1"/>
            </p:cNvSpPr>
            <p:nvPr/>
          </p:nvSpPr>
          <p:spPr bwMode="auto">
            <a:xfrm>
              <a:off x="2448" y="187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0" name="Text Box 64"/>
            <p:cNvSpPr txBox="1">
              <a:spLocks noChangeArrowheads="1"/>
            </p:cNvSpPr>
            <p:nvPr/>
          </p:nvSpPr>
          <p:spPr bwMode="auto">
            <a:xfrm>
              <a:off x="2438" y="1948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</p:grpSp>
      <p:sp>
        <p:nvSpPr>
          <p:cNvPr id="291905" name="Line 65"/>
          <p:cNvSpPr>
            <a:spLocks noChangeShapeType="1"/>
          </p:cNvSpPr>
          <p:nvPr/>
        </p:nvSpPr>
        <p:spPr bwMode="auto">
          <a:xfrm flipV="1">
            <a:off x="6248400" y="5638800"/>
            <a:ext cx="152400" cy="15240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" name="Group 66"/>
          <p:cNvGrpSpPr>
            <a:grpSpLocks/>
          </p:cNvGrpSpPr>
          <p:nvPr/>
        </p:nvGrpSpPr>
        <p:grpSpPr bwMode="auto">
          <a:xfrm rot="-9977284">
            <a:off x="6502400" y="4568825"/>
            <a:ext cx="1355725" cy="792163"/>
            <a:chOff x="1248" y="2016"/>
            <a:chExt cx="854" cy="499"/>
          </a:xfrm>
        </p:grpSpPr>
        <p:sp>
          <p:nvSpPr>
            <p:cNvPr id="20521" name="Text Box 67"/>
            <p:cNvSpPr txBox="1">
              <a:spLocks noChangeArrowheads="1"/>
            </p:cNvSpPr>
            <p:nvPr/>
          </p:nvSpPr>
          <p:spPr bwMode="auto">
            <a:xfrm>
              <a:off x="1248" y="201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  <p:sp>
          <p:nvSpPr>
            <p:cNvPr id="20522" name="Line 68"/>
            <p:cNvSpPr>
              <a:spLocks noChangeShapeType="1"/>
            </p:cNvSpPr>
            <p:nvPr/>
          </p:nvSpPr>
          <p:spPr bwMode="auto">
            <a:xfrm>
              <a:off x="1448" y="211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3" name="Text Box 69"/>
            <p:cNvSpPr txBox="1">
              <a:spLocks noChangeArrowheads="1"/>
            </p:cNvSpPr>
            <p:nvPr/>
          </p:nvSpPr>
          <p:spPr bwMode="auto">
            <a:xfrm>
              <a:off x="1536" y="201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</a:t>
              </a:r>
            </a:p>
          </p:txBody>
        </p:sp>
        <p:sp>
          <p:nvSpPr>
            <p:cNvPr id="20524" name="Line 70"/>
            <p:cNvSpPr>
              <a:spLocks noChangeShapeType="1"/>
            </p:cNvSpPr>
            <p:nvPr/>
          </p:nvSpPr>
          <p:spPr bwMode="auto">
            <a:xfrm>
              <a:off x="1680" y="2208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5" name="Text Box 71"/>
            <p:cNvSpPr txBox="1">
              <a:spLocks noChangeArrowheads="1"/>
            </p:cNvSpPr>
            <p:nvPr/>
          </p:nvSpPr>
          <p:spPr bwMode="auto">
            <a:xfrm>
              <a:off x="1670" y="2284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</p:grpSp>
      <p:sp>
        <p:nvSpPr>
          <p:cNvPr id="291912" name="Text Box 72"/>
          <p:cNvSpPr txBox="1">
            <a:spLocks noChangeArrowheads="1"/>
          </p:cNvSpPr>
          <p:nvPr/>
        </p:nvSpPr>
        <p:spPr bwMode="auto">
          <a:xfrm>
            <a:off x="1676400" y="5486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d-</a:t>
            </a:r>
          </a:p>
        </p:txBody>
      </p:sp>
      <p:sp>
        <p:nvSpPr>
          <p:cNvPr id="20508" name="Text Box 73"/>
          <p:cNvSpPr txBox="1">
            <a:spLocks noChangeArrowheads="1"/>
          </p:cNvSpPr>
          <p:nvPr/>
        </p:nvSpPr>
        <p:spPr bwMode="auto">
          <a:xfrm>
            <a:off x="4572000" y="16002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High Ionic Strength</a:t>
            </a:r>
          </a:p>
        </p:txBody>
      </p:sp>
      <p:sp>
        <p:nvSpPr>
          <p:cNvPr id="291914" name="Text Box 74"/>
          <p:cNvSpPr txBox="1">
            <a:spLocks noChangeArrowheads="1"/>
          </p:cNvSpPr>
          <p:nvPr/>
        </p:nvSpPr>
        <p:spPr bwMode="auto">
          <a:xfrm>
            <a:off x="4953000" y="4038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Na</a:t>
            </a:r>
            <a:r>
              <a:rPr lang="en-US" baseline="30000"/>
              <a:t>+</a:t>
            </a:r>
          </a:p>
        </p:txBody>
      </p:sp>
      <p:sp>
        <p:nvSpPr>
          <p:cNvPr id="291915" name="Oval 75"/>
          <p:cNvSpPr>
            <a:spLocks noChangeArrowheads="1"/>
          </p:cNvSpPr>
          <p:nvPr/>
        </p:nvSpPr>
        <p:spPr bwMode="auto">
          <a:xfrm>
            <a:off x="4876800" y="4038600"/>
            <a:ext cx="609600" cy="457200"/>
          </a:xfrm>
          <a:prstGeom prst="ellipse">
            <a:avLst/>
          </a:prstGeom>
          <a:solidFill>
            <a:srgbClr val="FF00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1916" name="Line 76"/>
          <p:cNvSpPr>
            <a:spLocks noChangeShapeType="1"/>
          </p:cNvSpPr>
          <p:nvPr/>
        </p:nvSpPr>
        <p:spPr bwMode="auto">
          <a:xfrm flipV="1">
            <a:off x="5410200" y="3886200"/>
            <a:ext cx="228600" cy="22860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1917" name="Text Box 77"/>
          <p:cNvSpPr txBox="1">
            <a:spLocks noChangeArrowheads="1"/>
          </p:cNvSpPr>
          <p:nvPr/>
        </p:nvSpPr>
        <p:spPr bwMode="auto">
          <a:xfrm>
            <a:off x="3810000" y="4572000"/>
            <a:ext cx="2133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Stronger ion – ion interaction replaces ion - dipole</a:t>
            </a:r>
          </a:p>
        </p:txBody>
      </p:sp>
      <p:sp>
        <p:nvSpPr>
          <p:cNvPr id="291918" name="Text Box 78"/>
          <p:cNvSpPr txBox="1">
            <a:spLocks noChangeArrowheads="1"/>
          </p:cNvSpPr>
          <p:nvPr/>
        </p:nvSpPr>
        <p:spPr bwMode="auto">
          <a:xfrm>
            <a:off x="5638800" y="5791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Cl</a:t>
            </a:r>
            <a:r>
              <a:rPr lang="en-US" baseline="30000"/>
              <a:t>-</a:t>
            </a:r>
          </a:p>
        </p:txBody>
      </p:sp>
      <p:sp>
        <p:nvSpPr>
          <p:cNvPr id="291919" name="Oval 79"/>
          <p:cNvSpPr>
            <a:spLocks noChangeArrowheads="1"/>
          </p:cNvSpPr>
          <p:nvPr/>
        </p:nvSpPr>
        <p:spPr bwMode="auto">
          <a:xfrm>
            <a:off x="5638800" y="5791200"/>
            <a:ext cx="457200" cy="4572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80"/>
          <p:cNvGrpSpPr>
            <a:grpSpLocks/>
          </p:cNvGrpSpPr>
          <p:nvPr/>
        </p:nvGrpSpPr>
        <p:grpSpPr bwMode="auto">
          <a:xfrm rot="-3806097">
            <a:off x="6652419" y="5615781"/>
            <a:ext cx="1355725" cy="792163"/>
            <a:chOff x="1248" y="2016"/>
            <a:chExt cx="854" cy="499"/>
          </a:xfrm>
        </p:grpSpPr>
        <p:sp>
          <p:nvSpPr>
            <p:cNvPr id="20516" name="Text Box 81"/>
            <p:cNvSpPr txBox="1">
              <a:spLocks noChangeArrowheads="1"/>
            </p:cNvSpPr>
            <p:nvPr/>
          </p:nvSpPr>
          <p:spPr bwMode="auto">
            <a:xfrm>
              <a:off x="1248" y="201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  <p:sp>
          <p:nvSpPr>
            <p:cNvPr id="20517" name="Line 82"/>
            <p:cNvSpPr>
              <a:spLocks noChangeShapeType="1"/>
            </p:cNvSpPr>
            <p:nvPr/>
          </p:nvSpPr>
          <p:spPr bwMode="auto">
            <a:xfrm>
              <a:off x="1448" y="211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8" name="Text Box 83"/>
            <p:cNvSpPr txBox="1">
              <a:spLocks noChangeArrowheads="1"/>
            </p:cNvSpPr>
            <p:nvPr/>
          </p:nvSpPr>
          <p:spPr bwMode="auto">
            <a:xfrm>
              <a:off x="1536" y="201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</a:t>
              </a:r>
            </a:p>
          </p:txBody>
        </p:sp>
        <p:sp>
          <p:nvSpPr>
            <p:cNvPr id="20519" name="Line 84"/>
            <p:cNvSpPr>
              <a:spLocks noChangeShapeType="1"/>
            </p:cNvSpPr>
            <p:nvPr/>
          </p:nvSpPr>
          <p:spPr bwMode="auto">
            <a:xfrm>
              <a:off x="1680" y="2208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0" name="Text Box 85"/>
            <p:cNvSpPr txBox="1">
              <a:spLocks noChangeArrowheads="1"/>
            </p:cNvSpPr>
            <p:nvPr/>
          </p:nvSpPr>
          <p:spPr bwMode="auto">
            <a:xfrm>
              <a:off x="1670" y="2284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375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/>
      <p:bldP spid="291844" grpId="0" animBg="1"/>
      <p:bldP spid="291845" grpId="0"/>
      <p:bldP spid="291846" grpId="0"/>
      <p:bldP spid="291847" grpId="0" animBg="1"/>
      <p:bldP spid="291854" grpId="0"/>
      <p:bldP spid="291867" grpId="0" animBg="1"/>
      <p:bldP spid="291868" grpId="0"/>
      <p:bldP spid="291869" grpId="0" animBg="1"/>
      <p:bldP spid="291876" grpId="0" animBg="1"/>
      <p:bldP spid="291889" grpId="0"/>
      <p:bldP spid="291890" grpId="0" animBg="1"/>
      <p:bldP spid="291891" grpId="0"/>
      <p:bldP spid="291892" grpId="0" animBg="1"/>
      <p:bldP spid="291905" grpId="0" animBg="1"/>
      <p:bldP spid="291912" grpId="0"/>
      <p:bldP spid="291914" grpId="0"/>
      <p:bldP spid="291915" grpId="0" animBg="1"/>
      <p:bldP spid="291916" grpId="0" animBg="1"/>
      <p:bldP spid="291917" grpId="0"/>
      <p:bldP spid="291918" grpId="0"/>
      <p:bldP spid="2919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Ionic Strength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>
                <a:latin typeface="Tahoma" charset="0"/>
              </a:rPr>
              <a:t>Definition :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>
                <a:latin typeface="Tahoma" charset="0"/>
              </a:rPr>
              <a:t> =</a:t>
            </a:r>
            <a:r>
              <a:rPr lang="en-US" dirty="0" smtClean="0"/>
              <a:t> 0.5*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>
                <a:latin typeface="Tahoma" charset="0"/>
              </a:rPr>
              <a:t>C</a:t>
            </a:r>
            <a:r>
              <a:rPr lang="en-US" baseline="-25000" dirty="0" smtClean="0">
                <a:latin typeface="Tahoma" charset="0"/>
              </a:rPr>
              <a:t>i</a:t>
            </a:r>
            <a:r>
              <a:rPr lang="en-US" dirty="0" smtClean="0">
                <a:latin typeface="Tahoma" charset="0"/>
              </a:rPr>
              <a:t>Z</a:t>
            </a:r>
            <a:r>
              <a:rPr lang="en-US" baseline="-25000" dirty="0" smtClean="0">
                <a:latin typeface="Tahoma" charset="0"/>
              </a:rPr>
              <a:t>i</a:t>
            </a:r>
            <a:r>
              <a:rPr lang="en-US" baseline="30000" dirty="0" smtClean="0">
                <a:latin typeface="Tahoma" charset="0"/>
              </a:rPr>
              <a:t>2</a:t>
            </a:r>
            <a:endParaRPr lang="en-US" dirty="0" smtClean="0">
              <a:latin typeface="Tahoma" charset="0"/>
            </a:endParaRPr>
          </a:p>
          <a:p>
            <a:pPr>
              <a:buFontTx/>
              <a:buNone/>
            </a:pPr>
            <a:r>
              <a:rPr lang="en-US" dirty="0" smtClean="0">
                <a:latin typeface="Tahoma" charset="0"/>
              </a:rPr>
              <a:t>	where </a:t>
            </a:r>
            <a:r>
              <a:rPr lang="en-US" dirty="0" err="1" smtClean="0">
                <a:latin typeface="Tahoma" charset="0"/>
              </a:rPr>
              <a:t>i</a:t>
            </a:r>
            <a:r>
              <a:rPr lang="en-US" dirty="0" smtClean="0">
                <a:latin typeface="Tahoma" charset="0"/>
              </a:rPr>
              <a:t> is an ion of charge Z and molar concentration C.</a:t>
            </a:r>
          </a:p>
          <a:p>
            <a:r>
              <a:rPr lang="en-US" dirty="0" smtClean="0">
                <a:latin typeface="Tahoma" charset="0"/>
              </a:rPr>
              <a:t>But What is Ionic Strength</a:t>
            </a:r>
          </a:p>
          <a:p>
            <a:pPr lvl="1"/>
            <a:r>
              <a:rPr lang="en-US" dirty="0" smtClean="0">
                <a:latin typeface="Tahoma" charset="0"/>
              </a:rPr>
              <a:t>A measure which allows us to correct for ion – ion effects</a:t>
            </a:r>
          </a:p>
          <a:p>
            <a:r>
              <a:rPr lang="en-US" dirty="0" smtClean="0">
                <a:latin typeface="Tahoma" charset="0"/>
              </a:rPr>
              <a:t>Examples:</a:t>
            </a:r>
          </a:p>
          <a:p>
            <a:pPr lvl="1"/>
            <a:r>
              <a:rPr lang="en-US" dirty="0" smtClean="0">
                <a:latin typeface="Tahoma" charset="0"/>
              </a:rPr>
              <a:t>0.10 M </a:t>
            </a:r>
            <a:r>
              <a:rPr lang="en-US" dirty="0" err="1" smtClean="0">
                <a:latin typeface="Tahoma" charset="0"/>
              </a:rPr>
              <a:t>NaCl</a:t>
            </a:r>
            <a:endParaRPr lang="en-US" dirty="0" smtClean="0">
              <a:latin typeface="Tahoma" charset="0"/>
            </a:endParaRPr>
          </a:p>
          <a:p>
            <a:pPr lvl="1"/>
            <a:r>
              <a:rPr lang="en-US" dirty="0" smtClean="0">
                <a:latin typeface="Tahoma" charset="0"/>
              </a:rPr>
              <a:t>0.010 M MgCl</a:t>
            </a:r>
            <a:r>
              <a:rPr lang="en-US" baseline="-25000" dirty="0" smtClean="0">
                <a:latin typeface="Tahoma" charset="0"/>
              </a:rPr>
              <a:t>2</a:t>
            </a:r>
            <a:endParaRPr lang="en-US" dirty="0" smtClean="0">
              <a:latin typeface="Tahoma" charset="0"/>
            </a:endParaRPr>
          </a:p>
          <a:p>
            <a:pPr lvl="1"/>
            <a:r>
              <a:rPr lang="en-US" dirty="0" smtClean="0">
                <a:latin typeface="Tahoma" charset="0"/>
              </a:rPr>
              <a:t>0.010 M </a:t>
            </a:r>
            <a:r>
              <a:rPr lang="en-US" dirty="0" err="1" smtClean="0">
                <a:latin typeface="Tahoma" charset="0"/>
              </a:rPr>
              <a:t>Ce</a:t>
            </a:r>
            <a:r>
              <a:rPr lang="en-US" dirty="0" smtClean="0">
                <a:latin typeface="Tahoma" charset="0"/>
              </a:rPr>
              <a:t>(SO</a:t>
            </a:r>
            <a:r>
              <a:rPr lang="en-US" baseline="-25000" dirty="0" smtClean="0">
                <a:latin typeface="Tahoma" charset="0"/>
              </a:rPr>
              <a:t>4</a:t>
            </a:r>
            <a:r>
              <a:rPr lang="en-US" dirty="0" smtClean="0">
                <a:latin typeface="Tahoma" charset="0"/>
              </a:rPr>
              <a:t>)</a:t>
            </a:r>
            <a:r>
              <a:rPr lang="en-US" baseline="-25000" dirty="0" smtClean="0">
                <a:latin typeface="Tahoma" charset="0"/>
              </a:rPr>
              <a:t>2</a:t>
            </a:r>
            <a:endParaRPr lang="en-US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3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2521</TotalTime>
  <Words>727</Words>
  <Application>Microsoft Office PowerPoint</Application>
  <PresentationFormat>On-screen Show (4:3)</PresentationFormat>
  <Paragraphs>162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Script MT Bold</vt:lpstr>
      <vt:lpstr>Symbol</vt:lpstr>
      <vt:lpstr>Tahoma</vt:lpstr>
      <vt:lpstr>Times New Roman</vt:lpstr>
      <vt:lpstr>Wingdings</vt:lpstr>
      <vt:lpstr>Default Design</vt:lpstr>
      <vt:lpstr>Equation</vt:lpstr>
      <vt:lpstr>Chart</vt:lpstr>
      <vt:lpstr>Chem. 31 – 11/15 Lecture</vt:lpstr>
      <vt:lpstr>Announcements I</vt:lpstr>
      <vt:lpstr>Announcements II</vt:lpstr>
      <vt:lpstr>Chapter 8 “Adjustments” to Equilibrium Theory</vt:lpstr>
      <vt:lpstr>Past Demonstration - sorry, not enough time to do this semester</vt:lpstr>
      <vt:lpstr>Demonstration – Slide 2</vt:lpstr>
      <vt:lpstr>Demonstration – Slide 3</vt:lpstr>
      <vt:lpstr>Ionic Strength Effects Spheres Surrounding Ions</vt:lpstr>
      <vt:lpstr>Ionic Strength</vt:lpstr>
      <vt:lpstr>Effects of Ionic Strength on Equilibria</vt:lpstr>
      <vt:lpstr>Effects of Ionic Strength on Equilibria</vt:lpstr>
      <vt:lpstr>Determination of Activity Coefficients</vt:lpstr>
      <vt:lpstr>Factors Influencing g</vt:lpstr>
      <vt:lpstr>Ionic Strength Effects on Equilibria Qualitative Effects</vt:lpstr>
      <vt:lpstr>Ionic Strength Effects Effects on Equilibrium - Quantitative</vt:lpstr>
      <vt:lpstr>Ionic Strength Effects Real Equation for pH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259</cp:revision>
  <dcterms:created xsi:type="dcterms:W3CDTF">2005-09-14T19:27:31Z</dcterms:created>
  <dcterms:modified xsi:type="dcterms:W3CDTF">2017-11-15T17:58:31Z</dcterms:modified>
</cp:coreProperties>
</file>