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80" r:id="rId2"/>
    <p:sldId id="489" r:id="rId3"/>
    <p:sldId id="501" r:id="rId4"/>
    <p:sldId id="502" r:id="rId5"/>
    <p:sldId id="503" r:id="rId6"/>
    <p:sldId id="504" r:id="rId7"/>
    <p:sldId id="505" r:id="rId8"/>
    <p:sldId id="506" r:id="rId9"/>
    <p:sldId id="507" r:id="rId10"/>
    <p:sldId id="50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39" autoAdjust="0"/>
    <p:restoredTop sz="94660"/>
  </p:normalViewPr>
  <p:slideViewPr>
    <p:cSldViewPr>
      <p:cViewPr varScale="1">
        <p:scale>
          <a:sx n="79" d="100"/>
          <a:sy n="79" d="100"/>
        </p:scale>
        <p:origin x="90" y="5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5360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61112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3488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8748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32711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6924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1691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3802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F1506-46B2-43B6-BF9E-06FFFEDAD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1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11/20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ahoma" charset="0"/>
              </a:rPr>
              <a:t>The Systematic Method</a:t>
            </a:r>
            <a:br>
              <a:rPr lang="en-US" sz="4000" dirty="0" smtClean="0">
                <a:latin typeface="Tahoma" charset="0"/>
              </a:rPr>
            </a:br>
            <a:r>
              <a:rPr lang="en-US" sz="3200" dirty="0" smtClean="0">
                <a:latin typeface="Tahoma" charset="0"/>
              </a:rPr>
              <a:t>2</a:t>
            </a:r>
            <a:r>
              <a:rPr lang="en-US" sz="3200" baseline="30000" dirty="0" smtClean="0">
                <a:latin typeface="Tahoma" charset="0"/>
              </a:rPr>
              <a:t>nd</a:t>
            </a:r>
            <a:r>
              <a:rPr lang="en-US" sz="3200" dirty="0" smtClean="0">
                <a:latin typeface="Tahoma" charset="0"/>
              </a:rPr>
              <a:t> Example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mtClean="0">
                <a:latin typeface="Tahoma" charset="0"/>
              </a:rPr>
              <a:t>A student prepares a solution that contains 0.050 mol of AgNO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and 0.0040 mol NH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in water with a total volume of 1.00 L.  The AgNO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is totally soluble, NH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is a weak base, and Ag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 reacts with NH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to form Ag(NH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)</a:t>
            </a:r>
            <a:r>
              <a:rPr lang="en-US" baseline="-25000" smtClean="0">
                <a:latin typeface="Tahoma" charset="0"/>
              </a:rPr>
              <a:t>2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.  Assume the Ag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 does not react with water or OH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.  Go through the first 5 steps of the systematic method.</a:t>
            </a:r>
          </a:p>
        </p:txBody>
      </p:sp>
    </p:spTree>
    <p:extLst>
      <p:ext uri="{BB962C8B-B14F-4D97-AF65-F5344CB8AC3E}">
        <p14:creationId xmlns:p14="http://schemas.microsoft.com/office/powerpoint/2010/main" val="139603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Quiz 5 (last quiz) - Today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Labs Due on Wednesday (can turn in early)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Formal Part A 11/22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IC Part 1 11/22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8 – Advanced Equilibrium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Equilibrium </a:t>
            </a:r>
            <a:r>
              <a:rPr lang="en-US" altLang="en-US" sz="2000" dirty="0">
                <a:latin typeface="Tahoma" charset="0"/>
              </a:rPr>
              <a:t>problems – modified to account for </a:t>
            </a:r>
            <a:r>
              <a:rPr lang="en-US" altLang="en-US" sz="2000" dirty="0" smtClean="0">
                <a:latin typeface="Tahoma" charset="0"/>
              </a:rPr>
              <a:t>activity – cont. from last time</a:t>
            </a:r>
            <a:endParaRPr lang="en-US" altLang="en-US" sz="2000" dirty="0" smtClean="0">
              <a:latin typeface="Tahoma" charset="0"/>
            </a:endParaRP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Real </a:t>
            </a:r>
            <a:r>
              <a:rPr lang="en-US" altLang="en-US" sz="2000" dirty="0">
                <a:latin typeface="Tahoma" charset="0"/>
              </a:rPr>
              <a:t>equation for pH and use in </a:t>
            </a:r>
            <a:r>
              <a:rPr lang="en-US" altLang="en-US" sz="2000" dirty="0" smtClean="0">
                <a:latin typeface="Tahoma" charset="0"/>
              </a:rPr>
              <a:t>calculations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Failure of the ICE method with two equilibria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The systematic method and its six steps</a:t>
            </a:r>
            <a:endParaRPr lang="en-US" altLang="en-US" sz="20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3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Ionic Strength Effects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Effects on Equilibrium - Quantitative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ahoma" charset="0"/>
              </a:rPr>
              <a:t>Calculate expected [Mg</a:t>
            </a:r>
            <a:r>
              <a:rPr lang="en-US" baseline="30000" dirty="0" smtClean="0">
                <a:latin typeface="Tahoma" charset="0"/>
              </a:rPr>
              <a:t>2+</a:t>
            </a:r>
            <a:r>
              <a:rPr lang="en-US" dirty="0" smtClean="0">
                <a:latin typeface="Tahoma" charset="0"/>
              </a:rPr>
              <a:t>] in equilibrium with solid MgCO</a:t>
            </a:r>
            <a:r>
              <a:rPr lang="en-US" baseline="-25000" dirty="0" smtClean="0">
                <a:latin typeface="Tahoma" charset="0"/>
              </a:rPr>
              <a:t>3</a:t>
            </a:r>
            <a:r>
              <a:rPr lang="en-US" dirty="0" smtClean="0">
                <a:latin typeface="Tahoma" charset="0"/>
              </a:rPr>
              <a:t> for cases both with and without </a:t>
            </a:r>
            <a:r>
              <a:rPr lang="en-US" dirty="0" err="1" smtClean="0">
                <a:latin typeface="Tahoma" charset="0"/>
              </a:rPr>
              <a:t>NaCl</a:t>
            </a:r>
            <a:r>
              <a:rPr lang="en-US" dirty="0" smtClean="0">
                <a:latin typeface="Tahoma" charset="0"/>
              </a:rPr>
              <a:t>.</a:t>
            </a:r>
          </a:p>
          <a:p>
            <a:pPr lvl="1"/>
            <a:r>
              <a:rPr lang="en-US" dirty="0" smtClean="0">
                <a:latin typeface="Tahoma" charset="0"/>
              </a:rPr>
              <a:t>2</a:t>
            </a:r>
            <a:r>
              <a:rPr lang="en-US" baseline="30000" dirty="0" smtClean="0">
                <a:latin typeface="Tahoma" charset="0"/>
              </a:rPr>
              <a:t>nd</a:t>
            </a:r>
            <a:r>
              <a:rPr lang="en-US" dirty="0" smtClean="0">
                <a:latin typeface="Tahoma" charset="0"/>
              </a:rPr>
              <a:t> case summary</a:t>
            </a:r>
            <a:r>
              <a:rPr lang="en-US" dirty="0">
                <a:latin typeface="Tahoma" charset="0"/>
              </a:rPr>
              <a:t>: [</a:t>
            </a:r>
            <a:r>
              <a:rPr lang="en-US" dirty="0" smtClean="0">
                <a:latin typeface="Tahoma" charset="0"/>
              </a:rPr>
              <a:t>CO</a:t>
            </a:r>
            <a:r>
              <a:rPr lang="en-US" baseline="-25000" dirty="0" smtClean="0">
                <a:latin typeface="Tahoma" charset="0"/>
              </a:rPr>
              <a:t>3</a:t>
            </a:r>
            <a:r>
              <a:rPr lang="en-US" baseline="30000" dirty="0" smtClean="0">
                <a:latin typeface="Tahoma" charset="0"/>
              </a:rPr>
              <a:t>2-</a:t>
            </a:r>
            <a:r>
              <a:rPr lang="en-US" dirty="0" smtClean="0">
                <a:latin typeface="Tahoma" charset="0"/>
              </a:rPr>
              <a:t>] = 4.66 x 10</a:t>
            </a:r>
            <a:r>
              <a:rPr lang="en-US" baseline="30000" dirty="0" smtClean="0">
                <a:latin typeface="Tahoma" charset="0"/>
              </a:rPr>
              <a:t>-4</a:t>
            </a:r>
            <a:r>
              <a:rPr lang="en-US" dirty="0" smtClean="0">
                <a:latin typeface="Tahoma" charset="0"/>
              </a:rPr>
              <a:t> M vs</a:t>
            </a:r>
            <a:r>
              <a:rPr lang="en-US" dirty="0">
                <a:latin typeface="Tahoma" charset="0"/>
              </a:rPr>
              <a:t>. [CO</a:t>
            </a:r>
            <a:r>
              <a:rPr lang="en-US" baseline="-25000" dirty="0">
                <a:latin typeface="Tahoma" charset="0"/>
              </a:rPr>
              <a:t>3</a:t>
            </a:r>
            <a:r>
              <a:rPr lang="en-US" baseline="30000" dirty="0">
                <a:latin typeface="Tahoma" charset="0"/>
              </a:rPr>
              <a:t>2-</a:t>
            </a:r>
            <a:r>
              <a:rPr lang="en-US" dirty="0" smtClean="0">
                <a:latin typeface="Tahoma" charset="0"/>
              </a:rPr>
              <a:t>] = 1.87 </a:t>
            </a:r>
            <a:r>
              <a:rPr lang="en-US" dirty="0">
                <a:latin typeface="Tahoma" charset="0"/>
              </a:rPr>
              <a:t>x 10</a:t>
            </a:r>
            <a:r>
              <a:rPr lang="en-US" baseline="30000" dirty="0">
                <a:latin typeface="Tahoma" charset="0"/>
              </a:rPr>
              <a:t>-4</a:t>
            </a:r>
            <a:r>
              <a:rPr lang="en-US" dirty="0">
                <a:latin typeface="Tahoma" charset="0"/>
              </a:rPr>
              <a:t> M </a:t>
            </a:r>
            <a:r>
              <a:rPr lang="en-US" dirty="0" smtClean="0">
                <a:latin typeface="Tahoma" charset="0"/>
              </a:rPr>
              <a:t>if assumed </a:t>
            </a:r>
            <a:r>
              <a:rPr lang="en-US" dirty="0" smtClean="0">
                <a:latin typeface="Symbol" panose="05050102010706020507" pitchFamily="18" charset="2"/>
              </a:rPr>
              <a:t>m</a:t>
            </a:r>
            <a:r>
              <a:rPr lang="en-US" dirty="0" smtClean="0">
                <a:latin typeface="Tahoma" charset="0"/>
              </a:rPr>
              <a:t> = 0</a:t>
            </a:r>
          </a:p>
          <a:p>
            <a:pPr lvl="1"/>
            <a:r>
              <a:rPr lang="en-US" dirty="0" smtClean="0">
                <a:latin typeface="Tahoma" charset="0"/>
              </a:rPr>
              <a:t>What about 1</a:t>
            </a:r>
            <a:r>
              <a:rPr lang="en-US" baseline="30000" dirty="0" smtClean="0">
                <a:latin typeface="Tahoma" charset="0"/>
              </a:rPr>
              <a:t>st</a:t>
            </a:r>
            <a:r>
              <a:rPr lang="en-US" dirty="0" smtClean="0">
                <a:latin typeface="Tahoma" charset="0"/>
              </a:rPr>
              <a:t> case? Isn’t </a:t>
            </a:r>
            <a:r>
              <a:rPr lang="en-US" dirty="0">
                <a:latin typeface="Symbol" panose="05050102010706020507" pitchFamily="18" charset="2"/>
              </a:rPr>
              <a:t>m</a:t>
            </a:r>
            <a:r>
              <a:rPr lang="en-US" dirty="0">
                <a:latin typeface="Tahoma" charset="0"/>
              </a:rPr>
              <a:t> = 0</a:t>
            </a:r>
            <a:r>
              <a:rPr lang="en-US" dirty="0" smtClean="0">
                <a:latin typeface="Tahoma" charset="0"/>
              </a:rPr>
              <a:t> ?</a:t>
            </a:r>
          </a:p>
          <a:p>
            <a:pPr lvl="2"/>
            <a:r>
              <a:rPr lang="en-US" dirty="0" smtClean="0">
                <a:latin typeface="Tahoma" charset="0"/>
              </a:rPr>
              <a:t>No.  Initially, yes, but as MgCO</a:t>
            </a:r>
            <a:r>
              <a:rPr lang="en-US" baseline="-25000" dirty="0">
                <a:latin typeface="Tahoma" charset="0"/>
              </a:rPr>
              <a:t>3</a:t>
            </a:r>
            <a:r>
              <a:rPr lang="en-US" dirty="0" smtClean="0">
                <a:latin typeface="Tahoma" charset="0"/>
              </a:rPr>
              <a:t> dissolves the ionic strength increases.  This problem must be solved through iterations.  Go over iterations</a:t>
            </a:r>
          </a:p>
          <a:p>
            <a:pPr marL="457200" lvl="1" indent="0">
              <a:buNone/>
            </a:pPr>
            <a:endParaRPr lang="en-US" baseline="30000" dirty="0" smtClean="0">
              <a:latin typeface="Tahoma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1648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Ionic Strength Effects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Real Equation for pH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latin typeface="Tahoma" charset="0"/>
              </a:rPr>
              <a:t>pH = -</a:t>
            </a:r>
            <a:r>
              <a:rPr lang="en-US" altLang="en-US" dirty="0" err="1" smtClean="0">
                <a:latin typeface="Tahoma" charset="0"/>
              </a:rPr>
              <a:t>log</a:t>
            </a:r>
            <a:r>
              <a:rPr lang="en-US" altLang="en-US" b="1" dirty="0" err="1" smtClean="0">
                <a:latin typeface="Script MT Bold" pitchFamily="66" charset="0"/>
              </a:rPr>
              <a:t>A</a:t>
            </a:r>
            <a:r>
              <a:rPr lang="en-US" altLang="en-US" baseline="-25000" dirty="0" err="1" smtClean="0">
                <a:latin typeface="Tahoma" charset="0"/>
              </a:rPr>
              <a:t>H</a:t>
            </a:r>
            <a:r>
              <a:rPr lang="en-US" altLang="en-US" baseline="-25000" dirty="0" smtClean="0">
                <a:latin typeface="Tahoma" charset="0"/>
              </a:rPr>
              <a:t>+</a:t>
            </a:r>
            <a:r>
              <a:rPr lang="en-US" altLang="en-US" dirty="0" smtClean="0">
                <a:latin typeface="Tahoma" charset="0"/>
              </a:rPr>
              <a:t> = -log(</a:t>
            </a:r>
            <a:r>
              <a:rPr lang="en-US" altLang="en-US" dirty="0" err="1" smtClean="0">
                <a:latin typeface="Symbol" pitchFamily="18" charset="2"/>
              </a:rPr>
              <a:t>g</a:t>
            </a:r>
            <a:r>
              <a:rPr lang="en-US" altLang="en-US" baseline="-25000" dirty="0" err="1" smtClean="0">
                <a:latin typeface="Tahoma" charset="0"/>
              </a:rPr>
              <a:t>H</a:t>
            </a:r>
            <a:r>
              <a:rPr lang="en-US" altLang="en-US" baseline="-25000" dirty="0" smtClean="0">
                <a:latin typeface="Tahoma" charset="0"/>
              </a:rPr>
              <a:t>+</a:t>
            </a:r>
            <a:r>
              <a:rPr lang="en-US" altLang="en-US" dirty="0" smtClean="0">
                <a:latin typeface="Tahoma" charset="0"/>
              </a:rPr>
              <a:t>[H</a:t>
            </a:r>
            <a:r>
              <a:rPr lang="en-US" altLang="en-US" baseline="30000" dirty="0" smtClean="0">
                <a:latin typeface="Tahoma" charset="0"/>
              </a:rPr>
              <a:t>+</a:t>
            </a:r>
            <a:r>
              <a:rPr lang="en-US" altLang="en-US" dirty="0" smtClean="0">
                <a:latin typeface="Tahoma" charset="0"/>
              </a:rPr>
              <a:t>])</a:t>
            </a:r>
          </a:p>
          <a:p>
            <a:r>
              <a:rPr lang="en-US" altLang="en-US" dirty="0" smtClean="0">
                <a:latin typeface="Tahoma" charset="0"/>
              </a:rPr>
              <a:t>Example Problem:  Determine the pH of a solution containing 0.0050 M Ba(OH)</a:t>
            </a:r>
            <a:r>
              <a:rPr lang="en-US" altLang="en-US" baseline="-25000" dirty="0" smtClean="0">
                <a:latin typeface="Tahoma" charset="0"/>
              </a:rPr>
              <a:t>2</a:t>
            </a:r>
            <a:endParaRPr lang="en-US" altLang="en-US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6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en-US" sz="4000" dirty="0" smtClean="0">
                <a:latin typeface="Tahoma" charset="0"/>
              </a:rPr>
              <a:t>Second Part to Chapter 8</a:t>
            </a:r>
            <a:br>
              <a:rPr lang="en-US" altLang="en-US" sz="4000" dirty="0" smtClean="0">
                <a:latin typeface="Tahoma" charset="0"/>
              </a:rPr>
            </a:br>
            <a:r>
              <a:rPr lang="en-US" altLang="en-US" sz="3200" dirty="0" smtClean="0">
                <a:latin typeface="Tahoma" charset="0"/>
              </a:rPr>
              <a:t>The Systematic Method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>
                <a:latin typeface="Tahoma" charset="0"/>
              </a:rPr>
              <a:t>Question:  Why can’t we apply the ICE (initial, change, equilibrium) method to any type of equilibrium problem?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latin typeface="Tahoma" charset="0"/>
              </a:rPr>
              <a:t>Answer:  That method is best designed for cases where there is only one relevant equilibrium reaction.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</a:rPr>
              <a:t>Examples of failures: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latin typeface="Tahoma" charset="0"/>
              </a:rPr>
              <a:t>Solubility of MgCO</a:t>
            </a:r>
            <a:r>
              <a:rPr lang="en-US" altLang="en-US" sz="2400" baseline="-25000" dirty="0" smtClean="0">
                <a:latin typeface="Tahoma" charset="0"/>
              </a:rPr>
              <a:t>3</a:t>
            </a:r>
            <a:endParaRPr lang="en-US" altLang="en-US" sz="2400" dirty="0" smtClean="0">
              <a:latin typeface="Tahoma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latin typeface="Tahoma" charset="0"/>
              </a:rPr>
              <a:t>pH of 5.0 x 10</a:t>
            </a:r>
            <a:r>
              <a:rPr lang="en-US" altLang="en-US" sz="2400" baseline="30000" dirty="0" smtClean="0">
                <a:latin typeface="Tahoma" charset="0"/>
              </a:rPr>
              <a:t>-8</a:t>
            </a:r>
            <a:r>
              <a:rPr lang="en-US" altLang="en-US" sz="2400" dirty="0" smtClean="0">
                <a:latin typeface="Tahoma" charset="0"/>
              </a:rPr>
              <a:t> M </a:t>
            </a:r>
            <a:r>
              <a:rPr lang="en-US" altLang="en-US" sz="2400" dirty="0" err="1" smtClean="0">
                <a:latin typeface="Tahoma" charset="0"/>
              </a:rPr>
              <a:t>HCl</a:t>
            </a:r>
            <a:r>
              <a:rPr lang="en-US" altLang="en-US" sz="2400" dirty="0" smtClean="0">
                <a:latin typeface="Tahoma" charset="0"/>
              </a:rPr>
              <a:t> solution (Show failure of Chem. 1B method)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latin typeface="Tahoma" charset="0"/>
              </a:rPr>
              <a:t>Note: both problems can be solved using ICE method, but problem set up is more complicated</a:t>
            </a:r>
          </a:p>
        </p:txBody>
      </p:sp>
    </p:spTree>
    <p:extLst>
      <p:ext uri="{BB962C8B-B14F-4D97-AF65-F5344CB8AC3E}">
        <p14:creationId xmlns:p14="http://schemas.microsoft.com/office/powerpoint/2010/main" val="344723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The Systematic Method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Solubility of MgCO</a:t>
            </a:r>
            <a:r>
              <a:rPr lang="en-US" altLang="en-US" sz="3200" baseline="-25000" smtClean="0">
                <a:latin typeface="Tahoma" charset="0"/>
              </a:rPr>
              <a:t>3</a:t>
            </a:r>
            <a:r>
              <a:rPr lang="en-US" altLang="en-US" sz="3200" smtClean="0">
                <a:latin typeface="Tahoma" charset="0"/>
              </a:rPr>
              <a:t> – Why did it fail?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</a:rPr>
              <a:t>MgCO</a:t>
            </a:r>
            <a:r>
              <a:rPr lang="en-US" altLang="en-US" sz="1600" baseline="-25000" dirty="0" smtClean="0">
                <a:latin typeface="Tahoma" charset="0"/>
              </a:rPr>
              <a:t>3</a:t>
            </a:r>
            <a:r>
              <a:rPr lang="en-US" altLang="en-US" sz="1600" dirty="0" smtClean="0">
                <a:latin typeface="Tahoma" charset="0"/>
              </a:rPr>
              <a:t> 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 Mg</a:t>
            </a:r>
            <a:r>
              <a:rPr lang="en-US" altLang="en-US" sz="1600" baseline="30000" dirty="0" smtClean="0">
                <a:latin typeface="Tahoma" charset="0"/>
                <a:sym typeface="Wingdings" pitchFamily="2" charset="2"/>
              </a:rPr>
              <a:t>2+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+ CO</a:t>
            </a:r>
            <a:r>
              <a:rPr lang="en-US" altLang="en-US" sz="1600" baseline="-25000" dirty="0" smtClean="0">
                <a:latin typeface="Tahoma" charset="0"/>
              </a:rPr>
              <a:t>3</a:t>
            </a:r>
            <a:r>
              <a:rPr lang="en-US" altLang="en-US" sz="1600" baseline="30000" dirty="0" smtClean="0">
                <a:latin typeface="Tahoma" charset="0"/>
              </a:rPr>
              <a:t>2-</a:t>
            </a:r>
            <a:endParaRPr lang="en-US" altLang="en-US" sz="1600" baseline="30000" dirty="0" smtClean="0">
              <a:latin typeface="Tahoma" charset="0"/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                   x           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x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      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Equil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. (in ICE)</a:t>
            </a:r>
          </a:p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So x = (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K</a:t>
            </a:r>
            <a:r>
              <a:rPr lang="en-US" altLang="en-US" sz="1600" baseline="-25000" dirty="0" err="1" smtClean="0">
                <a:latin typeface="Tahoma" charset="0"/>
                <a:sym typeface="Wingdings" pitchFamily="2" charset="2"/>
              </a:rPr>
              <a:t>sp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)</a:t>
            </a:r>
            <a:r>
              <a:rPr lang="en-US" altLang="en-US" sz="1600" baseline="30000" dirty="0" smtClean="0">
                <a:latin typeface="Tahoma" charset="0"/>
                <a:sym typeface="Wingdings" pitchFamily="2" charset="2"/>
              </a:rPr>
              <a:t>1/2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= 1.87 x 10</a:t>
            </a:r>
            <a:r>
              <a:rPr lang="en-US" altLang="en-US" sz="1600" baseline="30000" dirty="0" smtClean="0">
                <a:latin typeface="Tahoma" charset="0"/>
                <a:sym typeface="Wingdings" pitchFamily="2" charset="2"/>
              </a:rPr>
              <a:t>-4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M (neglecting ionic strength effects)</a:t>
            </a:r>
            <a:endParaRPr lang="en-US" altLang="en-US" sz="1600" baseline="30000" dirty="0" smtClean="0">
              <a:latin typeface="Tahoma" charset="0"/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Problem is both ions can react further: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400" dirty="0" smtClean="0">
                <a:latin typeface="Tahoma" charset="0"/>
                <a:sym typeface="Wingdings" pitchFamily="2" charset="2"/>
              </a:rPr>
              <a:t>CO</a:t>
            </a:r>
            <a:r>
              <a:rPr lang="en-US" altLang="en-US" sz="1400" baseline="-25000" dirty="0" smtClean="0">
                <a:latin typeface="Tahoma" charset="0"/>
              </a:rPr>
              <a:t>3</a:t>
            </a:r>
            <a:r>
              <a:rPr lang="en-US" altLang="en-US" sz="1400" baseline="30000" dirty="0" smtClean="0">
                <a:latin typeface="Tahoma" charset="0"/>
              </a:rPr>
              <a:t>2-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+ H</a:t>
            </a:r>
            <a:r>
              <a:rPr lang="en-US" altLang="en-US" sz="1400" baseline="-25000" dirty="0" smtClean="0">
                <a:latin typeface="Tahoma" charset="0"/>
              </a:rPr>
              <a:t>2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O  HCO</a:t>
            </a:r>
            <a:r>
              <a:rPr lang="en-US" altLang="en-US" sz="1400" baseline="-25000" dirty="0" smtClean="0">
                <a:latin typeface="Tahoma" charset="0"/>
              </a:rPr>
              <a:t>3</a:t>
            </a:r>
            <a:r>
              <a:rPr lang="en-US" altLang="en-US" sz="1400" baseline="30000" dirty="0" smtClean="0">
                <a:latin typeface="Tahoma" charset="0"/>
              </a:rPr>
              <a:t>-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+ OH</a:t>
            </a:r>
            <a:r>
              <a:rPr lang="en-US" altLang="en-US" sz="1400" baseline="30000" dirty="0" smtClean="0">
                <a:latin typeface="Tahoma" charset="0"/>
              </a:rPr>
              <a:t>-</a:t>
            </a:r>
            <a:endParaRPr lang="en-US" altLang="en-US" sz="1400" dirty="0" smtClean="0">
              <a:latin typeface="Tahoma" charset="0"/>
              <a:sym typeface="Wingdings" pitchFamily="2" charset="2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400" dirty="0" smtClean="0">
                <a:latin typeface="Tahoma" charset="0"/>
                <a:sym typeface="Wingdings" pitchFamily="2" charset="2"/>
              </a:rPr>
              <a:t>And HCO</a:t>
            </a:r>
            <a:r>
              <a:rPr lang="en-US" altLang="en-US" sz="1400" baseline="-25000" dirty="0" smtClean="0">
                <a:latin typeface="Tahoma" charset="0"/>
              </a:rPr>
              <a:t>3</a:t>
            </a:r>
            <a:r>
              <a:rPr lang="en-US" altLang="en-US" sz="1400" baseline="30000" dirty="0" smtClean="0">
                <a:latin typeface="Tahoma" charset="0"/>
              </a:rPr>
              <a:t>-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+ H</a:t>
            </a:r>
            <a:r>
              <a:rPr lang="en-US" altLang="en-US" sz="1400" baseline="-25000" dirty="0" smtClean="0">
                <a:latin typeface="Tahoma" charset="0"/>
              </a:rPr>
              <a:t>2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O  H</a:t>
            </a:r>
            <a:r>
              <a:rPr lang="en-US" altLang="en-US" sz="1400" baseline="-25000" dirty="0" smtClean="0">
                <a:latin typeface="Tahoma" charset="0"/>
              </a:rPr>
              <a:t>2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CO</a:t>
            </a:r>
            <a:r>
              <a:rPr lang="en-US" altLang="en-US" sz="1400" baseline="-25000" dirty="0" smtClean="0">
                <a:latin typeface="Tahoma" charset="0"/>
              </a:rPr>
              <a:t>3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+ OH</a:t>
            </a:r>
            <a:r>
              <a:rPr lang="en-US" altLang="en-US" sz="1400" baseline="30000" dirty="0" smtClean="0">
                <a:latin typeface="Tahoma" charset="0"/>
              </a:rPr>
              <a:t>-</a:t>
            </a:r>
            <a:endParaRPr lang="en-US" altLang="en-US" sz="1400" dirty="0" smtClean="0">
              <a:latin typeface="Tahoma" charset="0"/>
              <a:sym typeface="Wingdings" pitchFamily="2" charset="2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400" dirty="0" smtClean="0">
                <a:latin typeface="Tahoma" charset="0"/>
                <a:sym typeface="Wingdings" pitchFamily="2" charset="2"/>
              </a:rPr>
              <a:t>Also, Mg</a:t>
            </a:r>
            <a:r>
              <a:rPr lang="en-US" altLang="en-US" sz="1400" baseline="30000" dirty="0" smtClean="0">
                <a:latin typeface="Tahoma" charset="0"/>
                <a:sym typeface="Wingdings" pitchFamily="2" charset="2"/>
              </a:rPr>
              <a:t>2+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+ OH</a:t>
            </a:r>
            <a:r>
              <a:rPr lang="en-US" altLang="en-US" sz="1400" baseline="30000" dirty="0" smtClean="0">
                <a:latin typeface="Tahoma" charset="0"/>
              </a:rPr>
              <a:t>-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 </a:t>
            </a:r>
            <a:r>
              <a:rPr lang="en-US" altLang="en-US" sz="1400" dirty="0" err="1" smtClean="0">
                <a:latin typeface="Tahoma" charset="0"/>
                <a:sym typeface="Wingdings" pitchFamily="2" charset="2"/>
              </a:rPr>
              <a:t>MgOH</a:t>
            </a:r>
            <a:r>
              <a:rPr lang="en-US" altLang="en-US" sz="1400" baseline="30000" dirty="0" smtClean="0">
                <a:latin typeface="Tahoma" charset="0"/>
                <a:sym typeface="Wingdings" pitchFamily="2" charset="2"/>
              </a:rPr>
              <a:t>+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400" dirty="0" smtClean="0">
                <a:latin typeface="Tahoma" charset="0"/>
                <a:sym typeface="Wingdings" pitchFamily="2" charset="2"/>
              </a:rPr>
              <a:t>And Mg</a:t>
            </a:r>
            <a:r>
              <a:rPr lang="en-US" altLang="en-US" sz="1400" baseline="30000" dirty="0" smtClean="0">
                <a:latin typeface="Tahoma" charset="0"/>
                <a:sym typeface="Wingdings" pitchFamily="2" charset="2"/>
              </a:rPr>
              <a:t>2+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+ CO</a:t>
            </a:r>
            <a:r>
              <a:rPr lang="en-US" altLang="en-US" sz="1400" baseline="-25000" dirty="0" smtClean="0">
                <a:latin typeface="Tahoma" charset="0"/>
              </a:rPr>
              <a:t>3</a:t>
            </a:r>
            <a:r>
              <a:rPr lang="en-US" altLang="en-US" sz="1400" baseline="30000" dirty="0" smtClean="0">
                <a:latin typeface="Tahoma" charset="0"/>
              </a:rPr>
              <a:t>2-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 MgCO</a:t>
            </a:r>
            <a:r>
              <a:rPr lang="en-US" altLang="en-US" sz="1400" baseline="-25000" dirty="0" smtClean="0">
                <a:latin typeface="Tahoma" charset="0"/>
              </a:rPr>
              <a:t>3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(</a:t>
            </a:r>
            <a:r>
              <a:rPr lang="en-US" altLang="en-US" sz="1400" dirty="0" err="1" smtClean="0">
                <a:latin typeface="Tahoma" charset="0"/>
                <a:sym typeface="Wingdings" pitchFamily="2" charset="2"/>
              </a:rPr>
              <a:t>aq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400" dirty="0" smtClean="0">
                <a:latin typeface="Tahoma" charset="0"/>
                <a:sym typeface="Wingdings" pitchFamily="2" charset="2"/>
              </a:rPr>
              <a:t>Finally, we also have H</a:t>
            </a:r>
            <a:r>
              <a:rPr lang="en-US" altLang="en-US" sz="1400" baseline="-25000" dirty="0" smtClean="0">
                <a:latin typeface="Tahoma" charset="0"/>
              </a:rPr>
              <a:t>2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O  H</a:t>
            </a:r>
            <a:r>
              <a:rPr lang="en-US" altLang="en-US" sz="1400" baseline="30000" dirty="0" smtClean="0">
                <a:latin typeface="Tahoma" charset="0"/>
                <a:sym typeface="Wingdings" pitchFamily="2" charset="2"/>
              </a:rPr>
              <a:t>+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+ OH</a:t>
            </a:r>
            <a:r>
              <a:rPr lang="en-US" altLang="en-US" sz="1400" baseline="30000" dirty="0" smtClean="0">
                <a:latin typeface="Tahoma" charset="0"/>
              </a:rPr>
              <a:t>-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re-establishing equilibrium</a:t>
            </a:r>
          </a:p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Each additional reaction results in greater dissolution</a:t>
            </a:r>
          </a:p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To properly solve problem we must consider 6 reactions not just 1</a:t>
            </a:r>
          </a:p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Measured “[CO</a:t>
            </a:r>
            <a:r>
              <a:rPr lang="en-US" altLang="en-US" sz="1600" baseline="-25000" dirty="0" smtClean="0">
                <a:latin typeface="Tahoma" charset="0"/>
              </a:rPr>
              <a:t>3</a:t>
            </a:r>
            <a:r>
              <a:rPr lang="en-US" altLang="en-US" sz="1600" baseline="30000" dirty="0" smtClean="0">
                <a:latin typeface="Tahoma" charset="0"/>
              </a:rPr>
              <a:t>2-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]” from titration = [CO</a:t>
            </a:r>
            <a:r>
              <a:rPr lang="en-US" altLang="en-US" sz="1600" baseline="-25000" dirty="0" smtClean="0">
                <a:latin typeface="Tahoma" charset="0"/>
              </a:rPr>
              <a:t>3</a:t>
            </a:r>
            <a:r>
              <a:rPr lang="en-US" altLang="en-US" sz="1600" baseline="30000" dirty="0" smtClean="0">
                <a:latin typeface="Tahoma" charset="0"/>
              </a:rPr>
              <a:t>2-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 + 0.5[OH</a:t>
            </a:r>
            <a:r>
              <a:rPr lang="en-US" altLang="en-US" sz="1600" baseline="30000" dirty="0" smtClean="0">
                <a:latin typeface="Tahoma" charset="0"/>
              </a:rPr>
              <a:t>-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 + 0.5[HCO</a:t>
            </a:r>
            <a:r>
              <a:rPr lang="en-US" altLang="en-US" sz="1600" baseline="-25000" dirty="0" smtClean="0">
                <a:latin typeface="Tahoma" charset="0"/>
              </a:rPr>
              <a:t>3</a:t>
            </a:r>
            <a:r>
              <a:rPr lang="en-US" altLang="en-US" sz="1600" baseline="30000" dirty="0" smtClean="0">
                <a:latin typeface="Tahoma" charset="0"/>
              </a:rPr>
              <a:t>-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 + [MgCO</a:t>
            </a:r>
            <a:r>
              <a:rPr lang="en-US" altLang="en-US" sz="1600" baseline="-25000" dirty="0" smtClean="0">
                <a:latin typeface="Tahoma" charset="0"/>
              </a:rPr>
              <a:t>3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 + 0.5[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MgOH</a:t>
            </a:r>
            <a:r>
              <a:rPr lang="en-US" altLang="en-US" sz="1600" baseline="30000" dirty="0" smtClean="0">
                <a:latin typeface="Tahoma" charset="0"/>
                <a:sym typeface="Wingdings" pitchFamily="2" charset="2"/>
              </a:rPr>
              <a:t>+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</a:t>
            </a:r>
          </a:p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The “further” reactions makes [Mg</a:t>
            </a:r>
            <a:r>
              <a:rPr lang="en-US" altLang="en-US" sz="1600" baseline="30000" dirty="0" smtClean="0">
                <a:latin typeface="Tahoma" charset="0"/>
                <a:sym typeface="Wingdings" pitchFamily="2" charset="2"/>
              </a:rPr>
              <a:t>2+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 </a:t>
            </a:r>
            <a:r>
              <a:rPr lang="en-US" altLang="en-US" sz="1600" dirty="0" smtClean="0">
                <a:latin typeface="Tahoma" charset="0"/>
                <a:cs typeface="Tahoma" charset="0"/>
                <a:sym typeface="Wingdings" pitchFamily="2" charset="2"/>
              </a:rPr>
              <a:t>≠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[CO</a:t>
            </a:r>
            <a:r>
              <a:rPr lang="en-US" altLang="en-US" sz="1600" baseline="-25000" dirty="0" smtClean="0">
                <a:latin typeface="Tahoma" charset="0"/>
              </a:rPr>
              <a:t>3</a:t>
            </a:r>
            <a:r>
              <a:rPr lang="en-US" altLang="en-US" sz="1600" baseline="30000" dirty="0" smtClean="0">
                <a:latin typeface="Tahoma" charset="0"/>
              </a:rPr>
              <a:t>2-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], so ICE method fails (or needs modification by ICE tables for other reactions)</a:t>
            </a:r>
          </a:p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Actual solubility is greater than ICE method finds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[Mg</a:t>
            </a:r>
            <a:r>
              <a:rPr lang="en-US" altLang="en-US" sz="1600" baseline="30000" dirty="0" smtClean="0">
                <a:latin typeface="Tahoma" charset="0"/>
                <a:sym typeface="Wingdings" pitchFamily="2" charset="2"/>
              </a:rPr>
              <a:t>2+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</a:t>
            </a:r>
            <a:r>
              <a:rPr lang="en-US" altLang="en-US" sz="1600" baseline="-25000" dirty="0" smtClean="0">
                <a:latin typeface="Tahoma" charset="0"/>
              </a:rPr>
              <a:t>total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= solubility ~ 3.3 x 10</a:t>
            </a:r>
            <a:r>
              <a:rPr lang="en-US" altLang="en-US" sz="1600" baseline="30000" dirty="0" smtClean="0">
                <a:latin typeface="Tahoma" charset="0"/>
                <a:sym typeface="Wingdings" pitchFamily="2" charset="2"/>
              </a:rPr>
              <a:t>-4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M (from systematic approach)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Predicted 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HCl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needed = 3.3 mL (vs. ~3.5 mL)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These calculations didn’t include activity which would lead to a ~10% increase in solubility (~3.6 mL 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HCl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needed).  In 0.1 M 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NaCl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, I get 6.1 mL 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HCl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needed (close to that observed)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343400" y="2362200"/>
            <a:ext cx="3810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FF0000"/>
                </a:solidFill>
              </a:rPr>
              <a:t>enhancements: (% over rxn 1 only)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90%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0%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9%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16%</a:t>
            </a:r>
          </a:p>
        </p:txBody>
      </p:sp>
    </p:spTree>
    <p:extLst>
      <p:ext uri="{BB962C8B-B14F-4D97-AF65-F5344CB8AC3E}">
        <p14:creationId xmlns:p14="http://schemas.microsoft.com/office/powerpoint/2010/main" val="19972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The Systematic Method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The Six Steps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Tahoma" charset="0"/>
              </a:rPr>
              <a:t>Write out all relevant reactions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Tahoma" charset="0"/>
              </a:rPr>
              <a:t>Write a “Charge Balance Equation”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Tahoma" charset="0"/>
              </a:rPr>
              <a:t>Write “Mass Balance Equations”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Tahoma" charset="0"/>
              </a:rPr>
              <a:t>Write out all equilibrium equations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Tahoma" charset="0"/>
              </a:rPr>
              <a:t>Check that the number of equations (in 2 to 4 above) = (or maybe &gt;) the number of unknowns (undefined concentrations)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Tahoma" charset="0"/>
              </a:rPr>
              <a:t>Solve for the desired unknown(s) by reducing the equations to one equation with one unknown.  Then solve for remaining unknowns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62000" y="5715000"/>
            <a:ext cx="746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Note: the emphasis of teaching the systematic method is steps 1 to 5.  Step 6 will be reserved for “easy” problems with 2 to max 3 unknowns</a:t>
            </a:r>
          </a:p>
        </p:txBody>
      </p:sp>
    </p:spTree>
    <p:extLst>
      <p:ext uri="{BB962C8B-B14F-4D97-AF65-F5344CB8AC3E}">
        <p14:creationId xmlns:p14="http://schemas.microsoft.com/office/powerpoint/2010/main" val="170868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The Systematic Method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pH of 5.0 x 10</a:t>
            </a:r>
            <a:r>
              <a:rPr lang="en-US" sz="3200" baseline="30000" smtClean="0">
                <a:latin typeface="Tahoma" charset="0"/>
              </a:rPr>
              <a:t>-8</a:t>
            </a:r>
            <a:r>
              <a:rPr lang="en-US" sz="3200" smtClean="0">
                <a:latin typeface="Tahoma" charset="0"/>
              </a:rPr>
              <a:t> M HCl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Demonstrate Method on Board</a:t>
            </a:r>
          </a:p>
        </p:txBody>
      </p:sp>
    </p:spTree>
    <p:extLst>
      <p:ext uri="{BB962C8B-B14F-4D97-AF65-F5344CB8AC3E}">
        <p14:creationId xmlns:p14="http://schemas.microsoft.com/office/powerpoint/2010/main" val="155606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The Systematic Method</a:t>
            </a:r>
            <a:br>
              <a:rPr lang="en-US" sz="4000" smtClean="0">
                <a:latin typeface="Tahoma" charset="0"/>
              </a:rPr>
            </a:br>
            <a:r>
              <a:rPr lang="en-US" sz="2400" smtClean="0">
                <a:latin typeface="Tahoma" charset="0"/>
              </a:rPr>
              <a:t>Conceptual Approach to Mass Balance Equations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With every source of related species, there should be one mass balance equation (or one set for ionic compounds)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Example: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latin typeface="Tahoma" charset="0"/>
              </a:rPr>
              <a:t>Solubility of AgCl in water with 0.010 M 1,10-phenathroline (Ph)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latin typeface="Tahoma" charset="0"/>
              </a:rPr>
              <a:t>Reactions: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 smtClean="0">
                <a:latin typeface="Tahoma" charset="0"/>
              </a:rPr>
              <a:t>1) AgCl(s) </a:t>
            </a:r>
            <a:r>
              <a:rPr lang="en-US" sz="1600" smtClean="0">
                <a:latin typeface="Tahoma" charset="0"/>
                <a:sym typeface="Wingdings" pitchFamily="2" charset="2"/>
              </a:rPr>
              <a:t> Ag</a:t>
            </a:r>
            <a:r>
              <a:rPr lang="en-US" sz="1600" baseline="30000" smtClean="0">
                <a:latin typeface="Tahoma" charset="0"/>
                <a:sym typeface="Wingdings" pitchFamily="2" charset="2"/>
              </a:rPr>
              <a:t>+</a:t>
            </a:r>
            <a:r>
              <a:rPr lang="en-US" sz="1600" smtClean="0">
                <a:latin typeface="Tahoma" charset="0"/>
                <a:sym typeface="Wingdings" pitchFamily="2" charset="2"/>
              </a:rPr>
              <a:t> + Cl</a:t>
            </a:r>
            <a:r>
              <a:rPr lang="en-US" sz="1600" baseline="30000" smtClean="0">
                <a:latin typeface="Tahoma" charset="0"/>
                <a:sym typeface="Wingdings" pitchFamily="2" charset="2"/>
              </a:rPr>
              <a:t>-</a:t>
            </a:r>
            <a:endParaRPr lang="en-US" sz="1600" smtClean="0">
              <a:latin typeface="Tahoma" charset="0"/>
              <a:sym typeface="Wingdings" pitchFamily="2" charset="2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 smtClean="0">
                <a:latin typeface="Tahoma" charset="0"/>
                <a:sym typeface="Wingdings" pitchFamily="2" charset="2"/>
              </a:rPr>
              <a:t>2) Ag</a:t>
            </a:r>
            <a:r>
              <a:rPr lang="en-US" sz="1600" baseline="30000" smtClean="0">
                <a:latin typeface="Tahoma" charset="0"/>
                <a:sym typeface="Wingdings" pitchFamily="2" charset="2"/>
              </a:rPr>
              <a:t>+</a:t>
            </a:r>
            <a:r>
              <a:rPr lang="en-US" sz="1600" smtClean="0">
                <a:latin typeface="Tahoma" charset="0"/>
                <a:sym typeface="Wingdings" pitchFamily="2" charset="2"/>
              </a:rPr>
              <a:t> + 2Ph  Ag(Ph)</a:t>
            </a:r>
            <a:r>
              <a:rPr lang="en-US" sz="1600" baseline="-25000" smtClean="0">
                <a:latin typeface="Tahoma" charset="0"/>
                <a:sym typeface="Wingdings" pitchFamily="2" charset="2"/>
              </a:rPr>
              <a:t>2</a:t>
            </a:r>
            <a:r>
              <a:rPr lang="en-US" sz="1600" baseline="30000" smtClean="0">
                <a:latin typeface="Tahoma" charset="0"/>
                <a:sym typeface="Wingdings" pitchFamily="2" charset="2"/>
              </a:rPr>
              <a:t>+</a:t>
            </a:r>
            <a:endParaRPr lang="en-US" sz="1600" smtClean="0">
              <a:latin typeface="Tahoma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latin typeface="Tahoma" charset="0"/>
              </a:rPr>
              <a:t>Mass Balance equations: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Tahoma" charset="0"/>
              </a:rPr>
              <a:t>if only rxn 1) [Cl</a:t>
            </a:r>
            <a:r>
              <a:rPr lang="en-US" sz="1600" baseline="30000" smtClean="0">
                <a:latin typeface="Tahoma" charset="0"/>
                <a:sym typeface="Wingdings" pitchFamily="2" charset="2"/>
              </a:rPr>
              <a:t>-</a:t>
            </a:r>
            <a:r>
              <a:rPr lang="en-US" sz="1600" smtClean="0">
                <a:latin typeface="Tahoma" charset="0"/>
              </a:rPr>
              <a:t>] = [Ag</a:t>
            </a:r>
            <a:r>
              <a:rPr lang="en-US" sz="1600" baseline="30000" smtClean="0">
                <a:latin typeface="Tahoma" charset="0"/>
                <a:sym typeface="Wingdings" pitchFamily="2" charset="2"/>
              </a:rPr>
              <a:t>+</a:t>
            </a:r>
            <a:r>
              <a:rPr lang="en-US" sz="1600" smtClean="0">
                <a:latin typeface="Tahoma" charset="0"/>
              </a:rPr>
              <a:t>]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Tahoma" charset="0"/>
              </a:rPr>
              <a:t>w/ rxn 2) </a:t>
            </a:r>
            <a:r>
              <a:rPr lang="en-US" sz="1600" b="1" smtClean="0">
                <a:latin typeface="Tahoma" charset="0"/>
              </a:rPr>
              <a:t>[Cl</a:t>
            </a:r>
            <a:r>
              <a:rPr lang="en-US" sz="1600" b="1" baseline="30000" smtClean="0">
                <a:latin typeface="Tahoma" charset="0"/>
                <a:sym typeface="Wingdings" pitchFamily="2" charset="2"/>
              </a:rPr>
              <a:t>-</a:t>
            </a:r>
            <a:r>
              <a:rPr lang="en-US" sz="1600" b="1" smtClean="0">
                <a:latin typeface="Tahoma" charset="0"/>
              </a:rPr>
              <a:t>] = [Ag</a:t>
            </a:r>
            <a:r>
              <a:rPr lang="en-US" sz="1600" b="1" baseline="30000" smtClean="0">
                <a:latin typeface="Tahoma" charset="0"/>
                <a:sym typeface="Wingdings" pitchFamily="2" charset="2"/>
              </a:rPr>
              <a:t>+</a:t>
            </a:r>
            <a:r>
              <a:rPr lang="en-US" sz="1600" b="1" smtClean="0">
                <a:latin typeface="Tahoma" charset="0"/>
              </a:rPr>
              <a:t>] + [</a:t>
            </a:r>
            <a:r>
              <a:rPr lang="en-US" sz="1600" b="1" smtClean="0">
                <a:latin typeface="Tahoma" charset="0"/>
                <a:sym typeface="Wingdings" pitchFamily="2" charset="2"/>
              </a:rPr>
              <a:t>Ag(Ph)</a:t>
            </a:r>
            <a:r>
              <a:rPr lang="en-US" sz="1600" b="1" baseline="-25000" smtClean="0">
                <a:latin typeface="Tahoma" charset="0"/>
                <a:sym typeface="Wingdings" pitchFamily="2" charset="2"/>
              </a:rPr>
              <a:t>2</a:t>
            </a:r>
            <a:r>
              <a:rPr lang="en-US" sz="1600" b="1" baseline="30000" smtClean="0">
                <a:latin typeface="Tahoma" charset="0"/>
                <a:sym typeface="Wingdings" pitchFamily="2" charset="2"/>
              </a:rPr>
              <a:t>+</a:t>
            </a:r>
            <a:r>
              <a:rPr lang="en-US" sz="1600" b="1" smtClean="0">
                <a:latin typeface="Tahoma" charset="0"/>
              </a:rPr>
              <a:t>]</a:t>
            </a:r>
          </a:p>
        </p:txBody>
      </p:sp>
      <p:sp>
        <p:nvSpPr>
          <p:cNvPr id="68612" name="Freeform 4"/>
          <p:cNvSpPr>
            <a:spLocks/>
          </p:cNvSpPr>
          <p:nvPr/>
        </p:nvSpPr>
        <p:spPr bwMode="auto">
          <a:xfrm>
            <a:off x="5486400" y="3111500"/>
            <a:ext cx="3048000" cy="2603500"/>
          </a:xfrm>
          <a:custGeom>
            <a:avLst/>
            <a:gdLst>
              <a:gd name="T0" fmla="*/ 0 w 1632"/>
              <a:gd name="T1" fmla="*/ 2147483647 h 1384"/>
              <a:gd name="T2" fmla="*/ 2147483647 w 1632"/>
              <a:gd name="T3" fmla="*/ 2147483647 h 1384"/>
              <a:gd name="T4" fmla="*/ 2147483647 w 1632"/>
              <a:gd name="T5" fmla="*/ 2147483647 h 1384"/>
              <a:gd name="T6" fmla="*/ 2147483647 w 1632"/>
              <a:gd name="T7" fmla="*/ 2147483647 h 1384"/>
              <a:gd name="T8" fmla="*/ 2147483647 w 1632"/>
              <a:gd name="T9" fmla="*/ 2147483647 h 1384"/>
              <a:gd name="T10" fmla="*/ 2147483647 w 1632"/>
              <a:gd name="T11" fmla="*/ 2147483647 h 1384"/>
              <a:gd name="T12" fmla="*/ 2147483647 w 1632"/>
              <a:gd name="T13" fmla="*/ 2147483647 h 1384"/>
              <a:gd name="T14" fmla="*/ 2147483647 w 1632"/>
              <a:gd name="T15" fmla="*/ 2147483647 h 1384"/>
              <a:gd name="T16" fmla="*/ 2147483647 w 1632"/>
              <a:gd name="T17" fmla="*/ 2147483647 h 1384"/>
              <a:gd name="T18" fmla="*/ 2147483647 w 1632"/>
              <a:gd name="T19" fmla="*/ 2147483647 h 1384"/>
              <a:gd name="T20" fmla="*/ 2147483647 w 1632"/>
              <a:gd name="T21" fmla="*/ 2147483647 h 138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632"/>
              <a:gd name="T34" fmla="*/ 0 h 1384"/>
              <a:gd name="T35" fmla="*/ 1632 w 1632"/>
              <a:gd name="T36" fmla="*/ 1384 h 138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632" h="1384">
                <a:moveTo>
                  <a:pt x="0" y="8"/>
                </a:moveTo>
                <a:cubicBezTo>
                  <a:pt x="40" y="4"/>
                  <a:pt x="80" y="0"/>
                  <a:pt x="96" y="56"/>
                </a:cubicBezTo>
                <a:cubicBezTo>
                  <a:pt x="112" y="112"/>
                  <a:pt x="96" y="168"/>
                  <a:pt x="96" y="344"/>
                </a:cubicBezTo>
                <a:cubicBezTo>
                  <a:pt x="96" y="520"/>
                  <a:pt x="64" y="960"/>
                  <a:pt x="96" y="1112"/>
                </a:cubicBezTo>
                <a:cubicBezTo>
                  <a:pt x="128" y="1264"/>
                  <a:pt x="168" y="1224"/>
                  <a:pt x="288" y="1256"/>
                </a:cubicBezTo>
                <a:cubicBezTo>
                  <a:pt x="408" y="1288"/>
                  <a:pt x="624" y="1304"/>
                  <a:pt x="816" y="1304"/>
                </a:cubicBezTo>
                <a:cubicBezTo>
                  <a:pt x="1008" y="1304"/>
                  <a:pt x="1320" y="1384"/>
                  <a:pt x="1440" y="1256"/>
                </a:cubicBezTo>
                <a:cubicBezTo>
                  <a:pt x="1560" y="1128"/>
                  <a:pt x="1520" y="712"/>
                  <a:pt x="1536" y="536"/>
                </a:cubicBezTo>
                <a:cubicBezTo>
                  <a:pt x="1552" y="360"/>
                  <a:pt x="1528" y="280"/>
                  <a:pt x="1536" y="200"/>
                </a:cubicBezTo>
                <a:cubicBezTo>
                  <a:pt x="1544" y="120"/>
                  <a:pt x="1568" y="80"/>
                  <a:pt x="1584" y="56"/>
                </a:cubicBezTo>
                <a:cubicBezTo>
                  <a:pt x="1600" y="32"/>
                  <a:pt x="1616" y="44"/>
                  <a:pt x="1632" y="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5638800" y="3505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4" name="Freeform 6"/>
          <p:cNvSpPr>
            <a:spLocks/>
          </p:cNvSpPr>
          <p:nvPr/>
        </p:nvSpPr>
        <p:spPr bwMode="auto">
          <a:xfrm>
            <a:off x="5943600" y="5029200"/>
            <a:ext cx="1905000" cy="519113"/>
          </a:xfrm>
          <a:custGeom>
            <a:avLst/>
            <a:gdLst>
              <a:gd name="T0" fmla="*/ 2147483647 w 574"/>
              <a:gd name="T1" fmla="*/ 2147483647 h 257"/>
              <a:gd name="T2" fmla="*/ 2147483647 w 574"/>
              <a:gd name="T3" fmla="*/ 2147483647 h 257"/>
              <a:gd name="T4" fmla="*/ 2147483647 w 574"/>
              <a:gd name="T5" fmla="*/ 2147483647 h 257"/>
              <a:gd name="T6" fmla="*/ 2147483647 w 574"/>
              <a:gd name="T7" fmla="*/ 2147483647 h 257"/>
              <a:gd name="T8" fmla="*/ 2147483647 w 574"/>
              <a:gd name="T9" fmla="*/ 2147483647 h 257"/>
              <a:gd name="T10" fmla="*/ 2147483647 w 574"/>
              <a:gd name="T11" fmla="*/ 2147483647 h 257"/>
              <a:gd name="T12" fmla="*/ 2147483647 w 574"/>
              <a:gd name="T13" fmla="*/ 2147483647 h 257"/>
              <a:gd name="T14" fmla="*/ 2147483647 w 574"/>
              <a:gd name="T15" fmla="*/ 0 h 257"/>
              <a:gd name="T16" fmla="*/ 2147483647 w 574"/>
              <a:gd name="T17" fmla="*/ 2147483647 h 257"/>
              <a:gd name="T18" fmla="*/ 2147483647 w 574"/>
              <a:gd name="T19" fmla="*/ 2147483647 h 257"/>
              <a:gd name="T20" fmla="*/ 2147483647 w 574"/>
              <a:gd name="T21" fmla="*/ 2147483647 h 257"/>
              <a:gd name="T22" fmla="*/ 2147483647 w 574"/>
              <a:gd name="T23" fmla="*/ 2147483647 h 257"/>
              <a:gd name="T24" fmla="*/ 2147483647 w 574"/>
              <a:gd name="T25" fmla="*/ 2147483647 h 25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74"/>
              <a:gd name="T40" fmla="*/ 0 h 257"/>
              <a:gd name="T41" fmla="*/ 574 w 574"/>
              <a:gd name="T42" fmla="*/ 257 h 25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74" h="257">
                <a:moveTo>
                  <a:pt x="68" y="215"/>
                </a:moveTo>
                <a:cubicBezTo>
                  <a:pt x="229" y="235"/>
                  <a:pt x="384" y="248"/>
                  <a:pt x="547" y="257"/>
                </a:cubicBezTo>
                <a:cubicBezTo>
                  <a:pt x="554" y="252"/>
                  <a:pt x="566" y="251"/>
                  <a:pt x="568" y="243"/>
                </a:cubicBezTo>
                <a:cubicBezTo>
                  <a:pt x="574" y="220"/>
                  <a:pt x="559" y="174"/>
                  <a:pt x="533" y="167"/>
                </a:cubicBezTo>
                <a:cubicBezTo>
                  <a:pt x="506" y="160"/>
                  <a:pt x="478" y="158"/>
                  <a:pt x="450" y="153"/>
                </a:cubicBezTo>
                <a:cubicBezTo>
                  <a:pt x="439" y="120"/>
                  <a:pt x="433" y="97"/>
                  <a:pt x="415" y="69"/>
                </a:cubicBezTo>
                <a:cubicBezTo>
                  <a:pt x="365" y="82"/>
                  <a:pt x="373" y="101"/>
                  <a:pt x="325" y="69"/>
                </a:cubicBezTo>
                <a:cubicBezTo>
                  <a:pt x="310" y="47"/>
                  <a:pt x="299" y="26"/>
                  <a:pt x="290" y="0"/>
                </a:cubicBezTo>
                <a:cubicBezTo>
                  <a:pt x="261" y="21"/>
                  <a:pt x="251" y="45"/>
                  <a:pt x="214" y="55"/>
                </a:cubicBezTo>
                <a:cubicBezTo>
                  <a:pt x="177" y="32"/>
                  <a:pt x="147" y="40"/>
                  <a:pt x="117" y="69"/>
                </a:cubicBezTo>
                <a:cubicBezTo>
                  <a:pt x="107" y="147"/>
                  <a:pt x="116" y="128"/>
                  <a:pt x="41" y="139"/>
                </a:cubicBezTo>
                <a:cubicBezTo>
                  <a:pt x="0" y="153"/>
                  <a:pt x="20" y="165"/>
                  <a:pt x="48" y="173"/>
                </a:cubicBezTo>
                <a:cubicBezTo>
                  <a:pt x="57" y="207"/>
                  <a:pt x="48" y="194"/>
                  <a:pt x="68" y="215"/>
                </a:cubicBezTo>
                <a:close/>
              </a:path>
            </a:pathLst>
          </a:custGeom>
          <a:solidFill>
            <a:srgbClr val="800080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6172200" y="5791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AgCl(s)</a:t>
            </a:r>
          </a:p>
        </p:txBody>
      </p:sp>
      <p:sp>
        <p:nvSpPr>
          <p:cNvPr id="68616" name="Line 8"/>
          <p:cNvSpPr>
            <a:spLocks noChangeShapeType="1"/>
          </p:cNvSpPr>
          <p:nvPr/>
        </p:nvSpPr>
        <p:spPr bwMode="auto">
          <a:xfrm flipH="1" flipV="1">
            <a:off x="6477000" y="533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6553200" y="52578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Ag</a:t>
            </a:r>
            <a:r>
              <a:rPr lang="en-US" sz="1200" baseline="30000"/>
              <a:t>+</a:t>
            </a: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6553200" y="50292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Ag</a:t>
            </a:r>
            <a:r>
              <a:rPr lang="en-US" sz="1200" baseline="30000"/>
              <a:t>+</a:t>
            </a: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6096000" y="51816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Ag</a:t>
            </a:r>
            <a:r>
              <a:rPr lang="en-US" sz="1200" baseline="30000"/>
              <a:t>+</a:t>
            </a: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7086600" y="52578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Ag</a:t>
            </a:r>
            <a:r>
              <a:rPr lang="en-US" sz="1200" baseline="30000"/>
              <a:t>+</a:t>
            </a:r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6346825" y="5170488"/>
            <a:ext cx="381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Cl</a:t>
            </a:r>
            <a:r>
              <a:rPr lang="en-US" sz="1200" baseline="30000"/>
              <a:t>-</a:t>
            </a: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6172200" y="5334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Cl</a:t>
            </a:r>
            <a:r>
              <a:rPr lang="en-US" sz="1200" baseline="30000"/>
              <a:t>-</a:t>
            </a: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7391400" y="5334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Cl</a:t>
            </a:r>
            <a:r>
              <a:rPr lang="en-US" sz="1200" baseline="30000"/>
              <a:t>-</a:t>
            </a: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6858000" y="51816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Cl</a:t>
            </a:r>
            <a:r>
              <a:rPr lang="en-US" sz="1200" baseline="30000"/>
              <a:t>-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6324600" y="3810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Ph</a:t>
            </a:r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7772400" y="46482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Ph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7848600" y="3810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Ph</a:t>
            </a:r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6477000" y="44958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Ph</a:t>
            </a:r>
          </a:p>
        </p:txBody>
      </p:sp>
      <p:graphicFrame>
        <p:nvGraphicFramePr>
          <p:cNvPr id="68629" name="Object 21"/>
          <p:cNvGraphicFramePr>
            <a:graphicFrameLocks noGrp="1" noChangeAspect="1"/>
          </p:cNvGraphicFramePr>
          <p:nvPr>
            <p:ph sz="half" idx="2"/>
          </p:nvPr>
        </p:nvGraphicFramePr>
        <p:xfrm>
          <a:off x="5867400" y="1981200"/>
          <a:ext cx="173672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ChemSketch" r:id="rId4" imgW="1737360" imgH="810768" progId="ACD.ChemSketch.20">
                  <p:embed/>
                </p:oleObj>
              </mc:Choice>
              <mc:Fallback>
                <p:oleObj name="ChemSketch" r:id="rId4" imgW="1737360" imgH="810768" progId="ACD.ChemSketch.20">
                  <p:embed/>
                  <p:pic>
                    <p:nvPicPr>
                      <p:cNvPr id="68629" name="Object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981200"/>
                        <a:ext cx="1736725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5715000" y="16002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1,10-phenathroline</a:t>
            </a:r>
          </a:p>
        </p:txBody>
      </p:sp>
      <p:sp>
        <p:nvSpPr>
          <p:cNvPr id="68631" name="Line 23"/>
          <p:cNvSpPr>
            <a:spLocks noChangeShapeType="1"/>
          </p:cNvSpPr>
          <p:nvPr/>
        </p:nvSpPr>
        <p:spPr bwMode="auto">
          <a:xfrm>
            <a:off x="6400800" y="28194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32" name="Line 24"/>
          <p:cNvSpPr>
            <a:spLocks noChangeShapeType="1"/>
          </p:cNvSpPr>
          <p:nvPr/>
        </p:nvSpPr>
        <p:spPr bwMode="auto">
          <a:xfrm flipH="1">
            <a:off x="6858000" y="2819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33" name="Text Box 25"/>
          <p:cNvSpPr txBox="1">
            <a:spLocks noChangeArrowheads="1"/>
          </p:cNvSpPr>
          <p:nvPr/>
        </p:nvSpPr>
        <p:spPr bwMode="auto">
          <a:xfrm>
            <a:off x="6477000" y="28956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Ag</a:t>
            </a:r>
            <a:r>
              <a:rPr lang="en-US" sz="1200" baseline="30000"/>
              <a:t>+</a:t>
            </a:r>
          </a:p>
        </p:txBody>
      </p:sp>
      <p:sp>
        <p:nvSpPr>
          <p:cNvPr id="68634" name="Text Box 26"/>
          <p:cNvSpPr txBox="1">
            <a:spLocks noChangeArrowheads="1"/>
          </p:cNvSpPr>
          <p:nvPr/>
        </p:nvSpPr>
        <p:spPr bwMode="auto">
          <a:xfrm>
            <a:off x="609600" y="6019800"/>
            <a:ext cx="541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Notes: with rxn 1) only, 2 Ag</a:t>
            </a:r>
            <a:r>
              <a:rPr lang="en-US" baseline="30000">
                <a:sym typeface="Wingdings" pitchFamily="2" charset="2"/>
              </a:rPr>
              <a:t>+</a:t>
            </a:r>
            <a:r>
              <a:rPr lang="en-US">
                <a:sym typeface="Wingdings" pitchFamily="2" charset="2"/>
              </a:rPr>
              <a:t>s</a:t>
            </a:r>
            <a:r>
              <a:rPr lang="en-US"/>
              <a:t> = 2 Cl</a:t>
            </a:r>
            <a:r>
              <a:rPr lang="en-US" baseline="30000"/>
              <a:t>-</a:t>
            </a:r>
            <a:r>
              <a:rPr lang="en-US"/>
              <a:t>s; with rxn 2) also, 3 Cls = 2 Ags + 1 Ag(Ph)</a:t>
            </a:r>
            <a:r>
              <a:rPr lang="en-US" baseline="-25000"/>
              <a:t>2</a:t>
            </a:r>
          </a:p>
        </p:txBody>
      </p:sp>
      <p:sp>
        <p:nvSpPr>
          <p:cNvPr id="68635" name="Text Box 27"/>
          <p:cNvSpPr txBox="1">
            <a:spLocks noChangeArrowheads="1"/>
          </p:cNvSpPr>
          <p:nvPr/>
        </p:nvSpPr>
        <p:spPr bwMode="auto">
          <a:xfrm>
            <a:off x="152400" y="5543550"/>
            <a:ext cx="5638800" cy="779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Mass Balance Equation:</a:t>
            </a:r>
          </a:p>
          <a:p>
            <a:pPr>
              <a:spcBef>
                <a:spcPct val="50000"/>
              </a:spcBef>
            </a:pPr>
            <a:r>
              <a:rPr lang="en-US"/>
              <a:t>[Ph]</a:t>
            </a:r>
            <a:r>
              <a:rPr lang="en-US" baseline="-25000"/>
              <a:t>o</a:t>
            </a:r>
            <a:r>
              <a:rPr lang="en-US"/>
              <a:t> = 0.010 M = [Ph]</a:t>
            </a:r>
            <a:r>
              <a:rPr lang="en-US" baseline="-25000"/>
              <a:t>Total</a:t>
            </a:r>
            <a:r>
              <a:rPr lang="en-US"/>
              <a:t> = [Ph] + 2[Ag(Ph)</a:t>
            </a:r>
            <a:r>
              <a:rPr lang="en-US" baseline="-25000"/>
              <a:t>2</a:t>
            </a:r>
            <a:r>
              <a:rPr lang="en-US" baseline="30000"/>
              <a:t>+</a:t>
            </a:r>
            <a:r>
              <a:rPr lang="en-US"/>
              <a:t>]</a:t>
            </a:r>
          </a:p>
        </p:txBody>
      </p:sp>
      <p:sp>
        <p:nvSpPr>
          <p:cNvPr id="68636" name="Text Box 28"/>
          <p:cNvSpPr txBox="1">
            <a:spLocks noChangeArrowheads="1"/>
          </p:cNvSpPr>
          <p:nvPr/>
        </p:nvSpPr>
        <p:spPr bwMode="auto">
          <a:xfrm>
            <a:off x="152400" y="6324600"/>
            <a:ext cx="876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Initially 4 Phs, then 2 Phs + one complex containing 2 Phs (so total # of Phs remains constant)</a:t>
            </a:r>
          </a:p>
        </p:txBody>
      </p:sp>
    </p:spTree>
    <p:extLst>
      <p:ext uri="{BB962C8B-B14F-4D97-AF65-F5344CB8AC3E}">
        <p14:creationId xmlns:p14="http://schemas.microsoft.com/office/powerpoint/2010/main" val="13959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46 -0.02475 0.0151 -0.0495 0.02882 -0.0643 C 0.04253 -0.07911 0.06944 -0.08165 0.08194 -0.08836 C 0.09444 -0.09507 0.09896 -0.0997 0.10364 -0.10432 " pathEditMode="relative" ptsTypes="aaaA">
                                      <p:cBhvr>
                                        <p:cTn id="82" dur="1000" fill="hold"/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85 -0.01457 0.01701 -0.02915 0.02048 -0.04326 C 0.02396 -0.05737 0.01788 -0.05968 0.02048 -0.08513 C 0.02309 -0.11057 0.03368 -0.17742 0.03628 -0.19593 " pathEditMode="relative" ptsTypes="aaaA">
                                      <p:cBhvr>
                                        <p:cTn id="84" dur="1000" fill="hold"/>
                                        <p:tgtEl>
                                          <p:spTgt spid="68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521 -0.02637 -0.01025 -0.05274 -0.02535 -0.08512 C -0.04045 -0.11751 -0.07952 -0.17603 -0.09028 -0.19431 " pathEditMode="relative" ptsTypes="aaA">
                                      <p:cBhvr>
                                        <p:cTn id="86" dur="10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33 -0.03817 -0.01649 -0.0761 -0.02639 -0.08512 C -0.03628 -0.09415 -0.05365 -0.05945 -0.05903 -0.05459 " pathEditMode="relative" ptsTypes="aaA">
                                      <p:cBhvr>
                                        <p:cTn id="88" dur="10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3.61323E-6 C 0.00069 0.02661 0.00173 0.05344 -0.00608 0.06917 C -0.01372 0.0849 -0.03854 0.09508 -0.04636 0.09485 C -0.05417 0.09461 -0.05226 0.07148 -0.05348 0.06755 " pathEditMode="relative" rAng="0" ptsTypes="aaaA">
                                      <p:cBhvr>
                                        <p:cTn id="110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" y="470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3 -0.00116 0.00677 -0.00231 0.01215 -0.01133 C 0.01753 -0.02036 0.03281 -0.04765 0.03264 -0.05459 C 0.03246 -0.06153 0.01771 -0.05529 0.01094 -0.05297 C 0.00416 -0.05066 -0.00521 -0.04233 -0.00834 -0.04025 " pathEditMode="relative" ptsTypes="aaaaA">
                                      <p:cBhvr>
                                        <p:cTn id="112" dur="10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78 -0.02036 -0.00556 -0.04048 -0.00122 -0.04974 C 0.00312 -0.05899 0.01857 -0.05922 0.02639 -0.05621 C 0.0342 -0.05321 0.04236 -0.03609 0.04566 -0.03216 " pathEditMode="relative" ptsTypes="aaaA">
                                      <p:cBhvr>
                                        <p:cTn id="116" dur="10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95 -0.02221 -0.01389 -0.04419 -0.01337 -0.05622 C -0.01285 -0.06824 0 -0.07264 0.00347 -0.07241 C 0.00694 -0.07218 0.00642 -0.0576 0.00712 -0.0546 " pathEditMode="relative" ptsTypes="aaaA">
                                      <p:cBhvr>
                                        <p:cTn id="118" dur="10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686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  <p:bldP spid="68612" grpId="0" animBg="1"/>
      <p:bldP spid="68613" grpId="0" animBg="1"/>
      <p:bldP spid="68614" grpId="0" animBg="1"/>
      <p:bldP spid="68615" grpId="0"/>
      <p:bldP spid="68616" grpId="0" animBg="1"/>
      <p:bldP spid="68617" grpId="0"/>
      <p:bldP spid="68617" grpId="1"/>
      <p:bldP spid="68618" grpId="0"/>
      <p:bldP spid="68618" grpId="1"/>
      <p:bldP spid="68619" grpId="0"/>
      <p:bldP spid="68620" grpId="0"/>
      <p:bldP spid="68620" grpId="1"/>
      <p:bldP spid="68621" grpId="0"/>
      <p:bldP spid="68621" grpId="1"/>
      <p:bldP spid="68622" grpId="0"/>
      <p:bldP spid="68623" grpId="0"/>
      <p:bldP spid="68623" grpId="1"/>
      <p:bldP spid="68624" grpId="0"/>
      <p:bldP spid="68624" grpId="1"/>
      <p:bldP spid="68625" grpId="0"/>
      <p:bldP spid="68626" grpId="0"/>
      <p:bldP spid="68626" grpId="1"/>
      <p:bldP spid="68627" grpId="0"/>
      <p:bldP spid="68627" grpId="1"/>
      <p:bldP spid="68628" grpId="0"/>
      <p:bldP spid="68630" grpId="0"/>
      <p:bldP spid="68631" grpId="0" animBg="1"/>
      <p:bldP spid="68632" grpId="0" animBg="1"/>
      <p:bldP spid="68633" grpId="0"/>
      <p:bldP spid="68634" grpId="0"/>
      <p:bldP spid="68634" grpId="1"/>
      <p:bldP spid="68635" grpId="0" animBg="1"/>
      <p:bldP spid="6863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2688</TotalTime>
  <Words>896</Words>
  <Application>Microsoft Office PowerPoint</Application>
  <PresentationFormat>On-screen Show (4:3)</PresentationFormat>
  <Paragraphs>93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Script MT Bold</vt:lpstr>
      <vt:lpstr>Symbol</vt:lpstr>
      <vt:lpstr>Tahoma</vt:lpstr>
      <vt:lpstr>Wingdings</vt:lpstr>
      <vt:lpstr>Default Design</vt:lpstr>
      <vt:lpstr>ChemSketch</vt:lpstr>
      <vt:lpstr>Chem. 31 – 11/20 Lecture</vt:lpstr>
      <vt:lpstr>Announcements</vt:lpstr>
      <vt:lpstr>Ionic Strength Effects Effects on Equilibrium - Quantitative</vt:lpstr>
      <vt:lpstr>Ionic Strength Effects Real Equation for pH</vt:lpstr>
      <vt:lpstr>Second Part to Chapter 8 The Systematic Method</vt:lpstr>
      <vt:lpstr>The Systematic Method Solubility of MgCO3 – Why did it fail?</vt:lpstr>
      <vt:lpstr>The Systematic Method The Six Steps</vt:lpstr>
      <vt:lpstr>The Systematic Method pH of 5.0 x 10-8 M HCl</vt:lpstr>
      <vt:lpstr>The Systematic Method Conceptual Approach to Mass Balance Equations</vt:lpstr>
      <vt:lpstr>The Systematic Method 2nd Example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263</cp:revision>
  <dcterms:created xsi:type="dcterms:W3CDTF">2005-09-14T19:27:31Z</dcterms:created>
  <dcterms:modified xsi:type="dcterms:W3CDTF">2017-11-20T03:33:39Z</dcterms:modified>
</cp:coreProperties>
</file>