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5"/>
  </p:notesMasterIdLst>
  <p:sldIdLst>
    <p:sldId id="280" r:id="rId2"/>
    <p:sldId id="489" r:id="rId3"/>
    <p:sldId id="510" r:id="rId4"/>
    <p:sldId id="509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9" autoAdjust="0"/>
    <p:restoredTop sz="94660"/>
  </p:normalViewPr>
  <p:slideViewPr>
    <p:cSldViewPr>
      <p:cViewPr varScale="1">
        <p:scale>
          <a:sx n="79" d="100"/>
          <a:sy n="79" d="100"/>
        </p:scale>
        <p:origin x="90" y="5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5223577-4645-41B5-8928-770C61DCECC3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8905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CC80A60-0DE2-4034-AD92-08C17C08E470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0362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986797-2E5F-4301-B9BC-DCBFC8B6960E}" type="slidenum">
              <a:rPr lang="en-US" altLang="en-US" sz="1200"/>
              <a:pPr algn="r"/>
              <a:t>12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8969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CDB2FB-68B6-4E5D-9937-86F021BC2C77}" type="slidenum">
              <a:rPr lang="en-US" altLang="en-US" sz="1200"/>
              <a:pPr algn="r"/>
              <a:t>13</a:t>
            </a:fld>
            <a:endParaRPr lang="en-US" alt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161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187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5360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30835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1755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77498FF-9E4C-437B-A665-9BE1ADE08F85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3673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3D3FF29-7146-42F7-BC11-3CDC086A8517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5324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740094-9333-42A1-84C3-503313A4E18B}" type="slidenum">
              <a:rPr lang="en-US" altLang="en-US" sz="1200"/>
              <a:pPr algn="r"/>
              <a:t>9</a:t>
            </a:fld>
            <a:endParaRPr lang="en-US" alt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773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</a:t>
            </a:r>
            <a:r>
              <a:rPr lang="en-US" b="1" smtClean="0">
                <a:latin typeface="Tahoma" charset="0"/>
              </a:rPr>
              <a:t>– </a:t>
            </a:r>
            <a:r>
              <a:rPr lang="en-US" b="1" smtClean="0">
                <a:latin typeface="Tahoma" charset="0"/>
              </a:rPr>
              <a:t>11/27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Weak Acid Problem – Using ICE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K</a:t>
            </a:r>
            <a:r>
              <a:rPr lang="en-US" altLang="en-US" sz="2400" baseline="-25000" smtClean="0">
                <a:latin typeface="Tahoma" pitchFamily="34" charset="0"/>
                <a:cs typeface="Arial" charset="0"/>
              </a:rPr>
              <a:t>a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[H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][A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]/[HA] = x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2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/(2.0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– x)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x =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M (using quadratic equation)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Note: sometimes (but not in this case), a 2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nd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assumption can be made that x &lt;&lt;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to avoid needing to use the quadratic equation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[H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 = [A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 =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M; pH = 3.92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[HA] =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–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8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-5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pitchFamily="34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Note: </a:t>
            </a:r>
            <a:r>
              <a:rPr lang="en-US" altLang="en-US" sz="2400" smtClean="0">
                <a:latin typeface="Symbol" pitchFamily="18" charset="2"/>
                <a:cs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fraction of dissociation = [A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]/[HA]</a:t>
            </a:r>
            <a:r>
              <a:rPr lang="en-US" altLang="en-US" sz="2400" baseline="-25000" smtClean="0">
                <a:latin typeface="Tahoma" pitchFamily="34" charset="0"/>
                <a:cs typeface="Arial" charset="0"/>
              </a:rPr>
              <a:t>total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Symbol" pitchFamily="18" charset="2"/>
                <a:cs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1.2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/2.0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= 0.60</a:t>
            </a:r>
          </a:p>
        </p:txBody>
      </p:sp>
    </p:spTree>
    <p:extLst>
      <p:ext uri="{BB962C8B-B14F-4D97-AF65-F5344CB8AC3E}">
        <p14:creationId xmlns:p14="http://schemas.microsoft.com/office/powerpoint/2010/main" val="71062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1600200"/>
            <a:ext cx="441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ahoma" pitchFamily="34" charset="0"/>
              </a:rPr>
              <a:t>Weak Acid Problem – cont.: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When is Assumption #1 valid (in general)?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When both [HA]</a:t>
            </a:r>
            <a:r>
              <a:rPr lang="en-US" altLang="en-US" sz="2400" baseline="-25000" dirty="0" smtClean="0">
                <a:latin typeface="Tahoma" pitchFamily="34" charset="0"/>
              </a:rPr>
              <a:t>o</a:t>
            </a:r>
            <a:r>
              <a:rPr lang="en-US" altLang="en-US" sz="2400" dirty="0" smtClean="0">
                <a:latin typeface="Tahoma" pitchFamily="34" charset="0"/>
              </a:rPr>
              <a:t> and K</a:t>
            </a:r>
            <a:r>
              <a:rPr lang="en-US" altLang="en-US" sz="2400" baseline="-25000" dirty="0" smtClean="0">
                <a:latin typeface="Tahoma" pitchFamily="34" charset="0"/>
              </a:rPr>
              <a:t>a</a:t>
            </a:r>
            <a:r>
              <a:rPr lang="en-US" altLang="en-US" sz="2400" dirty="0" smtClean="0">
                <a:latin typeface="Tahoma" pitchFamily="34" charset="0"/>
              </a:rPr>
              <a:t> are high or so long as [H</a:t>
            </a:r>
            <a:r>
              <a:rPr lang="en-US" altLang="en-US" sz="2400" baseline="30000" dirty="0" smtClean="0">
                <a:latin typeface="Tahoma" pitchFamily="34" charset="0"/>
              </a:rPr>
              <a:t>+</a:t>
            </a:r>
            <a:r>
              <a:rPr lang="en-US" altLang="en-US" sz="2400" dirty="0" smtClean="0">
                <a:latin typeface="Tahoma" pitchFamily="34" charset="0"/>
              </a:rPr>
              <a:t>] &gt; 10</a:t>
            </a:r>
            <a:r>
              <a:rPr lang="en-US" altLang="en-US" sz="2400" baseline="30000" dirty="0" smtClean="0">
                <a:latin typeface="Tahoma" pitchFamily="34" charset="0"/>
              </a:rPr>
              <a:t>-6</a:t>
            </a:r>
            <a:r>
              <a:rPr lang="en-US" altLang="en-US" sz="2400" dirty="0" smtClean="0">
                <a:latin typeface="Tahoma" pitchFamily="34" charset="0"/>
              </a:rPr>
              <a:t> M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</a:rPr>
              <a:t>More precisely, when [HA]</a:t>
            </a:r>
            <a:r>
              <a:rPr lang="en-US" altLang="en-US" sz="2400" baseline="-25000" dirty="0" smtClean="0">
                <a:latin typeface="Tahoma" pitchFamily="34" charset="0"/>
              </a:rPr>
              <a:t>o</a:t>
            </a:r>
            <a:r>
              <a:rPr lang="en-US" altLang="en-US" sz="2400" dirty="0" smtClean="0">
                <a:latin typeface="Tahoma" pitchFamily="34" charset="0"/>
              </a:rPr>
              <a:t> &gt; 10</a:t>
            </a:r>
            <a:r>
              <a:rPr lang="en-US" altLang="en-US" sz="2400" baseline="30000" dirty="0" smtClean="0">
                <a:latin typeface="Tahoma" pitchFamily="34" charset="0"/>
              </a:rPr>
              <a:t>-6</a:t>
            </a:r>
            <a:r>
              <a:rPr lang="en-US" altLang="en-US" sz="2400" dirty="0" smtClean="0">
                <a:latin typeface="Tahoma" pitchFamily="34" charset="0"/>
              </a:rPr>
              <a:t> M and Ka[HA]</a:t>
            </a:r>
            <a:r>
              <a:rPr lang="en-US" altLang="en-US" sz="2400" baseline="-25000" dirty="0" smtClean="0">
                <a:latin typeface="Tahoma" pitchFamily="34" charset="0"/>
              </a:rPr>
              <a:t>o</a:t>
            </a:r>
            <a:r>
              <a:rPr lang="en-US" altLang="en-US" sz="2400" dirty="0" smtClean="0">
                <a:latin typeface="Tahoma" pitchFamily="34" charset="0"/>
              </a:rPr>
              <a:t> &gt; 10</a:t>
            </a:r>
            <a:r>
              <a:rPr lang="en-US" altLang="en-US" sz="2400" baseline="30000" dirty="0" smtClean="0">
                <a:latin typeface="Tahoma" pitchFamily="34" charset="0"/>
              </a:rPr>
              <a:t>-12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  <a:cs typeface="Arial" charset="0"/>
              </a:rPr>
              <a:t>See chart (shows region where error &lt; 1%)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pitchFamily="34" charset="0"/>
                <a:cs typeface="Arial" charset="0"/>
              </a:rPr>
              <a:t>Failure also can give [</a:t>
            </a:r>
            <a:r>
              <a:rPr lang="en-US" altLang="en-US" sz="2400" dirty="0" smtClean="0">
                <a:latin typeface="Tahoma" pitchFamily="34" charset="0"/>
              </a:rPr>
              <a:t>H</a:t>
            </a:r>
            <a:r>
              <a:rPr lang="en-US" altLang="en-US" sz="2400" baseline="30000" dirty="0" smtClean="0">
                <a:latin typeface="Tahoma" pitchFamily="34" charset="0"/>
              </a:rPr>
              <a:t>+</a:t>
            </a:r>
            <a:r>
              <a:rPr lang="en-US" altLang="en-US" sz="2400" dirty="0" smtClean="0">
                <a:latin typeface="Tahoma" pitchFamily="34" charset="0"/>
                <a:cs typeface="Arial" charset="0"/>
              </a:rPr>
              <a:t>] &lt; 1.0 x 10</a:t>
            </a:r>
            <a:r>
              <a:rPr lang="en-US" altLang="en-US" sz="2400" baseline="30000" dirty="0" smtClean="0">
                <a:latin typeface="Tahoma" pitchFamily="34" charset="0"/>
              </a:rPr>
              <a:t>-7</a:t>
            </a:r>
            <a:r>
              <a:rPr lang="en-US" altLang="en-US" sz="2400" dirty="0" smtClean="0">
                <a:latin typeface="Tahoma" pitchFamily="34" charset="0"/>
                <a:cs typeface="Arial" charset="0"/>
              </a:rPr>
              <a:t> M</a:t>
            </a:r>
          </a:p>
        </p:txBody>
      </p:sp>
      <p:graphicFrame>
        <p:nvGraphicFramePr>
          <p:cNvPr id="467972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48200" y="1790700"/>
          <a:ext cx="4038600" cy="414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Chart" r:id="rId4" imgW="3238520" imgH="3324352" progId="Excel.Sheet.8">
                  <p:embed/>
                </p:oleObj>
              </mc:Choice>
              <mc:Fallback>
                <p:oleObj name="Chart" r:id="rId4" imgW="3238520" imgH="3324352" progId="Excel.Sheet.8">
                  <p:embed/>
                  <p:pic>
                    <p:nvPicPr>
                      <p:cNvPr id="46797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90700"/>
                        <a:ext cx="4038600" cy="414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6400800" y="2895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Assupmption #1 Works</a:t>
            </a:r>
          </a:p>
        </p:txBody>
      </p:sp>
      <p:sp>
        <p:nvSpPr>
          <p:cNvPr id="467974" name="Text Box 6"/>
          <p:cNvSpPr txBox="1">
            <a:spLocks noChangeArrowheads="1"/>
          </p:cNvSpPr>
          <p:nvPr/>
        </p:nvSpPr>
        <p:spPr bwMode="auto">
          <a:xfrm>
            <a:off x="5791200" y="4419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Fails</a:t>
            </a:r>
          </a:p>
        </p:txBody>
      </p:sp>
    </p:spTree>
    <p:extLst>
      <p:ext uri="{BB962C8B-B14F-4D97-AF65-F5344CB8AC3E}">
        <p14:creationId xmlns:p14="http://schemas.microsoft.com/office/powerpoint/2010/main" val="14801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1" grpId="0" build="p"/>
      <p:bldOleChart spid="467972" grpId="0"/>
      <p:bldP spid="467973" grpId="0"/>
      <p:bldP spid="4679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ahoma" pitchFamily="34" charset="0"/>
              </a:rPr>
              <a:t>Weak Base Problem: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As with weak acid problem, ICE approach can generally be used (except when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from base is not much more than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from water)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Note: when using ICE method, must have correct reaction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Example: Determine pH of 0.010 M NH</a:t>
            </a:r>
            <a:r>
              <a:rPr lang="en-US" altLang="en-US" sz="2400" baseline="-25000" smtClean="0">
                <a:latin typeface="Tahoma" pitchFamily="34" charset="0"/>
              </a:rPr>
              <a:t>3</a:t>
            </a:r>
            <a:r>
              <a:rPr lang="en-US" altLang="en-US" sz="2400" smtClean="0">
                <a:latin typeface="Tahoma" pitchFamily="34" charset="0"/>
              </a:rPr>
              <a:t> solution (K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(NH</a:t>
            </a:r>
            <a:r>
              <a:rPr lang="en-US" altLang="en-US" sz="2400" baseline="-25000" smtClean="0">
                <a:latin typeface="Tahoma" pitchFamily="34" charset="0"/>
              </a:rPr>
              <a:t>4</a:t>
            </a:r>
            <a:r>
              <a:rPr lang="en-US" altLang="en-US" sz="2400" baseline="30000" smtClean="0">
                <a:latin typeface="Tahoma" pitchFamily="34" charset="0"/>
              </a:rPr>
              <a:t>+</a:t>
            </a:r>
            <a:r>
              <a:rPr lang="en-US" altLang="en-US" sz="2400" smtClean="0">
                <a:latin typeface="Tahoma" pitchFamily="34" charset="0"/>
              </a:rPr>
              <a:t>) = 5.7 x 10</a:t>
            </a:r>
            <a:r>
              <a:rPr lang="en-US" altLang="en-US" sz="2400" baseline="30000" smtClean="0">
                <a:latin typeface="Tahoma" pitchFamily="34" charset="0"/>
              </a:rPr>
              <a:t>-10</a:t>
            </a:r>
            <a:r>
              <a:rPr lang="en-US" altLang="en-US" sz="2400" smtClean="0">
                <a:latin typeface="Tahoma" pitchFamily="34" charset="0"/>
              </a:rPr>
              <a:t>, so K</a:t>
            </a:r>
            <a:r>
              <a:rPr lang="en-US" altLang="en-US" sz="2400" baseline="-25000" smtClean="0">
                <a:latin typeface="Tahoma" pitchFamily="34" charset="0"/>
              </a:rPr>
              <a:t>b</a:t>
            </a:r>
            <a:r>
              <a:rPr lang="en-US" altLang="en-US" sz="2400" smtClean="0">
                <a:latin typeface="Tahoma" pitchFamily="34" charset="0"/>
              </a:rPr>
              <a:t> = K</a:t>
            </a:r>
            <a:r>
              <a:rPr lang="en-US" altLang="en-US" sz="2400" baseline="-25000" smtClean="0">
                <a:latin typeface="Tahoma" pitchFamily="34" charset="0"/>
              </a:rPr>
              <a:t>w</a:t>
            </a:r>
            <a:r>
              <a:rPr lang="en-US" altLang="en-US" sz="2400" smtClean="0">
                <a:latin typeface="Tahoma" pitchFamily="34" charset="0"/>
              </a:rPr>
              <a:t>/K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 = 1.75 x 10</a:t>
            </a:r>
            <a:r>
              <a:rPr lang="en-US" altLang="en-US" sz="2400" baseline="30000" smtClean="0">
                <a:latin typeface="Tahoma" pitchFamily="34" charset="0"/>
              </a:rPr>
              <a:t>-5</a:t>
            </a:r>
            <a:r>
              <a:rPr lang="en-US" altLang="en-US" sz="2400" smtClean="0">
                <a:latin typeface="Tahoma" pitchFamily="34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Reaction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>
                <a:latin typeface="Tahoma" pitchFamily="34" charset="0"/>
              </a:rPr>
              <a:t>NH</a:t>
            </a:r>
            <a:r>
              <a:rPr lang="en-US" altLang="en-US" sz="2000" baseline="-25000" smtClean="0">
                <a:latin typeface="Tahoma" pitchFamily="34" charset="0"/>
              </a:rPr>
              <a:t>3</a:t>
            </a:r>
            <a:r>
              <a:rPr lang="en-US" altLang="en-US" sz="2000" smtClean="0">
                <a:latin typeface="Tahoma" pitchFamily="34" charset="0"/>
              </a:rPr>
              <a:t> + H</a:t>
            </a:r>
            <a:r>
              <a:rPr lang="en-US" altLang="en-US" sz="2000" baseline="-25000" smtClean="0">
                <a:latin typeface="Tahoma" pitchFamily="34" charset="0"/>
              </a:rPr>
              <a:t>2</a:t>
            </a:r>
            <a:r>
              <a:rPr lang="en-US" altLang="en-US" sz="2000" smtClean="0">
                <a:latin typeface="Tahoma" pitchFamily="34" charset="0"/>
              </a:rPr>
              <a:t>O </a:t>
            </a:r>
            <a:r>
              <a:rPr lang="en-US" altLang="en-US" sz="2000" smtClean="0">
                <a:latin typeface="Tahoma" pitchFamily="34" charset="0"/>
                <a:sym typeface="Wingdings" pitchFamily="2" charset="2"/>
              </a:rPr>
              <a:t> NH</a:t>
            </a:r>
            <a:r>
              <a:rPr lang="en-US" altLang="en-US" sz="2000" baseline="-25000" smtClean="0">
                <a:latin typeface="Tahoma" pitchFamily="34" charset="0"/>
              </a:rPr>
              <a:t>4</a:t>
            </a:r>
            <a:r>
              <a:rPr lang="en-US" altLang="en-US" sz="2000" baseline="30000" smtClean="0">
                <a:latin typeface="Tahoma" pitchFamily="34" charset="0"/>
              </a:rPr>
              <a:t>+</a:t>
            </a:r>
            <a:r>
              <a:rPr lang="en-US" altLang="en-US" sz="2000" smtClean="0">
                <a:latin typeface="Tahoma" pitchFamily="34" charset="0"/>
                <a:sym typeface="Wingdings" pitchFamily="2" charset="2"/>
              </a:rPr>
              <a:t> + OH</a:t>
            </a:r>
            <a:r>
              <a:rPr lang="en-US" altLang="en-US" sz="2000" baseline="30000" smtClean="0">
                <a:latin typeface="Tahoma" pitchFamily="34" charset="0"/>
              </a:rPr>
              <a:t>-</a:t>
            </a:r>
            <a:endParaRPr lang="en-US" altLang="en-US" sz="2000" smtClean="0">
              <a:latin typeface="Tahoma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Go over on board</a:t>
            </a:r>
            <a:endParaRPr lang="en-US" altLang="en-US" sz="2400" baseline="-250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4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Weak Acid/Weak Base Questions: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</a:rPr>
              <a:t>A solution is prepared by dissolving 0.10 moles of NH</a:t>
            </a:r>
            <a:r>
              <a:rPr lang="en-US" altLang="en-US" sz="2400" baseline="-25000" smtClean="0">
                <a:latin typeface="Tahoma" pitchFamily="34" charset="0"/>
              </a:rPr>
              <a:t>4</a:t>
            </a:r>
            <a:r>
              <a:rPr lang="en-US" altLang="en-US" sz="2400" smtClean="0">
                <a:latin typeface="Tahoma" pitchFamily="34" charset="0"/>
              </a:rPr>
              <a:t>NO</a:t>
            </a:r>
            <a:r>
              <a:rPr lang="en-US" altLang="en-US" sz="2400" baseline="-25000" smtClean="0">
                <a:latin typeface="Tahoma" pitchFamily="34" charset="0"/>
              </a:rPr>
              <a:t>3</a:t>
            </a:r>
            <a:r>
              <a:rPr lang="en-US" altLang="en-US" sz="2400" smtClean="0">
                <a:latin typeface="Tahoma" pitchFamily="34" charset="0"/>
              </a:rPr>
              <a:t> into water to make 1.00 L of solution.  Show how to set up this problem for determining the pH using the ICE method.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</a:rPr>
              <a:t>A student is solving a weak base problem for a weak base initially at 1.00 x 10</a:t>
            </a:r>
            <a:r>
              <a:rPr lang="en-US" altLang="en-US" sz="2400" baseline="30000" smtClean="0">
                <a:latin typeface="Tahoma" pitchFamily="34" charset="0"/>
              </a:rPr>
              <a:t>-4</a:t>
            </a:r>
            <a:r>
              <a:rPr lang="en-US" altLang="en-US" sz="2400" smtClean="0">
                <a:latin typeface="Tahoma" pitchFamily="34" charset="0"/>
              </a:rPr>
              <a:t> M using the ICE method and calculates that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= 2.4 x 10</a:t>
            </a:r>
            <a:r>
              <a:rPr lang="en-US" altLang="en-US" sz="2400" baseline="30000" smtClean="0">
                <a:latin typeface="Tahoma" pitchFamily="34" charset="0"/>
              </a:rPr>
              <a:t>-8</a:t>
            </a:r>
            <a:r>
              <a:rPr lang="en-US" altLang="en-US" sz="2400" smtClean="0">
                <a:latin typeface="Tahoma" pitchFamily="34" charset="0"/>
              </a:rPr>
              <a:t> M.  Was the ICE method appropriate?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ahoma" pitchFamily="34" charset="0"/>
              </a:rPr>
              <a:t>The pH of an unknown weak acid prepared to a concentration 0.0100 M is measured and found to be 3.77.  Calculate </a:t>
            </a:r>
            <a:r>
              <a:rPr lang="en-US" altLang="en-US" sz="2400" smtClean="0">
                <a:latin typeface="Symbol" pitchFamily="18" charset="2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 and 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775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Labs Due </a:t>
            </a:r>
            <a:r>
              <a:rPr lang="en-US" altLang="en-US" sz="2800" dirty="0" smtClean="0">
                <a:latin typeface="Tahoma" charset="0"/>
              </a:rPr>
              <a:t>Wednesday</a:t>
            </a:r>
            <a:endParaRPr lang="en-US" altLang="en-US" sz="2800" dirty="0" smtClean="0">
              <a:latin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GC</a:t>
            </a:r>
            <a:endParaRPr lang="en-US" altLang="en-US" sz="24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</a:t>
            </a:r>
            <a:r>
              <a:rPr lang="en-US" altLang="en-US" sz="2800" dirty="0" smtClean="0">
                <a:latin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8 – Advanced Equilibrium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The </a:t>
            </a:r>
            <a:r>
              <a:rPr lang="en-US" altLang="en-US" sz="2000" dirty="0">
                <a:latin typeface="Tahoma" charset="0"/>
              </a:rPr>
              <a:t>systematic method and its six </a:t>
            </a:r>
            <a:r>
              <a:rPr lang="en-US" altLang="en-US" sz="2000" dirty="0" smtClean="0">
                <a:latin typeface="Tahoma" charset="0"/>
              </a:rPr>
              <a:t>steps – more practice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Generalities about using the systematic method</a:t>
            </a:r>
            <a:endParaRPr lang="en-US" altLang="en-US" sz="2000" dirty="0">
              <a:latin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9 – Acid/Base Equilibria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The “weak acid </a:t>
            </a:r>
            <a:r>
              <a:rPr lang="en-US" altLang="en-US" sz="2000" dirty="0" smtClean="0">
                <a:latin typeface="Tahoma" charset="0"/>
              </a:rPr>
              <a:t>problem</a:t>
            </a:r>
            <a:r>
              <a:rPr lang="en-US" altLang="en-US" sz="2000" dirty="0" smtClean="0">
                <a:latin typeface="Tahoma" charset="0"/>
              </a:rPr>
              <a:t>” (pH of weak acid in water</a:t>
            </a:r>
            <a:r>
              <a:rPr lang="en-US" altLang="en-US" sz="2000" dirty="0" smtClean="0">
                <a:latin typeface="Tahoma" charset="0"/>
              </a:rPr>
              <a:t>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The weak base problem</a:t>
            </a:r>
            <a:endParaRPr lang="en-US" altLang="en-US" sz="20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charset="0"/>
              </a:rPr>
              <a:t>The Systematic Method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2</a:t>
            </a:r>
            <a:r>
              <a:rPr lang="en-US" sz="3200" baseline="30000" dirty="0" smtClean="0">
                <a:latin typeface="Tahoma" charset="0"/>
              </a:rPr>
              <a:t>nd</a:t>
            </a:r>
            <a:r>
              <a:rPr lang="en-US" sz="3200" dirty="0" smtClean="0">
                <a:latin typeface="Tahoma" charset="0"/>
              </a:rPr>
              <a:t> Example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charset="0"/>
              </a:rPr>
              <a:t>An aqueous mixture of CdCl</a:t>
            </a:r>
            <a:r>
              <a:rPr lang="en-US" baseline="-25000" dirty="0" smtClean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 and </a:t>
            </a:r>
            <a:r>
              <a:rPr lang="en-US" dirty="0" err="1" smtClean="0">
                <a:latin typeface="Tahoma" charset="0"/>
              </a:rPr>
              <a:t>NaSCN</a:t>
            </a:r>
            <a:r>
              <a:rPr lang="en-US" dirty="0" smtClean="0">
                <a:latin typeface="Tahoma" charset="0"/>
              </a:rPr>
              <a:t> is made</a:t>
            </a:r>
          </a:p>
          <a:p>
            <a:pPr lvl="1"/>
            <a:r>
              <a:rPr lang="en-US" sz="2400" dirty="0" smtClean="0">
                <a:latin typeface="Tahoma" charset="0"/>
              </a:rPr>
              <a:t>Initial concentrations are [CdCl</a:t>
            </a:r>
            <a:r>
              <a:rPr lang="en-US" sz="2400" baseline="-25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] = 0.0080 M and [</a:t>
            </a:r>
            <a:r>
              <a:rPr lang="en-US" sz="2400" dirty="0" err="1" smtClean="0">
                <a:latin typeface="Tahoma" charset="0"/>
              </a:rPr>
              <a:t>NaSCN</a:t>
            </a:r>
            <a:r>
              <a:rPr lang="en-US" sz="2400" dirty="0" smtClean="0">
                <a:latin typeface="Tahoma" charset="0"/>
              </a:rPr>
              <a:t>] = 0.0040 M</a:t>
            </a:r>
          </a:p>
          <a:p>
            <a:pPr lvl="1"/>
            <a:r>
              <a:rPr lang="en-US" sz="2400" dirty="0" smtClean="0">
                <a:latin typeface="Tahoma" charset="0"/>
              </a:rPr>
              <a:t>Cd</a:t>
            </a:r>
            <a:r>
              <a:rPr lang="en-US" sz="2400" baseline="30000" dirty="0" smtClean="0">
                <a:latin typeface="Tahoma" charset="0"/>
              </a:rPr>
              <a:t>2+</a:t>
            </a:r>
            <a:r>
              <a:rPr lang="en-US" sz="2400" dirty="0" smtClean="0">
                <a:latin typeface="Tahoma" charset="0"/>
              </a:rPr>
              <a:t> reacts with SCN</a:t>
            </a:r>
            <a:r>
              <a:rPr lang="en-US" sz="2400" baseline="30000" dirty="0" smtClean="0">
                <a:latin typeface="Tahoma" charset="0"/>
              </a:rPr>
              <a:t>-</a:t>
            </a:r>
            <a:r>
              <a:rPr lang="en-US" sz="2400" dirty="0" smtClean="0">
                <a:latin typeface="Tahoma" charset="0"/>
              </a:rPr>
              <a:t> to form </a:t>
            </a:r>
            <a:r>
              <a:rPr lang="en-US" sz="2400" dirty="0" err="1" smtClean="0">
                <a:latin typeface="Tahoma" charset="0"/>
              </a:rPr>
              <a:t>CdSCN</a:t>
            </a:r>
            <a:r>
              <a:rPr lang="en-US" sz="2400" baseline="30000" dirty="0" smtClean="0">
                <a:latin typeface="Tahoma" charset="0"/>
              </a:rPr>
              <a:t>+</a:t>
            </a:r>
            <a:r>
              <a:rPr lang="en-US" sz="2400" dirty="0" smtClean="0">
                <a:latin typeface="Tahoma" charset="0"/>
              </a:rPr>
              <a:t> K = 95</a:t>
            </a:r>
            <a:endParaRPr lang="en-US" sz="2400" baseline="30000" dirty="0" smtClean="0">
              <a:latin typeface="Tahoma" charset="0"/>
            </a:endParaRPr>
          </a:p>
          <a:p>
            <a:pPr lvl="1"/>
            <a:r>
              <a:rPr lang="en-US" sz="2400" dirty="0" smtClean="0">
                <a:latin typeface="Tahoma" charset="0"/>
              </a:rPr>
              <a:t>HSCN is a strong acid</a:t>
            </a:r>
          </a:p>
          <a:p>
            <a:pPr lvl="1"/>
            <a:r>
              <a:rPr lang="en-US" sz="2400" dirty="0" smtClean="0">
                <a:latin typeface="Tahoma" charset="0"/>
              </a:rPr>
              <a:t>Ignore any other reactions (e.g. formation of </a:t>
            </a:r>
            <a:r>
              <a:rPr lang="en-US" sz="2400" dirty="0" err="1" smtClean="0">
                <a:latin typeface="Tahoma" charset="0"/>
              </a:rPr>
              <a:t>CdOH</a:t>
            </a:r>
            <a:r>
              <a:rPr lang="en-US" sz="2400" baseline="30000" dirty="0" smtClean="0">
                <a:latin typeface="Tahoma" charset="0"/>
              </a:rPr>
              <a:t>+</a:t>
            </a:r>
            <a:r>
              <a:rPr lang="en-US" sz="2400" dirty="0" smtClean="0">
                <a:latin typeface="Tahoma" charset="0"/>
              </a:rPr>
              <a:t>)</a:t>
            </a:r>
          </a:p>
          <a:p>
            <a:pPr lvl="1"/>
            <a:r>
              <a:rPr lang="en-US" sz="2400" dirty="0" smtClean="0">
                <a:latin typeface="Tahoma" charset="0"/>
              </a:rPr>
              <a:t>Ignore activity considerations</a:t>
            </a:r>
          </a:p>
          <a:p>
            <a:pPr lvl="1"/>
            <a:r>
              <a:rPr lang="en-US" sz="2400" dirty="0" smtClean="0">
                <a:latin typeface="Tahoma" charset="0"/>
              </a:rPr>
              <a:t>Go through steps 1 through 5</a:t>
            </a:r>
          </a:p>
        </p:txBody>
      </p:sp>
    </p:spTree>
    <p:extLst>
      <p:ext uri="{BB962C8B-B14F-4D97-AF65-F5344CB8AC3E}">
        <p14:creationId xmlns:p14="http://schemas.microsoft.com/office/powerpoint/2010/main" val="330856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charset="0"/>
              </a:rPr>
              <a:t>The Systematic Method</a:t>
            </a:r>
            <a:br>
              <a:rPr lang="en-US" sz="4000" dirty="0" smtClean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3</a:t>
            </a:r>
            <a:r>
              <a:rPr lang="en-US" sz="3200" baseline="30000" dirty="0" smtClean="0">
                <a:latin typeface="Tahoma" charset="0"/>
              </a:rPr>
              <a:t>rd</a:t>
            </a:r>
            <a:r>
              <a:rPr lang="en-US" sz="3200" dirty="0" smtClean="0">
                <a:latin typeface="Tahoma" charset="0"/>
              </a:rPr>
              <a:t> Example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mtClean="0">
                <a:latin typeface="Tahoma" charset="0"/>
              </a:rPr>
              <a:t>A student prepares a solution that contains 0.050 mol of AgNO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and 0.0040 mol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in water with a total volume of 1.00 L.  The AgNO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is totally soluble,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is a weak base, and Ag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 reacts with 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to form Ag(NH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)</a:t>
            </a:r>
            <a:r>
              <a:rPr lang="en-US" baseline="-25000" smtClean="0">
                <a:latin typeface="Tahoma" charset="0"/>
              </a:rPr>
              <a:t>2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.  Assume the Ag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 does not react with water or 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.  Go through the first 5 steps of the systematic method.</a:t>
            </a:r>
          </a:p>
        </p:txBody>
      </p:sp>
    </p:spTree>
    <p:extLst>
      <p:ext uri="{BB962C8B-B14F-4D97-AF65-F5344CB8AC3E}">
        <p14:creationId xmlns:p14="http://schemas.microsoft.com/office/powerpoint/2010/main" val="139603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The Systematic Method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Stong Acid/Strong Base Problems</a:t>
            </a:r>
            <a:endParaRPr lang="en-US" sz="3200" smtClean="0">
              <a:latin typeface="Tahoma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When do we need to use the systematic approach?</a:t>
            </a:r>
          </a:p>
          <a:p>
            <a:pPr lvl="1"/>
            <a:r>
              <a:rPr lang="en-US" smtClean="0">
                <a:latin typeface="Tahoma" charset="0"/>
              </a:rPr>
              <a:t>when more than 1 coupled reaction occur (unless coupling is insignificant)</a:t>
            </a:r>
          </a:p>
          <a:p>
            <a:pPr lvl="1"/>
            <a:r>
              <a:rPr lang="en-US" smtClean="0">
                <a:latin typeface="Tahoma" charset="0"/>
              </a:rPr>
              <a:t>examples: 4.0 x 10</a:t>
            </a:r>
            <a:r>
              <a:rPr lang="en-US" baseline="30000" smtClean="0">
                <a:latin typeface="Tahoma" charset="0"/>
              </a:rPr>
              <a:t>-3</a:t>
            </a:r>
            <a:r>
              <a:rPr lang="en-US" smtClean="0">
                <a:latin typeface="Tahoma" charset="0"/>
              </a:rPr>
              <a:t> M HCl. 7.2 x 10</a:t>
            </a:r>
            <a:r>
              <a:rPr lang="en-US" baseline="30000" smtClean="0">
                <a:latin typeface="Tahoma" charset="0"/>
              </a:rPr>
              <a:t>-3</a:t>
            </a:r>
            <a:r>
              <a:rPr lang="en-US" smtClean="0">
                <a:latin typeface="Tahoma" charset="0"/>
              </a:rPr>
              <a:t> M NaOH</a:t>
            </a:r>
          </a:p>
          <a:p>
            <a:pPr lvl="1"/>
            <a:r>
              <a:rPr lang="en-US" smtClean="0">
                <a:latin typeface="Tahoma" charset="0"/>
              </a:rPr>
              <a:t>Key point is the charge balance equation:</a:t>
            </a:r>
          </a:p>
          <a:p>
            <a:pPr lvl="1">
              <a:buFontTx/>
              <a:buChar char="-"/>
            </a:pPr>
            <a:r>
              <a:rPr lang="en-US" smtClean="0">
                <a:latin typeface="Tahoma" charset="0"/>
              </a:rPr>
              <a:t>for strong acid HX, [H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= [X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 + [OH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</a:t>
            </a:r>
          </a:p>
          <a:p>
            <a:pPr lvl="2">
              <a:buFontTx/>
              <a:buChar char="-"/>
            </a:pPr>
            <a:r>
              <a:rPr lang="en-US" smtClean="0">
                <a:latin typeface="Tahoma" charset="0"/>
              </a:rPr>
              <a:t>If [X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 &gt;&gt; [OH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], then [H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= [X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</a:t>
            </a:r>
          </a:p>
          <a:p>
            <a:pPr lvl="1"/>
            <a:r>
              <a:rPr lang="en-US" smtClean="0">
                <a:latin typeface="Tahoma" charset="0"/>
              </a:rPr>
              <a:t>for strong base NaOH, [H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+ [Na</a:t>
            </a:r>
            <a:r>
              <a:rPr lang="en-US" baseline="30000" smtClean="0">
                <a:latin typeface="Tahoma" charset="0"/>
              </a:rPr>
              <a:t>+</a:t>
            </a:r>
            <a:r>
              <a:rPr lang="en-US" smtClean="0">
                <a:latin typeface="Tahoma" charset="0"/>
              </a:rPr>
              <a:t>] = [OH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4369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The Systematic Method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4000" smtClean="0">
                <a:latin typeface="Tahoma" charset="0"/>
              </a:rPr>
              <a:t>General Comments</a:t>
            </a:r>
            <a:endParaRPr lang="en-US" altLang="en-US" sz="3200" smtClean="0">
              <a:latin typeface="Tahoma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Effects of secondary reactions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e.g. MgCO</a:t>
            </a:r>
            <a:r>
              <a:rPr lang="en-US" altLang="en-US" baseline="-25000" smtClean="0">
                <a:latin typeface="Tahoma" charset="0"/>
              </a:rPr>
              <a:t>3</a:t>
            </a:r>
            <a:r>
              <a:rPr lang="en-US" altLang="en-US" smtClean="0">
                <a:latin typeface="Tahoma" charset="0"/>
              </a:rPr>
              <a:t> dissolution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Additional reactions increase solubility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Secondary reactions also can affect pH (CO</a:t>
            </a:r>
            <a:r>
              <a:rPr lang="en-US" altLang="en-US" baseline="-25000" smtClean="0">
                <a:latin typeface="Tahoma" charset="0"/>
              </a:rPr>
              <a:t>3</a:t>
            </a:r>
            <a:r>
              <a:rPr lang="en-US" altLang="en-US" baseline="30000" smtClean="0">
                <a:latin typeface="Tahoma" charset="0"/>
              </a:rPr>
              <a:t>2-</a:t>
            </a:r>
            <a:r>
              <a:rPr lang="en-US" altLang="en-US" smtClean="0">
                <a:latin typeface="Tahoma" charset="0"/>
              </a:rPr>
              <a:t> +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O will produce 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 while Mg</a:t>
            </a:r>
            <a:r>
              <a:rPr lang="en-US" altLang="en-US" baseline="30000" smtClean="0">
                <a:latin typeface="Tahoma" charset="0"/>
              </a:rPr>
              <a:t>2+</a:t>
            </a:r>
            <a:r>
              <a:rPr lang="en-US" altLang="en-US" smtClean="0">
                <a:latin typeface="Tahoma" charset="0"/>
              </a:rPr>
              <a:t> +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O will produce 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Software is also available to solve these types of problems (but still need to know steps 1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smtClean="0">
                <a:latin typeface="Tahoma" charset="0"/>
              </a:rPr>
              <a:t> 5 to get problems solved)</a:t>
            </a:r>
          </a:p>
        </p:txBody>
      </p:sp>
    </p:spTree>
    <p:extLst>
      <p:ext uri="{BB962C8B-B14F-4D97-AF65-F5344CB8AC3E}">
        <p14:creationId xmlns:p14="http://schemas.microsoft.com/office/powerpoint/2010/main" val="333598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>
                <a:latin typeface="Tahoma" pitchFamily="34" charset="0"/>
              </a:rPr>
              <a:t>Acid – Base Equilibria (Ch. </a:t>
            </a:r>
            <a:r>
              <a:rPr lang="en-US" altLang="en-US" dirty="0">
                <a:latin typeface="Tahoma" pitchFamily="34" charset="0"/>
              </a:rPr>
              <a:t>9</a:t>
            </a:r>
            <a:r>
              <a:rPr lang="en-US" altLang="en-US" dirty="0" smtClean="0">
                <a:latin typeface="Tahoma" pitchFamily="34" charset="0"/>
              </a:rPr>
              <a:t>)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Tahoma" pitchFamily="34" charset="0"/>
              </a:rPr>
              <a:t>Weak Acid Problems: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e.g. What is the pH and the concentration of major species in a 2.0 x 10</a:t>
            </a:r>
            <a:r>
              <a:rPr lang="en-US" altLang="en-US" sz="2400" baseline="30000" dirty="0" smtClean="0">
                <a:latin typeface="Tahoma" pitchFamily="34" charset="0"/>
              </a:rPr>
              <a:t>-4</a:t>
            </a:r>
            <a:r>
              <a:rPr lang="en-US" altLang="en-US" sz="2400" dirty="0" smtClean="0">
                <a:latin typeface="Tahoma" pitchFamily="34" charset="0"/>
              </a:rPr>
              <a:t> M HCO</a:t>
            </a:r>
            <a:r>
              <a:rPr lang="en-US" altLang="en-US" sz="2400" baseline="-25000" dirty="0" smtClean="0">
                <a:latin typeface="Tahoma" pitchFamily="34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H (formic acid, K</a:t>
            </a:r>
            <a:r>
              <a:rPr lang="en-US" altLang="en-US" sz="2400" baseline="-25000" dirty="0" smtClean="0">
                <a:latin typeface="Tahoma" pitchFamily="34" charset="0"/>
              </a:rPr>
              <a:t>a</a:t>
            </a:r>
            <a:r>
              <a:rPr lang="en-US" altLang="en-US" sz="2400" dirty="0" smtClean="0">
                <a:latin typeface="Tahoma" pitchFamily="34" charset="0"/>
              </a:rPr>
              <a:t> = 1.80 x 10</a:t>
            </a:r>
            <a:r>
              <a:rPr lang="en-US" altLang="en-US" sz="2400" baseline="30000" dirty="0" smtClean="0">
                <a:latin typeface="Tahoma" pitchFamily="34" charset="0"/>
              </a:rPr>
              <a:t>-4</a:t>
            </a:r>
            <a:r>
              <a:rPr lang="en-US" altLang="en-US" sz="2400" dirty="0" smtClean="0">
                <a:latin typeface="Tahoma" pitchFamily="34" charset="0"/>
              </a:rPr>
              <a:t>) solution ?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Can use either systematic method or ICE method.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Systematic method will give correct answers, but full solution results in cubic equation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ICE method works most of the time</a:t>
            </a:r>
          </a:p>
          <a:p>
            <a:pPr lvl="1"/>
            <a:r>
              <a:rPr lang="en-US" altLang="en-US" sz="2400" dirty="0" smtClean="0">
                <a:latin typeface="Tahoma" pitchFamily="34" charset="0"/>
              </a:rPr>
              <a:t>Use of systematic method with assumptions allows determining when ICE method can be used</a:t>
            </a:r>
          </a:p>
        </p:txBody>
      </p:sp>
    </p:spTree>
    <p:extLst>
      <p:ext uri="{BB962C8B-B14F-4D97-AF65-F5344CB8AC3E}">
        <p14:creationId xmlns:p14="http://schemas.microsoft.com/office/powerpoint/2010/main" val="147697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800" smtClean="0">
                <a:latin typeface="Tahoma" pitchFamily="34" charset="0"/>
              </a:rPr>
              <a:t>Weak Acid Problem – cont.:</a:t>
            </a:r>
          </a:p>
          <a:p>
            <a:pPr lvl="1"/>
            <a:r>
              <a:rPr lang="en-US" altLang="en-US" sz="2400" smtClean="0">
                <a:latin typeface="Tahoma" pitchFamily="34" charset="0"/>
              </a:rPr>
              <a:t>Systematic Approach (HCO</a:t>
            </a:r>
            <a:r>
              <a:rPr lang="en-US" altLang="en-US" sz="2400" baseline="-25000" smtClean="0">
                <a:latin typeface="Tahoma" pitchFamily="34" charset="0"/>
              </a:rPr>
              <a:t>2</a:t>
            </a:r>
            <a:r>
              <a:rPr lang="en-US" altLang="en-US" sz="2400" smtClean="0">
                <a:latin typeface="Tahoma" pitchFamily="34" charset="0"/>
              </a:rPr>
              <a:t>H = HA to make problem more general where HA = weak acid)</a:t>
            </a:r>
          </a:p>
          <a:p>
            <a:pPr lvl="2"/>
            <a:r>
              <a:rPr lang="en-US" altLang="en-US" sz="2000" smtClean="0">
                <a:latin typeface="Tahoma" pitchFamily="34" charset="0"/>
              </a:rPr>
              <a:t>Step 1 (Equations) HA 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↔ 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+ 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</a:p>
          <a:p>
            <a:pPr lvl="2">
              <a:buFontTx/>
              <a:buNone/>
            </a:pPr>
            <a:r>
              <a:rPr lang="en-US" altLang="en-US" sz="2000" smtClean="0">
                <a:latin typeface="Tahoma" pitchFamily="34" charset="0"/>
                <a:cs typeface="Arial" charset="0"/>
              </a:rPr>
              <a:t>			      H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2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O ↔ 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+ 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2: Charge Balance Equation: 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=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+ [OH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</a:t>
            </a:r>
          </a:p>
          <a:p>
            <a:pPr lvl="3">
              <a:buFontTx/>
              <a:buNone/>
            </a:pPr>
            <a:r>
              <a:rPr lang="en-US" altLang="en-US" sz="1800" smtClean="0">
                <a:latin typeface="Tahoma" pitchFamily="34" charset="0"/>
                <a:cs typeface="Arial" charset="0"/>
              </a:rPr>
              <a:t>2 assumptions possible: ([A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 &gt;&gt; [OH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 – assumption used in ICE method or [A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 &lt;&lt; [OH</a:t>
            </a:r>
            <a:r>
              <a:rPr lang="en-US" altLang="en-US" sz="18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1800" smtClean="0">
                <a:latin typeface="Tahoma" pitchFamily="34" charset="0"/>
                <a:cs typeface="Arial" charset="0"/>
              </a:rPr>
              <a:t>])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3: Mass Balance Equation: [HA]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o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= 2.0 x 10</a:t>
            </a:r>
            <a:r>
              <a:rPr lang="en-US" altLang="en-US" sz="2000" baseline="30000" smtClean="0">
                <a:latin typeface="Tahoma" pitchFamily="34" charset="0"/>
              </a:rPr>
              <a:t>-4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M = [HA] +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4: K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w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= 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][OH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and K</a:t>
            </a:r>
            <a:r>
              <a:rPr lang="en-US" altLang="en-US" sz="2000" baseline="-25000" smtClean="0">
                <a:latin typeface="Tahoma" pitchFamily="34" charset="0"/>
                <a:cs typeface="Arial" charset="0"/>
              </a:rPr>
              <a:t>a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 =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]/[HA]</a:t>
            </a:r>
          </a:p>
          <a:p>
            <a:pPr lvl="2"/>
            <a:r>
              <a:rPr lang="en-US" altLang="en-US" sz="2000" smtClean="0">
                <a:latin typeface="Tahoma" pitchFamily="34" charset="0"/>
                <a:cs typeface="Arial" charset="0"/>
              </a:rPr>
              <a:t>Step 5: 4 equations (1 ea. steps 2 + 3, 2 equa. step 4), unk.: [HA], [A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 [H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], [OH</a:t>
            </a:r>
            <a:r>
              <a:rPr lang="en-US" altLang="en-US" sz="2000" baseline="30000" smtClean="0">
                <a:latin typeface="Tahoma" pitchFamily="34" charset="0"/>
                <a:cs typeface="Arial" charset="0"/>
              </a:rPr>
              <a:t>-</a:t>
            </a:r>
            <a:r>
              <a:rPr lang="en-US" altLang="en-US" sz="2000" smtClean="0">
                <a:latin typeface="Tahoma" pitchFamily="34" charset="0"/>
                <a:cs typeface="Arial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73013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pitchFamily="34" charset="0"/>
              </a:rPr>
              <a:t>Acid – Base Equilibria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pitchFamily="34" charset="0"/>
              </a:rPr>
              <a:t>Weak Acid Problem – cont.: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Assumption #1: [A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&gt;&gt; [OH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so [A</a:t>
            </a:r>
            <a:r>
              <a:rPr lang="en-US" altLang="en-US" sz="2400" baseline="30000" smtClean="0">
                <a:latin typeface="Tahoma" pitchFamily="34" charset="0"/>
              </a:rPr>
              <a:t>-</a:t>
            </a:r>
            <a:r>
              <a:rPr lang="en-US" altLang="en-US" sz="2400" smtClean="0">
                <a:latin typeface="Tahoma" pitchFamily="34" charset="0"/>
              </a:rPr>
              <a:t>] = [H</a:t>
            </a:r>
            <a:r>
              <a:rPr lang="en-US" altLang="en-US" sz="2400" baseline="30000" smtClean="0">
                <a:latin typeface="Tahoma" pitchFamily="34" charset="0"/>
              </a:rPr>
              <a:t>+</a:t>
            </a:r>
            <a:r>
              <a:rPr lang="en-US" altLang="en-US" sz="2400" smtClean="0">
                <a:latin typeface="Tahoma" pitchFamily="34" charset="0"/>
              </a:rPr>
              <a:t>]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Discussion: this assumption means that we expect that there will be more H</a:t>
            </a:r>
            <a:r>
              <a:rPr lang="en-US" altLang="en-US" sz="2400" baseline="30000" smtClean="0">
                <a:latin typeface="Tahoma" pitchFamily="34" charset="0"/>
              </a:rPr>
              <a:t>+</a:t>
            </a:r>
            <a:r>
              <a:rPr lang="en-US" altLang="en-US" sz="2400" smtClean="0">
                <a:latin typeface="Tahoma" pitchFamily="34" charset="0"/>
              </a:rPr>
              <a:t> from formic acid than from water.  This assumption makes sense when [HA]</a:t>
            </a:r>
            <a:r>
              <a:rPr lang="en-US" altLang="en-US" sz="2400" baseline="-25000" smtClean="0">
                <a:latin typeface="Tahoma" pitchFamily="34" charset="0"/>
              </a:rPr>
              <a:t>o</a:t>
            </a:r>
            <a:r>
              <a:rPr lang="en-US" altLang="en-US" sz="2400" smtClean="0">
                <a:latin typeface="Tahoma" pitchFamily="34" charset="0"/>
              </a:rPr>
              <a:t> is large and K</a:t>
            </a:r>
            <a:r>
              <a:rPr lang="en-US" altLang="en-US" sz="2400" baseline="-25000" smtClean="0">
                <a:latin typeface="Tahoma" pitchFamily="34" charset="0"/>
              </a:rPr>
              <a:t>a</a:t>
            </a:r>
            <a:r>
              <a:rPr lang="en-US" altLang="en-US" sz="2400" smtClean="0">
                <a:latin typeface="Tahoma" pitchFamily="34" charset="0"/>
              </a:rPr>
              <a:t> is not that small (valid for [HA]</a:t>
            </a:r>
            <a:r>
              <a:rPr lang="en-US" altLang="en-US" sz="2400" baseline="-25000" smtClean="0">
                <a:latin typeface="Tahoma" pitchFamily="34" charset="0"/>
              </a:rPr>
              <a:t>o</a:t>
            </a:r>
            <a:r>
              <a:rPr lang="en-US" altLang="en-US" sz="2400" smtClean="0">
                <a:latin typeface="Tahoma" pitchFamily="34" charset="0"/>
              </a:rPr>
              <a:t>&gt;10</a:t>
            </a:r>
            <a:r>
              <a:rPr lang="en-US" altLang="en-US" sz="2400" baseline="30000" smtClean="0">
                <a:latin typeface="Tahoma" pitchFamily="34" charset="0"/>
              </a:rPr>
              <a:t>-6</a:t>
            </a:r>
            <a:r>
              <a:rPr lang="en-US" altLang="en-US" sz="2400" smtClean="0">
                <a:latin typeface="Tahoma" pitchFamily="34" charset="0"/>
              </a:rPr>
              <a:t> M for formic acid)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ICE approach (Gives same result as systematic method if assumption #1 is made)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>
                <a:latin typeface="Tahoma" pitchFamily="34" charset="0"/>
              </a:rPr>
              <a:t>(Equations)   HA   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↔    H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+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+    A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</a:t>
            </a:r>
            <a:endParaRPr lang="en-US" altLang="en-US" sz="2400" smtClean="0">
              <a:latin typeface="Tahoma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	Initital     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   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   0          0</a:t>
            </a:r>
            <a:endParaRPr lang="en-US" altLang="en-US" sz="2400" baseline="30000" smtClean="0">
              <a:latin typeface="Tahoma" pitchFamily="34" charset="0"/>
              <a:cs typeface="Arial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   Change         - x          +x        +x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pitchFamily="34" charset="0"/>
                <a:cs typeface="Arial" charset="0"/>
              </a:rPr>
              <a:t>   Equil.   2.0 x 10</a:t>
            </a:r>
            <a:r>
              <a:rPr lang="en-US" altLang="en-US" sz="2400" baseline="30000" smtClean="0">
                <a:latin typeface="Tahoma" pitchFamily="34" charset="0"/>
                <a:cs typeface="Arial" charset="0"/>
              </a:rPr>
              <a:t>-4</a:t>
            </a:r>
            <a:r>
              <a:rPr lang="en-US" altLang="en-US" sz="2400" smtClean="0">
                <a:latin typeface="Tahoma" pitchFamily="34" charset="0"/>
                <a:cs typeface="Arial" charset="0"/>
              </a:rPr>
              <a:t> – x     x          x</a:t>
            </a:r>
            <a:endParaRPr lang="en-US" altLang="en-US" sz="240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9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2707</TotalTime>
  <Words>990</Words>
  <Application>Microsoft Office PowerPoint</Application>
  <PresentationFormat>On-screen Show (4:3)</PresentationFormat>
  <Paragraphs>102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Symbol</vt:lpstr>
      <vt:lpstr>Tahoma</vt:lpstr>
      <vt:lpstr>Times New Roman</vt:lpstr>
      <vt:lpstr>Wingdings</vt:lpstr>
      <vt:lpstr>Default Design</vt:lpstr>
      <vt:lpstr>Chart</vt:lpstr>
      <vt:lpstr>Chem. 31 – 11/27 Lecture</vt:lpstr>
      <vt:lpstr>Announcements</vt:lpstr>
      <vt:lpstr>The Systematic Method 2nd Example</vt:lpstr>
      <vt:lpstr>The Systematic Method 3rd Example</vt:lpstr>
      <vt:lpstr>The Systematic Method Stong Acid/Strong Base Problems</vt:lpstr>
      <vt:lpstr>The Systematic Method General Comments</vt:lpstr>
      <vt:lpstr>Acid – Base Equilibria (Ch. 9)</vt:lpstr>
      <vt:lpstr>Acid – Base Equilibria</vt:lpstr>
      <vt:lpstr>Acid – Base Equilibria</vt:lpstr>
      <vt:lpstr>Acid – Base Equilibria</vt:lpstr>
      <vt:lpstr>Acid – Base Equilibria</vt:lpstr>
      <vt:lpstr>Acid – Base Equilibria</vt:lpstr>
      <vt:lpstr>Acid – Base Equilibria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268</cp:revision>
  <dcterms:created xsi:type="dcterms:W3CDTF">2005-09-14T19:27:31Z</dcterms:created>
  <dcterms:modified xsi:type="dcterms:W3CDTF">2017-11-26T17:57:49Z</dcterms:modified>
</cp:coreProperties>
</file>