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80" r:id="rId2"/>
    <p:sldId id="489" r:id="rId3"/>
    <p:sldId id="518" r:id="rId4"/>
    <p:sldId id="519" r:id="rId5"/>
    <p:sldId id="520" r:id="rId6"/>
    <p:sldId id="521" r:id="rId7"/>
    <p:sldId id="522" r:id="rId8"/>
    <p:sldId id="523" r:id="rId9"/>
    <p:sldId id="524" r:id="rId10"/>
    <p:sldId id="52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C286A"/>
    <a:srgbClr val="FE5F26"/>
    <a:srgbClr val="FDBB27"/>
    <a:srgbClr val="FFDD9F"/>
    <a:srgbClr val="F3DBAB"/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39" autoAdjust="0"/>
    <p:restoredTop sz="94660"/>
  </p:normalViewPr>
  <p:slideViewPr>
    <p:cSldViewPr>
      <p:cViewPr varScale="1">
        <p:scale>
          <a:sx n="79" d="100"/>
          <a:sy n="79" d="100"/>
        </p:scale>
        <p:origin x="90" y="51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7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74F6AAE-64EB-4FB7-9865-3D1E0F502C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8436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1DE0A9-E87F-4876-AA1C-A5CD0E199E8C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73570B5-90F6-48DC-9B33-9F4EE9766CDD}" type="slidenum">
              <a:rPr lang="en-US" altLang="en-US" sz="1200"/>
              <a:pPr algn="r"/>
              <a:t>10</a:t>
            </a:fld>
            <a:endParaRPr lang="en-US" altLang="en-US" sz="12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9037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E34562-EC1E-426A-AC41-3D3110D0B746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2248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7986797-2E5F-4301-B9BC-DCBFC8B6960E}" type="slidenum">
              <a:rPr lang="en-US" altLang="en-US" sz="1200"/>
              <a:pPr algn="r"/>
              <a:t>3</a:t>
            </a:fld>
            <a:endParaRPr lang="en-US" altLang="en-US" sz="12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189690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BCDB2FB-68B6-4E5D-9937-86F021BC2C77}" type="slidenum">
              <a:rPr lang="en-US" altLang="en-US" sz="1200"/>
              <a:pPr algn="r"/>
              <a:t>4</a:t>
            </a:fld>
            <a:endParaRPr lang="en-US" altLang="en-US" sz="120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41613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5BD8487-7E80-4600-BFF0-824E2A2D1B73}" type="slidenum">
              <a:rPr lang="en-US" altLang="en-US" sz="1200"/>
              <a:pPr algn="r"/>
              <a:t>5</a:t>
            </a:fld>
            <a:endParaRPr lang="en-US" altLang="en-US" sz="12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689853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C2C86E8-FB3D-4D8F-920B-8BD9F3FEBE93}" type="slidenum">
              <a:rPr lang="en-US" altLang="en-US" sz="1200"/>
              <a:pPr algn="r"/>
              <a:t>6</a:t>
            </a:fld>
            <a:endParaRPr lang="en-US" altLang="en-US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163292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DD1CF62-5327-4142-8AE1-4FAF23043FA7}" type="slidenum">
              <a:rPr lang="en-US" altLang="en-US" sz="1200"/>
              <a:pPr algn="r"/>
              <a:t>7</a:t>
            </a:fld>
            <a:endParaRPr lang="en-US" altLang="en-US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56876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33FDC0C-27FF-4BBE-B214-4D18EA4391B4}" type="slidenum">
              <a:rPr lang="en-US" altLang="en-US" sz="1200"/>
              <a:pPr algn="r"/>
              <a:t>8</a:t>
            </a:fld>
            <a:endParaRPr lang="en-US" altLang="en-US" sz="12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253921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85B1190-0C69-42C5-84D5-3A13CBE9B7B1}" type="slidenum">
              <a:rPr lang="en-US" altLang="en-US" sz="1200"/>
              <a:pPr algn="r"/>
              <a:t>9</a:t>
            </a:fld>
            <a:endParaRPr lang="en-US" altLang="en-US" sz="120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0566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6D739-41CC-45F3-A2F8-54F7549831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CA316-2DFD-467F-8ED1-7F5246AEA9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20931-8EF3-46A8-997C-46B13522E0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8EB5A-344A-41F2-A596-C1F76E48F8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DB630-275D-469B-A471-A17E61419E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CFEF5-524F-4BF1-899F-01319DFF4D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9684E-E842-45EA-8B59-90E0BBA1DF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B6499-511E-4EF5-B3CD-594BE3121F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104C8-5017-4308-95B5-A729439CCA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8E8B0-A1FB-4708-B88C-48AD02A4B7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BD675-B487-45FA-881E-E9B2D1E96B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B09EF-C3B3-4E6C-8126-59AC2A5230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6B93E-A935-4A8D-82F5-2AC2508B60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D5C0362-4945-4F4A-AD33-42DFC412B8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latin typeface="Tahoma" charset="0"/>
              </a:rPr>
              <a:t>Chem. 31 – </a:t>
            </a:r>
            <a:r>
              <a:rPr lang="en-US" b="1" dirty="0" smtClean="0">
                <a:latin typeface="Tahoma" charset="0"/>
              </a:rPr>
              <a:t>11/29 </a:t>
            </a:r>
            <a:r>
              <a:rPr lang="en-US" b="1" dirty="0" smtClean="0">
                <a:latin typeface="Tahoma" charset="0"/>
              </a:rPr>
              <a:t>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dirty="0" smtClean="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ahoma" pitchFamily="34" charset="0"/>
              </a:rPr>
              <a:t>Acid – Base Equilibria</a:t>
            </a:r>
          </a:p>
        </p:txBody>
      </p:sp>
      <p:sp>
        <p:nvSpPr>
          <p:cNvPr id="4823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ahoma" pitchFamily="34" charset="0"/>
              </a:rPr>
              <a:t>Example Qualitative Question:</a:t>
            </a:r>
          </a:p>
          <a:p>
            <a:pPr lvl="1" eaLnBrk="1" hangingPunct="1"/>
            <a:r>
              <a:rPr lang="en-US" altLang="en-US" smtClean="0">
                <a:latin typeface="Tahoma" pitchFamily="34" charset="0"/>
              </a:rPr>
              <a:t>Which of the following mixtures will result in a traditional buffer:</a:t>
            </a:r>
          </a:p>
          <a:p>
            <a:pPr lvl="2" eaLnBrk="1" hangingPunct="1"/>
            <a:r>
              <a:rPr lang="en-US" altLang="en-US" smtClean="0">
                <a:latin typeface="Tahoma" pitchFamily="34" charset="0"/>
              </a:rPr>
              <a:t>0.010 M CH</a:t>
            </a:r>
            <a:r>
              <a:rPr lang="en-US" altLang="en-US" baseline="-25000" smtClean="0">
                <a:latin typeface="Tahoma" pitchFamily="34" charset="0"/>
              </a:rPr>
              <a:t>3</a:t>
            </a:r>
            <a:r>
              <a:rPr lang="en-US" altLang="en-US" smtClean="0">
                <a:latin typeface="Tahoma" pitchFamily="34" charset="0"/>
              </a:rPr>
              <a:t>CO</a:t>
            </a:r>
            <a:r>
              <a:rPr lang="en-US" altLang="en-US" baseline="-25000" smtClean="0">
                <a:latin typeface="Tahoma" pitchFamily="34" charset="0"/>
              </a:rPr>
              <a:t>2</a:t>
            </a:r>
            <a:r>
              <a:rPr lang="en-US" altLang="en-US" smtClean="0">
                <a:latin typeface="Tahoma" pitchFamily="34" charset="0"/>
              </a:rPr>
              <a:t>H+ 0.014 M KOH</a:t>
            </a:r>
          </a:p>
          <a:p>
            <a:pPr lvl="2" eaLnBrk="1" hangingPunct="1"/>
            <a:r>
              <a:rPr lang="en-US" altLang="en-US" smtClean="0">
                <a:latin typeface="Tahoma" pitchFamily="34" charset="0"/>
              </a:rPr>
              <a:t>0.014 M NH</a:t>
            </a:r>
            <a:r>
              <a:rPr lang="en-US" altLang="en-US" baseline="-25000" smtClean="0">
                <a:latin typeface="Tahoma" pitchFamily="34" charset="0"/>
              </a:rPr>
              <a:t>4</a:t>
            </a:r>
            <a:r>
              <a:rPr lang="en-US" altLang="en-US" smtClean="0">
                <a:latin typeface="Tahoma" pitchFamily="34" charset="0"/>
              </a:rPr>
              <a:t>Cl + 0.010 M KOH</a:t>
            </a:r>
          </a:p>
          <a:p>
            <a:pPr lvl="2" eaLnBrk="1" hangingPunct="1"/>
            <a:r>
              <a:rPr lang="en-US" altLang="en-US" smtClean="0">
                <a:latin typeface="Tahoma" pitchFamily="34" charset="0"/>
              </a:rPr>
              <a:t>0.020 M NH</a:t>
            </a:r>
            <a:r>
              <a:rPr lang="en-US" altLang="en-US" baseline="-25000" smtClean="0">
                <a:latin typeface="Tahoma" pitchFamily="34" charset="0"/>
              </a:rPr>
              <a:t>2</a:t>
            </a:r>
            <a:r>
              <a:rPr lang="en-US" altLang="en-US" smtClean="0">
                <a:latin typeface="Tahoma" pitchFamily="34" charset="0"/>
              </a:rPr>
              <a:t>CH</a:t>
            </a:r>
            <a:r>
              <a:rPr lang="en-US" altLang="en-US" baseline="-25000" smtClean="0">
                <a:latin typeface="Tahoma" pitchFamily="34" charset="0"/>
              </a:rPr>
              <a:t>2</a:t>
            </a:r>
            <a:r>
              <a:rPr lang="en-US" altLang="en-US" smtClean="0">
                <a:latin typeface="Tahoma" pitchFamily="34" charset="0"/>
              </a:rPr>
              <a:t>CH</a:t>
            </a:r>
            <a:r>
              <a:rPr lang="en-US" altLang="en-US" baseline="-25000" smtClean="0">
                <a:latin typeface="Tahoma" pitchFamily="34" charset="0"/>
              </a:rPr>
              <a:t>2</a:t>
            </a:r>
            <a:r>
              <a:rPr lang="en-US" altLang="en-US" smtClean="0">
                <a:latin typeface="Tahoma" pitchFamily="34" charset="0"/>
              </a:rPr>
              <a:t>OH + 0.010 M NaOH</a:t>
            </a:r>
          </a:p>
          <a:p>
            <a:pPr lvl="2" eaLnBrk="1" hangingPunct="1"/>
            <a:r>
              <a:rPr lang="en-US" altLang="en-US" smtClean="0">
                <a:latin typeface="Tahoma" pitchFamily="34" charset="0"/>
              </a:rPr>
              <a:t>0.010 M Na</a:t>
            </a:r>
            <a:r>
              <a:rPr lang="en-US" altLang="en-US" baseline="-25000" smtClean="0">
                <a:latin typeface="Tahoma" pitchFamily="34" charset="0"/>
              </a:rPr>
              <a:t>2</a:t>
            </a:r>
            <a:r>
              <a:rPr lang="en-US" altLang="en-US" smtClean="0">
                <a:latin typeface="Tahoma" pitchFamily="34" charset="0"/>
              </a:rPr>
              <a:t>HPO</a:t>
            </a:r>
            <a:r>
              <a:rPr lang="en-US" altLang="en-US" baseline="-25000" smtClean="0">
                <a:latin typeface="Tahoma" pitchFamily="34" charset="0"/>
              </a:rPr>
              <a:t>4</a:t>
            </a:r>
            <a:r>
              <a:rPr lang="en-US" altLang="en-US" smtClean="0">
                <a:latin typeface="Tahoma" pitchFamily="34" charset="0"/>
              </a:rPr>
              <a:t> + 1.0 x 10</a:t>
            </a:r>
            <a:r>
              <a:rPr lang="en-US" altLang="en-US" baseline="30000" smtClean="0">
                <a:latin typeface="Tahoma" pitchFamily="34" charset="0"/>
              </a:rPr>
              <a:t>-4</a:t>
            </a:r>
            <a:r>
              <a:rPr lang="en-US" altLang="en-US" smtClean="0">
                <a:latin typeface="Tahoma" pitchFamily="34" charset="0"/>
              </a:rPr>
              <a:t> M Na</a:t>
            </a:r>
            <a:r>
              <a:rPr lang="en-US" altLang="en-US" baseline="-25000" smtClean="0">
                <a:latin typeface="Tahoma" pitchFamily="34" charset="0"/>
              </a:rPr>
              <a:t>3</a:t>
            </a:r>
            <a:r>
              <a:rPr lang="en-US" altLang="en-US" smtClean="0">
                <a:latin typeface="Tahoma" pitchFamily="34" charset="0"/>
              </a:rPr>
              <a:t>PO</a:t>
            </a:r>
            <a:r>
              <a:rPr lang="en-US" altLang="en-US" baseline="-25000" smtClean="0">
                <a:latin typeface="Tahoma" pitchFamily="34" charset="0"/>
              </a:rPr>
              <a:t>4</a:t>
            </a:r>
            <a:endParaRPr lang="en-US" altLang="en-US" smtClean="0">
              <a:latin typeface="Tahoma" pitchFamily="34" charset="0"/>
            </a:endParaRPr>
          </a:p>
          <a:p>
            <a:pPr lvl="2" eaLnBrk="1" hangingPunct="1"/>
            <a:r>
              <a:rPr lang="en-US" altLang="en-US" smtClean="0">
                <a:latin typeface="Tahoma" pitchFamily="34" charset="0"/>
              </a:rPr>
              <a:t>NH</a:t>
            </a:r>
            <a:r>
              <a:rPr lang="en-US" altLang="en-US" baseline="-25000" smtClean="0">
                <a:latin typeface="Tahoma" pitchFamily="34" charset="0"/>
              </a:rPr>
              <a:t>2</a:t>
            </a:r>
            <a:r>
              <a:rPr lang="en-US" altLang="en-US" smtClean="0">
                <a:latin typeface="Tahoma" pitchFamily="34" charset="0"/>
              </a:rPr>
              <a:t>CH</a:t>
            </a:r>
            <a:r>
              <a:rPr lang="en-US" altLang="en-US" baseline="-25000" smtClean="0">
                <a:latin typeface="Tahoma" pitchFamily="34" charset="0"/>
              </a:rPr>
              <a:t>2</a:t>
            </a:r>
            <a:r>
              <a:rPr lang="en-US" altLang="en-US" smtClean="0">
                <a:latin typeface="Tahoma" pitchFamily="34" charset="0"/>
              </a:rPr>
              <a:t>CH</a:t>
            </a:r>
            <a:r>
              <a:rPr lang="en-US" altLang="en-US" baseline="-25000" smtClean="0">
                <a:latin typeface="Tahoma" pitchFamily="34" charset="0"/>
              </a:rPr>
              <a:t>2</a:t>
            </a:r>
            <a:r>
              <a:rPr lang="en-US" altLang="en-US" smtClean="0">
                <a:latin typeface="Tahoma" pitchFamily="34" charset="0"/>
              </a:rPr>
              <a:t>OH is a weak base</a:t>
            </a:r>
          </a:p>
        </p:txBody>
      </p:sp>
    </p:spTree>
    <p:extLst>
      <p:ext uri="{BB962C8B-B14F-4D97-AF65-F5344CB8AC3E}">
        <p14:creationId xmlns:p14="http://schemas.microsoft.com/office/powerpoint/2010/main" val="3144353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230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</a:rPr>
              <a:t>Announcements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696200" cy="4525963"/>
          </a:xfrm>
          <a:noFill/>
        </p:spPr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</a:rPr>
              <a:t>GC Lab </a:t>
            </a:r>
            <a:r>
              <a:rPr lang="en-US" altLang="en-US" sz="2800" dirty="0" smtClean="0">
                <a:latin typeface="Tahoma" charset="0"/>
              </a:rPr>
              <a:t>Due </a:t>
            </a:r>
            <a:r>
              <a:rPr lang="en-US" altLang="en-US" sz="2800" dirty="0" smtClean="0">
                <a:latin typeface="Tahoma" charset="0"/>
              </a:rPr>
              <a:t>Today</a:t>
            </a:r>
          </a:p>
          <a:p>
            <a:pPr eaLnBrk="1" hangingPunct="1"/>
            <a:r>
              <a:rPr lang="en-US" altLang="en-US" sz="2800" dirty="0" smtClean="0">
                <a:latin typeface="Tahoma" charset="0"/>
              </a:rPr>
              <a:t>Co/Cr Lab – grading delay – due to problem not with grader (thanks for your patience)</a:t>
            </a:r>
            <a:endParaRPr lang="en-US" altLang="en-US" sz="2800" dirty="0" smtClean="0">
              <a:latin typeface="Tahoma" charset="0"/>
            </a:endParaRPr>
          </a:p>
          <a:p>
            <a:pPr eaLnBrk="1" hangingPunct="1"/>
            <a:r>
              <a:rPr lang="en-US" altLang="en-US" sz="2800" dirty="0" smtClean="0">
                <a:latin typeface="Tahoma" charset="0"/>
              </a:rPr>
              <a:t>Today’s </a:t>
            </a:r>
            <a:r>
              <a:rPr lang="en-US" altLang="en-US" sz="2800" dirty="0" smtClean="0">
                <a:latin typeface="Tahoma" charset="0"/>
              </a:rPr>
              <a:t>Lecture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Chapter </a:t>
            </a:r>
            <a:r>
              <a:rPr lang="en-US" altLang="en-US" sz="2400" dirty="0" smtClean="0">
                <a:latin typeface="Tahoma" charset="0"/>
              </a:rPr>
              <a:t>9 – Acid/Base Equilibria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</a:rPr>
              <a:t>The </a:t>
            </a:r>
            <a:r>
              <a:rPr lang="en-US" altLang="en-US" sz="2000" dirty="0" smtClean="0">
                <a:latin typeface="Tahoma" charset="0"/>
              </a:rPr>
              <a:t>weak base </a:t>
            </a:r>
            <a:r>
              <a:rPr lang="en-US" altLang="en-US" sz="2000" dirty="0" smtClean="0">
                <a:latin typeface="Tahoma" charset="0"/>
              </a:rPr>
              <a:t>problem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</a:rPr>
              <a:t>Buffers</a:t>
            </a:r>
            <a:endParaRPr lang="en-US" altLang="en-US" sz="2000" dirty="0" smtClean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739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ahoma" pitchFamily="34" charset="0"/>
              </a:rPr>
              <a:t>Acid – Base Equilibria</a:t>
            </a:r>
          </a:p>
        </p:txBody>
      </p:sp>
      <p:sp>
        <p:nvSpPr>
          <p:cNvPr id="4720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>
                <a:latin typeface="Tahoma" pitchFamily="34" charset="0"/>
              </a:rPr>
              <a:t>Weak Base Problem: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>
                <a:latin typeface="Tahoma" pitchFamily="34" charset="0"/>
              </a:rPr>
              <a:t>As with weak acid problem, ICE approach can generally be used (except when [OH</a:t>
            </a:r>
            <a:r>
              <a:rPr lang="en-US" altLang="en-US" sz="2400" baseline="30000" smtClean="0">
                <a:latin typeface="Tahoma" pitchFamily="34" charset="0"/>
              </a:rPr>
              <a:t>-</a:t>
            </a:r>
            <a:r>
              <a:rPr lang="en-US" altLang="en-US" sz="2400" smtClean="0">
                <a:latin typeface="Tahoma" pitchFamily="34" charset="0"/>
              </a:rPr>
              <a:t>] from base is not much more than [OH</a:t>
            </a:r>
            <a:r>
              <a:rPr lang="en-US" altLang="en-US" sz="2400" baseline="30000" smtClean="0">
                <a:latin typeface="Tahoma" pitchFamily="34" charset="0"/>
              </a:rPr>
              <a:t>-</a:t>
            </a:r>
            <a:r>
              <a:rPr lang="en-US" altLang="en-US" sz="2400" smtClean="0">
                <a:latin typeface="Tahoma" pitchFamily="34" charset="0"/>
              </a:rPr>
              <a:t>] from water)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>
                <a:latin typeface="Tahoma" pitchFamily="34" charset="0"/>
              </a:rPr>
              <a:t>Note: when using ICE method, must have correct reaction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>
                <a:latin typeface="Tahoma" pitchFamily="34" charset="0"/>
              </a:rPr>
              <a:t>Example: Determine pH of 0.010 M NH</a:t>
            </a:r>
            <a:r>
              <a:rPr lang="en-US" altLang="en-US" sz="2400" baseline="-25000" smtClean="0">
                <a:latin typeface="Tahoma" pitchFamily="34" charset="0"/>
              </a:rPr>
              <a:t>3</a:t>
            </a:r>
            <a:r>
              <a:rPr lang="en-US" altLang="en-US" sz="2400" smtClean="0">
                <a:latin typeface="Tahoma" pitchFamily="34" charset="0"/>
              </a:rPr>
              <a:t> solution (K</a:t>
            </a:r>
            <a:r>
              <a:rPr lang="en-US" altLang="en-US" sz="2400" baseline="-25000" smtClean="0">
                <a:latin typeface="Tahoma" pitchFamily="34" charset="0"/>
              </a:rPr>
              <a:t>a</a:t>
            </a:r>
            <a:r>
              <a:rPr lang="en-US" altLang="en-US" sz="2400" smtClean="0">
                <a:latin typeface="Tahoma" pitchFamily="34" charset="0"/>
              </a:rPr>
              <a:t>(NH</a:t>
            </a:r>
            <a:r>
              <a:rPr lang="en-US" altLang="en-US" sz="2400" baseline="-25000" smtClean="0">
                <a:latin typeface="Tahoma" pitchFamily="34" charset="0"/>
              </a:rPr>
              <a:t>4</a:t>
            </a:r>
            <a:r>
              <a:rPr lang="en-US" altLang="en-US" sz="2400" baseline="30000" smtClean="0">
                <a:latin typeface="Tahoma" pitchFamily="34" charset="0"/>
              </a:rPr>
              <a:t>+</a:t>
            </a:r>
            <a:r>
              <a:rPr lang="en-US" altLang="en-US" sz="2400" smtClean="0">
                <a:latin typeface="Tahoma" pitchFamily="34" charset="0"/>
              </a:rPr>
              <a:t>) = 5.7 x 10</a:t>
            </a:r>
            <a:r>
              <a:rPr lang="en-US" altLang="en-US" sz="2400" baseline="30000" smtClean="0">
                <a:latin typeface="Tahoma" pitchFamily="34" charset="0"/>
              </a:rPr>
              <a:t>-10</a:t>
            </a:r>
            <a:r>
              <a:rPr lang="en-US" altLang="en-US" sz="2400" smtClean="0">
                <a:latin typeface="Tahoma" pitchFamily="34" charset="0"/>
              </a:rPr>
              <a:t>, so K</a:t>
            </a:r>
            <a:r>
              <a:rPr lang="en-US" altLang="en-US" sz="2400" baseline="-25000" smtClean="0">
                <a:latin typeface="Tahoma" pitchFamily="34" charset="0"/>
              </a:rPr>
              <a:t>b</a:t>
            </a:r>
            <a:r>
              <a:rPr lang="en-US" altLang="en-US" sz="2400" smtClean="0">
                <a:latin typeface="Tahoma" pitchFamily="34" charset="0"/>
              </a:rPr>
              <a:t> = K</a:t>
            </a:r>
            <a:r>
              <a:rPr lang="en-US" altLang="en-US" sz="2400" baseline="-25000" smtClean="0">
                <a:latin typeface="Tahoma" pitchFamily="34" charset="0"/>
              </a:rPr>
              <a:t>w</a:t>
            </a:r>
            <a:r>
              <a:rPr lang="en-US" altLang="en-US" sz="2400" smtClean="0">
                <a:latin typeface="Tahoma" pitchFamily="34" charset="0"/>
              </a:rPr>
              <a:t>/K</a:t>
            </a:r>
            <a:r>
              <a:rPr lang="en-US" altLang="en-US" sz="2400" baseline="-25000" smtClean="0">
                <a:latin typeface="Tahoma" pitchFamily="34" charset="0"/>
              </a:rPr>
              <a:t>a</a:t>
            </a:r>
            <a:r>
              <a:rPr lang="en-US" altLang="en-US" sz="2400" smtClean="0">
                <a:latin typeface="Tahoma" pitchFamily="34" charset="0"/>
              </a:rPr>
              <a:t> = 1.75 x 10</a:t>
            </a:r>
            <a:r>
              <a:rPr lang="en-US" altLang="en-US" sz="2400" baseline="30000" smtClean="0">
                <a:latin typeface="Tahoma" pitchFamily="34" charset="0"/>
              </a:rPr>
              <a:t>-5</a:t>
            </a:r>
            <a:r>
              <a:rPr lang="en-US" altLang="en-US" sz="2400" smtClean="0">
                <a:latin typeface="Tahoma" pitchFamily="34" charset="0"/>
              </a:rPr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>
                <a:latin typeface="Tahoma" pitchFamily="34" charset="0"/>
              </a:rPr>
              <a:t>Reaction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altLang="en-US" sz="2000" smtClean="0">
                <a:latin typeface="Tahoma" pitchFamily="34" charset="0"/>
              </a:rPr>
              <a:t>NH</a:t>
            </a:r>
            <a:r>
              <a:rPr lang="en-US" altLang="en-US" sz="2000" baseline="-25000" smtClean="0">
                <a:latin typeface="Tahoma" pitchFamily="34" charset="0"/>
              </a:rPr>
              <a:t>3</a:t>
            </a:r>
            <a:r>
              <a:rPr lang="en-US" altLang="en-US" sz="2000" smtClean="0">
                <a:latin typeface="Tahoma" pitchFamily="34" charset="0"/>
              </a:rPr>
              <a:t> + H</a:t>
            </a:r>
            <a:r>
              <a:rPr lang="en-US" altLang="en-US" sz="2000" baseline="-25000" smtClean="0">
                <a:latin typeface="Tahoma" pitchFamily="34" charset="0"/>
              </a:rPr>
              <a:t>2</a:t>
            </a:r>
            <a:r>
              <a:rPr lang="en-US" altLang="en-US" sz="2000" smtClean="0">
                <a:latin typeface="Tahoma" pitchFamily="34" charset="0"/>
              </a:rPr>
              <a:t>O </a:t>
            </a:r>
            <a:r>
              <a:rPr lang="en-US" altLang="en-US" sz="2000" smtClean="0">
                <a:latin typeface="Tahoma" pitchFamily="34" charset="0"/>
                <a:sym typeface="Wingdings" pitchFamily="2" charset="2"/>
              </a:rPr>
              <a:t> NH</a:t>
            </a:r>
            <a:r>
              <a:rPr lang="en-US" altLang="en-US" sz="2000" baseline="-25000" smtClean="0">
                <a:latin typeface="Tahoma" pitchFamily="34" charset="0"/>
              </a:rPr>
              <a:t>4</a:t>
            </a:r>
            <a:r>
              <a:rPr lang="en-US" altLang="en-US" sz="2000" baseline="30000" smtClean="0">
                <a:latin typeface="Tahoma" pitchFamily="34" charset="0"/>
              </a:rPr>
              <a:t>+</a:t>
            </a:r>
            <a:r>
              <a:rPr lang="en-US" altLang="en-US" sz="2000" smtClean="0">
                <a:latin typeface="Tahoma" pitchFamily="34" charset="0"/>
                <a:sym typeface="Wingdings" pitchFamily="2" charset="2"/>
              </a:rPr>
              <a:t> + OH</a:t>
            </a:r>
            <a:r>
              <a:rPr lang="en-US" altLang="en-US" sz="2000" baseline="30000" smtClean="0">
                <a:latin typeface="Tahoma" pitchFamily="34" charset="0"/>
              </a:rPr>
              <a:t>-</a:t>
            </a:r>
            <a:endParaRPr lang="en-US" altLang="en-US" sz="2000" smtClean="0">
              <a:latin typeface="Tahoma" pitchFamily="34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>
                <a:latin typeface="Tahoma" pitchFamily="34" charset="0"/>
              </a:rPr>
              <a:t>Go over on board</a:t>
            </a:r>
            <a:endParaRPr lang="en-US" altLang="en-US" sz="2400" baseline="-2500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941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206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ahoma" pitchFamily="34" charset="0"/>
              </a:rPr>
              <a:t>Acid – Base Equilibria</a:t>
            </a:r>
          </a:p>
        </p:txBody>
      </p:sp>
      <p:sp>
        <p:nvSpPr>
          <p:cNvPr id="4720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latin typeface="Tahoma" pitchFamily="34" charset="0"/>
              </a:rPr>
              <a:t>Weak Acid/Weak Base Questions: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>
                <a:latin typeface="Tahoma" pitchFamily="34" charset="0"/>
              </a:rPr>
              <a:t>A solution is prepared by dissolving 0.10 moles of NH</a:t>
            </a:r>
            <a:r>
              <a:rPr lang="en-US" altLang="en-US" sz="2400" baseline="-25000" smtClean="0">
                <a:latin typeface="Tahoma" pitchFamily="34" charset="0"/>
              </a:rPr>
              <a:t>4</a:t>
            </a:r>
            <a:r>
              <a:rPr lang="en-US" altLang="en-US" sz="2400" smtClean="0">
                <a:latin typeface="Tahoma" pitchFamily="34" charset="0"/>
              </a:rPr>
              <a:t>NO</a:t>
            </a:r>
            <a:r>
              <a:rPr lang="en-US" altLang="en-US" sz="2400" baseline="-25000" smtClean="0">
                <a:latin typeface="Tahoma" pitchFamily="34" charset="0"/>
              </a:rPr>
              <a:t>3</a:t>
            </a:r>
            <a:r>
              <a:rPr lang="en-US" altLang="en-US" sz="2400" smtClean="0">
                <a:latin typeface="Tahoma" pitchFamily="34" charset="0"/>
              </a:rPr>
              <a:t> into water to make 1.00 L of solution.  Show how to set up this problem for determining the pH using the ICE method.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>
                <a:latin typeface="Tahoma" pitchFamily="34" charset="0"/>
              </a:rPr>
              <a:t>A student is solving a weak base problem for a weak base initially at 1.00 x 10</a:t>
            </a:r>
            <a:r>
              <a:rPr lang="en-US" altLang="en-US" sz="2400" baseline="30000" smtClean="0">
                <a:latin typeface="Tahoma" pitchFamily="34" charset="0"/>
              </a:rPr>
              <a:t>-4</a:t>
            </a:r>
            <a:r>
              <a:rPr lang="en-US" altLang="en-US" sz="2400" smtClean="0">
                <a:latin typeface="Tahoma" pitchFamily="34" charset="0"/>
              </a:rPr>
              <a:t> M using the ICE method and calculates that [OH</a:t>
            </a:r>
            <a:r>
              <a:rPr lang="en-US" altLang="en-US" sz="2400" baseline="30000" smtClean="0">
                <a:latin typeface="Tahoma" pitchFamily="34" charset="0"/>
              </a:rPr>
              <a:t>-</a:t>
            </a:r>
            <a:r>
              <a:rPr lang="en-US" altLang="en-US" sz="2400" smtClean="0">
                <a:latin typeface="Tahoma" pitchFamily="34" charset="0"/>
              </a:rPr>
              <a:t>] = 2.4 x 10</a:t>
            </a:r>
            <a:r>
              <a:rPr lang="en-US" altLang="en-US" sz="2400" baseline="30000" smtClean="0">
                <a:latin typeface="Tahoma" pitchFamily="34" charset="0"/>
              </a:rPr>
              <a:t>-8</a:t>
            </a:r>
            <a:r>
              <a:rPr lang="en-US" altLang="en-US" sz="2400" smtClean="0">
                <a:latin typeface="Tahoma" pitchFamily="34" charset="0"/>
              </a:rPr>
              <a:t> M.  Was the ICE method appropriate?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>
                <a:latin typeface="Tahoma" pitchFamily="34" charset="0"/>
              </a:rPr>
              <a:t>The pH of an unknown weak acid prepared to a concentration 0.0100 M is measured and found to be 3.77.  Calculate </a:t>
            </a:r>
            <a:r>
              <a:rPr lang="en-US" altLang="en-US" sz="2400" smtClean="0">
                <a:latin typeface="Symbol" pitchFamily="18" charset="2"/>
              </a:rPr>
              <a:t>a</a:t>
            </a:r>
            <a:r>
              <a:rPr lang="en-US" altLang="en-US" sz="2400" smtClean="0">
                <a:latin typeface="Tahoma" pitchFamily="34" charset="0"/>
              </a:rPr>
              <a:t> and K</a:t>
            </a:r>
            <a:r>
              <a:rPr lang="en-US" altLang="en-US" sz="2400" baseline="-25000" smtClean="0">
                <a:latin typeface="Tahoma" pitchFamily="34" charset="0"/>
              </a:rPr>
              <a:t>a</a:t>
            </a:r>
            <a:r>
              <a:rPr lang="en-US" altLang="en-US" sz="2400" smtClean="0">
                <a:latin typeface="Tahoma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3775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206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Tahoma" pitchFamily="34" charset="0"/>
              </a:rPr>
              <a:t>Buffer Solutions: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latin typeface="Tahoma" pitchFamily="34" charset="0"/>
              </a:rPr>
              <a:t>Question: Was the ICE Problem set up needed?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latin typeface="Tahoma" pitchFamily="34" charset="0"/>
              </a:rPr>
              <a:t>Answer: No.  The assumption of x &lt;&lt; [HA], [A</a:t>
            </a:r>
            <a:r>
              <a:rPr lang="en-US" altLang="en-US" baseline="30000" smtClean="0">
                <a:latin typeface="Tahoma" pitchFamily="34" charset="0"/>
              </a:rPr>
              <a:t>-</a:t>
            </a:r>
            <a:r>
              <a:rPr lang="en-US" altLang="en-US" smtClean="0">
                <a:latin typeface="Tahoma" pitchFamily="34" charset="0"/>
              </a:rPr>
              <a:t>] is valid for all “traditional” buffers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latin typeface="Tahoma" pitchFamily="34" charset="0"/>
              </a:rPr>
              <a:t>Traditional Buffer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>
                <a:latin typeface="Tahoma" pitchFamily="34" charset="0"/>
              </a:rPr>
              <a:t>Weak acid (3 &lt; pK</a:t>
            </a:r>
            <a:r>
              <a:rPr lang="en-US" altLang="en-US" baseline="-25000" smtClean="0">
                <a:latin typeface="Tahoma" pitchFamily="34" charset="0"/>
              </a:rPr>
              <a:t>a</a:t>
            </a:r>
            <a:r>
              <a:rPr lang="en-US" altLang="en-US" smtClean="0">
                <a:latin typeface="Tahoma" pitchFamily="34" charset="0"/>
              </a:rPr>
              <a:t> &lt; 11)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>
                <a:latin typeface="Tahoma" pitchFamily="34" charset="0"/>
              </a:rPr>
              <a:t>Ratio of weak acid to conjugate base in range 0.1 to 10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>
                <a:latin typeface="Tahoma" pitchFamily="34" charset="0"/>
              </a:rPr>
              <a:t>mM+ concentration range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ahoma" pitchFamily="34" charset="0"/>
              </a:rPr>
              <a:t>Acid – Base Equilibria</a:t>
            </a:r>
          </a:p>
        </p:txBody>
      </p:sp>
    </p:spTree>
    <p:extLst>
      <p:ext uri="{BB962C8B-B14F-4D97-AF65-F5344CB8AC3E}">
        <p14:creationId xmlns:p14="http://schemas.microsoft.com/office/powerpoint/2010/main" val="2724062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616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ahoma" pitchFamily="34" charset="0"/>
              </a:rPr>
              <a:t>Acid – Base Equilibria</a:t>
            </a:r>
          </a:p>
        </p:txBody>
      </p:sp>
      <p:sp>
        <p:nvSpPr>
          <p:cNvPr id="4782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ahoma" pitchFamily="34" charset="0"/>
              </a:rPr>
              <a:t>Buffer Solutions:</a:t>
            </a:r>
          </a:p>
          <a:p>
            <a:pPr lvl="1" eaLnBrk="1" hangingPunct="1"/>
            <a:r>
              <a:rPr lang="en-US" altLang="en-US" smtClean="0">
                <a:latin typeface="Tahoma" pitchFamily="34" charset="0"/>
              </a:rPr>
              <a:t>Since ICE not needed, can just use K</a:t>
            </a:r>
            <a:r>
              <a:rPr lang="en-US" altLang="en-US" baseline="-25000" smtClean="0">
                <a:latin typeface="Tahoma" pitchFamily="34" charset="0"/>
              </a:rPr>
              <a:t>a</a:t>
            </a:r>
            <a:r>
              <a:rPr lang="en-US" altLang="en-US" smtClean="0">
                <a:latin typeface="Tahoma" pitchFamily="34" charset="0"/>
              </a:rPr>
              <a:t> equation</a:t>
            </a:r>
          </a:p>
          <a:p>
            <a:pPr lvl="1" eaLnBrk="1" hangingPunct="1"/>
            <a:r>
              <a:rPr lang="en-US" altLang="en-US" smtClean="0">
                <a:latin typeface="Tahoma" pitchFamily="34" charset="0"/>
              </a:rPr>
              <a:t>K</a:t>
            </a:r>
            <a:r>
              <a:rPr lang="en-US" altLang="en-US" baseline="-25000" smtClean="0">
                <a:latin typeface="Tahoma" pitchFamily="34" charset="0"/>
              </a:rPr>
              <a:t>a</a:t>
            </a:r>
            <a:r>
              <a:rPr lang="en-US" altLang="en-US" smtClean="0">
                <a:latin typeface="Tahoma" pitchFamily="34" charset="0"/>
              </a:rPr>
              <a:t> = [H</a:t>
            </a:r>
            <a:r>
              <a:rPr lang="en-US" altLang="en-US" baseline="30000" smtClean="0">
                <a:latin typeface="Tahoma" pitchFamily="34" charset="0"/>
              </a:rPr>
              <a:t>+</a:t>
            </a:r>
            <a:r>
              <a:rPr lang="en-US" altLang="en-US" smtClean="0">
                <a:latin typeface="Tahoma" pitchFamily="34" charset="0"/>
              </a:rPr>
              <a:t>][A</a:t>
            </a:r>
            <a:r>
              <a:rPr lang="en-US" altLang="en-US" baseline="30000" smtClean="0">
                <a:latin typeface="Tahoma" pitchFamily="34" charset="0"/>
              </a:rPr>
              <a:t>-</a:t>
            </a:r>
            <a:r>
              <a:rPr lang="en-US" altLang="en-US" smtClean="0">
                <a:latin typeface="Tahoma" pitchFamily="34" charset="0"/>
              </a:rPr>
              <a:t>]/[HA] = [H</a:t>
            </a:r>
            <a:r>
              <a:rPr lang="en-US" altLang="en-US" baseline="30000" smtClean="0">
                <a:latin typeface="Tahoma" pitchFamily="34" charset="0"/>
              </a:rPr>
              <a:t>+</a:t>
            </a:r>
            <a:r>
              <a:rPr lang="en-US" altLang="en-US" smtClean="0">
                <a:latin typeface="Tahoma" pitchFamily="34" charset="0"/>
              </a:rPr>
              <a:t>][A</a:t>
            </a:r>
            <a:r>
              <a:rPr lang="en-US" altLang="en-US" baseline="30000" smtClean="0">
                <a:latin typeface="Tahoma" pitchFamily="34" charset="0"/>
              </a:rPr>
              <a:t>-</a:t>
            </a:r>
            <a:r>
              <a:rPr lang="en-US" altLang="en-US" smtClean="0">
                <a:latin typeface="Tahoma" pitchFamily="34" charset="0"/>
              </a:rPr>
              <a:t>]</a:t>
            </a:r>
            <a:r>
              <a:rPr lang="en-US" altLang="en-US" baseline="-25000" smtClean="0">
                <a:latin typeface="Tahoma" pitchFamily="34" charset="0"/>
              </a:rPr>
              <a:t>o</a:t>
            </a:r>
            <a:r>
              <a:rPr lang="en-US" altLang="en-US" smtClean="0">
                <a:latin typeface="Tahoma" pitchFamily="34" charset="0"/>
              </a:rPr>
              <a:t>/[HA]</a:t>
            </a:r>
            <a:r>
              <a:rPr lang="en-US" altLang="en-US" baseline="-25000" smtClean="0">
                <a:latin typeface="Tahoma" pitchFamily="34" charset="0"/>
              </a:rPr>
              <a:t>o</a:t>
            </a:r>
            <a:r>
              <a:rPr lang="en-US" altLang="en-US" smtClean="0">
                <a:latin typeface="Tahoma" pitchFamily="34" charset="0"/>
              </a:rPr>
              <a:t> </a:t>
            </a:r>
          </a:p>
          <a:p>
            <a:pPr lvl="1" eaLnBrk="1" hangingPunct="1">
              <a:buFontTx/>
              <a:buNone/>
            </a:pPr>
            <a:r>
              <a:rPr lang="en-US" altLang="en-US" smtClean="0">
                <a:latin typeface="Tahoma" pitchFamily="34" charset="0"/>
              </a:rPr>
              <a:t>			</a:t>
            </a:r>
            <a:r>
              <a:rPr lang="en-US" altLang="en-US" sz="2400" smtClean="0">
                <a:latin typeface="Tahoma" pitchFamily="34" charset="0"/>
              </a:rPr>
              <a:t>(always valid)    (valid for traditional buffer)</a:t>
            </a:r>
          </a:p>
          <a:p>
            <a:pPr lvl="1" eaLnBrk="1" hangingPunct="1"/>
            <a:r>
              <a:rPr lang="en-US" altLang="en-US" smtClean="0">
                <a:latin typeface="Tahoma" pitchFamily="34" charset="0"/>
              </a:rPr>
              <a:t>But log version more common</a:t>
            </a:r>
          </a:p>
          <a:p>
            <a:pPr lvl="1" eaLnBrk="1" hangingPunct="1"/>
            <a:r>
              <a:rPr lang="en-US" altLang="en-US" smtClean="0">
                <a:latin typeface="Tahoma" pitchFamily="34" charset="0"/>
              </a:rPr>
              <a:t>pH = pK</a:t>
            </a:r>
            <a:r>
              <a:rPr lang="en-US" altLang="en-US" baseline="-25000" smtClean="0">
                <a:latin typeface="Tahoma" pitchFamily="34" charset="0"/>
              </a:rPr>
              <a:t>a</a:t>
            </a:r>
            <a:r>
              <a:rPr lang="en-US" altLang="en-US" smtClean="0">
                <a:latin typeface="Tahoma" pitchFamily="34" charset="0"/>
              </a:rPr>
              <a:t> + log([A</a:t>
            </a:r>
            <a:r>
              <a:rPr lang="en-US" altLang="en-US" baseline="30000" smtClean="0">
                <a:latin typeface="Tahoma" pitchFamily="34" charset="0"/>
              </a:rPr>
              <a:t>-</a:t>
            </a:r>
            <a:r>
              <a:rPr lang="en-US" altLang="en-US" smtClean="0">
                <a:latin typeface="Tahoma" pitchFamily="34" charset="0"/>
              </a:rPr>
              <a:t>]/[HA])</a:t>
            </a:r>
          </a:p>
          <a:p>
            <a:pPr lvl="1" eaLnBrk="1" hangingPunct="1"/>
            <a:r>
              <a:rPr lang="en-US" altLang="en-US" smtClean="0">
                <a:latin typeface="Tahoma" pitchFamily="34" charset="0"/>
              </a:rPr>
              <a:t>Also known as Henderson-Hasselbalch Equation</a:t>
            </a:r>
          </a:p>
        </p:txBody>
      </p:sp>
    </p:spTree>
    <p:extLst>
      <p:ext uri="{BB962C8B-B14F-4D97-AF65-F5344CB8AC3E}">
        <p14:creationId xmlns:p14="http://schemas.microsoft.com/office/powerpoint/2010/main" val="2506304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821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Tahoma" pitchFamily="34" charset="0"/>
              </a:rPr>
              <a:t>Buffer Solutions: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latin typeface="Tahoma" pitchFamily="34" charset="0"/>
              </a:rPr>
              <a:t>Why are they needed?/useful?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latin typeface="Tahoma" pitchFamily="34" charset="0"/>
              </a:rPr>
              <a:t>The main reason is to keep the pH constant so that the ratio of species of acids and bases is constants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latin typeface="Tahoma" pitchFamily="34" charset="0"/>
              </a:rPr>
              <a:t>Some examples: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>
                <a:latin typeface="Tahoma" pitchFamily="34" charset="0"/>
              </a:rPr>
              <a:t>in water hardness titration, we want [Y</a:t>
            </a:r>
            <a:r>
              <a:rPr lang="en-US" altLang="en-US" baseline="30000" smtClean="0">
                <a:latin typeface="Tahoma" pitchFamily="34" charset="0"/>
              </a:rPr>
              <a:t>4-</a:t>
            </a:r>
            <a:r>
              <a:rPr lang="en-US" altLang="en-US" smtClean="0">
                <a:latin typeface="Tahoma" pitchFamily="34" charset="0"/>
              </a:rPr>
              <a:t>]/[Y]</a:t>
            </a:r>
            <a:r>
              <a:rPr lang="en-US" altLang="en-US" baseline="-25000" smtClean="0">
                <a:latin typeface="Tahoma" pitchFamily="34" charset="0"/>
              </a:rPr>
              <a:t>total</a:t>
            </a:r>
            <a:r>
              <a:rPr lang="en-US" altLang="en-US" smtClean="0">
                <a:latin typeface="Tahoma" pitchFamily="34" charset="0"/>
              </a:rPr>
              <a:t> constant so sample pH won’t affect results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>
                <a:latin typeface="Tahoma" pitchFamily="34" charset="0"/>
              </a:rPr>
              <a:t>spectroscopy: Beer’s law only applies to single species (e.g. separate laws for HIn and In</a:t>
            </a:r>
            <a:r>
              <a:rPr lang="en-US" altLang="en-US" baseline="30000" smtClean="0">
                <a:latin typeface="Tahoma" pitchFamily="34" charset="0"/>
              </a:rPr>
              <a:t>-</a:t>
            </a:r>
            <a:r>
              <a:rPr lang="en-US" altLang="en-US" smtClean="0">
                <a:latin typeface="Tahoma" pitchFamily="34" charset="0"/>
              </a:rPr>
              <a:t>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>
                <a:latin typeface="Tahoma" pitchFamily="34" charset="0"/>
              </a:rPr>
              <a:t>chromatography: at pH = 2, benzoic acid is a molecule and retained (reversed-phase HPLC)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mtClean="0">
              <a:latin typeface="Tahoma" pitchFamily="34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ahoma" pitchFamily="34" charset="0"/>
              </a:rPr>
              <a:t>Acid – Base Equilibria</a:t>
            </a:r>
          </a:p>
        </p:txBody>
      </p:sp>
    </p:spTree>
    <p:extLst>
      <p:ext uri="{BB962C8B-B14F-4D97-AF65-F5344CB8AC3E}">
        <p14:creationId xmlns:p14="http://schemas.microsoft.com/office/powerpoint/2010/main" val="2510285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616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ahoma" pitchFamily="34" charset="0"/>
              </a:rPr>
              <a:t>Acid – Base Equilibria</a:t>
            </a:r>
          </a:p>
        </p:txBody>
      </p:sp>
      <p:sp>
        <p:nvSpPr>
          <p:cNvPr id="4802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ahoma" pitchFamily="34" charset="0"/>
              </a:rPr>
              <a:t>Buffer Solutions:</a:t>
            </a:r>
          </a:p>
          <a:p>
            <a:pPr lvl="1" eaLnBrk="1" hangingPunct="1"/>
            <a:r>
              <a:rPr lang="en-US" altLang="en-US" smtClean="0">
                <a:latin typeface="Tahoma" pitchFamily="34" charset="0"/>
              </a:rPr>
              <a:t>Ways to make buffer solution:</a:t>
            </a:r>
          </a:p>
          <a:p>
            <a:pPr lvl="2" eaLnBrk="1" hangingPunct="1"/>
            <a:r>
              <a:rPr lang="en-US" altLang="en-US" smtClean="0">
                <a:latin typeface="Tahoma" pitchFamily="34" charset="0"/>
              </a:rPr>
              <a:t>Mix weak acid and conjugate base (done in making reference solution for soda ash lab)</a:t>
            </a:r>
          </a:p>
          <a:p>
            <a:pPr lvl="2" eaLnBrk="1" hangingPunct="1"/>
            <a:r>
              <a:rPr lang="en-US" altLang="en-US" smtClean="0">
                <a:latin typeface="Tahoma" pitchFamily="34" charset="0"/>
              </a:rPr>
              <a:t>Add strong base to weak acid (weak acid must be in excess) – this converts some of the weak acid to its conjugate base</a:t>
            </a:r>
          </a:p>
          <a:p>
            <a:pPr lvl="2" eaLnBrk="1" hangingPunct="1"/>
            <a:r>
              <a:rPr lang="en-US" altLang="en-US" smtClean="0">
                <a:latin typeface="Tahoma" pitchFamily="34" charset="0"/>
              </a:rPr>
              <a:t>Add strong acid to weak base (weak base must be in excess) – this converts some of weak base to its conjugate acid</a:t>
            </a:r>
          </a:p>
        </p:txBody>
      </p:sp>
    </p:spTree>
    <p:extLst>
      <p:ext uri="{BB962C8B-B14F-4D97-AF65-F5344CB8AC3E}">
        <p14:creationId xmlns:p14="http://schemas.microsoft.com/office/powerpoint/2010/main" val="2103435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025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ahoma" pitchFamily="34" charset="0"/>
              </a:rPr>
              <a:t>Acid – Base Equilibria</a:t>
            </a:r>
          </a:p>
        </p:txBody>
      </p:sp>
      <p:sp>
        <p:nvSpPr>
          <p:cNvPr id="4823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ahoma" pitchFamily="34" charset="0"/>
              </a:rPr>
              <a:t>Example Problems:</a:t>
            </a:r>
          </a:p>
          <a:p>
            <a:pPr lvl="1" eaLnBrk="1" hangingPunct="1"/>
            <a:r>
              <a:rPr lang="en-US" altLang="en-US" smtClean="0">
                <a:latin typeface="Tahoma" pitchFamily="34" charset="0"/>
              </a:rPr>
              <a:t>How many moles of hydroxyl ammonium chloride (HONH</a:t>
            </a:r>
            <a:r>
              <a:rPr lang="en-US" altLang="en-US" baseline="-25000" smtClean="0">
                <a:latin typeface="Tahoma" pitchFamily="34" charset="0"/>
              </a:rPr>
              <a:t>3</a:t>
            </a:r>
            <a:r>
              <a:rPr lang="en-US" altLang="en-US" baseline="30000" smtClean="0">
                <a:latin typeface="Tahoma" pitchFamily="34" charset="0"/>
              </a:rPr>
              <a:t>+</a:t>
            </a:r>
            <a:r>
              <a:rPr lang="en-US" altLang="en-US" smtClean="0">
                <a:latin typeface="Tahoma" pitchFamily="34" charset="0"/>
              </a:rPr>
              <a:t>Cl</a:t>
            </a:r>
            <a:r>
              <a:rPr lang="en-US" altLang="en-US" baseline="30000" smtClean="0">
                <a:latin typeface="Tahoma" pitchFamily="34" charset="0"/>
              </a:rPr>
              <a:t>-</a:t>
            </a:r>
            <a:r>
              <a:rPr lang="en-US" altLang="en-US" smtClean="0">
                <a:latin typeface="Tahoma" pitchFamily="34" charset="0"/>
              </a:rPr>
              <a:t>) needs to be added to 500 mL of 0.020 M HONH</a:t>
            </a:r>
            <a:r>
              <a:rPr lang="en-US" altLang="en-US" baseline="-25000" smtClean="0">
                <a:latin typeface="Tahoma" pitchFamily="34" charset="0"/>
              </a:rPr>
              <a:t>2</a:t>
            </a:r>
            <a:r>
              <a:rPr lang="en-US" altLang="en-US" smtClean="0">
                <a:latin typeface="Tahoma" pitchFamily="34" charset="0"/>
              </a:rPr>
              <a:t> to obtain a buffer solution with a pH of 6.20?  The pK</a:t>
            </a:r>
            <a:r>
              <a:rPr lang="en-US" altLang="en-US" baseline="-25000" smtClean="0">
                <a:latin typeface="Tahoma" pitchFamily="34" charset="0"/>
              </a:rPr>
              <a:t>a</a:t>
            </a:r>
            <a:r>
              <a:rPr lang="en-US" altLang="en-US" smtClean="0">
                <a:latin typeface="Tahoma" pitchFamily="34" charset="0"/>
              </a:rPr>
              <a:t> for HONH</a:t>
            </a:r>
            <a:r>
              <a:rPr lang="en-US" altLang="en-US" baseline="-25000" smtClean="0">
                <a:latin typeface="Tahoma" pitchFamily="34" charset="0"/>
              </a:rPr>
              <a:t>3</a:t>
            </a:r>
            <a:r>
              <a:rPr lang="en-US" altLang="en-US" baseline="30000" smtClean="0">
                <a:latin typeface="Tahoma" pitchFamily="34" charset="0"/>
              </a:rPr>
              <a:t>+</a:t>
            </a:r>
            <a:r>
              <a:rPr lang="en-US" altLang="en-US" smtClean="0">
                <a:latin typeface="Tahoma" pitchFamily="34" charset="0"/>
              </a:rPr>
              <a:t> is 5.96.</a:t>
            </a:r>
          </a:p>
          <a:p>
            <a:pPr lvl="1" eaLnBrk="1" hangingPunct="1"/>
            <a:r>
              <a:rPr lang="en-US" altLang="en-US" smtClean="0">
                <a:latin typeface="Tahoma" pitchFamily="34" charset="0"/>
              </a:rPr>
              <a:t>What is the pH of a solution made from mixing 400 mL of 0.018 M CH</a:t>
            </a:r>
            <a:r>
              <a:rPr lang="en-US" altLang="en-US" baseline="-25000" smtClean="0">
                <a:latin typeface="Tahoma" pitchFamily="34" charset="0"/>
              </a:rPr>
              <a:t>3</a:t>
            </a:r>
            <a:r>
              <a:rPr lang="en-US" altLang="en-US" smtClean="0">
                <a:latin typeface="Tahoma" pitchFamily="34" charset="0"/>
              </a:rPr>
              <a:t>CO</a:t>
            </a:r>
            <a:r>
              <a:rPr lang="en-US" altLang="en-US" baseline="-25000" smtClean="0">
                <a:latin typeface="Tahoma" pitchFamily="34" charset="0"/>
              </a:rPr>
              <a:t>2</a:t>
            </a:r>
            <a:r>
              <a:rPr lang="en-US" altLang="en-US" smtClean="0">
                <a:latin typeface="Tahoma" pitchFamily="34" charset="0"/>
              </a:rPr>
              <a:t>H (pK</a:t>
            </a:r>
            <a:r>
              <a:rPr lang="en-US" altLang="en-US" baseline="-25000" smtClean="0">
                <a:latin typeface="Tahoma" pitchFamily="34" charset="0"/>
              </a:rPr>
              <a:t>a</a:t>
            </a:r>
            <a:r>
              <a:rPr lang="en-US" altLang="en-US" smtClean="0">
                <a:latin typeface="Tahoma" pitchFamily="34" charset="0"/>
              </a:rPr>
              <a:t> = 4.75) with 100 mL of 0.024 M NaOH? (assume additive volumes)</a:t>
            </a:r>
          </a:p>
        </p:txBody>
      </p:sp>
    </p:spTree>
    <p:extLst>
      <p:ext uri="{BB962C8B-B14F-4D97-AF65-F5344CB8AC3E}">
        <p14:creationId xmlns:p14="http://schemas.microsoft.com/office/powerpoint/2010/main" val="837652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2307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2718</TotalTime>
  <Words>662</Words>
  <Application>Microsoft Office PowerPoint</Application>
  <PresentationFormat>On-screen Show (4:3)</PresentationFormat>
  <Paragraphs>73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Symbol</vt:lpstr>
      <vt:lpstr>Tahoma</vt:lpstr>
      <vt:lpstr>Wingdings</vt:lpstr>
      <vt:lpstr>Default Design</vt:lpstr>
      <vt:lpstr>Chem. 31 – 11/29 Lecture</vt:lpstr>
      <vt:lpstr>Announcements</vt:lpstr>
      <vt:lpstr>Acid – Base Equilibria</vt:lpstr>
      <vt:lpstr>Acid – Base Equilibria</vt:lpstr>
      <vt:lpstr>Acid – Base Equilibria</vt:lpstr>
      <vt:lpstr>Acid – Base Equilibria</vt:lpstr>
      <vt:lpstr>Acid – Base Equilibria</vt:lpstr>
      <vt:lpstr>Acid – Base Equilibria</vt:lpstr>
      <vt:lpstr>Acid – Base Equilibria</vt:lpstr>
      <vt:lpstr>Acid – Base Equilibria</vt:lpstr>
    </vt:vector>
  </TitlesOfParts>
  <Company>CSUS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Chem. 31 – 9/15 Lecture</dc:title>
  <dc:creator>RDixon</dc:creator>
  <cp:lastModifiedBy>Dixon, Roy W</cp:lastModifiedBy>
  <cp:revision>270</cp:revision>
  <dcterms:created xsi:type="dcterms:W3CDTF">2005-09-14T19:27:31Z</dcterms:created>
  <dcterms:modified xsi:type="dcterms:W3CDTF">2017-11-29T04:13:27Z</dcterms:modified>
</cp:coreProperties>
</file>