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sldIdLst>
    <p:sldId id="280" r:id="rId2"/>
    <p:sldId id="489" r:id="rId3"/>
    <p:sldId id="526" r:id="rId4"/>
    <p:sldId id="527" r:id="rId5"/>
    <p:sldId id="524" r:id="rId6"/>
    <p:sldId id="525" r:id="rId7"/>
    <p:sldId id="528" r:id="rId8"/>
    <p:sldId id="529" r:id="rId9"/>
    <p:sldId id="530" r:id="rId10"/>
    <p:sldId id="531" r:id="rId11"/>
    <p:sldId id="532" r:id="rId12"/>
    <p:sldId id="533" r:id="rId13"/>
    <p:sldId id="534" r:id="rId14"/>
    <p:sldId id="53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39" autoAdjust="0"/>
    <p:restoredTop sz="94660"/>
  </p:normalViewPr>
  <p:slideViewPr>
    <p:cSldViewPr>
      <p:cViewPr varScale="1">
        <p:scale>
          <a:sx n="79" d="100"/>
          <a:sy n="79" d="100"/>
        </p:scale>
        <p:origin x="90" y="5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dixon\Documents\C31F16\sulfite%20speci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Alpha for H</a:t>
            </a:r>
            <a:r>
              <a:rPr lang="en-US" baseline="-25000"/>
              <a:t>2</a:t>
            </a:r>
            <a:r>
              <a:rPr lang="en-US"/>
              <a:t>SO</a:t>
            </a:r>
            <a:r>
              <a:rPr lang="en-US" sz="1400" b="0" i="0" u="none" strike="noStrike" baseline="-25000">
                <a:effectLst/>
              </a:rPr>
              <a:t>3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H2A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Sheet1!$A$9:$A$69</c:f>
              <c:numCache>
                <c:formatCode>General</c:formatCode>
                <c:ptCount val="6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1.6</c:v>
                </c:pt>
                <c:pt idx="9">
                  <c:v>1.8</c:v>
                </c:pt>
                <c:pt idx="10">
                  <c:v>2</c:v>
                </c:pt>
                <c:pt idx="11">
                  <c:v>2.2000000000000002</c:v>
                </c:pt>
                <c:pt idx="12">
                  <c:v>2.4</c:v>
                </c:pt>
                <c:pt idx="13">
                  <c:v>2.6</c:v>
                </c:pt>
                <c:pt idx="14">
                  <c:v>2.8</c:v>
                </c:pt>
                <c:pt idx="15">
                  <c:v>3</c:v>
                </c:pt>
                <c:pt idx="16">
                  <c:v>3.2</c:v>
                </c:pt>
                <c:pt idx="17">
                  <c:v>3.4</c:v>
                </c:pt>
                <c:pt idx="18">
                  <c:v>3.6</c:v>
                </c:pt>
                <c:pt idx="19">
                  <c:v>3.8</c:v>
                </c:pt>
                <c:pt idx="20">
                  <c:v>4</c:v>
                </c:pt>
                <c:pt idx="21">
                  <c:v>4.2</c:v>
                </c:pt>
                <c:pt idx="22">
                  <c:v>4.4000000000000004</c:v>
                </c:pt>
                <c:pt idx="23">
                  <c:v>4.5999999999999996</c:v>
                </c:pt>
                <c:pt idx="24">
                  <c:v>4.8</c:v>
                </c:pt>
                <c:pt idx="25">
                  <c:v>5</c:v>
                </c:pt>
                <c:pt idx="26">
                  <c:v>5.2</c:v>
                </c:pt>
                <c:pt idx="27">
                  <c:v>5.4</c:v>
                </c:pt>
                <c:pt idx="28">
                  <c:v>5.6</c:v>
                </c:pt>
                <c:pt idx="29">
                  <c:v>5.8</c:v>
                </c:pt>
                <c:pt idx="30">
                  <c:v>6</c:v>
                </c:pt>
                <c:pt idx="31">
                  <c:v>6.2</c:v>
                </c:pt>
                <c:pt idx="32">
                  <c:v>6.4</c:v>
                </c:pt>
                <c:pt idx="33">
                  <c:v>6.6</c:v>
                </c:pt>
                <c:pt idx="34">
                  <c:v>6.8</c:v>
                </c:pt>
                <c:pt idx="35">
                  <c:v>7</c:v>
                </c:pt>
                <c:pt idx="36">
                  <c:v>7.2</c:v>
                </c:pt>
                <c:pt idx="37">
                  <c:v>7.4</c:v>
                </c:pt>
                <c:pt idx="38">
                  <c:v>7.6</c:v>
                </c:pt>
                <c:pt idx="39">
                  <c:v>7.8</c:v>
                </c:pt>
                <c:pt idx="40">
                  <c:v>8</c:v>
                </c:pt>
                <c:pt idx="41">
                  <c:v>8.1999999999999993</c:v>
                </c:pt>
                <c:pt idx="42">
                  <c:v>8.4</c:v>
                </c:pt>
                <c:pt idx="43">
                  <c:v>8.6</c:v>
                </c:pt>
                <c:pt idx="44">
                  <c:v>8.8000000000000007</c:v>
                </c:pt>
                <c:pt idx="45">
                  <c:v>9</c:v>
                </c:pt>
                <c:pt idx="46">
                  <c:v>9.1999999999999993</c:v>
                </c:pt>
                <c:pt idx="47">
                  <c:v>9.4</c:v>
                </c:pt>
                <c:pt idx="48">
                  <c:v>9.6</c:v>
                </c:pt>
                <c:pt idx="49">
                  <c:v>9.8000000000000007</c:v>
                </c:pt>
                <c:pt idx="50">
                  <c:v>10</c:v>
                </c:pt>
                <c:pt idx="51">
                  <c:v>10.199999999999999</c:v>
                </c:pt>
                <c:pt idx="52">
                  <c:v>10.4</c:v>
                </c:pt>
                <c:pt idx="53">
                  <c:v>10.6</c:v>
                </c:pt>
                <c:pt idx="54">
                  <c:v>10.8</c:v>
                </c:pt>
                <c:pt idx="55">
                  <c:v>11</c:v>
                </c:pt>
                <c:pt idx="56">
                  <c:v>11.2</c:v>
                </c:pt>
                <c:pt idx="57">
                  <c:v>11.4</c:v>
                </c:pt>
                <c:pt idx="58">
                  <c:v>11.6</c:v>
                </c:pt>
                <c:pt idx="59">
                  <c:v>11.8</c:v>
                </c:pt>
                <c:pt idx="60">
                  <c:v>12</c:v>
                </c:pt>
              </c:numCache>
            </c:numRef>
          </c:xVal>
          <c:yVal>
            <c:numRef>
              <c:f>Sheet1!$C$9:$C$69</c:f>
              <c:numCache>
                <c:formatCode>0.00E+00</c:formatCode>
                <c:ptCount val="61"/>
                <c:pt idx="0">
                  <c:v>0.98629056028933304</c:v>
                </c:pt>
                <c:pt idx="1">
                  <c:v>0.97844484277082022</c:v>
                </c:pt>
                <c:pt idx="2">
                  <c:v>0.96626271758366422</c:v>
                </c:pt>
                <c:pt idx="3">
                  <c:v>0.94756469623265049</c:v>
                </c:pt>
                <c:pt idx="4">
                  <c:v>0.91936852301938854</c:v>
                </c:pt>
                <c:pt idx="5">
                  <c:v>0.87796305344090453</c:v>
                </c:pt>
                <c:pt idx="6">
                  <c:v>0.8194703609325813</c:v>
                </c:pt>
                <c:pt idx="7">
                  <c:v>0.74120588629471795</c:v>
                </c:pt>
                <c:pt idx="8">
                  <c:v>0.64376144158011672</c:v>
                </c:pt>
                <c:pt idx="9">
                  <c:v>0.53275527737730688</c:v>
                </c:pt>
                <c:pt idx="10">
                  <c:v>0.41840840414849445</c:v>
                </c:pt>
                <c:pt idx="11">
                  <c:v>0.31220486537809411</c:v>
                </c:pt>
                <c:pt idx="12">
                  <c:v>0.22263874646700865</c:v>
                </c:pt>
                <c:pt idx="13">
                  <c:v>0.1530494037808513</c:v>
                </c:pt>
                <c:pt idx="14">
                  <c:v>0.10234702708526351</c:v>
                </c:pt>
                <c:pt idx="15">
                  <c:v>6.7109880585235496E-2</c:v>
                </c:pt>
                <c:pt idx="16">
                  <c:v>4.3417165047359776E-2</c:v>
                </c:pt>
                <c:pt idx="17">
                  <c:v>2.7838772672030436E-2</c:v>
                </c:pt>
                <c:pt idx="18">
                  <c:v>1.7745686350092871E-2</c:v>
                </c:pt>
                <c:pt idx="19">
                  <c:v>1.1268835668262416E-2</c:v>
                </c:pt>
                <c:pt idx="20">
                  <c:v>7.138087523760106E-3</c:v>
                </c:pt>
                <c:pt idx="21">
                  <c:v>4.5139567056068433E-3</c:v>
                </c:pt>
                <c:pt idx="22">
                  <c:v>2.8510948244223895E-3</c:v>
                </c:pt>
                <c:pt idx="23">
                  <c:v>1.7990413685959245E-3</c:v>
                </c:pt>
                <c:pt idx="24">
                  <c:v>1.1341020281727156E-3</c:v>
                </c:pt>
                <c:pt idx="25">
                  <c:v>7.141047907362327E-4</c:v>
                </c:pt>
                <c:pt idx="26">
                  <c:v>4.4893388676203641E-4</c:v>
                </c:pt>
                <c:pt idx="27">
                  <c:v>2.8156749587331369E-4</c:v>
                </c:pt>
                <c:pt idx="28">
                  <c:v>1.7596489594401966E-4</c:v>
                </c:pt>
                <c:pt idx="29">
                  <c:v>1.0936462604446124E-4</c:v>
                </c:pt>
                <c:pt idx="30">
                  <c:v>6.7401477575191403E-5</c:v>
                </c:pt>
                <c:pt idx="31">
                  <c:v>4.1015864904263646E-5</c:v>
                </c:pt>
                <c:pt idx="32">
                  <c:v>2.4498612578021032E-5</c:v>
                </c:pt>
                <c:pt idx="33">
                  <c:v>1.4252303414151132E-5</c:v>
                </c:pt>
                <c:pt idx="34">
                  <c:v>8.003470153135744E-6</c:v>
                </c:pt>
                <c:pt idx="35">
                  <c:v>4.3001874881744831E-6</c:v>
                </c:pt>
                <c:pt idx="36">
                  <c:v>2.1964476714023937E-6</c:v>
                </c:pt>
                <c:pt idx="37">
                  <c:v>1.0645150619869505E-6</c:v>
                </c:pt>
                <c:pt idx="38">
                  <c:v>4.9116154750544532E-7</c:v>
                </c:pt>
                <c:pt idx="39">
                  <c:v>2.1733437893647889E-7</c:v>
                </c:pt>
                <c:pt idx="40">
                  <c:v>9.3069132403032914E-8</c:v>
                </c:pt>
                <c:pt idx="41">
                  <c:v>3.8909072804276197E-8</c:v>
                </c:pt>
                <c:pt idx="42">
                  <c:v>1.5995984408029073E-8</c:v>
                </c:pt>
                <c:pt idx="43">
                  <c:v>6.5021326218121739E-9</c:v>
                </c:pt>
                <c:pt idx="44">
                  <c:v>2.623380036120007E-9</c:v>
                </c:pt>
                <c:pt idx="45">
                  <c:v>1.0533301020115129E-9</c:v>
                </c:pt>
                <c:pt idx="46">
                  <c:v>4.2161636968588979E-10</c:v>
                </c:pt>
                <c:pt idx="47">
                  <c:v>1.6842582123655705E-10</c:v>
                </c:pt>
                <c:pt idx="48">
                  <c:v>6.7197358950333328E-11</c:v>
                </c:pt>
                <c:pt idx="49">
                  <c:v>2.6788511851396905E-11</c:v>
                </c:pt>
                <c:pt idx="50">
                  <c:v>1.0673953418753351E-11</c:v>
                </c:pt>
                <c:pt idx="51">
                  <c:v>4.2517053773367598E-12</c:v>
                </c:pt>
                <c:pt idx="52">
                  <c:v>1.6932196834010637E-12</c:v>
                </c:pt>
                <c:pt idx="53">
                  <c:v>6.7422999730987995E-13</c:v>
                </c:pt>
                <c:pt idx="54">
                  <c:v>2.6845275953978975E-13</c:v>
                </c:pt>
                <c:pt idx="55">
                  <c:v>1.0688225530108125E-13</c:v>
                </c:pt>
                <c:pt idx="56">
                  <c:v>4.2552925302921473E-14</c:v>
                </c:pt>
                <c:pt idx="57">
                  <c:v>1.6941210782365615E-14</c:v>
                </c:pt>
                <c:pt idx="58">
                  <c:v>6.7445647180898238E-15</c:v>
                </c:pt>
                <c:pt idx="59">
                  <c:v>2.6850965597946011E-15</c:v>
                </c:pt>
                <c:pt idx="60">
                  <c:v>1.0689654840665874E-15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DD9-4BE0-8B93-7705397BAFDE}"/>
            </c:ext>
          </c:extLst>
        </c:ser>
        <c:ser>
          <c:idx val="1"/>
          <c:order val="1"/>
          <c:tx>
            <c:v>HA-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Sheet1!$A$9:$A$69</c:f>
              <c:numCache>
                <c:formatCode>General</c:formatCode>
                <c:ptCount val="6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1.6</c:v>
                </c:pt>
                <c:pt idx="9">
                  <c:v>1.8</c:v>
                </c:pt>
                <c:pt idx="10">
                  <c:v>2</c:v>
                </c:pt>
                <c:pt idx="11">
                  <c:v>2.2000000000000002</c:v>
                </c:pt>
                <c:pt idx="12">
                  <c:v>2.4</c:v>
                </c:pt>
                <c:pt idx="13">
                  <c:v>2.6</c:v>
                </c:pt>
                <c:pt idx="14">
                  <c:v>2.8</c:v>
                </c:pt>
                <c:pt idx="15">
                  <c:v>3</c:v>
                </c:pt>
                <c:pt idx="16">
                  <c:v>3.2</c:v>
                </c:pt>
                <c:pt idx="17">
                  <c:v>3.4</c:v>
                </c:pt>
                <c:pt idx="18">
                  <c:v>3.6</c:v>
                </c:pt>
                <c:pt idx="19">
                  <c:v>3.8</c:v>
                </c:pt>
                <c:pt idx="20">
                  <c:v>4</c:v>
                </c:pt>
                <c:pt idx="21">
                  <c:v>4.2</c:v>
                </c:pt>
                <c:pt idx="22">
                  <c:v>4.4000000000000004</c:v>
                </c:pt>
                <c:pt idx="23">
                  <c:v>4.5999999999999996</c:v>
                </c:pt>
                <c:pt idx="24">
                  <c:v>4.8</c:v>
                </c:pt>
                <c:pt idx="25">
                  <c:v>5</c:v>
                </c:pt>
                <c:pt idx="26">
                  <c:v>5.2</c:v>
                </c:pt>
                <c:pt idx="27">
                  <c:v>5.4</c:v>
                </c:pt>
                <c:pt idx="28">
                  <c:v>5.6</c:v>
                </c:pt>
                <c:pt idx="29">
                  <c:v>5.8</c:v>
                </c:pt>
                <c:pt idx="30">
                  <c:v>6</c:v>
                </c:pt>
                <c:pt idx="31">
                  <c:v>6.2</c:v>
                </c:pt>
                <c:pt idx="32">
                  <c:v>6.4</c:v>
                </c:pt>
                <c:pt idx="33">
                  <c:v>6.6</c:v>
                </c:pt>
                <c:pt idx="34">
                  <c:v>6.8</c:v>
                </c:pt>
                <c:pt idx="35">
                  <c:v>7</c:v>
                </c:pt>
                <c:pt idx="36">
                  <c:v>7.2</c:v>
                </c:pt>
                <c:pt idx="37">
                  <c:v>7.4</c:v>
                </c:pt>
                <c:pt idx="38">
                  <c:v>7.6</c:v>
                </c:pt>
                <c:pt idx="39">
                  <c:v>7.8</c:v>
                </c:pt>
                <c:pt idx="40">
                  <c:v>8</c:v>
                </c:pt>
                <c:pt idx="41">
                  <c:v>8.1999999999999993</c:v>
                </c:pt>
                <c:pt idx="42">
                  <c:v>8.4</c:v>
                </c:pt>
                <c:pt idx="43">
                  <c:v>8.6</c:v>
                </c:pt>
                <c:pt idx="44">
                  <c:v>8.8000000000000007</c:v>
                </c:pt>
                <c:pt idx="45">
                  <c:v>9</c:v>
                </c:pt>
                <c:pt idx="46">
                  <c:v>9.1999999999999993</c:v>
                </c:pt>
                <c:pt idx="47">
                  <c:v>9.4</c:v>
                </c:pt>
                <c:pt idx="48">
                  <c:v>9.6</c:v>
                </c:pt>
                <c:pt idx="49">
                  <c:v>9.8000000000000007</c:v>
                </c:pt>
                <c:pt idx="50">
                  <c:v>10</c:v>
                </c:pt>
                <c:pt idx="51">
                  <c:v>10.199999999999999</c:v>
                </c:pt>
                <c:pt idx="52">
                  <c:v>10.4</c:v>
                </c:pt>
                <c:pt idx="53">
                  <c:v>10.6</c:v>
                </c:pt>
                <c:pt idx="54">
                  <c:v>10.8</c:v>
                </c:pt>
                <c:pt idx="55">
                  <c:v>11</c:v>
                </c:pt>
                <c:pt idx="56">
                  <c:v>11.2</c:v>
                </c:pt>
                <c:pt idx="57">
                  <c:v>11.4</c:v>
                </c:pt>
                <c:pt idx="58">
                  <c:v>11.6</c:v>
                </c:pt>
                <c:pt idx="59">
                  <c:v>11.8</c:v>
                </c:pt>
                <c:pt idx="60">
                  <c:v>12</c:v>
                </c:pt>
              </c:numCache>
            </c:numRef>
          </c:xVal>
          <c:yVal>
            <c:numRef>
              <c:f>Sheet1!$D$9:$D$69</c:f>
              <c:numCache>
                <c:formatCode>0.00E+00</c:formatCode>
                <c:ptCount val="61"/>
                <c:pt idx="0">
                  <c:v>1.3709438788021729E-2</c:v>
                </c:pt>
                <c:pt idx="1">
                  <c:v>2.1555154930035587E-2</c:v>
                </c:pt>
                <c:pt idx="2">
                  <c:v>3.3737276713050511E-2</c:v>
                </c:pt>
                <c:pt idx="3">
                  <c:v>5.2435289718565474E-2</c:v>
                </c:pt>
                <c:pt idx="4">
                  <c:v>8.0631442741735726E-2</c:v>
                </c:pt>
                <c:pt idx="5">
                  <c:v>0.12203686442828569</c:v>
                </c:pt>
                <c:pt idx="6">
                  <c:v>0.18052944650873226</c:v>
                </c:pt>
                <c:pt idx="7">
                  <c:v>0.25879367621468408</c:v>
                </c:pt>
                <c:pt idx="8">
                  <c:v>0.35623760396627235</c:v>
                </c:pt>
                <c:pt idx="9">
                  <c:v>0.46724273854979442</c:v>
                </c:pt>
                <c:pt idx="10">
                  <c:v>0.58158768176640718</c:v>
                </c:pt>
                <c:pt idx="11">
                  <c:v>0.68778779844946258</c:v>
                </c:pt>
                <c:pt idx="12">
                  <c:v>0.77734811246650504</c:v>
                </c:pt>
                <c:pt idx="13">
                  <c:v>0.84692790480791347</c:v>
                </c:pt>
                <c:pt idx="14">
                  <c:v>0.89761485710972788</c:v>
                </c:pt>
                <c:pt idx="15">
                  <c:v>0.93282734013477342</c:v>
                </c:pt>
                <c:pt idx="16">
                  <c:v>0.95648081354134451</c:v>
                </c:pt>
                <c:pt idx="17">
                  <c:v>0.97199691129206633</c:v>
                </c:pt>
                <c:pt idx="18">
                  <c:v>0.98199121254877642</c:v>
                </c:pt>
                <c:pt idx="19">
                  <c:v>0.98831149337964552</c:v>
                </c:pt>
                <c:pt idx="20">
                  <c:v>0.99219416580265474</c:v>
                </c:pt>
                <c:pt idx="21">
                  <c:v>0.99442535627548745</c:v>
                </c:pt>
                <c:pt idx="22">
                  <c:v>0.99546607021351896</c:v>
                </c:pt>
                <c:pt idx="23">
                  <c:v>0.99553366385497688</c:v>
                </c:pt>
                <c:pt idx="24">
                  <c:v>0.99464230565098666</c:v>
                </c:pt>
                <c:pt idx="25">
                  <c:v>0.9926056591233634</c:v>
                </c:pt>
                <c:pt idx="26">
                  <c:v>0.98900204278202297</c:v>
                </c:pt>
                <c:pt idx="27">
                  <c:v>0.98309914568924739</c:v>
                </c:pt>
                <c:pt idx="28">
                  <c:v>0.97373512709009769</c:v>
                </c:pt>
                <c:pt idx="29">
                  <c:v>0.95916135500425015</c:v>
                </c:pt>
                <c:pt idx="30">
                  <c:v>0.93688053829516049</c:v>
                </c:pt>
                <c:pt idx="31">
                  <c:v>0.90358013446844387</c:v>
                </c:pt>
                <c:pt idx="32">
                  <c:v>0.85537448210502165</c:v>
                </c:pt>
                <c:pt idx="33">
                  <c:v>0.78867824186479485</c:v>
                </c:pt>
                <c:pt idx="34">
                  <c:v>0.70192891014841341</c:v>
                </c:pt>
                <c:pt idx="35">
                  <c:v>0.59772606085625324</c:v>
                </c:pt>
                <c:pt idx="36">
                  <c:v>0.48387775971837904</c:v>
                </c:pt>
                <c:pt idx="37">
                  <c:v>0.37167779070762297</c:v>
                </c:pt>
                <c:pt idx="38">
                  <c:v>0.2717935582072778</c:v>
                </c:pt>
                <c:pt idx="39">
                  <c:v>0.19060892441123775</c:v>
                </c:pt>
                <c:pt idx="40">
                  <c:v>0.12936609404021573</c:v>
                </c:pt>
                <c:pt idx="41">
                  <c:v>8.5716747211334945E-2</c:v>
                </c:pt>
                <c:pt idx="42">
                  <c:v>5.5850333708502259E-2</c:v>
                </c:pt>
                <c:pt idx="43">
                  <c:v>3.598078412680198E-2</c:v>
                </c:pt>
                <c:pt idx="44">
                  <c:v>2.3007848526021706E-2</c:v>
                </c:pt>
                <c:pt idx="45">
                  <c:v>1.4641288417960028E-2</c:v>
                </c:pt>
                <c:pt idx="46">
                  <c:v>9.2882151066201631E-3</c:v>
                </c:pt>
                <c:pt idx="47">
                  <c:v>5.8806248376115401E-3</c:v>
                </c:pt>
                <c:pt idx="48">
                  <c:v>3.718493311213507E-3</c:v>
                </c:pt>
                <c:pt idx="49">
                  <c:v>2.3494347537463727E-3</c:v>
                </c:pt>
                <c:pt idx="50">
                  <c:v>1.4836795252067155E-3</c:v>
                </c:pt>
                <c:pt idx="51">
                  <c:v>9.3665134833589825E-4</c:v>
                </c:pt>
                <c:pt idx="52">
                  <c:v>5.9119140121371321E-4</c:v>
                </c:pt>
                <c:pt idx="53">
                  <c:v>3.7309795717854706E-4</c:v>
                </c:pt>
                <c:pt idx="54">
                  <c:v>2.3544131398587256E-4</c:v>
                </c:pt>
                <c:pt idx="55">
                  <c:v>1.4856633486850292E-4</c:v>
                </c:pt>
                <c:pt idx="56">
                  <c:v>9.3744159868350019E-5</c:v>
                </c:pt>
                <c:pt idx="57">
                  <c:v>5.9150612521619784E-5</c:v>
                </c:pt>
                <c:pt idx="58">
                  <c:v>3.7322328113818341E-5</c:v>
                </c:pt>
                <c:pt idx="59">
                  <c:v>2.3549121391068663E-5</c:v>
                </c:pt>
                <c:pt idx="60">
                  <c:v>1.4858620228525566E-5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DD9-4BE0-8B93-7705397BAFDE}"/>
            </c:ext>
          </c:extLst>
        </c:ser>
        <c:ser>
          <c:idx val="2"/>
          <c:order val="2"/>
          <c:tx>
            <c:v>A2-</c:v>
          </c:tx>
          <c:spPr>
            <a:ln w="190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Sheet1!$A$9:$A$69</c:f>
              <c:numCache>
                <c:formatCode>General</c:formatCode>
                <c:ptCount val="6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1.6</c:v>
                </c:pt>
                <c:pt idx="9">
                  <c:v>1.8</c:v>
                </c:pt>
                <c:pt idx="10">
                  <c:v>2</c:v>
                </c:pt>
                <c:pt idx="11">
                  <c:v>2.2000000000000002</c:v>
                </c:pt>
                <c:pt idx="12">
                  <c:v>2.4</c:v>
                </c:pt>
                <c:pt idx="13">
                  <c:v>2.6</c:v>
                </c:pt>
                <c:pt idx="14">
                  <c:v>2.8</c:v>
                </c:pt>
                <c:pt idx="15">
                  <c:v>3</c:v>
                </c:pt>
                <c:pt idx="16">
                  <c:v>3.2</c:v>
                </c:pt>
                <c:pt idx="17">
                  <c:v>3.4</c:v>
                </c:pt>
                <c:pt idx="18">
                  <c:v>3.6</c:v>
                </c:pt>
                <c:pt idx="19">
                  <c:v>3.8</c:v>
                </c:pt>
                <c:pt idx="20">
                  <c:v>4</c:v>
                </c:pt>
                <c:pt idx="21">
                  <c:v>4.2</c:v>
                </c:pt>
                <c:pt idx="22">
                  <c:v>4.4000000000000004</c:v>
                </c:pt>
                <c:pt idx="23">
                  <c:v>4.5999999999999996</c:v>
                </c:pt>
                <c:pt idx="24">
                  <c:v>4.8</c:v>
                </c:pt>
                <c:pt idx="25">
                  <c:v>5</c:v>
                </c:pt>
                <c:pt idx="26">
                  <c:v>5.2</c:v>
                </c:pt>
                <c:pt idx="27">
                  <c:v>5.4</c:v>
                </c:pt>
                <c:pt idx="28">
                  <c:v>5.6</c:v>
                </c:pt>
                <c:pt idx="29">
                  <c:v>5.8</c:v>
                </c:pt>
                <c:pt idx="30">
                  <c:v>6</c:v>
                </c:pt>
                <c:pt idx="31">
                  <c:v>6.2</c:v>
                </c:pt>
                <c:pt idx="32">
                  <c:v>6.4</c:v>
                </c:pt>
                <c:pt idx="33">
                  <c:v>6.6</c:v>
                </c:pt>
                <c:pt idx="34">
                  <c:v>6.8</c:v>
                </c:pt>
                <c:pt idx="35">
                  <c:v>7</c:v>
                </c:pt>
                <c:pt idx="36">
                  <c:v>7.2</c:v>
                </c:pt>
                <c:pt idx="37">
                  <c:v>7.4</c:v>
                </c:pt>
                <c:pt idx="38">
                  <c:v>7.6</c:v>
                </c:pt>
                <c:pt idx="39">
                  <c:v>7.8</c:v>
                </c:pt>
                <c:pt idx="40">
                  <c:v>8</c:v>
                </c:pt>
                <c:pt idx="41">
                  <c:v>8.1999999999999993</c:v>
                </c:pt>
                <c:pt idx="42">
                  <c:v>8.4</c:v>
                </c:pt>
                <c:pt idx="43">
                  <c:v>8.6</c:v>
                </c:pt>
                <c:pt idx="44">
                  <c:v>8.8000000000000007</c:v>
                </c:pt>
                <c:pt idx="45">
                  <c:v>9</c:v>
                </c:pt>
                <c:pt idx="46">
                  <c:v>9.1999999999999993</c:v>
                </c:pt>
                <c:pt idx="47">
                  <c:v>9.4</c:v>
                </c:pt>
                <c:pt idx="48">
                  <c:v>9.6</c:v>
                </c:pt>
                <c:pt idx="49">
                  <c:v>9.8000000000000007</c:v>
                </c:pt>
                <c:pt idx="50">
                  <c:v>10</c:v>
                </c:pt>
                <c:pt idx="51">
                  <c:v>10.199999999999999</c:v>
                </c:pt>
                <c:pt idx="52">
                  <c:v>10.4</c:v>
                </c:pt>
                <c:pt idx="53">
                  <c:v>10.6</c:v>
                </c:pt>
                <c:pt idx="54">
                  <c:v>10.8</c:v>
                </c:pt>
                <c:pt idx="55">
                  <c:v>11</c:v>
                </c:pt>
                <c:pt idx="56">
                  <c:v>11.2</c:v>
                </c:pt>
                <c:pt idx="57">
                  <c:v>11.4</c:v>
                </c:pt>
                <c:pt idx="58">
                  <c:v>11.6</c:v>
                </c:pt>
                <c:pt idx="59">
                  <c:v>11.8</c:v>
                </c:pt>
                <c:pt idx="60">
                  <c:v>12</c:v>
                </c:pt>
              </c:numCache>
            </c:numRef>
          </c:xVal>
          <c:yVal>
            <c:numRef>
              <c:f>Sheet1!$E$9:$E$69</c:f>
              <c:numCache>
                <c:formatCode>0.00E+00</c:formatCode>
                <c:ptCount val="61"/>
                <c:pt idx="0">
                  <c:v>9.2264518247731075E-10</c:v>
                </c:pt>
                <c:pt idx="1">
                  <c:v>2.2991442083508673E-9</c:v>
                </c:pt>
                <c:pt idx="2">
                  <c:v>5.7032852884830731E-9</c:v>
                </c:pt>
                <c:pt idx="3">
                  <c:v>1.4048784025000316E-8</c:v>
                </c:pt>
                <c:pt idx="4">
                  <c:v>3.4238875734615704E-8</c:v>
                </c:pt>
                <c:pt idx="5">
                  <c:v>8.2130809819780382E-8</c:v>
                </c:pt>
                <c:pt idx="6">
                  <c:v>1.9255868644041385E-7</c:v>
                </c:pt>
                <c:pt idx="7">
                  <c:v>4.3749059797093537E-7</c:v>
                </c:pt>
                <c:pt idx="8">
                  <c:v>9.5445361092405534E-7</c:v>
                </c:pt>
                <c:pt idx="9">
                  <c:v>1.9840728986419975E-6</c:v>
                </c:pt>
                <c:pt idx="10">
                  <c:v>3.9140850983665487E-6</c:v>
                </c:pt>
                <c:pt idx="11">
                  <c:v>7.3361724433063102E-6</c:v>
                </c:pt>
                <c:pt idx="12">
                  <c:v>1.3141066486310748E-5</c:v>
                </c:pt>
                <c:pt idx="13">
                  <c:v>2.2691411235231662E-5</c:v>
                </c:pt>
                <c:pt idx="14">
                  <c:v>3.811580500856504E-5</c:v>
                </c:pt>
                <c:pt idx="15">
                  <c:v>6.2779279991098669E-5</c:v>
                </c:pt>
                <c:pt idx="16">
                  <c:v>1.0202141129567188E-4</c:v>
                </c:pt>
                <c:pt idx="17">
                  <c:v>1.6431603590327803E-4</c:v>
                </c:pt>
                <c:pt idx="18">
                  <c:v>2.6310110113070273E-4</c:v>
                </c:pt>
                <c:pt idx="19">
                  <c:v>4.1967095209205496E-4</c:v>
                </c:pt>
                <c:pt idx="20">
                  <c:v>6.6774667358515671E-4</c:v>
                </c:pt>
                <c:pt idx="21">
                  <c:v>1.0606870189057149E-3</c:v>
                </c:pt>
                <c:pt idx="22">
                  <c:v>1.6828349620586769E-3</c:v>
                </c:pt>
                <c:pt idx="23">
                  <c:v>2.6672947764272426E-3</c:v>
                </c:pt>
                <c:pt idx="24">
                  <c:v>4.2235923208405746E-3</c:v>
                </c:pt>
                <c:pt idx="25">
                  <c:v>6.680236085900404E-3</c:v>
                </c:pt>
                <c:pt idx="26">
                  <c:v>1.0549023331214991E-2</c:v>
                </c:pt>
                <c:pt idx="27">
                  <c:v>1.6619286814879342E-2</c:v>
                </c:pt>
                <c:pt idx="28">
                  <c:v>2.6088908013958245E-2</c:v>
                </c:pt>
                <c:pt idx="29">
                  <c:v>4.0729280369705356E-2</c:v>
                </c:pt>
                <c:pt idx="30">
                  <c:v>6.3052060227264284E-2</c:v>
                </c:pt>
                <c:pt idx="31">
                  <c:v>9.6378849666651889E-2</c:v>
                </c:pt>
                <c:pt idx="32">
                  <c:v>0.14460101928240032</c:v>
                </c:pt>
                <c:pt idx="33">
                  <c:v>0.21130750583179103</c:v>
                </c:pt>
                <c:pt idx="34">
                  <c:v>0.29806308638143342</c:v>
                </c:pt>
                <c:pt idx="35">
                  <c:v>0.40226963895625856</c:v>
                </c:pt>
                <c:pt idx="36">
                  <c:v>0.51612004383394949</c:v>
                </c:pt>
                <c:pt idx="37">
                  <c:v>0.62832114477731504</c:v>
                </c:pt>
                <c:pt idx="38">
                  <c:v>0.72820595063117466</c:v>
                </c:pt>
                <c:pt idx="39">
                  <c:v>0.80939085825438328</c:v>
                </c:pt>
                <c:pt idx="40">
                  <c:v>0.87063381289065189</c:v>
                </c:pt>
                <c:pt idx="41">
                  <c:v>0.91428321387959222</c:v>
                </c:pt>
                <c:pt idx="42">
                  <c:v>0.94414965029551334</c:v>
                </c:pt>
                <c:pt idx="43">
                  <c:v>0.96401920937106544</c:v>
                </c:pt>
                <c:pt idx="44">
                  <c:v>0.97699214885059826</c:v>
                </c:pt>
                <c:pt idx="45">
                  <c:v>0.98535871052870982</c:v>
                </c:pt>
                <c:pt idx="46">
                  <c:v>0.99071178447176345</c:v>
                </c:pt>
                <c:pt idx="47">
                  <c:v>0.99411937499396263</c:v>
                </c:pt>
                <c:pt idx="48">
                  <c:v>0.9962815066215891</c:v>
                </c:pt>
                <c:pt idx="49">
                  <c:v>0.99765056521946516</c:v>
                </c:pt>
                <c:pt idx="50">
                  <c:v>0.99851632046411931</c:v>
                </c:pt>
                <c:pt idx="51">
                  <c:v>0.99906334864741242</c:v>
                </c:pt>
                <c:pt idx="52">
                  <c:v>0.99940880859709302</c:v>
                </c:pt>
                <c:pt idx="53">
                  <c:v>0.99962690204214721</c:v>
                </c:pt>
                <c:pt idx="54">
                  <c:v>0.99976455868574565</c:v>
                </c:pt>
                <c:pt idx="55">
                  <c:v>0.9998514336650246</c:v>
                </c:pt>
                <c:pt idx="56">
                  <c:v>0.99990625584008908</c:v>
                </c:pt>
                <c:pt idx="57">
                  <c:v>0.99994084938746142</c:v>
                </c:pt>
                <c:pt idx="58">
                  <c:v>0.99996267767187941</c:v>
                </c:pt>
                <c:pt idx="59">
                  <c:v>0.9999764508786062</c:v>
                </c:pt>
                <c:pt idx="60">
                  <c:v>0.99998514137977046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DD9-4BE0-8B93-7705397BAF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2158536"/>
        <c:axId val="312159192"/>
      </c:scatterChart>
      <c:valAx>
        <c:axId val="312158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59192"/>
        <c:crosses val="autoZero"/>
        <c:crossBetween val="midCat"/>
      </c:valAx>
      <c:valAx>
        <c:axId val="312159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Alpha</a:t>
                </a:r>
                <a:r>
                  <a:rPr lang="en-US" baseline="0"/>
                  <a:t> Value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585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8263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2407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1839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23430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4101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280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5972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85B1190-0C69-42C5-84D5-3A13CBE9B7B1}" type="slidenum">
              <a:rPr lang="en-US" altLang="en-US" sz="1200"/>
              <a:pPr algn="r"/>
              <a:t>5</a:t>
            </a:fld>
            <a:endParaRPr lang="en-US" altLang="en-US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566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3570B5-90F6-48DC-9B33-9F4EE9766CDD}" type="slidenum">
              <a:rPr lang="en-US" altLang="en-US" sz="1200"/>
              <a:pPr algn="r"/>
              <a:t>6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037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2113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0033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87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12/4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Tahoma" pitchFamily="34" charset="0"/>
              </a:rPr>
              <a:t>Chapter 10 – </a:t>
            </a:r>
            <a:r>
              <a:rPr lang="en-US" altLang="en-US" dirty="0" err="1">
                <a:latin typeface="Tahoma" pitchFamily="34" charset="0"/>
              </a:rPr>
              <a:t>Polyprotic</a:t>
            </a:r>
            <a:r>
              <a:rPr lang="en-US" altLang="en-US" dirty="0">
                <a:latin typeface="Tahoma" pitchFamily="34" charset="0"/>
              </a:rPr>
              <a:t> Acids</a:t>
            </a:r>
            <a:endParaRPr lang="en-US" altLang="en-US" dirty="0" smtClean="0">
              <a:latin typeface="Tahoma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latin typeface="Tahoma" pitchFamily="34" charset="0"/>
              </a:rPr>
              <a:t>Example Questions: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altLang="en-US" dirty="0" smtClean="0">
                <a:latin typeface="Tahoma" pitchFamily="34" charset="0"/>
              </a:rPr>
              <a:t>Indicate what the “intermediate” form of NH</a:t>
            </a:r>
            <a:r>
              <a:rPr lang="en-US" altLang="en-US" baseline="-25000" dirty="0" smtClean="0">
                <a:latin typeface="Tahoma" pitchFamily="34" charset="0"/>
              </a:rPr>
              <a:t>2</a:t>
            </a:r>
            <a:r>
              <a:rPr lang="en-US" altLang="en-US" dirty="0" smtClean="0">
                <a:latin typeface="Tahoma" pitchFamily="34" charset="0"/>
              </a:rPr>
              <a:t>CH</a:t>
            </a:r>
            <a:r>
              <a:rPr lang="en-US" altLang="en-US" baseline="-25000" dirty="0" smtClean="0">
                <a:latin typeface="Tahoma" pitchFamily="34" charset="0"/>
              </a:rPr>
              <a:t>2</a:t>
            </a:r>
            <a:r>
              <a:rPr lang="en-US" altLang="en-US" dirty="0" smtClean="0">
                <a:latin typeface="Tahoma" pitchFamily="34" charset="0"/>
              </a:rPr>
              <a:t>CH</a:t>
            </a:r>
            <a:r>
              <a:rPr lang="en-US" altLang="en-US" baseline="-25000" dirty="0" smtClean="0">
                <a:latin typeface="Tahoma" pitchFamily="34" charset="0"/>
              </a:rPr>
              <a:t>2</a:t>
            </a:r>
            <a:r>
              <a:rPr lang="en-US" altLang="en-US" dirty="0" smtClean="0">
                <a:latin typeface="Tahoma" pitchFamily="34" charset="0"/>
              </a:rPr>
              <a:t>NH</a:t>
            </a:r>
            <a:r>
              <a:rPr lang="en-US" altLang="en-US" baseline="-25000" dirty="0" smtClean="0">
                <a:latin typeface="Tahoma" pitchFamily="34" charset="0"/>
              </a:rPr>
              <a:t>2</a:t>
            </a:r>
            <a:r>
              <a:rPr lang="en-US" altLang="en-US" dirty="0" smtClean="0">
                <a:latin typeface="Tahoma" pitchFamily="34" charset="0"/>
              </a:rPr>
              <a:t> (a compound with two base groups) looks like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altLang="en-US" dirty="0" smtClean="0">
                <a:latin typeface="Tahoma" pitchFamily="34" charset="0"/>
              </a:rPr>
              <a:t>Can H</a:t>
            </a:r>
            <a:r>
              <a:rPr lang="en-US" altLang="en-US" baseline="-25000" dirty="0" smtClean="0">
                <a:latin typeface="Tahoma" pitchFamily="34" charset="0"/>
              </a:rPr>
              <a:t>3</a:t>
            </a:r>
            <a:r>
              <a:rPr lang="en-US" altLang="en-US" dirty="0" smtClean="0">
                <a:latin typeface="Tahoma" pitchFamily="34" charset="0"/>
              </a:rPr>
              <a:t>NC</a:t>
            </a:r>
            <a:r>
              <a:rPr lang="en-US" altLang="en-US" baseline="-25000" dirty="0" smtClean="0">
                <a:latin typeface="Tahoma" pitchFamily="34" charset="0"/>
              </a:rPr>
              <a:t>6</a:t>
            </a:r>
            <a:r>
              <a:rPr lang="en-US" altLang="en-US" dirty="0" smtClean="0">
                <a:latin typeface="Tahoma" pitchFamily="34" charset="0"/>
              </a:rPr>
              <a:t>H</a:t>
            </a:r>
            <a:r>
              <a:rPr lang="en-US" altLang="en-US" baseline="-25000" dirty="0" smtClean="0">
                <a:latin typeface="Tahoma" pitchFamily="34" charset="0"/>
              </a:rPr>
              <a:t>4</a:t>
            </a:r>
            <a:r>
              <a:rPr lang="en-US" altLang="en-US" dirty="0" smtClean="0">
                <a:latin typeface="Tahoma" pitchFamily="34" charset="0"/>
              </a:rPr>
              <a:t>OH</a:t>
            </a:r>
            <a:r>
              <a:rPr lang="en-US" altLang="en-US" baseline="30000" dirty="0" smtClean="0">
                <a:latin typeface="Tahoma" pitchFamily="34" charset="0"/>
              </a:rPr>
              <a:t>+</a:t>
            </a:r>
            <a:r>
              <a:rPr lang="en-US" altLang="en-US" dirty="0" smtClean="0">
                <a:latin typeface="Tahoma" pitchFamily="34" charset="0"/>
              </a:rPr>
              <a:t> (shown in the acidic form) exist as a </a:t>
            </a:r>
            <a:r>
              <a:rPr lang="en-US" altLang="en-US" dirty="0" err="1" smtClean="0">
                <a:latin typeface="Tahoma" pitchFamily="34" charset="0"/>
              </a:rPr>
              <a:t>zwitter</a:t>
            </a:r>
            <a:r>
              <a:rPr lang="en-US" altLang="en-US" dirty="0" smtClean="0">
                <a:latin typeface="Tahoma" pitchFamily="34" charset="0"/>
              </a:rPr>
              <a:t> ion?  The </a:t>
            </a:r>
            <a:r>
              <a:rPr lang="en-US" altLang="en-US" dirty="0" err="1" smtClean="0">
                <a:latin typeface="Tahoma" pitchFamily="34" charset="0"/>
              </a:rPr>
              <a:t>pK</a:t>
            </a:r>
            <a:r>
              <a:rPr lang="en-US" altLang="en-US" baseline="-25000" dirty="0" err="1" smtClean="0">
                <a:latin typeface="Tahoma" pitchFamily="34" charset="0"/>
              </a:rPr>
              <a:t>a</a:t>
            </a:r>
            <a:r>
              <a:rPr lang="en-US" altLang="en-US" dirty="0" smtClean="0">
                <a:latin typeface="Tahoma" pitchFamily="34" charset="0"/>
              </a:rPr>
              <a:t> for the NH</a:t>
            </a:r>
            <a:r>
              <a:rPr lang="en-US" altLang="en-US" baseline="-25000" dirty="0" smtClean="0">
                <a:latin typeface="Tahoma" pitchFamily="34" charset="0"/>
              </a:rPr>
              <a:t>3</a:t>
            </a:r>
            <a:r>
              <a:rPr lang="en-US" altLang="en-US" dirty="0" smtClean="0">
                <a:latin typeface="Tahoma" pitchFamily="34" charset="0"/>
              </a:rPr>
              <a:t> group is 4.8 and the </a:t>
            </a:r>
            <a:r>
              <a:rPr lang="en-US" altLang="en-US" dirty="0" err="1" smtClean="0">
                <a:latin typeface="Tahoma" pitchFamily="34" charset="0"/>
              </a:rPr>
              <a:t>pK</a:t>
            </a:r>
            <a:r>
              <a:rPr lang="en-US" altLang="en-US" baseline="-25000" dirty="0" err="1" smtClean="0">
                <a:latin typeface="Tahoma" pitchFamily="34" charset="0"/>
              </a:rPr>
              <a:t>a</a:t>
            </a:r>
            <a:r>
              <a:rPr lang="en-US" altLang="en-US" dirty="0" smtClean="0">
                <a:latin typeface="Tahoma" pitchFamily="34" charset="0"/>
              </a:rPr>
              <a:t> for the OH group is 9.7.</a:t>
            </a:r>
          </a:p>
        </p:txBody>
      </p:sp>
    </p:spTree>
    <p:extLst>
      <p:ext uri="{BB962C8B-B14F-4D97-AF65-F5344CB8AC3E}">
        <p14:creationId xmlns:p14="http://schemas.microsoft.com/office/powerpoint/2010/main" val="40243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ahoma" pitchFamily="34" charset="0"/>
              </a:rPr>
              <a:t>Chapter 10 – </a:t>
            </a:r>
            <a:r>
              <a:rPr lang="en-US" altLang="en-US" dirty="0" err="1" smtClean="0">
                <a:latin typeface="Tahoma" pitchFamily="34" charset="0"/>
              </a:rPr>
              <a:t>Polyprotic</a:t>
            </a:r>
            <a:r>
              <a:rPr lang="en-US" altLang="en-US" dirty="0" smtClean="0">
                <a:latin typeface="Tahoma" pitchFamily="34" charset="0"/>
              </a:rPr>
              <a:t> Acids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Tahoma" pitchFamily="34" charset="0"/>
              </a:rPr>
              <a:t>Use </a:t>
            </a:r>
            <a:r>
              <a:rPr lang="en-US" altLang="en-US" sz="2800" b="1" dirty="0" smtClean="0">
                <a:latin typeface="Tahoma" pitchFamily="34" charset="0"/>
              </a:rPr>
              <a:t>as</a:t>
            </a:r>
            <a:r>
              <a:rPr lang="en-US" altLang="en-US" sz="2800" dirty="0" smtClean="0">
                <a:latin typeface="Tahoma" pitchFamily="34" charset="0"/>
              </a:rPr>
              <a:t> Buffers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Similar to buffers covered in Chapter 9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With most </a:t>
            </a:r>
            <a:r>
              <a:rPr lang="en-US" altLang="en-US" sz="2400" dirty="0" err="1" smtClean="0">
                <a:latin typeface="Tahoma" pitchFamily="34" charset="0"/>
              </a:rPr>
              <a:t>polyprotic</a:t>
            </a:r>
            <a:r>
              <a:rPr lang="en-US" altLang="en-US" sz="2400" dirty="0" smtClean="0">
                <a:latin typeface="Tahoma" pitchFamily="34" charset="0"/>
              </a:rPr>
              <a:t> acids where K</a:t>
            </a:r>
            <a:r>
              <a:rPr lang="en-US" altLang="en-US" sz="2400" baseline="-25000" dirty="0" smtClean="0">
                <a:latin typeface="Tahoma" pitchFamily="34" charset="0"/>
              </a:rPr>
              <a:t>a1</a:t>
            </a:r>
            <a:r>
              <a:rPr lang="en-US" altLang="en-US" sz="2400" dirty="0" smtClean="0">
                <a:latin typeface="Tahoma" pitchFamily="34" charset="0"/>
              </a:rPr>
              <a:t> &gt;&gt; K</a:t>
            </a:r>
            <a:r>
              <a:rPr lang="en-US" altLang="en-US" sz="2400" baseline="-25000" dirty="0" smtClean="0">
                <a:latin typeface="Tahoma" pitchFamily="34" charset="0"/>
              </a:rPr>
              <a:t>a2</a:t>
            </a:r>
            <a:r>
              <a:rPr lang="en-US" altLang="en-US" sz="2400" dirty="0" smtClean="0">
                <a:latin typeface="Tahoma" pitchFamily="34" charset="0"/>
              </a:rPr>
              <a:t> &gt;&gt; K</a:t>
            </a:r>
            <a:r>
              <a:rPr lang="en-US" altLang="en-US" sz="2400" baseline="-25000" dirty="0" smtClean="0">
                <a:latin typeface="Tahoma" pitchFamily="34" charset="0"/>
              </a:rPr>
              <a:t>a3</a:t>
            </a:r>
            <a:r>
              <a:rPr lang="en-US" altLang="en-US" sz="2400" dirty="0" smtClean="0">
                <a:latin typeface="Tahoma" pitchFamily="34" charset="0"/>
              </a:rPr>
              <a:t>, the Henderson-Hasselbalch equation can be used with a single </a:t>
            </a:r>
            <a:r>
              <a:rPr lang="en-US" altLang="en-US" sz="2400" dirty="0" err="1" smtClean="0">
                <a:latin typeface="Tahoma" pitchFamily="34" charset="0"/>
              </a:rPr>
              <a:t>pK</a:t>
            </a:r>
            <a:r>
              <a:rPr lang="en-US" altLang="en-US" sz="2400" baseline="-25000" dirty="0" err="1" smtClean="0">
                <a:latin typeface="Tahoma" pitchFamily="34" charset="0"/>
              </a:rPr>
              <a:t>a</a:t>
            </a:r>
            <a:r>
              <a:rPr lang="en-US" altLang="en-US" sz="2400" dirty="0" smtClean="0">
                <a:latin typeface="Tahoma" pitchFamily="34" charset="0"/>
              </a:rPr>
              <a:t> selected)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The only difficulty can be in deciding which species exist and how to get to those species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Example 1: A mixture of 0.010 </a:t>
            </a:r>
            <a:r>
              <a:rPr lang="en-US" altLang="en-US" sz="2400" dirty="0" err="1" smtClean="0">
                <a:latin typeface="Tahoma" pitchFamily="34" charset="0"/>
              </a:rPr>
              <a:t>mol</a:t>
            </a:r>
            <a:r>
              <a:rPr lang="en-US" altLang="en-US" sz="2400" dirty="0" smtClean="0">
                <a:latin typeface="Tahoma" pitchFamily="34" charset="0"/>
              </a:rPr>
              <a:t> NaH</a:t>
            </a:r>
            <a:r>
              <a:rPr lang="en-US" altLang="en-US" sz="2400" baseline="-25000" dirty="0" smtClean="0">
                <a:latin typeface="Tahoma" pitchFamily="34" charset="0"/>
              </a:rPr>
              <a:t>2</a:t>
            </a:r>
            <a:r>
              <a:rPr lang="en-US" altLang="en-US" sz="2400" dirty="0" smtClean="0">
                <a:latin typeface="Tahoma" pitchFamily="34" charset="0"/>
              </a:rPr>
              <a:t>PO</a:t>
            </a:r>
            <a:r>
              <a:rPr lang="en-US" altLang="en-US" sz="2400" baseline="-25000" dirty="0" smtClean="0">
                <a:latin typeface="Tahoma" pitchFamily="34" charset="0"/>
              </a:rPr>
              <a:t>4</a:t>
            </a:r>
            <a:r>
              <a:rPr lang="en-US" altLang="en-US" sz="2400" dirty="0" smtClean="0">
                <a:latin typeface="Tahoma" pitchFamily="34" charset="0"/>
              </a:rPr>
              <a:t> and 0.045 </a:t>
            </a:r>
            <a:r>
              <a:rPr lang="en-US" altLang="en-US" sz="2400" dirty="0" err="1" smtClean="0">
                <a:latin typeface="Tahoma" pitchFamily="34" charset="0"/>
              </a:rPr>
              <a:t>mol</a:t>
            </a:r>
            <a:r>
              <a:rPr lang="en-US" altLang="en-US" sz="2400" dirty="0" smtClean="0">
                <a:latin typeface="Tahoma" pitchFamily="34" charset="0"/>
              </a:rPr>
              <a:t> Na</a:t>
            </a:r>
            <a:r>
              <a:rPr lang="en-US" altLang="en-US" sz="2400" baseline="-25000" dirty="0" smtClean="0">
                <a:latin typeface="Tahoma" pitchFamily="34" charset="0"/>
              </a:rPr>
              <a:t>2</a:t>
            </a:r>
            <a:r>
              <a:rPr lang="en-US" altLang="en-US" sz="2400" dirty="0" smtClean="0">
                <a:latin typeface="Tahoma" pitchFamily="34" charset="0"/>
              </a:rPr>
              <a:t>HPO</a:t>
            </a:r>
            <a:r>
              <a:rPr lang="en-US" altLang="en-US" sz="2400" baseline="-25000" dirty="0" smtClean="0">
                <a:latin typeface="Tahoma" pitchFamily="34" charset="0"/>
              </a:rPr>
              <a:t>4</a:t>
            </a:r>
            <a:r>
              <a:rPr lang="en-US" altLang="en-US" sz="2400" dirty="0" smtClean="0">
                <a:latin typeface="Tahoma" pitchFamily="34" charset="0"/>
              </a:rPr>
              <a:t> in 1.00 L solution.  Determine the pH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Example 2: How many mL of 1.00 M </a:t>
            </a:r>
            <a:r>
              <a:rPr lang="en-US" altLang="en-US" sz="2400" dirty="0" err="1" smtClean="0">
                <a:latin typeface="Tahoma" pitchFamily="34" charset="0"/>
              </a:rPr>
              <a:t>HCl</a:t>
            </a:r>
            <a:r>
              <a:rPr lang="en-US" altLang="en-US" sz="2400" dirty="0" smtClean="0">
                <a:latin typeface="Tahoma" pitchFamily="34" charset="0"/>
              </a:rPr>
              <a:t> needs to be added to 500 mL of 0.0080 M Na</a:t>
            </a:r>
            <a:r>
              <a:rPr lang="en-US" altLang="en-US" sz="2400" baseline="-25000" dirty="0" smtClean="0">
                <a:latin typeface="Tahoma" pitchFamily="34" charset="0"/>
              </a:rPr>
              <a:t>3</a:t>
            </a:r>
            <a:r>
              <a:rPr lang="en-US" altLang="en-US" sz="2400" dirty="0" smtClean="0">
                <a:latin typeface="Tahoma" pitchFamily="34" charset="0"/>
              </a:rPr>
              <a:t>PO</a:t>
            </a:r>
            <a:r>
              <a:rPr lang="en-US" altLang="en-US" sz="2400" baseline="-25000" dirty="0" smtClean="0">
                <a:latin typeface="Tahoma" pitchFamily="34" charset="0"/>
              </a:rPr>
              <a:t>4</a:t>
            </a:r>
            <a:r>
              <a:rPr lang="en-US" altLang="en-US" sz="2400" dirty="0" smtClean="0">
                <a:latin typeface="Tahoma" pitchFamily="34" charset="0"/>
              </a:rPr>
              <a:t> to get a pH = 6.5 buffer?</a:t>
            </a:r>
          </a:p>
        </p:txBody>
      </p:sp>
    </p:spTree>
    <p:extLst>
      <p:ext uri="{BB962C8B-B14F-4D97-AF65-F5344CB8AC3E}">
        <p14:creationId xmlns:p14="http://schemas.microsoft.com/office/powerpoint/2010/main" val="219517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Chapter 10 – </a:t>
            </a:r>
            <a:r>
              <a:rPr lang="en-US" dirty="0" err="1" smtClean="0">
                <a:latin typeface="Tahoma" pitchFamily="34" charset="0"/>
              </a:rPr>
              <a:t>Polyprotic</a:t>
            </a:r>
            <a:r>
              <a:rPr lang="en-US" dirty="0" smtClean="0">
                <a:latin typeface="Tahoma" pitchFamily="34" charset="0"/>
              </a:rPr>
              <a:t> Acids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Distribution of forms at fixed pH (e.g. when </a:t>
            </a:r>
            <a:r>
              <a:rPr lang="en-US" sz="2800" b="1" dirty="0" smtClean="0">
                <a:latin typeface="Tahoma" pitchFamily="34" charset="0"/>
              </a:rPr>
              <a:t>in</a:t>
            </a:r>
            <a:r>
              <a:rPr lang="en-US" sz="2800" dirty="0" smtClean="0">
                <a:latin typeface="Tahoma" pitchFamily="34" charset="0"/>
              </a:rPr>
              <a:t> a buffer)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Let’s start with </a:t>
            </a:r>
            <a:r>
              <a:rPr lang="en-US" sz="2800" dirty="0" err="1" smtClean="0">
                <a:latin typeface="Tahoma" pitchFamily="34" charset="0"/>
              </a:rPr>
              <a:t>monoprotic</a:t>
            </a:r>
            <a:r>
              <a:rPr lang="en-US" sz="2800" dirty="0" smtClean="0">
                <a:latin typeface="Tahoma" pitchFamily="34" charset="0"/>
              </a:rPr>
              <a:t> acid HA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HA </a:t>
            </a:r>
            <a:r>
              <a:rPr lang="en-US" sz="2400" dirty="0" smtClean="0">
                <a:latin typeface="Tahoma" pitchFamily="34" charset="0"/>
                <a:sym typeface="Wingdings" pitchFamily="2" charset="2"/>
              </a:rPr>
              <a:t>H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+</a:t>
            </a:r>
            <a:r>
              <a:rPr lang="en-US" sz="2400" dirty="0" smtClean="0">
                <a:latin typeface="Tahoma" pitchFamily="34" charset="0"/>
                <a:sym typeface="Wingdings" pitchFamily="2" charset="2"/>
              </a:rPr>
              <a:t> + A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-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Fraction present as HA =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dirty="0" smtClean="0">
                <a:latin typeface="Tahoma" pitchFamily="34" charset="0"/>
              </a:rPr>
              <a:t>(HA) = [HA]/[HA]</a:t>
            </a:r>
            <a:r>
              <a:rPr lang="en-US" sz="2400" baseline="-25000" dirty="0" smtClean="0">
                <a:latin typeface="Tahoma" pitchFamily="34" charset="0"/>
              </a:rPr>
              <a:t>total</a:t>
            </a:r>
            <a:r>
              <a:rPr lang="en-US" sz="2400" dirty="0" smtClean="0">
                <a:latin typeface="Tahoma" pitchFamily="34" charset="0"/>
              </a:rPr>
              <a:t> = [HA]/([HA] + [A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-</a:t>
            </a:r>
            <a:r>
              <a:rPr lang="en-US" sz="2400" dirty="0" smtClean="0">
                <a:latin typeface="Tahoma" pitchFamily="34" charset="0"/>
              </a:rPr>
              <a:t>])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Can calculate ratio ([A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-</a:t>
            </a:r>
            <a:r>
              <a:rPr lang="en-US" sz="2400" dirty="0" smtClean="0">
                <a:latin typeface="Tahoma" pitchFamily="34" charset="0"/>
              </a:rPr>
              <a:t>]/[HA]) using Henderson-Hasselbalch equation, but other method calculating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dirty="0" smtClean="0">
                <a:latin typeface="Tahoma" pitchFamily="34" charset="0"/>
              </a:rPr>
              <a:t> values is more general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Go over method on board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dirty="0" smtClean="0">
                <a:latin typeface="Tahoma" pitchFamily="34" charset="0"/>
              </a:rPr>
              <a:t>(A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-</a:t>
            </a:r>
            <a:r>
              <a:rPr lang="en-US" sz="2400" dirty="0" smtClean="0">
                <a:latin typeface="Tahoma" pitchFamily="34" charset="0"/>
              </a:rPr>
              <a:t>) = </a:t>
            </a:r>
            <a:r>
              <a:rPr lang="en-US" sz="2400" dirty="0" err="1" smtClean="0">
                <a:latin typeface="Tahoma" pitchFamily="34" charset="0"/>
              </a:rPr>
              <a:t>K</a:t>
            </a:r>
            <a:r>
              <a:rPr lang="en-US" sz="2400" baseline="-25000" dirty="0" err="1" smtClean="0">
                <a:latin typeface="Tahoma" pitchFamily="34" charset="0"/>
              </a:rPr>
              <a:t>a</a:t>
            </a:r>
            <a:r>
              <a:rPr lang="en-US" sz="2400" dirty="0" smtClean="0">
                <a:latin typeface="Tahoma" pitchFamily="34" charset="0"/>
              </a:rPr>
              <a:t>/([H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+</a:t>
            </a:r>
            <a:r>
              <a:rPr lang="en-US" sz="2400" dirty="0" smtClean="0">
                <a:latin typeface="Tahoma" pitchFamily="34" charset="0"/>
              </a:rPr>
              <a:t>] + </a:t>
            </a:r>
            <a:r>
              <a:rPr lang="en-US" sz="2400" dirty="0" err="1" smtClean="0">
                <a:latin typeface="Tahoma" pitchFamily="34" charset="0"/>
              </a:rPr>
              <a:t>K</a:t>
            </a:r>
            <a:r>
              <a:rPr lang="en-US" sz="2400" baseline="-25000" dirty="0" err="1" smtClean="0">
                <a:latin typeface="Tahoma" pitchFamily="34" charset="0"/>
              </a:rPr>
              <a:t>a</a:t>
            </a:r>
            <a:r>
              <a:rPr lang="en-US" sz="2400" dirty="0" smtClean="0">
                <a:latin typeface="Tahoma" pitchFamily="34" charset="0"/>
              </a:rPr>
              <a:t>) (can do derivation yourself)</a:t>
            </a:r>
          </a:p>
        </p:txBody>
      </p:sp>
    </p:spTree>
    <p:extLst>
      <p:ext uri="{BB962C8B-B14F-4D97-AF65-F5344CB8AC3E}">
        <p14:creationId xmlns:p14="http://schemas.microsoft.com/office/powerpoint/2010/main" val="207692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Chapter 10 – </a:t>
            </a:r>
            <a:r>
              <a:rPr lang="en-US" dirty="0" err="1" smtClean="0">
                <a:latin typeface="Tahoma" pitchFamily="34" charset="0"/>
              </a:rPr>
              <a:t>Polyprotic</a:t>
            </a:r>
            <a:r>
              <a:rPr lang="en-US" dirty="0" smtClean="0">
                <a:latin typeface="Tahoma" pitchFamily="34" charset="0"/>
              </a:rPr>
              <a:t> Acids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smtClean="0">
                <a:latin typeface="Tahoma" pitchFamily="34" charset="0"/>
              </a:rPr>
              <a:t>On to a diprotic acid H</a:t>
            </a:r>
            <a:r>
              <a:rPr lang="en-US" sz="2800" baseline="-25000" smtClean="0">
                <a:latin typeface="Tahoma" pitchFamily="34" charset="0"/>
              </a:rPr>
              <a:t>2</a:t>
            </a:r>
            <a:r>
              <a:rPr lang="en-US" sz="2800" smtClean="0">
                <a:latin typeface="Tahoma" pitchFamily="34" charset="0"/>
              </a:rPr>
              <a:t>A</a:t>
            </a:r>
          </a:p>
          <a:p>
            <a:pPr>
              <a:buFontTx/>
              <a:buNone/>
            </a:pPr>
            <a:endParaRPr lang="en-US" sz="2800" smtClean="0">
              <a:latin typeface="Tahoma" pitchFamily="34" charset="0"/>
            </a:endParaRPr>
          </a:p>
        </p:txBody>
      </p:sp>
      <p:graphicFrame>
        <p:nvGraphicFramePr>
          <p:cNvPr id="54276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90600" y="2819400"/>
          <a:ext cx="39624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2095500" imgH="457200" progId="Equation.3">
                  <p:embed/>
                </p:oleObj>
              </mc:Choice>
              <mc:Fallback>
                <p:oleObj name="Equation" r:id="rId4" imgW="2095500" imgH="457200" progId="Equation.3">
                  <p:embed/>
                  <p:pic>
                    <p:nvPicPr>
                      <p:cNvPr id="5427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19400"/>
                        <a:ext cx="3962400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334000" y="2438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From H</a:t>
            </a:r>
            <a:r>
              <a:rPr lang="en-US" baseline="-25000"/>
              <a:t>2</a:t>
            </a:r>
            <a:r>
              <a:rPr lang="en-US"/>
              <a:t>A form</a:t>
            </a:r>
          </a:p>
        </p:txBody>
      </p:sp>
      <p:sp>
        <p:nvSpPr>
          <p:cNvPr id="54278" name="Freeform 6"/>
          <p:cNvSpPr>
            <a:spLocks/>
          </p:cNvSpPr>
          <p:nvPr/>
        </p:nvSpPr>
        <p:spPr bwMode="auto">
          <a:xfrm>
            <a:off x="3352800" y="2476500"/>
            <a:ext cx="1981200" cy="266700"/>
          </a:xfrm>
          <a:custGeom>
            <a:avLst/>
            <a:gdLst>
              <a:gd name="T0" fmla="*/ 2147483647 w 1248"/>
              <a:gd name="T1" fmla="*/ 181451234 h 168"/>
              <a:gd name="T2" fmla="*/ 2147483647 w 1248"/>
              <a:gd name="T3" fmla="*/ 60483753 h 168"/>
              <a:gd name="T4" fmla="*/ 604837462 w 1248"/>
              <a:gd name="T5" fmla="*/ 60483753 h 168"/>
              <a:gd name="T6" fmla="*/ 0 w 1248"/>
              <a:gd name="T7" fmla="*/ 423386295 h 168"/>
              <a:gd name="T8" fmla="*/ 0 60000 65536"/>
              <a:gd name="T9" fmla="*/ 0 60000 65536"/>
              <a:gd name="T10" fmla="*/ 0 60000 65536"/>
              <a:gd name="T11" fmla="*/ 0 60000 65536"/>
              <a:gd name="T12" fmla="*/ 0 w 1248"/>
              <a:gd name="T13" fmla="*/ 0 h 168"/>
              <a:gd name="T14" fmla="*/ 1248 w 1248"/>
              <a:gd name="T15" fmla="*/ 168 h 1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8" h="168">
                <a:moveTo>
                  <a:pt x="1248" y="72"/>
                </a:moveTo>
                <a:cubicBezTo>
                  <a:pt x="1140" y="52"/>
                  <a:pt x="1032" y="32"/>
                  <a:pt x="864" y="24"/>
                </a:cubicBezTo>
                <a:cubicBezTo>
                  <a:pt x="696" y="16"/>
                  <a:pt x="384" y="0"/>
                  <a:pt x="240" y="24"/>
                </a:cubicBezTo>
                <a:cubicBezTo>
                  <a:pt x="96" y="48"/>
                  <a:pt x="40" y="144"/>
                  <a:pt x="0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79" name="Freeform 7"/>
          <p:cNvSpPr>
            <a:spLocks/>
          </p:cNvSpPr>
          <p:nvPr/>
        </p:nvSpPr>
        <p:spPr bwMode="auto">
          <a:xfrm>
            <a:off x="1866900" y="2667000"/>
            <a:ext cx="3467100" cy="1536700"/>
          </a:xfrm>
          <a:custGeom>
            <a:avLst/>
            <a:gdLst>
              <a:gd name="T0" fmla="*/ 2147483647 w 2184"/>
              <a:gd name="T1" fmla="*/ 0 h 968"/>
              <a:gd name="T2" fmla="*/ 2147483647 w 2184"/>
              <a:gd name="T3" fmla="*/ 604837546 h 968"/>
              <a:gd name="T4" fmla="*/ 2147483647 w 2184"/>
              <a:gd name="T5" fmla="*/ 2056447775 h 968"/>
              <a:gd name="T6" fmla="*/ 2147483647 w 2184"/>
              <a:gd name="T7" fmla="*/ 2147483647 h 968"/>
              <a:gd name="T8" fmla="*/ 423386259 w 2184"/>
              <a:gd name="T9" fmla="*/ 2147483647 h 968"/>
              <a:gd name="T10" fmla="*/ 181451218 w 2184"/>
              <a:gd name="T11" fmla="*/ 1572577500 h 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84"/>
              <a:gd name="T19" fmla="*/ 0 h 968"/>
              <a:gd name="T20" fmla="*/ 2184 w 2184"/>
              <a:gd name="T21" fmla="*/ 968 h 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84" h="968">
                <a:moveTo>
                  <a:pt x="2184" y="0"/>
                </a:moveTo>
                <a:cubicBezTo>
                  <a:pt x="2184" y="52"/>
                  <a:pt x="2184" y="104"/>
                  <a:pt x="2136" y="240"/>
                </a:cubicBezTo>
                <a:cubicBezTo>
                  <a:pt x="2088" y="376"/>
                  <a:pt x="2072" y="696"/>
                  <a:pt x="1896" y="816"/>
                </a:cubicBezTo>
                <a:cubicBezTo>
                  <a:pt x="1720" y="936"/>
                  <a:pt x="1368" y="952"/>
                  <a:pt x="1080" y="960"/>
                </a:cubicBezTo>
                <a:cubicBezTo>
                  <a:pt x="792" y="968"/>
                  <a:pt x="336" y="920"/>
                  <a:pt x="168" y="864"/>
                </a:cubicBezTo>
                <a:cubicBezTo>
                  <a:pt x="0" y="808"/>
                  <a:pt x="88" y="664"/>
                  <a:pt x="72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867400" y="35052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From HA</a:t>
            </a:r>
            <a:r>
              <a:rPr lang="en-US" baseline="30000"/>
              <a:t>-</a:t>
            </a:r>
            <a:r>
              <a:rPr lang="en-US"/>
              <a:t> form</a:t>
            </a:r>
          </a:p>
        </p:txBody>
      </p:sp>
      <p:sp>
        <p:nvSpPr>
          <p:cNvPr id="54281" name="Freeform 9"/>
          <p:cNvSpPr>
            <a:spLocks/>
          </p:cNvSpPr>
          <p:nvPr/>
        </p:nvSpPr>
        <p:spPr bwMode="auto">
          <a:xfrm>
            <a:off x="3086100" y="3733800"/>
            <a:ext cx="2781300" cy="660400"/>
          </a:xfrm>
          <a:custGeom>
            <a:avLst/>
            <a:gdLst>
              <a:gd name="T0" fmla="*/ 2147483647 w 1752"/>
              <a:gd name="T1" fmla="*/ 0 h 416"/>
              <a:gd name="T2" fmla="*/ 2147483647 w 1752"/>
              <a:gd name="T3" fmla="*/ 604837521 h 416"/>
              <a:gd name="T4" fmla="*/ 544353797 w 1752"/>
              <a:gd name="T5" fmla="*/ 967740113 h 416"/>
              <a:gd name="T6" fmla="*/ 181451249 w 1752"/>
              <a:gd name="T7" fmla="*/ 120967514 h 416"/>
              <a:gd name="T8" fmla="*/ 0 60000 65536"/>
              <a:gd name="T9" fmla="*/ 0 60000 65536"/>
              <a:gd name="T10" fmla="*/ 0 60000 65536"/>
              <a:gd name="T11" fmla="*/ 0 60000 65536"/>
              <a:gd name="T12" fmla="*/ 0 w 1752"/>
              <a:gd name="T13" fmla="*/ 0 h 416"/>
              <a:gd name="T14" fmla="*/ 1752 w 1752"/>
              <a:gd name="T15" fmla="*/ 416 h 4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2" h="416">
                <a:moveTo>
                  <a:pt x="1752" y="0"/>
                </a:moveTo>
                <a:cubicBezTo>
                  <a:pt x="1688" y="88"/>
                  <a:pt x="1624" y="176"/>
                  <a:pt x="1368" y="240"/>
                </a:cubicBezTo>
                <a:cubicBezTo>
                  <a:pt x="1112" y="304"/>
                  <a:pt x="432" y="416"/>
                  <a:pt x="216" y="384"/>
                </a:cubicBezTo>
                <a:cubicBezTo>
                  <a:pt x="0" y="352"/>
                  <a:pt x="96" y="104"/>
                  <a:pt x="72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096000" y="41148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From A</a:t>
            </a:r>
            <a:r>
              <a:rPr lang="en-US" baseline="30000"/>
              <a:t>2-</a:t>
            </a:r>
            <a:r>
              <a:rPr lang="en-US"/>
              <a:t> form</a:t>
            </a:r>
          </a:p>
        </p:txBody>
      </p:sp>
      <p:sp>
        <p:nvSpPr>
          <p:cNvPr id="54283" name="Freeform 11"/>
          <p:cNvSpPr>
            <a:spLocks/>
          </p:cNvSpPr>
          <p:nvPr/>
        </p:nvSpPr>
        <p:spPr bwMode="auto">
          <a:xfrm>
            <a:off x="4572000" y="3733800"/>
            <a:ext cx="1524000" cy="711200"/>
          </a:xfrm>
          <a:custGeom>
            <a:avLst/>
            <a:gdLst>
              <a:gd name="T0" fmla="*/ 2147483647 w 960"/>
              <a:gd name="T1" fmla="*/ 967740133 h 448"/>
              <a:gd name="T2" fmla="*/ 1814512832 w 960"/>
              <a:gd name="T3" fmla="*/ 967740133 h 448"/>
              <a:gd name="T4" fmla="*/ 0 w 960"/>
              <a:gd name="T5" fmla="*/ 0 h 448"/>
              <a:gd name="T6" fmla="*/ 0 60000 65536"/>
              <a:gd name="T7" fmla="*/ 0 60000 65536"/>
              <a:gd name="T8" fmla="*/ 0 60000 65536"/>
              <a:gd name="T9" fmla="*/ 0 w 960"/>
              <a:gd name="T10" fmla="*/ 0 h 448"/>
              <a:gd name="T11" fmla="*/ 960 w 960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0" h="448">
                <a:moveTo>
                  <a:pt x="960" y="384"/>
                </a:moveTo>
                <a:cubicBezTo>
                  <a:pt x="920" y="416"/>
                  <a:pt x="880" y="448"/>
                  <a:pt x="720" y="384"/>
                </a:cubicBezTo>
                <a:cubicBezTo>
                  <a:pt x="560" y="320"/>
                  <a:pt x="120" y="6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4284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14400" y="4621213"/>
          <a:ext cx="396240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2095500" imgH="457200" progId="Equation.3">
                  <p:embed/>
                </p:oleObj>
              </mc:Choice>
              <mc:Fallback>
                <p:oleObj name="Equation" r:id="rId6" imgW="2095500" imgH="457200" progId="Equation.3">
                  <p:embed/>
                  <p:pic>
                    <p:nvPicPr>
                      <p:cNvPr id="54284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21213"/>
                        <a:ext cx="3962400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914400" y="5867400"/>
            <a:ext cx="525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Can you guess 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(A</a:t>
            </a:r>
            <a:r>
              <a:rPr lang="en-US" baseline="30000"/>
              <a:t>2-</a:t>
            </a:r>
            <a:r>
              <a:rPr lang="en-US"/>
              <a:t>)?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5105400" y="4876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Notice that denominator is the same</a:t>
            </a:r>
          </a:p>
        </p:txBody>
      </p:sp>
    </p:spTree>
    <p:extLst>
      <p:ext uri="{BB962C8B-B14F-4D97-AF65-F5344CB8AC3E}">
        <p14:creationId xmlns:p14="http://schemas.microsoft.com/office/powerpoint/2010/main" val="47521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54277" grpId="0"/>
      <p:bldP spid="54278" grpId="0" animBg="1"/>
      <p:bldP spid="54279" grpId="0" animBg="1"/>
      <p:bldP spid="54280" grpId="0"/>
      <p:bldP spid="54281" grpId="0" animBg="1"/>
      <p:bldP spid="54282" grpId="0"/>
      <p:bldP spid="54283" grpId="0" animBg="1"/>
      <p:bldP spid="54285" grpId="0"/>
      <p:bldP spid="542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pitchFamily="34" charset="0"/>
              </a:rPr>
              <a:t>Chapter 10 – </a:t>
            </a:r>
            <a:r>
              <a:rPr lang="en-US" sz="4000" dirty="0" err="1" smtClean="0">
                <a:latin typeface="Tahoma" pitchFamily="34" charset="0"/>
              </a:rPr>
              <a:t>Polyprotic</a:t>
            </a:r>
            <a:r>
              <a:rPr lang="en-US" sz="4000" dirty="0" smtClean="0">
                <a:latin typeface="Tahoma" pitchFamily="34" charset="0"/>
              </a:rPr>
              <a:t> Acids</a:t>
            </a:r>
            <a:br>
              <a:rPr lang="en-US" sz="4000" dirty="0" smtClean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Alpha Plot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latin typeface="Tahoma" pitchFamily="34" charset="0"/>
              </a:rPr>
              <a:t>	</a:t>
            </a:r>
          </a:p>
          <a:p>
            <a:pPr>
              <a:buFontTx/>
              <a:buNone/>
            </a:pPr>
            <a:endParaRPr lang="en-US" dirty="0" smtClean="0">
              <a:latin typeface="Tahom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762000" y="1905000"/>
          <a:ext cx="7239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Arrow Connector 2"/>
          <p:cNvCxnSpPr/>
          <p:nvPr/>
        </p:nvCxnSpPr>
        <p:spPr>
          <a:xfrm flipV="1">
            <a:off x="2392100" y="4495800"/>
            <a:ext cx="0" cy="1143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95800" y="2895600"/>
            <a:ext cx="0" cy="10287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05000" y="5848113"/>
            <a:ext cx="71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a1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4460111" y="2398333"/>
            <a:ext cx="71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a2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15159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  <p:bldP spid="8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Remaining Lab Due Dates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Formal Lab Report – part B – due 12/6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Soda Ash – due 12/8 (need to get in soon for resubmissions)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IC #2 – due 12/8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All Resubmissions – due 12/8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Final Exam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Dec. 11, 10:15-12:15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Will allow you to bring in 1 sheet of notes (8.5”x11” or smaller) with notes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175 points; about half new material</a:t>
            </a:r>
          </a:p>
        </p:txBody>
      </p:sp>
    </p:spTree>
    <p:extLst>
      <p:ext uri="{BB962C8B-B14F-4D97-AF65-F5344CB8AC3E}">
        <p14:creationId xmlns:p14="http://schemas.microsoft.com/office/powerpoint/2010/main" val="31697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Final Exam – cont.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New material</a:t>
            </a:r>
          </a:p>
          <a:p>
            <a:pPr lvl="2" eaLnBrk="1" hangingPunct="1"/>
            <a:r>
              <a:rPr lang="en-US" altLang="en-US" sz="2000" dirty="0">
                <a:latin typeface="Tahoma" charset="0"/>
              </a:rPr>
              <a:t>Starting with relative retention and band broadening in Ch. 23</a:t>
            </a:r>
          </a:p>
          <a:p>
            <a:pPr lvl="2" eaLnBrk="1" hangingPunct="1"/>
            <a:r>
              <a:rPr lang="en-US" altLang="en-US" sz="2000" dirty="0">
                <a:latin typeface="Tahoma" charset="0"/>
              </a:rPr>
              <a:t>Ending with Chapter 10 (ran out of time to get to titrations</a:t>
            </a:r>
            <a:r>
              <a:rPr lang="en-US" altLang="en-US" sz="2000" dirty="0" smtClean="0">
                <a:latin typeface="Tahoma" charset="0"/>
              </a:rPr>
              <a:t>)</a:t>
            </a:r>
            <a:endParaRPr lang="en-US" altLang="en-US" sz="28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Complete buffer calculations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10</a:t>
            </a:r>
          </a:p>
          <a:p>
            <a:pPr lvl="2" eaLnBrk="1" hangingPunct="1"/>
            <a:r>
              <a:rPr lang="en-US" altLang="en-US" sz="2000" dirty="0" err="1" smtClean="0">
                <a:latin typeface="Tahoma" charset="0"/>
              </a:rPr>
              <a:t>Polyprotic</a:t>
            </a:r>
            <a:r>
              <a:rPr lang="en-US" altLang="en-US" sz="2000" dirty="0" smtClean="0">
                <a:latin typeface="Tahoma" charset="0"/>
              </a:rPr>
              <a:t> acid </a:t>
            </a:r>
            <a:r>
              <a:rPr lang="en-US" altLang="en-US" sz="2000" dirty="0" smtClean="0">
                <a:latin typeface="Tahoma" charset="0"/>
              </a:rPr>
              <a:t>basics/definitions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Not covering determining pH when a form of </a:t>
            </a:r>
            <a:r>
              <a:rPr lang="en-US" altLang="en-US" sz="2000" dirty="0" err="1" smtClean="0">
                <a:latin typeface="Tahoma" charset="0"/>
              </a:rPr>
              <a:t>polyprotic</a:t>
            </a:r>
            <a:r>
              <a:rPr lang="en-US" altLang="en-US" sz="2000" dirty="0" smtClean="0">
                <a:latin typeface="Tahoma" charset="0"/>
              </a:rPr>
              <a:t> acid is dissolved in water</a:t>
            </a:r>
          </a:p>
        </p:txBody>
      </p:sp>
    </p:spTree>
    <p:extLst>
      <p:ext uri="{BB962C8B-B14F-4D97-AF65-F5344CB8AC3E}">
        <p14:creationId xmlns:p14="http://schemas.microsoft.com/office/powerpoint/2010/main" val="210466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III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 – cont.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10 – cont.</a:t>
            </a:r>
          </a:p>
          <a:p>
            <a:pPr lvl="2" eaLnBrk="1" hangingPunct="1"/>
            <a:r>
              <a:rPr lang="en-US" altLang="en-US" sz="2000" dirty="0" err="1">
                <a:latin typeface="Tahoma" charset="0"/>
              </a:rPr>
              <a:t>Polyprotic</a:t>
            </a:r>
            <a:r>
              <a:rPr lang="en-US" altLang="en-US" sz="2000" dirty="0">
                <a:latin typeface="Tahoma" charset="0"/>
              </a:rPr>
              <a:t> acids used to make buffers</a:t>
            </a:r>
          </a:p>
          <a:p>
            <a:pPr lvl="2" eaLnBrk="1" hangingPunct="1"/>
            <a:r>
              <a:rPr lang="en-US" altLang="en-US" sz="2000" dirty="0" err="1">
                <a:latin typeface="Tahoma" charset="0"/>
              </a:rPr>
              <a:t>Monoprotic</a:t>
            </a:r>
            <a:r>
              <a:rPr lang="en-US" altLang="en-US" sz="2000" dirty="0">
                <a:latin typeface="Tahoma" charset="0"/>
              </a:rPr>
              <a:t> and </a:t>
            </a:r>
            <a:r>
              <a:rPr lang="en-US" altLang="en-US" sz="2000" dirty="0" err="1">
                <a:latin typeface="Tahoma" charset="0"/>
              </a:rPr>
              <a:t>Polyprotic</a:t>
            </a:r>
            <a:r>
              <a:rPr lang="en-US" altLang="en-US" sz="2000" dirty="0">
                <a:latin typeface="Tahoma" charset="0"/>
              </a:rPr>
              <a:t> acids in buffer solutions (if time</a:t>
            </a:r>
            <a:r>
              <a:rPr lang="en-US" altLang="en-US" sz="2000" dirty="0" smtClean="0">
                <a:latin typeface="Tahoma" charset="0"/>
              </a:rPr>
              <a:t>)</a:t>
            </a:r>
            <a:endParaRPr lang="en-US" altLang="en-US" sz="24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Wednesday </a:t>
            </a:r>
            <a:r>
              <a:rPr lang="en-US" altLang="en-US" sz="2800" dirty="0">
                <a:latin typeface="Tahoma" charset="0"/>
              </a:rPr>
              <a:t>(last </a:t>
            </a:r>
            <a:r>
              <a:rPr lang="en-US" altLang="en-US" sz="2800" dirty="0" smtClean="0">
                <a:latin typeface="Tahoma" charset="0"/>
              </a:rPr>
              <a:t>lecture)</a:t>
            </a:r>
            <a:endParaRPr lang="en-US" altLang="en-US" sz="2800" dirty="0" smtClean="0">
              <a:latin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Complete Chapter 10 material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Review for Final Exam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Teaching Evaluations</a:t>
            </a:r>
          </a:p>
        </p:txBody>
      </p:sp>
    </p:spTree>
    <p:extLst>
      <p:ext uri="{BB962C8B-B14F-4D97-AF65-F5344CB8AC3E}">
        <p14:creationId xmlns:p14="http://schemas.microsoft.com/office/powerpoint/2010/main" val="198025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pitchFamily="34" charset="0"/>
              </a:rPr>
              <a:t>Example Problems:</a:t>
            </a:r>
          </a:p>
          <a:p>
            <a:pPr lvl="1" eaLnBrk="1" hangingPunct="1"/>
            <a:r>
              <a:rPr lang="en-US" altLang="en-US" dirty="0" smtClean="0">
                <a:latin typeface="Tahoma" pitchFamily="34" charset="0"/>
              </a:rPr>
              <a:t>What is the pH of a solution made from mixing 400 mL of 0.018 M CH</a:t>
            </a:r>
            <a:r>
              <a:rPr lang="en-US" altLang="en-US" baseline="-25000" dirty="0" smtClean="0">
                <a:latin typeface="Tahoma" pitchFamily="34" charset="0"/>
              </a:rPr>
              <a:t>3</a:t>
            </a:r>
            <a:r>
              <a:rPr lang="en-US" altLang="en-US" dirty="0" smtClean="0">
                <a:latin typeface="Tahoma" pitchFamily="34" charset="0"/>
              </a:rPr>
              <a:t>CO</a:t>
            </a:r>
            <a:r>
              <a:rPr lang="en-US" altLang="en-US" baseline="-25000" dirty="0" smtClean="0">
                <a:latin typeface="Tahoma" pitchFamily="34" charset="0"/>
              </a:rPr>
              <a:t>2</a:t>
            </a:r>
            <a:r>
              <a:rPr lang="en-US" altLang="en-US" dirty="0" smtClean="0">
                <a:latin typeface="Tahoma" pitchFamily="34" charset="0"/>
              </a:rPr>
              <a:t>H (</a:t>
            </a:r>
            <a:r>
              <a:rPr lang="en-US" altLang="en-US" dirty="0" err="1" smtClean="0">
                <a:latin typeface="Tahoma" pitchFamily="34" charset="0"/>
              </a:rPr>
              <a:t>pK</a:t>
            </a:r>
            <a:r>
              <a:rPr lang="en-US" altLang="en-US" baseline="-25000" dirty="0" err="1" smtClean="0">
                <a:latin typeface="Tahoma" pitchFamily="34" charset="0"/>
              </a:rPr>
              <a:t>a</a:t>
            </a:r>
            <a:r>
              <a:rPr lang="en-US" altLang="en-US" dirty="0" smtClean="0">
                <a:latin typeface="Tahoma" pitchFamily="34" charset="0"/>
              </a:rPr>
              <a:t> = 4.75) with 100 mL of 0.024 M </a:t>
            </a:r>
            <a:r>
              <a:rPr lang="en-US" altLang="en-US" dirty="0" err="1" smtClean="0">
                <a:latin typeface="Tahoma" pitchFamily="34" charset="0"/>
              </a:rPr>
              <a:t>NaOH</a:t>
            </a:r>
            <a:r>
              <a:rPr lang="en-US" altLang="en-US" dirty="0" smtClean="0">
                <a:latin typeface="Tahoma" pitchFamily="34" charset="0"/>
              </a:rPr>
              <a:t>? (assume additive volumes)</a:t>
            </a:r>
          </a:p>
        </p:txBody>
      </p:sp>
    </p:spTree>
    <p:extLst>
      <p:ext uri="{BB962C8B-B14F-4D97-AF65-F5344CB8AC3E}">
        <p14:creationId xmlns:p14="http://schemas.microsoft.com/office/powerpoint/2010/main" val="83765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Example Qualitative Question:</a:t>
            </a:r>
          </a:p>
          <a:p>
            <a:pPr lvl="1" eaLnBrk="1" hangingPunct="1"/>
            <a:r>
              <a:rPr lang="en-US" altLang="en-US" smtClean="0">
                <a:latin typeface="Tahoma" pitchFamily="34" charset="0"/>
              </a:rPr>
              <a:t>Which of the following mixtures will result in a traditional buffer: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0.010 M CH</a:t>
            </a:r>
            <a:r>
              <a:rPr lang="en-US" altLang="en-US" baseline="-25000" smtClean="0">
                <a:latin typeface="Tahoma" pitchFamily="34" charset="0"/>
              </a:rPr>
              <a:t>3</a:t>
            </a:r>
            <a:r>
              <a:rPr lang="en-US" altLang="en-US" smtClean="0">
                <a:latin typeface="Tahoma" pitchFamily="34" charset="0"/>
              </a:rPr>
              <a:t>CO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H+ 0.014 M KOH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0.014 M NH</a:t>
            </a:r>
            <a:r>
              <a:rPr lang="en-US" altLang="en-US" baseline="-25000" smtClean="0">
                <a:latin typeface="Tahoma" pitchFamily="34" charset="0"/>
              </a:rPr>
              <a:t>4</a:t>
            </a:r>
            <a:r>
              <a:rPr lang="en-US" altLang="en-US" smtClean="0">
                <a:latin typeface="Tahoma" pitchFamily="34" charset="0"/>
              </a:rPr>
              <a:t>Cl + 0.010 M KOH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0.020 M NH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CH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CH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OH + 0.010 M NaOH</a:t>
            </a: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0.010 M Na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HPO</a:t>
            </a:r>
            <a:r>
              <a:rPr lang="en-US" altLang="en-US" baseline="-25000" smtClean="0">
                <a:latin typeface="Tahoma" pitchFamily="34" charset="0"/>
              </a:rPr>
              <a:t>4</a:t>
            </a:r>
            <a:r>
              <a:rPr lang="en-US" altLang="en-US" smtClean="0">
                <a:latin typeface="Tahoma" pitchFamily="34" charset="0"/>
              </a:rPr>
              <a:t> + 1.0 x 10</a:t>
            </a:r>
            <a:r>
              <a:rPr lang="en-US" altLang="en-US" baseline="30000" smtClean="0">
                <a:latin typeface="Tahoma" pitchFamily="34" charset="0"/>
              </a:rPr>
              <a:t>-4</a:t>
            </a:r>
            <a:r>
              <a:rPr lang="en-US" altLang="en-US" smtClean="0">
                <a:latin typeface="Tahoma" pitchFamily="34" charset="0"/>
              </a:rPr>
              <a:t> M Na</a:t>
            </a:r>
            <a:r>
              <a:rPr lang="en-US" altLang="en-US" baseline="-25000" smtClean="0">
                <a:latin typeface="Tahoma" pitchFamily="34" charset="0"/>
              </a:rPr>
              <a:t>3</a:t>
            </a:r>
            <a:r>
              <a:rPr lang="en-US" altLang="en-US" smtClean="0">
                <a:latin typeface="Tahoma" pitchFamily="34" charset="0"/>
              </a:rPr>
              <a:t>PO</a:t>
            </a:r>
            <a:r>
              <a:rPr lang="en-US" altLang="en-US" baseline="-25000" smtClean="0">
                <a:latin typeface="Tahoma" pitchFamily="34" charset="0"/>
              </a:rPr>
              <a:t>4</a:t>
            </a:r>
            <a:endParaRPr lang="en-US" altLang="en-US" smtClean="0">
              <a:latin typeface="Tahoma" pitchFamily="34" charset="0"/>
            </a:endParaRPr>
          </a:p>
          <a:p>
            <a:pPr lvl="2" eaLnBrk="1" hangingPunct="1"/>
            <a:r>
              <a:rPr lang="en-US" altLang="en-US" smtClean="0">
                <a:latin typeface="Tahoma" pitchFamily="34" charset="0"/>
              </a:rPr>
              <a:t>NH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CH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CH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OH is a weak base</a:t>
            </a:r>
          </a:p>
        </p:txBody>
      </p:sp>
    </p:spTree>
    <p:extLst>
      <p:ext uri="{BB962C8B-B14F-4D97-AF65-F5344CB8AC3E}">
        <p14:creationId xmlns:p14="http://schemas.microsoft.com/office/powerpoint/2010/main" val="314435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ahoma" pitchFamily="34" charset="0"/>
              </a:rPr>
              <a:t>Chapter 10 – </a:t>
            </a:r>
            <a:r>
              <a:rPr lang="en-US" altLang="en-US" dirty="0" err="1" smtClean="0">
                <a:latin typeface="Tahoma" pitchFamily="34" charset="0"/>
              </a:rPr>
              <a:t>Polyprotic</a:t>
            </a:r>
            <a:r>
              <a:rPr lang="en-US" altLang="en-US" dirty="0" smtClean="0">
                <a:latin typeface="Tahoma" pitchFamily="34" charset="0"/>
              </a:rPr>
              <a:t> Acids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err="1" smtClean="0">
                <a:latin typeface="Tahoma" pitchFamily="34" charset="0"/>
              </a:rPr>
              <a:t>Polyprotic</a:t>
            </a:r>
            <a:r>
              <a:rPr lang="en-US" altLang="en-US" sz="2800" dirty="0" smtClean="0">
                <a:latin typeface="Tahoma" pitchFamily="34" charset="0"/>
              </a:rPr>
              <a:t> Acid – An acid that is capable of releasing 2 or more moles of H</a:t>
            </a:r>
            <a:r>
              <a:rPr lang="en-US" altLang="en-US" sz="2800" baseline="30000" dirty="0" smtClean="0">
                <a:latin typeface="Tahoma" pitchFamily="34" charset="0"/>
              </a:rPr>
              <a:t>+</a:t>
            </a:r>
            <a:r>
              <a:rPr lang="en-US" altLang="en-US" sz="2800" dirty="0" smtClean="0">
                <a:latin typeface="Tahoma" pitchFamily="34" charset="0"/>
              </a:rPr>
              <a:t> per molecule.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latin typeface="Tahoma" pitchFamily="34" charset="0"/>
              </a:rPr>
              <a:t>Diprotic Acid Types: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pitchFamily="34" charset="0"/>
              </a:rPr>
              <a:t>Standard Acid: H</a:t>
            </a:r>
            <a:r>
              <a:rPr lang="en-US" altLang="en-US" sz="2400" baseline="-25000" dirty="0" smtClean="0">
                <a:latin typeface="Tahoma" pitchFamily="34" charset="0"/>
              </a:rPr>
              <a:t>2</a:t>
            </a:r>
            <a:r>
              <a:rPr lang="en-US" altLang="en-US" sz="2400" dirty="0" smtClean="0">
                <a:latin typeface="Tahoma" pitchFamily="34" charset="0"/>
              </a:rPr>
              <a:t>A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 smtClean="0">
                <a:latin typeface="Tahoma" pitchFamily="34" charset="0"/>
              </a:rPr>
              <a:t>examples - H</a:t>
            </a:r>
            <a:r>
              <a:rPr lang="en-US" altLang="en-US" sz="2000" baseline="-25000" dirty="0" smtClean="0">
                <a:latin typeface="Tahoma" pitchFamily="34" charset="0"/>
              </a:rPr>
              <a:t>2</a:t>
            </a:r>
            <a:r>
              <a:rPr lang="en-US" altLang="en-US" sz="2000" dirty="0" smtClean="0">
                <a:latin typeface="Tahoma" pitchFamily="34" charset="0"/>
              </a:rPr>
              <a:t>CO</a:t>
            </a:r>
            <a:r>
              <a:rPr lang="en-US" altLang="en-US" sz="2000" baseline="-25000" dirty="0" smtClean="0">
                <a:latin typeface="Tahoma" pitchFamily="34" charset="0"/>
              </a:rPr>
              <a:t>3</a:t>
            </a:r>
            <a:r>
              <a:rPr lang="en-US" altLang="en-US" sz="2000" dirty="0" smtClean="0">
                <a:latin typeface="Tahoma" pitchFamily="34" charset="0"/>
              </a:rPr>
              <a:t>, H</a:t>
            </a:r>
            <a:r>
              <a:rPr lang="en-US" altLang="en-US" sz="2000" baseline="-25000" dirty="0" smtClean="0">
                <a:latin typeface="Tahoma" pitchFamily="34" charset="0"/>
              </a:rPr>
              <a:t>2</a:t>
            </a:r>
            <a:r>
              <a:rPr lang="en-US" altLang="en-US" sz="2000" dirty="0" smtClean="0">
                <a:latin typeface="Tahoma" pitchFamily="34" charset="0"/>
              </a:rPr>
              <a:t>SO</a:t>
            </a:r>
            <a:r>
              <a:rPr lang="en-US" altLang="en-US" sz="2000" baseline="-25000" dirty="0" smtClean="0">
                <a:latin typeface="Tahoma" pitchFamily="34" charset="0"/>
              </a:rPr>
              <a:t>3</a:t>
            </a:r>
            <a:endParaRPr lang="en-US" altLang="en-US" sz="2000" dirty="0" smtClean="0">
              <a:latin typeface="Tahoma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400" dirty="0" err="1">
                <a:latin typeface="Tahoma" pitchFamily="34" charset="0"/>
              </a:rPr>
              <a:t>Difunctional</a:t>
            </a:r>
            <a:r>
              <a:rPr lang="en-US" altLang="en-US" sz="2400" dirty="0">
                <a:latin typeface="Tahoma" pitchFamily="34" charset="0"/>
              </a:rPr>
              <a:t> Bases: (H</a:t>
            </a:r>
            <a:r>
              <a:rPr lang="en-US" altLang="en-US" sz="2400" baseline="-25000" dirty="0">
                <a:latin typeface="Tahoma" pitchFamily="34" charset="0"/>
              </a:rPr>
              <a:t>2</a:t>
            </a:r>
            <a:r>
              <a:rPr lang="en-US" altLang="en-US" sz="2400" dirty="0">
                <a:latin typeface="Tahoma" pitchFamily="34" charset="0"/>
              </a:rPr>
              <a:t>L</a:t>
            </a:r>
            <a:r>
              <a:rPr lang="en-US" altLang="en-US" sz="2400" baseline="30000" dirty="0">
                <a:latin typeface="Tahoma" pitchFamily="34" charset="0"/>
              </a:rPr>
              <a:t>2+ </a:t>
            </a:r>
            <a:r>
              <a:rPr lang="en-US" altLang="en-US" sz="2400" dirty="0">
                <a:latin typeface="Tahoma" pitchFamily="34" charset="0"/>
              </a:rPr>
              <a:t>= acid form)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>
                <a:latin typeface="Tahoma" pitchFamily="34" charset="0"/>
              </a:rPr>
              <a:t>Example: NH</a:t>
            </a:r>
            <a:r>
              <a:rPr lang="en-US" altLang="en-US" sz="2000" baseline="-25000" dirty="0">
                <a:latin typeface="Tahoma" pitchFamily="34" charset="0"/>
              </a:rPr>
              <a:t>2</a:t>
            </a:r>
            <a:r>
              <a:rPr lang="en-US" altLang="en-US" sz="2000" dirty="0">
                <a:latin typeface="Tahoma" pitchFamily="34" charset="0"/>
              </a:rPr>
              <a:t>CH</a:t>
            </a:r>
            <a:r>
              <a:rPr lang="en-US" altLang="en-US" sz="2000" baseline="-25000" dirty="0">
                <a:latin typeface="Tahoma" pitchFamily="34" charset="0"/>
              </a:rPr>
              <a:t>2</a:t>
            </a:r>
            <a:r>
              <a:rPr lang="en-US" altLang="en-US" sz="2000" dirty="0">
                <a:latin typeface="Tahoma" pitchFamily="34" charset="0"/>
              </a:rPr>
              <a:t>CH</a:t>
            </a:r>
            <a:r>
              <a:rPr lang="en-US" altLang="en-US" sz="2000" baseline="-25000" dirty="0">
                <a:latin typeface="Tahoma" pitchFamily="34" charset="0"/>
              </a:rPr>
              <a:t>2</a:t>
            </a:r>
            <a:r>
              <a:rPr lang="en-US" altLang="en-US" sz="2000" dirty="0">
                <a:latin typeface="Tahoma" pitchFamily="34" charset="0"/>
              </a:rPr>
              <a:t>NH</a:t>
            </a:r>
            <a:r>
              <a:rPr lang="en-US" altLang="en-US" sz="2000" baseline="-25000" dirty="0">
                <a:latin typeface="Tahoma" pitchFamily="34" charset="0"/>
              </a:rPr>
              <a:t>2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pitchFamily="34" charset="0"/>
              </a:rPr>
              <a:t>Both Acid and Base Constituents: (H</a:t>
            </a:r>
            <a:r>
              <a:rPr lang="en-US" altLang="en-US" sz="2400" baseline="-25000" dirty="0" smtClean="0">
                <a:latin typeface="Tahoma" pitchFamily="34" charset="0"/>
              </a:rPr>
              <a:t>2</a:t>
            </a:r>
            <a:r>
              <a:rPr lang="en-US" altLang="en-US" sz="2400" dirty="0" smtClean="0">
                <a:latin typeface="Tahoma" pitchFamily="34" charset="0"/>
              </a:rPr>
              <a:t>L</a:t>
            </a:r>
            <a:r>
              <a:rPr lang="en-US" altLang="en-US" sz="2400" baseline="30000" dirty="0" smtClean="0">
                <a:latin typeface="Tahoma" pitchFamily="34" charset="0"/>
              </a:rPr>
              <a:t>+ </a:t>
            </a:r>
            <a:r>
              <a:rPr lang="en-US" altLang="en-US" sz="2400" dirty="0" smtClean="0">
                <a:latin typeface="Tahoma" pitchFamily="34" charset="0"/>
              </a:rPr>
              <a:t>= acid form)</a:t>
            </a:r>
            <a:endParaRPr lang="en-US" altLang="en-US" sz="2400" baseline="30000" dirty="0" smtClean="0">
              <a:latin typeface="Tahoma" pitchFamily="34" charset="0"/>
            </a:endParaRPr>
          </a:p>
          <a:p>
            <a:pPr lvl="2">
              <a:lnSpc>
                <a:spcPct val="80000"/>
              </a:lnSpc>
            </a:pPr>
            <a:r>
              <a:rPr lang="en-US" altLang="en-US" sz="2000" dirty="0" smtClean="0">
                <a:latin typeface="Tahoma" pitchFamily="34" charset="0"/>
              </a:rPr>
              <a:t>Examples: NH</a:t>
            </a:r>
            <a:r>
              <a:rPr lang="en-US" altLang="en-US" sz="2000" baseline="-25000" dirty="0" smtClean="0">
                <a:latin typeface="Tahoma" pitchFamily="34" charset="0"/>
              </a:rPr>
              <a:t>2</a:t>
            </a:r>
            <a:r>
              <a:rPr lang="en-US" altLang="en-US" sz="2000" dirty="0" smtClean="0">
                <a:latin typeface="Tahoma" pitchFamily="34" charset="0"/>
              </a:rPr>
              <a:t>CH</a:t>
            </a:r>
            <a:r>
              <a:rPr lang="en-US" altLang="en-US" sz="2000" baseline="-25000" dirty="0" smtClean="0">
                <a:latin typeface="Tahoma" pitchFamily="34" charset="0"/>
              </a:rPr>
              <a:t>2</a:t>
            </a:r>
            <a:r>
              <a:rPr lang="en-US" altLang="en-US" sz="2000" dirty="0" smtClean="0">
                <a:latin typeface="Tahoma" pitchFamily="34" charset="0"/>
              </a:rPr>
              <a:t>CO</a:t>
            </a:r>
            <a:r>
              <a:rPr lang="en-US" altLang="en-US" sz="2000" baseline="-25000" dirty="0" smtClean="0">
                <a:latin typeface="Tahoma" pitchFamily="34" charset="0"/>
              </a:rPr>
              <a:t>2</a:t>
            </a:r>
            <a:r>
              <a:rPr lang="en-US" altLang="en-US" sz="2000" dirty="0" smtClean="0">
                <a:latin typeface="Tahoma" pitchFamily="34" charset="0"/>
              </a:rPr>
              <a:t>H, NH</a:t>
            </a:r>
            <a:r>
              <a:rPr lang="en-US" altLang="en-US" sz="2000" baseline="-25000" dirty="0" smtClean="0">
                <a:latin typeface="Tahoma" pitchFamily="34" charset="0"/>
              </a:rPr>
              <a:t>2</a:t>
            </a:r>
            <a:r>
              <a:rPr lang="en-US" altLang="en-US" sz="2000" dirty="0" smtClean="0">
                <a:latin typeface="Tahoma" pitchFamily="34" charset="0"/>
              </a:rPr>
              <a:t>C</a:t>
            </a:r>
            <a:r>
              <a:rPr lang="en-US" altLang="en-US" sz="2000" baseline="-25000" dirty="0" smtClean="0">
                <a:latin typeface="Tahoma" pitchFamily="34" charset="0"/>
              </a:rPr>
              <a:t>6</a:t>
            </a:r>
            <a:r>
              <a:rPr lang="en-US" altLang="en-US" sz="2000" dirty="0" smtClean="0">
                <a:latin typeface="Tahoma" pitchFamily="34" charset="0"/>
              </a:rPr>
              <a:t>H</a:t>
            </a:r>
            <a:r>
              <a:rPr lang="en-US" altLang="en-US" sz="2000" baseline="-25000" dirty="0" smtClean="0">
                <a:latin typeface="Tahoma" pitchFamily="34" charset="0"/>
              </a:rPr>
              <a:t>4</a:t>
            </a:r>
            <a:r>
              <a:rPr lang="en-US" altLang="en-US" sz="2000" dirty="0" smtClean="0">
                <a:latin typeface="Tahoma" pitchFamily="34" charset="0"/>
              </a:rPr>
              <a:t>OH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 smtClean="0">
                <a:latin typeface="Tahoma" pitchFamily="34" charset="0"/>
              </a:rPr>
              <a:t>One example is a </a:t>
            </a:r>
            <a:r>
              <a:rPr lang="en-US" altLang="en-US" sz="2000" dirty="0" err="1" smtClean="0">
                <a:latin typeface="Tahoma" pitchFamily="34" charset="0"/>
              </a:rPr>
              <a:t>zwitter</a:t>
            </a:r>
            <a:r>
              <a:rPr lang="en-US" altLang="en-US" sz="2000" dirty="0" smtClean="0">
                <a:latin typeface="Tahoma" pitchFamily="34" charset="0"/>
              </a:rPr>
              <a:t> ion (exist with both positive and negative charges: NH</a:t>
            </a:r>
            <a:r>
              <a:rPr lang="en-US" altLang="en-US" sz="2000" baseline="-25000" dirty="0" smtClean="0">
                <a:latin typeface="Tahoma" pitchFamily="34" charset="0"/>
              </a:rPr>
              <a:t>3</a:t>
            </a:r>
            <a:r>
              <a:rPr lang="en-US" altLang="en-US" sz="2000" baseline="30000" dirty="0" smtClean="0">
                <a:latin typeface="Tahoma" pitchFamily="34" charset="0"/>
              </a:rPr>
              <a:t>+</a:t>
            </a:r>
            <a:r>
              <a:rPr lang="en-US" altLang="en-US" sz="2000" dirty="0" smtClean="0">
                <a:latin typeface="Tahoma" pitchFamily="34" charset="0"/>
              </a:rPr>
              <a:t>CH</a:t>
            </a:r>
            <a:r>
              <a:rPr lang="en-US" altLang="en-US" sz="2000" baseline="-25000" dirty="0" smtClean="0">
                <a:latin typeface="Tahoma" pitchFamily="34" charset="0"/>
              </a:rPr>
              <a:t>2</a:t>
            </a:r>
            <a:r>
              <a:rPr lang="en-US" altLang="en-US" sz="2000" dirty="0" smtClean="0">
                <a:latin typeface="Tahoma" pitchFamily="34" charset="0"/>
              </a:rPr>
              <a:t>CO</a:t>
            </a:r>
            <a:r>
              <a:rPr lang="en-US" altLang="en-US" sz="2000" baseline="-25000" dirty="0" smtClean="0">
                <a:latin typeface="Tahoma" pitchFamily="34" charset="0"/>
              </a:rPr>
              <a:t>2</a:t>
            </a:r>
            <a:r>
              <a:rPr lang="en-US" altLang="en-US" sz="2000" baseline="30000" dirty="0" smtClean="0">
                <a:latin typeface="Tahoma" pitchFamily="34" charset="0"/>
              </a:rPr>
              <a:t>-</a:t>
            </a:r>
            <a:r>
              <a:rPr lang="en-US" altLang="en-US" sz="2000" dirty="0" smtClean="0">
                <a:latin typeface="Tahoma" pitchFamily="34" charset="0"/>
              </a:rPr>
              <a:t>), but the other exists in an uncharged form (e.g. NH</a:t>
            </a:r>
            <a:r>
              <a:rPr lang="en-US" altLang="en-US" sz="2000" baseline="-25000" dirty="0" smtClean="0">
                <a:latin typeface="Tahoma" pitchFamily="34" charset="0"/>
              </a:rPr>
              <a:t>2</a:t>
            </a:r>
            <a:r>
              <a:rPr lang="en-US" altLang="en-US" sz="2000" dirty="0" smtClean="0">
                <a:latin typeface="Tahoma" pitchFamily="34" charset="0"/>
              </a:rPr>
              <a:t>C</a:t>
            </a:r>
            <a:r>
              <a:rPr lang="en-US" altLang="en-US" sz="2000" baseline="-25000" dirty="0" smtClean="0">
                <a:latin typeface="Tahoma" pitchFamily="34" charset="0"/>
              </a:rPr>
              <a:t>6</a:t>
            </a:r>
            <a:r>
              <a:rPr lang="en-US" altLang="en-US" sz="2000" dirty="0" smtClean="0">
                <a:latin typeface="Tahoma" pitchFamily="34" charset="0"/>
              </a:rPr>
              <a:t>H</a:t>
            </a:r>
            <a:r>
              <a:rPr lang="en-US" altLang="en-US" sz="2000" baseline="-25000" dirty="0" smtClean="0">
                <a:latin typeface="Tahoma" pitchFamily="34" charset="0"/>
              </a:rPr>
              <a:t>6</a:t>
            </a:r>
            <a:r>
              <a:rPr lang="en-US" altLang="en-US" sz="2000" dirty="0" smtClean="0">
                <a:latin typeface="Tahoma" pitchFamily="34" charset="0"/>
              </a:rPr>
              <a:t>OH)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 err="1" smtClean="0">
                <a:latin typeface="Tahoma" pitchFamily="34" charset="0"/>
              </a:rPr>
              <a:t>Zwitter</a:t>
            </a:r>
            <a:r>
              <a:rPr lang="en-US" altLang="en-US" sz="2000" dirty="0" smtClean="0">
                <a:latin typeface="Tahoma" pitchFamily="34" charset="0"/>
              </a:rPr>
              <a:t> ion will occur when </a:t>
            </a:r>
            <a:r>
              <a:rPr lang="en-US" altLang="en-US" sz="2000" dirty="0" err="1" smtClean="0">
                <a:latin typeface="Tahoma" pitchFamily="34" charset="0"/>
              </a:rPr>
              <a:t>pK</a:t>
            </a:r>
            <a:r>
              <a:rPr lang="en-US" altLang="en-US" sz="2000" baseline="-25000" dirty="0" err="1" smtClean="0">
                <a:latin typeface="Tahoma" pitchFamily="34" charset="0"/>
              </a:rPr>
              <a:t>a</a:t>
            </a:r>
            <a:r>
              <a:rPr lang="en-US" altLang="en-US" sz="2000" dirty="0" smtClean="0">
                <a:latin typeface="Tahoma" pitchFamily="34" charset="0"/>
              </a:rPr>
              <a:t> (NH</a:t>
            </a:r>
            <a:r>
              <a:rPr lang="en-US" altLang="en-US" sz="2000" baseline="-25000" dirty="0" smtClean="0">
                <a:latin typeface="Tahoma" pitchFamily="34" charset="0"/>
              </a:rPr>
              <a:t>3</a:t>
            </a:r>
            <a:r>
              <a:rPr lang="en-US" altLang="en-US" sz="2000" baseline="30000" dirty="0" smtClean="0">
                <a:latin typeface="Tahoma" pitchFamily="34" charset="0"/>
              </a:rPr>
              <a:t>+</a:t>
            </a:r>
            <a:r>
              <a:rPr lang="en-US" altLang="en-US" sz="2000" dirty="0" smtClean="0">
                <a:latin typeface="Tahoma" pitchFamily="34" charset="0"/>
              </a:rPr>
              <a:t>R group) &gt; </a:t>
            </a:r>
            <a:r>
              <a:rPr lang="en-US" altLang="en-US" sz="2000" dirty="0" err="1" smtClean="0">
                <a:latin typeface="Tahoma" pitchFamily="34" charset="0"/>
              </a:rPr>
              <a:t>pK</a:t>
            </a:r>
            <a:r>
              <a:rPr lang="en-US" altLang="en-US" sz="2000" baseline="-25000" dirty="0" err="1" smtClean="0">
                <a:latin typeface="Tahoma" pitchFamily="34" charset="0"/>
              </a:rPr>
              <a:t>a</a:t>
            </a:r>
            <a:r>
              <a:rPr lang="en-US" altLang="en-US" sz="2000" dirty="0" smtClean="0">
                <a:latin typeface="Tahoma" pitchFamily="34" charset="0"/>
              </a:rPr>
              <a:t> (RCO</a:t>
            </a:r>
            <a:r>
              <a:rPr lang="en-US" altLang="en-US" sz="2000" baseline="-25000" dirty="0" smtClean="0">
                <a:latin typeface="Tahoma" pitchFamily="34" charset="0"/>
              </a:rPr>
              <a:t>2</a:t>
            </a:r>
            <a:r>
              <a:rPr lang="en-US" altLang="en-US" sz="2000" dirty="0" smtClean="0">
                <a:latin typeface="Tahoma" pitchFamily="34" charset="0"/>
              </a:rPr>
              <a:t>H group)</a:t>
            </a:r>
          </a:p>
        </p:txBody>
      </p:sp>
    </p:spTree>
    <p:extLst>
      <p:ext uri="{BB962C8B-B14F-4D97-AF65-F5344CB8AC3E}">
        <p14:creationId xmlns:p14="http://schemas.microsoft.com/office/powerpoint/2010/main" val="164026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ahoma" pitchFamily="34" charset="0"/>
              </a:rPr>
              <a:t>Chapter 10 – </a:t>
            </a:r>
            <a:r>
              <a:rPr lang="en-US" altLang="en-US" dirty="0" err="1" smtClean="0">
                <a:latin typeface="Tahoma" pitchFamily="34" charset="0"/>
              </a:rPr>
              <a:t>Polyprotic</a:t>
            </a:r>
            <a:r>
              <a:rPr lang="en-US" altLang="en-US" dirty="0" smtClean="0">
                <a:latin typeface="Tahoma" pitchFamily="34" charset="0"/>
              </a:rPr>
              <a:t> Acids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latin typeface="Tahoma" pitchFamily="34" charset="0"/>
              </a:rPr>
              <a:t>Diprotic Acid Forms:</a:t>
            </a:r>
          </a:p>
          <a:p>
            <a:pPr lvl="1"/>
            <a:r>
              <a:rPr lang="en-US" altLang="en-US" smtClean="0">
                <a:latin typeface="Tahoma" pitchFamily="34" charset="0"/>
              </a:rPr>
              <a:t>Acidic Form: 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A (for standard acid) or 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L</a:t>
            </a:r>
            <a:r>
              <a:rPr lang="en-US" altLang="en-US" baseline="30000" smtClean="0">
                <a:latin typeface="Tahoma" pitchFamily="34" charset="0"/>
              </a:rPr>
              <a:t>+</a:t>
            </a:r>
            <a:r>
              <a:rPr lang="en-US" altLang="en-US" smtClean="0">
                <a:latin typeface="Tahoma" pitchFamily="34" charset="0"/>
              </a:rPr>
              <a:t> or H</a:t>
            </a:r>
            <a:r>
              <a:rPr lang="en-US" altLang="en-US" baseline="-25000" smtClean="0">
                <a:latin typeface="Tahoma" pitchFamily="34" charset="0"/>
              </a:rPr>
              <a:t>2</a:t>
            </a:r>
            <a:r>
              <a:rPr lang="en-US" altLang="en-US" smtClean="0">
                <a:latin typeface="Tahoma" pitchFamily="34" charset="0"/>
              </a:rPr>
              <a:t>L</a:t>
            </a:r>
            <a:r>
              <a:rPr lang="en-US" altLang="en-US" baseline="30000" smtClean="0">
                <a:latin typeface="Tahoma" pitchFamily="34" charset="0"/>
              </a:rPr>
              <a:t>2+ </a:t>
            </a:r>
            <a:r>
              <a:rPr lang="en-US" altLang="en-US" smtClean="0">
                <a:latin typeface="Tahoma" pitchFamily="34" charset="0"/>
              </a:rPr>
              <a:t>(acid/base and dibasic compounds)</a:t>
            </a:r>
          </a:p>
          <a:p>
            <a:pPr lvl="1"/>
            <a:r>
              <a:rPr lang="en-US" altLang="en-US" smtClean="0">
                <a:latin typeface="Tahoma" pitchFamily="34" charset="0"/>
              </a:rPr>
              <a:t>Intermediate form: HA</a:t>
            </a:r>
            <a:r>
              <a:rPr lang="en-US" altLang="en-US" baseline="30000" smtClean="0">
                <a:latin typeface="Tahoma" pitchFamily="34" charset="0"/>
              </a:rPr>
              <a:t>-</a:t>
            </a:r>
            <a:r>
              <a:rPr lang="en-US" altLang="en-US" smtClean="0">
                <a:latin typeface="Tahoma" pitchFamily="34" charset="0"/>
              </a:rPr>
              <a:t> (for standard acid)</a:t>
            </a:r>
          </a:p>
          <a:p>
            <a:pPr lvl="1"/>
            <a:r>
              <a:rPr lang="en-US" altLang="en-US" smtClean="0">
                <a:latin typeface="Tahoma" pitchFamily="34" charset="0"/>
              </a:rPr>
              <a:t>Basic form: A</a:t>
            </a:r>
            <a:r>
              <a:rPr lang="en-US" altLang="en-US" baseline="30000" smtClean="0">
                <a:latin typeface="Tahoma" pitchFamily="34" charset="0"/>
              </a:rPr>
              <a:t>2-</a:t>
            </a:r>
            <a:r>
              <a:rPr lang="en-US" altLang="en-US" smtClean="0">
                <a:latin typeface="Tahoma" pitchFamily="34" charset="0"/>
              </a:rPr>
              <a:t> (for standard acid)</a:t>
            </a:r>
          </a:p>
        </p:txBody>
      </p:sp>
    </p:spTree>
    <p:extLst>
      <p:ext uri="{BB962C8B-B14F-4D97-AF65-F5344CB8AC3E}">
        <p14:creationId xmlns:p14="http://schemas.microsoft.com/office/powerpoint/2010/main" val="73108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Tahoma" pitchFamily="34" charset="0"/>
              </a:rPr>
              <a:t>Chapter 10 – </a:t>
            </a:r>
            <a:r>
              <a:rPr lang="en-US" altLang="en-US" dirty="0" err="1">
                <a:latin typeface="Tahoma" pitchFamily="34" charset="0"/>
              </a:rPr>
              <a:t>Polyprotic</a:t>
            </a:r>
            <a:r>
              <a:rPr lang="en-US" altLang="en-US" dirty="0">
                <a:latin typeface="Tahoma" pitchFamily="34" charset="0"/>
              </a:rPr>
              <a:t> Acids</a:t>
            </a:r>
            <a:endParaRPr lang="en-US" altLang="en-US" dirty="0" smtClean="0">
              <a:latin typeface="Tahoma" pitchFamily="34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latin typeface="Tahoma" pitchFamily="34" charset="0"/>
              </a:rPr>
              <a:t>Polyprotic acids can be even more complex</a:t>
            </a:r>
          </a:p>
          <a:p>
            <a:pPr lvl="1"/>
            <a:r>
              <a:rPr lang="en-US" altLang="en-US" smtClean="0">
                <a:latin typeface="Tahoma" pitchFamily="34" charset="0"/>
              </a:rPr>
              <a:t>Example EDTA – has 4 acid functional groups and 2 base functional groups</a:t>
            </a:r>
          </a:p>
          <a:p>
            <a:pPr lvl="1"/>
            <a:r>
              <a:rPr lang="en-US" altLang="en-US" smtClean="0">
                <a:latin typeface="Tahoma" pitchFamily="34" charset="0"/>
              </a:rPr>
              <a:t>So 7 possible forms:</a:t>
            </a:r>
          </a:p>
          <a:p>
            <a:pPr lvl="1">
              <a:buFontTx/>
              <a:buNone/>
            </a:pPr>
            <a:r>
              <a:rPr lang="en-US" altLang="en-US" smtClean="0">
                <a:latin typeface="Tahoma" pitchFamily="34" charset="0"/>
              </a:rPr>
              <a:t>	H</a:t>
            </a:r>
            <a:r>
              <a:rPr lang="en-US" altLang="en-US" baseline="-25000" smtClean="0">
                <a:latin typeface="Tahoma" pitchFamily="34" charset="0"/>
              </a:rPr>
              <a:t>6</a:t>
            </a:r>
            <a:r>
              <a:rPr lang="en-US" altLang="en-US" smtClean="0">
                <a:latin typeface="Tahoma" pitchFamily="34" charset="0"/>
              </a:rPr>
              <a:t>Y</a:t>
            </a:r>
            <a:r>
              <a:rPr lang="en-US" altLang="en-US" baseline="30000" smtClean="0">
                <a:latin typeface="Tahoma" pitchFamily="34" charset="0"/>
              </a:rPr>
              <a:t>2+</a:t>
            </a:r>
            <a:r>
              <a:rPr lang="en-US" altLang="en-US" smtClean="0">
                <a:latin typeface="Tahoma" pitchFamily="34" charset="0"/>
              </a:rPr>
              <a:t>, H</a:t>
            </a:r>
            <a:r>
              <a:rPr lang="en-US" altLang="en-US" baseline="-25000" smtClean="0">
                <a:latin typeface="Tahoma" pitchFamily="34" charset="0"/>
              </a:rPr>
              <a:t>5</a:t>
            </a:r>
            <a:r>
              <a:rPr lang="en-US" altLang="en-US" smtClean="0">
                <a:latin typeface="Tahoma" pitchFamily="34" charset="0"/>
              </a:rPr>
              <a:t>Y</a:t>
            </a:r>
            <a:r>
              <a:rPr lang="en-US" altLang="en-US" baseline="30000" smtClean="0">
                <a:latin typeface="Tahoma" pitchFamily="34" charset="0"/>
              </a:rPr>
              <a:t>+</a:t>
            </a:r>
            <a:r>
              <a:rPr lang="en-US" altLang="en-US" smtClean="0">
                <a:latin typeface="Tahoma" pitchFamily="34" charset="0"/>
              </a:rPr>
              <a:t>, …, HY</a:t>
            </a:r>
            <a:r>
              <a:rPr lang="en-US" altLang="en-US" baseline="30000" smtClean="0">
                <a:latin typeface="Tahoma" pitchFamily="34" charset="0"/>
              </a:rPr>
              <a:t>3-</a:t>
            </a:r>
            <a:r>
              <a:rPr lang="en-US" altLang="en-US" smtClean="0">
                <a:latin typeface="Tahoma" pitchFamily="34" charset="0"/>
              </a:rPr>
              <a:t>, Y</a:t>
            </a:r>
            <a:r>
              <a:rPr lang="en-US" altLang="en-US" baseline="30000" smtClean="0">
                <a:latin typeface="Tahoma" pitchFamily="34" charset="0"/>
              </a:rPr>
              <a:t>4-</a:t>
            </a:r>
            <a:endParaRPr lang="en-US" altLang="en-US" smtClean="0"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en-US" altLang="en-US" smtClean="0">
                <a:latin typeface="Tahoma" pitchFamily="34" charset="0"/>
              </a:rPr>
              <a:t>Most acidic form       most basic form</a:t>
            </a:r>
          </a:p>
        </p:txBody>
      </p:sp>
    </p:spTree>
    <p:extLst>
      <p:ext uri="{BB962C8B-B14F-4D97-AF65-F5344CB8AC3E}">
        <p14:creationId xmlns:p14="http://schemas.microsoft.com/office/powerpoint/2010/main" val="333933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2758</TotalTime>
  <Words>781</Words>
  <Application>Microsoft Office PowerPoint</Application>
  <PresentationFormat>On-screen Show (4:3)</PresentationFormat>
  <Paragraphs>102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Symbol</vt:lpstr>
      <vt:lpstr>Tahoma</vt:lpstr>
      <vt:lpstr>Wingdings</vt:lpstr>
      <vt:lpstr>Default Design</vt:lpstr>
      <vt:lpstr>Equation</vt:lpstr>
      <vt:lpstr>Chem. 31 – 12/4 Lecture</vt:lpstr>
      <vt:lpstr>Announcements I</vt:lpstr>
      <vt:lpstr>Announcements II</vt:lpstr>
      <vt:lpstr>Announcements III</vt:lpstr>
      <vt:lpstr>Acid – Base Equilibria</vt:lpstr>
      <vt:lpstr>Acid – Base Equilibria</vt:lpstr>
      <vt:lpstr>Chapter 10 – Polyprotic Acids</vt:lpstr>
      <vt:lpstr>Chapter 10 – Polyprotic Acids</vt:lpstr>
      <vt:lpstr>Chapter 10 – Polyprotic Acids</vt:lpstr>
      <vt:lpstr>Chapter 10 – Polyprotic Acids</vt:lpstr>
      <vt:lpstr>Chapter 10 – Polyprotic Acids</vt:lpstr>
      <vt:lpstr>Chapter 10 – Polyprotic Acids</vt:lpstr>
      <vt:lpstr>Chapter 10 – Polyprotic Acids</vt:lpstr>
      <vt:lpstr>Chapter 10 – Polyprotic Acids Alpha Plot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275</cp:revision>
  <dcterms:created xsi:type="dcterms:W3CDTF">2005-09-14T19:27:31Z</dcterms:created>
  <dcterms:modified xsi:type="dcterms:W3CDTF">2017-12-04T00:10:58Z</dcterms:modified>
</cp:coreProperties>
</file>