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9"/>
  </p:notesMasterIdLst>
  <p:sldIdLst>
    <p:sldId id="264" r:id="rId2"/>
    <p:sldId id="265" r:id="rId3"/>
    <p:sldId id="266" r:id="rId4"/>
    <p:sldId id="267" r:id="rId5"/>
    <p:sldId id="268" r:id="rId6"/>
    <p:sldId id="269" r:id="rId7"/>
    <p:sldId id="270" r:id="rId8"/>
    <p:sldId id="283" r:id="rId9"/>
    <p:sldId id="281" r:id="rId10"/>
    <p:sldId id="282" r:id="rId11"/>
    <p:sldId id="271" r:id="rId12"/>
    <p:sldId id="272" r:id="rId13"/>
    <p:sldId id="273" r:id="rId14"/>
    <p:sldId id="274" r:id="rId15"/>
    <p:sldId id="275" r:id="rId16"/>
    <p:sldId id="276" r:id="rId17"/>
    <p:sldId id="277" r:id="rId18"/>
    <p:sldId id="278" r:id="rId19"/>
    <p:sldId id="279" r:id="rId20"/>
    <p:sldId id="256" r:id="rId21"/>
    <p:sldId id="257" r:id="rId22"/>
    <p:sldId id="258" r:id="rId23"/>
    <p:sldId id="262" r:id="rId24"/>
    <p:sldId id="259" r:id="rId25"/>
    <p:sldId id="263" r:id="rId26"/>
    <p:sldId id="261" r:id="rId27"/>
    <p:sldId id="26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660"/>
  </p:normalViewPr>
  <p:slideViewPr>
    <p:cSldViewPr>
      <p:cViewPr varScale="1">
        <p:scale>
          <a:sx n="69" d="100"/>
          <a:sy n="69" d="100"/>
        </p:scale>
        <p:origin x="-133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2A7A71-105D-41DF-8D1B-C2BC668A8E3B}" type="datetimeFigureOut">
              <a:rPr lang="en-US" smtClean="0"/>
              <a:t>12/9/2014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775721-BC7F-4E09-8030-E7BA60EE187C}" type="slidenum">
              <a:rPr lang="en-US" smtClean="0"/>
              <a:t>‹#›</a:t>
            </a:fld>
            <a:endParaRPr lang="en-US" dirty="0"/>
          </a:p>
        </p:txBody>
      </p:sp>
    </p:spTree>
    <p:extLst>
      <p:ext uri="{BB962C8B-B14F-4D97-AF65-F5344CB8AC3E}">
        <p14:creationId xmlns:p14="http://schemas.microsoft.com/office/powerpoint/2010/main" val="940886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75721-BC7F-4E09-8030-E7BA60EE187C}" type="slidenum">
              <a:rPr lang="en-US" smtClean="0"/>
              <a:t>13</a:t>
            </a:fld>
            <a:endParaRPr lang="en-US" dirty="0"/>
          </a:p>
        </p:txBody>
      </p:sp>
    </p:spTree>
    <p:extLst>
      <p:ext uri="{BB962C8B-B14F-4D97-AF65-F5344CB8AC3E}">
        <p14:creationId xmlns:p14="http://schemas.microsoft.com/office/powerpoint/2010/main" val="42574313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A468DED-5EB6-425C-8C6F-EEF2187E274B}" type="datetimeFigureOut">
              <a:rPr lang="en-US" smtClean="0"/>
              <a:t>12/9/2014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A8E2640-047E-4F95-817C-66AA2A0AF37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8E2640-047E-4F95-817C-66AA2A0AF37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8E2640-047E-4F95-817C-66AA2A0AF37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8E2640-047E-4F95-817C-66AA2A0AF377}"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8E2640-047E-4F95-817C-66AA2A0AF377}"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8E2640-047E-4F95-817C-66AA2A0AF377}"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A8E2640-047E-4F95-817C-66AA2A0AF37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A8E2640-047E-4F95-817C-66AA2A0AF377}"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A468DED-5EB6-425C-8C6F-EEF2187E274B}" type="datetimeFigureOut">
              <a:rPr lang="en-US" smtClean="0"/>
              <a:t>12/9/2014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A8E2640-047E-4F95-817C-66AA2A0AF37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A468DED-5EB6-425C-8C6F-EEF2187E274B}" type="datetimeFigureOut">
              <a:rPr lang="en-US" smtClean="0"/>
              <a:t>12/9/2014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8E2640-047E-4F95-817C-66AA2A0AF37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A468DED-5EB6-425C-8C6F-EEF2187E274B}" type="datetimeFigureOut">
              <a:rPr lang="en-US" smtClean="0"/>
              <a:t>12/9/2014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A8E2640-047E-4F95-817C-66AA2A0AF377}"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468DED-5EB6-425C-8C6F-EEF2187E274B}" type="datetimeFigureOut">
              <a:rPr lang="en-US" smtClean="0"/>
              <a:t>12/9/2014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8E2640-047E-4F95-817C-66AA2A0AF37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tmp"/><Relationship Id="rId7" Type="http://schemas.openxmlformats.org/officeDocument/2006/relationships/image" Target="../media/image9.tm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tmp"/><Relationship Id="rId5" Type="http://schemas.openxmlformats.org/officeDocument/2006/relationships/image" Target="../media/image7.tmp"/><Relationship Id="rId4" Type="http://schemas.openxmlformats.org/officeDocument/2006/relationships/image" Target="../media/image6.tmp"/></Relationships>
</file>

<file path=ppt/slides/_rels/slide14.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Supercritical Fluid Extraction</a:t>
            </a:r>
            <a:endParaRPr lang="en-US" dirty="0"/>
          </a:p>
        </p:txBody>
      </p:sp>
      <p:sp>
        <p:nvSpPr>
          <p:cNvPr id="5" name="Subtitle 4"/>
          <p:cNvSpPr>
            <a:spLocks noGrp="1"/>
          </p:cNvSpPr>
          <p:nvPr>
            <p:ph type="subTitle" idx="1"/>
          </p:nvPr>
        </p:nvSpPr>
        <p:spPr/>
        <p:txBody>
          <a:bodyPr>
            <a:normAutofit fontScale="70000" lnSpcReduction="20000"/>
          </a:bodyPr>
          <a:lstStyle/>
          <a:p>
            <a:r>
              <a:rPr lang="en-US" dirty="0" smtClean="0"/>
              <a:t>By</a:t>
            </a:r>
          </a:p>
          <a:p>
            <a:r>
              <a:rPr lang="en-US" dirty="0" smtClean="0"/>
              <a:t>Nicole Adams </a:t>
            </a:r>
          </a:p>
          <a:p>
            <a:r>
              <a:rPr lang="en-US" dirty="0" smtClean="0"/>
              <a:t>and </a:t>
            </a:r>
          </a:p>
          <a:p>
            <a:r>
              <a:rPr lang="en-US" dirty="0" smtClean="0"/>
              <a:t>Morgan Campbell</a:t>
            </a:r>
            <a:endParaRPr lang="en-US" dirty="0"/>
          </a:p>
        </p:txBody>
      </p:sp>
    </p:spTree>
    <p:extLst>
      <p:ext uri="{BB962C8B-B14F-4D97-AF65-F5344CB8AC3E}">
        <p14:creationId xmlns:p14="http://schemas.microsoft.com/office/powerpoint/2010/main" val="827514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In </a:t>
            </a:r>
            <a:r>
              <a:rPr lang="en-US" dirty="0"/>
              <a:t>dynamic extraction, the second pump sending the materials out to the collection chamber is always open during the extraction process</a:t>
            </a:r>
            <a:r>
              <a:rPr lang="en-US" dirty="0" smtClean="0"/>
              <a:t>.</a:t>
            </a:r>
          </a:p>
          <a:p>
            <a:r>
              <a:rPr lang="en-US" dirty="0" smtClean="0"/>
              <a:t>Thus</a:t>
            </a:r>
            <a:r>
              <a:rPr lang="en-US" dirty="0"/>
              <a:t>, the mobile phase reaches the extraction cell and extracts components in order to take them out consistently. </a:t>
            </a:r>
          </a:p>
          <a:p>
            <a:endParaRPr lang="en-US" dirty="0"/>
          </a:p>
        </p:txBody>
      </p:sp>
      <p:sp>
        <p:nvSpPr>
          <p:cNvPr id="5" name="Footer Placeholder 4"/>
          <p:cNvSpPr>
            <a:spLocks noGrp="1"/>
          </p:cNvSpPr>
          <p:nvPr>
            <p:ph type="ftr" sz="quarter" idx="11"/>
          </p:nvPr>
        </p:nvSpPr>
        <p:spPr>
          <a:xfrm>
            <a:off x="685800" y="6248400"/>
            <a:ext cx="2350681" cy="365125"/>
          </a:xfrm>
        </p:spPr>
        <p:txBody>
          <a:bodyPr/>
          <a:lstStyle/>
          <a:p>
            <a:pPr algn="l"/>
            <a:r>
              <a:rPr lang="en-US" sz="1600" dirty="0"/>
              <a:t>5</a:t>
            </a:r>
          </a:p>
        </p:txBody>
      </p:sp>
      <p:sp>
        <p:nvSpPr>
          <p:cNvPr id="2" name="Title 1"/>
          <p:cNvSpPr>
            <a:spLocks noGrp="1"/>
          </p:cNvSpPr>
          <p:nvPr>
            <p:ph type="title"/>
          </p:nvPr>
        </p:nvSpPr>
        <p:spPr/>
        <p:txBody>
          <a:bodyPr/>
          <a:lstStyle/>
          <a:p>
            <a:r>
              <a:rPr lang="en-US" dirty="0" smtClean="0"/>
              <a:t>Dynamic extraction mode</a:t>
            </a:r>
            <a:endParaRPr lang="en-US" dirty="0"/>
          </a:p>
        </p:txBody>
      </p:sp>
    </p:spTree>
    <p:extLst>
      <p:ext uri="{BB962C8B-B14F-4D97-AF65-F5344CB8AC3E}">
        <p14:creationId xmlns:p14="http://schemas.microsoft.com/office/powerpoint/2010/main" val="2516872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Density:  the ratio of the mass of an object to 	its volume</a:t>
            </a:r>
          </a:p>
          <a:p>
            <a:r>
              <a:rPr lang="en-US" dirty="0" smtClean="0"/>
              <a:t>Solubility:  the maximum amount of a   	substance that will dissolve in a given 	amount of solvent at a given temperature 	to form a stable solution</a:t>
            </a:r>
          </a:p>
          <a:p>
            <a:r>
              <a:rPr lang="en-US" dirty="0"/>
              <a:t>Viscosity:  the resistance of a liquid to flow</a:t>
            </a:r>
          </a:p>
          <a:p>
            <a:r>
              <a:rPr lang="en-US" dirty="0" smtClean="0"/>
              <a:t>Diffusivity:  the ability of a molecule to mix 	with a substance by random molecular 	motion</a:t>
            </a:r>
          </a:p>
          <a:p>
            <a:endParaRPr lang="en-US" dirty="0" smtClean="0"/>
          </a:p>
          <a:p>
            <a:endParaRPr lang="en-US" dirty="0"/>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2" name="Title 1"/>
          <p:cNvSpPr>
            <a:spLocks noGrp="1"/>
          </p:cNvSpPr>
          <p:nvPr>
            <p:ph type="title"/>
          </p:nvPr>
        </p:nvSpPr>
        <p:spPr/>
        <p:txBody>
          <a:bodyPr/>
          <a:lstStyle/>
          <a:p>
            <a:r>
              <a:rPr lang="en-US" dirty="0" smtClean="0"/>
              <a:t>Characteristics of SCF</a:t>
            </a:r>
            <a:endParaRPr lang="en-US" dirty="0"/>
          </a:p>
        </p:txBody>
      </p:sp>
    </p:spTree>
    <p:extLst>
      <p:ext uri="{BB962C8B-B14F-4D97-AF65-F5344CB8AC3E}">
        <p14:creationId xmlns:p14="http://schemas.microsoft.com/office/powerpoint/2010/main" val="4167026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fontScale="92500"/>
          </a:bodyPr>
          <a:lstStyle/>
          <a:p>
            <a:r>
              <a:rPr lang="en-US" sz="2200" dirty="0"/>
              <a:t>Determines the intermolecular forces for packing of molecules in the solvent around the molecules of solute.  This behavior determines solvation.</a:t>
            </a:r>
          </a:p>
          <a:p>
            <a:r>
              <a:rPr lang="en-US" sz="2200" dirty="0"/>
              <a:t>Retention behavior is </a:t>
            </a:r>
            <a:r>
              <a:rPr lang="en-US" sz="2200" dirty="0" smtClean="0"/>
              <a:t>also related </a:t>
            </a:r>
            <a:r>
              <a:rPr lang="en-US" sz="2200" dirty="0"/>
              <a:t>to the density of the mobile phase, which is provided by the Equations of state (EOS)</a:t>
            </a:r>
          </a:p>
          <a:p>
            <a:r>
              <a:rPr lang="en-US" sz="2200" dirty="0"/>
              <a:t>EOS are relationships that connect the pressure, volume, and the temperature of a given mass of a fluid.</a:t>
            </a:r>
          </a:p>
          <a:p>
            <a:endParaRPr lang="en-US" dirty="0" smtClean="0"/>
          </a:p>
          <a:p>
            <a:endParaRPr lang="en-US" dirty="0" smtClean="0"/>
          </a:p>
          <a:p>
            <a:endParaRPr lang="en-US" sz="2200" dirty="0" smtClean="0"/>
          </a:p>
          <a:p>
            <a:r>
              <a:rPr lang="en-US" sz="2200" dirty="0" smtClean="0"/>
              <a:t>Where </a:t>
            </a:r>
            <a:r>
              <a:rPr lang="en-US" sz="2200" dirty="0"/>
              <a:t>M is the molecular weight, R the universal gas constant, and Z the compressibility factor.  Z = Z(P,T), which is given by the EOS</a:t>
            </a:r>
          </a:p>
          <a:p>
            <a:pPr marL="0" indent="0">
              <a:buNone/>
            </a:pPr>
            <a:endParaRPr lang="en-US" dirty="0"/>
          </a:p>
        </p:txBody>
      </p:sp>
      <p:sp>
        <p:nvSpPr>
          <p:cNvPr id="3" name="Footer Placeholder 2"/>
          <p:cNvSpPr>
            <a:spLocks noGrp="1"/>
          </p:cNvSpPr>
          <p:nvPr>
            <p:ph type="ftr" sz="quarter" idx="11"/>
          </p:nvPr>
        </p:nvSpPr>
        <p:spPr>
          <a:xfrm>
            <a:off x="671379" y="6248400"/>
            <a:ext cx="2350681" cy="365125"/>
          </a:xfrm>
        </p:spPr>
        <p:txBody>
          <a:bodyPr/>
          <a:lstStyle/>
          <a:p>
            <a:pPr algn="l"/>
            <a:r>
              <a:rPr lang="en-US" sz="1600" dirty="0" smtClean="0"/>
              <a:t>3,4</a:t>
            </a:r>
            <a:endParaRPr lang="en-US" sz="1600" dirty="0"/>
          </a:p>
        </p:txBody>
      </p:sp>
      <p:sp>
        <p:nvSpPr>
          <p:cNvPr id="5" name="Title 4"/>
          <p:cNvSpPr>
            <a:spLocks noGrp="1"/>
          </p:cNvSpPr>
          <p:nvPr>
            <p:ph type="title"/>
          </p:nvPr>
        </p:nvSpPr>
        <p:spPr/>
        <p:txBody>
          <a:bodyPr/>
          <a:lstStyle/>
          <a:p>
            <a:r>
              <a:rPr lang="en-US" dirty="0" smtClean="0"/>
              <a:t>Theory-Density</a:t>
            </a:r>
            <a:endParaRPr lang="en-US" dirty="0"/>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1447800" y="3886200"/>
            <a:ext cx="1600200" cy="1066800"/>
          </a:xfrm>
          <a:prstGeom prst="rect">
            <a:avLst/>
          </a:prstGeom>
        </p:spPr>
      </p:pic>
    </p:spTree>
    <p:extLst>
      <p:ext uri="{BB962C8B-B14F-4D97-AF65-F5344CB8AC3E}">
        <p14:creationId xmlns:p14="http://schemas.microsoft.com/office/powerpoint/2010/main" val="3975339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382000" cy="5029200"/>
          </a:xfrm>
        </p:spPr>
        <p:txBody>
          <a:bodyPr>
            <a:normAutofit fontScale="25000" lnSpcReduction="20000"/>
          </a:bodyPr>
          <a:lstStyle/>
          <a:p>
            <a:endParaRPr lang="en-US" sz="1800" dirty="0" smtClean="0"/>
          </a:p>
          <a:p>
            <a:r>
              <a:rPr lang="en-US" sz="6400" dirty="0" smtClean="0"/>
              <a:t>There </a:t>
            </a:r>
            <a:r>
              <a:rPr lang="en-US" sz="6400" dirty="0"/>
              <a:t>are multiple EOS equations that are very complex.   </a:t>
            </a:r>
            <a:r>
              <a:rPr lang="en-US" sz="6400" dirty="0" smtClean="0"/>
              <a:t>Usually pressure programs help determine what equation is the best fit for the experimental parameters.  An example </a:t>
            </a:r>
            <a:r>
              <a:rPr lang="en-US" sz="6400" dirty="0"/>
              <a:t>is the </a:t>
            </a:r>
            <a:r>
              <a:rPr lang="en-US" sz="6400" i="1" dirty="0"/>
              <a:t>Peng-Robinson </a:t>
            </a:r>
            <a:r>
              <a:rPr lang="en-US" sz="6400" i="1" dirty="0" smtClean="0"/>
              <a:t>EOS</a:t>
            </a:r>
          </a:p>
          <a:p>
            <a:endParaRPr lang="en-US" sz="4900" dirty="0"/>
          </a:p>
          <a:p>
            <a:endParaRPr lang="en-US" sz="4000" dirty="0" smtClean="0"/>
          </a:p>
          <a:p>
            <a:pPr marL="0" indent="0">
              <a:buNone/>
            </a:pPr>
            <a:endParaRPr lang="en-US" sz="4000" dirty="0" smtClean="0"/>
          </a:p>
          <a:p>
            <a:pPr marL="0" indent="0">
              <a:buNone/>
            </a:pPr>
            <a:r>
              <a:rPr lang="en-US" sz="4000" dirty="0"/>
              <a:t>	</a:t>
            </a:r>
            <a:endParaRPr lang="en-US" sz="4000" dirty="0" smtClean="0"/>
          </a:p>
          <a:p>
            <a:pPr marL="0" indent="0">
              <a:buNone/>
            </a:pPr>
            <a:r>
              <a:rPr lang="en-US" sz="4000" dirty="0"/>
              <a:t>	 </a:t>
            </a:r>
            <a:r>
              <a:rPr lang="en-US" sz="4000" dirty="0" smtClean="0"/>
              <a:t>        	</a:t>
            </a:r>
            <a:r>
              <a:rPr lang="en-US" sz="4800" dirty="0" smtClean="0"/>
              <a:t>        but </a:t>
            </a:r>
            <a:r>
              <a:rPr lang="en-US" sz="4800" dirty="0"/>
              <a:t>the volumetric mass must be calculated numerically. </a:t>
            </a:r>
            <a:endParaRPr lang="en-US" sz="4800" dirty="0" smtClean="0"/>
          </a:p>
          <a:p>
            <a:pPr marL="0" indent="0">
              <a:buNone/>
            </a:pPr>
            <a:endParaRPr lang="en-US" sz="4000" dirty="0"/>
          </a:p>
          <a:p>
            <a:r>
              <a:rPr lang="en-US" sz="6400" dirty="0"/>
              <a:t>Therefore, the easiest way to derive Z as a numerical solution based on this EOS is from the equation</a:t>
            </a:r>
          </a:p>
          <a:p>
            <a:endParaRPr lang="en-US" sz="4900" dirty="0" smtClean="0"/>
          </a:p>
          <a:p>
            <a:endParaRPr lang="en-US" sz="4000" dirty="0" smtClean="0"/>
          </a:p>
          <a:p>
            <a:endParaRPr lang="en-US" sz="4000" dirty="0"/>
          </a:p>
          <a:p>
            <a:pPr marL="0" indent="0">
              <a:buNone/>
            </a:pPr>
            <a:r>
              <a:rPr lang="en-US" sz="4900" dirty="0" smtClean="0"/>
              <a:t> </a:t>
            </a:r>
            <a:endParaRPr lang="en-US" sz="4900" dirty="0"/>
          </a:p>
          <a:p>
            <a:endParaRPr lang="en-US" sz="4000" dirty="0"/>
          </a:p>
          <a:p>
            <a:endParaRPr lang="en-US" sz="4000" dirty="0" smtClean="0"/>
          </a:p>
          <a:p>
            <a:endParaRPr lang="en-US" sz="4000" dirty="0"/>
          </a:p>
          <a:p>
            <a:endParaRPr lang="en-US" sz="4000" dirty="0" smtClean="0"/>
          </a:p>
          <a:p>
            <a:endParaRPr lang="en-US" sz="4000" dirty="0" smtClean="0"/>
          </a:p>
          <a:p>
            <a:endParaRPr lang="en-US" sz="4000" dirty="0" smtClean="0"/>
          </a:p>
          <a:p>
            <a:endParaRPr lang="en-US" sz="5500" dirty="0" smtClean="0"/>
          </a:p>
          <a:p>
            <a:r>
              <a:rPr lang="en-US" sz="6400" dirty="0" smtClean="0"/>
              <a:t>Where ω is the acentric factor, which can be found in tables </a:t>
            </a:r>
          </a:p>
        </p:txBody>
      </p:sp>
      <p:sp>
        <p:nvSpPr>
          <p:cNvPr id="10" name="Footer Placeholder 9"/>
          <p:cNvSpPr>
            <a:spLocks noGrp="1"/>
          </p:cNvSpPr>
          <p:nvPr>
            <p:ph type="ftr" sz="quarter" idx="11"/>
          </p:nvPr>
        </p:nvSpPr>
        <p:spPr>
          <a:xfrm>
            <a:off x="621119" y="6324600"/>
            <a:ext cx="2350681" cy="365125"/>
          </a:xfrm>
        </p:spPr>
        <p:txBody>
          <a:bodyPr/>
          <a:lstStyle/>
          <a:p>
            <a:pPr algn="l"/>
            <a:r>
              <a:rPr lang="en-US" sz="1600" dirty="0" smtClean="0"/>
              <a:t>2, 4</a:t>
            </a:r>
            <a:endParaRPr lang="en-US" sz="1600" dirty="0"/>
          </a:p>
        </p:txBody>
      </p:sp>
      <p:sp>
        <p:nvSpPr>
          <p:cNvPr id="2" name="Title 1"/>
          <p:cNvSpPr>
            <a:spLocks noGrp="1"/>
          </p:cNvSpPr>
          <p:nvPr>
            <p:ph type="title"/>
          </p:nvPr>
        </p:nvSpPr>
        <p:spPr/>
        <p:txBody>
          <a:bodyPr/>
          <a:lstStyle/>
          <a:p>
            <a:r>
              <a:rPr lang="en-US" dirty="0" smtClean="0"/>
              <a:t>Equation of State</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3330913" y="2286000"/>
            <a:ext cx="2362200" cy="6096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2438400" y="3810000"/>
            <a:ext cx="4191000" cy="609600"/>
          </a:xfrm>
          <a:prstGeom prst="rect">
            <a:avLst/>
          </a:prstGeom>
        </p:spPr>
      </p:pic>
      <p:pic>
        <p:nvPicPr>
          <p:cNvPr id="6" name="Picture 5"/>
          <p:cNvPicPr/>
          <p:nvPr/>
        </p:nvPicPr>
        <p:blipFill>
          <a:blip r:embed="rId5">
            <a:extLst>
              <a:ext uri="{28A0092B-C50C-407E-A947-70E740481C1C}">
                <a14:useLocalDpi xmlns:a14="http://schemas.microsoft.com/office/drawing/2010/main" val="0"/>
              </a:ext>
            </a:extLst>
          </a:blip>
          <a:stretch>
            <a:fillRect/>
          </a:stretch>
        </p:blipFill>
        <p:spPr>
          <a:xfrm>
            <a:off x="533400" y="4654752"/>
            <a:ext cx="1987550" cy="679248"/>
          </a:xfrm>
          <a:prstGeom prst="rect">
            <a:avLst/>
          </a:prstGeom>
        </p:spPr>
      </p:pic>
      <p:pic>
        <p:nvPicPr>
          <p:cNvPr id="8" name="Picture 7"/>
          <p:cNvPicPr/>
          <p:nvPr/>
        </p:nvPicPr>
        <p:blipFill>
          <a:blip r:embed="rId6">
            <a:extLst>
              <a:ext uri="{28A0092B-C50C-407E-A947-70E740481C1C}">
                <a14:useLocalDpi xmlns:a14="http://schemas.microsoft.com/office/drawing/2010/main" val="0"/>
              </a:ext>
            </a:extLst>
          </a:blip>
          <a:stretch>
            <a:fillRect/>
          </a:stretch>
        </p:blipFill>
        <p:spPr>
          <a:xfrm>
            <a:off x="2733405" y="4419600"/>
            <a:ext cx="2895600" cy="1295400"/>
          </a:xfrm>
          <a:prstGeom prst="rect">
            <a:avLst/>
          </a:prstGeom>
        </p:spPr>
      </p:pic>
      <p:pic>
        <p:nvPicPr>
          <p:cNvPr id="9" name="Picture 8"/>
          <p:cNvPicPr/>
          <p:nvPr/>
        </p:nvPicPr>
        <p:blipFill>
          <a:blip r:embed="rId7">
            <a:extLst>
              <a:ext uri="{28A0092B-C50C-407E-A947-70E740481C1C}">
                <a14:useLocalDpi xmlns:a14="http://schemas.microsoft.com/office/drawing/2010/main" val="0"/>
              </a:ext>
            </a:extLst>
          </a:blip>
          <a:stretch>
            <a:fillRect/>
          </a:stretch>
        </p:blipFill>
        <p:spPr>
          <a:xfrm>
            <a:off x="5715000" y="4470299"/>
            <a:ext cx="2895600" cy="1016101"/>
          </a:xfrm>
          <a:prstGeom prst="rect">
            <a:avLst/>
          </a:prstGeom>
        </p:spPr>
      </p:pic>
    </p:spTree>
    <p:extLst>
      <p:ext uri="{BB962C8B-B14F-4D97-AF65-F5344CB8AC3E}">
        <p14:creationId xmlns:p14="http://schemas.microsoft.com/office/powerpoint/2010/main" val="482366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953000"/>
          </a:xfrm>
        </p:spPr>
        <p:txBody>
          <a:bodyPr>
            <a:normAutofit fontScale="92500" lnSpcReduction="20000"/>
          </a:bodyPr>
          <a:lstStyle/>
          <a:p>
            <a:r>
              <a:rPr lang="en-US" sz="2100" dirty="0" smtClean="0"/>
              <a:t>Solvent power of a SCF depends on its structure, polarity and its density</a:t>
            </a:r>
          </a:p>
          <a:p>
            <a:endParaRPr lang="en-US" sz="900" dirty="0"/>
          </a:p>
          <a:p>
            <a:r>
              <a:rPr lang="en-US" sz="2100" dirty="0" smtClean="0"/>
              <a:t>Solubility parameter </a:t>
            </a:r>
          </a:p>
          <a:p>
            <a:pPr marL="0" indent="0">
              <a:buNone/>
            </a:pPr>
            <a:r>
              <a:rPr lang="en-US" sz="2100" dirty="0" smtClean="0"/>
              <a:t>      of a dense gas can be</a:t>
            </a:r>
          </a:p>
          <a:p>
            <a:pPr marL="0" indent="0">
              <a:buNone/>
            </a:pPr>
            <a:r>
              <a:rPr lang="en-US" sz="2100" dirty="0"/>
              <a:t> </a:t>
            </a:r>
            <a:r>
              <a:rPr lang="en-US" sz="2100" dirty="0" smtClean="0"/>
              <a:t>     estimated by:</a:t>
            </a:r>
            <a:endParaRPr lang="en-US" sz="2100" dirty="0"/>
          </a:p>
          <a:p>
            <a:endParaRPr lang="en-US" sz="900" dirty="0" smtClean="0"/>
          </a:p>
          <a:p>
            <a:endParaRPr lang="en-US" sz="2100" dirty="0" smtClean="0"/>
          </a:p>
          <a:p>
            <a:endParaRPr lang="en-US" sz="900" dirty="0" smtClean="0"/>
          </a:p>
          <a:p>
            <a:r>
              <a:rPr lang="en-US" sz="2100" dirty="0" smtClean="0"/>
              <a:t>Where </a:t>
            </a:r>
            <a:r>
              <a:rPr lang="en-US" sz="2100" dirty="0"/>
              <a:t>ρ/ρ</a:t>
            </a:r>
            <a:r>
              <a:rPr lang="en-US" sz="2100" baseline="-25000" dirty="0"/>
              <a:t>liq</a:t>
            </a:r>
            <a:r>
              <a:rPr lang="en-US" sz="2100" dirty="0"/>
              <a:t> is the ratio of the density of the dense gas to that of the liquid at its boiling point</a:t>
            </a:r>
            <a:r>
              <a:rPr lang="en-US" sz="2100" dirty="0" smtClean="0"/>
              <a:t>.</a:t>
            </a:r>
          </a:p>
          <a:p>
            <a:endParaRPr lang="en-US" sz="900" dirty="0"/>
          </a:p>
          <a:p>
            <a:r>
              <a:rPr lang="en-US" sz="2100" dirty="0" smtClean="0"/>
              <a:t>Solubility </a:t>
            </a:r>
            <a:r>
              <a:rPr lang="en-US" sz="2100" dirty="0"/>
              <a:t>increases with higher temperatures because of higher vapor pressures but this is offset because ρ decreases with increased temperatures and lower ρ values decrease </a:t>
            </a:r>
            <a:r>
              <a:rPr lang="en-US" sz="2100" dirty="0" smtClean="0"/>
              <a:t>solubility</a:t>
            </a:r>
          </a:p>
          <a:p>
            <a:endParaRPr lang="en-US" sz="900" dirty="0" smtClean="0"/>
          </a:p>
          <a:p>
            <a:r>
              <a:rPr lang="en-US" sz="2100" dirty="0"/>
              <a:t>Initial stages </a:t>
            </a:r>
            <a:r>
              <a:rPr lang="en-US" sz="2100" dirty="0" smtClean="0"/>
              <a:t>of SCF extraction are </a:t>
            </a:r>
            <a:r>
              <a:rPr lang="en-US" sz="2100" dirty="0"/>
              <a:t>governed by the distribution coefficients of the solute between the dense fluid-phase and the sample </a:t>
            </a:r>
            <a:r>
              <a:rPr lang="en-US" sz="2100" dirty="0" smtClean="0"/>
              <a:t>matrix </a:t>
            </a:r>
          </a:p>
          <a:p>
            <a:pPr lvl="1"/>
            <a:r>
              <a:rPr lang="en-US" sz="1700" dirty="0" smtClean="0"/>
              <a:t>therefore </a:t>
            </a:r>
            <a:r>
              <a:rPr lang="en-US" sz="1700" dirty="0"/>
              <a:t>controlled by solubility</a:t>
            </a:r>
          </a:p>
          <a:p>
            <a:endParaRPr lang="en-US" sz="2200" dirty="0"/>
          </a:p>
          <a:p>
            <a:pPr marL="0" indent="0">
              <a:buNone/>
            </a:pPr>
            <a:endParaRPr lang="en-US" sz="2200" dirty="0"/>
          </a:p>
        </p:txBody>
      </p:sp>
      <p:sp>
        <p:nvSpPr>
          <p:cNvPr id="6" name="Footer Placeholder 5"/>
          <p:cNvSpPr>
            <a:spLocks noGrp="1"/>
          </p:cNvSpPr>
          <p:nvPr>
            <p:ph type="ftr" sz="quarter" idx="11"/>
          </p:nvPr>
        </p:nvSpPr>
        <p:spPr>
          <a:xfrm>
            <a:off x="773519" y="6264275"/>
            <a:ext cx="2350681" cy="365125"/>
          </a:xfrm>
        </p:spPr>
        <p:txBody>
          <a:bodyPr/>
          <a:lstStyle/>
          <a:p>
            <a:pPr algn="l"/>
            <a:r>
              <a:rPr lang="en-US" sz="1600" dirty="0"/>
              <a:t>4</a:t>
            </a:r>
          </a:p>
        </p:txBody>
      </p:sp>
      <p:sp>
        <p:nvSpPr>
          <p:cNvPr id="2" name="Title 1"/>
          <p:cNvSpPr>
            <a:spLocks noGrp="1"/>
          </p:cNvSpPr>
          <p:nvPr>
            <p:ph type="title"/>
          </p:nvPr>
        </p:nvSpPr>
        <p:spPr/>
        <p:txBody>
          <a:bodyPr/>
          <a:lstStyle/>
          <a:p>
            <a:r>
              <a:rPr lang="en-US" dirty="0" smtClean="0"/>
              <a:t>Solubility</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038600" y="1752600"/>
            <a:ext cx="2590800" cy="1524000"/>
          </a:xfrm>
          <a:prstGeom prst="rect">
            <a:avLst/>
          </a:prstGeom>
        </p:spPr>
      </p:pic>
    </p:spTree>
    <p:extLst>
      <p:ext uri="{BB962C8B-B14F-4D97-AF65-F5344CB8AC3E}">
        <p14:creationId xmlns:p14="http://schemas.microsoft.com/office/powerpoint/2010/main" val="1191535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sz="2400" dirty="0" smtClean="0"/>
              <a:t>Low viscosity enables easy penetration of the SCF in porous solids</a:t>
            </a:r>
          </a:p>
          <a:p>
            <a:r>
              <a:rPr lang="en-US" sz="2400" dirty="0" smtClean="0"/>
              <a:t>Viscosity of CO</a:t>
            </a:r>
            <a:r>
              <a:rPr lang="en-US" sz="2400" baseline="-25000" dirty="0" smtClean="0"/>
              <a:t>2</a:t>
            </a:r>
            <a:r>
              <a:rPr lang="en-US" sz="2400" dirty="0" smtClean="0"/>
              <a:t> is about one order of magnitude smaller than those of typical liquid organic solvents</a:t>
            </a:r>
            <a:endParaRPr lang="en-US" sz="2400" baseline="-25000" dirty="0" smtClean="0"/>
          </a:p>
          <a:p>
            <a:r>
              <a:rPr lang="en-US" sz="2400" dirty="0" smtClean="0"/>
              <a:t>Critical </a:t>
            </a:r>
            <a:r>
              <a:rPr lang="en-US" sz="2400" dirty="0"/>
              <a:t>viscosity can be determined by:</a:t>
            </a:r>
          </a:p>
          <a:p>
            <a:endParaRPr lang="en-US" sz="2400" dirty="0" smtClean="0"/>
          </a:p>
          <a:p>
            <a:pPr marL="0" indent="0">
              <a:buNone/>
            </a:pPr>
            <a:endParaRPr lang="en-US" sz="2400" dirty="0" smtClean="0"/>
          </a:p>
          <a:p>
            <a:pPr marL="0" indent="0">
              <a:buNone/>
            </a:pPr>
            <a:endParaRPr lang="en-US" sz="2400" dirty="0"/>
          </a:p>
          <a:p>
            <a:pPr marL="0" indent="0">
              <a:buNone/>
            </a:pPr>
            <a:r>
              <a:rPr lang="en-US" sz="2400" dirty="0" smtClean="0"/>
              <a:t>  </a:t>
            </a:r>
          </a:p>
          <a:p>
            <a:pPr marL="0" indent="0">
              <a:buNone/>
            </a:pPr>
            <a:endParaRPr lang="en-US" sz="2400" dirty="0"/>
          </a:p>
          <a:p>
            <a:r>
              <a:rPr lang="en-US" sz="2400" dirty="0"/>
              <a:t>Where M is molecular weight, η</a:t>
            </a:r>
            <a:r>
              <a:rPr lang="en-US" sz="2400" baseline="-25000" dirty="0"/>
              <a:t>c</a:t>
            </a:r>
            <a:r>
              <a:rPr lang="en-US" sz="2400" dirty="0"/>
              <a:t> is in micropoise, P</a:t>
            </a:r>
            <a:r>
              <a:rPr lang="en-US" sz="2400" baseline="-25000" dirty="0"/>
              <a:t>c</a:t>
            </a:r>
            <a:r>
              <a:rPr lang="en-US" sz="2400" dirty="0"/>
              <a:t> in </a:t>
            </a:r>
            <a:r>
              <a:rPr lang="en-US" sz="2400" dirty="0" smtClean="0"/>
              <a:t>atm,</a:t>
            </a:r>
          </a:p>
          <a:p>
            <a:pPr marL="0" indent="0">
              <a:buNone/>
            </a:pPr>
            <a:r>
              <a:rPr lang="en-US" sz="2400" dirty="0"/>
              <a:t> </a:t>
            </a:r>
            <a:r>
              <a:rPr lang="en-US" sz="2400" dirty="0" smtClean="0"/>
              <a:t>     T</a:t>
            </a:r>
            <a:r>
              <a:rPr lang="en-US" sz="2400" baseline="-25000" dirty="0" smtClean="0"/>
              <a:t>c</a:t>
            </a:r>
            <a:r>
              <a:rPr lang="en-US" sz="2400" dirty="0" smtClean="0"/>
              <a:t> </a:t>
            </a:r>
            <a:r>
              <a:rPr lang="en-US" sz="2400" dirty="0"/>
              <a:t>in K, and  V</a:t>
            </a:r>
            <a:r>
              <a:rPr lang="en-US" sz="2400" baseline="-25000" dirty="0"/>
              <a:t>c</a:t>
            </a:r>
            <a:r>
              <a:rPr lang="en-US" sz="2400" dirty="0"/>
              <a:t> in ml/mol</a:t>
            </a:r>
          </a:p>
          <a:p>
            <a:r>
              <a:rPr lang="en-US" sz="2400" dirty="0"/>
              <a:t>Viscosity of a SCF </a:t>
            </a:r>
            <a:r>
              <a:rPr lang="en-US" sz="2400" dirty="0" smtClean="0"/>
              <a:t>essentially depends </a:t>
            </a:r>
            <a:r>
              <a:rPr lang="en-US" sz="2400" dirty="0"/>
              <a:t>on its density which is a function of the pressure and the </a:t>
            </a:r>
            <a:r>
              <a:rPr lang="en-US" sz="2400" dirty="0" smtClean="0"/>
              <a:t>temperature</a:t>
            </a:r>
            <a:endParaRPr lang="en-US" dirty="0"/>
          </a:p>
        </p:txBody>
      </p:sp>
      <p:sp>
        <p:nvSpPr>
          <p:cNvPr id="6" name="Footer Placeholder 5"/>
          <p:cNvSpPr>
            <a:spLocks noGrp="1"/>
          </p:cNvSpPr>
          <p:nvPr>
            <p:ph type="ftr" sz="quarter" idx="11"/>
          </p:nvPr>
        </p:nvSpPr>
        <p:spPr>
          <a:xfrm>
            <a:off x="609600" y="6248400"/>
            <a:ext cx="2350681" cy="365125"/>
          </a:xfrm>
        </p:spPr>
        <p:txBody>
          <a:bodyPr/>
          <a:lstStyle/>
          <a:p>
            <a:pPr algn="l"/>
            <a:r>
              <a:rPr lang="en-US" sz="1600" dirty="0" smtClean="0"/>
              <a:t>4,6</a:t>
            </a:r>
            <a:endParaRPr lang="en-US" sz="1600" dirty="0"/>
          </a:p>
        </p:txBody>
      </p:sp>
      <p:sp>
        <p:nvSpPr>
          <p:cNvPr id="2" name="Title 1"/>
          <p:cNvSpPr>
            <a:spLocks noGrp="1"/>
          </p:cNvSpPr>
          <p:nvPr>
            <p:ph type="title"/>
          </p:nvPr>
        </p:nvSpPr>
        <p:spPr/>
        <p:txBody>
          <a:bodyPr/>
          <a:lstStyle/>
          <a:p>
            <a:r>
              <a:rPr lang="en-US" dirty="0" smtClean="0"/>
              <a:t>Viscosity</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209800" y="3200400"/>
            <a:ext cx="2895600" cy="1219200"/>
          </a:xfrm>
          <a:prstGeom prst="rect">
            <a:avLst/>
          </a:prstGeom>
        </p:spPr>
      </p:pic>
    </p:spTree>
    <p:extLst>
      <p:ext uri="{BB962C8B-B14F-4D97-AF65-F5344CB8AC3E}">
        <p14:creationId xmlns:p14="http://schemas.microsoft.com/office/powerpoint/2010/main" val="3079199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8305800" cy="4876800"/>
          </a:xfrm>
        </p:spPr>
        <p:txBody>
          <a:bodyPr>
            <a:normAutofit fontScale="85000" lnSpcReduction="20000"/>
          </a:bodyPr>
          <a:lstStyle/>
          <a:p>
            <a:pPr marL="0" indent="0">
              <a:buNone/>
            </a:pPr>
            <a:r>
              <a:rPr lang="en-US" sz="1800" dirty="0"/>
              <a:t> </a:t>
            </a:r>
            <a:r>
              <a:rPr lang="en-US" sz="1800" dirty="0" smtClean="0"/>
              <a:t>  Viscosity </a:t>
            </a:r>
            <a:r>
              <a:rPr lang="en-US" sz="1800" dirty="0"/>
              <a:t>of carbon dioxide as a function of its density at different temperatures.</a:t>
            </a:r>
          </a:p>
          <a:p>
            <a:endParaRPr lang="en-US" baseline="30000" dirty="0"/>
          </a:p>
          <a:p>
            <a:endParaRPr lang="en-US" baseline="30000" dirty="0" smtClean="0"/>
          </a:p>
          <a:p>
            <a:endParaRPr lang="en-US" baseline="30000" dirty="0" smtClean="0"/>
          </a:p>
          <a:p>
            <a:endParaRPr lang="en-US" baseline="30000" dirty="0"/>
          </a:p>
          <a:p>
            <a:endParaRPr lang="en-US" baseline="30000" dirty="0" smtClean="0"/>
          </a:p>
          <a:p>
            <a:endParaRPr lang="en-US" baseline="30000" dirty="0" smtClean="0"/>
          </a:p>
          <a:p>
            <a:endParaRPr lang="en-US" baseline="30000" dirty="0"/>
          </a:p>
          <a:p>
            <a:endParaRPr lang="en-US" baseline="30000" dirty="0" smtClean="0"/>
          </a:p>
          <a:p>
            <a:endParaRPr lang="en-US" baseline="30000" dirty="0"/>
          </a:p>
          <a:p>
            <a:endParaRPr lang="en-US" baseline="30000" dirty="0" smtClean="0"/>
          </a:p>
          <a:p>
            <a:endParaRPr lang="en-US" baseline="30000" dirty="0"/>
          </a:p>
          <a:p>
            <a:endParaRPr lang="en-US" baseline="30000" dirty="0" smtClean="0"/>
          </a:p>
          <a:p>
            <a:endParaRPr lang="en-US" baseline="30000" dirty="0"/>
          </a:p>
          <a:p>
            <a:endParaRPr lang="en-US" baseline="30000" dirty="0" smtClean="0"/>
          </a:p>
          <a:p>
            <a:pPr marL="0" indent="0">
              <a:buNone/>
            </a:pPr>
            <a:endParaRPr lang="en-US" sz="2100" dirty="0" smtClean="0"/>
          </a:p>
          <a:p>
            <a:pPr marL="0" indent="0">
              <a:buNone/>
            </a:pPr>
            <a:r>
              <a:rPr lang="en-US" sz="2100" dirty="0" smtClean="0"/>
              <a:t>    </a:t>
            </a:r>
            <a:endParaRPr lang="en-US" sz="2000" dirty="0" smtClean="0"/>
          </a:p>
          <a:p>
            <a:r>
              <a:rPr lang="en-US" sz="2000" dirty="0" smtClean="0"/>
              <a:t>This </a:t>
            </a:r>
            <a:r>
              <a:rPr lang="en-US" sz="2000" dirty="0"/>
              <a:t>confirms that viscosity of a fluid , subcritical, critical or supercritical depends essentially on its density but depends little on the temperature alone.</a:t>
            </a:r>
          </a:p>
          <a:p>
            <a:pPr marL="0" indent="0">
              <a:buNone/>
            </a:pPr>
            <a:endParaRPr lang="en-US" sz="2100" dirty="0"/>
          </a:p>
          <a:p>
            <a:endParaRPr lang="en-US" dirty="0"/>
          </a:p>
        </p:txBody>
      </p:sp>
      <p:sp>
        <p:nvSpPr>
          <p:cNvPr id="6" name="Footer Placeholder 5"/>
          <p:cNvSpPr>
            <a:spLocks noGrp="1"/>
          </p:cNvSpPr>
          <p:nvPr>
            <p:ph type="ftr" sz="quarter" idx="11"/>
          </p:nvPr>
        </p:nvSpPr>
        <p:spPr>
          <a:xfrm>
            <a:off x="762000" y="6248400"/>
            <a:ext cx="2350681" cy="365125"/>
          </a:xfrm>
        </p:spPr>
        <p:txBody>
          <a:bodyPr/>
          <a:lstStyle/>
          <a:p>
            <a:pPr algn="l"/>
            <a:r>
              <a:rPr lang="en-US" sz="1600" dirty="0"/>
              <a:t>4</a:t>
            </a:r>
          </a:p>
        </p:txBody>
      </p:sp>
      <p:sp>
        <p:nvSpPr>
          <p:cNvPr id="2" name="Title 1"/>
          <p:cNvSpPr>
            <a:spLocks noGrp="1"/>
          </p:cNvSpPr>
          <p:nvPr>
            <p:ph type="title"/>
          </p:nvPr>
        </p:nvSpPr>
        <p:spPr/>
        <p:txBody>
          <a:bodyPr/>
          <a:lstStyle/>
          <a:p>
            <a:r>
              <a:rPr lang="en-US" dirty="0" smtClean="0"/>
              <a:t>Viscosity and Density</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1981200" y="1524000"/>
            <a:ext cx="5410200" cy="3733800"/>
          </a:xfrm>
          <a:prstGeom prst="rect">
            <a:avLst/>
          </a:prstGeom>
        </p:spPr>
      </p:pic>
    </p:spTree>
    <p:extLst>
      <p:ext uri="{BB962C8B-B14F-4D97-AF65-F5344CB8AC3E}">
        <p14:creationId xmlns:p14="http://schemas.microsoft.com/office/powerpoint/2010/main" val="4208434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SC CO</a:t>
            </a:r>
            <a:r>
              <a:rPr lang="en-US" baseline="-25000" dirty="0"/>
              <a:t>2</a:t>
            </a:r>
            <a:r>
              <a:rPr lang="en-US" dirty="0"/>
              <a:t> has values that are more typical of gases than those of the liquid </a:t>
            </a:r>
            <a:r>
              <a:rPr lang="en-US" dirty="0" smtClean="0"/>
              <a:t>state</a:t>
            </a:r>
          </a:p>
          <a:p>
            <a:endParaRPr lang="en-US" sz="900" dirty="0"/>
          </a:p>
          <a:p>
            <a:r>
              <a:rPr lang="en-US" dirty="0"/>
              <a:t>Increased diffusivity of an SCF as compared to those of liquid, results in high mass transfer </a:t>
            </a:r>
            <a:r>
              <a:rPr lang="en-US" dirty="0" smtClean="0"/>
              <a:t>rates</a:t>
            </a:r>
          </a:p>
          <a:p>
            <a:endParaRPr lang="en-US" sz="900" dirty="0" smtClean="0"/>
          </a:p>
          <a:p>
            <a:r>
              <a:rPr lang="en-US" dirty="0" smtClean="0"/>
              <a:t> </a:t>
            </a:r>
            <a:r>
              <a:rPr lang="en-US" dirty="0"/>
              <a:t>Self-diffusion coefficient of SC CO</a:t>
            </a:r>
            <a:r>
              <a:rPr lang="en-US" baseline="-25000" dirty="0"/>
              <a:t>2</a:t>
            </a:r>
            <a:r>
              <a:rPr lang="en-US" dirty="0"/>
              <a:t> is 1-2 orders of magnitude greater than those of dissolved substances in </a:t>
            </a:r>
            <a:r>
              <a:rPr lang="en-US" dirty="0" smtClean="0"/>
              <a:t>the usual solvents</a:t>
            </a:r>
          </a:p>
          <a:p>
            <a:endParaRPr lang="en-US" sz="900" dirty="0" smtClean="0"/>
          </a:p>
          <a:p>
            <a:r>
              <a:rPr lang="en-US" dirty="0"/>
              <a:t>Later stages </a:t>
            </a:r>
            <a:r>
              <a:rPr lang="en-US" dirty="0" smtClean="0"/>
              <a:t>of SCF extraction are </a:t>
            </a:r>
            <a:r>
              <a:rPr lang="en-US" dirty="0"/>
              <a:t>governed by diffusion-controlled </a:t>
            </a:r>
            <a:r>
              <a:rPr lang="en-US" dirty="0" smtClean="0"/>
              <a:t>process</a:t>
            </a:r>
          </a:p>
          <a:p>
            <a:pPr lvl="1"/>
            <a:r>
              <a:rPr lang="en-US" dirty="0" smtClean="0"/>
              <a:t>therefore </a:t>
            </a:r>
            <a:r>
              <a:rPr lang="en-US" dirty="0"/>
              <a:t>controlled by mass </a:t>
            </a:r>
            <a:r>
              <a:rPr lang="en-US" dirty="0" smtClean="0"/>
              <a:t>transfer</a:t>
            </a:r>
            <a:endParaRPr lang="en-US" dirty="0"/>
          </a:p>
          <a:p>
            <a:endParaRPr lang="en-US" dirty="0"/>
          </a:p>
        </p:txBody>
      </p:sp>
      <p:sp>
        <p:nvSpPr>
          <p:cNvPr id="5" name="Footer Placeholder 4"/>
          <p:cNvSpPr>
            <a:spLocks noGrp="1"/>
          </p:cNvSpPr>
          <p:nvPr>
            <p:ph type="ftr" sz="quarter" idx="11"/>
          </p:nvPr>
        </p:nvSpPr>
        <p:spPr>
          <a:xfrm>
            <a:off x="533400" y="6248400"/>
            <a:ext cx="2350681" cy="365125"/>
          </a:xfrm>
        </p:spPr>
        <p:txBody>
          <a:bodyPr/>
          <a:lstStyle/>
          <a:p>
            <a:pPr algn="l"/>
            <a:r>
              <a:rPr lang="en-US" sz="1600" dirty="0" smtClean="0"/>
              <a:t>3, 7</a:t>
            </a:r>
            <a:endParaRPr lang="en-US" sz="1600" dirty="0"/>
          </a:p>
        </p:txBody>
      </p:sp>
      <p:sp>
        <p:nvSpPr>
          <p:cNvPr id="2" name="Title 1"/>
          <p:cNvSpPr>
            <a:spLocks noGrp="1"/>
          </p:cNvSpPr>
          <p:nvPr>
            <p:ph type="title"/>
          </p:nvPr>
        </p:nvSpPr>
        <p:spPr/>
        <p:txBody>
          <a:bodyPr/>
          <a:lstStyle/>
          <a:p>
            <a:r>
              <a:rPr lang="en-US" dirty="0" smtClean="0"/>
              <a:t>Diffusivity</a:t>
            </a:r>
            <a:endParaRPr lang="en-US" dirty="0"/>
          </a:p>
        </p:txBody>
      </p:sp>
    </p:spTree>
    <p:extLst>
      <p:ext uri="{BB962C8B-B14F-4D97-AF65-F5344CB8AC3E}">
        <p14:creationId xmlns:p14="http://schemas.microsoft.com/office/powerpoint/2010/main" val="950412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981200" y="1600200"/>
            <a:ext cx="4938425" cy="4572000"/>
          </a:xfrm>
          <a:prstGeom prst="rect">
            <a:avLst/>
          </a:prstGeom>
        </p:spPr>
      </p:pic>
      <p:sp>
        <p:nvSpPr>
          <p:cNvPr id="5" name="Footer Placeholder 4"/>
          <p:cNvSpPr>
            <a:spLocks noGrp="1"/>
          </p:cNvSpPr>
          <p:nvPr>
            <p:ph type="ftr" sz="quarter" idx="11"/>
          </p:nvPr>
        </p:nvSpPr>
        <p:spPr>
          <a:xfrm>
            <a:off x="533400" y="6248400"/>
            <a:ext cx="2350681" cy="365125"/>
          </a:xfrm>
        </p:spPr>
        <p:txBody>
          <a:bodyPr/>
          <a:lstStyle/>
          <a:p>
            <a:pPr algn="l"/>
            <a:r>
              <a:rPr lang="en-US" sz="1600" dirty="0" smtClean="0"/>
              <a:t>7</a:t>
            </a:r>
            <a:endParaRPr lang="en-US" sz="1600" dirty="0"/>
          </a:p>
        </p:txBody>
      </p:sp>
      <p:sp>
        <p:nvSpPr>
          <p:cNvPr id="2" name="Title 1"/>
          <p:cNvSpPr>
            <a:spLocks noGrp="1"/>
          </p:cNvSpPr>
          <p:nvPr>
            <p:ph type="title"/>
          </p:nvPr>
        </p:nvSpPr>
        <p:spPr/>
        <p:txBody>
          <a:bodyPr/>
          <a:lstStyle/>
          <a:p>
            <a:r>
              <a:rPr lang="en-US" dirty="0" smtClean="0"/>
              <a:t>Diffusion Coefficients</a:t>
            </a:r>
            <a:endParaRPr lang="en-US" dirty="0"/>
          </a:p>
        </p:txBody>
      </p:sp>
    </p:spTree>
    <p:extLst>
      <p:ext uri="{BB962C8B-B14F-4D97-AF65-F5344CB8AC3E}">
        <p14:creationId xmlns:p14="http://schemas.microsoft.com/office/powerpoint/2010/main" val="2775125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Particle size and shape</a:t>
            </a:r>
          </a:p>
          <a:p>
            <a:r>
              <a:rPr lang="en-US" dirty="0" smtClean="0"/>
              <a:t>Surface area and porosity</a:t>
            </a:r>
          </a:p>
          <a:p>
            <a:r>
              <a:rPr lang="en-US" dirty="0" smtClean="0"/>
              <a:t>Moisture content</a:t>
            </a:r>
          </a:p>
          <a:p>
            <a:r>
              <a:rPr lang="en-US" dirty="0" smtClean="0"/>
              <a:t>Changes in morphology</a:t>
            </a:r>
          </a:p>
          <a:p>
            <a:r>
              <a:rPr lang="en-US" dirty="0" smtClean="0"/>
              <a:t>Sample size</a:t>
            </a:r>
          </a:p>
          <a:p>
            <a:r>
              <a:rPr lang="en-US" dirty="0" smtClean="0"/>
              <a:t>Extractable levels</a:t>
            </a:r>
          </a:p>
        </p:txBody>
      </p:sp>
      <p:sp>
        <p:nvSpPr>
          <p:cNvPr id="5" name="Footer Placeholder 4"/>
          <p:cNvSpPr>
            <a:spLocks noGrp="1"/>
          </p:cNvSpPr>
          <p:nvPr>
            <p:ph type="ftr" sz="quarter" idx="11"/>
          </p:nvPr>
        </p:nvSpPr>
        <p:spPr>
          <a:xfrm>
            <a:off x="468719" y="6264275"/>
            <a:ext cx="2350681" cy="365125"/>
          </a:xfrm>
        </p:spPr>
        <p:txBody>
          <a:bodyPr/>
          <a:lstStyle/>
          <a:p>
            <a:pPr algn="l"/>
            <a:r>
              <a:rPr lang="en-US" sz="1600" dirty="0" smtClean="0"/>
              <a:t>2</a:t>
            </a:r>
            <a:endParaRPr lang="en-US" sz="1600" dirty="0"/>
          </a:p>
        </p:txBody>
      </p:sp>
      <p:sp>
        <p:nvSpPr>
          <p:cNvPr id="2" name="Title 1"/>
          <p:cNvSpPr>
            <a:spLocks noGrp="1"/>
          </p:cNvSpPr>
          <p:nvPr>
            <p:ph type="title"/>
          </p:nvPr>
        </p:nvSpPr>
        <p:spPr/>
        <p:txBody>
          <a:bodyPr/>
          <a:lstStyle/>
          <a:p>
            <a:r>
              <a:rPr lang="en-US" dirty="0" smtClean="0"/>
              <a:t>Sample Matrix Influences</a:t>
            </a:r>
            <a:endParaRPr lang="en-US" dirty="0"/>
          </a:p>
        </p:txBody>
      </p:sp>
    </p:spTree>
    <p:extLst>
      <p:ext uri="{BB962C8B-B14F-4D97-AF65-F5344CB8AC3E}">
        <p14:creationId xmlns:p14="http://schemas.microsoft.com/office/powerpoint/2010/main" val="127906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676400"/>
            <a:ext cx="7086600" cy="4525963"/>
          </a:xfrm>
        </p:spPr>
        <p:txBody>
          <a:bodyPr>
            <a:normAutofit/>
          </a:bodyPr>
          <a:lstStyle/>
          <a:p>
            <a:r>
              <a:rPr lang="en-US" sz="2800" dirty="0" smtClean="0"/>
              <a:t>History and Background</a:t>
            </a:r>
          </a:p>
          <a:p>
            <a:r>
              <a:rPr lang="en-US" sz="2800" dirty="0" smtClean="0"/>
              <a:t>Theory</a:t>
            </a:r>
          </a:p>
          <a:p>
            <a:r>
              <a:rPr lang="en-US" sz="2800" dirty="0" smtClean="0"/>
              <a:t>Advantages</a:t>
            </a:r>
          </a:p>
          <a:p>
            <a:r>
              <a:rPr lang="en-US" sz="2800" dirty="0" smtClean="0"/>
              <a:t>Disadvantages</a:t>
            </a:r>
          </a:p>
          <a:p>
            <a:r>
              <a:rPr lang="en-US" sz="2800" dirty="0" smtClean="0"/>
              <a:t>Applications</a:t>
            </a:r>
          </a:p>
          <a:p>
            <a:r>
              <a:rPr lang="en-US" sz="2800" dirty="0" smtClean="0"/>
              <a:t>Conclusions</a:t>
            </a:r>
            <a:endParaRPr lang="en-US" sz="2800" dirty="0"/>
          </a:p>
        </p:txBody>
      </p:sp>
      <p:sp>
        <p:nvSpPr>
          <p:cNvPr id="2" name="Title 1"/>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4087758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70000" lnSpcReduction="20000"/>
          </a:bodyPr>
          <a:lstStyle/>
          <a:p>
            <a:r>
              <a:rPr lang="en-US" dirty="0" smtClean="0"/>
              <a:t>“Green Chemistry”</a:t>
            </a:r>
          </a:p>
          <a:p>
            <a:r>
              <a:rPr lang="en-US" dirty="0" smtClean="0"/>
              <a:t>Can use MS, FID, UV (particularly PDA in packed columns), ESLD</a:t>
            </a:r>
          </a:p>
          <a:p>
            <a:r>
              <a:rPr lang="en-US" dirty="0" smtClean="0"/>
              <a:t>Can use gradients of CO</a:t>
            </a:r>
            <a:r>
              <a:rPr lang="en-US" baseline="-25000" dirty="0" smtClean="0"/>
              <a:t>2</a:t>
            </a:r>
            <a:r>
              <a:rPr lang="en-US" dirty="0" smtClean="0"/>
              <a:t>, modifiers, density, pressure, temperature</a:t>
            </a:r>
          </a:p>
          <a:p>
            <a:r>
              <a:rPr lang="en-US" dirty="0" smtClean="0"/>
              <a:t>With modifiers, can analyze a wide range of analytes</a:t>
            </a:r>
          </a:p>
          <a:p>
            <a:r>
              <a:rPr lang="en-US" dirty="0" smtClean="0"/>
              <a:t>Can be used for analytical and preparative separations</a:t>
            </a:r>
          </a:p>
          <a:p>
            <a:r>
              <a:rPr lang="en-US" dirty="0" smtClean="0"/>
              <a:t>All three parameters-pressure, temperature, modifier content- can independently or cooperatively control retention</a:t>
            </a:r>
          </a:p>
          <a:p>
            <a:r>
              <a:rPr lang="en-US" dirty="0" smtClean="0"/>
              <a:t>CO</a:t>
            </a:r>
            <a:r>
              <a:rPr lang="en-US" baseline="-25000" dirty="0" smtClean="0"/>
              <a:t>2</a:t>
            </a:r>
            <a:r>
              <a:rPr lang="en-US" dirty="0" smtClean="0"/>
              <a:t> is cheap, non-toxic, non-flammable, transmits in the UV, readily available, and a gas at room temperature</a:t>
            </a:r>
          </a:p>
          <a:p>
            <a:r>
              <a:rPr lang="en-US" dirty="0" smtClean="0"/>
              <a:t>Much less use of organic solvents-good for EPA and storage/disposal of such solvents</a:t>
            </a:r>
          </a:p>
          <a:p>
            <a:r>
              <a:rPr lang="en-US" dirty="0" smtClean="0"/>
              <a:t>CO</a:t>
            </a:r>
            <a:r>
              <a:rPr lang="en-US" baseline="-25000" dirty="0" smtClean="0"/>
              <a:t>2</a:t>
            </a:r>
            <a:r>
              <a:rPr lang="en-US" dirty="0" smtClean="0"/>
              <a:t> use as a solvent protects lipid samples against oxidative degradation.</a:t>
            </a:r>
            <a:endParaRPr lang="en-US" dirty="0"/>
          </a:p>
        </p:txBody>
      </p:sp>
      <p:sp>
        <p:nvSpPr>
          <p:cNvPr id="4" name="Title 3"/>
          <p:cNvSpPr>
            <a:spLocks noGrp="1"/>
          </p:cNvSpPr>
          <p:nvPr>
            <p:ph type="title"/>
          </p:nvPr>
        </p:nvSpPr>
        <p:spPr/>
        <p:txBody>
          <a:bodyPr/>
          <a:lstStyle/>
          <a:p>
            <a:r>
              <a:rPr lang="en-US" dirty="0" smtClean="0"/>
              <a:t>Advantages</a:t>
            </a:r>
            <a:endParaRPr lang="en-US" dirty="0"/>
          </a:p>
        </p:txBody>
      </p:sp>
      <p:sp>
        <p:nvSpPr>
          <p:cNvPr id="6" name="TextBox 5"/>
          <p:cNvSpPr txBox="1"/>
          <p:nvPr/>
        </p:nvSpPr>
        <p:spPr>
          <a:xfrm>
            <a:off x="523794" y="6313116"/>
            <a:ext cx="1021433" cy="369332"/>
          </a:xfrm>
          <a:prstGeom prst="rect">
            <a:avLst/>
          </a:prstGeom>
          <a:noFill/>
        </p:spPr>
        <p:txBody>
          <a:bodyPr wrap="none" rtlCol="0">
            <a:spAutoFit/>
          </a:bodyPr>
          <a:lstStyle/>
          <a:p>
            <a:r>
              <a:rPr lang="en-US" dirty="0" smtClean="0"/>
              <a:t>1-2, 8-10</a:t>
            </a:r>
            <a:endParaRPr lang="en-US" dirty="0"/>
          </a:p>
        </p:txBody>
      </p:sp>
    </p:spTree>
    <p:extLst>
      <p:ext uri="{BB962C8B-B14F-4D97-AF65-F5344CB8AC3E}">
        <p14:creationId xmlns:p14="http://schemas.microsoft.com/office/powerpoint/2010/main" val="2129041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Cost-both of equipment and training to operate machine</a:t>
            </a:r>
          </a:p>
          <a:p>
            <a:r>
              <a:rPr lang="en-US" dirty="0" smtClean="0"/>
              <a:t>Programming required to optimize results</a:t>
            </a:r>
          </a:p>
          <a:p>
            <a:r>
              <a:rPr lang="en-US" dirty="0" smtClean="0"/>
              <a:t>Equipment must be able to handle very high pressures/temperatures</a:t>
            </a:r>
          </a:p>
          <a:p>
            <a:r>
              <a:rPr lang="en-US" dirty="0" smtClean="0"/>
              <a:t>Cannot use refractive index detection because of high back pressure required by SFE</a:t>
            </a:r>
          </a:p>
          <a:p>
            <a:r>
              <a:rPr lang="en-US" dirty="0" smtClean="0"/>
              <a:t>Polar analytes are comparatively difficult to separate than non-polar analytes unless a modifier is used, making the process less “green”</a:t>
            </a:r>
          </a:p>
          <a:p>
            <a:r>
              <a:rPr lang="en-US" dirty="0" smtClean="0"/>
              <a:t>Due to temperature/pressure/”green” requirement limits, CO</a:t>
            </a:r>
            <a:r>
              <a:rPr lang="en-US" baseline="-25000" dirty="0" smtClean="0"/>
              <a:t>2</a:t>
            </a:r>
            <a:r>
              <a:rPr lang="en-US" dirty="0" smtClean="0"/>
              <a:t> is the only really practical supercritical fluid solvent</a:t>
            </a:r>
          </a:p>
          <a:p>
            <a:r>
              <a:rPr lang="en-US" dirty="0" smtClean="0"/>
              <a:t>SFE is not generally selective enough to isolate specific analytes from the matrix without further clean-up/resolution from co-extracted species</a:t>
            </a:r>
          </a:p>
          <a:p>
            <a:endParaRPr lang="en-US" dirty="0"/>
          </a:p>
        </p:txBody>
      </p:sp>
      <p:sp>
        <p:nvSpPr>
          <p:cNvPr id="2" name="Title 1"/>
          <p:cNvSpPr>
            <a:spLocks noGrp="1"/>
          </p:cNvSpPr>
          <p:nvPr>
            <p:ph type="title"/>
          </p:nvPr>
        </p:nvSpPr>
        <p:spPr/>
        <p:txBody>
          <a:bodyPr/>
          <a:lstStyle/>
          <a:p>
            <a:r>
              <a:rPr lang="en-US" dirty="0" smtClean="0"/>
              <a:t>Disadvantages</a:t>
            </a:r>
            <a:endParaRPr lang="en-US" dirty="0"/>
          </a:p>
        </p:txBody>
      </p:sp>
      <p:sp>
        <p:nvSpPr>
          <p:cNvPr id="4" name="TextBox 3"/>
          <p:cNvSpPr txBox="1"/>
          <p:nvPr/>
        </p:nvSpPr>
        <p:spPr>
          <a:xfrm>
            <a:off x="457200" y="6368534"/>
            <a:ext cx="1021433" cy="369332"/>
          </a:xfrm>
          <a:prstGeom prst="rect">
            <a:avLst/>
          </a:prstGeom>
          <a:noFill/>
        </p:spPr>
        <p:txBody>
          <a:bodyPr wrap="none" rtlCol="0">
            <a:spAutoFit/>
          </a:bodyPr>
          <a:lstStyle/>
          <a:p>
            <a:r>
              <a:rPr lang="en-US" dirty="0" smtClean="0"/>
              <a:t>1-2, 8-10</a:t>
            </a:r>
            <a:endParaRPr lang="en-US" dirty="0"/>
          </a:p>
        </p:txBody>
      </p:sp>
    </p:spTree>
    <p:extLst>
      <p:ext uri="{BB962C8B-B14F-4D97-AF65-F5344CB8AC3E}">
        <p14:creationId xmlns:p14="http://schemas.microsoft.com/office/powerpoint/2010/main" val="4703415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Chiral separations most successful application in SFE (including analyte and preparative separations, has been around longest)</a:t>
            </a:r>
          </a:p>
          <a:p>
            <a:r>
              <a:rPr lang="en-US" dirty="0" smtClean="0"/>
              <a:t>Extraction of caffeine from coffee beans, tea leaves</a:t>
            </a:r>
          </a:p>
          <a:p>
            <a:r>
              <a:rPr lang="en-US" dirty="0" smtClean="0"/>
              <a:t>Metals recovery from solids/liquids</a:t>
            </a:r>
          </a:p>
          <a:p>
            <a:r>
              <a:rPr lang="en-US" dirty="0" smtClean="0"/>
              <a:t>Food toxicology and ecotoxicology</a:t>
            </a:r>
          </a:p>
          <a:p>
            <a:r>
              <a:rPr lang="en-US" dirty="0" smtClean="0"/>
              <a:t>Solvent removal and new drug delivery formulations (used as an anti-solvent)</a:t>
            </a:r>
          </a:p>
          <a:p>
            <a:r>
              <a:rPr lang="en-US" dirty="0" smtClean="0"/>
              <a:t>Natural pesticides</a:t>
            </a:r>
          </a:p>
          <a:p>
            <a:r>
              <a:rPr lang="en-US" dirty="0" smtClean="0"/>
              <a:t>De-nicotinization of tobacco</a:t>
            </a:r>
          </a:p>
          <a:p>
            <a:r>
              <a:rPr lang="en-US" dirty="0" smtClean="0"/>
              <a:t>Food preservatives</a:t>
            </a:r>
          </a:p>
          <a:p>
            <a:r>
              <a:rPr lang="en-US" dirty="0" smtClean="0"/>
              <a:t>Herbal medicines</a:t>
            </a:r>
          </a:p>
          <a:p>
            <a:r>
              <a:rPr lang="en-US" dirty="0" smtClean="0"/>
              <a:t>Isolation of natural products</a:t>
            </a:r>
          </a:p>
          <a:p>
            <a:endParaRPr lang="en-US" dirty="0"/>
          </a:p>
        </p:txBody>
      </p:sp>
      <p:sp>
        <p:nvSpPr>
          <p:cNvPr id="2" name="Title 1"/>
          <p:cNvSpPr>
            <a:spLocks noGrp="1"/>
          </p:cNvSpPr>
          <p:nvPr>
            <p:ph type="title"/>
          </p:nvPr>
        </p:nvSpPr>
        <p:spPr/>
        <p:txBody>
          <a:bodyPr>
            <a:normAutofit/>
          </a:bodyPr>
          <a:lstStyle/>
          <a:p>
            <a:r>
              <a:rPr lang="en-US" dirty="0" smtClean="0"/>
              <a:t>Applications</a:t>
            </a:r>
            <a:endParaRPr lang="en-US" dirty="0"/>
          </a:p>
        </p:txBody>
      </p:sp>
      <p:sp>
        <p:nvSpPr>
          <p:cNvPr id="4" name="TextBox 3"/>
          <p:cNvSpPr txBox="1"/>
          <p:nvPr/>
        </p:nvSpPr>
        <p:spPr>
          <a:xfrm>
            <a:off x="371394" y="6292334"/>
            <a:ext cx="833883" cy="369332"/>
          </a:xfrm>
          <a:prstGeom prst="rect">
            <a:avLst/>
          </a:prstGeom>
          <a:noFill/>
        </p:spPr>
        <p:txBody>
          <a:bodyPr wrap="none" rtlCol="0">
            <a:spAutoFit/>
          </a:bodyPr>
          <a:lstStyle/>
          <a:p>
            <a:r>
              <a:rPr lang="en-US" dirty="0" smtClean="0"/>
              <a:t>2, 8-10</a:t>
            </a:r>
            <a:endParaRPr lang="en-US" dirty="0"/>
          </a:p>
        </p:txBody>
      </p:sp>
    </p:spTree>
    <p:extLst>
      <p:ext uri="{BB962C8B-B14F-4D97-AF65-F5344CB8AC3E}">
        <p14:creationId xmlns:p14="http://schemas.microsoft.com/office/powerpoint/2010/main" val="3412212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72000"/>
          </a:xfrm>
        </p:spPr>
        <p:txBody>
          <a:bodyPr>
            <a:normAutofit fontScale="77500" lnSpcReduction="20000"/>
          </a:bodyPr>
          <a:lstStyle/>
          <a:p>
            <a:r>
              <a:rPr lang="en-US" sz="3500" dirty="0" smtClean="0"/>
              <a:t>Supercritical CO</a:t>
            </a:r>
            <a:r>
              <a:rPr lang="en-US" sz="3500" baseline="-25000" dirty="0" smtClean="0"/>
              <a:t>2</a:t>
            </a:r>
            <a:r>
              <a:rPr lang="en-US" sz="3500" dirty="0" smtClean="0"/>
              <a:t> extraction of </a:t>
            </a:r>
            <a:r>
              <a:rPr lang="en-US" sz="3500" i="1" dirty="0" smtClean="0"/>
              <a:t>Eucalyptus</a:t>
            </a:r>
            <a:r>
              <a:rPr lang="en-US" sz="3500" dirty="0" smtClean="0"/>
              <a:t> leaves oil</a:t>
            </a:r>
          </a:p>
          <a:p>
            <a:r>
              <a:rPr lang="en-US" sz="3500" dirty="0" smtClean="0"/>
              <a:t>Advantages</a:t>
            </a:r>
            <a:r>
              <a:rPr lang="en-US" sz="3300" dirty="0" smtClean="0"/>
              <a:t>:</a:t>
            </a:r>
          </a:p>
          <a:p>
            <a:pPr lvl="1"/>
            <a:r>
              <a:rPr lang="en-US" sz="3100" dirty="0" smtClean="0"/>
              <a:t>Extracted a wide range of components-not only volatile oils but high molecular weight compounds.</a:t>
            </a:r>
          </a:p>
          <a:p>
            <a:pPr lvl="1"/>
            <a:r>
              <a:rPr lang="en-US" sz="3100" dirty="0" smtClean="0"/>
              <a:t>1,8-cineole (primary desired extract) content was 46.19% </a:t>
            </a:r>
          </a:p>
          <a:p>
            <a:pPr lvl="1"/>
            <a:r>
              <a:rPr lang="en-US" sz="3100" dirty="0" smtClean="0"/>
              <a:t>Extraction only took 60 minutes, compared to Soxhlet (8 hours) or hydrodistillation (5 hours)</a:t>
            </a:r>
          </a:p>
          <a:p>
            <a:pPr lvl="1"/>
            <a:r>
              <a:rPr lang="en-US" sz="3100" dirty="0" smtClean="0"/>
              <a:t>Did not have degradation of water sensitive compounds in oil due to partial hydrolysis </a:t>
            </a:r>
          </a:p>
          <a:p>
            <a:pPr lvl="1"/>
            <a:r>
              <a:rPr lang="en-US" sz="3100" dirty="0" smtClean="0"/>
              <a:t>No solvent residue present in finished product</a:t>
            </a:r>
          </a:p>
          <a:p>
            <a:pPr lvl="1"/>
            <a:endParaRPr lang="en-US" dirty="0"/>
          </a:p>
        </p:txBody>
      </p:sp>
      <p:sp>
        <p:nvSpPr>
          <p:cNvPr id="2" name="Title 1"/>
          <p:cNvSpPr>
            <a:spLocks noGrp="1"/>
          </p:cNvSpPr>
          <p:nvPr>
            <p:ph type="title"/>
          </p:nvPr>
        </p:nvSpPr>
        <p:spPr/>
        <p:txBody>
          <a:bodyPr/>
          <a:lstStyle/>
          <a:p>
            <a:r>
              <a:rPr lang="en-US" dirty="0" smtClean="0"/>
              <a:t>Applications (1)</a:t>
            </a:r>
            <a:endParaRPr lang="en-US" dirty="0"/>
          </a:p>
        </p:txBody>
      </p:sp>
      <p:sp>
        <p:nvSpPr>
          <p:cNvPr id="4" name="TextBox 3"/>
          <p:cNvSpPr txBox="1"/>
          <p:nvPr/>
        </p:nvSpPr>
        <p:spPr>
          <a:xfrm>
            <a:off x="533400" y="6197723"/>
            <a:ext cx="301686" cy="369332"/>
          </a:xfrm>
          <a:prstGeom prst="rect">
            <a:avLst/>
          </a:prstGeom>
          <a:noFill/>
        </p:spPr>
        <p:txBody>
          <a:bodyPr wrap="none" rtlCol="0">
            <a:spAutoFit/>
          </a:bodyPr>
          <a:lstStyle/>
          <a:p>
            <a:r>
              <a:rPr lang="en-US" dirty="0" smtClean="0"/>
              <a:t>8</a:t>
            </a:r>
            <a:endParaRPr lang="en-US" dirty="0"/>
          </a:p>
        </p:txBody>
      </p:sp>
    </p:spTree>
    <p:extLst>
      <p:ext uri="{BB962C8B-B14F-4D97-AF65-F5344CB8AC3E}">
        <p14:creationId xmlns:p14="http://schemas.microsoft.com/office/powerpoint/2010/main" val="114711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03861"/>
          </a:xfrm>
        </p:spPr>
        <p:txBody>
          <a:bodyPr>
            <a:normAutofit fontScale="55000" lnSpcReduction="20000"/>
          </a:bodyPr>
          <a:lstStyle/>
          <a:p>
            <a:r>
              <a:rPr lang="en-US" sz="3800" dirty="0" smtClean="0"/>
              <a:t>SFE CO</a:t>
            </a:r>
            <a:r>
              <a:rPr lang="en-US" sz="3800" baseline="-25000" dirty="0" smtClean="0"/>
              <a:t>2</a:t>
            </a:r>
            <a:r>
              <a:rPr lang="en-US" sz="3800" dirty="0" smtClean="0"/>
              <a:t> extraction of bioactive compounds from microalgae and volatile oils from aromatic plants</a:t>
            </a:r>
          </a:p>
          <a:p>
            <a:r>
              <a:rPr lang="en-US" sz="3800" dirty="0" smtClean="0"/>
              <a:t>Advantages:</a:t>
            </a:r>
          </a:p>
          <a:p>
            <a:pPr lvl="2"/>
            <a:r>
              <a:rPr lang="en-US" sz="2700" dirty="0" smtClean="0"/>
              <a:t>It is possible to obtain pure oil fraction on the second column while trapping waxes on first column</a:t>
            </a:r>
          </a:p>
          <a:p>
            <a:pPr lvl="2"/>
            <a:r>
              <a:rPr lang="en-US" sz="2700" dirty="0" smtClean="0"/>
              <a:t>Extraction of bioactive compounds and volatile oils done without use of organic solvents</a:t>
            </a:r>
          </a:p>
          <a:p>
            <a:pPr lvl="2"/>
            <a:r>
              <a:rPr lang="en-US" sz="2700" dirty="0" smtClean="0"/>
              <a:t>Microalga had 72g/kg hydrocarbons extracted without contamination by chlorophyll</a:t>
            </a:r>
          </a:p>
          <a:p>
            <a:pPr lvl="2"/>
            <a:r>
              <a:rPr lang="en-US" sz="2700" dirty="0" smtClean="0"/>
              <a:t>These hydrocarbons can replace paraffinic and natural waxes in production of masks for cosmetic industry-free of toxic solvents</a:t>
            </a:r>
          </a:p>
          <a:p>
            <a:pPr lvl="2"/>
            <a:r>
              <a:rPr lang="en-US" sz="2700" dirty="0" smtClean="0"/>
              <a:t>70% of carotenoid content extracted, used as food colorant</a:t>
            </a:r>
          </a:p>
          <a:p>
            <a:pPr lvl="2"/>
            <a:r>
              <a:rPr lang="en-US" sz="2700" dirty="0" smtClean="0"/>
              <a:t>Composition of extracted volatile oils from pennyroyal yielded 80% pulegone (used as flavoring agent, in perfumery, and aromatherapy.  Similar to peppermint and camphor) and 9% menthone (related to menthol), </a:t>
            </a:r>
          </a:p>
          <a:p>
            <a:pPr lvl="2"/>
            <a:r>
              <a:rPr lang="en-US" sz="2700" dirty="0" smtClean="0"/>
              <a:t>Extraction of compounds from </a:t>
            </a:r>
            <a:r>
              <a:rPr lang="en-US" sz="2700" i="1" dirty="0" smtClean="0"/>
              <a:t>Satureja montana L.</a:t>
            </a:r>
            <a:r>
              <a:rPr lang="en-US" sz="2700" dirty="0" smtClean="0"/>
              <a:t> (winter savory) had 15 fold higher amounts of thymoquinone (vs. extraction done with hydrodistillation).  Thymoquinone has anticancer, antioxidant and anti-inflammatory properties, as well as a neuroprotective effect against Alzheimer’s disease. </a:t>
            </a:r>
          </a:p>
          <a:p>
            <a:pPr lvl="1"/>
            <a:endParaRPr lang="en-US" dirty="0"/>
          </a:p>
        </p:txBody>
      </p:sp>
      <p:sp>
        <p:nvSpPr>
          <p:cNvPr id="2" name="Title 1"/>
          <p:cNvSpPr>
            <a:spLocks noGrp="1"/>
          </p:cNvSpPr>
          <p:nvPr>
            <p:ph type="title"/>
          </p:nvPr>
        </p:nvSpPr>
        <p:spPr/>
        <p:txBody>
          <a:bodyPr/>
          <a:lstStyle/>
          <a:p>
            <a:r>
              <a:rPr lang="en-US" dirty="0" smtClean="0"/>
              <a:t>Applications (2)</a:t>
            </a:r>
            <a:endParaRPr lang="en-US" dirty="0"/>
          </a:p>
        </p:txBody>
      </p:sp>
      <p:sp>
        <p:nvSpPr>
          <p:cNvPr id="4" name="TextBox 3"/>
          <p:cNvSpPr txBox="1"/>
          <p:nvPr/>
        </p:nvSpPr>
        <p:spPr>
          <a:xfrm>
            <a:off x="471055" y="6299261"/>
            <a:ext cx="301686" cy="369332"/>
          </a:xfrm>
          <a:prstGeom prst="rect">
            <a:avLst/>
          </a:prstGeom>
          <a:noFill/>
        </p:spPr>
        <p:txBody>
          <a:bodyPr wrap="none" rtlCol="0">
            <a:spAutoFit/>
          </a:bodyPr>
          <a:lstStyle/>
          <a:p>
            <a:r>
              <a:rPr lang="en-US" dirty="0" smtClean="0"/>
              <a:t>9</a:t>
            </a:r>
            <a:endParaRPr lang="en-US" dirty="0"/>
          </a:p>
        </p:txBody>
      </p:sp>
    </p:spTree>
    <p:extLst>
      <p:ext uri="{BB962C8B-B14F-4D97-AF65-F5344CB8AC3E}">
        <p14:creationId xmlns:p14="http://schemas.microsoft.com/office/powerpoint/2010/main" val="2344836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SFE of heavy metals from sand and sewage sludge</a:t>
            </a:r>
          </a:p>
          <a:p>
            <a:r>
              <a:rPr lang="en-US" dirty="0" smtClean="0"/>
              <a:t>Advantages:</a:t>
            </a:r>
          </a:p>
          <a:p>
            <a:pPr lvl="1"/>
            <a:r>
              <a:rPr lang="en-US" dirty="0" smtClean="0"/>
              <a:t>Lack of solvents = environmentally acceptable</a:t>
            </a:r>
          </a:p>
          <a:p>
            <a:pPr lvl="1"/>
            <a:r>
              <a:rPr lang="en-US" dirty="0" smtClean="0"/>
              <a:t>Morphology and structure matrix is retained</a:t>
            </a:r>
          </a:p>
          <a:p>
            <a:pPr lvl="1"/>
            <a:r>
              <a:rPr lang="en-US" dirty="0" smtClean="0"/>
              <a:t>Use of a chelating agent (Acetyl acetonate -dissolves in CO</a:t>
            </a:r>
            <a:r>
              <a:rPr lang="en-US" baseline="-25000" dirty="0" smtClean="0"/>
              <a:t>2</a:t>
            </a:r>
            <a:r>
              <a:rPr lang="en-US" dirty="0" smtClean="0"/>
              <a:t>) allowed removal of Cu, Cr, Ni, Pb and Zn</a:t>
            </a:r>
          </a:p>
          <a:p>
            <a:pPr lvl="1"/>
            <a:r>
              <a:rPr lang="en-US" dirty="0" smtClean="0"/>
              <a:t>In comparison with traditional methods (BCR, Tessier, etc) it is much faster</a:t>
            </a:r>
          </a:p>
          <a:p>
            <a:pPr lvl="1"/>
            <a:r>
              <a:rPr lang="en-US" dirty="0" smtClean="0"/>
              <a:t>Avoids analytical difficulties that are encountered with sequential extraction methods</a:t>
            </a:r>
          </a:p>
          <a:p>
            <a:pPr lvl="1"/>
            <a:r>
              <a:rPr lang="en-US" dirty="0" smtClean="0"/>
              <a:t>Uses less harsh conditions than SbWE</a:t>
            </a:r>
          </a:p>
          <a:p>
            <a:pPr lvl="1"/>
            <a:r>
              <a:rPr lang="en-US" dirty="0" smtClean="0"/>
              <a:t>One extraction removes 30-50% metals present</a:t>
            </a:r>
            <a:endParaRPr lang="en-US" dirty="0"/>
          </a:p>
        </p:txBody>
      </p:sp>
      <p:sp>
        <p:nvSpPr>
          <p:cNvPr id="2" name="Title 1"/>
          <p:cNvSpPr>
            <a:spLocks noGrp="1"/>
          </p:cNvSpPr>
          <p:nvPr>
            <p:ph type="title"/>
          </p:nvPr>
        </p:nvSpPr>
        <p:spPr/>
        <p:txBody>
          <a:bodyPr/>
          <a:lstStyle/>
          <a:p>
            <a:r>
              <a:rPr lang="en-US" dirty="0" smtClean="0"/>
              <a:t>Application (3)</a:t>
            </a:r>
            <a:endParaRPr lang="en-US" dirty="0"/>
          </a:p>
        </p:txBody>
      </p:sp>
      <p:sp>
        <p:nvSpPr>
          <p:cNvPr id="5" name="TextBox 4"/>
          <p:cNvSpPr txBox="1"/>
          <p:nvPr/>
        </p:nvSpPr>
        <p:spPr>
          <a:xfrm>
            <a:off x="457200" y="6197723"/>
            <a:ext cx="418704" cy="369332"/>
          </a:xfrm>
          <a:prstGeom prst="rect">
            <a:avLst/>
          </a:prstGeom>
          <a:noFill/>
        </p:spPr>
        <p:txBody>
          <a:bodyPr wrap="none" rtlCol="0">
            <a:spAutoFit/>
          </a:bodyPr>
          <a:lstStyle/>
          <a:p>
            <a:r>
              <a:rPr lang="en-US" dirty="0" smtClean="0"/>
              <a:t>10</a:t>
            </a:r>
            <a:endParaRPr lang="en-US" dirty="0"/>
          </a:p>
        </p:txBody>
      </p:sp>
    </p:spTree>
    <p:extLst>
      <p:ext uri="{BB962C8B-B14F-4D97-AF65-F5344CB8AC3E}">
        <p14:creationId xmlns:p14="http://schemas.microsoft.com/office/powerpoint/2010/main" val="3349092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SFE is a relatively “green” process, little to no solvent in final </a:t>
            </a:r>
            <a:r>
              <a:rPr lang="en-US" dirty="0" smtClean="0"/>
              <a:t>products </a:t>
            </a:r>
          </a:p>
          <a:p>
            <a:r>
              <a:rPr lang="en-US" dirty="0" smtClean="0"/>
              <a:t>CO</a:t>
            </a:r>
            <a:r>
              <a:rPr lang="en-US" baseline="-25000" dirty="0" smtClean="0"/>
              <a:t>2</a:t>
            </a:r>
            <a:r>
              <a:rPr lang="en-US" dirty="0" smtClean="0"/>
              <a:t> can be recycled and reused</a:t>
            </a:r>
            <a:endParaRPr lang="en-US" dirty="0" smtClean="0"/>
          </a:p>
          <a:p>
            <a:r>
              <a:rPr lang="en-US" dirty="0" smtClean="0"/>
              <a:t>In comparison to hydrodistilation and Soxhlet extraction, SFE takes less time to extract desired compounds with less use of organic solvents.</a:t>
            </a:r>
          </a:p>
          <a:p>
            <a:r>
              <a:rPr lang="en-US" dirty="0" smtClean="0"/>
              <a:t>Adjustments of pressure/temperature/modifiers can help select for specific analytes</a:t>
            </a:r>
          </a:p>
          <a:p>
            <a:r>
              <a:rPr lang="en-US" dirty="0" smtClean="0"/>
              <a:t>To more fully develop SFE as a general use tool; it needs to be cheaper, be able to be more automated, have general lab instrumentation interface</a:t>
            </a:r>
          </a:p>
          <a:p>
            <a:r>
              <a:rPr lang="en-US" dirty="0"/>
              <a:t>International Symposium on Supercritical Fluids (ISSF) held every three years-next held in San Francisco in May 2015</a:t>
            </a:r>
          </a:p>
          <a:p>
            <a:endParaRPr lang="en-US" dirty="0"/>
          </a:p>
        </p:txBody>
      </p:sp>
      <p:sp>
        <p:nvSpPr>
          <p:cNvPr id="2" name="Title 1"/>
          <p:cNvSpPr>
            <a:spLocks noGrp="1"/>
          </p:cNvSpPr>
          <p:nvPr>
            <p:ph type="title"/>
          </p:nvPr>
        </p:nvSpPr>
        <p:spPr/>
        <p:txBody>
          <a:bodyPr/>
          <a:lstStyle/>
          <a:p>
            <a:r>
              <a:rPr lang="en-US" dirty="0" smtClean="0"/>
              <a:t>Conclusions</a:t>
            </a:r>
            <a:endParaRPr lang="en-US" dirty="0"/>
          </a:p>
        </p:txBody>
      </p:sp>
    </p:spTree>
    <p:extLst>
      <p:ext uri="{BB962C8B-B14F-4D97-AF65-F5344CB8AC3E}">
        <p14:creationId xmlns:p14="http://schemas.microsoft.com/office/powerpoint/2010/main" val="2118646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pPr marL="0" indent="0">
              <a:buNone/>
            </a:pPr>
            <a:r>
              <a:rPr lang="en-US" sz="4000" dirty="0" smtClean="0"/>
              <a:t>1. Saito, M. </a:t>
            </a:r>
            <a:r>
              <a:rPr lang="en-US" sz="4000" i="1" dirty="0" smtClean="0"/>
              <a:t>J. BioSci. Bioeng. </a:t>
            </a:r>
            <a:r>
              <a:rPr lang="en-US" sz="4000" b="1" dirty="0" smtClean="0"/>
              <a:t>2013</a:t>
            </a:r>
            <a:r>
              <a:rPr lang="en-US" sz="4000" dirty="0" smtClean="0"/>
              <a:t>, 115, 590</a:t>
            </a:r>
          </a:p>
          <a:p>
            <a:pPr marL="0" indent="0">
              <a:buNone/>
            </a:pPr>
            <a:r>
              <a:rPr lang="en-US" sz="4000" dirty="0" smtClean="0"/>
              <a:t>2. Sairam, P. et al. </a:t>
            </a:r>
            <a:r>
              <a:rPr lang="en-US" sz="4000" i="1" dirty="0" smtClean="0"/>
              <a:t>Asian J.Res.Pharm.Sci.</a:t>
            </a:r>
            <a:r>
              <a:rPr lang="en-US" sz="4000" dirty="0" smtClean="0"/>
              <a:t> </a:t>
            </a:r>
            <a:r>
              <a:rPr lang="en-US" sz="4000" b="1" dirty="0" smtClean="0"/>
              <a:t>2012</a:t>
            </a:r>
            <a:r>
              <a:rPr lang="en-US" sz="4000" dirty="0" smtClean="0"/>
              <a:t>, 2, 112</a:t>
            </a:r>
          </a:p>
          <a:p>
            <a:pPr marL="0" indent="0">
              <a:buNone/>
            </a:pPr>
            <a:r>
              <a:rPr lang="en-US" sz="4000" dirty="0" smtClean="0"/>
              <a:t>3. </a:t>
            </a:r>
            <a:r>
              <a:rPr lang="en-US" sz="4000" dirty="0"/>
              <a:t>Mantell, C., Casas, L. and et al.  </a:t>
            </a:r>
            <a:r>
              <a:rPr lang="en-US" sz="4000" b="1" dirty="0"/>
              <a:t>2013</a:t>
            </a:r>
            <a:r>
              <a:rPr lang="en-US" sz="4000" dirty="0"/>
              <a:t>. Supercritical Fluid Extraction. </a:t>
            </a:r>
            <a:r>
              <a:rPr lang="en-US" sz="4000" i="1" dirty="0"/>
              <a:t>In </a:t>
            </a:r>
            <a:r>
              <a:rPr lang="en-US" sz="4000" i="1" dirty="0" smtClean="0"/>
              <a:t>       </a:t>
            </a:r>
          </a:p>
          <a:p>
            <a:pPr marL="0" indent="0">
              <a:buNone/>
            </a:pPr>
            <a:r>
              <a:rPr lang="en-US" sz="4000" i="1" dirty="0"/>
              <a:t> </a:t>
            </a:r>
            <a:r>
              <a:rPr lang="en-US" sz="4000" i="1" dirty="0" smtClean="0"/>
              <a:t>       Separation and Purification </a:t>
            </a:r>
            <a:r>
              <a:rPr lang="en-US" sz="4000" i="1" dirty="0"/>
              <a:t>Technologies in Biorefineries</a:t>
            </a:r>
            <a:r>
              <a:rPr lang="en-US" sz="4000" dirty="0"/>
              <a:t>; Ramaswamy, </a:t>
            </a:r>
          </a:p>
          <a:p>
            <a:pPr marL="0" indent="0">
              <a:buNone/>
            </a:pPr>
            <a:r>
              <a:rPr lang="en-US" sz="4000" dirty="0" smtClean="0"/>
              <a:t>        S</a:t>
            </a:r>
            <a:r>
              <a:rPr lang="en-US" sz="4000" dirty="0"/>
              <a:t>., Ed.; John </a:t>
            </a:r>
            <a:r>
              <a:rPr lang="en-US" sz="4000" dirty="0" smtClean="0"/>
              <a:t>Wiley </a:t>
            </a:r>
            <a:r>
              <a:rPr lang="en-US" sz="4000" dirty="0"/>
              <a:t>&amp; Sons</a:t>
            </a:r>
            <a:r>
              <a:rPr lang="en-US" sz="4000" dirty="0" smtClean="0"/>
              <a:t>. </a:t>
            </a:r>
            <a:r>
              <a:rPr lang="en-US" sz="4000" b="1" dirty="0" smtClean="0"/>
              <a:t>2013</a:t>
            </a:r>
            <a:r>
              <a:rPr lang="en-US" sz="4000" dirty="0"/>
              <a:t>; pp 79-98</a:t>
            </a:r>
            <a:r>
              <a:rPr lang="en-US" sz="4000" dirty="0" smtClean="0"/>
              <a:t>.</a:t>
            </a:r>
          </a:p>
          <a:p>
            <a:pPr marL="0" indent="0">
              <a:buNone/>
            </a:pPr>
            <a:r>
              <a:rPr lang="en-US" sz="4000" dirty="0" smtClean="0"/>
              <a:t>4</a:t>
            </a:r>
            <a:r>
              <a:rPr lang="en-US" sz="4000" dirty="0"/>
              <a:t>. Guiochon, </a:t>
            </a:r>
            <a:r>
              <a:rPr lang="en-US" sz="4000" dirty="0" smtClean="0"/>
              <a:t>G., Tarafder</a:t>
            </a:r>
            <a:r>
              <a:rPr lang="en-US" sz="4000" dirty="0"/>
              <a:t>, </a:t>
            </a:r>
            <a:r>
              <a:rPr lang="en-US" sz="4000" dirty="0" smtClean="0"/>
              <a:t>A., </a:t>
            </a:r>
            <a:r>
              <a:rPr lang="en-US" sz="4000" i="1" dirty="0" smtClean="0"/>
              <a:t>J. Chrom. A. </a:t>
            </a:r>
            <a:r>
              <a:rPr lang="en-US" sz="4000" b="1" dirty="0" smtClean="0"/>
              <a:t>2011</a:t>
            </a:r>
            <a:r>
              <a:rPr lang="en-US" sz="4000" dirty="0"/>
              <a:t>. </a:t>
            </a:r>
            <a:r>
              <a:rPr lang="en-US" sz="4000" dirty="0" smtClean="0"/>
              <a:t>1218</a:t>
            </a:r>
            <a:r>
              <a:rPr lang="en-US" sz="4000" dirty="0"/>
              <a:t>, </a:t>
            </a:r>
            <a:r>
              <a:rPr lang="en-US" sz="4000" dirty="0" smtClean="0"/>
              <a:t>1037</a:t>
            </a:r>
          </a:p>
          <a:p>
            <a:pPr marL="0" indent="0">
              <a:buNone/>
            </a:pPr>
            <a:r>
              <a:rPr lang="en-US" sz="4000" dirty="0"/>
              <a:t>5. </a:t>
            </a:r>
            <a:r>
              <a:rPr lang="en-US" sz="4000" dirty="0" smtClean="0"/>
              <a:t>Rice University</a:t>
            </a:r>
            <a:r>
              <a:rPr lang="en-US" sz="4000" dirty="0"/>
              <a:t>. Basic Principles of Supercritical Fluid Chromatography and </a:t>
            </a:r>
            <a:endParaRPr lang="en-US" sz="4000" dirty="0" smtClean="0"/>
          </a:p>
          <a:p>
            <a:pPr marL="0" indent="0">
              <a:buNone/>
            </a:pPr>
            <a:r>
              <a:rPr lang="en-US" sz="4000" dirty="0"/>
              <a:t> </a:t>
            </a:r>
            <a:r>
              <a:rPr lang="en-US" sz="4000" dirty="0" smtClean="0"/>
              <a:t>        Supercritical </a:t>
            </a:r>
            <a:r>
              <a:rPr lang="en-US" sz="4000" dirty="0"/>
              <a:t>Fluid </a:t>
            </a:r>
            <a:r>
              <a:rPr lang="en-US" sz="4000" dirty="0" smtClean="0"/>
              <a:t>Extraction</a:t>
            </a:r>
            <a:r>
              <a:rPr lang="en-US" sz="4000" dirty="0"/>
              <a:t>. http://</a:t>
            </a:r>
            <a:r>
              <a:rPr lang="en-US" sz="4000" dirty="0" smtClean="0"/>
              <a:t>oer.equella.com/ (accessed. </a:t>
            </a:r>
          </a:p>
          <a:p>
            <a:pPr marL="0" indent="0">
              <a:buNone/>
            </a:pPr>
            <a:r>
              <a:rPr lang="en-US" sz="4000" dirty="0"/>
              <a:t> </a:t>
            </a:r>
            <a:r>
              <a:rPr lang="en-US" sz="4000" dirty="0" smtClean="0"/>
              <a:t>        December 1 2014).</a:t>
            </a:r>
          </a:p>
          <a:p>
            <a:pPr marL="0" indent="0">
              <a:buNone/>
            </a:pPr>
            <a:r>
              <a:rPr lang="en-US" sz="4000" dirty="0" smtClean="0"/>
              <a:t>6. Voutsas</a:t>
            </a:r>
            <a:r>
              <a:rPr lang="en-US" sz="4000" dirty="0"/>
              <a:t>, Epaminondas. Supercritical Fluid Extraction. </a:t>
            </a:r>
            <a:r>
              <a:rPr lang="en-US" sz="4000" i="1" dirty="0"/>
              <a:t>In Food Engineering </a:t>
            </a:r>
          </a:p>
          <a:p>
            <a:pPr marL="0" indent="0">
              <a:buNone/>
            </a:pPr>
            <a:r>
              <a:rPr lang="en-US" sz="4000" i="1" dirty="0" smtClean="0"/>
              <a:t>        Handbook</a:t>
            </a:r>
            <a:r>
              <a:rPr lang="en-US" sz="4000" i="1" dirty="0"/>
              <a:t>: </a:t>
            </a:r>
            <a:r>
              <a:rPr lang="en-US" sz="4000" i="1" dirty="0" smtClean="0"/>
              <a:t> Food Process </a:t>
            </a:r>
            <a:r>
              <a:rPr lang="en-US" sz="4000" i="1" dirty="0"/>
              <a:t>Engineering</a:t>
            </a:r>
            <a:r>
              <a:rPr lang="en-US" sz="4000" dirty="0"/>
              <a:t>; Varzaka, T., Tzia, C., Ed.; CRC </a:t>
            </a:r>
            <a:r>
              <a:rPr lang="en-US" sz="4000" dirty="0" smtClean="0"/>
              <a:t>Press</a:t>
            </a:r>
            <a:r>
              <a:rPr lang="en-US" sz="4000" dirty="0"/>
              <a:t>: </a:t>
            </a:r>
            <a:r>
              <a:rPr lang="en-US" sz="4000" dirty="0" smtClean="0"/>
              <a:t>Florida</a:t>
            </a:r>
            <a:r>
              <a:rPr lang="en-US" sz="4000" dirty="0"/>
              <a:t>, </a:t>
            </a:r>
            <a:r>
              <a:rPr lang="en-US" sz="4000" b="1" dirty="0"/>
              <a:t>2014</a:t>
            </a:r>
            <a:r>
              <a:rPr lang="en-US" sz="4000" dirty="0"/>
              <a:t>; pp </a:t>
            </a:r>
            <a:endParaRPr lang="en-US" sz="4000" dirty="0" smtClean="0"/>
          </a:p>
          <a:p>
            <a:pPr marL="0" indent="0">
              <a:buNone/>
            </a:pPr>
            <a:r>
              <a:rPr lang="en-US" sz="4000" dirty="0"/>
              <a:t> </a:t>
            </a:r>
            <a:r>
              <a:rPr lang="en-US" sz="4000" dirty="0" smtClean="0"/>
              <a:t>       287-318</a:t>
            </a:r>
            <a:endParaRPr lang="en-US" sz="4000" dirty="0"/>
          </a:p>
          <a:p>
            <a:pPr marL="0" indent="0">
              <a:buNone/>
            </a:pPr>
            <a:r>
              <a:rPr lang="en-US" sz="4000" dirty="0" smtClean="0"/>
              <a:t>7. </a:t>
            </a:r>
            <a:r>
              <a:rPr lang="en-US" sz="4000" dirty="0"/>
              <a:t>King, J.  In Analytical Supercritical Fluid Chromatography and Extraction, Proceedings of </a:t>
            </a:r>
            <a:endParaRPr lang="en-US" sz="4000" dirty="0" smtClean="0"/>
          </a:p>
          <a:p>
            <a:pPr marL="0" indent="0">
              <a:buNone/>
            </a:pPr>
            <a:r>
              <a:rPr lang="en-US" sz="4000" dirty="0"/>
              <a:t> </a:t>
            </a:r>
            <a:r>
              <a:rPr lang="en-US" sz="4000" dirty="0" smtClean="0"/>
              <a:t>       Chromatography </a:t>
            </a:r>
            <a:r>
              <a:rPr lang="en-US" sz="4000" dirty="0"/>
              <a:t>Conferences, Inc</a:t>
            </a:r>
            <a:r>
              <a:rPr lang="en-US" sz="4000" dirty="0" smtClean="0"/>
              <a:t>.; </a:t>
            </a:r>
            <a:r>
              <a:rPr lang="en-US" sz="4000" dirty="0"/>
              <a:t>Lee. M., Markides, K. Ed. Provo, Utah, </a:t>
            </a:r>
            <a:r>
              <a:rPr lang="en-US" sz="4000" b="1" dirty="0"/>
              <a:t>1990</a:t>
            </a:r>
            <a:r>
              <a:rPr lang="en-US" sz="4000" dirty="0"/>
              <a:t>; pp </a:t>
            </a:r>
            <a:r>
              <a:rPr lang="en-US" sz="4000" dirty="0" smtClean="0"/>
              <a:t>	313-</a:t>
            </a:r>
          </a:p>
          <a:p>
            <a:pPr marL="0" indent="0">
              <a:buNone/>
            </a:pPr>
            <a:r>
              <a:rPr lang="en-US" sz="4000" dirty="0"/>
              <a:t> </a:t>
            </a:r>
            <a:r>
              <a:rPr lang="en-US" sz="4000" dirty="0" smtClean="0"/>
              <a:t>       362</a:t>
            </a:r>
            <a:r>
              <a:rPr lang="en-US" sz="4000" dirty="0"/>
              <a:t>.</a:t>
            </a:r>
          </a:p>
          <a:p>
            <a:pPr marL="0" indent="0">
              <a:buNone/>
            </a:pPr>
            <a:r>
              <a:rPr lang="en-US" sz="4000" dirty="0" smtClean="0"/>
              <a:t>8. Zhao, S. Dongke, Z. </a:t>
            </a:r>
            <a:r>
              <a:rPr lang="en-US" sz="4000" i="1" dirty="0" smtClean="0"/>
              <a:t>Separ. Purific. Tech. </a:t>
            </a:r>
            <a:r>
              <a:rPr lang="en-US" sz="4000" b="1" dirty="0" smtClean="0"/>
              <a:t>2014</a:t>
            </a:r>
            <a:r>
              <a:rPr lang="en-US" sz="4000" dirty="0" smtClean="0"/>
              <a:t>, 133, 443</a:t>
            </a:r>
          </a:p>
          <a:p>
            <a:pPr marL="0" indent="0">
              <a:buNone/>
            </a:pPr>
            <a:r>
              <a:rPr lang="en-US" sz="4000" dirty="0" smtClean="0"/>
              <a:t>9. Palavra, A.M.F. et al. </a:t>
            </a:r>
            <a:r>
              <a:rPr lang="en-US" sz="4000" i="1" dirty="0" smtClean="0"/>
              <a:t>J. Supercrit. Fluids. </a:t>
            </a:r>
            <a:r>
              <a:rPr lang="en-US" sz="4000" b="1" dirty="0" smtClean="0"/>
              <a:t>2011</a:t>
            </a:r>
            <a:r>
              <a:rPr lang="en-US" sz="4000" i="1" dirty="0" smtClean="0"/>
              <a:t>, 60, 21</a:t>
            </a:r>
            <a:endParaRPr lang="en-US" sz="4000" dirty="0" smtClean="0"/>
          </a:p>
          <a:p>
            <a:pPr marL="0" indent="0">
              <a:buNone/>
            </a:pPr>
            <a:r>
              <a:rPr lang="en-US" sz="4000" dirty="0" smtClean="0"/>
              <a:t>10. Yabalak, E. Gizir, A.M. </a:t>
            </a:r>
            <a:r>
              <a:rPr lang="en-US" sz="4000" i="1" dirty="0" smtClean="0"/>
              <a:t>J. Serb. Chem. Soc. </a:t>
            </a:r>
            <a:r>
              <a:rPr lang="en-US" sz="4000" b="1" dirty="0" smtClean="0"/>
              <a:t>2013</a:t>
            </a:r>
            <a:r>
              <a:rPr lang="en-US" sz="4000" dirty="0" smtClean="0"/>
              <a:t>, 78, 1013</a:t>
            </a:r>
          </a:p>
          <a:p>
            <a:pPr marL="0" indent="0">
              <a:buNone/>
            </a:pPr>
            <a:r>
              <a:rPr lang="en-US" sz="4000" dirty="0" smtClean="0"/>
              <a:t>11. Fornari</a:t>
            </a:r>
            <a:r>
              <a:rPr lang="en-US" sz="4000" dirty="0"/>
              <a:t>, </a:t>
            </a:r>
            <a:r>
              <a:rPr lang="en-US" sz="4000" dirty="0" smtClean="0"/>
              <a:t>T. et al., </a:t>
            </a:r>
            <a:r>
              <a:rPr lang="en-US" sz="4000" i="1" dirty="0" smtClean="0"/>
              <a:t>J. Chrom. A.</a:t>
            </a:r>
            <a:r>
              <a:rPr lang="en-US" sz="4000" dirty="0" smtClean="0"/>
              <a:t> </a:t>
            </a:r>
            <a:r>
              <a:rPr lang="en-US" sz="4000" b="1" dirty="0" smtClean="0"/>
              <a:t>2012</a:t>
            </a:r>
            <a:r>
              <a:rPr lang="en-US" sz="4000" dirty="0" smtClean="0"/>
              <a:t>, </a:t>
            </a:r>
            <a:r>
              <a:rPr lang="en-US" sz="4000" dirty="0"/>
              <a:t>1250, </a:t>
            </a:r>
            <a:r>
              <a:rPr lang="en-US" sz="4000" dirty="0" smtClean="0"/>
              <a:t>34</a:t>
            </a:r>
            <a:endParaRPr lang="en-US" sz="4000" dirty="0"/>
          </a:p>
          <a:p>
            <a:pPr marL="0" indent="0">
              <a:buNone/>
            </a:pPr>
            <a:endParaRPr lang="en-US" dirty="0" smtClean="0"/>
          </a:p>
          <a:p>
            <a:pPr marL="0" indent="0">
              <a:buNone/>
            </a:pPr>
            <a:endParaRPr lang="en-US" dirty="0"/>
          </a:p>
        </p:txBody>
      </p:sp>
      <p:sp>
        <p:nvSpPr>
          <p:cNvPr id="2" name="Title 1"/>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3339885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0"/>
            <a:ext cx="8153400" cy="5181600"/>
          </a:xfrm>
        </p:spPr>
        <p:txBody>
          <a:bodyPr>
            <a:normAutofit fontScale="70000" lnSpcReduction="20000"/>
          </a:bodyPr>
          <a:lstStyle/>
          <a:p>
            <a:r>
              <a:rPr lang="en-US" dirty="0" smtClean="0"/>
              <a:t>First reported as high-pressure gas chromatography (HPGC) before HPLC in 1962.</a:t>
            </a:r>
          </a:p>
          <a:p>
            <a:r>
              <a:rPr lang="en-US" dirty="0" smtClean="0"/>
              <a:t>1966 first use of supercritical CO</a:t>
            </a:r>
            <a:r>
              <a:rPr lang="en-US" baseline="-25000" dirty="0" smtClean="0"/>
              <a:t>2</a:t>
            </a:r>
            <a:r>
              <a:rPr lang="en-US" dirty="0" smtClean="0"/>
              <a:t> as mobile phase</a:t>
            </a:r>
          </a:p>
          <a:p>
            <a:r>
              <a:rPr lang="en-US" dirty="0" smtClean="0"/>
              <a:t>Used a UV absorption detector with a quartz cell equipped with a gas-liquid separator</a:t>
            </a:r>
          </a:p>
          <a:p>
            <a:r>
              <a:rPr lang="en-US" dirty="0" smtClean="0"/>
              <a:t>1968- used a SFC system with a mechanical backpressure regulator that could control pressure independent of flow rate. Basic prototype of modern packed column SFC.</a:t>
            </a:r>
          </a:p>
          <a:p>
            <a:r>
              <a:rPr lang="en-US" dirty="0" smtClean="0"/>
              <a:t>1970- development allowed pressure programming, gave a gradient.</a:t>
            </a:r>
          </a:p>
          <a:p>
            <a:r>
              <a:rPr lang="en-US" dirty="0" smtClean="0"/>
              <a:t>Overshadowed by development of HPLC in late 60’s and 70’s.</a:t>
            </a:r>
          </a:p>
          <a:p>
            <a:r>
              <a:rPr lang="en-US" dirty="0" smtClean="0"/>
              <a:t>1980’s led to commercialization of SFC instruments</a:t>
            </a:r>
          </a:p>
          <a:p>
            <a:pPr lvl="1"/>
            <a:r>
              <a:rPr lang="en-US" dirty="0" smtClean="0"/>
              <a:t>Open tubular columns-more like GC</a:t>
            </a:r>
          </a:p>
          <a:p>
            <a:pPr lvl="1"/>
            <a:r>
              <a:rPr lang="en-US" dirty="0" smtClean="0"/>
              <a:t>Packed columns-more like LC.  </a:t>
            </a:r>
          </a:p>
          <a:p>
            <a:pPr lvl="1"/>
            <a:r>
              <a:rPr lang="en-US" dirty="0" smtClean="0"/>
              <a:t>Developed chiral separations</a:t>
            </a:r>
          </a:p>
          <a:p>
            <a:r>
              <a:rPr lang="en-US" dirty="0" smtClean="0"/>
              <a:t>1990’s- use of SFC as preparative separation</a:t>
            </a:r>
          </a:p>
          <a:p>
            <a:r>
              <a:rPr lang="en-US" dirty="0" smtClean="0"/>
              <a:t>2000’s- demands for ”green chemistry” has led to more interest in SFE</a:t>
            </a:r>
          </a:p>
          <a:p>
            <a:pPr lvl="1"/>
            <a:r>
              <a:rPr lang="en-US" dirty="0" smtClean="0"/>
              <a:t>Advances in column and mobile phase chemistry allowed separations of more polar molecules</a:t>
            </a:r>
            <a:endParaRPr lang="en-US" dirty="0"/>
          </a:p>
        </p:txBody>
      </p:sp>
      <p:sp>
        <p:nvSpPr>
          <p:cNvPr id="2" name="Title 1"/>
          <p:cNvSpPr>
            <a:spLocks noGrp="1"/>
          </p:cNvSpPr>
          <p:nvPr>
            <p:ph type="title"/>
          </p:nvPr>
        </p:nvSpPr>
        <p:spPr>
          <a:xfrm>
            <a:off x="457200" y="152400"/>
            <a:ext cx="8229600" cy="1143000"/>
          </a:xfrm>
        </p:spPr>
        <p:txBody>
          <a:bodyPr/>
          <a:lstStyle/>
          <a:p>
            <a:r>
              <a:rPr lang="en-US" dirty="0" smtClean="0"/>
              <a:t>History</a:t>
            </a:r>
            <a:endParaRPr lang="en-US" dirty="0"/>
          </a:p>
        </p:txBody>
      </p:sp>
      <p:sp>
        <p:nvSpPr>
          <p:cNvPr id="4" name="TextBox 3"/>
          <p:cNvSpPr txBox="1"/>
          <p:nvPr/>
        </p:nvSpPr>
        <p:spPr>
          <a:xfrm>
            <a:off x="765114" y="6266995"/>
            <a:ext cx="301686" cy="369332"/>
          </a:xfrm>
          <a:prstGeom prst="rect">
            <a:avLst/>
          </a:prstGeom>
          <a:noFill/>
        </p:spPr>
        <p:txBody>
          <a:bodyPr wrap="none" rtlCol="0">
            <a:spAutoFit/>
          </a:bodyPr>
          <a:lstStyle/>
          <a:p>
            <a:r>
              <a:rPr lang="en-US" dirty="0" smtClean="0"/>
              <a:t>1</a:t>
            </a:r>
            <a:endParaRPr lang="en-US" dirty="0"/>
          </a:p>
        </p:txBody>
      </p:sp>
    </p:spTree>
    <p:extLst>
      <p:ext uri="{BB962C8B-B14F-4D97-AF65-F5344CB8AC3E}">
        <p14:creationId xmlns:p14="http://schemas.microsoft.com/office/powerpoint/2010/main" val="2126890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endParaRPr lang="en-US" dirty="0" smtClean="0"/>
          </a:p>
          <a:p>
            <a:endParaRPr lang="en-US" dirty="0"/>
          </a:p>
          <a:p>
            <a:endParaRPr lang="en-US" dirty="0" smtClean="0"/>
          </a:p>
          <a:p>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r>
              <a:rPr lang="en-US" sz="2000" dirty="0" smtClean="0"/>
              <a:t>Critical </a:t>
            </a:r>
            <a:r>
              <a:rPr lang="en-US" sz="2000" dirty="0"/>
              <a:t>point represents the pressure and temperature conditions under which phase such as liquid and gas cease to exist. </a:t>
            </a:r>
          </a:p>
          <a:p>
            <a:pPr lvl="4"/>
            <a:endParaRPr lang="en-US" dirty="0"/>
          </a:p>
        </p:txBody>
      </p:sp>
      <p:sp>
        <p:nvSpPr>
          <p:cNvPr id="6" name="Footer Placeholder 5"/>
          <p:cNvSpPr>
            <a:spLocks noGrp="1"/>
          </p:cNvSpPr>
          <p:nvPr>
            <p:ph type="ftr" sz="quarter" idx="11"/>
          </p:nvPr>
        </p:nvSpPr>
        <p:spPr>
          <a:xfrm>
            <a:off x="838200" y="6172200"/>
            <a:ext cx="2895600" cy="365125"/>
          </a:xfrm>
        </p:spPr>
        <p:txBody>
          <a:bodyPr/>
          <a:lstStyle/>
          <a:p>
            <a:pPr algn="l"/>
            <a:r>
              <a:rPr lang="en-US" sz="1600" b="1" dirty="0" smtClean="0"/>
              <a:t>2</a:t>
            </a:r>
            <a:endParaRPr lang="en-US" sz="1600" b="1" dirty="0">
              <a:solidFill>
                <a:prstClr val="black">
                  <a:tint val="75000"/>
                </a:prstClr>
              </a:solidFill>
            </a:endParaRPr>
          </a:p>
        </p:txBody>
      </p:sp>
      <p:sp>
        <p:nvSpPr>
          <p:cNvPr id="2" name="Title 1"/>
          <p:cNvSpPr>
            <a:spLocks noGrp="1"/>
          </p:cNvSpPr>
          <p:nvPr>
            <p:ph type="title"/>
          </p:nvPr>
        </p:nvSpPr>
        <p:spPr/>
        <p:txBody>
          <a:bodyPr/>
          <a:lstStyle/>
          <a:p>
            <a:r>
              <a:rPr lang="en-US" dirty="0" smtClean="0"/>
              <a:t>Supercritical Fluid</a:t>
            </a:r>
            <a:endParaRPr lang="en-US" dirty="0"/>
          </a:p>
        </p:txBody>
      </p:sp>
      <p:pic>
        <p:nvPicPr>
          <p:cNvPr id="4"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524000"/>
            <a:ext cx="5100098" cy="3276600"/>
          </a:xfrm>
          <a:prstGeom prst="rect">
            <a:avLst/>
          </a:prstGeom>
        </p:spPr>
      </p:pic>
    </p:spTree>
    <p:extLst>
      <p:ext uri="{BB962C8B-B14F-4D97-AF65-F5344CB8AC3E}">
        <p14:creationId xmlns:p14="http://schemas.microsoft.com/office/powerpoint/2010/main" val="92605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endParaRPr lang="en-US" sz="3000" dirty="0" smtClean="0"/>
          </a:p>
          <a:p>
            <a:r>
              <a:rPr lang="en-US" sz="3000" dirty="0" smtClean="0"/>
              <a:t>Has </a:t>
            </a:r>
            <a:r>
              <a:rPr lang="en-US" sz="3000" dirty="0"/>
              <a:t>density and solvent power similar to that of a liquid solvent but the viscosity and diffusivity of the same order of magnitude as </a:t>
            </a:r>
            <a:r>
              <a:rPr lang="en-US" sz="3000" dirty="0" smtClean="0"/>
              <a:t>gases</a:t>
            </a:r>
          </a:p>
          <a:p>
            <a:endParaRPr lang="en-US" sz="3000" dirty="0" smtClean="0"/>
          </a:p>
          <a:p>
            <a:r>
              <a:rPr lang="en-US" sz="3000" dirty="0" smtClean="0"/>
              <a:t>SCF </a:t>
            </a:r>
            <a:r>
              <a:rPr lang="en-US" sz="3000" dirty="0"/>
              <a:t>moves like a gas and dissolves substrates similar to a liquid </a:t>
            </a:r>
            <a:endParaRPr lang="en-US" sz="3000" dirty="0" smtClean="0"/>
          </a:p>
          <a:p>
            <a:pPr marL="0" indent="0">
              <a:buNone/>
            </a:pPr>
            <a:endParaRPr lang="en-US" dirty="0"/>
          </a:p>
        </p:txBody>
      </p:sp>
      <p:sp>
        <p:nvSpPr>
          <p:cNvPr id="4" name="Footer Placeholder 3"/>
          <p:cNvSpPr>
            <a:spLocks noGrp="1"/>
          </p:cNvSpPr>
          <p:nvPr>
            <p:ph type="ftr" sz="quarter" idx="11"/>
          </p:nvPr>
        </p:nvSpPr>
        <p:spPr>
          <a:xfrm>
            <a:off x="685800" y="6248400"/>
            <a:ext cx="2895600" cy="365125"/>
          </a:xfrm>
        </p:spPr>
        <p:txBody>
          <a:bodyPr/>
          <a:lstStyle/>
          <a:p>
            <a:pPr algn="l"/>
            <a:r>
              <a:rPr lang="en-US" sz="1600" dirty="0" smtClean="0"/>
              <a:t>2,3</a:t>
            </a:r>
            <a:endParaRPr lang="en-US" sz="1600" dirty="0"/>
          </a:p>
        </p:txBody>
      </p:sp>
      <p:sp>
        <p:nvSpPr>
          <p:cNvPr id="2" name="Title 1"/>
          <p:cNvSpPr>
            <a:spLocks noGrp="1"/>
          </p:cNvSpPr>
          <p:nvPr>
            <p:ph type="title"/>
          </p:nvPr>
        </p:nvSpPr>
        <p:spPr/>
        <p:txBody>
          <a:bodyPr>
            <a:normAutofit fontScale="90000"/>
          </a:bodyPr>
          <a:lstStyle/>
          <a:p>
            <a:r>
              <a:rPr lang="en-US" dirty="0" smtClean="0"/>
              <a:t>Supercritical Fluid Characteristics</a:t>
            </a:r>
            <a:endParaRPr lang="en-US" dirty="0"/>
          </a:p>
        </p:txBody>
      </p:sp>
    </p:spTree>
    <p:extLst>
      <p:ext uri="{BB962C8B-B14F-4D97-AF65-F5344CB8AC3E}">
        <p14:creationId xmlns:p14="http://schemas.microsoft.com/office/powerpoint/2010/main" val="3276369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8001000" cy="4876800"/>
          </a:xfrm>
        </p:spPr>
        <p:txBody>
          <a:bodyPr>
            <a:normAutofit fontScale="85000" lnSpcReduction="20000"/>
          </a:bodyPr>
          <a:lstStyle/>
          <a:p>
            <a:pPr marL="0" indent="0">
              <a:buNone/>
            </a:pPr>
            <a:r>
              <a:rPr lang="en-US" sz="2800" dirty="0" smtClean="0"/>
              <a:t>    The </a:t>
            </a:r>
            <a:r>
              <a:rPr lang="en-US" sz="2800" dirty="0"/>
              <a:t>separation of chemicals which are mixed with a supercritical fluid to form a mobile phase which is subjected to pressures and temperatures near or above the critical point for the purpose of enhancing the mobile phase solvating power. </a:t>
            </a:r>
            <a:endParaRPr lang="en-US" sz="800" dirty="0" smtClean="0"/>
          </a:p>
          <a:p>
            <a:pPr marL="0" indent="0">
              <a:buNone/>
            </a:pPr>
            <a:endParaRPr lang="en-US" sz="900" dirty="0" smtClean="0"/>
          </a:p>
          <a:p>
            <a:pPr marL="0" indent="0">
              <a:buNone/>
            </a:pPr>
            <a:r>
              <a:rPr lang="en-US" sz="2800" dirty="0" smtClean="0"/>
              <a:t>    Typically</a:t>
            </a:r>
            <a:r>
              <a:rPr lang="en-US" sz="2800" dirty="0"/>
              <a:t>, CO</a:t>
            </a:r>
            <a:r>
              <a:rPr lang="en-US" sz="2800" baseline="-25000" dirty="0"/>
              <a:t>2</a:t>
            </a:r>
            <a:r>
              <a:rPr lang="en-US" sz="2800" dirty="0"/>
              <a:t> is used as the supercritical fluid.  CO</a:t>
            </a:r>
            <a:r>
              <a:rPr lang="en-US" sz="2800" baseline="-25000" dirty="0"/>
              <a:t>2</a:t>
            </a:r>
            <a:r>
              <a:rPr lang="en-US" sz="2800" dirty="0"/>
              <a:t> is first in vapor form then compressed into a liquid prior to becoming supercritical, where extraction occurs</a:t>
            </a:r>
            <a:r>
              <a:rPr lang="en-US" sz="2800" dirty="0" smtClean="0"/>
              <a:t>.  </a:t>
            </a:r>
          </a:p>
          <a:p>
            <a:pPr marL="0" indent="0" algn="just">
              <a:buNone/>
            </a:pPr>
            <a:endParaRPr lang="en-US" sz="2800" dirty="0" smtClean="0"/>
          </a:p>
          <a:p>
            <a:pPr marL="0" indent="0" algn="just">
              <a:buNone/>
            </a:pPr>
            <a:r>
              <a:rPr lang="en-US" sz="2800" dirty="0" smtClean="0"/>
              <a:t>Supercritical CO</a:t>
            </a:r>
            <a:r>
              <a:rPr lang="en-US" sz="2800" baseline="-25000" dirty="0" smtClean="0"/>
              <a:t>2</a:t>
            </a:r>
            <a:r>
              <a:rPr lang="en-US" sz="2800" dirty="0" smtClean="0"/>
              <a:t>:</a:t>
            </a:r>
          </a:p>
          <a:p>
            <a:r>
              <a:rPr lang="en-US" sz="2800" dirty="0"/>
              <a:t>Critical temperature = 30.9˚C</a:t>
            </a:r>
          </a:p>
          <a:p>
            <a:r>
              <a:rPr lang="en-US" sz="2800" dirty="0"/>
              <a:t>Critical pressure = 73.8 bar</a:t>
            </a:r>
          </a:p>
          <a:p>
            <a:r>
              <a:rPr lang="en-US" sz="2800" dirty="0"/>
              <a:t>Critical density </a:t>
            </a:r>
            <a:r>
              <a:rPr lang="en-US" sz="2800" dirty="0" smtClean="0"/>
              <a:t>= 0.467 </a:t>
            </a:r>
            <a:r>
              <a:rPr lang="en-US" sz="2800" dirty="0"/>
              <a:t>gm/ml</a:t>
            </a:r>
          </a:p>
          <a:p>
            <a:pPr marL="0" indent="0">
              <a:buNone/>
            </a:pPr>
            <a:endParaRPr lang="en-US" sz="2800" dirty="0"/>
          </a:p>
          <a:p>
            <a:pPr marL="0" indent="0">
              <a:buNone/>
            </a:pPr>
            <a:endParaRPr lang="en-US" dirty="0"/>
          </a:p>
        </p:txBody>
      </p:sp>
      <p:sp>
        <p:nvSpPr>
          <p:cNvPr id="5" name="Footer Placeholder 4"/>
          <p:cNvSpPr>
            <a:spLocks noGrp="1"/>
          </p:cNvSpPr>
          <p:nvPr>
            <p:ph type="ftr" sz="quarter" idx="11"/>
          </p:nvPr>
        </p:nvSpPr>
        <p:spPr>
          <a:xfrm>
            <a:off x="762000" y="6248400"/>
            <a:ext cx="2350681" cy="365125"/>
          </a:xfrm>
        </p:spPr>
        <p:txBody>
          <a:bodyPr/>
          <a:lstStyle/>
          <a:p>
            <a:pPr algn="l"/>
            <a:r>
              <a:rPr lang="en-US" sz="1600" dirty="0" smtClean="0"/>
              <a:t>2</a:t>
            </a:r>
            <a:endParaRPr lang="en-US" sz="1600" dirty="0"/>
          </a:p>
        </p:txBody>
      </p:sp>
      <p:sp>
        <p:nvSpPr>
          <p:cNvPr id="2" name="Title 1"/>
          <p:cNvSpPr>
            <a:spLocks noGrp="1"/>
          </p:cNvSpPr>
          <p:nvPr>
            <p:ph type="title"/>
          </p:nvPr>
        </p:nvSpPr>
        <p:spPr/>
        <p:txBody>
          <a:bodyPr/>
          <a:lstStyle/>
          <a:p>
            <a:r>
              <a:rPr lang="en-US" dirty="0" smtClean="0"/>
              <a:t>Supercritical Fluid Extraction</a:t>
            </a:r>
            <a:endParaRPr lang="en-US" dirty="0"/>
          </a:p>
        </p:txBody>
      </p:sp>
    </p:spTree>
    <p:extLst>
      <p:ext uri="{BB962C8B-B14F-4D97-AF65-F5344CB8AC3E}">
        <p14:creationId xmlns:p14="http://schemas.microsoft.com/office/powerpoint/2010/main" val="8469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0037"/>
            <a:ext cx="8229600" cy="4525963"/>
          </a:xfrm>
        </p:spPr>
        <p:txBody>
          <a:bodyPr/>
          <a:lstStyle/>
          <a:p>
            <a:r>
              <a:rPr lang="en-US" dirty="0" smtClean="0"/>
              <a:t>Co-solvents that are added to CO</a:t>
            </a:r>
            <a:r>
              <a:rPr lang="en-US" baseline="-25000" dirty="0" smtClean="0"/>
              <a:t>2</a:t>
            </a:r>
            <a:r>
              <a:rPr lang="en-US" dirty="0" smtClean="0"/>
              <a:t> to enhance extraction efficiency</a:t>
            </a:r>
          </a:p>
          <a:p>
            <a:pPr marL="109728" indent="0">
              <a:buNone/>
            </a:pPr>
            <a:endParaRPr lang="en-US" sz="800" dirty="0" smtClean="0"/>
          </a:p>
          <a:p>
            <a:r>
              <a:rPr lang="en-US" dirty="0" smtClean="0"/>
              <a:t>Usually 1 to 10% of methanol or ethanol is added to expand the extraction range to include more polar lipids</a:t>
            </a:r>
          </a:p>
          <a:p>
            <a:pPr marL="109728" indent="0">
              <a:buNone/>
            </a:pPr>
            <a:endParaRPr lang="en-US" sz="800" dirty="0" smtClean="0"/>
          </a:p>
          <a:p>
            <a:r>
              <a:rPr lang="en-US" dirty="0" smtClean="0"/>
              <a:t>Organic modifiers can increase the complexity of the experimental model that determines SCF extraction parameters</a:t>
            </a:r>
            <a:endParaRPr lang="en-US" dirty="0"/>
          </a:p>
        </p:txBody>
      </p:sp>
      <p:sp>
        <p:nvSpPr>
          <p:cNvPr id="5" name="Footer Placeholder 4"/>
          <p:cNvSpPr>
            <a:spLocks noGrp="1"/>
          </p:cNvSpPr>
          <p:nvPr>
            <p:ph type="ftr" sz="quarter" idx="11"/>
          </p:nvPr>
        </p:nvSpPr>
        <p:spPr>
          <a:xfrm>
            <a:off x="609600" y="6248400"/>
            <a:ext cx="2350681" cy="365125"/>
          </a:xfrm>
        </p:spPr>
        <p:txBody>
          <a:bodyPr/>
          <a:lstStyle/>
          <a:p>
            <a:pPr algn="l"/>
            <a:r>
              <a:rPr lang="en-US" sz="1600" dirty="0" smtClean="0"/>
              <a:t>2,4</a:t>
            </a:r>
            <a:endParaRPr lang="en-US" sz="1600" dirty="0"/>
          </a:p>
        </p:txBody>
      </p:sp>
      <p:sp>
        <p:nvSpPr>
          <p:cNvPr id="2" name="Title 1"/>
          <p:cNvSpPr>
            <a:spLocks noGrp="1"/>
          </p:cNvSpPr>
          <p:nvPr>
            <p:ph type="title"/>
          </p:nvPr>
        </p:nvSpPr>
        <p:spPr/>
        <p:txBody>
          <a:bodyPr/>
          <a:lstStyle/>
          <a:p>
            <a:r>
              <a:rPr lang="en-US" dirty="0" smtClean="0"/>
              <a:t>Modifiers</a:t>
            </a:r>
            <a:endParaRPr lang="en-US" dirty="0"/>
          </a:p>
        </p:txBody>
      </p:sp>
    </p:spTree>
    <p:extLst>
      <p:ext uri="{BB962C8B-B14F-4D97-AF65-F5344CB8AC3E}">
        <p14:creationId xmlns:p14="http://schemas.microsoft.com/office/powerpoint/2010/main" val="3072179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pPr marL="0" indent="0">
              <a:buNone/>
            </a:pPr>
            <a:endParaRPr lang="en-US" dirty="0"/>
          </a:p>
          <a:p>
            <a:r>
              <a:rPr lang="en-US" dirty="0" smtClean="0"/>
              <a:t>The </a:t>
            </a:r>
            <a:r>
              <a:rPr lang="en-US" dirty="0"/>
              <a:t>necessary apparatus for a SFE setup is simple. </a:t>
            </a:r>
            <a:r>
              <a:rPr lang="en-US" dirty="0" smtClean="0"/>
              <a:t>Figure depicts </a:t>
            </a:r>
            <a:r>
              <a:rPr lang="en-US" dirty="0"/>
              <a:t>the basic elements of a SFE instrument, which is composed of a reservoir of supercritical fluid, a pressure tuning injection unit, two pumps (to take the components in the mobile phase in and to send them out of the extraction cell), and a collection chamber.</a:t>
            </a:r>
          </a:p>
          <a:p>
            <a:endParaRPr lang="en-US" dirty="0"/>
          </a:p>
        </p:txBody>
      </p:sp>
      <p:sp>
        <p:nvSpPr>
          <p:cNvPr id="6" name="Footer Placeholder 5"/>
          <p:cNvSpPr>
            <a:spLocks noGrp="1"/>
          </p:cNvSpPr>
          <p:nvPr>
            <p:ph type="ftr" sz="quarter" idx="11"/>
          </p:nvPr>
        </p:nvSpPr>
        <p:spPr>
          <a:xfrm>
            <a:off x="762000" y="6248400"/>
            <a:ext cx="990600" cy="365125"/>
          </a:xfrm>
        </p:spPr>
        <p:txBody>
          <a:bodyPr/>
          <a:lstStyle/>
          <a:p>
            <a:pPr algn="l"/>
            <a:r>
              <a:rPr lang="en-US" sz="1600" b="1" dirty="0" smtClean="0"/>
              <a:t>5</a:t>
            </a:r>
            <a:endParaRPr lang="en-US" sz="1600" b="1" dirty="0"/>
          </a:p>
        </p:txBody>
      </p:sp>
      <p:sp>
        <p:nvSpPr>
          <p:cNvPr id="2" name="Title 1"/>
          <p:cNvSpPr>
            <a:spLocks noGrp="1"/>
          </p:cNvSpPr>
          <p:nvPr>
            <p:ph type="title"/>
          </p:nvPr>
        </p:nvSpPr>
        <p:spPr/>
        <p:txBody>
          <a:bodyPr/>
          <a:lstStyle/>
          <a:p>
            <a:r>
              <a:rPr lang="en-US" dirty="0" smtClean="0"/>
              <a:t>SFE Apparatus</a:t>
            </a:r>
            <a:endParaRPr lang="en-US" dirty="0"/>
          </a:p>
        </p:txBody>
      </p:sp>
      <p:pic>
        <p:nvPicPr>
          <p:cNvPr id="4" name="Picture 3" descr="http://cnx.org/resources/b94db5e6df797aa1fa7fc3f072a84291/graphics3.png"/>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524000"/>
            <a:ext cx="6477000" cy="2819400"/>
          </a:xfrm>
          <a:prstGeom prst="rect">
            <a:avLst/>
          </a:prstGeom>
          <a:noFill/>
          <a:ln>
            <a:noFill/>
          </a:ln>
        </p:spPr>
      </p:pic>
    </p:spTree>
    <p:extLst>
      <p:ext uri="{BB962C8B-B14F-4D97-AF65-F5344CB8AC3E}">
        <p14:creationId xmlns:p14="http://schemas.microsoft.com/office/powerpoint/2010/main" val="2108474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Equilibrium </a:t>
            </a:r>
            <a:r>
              <a:rPr lang="en-US" dirty="0"/>
              <a:t>state between the solute and the solvent is achieved before any sample is taken out to analyze the solubility.  </a:t>
            </a:r>
            <a:endParaRPr lang="en-US" dirty="0" smtClean="0"/>
          </a:p>
          <a:p>
            <a:endParaRPr lang="en-US" dirty="0"/>
          </a:p>
          <a:p>
            <a:r>
              <a:rPr lang="en-US" dirty="0" smtClean="0"/>
              <a:t>Static </a:t>
            </a:r>
            <a:r>
              <a:rPr lang="en-US" dirty="0"/>
              <a:t>method carries out the equilibrium process in many ways that include recirculation of the solvent, agitation by the magnetic stirrer, or simply trapping the solvent in the equilibrium cell for some time </a:t>
            </a:r>
            <a:endParaRPr lang="en-US" dirty="0" smtClean="0"/>
          </a:p>
          <a:p>
            <a:endParaRPr lang="en-US" dirty="0" smtClean="0"/>
          </a:p>
          <a:p>
            <a:r>
              <a:rPr lang="en-US" dirty="0" smtClean="0"/>
              <a:t>In </a:t>
            </a:r>
            <a:r>
              <a:rPr lang="en-US" dirty="0"/>
              <a:t>the static extraction experiment, there are two distinct steps in the process: </a:t>
            </a:r>
          </a:p>
          <a:p>
            <a:pPr marL="914400" lvl="1" indent="-514350">
              <a:buFont typeface="+mj-lt"/>
              <a:buAutoNum type="arabicPeriod"/>
            </a:pPr>
            <a:r>
              <a:rPr lang="en-US" dirty="0"/>
              <a:t>The mobile phase fills the extraction cell and interacts with the sample.</a:t>
            </a:r>
          </a:p>
          <a:p>
            <a:pPr marL="914400" lvl="1" indent="-514350">
              <a:buFont typeface="+mj-lt"/>
              <a:buAutoNum type="arabicPeriod"/>
            </a:pPr>
            <a:r>
              <a:rPr lang="en-US" dirty="0"/>
              <a:t>The second pump is opened and the extracted substances are taken out at once.</a:t>
            </a:r>
          </a:p>
          <a:p>
            <a:pPr marL="914400" lvl="1" indent="-514350">
              <a:buFont typeface="+mj-lt"/>
              <a:buAutoNum type="arabicPeriod"/>
            </a:pPr>
            <a:endParaRPr lang="en-US" dirty="0"/>
          </a:p>
          <a:p>
            <a:endParaRPr lang="en-US" dirty="0"/>
          </a:p>
        </p:txBody>
      </p:sp>
      <p:sp>
        <p:nvSpPr>
          <p:cNvPr id="5" name="Footer Placeholder 4"/>
          <p:cNvSpPr>
            <a:spLocks noGrp="1"/>
          </p:cNvSpPr>
          <p:nvPr>
            <p:ph type="ftr" sz="quarter" idx="11"/>
          </p:nvPr>
        </p:nvSpPr>
        <p:spPr>
          <a:xfrm>
            <a:off x="685800" y="6264275"/>
            <a:ext cx="2350681" cy="365125"/>
          </a:xfrm>
        </p:spPr>
        <p:txBody>
          <a:bodyPr/>
          <a:lstStyle/>
          <a:p>
            <a:pPr algn="l"/>
            <a:r>
              <a:rPr lang="en-US" sz="1600" dirty="0" smtClean="0"/>
              <a:t>3,5</a:t>
            </a:r>
            <a:endParaRPr lang="en-US" sz="1600" dirty="0"/>
          </a:p>
        </p:txBody>
      </p:sp>
      <p:sp>
        <p:nvSpPr>
          <p:cNvPr id="2" name="Title 1"/>
          <p:cNvSpPr>
            <a:spLocks noGrp="1"/>
          </p:cNvSpPr>
          <p:nvPr>
            <p:ph type="title"/>
          </p:nvPr>
        </p:nvSpPr>
        <p:spPr/>
        <p:txBody>
          <a:bodyPr>
            <a:normAutofit/>
          </a:bodyPr>
          <a:lstStyle/>
          <a:p>
            <a:r>
              <a:rPr lang="en-US" dirty="0" smtClean="0"/>
              <a:t>Static Mode</a:t>
            </a:r>
            <a:endParaRPr lang="en-US" dirty="0"/>
          </a:p>
        </p:txBody>
      </p:sp>
    </p:spTree>
    <p:extLst>
      <p:ext uri="{BB962C8B-B14F-4D97-AF65-F5344CB8AC3E}">
        <p14:creationId xmlns:p14="http://schemas.microsoft.com/office/powerpoint/2010/main" val="33771660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1166</TotalTime>
  <Words>1998</Words>
  <Application>Microsoft Office PowerPoint</Application>
  <PresentationFormat>On-screen Show (4:3)</PresentationFormat>
  <Paragraphs>289</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Supercritical Fluid Extraction</vt:lpstr>
      <vt:lpstr>Outline</vt:lpstr>
      <vt:lpstr>History</vt:lpstr>
      <vt:lpstr>Supercritical Fluid</vt:lpstr>
      <vt:lpstr>Supercritical Fluid Characteristics</vt:lpstr>
      <vt:lpstr>Supercritical Fluid Extraction</vt:lpstr>
      <vt:lpstr>Modifiers</vt:lpstr>
      <vt:lpstr>SFE Apparatus</vt:lpstr>
      <vt:lpstr>Static Mode</vt:lpstr>
      <vt:lpstr>Dynamic extraction mode</vt:lpstr>
      <vt:lpstr>Characteristics of SCF</vt:lpstr>
      <vt:lpstr>Theory-Density</vt:lpstr>
      <vt:lpstr>Equation of State</vt:lpstr>
      <vt:lpstr>Solubility</vt:lpstr>
      <vt:lpstr>Viscosity</vt:lpstr>
      <vt:lpstr>Viscosity and Density</vt:lpstr>
      <vt:lpstr>Diffusivity</vt:lpstr>
      <vt:lpstr>Diffusion Coefficients</vt:lpstr>
      <vt:lpstr>Sample Matrix Influences</vt:lpstr>
      <vt:lpstr>Advantages</vt:lpstr>
      <vt:lpstr>Disadvantages</vt:lpstr>
      <vt:lpstr>Applications</vt:lpstr>
      <vt:lpstr>Applications (1)</vt:lpstr>
      <vt:lpstr>Applications (2)</vt:lpstr>
      <vt:lpstr>Application (3)</vt:lpstr>
      <vt:lpstr>Conclusions</vt:lpstr>
      <vt:lpstr>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Advantages</dc:title>
  <dc:creator>Morgan</dc:creator>
  <cp:lastModifiedBy>Morgan</cp:lastModifiedBy>
  <cp:revision>61</cp:revision>
  <dcterms:created xsi:type="dcterms:W3CDTF">2014-12-05T07:30:08Z</dcterms:created>
  <dcterms:modified xsi:type="dcterms:W3CDTF">2014-12-09T22:19:37Z</dcterms:modified>
</cp:coreProperties>
</file>