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479" r:id="rId3"/>
    <p:sldId id="480" r:id="rId4"/>
    <p:sldId id="441" r:id="rId5"/>
    <p:sldId id="445" r:id="rId6"/>
    <p:sldId id="308" r:id="rId7"/>
    <p:sldId id="481" r:id="rId8"/>
    <p:sldId id="447" r:id="rId9"/>
    <p:sldId id="309" r:id="rId10"/>
    <p:sldId id="449" r:id="rId11"/>
    <p:sldId id="310" r:id="rId12"/>
    <p:sldId id="451" r:id="rId13"/>
    <p:sldId id="452" r:id="rId14"/>
    <p:sldId id="294" r:id="rId15"/>
    <p:sldId id="311" r:id="rId16"/>
    <p:sldId id="312" r:id="rId17"/>
    <p:sldId id="313" r:id="rId18"/>
    <p:sldId id="457" r:id="rId19"/>
    <p:sldId id="475" r:id="rId20"/>
    <p:sldId id="314" r:id="rId21"/>
    <p:sldId id="315" r:id="rId22"/>
    <p:sldId id="460" r:id="rId23"/>
    <p:sldId id="316" r:id="rId24"/>
    <p:sldId id="476" r:id="rId25"/>
    <p:sldId id="463" r:id="rId26"/>
    <p:sldId id="317" r:id="rId27"/>
    <p:sldId id="465" r:id="rId28"/>
    <p:sldId id="466" r:id="rId29"/>
    <p:sldId id="467" r:id="rId30"/>
    <p:sldId id="468" r:id="rId31"/>
    <p:sldId id="295" r:id="rId32"/>
    <p:sldId id="296" r:id="rId33"/>
    <p:sldId id="471" r:id="rId34"/>
    <p:sldId id="477" r:id="rId35"/>
    <p:sldId id="478" r:id="rId36"/>
    <p:sldId id="482" r:id="rId37"/>
    <p:sldId id="483" r:id="rId38"/>
    <p:sldId id="484" r:id="rId39"/>
    <p:sldId id="284" r:id="rId40"/>
    <p:sldId id="440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CC6600"/>
    <a:srgbClr val="DDDDDD"/>
    <a:srgbClr val="EAEAEA"/>
    <a:srgbClr val="CCCC00"/>
    <a:srgbClr val="003366"/>
    <a:srgbClr val="FFFFFF"/>
    <a:srgbClr val="0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377" autoAdjust="0"/>
    <p:restoredTop sz="94624" autoAdjust="0"/>
  </p:normalViewPr>
  <p:slideViewPr>
    <p:cSldViewPr>
      <p:cViewPr varScale="1">
        <p:scale>
          <a:sx n="109" d="100"/>
          <a:sy n="109" d="100"/>
        </p:scale>
        <p:origin x="-4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50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50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1EE64C-EC80-4285-BE11-8120E4EF21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0247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803C3C-B172-4004-BB39-0D61AFC13A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9495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B7D2F7-8D03-4B6D-83AA-BB5E9AB33A14}" type="slidenum">
              <a:rPr lang="en-US"/>
              <a:pPr/>
              <a:t>1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C123E-65D3-4CF5-8913-087E3901468B}" type="slidenum">
              <a:rPr lang="en-US"/>
              <a:pPr/>
              <a:t>13</a:t>
            </a:fld>
            <a:endParaRPr lang="en-US"/>
          </a:p>
        </p:txBody>
      </p:sp>
      <p:sp>
        <p:nvSpPr>
          <p:cNvPr id="117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88045-E7EB-4CCC-B478-6873F26F8663}" type="slidenum">
              <a:rPr lang="en-US"/>
              <a:pPr/>
              <a:t>14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86BD6E-A035-4701-8B9B-BAD880A41625}" type="slidenum">
              <a:rPr lang="en-US"/>
              <a:pPr/>
              <a:t>15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42AA9-0ACF-4867-A3BC-2F7ABC078139}" type="slidenum">
              <a:rPr lang="en-US"/>
              <a:pPr/>
              <a:t>16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A9457D-84E3-488A-B9EA-BFAB9F4E5474}" type="slidenum">
              <a:rPr lang="en-US"/>
              <a:pPr/>
              <a:t>17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F7DEFA-7E8B-4054-8338-E067D8096232}" type="slidenum">
              <a:rPr lang="en-US"/>
              <a:pPr/>
              <a:t>18</a:t>
            </a:fld>
            <a:endParaRPr lang="en-US"/>
          </a:p>
        </p:txBody>
      </p:sp>
      <p:sp>
        <p:nvSpPr>
          <p:cNvPr id="118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395B9A-A2CC-4A00-9F57-F30B20E22009}" type="slidenum">
              <a:rPr lang="en-US"/>
              <a:pPr/>
              <a:t>19</a:t>
            </a:fld>
            <a:endParaRPr lang="en-US"/>
          </a:p>
        </p:txBody>
      </p:sp>
      <p:sp>
        <p:nvSpPr>
          <p:cNvPr id="122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4220B-0312-4A05-AEE5-2F5792B0DC1B}" type="slidenum">
              <a:rPr lang="en-US"/>
              <a:pPr/>
              <a:t>20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8CFEE-9DA8-466E-B471-82A780A94BD9}" type="slidenum">
              <a:rPr lang="en-US"/>
              <a:pPr/>
              <a:t>21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42D263-5834-40CC-B3D2-1525F7D277DD}" type="slidenum">
              <a:rPr lang="en-US"/>
              <a:pPr/>
              <a:t>22</a:t>
            </a:fld>
            <a:endParaRPr lang="en-US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668247-BA00-404A-AF15-BBE1DA3911D1}" type="slidenum">
              <a:rPr lang="en-US"/>
              <a:pPr/>
              <a:t>4</a:t>
            </a:fld>
            <a:endParaRPr lang="en-US"/>
          </a:p>
        </p:txBody>
      </p:sp>
      <p:sp>
        <p:nvSpPr>
          <p:cNvPr id="115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99D6F9-AE72-4F2D-9E18-A4DA59DEFCD5}" type="slidenum">
              <a:rPr lang="en-US"/>
              <a:pPr/>
              <a:t>23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ED36C7-D093-4520-952A-410B53C0813E}" type="slidenum">
              <a:rPr lang="en-US"/>
              <a:pPr/>
              <a:t>24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D29C42-C057-49D9-9C13-92BD9FC716FB}" type="slidenum">
              <a:rPr lang="en-US"/>
              <a:pPr/>
              <a:t>25</a:t>
            </a:fld>
            <a:endParaRPr lang="en-US"/>
          </a:p>
        </p:txBody>
      </p:sp>
      <p:sp>
        <p:nvSpPr>
          <p:cNvPr id="120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DC420-6E0E-47EB-9BDE-F1A781818046}" type="slidenum">
              <a:rPr lang="en-US"/>
              <a:pPr/>
              <a:t>26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529E6-F700-4E63-98B7-68C0BCDA0909}" type="slidenum">
              <a:rPr lang="en-US"/>
              <a:pPr/>
              <a:t>27</a:t>
            </a:fld>
            <a:endParaRPr lang="en-US"/>
          </a:p>
        </p:txBody>
      </p:sp>
      <p:sp>
        <p:nvSpPr>
          <p:cNvPr id="120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E6D76A-A663-4AC4-87BC-1823144D36D4}" type="slidenum">
              <a:rPr lang="en-US"/>
              <a:pPr/>
              <a:t>28</a:t>
            </a:fld>
            <a:endParaRPr lang="en-US"/>
          </a:p>
        </p:txBody>
      </p:sp>
      <p:sp>
        <p:nvSpPr>
          <p:cNvPr id="120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849FFF-7807-4521-96AD-62D4C5373CF1}" type="slidenum">
              <a:rPr lang="en-US"/>
              <a:pPr/>
              <a:t>29</a:t>
            </a:fld>
            <a:endParaRPr lang="en-US"/>
          </a:p>
        </p:txBody>
      </p:sp>
      <p:sp>
        <p:nvSpPr>
          <p:cNvPr id="121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B98ECC-E9EC-4DAA-AAC2-F24874D68EFD}" type="slidenum">
              <a:rPr lang="en-US"/>
              <a:pPr/>
              <a:t>30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39AD1-1896-4786-9808-A7242A0D8C93}" type="slidenum">
              <a:rPr lang="en-US"/>
              <a:pPr/>
              <a:t>31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8EA2B9-032E-4A0E-99CE-CB27B28E4139}" type="slidenum">
              <a:rPr lang="en-US"/>
              <a:pPr/>
              <a:t>32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0C728-06B1-41A8-8FBF-1EC7E228DDA3}" type="slidenum">
              <a:rPr lang="en-US"/>
              <a:pPr/>
              <a:t>5</a:t>
            </a:fld>
            <a:endParaRPr lang="en-US"/>
          </a:p>
        </p:txBody>
      </p:sp>
      <p:sp>
        <p:nvSpPr>
          <p:cNvPr id="116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6707B-10B5-47EF-A57E-2B81890C9D40}" type="slidenum">
              <a:rPr lang="en-US"/>
              <a:pPr/>
              <a:t>33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6F6279-FAF7-4363-B894-0B8F06EB78B2}" type="slidenum">
              <a:rPr lang="en-US"/>
              <a:pPr/>
              <a:t>34</a:t>
            </a:fld>
            <a:endParaRPr lang="en-US"/>
          </a:p>
        </p:txBody>
      </p:sp>
      <p:sp>
        <p:nvSpPr>
          <p:cNvPr id="123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EE089-EF7F-48F9-A94F-96F3575B3BCC}" type="slidenum">
              <a:rPr lang="en-US"/>
              <a:pPr/>
              <a:t>35</a:t>
            </a:fld>
            <a:endParaRPr lang="en-US"/>
          </a:p>
        </p:txBody>
      </p:sp>
      <p:sp>
        <p:nvSpPr>
          <p:cNvPr id="123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EE089-EF7F-48F9-A94F-96F3575B3BCC}" type="slidenum">
              <a:rPr lang="en-US"/>
              <a:pPr/>
              <a:t>36</a:t>
            </a:fld>
            <a:endParaRPr lang="en-US"/>
          </a:p>
        </p:txBody>
      </p:sp>
      <p:sp>
        <p:nvSpPr>
          <p:cNvPr id="123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EE089-EF7F-48F9-A94F-96F3575B3BCC}" type="slidenum">
              <a:rPr lang="en-US"/>
              <a:pPr/>
              <a:t>37</a:t>
            </a:fld>
            <a:endParaRPr lang="en-US"/>
          </a:p>
        </p:txBody>
      </p:sp>
      <p:sp>
        <p:nvSpPr>
          <p:cNvPr id="123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EE089-EF7F-48F9-A94F-96F3575B3BCC}" type="slidenum">
              <a:rPr lang="en-US"/>
              <a:pPr/>
              <a:t>38</a:t>
            </a:fld>
            <a:endParaRPr lang="en-US"/>
          </a:p>
        </p:txBody>
      </p:sp>
      <p:sp>
        <p:nvSpPr>
          <p:cNvPr id="123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5046C3-DB87-4603-AA9F-2A241AF6192F}" type="slidenum">
              <a:rPr lang="en-US"/>
              <a:pPr/>
              <a:t>39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88773-1150-4EB4-B1A5-639881A627A5}" type="slidenum">
              <a:rPr lang="en-US"/>
              <a:pPr/>
              <a:t>40</a:t>
            </a:fld>
            <a:endParaRPr lang="en-US"/>
          </a:p>
        </p:txBody>
      </p:sp>
      <p:sp>
        <p:nvSpPr>
          <p:cNvPr id="115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DB931-7357-4DA3-A786-0804482ABA1B}" type="slidenum">
              <a:rPr lang="en-US"/>
              <a:pPr/>
              <a:t>6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17D26B-BD64-4B4D-A85C-74C5BC45C3F6}" type="slidenum">
              <a:rPr lang="en-US"/>
              <a:pPr/>
              <a:t>8</a:t>
            </a:fld>
            <a:endParaRPr lang="en-US"/>
          </a:p>
        </p:txBody>
      </p:sp>
      <p:sp>
        <p:nvSpPr>
          <p:cNvPr id="116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710BD-89ED-4C23-90D2-D159881E3F5C}" type="slidenum">
              <a:rPr lang="en-US"/>
              <a:pPr/>
              <a:t>9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5A9E8B-A6C7-4DD3-B5EE-11FC0CF8841D}" type="slidenum">
              <a:rPr lang="en-US"/>
              <a:pPr/>
              <a:t>10</a:t>
            </a:fld>
            <a:endParaRPr lang="en-US"/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4DA9D-8D76-422A-A847-E0A0ED1E6D34}" type="slidenum">
              <a:rPr lang="en-US"/>
              <a:pPr/>
              <a:t>11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C2E9F-1637-43A8-80BA-F9824B7658AA}" type="slidenum">
              <a:rPr lang="en-US"/>
              <a:pPr/>
              <a:t>12</a:t>
            </a:fld>
            <a:endParaRPr lang="en-US"/>
          </a:p>
        </p:txBody>
      </p:sp>
      <p:sp>
        <p:nvSpPr>
          <p:cNvPr id="117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1_Title Slide">
    <p:bg>
      <p:bgPr>
        <a:gradFill>
          <a:gsLst>
            <a:gs pos="32000">
              <a:schemeClr val="accent6">
                <a:lumMod val="50000"/>
                <a:lumOff val="50000"/>
              </a:schemeClr>
            </a:gs>
            <a:gs pos="0">
              <a:schemeClr val="accent6">
                <a:lumMod val="50000"/>
              </a:schemeClr>
            </a:gs>
            <a:gs pos="70000">
              <a:schemeClr val="accent6">
                <a:lumMod val="50000"/>
                <a:lumOff val="50000"/>
              </a:schemeClr>
            </a:gs>
            <a:gs pos="94000">
              <a:schemeClr val="accent6">
                <a:lumMod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105400" y="3048000"/>
            <a:ext cx="3581400" cy="519113"/>
          </a:xfrm>
          <a:noFill/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bIns="45720" anchor="t"/>
          <a:lstStyle>
            <a:lvl1pPr marL="0">
              <a:spcBef>
                <a:spcPct val="50000"/>
              </a:spcBef>
              <a:defRPr sz="2800">
                <a:solidFill>
                  <a:srgbClr val="F8F8F8"/>
                </a:solidFill>
                <a:effectLst/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4876801" y="6172200"/>
            <a:ext cx="4190999" cy="461665"/>
          </a:xfr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algn="l">
              <a:defRPr lang="en-US" sz="800" b="0" smtClean="0">
                <a:solidFill>
                  <a:schemeClr val="bg1"/>
                </a:solidFill>
              </a:defRPr>
            </a:lvl1pPr>
          </a:lstStyle>
          <a:p>
            <a:pPr>
              <a:spcBef>
                <a:spcPct val="50000"/>
              </a:spcBef>
            </a:pPr>
            <a:r>
              <a:rPr lang="en-US" dirty="0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3080" name="Text Box 8"/>
          <p:cNvSpPr txBox="1">
            <a:spLocks noChangeArrowheads="1"/>
          </p:cNvSpPr>
          <p:nvPr userDrawn="1"/>
        </p:nvSpPr>
        <p:spPr bwMode="auto">
          <a:xfrm>
            <a:off x="6705600" y="5943600"/>
            <a:ext cx="2362200" cy="21544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</a:rPr>
              <a:t>PowerPoint Presentation by Charlie </a:t>
            </a:r>
            <a:r>
              <a:rPr lang="en-US" sz="800" dirty="0" smtClean="0">
                <a:solidFill>
                  <a:schemeClr val="bg1"/>
                </a:solidFill>
              </a:rPr>
              <a:t>Cook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091" name="Rectangle 19"/>
          <p:cNvSpPr>
            <a:spLocks noChangeArrowheads="1"/>
          </p:cNvSpPr>
          <p:nvPr userDrawn="1"/>
        </p:nvSpPr>
        <p:spPr bwMode="auto">
          <a:xfrm>
            <a:off x="5105400" y="990600"/>
            <a:ext cx="3200400" cy="9461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C0C0C0"/>
                </a:solidFill>
              </a:rPr>
              <a:t>Part </a:t>
            </a:r>
            <a:r>
              <a:rPr lang="en-US" sz="2000" dirty="0" smtClean="0">
                <a:solidFill>
                  <a:srgbClr val="C0C0C0"/>
                </a:solidFill>
              </a:rPr>
              <a:t>III</a:t>
            </a:r>
            <a:r>
              <a:rPr lang="en-US" sz="3200" baseline="-6000" dirty="0">
                <a:solidFill>
                  <a:srgbClr val="B2B2B2"/>
                </a:solidFill>
              </a:rPr>
              <a:t/>
            </a:r>
            <a:br>
              <a:rPr lang="en-US" sz="3200" baseline="-6000" dirty="0">
                <a:solidFill>
                  <a:srgbClr val="B2B2B2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  <a:latin typeface="Tahoma" pitchFamily="34" charset="0"/>
              </a:rPr>
              <a:t>Developing the Entrepreneurial Plan</a:t>
            </a:r>
            <a:endParaRPr lang="en-US" sz="18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3126" name="Picture 5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3" y="-3544"/>
            <a:ext cx="4722628" cy="686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1"/>
          <p:cNvSpPr>
            <a:spLocks noChangeArrowheads="1"/>
          </p:cNvSpPr>
          <p:nvPr userDrawn="1"/>
        </p:nvSpPr>
        <p:spPr bwMode="auto">
          <a:xfrm>
            <a:off x="5105400" y="2362200"/>
            <a:ext cx="2209800" cy="54373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b="1" dirty="0" smtClean="0">
                <a:solidFill>
                  <a:srgbClr val="C0C0C0"/>
                </a:solidFill>
                <a:latin typeface="Arial" pitchFamily="34" charset="0"/>
                <a:cs typeface="Arial" pitchFamily="34" charset="0"/>
              </a:rPr>
              <a:t>C h a p t e r</a:t>
            </a:r>
            <a:r>
              <a:rPr lang="en-US" sz="1400" dirty="0" smtClean="0">
                <a:solidFill>
                  <a:srgbClr val="C0C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aseline="-10000" dirty="0" smtClean="0">
                <a:solidFill>
                  <a:srgbClr val="C0C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aseline="-10000" dirty="0" smtClean="0">
                <a:solidFill>
                  <a:srgbClr val="C0C0C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3600" baseline="-10000" dirty="0">
              <a:solidFill>
                <a:srgbClr val="C0C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129577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11–</a:t>
            </a:r>
            <a:fld id="{197B0F04-D3FF-48F7-B1E4-0032A0CED0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3096994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9082"/>
            <a:ext cx="9147176" cy="72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11–</a:t>
            </a:r>
            <a:fld id="{2042FCD6-06D9-4149-9E1A-7165F8763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1877408"/>
      </p:ext>
    </p:extLst>
  </p:cSld>
  <p:clrMapOvr>
    <a:masterClrMapping/>
  </p:clrMapOvr>
  <p:transition spd="slow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11–</a:t>
            </a:r>
            <a:fld id="{34D4EAAF-DBB1-45F3-813D-C648F728AE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930712"/>
      </p:ext>
    </p:extLst>
  </p:cSld>
  <p:clrMapOvr>
    <a:masterClrMapping/>
  </p:clrMapOvr>
  <p:transition spd="slow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11–</a:t>
            </a:r>
            <a:fld id="{17050216-AA56-4F78-9A19-2B3C2CC597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1836566"/>
      </p:ext>
    </p:extLst>
  </p:cSld>
  <p:clrMapOvr>
    <a:masterClrMapping/>
  </p:clrMapOvr>
  <p:transition spd="slow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11–</a:t>
            </a:r>
            <a:fld id="{4461F77A-1893-4831-A0DC-4E9991A537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8102267"/>
      </p:ext>
    </p:extLst>
  </p:cSld>
  <p:clrMapOvr>
    <a:masterClrMapping/>
  </p:clrMapOvr>
  <p:transition spd="slow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Slideheader01"/>
          <p:cNvSpPr>
            <a:spLocks noGrp="1" noChangeArrowheads="1"/>
          </p:cNvSpPr>
          <p:nvPr>
            <p:ph type="title"/>
          </p:nvPr>
        </p:nvSpPr>
        <p:spPr bwMode="blackWhite">
          <a:xfrm>
            <a:off x="0" y="309082"/>
            <a:ext cx="9144000" cy="723275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3366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137160" rIns="91440" bIns="9144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77000"/>
            <a:ext cx="6477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0099CC"/>
                </a:solidFill>
              </a:defRPr>
            </a:lvl1pPr>
          </a:lstStyle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1875" y="64770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b="1">
                <a:solidFill>
                  <a:srgbClr val="0099CC"/>
                </a:solidFill>
                <a:cs typeface="Times New Roman" pitchFamily="18" charset="0"/>
              </a:defRPr>
            </a:lvl1pPr>
          </a:lstStyle>
          <a:p>
            <a:r>
              <a:rPr lang="en-US" smtClean="0"/>
              <a:t>11–</a:t>
            </a:r>
            <a:fld id="{5137525C-CCC8-4008-8F82-03D171D634C7}" type="slidenum">
              <a:rPr lang="en-US" smtClean="0">
                <a:cs typeface="+mn-cs"/>
              </a:rPr>
              <a:pPr/>
              <a:t>‹#›</a:t>
            </a:fld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marL="514350" algn="l" rtl="0" fontAlgn="base">
        <a:spcBef>
          <a:spcPct val="0"/>
        </a:spcBef>
        <a:spcAft>
          <a:spcPct val="0"/>
        </a:spcAft>
        <a:defRPr lang="en-US" sz="320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marL="51435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marL="51435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marL="51435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marL="51435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97155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142875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88595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234315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231775" indent="-231775" algn="l" rtl="0" fontAlgn="base">
        <a:spcBef>
          <a:spcPct val="20000"/>
        </a:spcBef>
        <a:spcAft>
          <a:spcPct val="0"/>
        </a:spcAft>
        <a:buClr>
          <a:srgbClr val="336699"/>
        </a:buClr>
        <a:buSzPct val="85000"/>
        <a:buChar char="•"/>
        <a:defRPr sz="28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88975" indent="-287338" algn="l" rtl="0" fontAlgn="base">
        <a:spcBef>
          <a:spcPct val="20000"/>
        </a:spcBef>
        <a:spcAft>
          <a:spcPct val="0"/>
        </a:spcAft>
        <a:buSzPct val="80000"/>
        <a:buFont typeface="Wingdings" pitchFamily="2" charset="2"/>
        <a:buChar char="Ø"/>
        <a:defRPr sz="2400">
          <a:solidFill>
            <a:srgbClr val="9966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marL="1082675" indent="-223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CC66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marL="1539875" indent="-223838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6.wdp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5" Type="http://schemas.microsoft.com/office/2007/relationships/hdphoto" Target="../media/hdphoto7.wdp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1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3200"/>
              <a:t>Financial </a:t>
            </a:r>
            <a:r>
              <a:rPr lang="en-US" sz="3200"/>
              <a:t>Preparation</a:t>
            </a:r>
            <a:r>
              <a:rPr lang="fr-FR" sz="3200"/>
              <a:t> for Entrepreneurial </a:t>
            </a:r>
            <a:r>
              <a:rPr lang="en-US" sz="3200"/>
              <a:t>Ventures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4" name="Rectangle 4" descr="Slideheader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Understanding Financial Statements (cont’d)</a:t>
            </a:r>
            <a:endParaRPr lang="en-US" dirty="0"/>
          </a:p>
        </p:txBody>
      </p:sp>
      <p:sp>
        <p:nvSpPr>
          <p:cNvPr id="11724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The Cash-Flow Statement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An analysis of the cash availability and cash needs </a:t>
            </a:r>
            <a:br>
              <a:rPr lang="en-US" dirty="0" smtClean="0"/>
            </a:br>
            <a:r>
              <a:rPr lang="en-US" dirty="0" smtClean="0"/>
              <a:t>of the firm that shows the effects of a firm’s operating, investing, and financing activities on its cash balance.</a:t>
            </a:r>
          </a:p>
          <a:p>
            <a:pPr lvl="2">
              <a:spcBef>
                <a:spcPts val="1200"/>
              </a:spcBef>
            </a:pPr>
            <a:r>
              <a:rPr lang="en-US" dirty="0" smtClean="0"/>
              <a:t>How much cash did the firm generate from operations?</a:t>
            </a:r>
          </a:p>
          <a:p>
            <a:pPr lvl="2">
              <a:spcBef>
                <a:spcPts val="1200"/>
              </a:spcBef>
            </a:pPr>
            <a:r>
              <a:rPr lang="en-US" dirty="0" smtClean="0"/>
              <a:t>How did the firm finance fixed capital expenditures?</a:t>
            </a:r>
          </a:p>
          <a:p>
            <a:pPr lvl="2">
              <a:spcBef>
                <a:spcPts val="1200"/>
              </a:spcBef>
            </a:pPr>
            <a:r>
              <a:rPr lang="en-US" dirty="0" smtClean="0"/>
              <a:t>How much new debt did the firm add?</a:t>
            </a:r>
          </a:p>
          <a:p>
            <a:pPr lvl="2">
              <a:spcBef>
                <a:spcPts val="1200"/>
              </a:spcBef>
            </a:pPr>
            <a:r>
              <a:rPr lang="en-US" dirty="0" smtClean="0"/>
              <a:t>Was cash from operations sufficient to finance fixed asset purchases?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The use of a cash budget may be the best approach for an entrepreneur starting up a venture.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11–</a:t>
            </a:r>
            <a:fld id="{B532A736-C29C-4177-8DD4-6C5E6E17C87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11–</a:t>
            </a:r>
            <a:fld id="{B7F10829-7C4F-4D25-BDB6-C9DF6B7CE439}" type="slidenum">
              <a:rPr lang="en-US"/>
              <a:pPr/>
              <a:t>11</a:t>
            </a:fld>
            <a:endParaRPr lang="en-US"/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540156"/>
            <a:ext cx="8534400" cy="4572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/>
        </p:spPr>
        <p:txBody>
          <a:bodyPr lIns="0" tIns="0" rIns="0" bIns="0">
            <a:noAutofit/>
          </a:bodyPr>
          <a:lstStyle/>
          <a:p>
            <a:pPr marL="1654175" indent="-1484313">
              <a:tabLst>
                <a:tab pos="1147763" algn="ctr"/>
              </a:tabLst>
            </a:pPr>
            <a:r>
              <a:rPr lang="en-US" sz="2000" i="1" baseline="54000" dirty="0">
                <a:solidFill>
                  <a:schemeClr val="bg1"/>
                </a:solidFill>
                <a:effectLst/>
                <a:latin typeface="Book Antiqua" pitchFamily="18" charset="0"/>
              </a:rPr>
              <a:t>Table</a:t>
            </a:r>
            <a:r>
              <a:rPr lang="en-US" sz="2400" i="1" baseline="50000" dirty="0">
                <a:solidFill>
                  <a:schemeClr val="bg1"/>
                </a:solidFill>
                <a:effectLst/>
                <a:latin typeface="Book Antiqua" pitchFamily="18" charset="0"/>
              </a:rPr>
              <a:t>	</a:t>
            </a:r>
            <a:r>
              <a:rPr lang="en-US" sz="1600" dirty="0">
                <a:solidFill>
                  <a:schemeClr val="bg1"/>
                </a:solidFill>
                <a:effectLst/>
                <a:cs typeface="Tahoma" pitchFamily="34" charset="0"/>
              </a:rPr>
              <a:t>11.4</a:t>
            </a:r>
            <a:r>
              <a:rPr lang="en-US" sz="1800" dirty="0">
                <a:solidFill>
                  <a:schemeClr val="bg1"/>
                </a:solidFill>
                <a:effectLst/>
                <a:cs typeface="Tahoma" pitchFamily="34" charset="0"/>
              </a:rPr>
              <a:t>	</a:t>
            </a:r>
            <a:r>
              <a:rPr lang="en-US" sz="1800" dirty="0">
                <a:solidFill>
                  <a:srgbClr val="0099CC"/>
                </a:solidFill>
                <a:effectLst/>
                <a:cs typeface="Tahoma" pitchFamily="34" charset="0"/>
              </a:rPr>
              <a:t>Format of Statement of Cash Flows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038" y="1600200"/>
            <a:ext cx="77819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11–</a:t>
            </a:r>
            <a:fld id="{147BC936-4E9B-4B6B-8DD7-96C772296F47}" type="slidenum">
              <a:rPr lang="en-US"/>
              <a:pPr/>
              <a:t>12</a:t>
            </a:fld>
            <a:endParaRPr lang="en-US"/>
          </a:p>
        </p:txBody>
      </p:sp>
      <p:sp>
        <p:nvSpPr>
          <p:cNvPr id="1176578" name="Rectangle 2" descr="Slideheader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Preparing Financial Budgets</a:t>
            </a:r>
          </a:p>
        </p:txBody>
      </p:sp>
      <p:sp>
        <p:nvSpPr>
          <p:cNvPr id="117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620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Budget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One of the most powerful tools the entrepreneur can use in planning financial operations.</a:t>
            </a:r>
          </a:p>
          <a:p>
            <a:pPr>
              <a:lnSpc>
                <a:spcPct val="90000"/>
              </a:lnSpc>
            </a:pPr>
            <a:r>
              <a:rPr lang="en-US" dirty="0"/>
              <a:t>Operating Budget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statement of estimated income and expenses over a specified period of time.</a:t>
            </a:r>
          </a:p>
          <a:p>
            <a:pPr>
              <a:lnSpc>
                <a:spcPct val="90000"/>
              </a:lnSpc>
            </a:pPr>
            <a:r>
              <a:rPr lang="en-US" dirty="0"/>
              <a:t>Cash Budget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statement of estimated cash receipts and expenditures over a specified period of time.</a:t>
            </a:r>
          </a:p>
          <a:p>
            <a:pPr>
              <a:lnSpc>
                <a:spcPct val="90000"/>
              </a:lnSpc>
            </a:pPr>
            <a:r>
              <a:rPr lang="en-US" dirty="0"/>
              <a:t>Capital Budget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plan for expenditures on assets with returns expected to last beyond one year.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11–</a:t>
            </a:r>
            <a:fld id="{ABFC076B-5FD6-41B6-B8EF-980DFAFFBD25}" type="slidenum">
              <a:rPr lang="en-US"/>
              <a:pPr/>
              <a:t>13</a:t>
            </a:fld>
            <a:endParaRPr lang="en-US"/>
          </a:p>
        </p:txBody>
      </p:sp>
      <p:sp>
        <p:nvSpPr>
          <p:cNvPr id="1178626" name="Rectangle 2" descr="Slideheader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Operating Budget</a:t>
            </a:r>
          </a:p>
        </p:txBody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US" dirty="0"/>
              <a:t>Sales Forecasting</a:t>
            </a:r>
          </a:p>
          <a:p>
            <a:pPr lvl="1">
              <a:lnSpc>
                <a:spcPct val="90000"/>
              </a:lnSpc>
              <a:spcBef>
                <a:spcPts val="900"/>
              </a:spcBef>
            </a:pPr>
            <a:r>
              <a:rPr lang="en-US" dirty="0"/>
              <a:t>Creating an operating budget through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preparation </a:t>
            </a:r>
            <a:r>
              <a:rPr lang="en-US" dirty="0"/>
              <a:t>of the sales forecast.</a:t>
            </a:r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US" dirty="0"/>
              <a:t>Forecasting </a:t>
            </a:r>
          </a:p>
          <a:p>
            <a:pPr lvl="1">
              <a:lnSpc>
                <a:spcPct val="90000"/>
              </a:lnSpc>
              <a:spcBef>
                <a:spcPts val="900"/>
              </a:spcBef>
            </a:pPr>
            <a:r>
              <a:rPr lang="en-US" dirty="0"/>
              <a:t>Linear regression: a statistical forecasting technique.</a:t>
            </a:r>
          </a:p>
          <a:p>
            <a:pPr lvl="1">
              <a:lnSpc>
                <a:spcPct val="90000"/>
              </a:lnSpc>
              <a:spcBef>
                <a:spcPts val="900"/>
              </a:spcBef>
            </a:pPr>
            <a:r>
              <a:rPr lang="en-US" b="1" i="1" dirty="0">
                <a:latin typeface="Times New Roman" pitchFamily="18" charset="0"/>
              </a:rPr>
              <a:t>Y = a + </a:t>
            </a:r>
            <a:r>
              <a:rPr lang="en-US" b="1" i="1" dirty="0" err="1">
                <a:latin typeface="Times New Roman" pitchFamily="18" charset="0"/>
              </a:rPr>
              <a:t>bx</a:t>
            </a:r>
            <a:endParaRPr lang="en-US" b="1" i="1" dirty="0">
              <a:latin typeface="Times New Roman" pitchFamily="18" charset="0"/>
            </a:endParaRPr>
          </a:p>
          <a:p>
            <a:pPr lvl="2">
              <a:lnSpc>
                <a:spcPct val="90000"/>
              </a:lnSpc>
              <a:spcBef>
                <a:spcPts val="900"/>
              </a:spcBef>
            </a:pPr>
            <a:r>
              <a:rPr lang="en-US" i="1" dirty="0">
                <a:latin typeface="Times New Roman" pitchFamily="18" charset="0"/>
              </a:rPr>
              <a:t>Y</a:t>
            </a:r>
            <a:r>
              <a:rPr lang="en-US" dirty="0"/>
              <a:t> is a dependent variable</a:t>
            </a:r>
            <a:r>
              <a:rPr lang="en-US" dirty="0">
                <a:cs typeface="Arial" pitchFamily="34" charset="0"/>
              </a:rPr>
              <a:t>—its value is </a:t>
            </a:r>
            <a:r>
              <a:rPr lang="en-US" dirty="0"/>
              <a:t>dependent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/>
              <a:t>the values of </a:t>
            </a:r>
            <a:r>
              <a:rPr lang="en-US" b="1" i="1" dirty="0">
                <a:latin typeface="Times New Roman" pitchFamily="18" charset="0"/>
              </a:rPr>
              <a:t>a</a:t>
            </a:r>
            <a:r>
              <a:rPr lang="en-US" dirty="0"/>
              <a:t>, </a:t>
            </a:r>
            <a:r>
              <a:rPr lang="en-US" b="1" i="1" dirty="0">
                <a:latin typeface="Times New Roman" pitchFamily="18" charset="0"/>
              </a:rPr>
              <a:t>b</a:t>
            </a:r>
            <a:r>
              <a:rPr lang="en-US" dirty="0"/>
              <a:t>, and </a:t>
            </a:r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dirty="0"/>
              <a:t>.</a:t>
            </a:r>
          </a:p>
          <a:p>
            <a:pPr lvl="2">
              <a:lnSpc>
                <a:spcPct val="90000"/>
              </a:lnSpc>
              <a:spcBef>
                <a:spcPts val="900"/>
              </a:spcBef>
            </a:pPr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dirty="0"/>
              <a:t> is an independent variable that is not dependent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/>
              <a:t>any of the other variables</a:t>
            </a:r>
          </a:p>
          <a:p>
            <a:pPr lvl="2">
              <a:lnSpc>
                <a:spcPct val="90000"/>
              </a:lnSpc>
              <a:spcBef>
                <a:spcPts val="900"/>
              </a:spcBef>
            </a:pPr>
            <a:r>
              <a:rPr lang="en-US" b="1" i="1" dirty="0">
                <a:latin typeface="Times New Roman" pitchFamily="18" charset="0"/>
              </a:rPr>
              <a:t>a</a:t>
            </a:r>
            <a:r>
              <a:rPr lang="en-US" dirty="0"/>
              <a:t> is a constant.</a:t>
            </a:r>
          </a:p>
          <a:p>
            <a:pPr lvl="2">
              <a:lnSpc>
                <a:spcPct val="90000"/>
              </a:lnSpc>
              <a:spcBef>
                <a:spcPts val="900"/>
              </a:spcBef>
            </a:pPr>
            <a:r>
              <a:rPr lang="en-US" b="1" i="1" dirty="0">
                <a:latin typeface="Times New Roman" pitchFamily="18" charset="0"/>
              </a:rPr>
              <a:t>b</a:t>
            </a:r>
            <a:r>
              <a:rPr lang="en-US" dirty="0"/>
              <a:t> is the slope of the line of correlation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the change in </a:t>
            </a:r>
            <a:r>
              <a:rPr lang="en-US" b="1" i="1" dirty="0">
                <a:latin typeface="Times New Roman" pitchFamily="18" charset="0"/>
              </a:rPr>
              <a:t>Y</a:t>
            </a:r>
            <a:r>
              <a:rPr lang="en-US" dirty="0"/>
              <a:t> divided by the change in </a:t>
            </a:r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dirty="0"/>
              <a:t>).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11–</a:t>
            </a:r>
            <a:fld id="{0CC4EB2B-8793-4B2D-8FF3-14621E6D8B72}" type="slidenum">
              <a:rPr lang="en-US"/>
              <a:pPr/>
              <a:t>14</a:t>
            </a:fld>
            <a:endParaRPr 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title"/>
          </p:nvPr>
        </p:nvSpPr>
        <p:spPr>
          <a:xfrm>
            <a:off x="295275" y="540156"/>
            <a:ext cx="8534400" cy="4572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/>
        </p:spPr>
        <p:txBody>
          <a:bodyPr lIns="0" tIns="0" rIns="0" bIns="0">
            <a:noAutofit/>
          </a:bodyPr>
          <a:lstStyle/>
          <a:p>
            <a:pPr marL="1654175" indent="-1484313">
              <a:tabLst>
                <a:tab pos="1147763" algn="ctr"/>
              </a:tabLst>
            </a:pPr>
            <a:r>
              <a:rPr lang="en-US" sz="2000" i="1" baseline="54000" dirty="0">
                <a:solidFill>
                  <a:schemeClr val="bg1"/>
                </a:solidFill>
                <a:effectLst/>
                <a:latin typeface="Book Antiqua" pitchFamily="18" charset="0"/>
              </a:rPr>
              <a:t>Figure</a:t>
            </a:r>
            <a:r>
              <a:rPr lang="en-US" sz="2400" i="1" baseline="50000" dirty="0">
                <a:solidFill>
                  <a:schemeClr val="bg1"/>
                </a:solidFill>
                <a:effectLst/>
                <a:latin typeface="Book Antiqua" pitchFamily="18" charset="0"/>
              </a:rPr>
              <a:t>	</a:t>
            </a:r>
            <a:r>
              <a:rPr lang="en-US" sz="1600" dirty="0">
                <a:solidFill>
                  <a:schemeClr val="bg1"/>
                </a:solidFill>
                <a:effectLst/>
                <a:cs typeface="Tahoma" pitchFamily="34" charset="0"/>
              </a:rPr>
              <a:t>11.1</a:t>
            </a:r>
            <a:r>
              <a:rPr lang="en-US" sz="1800" dirty="0">
                <a:solidFill>
                  <a:schemeClr val="bg1"/>
                </a:solidFill>
                <a:effectLst/>
                <a:cs typeface="Tahoma" pitchFamily="34" charset="0"/>
              </a:rPr>
              <a:t>	</a:t>
            </a:r>
            <a:r>
              <a:rPr lang="en-US" sz="1800" dirty="0">
                <a:solidFill>
                  <a:srgbClr val="0099CC"/>
                </a:solidFill>
                <a:effectLst/>
                <a:cs typeface="Tahoma" pitchFamily="34" charset="0"/>
              </a:rPr>
              <a:t>Regression Analysis </a:t>
            </a:r>
          </a:p>
        </p:txBody>
      </p:sp>
      <p:pic>
        <p:nvPicPr>
          <p:cNvPr id="193542" name="Picture 6" descr="11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03313"/>
            <a:ext cx="6002338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3544" name="Picture 8" descr="1101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67075"/>
            <a:ext cx="3733800" cy="1990725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11–</a:t>
            </a:r>
            <a:fld id="{7063C5F3-7395-4EDA-A6BE-38A538B3448E}" type="slidenum">
              <a:rPr lang="en-US"/>
              <a:pPr/>
              <a:t>15</a:t>
            </a:fld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540156"/>
            <a:ext cx="8534400" cy="4572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/>
        </p:spPr>
        <p:txBody>
          <a:bodyPr lIns="0" tIns="0" rIns="0" bIns="0">
            <a:noAutofit/>
          </a:bodyPr>
          <a:lstStyle/>
          <a:p>
            <a:pPr marL="1654175" indent="-1484313">
              <a:tabLst>
                <a:tab pos="1147763" algn="ctr"/>
              </a:tabLst>
            </a:pPr>
            <a:r>
              <a:rPr lang="en-US" sz="2000" i="1" baseline="54000" dirty="0">
                <a:solidFill>
                  <a:schemeClr val="bg1"/>
                </a:solidFill>
                <a:effectLst/>
                <a:latin typeface="Book Antiqua" pitchFamily="18" charset="0"/>
              </a:rPr>
              <a:t>Table</a:t>
            </a:r>
            <a:r>
              <a:rPr lang="en-US" sz="2400" i="1" baseline="50000" dirty="0">
                <a:solidFill>
                  <a:schemeClr val="bg1"/>
                </a:solidFill>
                <a:effectLst/>
                <a:latin typeface="Book Antiqua" pitchFamily="18" charset="0"/>
              </a:rPr>
              <a:t>	</a:t>
            </a:r>
            <a:r>
              <a:rPr lang="en-US" sz="1600" dirty="0">
                <a:solidFill>
                  <a:schemeClr val="bg1"/>
                </a:solidFill>
                <a:effectLst/>
                <a:cs typeface="Tahoma" pitchFamily="34" charset="0"/>
              </a:rPr>
              <a:t>11.5</a:t>
            </a:r>
            <a:r>
              <a:rPr lang="en-US" sz="1800" dirty="0">
                <a:solidFill>
                  <a:schemeClr val="bg1"/>
                </a:solidFill>
                <a:effectLst/>
                <a:cs typeface="Tahoma" pitchFamily="34" charset="0"/>
              </a:rPr>
              <a:t>	</a:t>
            </a:r>
            <a:r>
              <a:rPr lang="en-US" sz="1800" dirty="0">
                <a:solidFill>
                  <a:srgbClr val="0099CC"/>
                </a:solidFill>
                <a:effectLst/>
                <a:cs typeface="Tahoma" pitchFamily="34" charset="0"/>
              </a:rPr>
              <a:t>North Central Scientific: Sales Forecast for </a:t>
            </a:r>
            <a:r>
              <a:rPr lang="en-US" sz="1800" dirty="0" smtClean="0">
                <a:solidFill>
                  <a:srgbClr val="0099CC"/>
                </a:solidFill>
                <a:effectLst/>
                <a:cs typeface="Tahoma" pitchFamily="34" charset="0"/>
              </a:rPr>
              <a:t>2015 </a:t>
            </a:r>
            <a:endParaRPr lang="en-US" sz="1800" dirty="0">
              <a:solidFill>
                <a:srgbClr val="0099CC"/>
              </a:solidFill>
              <a:effectLst/>
              <a:cs typeface="Tahoma" pitchFamily="34" charset="0"/>
            </a:endParaRPr>
          </a:p>
        </p:txBody>
      </p:sp>
      <p:pic>
        <p:nvPicPr>
          <p:cNvPr id="280579" name="Picture 3" descr="11T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81125"/>
            <a:ext cx="83343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8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11–</a:t>
            </a:r>
            <a:fld id="{289FED11-9978-4491-AB15-377D0EEA4607}" type="slidenum">
              <a:rPr lang="en-US"/>
              <a:pPr/>
              <a:t>16</a:t>
            </a:fld>
            <a:endParaRPr lang="en-US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540156"/>
            <a:ext cx="8534400" cy="4572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/>
        </p:spPr>
        <p:txBody>
          <a:bodyPr lIns="0" tIns="0" rIns="0" bIns="0">
            <a:noAutofit/>
          </a:bodyPr>
          <a:lstStyle/>
          <a:p>
            <a:pPr marL="1654175" indent="-1484313">
              <a:tabLst>
                <a:tab pos="1147763" algn="ctr"/>
              </a:tabLst>
            </a:pPr>
            <a:r>
              <a:rPr lang="en-US" sz="2000" i="1" baseline="54000" dirty="0">
                <a:solidFill>
                  <a:schemeClr val="bg1"/>
                </a:solidFill>
                <a:effectLst/>
                <a:latin typeface="Book Antiqua" pitchFamily="18" charset="0"/>
              </a:rPr>
              <a:t>Table</a:t>
            </a:r>
            <a:r>
              <a:rPr lang="en-US" sz="2400" i="1" baseline="50000" dirty="0">
                <a:solidFill>
                  <a:schemeClr val="bg1"/>
                </a:solidFill>
                <a:effectLst/>
                <a:latin typeface="Book Antiqua" pitchFamily="18" charset="0"/>
              </a:rPr>
              <a:t>	</a:t>
            </a:r>
            <a:r>
              <a:rPr lang="en-US" sz="1600" dirty="0">
                <a:solidFill>
                  <a:schemeClr val="bg1"/>
                </a:solidFill>
                <a:effectLst/>
                <a:cs typeface="Tahoma" pitchFamily="34" charset="0"/>
              </a:rPr>
              <a:t>11.6</a:t>
            </a:r>
            <a:r>
              <a:rPr lang="en-US" sz="1800" dirty="0">
                <a:solidFill>
                  <a:schemeClr val="bg1"/>
                </a:solidFill>
                <a:effectLst/>
                <a:cs typeface="Tahoma" pitchFamily="34" charset="0"/>
              </a:rPr>
              <a:t>	</a:t>
            </a:r>
            <a:r>
              <a:rPr lang="en-US" sz="1800" dirty="0">
                <a:solidFill>
                  <a:srgbClr val="0099CC"/>
                </a:solidFill>
                <a:effectLst/>
                <a:cs typeface="Tahoma" pitchFamily="34" charset="0"/>
              </a:rPr>
              <a:t>North Central Scientific: Purchase Requirements Budget for </a:t>
            </a:r>
            <a:r>
              <a:rPr lang="en-US" sz="1800" dirty="0" smtClean="0">
                <a:solidFill>
                  <a:srgbClr val="0099CC"/>
                </a:solidFill>
                <a:effectLst/>
                <a:cs typeface="Tahoma" pitchFamily="34" charset="0"/>
              </a:rPr>
              <a:t>2015</a:t>
            </a:r>
            <a:endParaRPr lang="en-US" sz="1800" dirty="0">
              <a:solidFill>
                <a:srgbClr val="0099CC"/>
              </a:solidFill>
              <a:effectLst/>
              <a:cs typeface="Tahoma" pitchFamily="34" charset="0"/>
            </a:endParaRPr>
          </a:p>
        </p:txBody>
      </p:sp>
      <p:pic>
        <p:nvPicPr>
          <p:cNvPr id="282627" name="Picture 3" descr="11T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66825"/>
            <a:ext cx="8382000" cy="46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8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11–</a:t>
            </a:r>
            <a:fld id="{2DB6A0CF-C59D-4A99-AAC0-31FF60E0C842}" type="slidenum">
              <a:rPr lang="en-US"/>
              <a:pPr/>
              <a:t>17</a:t>
            </a:fld>
            <a:endParaRPr lang="en-US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540156"/>
            <a:ext cx="8534400" cy="4572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/>
        </p:spPr>
        <p:txBody>
          <a:bodyPr lIns="0" tIns="0" rIns="0" bIns="0">
            <a:noAutofit/>
          </a:bodyPr>
          <a:lstStyle/>
          <a:p>
            <a:pPr marL="1654175" indent="-1484313">
              <a:tabLst>
                <a:tab pos="1147763" algn="ctr"/>
              </a:tabLst>
            </a:pPr>
            <a:r>
              <a:rPr lang="en-US" sz="2000" i="1" baseline="54000" dirty="0">
                <a:solidFill>
                  <a:schemeClr val="bg1"/>
                </a:solidFill>
                <a:effectLst/>
                <a:latin typeface="Book Antiqua" pitchFamily="18" charset="0"/>
              </a:rPr>
              <a:t>Table</a:t>
            </a:r>
            <a:r>
              <a:rPr lang="en-US" sz="2400" i="1" baseline="50000" dirty="0">
                <a:solidFill>
                  <a:schemeClr val="bg1"/>
                </a:solidFill>
                <a:effectLst/>
                <a:latin typeface="Book Antiqua" pitchFamily="18" charset="0"/>
              </a:rPr>
              <a:t>	</a:t>
            </a:r>
            <a:r>
              <a:rPr lang="en-US" sz="1600" dirty="0">
                <a:solidFill>
                  <a:schemeClr val="bg1"/>
                </a:solidFill>
                <a:effectLst/>
                <a:cs typeface="Tahoma" pitchFamily="34" charset="0"/>
              </a:rPr>
              <a:t>11.7</a:t>
            </a:r>
            <a:r>
              <a:rPr lang="en-US" sz="1800" dirty="0">
                <a:solidFill>
                  <a:schemeClr val="bg1"/>
                </a:solidFill>
                <a:effectLst/>
                <a:cs typeface="Tahoma" pitchFamily="34" charset="0"/>
              </a:rPr>
              <a:t>	</a:t>
            </a:r>
            <a:r>
              <a:rPr lang="en-US" sz="1800" dirty="0">
                <a:solidFill>
                  <a:srgbClr val="0099CC"/>
                </a:solidFill>
                <a:effectLst/>
                <a:cs typeface="Tahoma" pitchFamily="34" charset="0"/>
              </a:rPr>
              <a:t>Dynamic Manufacturing: Production Budget Worksheet for </a:t>
            </a:r>
            <a:r>
              <a:rPr lang="en-US" sz="1800" dirty="0" smtClean="0">
                <a:solidFill>
                  <a:srgbClr val="0099CC"/>
                </a:solidFill>
                <a:effectLst/>
                <a:cs typeface="Tahoma" pitchFamily="34" charset="0"/>
              </a:rPr>
              <a:t>2015</a:t>
            </a:r>
            <a:endParaRPr lang="en-US" sz="1800" dirty="0">
              <a:solidFill>
                <a:srgbClr val="0099CC"/>
              </a:solidFill>
              <a:effectLst/>
              <a:cs typeface="Tahoma" pitchFamily="34" charset="0"/>
            </a:endParaRPr>
          </a:p>
        </p:txBody>
      </p:sp>
      <p:pic>
        <p:nvPicPr>
          <p:cNvPr id="284675" name="Picture 3" descr="11T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82000" cy="340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8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11–</a:t>
            </a:r>
            <a:fld id="{BE98EE10-3FFC-4529-AF47-1E4657208661}" type="slidenum">
              <a:rPr lang="en-US"/>
              <a:pPr/>
              <a:t>18</a:t>
            </a:fld>
            <a:endParaRPr lang="en-US"/>
          </a:p>
        </p:txBody>
      </p:sp>
      <p:sp>
        <p:nvSpPr>
          <p:cNvPr id="1188866" name="Rectangle 2" descr="Slideheader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Cash-Flow Budget</a:t>
            </a:r>
          </a:p>
        </p:txBody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Cash-Flow Budget</a:t>
            </a:r>
          </a:p>
          <a:p>
            <a:pPr lvl="1"/>
            <a:r>
              <a:rPr lang="en-US"/>
              <a:t>Provides an overview of the cash inflows and outflows during the period. By pinpointing cash problems in advance, management can make the necessary financing arrangements.</a:t>
            </a:r>
          </a:p>
          <a:p>
            <a:r>
              <a:rPr lang="en-US"/>
              <a:t>Preparation of the cash-flow budget</a:t>
            </a:r>
          </a:p>
          <a:p>
            <a:pPr lvl="1"/>
            <a:r>
              <a:rPr lang="en-US"/>
              <a:t>Identification and timing of three cash inflows:</a:t>
            </a:r>
          </a:p>
          <a:p>
            <a:pPr lvl="2"/>
            <a:r>
              <a:rPr lang="en-US"/>
              <a:t>Cash sales</a:t>
            </a:r>
          </a:p>
          <a:p>
            <a:pPr lvl="2"/>
            <a:r>
              <a:rPr lang="en-US"/>
              <a:t>Cash payments received on account</a:t>
            </a:r>
          </a:p>
          <a:p>
            <a:pPr lvl="2"/>
            <a:r>
              <a:rPr lang="en-US"/>
              <a:t>Loan proceeds</a:t>
            </a:r>
          </a:p>
          <a:p>
            <a:pPr lvl="1"/>
            <a:r>
              <a:rPr lang="en-US"/>
              <a:t>Minimum cash balance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11–</a:t>
            </a:r>
            <a:fld id="{37F7BC2D-532B-4C58-BC99-2FBBEEF42969}" type="slidenum">
              <a:rPr lang="en-US"/>
              <a:pPr/>
              <a:t>19</a:t>
            </a:fld>
            <a:endParaRPr lang="en-US"/>
          </a:p>
        </p:txBody>
      </p:sp>
      <p:sp>
        <p:nvSpPr>
          <p:cNvPr id="1225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540156"/>
            <a:ext cx="8534400" cy="4572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/>
        </p:spPr>
        <p:txBody>
          <a:bodyPr lIns="0" tIns="0" rIns="0" bIns="0">
            <a:noAutofit/>
          </a:bodyPr>
          <a:lstStyle/>
          <a:p>
            <a:pPr marL="1654175" indent="-1484313">
              <a:tabLst>
                <a:tab pos="1147763" algn="ctr"/>
              </a:tabLst>
            </a:pPr>
            <a:r>
              <a:rPr lang="en-US" sz="2000" i="1" baseline="54000" dirty="0">
                <a:solidFill>
                  <a:schemeClr val="bg1"/>
                </a:solidFill>
                <a:effectLst/>
                <a:latin typeface="Book Antiqua" pitchFamily="18" charset="0"/>
              </a:rPr>
              <a:t>Table</a:t>
            </a:r>
            <a:r>
              <a:rPr lang="en-US" sz="2400" i="1" baseline="50000" dirty="0">
                <a:solidFill>
                  <a:schemeClr val="bg1"/>
                </a:solidFill>
                <a:effectLst/>
                <a:latin typeface="Book Antiqua" pitchFamily="18" charset="0"/>
              </a:rPr>
              <a:t>	</a:t>
            </a:r>
            <a:r>
              <a:rPr lang="en-US" sz="1600" dirty="0">
                <a:solidFill>
                  <a:schemeClr val="bg1"/>
                </a:solidFill>
                <a:effectLst/>
                <a:cs typeface="Tahoma" pitchFamily="34" charset="0"/>
              </a:rPr>
              <a:t>11.8</a:t>
            </a:r>
            <a:r>
              <a:rPr lang="en-US" sz="1800" dirty="0">
                <a:solidFill>
                  <a:schemeClr val="bg1"/>
                </a:solidFill>
                <a:effectLst/>
                <a:cs typeface="Tahoma" pitchFamily="34" charset="0"/>
              </a:rPr>
              <a:t>	</a:t>
            </a:r>
            <a:r>
              <a:rPr lang="en-US" sz="1800" dirty="0">
                <a:solidFill>
                  <a:srgbClr val="0099CC"/>
                </a:solidFill>
                <a:effectLst/>
                <a:cs typeface="Tahoma" pitchFamily="34" charset="0"/>
              </a:rPr>
              <a:t>North Central Scientific: Expense and Operating Budgets </a:t>
            </a:r>
          </a:p>
        </p:txBody>
      </p:sp>
      <p:sp>
        <p:nvSpPr>
          <p:cNvPr id="1225732" name="Rectangle 4"/>
          <p:cNvSpPr>
            <a:spLocks noChangeArrowheads="1"/>
          </p:cNvSpPr>
          <p:nvPr/>
        </p:nvSpPr>
        <p:spPr bwMode="auto">
          <a:xfrm>
            <a:off x="552450" y="2079625"/>
            <a:ext cx="8026400" cy="363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33363" indent="-233363">
              <a:spcBef>
                <a:spcPct val="50000"/>
              </a:spcBef>
              <a:buFontTx/>
              <a:buChar char="•"/>
            </a:pPr>
            <a:r>
              <a:rPr lang="en-US" sz="1600"/>
              <a:t>Rent is a constant expense and is expected to remain the same during the next year.</a:t>
            </a:r>
          </a:p>
          <a:p>
            <a:pPr marL="233363" indent="-233363">
              <a:spcBef>
                <a:spcPct val="50000"/>
              </a:spcBef>
              <a:buFontTx/>
              <a:buChar char="•"/>
            </a:pPr>
            <a:r>
              <a:rPr lang="en-US" sz="1600"/>
              <a:t>Payroll expense changes in proportion to sales, because the more sales the store has, the more people it must hire to meet increased consumer demands.</a:t>
            </a:r>
          </a:p>
          <a:p>
            <a:pPr marL="233363" indent="-233363">
              <a:spcBef>
                <a:spcPct val="50000"/>
              </a:spcBef>
              <a:buFontTx/>
              <a:buChar char="•"/>
            </a:pPr>
            <a:r>
              <a:rPr lang="en-US" sz="1600"/>
              <a:t>Utilities are expected to remain relatively constant during the budget period.</a:t>
            </a:r>
          </a:p>
          <a:p>
            <a:pPr marL="233363" indent="-233363">
              <a:spcBef>
                <a:spcPct val="50000"/>
              </a:spcBef>
              <a:buFontTx/>
              <a:buChar char="•"/>
            </a:pPr>
            <a:r>
              <a:rPr lang="en-US" sz="1600"/>
              <a:t>Taxes are based primarily on sales and payroll and are therefore considered a variable expense.</a:t>
            </a:r>
          </a:p>
          <a:p>
            <a:pPr marL="233363" indent="-233363">
              <a:spcBef>
                <a:spcPct val="50000"/>
              </a:spcBef>
              <a:buFontTx/>
              <a:buChar char="•"/>
            </a:pPr>
            <a:r>
              <a:rPr lang="en-US" sz="1600"/>
              <a:t>Supplies will vary in proportion to sales. This is because most of the supplies will be used to support sales.</a:t>
            </a:r>
          </a:p>
          <a:p>
            <a:pPr marL="233363" indent="-233363">
              <a:spcBef>
                <a:spcPct val="50000"/>
              </a:spcBef>
              <a:buFontTx/>
              <a:buChar char="•"/>
            </a:pPr>
            <a:r>
              <a:rPr lang="en-US" sz="1600"/>
              <a:t>Repairs are relatively stable and are a fixed expense. John has maintenance contracts on the equipment in the store, and the cost is not scheduled to rise during the budget period.</a:t>
            </a:r>
          </a:p>
        </p:txBody>
      </p:sp>
      <p:sp>
        <p:nvSpPr>
          <p:cNvPr id="1225733" name="Rectangle 5"/>
          <p:cNvSpPr>
            <a:spLocks noChangeArrowheads="1"/>
          </p:cNvSpPr>
          <p:nvPr/>
        </p:nvSpPr>
        <p:spPr bwMode="auto">
          <a:xfrm>
            <a:off x="558800" y="1143000"/>
            <a:ext cx="8026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dirty="0"/>
              <a:t>In order to identify the behavior of the different expense accounts, John </a:t>
            </a:r>
            <a:r>
              <a:rPr lang="en-US" sz="1600" dirty="0" err="1"/>
              <a:t>Wheatman</a:t>
            </a:r>
            <a:r>
              <a:rPr lang="en-US" sz="1600" dirty="0"/>
              <a:t> decided to analyze the past five years’ income statements. Following are the results of his analysis: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2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22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5732" grpId="0"/>
      <p:bldP spid="12257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Objectives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11–</a:t>
            </a:r>
            <a:fld id="{17050216-AA56-4F78-9A19-2B3C2CC5970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12"/>
          <p:cNvSpPr txBox="1">
            <a:spLocks noChangeArrowheads="1"/>
          </p:cNvSpPr>
          <p:nvPr/>
        </p:nvSpPr>
        <p:spPr>
          <a:xfrm>
            <a:off x="457200" y="1219200"/>
            <a:ext cx="7772400" cy="5181600"/>
          </a:xfrm>
          <a:prstGeom prst="rect">
            <a:avLst/>
          </a:prstGeom>
        </p:spPr>
        <p:txBody>
          <a:bodyPr/>
          <a:lstStyle>
            <a:lvl1pPr marL="231775" indent="-231775" algn="l" rtl="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85000"/>
              <a:buChar char="•"/>
              <a:defRPr sz="28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688975" indent="-287338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defRPr sz="240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marL="1082675" indent="-2238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marL="1539875" indent="-2238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marL="533400" indent="-533400">
              <a:spcBef>
                <a:spcPct val="35000"/>
              </a:spcBef>
              <a:buSzTx/>
              <a:buFontTx/>
              <a:buAutoNum type="arabicPeriod"/>
            </a:pPr>
            <a:r>
              <a:rPr lang="en-US" sz="2400" smtClean="0">
                <a:latin typeface="Tahoma" pitchFamily="34" charset="0"/>
                <a:cs typeface="Tahoma" pitchFamily="34" charset="0"/>
              </a:rPr>
              <a:t>To explain the principal financial statements needed for any entrepreneurial venture: the balance sheet, income statement, and cash-flow statement</a:t>
            </a:r>
          </a:p>
          <a:p>
            <a:pPr marL="533400" indent="-533400">
              <a:spcBef>
                <a:spcPct val="35000"/>
              </a:spcBef>
              <a:buSzTx/>
              <a:buFontTx/>
              <a:buAutoNum type="arabicPeriod"/>
            </a:pPr>
            <a:r>
              <a:rPr lang="en-US" sz="2400" smtClean="0">
                <a:latin typeface="Tahoma" pitchFamily="34" charset="0"/>
                <a:cs typeface="Tahoma" pitchFamily="34" charset="0"/>
              </a:rPr>
              <a:t>To outline the process of preparing an operating budget</a:t>
            </a:r>
          </a:p>
          <a:p>
            <a:pPr marL="533400" indent="-533400">
              <a:spcBef>
                <a:spcPct val="35000"/>
              </a:spcBef>
              <a:buSzTx/>
              <a:buFontTx/>
              <a:buAutoNum type="arabicPeriod"/>
            </a:pPr>
            <a:r>
              <a:rPr lang="en-US" sz="2400" smtClean="0">
                <a:latin typeface="Tahoma" pitchFamily="34" charset="0"/>
                <a:cs typeface="Tahoma" pitchFamily="34" charset="0"/>
              </a:rPr>
              <a:t>To discuss the nature of cash flow and to explain how to draw up such a document</a:t>
            </a:r>
          </a:p>
          <a:p>
            <a:pPr marL="533400" indent="-533400">
              <a:spcBef>
                <a:spcPct val="35000"/>
              </a:spcBef>
              <a:buSzTx/>
              <a:buFontTx/>
              <a:buAutoNum type="arabicPeriod"/>
            </a:pPr>
            <a:r>
              <a:rPr lang="en-US" sz="2400" smtClean="0">
                <a:latin typeface="Tahoma" pitchFamily="34" charset="0"/>
                <a:cs typeface="Tahoma" pitchFamily="34" charset="0"/>
              </a:rPr>
              <a:t>To describe how pro forma statements are prepared</a:t>
            </a:r>
          </a:p>
          <a:p>
            <a:pPr marL="533400" indent="-533400">
              <a:spcBef>
                <a:spcPct val="35000"/>
              </a:spcBef>
              <a:buSzTx/>
              <a:buFontTx/>
              <a:buAutoNum type="arabicPeriod"/>
            </a:pPr>
            <a:r>
              <a:rPr lang="en-US" sz="2400" smtClean="0">
                <a:latin typeface="Tahoma" pitchFamily="34" charset="0"/>
                <a:cs typeface="Tahoma" pitchFamily="34" charset="0"/>
              </a:rPr>
              <a:t>To explain how capital budgeting can be used in the decision-making process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239271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11–</a:t>
            </a:r>
            <a:fld id="{29AA9798-DC74-4E63-A035-3FBE6E404BD5}" type="slidenum">
              <a:rPr lang="en-US"/>
              <a:pPr/>
              <a:t>20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381000"/>
            <a:ext cx="8503920" cy="4572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/>
        </p:spPr>
        <p:txBody>
          <a:bodyPr lIns="0" tIns="0" rIns="0" bIns="0">
            <a:noAutofit/>
          </a:bodyPr>
          <a:lstStyle/>
          <a:p>
            <a:pPr marL="1654175" indent="-1484313">
              <a:tabLst>
                <a:tab pos="1147763" algn="ctr"/>
              </a:tabLst>
            </a:pPr>
            <a:r>
              <a:rPr lang="en-US" sz="2000" i="1" baseline="54000" dirty="0">
                <a:solidFill>
                  <a:schemeClr val="bg1"/>
                </a:solidFill>
                <a:effectLst/>
                <a:latin typeface="Book Antiqua" pitchFamily="18" charset="0"/>
              </a:rPr>
              <a:t>Table</a:t>
            </a:r>
            <a:r>
              <a:rPr lang="en-US" sz="2400" i="1" baseline="50000" dirty="0">
                <a:solidFill>
                  <a:schemeClr val="bg1"/>
                </a:solidFill>
                <a:effectLst/>
                <a:latin typeface="Book Antiqua" pitchFamily="18" charset="0"/>
              </a:rPr>
              <a:t>	</a:t>
            </a:r>
            <a:r>
              <a:rPr lang="en-US" sz="1600" dirty="0">
                <a:solidFill>
                  <a:schemeClr val="bg1"/>
                </a:solidFill>
                <a:effectLst/>
                <a:cs typeface="Tahoma" pitchFamily="34" charset="0"/>
              </a:rPr>
              <a:t>11.8</a:t>
            </a:r>
            <a:r>
              <a:rPr lang="en-US" sz="1800" dirty="0">
                <a:solidFill>
                  <a:schemeClr val="bg1"/>
                </a:solidFill>
                <a:effectLst/>
                <a:cs typeface="Tahoma" pitchFamily="34" charset="0"/>
              </a:rPr>
              <a:t>	</a:t>
            </a:r>
            <a:r>
              <a:rPr lang="en-US" sz="1800" dirty="0">
                <a:solidFill>
                  <a:srgbClr val="0099CC"/>
                </a:solidFill>
                <a:effectLst/>
                <a:cs typeface="Tahoma" pitchFamily="34" charset="0"/>
              </a:rPr>
              <a:t>North Central Scientific: Expense and Operating Budgets (cont’d)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38250" y="886146"/>
            <a:ext cx="6651625" cy="5489254"/>
            <a:chOff x="1238250" y="886146"/>
            <a:chExt cx="6651625" cy="5489254"/>
          </a:xfrm>
        </p:grpSpPr>
        <p:pic>
          <p:nvPicPr>
            <p:cNvPr id="286723" name="Picture 3" descr="11T0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250" y="914400"/>
              <a:ext cx="6651625" cy="546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611598" y="886146"/>
              <a:ext cx="324640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000" b="1" dirty="0">
                  <a:solidFill>
                    <a:srgbClr val="0070C0"/>
                  </a:solidFill>
                </a:rPr>
                <a:t>North Central Scientific: Expense </a:t>
              </a:r>
              <a:r>
                <a:rPr lang="en-US" sz="1000" b="1" dirty="0" smtClean="0">
                  <a:solidFill>
                    <a:srgbClr val="0070C0"/>
                  </a:solidFill>
                </a:rPr>
                <a:t>Budget for 2015</a:t>
              </a:r>
              <a:endParaRPr lang="en-US" sz="1000" b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11–</a:t>
            </a:r>
            <a:fld id="{2534F73B-F083-4BC6-B3C1-C0B871D787E3}" type="slidenum">
              <a:rPr lang="en-US"/>
              <a:pPr/>
              <a:t>21</a:t>
            </a:fld>
            <a:endParaRPr lang="en-US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381000"/>
            <a:ext cx="8534400" cy="4572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/>
        </p:spPr>
        <p:txBody>
          <a:bodyPr lIns="0" tIns="0" rIns="0" bIns="0">
            <a:noAutofit/>
          </a:bodyPr>
          <a:lstStyle/>
          <a:p>
            <a:pPr marL="1654175" indent="-1484313">
              <a:tabLst>
                <a:tab pos="1147763" algn="ctr"/>
              </a:tabLst>
            </a:pPr>
            <a:r>
              <a:rPr lang="en-US" sz="2000" i="1" baseline="54000" dirty="0">
                <a:solidFill>
                  <a:schemeClr val="bg1"/>
                </a:solidFill>
                <a:effectLst/>
                <a:latin typeface="Book Antiqua" pitchFamily="18" charset="0"/>
              </a:rPr>
              <a:t>Table</a:t>
            </a:r>
            <a:r>
              <a:rPr lang="en-US" sz="2400" i="1" baseline="50000" dirty="0">
                <a:solidFill>
                  <a:schemeClr val="bg1"/>
                </a:solidFill>
                <a:effectLst/>
                <a:latin typeface="Book Antiqua" pitchFamily="18" charset="0"/>
              </a:rPr>
              <a:t>	</a:t>
            </a:r>
            <a:r>
              <a:rPr lang="en-US" sz="1600" dirty="0">
                <a:solidFill>
                  <a:schemeClr val="bg1"/>
                </a:solidFill>
                <a:effectLst/>
                <a:cs typeface="Tahoma" pitchFamily="34" charset="0"/>
              </a:rPr>
              <a:t>11.9</a:t>
            </a:r>
            <a:r>
              <a:rPr lang="en-US" sz="1800" dirty="0">
                <a:solidFill>
                  <a:schemeClr val="bg1"/>
                </a:solidFill>
                <a:effectLst/>
                <a:cs typeface="Tahoma" pitchFamily="34" charset="0"/>
              </a:rPr>
              <a:t>	</a:t>
            </a:r>
            <a:r>
              <a:rPr lang="en-US" sz="1800" dirty="0">
                <a:solidFill>
                  <a:srgbClr val="0099CC"/>
                </a:solidFill>
                <a:effectLst/>
                <a:cs typeface="Tahoma" pitchFamily="34" charset="0"/>
              </a:rPr>
              <a:t>North Central Scientific: Cash-Flow Budget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93813" y="914400"/>
            <a:ext cx="7164387" cy="5351463"/>
            <a:chOff x="1293813" y="914400"/>
            <a:chExt cx="7164387" cy="5351463"/>
          </a:xfrm>
        </p:grpSpPr>
        <p:pic>
          <p:nvPicPr>
            <p:cNvPr id="288773" name="Picture 5" descr="11T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813" y="914400"/>
              <a:ext cx="7164387" cy="5351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311322" y="914400"/>
              <a:ext cx="430867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0070C0"/>
                  </a:solidFill>
                </a:rPr>
                <a:t>North Central Scientific: </a:t>
              </a:r>
              <a:r>
                <a:rPr lang="en-US" sz="1000" b="1" dirty="0" smtClean="0">
                  <a:solidFill>
                    <a:srgbClr val="0070C0"/>
                  </a:solidFill>
                </a:rPr>
                <a:t>Cash Receipts Worksheet  for 2015</a:t>
              </a:r>
              <a:endParaRPr lang="en-US" sz="1000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65070" y="2573179"/>
              <a:ext cx="599313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0070C0"/>
                  </a:solidFill>
                </a:rPr>
                <a:t>North Central Scientific: </a:t>
              </a:r>
              <a:r>
                <a:rPr lang="en-US" sz="1000" b="1" dirty="0" smtClean="0">
                  <a:solidFill>
                    <a:srgbClr val="0070C0"/>
                  </a:solidFill>
                </a:rPr>
                <a:t>Cash Disbursements Worksheet  for 2015</a:t>
              </a:r>
              <a:endParaRPr lang="en-US" sz="1000" b="1" dirty="0">
                <a:solidFill>
                  <a:srgbClr val="0070C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463722" y="4724400"/>
              <a:ext cx="430867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0070C0"/>
                  </a:solidFill>
                </a:rPr>
                <a:t>North Central Scientific: </a:t>
              </a:r>
              <a:r>
                <a:rPr lang="en-US" sz="1000" b="1" dirty="0" smtClean="0">
                  <a:solidFill>
                    <a:srgbClr val="0070C0"/>
                  </a:solidFill>
                </a:rPr>
                <a:t>Cash-Flow Worksheet  for 2015</a:t>
              </a:r>
              <a:endParaRPr lang="en-US" sz="1000" b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11–</a:t>
            </a:r>
            <a:fld id="{FF748877-0C56-4C1B-89A2-209BCE5F337C}" type="slidenum">
              <a:rPr lang="en-US"/>
              <a:pPr/>
              <a:t>22</a:t>
            </a:fld>
            <a:endParaRPr lang="en-US"/>
          </a:p>
        </p:txBody>
      </p:sp>
      <p:sp>
        <p:nvSpPr>
          <p:cNvPr id="1195010" name="Rectangle 2" descr="Slideheader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 Forma Statements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 Forma Statements</a:t>
            </a:r>
          </a:p>
          <a:p>
            <a:pPr lvl="1"/>
            <a:r>
              <a:rPr lang="en-US"/>
              <a:t>Are projections of a firm’s financial position over a future period (pro forma income statement) or on a future date (pro forma balance sheet).</a:t>
            </a:r>
          </a:p>
          <a:p>
            <a:pPr lvl="1"/>
            <a:r>
              <a:rPr lang="en-US"/>
              <a:t>Using beginning balance sheet balances, they depict projected changes on the operating and cash-flow budgets which are added to create projected balance sheet totals.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11–</a:t>
            </a:r>
            <a:fld id="{5CAB8B70-09A1-4503-8CC4-3223A4B8A0BA}" type="slidenum">
              <a:rPr lang="en-US"/>
              <a:pPr/>
              <a:t>23</a:t>
            </a:fld>
            <a:endParaRPr lang="en-US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540156"/>
            <a:ext cx="8534400" cy="4572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/>
        </p:spPr>
        <p:txBody>
          <a:bodyPr lIns="0" tIns="0" rIns="0" bIns="0">
            <a:noAutofit/>
          </a:bodyPr>
          <a:lstStyle/>
          <a:p>
            <a:pPr marL="1654175" indent="-1484313">
              <a:tabLst>
                <a:tab pos="1147763" algn="ctr"/>
              </a:tabLst>
            </a:pPr>
            <a:r>
              <a:rPr lang="en-US" sz="2000" i="1" baseline="54000" dirty="0">
                <a:solidFill>
                  <a:schemeClr val="bg1"/>
                </a:solidFill>
                <a:effectLst/>
                <a:latin typeface="Book Antiqua" pitchFamily="18" charset="0"/>
              </a:rPr>
              <a:t>Table</a:t>
            </a:r>
            <a:r>
              <a:rPr lang="en-US" sz="2400" i="1" baseline="50000" dirty="0">
                <a:solidFill>
                  <a:schemeClr val="bg1"/>
                </a:solidFill>
                <a:effectLst/>
                <a:latin typeface="Book Antiqua" pitchFamily="18" charset="0"/>
              </a:rPr>
              <a:t>	</a:t>
            </a:r>
            <a:r>
              <a:rPr lang="en-US" sz="1600" dirty="0">
                <a:solidFill>
                  <a:schemeClr val="bg1"/>
                </a:solidFill>
                <a:effectLst/>
                <a:cs typeface="Tahoma" pitchFamily="34" charset="0"/>
              </a:rPr>
              <a:t>11.10</a:t>
            </a:r>
            <a:r>
              <a:rPr lang="en-US" sz="1800" dirty="0">
                <a:solidFill>
                  <a:schemeClr val="bg1"/>
                </a:solidFill>
                <a:effectLst/>
                <a:cs typeface="Tahoma" pitchFamily="34" charset="0"/>
              </a:rPr>
              <a:t>	</a:t>
            </a:r>
            <a:r>
              <a:rPr lang="en-US" sz="1800" dirty="0">
                <a:solidFill>
                  <a:srgbClr val="0099CC"/>
                </a:solidFill>
                <a:effectLst/>
                <a:cs typeface="Tahoma" pitchFamily="34" charset="0"/>
              </a:rPr>
              <a:t>North Central Scientific: Pro Forma Statements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76250" y="1186190"/>
            <a:ext cx="8153400" cy="5043160"/>
            <a:chOff x="476250" y="1186190"/>
            <a:chExt cx="8153400" cy="5043160"/>
          </a:xfrm>
        </p:grpSpPr>
        <p:pic>
          <p:nvPicPr>
            <p:cNvPr id="290819" name="Picture 3" descr="11T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0" y="1200150"/>
              <a:ext cx="8153400" cy="502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687033" y="1186190"/>
              <a:ext cx="58674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70C0"/>
                  </a:solidFill>
                </a:rPr>
                <a:t>North Central Scientific: </a:t>
              </a:r>
              <a:r>
                <a:rPr lang="it-IT" sz="1200" b="1" dirty="0">
                  <a:solidFill>
                    <a:srgbClr val="0070C0"/>
                  </a:solidFill>
                </a:rPr>
                <a:t>Comparative Pro Forma Income Statements</a:t>
              </a:r>
              <a:endParaRPr lang="en-US" sz="1200" b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11–</a:t>
            </a:r>
            <a:fld id="{5BA8EE67-48BD-4571-B13B-04FAC1566397}" type="slidenum">
              <a:rPr lang="en-US"/>
              <a:pPr/>
              <a:t>24</a:t>
            </a:fld>
            <a:endParaRPr lang="en-US"/>
          </a:p>
        </p:txBody>
      </p:sp>
      <p:sp>
        <p:nvSpPr>
          <p:cNvPr id="1228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540156"/>
            <a:ext cx="8534400" cy="4572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/>
        </p:spPr>
        <p:txBody>
          <a:bodyPr lIns="0" tIns="0" rIns="0" bIns="0">
            <a:noAutofit/>
          </a:bodyPr>
          <a:lstStyle/>
          <a:p>
            <a:pPr marL="1654175" indent="-1484313">
              <a:tabLst>
                <a:tab pos="1147763" algn="ctr"/>
              </a:tabLst>
            </a:pPr>
            <a:r>
              <a:rPr lang="en-US" sz="2000" i="1" baseline="54000" dirty="0">
                <a:solidFill>
                  <a:schemeClr val="bg1"/>
                </a:solidFill>
                <a:effectLst/>
                <a:latin typeface="Book Antiqua" pitchFamily="18" charset="0"/>
              </a:rPr>
              <a:t>Table</a:t>
            </a:r>
            <a:r>
              <a:rPr lang="en-US" sz="2400" i="1" baseline="50000" dirty="0">
                <a:solidFill>
                  <a:schemeClr val="bg1"/>
                </a:solidFill>
                <a:effectLst/>
                <a:latin typeface="Book Antiqua" pitchFamily="18" charset="0"/>
              </a:rPr>
              <a:t>	</a:t>
            </a:r>
            <a:r>
              <a:rPr lang="en-US" sz="1600" dirty="0">
                <a:solidFill>
                  <a:schemeClr val="bg1"/>
                </a:solidFill>
                <a:effectLst/>
                <a:cs typeface="Tahoma" pitchFamily="34" charset="0"/>
              </a:rPr>
              <a:t>11.10</a:t>
            </a:r>
            <a:r>
              <a:rPr lang="en-US" sz="1800" dirty="0">
                <a:solidFill>
                  <a:schemeClr val="bg1"/>
                </a:solidFill>
                <a:effectLst/>
                <a:cs typeface="Tahoma" pitchFamily="34" charset="0"/>
              </a:rPr>
              <a:t>	</a:t>
            </a:r>
            <a:r>
              <a:rPr lang="en-US" sz="1800" dirty="0">
                <a:solidFill>
                  <a:srgbClr val="0099CC"/>
                </a:solidFill>
                <a:effectLst/>
                <a:cs typeface="Tahoma" pitchFamily="34" charset="0"/>
              </a:rPr>
              <a:t>North Central Scientific: Pro Forma Statements (cont’d) </a:t>
            </a:r>
          </a:p>
        </p:txBody>
      </p:sp>
      <p:pic>
        <p:nvPicPr>
          <p:cNvPr id="1228804" name="Picture 4" descr="11T10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850" y="1143000"/>
            <a:ext cx="8235950" cy="471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76400" y="1186190"/>
            <a:ext cx="586740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North Central Scientific: </a:t>
            </a:r>
            <a:r>
              <a:rPr lang="it-IT" sz="1200" b="1" dirty="0">
                <a:solidFill>
                  <a:srgbClr val="0070C0"/>
                </a:solidFill>
              </a:rPr>
              <a:t>Comparative Pro Forma </a:t>
            </a:r>
            <a:r>
              <a:rPr lang="it-IT" sz="1200" b="1" dirty="0" smtClean="0">
                <a:solidFill>
                  <a:srgbClr val="0070C0"/>
                </a:solidFill>
              </a:rPr>
              <a:t>Balance Sheet</a:t>
            </a:r>
            <a:endParaRPr lang="en-US" sz="1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22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11–</a:t>
            </a:r>
            <a:fld id="{181E00D9-7291-4CF4-B0D2-AE63A49BC1CD}" type="slidenum">
              <a:rPr lang="en-US"/>
              <a:pPr/>
              <a:t>25</a:t>
            </a:fld>
            <a:endParaRPr lang="en-US"/>
          </a:p>
        </p:txBody>
      </p:sp>
      <p:sp>
        <p:nvSpPr>
          <p:cNvPr id="1201154" name="Rectangle 2" descr="Slideheader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Capital Budgeting</a:t>
            </a:r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900"/>
              </a:spcBef>
            </a:pPr>
            <a:r>
              <a:rPr lang="en-US" dirty="0"/>
              <a:t>The Capital Budgeting Process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Identification of cash inflows or returns and their timing</a:t>
            </a:r>
          </a:p>
          <a:p>
            <a:pPr lvl="2">
              <a:spcBef>
                <a:spcPts val="900"/>
              </a:spcBef>
            </a:pPr>
            <a:r>
              <a:rPr lang="en-US" dirty="0"/>
              <a:t>The inflows are equal to net operating income before deduction of payments to financing sources but after deduction of applicable taxes and with depreciation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added </a:t>
            </a:r>
            <a:r>
              <a:rPr lang="en-US" dirty="0"/>
              <a:t>back, as represented by the following formula: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Expected Returns = </a:t>
            </a:r>
            <a:r>
              <a:rPr lang="en-US" i="1" dirty="0">
                <a:solidFill>
                  <a:srgbClr val="0070C0"/>
                </a:solidFill>
                <a:latin typeface="Times New Roman" pitchFamily="18" charset="0"/>
              </a:rPr>
              <a:t>X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</a:rPr>
              <a:t>(1 – </a:t>
            </a:r>
            <a:r>
              <a:rPr lang="en-US" i="1" dirty="0">
                <a:solidFill>
                  <a:srgbClr val="0070C0"/>
                </a:solidFill>
                <a:latin typeface="Times New Roman" pitchFamily="18" charset="0"/>
              </a:rPr>
              <a:t>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</a:rPr>
              <a:t> + Depreciation</a:t>
            </a:r>
          </a:p>
          <a:p>
            <a:pPr lvl="3">
              <a:spcBef>
                <a:spcPts val="900"/>
              </a:spcBef>
            </a:pPr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i="1" dirty="0"/>
              <a:t>  </a:t>
            </a:r>
            <a:r>
              <a:rPr lang="en-US" dirty="0"/>
              <a:t>is equal to the net operating income</a:t>
            </a:r>
          </a:p>
          <a:p>
            <a:pPr lvl="3">
              <a:spcBef>
                <a:spcPts val="900"/>
              </a:spcBef>
            </a:pPr>
            <a:r>
              <a:rPr lang="en-US" b="1" i="1" dirty="0">
                <a:latin typeface="Times New Roman" pitchFamily="18" charset="0"/>
              </a:rPr>
              <a:t>T</a:t>
            </a:r>
            <a:r>
              <a:rPr lang="en-US" i="1" dirty="0"/>
              <a:t>  </a:t>
            </a:r>
            <a:r>
              <a:rPr lang="en-US" dirty="0"/>
              <a:t>is defined as the appropriate tax rate</a:t>
            </a:r>
          </a:p>
          <a:p>
            <a:pPr>
              <a:spcBef>
                <a:spcPts val="900"/>
              </a:spcBef>
            </a:pPr>
            <a:r>
              <a:rPr lang="en-US" dirty="0"/>
              <a:t>Capital Budgeting Objectives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Which </a:t>
            </a:r>
            <a:r>
              <a:rPr lang="en-US" dirty="0" smtClean="0"/>
              <a:t>mutually </a:t>
            </a:r>
            <a:r>
              <a:rPr lang="en-US" dirty="0"/>
              <a:t>exclusive projects </a:t>
            </a:r>
            <a:r>
              <a:rPr lang="en-US" dirty="0" smtClean="0"/>
              <a:t>to select? </a:t>
            </a:r>
            <a:endParaRPr lang="en-US" dirty="0"/>
          </a:p>
          <a:p>
            <a:pPr lvl="1">
              <a:spcBef>
                <a:spcPts val="900"/>
              </a:spcBef>
            </a:pPr>
            <a:r>
              <a:rPr lang="en-US" dirty="0"/>
              <a:t>How many projects, in total, </a:t>
            </a:r>
            <a:r>
              <a:rPr lang="en-US" dirty="0" smtClean="0"/>
              <a:t>to select?</a:t>
            </a:r>
            <a:endParaRPr lang="en-US" dirty="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11–</a:t>
            </a:r>
            <a:fld id="{BA035473-25F1-41E4-8FE1-F413496B5382}" type="slidenum">
              <a:rPr lang="en-US"/>
              <a:pPr/>
              <a:t>26</a:t>
            </a:fld>
            <a:endParaRPr lang="en-US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540156"/>
            <a:ext cx="8534400" cy="4572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/>
        </p:spPr>
        <p:txBody>
          <a:bodyPr lIns="0" tIns="0" rIns="0" bIns="0">
            <a:noAutofit/>
          </a:bodyPr>
          <a:lstStyle/>
          <a:p>
            <a:pPr marL="1654175" indent="-1484313">
              <a:tabLst>
                <a:tab pos="1147763" algn="ctr"/>
              </a:tabLst>
            </a:pPr>
            <a:r>
              <a:rPr lang="en-US" sz="2000" i="1" baseline="54000" dirty="0">
                <a:solidFill>
                  <a:schemeClr val="bg1"/>
                </a:solidFill>
                <a:effectLst/>
                <a:latin typeface="Book Antiqua" pitchFamily="18" charset="0"/>
              </a:rPr>
              <a:t>Table</a:t>
            </a:r>
            <a:r>
              <a:rPr lang="en-US" sz="2400" i="1" baseline="50000" dirty="0">
                <a:solidFill>
                  <a:schemeClr val="bg1"/>
                </a:solidFill>
                <a:effectLst/>
                <a:latin typeface="Book Antiqua" pitchFamily="18" charset="0"/>
              </a:rPr>
              <a:t>	</a:t>
            </a:r>
            <a:r>
              <a:rPr lang="en-US" sz="1600" dirty="0">
                <a:solidFill>
                  <a:schemeClr val="bg1"/>
                </a:solidFill>
                <a:effectLst/>
                <a:cs typeface="Tahoma" pitchFamily="34" charset="0"/>
              </a:rPr>
              <a:t>11.11</a:t>
            </a:r>
            <a:r>
              <a:rPr lang="en-US" sz="1800" dirty="0">
                <a:solidFill>
                  <a:schemeClr val="bg1"/>
                </a:solidFill>
                <a:effectLst/>
                <a:cs typeface="Tahoma" pitchFamily="34" charset="0"/>
              </a:rPr>
              <a:t>	</a:t>
            </a:r>
            <a:r>
              <a:rPr lang="en-US" sz="1800" dirty="0">
                <a:solidFill>
                  <a:srgbClr val="0099CC"/>
                </a:solidFill>
                <a:effectLst/>
                <a:cs typeface="Tahoma" pitchFamily="34" charset="0"/>
              </a:rPr>
              <a:t>North Central Scientific: Expected Return Worksheet </a:t>
            </a:r>
          </a:p>
        </p:txBody>
      </p:sp>
      <p:pic>
        <p:nvPicPr>
          <p:cNvPr id="292867" name="Picture 3" descr="11T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050925"/>
            <a:ext cx="5759450" cy="534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9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11–</a:t>
            </a:r>
            <a:fld id="{229C2671-55D0-422C-B0F8-5BF4B8E9057A}" type="slidenum">
              <a:rPr lang="en-US"/>
              <a:pPr/>
              <a:t>27</a:t>
            </a:fld>
            <a:endParaRPr lang="en-US"/>
          </a:p>
        </p:txBody>
      </p:sp>
      <p:sp>
        <p:nvSpPr>
          <p:cNvPr id="1205250" name="Rectangle 2" descr="Slideheader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Capital Budgeting (cont’d)</a:t>
            </a:r>
          </a:p>
        </p:txBody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Payback Method</a:t>
            </a:r>
          </a:p>
          <a:p>
            <a:pPr lvl="1"/>
            <a:r>
              <a:rPr lang="en-US"/>
              <a:t>Considers the length of time required to “pay back” (recapture) the original investment.</a:t>
            </a:r>
          </a:p>
          <a:p>
            <a:pPr lvl="2"/>
            <a:r>
              <a:rPr lang="en-US"/>
              <a:t>Any project that requires a longer period than the maximum time frame will be rejected, and projects that fall within the time frame will be accepted.</a:t>
            </a:r>
          </a:p>
          <a:p>
            <a:pPr lvl="2"/>
            <a:r>
              <a:rPr lang="en-US"/>
              <a:t>One of the problems with the payback method is that it ignores cash flows beyond the payback period.</a:t>
            </a:r>
          </a:p>
          <a:p>
            <a:pPr lvl="1"/>
            <a:r>
              <a:rPr lang="en-US"/>
              <a:t>Why it is used?</a:t>
            </a:r>
          </a:p>
          <a:p>
            <a:pPr lvl="2"/>
            <a:r>
              <a:rPr lang="en-US"/>
              <a:t>Very simple to use compared to other methods.</a:t>
            </a:r>
          </a:p>
          <a:p>
            <a:pPr lvl="2"/>
            <a:r>
              <a:rPr lang="en-US"/>
              <a:t>Projects with a faster payback period normally have more favorable short-term effects on earnings.</a:t>
            </a:r>
          </a:p>
          <a:p>
            <a:pPr lvl="2"/>
            <a:r>
              <a:rPr lang="en-US"/>
              <a:t>If a firm is short on cash, it may prefer to use the payback method because it provides a faster return of funds.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11–</a:t>
            </a:r>
            <a:fld id="{D51F2BDF-4E4F-42C1-89EF-741FB6FECCEF}" type="slidenum">
              <a:rPr lang="en-US"/>
              <a:pPr/>
              <a:t>28</a:t>
            </a:fld>
            <a:endParaRPr lang="en-US"/>
          </a:p>
        </p:txBody>
      </p:sp>
      <p:sp>
        <p:nvSpPr>
          <p:cNvPr id="1207298" name="Rectangle 2" descr="Slideheader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Capital Budgeting (cont’d)</a:t>
            </a:r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Net Present Value (NPV) Method</a:t>
            </a:r>
          </a:p>
          <a:p>
            <a:pPr lvl="1"/>
            <a:r>
              <a:rPr lang="en-US"/>
              <a:t>The premise that a dollar today is worth more than a dollar in the future.</a:t>
            </a:r>
          </a:p>
          <a:p>
            <a:pPr lvl="2"/>
            <a:r>
              <a:rPr lang="en-US"/>
              <a:t>The cost of capital is the rate used to adjust future cash flows to determine their value in present period terms.</a:t>
            </a:r>
          </a:p>
          <a:p>
            <a:pPr lvl="2"/>
            <a:r>
              <a:rPr lang="en-US"/>
              <a:t>This procedure is referred to as discounting the future cash flows—cash value is determined by the present value of the cash flow. </a:t>
            </a:r>
          </a:p>
          <a:p>
            <a:r>
              <a:rPr lang="en-US"/>
              <a:t>Internal Rate of Return (IRR method)</a:t>
            </a:r>
          </a:p>
          <a:p>
            <a:pPr lvl="1"/>
            <a:r>
              <a:rPr lang="en-US"/>
              <a:t>Similar to the net present value method, but future cash flows are discounted a rate that makes the net present value of the project equal to zero.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11–</a:t>
            </a:r>
            <a:fld id="{FA63D59F-7F6A-41CC-845D-4E4CD6B5F30F}" type="slidenum">
              <a:rPr lang="en-US"/>
              <a:pPr/>
              <a:t>29</a:t>
            </a:fld>
            <a:endParaRPr lang="en-US"/>
          </a:p>
        </p:txBody>
      </p:sp>
      <p:sp>
        <p:nvSpPr>
          <p:cNvPr id="1209346" name="Rectangle 2" descr="Slideheader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Break-Even Analysis</a:t>
            </a:r>
          </a:p>
        </p:txBody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Contribution Margin Approach</a:t>
            </a:r>
          </a:p>
          <a:p>
            <a:pPr lvl="1"/>
            <a:r>
              <a:rPr lang="en-US" dirty="0"/>
              <a:t>Uses the difference between the selling price and the variable cost per unit</a:t>
            </a:r>
            <a:r>
              <a:rPr lang="en-US" dirty="0">
                <a:cs typeface="Arial" pitchFamily="34" charset="0"/>
              </a:rPr>
              <a:t>—</a:t>
            </a:r>
            <a:r>
              <a:rPr lang="en-US" dirty="0"/>
              <a:t>the amount per unit that is contributed to covering all other costs.</a:t>
            </a:r>
          </a:p>
          <a:p>
            <a:pPr lvl="1"/>
            <a:r>
              <a:rPr lang="en-US" dirty="0"/>
              <a:t>Fixed cost assumption:</a:t>
            </a:r>
          </a:p>
          <a:p>
            <a:pPr marL="858837" lvl="2" indent="0">
              <a:buNone/>
            </a:pPr>
            <a:r>
              <a:rPr lang="en-US" b="1" dirty="0">
                <a:effectLst/>
              </a:rPr>
              <a:t>0 = (</a:t>
            </a:r>
            <a:r>
              <a:rPr lang="en-US" b="1" i="1" dirty="0">
                <a:effectLst/>
              </a:rPr>
              <a:t>SP</a:t>
            </a:r>
            <a:r>
              <a:rPr lang="en-US" b="1" i="1" dirty="0">
                <a:effectLst/>
                <a:cs typeface="Arial" pitchFamily="34" charset="0"/>
              </a:rPr>
              <a:t>–</a:t>
            </a:r>
            <a:r>
              <a:rPr lang="en-US" b="1" i="1" dirty="0">
                <a:effectLst/>
              </a:rPr>
              <a:t>VC </a:t>
            </a:r>
            <a:r>
              <a:rPr lang="en-US" b="1" dirty="0">
                <a:effectLst/>
              </a:rPr>
              <a:t>)</a:t>
            </a:r>
            <a:r>
              <a:rPr lang="en-US" b="1" i="1" dirty="0">
                <a:effectLst/>
              </a:rPr>
              <a:t>S </a:t>
            </a:r>
            <a:r>
              <a:rPr lang="en-US" b="1" i="1" dirty="0">
                <a:effectLst/>
                <a:cs typeface="Arial" pitchFamily="34" charset="0"/>
              </a:rPr>
              <a:t>–</a:t>
            </a:r>
            <a:r>
              <a:rPr lang="en-US" b="1" dirty="0">
                <a:effectLst/>
              </a:rPr>
              <a:t> </a:t>
            </a:r>
            <a:r>
              <a:rPr lang="en-US" b="1" i="1" dirty="0">
                <a:effectLst/>
              </a:rPr>
              <a:t>FC </a:t>
            </a:r>
            <a:r>
              <a:rPr lang="en-US" b="1" i="1" dirty="0">
                <a:effectLst/>
                <a:cs typeface="Arial" pitchFamily="34" charset="0"/>
              </a:rPr>
              <a:t>–</a:t>
            </a:r>
            <a:r>
              <a:rPr lang="en-US" b="1" dirty="0">
                <a:effectLst/>
              </a:rPr>
              <a:t> </a:t>
            </a:r>
            <a:r>
              <a:rPr lang="en-US" b="1" i="1" dirty="0">
                <a:effectLst/>
              </a:rPr>
              <a:t>QC</a:t>
            </a:r>
            <a:endParaRPr lang="en-US" b="1" dirty="0">
              <a:effectLst/>
            </a:endParaRPr>
          </a:p>
          <a:p>
            <a:pPr lvl="1"/>
            <a:r>
              <a:rPr lang="en-US" dirty="0"/>
              <a:t>Break-even point:</a:t>
            </a:r>
          </a:p>
          <a:p>
            <a:pPr marL="858837" lvl="2" indent="0">
              <a:buNone/>
            </a:pPr>
            <a:r>
              <a:rPr lang="en-US" b="1" dirty="0">
                <a:effectLst/>
              </a:rPr>
              <a:t>0 = [</a:t>
            </a:r>
            <a:r>
              <a:rPr lang="en-US" b="1" i="1" dirty="0">
                <a:effectLst/>
              </a:rPr>
              <a:t>SP </a:t>
            </a:r>
            <a:r>
              <a:rPr lang="en-US" b="1" i="1" dirty="0">
                <a:effectLst/>
                <a:cs typeface="Arial" pitchFamily="34" charset="0"/>
              </a:rPr>
              <a:t>–</a:t>
            </a:r>
            <a:r>
              <a:rPr lang="en-US" b="1" dirty="0">
                <a:effectLst/>
              </a:rPr>
              <a:t> </a:t>
            </a:r>
            <a:r>
              <a:rPr lang="en-US" b="1" i="1" dirty="0">
                <a:effectLst/>
              </a:rPr>
              <a:t>VC </a:t>
            </a:r>
            <a:r>
              <a:rPr lang="en-US" b="1" i="1" dirty="0">
                <a:effectLst/>
                <a:cs typeface="Arial" pitchFamily="34" charset="0"/>
              </a:rPr>
              <a:t>– </a:t>
            </a:r>
            <a:r>
              <a:rPr lang="en-US" b="1" dirty="0">
                <a:effectLst/>
              </a:rPr>
              <a:t>(</a:t>
            </a:r>
            <a:r>
              <a:rPr lang="en-US" b="1" i="1" dirty="0">
                <a:effectLst/>
              </a:rPr>
              <a:t>QC</a:t>
            </a:r>
            <a:r>
              <a:rPr lang="en-US" b="1" dirty="0">
                <a:effectLst/>
              </a:rPr>
              <a:t>/</a:t>
            </a:r>
            <a:r>
              <a:rPr lang="en-US" b="1" i="1" dirty="0">
                <a:effectLst/>
              </a:rPr>
              <a:t>U </a:t>
            </a:r>
            <a:r>
              <a:rPr lang="en-US" b="1" dirty="0">
                <a:effectLst/>
              </a:rPr>
              <a:t>)]</a:t>
            </a:r>
            <a:r>
              <a:rPr lang="en-US" b="1" i="1" dirty="0">
                <a:effectLst/>
              </a:rPr>
              <a:t>S </a:t>
            </a:r>
            <a:r>
              <a:rPr lang="en-US" b="1" i="1" dirty="0">
                <a:effectLst/>
                <a:cs typeface="Arial" pitchFamily="34" charset="0"/>
              </a:rPr>
              <a:t>–</a:t>
            </a:r>
            <a:r>
              <a:rPr lang="en-US" b="1" dirty="0">
                <a:effectLst/>
              </a:rPr>
              <a:t> </a:t>
            </a:r>
            <a:r>
              <a:rPr lang="en-US" b="1" i="1" dirty="0">
                <a:effectLst/>
              </a:rPr>
              <a:t>FC</a:t>
            </a:r>
            <a:endParaRPr lang="en-US" b="1" dirty="0"/>
          </a:p>
          <a:p>
            <a:pPr lvl="1"/>
            <a:r>
              <a:rPr lang="en-US" dirty="0"/>
              <a:t>where:</a:t>
            </a:r>
          </a:p>
          <a:p>
            <a:pPr marL="1316037" lvl="3" indent="0">
              <a:buNone/>
              <a:tabLst>
                <a:tab pos="4284663" algn="l"/>
              </a:tabLst>
            </a:pPr>
            <a:r>
              <a:rPr lang="en-US" dirty="0"/>
              <a:t>SP = Unit selling </a:t>
            </a:r>
            <a:r>
              <a:rPr lang="en-US" dirty="0" smtClean="0"/>
              <a:t>price	VC </a:t>
            </a:r>
            <a:r>
              <a:rPr lang="en-US" dirty="0"/>
              <a:t>= Variable cost per unit</a:t>
            </a:r>
          </a:p>
          <a:p>
            <a:pPr marL="1316037" lvl="3" indent="0">
              <a:buNone/>
              <a:tabLst>
                <a:tab pos="4284663" algn="l"/>
              </a:tabLst>
            </a:pPr>
            <a:r>
              <a:rPr lang="en-US" dirty="0"/>
              <a:t>S = Sales in </a:t>
            </a:r>
            <a:r>
              <a:rPr lang="en-US" dirty="0" smtClean="0"/>
              <a:t>units	FC </a:t>
            </a:r>
            <a:r>
              <a:rPr lang="en-US" dirty="0"/>
              <a:t>= Total fixed costs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Objectives (cont’d)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11–</a:t>
            </a:r>
            <a:fld id="{17050216-AA56-4F78-9A19-2B3C2CC5970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219200"/>
            <a:ext cx="7629525" cy="5181600"/>
          </a:xfrm>
          <a:prstGeom prst="rect">
            <a:avLst/>
          </a:prstGeom>
        </p:spPr>
        <p:txBody>
          <a:bodyPr/>
          <a:lstStyle>
            <a:lvl1pPr marL="231775" indent="-231775" algn="l" rtl="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85000"/>
              <a:buChar char="•"/>
              <a:defRPr sz="28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688975" indent="-287338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defRPr sz="240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marL="1082675" indent="-2238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marL="1539875" indent="-2238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marL="533400" indent="-533400">
              <a:spcBef>
                <a:spcPct val="35000"/>
              </a:spcBef>
              <a:buSzTx/>
              <a:buFontTx/>
              <a:buAutoNum type="arabicPeriod" startAt="6"/>
            </a:pPr>
            <a:r>
              <a:rPr lang="en-US" sz="2400" smtClean="0">
                <a:latin typeface="Tahoma" pitchFamily="34" charset="0"/>
                <a:cs typeface="Tahoma" pitchFamily="34" charset="0"/>
              </a:rPr>
              <a:t>To illustrate how to use break-even analysis</a:t>
            </a:r>
          </a:p>
          <a:p>
            <a:pPr marL="533400" indent="-533400">
              <a:spcBef>
                <a:spcPct val="35000"/>
              </a:spcBef>
              <a:buSzTx/>
              <a:buFontTx/>
              <a:buAutoNum type="arabicPeriod" startAt="6"/>
            </a:pPr>
            <a:r>
              <a:rPr lang="en-US" sz="2400" smtClean="0">
                <a:latin typeface="Tahoma" pitchFamily="34" charset="0"/>
                <a:cs typeface="Tahoma" pitchFamily="34" charset="0"/>
              </a:rPr>
              <a:t>To describe ratio analysis and illustrate the use of some of the important measures and their meanings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500605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11–</a:t>
            </a:r>
            <a:fld id="{E82FAEBB-91BB-429B-9F38-E5FDFDE05A53}" type="slidenum">
              <a:rPr lang="en-US"/>
              <a:pPr/>
              <a:t>30</a:t>
            </a:fld>
            <a:endParaRPr lang="en-US"/>
          </a:p>
        </p:txBody>
      </p:sp>
      <p:sp>
        <p:nvSpPr>
          <p:cNvPr id="1211394" name="Rectangle 2" descr="Slideheader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Break-Even Analysis (cont’d)</a:t>
            </a:r>
          </a:p>
        </p:txBody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924800" cy="518160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dirty="0"/>
              <a:t>Graphic Approach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Graphing total revenue and total costs.</a:t>
            </a:r>
          </a:p>
          <a:p>
            <a:pPr lvl="2">
              <a:spcBef>
                <a:spcPct val="30000"/>
              </a:spcBef>
            </a:pPr>
            <a:r>
              <a:rPr lang="en-US" dirty="0"/>
              <a:t>The intersection of these two lines </a:t>
            </a:r>
            <a:r>
              <a:rPr lang="en-US" dirty="0" smtClean="0"/>
              <a:t>(where </a:t>
            </a:r>
            <a:r>
              <a:rPr lang="en-US" dirty="0"/>
              <a:t>total revenues are equal to the total costs) is the firm’s break-even point.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Two additional costs</a:t>
            </a:r>
            <a:r>
              <a:rPr lang="en-US" dirty="0">
                <a:cs typeface="Arial" pitchFamily="34" charset="0"/>
              </a:rPr>
              <a:t>—</a:t>
            </a:r>
            <a:r>
              <a:rPr lang="en-US" dirty="0"/>
              <a:t>variable costs and fixed </a:t>
            </a:r>
            <a:br>
              <a:rPr lang="en-US" dirty="0"/>
            </a:br>
            <a:r>
              <a:rPr lang="en-US" dirty="0"/>
              <a:t>costs</a:t>
            </a:r>
            <a:r>
              <a:rPr lang="en-US" dirty="0">
                <a:cs typeface="Arial" pitchFamily="34" charset="0"/>
              </a:rPr>
              <a:t>—</a:t>
            </a:r>
            <a:r>
              <a:rPr lang="en-US" dirty="0"/>
              <a:t>also may be plotted.</a:t>
            </a:r>
          </a:p>
          <a:p>
            <a:pPr>
              <a:spcBef>
                <a:spcPct val="30000"/>
              </a:spcBef>
            </a:pPr>
            <a:r>
              <a:rPr lang="en-US" dirty="0"/>
              <a:t>Handling Questionable Costs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Certain costs can behave as either fixed or variable costs at different levels of output: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 smtClean="0"/>
              <a:t>0 = (</a:t>
            </a:r>
            <a:r>
              <a:rPr lang="en-US" i="1" dirty="0"/>
              <a:t>SP – </a:t>
            </a:r>
            <a:r>
              <a:rPr lang="en-US" i="1" dirty="0" smtClean="0"/>
              <a:t>VC</a:t>
            </a:r>
            <a:r>
              <a:rPr lang="en-US" dirty="0" smtClean="0"/>
              <a:t>)</a:t>
            </a:r>
            <a:r>
              <a:rPr lang="en-US" i="1" dirty="0"/>
              <a:t>S – </a:t>
            </a:r>
            <a:r>
              <a:rPr lang="en-US" i="1" dirty="0" smtClean="0"/>
              <a:t> </a:t>
            </a:r>
            <a:r>
              <a:rPr lang="en-US" i="1" dirty="0"/>
              <a:t>FC </a:t>
            </a:r>
            <a:r>
              <a:rPr lang="en-US" i="1" dirty="0" smtClean="0"/>
              <a:t>– QC  </a:t>
            </a:r>
            <a:r>
              <a:rPr lang="en-US" i="1" dirty="0" smtClean="0">
                <a:solidFill>
                  <a:srgbClr val="0070C0"/>
                </a:solidFill>
              </a:rPr>
              <a:t>or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	</a:t>
            </a:r>
            <a:r>
              <a:rPr lang="en-US" dirty="0" smtClean="0"/>
              <a:t>0 = [</a:t>
            </a:r>
            <a:r>
              <a:rPr lang="en-US" i="1" dirty="0" smtClean="0"/>
              <a:t>SP – </a:t>
            </a:r>
            <a:r>
              <a:rPr lang="en-US" i="1" dirty="0"/>
              <a:t>VC – </a:t>
            </a:r>
            <a:r>
              <a:rPr lang="en-US" dirty="0" smtClean="0"/>
              <a:t>(</a:t>
            </a:r>
            <a:r>
              <a:rPr lang="en-US" i="1" dirty="0"/>
              <a:t>QC</a:t>
            </a:r>
            <a:r>
              <a:rPr lang="en-US" dirty="0"/>
              <a:t>/</a:t>
            </a:r>
            <a:r>
              <a:rPr lang="en-US" i="1" dirty="0"/>
              <a:t>U</a:t>
            </a:r>
            <a:r>
              <a:rPr lang="en-US" dirty="0" smtClean="0"/>
              <a:t>)]</a:t>
            </a:r>
            <a:r>
              <a:rPr lang="en-US" i="1" dirty="0"/>
              <a:t>S – </a:t>
            </a:r>
            <a:r>
              <a:rPr lang="en-US" i="1" dirty="0" smtClean="0"/>
              <a:t>FC</a:t>
            </a:r>
            <a:endParaRPr lang="en-US" dirty="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11–</a:t>
            </a:r>
            <a:fld id="{32867C41-1074-40E0-84F3-430D3D902E48}" type="slidenum">
              <a:rPr lang="en-US"/>
              <a:pPr/>
              <a:t>31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381000"/>
            <a:ext cx="8534400" cy="4572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/>
        </p:spPr>
        <p:txBody>
          <a:bodyPr lIns="0" tIns="0" rIns="0" bIns="0">
            <a:noAutofit/>
          </a:bodyPr>
          <a:lstStyle/>
          <a:p>
            <a:pPr marL="1654175" indent="-1484313">
              <a:tabLst>
                <a:tab pos="1147763" algn="ctr"/>
              </a:tabLst>
            </a:pPr>
            <a:r>
              <a:rPr lang="en-US" sz="2000" i="1" baseline="54000" dirty="0">
                <a:solidFill>
                  <a:schemeClr val="bg1"/>
                </a:solidFill>
                <a:effectLst/>
                <a:latin typeface="Book Antiqua" pitchFamily="18" charset="0"/>
              </a:rPr>
              <a:t>Figure</a:t>
            </a:r>
            <a:r>
              <a:rPr lang="en-US" sz="2400" i="1" baseline="50000" dirty="0">
                <a:solidFill>
                  <a:schemeClr val="bg1"/>
                </a:solidFill>
                <a:effectLst/>
                <a:latin typeface="Book Antiqua" pitchFamily="18" charset="0"/>
              </a:rPr>
              <a:t>	</a:t>
            </a:r>
            <a:r>
              <a:rPr lang="en-US" sz="1600" dirty="0">
                <a:solidFill>
                  <a:schemeClr val="bg1"/>
                </a:solidFill>
                <a:effectLst/>
                <a:cs typeface="Tahoma" pitchFamily="34" charset="0"/>
              </a:rPr>
              <a:t>11.2</a:t>
            </a:r>
            <a:r>
              <a:rPr lang="en-US" sz="1800" dirty="0">
                <a:solidFill>
                  <a:schemeClr val="bg1"/>
                </a:solidFill>
                <a:effectLst/>
                <a:cs typeface="Tahoma" pitchFamily="34" charset="0"/>
              </a:rPr>
              <a:t>	</a:t>
            </a:r>
            <a:r>
              <a:rPr lang="en-US" sz="1800" dirty="0">
                <a:solidFill>
                  <a:srgbClr val="0099CC"/>
                </a:solidFill>
                <a:effectLst/>
                <a:cs typeface="Tahoma" pitchFamily="34" charset="0"/>
              </a:rPr>
              <a:t>Dynamic Manufacturing: Fixed-Cost Assumption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7664" y="914400"/>
            <a:ext cx="6368674" cy="535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11–</a:t>
            </a:r>
            <a:fld id="{45259AA3-C624-42F5-9003-27F2D2D7F9DB}" type="slidenum">
              <a:rPr lang="en-US"/>
              <a:pPr/>
              <a:t>32</a:t>
            </a:fld>
            <a:endParaRPr lang="en-US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381000"/>
            <a:ext cx="8534400" cy="4572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/>
        </p:spPr>
        <p:txBody>
          <a:bodyPr lIns="0" tIns="0" rIns="0" bIns="0">
            <a:noAutofit/>
          </a:bodyPr>
          <a:lstStyle/>
          <a:p>
            <a:pPr marL="1654175" indent="-1484313">
              <a:tabLst>
                <a:tab pos="1147763" algn="ctr"/>
              </a:tabLst>
            </a:pPr>
            <a:r>
              <a:rPr lang="en-US" sz="2000" i="1" baseline="54000" dirty="0">
                <a:solidFill>
                  <a:schemeClr val="bg1"/>
                </a:solidFill>
                <a:effectLst/>
                <a:latin typeface="Book Antiqua" pitchFamily="18" charset="0"/>
              </a:rPr>
              <a:t>Figure</a:t>
            </a:r>
            <a:r>
              <a:rPr lang="en-US" sz="2400" i="1" baseline="50000" dirty="0">
                <a:solidFill>
                  <a:schemeClr val="bg1"/>
                </a:solidFill>
                <a:effectLst/>
                <a:latin typeface="Book Antiqua" pitchFamily="18" charset="0"/>
              </a:rPr>
              <a:t>	</a:t>
            </a:r>
            <a:r>
              <a:rPr lang="en-US" sz="1600" dirty="0">
                <a:solidFill>
                  <a:schemeClr val="bg1"/>
                </a:solidFill>
                <a:effectLst/>
                <a:cs typeface="Tahoma" pitchFamily="34" charset="0"/>
              </a:rPr>
              <a:t>11.3</a:t>
            </a:r>
            <a:r>
              <a:rPr lang="en-US" sz="1800" dirty="0">
                <a:solidFill>
                  <a:schemeClr val="bg1"/>
                </a:solidFill>
                <a:effectLst/>
                <a:cs typeface="Tahoma" pitchFamily="34" charset="0"/>
              </a:rPr>
              <a:t>	</a:t>
            </a:r>
            <a:r>
              <a:rPr lang="en-US" sz="1800" dirty="0">
                <a:solidFill>
                  <a:srgbClr val="0099CC"/>
                </a:solidFill>
                <a:effectLst/>
                <a:cs typeface="Tahoma" pitchFamily="34" charset="0"/>
              </a:rPr>
              <a:t>Dynamic Manufacturing: Variable-Cost Assumption </a:t>
            </a:r>
          </a:p>
        </p:txBody>
      </p:sp>
      <p:pic>
        <p:nvPicPr>
          <p:cNvPr id="249859" name="Picture 3" descr="11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6400800" cy="540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500"/>
                                        <p:tgtEl>
                                          <p:spTgt spid="24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11–</a:t>
            </a:r>
            <a:fld id="{FEAD9783-A191-4BC8-81FF-77EBE06A2D46}" type="slidenum">
              <a:rPr lang="en-US"/>
              <a:pPr/>
              <a:t>33</a:t>
            </a:fld>
            <a:endParaRPr lang="en-US"/>
          </a:p>
        </p:txBody>
      </p:sp>
      <p:sp>
        <p:nvSpPr>
          <p:cNvPr id="1217538" name="Rectangle 2" descr="Slideheader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Ratio Analysis</a:t>
            </a:r>
          </a:p>
        </p:txBody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370" y="1219200"/>
            <a:ext cx="6629400" cy="5181600"/>
          </a:xfrm>
        </p:spPr>
        <p:txBody>
          <a:bodyPr/>
          <a:lstStyle/>
          <a:p>
            <a:r>
              <a:rPr lang="en-US" dirty="0"/>
              <a:t>Ratios are useful for:</a:t>
            </a:r>
          </a:p>
          <a:p>
            <a:pPr lvl="1"/>
            <a:r>
              <a:rPr lang="en-US" dirty="0"/>
              <a:t>Anticipating conditions and as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starting point for planning actions.</a:t>
            </a:r>
          </a:p>
          <a:p>
            <a:pPr lvl="1"/>
            <a:r>
              <a:rPr lang="en-US" dirty="0"/>
              <a:t>Showing relationships among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financial </a:t>
            </a:r>
            <a:r>
              <a:rPr lang="en-US" dirty="0"/>
              <a:t>statement accounts.</a:t>
            </a:r>
          </a:p>
          <a:p>
            <a:r>
              <a:rPr lang="en-US" dirty="0"/>
              <a:t>Vertical Analysis</a:t>
            </a:r>
          </a:p>
          <a:p>
            <a:pPr lvl="1"/>
            <a:r>
              <a:rPr lang="en-US" dirty="0"/>
              <a:t>The application of ratio analysis to identify financial strengths and weaknesses.</a:t>
            </a:r>
          </a:p>
          <a:p>
            <a:r>
              <a:rPr lang="en-US" dirty="0"/>
              <a:t>Horizontal Analysis</a:t>
            </a:r>
          </a:p>
          <a:p>
            <a:pPr lvl="1"/>
            <a:r>
              <a:rPr lang="en-US" dirty="0"/>
              <a:t>Looks at financial statements and ratios over time for positive and negative trends.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11–</a:t>
            </a:r>
            <a:fld id="{8A7C2E91-674B-42B1-9B6B-4837C73DBA7D}" type="slidenum">
              <a:rPr lang="en-US"/>
              <a:pPr/>
              <a:t>34</a:t>
            </a:fld>
            <a:endParaRPr lang="en-US"/>
          </a:p>
        </p:txBody>
      </p:sp>
      <p:sp>
        <p:nvSpPr>
          <p:cNvPr id="123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540156"/>
            <a:ext cx="8534400" cy="4572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/>
        </p:spPr>
        <p:txBody>
          <a:bodyPr lIns="0" tIns="0" rIns="0" bIns="0">
            <a:noAutofit/>
          </a:bodyPr>
          <a:lstStyle/>
          <a:p>
            <a:pPr marL="1654175" indent="-1484313">
              <a:tabLst>
                <a:tab pos="1147763" algn="ctr"/>
              </a:tabLst>
            </a:pPr>
            <a:r>
              <a:rPr lang="en-US" sz="2000" i="1" baseline="54000" dirty="0">
                <a:solidFill>
                  <a:schemeClr val="bg1"/>
                </a:solidFill>
                <a:effectLst/>
                <a:latin typeface="Book Antiqua" pitchFamily="18" charset="0"/>
              </a:rPr>
              <a:t>Table</a:t>
            </a:r>
            <a:r>
              <a:rPr lang="en-US" sz="2400" i="1" baseline="50000" dirty="0">
                <a:solidFill>
                  <a:schemeClr val="bg1"/>
                </a:solidFill>
                <a:effectLst/>
                <a:latin typeface="Book Antiqua" pitchFamily="18" charset="0"/>
              </a:rPr>
              <a:t>	</a:t>
            </a:r>
            <a:r>
              <a:rPr lang="en-US" sz="1600" dirty="0">
                <a:solidFill>
                  <a:schemeClr val="bg1"/>
                </a:solidFill>
                <a:effectLst/>
                <a:cs typeface="Tahoma" pitchFamily="34" charset="0"/>
              </a:rPr>
              <a:t>11.12</a:t>
            </a:r>
            <a:r>
              <a:rPr lang="en-US" sz="1800" dirty="0">
                <a:solidFill>
                  <a:schemeClr val="bg1"/>
                </a:solidFill>
                <a:effectLst/>
                <a:cs typeface="Tahoma" pitchFamily="34" charset="0"/>
              </a:rPr>
              <a:t>	</a:t>
            </a:r>
            <a:r>
              <a:rPr lang="en-US" sz="1800" dirty="0">
                <a:solidFill>
                  <a:srgbClr val="0099CC"/>
                </a:solidFill>
                <a:effectLst/>
                <a:cs typeface="Tahoma" pitchFamily="34" charset="0"/>
              </a:rPr>
              <a:t>Financial Ratios (cont’d)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1" y="1112954"/>
            <a:ext cx="8458200" cy="46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11–</a:t>
            </a:r>
            <a:fld id="{6F206165-B457-4D33-B094-1E5884955EE6}" type="slidenum">
              <a:rPr lang="en-US"/>
              <a:pPr/>
              <a:t>35</a:t>
            </a:fld>
            <a:endParaRPr lang="en-US"/>
          </a:p>
        </p:txBody>
      </p:sp>
      <p:sp>
        <p:nvSpPr>
          <p:cNvPr id="1232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540156"/>
            <a:ext cx="8534400" cy="4572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/>
        </p:spPr>
        <p:txBody>
          <a:bodyPr lIns="0" tIns="0" rIns="0" bIns="0">
            <a:noAutofit/>
          </a:bodyPr>
          <a:lstStyle/>
          <a:p>
            <a:pPr marL="1654175" indent="-1484313">
              <a:tabLst>
                <a:tab pos="1147763" algn="ctr"/>
              </a:tabLst>
            </a:pPr>
            <a:r>
              <a:rPr lang="en-US" sz="2000" i="1" baseline="54000" dirty="0">
                <a:solidFill>
                  <a:schemeClr val="bg1"/>
                </a:solidFill>
                <a:effectLst/>
                <a:latin typeface="Book Antiqua" pitchFamily="18" charset="0"/>
              </a:rPr>
              <a:t>Table</a:t>
            </a:r>
            <a:r>
              <a:rPr lang="en-US" sz="2400" i="1" baseline="50000" dirty="0">
                <a:solidFill>
                  <a:schemeClr val="bg1"/>
                </a:solidFill>
                <a:effectLst/>
                <a:latin typeface="Book Antiqua" pitchFamily="18" charset="0"/>
              </a:rPr>
              <a:t>	</a:t>
            </a:r>
            <a:r>
              <a:rPr lang="en-US" sz="1600" dirty="0">
                <a:solidFill>
                  <a:schemeClr val="bg1"/>
                </a:solidFill>
                <a:effectLst/>
                <a:cs typeface="Tahoma" pitchFamily="34" charset="0"/>
              </a:rPr>
              <a:t>11.12</a:t>
            </a:r>
            <a:r>
              <a:rPr lang="en-US" sz="1800" dirty="0">
                <a:solidFill>
                  <a:schemeClr val="bg1"/>
                </a:solidFill>
                <a:effectLst/>
                <a:cs typeface="Tahoma" pitchFamily="34" charset="0"/>
              </a:rPr>
              <a:t>	</a:t>
            </a:r>
            <a:r>
              <a:rPr lang="en-US" sz="1800" dirty="0">
                <a:solidFill>
                  <a:srgbClr val="0099CC"/>
                </a:solidFill>
                <a:effectLst/>
                <a:cs typeface="Tahoma" pitchFamily="34" charset="0"/>
              </a:rPr>
              <a:t>Financial Ratios (cont’d</a:t>
            </a:r>
            <a:r>
              <a:rPr lang="en-US" sz="1800" dirty="0" smtClean="0">
                <a:solidFill>
                  <a:srgbClr val="0099CC"/>
                </a:solidFill>
                <a:effectLst/>
                <a:cs typeface="Tahoma" pitchFamily="34" charset="0"/>
              </a:rPr>
              <a:t>)</a:t>
            </a:r>
            <a:endParaRPr lang="en-US" sz="1800" dirty="0">
              <a:solidFill>
                <a:srgbClr val="0099CC"/>
              </a:solidFill>
              <a:effectLst/>
              <a:cs typeface="Tahoma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1" y="1252928"/>
            <a:ext cx="8458200" cy="392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11–</a:t>
            </a:r>
            <a:fld id="{6F206165-B457-4D33-B094-1E5884955EE6}" type="slidenum">
              <a:rPr lang="en-US"/>
              <a:pPr/>
              <a:t>36</a:t>
            </a:fld>
            <a:endParaRPr lang="en-US"/>
          </a:p>
        </p:txBody>
      </p:sp>
      <p:sp>
        <p:nvSpPr>
          <p:cNvPr id="1232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540156"/>
            <a:ext cx="8534400" cy="4572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/>
        </p:spPr>
        <p:txBody>
          <a:bodyPr lIns="0" tIns="0" rIns="0" bIns="0">
            <a:noAutofit/>
          </a:bodyPr>
          <a:lstStyle/>
          <a:p>
            <a:pPr marL="1654175" indent="-1484313">
              <a:tabLst>
                <a:tab pos="1147763" algn="ctr"/>
              </a:tabLst>
            </a:pPr>
            <a:r>
              <a:rPr lang="en-US" sz="2000" i="1" baseline="54000" dirty="0">
                <a:solidFill>
                  <a:schemeClr val="bg1"/>
                </a:solidFill>
                <a:effectLst/>
                <a:latin typeface="Book Antiqua" pitchFamily="18" charset="0"/>
              </a:rPr>
              <a:t>Table</a:t>
            </a:r>
            <a:r>
              <a:rPr lang="en-US" sz="2400" i="1" baseline="50000" dirty="0">
                <a:solidFill>
                  <a:schemeClr val="bg1"/>
                </a:solidFill>
                <a:effectLst/>
                <a:latin typeface="Book Antiqua" pitchFamily="18" charset="0"/>
              </a:rPr>
              <a:t>	</a:t>
            </a:r>
            <a:r>
              <a:rPr lang="en-US" sz="1600" dirty="0">
                <a:solidFill>
                  <a:schemeClr val="bg1"/>
                </a:solidFill>
                <a:effectLst/>
                <a:cs typeface="Tahoma" pitchFamily="34" charset="0"/>
              </a:rPr>
              <a:t>11.12</a:t>
            </a:r>
            <a:r>
              <a:rPr lang="en-US" sz="1800" dirty="0">
                <a:solidFill>
                  <a:schemeClr val="bg1"/>
                </a:solidFill>
                <a:effectLst/>
                <a:cs typeface="Tahoma" pitchFamily="34" charset="0"/>
              </a:rPr>
              <a:t>	</a:t>
            </a:r>
            <a:r>
              <a:rPr lang="en-US" sz="1800" dirty="0">
                <a:solidFill>
                  <a:srgbClr val="0099CC"/>
                </a:solidFill>
                <a:effectLst/>
                <a:cs typeface="Tahoma" pitchFamily="34" charset="0"/>
              </a:rPr>
              <a:t>Financial Ratios (cont’d</a:t>
            </a:r>
            <a:r>
              <a:rPr lang="en-US" sz="1800" dirty="0" smtClean="0">
                <a:solidFill>
                  <a:srgbClr val="0099CC"/>
                </a:solidFill>
                <a:effectLst/>
                <a:cs typeface="Tahoma" pitchFamily="34" charset="0"/>
              </a:rPr>
              <a:t>)</a:t>
            </a:r>
            <a:endParaRPr lang="en-US" sz="1800" dirty="0">
              <a:solidFill>
                <a:srgbClr val="0099CC"/>
              </a:solidFill>
              <a:effectLst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43658"/>
            <a:ext cx="8458200" cy="500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113278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11–</a:t>
            </a:r>
            <a:fld id="{6F206165-B457-4D33-B094-1E5884955EE6}" type="slidenum">
              <a:rPr lang="en-US"/>
              <a:pPr/>
              <a:t>37</a:t>
            </a:fld>
            <a:endParaRPr lang="en-US"/>
          </a:p>
        </p:txBody>
      </p:sp>
      <p:sp>
        <p:nvSpPr>
          <p:cNvPr id="1232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540156"/>
            <a:ext cx="8534400" cy="4572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/>
        </p:spPr>
        <p:txBody>
          <a:bodyPr lIns="0" tIns="0" rIns="0" bIns="0">
            <a:noAutofit/>
          </a:bodyPr>
          <a:lstStyle/>
          <a:p>
            <a:pPr marL="1654175" indent="-1484313">
              <a:tabLst>
                <a:tab pos="1147763" algn="ctr"/>
              </a:tabLst>
            </a:pPr>
            <a:r>
              <a:rPr lang="en-US" sz="2000" i="1" baseline="54000" dirty="0">
                <a:solidFill>
                  <a:schemeClr val="bg1"/>
                </a:solidFill>
                <a:effectLst/>
                <a:latin typeface="Book Antiqua" pitchFamily="18" charset="0"/>
              </a:rPr>
              <a:t>Table</a:t>
            </a:r>
            <a:r>
              <a:rPr lang="en-US" sz="2400" i="1" baseline="50000" dirty="0">
                <a:solidFill>
                  <a:schemeClr val="bg1"/>
                </a:solidFill>
                <a:effectLst/>
                <a:latin typeface="Book Antiqua" pitchFamily="18" charset="0"/>
              </a:rPr>
              <a:t>	</a:t>
            </a:r>
            <a:r>
              <a:rPr lang="en-US" sz="1600" dirty="0">
                <a:solidFill>
                  <a:schemeClr val="bg1"/>
                </a:solidFill>
                <a:effectLst/>
                <a:cs typeface="Tahoma" pitchFamily="34" charset="0"/>
              </a:rPr>
              <a:t>11.12</a:t>
            </a:r>
            <a:r>
              <a:rPr lang="en-US" sz="1800" dirty="0">
                <a:solidFill>
                  <a:schemeClr val="bg1"/>
                </a:solidFill>
                <a:effectLst/>
                <a:cs typeface="Tahoma" pitchFamily="34" charset="0"/>
              </a:rPr>
              <a:t>	</a:t>
            </a:r>
            <a:r>
              <a:rPr lang="en-US" sz="1800" dirty="0">
                <a:solidFill>
                  <a:srgbClr val="0099CC"/>
                </a:solidFill>
                <a:effectLst/>
                <a:cs typeface="Tahoma" pitchFamily="34" charset="0"/>
              </a:rPr>
              <a:t>Financial Ratios (cont’d</a:t>
            </a:r>
            <a:r>
              <a:rPr lang="en-US" sz="1800" dirty="0" smtClean="0">
                <a:solidFill>
                  <a:srgbClr val="0099CC"/>
                </a:solidFill>
                <a:effectLst/>
                <a:cs typeface="Tahoma" pitchFamily="34" charset="0"/>
              </a:rPr>
              <a:t>)</a:t>
            </a:r>
            <a:endParaRPr lang="en-US" sz="1800" dirty="0">
              <a:solidFill>
                <a:srgbClr val="0099CC"/>
              </a:solidFill>
              <a:effectLst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" y="1152525"/>
            <a:ext cx="8596313" cy="4578284"/>
            <a:chOff x="228600" y="1152525"/>
            <a:chExt cx="8596313" cy="457828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 bwMode="auto">
            <a:xfrm>
              <a:off x="228601" y="1152525"/>
              <a:ext cx="8596312" cy="3114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343400"/>
              <a:ext cx="8596312" cy="1387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84654402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11–</a:t>
            </a:r>
            <a:fld id="{6F206165-B457-4D33-B094-1E5884955EE6}" type="slidenum">
              <a:rPr lang="en-US"/>
              <a:pPr/>
              <a:t>38</a:t>
            </a:fld>
            <a:endParaRPr lang="en-US"/>
          </a:p>
        </p:txBody>
      </p:sp>
      <p:sp>
        <p:nvSpPr>
          <p:cNvPr id="1232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540156"/>
            <a:ext cx="8534400" cy="4572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/>
        </p:spPr>
        <p:txBody>
          <a:bodyPr lIns="0" tIns="0" rIns="0" bIns="0">
            <a:noAutofit/>
          </a:bodyPr>
          <a:lstStyle/>
          <a:p>
            <a:pPr marL="1654175" indent="-1484313">
              <a:tabLst>
                <a:tab pos="1147763" algn="ctr"/>
              </a:tabLst>
            </a:pPr>
            <a:r>
              <a:rPr lang="en-US" sz="2000" i="1" baseline="54000" dirty="0">
                <a:solidFill>
                  <a:schemeClr val="bg1"/>
                </a:solidFill>
                <a:effectLst/>
                <a:latin typeface="Book Antiqua" pitchFamily="18" charset="0"/>
              </a:rPr>
              <a:t>Table</a:t>
            </a:r>
            <a:r>
              <a:rPr lang="en-US" sz="2400" i="1" baseline="50000" dirty="0">
                <a:solidFill>
                  <a:schemeClr val="bg1"/>
                </a:solidFill>
                <a:effectLst/>
                <a:latin typeface="Book Antiqua" pitchFamily="18" charset="0"/>
              </a:rPr>
              <a:t>	</a:t>
            </a:r>
            <a:r>
              <a:rPr lang="en-US" sz="1600" dirty="0">
                <a:solidFill>
                  <a:schemeClr val="bg1"/>
                </a:solidFill>
                <a:effectLst/>
                <a:cs typeface="Tahoma" pitchFamily="34" charset="0"/>
              </a:rPr>
              <a:t>11.12</a:t>
            </a:r>
            <a:r>
              <a:rPr lang="en-US" sz="1800" dirty="0">
                <a:solidFill>
                  <a:schemeClr val="bg1"/>
                </a:solidFill>
                <a:effectLst/>
                <a:cs typeface="Tahoma" pitchFamily="34" charset="0"/>
              </a:rPr>
              <a:t>	</a:t>
            </a:r>
            <a:r>
              <a:rPr lang="en-US" sz="1800" dirty="0">
                <a:solidFill>
                  <a:srgbClr val="0099CC"/>
                </a:solidFill>
                <a:effectLst/>
                <a:cs typeface="Tahoma" pitchFamily="34" charset="0"/>
              </a:rPr>
              <a:t>Financial Ratios (cont’d</a:t>
            </a:r>
            <a:r>
              <a:rPr lang="en-US" sz="1800" dirty="0" smtClean="0">
                <a:solidFill>
                  <a:srgbClr val="0099CC"/>
                </a:solidFill>
                <a:effectLst/>
                <a:cs typeface="Tahoma" pitchFamily="34" charset="0"/>
              </a:rPr>
              <a:t>)</a:t>
            </a:r>
            <a:endParaRPr lang="en-US" sz="1800" dirty="0">
              <a:solidFill>
                <a:srgbClr val="0099CC"/>
              </a:solidFill>
              <a:effectLst/>
              <a:cs typeface="Tahom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1" y="1219200"/>
            <a:ext cx="8458200" cy="408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6167480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11–</a:t>
            </a:r>
            <a:fld id="{9207DCD9-39AE-4EDF-9F6E-8467D265F73D}" type="slidenum">
              <a:rPr lang="en-US"/>
              <a:pPr/>
              <a:t>39</a:t>
            </a:fld>
            <a:endParaRPr lang="en-US"/>
          </a:p>
        </p:txBody>
      </p:sp>
      <p:sp>
        <p:nvSpPr>
          <p:cNvPr id="172038" name="Rectangle 6" descr="Slideheader01"/>
          <p:cNvSpPr>
            <a:spLocks noGrp="1" noChangeArrowheads="1"/>
          </p:cNvSpPr>
          <p:nvPr>
            <p:ph type="title"/>
          </p:nvPr>
        </p:nvSpPr>
        <p:spPr>
          <a:xfrm>
            <a:off x="0" y="342900"/>
            <a:ext cx="9144000" cy="655638"/>
          </a:xfrm>
        </p:spPr>
        <p:txBody>
          <a:bodyPr/>
          <a:lstStyle/>
          <a:p>
            <a:r>
              <a:rPr lang="en-US" sz="2800" dirty="0"/>
              <a:t>Key Terms and Concepts</a:t>
            </a:r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038600" cy="5181600"/>
          </a:xfrm>
        </p:spPr>
        <p:txBody>
          <a:bodyPr/>
          <a:lstStyle/>
          <a:p>
            <a:r>
              <a:rPr lang="en-US" sz="2400" dirty="0"/>
              <a:t>accounts payable</a:t>
            </a:r>
          </a:p>
          <a:p>
            <a:r>
              <a:rPr lang="en-US" sz="2400" dirty="0"/>
              <a:t>accounts receivable</a:t>
            </a:r>
          </a:p>
          <a:p>
            <a:r>
              <a:rPr lang="en-US" sz="2400" dirty="0"/>
              <a:t>administrative expenses</a:t>
            </a:r>
          </a:p>
          <a:p>
            <a:r>
              <a:rPr lang="en-US" sz="2400" dirty="0"/>
              <a:t>balance sheet </a:t>
            </a:r>
          </a:p>
          <a:p>
            <a:r>
              <a:rPr lang="en-US" sz="2400" dirty="0"/>
              <a:t>break-even analysis</a:t>
            </a:r>
          </a:p>
          <a:p>
            <a:r>
              <a:rPr lang="en-US" sz="2400" dirty="0"/>
              <a:t>budget</a:t>
            </a:r>
          </a:p>
          <a:p>
            <a:r>
              <a:rPr lang="en-US" sz="2400" dirty="0"/>
              <a:t>capital budgeting</a:t>
            </a:r>
          </a:p>
          <a:p>
            <a:r>
              <a:rPr lang="en-US" sz="2400" dirty="0"/>
              <a:t>cash</a:t>
            </a:r>
          </a:p>
          <a:p>
            <a:r>
              <a:rPr lang="en-US" sz="2400" dirty="0"/>
              <a:t>cash-flow budget</a:t>
            </a:r>
          </a:p>
          <a:p>
            <a:r>
              <a:rPr lang="en-US" sz="2400" dirty="0"/>
              <a:t>cash-flow statement</a:t>
            </a:r>
          </a:p>
          <a:p>
            <a:r>
              <a:rPr lang="en-US" sz="2400" dirty="0"/>
              <a:t>contribution margin approach</a:t>
            </a:r>
          </a:p>
          <a:p>
            <a:endParaRPr lang="en-US" sz="2400" dirty="0"/>
          </a:p>
        </p:txBody>
      </p:sp>
      <p:sp>
        <p:nvSpPr>
          <p:cNvPr id="172040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66800"/>
            <a:ext cx="4038600" cy="5181600"/>
          </a:xfrm>
        </p:spPr>
        <p:txBody>
          <a:bodyPr/>
          <a:lstStyle/>
          <a:p>
            <a:r>
              <a:rPr lang="en-US" sz="2400"/>
              <a:t>expenses</a:t>
            </a:r>
          </a:p>
          <a:p>
            <a:r>
              <a:rPr lang="en-US" sz="2400"/>
              <a:t>financial expense</a:t>
            </a:r>
          </a:p>
          <a:p>
            <a:r>
              <a:rPr lang="en-US" sz="2400"/>
              <a:t>fixed assets</a:t>
            </a:r>
          </a:p>
          <a:p>
            <a:r>
              <a:rPr lang="en-US" sz="2400"/>
              <a:t>fixed cost</a:t>
            </a:r>
          </a:p>
          <a:p>
            <a:r>
              <a:rPr lang="en-US" sz="2400"/>
              <a:t>horizontal analysis</a:t>
            </a:r>
          </a:p>
          <a:p>
            <a:r>
              <a:rPr lang="en-US" sz="2400"/>
              <a:t>income statement</a:t>
            </a:r>
          </a:p>
          <a:p>
            <a:r>
              <a:rPr lang="en-US" sz="2400"/>
              <a:t>internal rate of return (IRR) method</a:t>
            </a:r>
          </a:p>
          <a:p>
            <a:r>
              <a:rPr lang="en-US" sz="2400"/>
              <a:t>inventory</a:t>
            </a:r>
          </a:p>
          <a:p>
            <a:r>
              <a:rPr lang="en-US" sz="2400"/>
              <a:t>liabilities</a:t>
            </a:r>
          </a:p>
          <a:p>
            <a:r>
              <a:rPr lang="en-US" sz="2400"/>
              <a:t>loan payable</a:t>
            </a:r>
          </a:p>
          <a:p>
            <a:r>
              <a:rPr lang="en-US" sz="2400"/>
              <a:t>long-term liabilities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2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2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20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20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20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20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20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2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2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2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2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20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20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20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20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20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720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720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9" grpId="0" build="p"/>
      <p:bldP spid="17204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11–</a:t>
            </a:r>
            <a:fld id="{50D83A27-CD56-4067-8858-902F2D4D2DB7}" type="slidenum">
              <a:rPr lang="en-US"/>
              <a:pPr/>
              <a:t>4</a:t>
            </a:fld>
            <a:endParaRPr lang="en-US"/>
          </a:p>
        </p:txBody>
      </p:sp>
      <p:sp>
        <p:nvSpPr>
          <p:cNvPr id="1156100" name="Rectangle 4" descr="Slideheader01"/>
          <p:cNvSpPr>
            <a:spLocks noGrp="1" noChangeArrowheads="1"/>
          </p:cNvSpPr>
          <p:nvPr>
            <p:ph type="title"/>
          </p:nvPr>
        </p:nvSpPr>
        <p:spPr>
          <a:xfrm>
            <a:off x="0" y="203200"/>
            <a:ext cx="9136063" cy="1203325"/>
          </a:xfrm>
        </p:spPr>
        <p:txBody>
          <a:bodyPr/>
          <a:lstStyle/>
          <a:p>
            <a:r>
              <a:rPr lang="en-US" dirty="0"/>
              <a:t>The Importance of Financial Information</a:t>
            </a:r>
            <a:br>
              <a:rPr lang="en-US" dirty="0"/>
            </a:br>
            <a:r>
              <a:rPr lang="en-US" dirty="0"/>
              <a:t>for Entrepreneurs</a:t>
            </a:r>
          </a:p>
        </p:txBody>
      </p:sp>
      <p:sp>
        <p:nvSpPr>
          <p:cNvPr id="1156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239000" cy="4800600"/>
          </a:xfrm>
        </p:spPr>
        <p:txBody>
          <a:bodyPr/>
          <a:lstStyle/>
          <a:p>
            <a:r>
              <a:rPr lang="en-US" dirty="0"/>
              <a:t>Significant Information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Financial Management</a:t>
            </a:r>
          </a:p>
          <a:p>
            <a:pPr lvl="1"/>
            <a:r>
              <a:rPr lang="en-US" dirty="0"/>
              <a:t>The importance of ratio analysis in planning</a:t>
            </a:r>
          </a:p>
          <a:p>
            <a:pPr lvl="1"/>
            <a:r>
              <a:rPr lang="en-US" dirty="0"/>
              <a:t>Techniques and uses of projected financial statements</a:t>
            </a:r>
          </a:p>
          <a:p>
            <a:pPr lvl="1"/>
            <a:r>
              <a:rPr lang="en-US" dirty="0"/>
              <a:t>Techniques and approaches for designing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cash-flow schedule</a:t>
            </a:r>
          </a:p>
          <a:p>
            <a:pPr lvl="1"/>
            <a:r>
              <a:rPr lang="en-US" dirty="0"/>
              <a:t>Techniques and approaches for evaluating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capital budget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11–</a:t>
            </a:r>
            <a:fld id="{87F10456-54EB-4845-80EC-248C2FB863BE}" type="slidenum">
              <a:rPr lang="en-US"/>
              <a:pPr/>
              <a:t>40</a:t>
            </a:fld>
            <a:endParaRPr lang="en-US"/>
          </a:p>
        </p:txBody>
      </p:sp>
      <p:sp>
        <p:nvSpPr>
          <p:cNvPr id="1154050" name="Rectangle 2" descr="Slideheader01"/>
          <p:cNvSpPr>
            <a:spLocks noGrp="1" noChangeArrowheads="1"/>
          </p:cNvSpPr>
          <p:nvPr>
            <p:ph type="title"/>
          </p:nvPr>
        </p:nvSpPr>
        <p:spPr>
          <a:xfrm>
            <a:off x="0" y="342900"/>
            <a:ext cx="9144000" cy="655638"/>
          </a:xfrm>
        </p:spPr>
        <p:txBody>
          <a:bodyPr/>
          <a:lstStyle/>
          <a:p>
            <a:r>
              <a:rPr lang="en-US" sz="2800"/>
              <a:t>Key Terms and Concepts (cont’d)</a:t>
            </a:r>
          </a:p>
        </p:txBody>
      </p:sp>
      <p:sp>
        <p:nvSpPr>
          <p:cNvPr id="11540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/>
              <a:t>mixed cost</a:t>
            </a:r>
          </a:p>
          <a:p>
            <a:r>
              <a:rPr lang="en-US" sz="2400" dirty="0"/>
              <a:t>net income</a:t>
            </a:r>
          </a:p>
          <a:p>
            <a:r>
              <a:rPr lang="en-US" sz="2400" dirty="0"/>
              <a:t>net present value (NPV) method</a:t>
            </a:r>
          </a:p>
          <a:p>
            <a:r>
              <a:rPr lang="en-US" sz="2400" dirty="0"/>
              <a:t>notes payable</a:t>
            </a:r>
          </a:p>
          <a:p>
            <a:r>
              <a:rPr lang="en-US" sz="2400" dirty="0"/>
              <a:t>operating budget </a:t>
            </a:r>
          </a:p>
          <a:p>
            <a:r>
              <a:rPr lang="en-US" sz="2400" dirty="0"/>
              <a:t>operating expenses</a:t>
            </a:r>
          </a:p>
          <a:p>
            <a:r>
              <a:rPr lang="en-US" sz="2400" dirty="0"/>
              <a:t>owners’ equity </a:t>
            </a:r>
          </a:p>
          <a:p>
            <a:r>
              <a:rPr lang="en-US" sz="2400" dirty="0"/>
              <a:t>payback method </a:t>
            </a:r>
          </a:p>
          <a:p>
            <a:r>
              <a:rPr lang="en-US" sz="2400" dirty="0"/>
              <a:t>prepaid expenses</a:t>
            </a:r>
          </a:p>
          <a:p>
            <a:r>
              <a:rPr lang="en-US" sz="2400" dirty="0"/>
              <a:t>pro forma statement</a:t>
            </a:r>
          </a:p>
        </p:txBody>
      </p:sp>
      <p:sp>
        <p:nvSpPr>
          <p:cNvPr id="11540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ratios </a:t>
            </a:r>
          </a:p>
          <a:p>
            <a:r>
              <a:rPr lang="en-US" sz="2400"/>
              <a:t>retained earnings</a:t>
            </a:r>
          </a:p>
          <a:p>
            <a:r>
              <a:rPr lang="en-US" sz="2400"/>
              <a:t>revenues</a:t>
            </a:r>
          </a:p>
          <a:p>
            <a:r>
              <a:rPr lang="en-US" sz="2400"/>
              <a:t>sales forecast </a:t>
            </a:r>
          </a:p>
          <a:p>
            <a:r>
              <a:rPr lang="en-US" sz="2400"/>
              <a:t>short-term liabilities (current liabilities)</a:t>
            </a:r>
          </a:p>
          <a:p>
            <a:r>
              <a:rPr lang="en-US" sz="2400"/>
              <a:t>simple linear regression </a:t>
            </a:r>
          </a:p>
          <a:p>
            <a:r>
              <a:rPr lang="en-US" sz="2400"/>
              <a:t>taxes payable</a:t>
            </a:r>
          </a:p>
          <a:p>
            <a:r>
              <a:rPr lang="en-US" sz="2400"/>
              <a:t>variable cost </a:t>
            </a:r>
          </a:p>
          <a:p>
            <a:r>
              <a:rPr lang="en-US" sz="2400"/>
              <a:t>vertical analysis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5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54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54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5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5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54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54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54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54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54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54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54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54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54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54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54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54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4051" grpId="0" build="p"/>
      <p:bldP spid="115405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11–</a:t>
            </a:r>
            <a:fld id="{DC1F3C4A-BE12-4D8A-9B3F-8DEA57AA09C8}" type="slidenum">
              <a:rPr lang="en-US"/>
              <a:pPr/>
              <a:t>5</a:t>
            </a:fld>
            <a:endParaRPr lang="en-US"/>
          </a:p>
        </p:txBody>
      </p:sp>
      <p:sp>
        <p:nvSpPr>
          <p:cNvPr id="1164290" name="Rectangle 2" descr="Slideheader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the Key Financial Statements</a:t>
            </a:r>
          </a:p>
        </p:txBody>
      </p:sp>
      <p:sp>
        <p:nvSpPr>
          <p:cNvPr id="116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5000"/>
              </a:spcBef>
            </a:pPr>
            <a:r>
              <a:rPr lang="en-US" dirty="0"/>
              <a:t>Balance Sheet</a:t>
            </a:r>
          </a:p>
          <a:p>
            <a:pPr marL="509588" lvl="1" indent="-222250">
              <a:spcBef>
                <a:spcPct val="25000"/>
              </a:spcBef>
            </a:pPr>
            <a:r>
              <a:rPr lang="en-US" dirty="0"/>
              <a:t>Represents the </a:t>
            </a:r>
            <a:r>
              <a:rPr lang="en-US" dirty="0" smtClean="0"/>
              <a:t>firm’s financial </a:t>
            </a:r>
            <a:r>
              <a:rPr lang="en-US" dirty="0"/>
              <a:t>condition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</a:t>
            </a:r>
            <a:r>
              <a:rPr lang="en-US" dirty="0"/>
              <a:t>a certain date.  </a:t>
            </a:r>
          </a:p>
          <a:p>
            <a:pPr lvl="2">
              <a:spcBef>
                <a:spcPct val="25000"/>
              </a:spcBef>
            </a:pPr>
            <a:r>
              <a:rPr lang="en-US" dirty="0"/>
              <a:t>It details the items the </a:t>
            </a:r>
            <a:r>
              <a:rPr lang="en-US" dirty="0" smtClean="0"/>
              <a:t>firm </a:t>
            </a:r>
            <a:r>
              <a:rPr lang="en-US" dirty="0"/>
              <a:t>owns (assets)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amount the </a:t>
            </a:r>
            <a:r>
              <a:rPr lang="en-US" dirty="0" smtClean="0"/>
              <a:t>firm </a:t>
            </a:r>
            <a:r>
              <a:rPr lang="en-US" dirty="0"/>
              <a:t>owes (liabilities).</a:t>
            </a:r>
          </a:p>
          <a:p>
            <a:pPr lvl="2">
              <a:spcBef>
                <a:spcPct val="25000"/>
              </a:spcBef>
            </a:pPr>
            <a:r>
              <a:rPr lang="en-US" dirty="0"/>
              <a:t>It also shows the net worth of the </a:t>
            </a:r>
            <a:r>
              <a:rPr lang="en-US" dirty="0" smtClean="0"/>
              <a:t>firm </a:t>
            </a:r>
            <a:r>
              <a:rPr lang="en-US" dirty="0"/>
              <a:t>and its liquidity.</a:t>
            </a:r>
          </a:p>
          <a:p>
            <a:pPr marL="509588" lvl="1" indent="-222250">
              <a:spcBef>
                <a:spcPct val="25000"/>
              </a:spcBef>
            </a:pPr>
            <a:r>
              <a:rPr lang="en-US" dirty="0">
                <a:solidFill>
                  <a:schemeClr val="tx1"/>
                </a:solidFill>
              </a:rPr>
              <a:t>Assets</a:t>
            </a:r>
            <a:r>
              <a:rPr lang="en-US" dirty="0"/>
              <a:t> = </a:t>
            </a:r>
            <a:r>
              <a:rPr lang="en-US" dirty="0">
                <a:solidFill>
                  <a:srgbClr val="A50021"/>
                </a:solidFill>
              </a:rPr>
              <a:t>Liabilities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+</a:t>
            </a:r>
            <a:r>
              <a:rPr lang="en-US" dirty="0"/>
              <a:t> </a:t>
            </a:r>
            <a:r>
              <a:rPr lang="en-US" dirty="0">
                <a:solidFill>
                  <a:srgbClr val="006600"/>
                </a:solidFill>
              </a:rPr>
              <a:t>Owners’ Equity</a:t>
            </a:r>
          </a:p>
          <a:p>
            <a:pPr marL="744538" lvl="2" indent="-234950">
              <a:spcBef>
                <a:spcPct val="25000"/>
              </a:spcBef>
            </a:pPr>
            <a:r>
              <a:rPr lang="en-US" dirty="0">
                <a:solidFill>
                  <a:schemeClr val="tx1"/>
                </a:solidFill>
              </a:rPr>
              <a:t>An asset is something of value the </a:t>
            </a:r>
            <a:r>
              <a:rPr lang="en-US" dirty="0" smtClean="0">
                <a:solidFill>
                  <a:schemeClr val="tx1"/>
                </a:solidFill>
              </a:rPr>
              <a:t>firm </a:t>
            </a:r>
            <a:r>
              <a:rPr lang="en-US" dirty="0">
                <a:solidFill>
                  <a:schemeClr val="tx1"/>
                </a:solidFill>
              </a:rPr>
              <a:t>owns.</a:t>
            </a:r>
          </a:p>
          <a:p>
            <a:pPr marL="1031875" lvl="3" indent="-341313">
              <a:spcBef>
                <a:spcPct val="25000"/>
              </a:spcBef>
            </a:pPr>
            <a:r>
              <a:rPr lang="en-US" dirty="0"/>
              <a:t>Current and </a:t>
            </a:r>
            <a:r>
              <a:rPr lang="en-US" dirty="0" smtClean="0"/>
              <a:t>fixed, tangible and intangible assets</a:t>
            </a:r>
            <a:endParaRPr lang="en-US" dirty="0"/>
          </a:p>
          <a:p>
            <a:pPr marL="744538" lvl="2" indent="-234950">
              <a:spcBef>
                <a:spcPct val="25000"/>
              </a:spcBef>
            </a:pPr>
            <a:r>
              <a:rPr lang="en-US" dirty="0">
                <a:solidFill>
                  <a:schemeClr val="tx1"/>
                </a:solidFill>
              </a:rPr>
              <a:t>Liabilities are the claims creditors have against </a:t>
            </a:r>
            <a:r>
              <a:rPr lang="en-US" dirty="0" smtClean="0">
                <a:solidFill>
                  <a:schemeClr val="tx1"/>
                </a:solidFill>
              </a:rPr>
              <a:t>the firm.</a:t>
            </a:r>
            <a:endParaRPr lang="en-US" dirty="0">
              <a:solidFill>
                <a:schemeClr val="tx1"/>
              </a:solidFill>
            </a:endParaRPr>
          </a:p>
          <a:p>
            <a:pPr marL="1031875" lvl="3" indent="-341313">
              <a:spcBef>
                <a:spcPct val="25000"/>
              </a:spcBef>
            </a:pPr>
            <a:r>
              <a:rPr lang="en-US" dirty="0" smtClean="0"/>
              <a:t>Short- (or current-) </a:t>
            </a:r>
            <a:r>
              <a:rPr lang="en-US" dirty="0"/>
              <a:t>and long-term </a:t>
            </a:r>
            <a:r>
              <a:rPr lang="en-US" dirty="0" smtClean="0"/>
              <a:t>liabilities (or debts)</a:t>
            </a:r>
            <a:endParaRPr lang="en-US" dirty="0"/>
          </a:p>
          <a:p>
            <a:pPr marL="744538" lvl="2" indent="-234950">
              <a:spcBef>
                <a:spcPct val="25000"/>
              </a:spcBef>
            </a:pPr>
            <a:r>
              <a:rPr lang="en-US" dirty="0">
                <a:solidFill>
                  <a:schemeClr val="tx1"/>
                </a:solidFill>
              </a:rPr>
              <a:t>Owners’ equity is </a:t>
            </a:r>
            <a:r>
              <a:rPr lang="en-US" dirty="0" smtClean="0">
                <a:solidFill>
                  <a:schemeClr val="tx1"/>
                </a:solidFill>
              </a:rPr>
              <a:t>the firm owners’ </a:t>
            </a:r>
            <a:r>
              <a:rPr lang="en-US" dirty="0">
                <a:solidFill>
                  <a:schemeClr val="tx1"/>
                </a:solidFill>
              </a:rPr>
              <a:t>residual interest </a:t>
            </a:r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firm.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11–</a:t>
            </a:r>
            <a:fld id="{97DD3E58-AC69-40B7-8B9C-EF865718A90B}" type="slidenum">
              <a:rPr lang="en-US"/>
              <a:pPr/>
              <a:t>6</a:t>
            </a:fld>
            <a:endParaRPr lang="en-US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370367"/>
            <a:ext cx="8534400" cy="4572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/>
        </p:spPr>
        <p:txBody>
          <a:bodyPr lIns="0" tIns="0" rIns="0" bIns="0">
            <a:noAutofit/>
          </a:bodyPr>
          <a:lstStyle/>
          <a:p>
            <a:pPr marL="1654175" indent="-1484313">
              <a:tabLst>
                <a:tab pos="1147763" algn="ctr"/>
              </a:tabLst>
            </a:pPr>
            <a:r>
              <a:rPr lang="en-US" sz="2000" i="1" baseline="54000" dirty="0">
                <a:solidFill>
                  <a:schemeClr val="bg1"/>
                </a:solidFill>
                <a:effectLst/>
                <a:latin typeface="Book Antiqua" pitchFamily="18" charset="0"/>
              </a:rPr>
              <a:t>Table</a:t>
            </a:r>
            <a:r>
              <a:rPr lang="en-US" sz="2400" i="1" baseline="50000" dirty="0">
                <a:solidFill>
                  <a:schemeClr val="bg1"/>
                </a:solidFill>
                <a:effectLst/>
                <a:latin typeface="Book Antiqua" pitchFamily="18" charset="0"/>
              </a:rPr>
              <a:t>	</a:t>
            </a:r>
            <a:r>
              <a:rPr lang="en-US" sz="1600" dirty="0">
                <a:solidFill>
                  <a:schemeClr val="bg1"/>
                </a:solidFill>
                <a:effectLst/>
                <a:cs typeface="Tahoma" pitchFamily="34" charset="0"/>
              </a:rPr>
              <a:t>11.2</a:t>
            </a:r>
            <a:r>
              <a:rPr lang="en-US" sz="1800" dirty="0">
                <a:solidFill>
                  <a:schemeClr val="bg1"/>
                </a:solidFill>
                <a:effectLst/>
                <a:cs typeface="Tahoma" pitchFamily="34" charset="0"/>
              </a:rPr>
              <a:t>	</a:t>
            </a:r>
            <a:r>
              <a:rPr lang="en-US" sz="1400" dirty="0" err="1">
                <a:solidFill>
                  <a:srgbClr val="0099CC"/>
                </a:solidFill>
                <a:effectLst/>
                <a:cs typeface="Tahoma" pitchFamily="34" charset="0"/>
              </a:rPr>
              <a:t>Kendon</a:t>
            </a:r>
            <a:r>
              <a:rPr lang="en-US" sz="1400" dirty="0">
                <a:solidFill>
                  <a:srgbClr val="0099CC"/>
                </a:solidFill>
                <a:effectLst/>
                <a:cs typeface="Tahoma" pitchFamily="34" charset="0"/>
              </a:rPr>
              <a:t> Corporation Balance Sheet for the Year Ended December 31, </a:t>
            </a:r>
            <a:r>
              <a:rPr lang="en-US" sz="1400" dirty="0" smtClean="0">
                <a:solidFill>
                  <a:srgbClr val="0099CC"/>
                </a:solidFill>
                <a:effectLst/>
                <a:cs typeface="Tahoma" pitchFamily="34" charset="0"/>
              </a:rPr>
              <a:t>2015</a:t>
            </a:r>
            <a:r>
              <a:rPr lang="en-US" sz="1800" dirty="0" smtClean="0">
                <a:solidFill>
                  <a:srgbClr val="0099CC"/>
                </a:solidFill>
                <a:effectLst/>
                <a:cs typeface="Tahoma" pitchFamily="34" charset="0"/>
              </a:rPr>
              <a:t> </a:t>
            </a:r>
            <a:endParaRPr lang="en-US" sz="1800" dirty="0">
              <a:solidFill>
                <a:srgbClr val="0099CC"/>
              </a:solidFill>
              <a:effectLst/>
              <a:cs typeface="Tahoma" pitchFamily="34" charset="0"/>
            </a:endParaRPr>
          </a:p>
        </p:txBody>
      </p:sp>
      <p:pic>
        <p:nvPicPr>
          <p:cNvPr id="274435" name="Picture 3" descr="11T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4425" y="914400"/>
            <a:ext cx="4368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Allowance for Uncollectible Accounts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11–</a:t>
            </a:r>
            <a:fld id="{17050216-AA56-4F78-9A19-2B3C2CC5970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1524000"/>
            <a:ext cx="762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tabLst>
                <a:tab pos="1371600" algn="ctr"/>
                <a:tab pos="5943600" algn="ctr"/>
              </a:tabLst>
            </a:pPr>
            <a:r>
              <a:rPr lang="en-US" sz="2400" dirty="0" smtClean="0">
                <a:solidFill>
                  <a:srgbClr val="0070C0"/>
                </a:solidFill>
              </a:rPr>
              <a:t>	Number </a:t>
            </a:r>
            <a:r>
              <a:rPr lang="en-US" sz="2400" dirty="0">
                <a:solidFill>
                  <a:srgbClr val="0070C0"/>
                </a:solidFill>
              </a:rPr>
              <a:t>of </a:t>
            </a:r>
            <a:r>
              <a:rPr lang="en-US" sz="2400" dirty="0" smtClean="0">
                <a:solidFill>
                  <a:srgbClr val="0070C0"/>
                </a:solidFill>
              </a:rPr>
              <a:t>Days	Amount </a:t>
            </a:r>
            <a:r>
              <a:rPr lang="en-US" sz="2400" dirty="0">
                <a:solidFill>
                  <a:srgbClr val="0070C0"/>
                </a:solidFill>
              </a:rPr>
              <a:t>of </a:t>
            </a:r>
            <a:r>
              <a:rPr lang="en-US" sz="2400" u="sng" dirty="0" smtClean="0">
                <a:solidFill>
                  <a:srgbClr val="0070C0"/>
                </a:solidFill>
              </a:rPr>
              <a:t/>
            </a:r>
            <a:br>
              <a:rPr lang="en-US" sz="2400" u="sng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	</a:t>
            </a:r>
            <a:r>
              <a:rPr lang="en-US" sz="2400" u="sng" dirty="0" smtClean="0">
                <a:solidFill>
                  <a:srgbClr val="0070C0"/>
                </a:solidFill>
              </a:rPr>
              <a:t>Outstanding</a:t>
            </a:r>
            <a:r>
              <a:rPr lang="en-US" sz="2400" dirty="0" smtClean="0">
                <a:solidFill>
                  <a:srgbClr val="0070C0"/>
                </a:solidFill>
              </a:rPr>
              <a:t>	</a:t>
            </a:r>
            <a:r>
              <a:rPr lang="en-US" sz="2400" u="sng" dirty="0" smtClean="0">
                <a:solidFill>
                  <a:srgbClr val="0070C0"/>
                </a:solidFill>
              </a:rPr>
              <a:t>Receivables</a:t>
            </a:r>
            <a:endParaRPr lang="en-US" sz="2400" u="sng" dirty="0">
              <a:solidFill>
                <a:srgbClr val="0070C0"/>
              </a:solidFill>
            </a:endParaRPr>
          </a:p>
          <a:p>
            <a:pPr marL="0" lvl="1">
              <a:spcBef>
                <a:spcPts val="1200"/>
              </a:spcBef>
              <a:tabLst>
                <a:tab pos="1371600" algn="ctr"/>
                <a:tab pos="5943600" algn="ctr"/>
              </a:tabLst>
            </a:pPr>
            <a:r>
              <a:rPr lang="en-US" sz="2400" dirty="0" smtClean="0">
                <a:solidFill>
                  <a:srgbClr val="0070C0"/>
                </a:solidFill>
              </a:rPr>
              <a:t>	1–11	$325,000</a:t>
            </a:r>
            <a:endParaRPr lang="en-US" sz="2400" dirty="0">
              <a:solidFill>
                <a:srgbClr val="0070C0"/>
              </a:solidFill>
            </a:endParaRPr>
          </a:p>
          <a:p>
            <a:pPr marL="0" lvl="1">
              <a:spcBef>
                <a:spcPts val="1200"/>
              </a:spcBef>
              <a:tabLst>
                <a:tab pos="1371600" algn="ctr"/>
                <a:tab pos="5943600" algn="ctr"/>
              </a:tabLst>
            </a:pPr>
            <a:r>
              <a:rPr lang="en-US" sz="2400" dirty="0" smtClean="0">
                <a:solidFill>
                  <a:srgbClr val="0070C0"/>
                </a:solidFill>
              </a:rPr>
              <a:t>	11–20	25,000</a:t>
            </a:r>
            <a:endParaRPr lang="en-US" sz="2400" dirty="0">
              <a:solidFill>
                <a:srgbClr val="0070C0"/>
              </a:solidFill>
            </a:endParaRPr>
          </a:p>
          <a:p>
            <a:pPr marL="0" lvl="1">
              <a:spcBef>
                <a:spcPts val="1200"/>
              </a:spcBef>
              <a:tabLst>
                <a:tab pos="1371600" algn="ctr"/>
                <a:tab pos="5943600" algn="ctr"/>
              </a:tabLst>
            </a:pPr>
            <a:r>
              <a:rPr lang="en-US" sz="2400" dirty="0" smtClean="0">
                <a:solidFill>
                  <a:srgbClr val="0070C0"/>
                </a:solidFill>
              </a:rPr>
              <a:t>	21–30	20,000</a:t>
            </a:r>
            <a:endParaRPr lang="en-US" sz="2400" dirty="0">
              <a:solidFill>
                <a:srgbClr val="0070C0"/>
              </a:solidFill>
            </a:endParaRPr>
          </a:p>
          <a:p>
            <a:pPr marL="0" lvl="1">
              <a:spcBef>
                <a:spcPts val="1200"/>
              </a:spcBef>
              <a:tabLst>
                <a:tab pos="1371600" algn="ctr"/>
                <a:tab pos="5943600" algn="ctr"/>
              </a:tabLst>
            </a:pPr>
            <a:r>
              <a:rPr lang="en-US" sz="2400" dirty="0" smtClean="0">
                <a:solidFill>
                  <a:srgbClr val="0070C0"/>
                </a:solidFill>
              </a:rPr>
              <a:t>	31–60	5,000</a:t>
            </a:r>
            <a:endParaRPr lang="en-US" sz="2400" dirty="0">
              <a:solidFill>
                <a:srgbClr val="0070C0"/>
              </a:solidFill>
            </a:endParaRPr>
          </a:p>
          <a:p>
            <a:pPr marL="0" lvl="1">
              <a:spcBef>
                <a:spcPts val="1200"/>
              </a:spcBef>
              <a:tabLst>
                <a:tab pos="1371600" algn="ctr"/>
                <a:tab pos="5943600" algn="ctr"/>
              </a:tabLst>
            </a:pPr>
            <a:r>
              <a:rPr lang="en-US" sz="2400" dirty="0" smtClean="0">
                <a:solidFill>
                  <a:srgbClr val="0070C0"/>
                </a:solidFill>
              </a:rPr>
              <a:t>	61–90	7,500</a:t>
            </a:r>
            <a:endParaRPr lang="en-US" sz="2400" dirty="0">
              <a:solidFill>
                <a:srgbClr val="0070C0"/>
              </a:solidFill>
            </a:endParaRPr>
          </a:p>
          <a:p>
            <a:pPr marL="0" lvl="1">
              <a:spcBef>
                <a:spcPts val="1200"/>
              </a:spcBef>
              <a:tabLst>
                <a:tab pos="1371600" algn="ctr"/>
                <a:tab pos="5943600" algn="ctr"/>
              </a:tabLst>
            </a:pPr>
            <a:r>
              <a:rPr lang="en-US" sz="2400" dirty="0" smtClean="0">
                <a:solidFill>
                  <a:srgbClr val="0070C0"/>
                </a:solidFill>
              </a:rPr>
              <a:t>	91+	17,500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558538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11–</a:t>
            </a:r>
            <a:fld id="{D9873CE3-A040-4B39-A700-3A7FE6333EED}" type="slidenum">
              <a:rPr lang="en-US"/>
              <a:pPr/>
              <a:t>8</a:t>
            </a:fld>
            <a:endParaRPr lang="en-US"/>
          </a:p>
        </p:txBody>
      </p:sp>
      <p:sp>
        <p:nvSpPr>
          <p:cNvPr id="1168388" name="Rectangle 4" descr="Slideheader01"/>
          <p:cNvSpPr>
            <a:spLocks noGrp="1" noChangeArrowheads="1"/>
          </p:cNvSpPr>
          <p:nvPr>
            <p:ph type="title"/>
          </p:nvPr>
        </p:nvSpPr>
        <p:spPr>
          <a:xfrm>
            <a:off x="0" y="405125"/>
            <a:ext cx="9144000" cy="723275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 smtClean="0"/>
              <a:t>Financial </a:t>
            </a:r>
            <a:r>
              <a:rPr lang="en-US" dirty="0"/>
              <a:t>Statements (cont’d)</a:t>
            </a:r>
          </a:p>
        </p:txBody>
      </p:sp>
      <p:sp>
        <p:nvSpPr>
          <p:cNvPr id="1168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dirty="0"/>
              <a:t>Income Statement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Commonly referred to as the P&amp;L (profit and loss) statement from activities of the firm.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Provides the results of the firm’s operations.</a:t>
            </a:r>
          </a:p>
          <a:p>
            <a:pPr>
              <a:spcBef>
                <a:spcPct val="35000"/>
              </a:spcBef>
            </a:pPr>
            <a:r>
              <a:rPr lang="en-US" dirty="0"/>
              <a:t>Income Statement Categories</a:t>
            </a:r>
          </a:p>
          <a:p>
            <a:pPr lvl="1">
              <a:spcBef>
                <a:spcPct val="35000"/>
              </a:spcBef>
            </a:pPr>
            <a:r>
              <a:rPr lang="en-US" b="1" dirty="0"/>
              <a:t>Revenues:</a:t>
            </a:r>
            <a:r>
              <a:rPr lang="en-US" dirty="0"/>
              <a:t> gross sales for the period</a:t>
            </a:r>
          </a:p>
          <a:p>
            <a:pPr lvl="1">
              <a:spcBef>
                <a:spcPct val="35000"/>
              </a:spcBef>
            </a:pPr>
            <a:r>
              <a:rPr lang="en-US" b="1" dirty="0"/>
              <a:t>Expenses:</a:t>
            </a:r>
            <a:r>
              <a:rPr lang="en-US" dirty="0"/>
              <a:t> Costs of producing goods or services</a:t>
            </a:r>
          </a:p>
          <a:p>
            <a:pPr lvl="1">
              <a:spcBef>
                <a:spcPct val="35000"/>
              </a:spcBef>
            </a:pPr>
            <a:r>
              <a:rPr lang="en-US" b="1" dirty="0"/>
              <a:t>Net Income:</a:t>
            </a:r>
            <a:r>
              <a:rPr lang="en-US" dirty="0"/>
              <a:t> The excess (deficit) of revenues over expenses (profit or loss)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11–</a:t>
            </a:r>
            <a:fld id="{CAE08751-D1A3-4A91-96C8-EE26BFEE53ED}" type="slidenum">
              <a:rPr lang="en-US"/>
              <a:pPr/>
              <a:t>9</a:t>
            </a:fld>
            <a:endParaRPr lang="en-US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381000"/>
            <a:ext cx="8534400" cy="4572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/>
        </p:spPr>
        <p:txBody>
          <a:bodyPr lIns="0" tIns="0" rIns="0" bIns="0">
            <a:noAutofit/>
          </a:bodyPr>
          <a:lstStyle/>
          <a:p>
            <a:pPr marL="1654175" indent="-1484313">
              <a:tabLst>
                <a:tab pos="1147763" algn="ctr"/>
              </a:tabLst>
            </a:pPr>
            <a:r>
              <a:rPr lang="en-US" sz="2000" i="1" baseline="54000" dirty="0">
                <a:solidFill>
                  <a:schemeClr val="bg1"/>
                </a:solidFill>
                <a:effectLst/>
                <a:latin typeface="Book Antiqua" pitchFamily="18" charset="0"/>
              </a:rPr>
              <a:t>Table</a:t>
            </a:r>
            <a:r>
              <a:rPr lang="en-US" sz="2400" i="1" baseline="50000" dirty="0">
                <a:solidFill>
                  <a:schemeClr val="bg1"/>
                </a:solidFill>
                <a:effectLst/>
                <a:latin typeface="Book Antiqua" pitchFamily="18" charset="0"/>
              </a:rPr>
              <a:t>	</a:t>
            </a:r>
            <a:r>
              <a:rPr lang="en-US" sz="1600" dirty="0">
                <a:solidFill>
                  <a:schemeClr val="bg1"/>
                </a:solidFill>
                <a:effectLst/>
                <a:cs typeface="Tahoma" pitchFamily="34" charset="0"/>
              </a:rPr>
              <a:t>11.3	</a:t>
            </a:r>
            <a:r>
              <a:rPr lang="en-US" sz="1400" dirty="0" err="1">
                <a:solidFill>
                  <a:srgbClr val="0099CC"/>
                </a:solidFill>
                <a:effectLst/>
                <a:cs typeface="Tahoma" pitchFamily="34" charset="0"/>
              </a:rPr>
              <a:t>Kendon</a:t>
            </a:r>
            <a:r>
              <a:rPr lang="en-US" sz="1400" dirty="0">
                <a:solidFill>
                  <a:srgbClr val="0099CC"/>
                </a:solidFill>
                <a:effectLst/>
                <a:cs typeface="Tahoma" pitchFamily="34" charset="0"/>
              </a:rPr>
              <a:t> Corporation Income Statement for the Year Ended December 31, </a:t>
            </a:r>
            <a:r>
              <a:rPr lang="en-US" sz="1400" dirty="0" smtClean="0">
                <a:solidFill>
                  <a:srgbClr val="0099CC"/>
                </a:solidFill>
                <a:effectLst/>
                <a:cs typeface="Tahoma" pitchFamily="34" charset="0"/>
              </a:rPr>
              <a:t>2015</a:t>
            </a:r>
            <a:r>
              <a:rPr lang="en-US" sz="1800" dirty="0" smtClean="0">
                <a:solidFill>
                  <a:srgbClr val="0099CC"/>
                </a:solidFill>
                <a:effectLst/>
                <a:cs typeface="Tahoma" pitchFamily="34" charset="0"/>
              </a:rPr>
              <a:t> </a:t>
            </a:r>
            <a:endParaRPr lang="en-US" sz="1800" dirty="0">
              <a:solidFill>
                <a:srgbClr val="0099CC"/>
              </a:solidFill>
              <a:effectLst/>
              <a:cs typeface="Tahoma" pitchFamily="34" charset="0"/>
            </a:endParaRPr>
          </a:p>
        </p:txBody>
      </p:sp>
      <p:pic>
        <p:nvPicPr>
          <p:cNvPr id="276483" name="Picture 3" descr="11T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963613"/>
            <a:ext cx="7696200" cy="551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trepreneurship 9e.">
  <a:themeElements>
    <a:clrScheme name="Entrepreneurship 8e.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trepreneurship 8e.">
      <a:majorFont>
        <a:latin typeface="Tahom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ntrepreneurship 8e.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trepreneurship 8e.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trepreneurship 8e.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trepreneurship 8e.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trepreneurship 8e.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trepreneurship 8e.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trepreneurship 8e.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trepreneurship 8e.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trepreneurship 8e.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trepreneurship 8e.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trepreneurship 8e.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trepreneurship 8e.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3222</Words>
  <Application>Microsoft Office PowerPoint</Application>
  <PresentationFormat>On-screen Show (4:3)</PresentationFormat>
  <Paragraphs>325</Paragraphs>
  <Slides>40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Entrepreneurship 9e.</vt:lpstr>
      <vt:lpstr>Financial Preparation for Entrepreneurial Ventures</vt:lpstr>
      <vt:lpstr>Chapter Objectives</vt:lpstr>
      <vt:lpstr>Chapter Objectives (cont’d)</vt:lpstr>
      <vt:lpstr>The Importance of Financial Information for Entrepreneurs</vt:lpstr>
      <vt:lpstr>Understanding the Key Financial Statements</vt:lpstr>
      <vt:lpstr>Table 11.2 Kendon Corporation Balance Sheet for the Year Ended December 31, 2015 </vt:lpstr>
      <vt:lpstr>Allowance for Uncollectible Accounts</vt:lpstr>
      <vt:lpstr>Understanding Financial Statements (cont’d)</vt:lpstr>
      <vt:lpstr>Table 11.3 Kendon Corporation Income Statement for the Year Ended December 31, 2015 </vt:lpstr>
      <vt:lpstr>Understanding Financial Statements (cont’d)</vt:lpstr>
      <vt:lpstr>Table 11.4 Format of Statement of Cash Flows </vt:lpstr>
      <vt:lpstr>Preparing Financial Budgets</vt:lpstr>
      <vt:lpstr>The Operating Budget</vt:lpstr>
      <vt:lpstr>Figure 11.1 Regression Analysis </vt:lpstr>
      <vt:lpstr>Table 11.5 North Central Scientific: Sales Forecast for 2015 </vt:lpstr>
      <vt:lpstr>Table 11.6 North Central Scientific: Purchase Requirements Budget for 2015</vt:lpstr>
      <vt:lpstr>Table 11.7 Dynamic Manufacturing: Production Budget Worksheet for 2015</vt:lpstr>
      <vt:lpstr>The Cash-Flow Budget</vt:lpstr>
      <vt:lpstr>Table 11.8 North Central Scientific: Expense and Operating Budgets </vt:lpstr>
      <vt:lpstr>Table 11.8 North Central Scientific: Expense and Operating Budgets (cont’d) </vt:lpstr>
      <vt:lpstr>Table 11.9 North Central Scientific: Cash-Flow Budget </vt:lpstr>
      <vt:lpstr>Pro Forma Statements</vt:lpstr>
      <vt:lpstr>Table 11.10 North Central Scientific: Pro Forma Statements </vt:lpstr>
      <vt:lpstr>Table 11.10 North Central Scientific: Pro Forma Statements (cont’d) </vt:lpstr>
      <vt:lpstr>Capital Budgeting</vt:lpstr>
      <vt:lpstr>Table 11.11 North Central Scientific: Expected Return Worksheet </vt:lpstr>
      <vt:lpstr>Capital Budgeting (cont’d)</vt:lpstr>
      <vt:lpstr>Capital Budgeting (cont’d)</vt:lpstr>
      <vt:lpstr>Break-Even Analysis</vt:lpstr>
      <vt:lpstr>Break-Even Analysis (cont’d)</vt:lpstr>
      <vt:lpstr>Figure 11.2 Dynamic Manufacturing: Fixed-Cost Assumption </vt:lpstr>
      <vt:lpstr>Figure 11.3 Dynamic Manufacturing: Variable-Cost Assumption </vt:lpstr>
      <vt:lpstr>Ratio Analysis</vt:lpstr>
      <vt:lpstr>Table 11.12 Financial Ratios (cont’d) </vt:lpstr>
      <vt:lpstr>Table 11.12 Financial Ratios (cont’d)</vt:lpstr>
      <vt:lpstr>Table 11.12 Financial Ratios (cont’d)</vt:lpstr>
      <vt:lpstr>Table 11.12 Financial Ratios (cont’d)</vt:lpstr>
      <vt:lpstr>Table 11.12 Financial Ratios (cont’d)</vt:lpstr>
      <vt:lpstr>Key Terms and Concepts</vt:lpstr>
      <vt:lpstr>Key Terms and Concepts (cont’d)</vt:lpstr>
    </vt:vector>
  </TitlesOfParts>
  <Manager>Judy O'Neil</Manager>
  <Company>Cengage Learning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Entrepreneurship 9e.</dc:title>
  <dc:subject>Chapter 11</dc:subject>
  <dc:creator>Charlie Cook;ccook@uwa.edu</dc:creator>
  <cp:lastModifiedBy>hattonlg</cp:lastModifiedBy>
  <cp:revision>119</cp:revision>
  <dcterms:created xsi:type="dcterms:W3CDTF">2005-11-04T15:06:22Z</dcterms:created>
  <dcterms:modified xsi:type="dcterms:W3CDTF">2013-02-20T00:46:36Z</dcterms:modified>
</cp:coreProperties>
</file>