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slideLayouts/slideLayout37.xml" ContentType="application/vnd.openxmlformats-officedocument.presentationml.slideLayout+xml"/>
  <Override PartName="/ppt/theme/theme26.xml" ContentType="application/vnd.openxmlformats-officedocument.theme+xml"/>
  <Override PartName="/ppt/slideLayouts/slideLayout38.xml" ContentType="application/vnd.openxmlformats-officedocument.presentationml.slideLayout+xml"/>
  <Override PartName="/ppt/theme/theme27.xml" ContentType="application/vnd.openxmlformats-officedocument.theme+xml"/>
  <Override PartName="/ppt/slideLayouts/slideLayout39.xml" ContentType="application/vnd.openxmlformats-officedocument.presentationml.slideLayout+xml"/>
  <Override PartName="/ppt/theme/theme28.xml" ContentType="application/vnd.openxmlformats-officedocument.theme+xml"/>
  <Override PartName="/ppt/slideLayouts/slideLayout40.xml" ContentType="application/vnd.openxmlformats-officedocument.presentationml.slideLayout+xml"/>
  <Override PartName="/ppt/theme/theme29.xml" ContentType="application/vnd.openxmlformats-officedocument.theme+xml"/>
  <Override PartName="/ppt/slideLayouts/slideLayout41.xml" ContentType="application/vnd.openxmlformats-officedocument.presentationml.slideLayout+xml"/>
  <Override PartName="/ppt/theme/theme30.xml" ContentType="application/vnd.openxmlformats-officedocument.theme+xml"/>
  <Override PartName="/ppt/slideLayouts/slideLayout42.xml" ContentType="application/vnd.openxmlformats-officedocument.presentationml.slideLayout+xml"/>
  <Override PartName="/ppt/theme/theme31.xml" ContentType="application/vnd.openxmlformats-officedocument.theme+xml"/>
  <Override PartName="/ppt/slideLayouts/slideLayout43.xml" ContentType="application/vnd.openxmlformats-officedocument.presentationml.slideLayout+xml"/>
  <Override PartName="/ppt/theme/theme32.xml" ContentType="application/vnd.openxmlformats-officedocument.theme+xml"/>
  <Override PartName="/ppt/slideLayouts/slideLayout44.xml" ContentType="application/vnd.openxmlformats-officedocument.presentationml.slideLayout+xml"/>
  <Override PartName="/ppt/theme/theme33.xml" ContentType="application/vnd.openxmlformats-officedocument.theme+xml"/>
  <Override PartName="/ppt/slideLayouts/slideLayout45.xml" ContentType="application/vnd.openxmlformats-officedocument.presentationml.slideLayout+xml"/>
  <Override PartName="/ppt/theme/theme34.xml" ContentType="application/vnd.openxmlformats-officedocument.theme+xml"/>
  <Override PartName="/ppt/slideLayouts/slideLayout46.xml" ContentType="application/vnd.openxmlformats-officedocument.presentationml.slideLayout+xml"/>
  <Override PartName="/ppt/theme/theme35.xml" ContentType="application/vnd.openxmlformats-officedocument.theme+xml"/>
  <Override PartName="/ppt/slideLayouts/slideLayout47.xml" ContentType="application/vnd.openxmlformats-officedocument.presentationml.slideLayout+xml"/>
  <Override PartName="/ppt/theme/theme36.xml" ContentType="application/vnd.openxmlformats-officedocument.theme+xml"/>
  <Override PartName="/ppt/slideLayouts/slideLayout48.xml" ContentType="application/vnd.openxmlformats-officedocument.presentationml.slideLayout+xml"/>
  <Override PartName="/ppt/theme/theme37.xml" ContentType="application/vnd.openxmlformats-officedocument.theme+xml"/>
  <Override PartName="/ppt/slideLayouts/slideLayout49.xml" ContentType="application/vnd.openxmlformats-officedocument.presentationml.slideLayout+xml"/>
  <Override PartName="/ppt/theme/theme38.xml" ContentType="application/vnd.openxmlformats-officedocument.theme+xml"/>
  <Override PartName="/ppt/slideLayouts/slideLayout50.xml" ContentType="application/vnd.openxmlformats-officedocument.presentationml.slideLayout+xml"/>
  <Override PartName="/ppt/theme/theme39.xml" ContentType="application/vnd.openxmlformats-officedocument.theme+xml"/>
  <Override PartName="/ppt/slideLayouts/slideLayout51.xml" ContentType="application/vnd.openxmlformats-officedocument.presentationml.slideLayout+xml"/>
  <Override PartName="/ppt/theme/theme40.xml" ContentType="application/vnd.openxmlformats-officedocument.theme+xml"/>
  <Override PartName="/ppt/slideLayouts/slideLayout52.xml" ContentType="application/vnd.openxmlformats-officedocument.presentationml.slideLayout+xml"/>
  <Override PartName="/ppt/theme/theme41.xml" ContentType="application/vnd.openxmlformats-officedocument.theme+xml"/>
  <Override PartName="/ppt/slideLayouts/slideLayout53.xml" ContentType="application/vnd.openxmlformats-officedocument.presentationml.slideLayout+xml"/>
  <Override PartName="/ppt/theme/theme42.xml" ContentType="application/vnd.openxmlformats-officedocument.theme+xml"/>
  <Override PartName="/ppt/slideLayouts/slideLayout54.xml" ContentType="application/vnd.openxmlformats-officedocument.presentationml.slideLayout+xml"/>
  <Override PartName="/ppt/theme/theme43.xml" ContentType="application/vnd.openxmlformats-officedocument.theme+xml"/>
  <Override PartName="/ppt/slideLayouts/slideLayout55.xml" ContentType="application/vnd.openxmlformats-officedocument.presentationml.slideLayout+xml"/>
  <Override PartName="/ppt/theme/theme44.xml" ContentType="application/vnd.openxmlformats-officedocument.theme+xml"/>
  <Override PartName="/ppt/slideLayouts/slideLayout56.xml" ContentType="application/vnd.openxmlformats-officedocument.presentationml.slideLayout+xml"/>
  <Override PartName="/ppt/theme/theme45.xml" ContentType="application/vnd.openxmlformats-officedocument.theme+xml"/>
  <Override PartName="/ppt/slideLayouts/slideLayout57.xml" ContentType="application/vnd.openxmlformats-officedocument.presentationml.slideLayout+xml"/>
  <Override PartName="/ppt/theme/theme46.xml" ContentType="application/vnd.openxmlformats-officedocument.theme+xml"/>
  <Override PartName="/ppt/slideLayouts/slideLayout58.xml" ContentType="application/vnd.openxmlformats-officedocument.presentationml.slideLayout+xml"/>
  <Override PartName="/ppt/theme/theme47.xml" ContentType="application/vnd.openxmlformats-officedocument.theme+xml"/>
  <Override PartName="/ppt/slideLayouts/slideLayout59.xml" ContentType="application/vnd.openxmlformats-officedocument.presentationml.slideLayout+xml"/>
  <Override PartName="/ppt/theme/theme48.xml" ContentType="application/vnd.openxmlformats-officedocument.theme+xml"/>
  <Override PartName="/ppt/slideLayouts/slideLayout60.xml" ContentType="application/vnd.openxmlformats-officedocument.presentationml.slideLayout+xml"/>
  <Override PartName="/ppt/theme/theme49.xml" ContentType="application/vnd.openxmlformats-officedocument.theme+xml"/>
  <Override PartName="/ppt/slideLayouts/slideLayout61.xml" ContentType="application/vnd.openxmlformats-officedocument.presentationml.slideLayout+xml"/>
  <Override PartName="/ppt/theme/theme50.xml" ContentType="application/vnd.openxmlformats-officedocument.theme+xml"/>
  <Override PartName="/ppt/slideLayouts/slideLayout62.xml" ContentType="application/vnd.openxmlformats-officedocument.presentationml.slideLayout+xml"/>
  <Override PartName="/ppt/theme/theme51.xml" ContentType="application/vnd.openxmlformats-officedocument.theme+xml"/>
  <Override PartName="/ppt/slideLayouts/slideLayout63.xml" ContentType="application/vnd.openxmlformats-officedocument.presentationml.slideLayout+xml"/>
  <Override PartName="/ppt/theme/theme52.xml" ContentType="application/vnd.openxmlformats-officedocument.theme+xml"/>
  <Override PartName="/ppt/slideLayouts/slideLayout64.xml" ContentType="application/vnd.openxmlformats-officedocument.presentationml.slideLayout+xml"/>
  <Override PartName="/ppt/theme/theme53.xml" ContentType="application/vnd.openxmlformats-officedocument.theme+xml"/>
  <Override PartName="/ppt/slideLayouts/slideLayout65.xml" ContentType="application/vnd.openxmlformats-officedocument.presentationml.slideLayout+xml"/>
  <Override PartName="/ppt/theme/theme54.xml" ContentType="application/vnd.openxmlformats-officedocument.theme+xml"/>
  <Override PartName="/ppt/slideLayouts/slideLayout66.xml" ContentType="application/vnd.openxmlformats-officedocument.presentationml.slideLayout+xml"/>
  <Override PartName="/ppt/theme/theme55.xml" ContentType="application/vnd.openxmlformats-officedocument.theme+xml"/>
  <Override PartName="/ppt/slideLayouts/slideLayout67.xml" ContentType="application/vnd.openxmlformats-officedocument.presentationml.slideLayout+xml"/>
  <Override PartName="/ppt/theme/theme56.xml" ContentType="application/vnd.openxmlformats-officedocument.theme+xml"/>
  <Override PartName="/ppt/slideLayouts/slideLayout68.xml" ContentType="application/vnd.openxmlformats-officedocument.presentationml.slideLayout+xml"/>
  <Override PartName="/ppt/theme/theme57.xml" ContentType="application/vnd.openxmlformats-officedocument.theme+xml"/>
  <Override PartName="/ppt/slideLayouts/slideLayout69.xml" ContentType="application/vnd.openxmlformats-officedocument.presentationml.slideLayout+xml"/>
  <Override PartName="/ppt/theme/theme58.xml" ContentType="application/vnd.openxmlformats-officedocument.theme+xml"/>
  <Override PartName="/ppt/slideLayouts/slideLayout70.xml" ContentType="application/vnd.openxmlformats-officedocument.presentationml.slideLayout+xml"/>
  <Override PartName="/ppt/theme/theme59.xml" ContentType="application/vnd.openxmlformats-officedocument.theme+xml"/>
  <Override PartName="/ppt/slideLayouts/slideLayout71.xml" ContentType="application/vnd.openxmlformats-officedocument.presentationml.slideLayout+xml"/>
  <Override PartName="/ppt/theme/theme60.xml" ContentType="application/vnd.openxmlformats-officedocument.theme+xml"/>
  <Override PartName="/ppt/slideLayouts/slideLayout72.xml" ContentType="application/vnd.openxmlformats-officedocument.presentationml.slideLayout+xml"/>
  <Override PartName="/ppt/theme/theme61.xml" ContentType="application/vnd.openxmlformats-officedocument.theme+xml"/>
  <Override PartName="/ppt/slideLayouts/slideLayout73.xml" ContentType="application/vnd.openxmlformats-officedocument.presentationml.slideLayout+xml"/>
  <Override PartName="/ppt/theme/theme62.xml" ContentType="application/vnd.openxmlformats-officedocument.theme+xml"/>
  <Override PartName="/ppt/slideLayouts/slideLayout74.xml" ContentType="application/vnd.openxmlformats-officedocument.presentationml.slideLayout+xml"/>
  <Override PartName="/ppt/theme/theme63.xml" ContentType="application/vnd.openxmlformats-officedocument.theme+xml"/>
  <Override PartName="/ppt/slideLayouts/slideLayout75.xml" ContentType="application/vnd.openxmlformats-officedocument.presentationml.slideLayout+xml"/>
  <Override PartName="/ppt/theme/theme64.xml" ContentType="application/vnd.openxmlformats-officedocument.theme+xml"/>
  <Override PartName="/ppt/slideLayouts/slideLayout76.xml" ContentType="application/vnd.openxmlformats-officedocument.presentationml.slideLayout+xml"/>
  <Override PartName="/ppt/theme/theme65.xml" ContentType="application/vnd.openxmlformats-officedocument.theme+xml"/>
  <Override PartName="/ppt/slideLayouts/slideLayout77.xml" ContentType="application/vnd.openxmlformats-officedocument.presentationml.slideLayout+xml"/>
  <Override PartName="/ppt/theme/theme66.xml" ContentType="application/vnd.openxmlformats-officedocument.theme+xml"/>
  <Override PartName="/ppt/slideLayouts/slideLayout78.xml" ContentType="application/vnd.openxmlformats-officedocument.presentationml.slideLayout+xml"/>
  <Override PartName="/ppt/theme/theme67.xml" ContentType="application/vnd.openxmlformats-officedocument.theme+xml"/>
  <Override PartName="/ppt/slideLayouts/slideLayout79.xml" ContentType="application/vnd.openxmlformats-officedocument.presentationml.slideLayout+xml"/>
  <Override PartName="/ppt/theme/theme68.xml" ContentType="application/vnd.openxmlformats-officedocument.theme+xml"/>
  <Override PartName="/ppt/slideLayouts/slideLayout80.xml" ContentType="application/vnd.openxmlformats-officedocument.presentationml.slideLayout+xml"/>
  <Override PartName="/ppt/theme/theme69.xml" ContentType="application/vnd.openxmlformats-officedocument.theme+xml"/>
  <Override PartName="/ppt/slideLayouts/slideLayout81.xml" ContentType="application/vnd.openxmlformats-officedocument.presentationml.slideLayout+xml"/>
  <Override PartName="/ppt/theme/theme70.xml" ContentType="application/vnd.openxmlformats-officedocument.theme+xml"/>
  <Override PartName="/ppt/slideLayouts/slideLayout82.xml" ContentType="application/vnd.openxmlformats-officedocument.presentationml.slideLayout+xml"/>
  <Override PartName="/ppt/theme/theme71.xml" ContentType="application/vnd.openxmlformats-officedocument.theme+xml"/>
  <Override PartName="/ppt/slideLayouts/slideLayout83.xml" ContentType="application/vnd.openxmlformats-officedocument.presentationml.slideLayout+xml"/>
  <Override PartName="/ppt/theme/theme72.xml" ContentType="application/vnd.openxmlformats-officedocument.theme+xml"/>
  <Override PartName="/ppt/slideLayouts/slideLayout84.xml" ContentType="application/vnd.openxmlformats-officedocument.presentationml.slideLayout+xml"/>
  <Override PartName="/ppt/theme/theme73.xml" ContentType="application/vnd.openxmlformats-officedocument.theme+xml"/>
  <Override PartName="/ppt/slideLayouts/slideLayout85.xml" ContentType="application/vnd.openxmlformats-officedocument.presentationml.slideLayout+xml"/>
  <Override PartName="/ppt/theme/theme74.xml" ContentType="application/vnd.openxmlformats-officedocument.theme+xml"/>
  <Override PartName="/ppt/slideLayouts/slideLayout86.xml" ContentType="application/vnd.openxmlformats-officedocument.presentationml.slideLayout+xml"/>
  <Override PartName="/ppt/theme/theme75.xml" ContentType="application/vnd.openxmlformats-officedocument.theme+xml"/>
  <Override PartName="/ppt/slideLayouts/slideLayout87.xml" ContentType="application/vnd.openxmlformats-officedocument.presentationml.slideLayout+xml"/>
  <Override PartName="/ppt/theme/theme76.xml" ContentType="application/vnd.openxmlformats-officedocument.theme+xml"/>
  <Override PartName="/ppt/slideLayouts/slideLayout88.xml" ContentType="application/vnd.openxmlformats-officedocument.presentationml.slideLayout+xml"/>
  <Override PartName="/ppt/theme/theme77.xml" ContentType="application/vnd.openxmlformats-officedocument.theme+xml"/>
  <Override PartName="/ppt/slideLayouts/slideLayout89.xml" ContentType="application/vnd.openxmlformats-officedocument.presentationml.slideLayout+xml"/>
  <Override PartName="/ppt/theme/theme78.xml" ContentType="application/vnd.openxmlformats-officedocument.theme+xml"/>
  <Override PartName="/ppt/slideLayouts/slideLayout90.xml" ContentType="application/vnd.openxmlformats-officedocument.presentationml.slideLayout+xml"/>
  <Override PartName="/ppt/theme/theme79.xml" ContentType="application/vnd.openxmlformats-officedocument.theme+xml"/>
  <Override PartName="/ppt/slideLayouts/slideLayout91.xml" ContentType="application/vnd.openxmlformats-officedocument.presentationml.slideLayout+xml"/>
  <Override PartName="/ppt/theme/theme80.xml" ContentType="application/vnd.openxmlformats-officedocument.theme+xml"/>
  <Override PartName="/ppt/slideLayouts/slideLayout92.xml" ContentType="application/vnd.openxmlformats-officedocument.presentationml.slideLayout+xml"/>
  <Override PartName="/ppt/theme/theme81.xml" ContentType="application/vnd.openxmlformats-officedocument.theme+xml"/>
  <Override PartName="/ppt/slideLayouts/slideLayout93.xml" ContentType="application/vnd.openxmlformats-officedocument.presentationml.slideLayout+xml"/>
  <Override PartName="/ppt/theme/theme82.xml" ContentType="application/vnd.openxmlformats-officedocument.theme+xml"/>
  <Override PartName="/ppt/slideLayouts/slideLayout94.xml" ContentType="application/vnd.openxmlformats-officedocument.presentationml.slideLayout+xml"/>
  <Override PartName="/ppt/theme/theme83.xml" ContentType="application/vnd.openxmlformats-officedocument.theme+xml"/>
  <Override PartName="/ppt/slideLayouts/slideLayout95.xml" ContentType="application/vnd.openxmlformats-officedocument.presentationml.slideLayout+xml"/>
  <Override PartName="/ppt/theme/theme84.xml" ContentType="application/vnd.openxmlformats-officedocument.theme+xml"/>
  <Override PartName="/ppt/slideLayouts/slideLayout96.xml" ContentType="application/vnd.openxmlformats-officedocument.presentationml.slideLayout+xml"/>
  <Override PartName="/ppt/theme/theme85.xml" ContentType="application/vnd.openxmlformats-officedocument.theme+xml"/>
  <Override PartName="/ppt/slideLayouts/slideLayout97.xml" ContentType="application/vnd.openxmlformats-officedocument.presentationml.slideLayout+xml"/>
  <Override PartName="/ppt/theme/theme86.xml" ContentType="application/vnd.openxmlformats-officedocument.theme+xml"/>
  <Override PartName="/ppt/slideLayouts/slideLayout98.xml" ContentType="application/vnd.openxmlformats-officedocument.presentationml.slideLayout+xml"/>
  <Override PartName="/ppt/theme/theme87.xml" ContentType="application/vnd.openxmlformats-officedocument.theme+xml"/>
  <Override PartName="/ppt/slideLayouts/slideLayout99.xml" ContentType="application/vnd.openxmlformats-officedocument.presentationml.slideLayout+xml"/>
  <Override PartName="/ppt/theme/theme88.xml" ContentType="application/vnd.openxmlformats-officedocument.theme+xml"/>
  <Override PartName="/ppt/slideLayouts/slideLayout100.xml" ContentType="application/vnd.openxmlformats-officedocument.presentationml.slideLayout+xml"/>
  <Override PartName="/ppt/theme/theme89.xml" ContentType="application/vnd.openxmlformats-officedocument.theme+xml"/>
  <Override PartName="/ppt/slideLayouts/slideLayout101.xml" ContentType="application/vnd.openxmlformats-officedocument.presentationml.slideLayout+xml"/>
  <Override PartName="/ppt/theme/theme90.xml" ContentType="application/vnd.openxmlformats-officedocument.theme+xml"/>
  <Override PartName="/ppt/slideLayouts/slideLayout102.xml" ContentType="application/vnd.openxmlformats-officedocument.presentationml.slideLayout+xml"/>
  <Override PartName="/ppt/theme/theme91.xml" ContentType="application/vnd.openxmlformats-officedocument.theme+xml"/>
  <Override PartName="/ppt/slideLayouts/slideLayout103.xml" ContentType="application/vnd.openxmlformats-officedocument.presentationml.slideLayout+xml"/>
  <Override PartName="/ppt/theme/theme92.xml" ContentType="application/vnd.openxmlformats-officedocument.theme+xml"/>
  <Override PartName="/ppt/slideLayouts/slideLayout104.xml" ContentType="application/vnd.openxmlformats-officedocument.presentationml.slideLayout+xml"/>
  <Override PartName="/ppt/theme/theme93.xml" ContentType="application/vnd.openxmlformats-officedocument.theme+xml"/>
  <Override PartName="/ppt/slideLayouts/slideLayout105.xml" ContentType="application/vnd.openxmlformats-officedocument.presentationml.slideLayout+xml"/>
  <Override PartName="/ppt/theme/theme94.xml" ContentType="application/vnd.openxmlformats-officedocument.theme+xml"/>
  <Override PartName="/ppt/slideLayouts/slideLayout106.xml" ContentType="application/vnd.openxmlformats-officedocument.presentationml.slideLayout+xml"/>
  <Override PartName="/ppt/theme/theme95.xml" ContentType="application/vnd.openxmlformats-officedocument.theme+xml"/>
  <Override PartName="/ppt/slideLayouts/slideLayout107.xml" ContentType="application/vnd.openxmlformats-officedocument.presentationml.slideLayout+xml"/>
  <Override PartName="/ppt/theme/theme96.xml" ContentType="application/vnd.openxmlformats-officedocument.theme+xml"/>
  <Override PartName="/ppt/slideLayouts/slideLayout108.xml" ContentType="application/vnd.openxmlformats-officedocument.presentationml.slideLayout+xml"/>
  <Override PartName="/ppt/theme/theme97.xml" ContentType="application/vnd.openxmlformats-officedocument.theme+xml"/>
  <Override PartName="/ppt/slideLayouts/slideLayout109.xml" ContentType="application/vnd.openxmlformats-officedocument.presentationml.slideLayout+xml"/>
  <Override PartName="/ppt/theme/theme98.xml" ContentType="application/vnd.openxmlformats-officedocument.theme+xml"/>
  <Override PartName="/ppt/slideLayouts/slideLayout110.xml" ContentType="application/vnd.openxmlformats-officedocument.presentationml.slideLayout+xml"/>
  <Override PartName="/ppt/theme/theme99.xml" ContentType="application/vnd.openxmlformats-officedocument.theme+xml"/>
  <Override PartName="/ppt/slideLayouts/slideLayout111.xml" ContentType="application/vnd.openxmlformats-officedocument.presentationml.slideLayout+xml"/>
  <Override PartName="/ppt/theme/theme100.xml" ContentType="application/vnd.openxmlformats-officedocument.theme+xml"/>
  <Override PartName="/ppt/slideLayouts/slideLayout112.xml" ContentType="application/vnd.openxmlformats-officedocument.presentationml.slideLayout+xml"/>
  <Override PartName="/ppt/theme/theme101.xml" ContentType="application/vnd.openxmlformats-officedocument.theme+xml"/>
  <Override PartName="/ppt/slideLayouts/slideLayout113.xml" ContentType="application/vnd.openxmlformats-officedocument.presentationml.slideLayout+xml"/>
  <Override PartName="/ppt/theme/theme102.xml" ContentType="application/vnd.openxmlformats-officedocument.theme+xml"/>
  <Override PartName="/ppt/slideLayouts/slideLayout114.xml" ContentType="application/vnd.openxmlformats-officedocument.presentationml.slideLayout+xml"/>
  <Override PartName="/ppt/theme/theme103.xml" ContentType="application/vnd.openxmlformats-officedocument.theme+xml"/>
  <Override PartName="/ppt/slideLayouts/slideLayout115.xml" ContentType="application/vnd.openxmlformats-officedocument.presentationml.slideLayout+xml"/>
  <Override PartName="/ppt/theme/theme104.xml" ContentType="application/vnd.openxmlformats-officedocument.theme+xml"/>
  <Override PartName="/ppt/slideLayouts/slideLayout116.xml" ContentType="application/vnd.openxmlformats-officedocument.presentationml.slideLayout+xml"/>
  <Override PartName="/ppt/theme/theme105.xml" ContentType="application/vnd.openxmlformats-officedocument.theme+xml"/>
  <Override PartName="/ppt/slideLayouts/slideLayout117.xml" ContentType="application/vnd.openxmlformats-officedocument.presentationml.slideLayout+xml"/>
  <Override PartName="/ppt/theme/theme106.xml" ContentType="application/vnd.openxmlformats-officedocument.theme+xml"/>
  <Override PartName="/ppt/slideLayouts/slideLayout118.xml" ContentType="application/vnd.openxmlformats-officedocument.presentationml.slideLayout+xml"/>
  <Override PartName="/ppt/theme/theme107.xml" ContentType="application/vnd.openxmlformats-officedocument.theme+xml"/>
  <Override PartName="/ppt/slideLayouts/slideLayout119.xml" ContentType="application/vnd.openxmlformats-officedocument.presentationml.slideLayout+xml"/>
  <Override PartName="/ppt/theme/theme108.xml" ContentType="application/vnd.openxmlformats-officedocument.theme+xml"/>
  <Override PartName="/ppt/slideLayouts/slideLayout120.xml" ContentType="application/vnd.openxmlformats-officedocument.presentationml.slideLayout+xml"/>
  <Override PartName="/ppt/theme/theme109.xml" ContentType="application/vnd.openxmlformats-officedocument.theme+xml"/>
  <Override PartName="/ppt/slideLayouts/slideLayout121.xml" ContentType="application/vnd.openxmlformats-officedocument.presentationml.slideLayout+xml"/>
  <Override PartName="/ppt/theme/theme110.xml" ContentType="application/vnd.openxmlformats-officedocument.theme+xml"/>
  <Override PartName="/ppt/slideLayouts/slideLayout122.xml" ContentType="application/vnd.openxmlformats-officedocument.presentationml.slideLayout+xml"/>
  <Override PartName="/ppt/theme/theme111.xml" ContentType="application/vnd.openxmlformats-officedocument.theme+xml"/>
  <Override PartName="/ppt/slideLayouts/slideLayout123.xml" ContentType="application/vnd.openxmlformats-officedocument.presentationml.slideLayout+xml"/>
  <Override PartName="/ppt/theme/theme112.xml" ContentType="application/vnd.openxmlformats-officedocument.theme+xml"/>
  <Override PartName="/ppt/slideLayouts/slideLayout124.xml" ContentType="application/vnd.openxmlformats-officedocument.presentationml.slideLayout+xml"/>
  <Override PartName="/ppt/theme/theme113.xml" ContentType="application/vnd.openxmlformats-officedocument.theme+xml"/>
  <Override PartName="/ppt/slideLayouts/slideLayout125.xml" ContentType="application/vnd.openxmlformats-officedocument.presentationml.slideLayout+xml"/>
  <Override PartName="/ppt/theme/theme114.xml" ContentType="application/vnd.openxmlformats-officedocument.theme+xml"/>
  <Override PartName="/ppt/slideLayouts/slideLayout126.xml" ContentType="application/vnd.openxmlformats-officedocument.presentationml.slideLayout+xml"/>
  <Override PartName="/ppt/theme/theme115.xml" ContentType="application/vnd.openxmlformats-officedocument.theme+xml"/>
  <Override PartName="/ppt/slideLayouts/slideLayout127.xml" ContentType="application/vnd.openxmlformats-officedocument.presentationml.slideLayout+xml"/>
  <Override PartName="/ppt/theme/theme116.xml" ContentType="application/vnd.openxmlformats-officedocument.theme+xml"/>
  <Override PartName="/ppt/slideLayouts/slideLayout128.xml" ContentType="application/vnd.openxmlformats-officedocument.presentationml.slideLayout+xml"/>
  <Override PartName="/ppt/theme/theme117.xml" ContentType="application/vnd.openxmlformats-officedocument.theme+xml"/>
  <Override PartName="/ppt/slideLayouts/slideLayout129.xml" ContentType="application/vnd.openxmlformats-officedocument.presentationml.slideLayout+xml"/>
  <Override PartName="/ppt/theme/theme118.xml" ContentType="application/vnd.openxmlformats-officedocument.theme+xml"/>
  <Override PartName="/ppt/slideLayouts/slideLayout130.xml" ContentType="application/vnd.openxmlformats-officedocument.presentationml.slideLayout+xml"/>
  <Override PartName="/ppt/theme/theme119.xml" ContentType="application/vnd.openxmlformats-officedocument.theme+xml"/>
  <Override PartName="/ppt/slideLayouts/slideLayout131.xml" ContentType="application/vnd.openxmlformats-officedocument.presentationml.slideLayout+xml"/>
  <Override PartName="/ppt/theme/theme120.xml" ContentType="application/vnd.openxmlformats-officedocument.theme+xml"/>
  <Override PartName="/ppt/slideLayouts/slideLayout132.xml" ContentType="application/vnd.openxmlformats-officedocument.presentationml.slideLayout+xml"/>
  <Override PartName="/ppt/theme/theme121.xml" ContentType="application/vnd.openxmlformats-officedocument.theme+xml"/>
  <Override PartName="/ppt/slideLayouts/slideLayout133.xml" ContentType="application/vnd.openxmlformats-officedocument.presentationml.slideLayout+xml"/>
  <Override PartName="/ppt/theme/theme122.xml" ContentType="application/vnd.openxmlformats-officedocument.theme+xml"/>
  <Override PartName="/ppt/slideLayouts/slideLayout134.xml" ContentType="application/vnd.openxmlformats-officedocument.presentationml.slideLayout+xml"/>
  <Override PartName="/ppt/theme/theme123.xml" ContentType="application/vnd.openxmlformats-officedocument.theme+xml"/>
  <Override PartName="/ppt/slideLayouts/slideLayout135.xml" ContentType="application/vnd.openxmlformats-officedocument.presentationml.slideLayout+xml"/>
  <Override PartName="/ppt/theme/theme124.xml" ContentType="application/vnd.openxmlformats-officedocument.theme+xml"/>
  <Override PartName="/ppt/slideLayouts/slideLayout136.xml" ContentType="application/vnd.openxmlformats-officedocument.presentationml.slideLayout+xml"/>
  <Override PartName="/ppt/theme/theme125.xml" ContentType="application/vnd.openxmlformats-officedocument.theme+xml"/>
  <Override PartName="/ppt/slideLayouts/slideLayout137.xml" ContentType="application/vnd.openxmlformats-officedocument.presentationml.slideLayout+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22" r:id="rId3"/>
    <p:sldMasterId id="2147483724" r:id="rId4"/>
    <p:sldMasterId id="2147483726" r:id="rId5"/>
    <p:sldMasterId id="2147483728" r:id="rId6"/>
    <p:sldMasterId id="2147483730" r:id="rId7"/>
    <p:sldMasterId id="2147483732" r:id="rId8"/>
    <p:sldMasterId id="2147483734" r:id="rId9"/>
    <p:sldMasterId id="2147483736" r:id="rId10"/>
    <p:sldMasterId id="2147483738" r:id="rId11"/>
    <p:sldMasterId id="2147483740" r:id="rId12"/>
    <p:sldMasterId id="2147483742" r:id="rId13"/>
    <p:sldMasterId id="2147483744" r:id="rId14"/>
    <p:sldMasterId id="2147483746" r:id="rId15"/>
    <p:sldMasterId id="2147483748" r:id="rId16"/>
    <p:sldMasterId id="2147483750" r:id="rId17"/>
    <p:sldMasterId id="2147483752" r:id="rId18"/>
    <p:sldMasterId id="2147483754" r:id="rId19"/>
    <p:sldMasterId id="2147483756" r:id="rId20"/>
    <p:sldMasterId id="2147483758" r:id="rId21"/>
    <p:sldMasterId id="2147483760" r:id="rId22"/>
    <p:sldMasterId id="2147483762" r:id="rId23"/>
    <p:sldMasterId id="2147483764" r:id="rId24"/>
    <p:sldMasterId id="2147483766" r:id="rId25"/>
    <p:sldMasterId id="2147483768" r:id="rId26"/>
    <p:sldMasterId id="2147483770" r:id="rId27"/>
    <p:sldMasterId id="2147483772" r:id="rId28"/>
    <p:sldMasterId id="2147483774" r:id="rId29"/>
    <p:sldMasterId id="2147483776" r:id="rId30"/>
    <p:sldMasterId id="2147483778" r:id="rId31"/>
    <p:sldMasterId id="2147483780" r:id="rId32"/>
    <p:sldMasterId id="2147483782" r:id="rId33"/>
    <p:sldMasterId id="2147483784" r:id="rId34"/>
    <p:sldMasterId id="2147483786" r:id="rId35"/>
    <p:sldMasterId id="2147483788" r:id="rId36"/>
    <p:sldMasterId id="2147483790" r:id="rId37"/>
    <p:sldMasterId id="2147483792" r:id="rId38"/>
    <p:sldMasterId id="2147483794" r:id="rId39"/>
    <p:sldMasterId id="2147483796" r:id="rId40"/>
    <p:sldMasterId id="2147483798" r:id="rId41"/>
    <p:sldMasterId id="2147483800" r:id="rId42"/>
    <p:sldMasterId id="2147483802" r:id="rId43"/>
    <p:sldMasterId id="2147483804" r:id="rId44"/>
    <p:sldMasterId id="2147483806" r:id="rId45"/>
    <p:sldMasterId id="2147483808" r:id="rId46"/>
    <p:sldMasterId id="2147483810" r:id="rId47"/>
    <p:sldMasterId id="2147483812" r:id="rId48"/>
    <p:sldMasterId id="2147483814" r:id="rId49"/>
    <p:sldMasterId id="2147483816" r:id="rId50"/>
    <p:sldMasterId id="2147483818" r:id="rId51"/>
    <p:sldMasterId id="2147483820" r:id="rId52"/>
    <p:sldMasterId id="2147483822" r:id="rId53"/>
    <p:sldMasterId id="2147483824" r:id="rId54"/>
    <p:sldMasterId id="2147483826" r:id="rId55"/>
    <p:sldMasterId id="2147483828" r:id="rId56"/>
    <p:sldMasterId id="2147483830" r:id="rId57"/>
    <p:sldMasterId id="2147483832" r:id="rId58"/>
    <p:sldMasterId id="2147483834" r:id="rId59"/>
    <p:sldMasterId id="2147483836" r:id="rId60"/>
    <p:sldMasterId id="2147483838" r:id="rId61"/>
    <p:sldMasterId id="2147483840" r:id="rId62"/>
    <p:sldMasterId id="2147483842" r:id="rId63"/>
    <p:sldMasterId id="2147483844" r:id="rId64"/>
    <p:sldMasterId id="2147483846" r:id="rId65"/>
    <p:sldMasterId id="2147483848" r:id="rId66"/>
    <p:sldMasterId id="2147483850" r:id="rId67"/>
    <p:sldMasterId id="2147483852" r:id="rId68"/>
    <p:sldMasterId id="2147483854" r:id="rId69"/>
    <p:sldMasterId id="2147483856" r:id="rId70"/>
    <p:sldMasterId id="2147483858" r:id="rId71"/>
    <p:sldMasterId id="2147483860" r:id="rId72"/>
    <p:sldMasterId id="2147483862" r:id="rId73"/>
    <p:sldMasterId id="2147483864" r:id="rId74"/>
    <p:sldMasterId id="2147483866" r:id="rId75"/>
    <p:sldMasterId id="2147483868" r:id="rId76"/>
    <p:sldMasterId id="2147483870" r:id="rId77"/>
    <p:sldMasterId id="2147483872" r:id="rId78"/>
    <p:sldMasterId id="2147483874" r:id="rId79"/>
    <p:sldMasterId id="2147483876" r:id="rId80"/>
    <p:sldMasterId id="2147483878" r:id="rId81"/>
    <p:sldMasterId id="2147483880" r:id="rId82"/>
    <p:sldMasterId id="2147483882" r:id="rId83"/>
    <p:sldMasterId id="2147483884" r:id="rId84"/>
    <p:sldMasterId id="2147483886" r:id="rId85"/>
    <p:sldMasterId id="2147483888" r:id="rId86"/>
    <p:sldMasterId id="2147483890" r:id="rId87"/>
    <p:sldMasterId id="2147483892" r:id="rId88"/>
    <p:sldMasterId id="2147483894" r:id="rId89"/>
    <p:sldMasterId id="2147483896" r:id="rId90"/>
    <p:sldMasterId id="2147483898" r:id="rId91"/>
    <p:sldMasterId id="2147483900" r:id="rId92"/>
    <p:sldMasterId id="2147483902" r:id="rId93"/>
    <p:sldMasterId id="2147483904" r:id="rId94"/>
    <p:sldMasterId id="2147483906" r:id="rId95"/>
    <p:sldMasterId id="2147483908" r:id="rId96"/>
    <p:sldMasterId id="2147483910" r:id="rId97"/>
    <p:sldMasterId id="2147483912" r:id="rId98"/>
    <p:sldMasterId id="2147483914" r:id="rId99"/>
    <p:sldMasterId id="2147483916" r:id="rId100"/>
    <p:sldMasterId id="2147483918" r:id="rId101"/>
    <p:sldMasterId id="2147483920" r:id="rId102"/>
    <p:sldMasterId id="2147483922" r:id="rId103"/>
    <p:sldMasterId id="2147483924" r:id="rId104"/>
    <p:sldMasterId id="2147483926" r:id="rId105"/>
    <p:sldMasterId id="2147483928" r:id="rId106"/>
    <p:sldMasterId id="2147483930" r:id="rId107"/>
    <p:sldMasterId id="2147483932" r:id="rId108"/>
    <p:sldMasterId id="2147483934" r:id="rId109"/>
    <p:sldMasterId id="2147483936" r:id="rId110"/>
    <p:sldMasterId id="2147483938" r:id="rId111"/>
    <p:sldMasterId id="2147483940" r:id="rId112"/>
    <p:sldMasterId id="2147483942" r:id="rId113"/>
    <p:sldMasterId id="2147483944" r:id="rId114"/>
    <p:sldMasterId id="2147483946" r:id="rId115"/>
    <p:sldMasterId id="2147483948" r:id="rId116"/>
    <p:sldMasterId id="2147483950" r:id="rId117"/>
    <p:sldMasterId id="2147483952" r:id="rId118"/>
    <p:sldMasterId id="2147483954" r:id="rId119"/>
    <p:sldMasterId id="2147483956" r:id="rId120"/>
    <p:sldMasterId id="2147483958" r:id="rId121"/>
    <p:sldMasterId id="2147483960" r:id="rId122"/>
    <p:sldMasterId id="2147483962" r:id="rId123"/>
    <p:sldMasterId id="2147483964" r:id="rId124"/>
    <p:sldMasterId id="2147483966" r:id="rId125"/>
    <p:sldMasterId id="2147483968" r:id="rId126"/>
  </p:sldMasterIdLst>
  <p:notesMasterIdLst>
    <p:notesMasterId r:id="rId280"/>
  </p:notesMasterIdLst>
  <p:handoutMasterIdLst>
    <p:handoutMasterId r:id="rId281"/>
  </p:handoutMasterIdLst>
  <p:sldIdLst>
    <p:sldId id="256" r:id="rId127"/>
    <p:sldId id="257" r:id="rId128"/>
    <p:sldId id="258" r:id="rId129"/>
    <p:sldId id="280" r:id="rId130"/>
    <p:sldId id="259" r:id="rId131"/>
    <p:sldId id="260" r:id="rId132"/>
    <p:sldId id="261" r:id="rId133"/>
    <p:sldId id="262" r:id="rId134"/>
    <p:sldId id="263" r:id="rId135"/>
    <p:sldId id="281" r:id="rId136"/>
    <p:sldId id="264" r:id="rId137"/>
    <p:sldId id="265" r:id="rId138"/>
    <p:sldId id="266" r:id="rId139"/>
    <p:sldId id="267" r:id="rId140"/>
    <p:sldId id="268" r:id="rId141"/>
    <p:sldId id="269" r:id="rId142"/>
    <p:sldId id="270" r:id="rId143"/>
    <p:sldId id="283" r:id="rId144"/>
    <p:sldId id="271" r:id="rId145"/>
    <p:sldId id="272" r:id="rId146"/>
    <p:sldId id="273" r:id="rId147"/>
    <p:sldId id="274" r:id="rId148"/>
    <p:sldId id="284" r:id="rId149"/>
    <p:sldId id="275" r:id="rId150"/>
    <p:sldId id="276" r:id="rId151"/>
    <p:sldId id="277" r:id="rId152"/>
    <p:sldId id="285" r:id="rId153"/>
    <p:sldId id="278" r:id="rId154"/>
    <p:sldId id="286" r:id="rId155"/>
    <p:sldId id="287" r:id="rId156"/>
    <p:sldId id="288" r:id="rId157"/>
    <p:sldId id="289" r:id="rId158"/>
    <p:sldId id="290" r:id="rId159"/>
    <p:sldId id="291" r:id="rId160"/>
    <p:sldId id="292" r:id="rId161"/>
    <p:sldId id="293" r:id="rId162"/>
    <p:sldId id="294" r:id="rId163"/>
    <p:sldId id="295" r:id="rId164"/>
    <p:sldId id="296" r:id="rId165"/>
    <p:sldId id="297" r:id="rId166"/>
    <p:sldId id="298" r:id="rId167"/>
    <p:sldId id="299" r:id="rId168"/>
    <p:sldId id="300" r:id="rId169"/>
    <p:sldId id="301" r:id="rId170"/>
    <p:sldId id="302" r:id="rId171"/>
    <p:sldId id="303" r:id="rId172"/>
    <p:sldId id="304" r:id="rId173"/>
    <p:sldId id="305" r:id="rId174"/>
    <p:sldId id="306" r:id="rId175"/>
    <p:sldId id="307" r:id="rId176"/>
    <p:sldId id="308" r:id="rId177"/>
    <p:sldId id="309" r:id="rId178"/>
    <p:sldId id="310" r:id="rId179"/>
    <p:sldId id="311" r:id="rId180"/>
    <p:sldId id="312" r:id="rId181"/>
    <p:sldId id="313" r:id="rId182"/>
    <p:sldId id="314" r:id="rId183"/>
    <p:sldId id="315" r:id="rId184"/>
    <p:sldId id="316" r:id="rId185"/>
    <p:sldId id="317" r:id="rId186"/>
    <p:sldId id="318" r:id="rId187"/>
    <p:sldId id="319" r:id="rId188"/>
    <p:sldId id="320" r:id="rId189"/>
    <p:sldId id="321" r:id="rId190"/>
    <p:sldId id="322" r:id="rId191"/>
    <p:sldId id="323" r:id="rId192"/>
    <p:sldId id="324" r:id="rId193"/>
    <p:sldId id="325" r:id="rId194"/>
    <p:sldId id="326" r:id="rId195"/>
    <p:sldId id="327" r:id="rId196"/>
    <p:sldId id="328" r:id="rId197"/>
    <p:sldId id="329" r:id="rId198"/>
    <p:sldId id="330" r:id="rId199"/>
    <p:sldId id="331" r:id="rId200"/>
    <p:sldId id="332" r:id="rId201"/>
    <p:sldId id="333" r:id="rId202"/>
    <p:sldId id="334" r:id="rId203"/>
    <p:sldId id="335" r:id="rId204"/>
    <p:sldId id="336" r:id="rId205"/>
    <p:sldId id="337" r:id="rId206"/>
    <p:sldId id="338" r:id="rId207"/>
    <p:sldId id="339" r:id="rId208"/>
    <p:sldId id="340" r:id="rId209"/>
    <p:sldId id="341" r:id="rId210"/>
    <p:sldId id="342" r:id="rId211"/>
    <p:sldId id="343" r:id="rId212"/>
    <p:sldId id="344" r:id="rId213"/>
    <p:sldId id="345" r:id="rId214"/>
    <p:sldId id="346" r:id="rId215"/>
    <p:sldId id="347" r:id="rId216"/>
    <p:sldId id="348" r:id="rId217"/>
    <p:sldId id="349" r:id="rId218"/>
    <p:sldId id="350" r:id="rId219"/>
    <p:sldId id="351" r:id="rId220"/>
    <p:sldId id="352" r:id="rId221"/>
    <p:sldId id="353" r:id="rId222"/>
    <p:sldId id="354" r:id="rId223"/>
    <p:sldId id="355" r:id="rId224"/>
    <p:sldId id="356" r:id="rId225"/>
    <p:sldId id="357" r:id="rId226"/>
    <p:sldId id="358" r:id="rId227"/>
    <p:sldId id="359" r:id="rId228"/>
    <p:sldId id="360" r:id="rId229"/>
    <p:sldId id="361" r:id="rId230"/>
    <p:sldId id="362" r:id="rId231"/>
    <p:sldId id="363" r:id="rId232"/>
    <p:sldId id="364" r:id="rId233"/>
    <p:sldId id="365" r:id="rId234"/>
    <p:sldId id="366" r:id="rId235"/>
    <p:sldId id="367" r:id="rId236"/>
    <p:sldId id="368" r:id="rId237"/>
    <p:sldId id="369" r:id="rId238"/>
    <p:sldId id="370" r:id="rId239"/>
    <p:sldId id="371" r:id="rId240"/>
    <p:sldId id="372" r:id="rId241"/>
    <p:sldId id="373" r:id="rId242"/>
    <p:sldId id="374" r:id="rId243"/>
    <p:sldId id="375" r:id="rId244"/>
    <p:sldId id="376" r:id="rId245"/>
    <p:sldId id="377" r:id="rId246"/>
    <p:sldId id="378" r:id="rId247"/>
    <p:sldId id="379" r:id="rId248"/>
    <p:sldId id="380" r:id="rId249"/>
    <p:sldId id="381" r:id="rId250"/>
    <p:sldId id="382" r:id="rId251"/>
    <p:sldId id="383" r:id="rId252"/>
    <p:sldId id="384" r:id="rId253"/>
    <p:sldId id="385" r:id="rId254"/>
    <p:sldId id="386" r:id="rId255"/>
    <p:sldId id="387" r:id="rId256"/>
    <p:sldId id="388" r:id="rId257"/>
    <p:sldId id="389" r:id="rId258"/>
    <p:sldId id="390" r:id="rId259"/>
    <p:sldId id="391" r:id="rId260"/>
    <p:sldId id="392" r:id="rId261"/>
    <p:sldId id="393" r:id="rId262"/>
    <p:sldId id="394" r:id="rId263"/>
    <p:sldId id="395" r:id="rId264"/>
    <p:sldId id="396" r:id="rId265"/>
    <p:sldId id="397" r:id="rId266"/>
    <p:sldId id="398" r:id="rId267"/>
    <p:sldId id="399" r:id="rId268"/>
    <p:sldId id="400" r:id="rId269"/>
    <p:sldId id="401" r:id="rId270"/>
    <p:sldId id="402" r:id="rId271"/>
    <p:sldId id="403" r:id="rId272"/>
    <p:sldId id="404" r:id="rId273"/>
    <p:sldId id="405" r:id="rId274"/>
    <p:sldId id="406" r:id="rId275"/>
    <p:sldId id="407" r:id="rId276"/>
    <p:sldId id="408" r:id="rId277"/>
    <p:sldId id="409" r:id="rId278"/>
    <p:sldId id="410" r:id="rId2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1C2381E-CB2D-4E78-BD7E-51ADC4AB4233}">
          <p14:sldIdLst>
            <p14:sldId id="256"/>
            <p14:sldId id="257"/>
            <p14:sldId id="258"/>
            <p14:sldId id="280"/>
            <p14:sldId id="259"/>
            <p14:sldId id="260"/>
            <p14:sldId id="261"/>
            <p14:sldId id="262"/>
            <p14:sldId id="263"/>
            <p14:sldId id="281"/>
            <p14:sldId id="264"/>
            <p14:sldId id="265"/>
            <p14:sldId id="266"/>
            <p14:sldId id="267"/>
            <p14:sldId id="268"/>
            <p14:sldId id="269"/>
            <p14:sldId id="270"/>
            <p14:sldId id="283"/>
            <p14:sldId id="271"/>
            <p14:sldId id="272"/>
            <p14:sldId id="273"/>
            <p14:sldId id="274"/>
            <p14:sldId id="284"/>
            <p14:sldId id="275"/>
            <p14:sldId id="276"/>
            <p14:sldId id="277"/>
            <p14:sldId id="285"/>
            <p14:sldId id="278"/>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7" autoAdjust="0"/>
    <p:restoredTop sz="85871" autoAdjust="0"/>
  </p:normalViewPr>
  <p:slideViewPr>
    <p:cSldViewPr>
      <p:cViewPr>
        <p:scale>
          <a:sx n="60" d="100"/>
          <a:sy n="60" d="100"/>
        </p:scale>
        <p:origin x="-1253" y="-413"/>
      </p:cViewPr>
      <p:guideLst>
        <p:guide orient="horz" pos="2160"/>
        <p:guide pos="2880"/>
      </p:guideLst>
    </p:cSldViewPr>
  </p:slideViewPr>
  <p:outlineViewPr>
    <p:cViewPr>
      <p:scale>
        <a:sx n="33" d="100"/>
        <a:sy n="33" d="100"/>
      </p:scale>
      <p:origin x="48" y="1708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12.xml"/><Relationship Id="rId159" Type="http://schemas.openxmlformats.org/officeDocument/2006/relationships/slide" Target="slides/slide33.xml"/><Relationship Id="rId170" Type="http://schemas.openxmlformats.org/officeDocument/2006/relationships/slide" Target="slides/slide44.xml"/><Relationship Id="rId191" Type="http://schemas.openxmlformats.org/officeDocument/2006/relationships/slide" Target="slides/slide65.xml"/><Relationship Id="rId205" Type="http://schemas.openxmlformats.org/officeDocument/2006/relationships/slide" Target="slides/slide79.xml"/><Relationship Id="rId226" Type="http://schemas.openxmlformats.org/officeDocument/2006/relationships/slide" Target="slides/slide100.xml"/><Relationship Id="rId247" Type="http://schemas.openxmlformats.org/officeDocument/2006/relationships/slide" Target="slides/slide121.xml"/><Relationship Id="rId107" Type="http://schemas.openxmlformats.org/officeDocument/2006/relationships/slideMaster" Target="slideMasters/slideMaster107.xml"/><Relationship Id="rId268" Type="http://schemas.openxmlformats.org/officeDocument/2006/relationships/slide" Target="slides/slide14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2.xml"/><Relationship Id="rId149" Type="http://schemas.openxmlformats.org/officeDocument/2006/relationships/slide" Target="slides/slide23.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34.xml"/><Relationship Id="rId181" Type="http://schemas.openxmlformats.org/officeDocument/2006/relationships/slide" Target="slides/slide55.xml"/><Relationship Id="rId216" Type="http://schemas.openxmlformats.org/officeDocument/2006/relationships/slide" Target="slides/slide90.xml"/><Relationship Id="rId237" Type="http://schemas.openxmlformats.org/officeDocument/2006/relationships/slide" Target="slides/slide111.xml"/><Relationship Id="rId258" Type="http://schemas.openxmlformats.org/officeDocument/2006/relationships/slide" Target="slides/slide132.xml"/><Relationship Id="rId279" Type="http://schemas.openxmlformats.org/officeDocument/2006/relationships/slide" Target="slides/slide153.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 Target="slides/slide13.xml"/><Relationship Id="rId85" Type="http://schemas.openxmlformats.org/officeDocument/2006/relationships/slideMaster" Target="slideMasters/slideMaster85.xml"/><Relationship Id="rId150" Type="http://schemas.openxmlformats.org/officeDocument/2006/relationships/slide" Target="slides/slide24.xml"/><Relationship Id="rId171" Type="http://schemas.openxmlformats.org/officeDocument/2006/relationships/slide" Target="slides/slide45.xml"/><Relationship Id="rId192" Type="http://schemas.openxmlformats.org/officeDocument/2006/relationships/slide" Target="slides/slide66.xml"/><Relationship Id="rId206" Type="http://schemas.openxmlformats.org/officeDocument/2006/relationships/slide" Target="slides/slide80.xml"/><Relationship Id="rId227" Type="http://schemas.openxmlformats.org/officeDocument/2006/relationships/slide" Target="slides/slide101.xml"/><Relationship Id="rId248" Type="http://schemas.openxmlformats.org/officeDocument/2006/relationships/slide" Target="slides/slide122.xml"/><Relationship Id="rId269" Type="http://schemas.openxmlformats.org/officeDocument/2006/relationships/slide" Target="slides/slide143.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 Target="slides/slide3.xml"/><Relationship Id="rId280" Type="http://schemas.openxmlformats.org/officeDocument/2006/relationships/notesMaster" Target="notesMasters/notesMaster1.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 Target="slides/slide14.xml"/><Relationship Id="rId161" Type="http://schemas.openxmlformats.org/officeDocument/2006/relationships/slide" Target="slides/slide35.xml"/><Relationship Id="rId182" Type="http://schemas.openxmlformats.org/officeDocument/2006/relationships/slide" Target="slides/slide56.xml"/><Relationship Id="rId217" Type="http://schemas.openxmlformats.org/officeDocument/2006/relationships/slide" Target="slides/slide91.xml"/><Relationship Id="rId6" Type="http://schemas.openxmlformats.org/officeDocument/2006/relationships/slideMaster" Target="slideMasters/slideMaster6.xml"/><Relationship Id="rId238" Type="http://schemas.openxmlformats.org/officeDocument/2006/relationships/slide" Target="slides/slide112.xml"/><Relationship Id="rId259" Type="http://schemas.openxmlformats.org/officeDocument/2006/relationships/slide" Target="slides/slide133.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144.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 Target="slides/slide4.xml"/><Relationship Id="rId151" Type="http://schemas.openxmlformats.org/officeDocument/2006/relationships/slide" Target="slides/slide25.xml"/><Relationship Id="rId172" Type="http://schemas.openxmlformats.org/officeDocument/2006/relationships/slide" Target="slides/slide46.xml"/><Relationship Id="rId193" Type="http://schemas.openxmlformats.org/officeDocument/2006/relationships/slide" Target="slides/slide67.xml"/><Relationship Id="rId207" Type="http://schemas.openxmlformats.org/officeDocument/2006/relationships/slide" Target="slides/slide81.xml"/><Relationship Id="rId228" Type="http://schemas.openxmlformats.org/officeDocument/2006/relationships/slide" Target="slides/slide102.xml"/><Relationship Id="rId249" Type="http://schemas.openxmlformats.org/officeDocument/2006/relationships/slide" Target="slides/slide123.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134.xml"/><Relationship Id="rId265" Type="http://schemas.openxmlformats.org/officeDocument/2006/relationships/slide" Target="slides/slide139.xml"/><Relationship Id="rId281" Type="http://schemas.openxmlformats.org/officeDocument/2006/relationships/handoutMaster" Target="handoutMasters/handoutMaster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5.xml"/><Relationship Id="rId146" Type="http://schemas.openxmlformats.org/officeDocument/2006/relationships/slide" Target="slides/slide20.xml"/><Relationship Id="rId167" Type="http://schemas.openxmlformats.org/officeDocument/2006/relationships/slide" Target="slides/slide41.xml"/><Relationship Id="rId188"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6.xml"/><Relationship Id="rId183" Type="http://schemas.openxmlformats.org/officeDocument/2006/relationships/slide" Target="slides/slide57.xml"/><Relationship Id="rId213" Type="http://schemas.openxmlformats.org/officeDocument/2006/relationships/slide" Target="slides/slide87.xml"/><Relationship Id="rId218" Type="http://schemas.openxmlformats.org/officeDocument/2006/relationships/slide" Target="slides/slide92.xml"/><Relationship Id="rId234" Type="http://schemas.openxmlformats.org/officeDocument/2006/relationships/slide" Target="slides/slide108.xml"/><Relationship Id="rId239" Type="http://schemas.openxmlformats.org/officeDocument/2006/relationships/slide" Target="slides/slide11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24.xml"/><Relationship Id="rId255" Type="http://schemas.openxmlformats.org/officeDocument/2006/relationships/slide" Target="slides/slide129.xml"/><Relationship Id="rId271" Type="http://schemas.openxmlformats.org/officeDocument/2006/relationships/slide" Target="slides/slide145.xml"/><Relationship Id="rId276" Type="http://schemas.openxmlformats.org/officeDocument/2006/relationships/slide" Target="slides/slide150.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5.xml"/><Relationship Id="rId136" Type="http://schemas.openxmlformats.org/officeDocument/2006/relationships/slide" Target="slides/slide10.xml"/><Relationship Id="rId157" Type="http://schemas.openxmlformats.org/officeDocument/2006/relationships/slide" Target="slides/slide31.xml"/><Relationship Id="rId178" Type="http://schemas.openxmlformats.org/officeDocument/2006/relationships/slide" Target="slides/slide52.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6.xml"/><Relationship Id="rId173" Type="http://schemas.openxmlformats.org/officeDocument/2006/relationships/slide" Target="slides/slide47.xml"/><Relationship Id="rId194" Type="http://schemas.openxmlformats.org/officeDocument/2006/relationships/slide" Target="slides/slide68.xml"/><Relationship Id="rId199" Type="http://schemas.openxmlformats.org/officeDocument/2006/relationships/slide" Target="slides/slide73.xml"/><Relationship Id="rId203" Type="http://schemas.openxmlformats.org/officeDocument/2006/relationships/slide" Target="slides/slide77.xml"/><Relationship Id="rId208" Type="http://schemas.openxmlformats.org/officeDocument/2006/relationships/slide" Target="slides/slide82.xml"/><Relationship Id="rId229" Type="http://schemas.openxmlformats.org/officeDocument/2006/relationships/slide" Target="slides/slide103.xml"/><Relationship Id="rId19" Type="http://schemas.openxmlformats.org/officeDocument/2006/relationships/slideMaster" Target="slideMasters/slideMaster19.xml"/><Relationship Id="rId224" Type="http://schemas.openxmlformats.org/officeDocument/2006/relationships/slide" Target="slides/slide98.xml"/><Relationship Id="rId240" Type="http://schemas.openxmlformats.org/officeDocument/2006/relationships/slide" Target="slides/slide114.xml"/><Relationship Id="rId245" Type="http://schemas.openxmlformats.org/officeDocument/2006/relationships/slide" Target="slides/slide119.xml"/><Relationship Id="rId261" Type="http://schemas.openxmlformats.org/officeDocument/2006/relationships/slide" Target="slides/slide135.xml"/><Relationship Id="rId266" Type="http://schemas.openxmlformats.org/officeDocument/2006/relationships/slide" Target="slides/slide140.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21.xml"/><Relationship Id="rId168" Type="http://schemas.openxmlformats.org/officeDocument/2006/relationships/slide" Target="slides/slide42.xml"/><Relationship Id="rId282"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6.xml"/><Relationship Id="rId163" Type="http://schemas.openxmlformats.org/officeDocument/2006/relationships/slide" Target="slides/slide37.xml"/><Relationship Id="rId184" Type="http://schemas.openxmlformats.org/officeDocument/2006/relationships/slide" Target="slides/slide58.xml"/><Relationship Id="rId189" Type="http://schemas.openxmlformats.org/officeDocument/2006/relationships/slide" Target="slides/slide63.xml"/><Relationship Id="rId219" Type="http://schemas.openxmlformats.org/officeDocument/2006/relationships/slide" Target="slides/slide93.xml"/><Relationship Id="rId3" Type="http://schemas.openxmlformats.org/officeDocument/2006/relationships/slideMaster" Target="slideMasters/slideMaster3.xml"/><Relationship Id="rId214" Type="http://schemas.openxmlformats.org/officeDocument/2006/relationships/slide" Target="slides/slide88.xml"/><Relationship Id="rId230" Type="http://schemas.openxmlformats.org/officeDocument/2006/relationships/slide" Target="slides/slide104.xml"/><Relationship Id="rId235" Type="http://schemas.openxmlformats.org/officeDocument/2006/relationships/slide" Target="slides/slide109.xml"/><Relationship Id="rId251" Type="http://schemas.openxmlformats.org/officeDocument/2006/relationships/slide" Target="slides/slide125.xml"/><Relationship Id="rId256" Type="http://schemas.openxmlformats.org/officeDocument/2006/relationships/slide" Target="slides/slide130.xml"/><Relationship Id="rId277" Type="http://schemas.openxmlformats.org/officeDocument/2006/relationships/slide" Target="slides/slide15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11.xml"/><Relationship Id="rId158" Type="http://schemas.openxmlformats.org/officeDocument/2006/relationships/slide" Target="slides/slide32.xml"/><Relationship Id="rId272" Type="http://schemas.openxmlformats.org/officeDocument/2006/relationships/slide" Target="slides/slide14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6.xml"/><Relationship Id="rId153" Type="http://schemas.openxmlformats.org/officeDocument/2006/relationships/slide" Target="slides/slide27.xml"/><Relationship Id="rId174" Type="http://schemas.openxmlformats.org/officeDocument/2006/relationships/slide" Target="slides/slide48.xml"/><Relationship Id="rId179" Type="http://schemas.openxmlformats.org/officeDocument/2006/relationships/slide" Target="slides/slide53.xml"/><Relationship Id="rId195" Type="http://schemas.openxmlformats.org/officeDocument/2006/relationships/slide" Target="slides/slide69.xml"/><Relationship Id="rId209" Type="http://schemas.openxmlformats.org/officeDocument/2006/relationships/slide" Target="slides/slide83.xml"/><Relationship Id="rId190" Type="http://schemas.openxmlformats.org/officeDocument/2006/relationships/slide" Target="slides/slide64.xml"/><Relationship Id="rId204" Type="http://schemas.openxmlformats.org/officeDocument/2006/relationships/slide" Target="slides/slide78.xml"/><Relationship Id="rId220" Type="http://schemas.openxmlformats.org/officeDocument/2006/relationships/slide" Target="slides/slide94.xml"/><Relationship Id="rId225" Type="http://schemas.openxmlformats.org/officeDocument/2006/relationships/slide" Target="slides/slide99.xml"/><Relationship Id="rId241" Type="http://schemas.openxmlformats.org/officeDocument/2006/relationships/slide" Target="slides/slide115.xml"/><Relationship Id="rId246" Type="http://schemas.openxmlformats.org/officeDocument/2006/relationships/slide" Target="slides/slide120.xml"/><Relationship Id="rId267" Type="http://schemas.openxmlformats.org/officeDocument/2006/relationships/slide" Target="slides/slide14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 Target="slides/slide1.xml"/><Relationship Id="rId262" Type="http://schemas.openxmlformats.org/officeDocument/2006/relationships/slide" Target="slides/slide136.xml"/><Relationship Id="rId283"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7.xml"/><Relationship Id="rId148" Type="http://schemas.openxmlformats.org/officeDocument/2006/relationships/slide" Target="slides/slide22.xml"/><Relationship Id="rId164" Type="http://schemas.openxmlformats.org/officeDocument/2006/relationships/slide" Target="slides/slide38.xml"/><Relationship Id="rId169" Type="http://schemas.openxmlformats.org/officeDocument/2006/relationships/slide" Target="slides/slide43.xml"/><Relationship Id="rId18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4.xml"/><Relationship Id="rId210" Type="http://schemas.openxmlformats.org/officeDocument/2006/relationships/slide" Target="slides/slide84.xml"/><Relationship Id="rId215" Type="http://schemas.openxmlformats.org/officeDocument/2006/relationships/slide" Target="slides/slide89.xml"/><Relationship Id="rId236" Type="http://schemas.openxmlformats.org/officeDocument/2006/relationships/slide" Target="slides/slide110.xml"/><Relationship Id="rId257" Type="http://schemas.openxmlformats.org/officeDocument/2006/relationships/slide" Target="slides/slide131.xml"/><Relationship Id="rId278" Type="http://schemas.openxmlformats.org/officeDocument/2006/relationships/slide" Target="slides/slide152.xml"/><Relationship Id="rId26" Type="http://schemas.openxmlformats.org/officeDocument/2006/relationships/slideMaster" Target="slideMasters/slideMaster26.xml"/><Relationship Id="rId231" Type="http://schemas.openxmlformats.org/officeDocument/2006/relationships/slide" Target="slides/slide105.xml"/><Relationship Id="rId252" Type="http://schemas.openxmlformats.org/officeDocument/2006/relationships/slide" Target="slides/slide126.xml"/><Relationship Id="rId273" Type="http://schemas.openxmlformats.org/officeDocument/2006/relationships/slide" Target="slides/slide147.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7.xml"/><Relationship Id="rId154" Type="http://schemas.openxmlformats.org/officeDocument/2006/relationships/slide" Target="slides/slide28.xml"/><Relationship Id="rId175" Type="http://schemas.openxmlformats.org/officeDocument/2006/relationships/slide" Target="slides/slide49.xml"/><Relationship Id="rId196" Type="http://schemas.openxmlformats.org/officeDocument/2006/relationships/slide" Target="slides/slide70.xml"/><Relationship Id="rId200" Type="http://schemas.openxmlformats.org/officeDocument/2006/relationships/slide" Target="slides/slide74.xml"/><Relationship Id="rId16" Type="http://schemas.openxmlformats.org/officeDocument/2006/relationships/slideMaster" Target="slideMasters/slideMaster16.xml"/><Relationship Id="rId221" Type="http://schemas.openxmlformats.org/officeDocument/2006/relationships/slide" Target="slides/slide95.xml"/><Relationship Id="rId242" Type="http://schemas.openxmlformats.org/officeDocument/2006/relationships/slide" Target="slides/slide116.xml"/><Relationship Id="rId263" Type="http://schemas.openxmlformats.org/officeDocument/2006/relationships/slide" Target="slides/slide137.xml"/><Relationship Id="rId284" Type="http://schemas.openxmlformats.org/officeDocument/2006/relationships/theme" Target="theme/theme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18.xml"/><Relationship Id="rId90" Type="http://schemas.openxmlformats.org/officeDocument/2006/relationships/slideMaster" Target="slideMasters/slideMaster90.xml"/><Relationship Id="rId165" Type="http://schemas.openxmlformats.org/officeDocument/2006/relationships/slide" Target="slides/slide39.xml"/><Relationship Id="rId186" Type="http://schemas.openxmlformats.org/officeDocument/2006/relationships/slide" Target="slides/slide60.xml"/><Relationship Id="rId211" Type="http://schemas.openxmlformats.org/officeDocument/2006/relationships/slide" Target="slides/slide85.xml"/><Relationship Id="rId232" Type="http://schemas.openxmlformats.org/officeDocument/2006/relationships/slide" Target="slides/slide106.xml"/><Relationship Id="rId253" Type="http://schemas.openxmlformats.org/officeDocument/2006/relationships/slide" Target="slides/slide127.xml"/><Relationship Id="rId274" Type="http://schemas.openxmlformats.org/officeDocument/2006/relationships/slide" Target="slides/slide148.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 Target="slides/slide8.xml"/><Relationship Id="rId80" Type="http://schemas.openxmlformats.org/officeDocument/2006/relationships/slideMaster" Target="slideMasters/slideMaster80.xml"/><Relationship Id="rId155" Type="http://schemas.openxmlformats.org/officeDocument/2006/relationships/slide" Target="slides/slide29.xml"/><Relationship Id="rId176" Type="http://schemas.openxmlformats.org/officeDocument/2006/relationships/slide" Target="slides/slide50.xml"/><Relationship Id="rId197" Type="http://schemas.openxmlformats.org/officeDocument/2006/relationships/slide" Target="slides/slide71.xml"/><Relationship Id="rId201" Type="http://schemas.openxmlformats.org/officeDocument/2006/relationships/slide" Target="slides/slide75.xml"/><Relationship Id="rId222" Type="http://schemas.openxmlformats.org/officeDocument/2006/relationships/slide" Target="slides/slide96.xml"/><Relationship Id="rId243" Type="http://schemas.openxmlformats.org/officeDocument/2006/relationships/slide" Target="slides/slide117.xml"/><Relationship Id="rId264" Type="http://schemas.openxmlformats.org/officeDocument/2006/relationships/slide" Target="slides/slide138.xml"/><Relationship Id="rId285" Type="http://schemas.openxmlformats.org/officeDocument/2006/relationships/tableStyles" Target="tableStyles.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 Target="slides/slide19.xml"/><Relationship Id="rId166" Type="http://schemas.openxmlformats.org/officeDocument/2006/relationships/slide" Target="slides/slide40.xml"/><Relationship Id="rId187" Type="http://schemas.openxmlformats.org/officeDocument/2006/relationships/slide" Target="slides/slide61.xml"/><Relationship Id="rId1" Type="http://schemas.openxmlformats.org/officeDocument/2006/relationships/slideMaster" Target="slideMasters/slideMaster1.xml"/><Relationship Id="rId212" Type="http://schemas.openxmlformats.org/officeDocument/2006/relationships/slide" Target="slides/slide86.xml"/><Relationship Id="rId233" Type="http://schemas.openxmlformats.org/officeDocument/2006/relationships/slide" Target="slides/slide107.xml"/><Relationship Id="rId254" Type="http://schemas.openxmlformats.org/officeDocument/2006/relationships/slide" Target="slides/slide128.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49.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 Target="slides/slide9.xml"/><Relationship Id="rId156" Type="http://schemas.openxmlformats.org/officeDocument/2006/relationships/slide" Target="slides/slide30.xml"/><Relationship Id="rId177" Type="http://schemas.openxmlformats.org/officeDocument/2006/relationships/slide" Target="slides/slide51.xml"/><Relationship Id="rId198" Type="http://schemas.openxmlformats.org/officeDocument/2006/relationships/slide" Target="slides/slide72.xml"/><Relationship Id="rId202" Type="http://schemas.openxmlformats.org/officeDocument/2006/relationships/slide" Target="slides/slide76.xml"/><Relationship Id="rId223" Type="http://schemas.openxmlformats.org/officeDocument/2006/relationships/slide" Target="slides/slide97.xml"/><Relationship Id="rId244" Type="http://schemas.openxmlformats.org/officeDocument/2006/relationships/slide" Target="slides/slide1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Chapter 1 - Introduction to Finance</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927D71-5729-48EC-989C-6FC4214A9847}" type="datetimeFigureOut">
              <a:rPr lang="en-US" smtClean="0"/>
              <a:pPr/>
              <a:t>10/10/2013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6DAAB3-21AA-454F-862B-C597F73C1E1B}" type="slidenum">
              <a:rPr lang="en-US" smtClean="0"/>
              <a:pPr/>
              <a:t>‹#›</a:t>
            </a:fld>
            <a:endParaRPr lang="en-US"/>
          </a:p>
        </p:txBody>
      </p:sp>
    </p:spTree>
    <p:extLst>
      <p:ext uri="{BB962C8B-B14F-4D97-AF65-F5344CB8AC3E}">
        <p14:creationId xmlns:p14="http://schemas.microsoft.com/office/powerpoint/2010/main" val="25470724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Chapter 1 - Introduction to Finance</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32FFE-8E8E-4F3E-9C20-868A0920D053}" type="datetimeFigureOut">
              <a:rPr lang="en-US" smtClean="0"/>
              <a:pPr/>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C88E3-E16B-4947-90F4-79AAD9D2ED75}" type="slidenum">
              <a:rPr lang="en-US" smtClean="0"/>
              <a:pPr/>
              <a:t>‹#›</a:t>
            </a:fld>
            <a:endParaRPr lang="en-US"/>
          </a:p>
        </p:txBody>
      </p:sp>
    </p:spTree>
    <p:extLst>
      <p:ext uri="{BB962C8B-B14F-4D97-AF65-F5344CB8AC3E}">
        <p14:creationId xmlns:p14="http://schemas.microsoft.com/office/powerpoint/2010/main" val="288690413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Chapter 1 - Introduction to Finance</a:t>
            </a:r>
            <a:endParaRPr lang="en-US"/>
          </a:p>
        </p:txBody>
      </p:sp>
    </p:spTree>
    <p:extLst>
      <p:ext uri="{BB962C8B-B14F-4D97-AF65-F5344CB8AC3E}">
        <p14:creationId xmlns:p14="http://schemas.microsoft.com/office/powerpoint/2010/main" val="277972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it! Video clip for 5.3 on p. 5.3.2</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13</a:t>
            </a:fld>
            <a:endParaRPr lang="en-US"/>
          </a:p>
        </p:txBody>
      </p:sp>
    </p:spTree>
    <p:extLst>
      <p:ext uri="{BB962C8B-B14F-4D97-AF65-F5344CB8AC3E}">
        <p14:creationId xmlns:p14="http://schemas.microsoft.com/office/powerpoint/2010/main" val="4240229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have often not traded stock and need to understand the various types of orders. I usually use some dot.com horror stories about market orders executing at prices far higher than expectations. There were a number of lawsuits about this issue during that time.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2345752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some of these</a:t>
            </a:r>
            <a:r>
              <a:rPr lang="en-US" baseline="0" dirty="0" smtClean="0"/>
              <a:t> differences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124</a:t>
            </a:fld>
            <a:endParaRPr lang="en-US">
              <a:solidFill>
                <a:prstClr val="black"/>
              </a:solidFill>
            </a:endParaRPr>
          </a:p>
        </p:txBody>
      </p:sp>
    </p:spTree>
    <p:extLst>
      <p:ext uri="{BB962C8B-B14F-4D97-AF65-F5344CB8AC3E}">
        <p14:creationId xmlns:p14="http://schemas.microsoft.com/office/powerpoint/2010/main" val="32032212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cumulative feature in detail</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125</a:t>
            </a:fld>
            <a:endParaRPr lang="en-US">
              <a:solidFill>
                <a:prstClr val="black"/>
              </a:solidFill>
            </a:endParaRPr>
          </a:p>
        </p:txBody>
      </p:sp>
    </p:spTree>
    <p:extLst>
      <p:ext uri="{BB962C8B-B14F-4D97-AF65-F5344CB8AC3E}">
        <p14:creationId xmlns:p14="http://schemas.microsoft.com/office/powerpoint/2010/main" val="3950453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a:t>
            </a:r>
            <a:r>
              <a:rPr lang="en-US" baseline="0" dirty="0" smtClean="0"/>
              <a:t> graphic on p. 8.2.2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126</a:t>
            </a:fld>
            <a:endParaRPr lang="en-US">
              <a:solidFill>
                <a:prstClr val="black"/>
              </a:solidFill>
            </a:endParaRPr>
          </a:p>
        </p:txBody>
      </p:sp>
    </p:spTree>
    <p:extLst>
      <p:ext uri="{BB962C8B-B14F-4D97-AF65-F5344CB8AC3E}">
        <p14:creationId xmlns:p14="http://schemas.microsoft.com/office/powerpoint/2010/main" val="1357476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 8.1, p. 8.2.3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127</a:t>
            </a:fld>
            <a:endParaRPr lang="en-US">
              <a:solidFill>
                <a:prstClr val="black"/>
              </a:solidFill>
            </a:endParaRPr>
          </a:p>
        </p:txBody>
      </p:sp>
    </p:spTree>
    <p:extLst>
      <p:ext uri="{BB962C8B-B14F-4D97-AF65-F5344CB8AC3E}">
        <p14:creationId xmlns:p14="http://schemas.microsoft.com/office/powerpoint/2010/main" val="4681471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8.2.3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128</a:t>
            </a:fld>
            <a:endParaRPr lang="en-US">
              <a:solidFill>
                <a:prstClr val="black"/>
              </a:solidFill>
            </a:endParaRPr>
          </a:p>
        </p:txBody>
      </p:sp>
    </p:spTree>
    <p:extLst>
      <p:ext uri="{BB962C8B-B14F-4D97-AF65-F5344CB8AC3E}">
        <p14:creationId xmlns:p14="http://schemas.microsoft.com/office/powerpoint/2010/main" val="166371994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a:t>
            </a:r>
            <a:r>
              <a:rPr lang="en-US" baseline="0" dirty="0" smtClean="0"/>
              <a:t> graphic on p. 8.3.2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120983041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8.2 on p. 8.3.3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131</a:t>
            </a:fld>
            <a:endParaRPr lang="en-US">
              <a:solidFill>
                <a:prstClr val="black"/>
              </a:solidFill>
            </a:endParaRPr>
          </a:p>
        </p:txBody>
      </p:sp>
    </p:spTree>
    <p:extLst>
      <p:ext uri="{BB962C8B-B14F-4D97-AF65-F5344CB8AC3E}">
        <p14:creationId xmlns:p14="http://schemas.microsoft.com/office/powerpoint/2010/main" val="29405959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8.3.4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132</a:t>
            </a:fld>
            <a:endParaRPr lang="en-US">
              <a:solidFill>
                <a:prstClr val="black"/>
              </a:solidFill>
            </a:endParaRPr>
          </a:p>
        </p:txBody>
      </p:sp>
    </p:spTree>
    <p:extLst>
      <p:ext uri="{BB962C8B-B14F-4D97-AF65-F5344CB8AC3E}">
        <p14:creationId xmlns:p14="http://schemas.microsoft.com/office/powerpoint/2010/main" val="17655171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Eq. 8.3 on p.</a:t>
            </a:r>
            <a:r>
              <a:rPr lang="en-US" baseline="0" dirty="0" smtClean="0"/>
              <a:t> 8.3.5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formula</a:t>
            </a:r>
            <a:r>
              <a:rPr lang="en-US" baseline="0" dirty="0" smtClean="0"/>
              <a:t> for SD (Eq. 5.6) that features on page 5.3.3.</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14</a:t>
            </a:fld>
            <a:endParaRPr lang="en-US"/>
          </a:p>
        </p:txBody>
      </p:sp>
    </p:spTree>
    <p:extLst>
      <p:ext uri="{BB962C8B-B14F-4D97-AF65-F5344CB8AC3E}">
        <p14:creationId xmlns:p14="http://schemas.microsoft.com/office/powerpoint/2010/main" val="142236578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Eq. 8.4 on p.</a:t>
            </a:r>
            <a:r>
              <a:rPr lang="en-US" baseline="0" dirty="0" smtClean="0"/>
              <a:t> 8.3.6</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134</a:t>
            </a:fld>
            <a:endParaRPr lang="en-US">
              <a:solidFill>
                <a:prstClr val="black"/>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p. 8.3.8</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135</a:t>
            </a:fld>
            <a:endParaRPr lang="en-US">
              <a:solidFill>
                <a:prstClr val="black"/>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a:t>
            </a:r>
            <a:r>
              <a:rPr lang="en-US" baseline="0" dirty="0" smtClean="0"/>
              <a:t> 8.6 on p. 8.3.8</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136</a:t>
            </a:fld>
            <a:endParaRPr lang="en-US">
              <a:solidFill>
                <a:prstClr val="black"/>
              </a:solidFill>
            </a:endParaRPr>
          </a:p>
        </p:txBody>
      </p:sp>
    </p:spTree>
    <p:extLst>
      <p:ext uri="{BB962C8B-B14F-4D97-AF65-F5344CB8AC3E}">
        <p14:creationId xmlns:p14="http://schemas.microsoft.com/office/powerpoint/2010/main" val="315252069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Eq. 8.7 on p. 8.3.10</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137</a:t>
            </a:fld>
            <a:endParaRPr lang="en-US">
              <a:solidFill>
                <a:prstClr val="black"/>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8.3.11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138</a:t>
            </a:fld>
            <a:endParaRPr lang="en-US">
              <a:solidFill>
                <a:prstClr val="black"/>
              </a:solidFill>
            </a:endParaRPr>
          </a:p>
        </p:txBody>
      </p:sp>
    </p:spTree>
    <p:extLst>
      <p:ext uri="{BB962C8B-B14F-4D97-AF65-F5344CB8AC3E}">
        <p14:creationId xmlns:p14="http://schemas.microsoft.com/office/powerpoint/2010/main" val="88736628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8.8 on p. 8.3.12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139</a:t>
            </a:fld>
            <a:endParaRPr lang="en-US">
              <a:solidFill>
                <a:prstClr val="black"/>
              </a:solidFill>
            </a:endParaRPr>
          </a:p>
        </p:txBody>
      </p:sp>
    </p:spTree>
    <p:extLst>
      <p:ext uri="{BB962C8B-B14F-4D97-AF65-F5344CB8AC3E}">
        <p14:creationId xmlns:p14="http://schemas.microsoft.com/office/powerpoint/2010/main" val="350117940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 8.3.17</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143</a:t>
            </a:fld>
            <a:endParaRPr lang="en-US">
              <a:solidFill>
                <a:prstClr val="black"/>
              </a:solidFill>
            </a:endParaRPr>
          </a:p>
        </p:txBody>
      </p:sp>
    </p:spTree>
    <p:extLst>
      <p:ext uri="{BB962C8B-B14F-4D97-AF65-F5344CB8AC3E}">
        <p14:creationId xmlns:p14="http://schemas.microsoft.com/office/powerpoint/2010/main" val="288852875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8.3.19</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145</a:t>
            </a:fld>
            <a:endParaRPr lang="en-US">
              <a:solidFill>
                <a:prstClr val="black"/>
              </a:solidFill>
            </a:endParaRPr>
          </a:p>
        </p:txBody>
      </p:sp>
    </p:spTree>
    <p:extLst>
      <p:ext uri="{BB962C8B-B14F-4D97-AF65-F5344CB8AC3E}">
        <p14:creationId xmlns:p14="http://schemas.microsoft.com/office/powerpoint/2010/main" val="30633650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8.9</a:t>
            </a:r>
            <a:r>
              <a:rPr lang="en-US" baseline="0" dirty="0" smtClean="0"/>
              <a:t> and Eq. 8.10 on p. 8.3.22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147</a:t>
            </a:fld>
            <a:endParaRPr lang="en-US">
              <a:solidFill>
                <a:prstClr val="black"/>
              </a:solidFill>
            </a:endParaRPr>
          </a:p>
        </p:txBody>
      </p:sp>
    </p:spTree>
    <p:extLst>
      <p:ext uri="{BB962C8B-B14F-4D97-AF65-F5344CB8AC3E}">
        <p14:creationId xmlns:p14="http://schemas.microsoft.com/office/powerpoint/2010/main" val="207445546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 Tools on p. 8.3.23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148</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and Solution tools on p. 5.3.4</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15</a:t>
            </a:fld>
            <a:endParaRPr lang="en-US"/>
          </a:p>
        </p:txBody>
      </p:sp>
    </p:spTree>
    <p:extLst>
      <p:ext uri="{BB962C8B-B14F-4D97-AF65-F5344CB8AC3E}">
        <p14:creationId xmlns:p14="http://schemas.microsoft.com/office/powerpoint/2010/main" val="380789186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152</a:t>
            </a:fld>
            <a:endParaRPr lang="en-US">
              <a:solidFill>
                <a:prstClr val="black"/>
              </a:solidFill>
            </a:endParaRPr>
          </a:p>
        </p:txBody>
      </p:sp>
    </p:spTree>
    <p:extLst>
      <p:ext uri="{BB962C8B-B14F-4D97-AF65-F5344CB8AC3E}">
        <p14:creationId xmlns:p14="http://schemas.microsoft.com/office/powerpoint/2010/main" val="571706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a:t>
            </a:r>
            <a:r>
              <a:rPr lang="en-US" baseline="0" dirty="0" smtClean="0"/>
              <a:t> Video on p. 5.3.6</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17</a:t>
            </a:fld>
            <a:endParaRPr lang="en-US"/>
          </a:p>
        </p:txBody>
      </p:sp>
    </p:spTree>
    <p:extLst>
      <p:ext uri="{BB962C8B-B14F-4D97-AF65-F5344CB8AC3E}">
        <p14:creationId xmlns:p14="http://schemas.microsoft.com/office/powerpoint/2010/main" val="3147867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weights</a:t>
            </a:r>
            <a:r>
              <a:rPr lang="en-US" baseline="0" dirty="0" smtClean="0"/>
              <a:t> are just the dollar fraction you have invested in each asset.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18</a:t>
            </a:fld>
            <a:endParaRPr lang="en-US"/>
          </a:p>
        </p:txBody>
      </p:sp>
    </p:spTree>
    <p:extLst>
      <p:ext uri="{BB962C8B-B14F-4D97-AF65-F5344CB8AC3E}">
        <p14:creationId xmlns:p14="http://schemas.microsoft.com/office/powerpoint/2010/main" val="1469605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5.7 on p. 5.4.2</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19</a:t>
            </a:fld>
            <a:endParaRPr lang="en-US"/>
          </a:p>
        </p:txBody>
      </p:sp>
    </p:spTree>
    <p:extLst>
      <p:ext uri="{BB962C8B-B14F-4D97-AF65-F5344CB8AC3E}">
        <p14:creationId xmlns:p14="http://schemas.microsoft.com/office/powerpoint/2010/main" val="1307560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 5.4.2</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20</a:t>
            </a:fld>
            <a:endParaRPr lang="en-US"/>
          </a:p>
        </p:txBody>
      </p:sp>
    </p:spTree>
    <p:extLst>
      <p:ext uri="{BB962C8B-B14F-4D97-AF65-F5344CB8AC3E}">
        <p14:creationId xmlns:p14="http://schemas.microsoft.com/office/powerpoint/2010/main" val="1131870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expected return is a simple weighted average;</a:t>
            </a:r>
            <a:r>
              <a:rPr lang="en-US" baseline="0" dirty="0" smtClean="0"/>
              <a:t> this formula is from p. 5.4.3.</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21</a:t>
            </a:fld>
            <a:endParaRPr lang="en-US"/>
          </a:p>
        </p:txBody>
      </p:sp>
    </p:spTree>
    <p:extLst>
      <p:ext uri="{BB962C8B-B14F-4D97-AF65-F5344CB8AC3E}">
        <p14:creationId xmlns:p14="http://schemas.microsoft.com/office/powerpoint/2010/main" val="3417348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5.4.4</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22</a:t>
            </a:fld>
            <a:endParaRPr lang="en-US"/>
          </a:p>
        </p:txBody>
      </p:sp>
    </p:spTree>
    <p:extLst>
      <p:ext uri="{BB962C8B-B14F-4D97-AF65-F5344CB8AC3E}">
        <p14:creationId xmlns:p14="http://schemas.microsoft.com/office/powerpoint/2010/main" val="1806856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23</a:t>
            </a:fld>
            <a:endParaRPr lang="en-US"/>
          </a:p>
        </p:txBody>
      </p:sp>
    </p:spTree>
    <p:extLst>
      <p:ext uri="{BB962C8B-B14F-4D97-AF65-F5344CB8AC3E}">
        <p14:creationId xmlns:p14="http://schemas.microsoft.com/office/powerpoint/2010/main" val="63886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Investors</a:t>
            </a:r>
            <a:r>
              <a:rPr lang="en-US" baseline="0" dirty="0" smtClean="0"/>
              <a:t> base their expectations of both risk and return on past performance and what is currently going on in the economy, industry, the firm, etc.</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4</a:t>
            </a:fld>
            <a:endParaRPr lang="en-US"/>
          </a:p>
        </p:txBody>
      </p:sp>
    </p:spTree>
    <p:extLst>
      <p:ext uri="{BB962C8B-B14F-4D97-AF65-F5344CB8AC3E}">
        <p14:creationId xmlns:p14="http://schemas.microsoft.com/office/powerpoint/2010/main" val="1082827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Asset A and Asset B move in a mirror image</a:t>
            </a:r>
            <a:r>
              <a:rPr lang="en-US" baseline="0" dirty="0" smtClean="0"/>
              <a:t> and exactly smooth returns if we have 50% of our portfolio invested in each asset.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24</a:t>
            </a:fld>
            <a:endParaRPr lang="en-US"/>
          </a:p>
        </p:txBody>
      </p:sp>
    </p:spTree>
    <p:extLst>
      <p:ext uri="{BB962C8B-B14F-4D97-AF65-F5344CB8AC3E}">
        <p14:creationId xmlns:p14="http://schemas.microsoft.com/office/powerpoint/2010/main" val="291064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Asset A and Asset B move in unison, so the risk (variation in portfolio returns) still exists.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25</a:t>
            </a:fld>
            <a:endParaRPr lang="en-US"/>
          </a:p>
        </p:txBody>
      </p:sp>
    </p:spTree>
    <p:extLst>
      <p:ext uri="{BB962C8B-B14F-4D97-AF65-F5344CB8AC3E}">
        <p14:creationId xmlns:p14="http://schemas.microsoft.com/office/powerpoint/2010/main" val="3502327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 Video for Table 5.2</a:t>
            </a:r>
            <a:r>
              <a:rPr lang="en-US" baseline="0" dirty="0" smtClean="0"/>
              <a:t> on p. 5.5.4.  Identify the assets that you would get the most risk reduction benefit from combining. They are the ones with the lowest correlation coefficients.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26</a:t>
            </a:fld>
            <a:endParaRPr lang="en-US"/>
          </a:p>
        </p:txBody>
      </p:sp>
    </p:spTree>
    <p:extLst>
      <p:ext uri="{BB962C8B-B14F-4D97-AF65-F5344CB8AC3E}">
        <p14:creationId xmlns:p14="http://schemas.microsoft.com/office/powerpoint/2010/main" val="2809299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a:t>
            </a:r>
            <a:r>
              <a:rPr lang="en-US" baseline="0" dirty="0" smtClean="0"/>
              <a:t> Portfolio Theory </a:t>
            </a:r>
            <a:r>
              <a:rPr lang="en-US" baseline="0" smtClean="0"/>
              <a:t>(</a:t>
            </a:r>
            <a:r>
              <a:rPr lang="en-US" smtClean="0"/>
              <a:t>MPT) </a:t>
            </a:r>
            <a:r>
              <a:rPr lang="en-US" dirty="0" smtClean="0"/>
              <a:t>will be discussed</a:t>
            </a:r>
            <a:r>
              <a:rPr lang="en-US" baseline="0" dirty="0" smtClean="0"/>
              <a:t> more in the next chapter.</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28</a:t>
            </a:fld>
            <a:endParaRPr lang="en-US"/>
          </a:p>
        </p:txBody>
      </p:sp>
    </p:spTree>
    <p:extLst>
      <p:ext uri="{BB962C8B-B14F-4D97-AF65-F5344CB8AC3E}">
        <p14:creationId xmlns:p14="http://schemas.microsoft.com/office/powerpoint/2010/main" val="4158004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solidFill>
                  <a:prstClr val="black"/>
                </a:solidFill>
              </a:rPr>
              <a:pPr/>
              <a:t>29</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Chapter 1 - Introduction to Finance</a:t>
            </a:r>
            <a:endParaRPr lang="en-US">
              <a:solidFill>
                <a:prstClr val="black"/>
              </a:solidFill>
            </a:endParaRPr>
          </a:p>
        </p:txBody>
      </p:sp>
    </p:spTree>
    <p:extLst>
      <p:ext uri="{BB962C8B-B14F-4D97-AF65-F5344CB8AC3E}">
        <p14:creationId xmlns:p14="http://schemas.microsoft.com/office/powerpoint/2010/main" val="2779720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 Video on</a:t>
            </a:r>
            <a:r>
              <a:rPr lang="en-US" baseline="0" dirty="0" smtClean="0"/>
              <a:t> how diversification reduces risk on p. 6.1.1.</a:t>
            </a:r>
          </a:p>
          <a:p>
            <a:r>
              <a:rPr lang="en-US" baseline="0" dirty="0" smtClean="0"/>
              <a:t>Eq. 6.1 can be found on the same page.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961057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a:t>
            </a:r>
            <a:r>
              <a:rPr lang="en-US" baseline="0" dirty="0" smtClean="0"/>
              <a:t> 6.1 on p. 6.1.1 of text.  Be sure to emphasize how combining assets efficiently can reduce risk.</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853667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6.1 on page 6.1.2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29994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6.1.3. Note how the correlation between the two assets can make</a:t>
            </a:r>
            <a:r>
              <a:rPr lang="en-US" baseline="0" dirty="0" smtClean="0"/>
              <a:t> a substantial change in the portfolio risk.</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022747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a:t>
            </a:r>
            <a:r>
              <a:rPr lang="en-US" baseline="0" dirty="0" smtClean="0"/>
              <a:t> 6.2 on p. 6.1.6</a:t>
            </a:r>
          </a:p>
          <a:p>
            <a:r>
              <a:rPr lang="en-US" baseline="0" dirty="0" smtClean="0"/>
              <a:t>Explain it! Video on p. 6.1.6</a:t>
            </a:r>
          </a:p>
          <a:p>
            <a:r>
              <a:rPr lang="en-US" baseline="0" dirty="0" smtClean="0"/>
              <a:t>Make sure to point out that rational investors will diversify since they can eliminate some risk.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06037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 video p. 5.1.3</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5</a:t>
            </a:fld>
            <a:endParaRPr lang="en-US"/>
          </a:p>
        </p:txBody>
      </p:sp>
    </p:spTree>
    <p:extLst>
      <p:ext uri="{BB962C8B-B14F-4D97-AF65-F5344CB8AC3E}">
        <p14:creationId xmlns:p14="http://schemas.microsoft.com/office/powerpoint/2010/main" val="1974157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that investors can combine assets into an efficient portfolio and either;</a:t>
            </a:r>
          </a:p>
          <a:p>
            <a:pPr marL="228600" indent="-228600">
              <a:buAutoNum type="arabicParenR"/>
            </a:pPr>
            <a:r>
              <a:rPr lang="en-US" baseline="0" dirty="0" smtClean="0"/>
              <a:t>Reduce risk and hold return constant, or</a:t>
            </a:r>
          </a:p>
          <a:p>
            <a:pPr marL="228600" indent="-228600">
              <a:buAutoNum type="arabicParenR"/>
            </a:pPr>
            <a:r>
              <a:rPr lang="en-US" baseline="0" dirty="0" smtClean="0"/>
              <a:t>Increase return and hold risk constant, or</a:t>
            </a:r>
          </a:p>
          <a:p>
            <a:pPr marL="228600" indent="-228600">
              <a:buAutoNum type="arabicParenR"/>
            </a:pPr>
            <a:r>
              <a:rPr lang="en-US" baseline="0" dirty="0" smtClean="0"/>
              <a:t>Increase return and reduce risk</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922520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6.1 illustrates how the</a:t>
            </a:r>
            <a:r>
              <a:rPr lang="en-US" baseline="0" dirty="0" smtClean="0"/>
              <a:t> market portfolio would be constructed if there were only 2 assets in the world; the table is taken from p. 6.1.9.</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292356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from p.</a:t>
            </a:r>
            <a:r>
              <a:rPr lang="en-US" baseline="0" dirty="0" smtClean="0"/>
              <a:t> 6.1.10</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123382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Extremely</a:t>
            </a:r>
            <a:r>
              <a:rPr lang="en-US" baseline="0" dirty="0" smtClean="0"/>
              <a:t> important topic. I usually mention that several Nobel Prizes were awarded for Modern Portfolio Theory and the CAPM. This drives the point home.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439759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a:t>
            </a:r>
            <a:r>
              <a:rPr lang="en-US" baseline="0" dirty="0" smtClean="0"/>
              <a:t> 6.3 from page 6.2.1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093242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a:t>
            </a:r>
            <a:r>
              <a:rPr lang="en-US" baseline="0" dirty="0" smtClean="0"/>
              <a:t> from p. 6.2.4. The slope of the line of best fit is the beta for Sears.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930951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6.2 from</a:t>
            </a:r>
            <a:r>
              <a:rPr lang="en-US" baseline="0" dirty="0" smtClean="0"/>
              <a:t> p. 6.2.5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20901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a:t>
            </a:r>
            <a:r>
              <a:rPr lang="en-US" baseline="0" dirty="0" smtClean="0"/>
              <a:t> 6.2.6</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998223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need to commit these to memory. If beta &gt;1 then the asset is riskier than the market. If beta&lt;1 then the asset is less risky than the overall market. The CAPM makes it easy to immediately have some idea of an asset’s risk.</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880387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Betas</a:t>
            </a:r>
            <a:r>
              <a:rPr lang="en-US" baseline="0" dirty="0" smtClean="0"/>
              <a:t> are also much easier to work with than standard deviations. The portfolio beta is simply a weighted average of each asset’s beta. Example from p. 6.2.10.</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2115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a:t>
            </a:r>
            <a:r>
              <a:rPr lang="en-US" baseline="0" dirty="0" smtClean="0"/>
              <a:t> 5.1, and 5.2 on p. 5.2.2</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6</a:t>
            </a:fld>
            <a:endParaRPr lang="en-US"/>
          </a:p>
        </p:txBody>
      </p:sp>
    </p:spTree>
    <p:extLst>
      <p:ext uri="{BB962C8B-B14F-4D97-AF65-F5344CB8AC3E}">
        <p14:creationId xmlns:p14="http://schemas.microsoft.com/office/powerpoint/2010/main" val="2939026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a:t>
            </a:r>
            <a:r>
              <a:rPr lang="en-US" dirty="0" err="1" smtClean="0"/>
              <a:t>Treynor</a:t>
            </a:r>
            <a:r>
              <a:rPr lang="en-US" dirty="0" smtClean="0"/>
              <a:t> Indices</a:t>
            </a:r>
            <a:r>
              <a:rPr lang="en-US" baseline="0" dirty="0" smtClean="0"/>
              <a:t> are better since it measure the amount of return per unit of risk.</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160726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6.4  from</a:t>
            </a:r>
            <a:r>
              <a:rPr lang="en-US" baseline="0" dirty="0" smtClean="0"/>
              <a:t> p. 6.3.2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362497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from</a:t>
            </a:r>
            <a:r>
              <a:rPr lang="en-US" baseline="0" dirty="0" smtClean="0"/>
              <a:t> p. 6.3.3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113059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6.3.5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02535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6.3.7</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473490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 Video on p. 6.3.8. Notice we’ve been able to extend</a:t>
            </a:r>
            <a:r>
              <a:rPr lang="en-US" baseline="0" dirty="0" smtClean="0"/>
              <a:t> the PPL with borrowing.</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2199705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 6.3.11.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0028945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a:t>
            </a:r>
            <a:r>
              <a:rPr lang="en-US" baseline="0" dirty="0" smtClean="0"/>
              <a:t> 6.5 from p. 6.3.12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701964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 6.3.13. Remember, higher is better since that means the asset is generating more returns per unit of risk.</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752119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t>
            </a:r>
            <a:r>
              <a:rPr lang="en-US" dirty="0" err="1" smtClean="0"/>
              <a:t>RiskCorp</a:t>
            </a:r>
            <a:r>
              <a:rPr lang="en-US" baseline="0" dirty="0" smtClean="0"/>
              <a:t> is a steeper line (i.e. higher Treynor Index), so is the best option.</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04010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that the students understand the difference between holding period returns and annual returns. A holding period can be a few hours or several years, and HPRs may not be comparable as a result.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7</a:t>
            </a:fld>
            <a:endParaRPr lang="en-US"/>
          </a:p>
        </p:txBody>
      </p:sp>
    </p:spTree>
    <p:extLst>
      <p:ext uri="{BB962C8B-B14F-4D97-AF65-F5344CB8AC3E}">
        <p14:creationId xmlns:p14="http://schemas.microsoft.com/office/powerpoint/2010/main" val="6679025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6.6 on p. 6.3.15. As investors buy higher Treynor Index</a:t>
            </a:r>
            <a:r>
              <a:rPr lang="en-US" baseline="0" dirty="0" smtClean="0"/>
              <a:t> stocks, they push returns down until all stocks should have the same Treynor Index.</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5234632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6.8</a:t>
            </a:r>
            <a:r>
              <a:rPr lang="en-US" baseline="0" dirty="0" smtClean="0"/>
              <a:t> on p. 6.3.16</a:t>
            </a:r>
          </a:p>
          <a:p>
            <a:r>
              <a:rPr lang="en-US" baseline="0" dirty="0" smtClean="0"/>
              <a:t>Eq. 6.9 on p. 6.3.17</a:t>
            </a:r>
          </a:p>
          <a:p>
            <a:r>
              <a:rPr lang="en-US" baseline="0" dirty="0" smtClean="0"/>
              <a:t>Solving this equality for expected return yields the CAPM.</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36355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for Example 6.8 on p. 6.3.17. Shows how</a:t>
            </a:r>
            <a:r>
              <a:rPr lang="en-US" baseline="0" dirty="0" smtClean="0"/>
              <a:t> to use the CAPM to calculate an expected return.</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1857400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 Video and Explore</a:t>
            </a:r>
            <a:r>
              <a:rPr lang="en-US" baseline="0" dirty="0" smtClean="0"/>
              <a:t> It! </a:t>
            </a:r>
            <a:r>
              <a:rPr lang="en-US" dirty="0" smtClean="0"/>
              <a:t>on p. 6.3.18</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4426732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6.3.19. Another example</a:t>
            </a:r>
            <a:r>
              <a:rPr lang="en-US" baseline="0" dirty="0" smtClean="0"/>
              <a:t> of the CAPM.</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8753410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solidFill>
                  <a:prstClr val="black"/>
                </a:solidFill>
              </a:rPr>
              <a:pPr/>
              <a:t>65</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Chapter 1 - Introduction to Finance</a:t>
            </a:r>
            <a:endParaRPr lang="en-US">
              <a:solidFill>
                <a:prstClr val="black"/>
              </a:solidFill>
            </a:endParaRPr>
          </a:p>
        </p:txBody>
      </p:sp>
    </p:spTree>
    <p:extLst>
      <p:ext uri="{BB962C8B-B14F-4D97-AF65-F5344CB8AC3E}">
        <p14:creationId xmlns:p14="http://schemas.microsoft.com/office/powerpoint/2010/main" val="27797203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a:t>
            </a:r>
            <a:r>
              <a:rPr lang="en-US" baseline="0" dirty="0" smtClean="0"/>
              <a:t> graphic on p. 7.1.1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6601740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7.2 on page 7.2.1.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6609490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Equations</a:t>
            </a:r>
            <a:r>
              <a:rPr lang="en-US" baseline="0" dirty="0" smtClean="0"/>
              <a:t> 7.1 and 7.2 from pages 7.2.1 and 7.2.2.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650376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7.2.3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28998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5.3 on p. 5.2.3</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8</a:t>
            </a:fld>
            <a:endParaRPr lang="en-US"/>
          </a:p>
        </p:txBody>
      </p:sp>
    </p:spTree>
    <p:extLst>
      <p:ext uri="{BB962C8B-B14F-4D97-AF65-F5344CB8AC3E}">
        <p14:creationId xmlns:p14="http://schemas.microsoft.com/office/powerpoint/2010/main" val="6011476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7.2 from page 7.2.4.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42464941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7.3 from p.7.2.5.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30170185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0859785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Equations</a:t>
            </a:r>
            <a:r>
              <a:rPr lang="en-US" baseline="0" dirty="0" smtClean="0"/>
              <a:t> 7.3 and 7.4 from p. 7.2.7.</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5266024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7.2.8</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8319715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6148733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Maturity</a:t>
            </a:r>
            <a:r>
              <a:rPr lang="en-US" baseline="0" dirty="0" smtClean="0"/>
              <a:t> preference theory suggests that investors are more worried about interest rate risk than reinvestment rate risk.</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1842397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Investors are also concerned about default</a:t>
            </a:r>
            <a:r>
              <a:rPr lang="en-US" baseline="0" dirty="0" smtClean="0"/>
              <a:t> risk. Figure 7.4 taken from p. 7.2.12.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9688218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terms related to bond issuance that provide some indication of bond safety or provide safeguards against default.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38990480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Investors</a:t>
            </a:r>
            <a:r>
              <a:rPr lang="en-US" baseline="0" dirty="0" smtClean="0"/>
              <a:t> require additional compensation to hold more risk. Higher interest rates provide that compensation.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404551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a:t>
            </a:r>
            <a:r>
              <a:rPr lang="en-US" baseline="0" dirty="0" smtClean="0"/>
              <a:t> 5.4 on p. 5.2.4</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9</a:t>
            </a:fld>
            <a:endParaRPr lang="en-US"/>
          </a:p>
        </p:txBody>
      </p:sp>
    </p:spTree>
    <p:extLst>
      <p:ext uri="{BB962C8B-B14F-4D97-AF65-F5344CB8AC3E}">
        <p14:creationId xmlns:p14="http://schemas.microsoft.com/office/powerpoint/2010/main" val="40930399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r>
              <a:rPr lang="en-US" baseline="0" dirty="0" smtClean="0"/>
              <a:t> yield spreads from p. 7.2.13.</a:t>
            </a:r>
          </a:p>
          <a:p>
            <a:endParaRPr lang="en-US" baseline="0" dirty="0" smtClean="0"/>
          </a:p>
          <a:p>
            <a:r>
              <a:rPr lang="en-US" baseline="0" dirty="0" smtClean="0"/>
              <a:t>Compensation for risk varies over time.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33685871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3993399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7.5 on p. 7.2.15.  YTM is the</a:t>
            </a:r>
            <a:r>
              <a:rPr lang="en-US" baseline="0" dirty="0" smtClean="0"/>
              <a:t> interest rate that incorporates all factors that impact interest rates.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40392807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and Eq. 7.6 on p. 7.2.18</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557573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a:t>
            </a:r>
            <a:r>
              <a:rPr lang="en-US" baseline="0" dirty="0" smtClean="0"/>
              <a:t> Video on p. 7.2.20.  As yields go up, bond prices fall (and vice versa).</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38103904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a:t>
            </a:r>
            <a:r>
              <a:rPr lang="en-US" baseline="0" dirty="0" smtClean="0"/>
              <a:t> coupon bond on p. 7.3.1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8733437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7.3 from page 7.3.3 shows the various issuers</a:t>
            </a:r>
            <a:r>
              <a:rPr lang="en-US" baseline="0" dirty="0" smtClean="0"/>
              <a:t> of coupon bonds over time.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15525912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7.4 shows trading volume for bonds on U.S. exchanges; taken from 7.3.4.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2607999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a:t>
            </a:r>
            <a:r>
              <a:rPr lang="en-US" baseline="0" dirty="0" smtClean="0"/>
              <a:t> shot of bond price quotes from p. 7.3.5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33142178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127531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5.5 on p. 5.2.6</a:t>
            </a:r>
          </a:p>
          <a:p>
            <a:r>
              <a:rPr lang="en-US" dirty="0" smtClean="0"/>
              <a:t>Explain</a:t>
            </a:r>
            <a:r>
              <a:rPr lang="en-US" baseline="0" dirty="0" smtClean="0"/>
              <a:t> it video on 5.2.6 concerning expected returns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11</a:t>
            </a:fld>
            <a:endParaRPr lang="en-US"/>
          </a:p>
        </p:txBody>
      </p:sp>
    </p:spTree>
    <p:extLst>
      <p:ext uri="{BB962C8B-B14F-4D97-AF65-F5344CB8AC3E}">
        <p14:creationId xmlns:p14="http://schemas.microsoft.com/office/powerpoint/2010/main" val="6914728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7.4.3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10558404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Equations</a:t>
            </a:r>
            <a:r>
              <a:rPr lang="en-US" baseline="0" dirty="0" smtClean="0"/>
              <a:t> </a:t>
            </a:r>
            <a:r>
              <a:rPr lang="en-US" dirty="0" smtClean="0"/>
              <a:t> 7.7 &amp; 7.8 on p. 7.4.3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3588158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a:t>
            </a:r>
            <a:r>
              <a:rPr lang="en-US" baseline="0" dirty="0" smtClean="0"/>
              <a:t> 7.9 on p. 7.4.4</a:t>
            </a:r>
          </a:p>
          <a:p>
            <a:r>
              <a:rPr lang="en-US" baseline="0" dirty="0" smtClean="0"/>
              <a:t>Eq. 7.10 on p. 7.4.5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20476764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7.4.6</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18800174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7.6 from p. 7.4.9</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646548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 7.4.10</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35544517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7.12 on p. 7.4.12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12515458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7.7 </a:t>
            </a:r>
            <a:r>
              <a:rPr lang="en-US" baseline="0" dirty="0" smtClean="0"/>
              <a:t> </a:t>
            </a:r>
            <a:r>
              <a:rPr lang="en-US" dirty="0" smtClean="0"/>
              <a:t>Solution Tools</a:t>
            </a:r>
            <a:r>
              <a:rPr lang="en-US" baseline="0" dirty="0" smtClean="0"/>
              <a:t> on p. 7.4.13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13773003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7.7 continued;</a:t>
            </a:r>
            <a:r>
              <a:rPr lang="en-US" baseline="0" dirty="0" smtClean="0"/>
              <a:t> </a:t>
            </a:r>
            <a:r>
              <a:rPr lang="en-US" dirty="0" smtClean="0"/>
              <a:t>p. 7.4.14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41094776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7.8 Solution</a:t>
            </a:r>
            <a:r>
              <a:rPr lang="en-US" baseline="0" dirty="0" smtClean="0"/>
              <a:t> Tools on p. 7.5.2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391383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easier to illustrate graphically and will become clear in</a:t>
            </a:r>
            <a:r>
              <a:rPr lang="en-US" baseline="0" dirty="0" smtClean="0"/>
              <a:t> a few slides (Slide 17)</a:t>
            </a:r>
            <a:r>
              <a:rPr lang="en-US" dirty="0" smtClean="0"/>
              <a:t>. </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12</a:t>
            </a:fld>
            <a:endParaRPr lang="en-US"/>
          </a:p>
        </p:txBody>
      </p:sp>
    </p:spTree>
    <p:extLst>
      <p:ext uri="{BB962C8B-B14F-4D97-AF65-F5344CB8AC3E}">
        <p14:creationId xmlns:p14="http://schemas.microsoft.com/office/powerpoint/2010/main" val="33716000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a:t>
            </a:r>
            <a:r>
              <a:rPr lang="en-US" baseline="0" dirty="0" smtClean="0"/>
              <a:t> Video on p. 7.5.5</a:t>
            </a:r>
          </a:p>
          <a:p>
            <a:endParaRPr lang="en-US" baseline="0" dirty="0" smtClean="0"/>
          </a:p>
          <a:p>
            <a:r>
              <a:rPr lang="en-US" baseline="0" dirty="0" smtClean="0"/>
              <a:t>Shows how bond prices move inversely with interest rates.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35471340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 7.5.8</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8335269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7.7 from p. 7.5.13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16817476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7.14 on p. 7.5.15</a:t>
            </a:r>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131204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7.10 from</a:t>
            </a:r>
            <a:r>
              <a:rPr lang="en-US" baseline="0" dirty="0" smtClean="0"/>
              <a:t> p. 7.5.17.</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Note that, </a:t>
            </a:r>
            <a:r>
              <a:rPr lang="en-US" dirty="0" smtClean="0"/>
              <a:t>as </a:t>
            </a:r>
            <a:r>
              <a:rPr lang="en-US" smtClean="0"/>
              <a:t>maturity approaches, </a:t>
            </a:r>
            <a:r>
              <a:rPr lang="en-US" dirty="0" smtClean="0"/>
              <a:t>bond prices will converge</a:t>
            </a:r>
            <a:r>
              <a:rPr lang="en-US" baseline="0" dirty="0" smtClean="0"/>
              <a:t> toward par value.</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38877936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solidFill>
                  <a:prstClr val="black"/>
                </a:solidFill>
              </a:rPr>
              <a:pPr/>
              <a:t>117</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Chapter 1 - Introduction to Finance</a:t>
            </a:r>
            <a:endParaRPr lang="en-US">
              <a:solidFill>
                <a:prstClr val="black"/>
              </a:solidFill>
            </a:endParaRPr>
          </a:p>
        </p:txBody>
      </p:sp>
    </p:spTree>
    <p:extLst>
      <p:ext uri="{BB962C8B-B14F-4D97-AF65-F5344CB8AC3E}">
        <p14:creationId xmlns:p14="http://schemas.microsoft.com/office/powerpoint/2010/main" val="27797203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r>
              <a:rPr lang="en-US" baseline="0" dirty="0" smtClean="0"/>
              <a:t> these so that students understand the difference.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26630460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usually spend quite a bit of time here discussing the IPO process. Students</a:t>
            </a:r>
            <a:r>
              <a:rPr lang="en-US" baseline="0" dirty="0" smtClean="0"/>
              <a:t> often do not understand that a firm receives no money from secondary market transactions, so you can emphasize the secondary market is still important to financial managers since it provides an assessment of their performance (i.e. are they maximizing stock price?).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33632358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these</a:t>
            </a:r>
            <a:r>
              <a:rPr lang="en-US" baseline="0" dirty="0" smtClean="0"/>
              <a:t> quotes with the students so they understand how to read the information. Taken from p. 8.1.2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121</a:t>
            </a:fld>
            <a:endParaRPr lang="en-US">
              <a:solidFill>
                <a:prstClr val="black"/>
              </a:solidFill>
            </a:endParaRPr>
          </a:p>
        </p:txBody>
      </p:sp>
    </p:spTree>
    <p:extLst>
      <p:ext uri="{BB962C8B-B14F-4D97-AF65-F5344CB8AC3E}">
        <p14:creationId xmlns:p14="http://schemas.microsoft.com/office/powerpoint/2010/main" val="19646334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some time talking about shorts. Students are often confused by shorting stock.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7106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0E24E378-7003-40F8-9C0C-BA01B3E0CD25}" type="datetime1">
              <a:rPr lang="en-US" smtClean="0"/>
              <a:t>10/10/2013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smtClean="0"/>
              <a:t>Professor James Kuhle, Ph.D.</a:t>
            </a:r>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61DF5871-71A0-454E-A5B1-81A3122A9446}" type="datetime1">
              <a:rPr lang="en-US" smtClean="0"/>
              <a:t>10/10/2013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smtClean="0"/>
              <a:t>Professor James Kuhle, Ph.D.</a:t>
            </a:r>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4419600"/>
            <a:ext cx="7620000" cy="1143000"/>
          </a:xfrm>
        </p:spPr>
        <p:txBody>
          <a:bodyPr/>
          <a:lstStyle/>
          <a:p>
            <a:endParaRPr lang="en-US" dirty="0"/>
          </a:p>
        </p:txBody>
      </p:sp>
      <p:sp>
        <p:nvSpPr>
          <p:cNvPr id="3" name="Content Placeholder 2"/>
          <p:cNvSpPr>
            <a:spLocks noGrp="1"/>
          </p:cNvSpPr>
          <p:nvPr>
            <p:ph idx="1"/>
          </p:nvPr>
        </p:nvSpPr>
        <p:spPr/>
        <p:txBody>
          <a:bodyPr/>
          <a:lstStyle/>
          <a:p>
            <a:pPr lvl="0"/>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F6E03E17-8EF8-46AB-9458-C0F85F1CF9EB}" type="datetime1">
              <a:rPr lang="en-US" smtClean="0"/>
              <a:t>10/10/2013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smtClean="0"/>
              <a:t>Professor James Kuhle, Ph.D.</a:t>
            </a:r>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514600" y="6528816"/>
            <a:ext cx="4114800" cy="329184"/>
          </a:xfrm>
          <a:prstGeom prst="rect">
            <a:avLst/>
          </a:prstGeom>
        </p:spPr>
        <p:txBody>
          <a:bodyPr/>
          <a:lstStyle>
            <a:lvl1pPr>
              <a:defRPr>
                <a:latin typeface="Times New Roman" pitchFamily="18" charset="0"/>
                <a:cs typeface="Times New Roman" pitchFamily="18" charset="0"/>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8229600" cy="990600"/>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27432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324600"/>
            <a:ext cx="2895600" cy="329184"/>
          </a:xfrm>
          <a:prstGeom prst="rect">
            <a:avLst/>
          </a:prstGeom>
        </p:spPr>
        <p:txBody>
          <a:bodyPr/>
          <a:lstStyle/>
          <a:p>
            <a:fld id="{50EE4FFE-E739-4AC4-BACC-749B9933D0AD}" type="datetime1">
              <a:rPr lang="en-US" smtClean="0"/>
              <a:t>10/10/2013</a:t>
            </a:fld>
            <a:endParaRPr lang="en-US" dirty="0"/>
          </a:p>
        </p:txBody>
      </p:sp>
      <p:sp>
        <p:nvSpPr>
          <p:cNvPr id="5" name="Footer Placeholder 4"/>
          <p:cNvSpPr>
            <a:spLocks noGrp="1"/>
          </p:cNvSpPr>
          <p:nvPr>
            <p:ph type="ftr" sz="quarter" idx="11"/>
          </p:nvPr>
        </p:nvSpPr>
        <p:spPr>
          <a:xfrm>
            <a:off x="2590800" y="6324600"/>
            <a:ext cx="4114800" cy="329184"/>
          </a:xfrm>
          <a:prstGeom prst="rect">
            <a:avLst/>
          </a:prstGeom>
        </p:spPr>
        <p:txBody>
          <a:bodyPr/>
          <a:lstStyle>
            <a:lvl1pPr algn="ctr">
              <a:defRPr b="1" i="1">
                <a:latin typeface="Times New Roman" pitchFamily="18" charset="0"/>
                <a:cs typeface="Times New Roman" pitchFamily="18" charset="0"/>
              </a:defRPr>
            </a:lvl1pPr>
          </a:lstStyle>
          <a:p>
            <a:r>
              <a:rPr lang="en-US" dirty="0" smtClean="0"/>
              <a:t>Professor James Kuhle, Ph.D.</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F8B00070-8E1E-4547-B073-28143655ED21}" type="datetime1">
              <a:rPr lang="en-US" smtClean="0"/>
              <a:t>10/10/2013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smtClean="0"/>
              <a:t>Professor James Kuhle, Ph.D.</a:t>
            </a:r>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187D0727-0846-479C-9BAB-7A8ECC0FD36B}" type="datetime1">
              <a:rPr lang="en-US" smtClean="0"/>
              <a:t>10/10/2013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r>
              <a:rPr lang="en-US" smtClean="0"/>
              <a:t>Professor James Kuhle, Ph.D.</a:t>
            </a:r>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2362200" cy="381000"/>
          </a:xfrm>
          <a:prstGeom prst="rect">
            <a:avLst/>
          </a:prstGeom>
        </p:spPr>
        <p:txBody>
          <a:bodyPr/>
          <a:lstStyle>
            <a:lvl1pPr algn="ctr">
              <a:defRPr sz="1400">
                <a:latin typeface="Felix Titling" pitchFamily="82" charset="0"/>
              </a:defRPr>
            </a:lvl1pPr>
          </a:lstStyle>
          <a:p>
            <a:fld id="{7CDB922C-1AD0-40F6-A744-57AE900A7B9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324600"/>
            <a:ext cx="4114800" cy="329184"/>
          </a:xfrm>
          <a:prstGeom prst="rect">
            <a:avLst/>
          </a:prstGeom>
        </p:spPr>
        <p:txBody>
          <a:bodyPr/>
          <a:lstStyle>
            <a:lvl1pPr>
              <a:defRPr sz="1600" b="1" i="1">
                <a:latin typeface="Times New Roman" pitchFamily="18" charset="0"/>
                <a:cs typeface="Times New Roman" pitchFamily="18" charset="0"/>
              </a:defRPr>
            </a:lvl1pPr>
          </a:lstStyle>
          <a:p>
            <a:r>
              <a:rPr lang="en-US" dirty="0" smtClean="0">
                <a:solidFill>
                  <a:prstClr val="black"/>
                </a:solidFill>
              </a:rPr>
              <a:t>Prof. James Kuhle, Ph.D.</a:t>
            </a:r>
            <a:endParaRPr lang="en-US" dirty="0">
              <a:solidFill>
                <a:prstClr val="black"/>
              </a:solidFill>
            </a:endParaRPr>
          </a:p>
        </p:txBody>
      </p:sp>
    </p:spTree>
  </p:cSld>
  <p:clrMapOvr>
    <a:masterClrMapping/>
  </p:clrMapOvr>
  <p:transition>
    <p:fade thruBlk="1"/>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1E40B802-9F96-44C3-B7A5-C9AC0FDF5595}" type="datetime1">
              <a:rPr lang="en-US" smtClean="0"/>
              <a:t>10/10/2013</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r>
              <a:rPr lang="en-US" smtClean="0"/>
              <a:t>Professor James Kuhle, Ph.D.</a:t>
            </a:r>
            <a:endParaRPr lang="en-US"/>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FE7B624D-E4D3-4B8A-B0FE-8BE2F07D9A2A}" type="datetime1">
              <a:rPr lang="en-US" smtClean="0"/>
              <a:t>10/10/2013</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r>
              <a:rPr lang="en-US" smtClean="0"/>
              <a:t>Professor James Kuhle, Ph.D.</a:t>
            </a:r>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BC317202-0694-4212-9E59-A80205209D8F}" type="datetime1">
              <a:rPr lang="en-US" smtClean="0"/>
              <a:t>10/10/2013</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r>
              <a:rPr lang="en-US" smtClean="0"/>
              <a:t>Professor James Kuhle, Ph.D.</a:t>
            </a:r>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78067B34-5105-4DF1-8B37-8A4547D2399E}" type="datetime1">
              <a:rPr lang="en-US" smtClean="0"/>
              <a:t>10/10/2013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r>
              <a:rPr lang="en-US" smtClean="0"/>
              <a:t>Professor James Kuhle, Ph.D.</a:t>
            </a:r>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198735FD-CB74-47AD-A816-9EE5B321B780}" type="datetime1">
              <a:rPr lang="en-US" smtClean="0"/>
              <a:t>10/10/2013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r>
              <a:rPr lang="en-US" smtClean="0"/>
              <a:t>Professor James Kuhle, Ph.D.</a:t>
            </a:r>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24600"/>
            <a:ext cx="2895600" cy="329184"/>
          </a:xfrm>
          <a:prstGeom prst="rect">
            <a:avLst/>
          </a:prstGeom>
        </p:spPr>
        <p:txBody>
          <a:bodyPr/>
          <a:lstStyle>
            <a:lvl1pPr algn="ctr">
              <a:defRPr/>
            </a:lvl1pPr>
          </a:lstStyle>
          <a:p>
            <a:fld id="{B3E2A88A-BDAF-4B02-BFD0-2DEBFA7DD4A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2667000" y="6324600"/>
            <a:ext cx="4114800" cy="329184"/>
          </a:xfrm>
          <a:prstGeom prst="rect">
            <a:avLst/>
          </a:prstGeom>
        </p:spPr>
        <p:txBody>
          <a:bodyPr/>
          <a:lstStyle>
            <a:lvl1pPr algn="ctr">
              <a:defRPr sz="1600">
                <a:latin typeface="AR CENA" pitchFamily="2" charset="0"/>
              </a:defRPr>
            </a:lvl1pPr>
          </a:lstStyle>
          <a:p>
            <a:r>
              <a:rPr lang="en-US" dirty="0" smtClean="0">
                <a:solidFill>
                  <a:prstClr val="black"/>
                </a:solidFill>
              </a:rPr>
              <a:t>Professor James Kuhle, Ph.D.</a:t>
            </a:r>
            <a:endParaRPr lang="en-US" dirty="0">
              <a:solidFill>
                <a:prstClr val="black"/>
              </a:solidFill>
            </a:endParaRPr>
          </a:p>
        </p:txBody>
      </p:sp>
      <p:sp>
        <p:nvSpPr>
          <p:cNvPr id="8" name="Rectangle 7"/>
          <p:cNvSpPr/>
          <p:nvPr userDrawn="1"/>
        </p:nvSpPr>
        <p:spPr>
          <a:xfrm>
            <a:off x="0" y="6172200"/>
            <a:ext cx="9144000" cy="685800"/>
          </a:xfrm>
          <a:prstGeom prst="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00.xml.rels><?xml version="1.0" encoding="UTF-8" standalone="yes"?>
<Relationships xmlns="http://schemas.openxmlformats.org/package/2006/relationships"><Relationship Id="rId2" Type="http://schemas.openxmlformats.org/officeDocument/2006/relationships/theme" Target="../theme/theme100.xml"/><Relationship Id="rId1" Type="http://schemas.openxmlformats.org/officeDocument/2006/relationships/slideLayout" Target="../slideLayouts/slideLayout111.xml"/></Relationships>
</file>

<file path=ppt/slideMasters/_rels/slideMaster101.xml.rels><?xml version="1.0" encoding="UTF-8" standalone="yes"?>
<Relationships xmlns="http://schemas.openxmlformats.org/package/2006/relationships"><Relationship Id="rId2" Type="http://schemas.openxmlformats.org/officeDocument/2006/relationships/theme" Target="../theme/theme101.xml"/><Relationship Id="rId1" Type="http://schemas.openxmlformats.org/officeDocument/2006/relationships/slideLayout" Target="../slideLayouts/slideLayout112.xml"/></Relationships>
</file>

<file path=ppt/slideMasters/_rels/slideMaster102.xml.rels><?xml version="1.0" encoding="UTF-8" standalone="yes"?>
<Relationships xmlns="http://schemas.openxmlformats.org/package/2006/relationships"><Relationship Id="rId2" Type="http://schemas.openxmlformats.org/officeDocument/2006/relationships/theme" Target="../theme/theme102.xml"/><Relationship Id="rId1" Type="http://schemas.openxmlformats.org/officeDocument/2006/relationships/slideLayout" Target="../slideLayouts/slideLayout113.xml"/></Relationships>
</file>

<file path=ppt/slideMasters/_rels/slideMaster103.xml.rels><?xml version="1.0" encoding="UTF-8" standalone="yes"?>
<Relationships xmlns="http://schemas.openxmlformats.org/package/2006/relationships"><Relationship Id="rId2" Type="http://schemas.openxmlformats.org/officeDocument/2006/relationships/theme" Target="../theme/theme103.xml"/><Relationship Id="rId1" Type="http://schemas.openxmlformats.org/officeDocument/2006/relationships/slideLayout" Target="../slideLayouts/slideLayout114.xml"/></Relationships>
</file>

<file path=ppt/slideMasters/_rels/slideMaster104.xml.rels><?xml version="1.0" encoding="UTF-8" standalone="yes"?>
<Relationships xmlns="http://schemas.openxmlformats.org/package/2006/relationships"><Relationship Id="rId2" Type="http://schemas.openxmlformats.org/officeDocument/2006/relationships/theme" Target="../theme/theme104.xml"/><Relationship Id="rId1" Type="http://schemas.openxmlformats.org/officeDocument/2006/relationships/slideLayout" Target="../slideLayouts/slideLayout115.xml"/></Relationships>
</file>

<file path=ppt/slideMasters/_rels/slideMaster105.xml.rels><?xml version="1.0" encoding="UTF-8" standalone="yes"?>
<Relationships xmlns="http://schemas.openxmlformats.org/package/2006/relationships"><Relationship Id="rId2" Type="http://schemas.openxmlformats.org/officeDocument/2006/relationships/theme" Target="../theme/theme105.xml"/><Relationship Id="rId1" Type="http://schemas.openxmlformats.org/officeDocument/2006/relationships/slideLayout" Target="../slideLayouts/slideLayout116.xml"/></Relationships>
</file>

<file path=ppt/slideMasters/_rels/slideMaster106.xml.rels><?xml version="1.0" encoding="UTF-8" standalone="yes"?>
<Relationships xmlns="http://schemas.openxmlformats.org/package/2006/relationships"><Relationship Id="rId2" Type="http://schemas.openxmlformats.org/officeDocument/2006/relationships/theme" Target="../theme/theme106.xml"/><Relationship Id="rId1" Type="http://schemas.openxmlformats.org/officeDocument/2006/relationships/slideLayout" Target="../slideLayouts/slideLayout117.xml"/></Relationships>
</file>

<file path=ppt/slideMasters/_rels/slideMaster107.xml.rels><?xml version="1.0" encoding="UTF-8" standalone="yes"?>
<Relationships xmlns="http://schemas.openxmlformats.org/package/2006/relationships"><Relationship Id="rId2" Type="http://schemas.openxmlformats.org/officeDocument/2006/relationships/theme" Target="../theme/theme107.xml"/><Relationship Id="rId1" Type="http://schemas.openxmlformats.org/officeDocument/2006/relationships/slideLayout" Target="../slideLayouts/slideLayout118.xml"/></Relationships>
</file>

<file path=ppt/slideMasters/_rels/slideMaster108.xml.rels><?xml version="1.0" encoding="UTF-8" standalone="yes"?>
<Relationships xmlns="http://schemas.openxmlformats.org/package/2006/relationships"><Relationship Id="rId2" Type="http://schemas.openxmlformats.org/officeDocument/2006/relationships/theme" Target="../theme/theme108.xml"/><Relationship Id="rId1" Type="http://schemas.openxmlformats.org/officeDocument/2006/relationships/slideLayout" Target="../slideLayouts/slideLayout119.xml"/></Relationships>
</file>

<file path=ppt/slideMasters/_rels/slideMaster109.xml.rels><?xml version="1.0" encoding="UTF-8" standalone="yes"?>
<Relationships xmlns="http://schemas.openxmlformats.org/package/2006/relationships"><Relationship Id="rId2" Type="http://schemas.openxmlformats.org/officeDocument/2006/relationships/theme" Target="../theme/theme109.xml"/><Relationship Id="rId1"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10.xml.rels><?xml version="1.0" encoding="UTF-8" standalone="yes"?>
<Relationships xmlns="http://schemas.openxmlformats.org/package/2006/relationships"><Relationship Id="rId2" Type="http://schemas.openxmlformats.org/officeDocument/2006/relationships/theme" Target="../theme/theme110.xml"/><Relationship Id="rId1" Type="http://schemas.openxmlformats.org/officeDocument/2006/relationships/slideLayout" Target="../slideLayouts/slideLayout121.xml"/></Relationships>
</file>

<file path=ppt/slideMasters/_rels/slideMaster111.xml.rels><?xml version="1.0" encoding="UTF-8" standalone="yes"?>
<Relationships xmlns="http://schemas.openxmlformats.org/package/2006/relationships"><Relationship Id="rId2" Type="http://schemas.openxmlformats.org/officeDocument/2006/relationships/theme" Target="../theme/theme111.xml"/><Relationship Id="rId1" Type="http://schemas.openxmlformats.org/officeDocument/2006/relationships/slideLayout" Target="../slideLayouts/slideLayout122.xml"/></Relationships>
</file>

<file path=ppt/slideMasters/_rels/slideMaster112.xml.rels><?xml version="1.0" encoding="UTF-8" standalone="yes"?>
<Relationships xmlns="http://schemas.openxmlformats.org/package/2006/relationships"><Relationship Id="rId2" Type="http://schemas.openxmlformats.org/officeDocument/2006/relationships/theme" Target="../theme/theme112.xml"/><Relationship Id="rId1" Type="http://schemas.openxmlformats.org/officeDocument/2006/relationships/slideLayout" Target="../slideLayouts/slideLayout123.xml"/></Relationships>
</file>

<file path=ppt/slideMasters/_rels/slideMaster113.xml.rels><?xml version="1.0" encoding="UTF-8" standalone="yes"?>
<Relationships xmlns="http://schemas.openxmlformats.org/package/2006/relationships"><Relationship Id="rId2" Type="http://schemas.openxmlformats.org/officeDocument/2006/relationships/theme" Target="../theme/theme113.xml"/><Relationship Id="rId1" Type="http://schemas.openxmlformats.org/officeDocument/2006/relationships/slideLayout" Target="../slideLayouts/slideLayout124.xml"/></Relationships>
</file>

<file path=ppt/slideMasters/_rels/slideMaster114.xml.rels><?xml version="1.0" encoding="UTF-8" standalone="yes"?>
<Relationships xmlns="http://schemas.openxmlformats.org/package/2006/relationships"><Relationship Id="rId2" Type="http://schemas.openxmlformats.org/officeDocument/2006/relationships/theme" Target="../theme/theme114.xml"/><Relationship Id="rId1" Type="http://schemas.openxmlformats.org/officeDocument/2006/relationships/slideLayout" Target="../slideLayouts/slideLayout125.xml"/></Relationships>
</file>

<file path=ppt/slideMasters/_rels/slideMaster115.xml.rels><?xml version="1.0" encoding="UTF-8" standalone="yes"?>
<Relationships xmlns="http://schemas.openxmlformats.org/package/2006/relationships"><Relationship Id="rId2" Type="http://schemas.openxmlformats.org/officeDocument/2006/relationships/theme" Target="../theme/theme115.xml"/><Relationship Id="rId1" Type="http://schemas.openxmlformats.org/officeDocument/2006/relationships/slideLayout" Target="../slideLayouts/slideLayout126.xml"/></Relationships>
</file>

<file path=ppt/slideMasters/_rels/slideMaster116.xml.rels><?xml version="1.0" encoding="UTF-8" standalone="yes"?>
<Relationships xmlns="http://schemas.openxmlformats.org/package/2006/relationships"><Relationship Id="rId2" Type="http://schemas.openxmlformats.org/officeDocument/2006/relationships/theme" Target="../theme/theme116.xml"/><Relationship Id="rId1" Type="http://schemas.openxmlformats.org/officeDocument/2006/relationships/slideLayout" Target="../slideLayouts/slideLayout127.xml"/></Relationships>
</file>

<file path=ppt/slideMasters/_rels/slideMaster117.xml.rels><?xml version="1.0" encoding="UTF-8" standalone="yes"?>
<Relationships xmlns="http://schemas.openxmlformats.org/package/2006/relationships"><Relationship Id="rId2" Type="http://schemas.openxmlformats.org/officeDocument/2006/relationships/theme" Target="../theme/theme117.xml"/><Relationship Id="rId1" Type="http://schemas.openxmlformats.org/officeDocument/2006/relationships/slideLayout" Target="../slideLayouts/slideLayout128.xml"/></Relationships>
</file>

<file path=ppt/slideMasters/_rels/slideMaster118.xml.rels><?xml version="1.0" encoding="UTF-8" standalone="yes"?>
<Relationships xmlns="http://schemas.openxmlformats.org/package/2006/relationships"><Relationship Id="rId2" Type="http://schemas.openxmlformats.org/officeDocument/2006/relationships/theme" Target="../theme/theme118.xml"/><Relationship Id="rId1" Type="http://schemas.openxmlformats.org/officeDocument/2006/relationships/slideLayout" Target="../slideLayouts/slideLayout129.xml"/></Relationships>
</file>

<file path=ppt/slideMasters/_rels/slideMaster119.xml.rels><?xml version="1.0" encoding="UTF-8" standalone="yes"?>
<Relationships xmlns="http://schemas.openxmlformats.org/package/2006/relationships"><Relationship Id="rId2" Type="http://schemas.openxmlformats.org/officeDocument/2006/relationships/theme" Target="../theme/theme119.xml"/><Relationship Id="rId1"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20.xml.rels><?xml version="1.0" encoding="UTF-8" standalone="yes"?>
<Relationships xmlns="http://schemas.openxmlformats.org/package/2006/relationships"><Relationship Id="rId2" Type="http://schemas.openxmlformats.org/officeDocument/2006/relationships/theme" Target="../theme/theme120.xml"/><Relationship Id="rId1" Type="http://schemas.openxmlformats.org/officeDocument/2006/relationships/slideLayout" Target="../slideLayouts/slideLayout131.xml"/></Relationships>
</file>

<file path=ppt/slideMasters/_rels/slideMaster121.xml.rels><?xml version="1.0" encoding="UTF-8" standalone="yes"?>
<Relationships xmlns="http://schemas.openxmlformats.org/package/2006/relationships"><Relationship Id="rId2" Type="http://schemas.openxmlformats.org/officeDocument/2006/relationships/theme" Target="../theme/theme121.xml"/><Relationship Id="rId1" Type="http://schemas.openxmlformats.org/officeDocument/2006/relationships/slideLayout" Target="../slideLayouts/slideLayout132.xml"/></Relationships>
</file>

<file path=ppt/slideMasters/_rels/slideMaster122.xml.rels><?xml version="1.0" encoding="UTF-8" standalone="yes"?>
<Relationships xmlns="http://schemas.openxmlformats.org/package/2006/relationships"><Relationship Id="rId2" Type="http://schemas.openxmlformats.org/officeDocument/2006/relationships/theme" Target="../theme/theme122.xml"/><Relationship Id="rId1" Type="http://schemas.openxmlformats.org/officeDocument/2006/relationships/slideLayout" Target="../slideLayouts/slideLayout133.xml"/></Relationships>
</file>

<file path=ppt/slideMasters/_rels/slideMaster123.xml.rels><?xml version="1.0" encoding="UTF-8" standalone="yes"?>
<Relationships xmlns="http://schemas.openxmlformats.org/package/2006/relationships"><Relationship Id="rId2" Type="http://schemas.openxmlformats.org/officeDocument/2006/relationships/theme" Target="../theme/theme123.xml"/><Relationship Id="rId1" Type="http://schemas.openxmlformats.org/officeDocument/2006/relationships/slideLayout" Target="../slideLayouts/slideLayout134.xml"/></Relationships>
</file>

<file path=ppt/slideMasters/_rels/slideMaster124.xml.rels><?xml version="1.0" encoding="UTF-8" standalone="yes"?>
<Relationships xmlns="http://schemas.openxmlformats.org/package/2006/relationships"><Relationship Id="rId2" Type="http://schemas.openxmlformats.org/officeDocument/2006/relationships/theme" Target="../theme/theme124.xml"/><Relationship Id="rId1" Type="http://schemas.openxmlformats.org/officeDocument/2006/relationships/slideLayout" Target="../slideLayouts/slideLayout135.xml"/></Relationships>
</file>

<file path=ppt/slideMasters/_rels/slideMaster125.xml.rels><?xml version="1.0" encoding="UTF-8" standalone="yes"?>
<Relationships xmlns="http://schemas.openxmlformats.org/package/2006/relationships"><Relationship Id="rId2" Type="http://schemas.openxmlformats.org/officeDocument/2006/relationships/theme" Target="../theme/theme125.xml"/><Relationship Id="rId1" Type="http://schemas.openxmlformats.org/officeDocument/2006/relationships/slideLayout" Target="../slideLayouts/slideLayout136.xm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9.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1.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2.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3.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4.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5.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6.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7.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8.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59.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61.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62.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63.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64.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65.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66.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67.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68.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69.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71.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72.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73.xml"/></Relationships>
</file>

<file path=ppt/slideMasters/_rels/slideMaster63.xml.rels><?xml version="1.0" encoding="UTF-8" standalone="yes"?>
<Relationships xmlns="http://schemas.openxmlformats.org/package/2006/relationships"><Relationship Id="rId2" Type="http://schemas.openxmlformats.org/officeDocument/2006/relationships/theme" Target="../theme/theme63.xml"/><Relationship Id="rId1" Type="http://schemas.openxmlformats.org/officeDocument/2006/relationships/slideLayout" Target="../slideLayouts/slideLayout74.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75.xml"/></Relationships>
</file>

<file path=ppt/slideMasters/_rels/slideMaster65.xml.rels><?xml version="1.0" encoding="UTF-8" standalone="yes"?>
<Relationships xmlns="http://schemas.openxmlformats.org/package/2006/relationships"><Relationship Id="rId2" Type="http://schemas.openxmlformats.org/officeDocument/2006/relationships/theme" Target="../theme/theme65.xml"/><Relationship Id="rId1" Type="http://schemas.openxmlformats.org/officeDocument/2006/relationships/slideLayout" Target="../slideLayouts/slideLayout76.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77.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78.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79.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81.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82.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83.xml"/></Relationships>
</file>

<file path=ppt/slideMasters/_rels/slideMaster73.xml.rels><?xml version="1.0" encoding="UTF-8" standalone="yes"?>
<Relationships xmlns="http://schemas.openxmlformats.org/package/2006/relationships"><Relationship Id="rId2" Type="http://schemas.openxmlformats.org/officeDocument/2006/relationships/theme" Target="../theme/theme73.xml"/><Relationship Id="rId1" Type="http://schemas.openxmlformats.org/officeDocument/2006/relationships/slideLayout" Target="../slideLayouts/slideLayout84.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85.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86.xml"/></Relationships>
</file>

<file path=ppt/slideMasters/_rels/slideMaster76.xml.rels><?xml version="1.0" encoding="UTF-8" standalone="yes"?>
<Relationships xmlns="http://schemas.openxmlformats.org/package/2006/relationships"><Relationship Id="rId2" Type="http://schemas.openxmlformats.org/officeDocument/2006/relationships/theme" Target="../theme/theme76.xml"/><Relationship Id="rId1" Type="http://schemas.openxmlformats.org/officeDocument/2006/relationships/slideLayout" Target="../slideLayouts/slideLayout87.xml"/></Relationships>
</file>

<file path=ppt/slideMasters/_rels/slideMaster77.xml.rels><?xml version="1.0" encoding="UTF-8" standalone="yes"?>
<Relationships xmlns="http://schemas.openxmlformats.org/package/2006/relationships"><Relationship Id="rId2" Type="http://schemas.openxmlformats.org/officeDocument/2006/relationships/theme" Target="../theme/theme77.xml"/><Relationship Id="rId1" Type="http://schemas.openxmlformats.org/officeDocument/2006/relationships/slideLayout" Target="../slideLayouts/slideLayout88.xml"/></Relationships>
</file>

<file path=ppt/slideMasters/_rels/slideMaster78.xml.rels><?xml version="1.0" encoding="UTF-8" standalone="yes"?>
<Relationships xmlns="http://schemas.openxmlformats.org/package/2006/relationships"><Relationship Id="rId2" Type="http://schemas.openxmlformats.org/officeDocument/2006/relationships/theme" Target="../theme/theme78.xml"/><Relationship Id="rId1" Type="http://schemas.openxmlformats.org/officeDocument/2006/relationships/slideLayout" Target="../slideLayouts/slideLayout89.xml"/></Relationships>
</file>

<file path=ppt/slideMasters/_rels/slideMaster79.xml.rels><?xml version="1.0" encoding="UTF-8" standalone="yes"?>
<Relationships xmlns="http://schemas.openxmlformats.org/package/2006/relationships"><Relationship Id="rId2" Type="http://schemas.openxmlformats.org/officeDocument/2006/relationships/theme" Target="../theme/theme79.xml"/><Relationship Id="rId1"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91.xml"/></Relationships>
</file>

<file path=ppt/slideMasters/_rels/slideMaster81.xml.rels><?xml version="1.0" encoding="UTF-8" standalone="yes"?>
<Relationships xmlns="http://schemas.openxmlformats.org/package/2006/relationships"><Relationship Id="rId2" Type="http://schemas.openxmlformats.org/officeDocument/2006/relationships/theme" Target="../theme/theme81.xml"/><Relationship Id="rId1" Type="http://schemas.openxmlformats.org/officeDocument/2006/relationships/slideLayout" Target="../slideLayouts/slideLayout92.xml"/></Relationships>
</file>

<file path=ppt/slideMasters/_rels/slideMaster82.xml.rels><?xml version="1.0" encoding="UTF-8" standalone="yes"?>
<Relationships xmlns="http://schemas.openxmlformats.org/package/2006/relationships"><Relationship Id="rId2" Type="http://schemas.openxmlformats.org/officeDocument/2006/relationships/theme" Target="../theme/theme82.xml"/><Relationship Id="rId1" Type="http://schemas.openxmlformats.org/officeDocument/2006/relationships/slideLayout" Target="../slideLayouts/slideLayout93.xml"/></Relationships>
</file>

<file path=ppt/slideMasters/_rels/slideMaster83.xml.rels><?xml version="1.0" encoding="UTF-8" standalone="yes"?>
<Relationships xmlns="http://schemas.openxmlformats.org/package/2006/relationships"><Relationship Id="rId2" Type="http://schemas.openxmlformats.org/officeDocument/2006/relationships/theme" Target="../theme/theme83.xml"/><Relationship Id="rId1" Type="http://schemas.openxmlformats.org/officeDocument/2006/relationships/slideLayout" Target="../slideLayouts/slideLayout94.xml"/></Relationships>
</file>

<file path=ppt/slideMasters/_rels/slideMaster84.xml.rels><?xml version="1.0" encoding="UTF-8" standalone="yes"?>
<Relationships xmlns="http://schemas.openxmlformats.org/package/2006/relationships"><Relationship Id="rId2" Type="http://schemas.openxmlformats.org/officeDocument/2006/relationships/theme" Target="../theme/theme84.xml"/><Relationship Id="rId1" Type="http://schemas.openxmlformats.org/officeDocument/2006/relationships/slideLayout" Target="../slideLayouts/slideLayout95.xml"/></Relationships>
</file>

<file path=ppt/slideMasters/_rels/slideMaster85.xml.rels><?xml version="1.0" encoding="UTF-8" standalone="yes"?>
<Relationships xmlns="http://schemas.openxmlformats.org/package/2006/relationships"><Relationship Id="rId2" Type="http://schemas.openxmlformats.org/officeDocument/2006/relationships/theme" Target="../theme/theme85.xml"/><Relationship Id="rId1" Type="http://schemas.openxmlformats.org/officeDocument/2006/relationships/slideLayout" Target="../slideLayouts/slideLayout96.xml"/></Relationships>
</file>

<file path=ppt/slideMasters/_rels/slideMaster86.xml.rels><?xml version="1.0" encoding="UTF-8" standalone="yes"?>
<Relationships xmlns="http://schemas.openxmlformats.org/package/2006/relationships"><Relationship Id="rId2" Type="http://schemas.openxmlformats.org/officeDocument/2006/relationships/theme" Target="../theme/theme86.xml"/><Relationship Id="rId1" Type="http://schemas.openxmlformats.org/officeDocument/2006/relationships/slideLayout" Target="../slideLayouts/slideLayout97.xml"/></Relationships>
</file>

<file path=ppt/slideMasters/_rels/slideMaster87.xml.rels><?xml version="1.0" encoding="UTF-8" standalone="yes"?>
<Relationships xmlns="http://schemas.openxmlformats.org/package/2006/relationships"><Relationship Id="rId2" Type="http://schemas.openxmlformats.org/officeDocument/2006/relationships/theme" Target="../theme/theme87.xml"/><Relationship Id="rId1" Type="http://schemas.openxmlformats.org/officeDocument/2006/relationships/slideLayout" Target="../slideLayouts/slideLayout98.xml"/></Relationships>
</file>

<file path=ppt/slideMasters/_rels/slideMaster88.xml.rels><?xml version="1.0" encoding="UTF-8" standalone="yes"?>
<Relationships xmlns="http://schemas.openxmlformats.org/package/2006/relationships"><Relationship Id="rId2" Type="http://schemas.openxmlformats.org/officeDocument/2006/relationships/theme" Target="../theme/theme88.xml"/><Relationship Id="rId1" Type="http://schemas.openxmlformats.org/officeDocument/2006/relationships/slideLayout" Target="../slideLayouts/slideLayout99.xml"/></Relationships>
</file>

<file path=ppt/slideMasters/_rels/slideMaster89.xml.rels><?xml version="1.0" encoding="UTF-8" standalone="yes"?>
<Relationships xmlns="http://schemas.openxmlformats.org/package/2006/relationships"><Relationship Id="rId2" Type="http://schemas.openxmlformats.org/officeDocument/2006/relationships/theme" Target="../theme/theme89.xml"/><Relationship Id="rId1"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_rels/slideMaster90.xml.rels><?xml version="1.0" encoding="UTF-8" standalone="yes"?>
<Relationships xmlns="http://schemas.openxmlformats.org/package/2006/relationships"><Relationship Id="rId2" Type="http://schemas.openxmlformats.org/officeDocument/2006/relationships/theme" Target="../theme/theme90.xml"/><Relationship Id="rId1" Type="http://schemas.openxmlformats.org/officeDocument/2006/relationships/slideLayout" Target="../slideLayouts/slideLayout101.xml"/></Relationships>
</file>

<file path=ppt/slideMasters/_rels/slideMaster91.xml.rels><?xml version="1.0" encoding="UTF-8" standalone="yes"?>
<Relationships xmlns="http://schemas.openxmlformats.org/package/2006/relationships"><Relationship Id="rId2" Type="http://schemas.openxmlformats.org/officeDocument/2006/relationships/theme" Target="../theme/theme91.xml"/><Relationship Id="rId1" Type="http://schemas.openxmlformats.org/officeDocument/2006/relationships/slideLayout" Target="../slideLayouts/slideLayout102.xml"/></Relationships>
</file>

<file path=ppt/slideMasters/_rels/slideMaster92.xml.rels><?xml version="1.0" encoding="UTF-8" standalone="yes"?>
<Relationships xmlns="http://schemas.openxmlformats.org/package/2006/relationships"><Relationship Id="rId2" Type="http://schemas.openxmlformats.org/officeDocument/2006/relationships/theme" Target="../theme/theme92.xml"/><Relationship Id="rId1" Type="http://schemas.openxmlformats.org/officeDocument/2006/relationships/slideLayout" Target="../slideLayouts/slideLayout103.xml"/></Relationships>
</file>

<file path=ppt/slideMasters/_rels/slideMaster93.xml.rels><?xml version="1.0" encoding="UTF-8" standalone="yes"?>
<Relationships xmlns="http://schemas.openxmlformats.org/package/2006/relationships"><Relationship Id="rId2" Type="http://schemas.openxmlformats.org/officeDocument/2006/relationships/theme" Target="../theme/theme93.xml"/><Relationship Id="rId1" Type="http://schemas.openxmlformats.org/officeDocument/2006/relationships/slideLayout" Target="../slideLayouts/slideLayout104.xml"/></Relationships>
</file>

<file path=ppt/slideMasters/_rels/slideMaster94.xml.rels><?xml version="1.0" encoding="UTF-8" standalone="yes"?>
<Relationships xmlns="http://schemas.openxmlformats.org/package/2006/relationships"><Relationship Id="rId2" Type="http://schemas.openxmlformats.org/officeDocument/2006/relationships/theme" Target="../theme/theme94.xml"/><Relationship Id="rId1" Type="http://schemas.openxmlformats.org/officeDocument/2006/relationships/slideLayout" Target="../slideLayouts/slideLayout105.xml"/></Relationships>
</file>

<file path=ppt/slideMasters/_rels/slideMaster95.xml.rels><?xml version="1.0" encoding="UTF-8" standalone="yes"?>
<Relationships xmlns="http://schemas.openxmlformats.org/package/2006/relationships"><Relationship Id="rId2" Type="http://schemas.openxmlformats.org/officeDocument/2006/relationships/theme" Target="../theme/theme95.xml"/><Relationship Id="rId1" Type="http://schemas.openxmlformats.org/officeDocument/2006/relationships/slideLayout" Target="../slideLayouts/slideLayout106.xml"/></Relationships>
</file>

<file path=ppt/slideMasters/_rels/slideMaster96.xml.rels><?xml version="1.0" encoding="UTF-8" standalone="yes"?>
<Relationships xmlns="http://schemas.openxmlformats.org/package/2006/relationships"><Relationship Id="rId2" Type="http://schemas.openxmlformats.org/officeDocument/2006/relationships/theme" Target="../theme/theme96.xml"/><Relationship Id="rId1" Type="http://schemas.openxmlformats.org/officeDocument/2006/relationships/slideLayout" Target="../slideLayouts/slideLayout107.xml"/></Relationships>
</file>

<file path=ppt/slideMasters/_rels/slideMaster97.xml.rels><?xml version="1.0" encoding="UTF-8" standalone="yes"?>
<Relationships xmlns="http://schemas.openxmlformats.org/package/2006/relationships"><Relationship Id="rId2" Type="http://schemas.openxmlformats.org/officeDocument/2006/relationships/theme" Target="../theme/theme97.xml"/><Relationship Id="rId1" Type="http://schemas.openxmlformats.org/officeDocument/2006/relationships/slideLayout" Target="../slideLayouts/slideLayout108.xm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109.xml"/></Relationships>
</file>

<file path=ppt/slideMasters/_rels/slideMaster99.xml.rels><?xml version="1.0" encoding="UTF-8" standalone="yes"?>
<Relationships xmlns="http://schemas.openxmlformats.org/package/2006/relationships"><Relationship Id="rId2" Type="http://schemas.openxmlformats.org/officeDocument/2006/relationships/theme" Target="../theme/theme99.xml"/><Relationship Id="rId1"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3810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chemeClr val="accent1">
                    <a:lumMod val="50000"/>
                  </a:schemeClr>
                </a:solidFill>
              </a:rPr>
              <a:pPr lvl="1"/>
              <a:t>‹#›</a:t>
            </a:fld>
            <a:r>
              <a:rPr lang="en-US" dirty="0" smtClean="0">
                <a:solidFill>
                  <a:schemeClr val="accent1">
                    <a:lumMod val="50000"/>
                  </a:schemeClr>
                </a:solidFill>
              </a:rPr>
              <a:t>	Chapter</a:t>
            </a:r>
            <a:r>
              <a:rPr lang="en-US" baseline="0" dirty="0" smtClean="0">
                <a:solidFill>
                  <a:schemeClr val="accent1">
                    <a:lumMod val="50000"/>
                  </a:schemeClr>
                </a:solidFill>
              </a:rPr>
              <a:t> 5 – Introduction to Risk and Return</a:t>
            </a:r>
            <a:endParaRPr lang="en-US"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86" r:id="rId12"/>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3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17"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19"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21"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23"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25"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27"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29"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31"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33"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35"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3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37"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39"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41"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43"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45"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47"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49"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51"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53"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55"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4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57"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59"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61"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63"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65"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67"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69"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4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4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4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4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5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5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5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2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5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5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6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6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6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6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6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7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7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7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2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7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7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8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8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8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8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8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9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79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79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2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79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79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0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0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0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0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0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1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1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1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2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1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1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2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2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2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2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2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3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3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3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2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3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3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4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4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4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4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4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5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5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5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3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5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5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6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6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6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6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6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7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7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7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3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7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7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8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8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8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87"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89"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91"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93"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23220"/>
          </a:xfrm>
          <a:prstGeom prst="rect">
            <a:avLst/>
          </a:prstGeom>
          <a:solidFill>
            <a:schemeClr val="bg2"/>
          </a:solidFill>
        </p:spPr>
        <p:txBody>
          <a:bodyPr wrap="square">
            <a:spAutoFit/>
          </a:bodyPr>
          <a:lstStyle/>
          <a:p>
            <a:pPr lvl="1"/>
            <a:fld id="{6AC62A33-EFC8-4B0B-AF2C-B1020BE0AC97}" type="slidenum">
              <a:rPr lang="en-US" sz="2800" smtClean="0">
                <a:solidFill>
                  <a:srgbClr val="94C600">
                    <a:lumMod val="50000"/>
                  </a:srgbClr>
                </a:solidFill>
                <a:latin typeface="AR CENA" pitchFamily="2" charset="0"/>
              </a:rPr>
              <a:pPr lvl="1"/>
              <a:t>‹#›</a:t>
            </a:fld>
            <a:r>
              <a:rPr lang="en-US" sz="2800" dirty="0" smtClean="0">
                <a:solidFill>
                  <a:srgbClr val="94C600">
                    <a:lumMod val="50000"/>
                  </a:srgbClr>
                </a:solidFill>
                <a:latin typeface="AR CENA" pitchFamily="2" charset="0"/>
              </a:rPr>
              <a:t>	Chapter 7 – Interest Rates and Bonds</a:t>
            </a:r>
          </a:p>
        </p:txBody>
      </p:sp>
    </p:spTree>
  </p:cSld>
  <p:clrMap bg1="lt1" tx1="dk1" bg2="lt2" tx2="dk2" accent1="accent1" accent2="accent2" accent3="accent3" accent4="accent4" accent5="accent5" accent6="accent6" hlink="hlink" folHlink="folHlink"/>
  <p:sldLayoutIdLst>
    <p:sldLayoutId id="214748389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9145350" cy="584775"/>
          </a:xfrm>
          <a:prstGeom prst="rect">
            <a:avLst/>
          </a:prstGeom>
          <a:solidFill>
            <a:srgbClr val="FFCC66"/>
          </a:solidFill>
        </p:spPr>
        <p:txBody>
          <a:bodyPr wrap="square">
            <a:spAutoFit/>
          </a:bodyPr>
          <a:lstStyle/>
          <a:p>
            <a:pPr lvl="1"/>
            <a:fld id="{6AC62A33-EFC8-4B0B-AF2C-B1020BE0AC97}" type="slidenum">
              <a:rPr lang="en-US" sz="1600" b="1" smtClean="0">
                <a:solidFill>
                  <a:srgbClr val="3A90A7">
                    <a:lumMod val="50000"/>
                  </a:srgbClr>
                </a:solidFill>
                <a:latin typeface="Felix Titling" pitchFamily="82" charset="0"/>
              </a:rPr>
              <a:pPr lvl="1"/>
              <a:t>‹#›</a:t>
            </a:fld>
            <a:r>
              <a:rPr lang="en-US" sz="1600" b="1" dirty="0" smtClean="0">
                <a:solidFill>
                  <a:srgbClr val="3A90A7">
                    <a:lumMod val="50000"/>
                  </a:srgbClr>
                </a:solidFill>
                <a:latin typeface="Felix Titling" pitchFamily="82" charset="0"/>
              </a:rPr>
              <a:t>	Chapter 6 – Portfolio Theory</a:t>
            </a:r>
          </a:p>
          <a:p>
            <a:pPr lvl="1"/>
            <a:r>
              <a:rPr lang="en-US" sz="1600" b="1" dirty="0" smtClean="0">
                <a:solidFill>
                  <a:srgbClr val="3A90A7">
                    <a:lumMod val="50000"/>
                  </a:srgbClr>
                </a:solidFill>
                <a:latin typeface="Felix Titling" pitchFamily="82" charset="0"/>
              </a:rPr>
              <a:t> </a:t>
            </a:r>
            <a:endParaRPr lang="en-US" sz="1600" b="1" dirty="0">
              <a:solidFill>
                <a:srgbClr val="3A90A7">
                  <a:lumMod val="50000"/>
                </a:srgbClr>
              </a:solidFill>
              <a:latin typeface="Felix Titling" pitchFamily="82" charset="0"/>
            </a:endParaRPr>
          </a:p>
        </p:txBody>
      </p:sp>
    </p:spTree>
  </p:cSld>
  <p:clrMap bg1="lt1" tx1="dk1" bg2="lt2" tx2="dk2" accent1="accent1" accent2="accent2" accent3="accent3" accent4="accent4" accent5="accent5" accent6="accent6" hlink="hlink" folHlink="folHlink"/>
  <p:sldLayoutIdLst>
    <p:sldLayoutId id="2147483735" r:id="rId1"/>
  </p:sldLayoutIdLst>
  <p:transition>
    <p:fade thruBlk="1"/>
  </p:transition>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97"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99"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01"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03"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05"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07"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09"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11"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13"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5868749"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8 – Stock Valuation and Market Efficiency</a:t>
            </a:r>
            <a:endParaRPr lang="en-US" dirty="0">
              <a:solidFill>
                <a:srgbClr val="94C600">
                  <a:lumMod val="50000"/>
                </a:srgbClr>
              </a:solidFill>
            </a:endParaRPr>
          </a:p>
        </p:txBody>
      </p:sp>
      <p:sp>
        <p:nvSpPr>
          <p:cNvPr id="8" name="Footer Placeholder 3"/>
          <p:cNvSpPr>
            <a:spLocks noGrp="1"/>
          </p:cNvSpPr>
          <p:nvPr>
            <p:ph type="ftr" sz="quarter" idx="3"/>
          </p:nvPr>
        </p:nvSpPr>
        <p:spPr>
          <a:xfrm>
            <a:off x="2514600" y="6528816"/>
            <a:ext cx="4114800" cy="329184"/>
          </a:xfrm>
          <a:prstGeom prst="rect">
            <a:avLst/>
          </a:prstGeom>
        </p:spPr>
        <p:txBody>
          <a:bodyPr/>
          <a:lstStyle>
            <a:lvl1pPr algn="ctr">
              <a:defRPr/>
            </a:lvl1p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15" r:id="rId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0.xml"/><Relationship Id="rId1" Type="http://schemas.openxmlformats.org/officeDocument/2006/relationships/slideLayout" Target="../slideLayouts/slideLayout84.xml"/></Relationships>
</file>

<file path=ppt/slides/_rels/slide10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1.xml"/><Relationship Id="rId1" Type="http://schemas.openxmlformats.org/officeDocument/2006/relationships/slideLayout" Target="../slideLayouts/slideLayout85.xml"/></Relationships>
</file>

<file path=ppt/slides/_rels/slide10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2.xml"/><Relationship Id="rId1" Type="http://schemas.openxmlformats.org/officeDocument/2006/relationships/slideLayout" Target="../slideLayouts/slideLayout86.xml"/><Relationship Id="rId4" Type="http://schemas.openxmlformats.org/officeDocument/2006/relationships/image" Target="../media/image76.png"/></Relationships>
</file>

<file path=ppt/slides/_rels/slide10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3.xml"/><Relationship Id="rId1" Type="http://schemas.openxmlformats.org/officeDocument/2006/relationships/slideLayout" Target="../slideLayouts/slideLayout87.xml"/><Relationship Id="rId4" Type="http://schemas.openxmlformats.org/officeDocument/2006/relationships/image" Target="../media/image7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4.xml"/><Relationship Id="rId1" Type="http://schemas.openxmlformats.org/officeDocument/2006/relationships/slideLayout" Target="../slideLayouts/slideLayout89.xml"/></Relationships>
</file>

<file path=ppt/slides/_rels/slide10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5.xml"/><Relationship Id="rId1" Type="http://schemas.openxmlformats.org/officeDocument/2006/relationships/slideLayout" Target="../slideLayouts/slideLayout90.xml"/></Relationships>
</file>

<file path=ppt/slides/_rels/slide10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6.xml"/><Relationship Id="rId1" Type="http://schemas.openxmlformats.org/officeDocument/2006/relationships/slideLayout" Target="../slideLayouts/slideLayout91.xml"/></Relationships>
</file>

<file path=ppt/slides/_rels/slide10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7.xml"/><Relationship Id="rId1" Type="http://schemas.openxmlformats.org/officeDocument/2006/relationships/slideLayout" Target="../slideLayouts/slideLayout92.xml"/></Relationships>
</file>

<file path=ppt/slides/_rels/slide10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8.xml"/><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1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9.xml"/><Relationship Id="rId1" Type="http://schemas.openxmlformats.org/officeDocument/2006/relationships/slideLayout" Target="../slideLayouts/slideLayout95.xml"/></Relationships>
</file>

<file path=ppt/slides/_rels/slide11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0.xml"/><Relationship Id="rId1" Type="http://schemas.openxmlformats.org/officeDocument/2006/relationships/slideLayout" Target="../slideLayouts/slideLayout96.xml"/></Relationships>
</file>

<file path=ppt/slides/_rels/slide1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1.xml"/><Relationship Id="rId1" Type="http://schemas.openxmlformats.org/officeDocument/2006/relationships/slideLayout" Target="../slideLayouts/slideLayout97.xml"/></Relationships>
</file>

<file path=ppt/slides/_rels/slide11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2.xml"/><Relationship Id="rId1" Type="http://schemas.openxmlformats.org/officeDocument/2006/relationships/slideLayout" Target="../slideLayouts/slideLayout98.xml"/></Relationships>
</file>

<file path=ppt/slides/_rels/slide11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3.xml"/><Relationship Id="rId1" Type="http://schemas.openxmlformats.org/officeDocument/2006/relationships/slideLayout" Target="../slideLayouts/slideLayout99.xml"/></Relationships>
</file>

<file path=ppt/slides/_rels/slide1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4.xml"/><Relationship Id="rId1" Type="http://schemas.openxmlformats.org/officeDocument/2006/relationships/slideLayout" Target="../slideLayouts/slideLayout10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4.xml"/></Relationships>
</file>

<file path=ppt/slides/_rels/slide1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8.xml"/><Relationship Id="rId1" Type="http://schemas.openxmlformats.org/officeDocument/2006/relationships/slideLayout" Target="../slideLayouts/slideLayout10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0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0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0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9.xml"/></Relationships>
</file>

<file path=ppt/slides/_rels/slide1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3.xml"/><Relationship Id="rId1" Type="http://schemas.openxmlformats.org/officeDocument/2006/relationships/slideLayout" Target="../slideLayouts/slideLayout110.xml"/></Relationships>
</file>

<file path=ppt/slides/_rels/slide1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4.xml"/><Relationship Id="rId1" Type="http://schemas.openxmlformats.org/officeDocument/2006/relationships/slideLayout" Target="../slideLayouts/slideLayout111.xml"/></Relationships>
</file>

<file path=ppt/slides/_rels/slide1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5.xml"/><Relationship Id="rId1" Type="http://schemas.openxmlformats.org/officeDocument/2006/relationships/slideLayout" Target="../slideLayouts/slideLayout1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6.xml"/><Relationship Id="rId1" Type="http://schemas.openxmlformats.org/officeDocument/2006/relationships/slideLayout" Target="../slideLayouts/slideLayout114.xml"/></Relationships>
</file>

<file path=ppt/slides/_rels/slide1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7.xml"/><Relationship Id="rId1" Type="http://schemas.openxmlformats.org/officeDocument/2006/relationships/slideLayout" Target="../slideLayouts/slideLayout115.xml"/></Relationships>
</file>

<file path=ppt/slides/_rels/slide1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8.xml"/><Relationship Id="rId1" Type="http://schemas.openxmlformats.org/officeDocument/2006/relationships/slideLayout" Target="../slideLayouts/slideLayout116.xml"/></Relationships>
</file>

<file path=ppt/slides/_rels/slide1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9.xml"/><Relationship Id="rId1" Type="http://schemas.openxmlformats.org/officeDocument/2006/relationships/slideLayout" Target="../slideLayouts/slideLayout117.xml"/></Relationships>
</file>

<file path=ppt/slides/_rels/slide1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10.xml"/><Relationship Id="rId1" Type="http://schemas.openxmlformats.org/officeDocument/2006/relationships/slideLayout" Target="../slideLayouts/slideLayout118.xml"/></Relationships>
</file>

<file path=ppt/slides/_rels/slide1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1.xml"/><Relationship Id="rId1" Type="http://schemas.openxmlformats.org/officeDocument/2006/relationships/slideLayout" Target="../slideLayouts/slideLayout119.xml"/></Relationships>
</file>

<file path=ppt/slides/_rels/slide1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2.xml"/><Relationship Id="rId1" Type="http://schemas.openxmlformats.org/officeDocument/2006/relationships/slideLayout" Target="../slideLayouts/slideLayout120.xml"/></Relationships>
</file>

<file path=ppt/slides/_rels/slide1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3.xml"/><Relationship Id="rId1" Type="http://schemas.openxmlformats.org/officeDocument/2006/relationships/slideLayout" Target="../slideLayouts/slideLayout121.xml"/><Relationship Id="rId4" Type="http://schemas.openxmlformats.org/officeDocument/2006/relationships/image" Target="../media/image102.png"/></Relationships>
</file>

<file path=ppt/slides/_rels/slide1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4.xml"/><Relationship Id="rId1" Type="http://schemas.openxmlformats.org/officeDocument/2006/relationships/slideLayout" Target="../slideLayouts/slideLayout122.xml"/></Relationships>
</file>

<file path=ppt/slides/_rels/slide13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5.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16.xml"/><Relationship Id="rId1" Type="http://schemas.openxmlformats.org/officeDocument/2006/relationships/slideLayout" Target="../slideLayouts/slideLayout127.xml"/></Relationships>
</file>

<file path=ppt/slides/_rels/slide14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28.xml"/></Relationships>
</file>

<file path=ppt/slides/_rels/slide1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17.xml"/><Relationship Id="rId1" Type="http://schemas.openxmlformats.org/officeDocument/2006/relationships/slideLayout" Target="../slideLayouts/slideLayout129.xml"/></Relationships>
</file>

<file path=ppt/slides/_rels/slide14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30.xml"/></Relationships>
</file>

<file path=ppt/slides/_rels/slide14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8.xml"/><Relationship Id="rId1" Type="http://schemas.openxmlformats.org/officeDocument/2006/relationships/slideLayout" Target="../slideLayouts/slideLayout131.xml"/><Relationship Id="rId4" Type="http://schemas.openxmlformats.org/officeDocument/2006/relationships/image" Target="../media/image111.png"/></Relationships>
</file>

<file path=ppt/slides/_rels/slide14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9.xml"/><Relationship Id="rId1" Type="http://schemas.openxmlformats.org/officeDocument/2006/relationships/slideLayout" Target="../slideLayouts/slideLayout13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5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3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42.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44.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45.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55.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56.xm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58.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6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1.xml"/></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7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74.xml"/></Relationships>
</file>

<file path=ppt/slides/_rels/slide9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75.xml"/><Relationship Id="rId4" Type="http://schemas.openxmlformats.org/officeDocument/2006/relationships/image" Target="../media/image66.png"/></Relationships>
</file>

<file path=ppt/slides/_rels/slide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4.xml"/><Relationship Id="rId1" Type="http://schemas.openxmlformats.org/officeDocument/2006/relationships/slideLayout" Target="../slideLayouts/slideLayout76.xml"/></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5.xml"/><Relationship Id="rId1" Type="http://schemas.openxmlformats.org/officeDocument/2006/relationships/slideLayout" Target="../slideLayouts/slideLayout7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79.xml"/></Relationships>
</file>

<file path=ppt/slides/_rels/slide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80.xml"/></Relationships>
</file>

<file path=ppt/slides/_rels/slide9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8.xml"/><Relationship Id="rId1" Type="http://schemas.openxmlformats.org/officeDocument/2006/relationships/slideLayout" Target="../slideLayouts/slideLayout8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9.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pPr algn="ctr"/>
            <a:r>
              <a:rPr lang="en-US" dirty="0" smtClean="0">
                <a:solidFill>
                  <a:schemeClr val="tx1"/>
                </a:solidFill>
              </a:rPr>
              <a:t>Introduction to Risk and return</a:t>
            </a:r>
            <a:endParaRPr lang="en-US" dirty="0">
              <a:solidFill>
                <a:schemeClr val="tx1"/>
              </a:solidFill>
            </a:endParaRPr>
          </a:p>
        </p:txBody>
      </p:sp>
      <p:sp>
        <p:nvSpPr>
          <p:cNvPr id="10" name="Subtitle 9"/>
          <p:cNvSpPr>
            <a:spLocks noGrp="1"/>
          </p:cNvSpPr>
          <p:nvPr>
            <p:ph type="subTitle" idx="1"/>
          </p:nvPr>
        </p:nvSpPr>
        <p:spPr/>
        <p:txBody>
          <a:bodyPr>
            <a:normAutofit/>
          </a:bodyPr>
          <a:lstStyle/>
          <a:p>
            <a:r>
              <a:rPr lang="en-US" sz="3600" dirty="0" smtClean="0"/>
              <a:t>Chapter 5</a:t>
            </a:r>
            <a:endParaRPr lang="en-US" sz="3600" dirty="0"/>
          </a:p>
        </p:txBody>
      </p:sp>
    </p:spTree>
    <p:extLst>
      <p:ext uri="{BB962C8B-B14F-4D97-AF65-F5344CB8AC3E}">
        <p14:creationId xmlns:p14="http://schemas.microsoft.com/office/powerpoint/2010/main" val="3317532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Randomness</a:t>
            </a:r>
            <a:endParaRPr lang="en-US" dirty="0"/>
          </a:p>
        </p:txBody>
      </p:sp>
      <p:sp>
        <p:nvSpPr>
          <p:cNvPr id="3" name="Content Placeholder 2"/>
          <p:cNvSpPr>
            <a:spLocks noGrp="1"/>
          </p:cNvSpPr>
          <p:nvPr>
            <p:ph idx="1"/>
          </p:nvPr>
        </p:nvSpPr>
        <p:spPr>
          <a:xfrm>
            <a:off x="457200" y="2209800"/>
            <a:ext cx="8229600" cy="3657600"/>
          </a:xfrm>
        </p:spPr>
        <p:txBody>
          <a:bodyPr>
            <a:normAutofit lnSpcReduction="10000"/>
          </a:bodyPr>
          <a:lstStyle/>
          <a:p>
            <a:r>
              <a:rPr lang="en-US" dirty="0"/>
              <a:t>Random Variables</a:t>
            </a:r>
          </a:p>
          <a:p>
            <a:pPr lvl="1"/>
            <a:r>
              <a:rPr lang="en-US" sz="2400" dirty="0"/>
              <a:t>Variables with no identifiable relationship between each </a:t>
            </a:r>
            <a:r>
              <a:rPr lang="en-US" sz="2400" dirty="0" smtClean="0"/>
              <a:t>other </a:t>
            </a:r>
          </a:p>
          <a:p>
            <a:pPr lvl="1"/>
            <a:endParaRPr lang="en-US" sz="2400" dirty="0"/>
          </a:p>
          <a:p>
            <a:pPr lvl="1"/>
            <a:r>
              <a:rPr lang="en-US" sz="2400" dirty="0" smtClean="0"/>
              <a:t>Objects </a:t>
            </a:r>
            <a:r>
              <a:rPr lang="en-US" sz="2400" dirty="0"/>
              <a:t>that have more than one possible outcome and for which the magnitude of the outcomes is uncertain </a:t>
            </a:r>
            <a:r>
              <a:rPr lang="en-US" sz="2400" dirty="0" smtClean="0"/>
              <a:t>beforehand</a:t>
            </a:r>
          </a:p>
          <a:p>
            <a:pPr lvl="1"/>
            <a:endParaRPr lang="en-US" sz="2400" dirty="0" smtClean="0"/>
          </a:p>
          <a:p>
            <a:pPr lvl="1"/>
            <a:r>
              <a:rPr lang="en-US" sz="2400" dirty="0" smtClean="0"/>
              <a:t>The possible outcomes are known as states of nature</a:t>
            </a:r>
            <a:endParaRPr lang="en-US" sz="2400" dirty="0"/>
          </a:p>
          <a:p>
            <a:endParaRPr lang="en-US" dirty="0"/>
          </a:p>
        </p:txBody>
      </p:sp>
      <p:sp>
        <p:nvSpPr>
          <p:cNvPr id="4" name="Date Placeholder 3"/>
          <p:cNvSpPr>
            <a:spLocks noGrp="1"/>
          </p:cNvSpPr>
          <p:nvPr>
            <p:ph type="dt" sz="half" idx="10"/>
          </p:nvPr>
        </p:nvSpPr>
        <p:spPr/>
        <p:txBody>
          <a:bodyPr/>
          <a:lstStyle/>
          <a:p>
            <a:fld id="{5E8934AD-0D5F-4AD8-8BF4-CCBDBD731B84}" type="datetime1">
              <a:rPr lang="en-US" smtClean="0"/>
              <a:t>10/10/2013</a:t>
            </a:fld>
            <a:endParaRPr lang="en-US" dirty="0"/>
          </a:p>
        </p:txBody>
      </p:sp>
      <p:sp>
        <p:nvSpPr>
          <p:cNvPr id="5" name="Footer Placeholder 4"/>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8127328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Relationship Between Coupon and Zero Coupon Bond Prices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2362200"/>
            <a:ext cx="8458200" cy="2971800"/>
          </a:xfrm>
        </p:spPr>
      </p:pic>
      <p:sp>
        <p:nvSpPr>
          <p:cNvPr id="5" name="Date Placeholder 4"/>
          <p:cNvSpPr>
            <a:spLocks noGrp="1"/>
          </p:cNvSpPr>
          <p:nvPr>
            <p:ph type="dt" sz="half" idx="10"/>
          </p:nvPr>
        </p:nvSpPr>
        <p:spPr/>
        <p:txBody>
          <a:bodyPr/>
          <a:lstStyle/>
          <a:p>
            <a:fld id="{CA06FA7A-9F7A-4F64-9027-165A2DE6AA44}"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532568658"/>
      </p:ext>
    </p:extLst>
  </p:cSld>
  <p:clrMapOvr>
    <a:masterClrMapping/>
  </p:clrMapOvr>
  <p:transition>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914400"/>
            <a:ext cx="8534400" cy="990600"/>
          </a:xfrm>
        </p:spPr>
        <p:txBody>
          <a:bodyPr>
            <a:noAutofit/>
          </a:bodyPr>
          <a:lstStyle/>
          <a:p>
            <a:r>
              <a:rPr lang="en-US" sz="2800" dirty="0"/>
              <a:t>Relationship Between Coupon and Zero Coupon Bond Prices</a:t>
            </a:r>
          </a:p>
        </p:txBody>
      </p:sp>
      <p:sp>
        <p:nvSpPr>
          <p:cNvPr id="3" name="Content Placeholder 2"/>
          <p:cNvSpPr>
            <a:spLocks noGrp="1"/>
          </p:cNvSpPr>
          <p:nvPr>
            <p:ph idx="1"/>
          </p:nvPr>
        </p:nvSpPr>
        <p:spPr/>
        <p:txBody>
          <a:bodyPr/>
          <a:lstStyle/>
          <a:p>
            <a:r>
              <a:rPr lang="en-US" dirty="0" smtClean="0"/>
              <a:t>The law of one price</a:t>
            </a:r>
          </a:p>
          <a:p>
            <a:pPr lvl="1"/>
            <a:r>
              <a:rPr lang="en-US" dirty="0" smtClean="0"/>
              <a:t>Asserts that two identical securities which are sold in two different markets must sell at the same price</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810000"/>
            <a:ext cx="8402223" cy="1867161"/>
          </a:xfrm>
          <a:prstGeom prst="rect">
            <a:avLst/>
          </a:prstGeom>
        </p:spPr>
      </p:pic>
      <p:sp>
        <p:nvSpPr>
          <p:cNvPr id="5" name="Date Placeholder 4"/>
          <p:cNvSpPr>
            <a:spLocks noGrp="1"/>
          </p:cNvSpPr>
          <p:nvPr>
            <p:ph type="dt" sz="half" idx="10"/>
          </p:nvPr>
        </p:nvSpPr>
        <p:spPr/>
        <p:txBody>
          <a:bodyPr/>
          <a:lstStyle/>
          <a:p>
            <a:fld id="{3299B9EF-CBA4-4BFB-853B-B9CC795BC8A1}"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321939626"/>
      </p:ext>
    </p:extLst>
  </p:cSld>
  <p:clrMapOvr>
    <a:masterClrMapping/>
  </p:clrMapOvr>
  <p:transition>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Yield-to-Maturity</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2362200"/>
            <a:ext cx="8229600" cy="1528091"/>
          </a:xfr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114800"/>
            <a:ext cx="8411750" cy="1562318"/>
          </a:xfrm>
          <a:prstGeom prst="rect">
            <a:avLst/>
          </a:prstGeom>
        </p:spPr>
      </p:pic>
      <p:sp>
        <p:nvSpPr>
          <p:cNvPr id="6" name="Date Placeholder 5"/>
          <p:cNvSpPr>
            <a:spLocks noGrp="1"/>
          </p:cNvSpPr>
          <p:nvPr>
            <p:ph type="dt" sz="half" idx="10"/>
          </p:nvPr>
        </p:nvSpPr>
        <p:spPr/>
        <p:txBody>
          <a:bodyPr/>
          <a:lstStyle/>
          <a:p>
            <a:fld id="{91B8466D-89FC-4461-96B5-8F8C4E6C46F0}" type="datetime1">
              <a:rPr lang="en-US" smtClean="0">
                <a:solidFill>
                  <a:prstClr val="black"/>
                </a:solidFill>
              </a:rPr>
              <a:pPr/>
              <a:t>10/10/2013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632821286"/>
      </p:ext>
    </p:extLst>
  </p:cSld>
  <p:clrMapOvr>
    <a:masterClrMapping/>
  </p:clrMapOvr>
  <p:transition>
    <p:fade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Yield-to-Maturity</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2362200"/>
            <a:ext cx="6039693" cy="657317"/>
          </a:xfr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046" y="3429000"/>
            <a:ext cx="8287907" cy="2667372"/>
          </a:xfrm>
          <a:prstGeom prst="rect">
            <a:avLst/>
          </a:prstGeom>
        </p:spPr>
      </p:pic>
      <p:sp>
        <p:nvSpPr>
          <p:cNvPr id="6" name="Date Placeholder 5"/>
          <p:cNvSpPr>
            <a:spLocks noGrp="1"/>
          </p:cNvSpPr>
          <p:nvPr>
            <p:ph type="dt" sz="half" idx="10"/>
          </p:nvPr>
        </p:nvSpPr>
        <p:spPr/>
        <p:txBody>
          <a:bodyPr/>
          <a:lstStyle/>
          <a:p>
            <a:fld id="{12E29915-FB8F-4E76-9DAF-1B2EE029923F}" type="datetime1">
              <a:rPr lang="en-US" smtClean="0">
                <a:solidFill>
                  <a:prstClr val="black"/>
                </a:solidFill>
              </a:rPr>
              <a:pPr/>
              <a:t>10/10/2013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136742764"/>
      </p:ext>
    </p:extLst>
  </p:cSld>
  <p:clrMapOvr>
    <a:masterClrMapping/>
  </p:clrMapOvr>
  <p:transition>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Yield-to-Maturity</a:t>
            </a:r>
          </a:p>
        </p:txBody>
      </p:sp>
      <p:sp>
        <p:nvSpPr>
          <p:cNvPr id="3" name="Content Placeholder 2"/>
          <p:cNvSpPr>
            <a:spLocks noGrp="1"/>
          </p:cNvSpPr>
          <p:nvPr>
            <p:ph idx="1"/>
          </p:nvPr>
        </p:nvSpPr>
        <p:spPr>
          <a:xfrm>
            <a:off x="457200" y="1996440"/>
            <a:ext cx="8229600" cy="4876800"/>
          </a:xfrm>
        </p:spPr>
        <p:txBody>
          <a:bodyPr>
            <a:normAutofit/>
          </a:bodyPr>
          <a:lstStyle/>
          <a:p>
            <a:r>
              <a:rPr lang="en-US" sz="2400" dirty="0" smtClean="0"/>
              <a:t>Yield-to-maturity is approximately equal to the return that the bond holder will earn if she pays the price and holds the bond to maturity</a:t>
            </a:r>
          </a:p>
          <a:p>
            <a:endParaRPr lang="en-US" sz="2400" dirty="0" smtClean="0"/>
          </a:p>
          <a:p>
            <a:r>
              <a:rPr lang="en-US" sz="2400" dirty="0" smtClean="0"/>
              <a:t>The yield-to-maturity calculation implicitly assumes that intermediate coupons can be reinvested at the solution rate, or 2.976% in the previous example</a:t>
            </a:r>
          </a:p>
          <a:p>
            <a:endParaRPr lang="en-US" sz="2400" dirty="0" smtClean="0"/>
          </a:p>
          <a:p>
            <a:r>
              <a:rPr lang="en-US" sz="2400" dirty="0" smtClean="0"/>
              <a:t>The yield-to-maturity can only be calculated if the bond price is known</a:t>
            </a:r>
            <a:endParaRPr lang="en-US" sz="2400" dirty="0"/>
          </a:p>
        </p:txBody>
      </p:sp>
      <p:sp>
        <p:nvSpPr>
          <p:cNvPr id="4" name="Date Placeholder 3"/>
          <p:cNvSpPr>
            <a:spLocks noGrp="1"/>
          </p:cNvSpPr>
          <p:nvPr>
            <p:ph type="dt" sz="half" idx="10"/>
          </p:nvPr>
        </p:nvSpPr>
        <p:spPr/>
        <p:txBody>
          <a:bodyPr/>
          <a:lstStyle/>
          <a:p>
            <a:fld id="{62D39FED-7151-4396-9061-BFA179C102E7}"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870109410"/>
      </p:ext>
    </p:extLst>
  </p:cSld>
  <p:clrMapOvr>
    <a:masterClrMapping/>
  </p:clrMapOvr>
  <p:transition>
    <p:fade thruBlk="1"/>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Pricing a Coupon Bond Given the Yield-to-Maturity</a:t>
            </a:r>
            <a:endParaRPr lang="en-US" sz="3200"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2514600"/>
            <a:ext cx="8229600" cy="3209262"/>
          </a:xfrm>
        </p:spPr>
      </p:pic>
      <p:sp>
        <p:nvSpPr>
          <p:cNvPr id="5" name="Date Placeholder 4"/>
          <p:cNvSpPr>
            <a:spLocks noGrp="1"/>
          </p:cNvSpPr>
          <p:nvPr>
            <p:ph type="dt" sz="half" idx="10"/>
          </p:nvPr>
        </p:nvSpPr>
        <p:spPr/>
        <p:txBody>
          <a:bodyPr/>
          <a:lstStyle/>
          <a:p>
            <a:fld id="{DBC15CDB-9BFE-48E2-8A03-6EA6EE8117D2}"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423270633"/>
      </p:ext>
    </p:extLst>
  </p:cSld>
  <p:clrMapOvr>
    <a:masterClrMapping/>
  </p:clrMapOvr>
  <p:transition>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Pricing a Coupon Bond Given the Yield-to-Maturity</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2514600"/>
            <a:ext cx="8229600" cy="2490413"/>
          </a:xfrm>
        </p:spPr>
      </p:pic>
      <p:sp>
        <p:nvSpPr>
          <p:cNvPr id="5" name="Date Placeholder 4"/>
          <p:cNvSpPr>
            <a:spLocks noGrp="1"/>
          </p:cNvSpPr>
          <p:nvPr>
            <p:ph type="dt" sz="half" idx="10"/>
          </p:nvPr>
        </p:nvSpPr>
        <p:spPr/>
        <p:txBody>
          <a:bodyPr/>
          <a:lstStyle/>
          <a:p>
            <a:fld id="{F23E968E-8E5E-4BD3-B516-4905E1D5FBA6}"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755204254"/>
      </p:ext>
    </p:extLst>
  </p:cSld>
  <p:clrMapOvr>
    <a:masterClrMapping/>
  </p:clrMapOvr>
  <p:transition>
    <p:fade thruBlk="1"/>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Semi-Annual Coupon Bonds	</a:t>
            </a:r>
            <a:endParaRPr lang="en-US" dirty="0"/>
          </a:p>
        </p:txBody>
      </p:sp>
      <p:sp>
        <p:nvSpPr>
          <p:cNvPr id="3" name="Content Placeholder 2"/>
          <p:cNvSpPr>
            <a:spLocks noGrp="1"/>
          </p:cNvSpPr>
          <p:nvPr>
            <p:ph idx="1"/>
          </p:nvPr>
        </p:nvSpPr>
        <p:spPr>
          <a:xfrm>
            <a:off x="457200" y="2133600"/>
            <a:ext cx="8229600" cy="4876800"/>
          </a:xfrm>
        </p:spPr>
        <p:txBody>
          <a:bodyPr>
            <a:normAutofit/>
          </a:bodyPr>
          <a:lstStyle/>
          <a:p>
            <a:r>
              <a:rPr lang="en-US" sz="2400" dirty="0" smtClean="0"/>
              <a:t>To find the semi-annual coupon, divide the annual coupon payment by two since only half of the annual payment is paid each 6 months</a:t>
            </a:r>
          </a:p>
          <a:p>
            <a:r>
              <a:rPr lang="en-US" sz="2400" dirty="0" smtClean="0"/>
              <a:t>Discount the semi-annual coupons with the semi-annual yield. To find yield for one-half of the year, we divide the annual yield by two</a:t>
            </a:r>
            <a:endParaRPr lang="en-US" sz="2400" dirty="0"/>
          </a:p>
          <a:p>
            <a:r>
              <a:rPr lang="en-US" sz="2400" dirty="0" smtClean="0"/>
              <a:t>Finally, double the number of periods since there will be two coupon payments per year</a:t>
            </a:r>
            <a:endParaRPr lang="en-US" sz="24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5410200"/>
            <a:ext cx="6258799" cy="733527"/>
          </a:xfrm>
          <a:prstGeom prst="rect">
            <a:avLst/>
          </a:prstGeom>
        </p:spPr>
      </p:pic>
      <p:sp>
        <p:nvSpPr>
          <p:cNvPr id="5" name="Date Placeholder 4"/>
          <p:cNvSpPr>
            <a:spLocks noGrp="1"/>
          </p:cNvSpPr>
          <p:nvPr>
            <p:ph type="dt" sz="half" idx="10"/>
          </p:nvPr>
        </p:nvSpPr>
        <p:spPr/>
        <p:txBody>
          <a:bodyPr/>
          <a:lstStyle/>
          <a:p>
            <a:fld id="{61D62113-5528-4632-BEB8-F20A550A4487}"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20068220"/>
      </p:ext>
    </p:extLst>
  </p:cSld>
  <p:clrMapOvr>
    <a:masterClrMapping/>
  </p:clrMapOvr>
  <p:transition>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Semi-Annual Coupon Bonds	</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2438400"/>
            <a:ext cx="8229600" cy="3355216"/>
          </a:xfrm>
        </p:spPr>
      </p:pic>
      <p:sp>
        <p:nvSpPr>
          <p:cNvPr id="5" name="Date Placeholder 4"/>
          <p:cNvSpPr>
            <a:spLocks noGrp="1"/>
          </p:cNvSpPr>
          <p:nvPr>
            <p:ph type="dt" sz="half" idx="10"/>
          </p:nvPr>
        </p:nvSpPr>
        <p:spPr/>
        <p:txBody>
          <a:bodyPr/>
          <a:lstStyle/>
          <a:p>
            <a:fld id="{295936B1-DD06-41B9-B286-7EFAB5D4C90B}"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409576349"/>
      </p:ext>
    </p:extLst>
  </p:cSld>
  <p:clrMapOvr>
    <a:masterClrMapping/>
  </p:clrMapOvr>
  <p:transition>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Semi-Annual Coupon Bonds	</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590800"/>
            <a:ext cx="8229600" cy="3082597"/>
          </a:xfrm>
        </p:spPr>
      </p:pic>
      <p:sp>
        <p:nvSpPr>
          <p:cNvPr id="5" name="Date Placeholder 4"/>
          <p:cNvSpPr>
            <a:spLocks noGrp="1"/>
          </p:cNvSpPr>
          <p:nvPr>
            <p:ph type="dt" sz="half" idx="10"/>
          </p:nvPr>
        </p:nvSpPr>
        <p:spPr/>
        <p:txBody>
          <a:bodyPr/>
          <a:lstStyle/>
          <a:p>
            <a:fld id="{70ADBAB4-F74A-4D2B-9D21-F57EFFC38915}"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6618120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Expected Returns</a:t>
            </a:r>
            <a:endParaRPr lang="en-US" dirty="0"/>
          </a:p>
        </p:txBody>
      </p:sp>
      <p:sp>
        <p:nvSpPr>
          <p:cNvPr id="3" name="Content Placeholder 2"/>
          <p:cNvSpPr>
            <a:spLocks noGrp="1"/>
          </p:cNvSpPr>
          <p:nvPr>
            <p:ph idx="1"/>
          </p:nvPr>
        </p:nvSpPr>
        <p:spPr/>
        <p:txBody>
          <a:bodyPr/>
          <a:lstStyle/>
          <a:p>
            <a:r>
              <a:rPr lang="en-US" dirty="0" smtClean="0"/>
              <a:t>Expected returns reflect the expectations given different possible random outcomes</a:t>
            </a:r>
          </a:p>
          <a:p>
            <a:pPr lvl="1"/>
            <a:endParaRPr lang="en-US" dirty="0"/>
          </a:p>
          <a:p>
            <a:endParaRPr lang="en-US" dirty="0" smtClean="0"/>
          </a:p>
          <a:p>
            <a:pPr lvl="1"/>
            <a:endParaRPr lang="en-US" dirty="0"/>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099559"/>
            <a:ext cx="6864532" cy="1767789"/>
          </a:xfrm>
          <a:prstGeom prst="rect">
            <a:avLst/>
          </a:prstGeom>
        </p:spPr>
      </p:pic>
      <p:sp>
        <p:nvSpPr>
          <p:cNvPr id="5" name="Date Placeholder 4"/>
          <p:cNvSpPr>
            <a:spLocks noGrp="1"/>
          </p:cNvSpPr>
          <p:nvPr>
            <p:ph type="dt" sz="half" idx="10"/>
          </p:nvPr>
        </p:nvSpPr>
        <p:spPr/>
        <p:txBody>
          <a:bodyPr/>
          <a:lstStyle/>
          <a:p>
            <a:fld id="{F3853196-960C-4E7B-BF4A-66ED2AE1D9F8}"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164143422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LO5: Coupon Bond Price Properties</a:t>
            </a:r>
            <a:endParaRPr lang="en-US" dirty="0"/>
          </a:p>
        </p:txBody>
      </p:sp>
      <p:sp>
        <p:nvSpPr>
          <p:cNvPr id="3" name="Content Placeholder 2"/>
          <p:cNvSpPr>
            <a:spLocks noGrp="1"/>
          </p:cNvSpPr>
          <p:nvPr>
            <p:ph idx="1"/>
          </p:nvPr>
        </p:nvSpPr>
        <p:spPr/>
        <p:txBody>
          <a:bodyPr/>
          <a:lstStyle/>
          <a:p>
            <a:r>
              <a:rPr lang="en-US" dirty="0" smtClean="0"/>
              <a:t>Premium</a:t>
            </a:r>
          </a:p>
          <a:p>
            <a:pPr lvl="1"/>
            <a:r>
              <a:rPr lang="en-US" dirty="0" smtClean="0"/>
              <a:t>An expression used to refer to a coupon bond that trades for a price that is more than its face value</a:t>
            </a:r>
            <a:endParaRPr lang="en-US" dirty="0"/>
          </a:p>
          <a:p>
            <a:r>
              <a:rPr lang="en-US" dirty="0" smtClean="0"/>
              <a:t>Discount</a:t>
            </a:r>
          </a:p>
          <a:p>
            <a:pPr lvl="1"/>
            <a:r>
              <a:rPr lang="en-US" dirty="0" smtClean="0"/>
              <a:t>A term used to refer to a coupon bond that trades for a price that is less than its face value</a:t>
            </a:r>
          </a:p>
          <a:p>
            <a:r>
              <a:rPr lang="en-US" dirty="0" smtClean="0"/>
              <a:t>Interest rate risk</a:t>
            </a:r>
          </a:p>
          <a:p>
            <a:pPr lvl="1"/>
            <a:r>
              <a:rPr lang="en-US" dirty="0" smtClean="0"/>
              <a:t>The risk of capital loss on a bond investment. If interest rises, bond prices fall</a:t>
            </a:r>
          </a:p>
        </p:txBody>
      </p:sp>
      <p:sp>
        <p:nvSpPr>
          <p:cNvPr id="4" name="Date Placeholder 3"/>
          <p:cNvSpPr>
            <a:spLocks noGrp="1"/>
          </p:cNvSpPr>
          <p:nvPr>
            <p:ph type="dt" sz="half" idx="10"/>
          </p:nvPr>
        </p:nvSpPr>
        <p:spPr/>
        <p:txBody>
          <a:bodyPr/>
          <a:lstStyle/>
          <a:p>
            <a:fld id="{DC21F2B3-4533-4DE8-9F8A-99786629D5AF}"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985872815"/>
      </p:ext>
    </p:extLst>
  </p:cSld>
  <p:clrMapOvr>
    <a:masterClrMapping/>
  </p:clrMapOvr>
  <p:transition>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Premiums and Discounts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981200"/>
            <a:ext cx="8229600" cy="4339243"/>
          </a:xfrm>
        </p:spPr>
      </p:pic>
      <p:sp>
        <p:nvSpPr>
          <p:cNvPr id="5" name="Date Placeholder 4"/>
          <p:cNvSpPr>
            <a:spLocks noGrp="1"/>
          </p:cNvSpPr>
          <p:nvPr>
            <p:ph type="dt" sz="half" idx="10"/>
          </p:nvPr>
        </p:nvSpPr>
        <p:spPr/>
        <p:txBody>
          <a:bodyPr/>
          <a:lstStyle/>
          <a:p>
            <a:fld id="{12708298-3CAA-403C-B23F-8238B4DBE8BE}"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051398166"/>
      </p:ext>
    </p:extLst>
  </p:cSld>
  <p:clrMapOvr>
    <a:masterClrMapping/>
  </p:clrMapOvr>
  <p:transition>
    <p:fade thruBlk="1"/>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Bond Prices and Interest Rates Move Inversely</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2133600"/>
            <a:ext cx="5963483" cy="4286849"/>
          </a:xfrm>
        </p:spPr>
      </p:pic>
      <p:sp>
        <p:nvSpPr>
          <p:cNvPr id="5" name="Date Placeholder 4"/>
          <p:cNvSpPr>
            <a:spLocks noGrp="1"/>
          </p:cNvSpPr>
          <p:nvPr>
            <p:ph type="dt" sz="half" idx="10"/>
          </p:nvPr>
        </p:nvSpPr>
        <p:spPr/>
        <p:txBody>
          <a:bodyPr/>
          <a:lstStyle/>
          <a:p>
            <a:fld id="{B7CEAF0F-8F13-466C-9A90-2BA3AE29B2E6}"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375505175"/>
      </p:ext>
    </p:extLst>
  </p:cSld>
  <p:clrMapOvr>
    <a:masterClrMapping/>
  </p:clrMapOvr>
  <p:transition>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Longer Maturity Bonds Have More Interest Rate Risk</a:t>
            </a:r>
            <a:endParaRPr lang="en-US" sz="3200"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a:p>
          <a:p>
            <a:pPr marL="0" indent="0">
              <a:buNone/>
            </a:pPr>
            <a:endParaRPr lang="en-US" dirty="0"/>
          </a:p>
          <a:p>
            <a:r>
              <a:rPr lang="en-US" dirty="0" smtClean="0"/>
              <a:t>Interest rate risk increases with maturity, as you can see in Table 7.6</a:t>
            </a:r>
          </a:p>
        </p:txBody>
      </p:sp>
      <p:pic>
        <p:nvPicPr>
          <p:cNvPr id="6" name="Content Placeholder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438400"/>
            <a:ext cx="7059011" cy="2133898"/>
          </a:xfrm>
          <a:prstGeom prst="rect">
            <a:avLst/>
          </a:prstGeom>
        </p:spPr>
      </p:pic>
      <p:sp>
        <p:nvSpPr>
          <p:cNvPr id="7" name="Date Placeholder 6"/>
          <p:cNvSpPr>
            <a:spLocks noGrp="1"/>
          </p:cNvSpPr>
          <p:nvPr>
            <p:ph type="dt" sz="half" idx="10"/>
          </p:nvPr>
        </p:nvSpPr>
        <p:spPr/>
        <p:txBody>
          <a:bodyPr/>
          <a:lstStyle/>
          <a:p>
            <a:fld id="{22D37724-C7E9-451C-8870-D262B2A32EF7}" type="datetime1">
              <a:rPr lang="en-US" smtClean="0">
                <a:solidFill>
                  <a:prstClr val="black"/>
                </a:solidFill>
              </a:rPr>
              <a:pPr/>
              <a:t>10/10/2013</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059150656"/>
      </p:ext>
    </p:extLst>
  </p:cSld>
  <p:clrMapOvr>
    <a:masterClrMapping/>
  </p:clrMapOvr>
  <p:transition>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82000" cy="990600"/>
          </a:xfrm>
        </p:spPr>
        <p:txBody>
          <a:bodyPr>
            <a:noAutofit/>
          </a:bodyPr>
          <a:lstStyle/>
          <a:p>
            <a:r>
              <a:rPr lang="en-US" sz="2900" dirty="0" smtClean="0"/>
              <a:t>Bonds with Low Coupon Rates Have More Interest Rate Risk</a:t>
            </a:r>
            <a:endParaRPr lang="en-US" sz="29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As you can see low coupon bonds move more when rates change</a:t>
            </a:r>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286000"/>
            <a:ext cx="6553200" cy="2895600"/>
          </a:xfrm>
          <a:prstGeom prst="rect">
            <a:avLst/>
          </a:prstGeom>
        </p:spPr>
      </p:pic>
      <p:sp>
        <p:nvSpPr>
          <p:cNvPr id="6" name="Date Placeholder 5"/>
          <p:cNvSpPr>
            <a:spLocks noGrp="1"/>
          </p:cNvSpPr>
          <p:nvPr>
            <p:ph type="dt" sz="half" idx="10"/>
          </p:nvPr>
        </p:nvSpPr>
        <p:spPr/>
        <p:txBody>
          <a:bodyPr/>
          <a:lstStyle/>
          <a:p>
            <a:fld id="{20E030A8-8212-4B64-B363-14147CACA348}" type="datetime1">
              <a:rPr lang="en-US" smtClean="0">
                <a:solidFill>
                  <a:prstClr val="black"/>
                </a:solidFill>
              </a:rPr>
              <a:pPr/>
              <a:t>10/10/2013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009142176"/>
      </p:ext>
    </p:extLst>
  </p:cSld>
  <p:clrMapOvr>
    <a:masterClrMapping/>
  </p:clrMapOvr>
  <p:transition>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Price Changes Over Time</a:t>
            </a:r>
            <a:endParaRPr lang="en-US" dirty="0"/>
          </a:p>
        </p:txBody>
      </p:sp>
      <p:sp>
        <p:nvSpPr>
          <p:cNvPr id="3" name="Content Placeholder 2"/>
          <p:cNvSpPr>
            <a:spLocks noGrp="1"/>
          </p:cNvSpPr>
          <p:nvPr>
            <p:ph idx="1"/>
          </p:nvPr>
        </p:nvSpPr>
        <p:spPr>
          <a:xfrm>
            <a:off x="457200" y="2209800"/>
            <a:ext cx="8229600" cy="4876800"/>
          </a:xfrm>
        </p:spPr>
        <p:txBody>
          <a:bodyPr/>
          <a:lstStyle/>
          <a:p>
            <a:r>
              <a:rPr lang="en-US" dirty="0" smtClean="0"/>
              <a:t>Capital gain yield</a:t>
            </a:r>
          </a:p>
          <a:p>
            <a:pPr lvl="1"/>
            <a:r>
              <a:rPr lang="en-US" dirty="0" smtClean="0"/>
              <a:t>The percentage change in an assets price</a:t>
            </a:r>
            <a:endParaRPr lang="en-US" dirty="0"/>
          </a:p>
          <a:p>
            <a:r>
              <a:rPr lang="en-US" dirty="0" smtClean="0"/>
              <a:t>Coupon yield</a:t>
            </a:r>
          </a:p>
          <a:p>
            <a:pPr lvl="1"/>
            <a:r>
              <a:rPr lang="en-US" dirty="0" smtClean="0"/>
              <a:t>The annual coupon expressed as a percentage of the bonds price</a:t>
            </a:r>
          </a:p>
          <a:p>
            <a:pPr lvl="1"/>
            <a:endParaRPr lang="en-US" dirty="0"/>
          </a:p>
          <a:p>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4343400"/>
            <a:ext cx="4800600" cy="1592036"/>
          </a:xfrm>
          <a:prstGeom prst="rect">
            <a:avLst/>
          </a:prstGeom>
        </p:spPr>
      </p:pic>
      <p:sp>
        <p:nvSpPr>
          <p:cNvPr id="6" name="Date Placeholder 5"/>
          <p:cNvSpPr>
            <a:spLocks noGrp="1"/>
          </p:cNvSpPr>
          <p:nvPr>
            <p:ph type="dt" sz="half" idx="10"/>
          </p:nvPr>
        </p:nvSpPr>
        <p:spPr/>
        <p:txBody>
          <a:bodyPr/>
          <a:lstStyle/>
          <a:p>
            <a:fld id="{8ACC02A5-6368-47D6-BF43-93A967CECE11}" type="datetime1">
              <a:rPr lang="en-US" smtClean="0">
                <a:solidFill>
                  <a:prstClr val="black"/>
                </a:solidFill>
              </a:rPr>
              <a:pPr/>
              <a:t>10/10/2013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258726812"/>
      </p:ext>
    </p:extLst>
  </p:cSld>
  <p:clrMapOvr>
    <a:masterClrMapping/>
  </p:clrMapOvr>
  <p:transition>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Bond Price Changes Over Time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2514600"/>
            <a:ext cx="7925907" cy="3362795"/>
          </a:xfrm>
        </p:spPr>
      </p:pic>
      <p:sp>
        <p:nvSpPr>
          <p:cNvPr id="5" name="Date Placeholder 4"/>
          <p:cNvSpPr>
            <a:spLocks noGrp="1"/>
          </p:cNvSpPr>
          <p:nvPr>
            <p:ph type="dt" sz="half" idx="10"/>
          </p:nvPr>
        </p:nvSpPr>
        <p:spPr/>
        <p:txBody>
          <a:bodyPr/>
          <a:lstStyle/>
          <a:p>
            <a:fld id="{F2AB85A1-5EC4-46D5-AC67-58A143430589}"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523328535"/>
      </p:ext>
    </p:extLst>
  </p:cSld>
  <p:clrMapOvr>
    <a:masterClrMapping/>
  </p:clrMapOvr>
  <p:transition>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09600" y="1371600"/>
            <a:ext cx="7848600" cy="1927225"/>
          </a:xfrm>
        </p:spPr>
        <p:txBody>
          <a:bodyPr/>
          <a:lstStyle/>
          <a:p>
            <a:r>
              <a:rPr lang="en-US" dirty="0" smtClean="0"/>
              <a:t>Stock valuation and market efficiency</a:t>
            </a:r>
            <a:endParaRPr lang="en-US" dirty="0"/>
          </a:p>
        </p:txBody>
      </p:sp>
      <p:sp>
        <p:nvSpPr>
          <p:cNvPr id="10" name="Subtitle 9"/>
          <p:cNvSpPr>
            <a:spLocks noGrp="1"/>
          </p:cNvSpPr>
          <p:nvPr>
            <p:ph type="subTitle" idx="1"/>
          </p:nvPr>
        </p:nvSpPr>
        <p:spPr/>
        <p:txBody>
          <a:bodyPr/>
          <a:lstStyle/>
          <a:p>
            <a:r>
              <a:rPr lang="en-US" dirty="0" smtClean="0"/>
              <a:t>Chapter 8</a:t>
            </a:r>
            <a:endParaRPr lang="en-US" dirty="0"/>
          </a:p>
        </p:txBody>
      </p:sp>
    </p:spTree>
    <p:extLst>
      <p:ext uri="{BB962C8B-B14F-4D97-AF65-F5344CB8AC3E}">
        <p14:creationId xmlns:p14="http://schemas.microsoft.com/office/powerpoint/2010/main" val="331753286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a:xfrm>
            <a:off x="457200" y="2362200"/>
            <a:ext cx="8229600" cy="3886200"/>
          </a:xfrm>
        </p:spPr>
        <p:txBody>
          <a:bodyPr/>
          <a:lstStyle/>
          <a:p>
            <a:r>
              <a:rPr lang="en-US" dirty="0" smtClean="0"/>
              <a:t>LO1: Understand the primary features of stock and the stock market</a:t>
            </a:r>
          </a:p>
          <a:p>
            <a:r>
              <a:rPr lang="en-US" dirty="0" smtClean="0"/>
              <a:t>LO2: Find the value of a preferred share</a:t>
            </a:r>
          </a:p>
          <a:p>
            <a:r>
              <a:rPr lang="en-US" dirty="0" smtClean="0"/>
              <a:t>LO3: Find the value of a common share</a:t>
            </a:r>
          </a:p>
          <a:p>
            <a:r>
              <a:rPr lang="en-US" dirty="0" smtClean="0"/>
              <a:t>LO4: Understand the efficient market hypothesis</a:t>
            </a:r>
            <a:endParaRPr lang="en-US" dirty="0"/>
          </a:p>
        </p:txBody>
      </p:sp>
      <p:sp>
        <p:nvSpPr>
          <p:cNvPr id="5" name="Footer Placeholder 4"/>
          <p:cNvSpPr>
            <a:spLocks noGrp="1"/>
          </p:cNvSpPr>
          <p:nvPr>
            <p:ph type="ftr" sz="quarter" idx="11"/>
          </p:nvPr>
        </p:nvSpPr>
        <p:spPr>
          <a:xfrm>
            <a:off x="3048000" y="6500844"/>
            <a:ext cx="4114800" cy="329184"/>
          </a:xfrm>
        </p:spPr>
        <p:txBody>
          <a:body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extLst>
      <p:ext uri="{BB962C8B-B14F-4D97-AF65-F5344CB8AC3E}">
        <p14:creationId xmlns:p14="http://schemas.microsoft.com/office/powerpoint/2010/main" val="38456875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Markets Components</a:t>
            </a:r>
            <a:endParaRPr lang="en-US" dirty="0"/>
          </a:p>
        </p:txBody>
      </p:sp>
      <p:sp>
        <p:nvSpPr>
          <p:cNvPr id="3" name="Content Placeholder 2"/>
          <p:cNvSpPr>
            <a:spLocks noGrp="1"/>
          </p:cNvSpPr>
          <p:nvPr>
            <p:ph idx="1"/>
          </p:nvPr>
        </p:nvSpPr>
        <p:spPr/>
        <p:txBody>
          <a:bodyPr/>
          <a:lstStyle/>
          <a:p>
            <a:r>
              <a:rPr lang="en-US" dirty="0" smtClean="0"/>
              <a:t>Stocks (shares)</a:t>
            </a:r>
          </a:p>
          <a:p>
            <a:pPr lvl="1"/>
            <a:r>
              <a:rPr lang="en-US" dirty="0" smtClean="0"/>
              <a:t>Securities issued by incorporated companies</a:t>
            </a:r>
          </a:p>
          <a:p>
            <a:r>
              <a:rPr lang="en-US" dirty="0" smtClean="0"/>
              <a:t>Public company</a:t>
            </a:r>
          </a:p>
          <a:p>
            <a:pPr lvl="1"/>
            <a:r>
              <a:rPr lang="en-US" dirty="0" smtClean="0"/>
              <a:t>A company that sells shares of stock to the public</a:t>
            </a:r>
          </a:p>
          <a:p>
            <a:r>
              <a:rPr lang="en-US" dirty="0" smtClean="0"/>
              <a:t>Private company</a:t>
            </a:r>
          </a:p>
          <a:p>
            <a:pPr lvl="1"/>
            <a:r>
              <a:rPr lang="en-US" dirty="0" smtClean="0"/>
              <a:t>A company where the ownership of shares are held by a limited number of stockholders ands whose shares are not available to the public</a:t>
            </a:r>
          </a:p>
          <a:p>
            <a:endParaRPr lang="en-US" dirty="0" smtClean="0"/>
          </a:p>
          <a:p>
            <a:pPr lvl="1"/>
            <a:endParaRPr lang="en-US" dirty="0"/>
          </a:p>
        </p:txBody>
      </p:sp>
      <p:sp>
        <p:nvSpPr>
          <p:cNvPr id="5" name="Footer Placeholder 4"/>
          <p:cNvSpPr>
            <a:spLocks noGrp="1"/>
          </p:cNvSpPr>
          <p:nvPr>
            <p:ph type="ftr" sz="quarter" idx="11"/>
          </p:nvPr>
        </p:nvSpPr>
        <p:spPr/>
        <p:txBody>
          <a:bodyPr/>
          <a:lstStyle/>
          <a:p>
            <a:r>
              <a:rPr lang="en-US" dirty="0" smtClean="0">
                <a:solidFill>
                  <a:prstClr val="black"/>
                </a:solidFill>
              </a:rPr>
              <a:t>Professor James </a:t>
            </a:r>
            <a:r>
              <a:rPr lang="en-US" dirty="0" err="1" smtClean="0">
                <a:solidFill>
                  <a:prstClr val="black"/>
                </a:solidFill>
              </a:rPr>
              <a:t>Kuhle</a:t>
            </a:r>
            <a:r>
              <a:rPr lang="en-US" dirty="0" smtClean="0">
                <a:solidFill>
                  <a:prstClr val="black"/>
                </a:solidFill>
              </a:rPr>
              <a:t>, Ph.D.</a:t>
            </a:r>
            <a:endParaRPr lang="en-US" dirty="0">
              <a:solidFill>
                <a:prstClr val="black"/>
              </a:solidFill>
            </a:endParaRPr>
          </a:p>
        </p:txBody>
      </p:sp>
    </p:spTree>
    <p:extLst>
      <p:ext uri="{BB962C8B-B14F-4D97-AF65-F5344CB8AC3E}">
        <p14:creationId xmlns:p14="http://schemas.microsoft.com/office/powerpoint/2010/main" val="1041096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LO3: Evaluating Risk of Holding a Single Asset</a:t>
            </a:r>
            <a:endParaRPr lang="en-US" dirty="0"/>
          </a:p>
        </p:txBody>
      </p:sp>
      <p:sp>
        <p:nvSpPr>
          <p:cNvPr id="3" name="Content Placeholder 2"/>
          <p:cNvSpPr>
            <a:spLocks noGrp="1"/>
          </p:cNvSpPr>
          <p:nvPr>
            <p:ph idx="1"/>
          </p:nvPr>
        </p:nvSpPr>
        <p:spPr>
          <a:xfrm>
            <a:off x="457200" y="2133600"/>
            <a:ext cx="8229600" cy="4876800"/>
          </a:xfrm>
        </p:spPr>
        <p:txBody>
          <a:bodyPr/>
          <a:lstStyle/>
          <a:p>
            <a:r>
              <a:rPr lang="en-US" dirty="0" smtClean="0"/>
              <a:t>Standard Deviation</a:t>
            </a:r>
          </a:p>
          <a:p>
            <a:pPr lvl="1"/>
            <a:r>
              <a:rPr lang="en-US" dirty="0" smtClean="0"/>
              <a:t>A popular statistical measure that quantifies the dispersion around the expected value</a:t>
            </a:r>
          </a:p>
          <a:p>
            <a:pPr lvl="1"/>
            <a:r>
              <a:rPr lang="en-US" dirty="0" smtClean="0"/>
              <a:t>Used to calculate degree of risk</a:t>
            </a:r>
          </a:p>
          <a:p>
            <a:pPr lvl="1"/>
            <a:endParaRPr lang="en-US" dirty="0"/>
          </a:p>
          <a:p>
            <a:r>
              <a:rPr lang="en-US" dirty="0" smtClean="0"/>
              <a:t>Computing the risk of a single asset</a:t>
            </a:r>
          </a:p>
          <a:p>
            <a:pPr lvl="1"/>
            <a:r>
              <a:rPr lang="en-US" dirty="0" smtClean="0"/>
              <a:t>Standard Deviation is a viable method of calculating risk</a:t>
            </a:r>
          </a:p>
          <a:p>
            <a:pPr lvl="1"/>
            <a:r>
              <a:rPr lang="en-US" dirty="0"/>
              <a:t>Greater standard deviation equals greater risk</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5D792BC7-0BFD-4EDA-B413-31873E0B3187}" type="datetime1">
              <a:rPr lang="en-US" smtClean="0"/>
              <a:t>10/10/2013</a:t>
            </a:fld>
            <a:endParaRPr lang="en-US" dirty="0"/>
          </a:p>
        </p:txBody>
      </p:sp>
      <p:sp>
        <p:nvSpPr>
          <p:cNvPr id="5" name="Footer Placeholder 4"/>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357151396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Markets</a:t>
            </a:r>
          </a:p>
        </p:txBody>
      </p:sp>
      <p:sp>
        <p:nvSpPr>
          <p:cNvPr id="3" name="Content Placeholder 2"/>
          <p:cNvSpPr>
            <a:spLocks noGrp="1"/>
          </p:cNvSpPr>
          <p:nvPr>
            <p:ph idx="1"/>
          </p:nvPr>
        </p:nvSpPr>
        <p:spPr/>
        <p:txBody>
          <a:bodyPr/>
          <a:lstStyle/>
          <a:p>
            <a:r>
              <a:rPr lang="en-US" dirty="0" smtClean="0"/>
              <a:t>Primary market</a:t>
            </a:r>
          </a:p>
          <a:p>
            <a:pPr lvl="1"/>
            <a:r>
              <a:rPr lang="en-US" dirty="0" smtClean="0"/>
              <a:t>The market where securities are traded for the first time and </a:t>
            </a:r>
          </a:p>
          <a:p>
            <a:r>
              <a:rPr lang="en-US" dirty="0" smtClean="0"/>
              <a:t>Initial public offering (IPO)</a:t>
            </a:r>
          </a:p>
          <a:p>
            <a:pPr lvl="1"/>
            <a:r>
              <a:rPr lang="en-US" dirty="0" smtClean="0"/>
              <a:t>Where a firm first offers shares to the public and the firm becomes a public company</a:t>
            </a:r>
          </a:p>
          <a:p>
            <a:r>
              <a:rPr lang="en-US" dirty="0" smtClean="0"/>
              <a:t>Seasoned offering</a:t>
            </a:r>
          </a:p>
          <a:p>
            <a:pPr lvl="1"/>
            <a:r>
              <a:rPr lang="en-US" dirty="0" smtClean="0"/>
              <a:t>An issue of stock that was offered in the past and has been traded since</a:t>
            </a:r>
          </a:p>
          <a:p>
            <a:r>
              <a:rPr lang="en-US" dirty="0" smtClean="0"/>
              <a:t>Secondary market</a:t>
            </a:r>
          </a:p>
          <a:p>
            <a:pPr lvl="1"/>
            <a:r>
              <a:rPr lang="en-US" dirty="0" smtClean="0"/>
              <a:t>Where trading that follows or is subsequent to the IPO occurs</a:t>
            </a:r>
            <a:endParaRPr lang="en-US" dirty="0"/>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1306077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a:t>
            </a:r>
            <a:r>
              <a:rPr lang="en-US" dirty="0" smtClean="0"/>
              <a:t>Markets – Listing example</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590800"/>
            <a:ext cx="8229600" cy="2300546"/>
          </a:xfr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38394734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Stocks	</a:t>
            </a:r>
            <a:endParaRPr lang="en-US" dirty="0"/>
          </a:p>
        </p:txBody>
      </p:sp>
      <p:sp>
        <p:nvSpPr>
          <p:cNvPr id="3" name="Content Placeholder 2"/>
          <p:cNvSpPr>
            <a:spLocks noGrp="1"/>
          </p:cNvSpPr>
          <p:nvPr>
            <p:ph idx="1"/>
          </p:nvPr>
        </p:nvSpPr>
        <p:spPr>
          <a:xfrm>
            <a:off x="457200" y="2362200"/>
            <a:ext cx="8229600" cy="4876800"/>
          </a:xfrm>
        </p:spPr>
        <p:txBody>
          <a:bodyPr/>
          <a:lstStyle/>
          <a:p>
            <a:r>
              <a:rPr lang="en-US" dirty="0" smtClean="0"/>
              <a:t>Long position</a:t>
            </a:r>
          </a:p>
          <a:p>
            <a:pPr lvl="1"/>
            <a:r>
              <a:rPr lang="en-US" dirty="0" smtClean="0"/>
              <a:t>An investment where ownership is taken before the security is sold</a:t>
            </a:r>
          </a:p>
          <a:p>
            <a:pPr lvl="1"/>
            <a:r>
              <a:rPr lang="en-US" dirty="0" smtClean="0"/>
              <a:t>The usual form investments take</a:t>
            </a:r>
          </a:p>
          <a:p>
            <a:pPr lvl="1"/>
            <a:endParaRPr lang="en-US" dirty="0" smtClean="0"/>
          </a:p>
          <a:p>
            <a:r>
              <a:rPr lang="en-US" dirty="0" smtClean="0"/>
              <a:t>Short position</a:t>
            </a:r>
          </a:p>
          <a:p>
            <a:pPr lvl="1"/>
            <a:r>
              <a:rPr lang="en-US" dirty="0" smtClean="0"/>
              <a:t>The investor initially borrows the security and sells it</a:t>
            </a:r>
          </a:p>
          <a:p>
            <a:pPr lvl="1"/>
            <a:r>
              <a:rPr lang="en-US" dirty="0" smtClean="0"/>
              <a:t>Later the security is bought back to repay the loan</a:t>
            </a:r>
          </a:p>
          <a:p>
            <a:pPr lvl="1"/>
            <a:r>
              <a:rPr lang="en-US" dirty="0" smtClean="0"/>
              <a:t>Profits occur when the stock price falls </a:t>
            </a: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4993431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Stocks	</a:t>
            </a:r>
            <a:endParaRPr lang="en-US" dirty="0"/>
          </a:p>
        </p:txBody>
      </p:sp>
      <p:sp>
        <p:nvSpPr>
          <p:cNvPr id="3" name="Content Placeholder 2"/>
          <p:cNvSpPr>
            <a:spLocks noGrp="1"/>
          </p:cNvSpPr>
          <p:nvPr>
            <p:ph idx="1"/>
          </p:nvPr>
        </p:nvSpPr>
        <p:spPr/>
        <p:txBody>
          <a:bodyPr/>
          <a:lstStyle/>
          <a:p>
            <a:r>
              <a:rPr lang="en-US" dirty="0"/>
              <a:t>Market order</a:t>
            </a:r>
          </a:p>
          <a:p>
            <a:pPr lvl="1"/>
            <a:r>
              <a:rPr lang="en-US" dirty="0"/>
              <a:t>Order to buy or sell </a:t>
            </a:r>
            <a:r>
              <a:rPr lang="en-US" dirty="0" smtClean="0"/>
              <a:t>that is to be executed as soon as possible at the best price obtainable </a:t>
            </a:r>
            <a:endParaRPr lang="en-US" dirty="0"/>
          </a:p>
          <a:p>
            <a:r>
              <a:rPr lang="en-US" dirty="0"/>
              <a:t>Limit order</a:t>
            </a:r>
          </a:p>
          <a:p>
            <a:pPr lvl="1"/>
            <a:r>
              <a:rPr lang="en-US" dirty="0"/>
              <a:t>Conditional order to buy or </a:t>
            </a:r>
            <a:r>
              <a:rPr lang="en-US" dirty="0" smtClean="0"/>
              <a:t>sell</a:t>
            </a:r>
          </a:p>
          <a:p>
            <a:pPr lvl="1"/>
            <a:r>
              <a:rPr lang="en-US" dirty="0" smtClean="0"/>
              <a:t>The investor specifies a price in the order, and order is filled if the asset price is equal to the specified price or better</a:t>
            </a:r>
            <a:endParaRPr lang="en-US" dirty="0"/>
          </a:p>
          <a:p>
            <a:r>
              <a:rPr lang="en-US" dirty="0" smtClean="0"/>
              <a:t>Margin</a:t>
            </a:r>
          </a:p>
          <a:p>
            <a:pPr lvl="1"/>
            <a:r>
              <a:rPr lang="en-US" dirty="0" smtClean="0"/>
              <a:t>The amount of money provided by the investor</a:t>
            </a:r>
          </a:p>
          <a:p>
            <a:pPr lvl="1"/>
            <a:r>
              <a:rPr lang="en-US" dirty="0" smtClean="0"/>
              <a:t>Buying on margin means borrowing money to make an investment</a:t>
            </a:r>
            <a:endParaRPr lang="en-US" dirty="0"/>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2673620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LO2: Preferred Shares</a:t>
            </a:r>
          </a:p>
        </p:txBody>
      </p:sp>
      <p:sp>
        <p:nvSpPr>
          <p:cNvPr id="3" name="Content Placeholder 2"/>
          <p:cNvSpPr>
            <a:spLocks noGrp="1"/>
          </p:cNvSpPr>
          <p:nvPr>
            <p:ph idx="1"/>
          </p:nvPr>
        </p:nvSpPr>
        <p:spPr/>
        <p:txBody>
          <a:bodyPr>
            <a:normAutofit/>
          </a:bodyPr>
          <a:lstStyle/>
          <a:p>
            <a:r>
              <a:rPr lang="en-US" sz="2600" dirty="0" smtClean="0"/>
              <a:t>Preferred stock has some characteristics of debt and some characteristics of equity</a:t>
            </a:r>
          </a:p>
          <a:p>
            <a:r>
              <a:rPr lang="en-US" sz="2600" dirty="0"/>
              <a:t>T</a:t>
            </a:r>
            <a:r>
              <a:rPr lang="en-US" sz="2600" dirty="0" smtClean="0"/>
              <a:t>ypically has no maturity date and pays dividends, but has no voting rights</a:t>
            </a:r>
          </a:p>
          <a:p>
            <a:r>
              <a:rPr lang="en-US" sz="2600" dirty="0" smtClean="0"/>
              <a:t>Typically pays cumulative dividends that have preference in over common dividends</a:t>
            </a:r>
          </a:p>
          <a:p>
            <a:r>
              <a:rPr lang="en-US" sz="2600" dirty="0" smtClean="0"/>
              <a:t>Receives preference over common stock if firm is liquidated</a:t>
            </a:r>
          </a:p>
          <a:p>
            <a:r>
              <a:rPr lang="en-US" sz="2600" dirty="0" smtClean="0"/>
              <a:t>Is typically not as volatile as common stock</a:t>
            </a:r>
          </a:p>
          <a:p>
            <a:endParaRPr lang="en-US" sz="2600" dirty="0" smtClean="0"/>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95766995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LO2: Preferred Shares</a:t>
            </a:r>
            <a:endParaRPr lang="en-US" dirty="0"/>
          </a:p>
        </p:txBody>
      </p:sp>
      <p:sp>
        <p:nvSpPr>
          <p:cNvPr id="3" name="Content Placeholder 2"/>
          <p:cNvSpPr>
            <a:spLocks noGrp="1"/>
          </p:cNvSpPr>
          <p:nvPr>
            <p:ph idx="1"/>
          </p:nvPr>
        </p:nvSpPr>
        <p:spPr/>
        <p:txBody>
          <a:bodyPr/>
          <a:lstStyle/>
          <a:p>
            <a:r>
              <a:rPr lang="en-US" dirty="0" smtClean="0"/>
              <a:t>Dividends</a:t>
            </a:r>
          </a:p>
          <a:p>
            <a:pPr lvl="1"/>
            <a:r>
              <a:rPr lang="en-US" dirty="0" smtClean="0"/>
              <a:t>Periodic distributions of cash made by a firm to its stockholder, usually paid quarterly</a:t>
            </a:r>
          </a:p>
          <a:p>
            <a:r>
              <a:rPr lang="en-US" dirty="0" smtClean="0"/>
              <a:t>Cumulative dividends</a:t>
            </a:r>
          </a:p>
          <a:p>
            <a:pPr lvl="1"/>
            <a:r>
              <a:rPr lang="en-US" dirty="0" smtClean="0"/>
              <a:t>Dividend payments accumulate in arrears and all skipped payments must be paid prior to any common stock dividend distribution</a:t>
            </a:r>
          </a:p>
          <a:p>
            <a:r>
              <a:rPr lang="en-US" dirty="0" smtClean="0"/>
              <a:t>Par value</a:t>
            </a:r>
          </a:p>
          <a:p>
            <a:pPr lvl="1"/>
            <a:r>
              <a:rPr lang="en-US" dirty="0" smtClean="0"/>
              <a:t>The stated value of the security that is not dependent on the market value. Dividend is often expressed as a % of par.</a:t>
            </a: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0366010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Shares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133600"/>
            <a:ext cx="5157076" cy="4267200"/>
          </a:xfr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8563755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of Preferred Stock</a:t>
            </a:r>
            <a:endParaRPr lang="en-US" dirty="0"/>
          </a:p>
        </p:txBody>
      </p:sp>
      <p:sp>
        <p:nvSpPr>
          <p:cNvPr id="3" name="Content Placeholder 2"/>
          <p:cNvSpPr>
            <a:spLocks noGrp="1"/>
          </p:cNvSpPr>
          <p:nvPr>
            <p:ph idx="1"/>
          </p:nvPr>
        </p:nvSpPr>
        <p:spPr/>
        <p:txBody>
          <a:bodyPr/>
          <a:lstStyle/>
          <a:p>
            <a:r>
              <a:rPr lang="en-US" dirty="0" smtClean="0"/>
              <a:t>Formula for the present value of perpetuity</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352800"/>
            <a:ext cx="5353798" cy="2010056"/>
          </a:xfrm>
          <a:prstGeom prst="rect">
            <a:avLst/>
          </a:prstGeom>
        </p:spPr>
      </p:pic>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9989232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Valuation of Preferred Stock</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514600"/>
            <a:ext cx="8229600" cy="2780270"/>
          </a:xfr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2233950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Common Shares</a:t>
            </a:r>
            <a:endParaRPr lang="en-US" dirty="0"/>
          </a:p>
        </p:txBody>
      </p:sp>
      <p:sp>
        <p:nvSpPr>
          <p:cNvPr id="3" name="Content Placeholder 2"/>
          <p:cNvSpPr>
            <a:spLocks noGrp="1"/>
          </p:cNvSpPr>
          <p:nvPr>
            <p:ph idx="1"/>
          </p:nvPr>
        </p:nvSpPr>
        <p:spPr/>
        <p:txBody>
          <a:bodyPr/>
          <a:lstStyle/>
          <a:p>
            <a:r>
              <a:rPr lang="en-US" dirty="0" smtClean="0"/>
              <a:t>Residual claimants</a:t>
            </a:r>
          </a:p>
          <a:p>
            <a:pPr lvl="1"/>
            <a:r>
              <a:rPr lang="en-US" dirty="0" smtClean="0"/>
              <a:t>Having a claim on all assets and income after all liabilities have been met</a:t>
            </a:r>
          </a:p>
          <a:p>
            <a:pPr lvl="1"/>
            <a:r>
              <a:rPr lang="en-US" dirty="0" smtClean="0"/>
              <a:t>In the case of liquidation of the firm they receive liquidation value</a:t>
            </a:r>
            <a:endParaRPr lang="en-US" dirty="0"/>
          </a:p>
          <a:p>
            <a:r>
              <a:rPr lang="en-US" dirty="0" smtClean="0"/>
              <a:t>Liquidation value</a:t>
            </a:r>
          </a:p>
          <a:p>
            <a:pPr lvl="1"/>
            <a:r>
              <a:rPr lang="en-US" dirty="0" smtClean="0"/>
              <a:t>The value the firm will bring if the assets are sold, after subtracting all liabilities owned</a:t>
            </a:r>
          </a:p>
          <a:p>
            <a:r>
              <a:rPr lang="en-US" dirty="0" smtClean="0"/>
              <a:t>Stock repurchases</a:t>
            </a:r>
          </a:p>
          <a:p>
            <a:pPr lvl="1"/>
            <a:r>
              <a:rPr lang="en-US" dirty="0" smtClean="0"/>
              <a:t>The repurchase of stock by a firm from its existing stockholders</a:t>
            </a:r>
          </a:p>
          <a:p>
            <a:pPr lvl="1"/>
            <a:r>
              <a:rPr lang="en-US" dirty="0" smtClean="0"/>
              <a:t>It is a method to distribute cash without paying dividends</a:t>
            </a: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46149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the Risk of a Single Asset	</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2286000"/>
            <a:ext cx="6325483" cy="4134427"/>
          </a:xfrm>
        </p:spPr>
      </p:pic>
      <p:sp>
        <p:nvSpPr>
          <p:cNvPr id="5" name="Date Placeholder 4"/>
          <p:cNvSpPr>
            <a:spLocks noGrp="1"/>
          </p:cNvSpPr>
          <p:nvPr>
            <p:ph type="dt" sz="half" idx="10"/>
          </p:nvPr>
        </p:nvSpPr>
        <p:spPr/>
        <p:txBody>
          <a:bodyPr/>
          <a:lstStyle/>
          <a:p>
            <a:fld id="{E47367EF-1D9C-48E8-B1CF-182C4AFFCBF0}"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273817498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Shares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1905000"/>
            <a:ext cx="5801535" cy="4515481"/>
          </a:xfr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3643588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Shares</a:t>
            </a:r>
          </a:p>
        </p:txBody>
      </p:sp>
      <p:sp>
        <p:nvSpPr>
          <p:cNvPr id="3" name="Content Placeholder 2"/>
          <p:cNvSpPr>
            <a:spLocks noGrp="1"/>
          </p:cNvSpPr>
          <p:nvPr>
            <p:ph idx="1"/>
          </p:nvPr>
        </p:nvSpPr>
        <p:spPr/>
        <p:txBody>
          <a:bodyPr/>
          <a:lstStyle/>
          <a:p>
            <a:r>
              <a:rPr lang="en-US" dirty="0" smtClean="0"/>
              <a:t>The valuation of common stock using discounted cash flows</a:t>
            </a:r>
          </a:p>
          <a:p>
            <a:pPr lvl="1"/>
            <a:r>
              <a:rPr lang="en-US" dirty="0" smtClean="0"/>
              <a:t>To value the stock, find present value of the expected cash flows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810000"/>
            <a:ext cx="5896798" cy="2476846"/>
          </a:xfrm>
          <a:prstGeom prst="rect">
            <a:avLst/>
          </a:prstGeom>
        </p:spPr>
      </p:pic>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2119930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of Common Stock</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905000"/>
            <a:ext cx="7086600" cy="4360985"/>
          </a:xfr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2175301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Dividend Valuation Model</a:t>
            </a:r>
            <a:endParaRPr lang="en-US" dirty="0"/>
          </a:p>
        </p:txBody>
      </p:sp>
      <p:sp>
        <p:nvSpPr>
          <p:cNvPr id="3" name="Content Placeholder 2"/>
          <p:cNvSpPr>
            <a:spLocks noGrp="1"/>
          </p:cNvSpPr>
          <p:nvPr>
            <p:ph idx="1"/>
          </p:nvPr>
        </p:nvSpPr>
        <p:spPr/>
        <p:txBody>
          <a:bodyPr/>
          <a:lstStyle/>
          <a:p>
            <a:r>
              <a:rPr lang="en-US" dirty="0" smtClean="0"/>
              <a:t>Generalized dividend valuation model</a:t>
            </a:r>
          </a:p>
          <a:p>
            <a:pPr lvl="1"/>
            <a:r>
              <a:rPr lang="en-US" dirty="0" smtClean="0"/>
              <a:t>A model used to compute the value of stock that assumes its price is the present value of all future cash flows</a:t>
            </a:r>
          </a:p>
          <a:p>
            <a:pPr lvl="1"/>
            <a:r>
              <a:rPr lang="en-US" dirty="0" smtClean="0"/>
              <a:t>The generalized formula for stock can be written as</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114800"/>
            <a:ext cx="6934200" cy="874158"/>
          </a:xfrm>
          <a:prstGeom prst="rect">
            <a:avLst/>
          </a:prstGeom>
        </p:spPr>
      </p:pic>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7762204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Dividend Valuation Model</a:t>
            </a:r>
          </a:p>
        </p:txBody>
      </p:sp>
      <p:sp>
        <p:nvSpPr>
          <p:cNvPr id="3" name="Content Placeholder 2"/>
          <p:cNvSpPr>
            <a:spLocks noGrp="1"/>
          </p:cNvSpPr>
          <p:nvPr>
            <p:ph idx="1"/>
          </p:nvPr>
        </p:nvSpPr>
        <p:spPr>
          <a:xfrm>
            <a:off x="457200" y="2286000"/>
            <a:ext cx="8229600" cy="4876800"/>
          </a:xfrm>
        </p:spPr>
        <p:txBody>
          <a:bodyPr/>
          <a:lstStyle/>
          <a:p>
            <a:r>
              <a:rPr lang="en-US" dirty="0" smtClean="0"/>
              <a:t>The generalized dividend model is rewritten as</a:t>
            </a:r>
          </a:p>
          <a:p>
            <a:endParaRPr lang="en-US" dirty="0"/>
          </a:p>
          <a:p>
            <a:endParaRPr lang="en-US" dirty="0" smtClean="0"/>
          </a:p>
          <a:p>
            <a:endParaRPr lang="en-US" dirty="0"/>
          </a:p>
          <a:p>
            <a:r>
              <a:rPr lang="en-US" dirty="0" smtClean="0"/>
              <a:t>Constant Growth Model</a:t>
            </a:r>
          </a:p>
          <a:p>
            <a:pPr lvl="1"/>
            <a:r>
              <a:rPr lang="en-US" dirty="0" smtClean="0"/>
              <a:t>A model for computing the value of stock that assumes dividends grow at a constant rate forever and that the price is the present value of these dividends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743200"/>
            <a:ext cx="2743200" cy="1111348"/>
          </a:xfrm>
          <a:prstGeom prst="rect">
            <a:avLst/>
          </a:prstGeom>
        </p:spPr>
      </p:pic>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2665085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Dividend Valuation Model</a:t>
            </a:r>
          </a:p>
        </p:txBody>
      </p:sp>
      <p:sp>
        <p:nvSpPr>
          <p:cNvPr id="3" name="Content Placeholder 2"/>
          <p:cNvSpPr>
            <a:spLocks noGrp="1"/>
          </p:cNvSpPr>
          <p:nvPr>
            <p:ph idx="1"/>
          </p:nvPr>
        </p:nvSpPr>
        <p:spPr/>
        <p:txBody>
          <a:bodyPr/>
          <a:lstStyle/>
          <a:p>
            <a:r>
              <a:rPr lang="en-US" dirty="0" smtClean="0"/>
              <a:t>Constant growth model</a:t>
            </a:r>
            <a:endParaRPr lang="en-US" dirty="0"/>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200398"/>
            <a:ext cx="5562600" cy="2491797"/>
          </a:xfrm>
          <a:prstGeom prst="rect">
            <a:avLst/>
          </a:prstGeo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7360164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Growth Model</a:t>
            </a:r>
            <a:endParaRPr lang="en-US" dirty="0"/>
          </a:p>
        </p:txBody>
      </p:sp>
      <p:sp>
        <p:nvSpPr>
          <p:cNvPr id="3" name="Content Placeholder 2"/>
          <p:cNvSpPr>
            <a:spLocks noGrp="1"/>
          </p:cNvSpPr>
          <p:nvPr>
            <p:ph idx="1"/>
          </p:nvPr>
        </p:nvSpPr>
        <p:spPr/>
        <p:txBody>
          <a:bodyPr/>
          <a:lstStyle/>
          <a:p>
            <a:r>
              <a:rPr lang="en-US" dirty="0" smtClean="0"/>
              <a:t>Constant growth model equation</a:t>
            </a:r>
          </a:p>
          <a:p>
            <a:endParaRPr lang="en-US" dirty="0"/>
          </a:p>
          <a:p>
            <a:endParaRPr lang="en-US" dirty="0" smtClean="0"/>
          </a:p>
          <a:p>
            <a:endParaRPr lang="en-US" dirty="0"/>
          </a:p>
          <a:p>
            <a:r>
              <a:rPr lang="en-US" dirty="0" smtClean="0"/>
              <a:t>This model is useful for finding the value of stock if:</a:t>
            </a:r>
          </a:p>
          <a:p>
            <a:pPr lvl="1"/>
            <a:r>
              <a:rPr lang="en-US" dirty="0" smtClean="0"/>
              <a:t>Dividends are assumed to continue growing at a constant rate forever</a:t>
            </a:r>
          </a:p>
          <a:p>
            <a:pPr lvl="1"/>
            <a:r>
              <a:rPr lang="en-US" dirty="0" smtClean="0"/>
              <a:t>The growth rate is assumed to be less than the required returned on equity</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895600"/>
            <a:ext cx="3886200" cy="1481542"/>
          </a:xfrm>
          <a:prstGeom prst="rect">
            <a:avLst/>
          </a:prstGeom>
        </p:spPr>
      </p:pic>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31213264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Dividend Growth Rate</a:t>
            </a:r>
            <a:endParaRPr lang="en-US" dirty="0"/>
          </a:p>
        </p:txBody>
      </p:sp>
      <p:sp>
        <p:nvSpPr>
          <p:cNvPr id="3" name="Content Placeholder 2"/>
          <p:cNvSpPr>
            <a:spLocks noGrp="1"/>
          </p:cNvSpPr>
          <p:nvPr>
            <p:ph idx="1"/>
          </p:nvPr>
        </p:nvSpPr>
        <p:spPr/>
        <p:txBody>
          <a:bodyPr/>
          <a:lstStyle/>
          <a:p>
            <a:r>
              <a:rPr lang="en-US" dirty="0" smtClean="0"/>
              <a:t>Example dividend stream</a:t>
            </a:r>
          </a:p>
          <a:p>
            <a:endParaRPr lang="en-US" dirty="0" smtClean="0"/>
          </a:p>
          <a:p>
            <a:endParaRPr lang="en-US" dirty="0"/>
          </a:p>
          <a:p>
            <a:endParaRPr lang="en-US" dirty="0" smtClean="0"/>
          </a:p>
          <a:p>
            <a:endParaRPr lang="en-US" dirty="0"/>
          </a:p>
          <a:p>
            <a:r>
              <a:rPr lang="en-US" dirty="0" smtClean="0"/>
              <a:t>Computing for growth</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1019" y="2786560"/>
            <a:ext cx="2743200" cy="2259654"/>
          </a:xfrm>
          <a:prstGeom prst="rect">
            <a:avLst/>
          </a:prstGeom>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1693" y="5562600"/>
            <a:ext cx="1886213" cy="714475"/>
          </a:xfrm>
          <a:prstGeom prst="rect">
            <a:avLst/>
          </a:prstGeom>
        </p:spPr>
      </p:pic>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70533121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Dividend Growth Rate</a:t>
            </a:r>
          </a:p>
        </p:txBody>
      </p:sp>
      <p:pic>
        <p:nvPicPr>
          <p:cNvPr id="5" name="Content Placeholder 4"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286000"/>
            <a:ext cx="8229600" cy="3974522"/>
          </a:xfrm>
        </p:spPr>
      </p:pic>
      <p:sp>
        <p:nvSpPr>
          <p:cNvPr id="4" name="Footer Placeholder 3"/>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9857521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the Required Return</a:t>
            </a:r>
            <a:endParaRPr lang="en-US" dirty="0"/>
          </a:p>
        </p:txBody>
      </p:sp>
      <p:sp>
        <p:nvSpPr>
          <p:cNvPr id="3" name="Content Placeholder 2"/>
          <p:cNvSpPr>
            <a:spLocks noGrp="1"/>
          </p:cNvSpPr>
          <p:nvPr>
            <p:ph idx="1"/>
          </p:nvPr>
        </p:nvSpPr>
        <p:spPr/>
        <p:txBody>
          <a:bodyPr/>
          <a:lstStyle/>
          <a:p>
            <a:r>
              <a:rPr lang="en-US" dirty="0" smtClean="0"/>
              <a:t>If a company pays dividends that grow at a constant rate, we can solve for required return</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429000"/>
            <a:ext cx="2366059" cy="2514600"/>
          </a:xfrm>
          <a:prstGeom prst="rect">
            <a:avLst/>
          </a:prstGeom>
        </p:spPr>
      </p:pic>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44910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the Standard Deviation</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2514600"/>
            <a:ext cx="6400800" cy="2723249"/>
          </a:xfrm>
        </p:spPr>
      </p:pic>
      <p:sp>
        <p:nvSpPr>
          <p:cNvPr id="5" name="Date Placeholder 4"/>
          <p:cNvSpPr>
            <a:spLocks noGrp="1"/>
          </p:cNvSpPr>
          <p:nvPr>
            <p:ph type="dt" sz="half" idx="10"/>
          </p:nvPr>
        </p:nvSpPr>
        <p:spPr/>
        <p:txBody>
          <a:bodyPr/>
          <a:lstStyle/>
          <a:p>
            <a:fld id="{7BE6F1B4-ADA5-47D2-AB81-7CF279633F94}"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270286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Required Return</a:t>
            </a:r>
          </a:p>
        </p:txBody>
      </p:sp>
      <p:sp>
        <p:nvSpPr>
          <p:cNvPr id="3" name="Content Placeholder 2"/>
          <p:cNvSpPr>
            <a:spLocks noGrp="1"/>
          </p:cNvSpPr>
          <p:nvPr>
            <p:ph idx="1"/>
          </p:nvPr>
        </p:nvSpPr>
        <p:spPr/>
        <p:txBody>
          <a:bodyPr/>
          <a:lstStyle/>
          <a:p>
            <a:r>
              <a:rPr lang="en-US" dirty="0" smtClean="0"/>
              <a:t>Dividend yield</a:t>
            </a:r>
          </a:p>
          <a:p>
            <a:pPr lvl="1"/>
            <a:r>
              <a:rPr lang="en-US" dirty="0" smtClean="0"/>
              <a:t>Equal to the required return on equity</a:t>
            </a:r>
          </a:p>
          <a:p>
            <a:pPr lvl="1"/>
            <a:endParaRPr lang="en-US" dirty="0"/>
          </a:p>
          <a:p>
            <a:r>
              <a:rPr lang="en-US" dirty="0" smtClean="0"/>
              <a:t>Return is equal to profit due to price appreciation plus the dividend </a:t>
            </a:r>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1682" y="4419600"/>
            <a:ext cx="2800518" cy="1833672"/>
          </a:xfrm>
          <a:prstGeom prst="rect">
            <a:avLst/>
          </a:prstGeom>
        </p:spPr>
      </p:pic>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7133611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Required Return</a:t>
            </a:r>
          </a:p>
        </p:txBody>
      </p:sp>
      <p:sp>
        <p:nvSpPr>
          <p:cNvPr id="3" name="Content Placeholder 2"/>
          <p:cNvSpPr>
            <a:spLocks noGrp="1"/>
          </p:cNvSpPr>
          <p:nvPr>
            <p:ph idx="1"/>
          </p:nvPr>
        </p:nvSpPr>
        <p:spPr/>
        <p:txBody>
          <a:bodyPr/>
          <a:lstStyle/>
          <a:p>
            <a:r>
              <a:rPr lang="en-US" dirty="0" smtClean="0"/>
              <a:t>High yield stocks</a:t>
            </a:r>
          </a:p>
          <a:p>
            <a:pPr lvl="1"/>
            <a:r>
              <a:rPr lang="en-US" dirty="0" smtClean="0"/>
              <a:t>Pay out a large portion of their net earnings as dividends</a:t>
            </a:r>
          </a:p>
          <a:p>
            <a:pPr lvl="1"/>
            <a:endParaRPr lang="en-US" dirty="0" smtClean="0"/>
          </a:p>
          <a:p>
            <a:r>
              <a:rPr lang="en-US" dirty="0" smtClean="0"/>
              <a:t>Zero or low yield</a:t>
            </a:r>
          </a:p>
          <a:p>
            <a:pPr lvl="1"/>
            <a:r>
              <a:rPr lang="en-US" dirty="0" smtClean="0"/>
              <a:t>Retain all or most of their earnings and reinvest them in the company</a:t>
            </a:r>
          </a:p>
          <a:p>
            <a:pPr lvl="1"/>
            <a:endParaRPr lang="en-US" dirty="0"/>
          </a:p>
          <a:p>
            <a:r>
              <a:rPr lang="en-US" dirty="0" smtClean="0"/>
              <a:t>Required versus expected return</a:t>
            </a:r>
          </a:p>
          <a:p>
            <a:pPr lvl="1"/>
            <a:r>
              <a:rPr lang="en-US" dirty="0" smtClean="0"/>
              <a:t>Required return is what is needed to compensate for the risk</a:t>
            </a:r>
          </a:p>
          <a:p>
            <a:pPr lvl="1"/>
            <a:r>
              <a:rPr lang="en-US" dirty="0" smtClean="0"/>
              <a:t>Expected return is projected actual return by the security</a:t>
            </a:r>
            <a:endParaRPr lang="en-US" dirty="0"/>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2744852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Nonconstant Growth Model</a:t>
            </a:r>
            <a:endParaRPr lang="en-US" dirty="0"/>
          </a:p>
        </p:txBody>
      </p:sp>
      <p:sp>
        <p:nvSpPr>
          <p:cNvPr id="3" name="Content Placeholder 2"/>
          <p:cNvSpPr>
            <a:spLocks noGrp="1"/>
          </p:cNvSpPr>
          <p:nvPr>
            <p:ph idx="1"/>
          </p:nvPr>
        </p:nvSpPr>
        <p:spPr/>
        <p:txBody>
          <a:bodyPr/>
          <a:lstStyle/>
          <a:p>
            <a:r>
              <a:rPr lang="en-US" dirty="0" smtClean="0"/>
              <a:t>For companies where dividends grow at a nonconstant rate, we value the shares using a three step method</a:t>
            </a:r>
          </a:p>
          <a:p>
            <a:pPr lvl="1"/>
            <a:r>
              <a:rPr lang="en-US" dirty="0" smtClean="0"/>
              <a:t>Determine the dividend expected at the end of each year during the nonconstant growth period. </a:t>
            </a:r>
          </a:p>
          <a:p>
            <a:pPr lvl="1"/>
            <a:r>
              <a:rPr lang="en-US" dirty="0" smtClean="0"/>
              <a:t>Estimate the constant growth rate and use it to price the dividend stream that begins after the nonconstant growth period</a:t>
            </a:r>
          </a:p>
          <a:p>
            <a:pPr lvl="1"/>
            <a:r>
              <a:rPr lang="en-US" dirty="0" smtClean="0"/>
              <a:t>Find the present value of the non-constant dividends and add the sum to the present value of the price found in step 2</a:t>
            </a:r>
            <a:endParaRPr lang="en-US" dirty="0"/>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2336547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Nonconstant Growth Model</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1905000"/>
            <a:ext cx="6283310" cy="4343400"/>
          </a:xfr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9373477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Nonconstant Growth Model</a:t>
            </a:r>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590800"/>
            <a:ext cx="8229600" cy="2771480"/>
          </a:xfr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2478600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Nonconstant Growth Model</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905000"/>
            <a:ext cx="6532536" cy="4379769"/>
          </a:xfr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28062645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Nonconstant Growth Model</a:t>
            </a:r>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362200"/>
            <a:ext cx="8229600" cy="3801869"/>
          </a:xfr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18988777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Earnings Valuation Method</a:t>
            </a:r>
            <a:endParaRPr lang="en-US" dirty="0"/>
          </a:p>
        </p:txBody>
      </p:sp>
      <p:sp>
        <p:nvSpPr>
          <p:cNvPr id="3" name="Content Placeholder 2"/>
          <p:cNvSpPr>
            <a:spLocks noGrp="1"/>
          </p:cNvSpPr>
          <p:nvPr>
            <p:ph idx="1"/>
          </p:nvPr>
        </p:nvSpPr>
        <p:spPr/>
        <p:txBody>
          <a:bodyPr/>
          <a:lstStyle/>
          <a:p>
            <a:r>
              <a:rPr lang="en-US" dirty="0" smtClean="0"/>
              <a:t>Price/earnings ratio (P/E)</a:t>
            </a:r>
          </a:p>
          <a:p>
            <a:pPr lvl="1"/>
            <a:r>
              <a:rPr lang="en-US" dirty="0" smtClean="0"/>
              <a:t>Can be used to estimate the value of a firms stock</a:t>
            </a:r>
          </a:p>
          <a:p>
            <a:pPr lvl="1"/>
            <a:endParaRPr lang="en-US" dirty="0"/>
          </a:p>
          <a:p>
            <a:pPr lvl="1"/>
            <a:endParaRPr lang="en-US" dirty="0" smtClean="0"/>
          </a:p>
          <a:p>
            <a:pPr lvl="1"/>
            <a:endParaRPr lang="en-US" dirty="0"/>
          </a:p>
          <a:p>
            <a:pPr lvl="1"/>
            <a:r>
              <a:rPr lang="en-US" dirty="0" smtClean="0"/>
              <a:t>Rearrange and multiply by earning per share (EPS) to yield an estimate of the (fair) stock price</a:t>
            </a:r>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355258"/>
            <a:ext cx="1714739" cy="743054"/>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978900"/>
            <a:ext cx="2534004" cy="1295581"/>
          </a:xfrm>
          <a:prstGeom prst="rect">
            <a:avLst/>
          </a:prstGeom>
        </p:spPr>
      </p:pic>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8235687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Earnings Valuation Method</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514600"/>
            <a:ext cx="8229600" cy="3273241"/>
          </a:xfr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95809953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LO4: The Efficient Market Hypothesis</a:t>
            </a:r>
            <a:endParaRPr lang="en-US" dirty="0"/>
          </a:p>
        </p:txBody>
      </p:sp>
      <p:sp>
        <p:nvSpPr>
          <p:cNvPr id="3" name="Content Placeholder 2"/>
          <p:cNvSpPr>
            <a:spLocks noGrp="1"/>
          </p:cNvSpPr>
          <p:nvPr>
            <p:ph idx="1"/>
          </p:nvPr>
        </p:nvSpPr>
        <p:spPr>
          <a:xfrm>
            <a:off x="457200" y="2286000"/>
            <a:ext cx="8229600" cy="4876800"/>
          </a:xfrm>
        </p:spPr>
        <p:txBody>
          <a:bodyPr/>
          <a:lstStyle/>
          <a:p>
            <a:r>
              <a:rPr lang="en-US" dirty="0" smtClean="0"/>
              <a:t>Efficient market</a:t>
            </a:r>
          </a:p>
          <a:p>
            <a:pPr lvl="1"/>
            <a:r>
              <a:rPr lang="en-US" dirty="0" smtClean="0"/>
              <a:t>One where securities are priced fairly at all times and where new information is rapidly reflected in the price</a:t>
            </a:r>
          </a:p>
          <a:p>
            <a:pPr lvl="1"/>
            <a:r>
              <a:rPr lang="en-US" dirty="0" smtClean="0"/>
              <a:t>Adjusts prices rapidly and accurately</a:t>
            </a:r>
          </a:p>
          <a:p>
            <a:pPr lvl="1"/>
            <a:r>
              <a:rPr lang="en-US" dirty="0" smtClean="0"/>
              <a:t>Must function competently</a:t>
            </a:r>
            <a:endParaRPr lang="en-US" dirty="0"/>
          </a:p>
          <a:p>
            <a:r>
              <a:rPr lang="en-US" dirty="0" smtClean="0"/>
              <a:t>Inefficient market</a:t>
            </a:r>
          </a:p>
          <a:p>
            <a:pPr lvl="1"/>
            <a:r>
              <a:rPr lang="en-US" dirty="0" smtClean="0"/>
              <a:t>Adjusts prices slowly and not every unit of a particular type is priced the same</a:t>
            </a:r>
          </a:p>
          <a:p>
            <a:pPr lvl="1"/>
            <a:endParaRPr lang="en-US" dirty="0" smtClean="0"/>
          </a:p>
          <a:p>
            <a:pPr lvl="1"/>
            <a:endParaRPr lang="en-US" dirty="0"/>
          </a:p>
          <a:p>
            <a:pPr lvl="1"/>
            <a:endParaRPr lang="en-US" dirty="0" smtClean="0"/>
          </a:p>
          <a:p>
            <a:pPr lvl="1"/>
            <a:endParaRPr lang="en-US" dirty="0"/>
          </a:p>
          <a:p>
            <a:endParaRPr lang="en-US" dirty="0"/>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89155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990600"/>
          </a:xfrm>
        </p:spPr>
        <p:txBody>
          <a:bodyPr/>
          <a:lstStyle/>
          <a:p>
            <a:r>
              <a:rPr lang="en-US" dirty="0"/>
              <a:t>Computing the Standard Deviation</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2057400"/>
            <a:ext cx="7162800" cy="4191000"/>
          </a:xfrm>
        </p:spPr>
      </p:pic>
      <p:sp>
        <p:nvSpPr>
          <p:cNvPr id="5" name="Date Placeholder 4"/>
          <p:cNvSpPr>
            <a:spLocks noGrp="1"/>
          </p:cNvSpPr>
          <p:nvPr>
            <p:ph type="dt" sz="half" idx="10"/>
          </p:nvPr>
        </p:nvSpPr>
        <p:spPr/>
        <p:txBody>
          <a:bodyPr/>
          <a:lstStyle/>
          <a:p>
            <a:fld id="{91EDF5BF-F25F-4280-A314-A34B4593DF82}"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169908433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Efficient Market Hypothesis</a:t>
            </a:r>
          </a:p>
        </p:txBody>
      </p:sp>
      <p:sp>
        <p:nvSpPr>
          <p:cNvPr id="3" name="Content Placeholder 2"/>
          <p:cNvSpPr>
            <a:spLocks noGrp="1"/>
          </p:cNvSpPr>
          <p:nvPr>
            <p:ph idx="1"/>
          </p:nvPr>
        </p:nvSpPr>
        <p:spPr/>
        <p:txBody>
          <a:bodyPr/>
          <a:lstStyle/>
          <a:p>
            <a:r>
              <a:rPr lang="en-US" dirty="0" smtClean="0"/>
              <a:t>The Efficient Market Hypothesis (EMH) is based on the combined effect of:</a:t>
            </a:r>
          </a:p>
          <a:p>
            <a:pPr lvl="1"/>
            <a:r>
              <a:rPr lang="en-US" dirty="0" smtClean="0"/>
              <a:t>Many competitive investors</a:t>
            </a:r>
          </a:p>
          <a:p>
            <a:pPr lvl="1"/>
            <a:r>
              <a:rPr lang="en-US" dirty="0" smtClean="0"/>
              <a:t>All with the same goal of locating securities that provide the highest risk-adjusted return</a:t>
            </a:r>
          </a:p>
          <a:p>
            <a:pPr lvl="1"/>
            <a:r>
              <a:rPr lang="en-US" dirty="0" smtClean="0"/>
              <a:t>All willing and able to take advantage of new, changing conditions</a:t>
            </a:r>
            <a:endParaRPr lang="en-US" dirty="0"/>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5104908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Stocks Follow a Random Walk in Efficient Markets</a:t>
            </a:r>
            <a:endParaRPr lang="en-US" sz="3200" dirty="0"/>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2286000"/>
            <a:ext cx="5220429" cy="4182059"/>
          </a:xfrm>
        </p:spPr>
      </p:pic>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54758283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Efficiency - Anomalies</a:t>
            </a:r>
            <a:endParaRPr lang="en-US" dirty="0"/>
          </a:p>
        </p:txBody>
      </p:sp>
      <p:sp>
        <p:nvSpPr>
          <p:cNvPr id="3" name="Content Placeholder 2"/>
          <p:cNvSpPr>
            <a:spLocks noGrp="1"/>
          </p:cNvSpPr>
          <p:nvPr>
            <p:ph idx="1"/>
          </p:nvPr>
        </p:nvSpPr>
        <p:spPr>
          <a:xfrm>
            <a:off x="457200" y="1981200"/>
            <a:ext cx="8229600" cy="4876800"/>
          </a:xfrm>
        </p:spPr>
        <p:txBody>
          <a:bodyPr>
            <a:normAutofit/>
          </a:bodyPr>
          <a:lstStyle/>
          <a:p>
            <a:r>
              <a:rPr lang="en-US" sz="2000" dirty="0" smtClean="0"/>
              <a:t>Size effect</a:t>
            </a:r>
          </a:p>
          <a:p>
            <a:pPr lvl="1"/>
            <a:r>
              <a:rPr lang="en-US" dirty="0" smtClean="0"/>
              <a:t>The size effect was that smaller firms tend to have higher risk adjusted returns than large firms</a:t>
            </a:r>
          </a:p>
          <a:p>
            <a:r>
              <a:rPr lang="en-US" sz="2000" dirty="0" smtClean="0"/>
              <a:t>January effect</a:t>
            </a:r>
          </a:p>
          <a:p>
            <a:pPr lvl="1"/>
            <a:r>
              <a:rPr lang="en-US" dirty="0" smtClean="0"/>
              <a:t>The January effect found that returns in January tended to be greater than in other months</a:t>
            </a:r>
          </a:p>
          <a:p>
            <a:r>
              <a:rPr lang="en-US" sz="2000" dirty="0" smtClean="0"/>
              <a:t>Momentum effect</a:t>
            </a:r>
          </a:p>
          <a:p>
            <a:pPr lvl="1"/>
            <a:r>
              <a:rPr lang="en-US" dirty="0" smtClean="0"/>
              <a:t>When stocks went either up or down significantly they tend to go too far and then correct over the next several trading periods</a:t>
            </a:r>
          </a:p>
          <a:p>
            <a:r>
              <a:rPr lang="en-US" sz="2000" dirty="0" smtClean="0"/>
              <a:t>Weekend effect</a:t>
            </a:r>
          </a:p>
          <a:p>
            <a:pPr lvl="1"/>
            <a:r>
              <a:rPr lang="en-US" dirty="0" smtClean="0"/>
              <a:t>The weekend effect found that stock prices tend to fall from closing Friday to closing on Monday</a:t>
            </a:r>
            <a:endParaRPr lang="en-US" dirty="0"/>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3080837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Market Efficiency Means to Decision Making</a:t>
            </a:r>
            <a:endParaRPr lang="en-US" sz="3200" dirty="0"/>
          </a:p>
        </p:txBody>
      </p:sp>
      <p:sp>
        <p:nvSpPr>
          <p:cNvPr id="3" name="Content Placeholder 2"/>
          <p:cNvSpPr>
            <a:spLocks noGrp="1"/>
          </p:cNvSpPr>
          <p:nvPr>
            <p:ph idx="1"/>
          </p:nvPr>
        </p:nvSpPr>
        <p:spPr/>
        <p:txBody>
          <a:bodyPr/>
          <a:lstStyle/>
          <a:p>
            <a:r>
              <a:rPr lang="en-US" dirty="0" smtClean="0"/>
              <a:t>Do not try to outsmart the market</a:t>
            </a:r>
          </a:p>
          <a:p>
            <a:pPr lvl="1"/>
            <a:r>
              <a:rPr lang="en-US" dirty="0" smtClean="0"/>
              <a:t>If markets are efficient, to outsmart it you have to know more than everyone else</a:t>
            </a:r>
          </a:p>
          <a:p>
            <a:pPr lvl="1"/>
            <a:r>
              <a:rPr lang="en-US" dirty="0" smtClean="0"/>
              <a:t>Don’t trade short term aimed at beating the market</a:t>
            </a:r>
          </a:p>
          <a:p>
            <a:pPr lvl="1"/>
            <a:endParaRPr lang="en-US" dirty="0"/>
          </a:p>
          <a:p>
            <a:r>
              <a:rPr lang="en-US" dirty="0" smtClean="0"/>
              <a:t>Do not waste money or time looking for good deals</a:t>
            </a:r>
          </a:p>
          <a:p>
            <a:pPr lvl="1"/>
            <a:r>
              <a:rPr lang="en-US" dirty="0" smtClean="0"/>
              <a:t>The best investment strategy is to buy securities with the intention of holding them for long periods of time</a:t>
            </a:r>
            <a:endParaRPr lang="en-US" dirty="0"/>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29168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Standard Deviation</a:t>
            </a:r>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981200"/>
            <a:ext cx="8382000" cy="2890344"/>
          </a:xfrm>
        </p:spPr>
      </p:pic>
      <p:sp>
        <p:nvSpPr>
          <p:cNvPr id="5" name="Date Placeholder 4"/>
          <p:cNvSpPr>
            <a:spLocks noGrp="1"/>
          </p:cNvSpPr>
          <p:nvPr>
            <p:ph type="dt" sz="half" idx="10"/>
          </p:nvPr>
        </p:nvSpPr>
        <p:spPr/>
        <p:txBody>
          <a:bodyPr/>
          <a:lstStyle/>
          <a:p>
            <a:fld id="{B431ECA8-DAB1-458A-A128-052264DE584F}"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1928573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Standard Deviation</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2286000"/>
            <a:ext cx="6553200" cy="3532750"/>
          </a:xfrm>
          <a:prstGeom prst="rect">
            <a:avLst/>
          </a:prstGeom>
        </p:spPr>
      </p:pic>
      <p:sp>
        <p:nvSpPr>
          <p:cNvPr id="5" name="Date Placeholder 4"/>
          <p:cNvSpPr>
            <a:spLocks noGrp="1"/>
          </p:cNvSpPr>
          <p:nvPr>
            <p:ph type="dt" sz="half" idx="10"/>
          </p:nvPr>
        </p:nvSpPr>
        <p:spPr/>
        <p:txBody>
          <a:bodyPr/>
          <a:lstStyle/>
          <a:p>
            <a:fld id="{298D8E05-32F5-4FD8-8958-E6C99931D62B}"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2500952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LO4: Computing the Expected Return for a Portfolio of Assets</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A portfolio is a collection of assets</a:t>
            </a:r>
          </a:p>
          <a:p>
            <a:endParaRPr lang="en-US" dirty="0"/>
          </a:p>
          <a:p>
            <a:r>
              <a:rPr lang="en-US" dirty="0" smtClean="0"/>
              <a:t>Portfolios can include real estate, stocks, gold, bonds, etc.</a:t>
            </a:r>
          </a:p>
          <a:p>
            <a:endParaRPr lang="en-US" dirty="0"/>
          </a:p>
          <a:p>
            <a:r>
              <a:rPr lang="en-US" dirty="0" smtClean="0"/>
              <a:t>The portfolio return is simply a weighted average so the first step is to determine the weights</a:t>
            </a:r>
            <a:endParaRPr lang="en-US" dirty="0"/>
          </a:p>
        </p:txBody>
      </p:sp>
      <p:sp>
        <p:nvSpPr>
          <p:cNvPr id="4" name="Date Placeholder 3"/>
          <p:cNvSpPr>
            <a:spLocks noGrp="1"/>
          </p:cNvSpPr>
          <p:nvPr>
            <p:ph type="dt" sz="half" idx="10"/>
          </p:nvPr>
        </p:nvSpPr>
        <p:spPr/>
        <p:txBody>
          <a:bodyPr/>
          <a:lstStyle/>
          <a:p>
            <a:fld id="{1A366976-8D83-4888-B459-1E77B317EC5B}" type="datetime1">
              <a:rPr lang="en-US" smtClean="0"/>
              <a:t>10/10/2013</a:t>
            </a:fld>
            <a:endParaRPr lang="en-US" dirty="0"/>
          </a:p>
        </p:txBody>
      </p:sp>
      <p:sp>
        <p:nvSpPr>
          <p:cNvPr id="5" name="Footer Placeholder 4"/>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3643766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Portfolio Weights</a:t>
            </a:r>
            <a:endParaRPr lang="en-US" dirty="0"/>
          </a:p>
        </p:txBody>
      </p:sp>
      <p:sp>
        <p:nvSpPr>
          <p:cNvPr id="3" name="Content Placeholder 2"/>
          <p:cNvSpPr>
            <a:spLocks noGrp="1"/>
          </p:cNvSpPr>
          <p:nvPr>
            <p:ph idx="1"/>
          </p:nvPr>
        </p:nvSpPr>
        <p:spPr/>
        <p:txBody>
          <a:bodyPr/>
          <a:lstStyle/>
          <a:p>
            <a:r>
              <a:rPr lang="en-US" dirty="0" smtClean="0"/>
              <a:t>How to compute the asset weights for your portfolio</a:t>
            </a:r>
          </a:p>
          <a:p>
            <a:pPr lvl="1"/>
            <a:r>
              <a:rPr lang="en-US" sz="2400" dirty="0" smtClean="0"/>
              <a:t>Portfolio weights </a:t>
            </a:r>
          </a:p>
          <a:p>
            <a:pPr lvl="2"/>
            <a:r>
              <a:rPr lang="en-US" sz="2400" dirty="0" smtClean="0"/>
              <a:t>The amount invested in asset </a:t>
            </a:r>
            <a:r>
              <a:rPr lang="en-US" sz="2400" i="1" dirty="0" err="1" smtClean="0"/>
              <a:t>i</a:t>
            </a:r>
            <a:r>
              <a:rPr lang="en-US" sz="2400" i="1" dirty="0" smtClean="0"/>
              <a:t> </a:t>
            </a:r>
            <a:r>
              <a:rPr lang="en-US" sz="2400" dirty="0" smtClean="0"/>
              <a:t>divided by the total amount invested in the portfolio</a:t>
            </a:r>
          </a:p>
          <a:p>
            <a:pPr lvl="1"/>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4419600"/>
            <a:ext cx="4920974" cy="1324877"/>
          </a:xfrm>
          <a:prstGeom prst="rect">
            <a:avLst/>
          </a:prstGeom>
        </p:spPr>
      </p:pic>
      <p:sp>
        <p:nvSpPr>
          <p:cNvPr id="6" name="Date Placeholder 5"/>
          <p:cNvSpPr>
            <a:spLocks noGrp="1"/>
          </p:cNvSpPr>
          <p:nvPr>
            <p:ph type="dt" sz="half" idx="10"/>
          </p:nvPr>
        </p:nvSpPr>
        <p:spPr/>
        <p:txBody>
          <a:bodyPr/>
          <a:lstStyle/>
          <a:p>
            <a:fld id="{CECEB1B7-6FE3-4841-8774-63FA8931E954}" type="datetime1">
              <a:rPr lang="en-US" smtClean="0"/>
              <a:t>10/10/2013</a:t>
            </a:fld>
            <a:endParaRPr lang="en-US" dirty="0"/>
          </a:p>
        </p:txBody>
      </p:sp>
      <p:sp>
        <p:nvSpPr>
          <p:cNvPr id="7" name="Footer Placeholder 6"/>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163151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normAutofit lnSpcReduction="10000"/>
          </a:bodyPr>
          <a:lstStyle/>
          <a:p>
            <a:r>
              <a:rPr lang="en-US" dirty="0" smtClean="0"/>
              <a:t>LO1: The risk-return relationship</a:t>
            </a:r>
          </a:p>
          <a:p>
            <a:r>
              <a:rPr lang="en-US" dirty="0" smtClean="0"/>
              <a:t>LO2: Computing the return on a single asset</a:t>
            </a:r>
          </a:p>
          <a:p>
            <a:r>
              <a:rPr lang="en-US" dirty="0" smtClean="0"/>
              <a:t>LO3: Evaluating the risk of holding a single asset</a:t>
            </a:r>
          </a:p>
          <a:p>
            <a:r>
              <a:rPr lang="en-US" dirty="0" smtClean="0"/>
              <a:t>LO4: Computing the expected return for a portfolio of assets</a:t>
            </a:r>
          </a:p>
          <a:p>
            <a:r>
              <a:rPr lang="en-US" dirty="0" smtClean="0"/>
              <a:t>LO5: Evaluating the risk of a portfolio of assets</a:t>
            </a:r>
            <a:endParaRPr lang="en-US" dirty="0"/>
          </a:p>
        </p:txBody>
      </p:sp>
      <p:sp>
        <p:nvSpPr>
          <p:cNvPr id="4" name="Date Placeholder 3"/>
          <p:cNvSpPr>
            <a:spLocks noGrp="1"/>
          </p:cNvSpPr>
          <p:nvPr>
            <p:ph type="dt" sz="half" idx="10"/>
          </p:nvPr>
        </p:nvSpPr>
        <p:spPr/>
        <p:txBody>
          <a:bodyPr/>
          <a:lstStyle/>
          <a:p>
            <a:fld id="{6F2AA691-2C0F-47B4-97F4-BC254E73852E}" type="datetime1">
              <a:rPr lang="en-US" smtClean="0"/>
              <a:t>10/10/2013</a:t>
            </a:fld>
            <a:endParaRPr lang="en-US" dirty="0"/>
          </a:p>
        </p:txBody>
      </p:sp>
      <p:sp>
        <p:nvSpPr>
          <p:cNvPr id="5" name="Footer Placeholder 4"/>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2248674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Portfolio Weights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362200"/>
            <a:ext cx="8229600" cy="3352800"/>
          </a:xfrm>
        </p:spPr>
      </p:pic>
      <p:sp>
        <p:nvSpPr>
          <p:cNvPr id="5" name="Date Placeholder 4"/>
          <p:cNvSpPr>
            <a:spLocks noGrp="1"/>
          </p:cNvSpPr>
          <p:nvPr>
            <p:ph type="dt" sz="half" idx="10"/>
          </p:nvPr>
        </p:nvSpPr>
        <p:spPr/>
        <p:txBody>
          <a:bodyPr/>
          <a:lstStyle/>
          <a:p>
            <a:fld id="{B214DBF3-6121-416A-9FBE-6032AAD74400}"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395592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Expected Return</a:t>
            </a:r>
            <a:endParaRPr lang="en-US" dirty="0"/>
          </a:p>
        </p:txBody>
      </p:sp>
      <p:sp>
        <p:nvSpPr>
          <p:cNvPr id="3" name="Content Placeholder 2"/>
          <p:cNvSpPr>
            <a:spLocks noGrp="1"/>
          </p:cNvSpPr>
          <p:nvPr>
            <p:ph idx="1"/>
          </p:nvPr>
        </p:nvSpPr>
        <p:spPr/>
        <p:txBody>
          <a:bodyPr/>
          <a:lstStyle/>
          <a:p>
            <a:r>
              <a:rPr lang="en-US" dirty="0" smtClean="0"/>
              <a:t>Computing expected return with unequal amounts invested in multiple securities</a:t>
            </a:r>
            <a:endParaRPr lang="en-US" dirty="0"/>
          </a:p>
        </p:txBody>
      </p:sp>
      <p:pic>
        <p:nvPicPr>
          <p:cNvPr id="5" name="Content Placeholder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429000"/>
            <a:ext cx="8434375" cy="2057400"/>
          </a:xfrm>
          <a:prstGeom prst="rect">
            <a:avLst/>
          </a:prstGeom>
        </p:spPr>
      </p:pic>
      <p:sp>
        <p:nvSpPr>
          <p:cNvPr id="6" name="Date Placeholder 5"/>
          <p:cNvSpPr>
            <a:spLocks noGrp="1"/>
          </p:cNvSpPr>
          <p:nvPr>
            <p:ph type="dt" sz="half" idx="10"/>
          </p:nvPr>
        </p:nvSpPr>
        <p:spPr/>
        <p:txBody>
          <a:bodyPr/>
          <a:lstStyle/>
          <a:p>
            <a:fld id="{AEEBD225-3924-4DDC-83AD-4CCA0735F421}" type="datetime1">
              <a:rPr lang="en-US" smtClean="0"/>
              <a:t>10/10/2013</a:t>
            </a:fld>
            <a:endParaRPr lang="en-US" dirty="0"/>
          </a:p>
        </p:txBody>
      </p:sp>
      <p:sp>
        <p:nvSpPr>
          <p:cNvPr id="7" name="Footer Placeholder 6"/>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3943536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Expected Return</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2133600"/>
            <a:ext cx="8305800" cy="4208318"/>
          </a:xfrm>
        </p:spPr>
      </p:pic>
      <p:sp>
        <p:nvSpPr>
          <p:cNvPr id="5" name="Date Placeholder 4"/>
          <p:cNvSpPr>
            <a:spLocks noGrp="1"/>
          </p:cNvSpPr>
          <p:nvPr>
            <p:ph type="dt" sz="half" idx="10"/>
          </p:nvPr>
        </p:nvSpPr>
        <p:spPr/>
        <p:txBody>
          <a:bodyPr/>
          <a:lstStyle/>
          <a:p>
            <a:fld id="{A830C74E-5D8E-4B3C-91CA-D0950AC68F9F}"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4015630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LO5: Evaluating the Risk of a Portfolio of Assets</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Modern Portfolio Theory shows us that, if we combine assets that are not highly correlated, we can reduce risk.</a:t>
            </a:r>
          </a:p>
          <a:p>
            <a:r>
              <a:rPr lang="en-US" dirty="0" smtClean="0"/>
              <a:t>For example, if one asset is moving up while the other is moving down, these two assets can at least partially offset each other.</a:t>
            </a:r>
          </a:p>
          <a:p>
            <a:r>
              <a:rPr lang="en-US" dirty="0" smtClean="0"/>
              <a:t>Measuring how closely assets are correlated becomes important in constructing a portfolio.</a:t>
            </a:r>
            <a:endParaRPr lang="en-US" dirty="0"/>
          </a:p>
        </p:txBody>
      </p:sp>
      <p:sp>
        <p:nvSpPr>
          <p:cNvPr id="4" name="Date Placeholder 3"/>
          <p:cNvSpPr>
            <a:spLocks noGrp="1"/>
          </p:cNvSpPr>
          <p:nvPr>
            <p:ph type="dt" sz="half" idx="10"/>
          </p:nvPr>
        </p:nvSpPr>
        <p:spPr/>
        <p:txBody>
          <a:bodyPr/>
          <a:lstStyle/>
          <a:p>
            <a:fld id="{F4776B93-9B5B-4154-BE00-9D5DADAC3A17}" type="datetime1">
              <a:rPr lang="en-US" smtClean="0"/>
              <a:t>10/10/2013</a:t>
            </a:fld>
            <a:endParaRPr lang="en-US" dirty="0"/>
          </a:p>
        </p:txBody>
      </p:sp>
      <p:sp>
        <p:nvSpPr>
          <p:cNvPr id="5" name="Footer Placeholder 4"/>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2709696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Evaluating the Risk of a Portfolio of Assets</a:t>
            </a:r>
            <a:endParaRPr lang="en-US" dirty="0"/>
          </a:p>
        </p:txBody>
      </p:sp>
      <p:sp>
        <p:nvSpPr>
          <p:cNvPr id="3" name="Content Placeholder 2"/>
          <p:cNvSpPr>
            <a:spLocks noGrp="1"/>
          </p:cNvSpPr>
          <p:nvPr>
            <p:ph idx="1"/>
          </p:nvPr>
        </p:nvSpPr>
        <p:spPr>
          <a:xfrm>
            <a:off x="457200" y="1981200"/>
            <a:ext cx="8229600" cy="4876800"/>
          </a:xfrm>
        </p:spPr>
        <p:txBody>
          <a:bodyPr/>
          <a:lstStyle/>
          <a:p>
            <a:r>
              <a:rPr lang="en-US" dirty="0" smtClean="0"/>
              <a:t>Correlation</a:t>
            </a:r>
          </a:p>
          <a:p>
            <a:pPr lvl="1"/>
            <a:r>
              <a:rPr lang="en-US" dirty="0" smtClean="0"/>
              <a:t>A relationship between observations, in which the movement over time of one item is related to the movement of another</a:t>
            </a:r>
          </a:p>
          <a:p>
            <a:pPr lvl="1"/>
            <a:r>
              <a:rPr lang="en-US" dirty="0" smtClean="0"/>
              <a:t>Here’s an example of perfectly negatively correlated returns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657600"/>
            <a:ext cx="6019800" cy="2653649"/>
          </a:xfrm>
          <a:prstGeom prst="rect">
            <a:avLst/>
          </a:prstGeom>
        </p:spPr>
      </p:pic>
      <p:sp>
        <p:nvSpPr>
          <p:cNvPr id="5" name="Date Placeholder 4"/>
          <p:cNvSpPr>
            <a:spLocks noGrp="1"/>
          </p:cNvSpPr>
          <p:nvPr>
            <p:ph type="dt" sz="half" idx="10"/>
          </p:nvPr>
        </p:nvSpPr>
        <p:spPr/>
        <p:txBody>
          <a:bodyPr/>
          <a:lstStyle/>
          <a:p>
            <a:fld id="{12AC02C6-65C7-41B7-B209-23A046BD3CDF}"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2474449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sp>
        <p:nvSpPr>
          <p:cNvPr id="3" name="Content Placeholder 2"/>
          <p:cNvSpPr>
            <a:spLocks noGrp="1"/>
          </p:cNvSpPr>
          <p:nvPr>
            <p:ph idx="1"/>
          </p:nvPr>
        </p:nvSpPr>
        <p:spPr>
          <a:xfrm>
            <a:off x="457200" y="2113104"/>
            <a:ext cx="8229600" cy="4876800"/>
          </a:xfrm>
        </p:spPr>
        <p:txBody>
          <a:bodyPr/>
          <a:lstStyle/>
          <a:p>
            <a:r>
              <a:rPr lang="en-US" dirty="0" smtClean="0"/>
              <a:t>Perfectly positively correlated returns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 y="2908212"/>
            <a:ext cx="6068272" cy="3286584"/>
          </a:xfrm>
          <a:prstGeom prst="rect">
            <a:avLst/>
          </a:prstGeom>
        </p:spPr>
      </p:pic>
      <p:sp>
        <p:nvSpPr>
          <p:cNvPr id="5" name="Date Placeholder 4"/>
          <p:cNvSpPr>
            <a:spLocks noGrp="1"/>
          </p:cNvSpPr>
          <p:nvPr>
            <p:ph type="dt" sz="half" idx="10"/>
          </p:nvPr>
        </p:nvSpPr>
        <p:spPr/>
        <p:txBody>
          <a:bodyPr/>
          <a:lstStyle/>
          <a:p>
            <a:fld id="{97C63030-9F32-4C9B-B074-0819BC4F7164}"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508590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2438400"/>
            <a:ext cx="8229600" cy="3472606"/>
          </a:xfrm>
        </p:spPr>
      </p:pic>
      <p:sp>
        <p:nvSpPr>
          <p:cNvPr id="5" name="Date Placeholder 4"/>
          <p:cNvSpPr>
            <a:spLocks noGrp="1"/>
          </p:cNvSpPr>
          <p:nvPr>
            <p:ph type="dt" sz="half" idx="10"/>
          </p:nvPr>
        </p:nvSpPr>
        <p:spPr/>
        <p:txBody>
          <a:bodyPr/>
          <a:lstStyle/>
          <a:p>
            <a:fld id="{ADA4F693-3D1E-4306-965E-771A776512D2}"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353970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txBox="1">
            <a:spLocks noChangeArrowheads="1"/>
          </p:cNvSpPr>
          <p:nvPr/>
        </p:nvSpPr>
        <p:spPr>
          <a:xfrm>
            <a:off x="914400" y="1066800"/>
            <a:ext cx="7772400" cy="16002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3200" kern="0" dirty="0" smtClean="0"/>
              <a:t>As we add more stocks to a portfolio the total risk is reduced but cannot be totally eliminated. </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2" name="Group 16"/>
          <p:cNvGrpSpPr>
            <a:grpSpLocks/>
          </p:cNvGrpSpPr>
          <p:nvPr/>
        </p:nvGrpSpPr>
        <p:grpSpPr bwMode="auto">
          <a:xfrm>
            <a:off x="762000" y="2971800"/>
            <a:ext cx="7773988" cy="2510610"/>
            <a:chOff x="424" y="2142"/>
            <a:chExt cx="4897" cy="1410"/>
          </a:xfrm>
        </p:grpSpPr>
        <p:grpSp>
          <p:nvGrpSpPr>
            <p:cNvPr id="6" name="Group 6"/>
            <p:cNvGrpSpPr>
              <a:grpSpLocks/>
            </p:cNvGrpSpPr>
            <p:nvPr/>
          </p:nvGrpSpPr>
          <p:grpSpPr bwMode="auto">
            <a:xfrm>
              <a:off x="821" y="2165"/>
              <a:ext cx="4030" cy="1109"/>
              <a:chOff x="821" y="2165"/>
              <a:chExt cx="4030" cy="1109"/>
            </a:xfrm>
          </p:grpSpPr>
          <p:sp>
            <p:nvSpPr>
              <p:cNvPr id="17" name="Line 4"/>
              <p:cNvSpPr>
                <a:spLocks noChangeShapeType="1"/>
              </p:cNvSpPr>
              <p:nvPr/>
            </p:nvSpPr>
            <p:spPr bwMode="auto">
              <a:xfrm>
                <a:off x="821" y="2165"/>
                <a:ext cx="0" cy="1101"/>
              </a:xfrm>
              <a:prstGeom prst="line">
                <a:avLst/>
              </a:prstGeom>
              <a:noFill/>
              <a:ln w="25400">
                <a:solidFill>
                  <a:schemeClr val="tx1"/>
                </a:solidFill>
                <a:round/>
                <a:headEnd/>
                <a:tailEnd/>
              </a:ln>
              <a:effectLst/>
            </p:spPr>
            <p:txBody>
              <a:bodyPr wrap="none" anchor="ctr"/>
              <a:lstStyle/>
              <a:p>
                <a:endParaRPr lang="en-US"/>
              </a:p>
            </p:txBody>
          </p:sp>
          <p:sp>
            <p:nvSpPr>
              <p:cNvPr id="18" name="Line 5"/>
              <p:cNvSpPr>
                <a:spLocks noChangeShapeType="1"/>
              </p:cNvSpPr>
              <p:nvPr/>
            </p:nvSpPr>
            <p:spPr bwMode="auto">
              <a:xfrm>
                <a:off x="829" y="3274"/>
                <a:ext cx="4022" cy="0"/>
              </a:xfrm>
              <a:prstGeom prst="line">
                <a:avLst/>
              </a:prstGeom>
              <a:noFill/>
              <a:ln w="25400">
                <a:solidFill>
                  <a:schemeClr val="tx1"/>
                </a:solidFill>
                <a:round/>
                <a:headEnd/>
                <a:tailEnd/>
              </a:ln>
              <a:effectLst/>
            </p:spPr>
            <p:txBody>
              <a:bodyPr wrap="none" anchor="ctr"/>
              <a:lstStyle/>
              <a:p>
                <a:endParaRPr lang="en-US"/>
              </a:p>
            </p:txBody>
          </p:sp>
        </p:grpSp>
        <p:sp>
          <p:nvSpPr>
            <p:cNvPr id="8" name="Line 7"/>
            <p:cNvSpPr>
              <a:spLocks noChangeShapeType="1"/>
            </p:cNvSpPr>
            <p:nvPr/>
          </p:nvSpPr>
          <p:spPr bwMode="auto">
            <a:xfrm>
              <a:off x="829" y="2868"/>
              <a:ext cx="4022" cy="0"/>
            </a:xfrm>
            <a:prstGeom prst="line">
              <a:avLst/>
            </a:prstGeom>
            <a:noFill/>
            <a:ln w="25400">
              <a:solidFill>
                <a:schemeClr val="tx1"/>
              </a:solidFill>
              <a:round/>
              <a:headEnd/>
              <a:tailEnd/>
            </a:ln>
            <a:effectLst/>
          </p:spPr>
          <p:txBody>
            <a:bodyPr wrap="none" anchor="ctr"/>
            <a:lstStyle/>
            <a:p>
              <a:endParaRPr lang="en-US"/>
            </a:p>
          </p:txBody>
        </p:sp>
        <p:sp>
          <p:nvSpPr>
            <p:cNvPr id="9" name="Arc 8"/>
            <p:cNvSpPr>
              <a:spLocks/>
            </p:cNvSpPr>
            <p:nvPr/>
          </p:nvSpPr>
          <p:spPr bwMode="auto">
            <a:xfrm rot="10800000">
              <a:off x="919" y="2196"/>
              <a:ext cx="3450" cy="639"/>
            </a:xfrm>
            <a:custGeom>
              <a:avLst/>
              <a:gdLst>
                <a:gd name="G0" fmla="+- 6 0 0"/>
                <a:gd name="G1" fmla="+- 21600 0 0"/>
                <a:gd name="G2" fmla="+- 21600 0 0"/>
                <a:gd name="T0" fmla="*/ 0 w 21606"/>
                <a:gd name="T1" fmla="*/ 0 h 21600"/>
                <a:gd name="T2" fmla="*/ 21606 w 21606"/>
                <a:gd name="T3" fmla="*/ 21600 h 21600"/>
                <a:gd name="T4" fmla="*/ 6 w 21606"/>
                <a:gd name="T5" fmla="*/ 21600 h 21600"/>
              </a:gdLst>
              <a:ahLst/>
              <a:cxnLst>
                <a:cxn ang="0">
                  <a:pos x="T0" y="T1"/>
                </a:cxn>
                <a:cxn ang="0">
                  <a:pos x="T2" y="T3"/>
                </a:cxn>
                <a:cxn ang="0">
                  <a:pos x="T4" y="T5"/>
                </a:cxn>
              </a:cxnLst>
              <a:rect l="0" t="0" r="r" b="b"/>
              <a:pathLst>
                <a:path w="21606" h="21600" fill="none" extrusionOk="0">
                  <a:moveTo>
                    <a:pt x="0" y="0"/>
                  </a:moveTo>
                  <a:cubicBezTo>
                    <a:pt x="2" y="0"/>
                    <a:pt x="4" y="-1"/>
                    <a:pt x="6" y="0"/>
                  </a:cubicBezTo>
                  <a:cubicBezTo>
                    <a:pt x="11935" y="0"/>
                    <a:pt x="21606" y="9670"/>
                    <a:pt x="21606" y="21600"/>
                  </a:cubicBezTo>
                </a:path>
                <a:path w="21606" h="21600" stroke="0" extrusionOk="0">
                  <a:moveTo>
                    <a:pt x="0" y="0"/>
                  </a:moveTo>
                  <a:cubicBezTo>
                    <a:pt x="2" y="0"/>
                    <a:pt x="4" y="-1"/>
                    <a:pt x="6" y="0"/>
                  </a:cubicBezTo>
                  <a:cubicBezTo>
                    <a:pt x="11935" y="0"/>
                    <a:pt x="21606" y="9670"/>
                    <a:pt x="21606" y="21600"/>
                  </a:cubicBezTo>
                  <a:lnTo>
                    <a:pt x="6" y="21600"/>
                  </a:lnTo>
                  <a:close/>
                </a:path>
              </a:pathLst>
            </a:custGeom>
            <a:noFill/>
            <a:ln w="12700" cap="rnd">
              <a:solidFill>
                <a:schemeClr val="tx1"/>
              </a:solidFill>
              <a:prstDash val="lgDash"/>
              <a:round/>
              <a:headEnd/>
              <a:tailEnd/>
            </a:ln>
            <a:effectLst/>
          </p:spPr>
          <p:txBody>
            <a:bodyPr wrap="none" anchor="ctr"/>
            <a:lstStyle/>
            <a:p>
              <a:endParaRPr lang="en-US"/>
            </a:p>
          </p:txBody>
        </p:sp>
        <p:sp>
          <p:nvSpPr>
            <p:cNvPr id="10" name="Line 9"/>
            <p:cNvSpPr>
              <a:spLocks noChangeShapeType="1"/>
            </p:cNvSpPr>
            <p:nvPr/>
          </p:nvSpPr>
          <p:spPr bwMode="auto">
            <a:xfrm>
              <a:off x="1113" y="3248"/>
              <a:ext cx="0" cy="52"/>
            </a:xfrm>
            <a:prstGeom prst="line">
              <a:avLst/>
            </a:prstGeom>
            <a:noFill/>
            <a:ln w="25400">
              <a:solidFill>
                <a:schemeClr val="tx1"/>
              </a:solidFill>
              <a:round/>
              <a:headEnd/>
              <a:tailEnd/>
            </a:ln>
            <a:effectLst/>
          </p:spPr>
          <p:txBody>
            <a:bodyPr wrap="none" anchor="ctr"/>
            <a:lstStyle/>
            <a:p>
              <a:endParaRPr lang="en-US"/>
            </a:p>
          </p:txBody>
        </p:sp>
        <p:sp>
          <p:nvSpPr>
            <p:cNvPr id="11" name="Line 10"/>
            <p:cNvSpPr>
              <a:spLocks noChangeShapeType="1"/>
            </p:cNvSpPr>
            <p:nvPr/>
          </p:nvSpPr>
          <p:spPr bwMode="auto">
            <a:xfrm>
              <a:off x="3691" y="3248"/>
              <a:ext cx="0" cy="52"/>
            </a:xfrm>
            <a:prstGeom prst="line">
              <a:avLst/>
            </a:prstGeom>
            <a:noFill/>
            <a:ln w="25400">
              <a:solidFill>
                <a:schemeClr val="tx1"/>
              </a:solidFill>
              <a:round/>
              <a:headEnd/>
              <a:tailEnd/>
            </a:ln>
            <a:effectLst/>
          </p:spPr>
          <p:txBody>
            <a:bodyPr wrap="none" anchor="ctr"/>
            <a:lstStyle/>
            <a:p>
              <a:endParaRPr lang="en-US"/>
            </a:p>
          </p:txBody>
        </p:sp>
        <p:sp>
          <p:nvSpPr>
            <p:cNvPr id="12" name="Rectangle 11"/>
            <p:cNvSpPr>
              <a:spLocks noChangeArrowheads="1"/>
            </p:cNvSpPr>
            <p:nvPr/>
          </p:nvSpPr>
          <p:spPr bwMode="auto">
            <a:xfrm>
              <a:off x="1048" y="3297"/>
              <a:ext cx="210" cy="255"/>
            </a:xfrm>
            <a:prstGeom prst="rect">
              <a:avLst/>
            </a:prstGeom>
            <a:noFill/>
            <a:ln w="12700">
              <a:noFill/>
              <a:miter lim="800000"/>
              <a:headEnd/>
              <a:tailEnd/>
            </a:ln>
            <a:effectLst/>
          </p:spPr>
          <p:txBody>
            <a:bodyPr wrap="none" lIns="90488" tIns="44450" rIns="90488" bIns="44450">
              <a:spAutoFit/>
            </a:bodyPr>
            <a:lstStyle/>
            <a:p>
              <a:r>
                <a:rPr lang="en-US" i="0" dirty="0">
                  <a:effectLst/>
                  <a:latin typeface="Times New Roman" pitchFamily="18" charset="0"/>
                </a:rPr>
                <a:t>5</a:t>
              </a:r>
            </a:p>
          </p:txBody>
        </p:sp>
        <p:sp>
          <p:nvSpPr>
            <p:cNvPr id="13" name="Rectangle 12"/>
            <p:cNvSpPr>
              <a:spLocks noChangeArrowheads="1"/>
            </p:cNvSpPr>
            <p:nvPr/>
          </p:nvSpPr>
          <p:spPr bwMode="auto">
            <a:xfrm>
              <a:off x="3592" y="3297"/>
              <a:ext cx="306" cy="255"/>
            </a:xfrm>
            <a:prstGeom prst="rect">
              <a:avLst/>
            </a:prstGeom>
            <a:noFill/>
            <a:ln w="12700">
              <a:noFill/>
              <a:miter lim="800000"/>
              <a:headEnd/>
              <a:tailEnd/>
            </a:ln>
            <a:effectLst/>
          </p:spPr>
          <p:txBody>
            <a:bodyPr wrap="none" lIns="90488" tIns="44450" rIns="90488" bIns="44450">
              <a:spAutoFit/>
            </a:bodyPr>
            <a:lstStyle/>
            <a:p>
              <a:r>
                <a:rPr lang="en-US" i="0" dirty="0">
                  <a:effectLst/>
                  <a:latin typeface="Times New Roman" pitchFamily="18" charset="0"/>
                </a:rPr>
                <a:t>30</a:t>
              </a:r>
            </a:p>
          </p:txBody>
        </p:sp>
        <p:sp>
          <p:nvSpPr>
            <p:cNvPr id="14" name="Rectangle 13"/>
            <p:cNvSpPr>
              <a:spLocks noChangeArrowheads="1"/>
            </p:cNvSpPr>
            <p:nvPr/>
          </p:nvSpPr>
          <p:spPr bwMode="auto">
            <a:xfrm>
              <a:off x="4705" y="3293"/>
              <a:ext cx="616" cy="255"/>
            </a:xfrm>
            <a:prstGeom prst="rect">
              <a:avLst/>
            </a:prstGeom>
            <a:noFill/>
            <a:ln w="12700">
              <a:noFill/>
              <a:miter lim="800000"/>
              <a:headEnd/>
              <a:tailEnd/>
            </a:ln>
            <a:effectLst/>
          </p:spPr>
          <p:txBody>
            <a:bodyPr wrap="none" lIns="90488" tIns="44450" rIns="90488" bIns="44450">
              <a:spAutoFit/>
            </a:bodyPr>
            <a:lstStyle/>
            <a:p>
              <a:r>
                <a:rPr lang="en-US" i="0">
                  <a:effectLst/>
                  <a:latin typeface="Times New Roman" pitchFamily="18" charset="0"/>
                </a:rPr>
                <a:t>Assets</a:t>
              </a:r>
            </a:p>
          </p:txBody>
        </p:sp>
        <p:sp>
          <p:nvSpPr>
            <p:cNvPr id="15" name="Rectangle 14"/>
            <p:cNvSpPr>
              <a:spLocks noChangeArrowheads="1"/>
            </p:cNvSpPr>
            <p:nvPr/>
          </p:nvSpPr>
          <p:spPr bwMode="auto">
            <a:xfrm>
              <a:off x="1689" y="2989"/>
              <a:ext cx="1554" cy="206"/>
            </a:xfrm>
            <a:prstGeom prst="rect">
              <a:avLst/>
            </a:prstGeom>
            <a:noFill/>
            <a:ln w="12700">
              <a:noFill/>
              <a:miter lim="800000"/>
              <a:headEnd/>
              <a:tailEnd/>
            </a:ln>
            <a:effectLst/>
          </p:spPr>
          <p:txBody>
            <a:bodyPr wrap="none" lIns="90488" tIns="44450" rIns="90488" bIns="44450">
              <a:spAutoFit/>
            </a:bodyPr>
            <a:lstStyle/>
            <a:p>
              <a:r>
                <a:rPr lang="en-US" i="0" dirty="0">
                  <a:effectLst/>
                  <a:latin typeface="Times New Roman" pitchFamily="18" charset="0"/>
                </a:rPr>
                <a:t>Systematic </a:t>
              </a:r>
              <a:r>
                <a:rPr lang="en-US" i="0" dirty="0">
                  <a:effectLst/>
                  <a:latin typeface="Symbol" pitchFamily="18" charset="2"/>
                </a:rPr>
                <a:t></a:t>
              </a:r>
              <a:r>
                <a:rPr lang="en-US" i="0" dirty="0">
                  <a:effectLst/>
                  <a:latin typeface="Times New Roman" pitchFamily="18" charset="0"/>
                </a:rPr>
                <a:t> </a:t>
              </a:r>
              <a:r>
                <a:rPr lang="en-US" i="0" dirty="0" smtClean="0">
                  <a:effectLst/>
                  <a:latin typeface="Times New Roman" pitchFamily="18" charset="0"/>
                </a:rPr>
                <a:t>Market = </a:t>
              </a:r>
              <a:r>
                <a:rPr lang="el-GR" i="0" dirty="0" smtClean="0">
                  <a:effectLst/>
                  <a:latin typeface="Times New Roman" pitchFamily="18" charset="0"/>
                </a:rPr>
                <a:t>β</a:t>
              </a:r>
              <a:endParaRPr lang="en-US" i="0" dirty="0">
                <a:effectLst/>
                <a:latin typeface="Times New Roman" pitchFamily="18" charset="0"/>
              </a:endParaRPr>
            </a:p>
          </p:txBody>
        </p:sp>
        <p:sp>
          <p:nvSpPr>
            <p:cNvPr id="16" name="Rectangle 15"/>
            <p:cNvSpPr>
              <a:spLocks noChangeArrowheads="1"/>
            </p:cNvSpPr>
            <p:nvPr/>
          </p:nvSpPr>
          <p:spPr bwMode="auto">
            <a:xfrm>
              <a:off x="424" y="2142"/>
              <a:ext cx="326" cy="255"/>
            </a:xfrm>
            <a:prstGeom prst="rect">
              <a:avLst/>
            </a:prstGeom>
            <a:noFill/>
            <a:ln w="12700">
              <a:noFill/>
              <a:miter lim="800000"/>
              <a:headEnd/>
              <a:tailEnd/>
            </a:ln>
            <a:effectLst/>
          </p:spPr>
          <p:txBody>
            <a:bodyPr wrap="none" lIns="90488" tIns="44450" rIns="90488" bIns="44450">
              <a:spAutoFit/>
            </a:bodyPr>
            <a:lstStyle/>
            <a:p>
              <a:r>
                <a:rPr lang="en-US" i="0">
                  <a:effectLst/>
                  <a:latin typeface="Symbol" pitchFamily="18" charset="2"/>
                </a:rPr>
                <a:t></a:t>
              </a:r>
              <a:r>
                <a:rPr lang="en-US" i="0">
                  <a:effectLst/>
                  <a:latin typeface="Times New Roman" pitchFamily="18" charset="0"/>
                </a:rPr>
                <a:t>p</a:t>
              </a:r>
            </a:p>
          </p:txBody>
        </p:sp>
      </p:grpSp>
      <p:sp>
        <p:nvSpPr>
          <p:cNvPr id="19" name="TextBox 18"/>
          <p:cNvSpPr txBox="1"/>
          <p:nvPr/>
        </p:nvSpPr>
        <p:spPr>
          <a:xfrm>
            <a:off x="2667000" y="3429000"/>
            <a:ext cx="3429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Unsystematic risk = asset specific</a:t>
            </a:r>
            <a:endParaRPr lang="en-US"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about Diversification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Diversification can reduce risk </a:t>
            </a:r>
          </a:p>
          <a:p>
            <a:pPr lvl="1"/>
            <a:r>
              <a:rPr lang="en-US" dirty="0" smtClean="0"/>
              <a:t>Risk can never be completely eliminated</a:t>
            </a:r>
          </a:p>
          <a:p>
            <a:endParaRPr lang="en-US" dirty="0" smtClean="0"/>
          </a:p>
          <a:p>
            <a:r>
              <a:rPr lang="en-US" dirty="0" smtClean="0"/>
              <a:t>Holding multiple risky investments in a portfolio is less risky than each single investment</a:t>
            </a:r>
          </a:p>
          <a:p>
            <a:endParaRPr lang="en-US" dirty="0"/>
          </a:p>
          <a:p>
            <a:r>
              <a:rPr lang="en-US" dirty="0" smtClean="0"/>
              <a:t>Assets that are not highly correlated generate the best risk reduction</a:t>
            </a:r>
            <a:endParaRPr lang="en-US" dirty="0"/>
          </a:p>
        </p:txBody>
      </p:sp>
      <p:sp>
        <p:nvSpPr>
          <p:cNvPr id="4" name="Date Placeholder 3"/>
          <p:cNvSpPr>
            <a:spLocks noGrp="1"/>
          </p:cNvSpPr>
          <p:nvPr>
            <p:ph type="dt" sz="half" idx="10"/>
          </p:nvPr>
        </p:nvSpPr>
        <p:spPr/>
        <p:txBody>
          <a:bodyPr/>
          <a:lstStyle/>
          <a:p>
            <a:fld id="{79901083-7F77-4B70-A7E6-6EDCE4CF1E78}" type="datetime1">
              <a:rPr lang="en-US" smtClean="0"/>
              <a:t>10/10/2013</a:t>
            </a:fld>
            <a:endParaRPr lang="en-US" dirty="0"/>
          </a:p>
        </p:txBody>
      </p:sp>
      <p:sp>
        <p:nvSpPr>
          <p:cNvPr id="5" name="Footer Placeholder 4"/>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304776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Portfolio Theory</a:t>
            </a:r>
            <a:endParaRPr lang="en-US" dirty="0"/>
          </a:p>
        </p:txBody>
      </p:sp>
      <p:sp>
        <p:nvSpPr>
          <p:cNvPr id="10" name="Subtitle 9"/>
          <p:cNvSpPr>
            <a:spLocks noGrp="1"/>
          </p:cNvSpPr>
          <p:nvPr>
            <p:ph type="subTitle" idx="1"/>
          </p:nvPr>
        </p:nvSpPr>
        <p:spPr/>
        <p:txBody>
          <a:bodyPr>
            <a:normAutofit/>
          </a:bodyPr>
          <a:lstStyle/>
          <a:p>
            <a:r>
              <a:rPr lang="en-US" sz="4800" dirty="0" smtClean="0"/>
              <a:t>Chapter 6</a:t>
            </a:r>
            <a:endParaRPr lang="en-US" sz="4800" dirty="0"/>
          </a:p>
        </p:txBody>
      </p:sp>
    </p:spTree>
    <p:extLst>
      <p:ext uri="{BB962C8B-B14F-4D97-AF65-F5344CB8AC3E}">
        <p14:creationId xmlns:p14="http://schemas.microsoft.com/office/powerpoint/2010/main" val="331753286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Risk-Return Relationship</a:t>
            </a:r>
            <a:endParaRPr lang="en-US" dirty="0"/>
          </a:p>
        </p:txBody>
      </p:sp>
      <p:sp>
        <p:nvSpPr>
          <p:cNvPr id="3" name="Content Placeholder 2"/>
          <p:cNvSpPr>
            <a:spLocks noGrp="1"/>
          </p:cNvSpPr>
          <p:nvPr>
            <p:ph idx="1"/>
          </p:nvPr>
        </p:nvSpPr>
        <p:spPr/>
        <p:txBody>
          <a:bodyPr/>
          <a:lstStyle/>
          <a:p>
            <a:r>
              <a:rPr lang="en-US" dirty="0" smtClean="0"/>
              <a:t>Risk </a:t>
            </a:r>
            <a:endParaRPr lang="en-US" dirty="0"/>
          </a:p>
          <a:p>
            <a:pPr lvl="1"/>
            <a:r>
              <a:rPr lang="en-US" dirty="0" smtClean="0"/>
              <a:t>Is determined by the uncertainty of future cash flows </a:t>
            </a:r>
          </a:p>
          <a:p>
            <a:pPr lvl="1"/>
            <a:r>
              <a:rPr lang="en-US" dirty="0" smtClean="0"/>
              <a:t>This uncertainty is the result of factors peculiar to each asset</a:t>
            </a:r>
          </a:p>
          <a:p>
            <a:pPr lvl="1"/>
            <a:endParaRPr lang="en-US" dirty="0"/>
          </a:p>
          <a:p>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810000"/>
            <a:ext cx="3657600" cy="2331838"/>
          </a:xfrm>
          <a:prstGeom prst="rect">
            <a:avLst/>
          </a:prstGeom>
        </p:spPr>
      </p:pic>
      <p:sp>
        <p:nvSpPr>
          <p:cNvPr id="5" name="Date Placeholder 4"/>
          <p:cNvSpPr>
            <a:spLocks noGrp="1"/>
          </p:cNvSpPr>
          <p:nvPr>
            <p:ph type="dt" sz="half" idx="10"/>
          </p:nvPr>
        </p:nvSpPr>
        <p:spPr/>
        <p:txBody>
          <a:bodyPr/>
          <a:lstStyle/>
          <a:p>
            <a:fld id="{EEF50C4F-A08C-4B08-8F50-F50657C091D8}"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114080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LO1: Learn about diversification</a:t>
            </a:r>
          </a:p>
          <a:p>
            <a:endParaRPr lang="en-US" dirty="0"/>
          </a:p>
          <a:p>
            <a:r>
              <a:rPr lang="en-US" dirty="0" smtClean="0"/>
              <a:t>LO2: Learn about non-diversifiable risk</a:t>
            </a:r>
          </a:p>
          <a:p>
            <a:endParaRPr lang="en-US" dirty="0"/>
          </a:p>
          <a:p>
            <a:r>
              <a:rPr lang="en-US" dirty="0" smtClean="0"/>
              <a:t>LO3: Learn about the relationship between non-diversifiable risk and return</a:t>
            </a:r>
            <a:endParaRPr lang="en-US" dirty="0"/>
          </a:p>
        </p:txBody>
      </p:sp>
      <p:sp>
        <p:nvSpPr>
          <p:cNvPr id="4" name="Date Placeholder 3"/>
          <p:cNvSpPr>
            <a:spLocks noGrp="1"/>
          </p:cNvSpPr>
          <p:nvPr>
            <p:ph type="dt" sz="half" idx="10"/>
          </p:nvPr>
        </p:nvSpPr>
        <p:spPr/>
        <p:txBody>
          <a:bodyPr/>
          <a:lstStyle/>
          <a:p>
            <a:fld id="{0360F19C-B677-4CAA-8B8D-6530145DEB8A}"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78965702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LO1: Diversification</a:t>
            </a:r>
            <a:endParaRPr lang="en-US" dirty="0"/>
          </a:p>
        </p:txBody>
      </p:sp>
      <p:sp>
        <p:nvSpPr>
          <p:cNvPr id="3" name="Content Placeholder 2"/>
          <p:cNvSpPr>
            <a:spLocks noGrp="1"/>
          </p:cNvSpPr>
          <p:nvPr>
            <p:ph idx="1"/>
          </p:nvPr>
        </p:nvSpPr>
        <p:spPr>
          <a:xfrm>
            <a:off x="457200" y="2133600"/>
            <a:ext cx="8229600" cy="4876800"/>
          </a:xfrm>
        </p:spPr>
        <p:txBody>
          <a:bodyPr/>
          <a:lstStyle/>
          <a:p>
            <a:r>
              <a:rPr lang="en-US" dirty="0" smtClean="0"/>
              <a:t>Diversification</a:t>
            </a:r>
          </a:p>
          <a:p>
            <a:pPr lvl="1"/>
            <a:r>
              <a:rPr lang="en-US" dirty="0" smtClean="0"/>
              <a:t>The act of giving something variety</a:t>
            </a:r>
          </a:p>
          <a:p>
            <a:pPr lvl="1"/>
            <a:r>
              <a:rPr lang="en-US" dirty="0" smtClean="0"/>
              <a:t>In the context of investing, diversification manages the risk of a portfolio by including a variety of assets</a:t>
            </a:r>
          </a:p>
          <a:p>
            <a:pPr lvl="1"/>
            <a:endParaRPr lang="en-US" dirty="0"/>
          </a:p>
          <a:p>
            <a:r>
              <a:rPr lang="en-US" dirty="0" smtClean="0"/>
              <a:t>Standard deviation of a two-asset portfolio</a:t>
            </a:r>
          </a:p>
          <a:p>
            <a:pPr lvl="1"/>
            <a:endParaRPr lang="en-US" dirty="0"/>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953000"/>
            <a:ext cx="6188009" cy="609600"/>
          </a:xfrm>
          <a:prstGeom prst="rect">
            <a:avLst/>
          </a:prstGeom>
        </p:spPr>
      </p:pic>
      <p:sp>
        <p:nvSpPr>
          <p:cNvPr id="5" name="Date Placeholder 4"/>
          <p:cNvSpPr>
            <a:spLocks noGrp="1"/>
          </p:cNvSpPr>
          <p:nvPr>
            <p:ph type="dt" sz="half" idx="10"/>
          </p:nvPr>
        </p:nvSpPr>
        <p:spPr/>
        <p:txBody>
          <a:bodyPr/>
          <a:lstStyle/>
          <a:p>
            <a:fld id="{FE49B177-3670-4AAE-A9B3-C51703D66548}"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201443210"/>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Standard Deviation</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1729" y="2438400"/>
            <a:ext cx="6188009" cy="609600"/>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803" y="3276600"/>
            <a:ext cx="6754168" cy="1771897"/>
          </a:xfrm>
          <a:prstGeom prst="rect">
            <a:avLst/>
          </a:prstGeom>
        </p:spPr>
      </p:pic>
      <p:sp>
        <p:nvSpPr>
          <p:cNvPr id="6" name="Date Placeholder 5"/>
          <p:cNvSpPr>
            <a:spLocks noGrp="1"/>
          </p:cNvSpPr>
          <p:nvPr>
            <p:ph type="dt" sz="half" idx="10"/>
          </p:nvPr>
        </p:nvSpPr>
        <p:spPr/>
        <p:txBody>
          <a:bodyPr/>
          <a:lstStyle/>
          <a:p>
            <a:fld id="{B2F9A698-64D0-4EB1-A09C-92A2EECC1AF3}" type="datetime1">
              <a:rPr lang="en-US" smtClean="0">
                <a:solidFill>
                  <a:prstClr val="black"/>
                </a:solidFill>
              </a:rPr>
              <a:pPr/>
              <a:t>10/10/2013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847972225"/>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990600"/>
          </a:xfrm>
        </p:spPr>
        <p:txBody>
          <a:bodyPr/>
          <a:lstStyle/>
          <a:p>
            <a:r>
              <a:rPr lang="en-US" dirty="0"/>
              <a:t>Portfolio Standard Deviation</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2590800"/>
            <a:ext cx="8763000" cy="2895600"/>
          </a:xfrm>
        </p:spPr>
      </p:pic>
      <p:sp>
        <p:nvSpPr>
          <p:cNvPr id="5" name="Date Placeholder 4"/>
          <p:cNvSpPr>
            <a:spLocks noGrp="1"/>
          </p:cNvSpPr>
          <p:nvPr>
            <p:ph type="dt" sz="half" idx="10"/>
          </p:nvPr>
        </p:nvSpPr>
        <p:spPr/>
        <p:txBody>
          <a:bodyPr/>
          <a:lstStyle/>
          <a:p>
            <a:fld id="{98BFAC2C-5405-48C9-BD83-775223E9F53C}"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1451617556"/>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Standard Deviation</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981200"/>
            <a:ext cx="8229600" cy="4646534"/>
          </a:xfrm>
        </p:spPr>
      </p:pic>
      <p:sp>
        <p:nvSpPr>
          <p:cNvPr id="5" name="Date Placeholder 4"/>
          <p:cNvSpPr>
            <a:spLocks noGrp="1"/>
          </p:cNvSpPr>
          <p:nvPr>
            <p:ph type="dt" sz="half" idx="10"/>
          </p:nvPr>
        </p:nvSpPr>
        <p:spPr/>
        <p:txBody>
          <a:bodyPr/>
          <a:lstStyle/>
          <a:p>
            <a:fld id="{02550C7E-FBBD-4C70-AC30-077C3F2A8DB3}"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a:xfrm>
            <a:off x="3276600" y="6528816"/>
            <a:ext cx="4114800" cy="329184"/>
          </a:xfrm>
        </p:spPr>
        <p:txBody>
          <a:bodyPr/>
          <a:lstStyle/>
          <a:p>
            <a:r>
              <a:rPr lang="en-US" dirty="0"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666098563"/>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risk</a:t>
            </a:r>
            <a:endParaRPr lang="en-US" dirty="0"/>
          </a:p>
        </p:txBody>
      </p:sp>
      <p:sp>
        <p:nvSpPr>
          <p:cNvPr id="3" name="Content Placeholder 2"/>
          <p:cNvSpPr>
            <a:spLocks noGrp="1"/>
          </p:cNvSpPr>
          <p:nvPr>
            <p:ph idx="1"/>
          </p:nvPr>
        </p:nvSpPr>
        <p:spPr/>
        <p:txBody>
          <a:bodyPr/>
          <a:lstStyle/>
          <a:p>
            <a:r>
              <a:rPr lang="en-US" dirty="0" smtClean="0"/>
              <a:t>Non-diversifiable risk</a:t>
            </a:r>
          </a:p>
          <a:p>
            <a:pPr lvl="1"/>
            <a:r>
              <a:rPr lang="en-US" dirty="0" smtClean="0"/>
              <a:t>Risk that cannot be eliminated through diversification</a:t>
            </a:r>
          </a:p>
          <a:p>
            <a:pPr lvl="1"/>
            <a:r>
              <a:rPr lang="en-US" dirty="0" smtClean="0"/>
              <a:t>Also called systematic risk, and market risk</a:t>
            </a:r>
          </a:p>
          <a:p>
            <a:pPr lvl="1"/>
            <a:r>
              <a:rPr lang="en-US" dirty="0" smtClean="0"/>
              <a:t>Measured by beta</a:t>
            </a:r>
          </a:p>
          <a:p>
            <a:r>
              <a:rPr lang="en-US" dirty="0" smtClean="0"/>
              <a:t>Diversifiable risk</a:t>
            </a:r>
          </a:p>
          <a:p>
            <a:pPr lvl="1"/>
            <a:r>
              <a:rPr lang="en-US" dirty="0" smtClean="0"/>
              <a:t>Risk that can be eliminated through diversification</a:t>
            </a:r>
          </a:p>
          <a:p>
            <a:pPr lvl="1"/>
            <a:r>
              <a:rPr lang="en-US" dirty="0" smtClean="0"/>
              <a:t>Also called unsystematic risk, and firm-specific risk</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121" y="5410200"/>
            <a:ext cx="5172797" cy="381053"/>
          </a:xfrm>
          <a:prstGeom prst="rect">
            <a:avLst/>
          </a:prstGeom>
        </p:spPr>
      </p:pic>
      <p:sp>
        <p:nvSpPr>
          <p:cNvPr id="5" name="Date Placeholder 4"/>
          <p:cNvSpPr>
            <a:spLocks noGrp="1"/>
          </p:cNvSpPr>
          <p:nvPr>
            <p:ph type="dt" sz="half" idx="10"/>
          </p:nvPr>
        </p:nvSpPr>
        <p:spPr/>
        <p:txBody>
          <a:bodyPr/>
          <a:lstStyle/>
          <a:p>
            <a:fld id="{AB50B452-D3D4-47DF-9050-3D49A696FC7F}"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727595559"/>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 Portfolio</a:t>
            </a:r>
            <a:endParaRPr lang="en-US" dirty="0"/>
          </a:p>
        </p:txBody>
      </p:sp>
      <p:sp>
        <p:nvSpPr>
          <p:cNvPr id="3" name="Content Placeholder 2"/>
          <p:cNvSpPr>
            <a:spLocks noGrp="1"/>
          </p:cNvSpPr>
          <p:nvPr>
            <p:ph idx="1"/>
          </p:nvPr>
        </p:nvSpPr>
        <p:spPr>
          <a:xfrm>
            <a:off x="457200" y="1981200"/>
            <a:ext cx="8229600" cy="4876800"/>
          </a:xfrm>
        </p:spPr>
        <p:txBody>
          <a:bodyPr>
            <a:normAutofit lnSpcReduction="10000"/>
          </a:bodyPr>
          <a:lstStyle/>
          <a:p>
            <a:r>
              <a:rPr lang="en-US" dirty="0" smtClean="0"/>
              <a:t>Naïve diversification</a:t>
            </a:r>
          </a:p>
          <a:p>
            <a:pPr lvl="1"/>
            <a:r>
              <a:rPr lang="en-US" dirty="0" smtClean="0"/>
              <a:t>The strategy of investing equal amounts of money in a portfolio of randomly selected stocks</a:t>
            </a:r>
          </a:p>
          <a:p>
            <a:pPr lvl="1"/>
            <a:r>
              <a:rPr lang="en-US" dirty="0" smtClean="0"/>
              <a:t>Not the most effective approach to portfolio creation</a:t>
            </a:r>
            <a:endParaRPr lang="en-US" dirty="0"/>
          </a:p>
          <a:p>
            <a:r>
              <a:rPr lang="en-US" dirty="0" smtClean="0"/>
              <a:t>Efficient set</a:t>
            </a:r>
          </a:p>
          <a:p>
            <a:pPr lvl="1"/>
            <a:r>
              <a:rPr lang="en-US" dirty="0" smtClean="0"/>
              <a:t>The set of all efficient portfolios across all levels of standard deviation</a:t>
            </a:r>
          </a:p>
          <a:p>
            <a:pPr lvl="1"/>
            <a:r>
              <a:rPr lang="en-US" dirty="0" smtClean="0"/>
              <a:t>Harry Markowitz derived a formula for solving for portfolio weights for each of the portfolios in the efficient set</a:t>
            </a:r>
          </a:p>
          <a:p>
            <a:r>
              <a:rPr lang="en-US" dirty="0" smtClean="0"/>
              <a:t>Risk-free asset</a:t>
            </a:r>
          </a:p>
          <a:p>
            <a:pPr lvl="1"/>
            <a:r>
              <a:rPr lang="en-US" dirty="0" smtClean="0"/>
              <a:t>An asset with no variation in return and no risk of default</a:t>
            </a:r>
          </a:p>
          <a:p>
            <a:pPr lvl="1"/>
            <a:r>
              <a:rPr lang="en-US" dirty="0" smtClean="0"/>
              <a:t>The standard deviation is zero</a:t>
            </a:r>
          </a:p>
          <a:p>
            <a:pPr lvl="1"/>
            <a:r>
              <a:rPr lang="en-US" dirty="0" smtClean="0"/>
              <a:t>The correlation of risk-free returns with the returns of any other asset is zero</a:t>
            </a:r>
            <a:endParaRPr lang="en-US" dirty="0"/>
          </a:p>
        </p:txBody>
      </p:sp>
      <p:sp>
        <p:nvSpPr>
          <p:cNvPr id="4" name="Date Placeholder 3"/>
          <p:cNvSpPr>
            <a:spLocks noGrp="1"/>
          </p:cNvSpPr>
          <p:nvPr>
            <p:ph type="dt" sz="half" idx="10"/>
          </p:nvPr>
        </p:nvSpPr>
        <p:spPr/>
        <p:txBody>
          <a:bodyPr/>
          <a:lstStyle/>
          <a:p>
            <a:fld id="{FFDBB9CE-00CC-4BB4-B1D2-B14B7389A3EA}"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a:xfrm>
            <a:off x="3276600" y="6528816"/>
            <a:ext cx="4114800" cy="329184"/>
          </a:xfrm>
        </p:spPr>
        <p:txBody>
          <a:bodyPr/>
          <a:lstStyle/>
          <a:p>
            <a:r>
              <a:rPr lang="en-US" dirty="0"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1861832352"/>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Portfolio</a:t>
            </a:r>
          </a:p>
        </p:txBody>
      </p:sp>
      <p:sp>
        <p:nvSpPr>
          <p:cNvPr id="3" name="Content Placeholder 2"/>
          <p:cNvSpPr>
            <a:spLocks noGrp="1"/>
          </p:cNvSpPr>
          <p:nvPr>
            <p:ph idx="1"/>
          </p:nvPr>
        </p:nvSpPr>
        <p:spPr>
          <a:xfrm>
            <a:off x="457200" y="2133600"/>
            <a:ext cx="8229600" cy="5105400"/>
          </a:xfrm>
        </p:spPr>
        <p:txBody>
          <a:bodyPr/>
          <a:lstStyle/>
          <a:p>
            <a:r>
              <a:rPr lang="en-US" dirty="0" smtClean="0"/>
              <a:t>Market portfolio</a:t>
            </a:r>
          </a:p>
          <a:p>
            <a:pPr lvl="1"/>
            <a:r>
              <a:rPr lang="en-US" sz="2400" dirty="0" smtClean="0"/>
              <a:t>The value-weighted portfolio that includes every risky asset in the capital markets.</a:t>
            </a:r>
          </a:p>
          <a:p>
            <a:r>
              <a:rPr lang="en-US" sz="2400" dirty="0" smtClean="0"/>
              <a:t>Hypothetical construction of the market portfolio when there are only 2 assets</a:t>
            </a:r>
            <a:endParaRPr lang="en-US" sz="24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267200"/>
            <a:ext cx="7874527" cy="1981200"/>
          </a:xfrm>
          <a:prstGeom prst="rect">
            <a:avLst/>
          </a:prstGeom>
        </p:spPr>
      </p:pic>
      <p:sp>
        <p:nvSpPr>
          <p:cNvPr id="5" name="Date Placeholder 4"/>
          <p:cNvSpPr>
            <a:spLocks noGrp="1"/>
          </p:cNvSpPr>
          <p:nvPr>
            <p:ph type="dt" sz="half" idx="10"/>
          </p:nvPr>
        </p:nvSpPr>
        <p:spPr/>
        <p:txBody>
          <a:bodyPr/>
          <a:lstStyle/>
          <a:p>
            <a:fld id="{87B2D380-8982-40D4-A66E-BAEEAA2A250F}"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2997124744"/>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Portfolio</a:t>
            </a:r>
          </a:p>
        </p:txBody>
      </p:sp>
      <p:sp>
        <p:nvSpPr>
          <p:cNvPr id="3" name="Content Placeholder 2"/>
          <p:cNvSpPr>
            <a:spLocks noGrp="1"/>
          </p:cNvSpPr>
          <p:nvPr>
            <p:ph idx="1"/>
          </p:nvPr>
        </p:nvSpPr>
        <p:spPr/>
        <p:txBody>
          <a:bodyPr/>
          <a:lstStyle/>
          <a:p>
            <a:r>
              <a:rPr lang="en-US" dirty="0" smtClean="0"/>
              <a:t>Value-weighted portfolio</a:t>
            </a:r>
          </a:p>
          <a:p>
            <a:pPr lvl="1"/>
            <a:r>
              <a:rPr lang="en-US" dirty="0" smtClean="0"/>
              <a:t>In a value-weighted portfolio the portfolio weights are equal to the value of each asset relative to the total value of the assets in the portfolio</a:t>
            </a:r>
            <a:endParaRPr lang="en-US" dirty="0"/>
          </a:p>
          <a:p>
            <a:r>
              <a:rPr lang="en-US" dirty="0" smtClean="0"/>
              <a:t>Sharpe’s model</a:t>
            </a:r>
          </a:p>
          <a:p>
            <a:pPr lvl="1"/>
            <a:r>
              <a:rPr lang="en-US" dirty="0" smtClean="0"/>
              <a:t>Predicts every investor in the capital market has a portfolio with 80% of Big and 20% of Small</a:t>
            </a:r>
          </a:p>
          <a:p>
            <a:pPr lvl="1"/>
            <a:r>
              <a:rPr lang="en-US" dirty="0" smtClean="0"/>
              <a:t>Each investor’s portfolio return is equal to the return on the market portfolio</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5410200"/>
            <a:ext cx="4011387" cy="838200"/>
          </a:xfrm>
          <a:prstGeom prst="rect">
            <a:avLst/>
          </a:prstGeom>
        </p:spPr>
      </p:pic>
      <p:sp>
        <p:nvSpPr>
          <p:cNvPr id="5" name="Date Placeholder 4"/>
          <p:cNvSpPr>
            <a:spLocks noGrp="1"/>
          </p:cNvSpPr>
          <p:nvPr>
            <p:ph type="dt" sz="half" idx="10"/>
          </p:nvPr>
        </p:nvSpPr>
        <p:spPr/>
        <p:txBody>
          <a:bodyPr/>
          <a:lstStyle/>
          <a:p>
            <a:fld id="{236FC7FF-085A-4E30-866F-393B429FF02F}"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971727903"/>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a:t>
            </a:r>
            <a:r>
              <a:rPr lang="en-US" dirty="0" smtClean="0"/>
              <a:t>Portfolio Proxy</a:t>
            </a:r>
            <a:endParaRPr lang="en-US" dirty="0"/>
          </a:p>
        </p:txBody>
      </p:sp>
      <p:sp>
        <p:nvSpPr>
          <p:cNvPr id="3" name="Content Placeholder 2"/>
          <p:cNvSpPr>
            <a:spLocks noGrp="1"/>
          </p:cNvSpPr>
          <p:nvPr>
            <p:ph idx="1"/>
          </p:nvPr>
        </p:nvSpPr>
        <p:spPr>
          <a:xfrm>
            <a:off x="457200" y="2209800"/>
            <a:ext cx="8229600" cy="4876800"/>
          </a:xfrm>
        </p:spPr>
        <p:txBody>
          <a:bodyPr/>
          <a:lstStyle/>
          <a:p>
            <a:r>
              <a:rPr lang="en-US" dirty="0" smtClean="0"/>
              <a:t>Stock market index</a:t>
            </a:r>
          </a:p>
          <a:p>
            <a:pPr lvl="1"/>
            <a:r>
              <a:rPr lang="en-US" dirty="0" smtClean="0"/>
              <a:t>Statistical indicator showing the relative value of a basket of stocks compared to their value in a base year</a:t>
            </a:r>
          </a:p>
          <a:p>
            <a:pPr lvl="1"/>
            <a:r>
              <a:rPr lang="en-US" dirty="0" smtClean="0"/>
              <a:t>Measures the ups and downs of the stock market</a:t>
            </a:r>
          </a:p>
          <a:p>
            <a:pPr lvl="1"/>
            <a:r>
              <a:rPr lang="en-US" dirty="0" smtClean="0"/>
              <a:t>Serves as a useful proxy for the market portfolio</a:t>
            </a:r>
          </a:p>
          <a:p>
            <a:pPr marL="274320" lvl="1" indent="0">
              <a:buNone/>
            </a:pPr>
            <a:endParaRPr lang="en-US" sz="1100" dirty="0" smtClean="0"/>
          </a:p>
          <a:p>
            <a:r>
              <a:rPr lang="en-US" dirty="0" smtClean="0"/>
              <a:t>Exchange traded fund</a:t>
            </a:r>
          </a:p>
          <a:p>
            <a:pPr lvl="1"/>
            <a:r>
              <a:rPr lang="en-US" dirty="0" smtClean="0"/>
              <a:t>Seeks to achieve the same return as a particular market index</a:t>
            </a:r>
          </a:p>
          <a:p>
            <a:pPr lvl="1"/>
            <a:r>
              <a:rPr lang="en-US" dirty="0" smtClean="0"/>
              <a:t>Unlike indexed mutual funds ETF’s can be traded within a day, shorted, and can be purchased on margin</a:t>
            </a:r>
            <a:endParaRPr lang="en-US" dirty="0"/>
          </a:p>
        </p:txBody>
      </p:sp>
      <p:sp>
        <p:nvSpPr>
          <p:cNvPr id="4" name="Date Placeholder 3"/>
          <p:cNvSpPr>
            <a:spLocks noGrp="1"/>
          </p:cNvSpPr>
          <p:nvPr>
            <p:ph type="dt" sz="half" idx="10"/>
          </p:nvPr>
        </p:nvSpPr>
        <p:spPr/>
        <p:txBody>
          <a:bodyPr/>
          <a:lstStyle/>
          <a:p>
            <a:fld id="{7797E47E-3DEF-45F4-A169-A959D39A3968}"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1041193865"/>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Risk-Return Relationship </a:t>
            </a:r>
            <a:endParaRPr lang="en-US" dirty="0"/>
          </a:p>
        </p:txBody>
      </p:sp>
      <p:sp>
        <p:nvSpPr>
          <p:cNvPr id="3" name="Content Placeholder 2"/>
          <p:cNvSpPr>
            <a:spLocks noGrp="1"/>
          </p:cNvSpPr>
          <p:nvPr>
            <p:ph idx="1"/>
          </p:nvPr>
        </p:nvSpPr>
        <p:spPr/>
        <p:txBody>
          <a:bodyPr>
            <a:normAutofit fontScale="92500"/>
          </a:bodyPr>
          <a:lstStyle/>
          <a:p>
            <a:r>
              <a:rPr lang="en-US" dirty="0" smtClean="0"/>
              <a:t>Investors identify an asset’s risk</a:t>
            </a:r>
          </a:p>
          <a:p>
            <a:r>
              <a:rPr lang="en-US" dirty="0" smtClean="0"/>
              <a:t>Investors subsequently establish a price that compensates them for holding an asset with that level of risk</a:t>
            </a:r>
          </a:p>
          <a:p>
            <a:r>
              <a:rPr lang="en-US" dirty="0" smtClean="0"/>
              <a:t>As risk increases so does the investor’s required return</a:t>
            </a:r>
          </a:p>
          <a:p>
            <a:r>
              <a:rPr lang="en-US" dirty="0" smtClean="0"/>
              <a:t>Investors must be compensated to hold risky assets </a:t>
            </a:r>
            <a:endParaRPr lang="en-US" dirty="0"/>
          </a:p>
        </p:txBody>
      </p:sp>
      <p:sp>
        <p:nvSpPr>
          <p:cNvPr id="4" name="Date Placeholder 3"/>
          <p:cNvSpPr>
            <a:spLocks noGrp="1"/>
          </p:cNvSpPr>
          <p:nvPr>
            <p:ph type="dt" sz="half" idx="10"/>
          </p:nvPr>
        </p:nvSpPr>
        <p:spPr/>
        <p:txBody>
          <a:bodyPr/>
          <a:lstStyle/>
          <a:p>
            <a:fld id="{7C6CEF22-C8A5-45C2-ADE6-8DECC0324F34}" type="datetime1">
              <a:rPr lang="en-US" smtClean="0"/>
              <a:t>10/10/2013</a:t>
            </a:fld>
            <a:endParaRPr lang="en-US" dirty="0"/>
          </a:p>
        </p:txBody>
      </p:sp>
      <p:sp>
        <p:nvSpPr>
          <p:cNvPr id="5" name="Footer Placeholder 4"/>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3628955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L02: Systematic Risk</a:t>
            </a:r>
            <a:endParaRPr lang="en-US" dirty="0"/>
          </a:p>
        </p:txBody>
      </p:sp>
      <p:sp>
        <p:nvSpPr>
          <p:cNvPr id="3" name="Content Placeholder 2"/>
          <p:cNvSpPr>
            <a:spLocks noGrp="1"/>
          </p:cNvSpPr>
          <p:nvPr>
            <p:ph idx="1"/>
          </p:nvPr>
        </p:nvSpPr>
        <p:spPr>
          <a:xfrm>
            <a:off x="457200" y="2209800"/>
            <a:ext cx="8229600" cy="4876800"/>
          </a:xfrm>
        </p:spPr>
        <p:txBody>
          <a:bodyPr/>
          <a:lstStyle/>
          <a:p>
            <a:r>
              <a:rPr lang="en-US" dirty="0"/>
              <a:t>Marginal risk</a:t>
            </a:r>
          </a:p>
          <a:p>
            <a:pPr lvl="1"/>
            <a:r>
              <a:rPr lang="en-US" dirty="0"/>
              <a:t>Equal to the covariance between the returns on the asset and the market portfolio</a:t>
            </a:r>
          </a:p>
          <a:p>
            <a:r>
              <a:rPr lang="en-US" dirty="0" smtClean="0"/>
              <a:t>Beta</a:t>
            </a:r>
          </a:p>
          <a:p>
            <a:pPr lvl="1"/>
            <a:r>
              <a:rPr lang="en-US" dirty="0" smtClean="0"/>
              <a:t>Measure of systematic risk generated by the capital asset pricing model (CAPM)</a:t>
            </a:r>
          </a:p>
          <a:p>
            <a:pPr lvl="1"/>
            <a:r>
              <a:rPr lang="en-US" dirty="0" smtClean="0"/>
              <a:t>Equal to the covariance of returns between the asset and the market portfolio divided by the variance of returns of the market</a:t>
            </a:r>
          </a:p>
          <a:p>
            <a:pPr lvl="1"/>
            <a:r>
              <a:rPr lang="en-US" dirty="0" smtClean="0"/>
              <a:t>Measures the amount of systematic risk in a given asset</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0116305E-3177-44C5-989B-DF212EF6269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1158055809"/>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2286000"/>
            <a:ext cx="2971800" cy="1278371"/>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733800"/>
            <a:ext cx="8645234" cy="1828800"/>
          </a:xfrm>
          <a:prstGeom prst="rect">
            <a:avLst/>
          </a:prstGeom>
        </p:spPr>
      </p:pic>
      <p:sp>
        <p:nvSpPr>
          <p:cNvPr id="6" name="Date Placeholder 5"/>
          <p:cNvSpPr>
            <a:spLocks noGrp="1"/>
          </p:cNvSpPr>
          <p:nvPr>
            <p:ph type="dt" sz="half" idx="10"/>
          </p:nvPr>
        </p:nvSpPr>
        <p:spPr/>
        <p:txBody>
          <a:bodyPr/>
          <a:lstStyle/>
          <a:p>
            <a:fld id="{5A4CF54F-70C4-4E3E-ABBB-3B760F402286}" type="datetime1">
              <a:rPr lang="en-US" smtClean="0">
                <a:solidFill>
                  <a:prstClr val="black"/>
                </a:solidFill>
              </a:rPr>
              <a:pPr/>
              <a:t>10/10/2013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872470444"/>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a:t>
            </a:r>
          </a:p>
        </p:txBody>
      </p:sp>
      <p:sp>
        <p:nvSpPr>
          <p:cNvPr id="3" name="Content Placeholder 2"/>
          <p:cNvSpPr>
            <a:spLocks noGrp="1"/>
          </p:cNvSpPr>
          <p:nvPr>
            <p:ph idx="1"/>
          </p:nvPr>
        </p:nvSpPr>
        <p:spPr>
          <a:xfrm>
            <a:off x="457200" y="2209800"/>
            <a:ext cx="8229600" cy="3886200"/>
          </a:xfrm>
        </p:spPr>
        <p:txBody>
          <a:bodyPr/>
          <a:lstStyle/>
          <a:p>
            <a:r>
              <a:rPr lang="en-US" dirty="0" smtClean="0"/>
              <a:t>To estimate beta</a:t>
            </a:r>
          </a:p>
          <a:p>
            <a:pPr lvl="1"/>
            <a:r>
              <a:rPr lang="en-US" sz="2400" dirty="0" smtClean="0"/>
              <a:t>Graph the returns on a specific asset (Stock Y) against the returns on the market portfolio (S&amp;P 500 index)</a:t>
            </a:r>
          </a:p>
          <a:p>
            <a:pPr lvl="1"/>
            <a:r>
              <a:rPr lang="en-US" sz="2400" dirty="0" smtClean="0"/>
              <a:t>The slope of the line of best fit (ordinary least squares regression line) is beta</a:t>
            </a:r>
          </a:p>
          <a:p>
            <a:pPr lvl="1"/>
            <a:r>
              <a:rPr lang="en-US" sz="2400" dirty="0" smtClean="0"/>
              <a:t>The line of best fit, when the return of an asset is plotted against the return on the market portfolio, is also called the characteristic line </a:t>
            </a:r>
          </a:p>
        </p:txBody>
      </p:sp>
      <p:sp>
        <p:nvSpPr>
          <p:cNvPr id="4" name="Date Placeholder 3"/>
          <p:cNvSpPr>
            <a:spLocks noGrp="1"/>
          </p:cNvSpPr>
          <p:nvPr>
            <p:ph type="dt" sz="half" idx="10"/>
          </p:nvPr>
        </p:nvSpPr>
        <p:spPr/>
        <p:txBody>
          <a:bodyPr/>
          <a:lstStyle/>
          <a:p>
            <a:fld id="{1121C43D-339B-4FA3-901A-46115D3F7BE8}"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2535399895"/>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2209800"/>
            <a:ext cx="6173062" cy="4096322"/>
          </a:xfrm>
        </p:spPr>
      </p:pic>
      <p:sp>
        <p:nvSpPr>
          <p:cNvPr id="5" name="Date Placeholder 4"/>
          <p:cNvSpPr>
            <a:spLocks noGrp="1"/>
          </p:cNvSpPr>
          <p:nvPr>
            <p:ph type="dt" sz="half" idx="10"/>
          </p:nvPr>
        </p:nvSpPr>
        <p:spPr/>
        <p:txBody>
          <a:bodyPr/>
          <a:lstStyle/>
          <a:p>
            <a:fld id="{773D996B-E3A6-45BF-B92A-CA2C4638B2DA}"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284502932"/>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Beta</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2438400"/>
            <a:ext cx="8229600" cy="3248526"/>
          </a:xfrm>
        </p:spPr>
      </p:pic>
      <p:sp>
        <p:nvSpPr>
          <p:cNvPr id="5" name="Date Placeholder 4"/>
          <p:cNvSpPr>
            <a:spLocks noGrp="1"/>
          </p:cNvSpPr>
          <p:nvPr>
            <p:ph type="dt" sz="half" idx="10"/>
          </p:nvPr>
        </p:nvSpPr>
        <p:spPr/>
        <p:txBody>
          <a:bodyPr/>
          <a:lstStyle/>
          <a:p>
            <a:fld id="{4FF140C9-F4DD-4AC8-811C-4D1A0DA0DD41}"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708691408"/>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2057400"/>
            <a:ext cx="6629400" cy="4267200"/>
          </a:xfrm>
        </p:spPr>
      </p:pic>
      <p:sp>
        <p:nvSpPr>
          <p:cNvPr id="5" name="Date Placeholder 4"/>
          <p:cNvSpPr>
            <a:spLocks noGrp="1"/>
          </p:cNvSpPr>
          <p:nvPr>
            <p:ph type="dt" sz="half" idx="10"/>
          </p:nvPr>
        </p:nvSpPr>
        <p:spPr/>
        <p:txBody>
          <a:bodyPr/>
          <a:lstStyle/>
          <a:p>
            <a:fld id="{FC6633A4-D245-485A-91DD-491A0B3CD597}" type="datetime1">
              <a:rPr lang="en-US" smtClean="0">
                <a:solidFill>
                  <a:prstClr val="black"/>
                </a:solidFill>
              </a:rPr>
              <a:pPr/>
              <a:t>10/10/2013</a:t>
            </a:fld>
            <a:endParaRPr lang="en-US" dirty="0">
              <a:solidFill>
                <a:prstClr val="black"/>
              </a:solidFill>
            </a:endParaRPr>
          </a:p>
        </p:txBody>
      </p:sp>
      <p:sp>
        <p:nvSpPr>
          <p:cNvPr id="7" name="Footer Placeholder 5"/>
          <p:cNvSpPr>
            <a:spLocks noGrp="1"/>
          </p:cNvSpPr>
          <p:nvPr>
            <p:ph type="ftr" sz="quarter" idx="11"/>
          </p:nvPr>
        </p:nvSpPr>
        <p:spPr>
          <a:xfrm>
            <a:off x="3352800" y="6528816"/>
            <a:ext cx="4114800" cy="329184"/>
          </a:xfrm>
        </p:spPr>
        <p:txBody>
          <a:bodyPr/>
          <a:lstStyle/>
          <a:p>
            <a:r>
              <a:rPr lang="en-US" dirty="0"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4223710782"/>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Beta</a:t>
            </a:r>
            <a:endParaRPr lang="en-US" dirty="0"/>
          </a:p>
        </p:txBody>
      </p:sp>
      <p:sp>
        <p:nvSpPr>
          <p:cNvPr id="3" name="Content Placeholder 2"/>
          <p:cNvSpPr>
            <a:spLocks noGrp="1"/>
          </p:cNvSpPr>
          <p:nvPr>
            <p:ph idx="1"/>
          </p:nvPr>
        </p:nvSpPr>
        <p:spPr>
          <a:xfrm>
            <a:off x="457200" y="2133600"/>
            <a:ext cx="8229600" cy="4876800"/>
          </a:xfrm>
        </p:spPr>
        <p:txBody>
          <a:bodyPr/>
          <a:lstStyle/>
          <a:p>
            <a:r>
              <a:rPr lang="en-US" dirty="0" smtClean="0"/>
              <a:t>The market’s beta is equal to 1</a:t>
            </a:r>
          </a:p>
          <a:p>
            <a:endParaRPr lang="en-US" dirty="0"/>
          </a:p>
          <a:p>
            <a:r>
              <a:rPr lang="en-US" dirty="0" smtClean="0"/>
              <a:t>The risk free asset’s beta is equal to 0</a:t>
            </a:r>
          </a:p>
          <a:p>
            <a:endParaRPr lang="en-US" dirty="0"/>
          </a:p>
          <a:p>
            <a:r>
              <a:rPr lang="en-US" dirty="0" smtClean="0"/>
              <a:t>Portfolio beta</a:t>
            </a:r>
          </a:p>
          <a:p>
            <a:pPr lvl="1"/>
            <a:r>
              <a:rPr lang="en-US" dirty="0" smtClean="0"/>
              <a:t>The weighted average of the individual betas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5257800"/>
            <a:ext cx="6182588" cy="895475"/>
          </a:xfrm>
          <a:prstGeom prst="rect">
            <a:avLst/>
          </a:prstGeom>
        </p:spPr>
      </p:pic>
      <p:sp>
        <p:nvSpPr>
          <p:cNvPr id="5" name="Date Placeholder 4"/>
          <p:cNvSpPr>
            <a:spLocks noGrp="1"/>
          </p:cNvSpPr>
          <p:nvPr>
            <p:ph type="dt" sz="half" idx="10"/>
          </p:nvPr>
        </p:nvSpPr>
        <p:spPr/>
        <p:txBody>
          <a:bodyPr/>
          <a:lstStyle/>
          <a:p>
            <a:fld id="{FF2B59E3-5F73-484F-A470-338C8375F3E2}"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815548749"/>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Beta</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2362200"/>
            <a:ext cx="8229600" cy="2110363"/>
          </a:xfrm>
        </p:spPr>
      </p:pic>
      <p:sp>
        <p:nvSpPr>
          <p:cNvPr id="5" name="Date Placeholder 4"/>
          <p:cNvSpPr>
            <a:spLocks noGrp="1"/>
          </p:cNvSpPr>
          <p:nvPr>
            <p:ph type="dt" sz="half" idx="10"/>
          </p:nvPr>
        </p:nvSpPr>
        <p:spPr/>
        <p:txBody>
          <a:bodyPr/>
          <a:lstStyle/>
          <a:p>
            <a:fld id="{A1F9507A-1D2B-4CAE-9B90-B82775033716}"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2125848780"/>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Equilibrium Risk and Return</a:t>
            </a:r>
            <a:endParaRPr lang="en-US" dirty="0"/>
          </a:p>
        </p:txBody>
      </p:sp>
      <p:sp>
        <p:nvSpPr>
          <p:cNvPr id="3" name="Content Placeholder 2"/>
          <p:cNvSpPr>
            <a:spLocks noGrp="1"/>
          </p:cNvSpPr>
          <p:nvPr>
            <p:ph idx="1"/>
          </p:nvPr>
        </p:nvSpPr>
        <p:spPr>
          <a:xfrm>
            <a:off x="457200" y="2286000"/>
            <a:ext cx="8229600" cy="4876800"/>
          </a:xfrm>
        </p:spPr>
        <p:txBody>
          <a:bodyPr/>
          <a:lstStyle/>
          <a:p>
            <a:r>
              <a:rPr lang="en-US" dirty="0" smtClean="0"/>
              <a:t>Portfolio possibility line</a:t>
            </a:r>
          </a:p>
          <a:p>
            <a:pPr lvl="1"/>
            <a:r>
              <a:rPr lang="en-US" dirty="0"/>
              <a:t>Shows all of the risk and return combinations that can be achieved by forming two-asset portfolios with the risk-free asset and a risky </a:t>
            </a:r>
            <a:r>
              <a:rPr lang="en-US" dirty="0" smtClean="0"/>
              <a:t>asset</a:t>
            </a:r>
          </a:p>
          <a:p>
            <a:pPr lvl="1"/>
            <a:endParaRPr lang="en-US" dirty="0" smtClean="0"/>
          </a:p>
          <a:p>
            <a:pPr lvl="1"/>
            <a:r>
              <a:rPr lang="en-US" dirty="0" smtClean="0"/>
              <a:t>Buying on the margin extends this line </a:t>
            </a:r>
          </a:p>
          <a:p>
            <a:pPr lvl="1"/>
            <a:endParaRPr lang="en-US" dirty="0" smtClean="0"/>
          </a:p>
          <a:p>
            <a:pPr lvl="1"/>
            <a:r>
              <a:rPr lang="en-US" dirty="0" smtClean="0"/>
              <a:t>All asset combinations will plot on this line</a:t>
            </a:r>
          </a:p>
          <a:p>
            <a:pPr lvl="1">
              <a:buNone/>
            </a:pPr>
            <a:endParaRPr lang="en-US" dirty="0" smtClean="0"/>
          </a:p>
          <a:p>
            <a:pPr lvl="1"/>
            <a:r>
              <a:rPr lang="en-US" dirty="0" smtClean="0"/>
              <a:t>The slope of this line is called the </a:t>
            </a:r>
            <a:r>
              <a:rPr lang="en-US" dirty="0" err="1" smtClean="0"/>
              <a:t>Treynor</a:t>
            </a:r>
            <a:r>
              <a:rPr lang="en-US" dirty="0" smtClean="0"/>
              <a:t> Index </a:t>
            </a:r>
            <a:endParaRPr lang="en-US" dirty="0"/>
          </a:p>
          <a:p>
            <a:endParaRPr lang="en-US" dirty="0" smtClean="0"/>
          </a:p>
          <a:p>
            <a:pPr lvl="1"/>
            <a:endParaRPr lang="en-US" dirty="0"/>
          </a:p>
          <a:p>
            <a:pPr marL="274320" lvl="1" indent="0">
              <a:buNone/>
            </a:pPr>
            <a:endParaRPr lang="en-US" dirty="0" smtClean="0"/>
          </a:p>
          <a:p>
            <a:pPr lvl="1"/>
            <a:endParaRPr lang="en-US" dirty="0" smtClean="0"/>
          </a:p>
        </p:txBody>
      </p:sp>
      <p:sp>
        <p:nvSpPr>
          <p:cNvPr id="4" name="Date Placeholder 3"/>
          <p:cNvSpPr>
            <a:spLocks noGrp="1"/>
          </p:cNvSpPr>
          <p:nvPr>
            <p:ph type="dt" sz="half" idx="10"/>
          </p:nvPr>
        </p:nvSpPr>
        <p:spPr/>
        <p:txBody>
          <a:bodyPr/>
          <a:lstStyle/>
          <a:p>
            <a:fld id="{6CEAED12-041B-461A-BE28-8EEA21A9FB76}"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533905539"/>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Treynor</a:t>
            </a:r>
            <a:r>
              <a:rPr lang="en-US" dirty="0" smtClean="0"/>
              <a:t> Index</a:t>
            </a:r>
            <a:endParaRPr lang="en-US" dirty="0"/>
          </a:p>
        </p:txBody>
      </p:sp>
      <p:sp>
        <p:nvSpPr>
          <p:cNvPr id="3" name="Content Placeholder 2"/>
          <p:cNvSpPr>
            <a:spLocks noGrp="1"/>
          </p:cNvSpPr>
          <p:nvPr>
            <p:ph idx="1"/>
          </p:nvPr>
        </p:nvSpPr>
        <p:spPr/>
        <p:txBody>
          <a:bodyPr/>
          <a:lstStyle/>
          <a:p>
            <a:r>
              <a:rPr lang="en-US" dirty="0"/>
              <a:t>Treynor </a:t>
            </a:r>
            <a:r>
              <a:rPr lang="en-US" dirty="0" smtClean="0"/>
              <a:t>Index</a:t>
            </a:r>
            <a:endParaRPr lang="en-US" dirty="0"/>
          </a:p>
          <a:p>
            <a:pPr lvl="1"/>
            <a:r>
              <a:rPr lang="en-US" dirty="0"/>
              <a:t>The ratio of the return premium for an asset to its systematic risk (beta)</a:t>
            </a:r>
          </a:p>
          <a:p>
            <a:pPr lvl="1"/>
            <a:r>
              <a:rPr lang="en-US" dirty="0"/>
              <a:t>The return premium is the difference between the expected return on an asset and the return on the risk-free asset</a:t>
            </a:r>
          </a:p>
          <a:p>
            <a:pPr lvl="1"/>
            <a:r>
              <a:rPr lang="en-US" dirty="0"/>
              <a:t>Named after Jack </a:t>
            </a:r>
            <a:r>
              <a:rPr lang="en-US" dirty="0" err="1" smtClean="0"/>
              <a:t>Treynor</a:t>
            </a:r>
            <a:endParaRPr lang="en-US" dirty="0" smtClean="0"/>
          </a:p>
          <a:p>
            <a:pPr lvl="1"/>
            <a:r>
              <a:rPr lang="en-US" dirty="0" smtClean="0"/>
              <a:t>Allows you to rank stocks based on return per unit of risk</a:t>
            </a:r>
          </a:p>
          <a:p>
            <a:pPr lvl="1"/>
            <a:r>
              <a:rPr lang="en-US" dirty="0" smtClean="0"/>
              <a:t>Let’s look at an example and then add borrowing to the equation</a:t>
            </a:r>
            <a:endParaRPr lang="en-US" dirty="0"/>
          </a:p>
          <a:p>
            <a:endParaRPr lang="en-US" dirty="0"/>
          </a:p>
        </p:txBody>
      </p:sp>
      <p:sp>
        <p:nvSpPr>
          <p:cNvPr id="4" name="Date Placeholder 3"/>
          <p:cNvSpPr>
            <a:spLocks noGrp="1"/>
          </p:cNvSpPr>
          <p:nvPr>
            <p:ph type="dt" sz="half" idx="10"/>
          </p:nvPr>
        </p:nvSpPr>
        <p:spPr/>
        <p:txBody>
          <a:bodyPr/>
          <a:lstStyle/>
          <a:p>
            <a:fld id="{471EBAE9-3A9B-4FFF-BE2C-9E143D29729E}"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4090126672"/>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Risk-Return Relationship</a:t>
            </a:r>
          </a:p>
        </p:txBody>
      </p:sp>
      <p:sp>
        <p:nvSpPr>
          <p:cNvPr id="3" name="Content Placeholder 2"/>
          <p:cNvSpPr>
            <a:spLocks noGrp="1"/>
          </p:cNvSpPr>
          <p:nvPr>
            <p:ph idx="1"/>
          </p:nvPr>
        </p:nvSpPr>
        <p:spPr>
          <a:xfrm>
            <a:off x="381000" y="2209800"/>
            <a:ext cx="8229600" cy="3962400"/>
          </a:xfrm>
        </p:spPr>
        <p:txBody>
          <a:bodyPr>
            <a:normAutofit fontScale="92500" lnSpcReduction="10000"/>
          </a:bodyPr>
          <a:lstStyle/>
          <a:p>
            <a:r>
              <a:rPr lang="en-US" sz="3300" dirty="0" smtClean="0"/>
              <a:t>Portfolio risk is harder to measure</a:t>
            </a:r>
          </a:p>
          <a:p>
            <a:pPr marL="0" indent="0">
              <a:buNone/>
            </a:pPr>
            <a:endParaRPr lang="en-US" dirty="0" smtClean="0"/>
          </a:p>
          <a:p>
            <a:r>
              <a:rPr lang="en-US" sz="3300" dirty="0" smtClean="0"/>
              <a:t>Portfolio of assets</a:t>
            </a:r>
          </a:p>
          <a:p>
            <a:pPr lvl="1"/>
            <a:r>
              <a:rPr lang="en-US" dirty="0" smtClean="0"/>
              <a:t>A collection of group of assets</a:t>
            </a:r>
          </a:p>
          <a:p>
            <a:pPr lvl="1"/>
            <a:endParaRPr lang="en-US" dirty="0"/>
          </a:p>
          <a:p>
            <a:r>
              <a:rPr lang="en-US" sz="3000" dirty="0" smtClean="0"/>
              <a:t>Modern portfolio theory</a:t>
            </a:r>
          </a:p>
          <a:p>
            <a:pPr lvl="1"/>
            <a:r>
              <a:rPr lang="en-US" dirty="0" smtClean="0"/>
              <a:t>The theory that all investors hold a portfolio of assets called the market portfolio and that risk is measured by the correlation of an asset to this portfolio. </a:t>
            </a:r>
          </a:p>
          <a:p>
            <a:pPr lvl="2"/>
            <a:r>
              <a:rPr lang="en-US" dirty="0" smtClean="0"/>
              <a:t>The relationship between risk and return is captured by the CAPM relationship</a:t>
            </a:r>
            <a:endParaRPr lang="en-US" dirty="0"/>
          </a:p>
        </p:txBody>
      </p:sp>
      <p:sp>
        <p:nvSpPr>
          <p:cNvPr id="4" name="Date Placeholder 3"/>
          <p:cNvSpPr>
            <a:spLocks noGrp="1"/>
          </p:cNvSpPr>
          <p:nvPr>
            <p:ph type="dt" sz="half" idx="10"/>
          </p:nvPr>
        </p:nvSpPr>
        <p:spPr/>
        <p:txBody>
          <a:bodyPr/>
          <a:lstStyle/>
          <a:p>
            <a:fld id="{3CF9D4D5-A80B-4808-A377-FC8A52B9BBBA}" type="datetime1">
              <a:rPr lang="en-US" smtClean="0"/>
              <a:t>10/10/2013</a:t>
            </a:fld>
            <a:endParaRPr lang="en-US" dirty="0"/>
          </a:p>
        </p:txBody>
      </p:sp>
      <p:sp>
        <p:nvSpPr>
          <p:cNvPr id="5" name="Footer Placeholder 4"/>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2497365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 with the Risk-Free Asset</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057400"/>
            <a:ext cx="8229600" cy="4589269"/>
          </a:xfrm>
        </p:spPr>
      </p:pic>
      <p:sp>
        <p:nvSpPr>
          <p:cNvPr id="5" name="Date Placeholder 4"/>
          <p:cNvSpPr>
            <a:spLocks noGrp="1"/>
          </p:cNvSpPr>
          <p:nvPr>
            <p:ph type="dt" sz="half" idx="10"/>
          </p:nvPr>
        </p:nvSpPr>
        <p:spPr/>
        <p:txBody>
          <a:bodyPr/>
          <a:lstStyle/>
          <a:p>
            <a:fld id="{35E8A967-7999-4D30-8E7B-29014DEB0388}"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a:xfrm>
            <a:off x="3276600" y="6528816"/>
            <a:ext cx="4114800" cy="329184"/>
          </a:xfrm>
        </p:spPr>
        <p:txBody>
          <a:bodyPr/>
          <a:lstStyle/>
          <a:p>
            <a:r>
              <a:rPr lang="en-US" dirty="0"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4092098209"/>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Portfolios with the Risk-Free Asset</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2133601"/>
            <a:ext cx="7086600" cy="4267200"/>
          </a:xfrm>
        </p:spPr>
      </p:pic>
      <p:sp>
        <p:nvSpPr>
          <p:cNvPr id="5" name="Date Placeholder 4"/>
          <p:cNvSpPr>
            <a:spLocks noGrp="1"/>
          </p:cNvSpPr>
          <p:nvPr>
            <p:ph type="dt" sz="half" idx="10"/>
          </p:nvPr>
        </p:nvSpPr>
        <p:spPr/>
        <p:txBody>
          <a:bodyPr/>
          <a:lstStyle/>
          <a:p>
            <a:fld id="{C3FC2745-0794-4C58-8CA9-550D3233275A}"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a:xfrm>
            <a:off x="3276600" y="6528816"/>
            <a:ext cx="4114800" cy="329184"/>
          </a:xfrm>
        </p:spPr>
        <p:txBody>
          <a:bodyPr/>
          <a:lstStyle/>
          <a:p>
            <a:r>
              <a:rPr lang="en-US" dirty="0"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002348358"/>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 of Borrowing to Portfolio</a:t>
            </a:r>
            <a:endParaRPr lang="en-US" dirty="0"/>
          </a:p>
        </p:txBody>
      </p:sp>
      <p:sp>
        <p:nvSpPr>
          <p:cNvPr id="3" name="Content Placeholder 2"/>
          <p:cNvSpPr>
            <a:spLocks noGrp="1"/>
          </p:cNvSpPr>
          <p:nvPr>
            <p:ph idx="1"/>
          </p:nvPr>
        </p:nvSpPr>
        <p:spPr>
          <a:xfrm>
            <a:off x="457200" y="1981200"/>
            <a:ext cx="8229600" cy="4876800"/>
          </a:xfrm>
        </p:spPr>
        <p:txBody>
          <a:bodyPr/>
          <a:lstStyle/>
          <a:p>
            <a:r>
              <a:rPr lang="en-US" dirty="0" smtClean="0"/>
              <a:t>Buying on margin</a:t>
            </a:r>
          </a:p>
          <a:p>
            <a:pPr lvl="1"/>
            <a:r>
              <a:rPr lang="en-US" dirty="0" smtClean="0"/>
              <a:t>Borrowing to buy more than you can afford with your own money </a:t>
            </a:r>
            <a:endParaRPr lang="en-US" dirty="0"/>
          </a:p>
          <a:p>
            <a:r>
              <a:rPr lang="en-US" dirty="0" smtClean="0"/>
              <a:t>Borrowing by issuing T-Bills</a:t>
            </a:r>
          </a:p>
          <a:p>
            <a:pPr lvl="1"/>
            <a:r>
              <a:rPr lang="en-US" dirty="0" smtClean="0"/>
              <a:t>Long T-Bills</a:t>
            </a:r>
          </a:p>
          <a:p>
            <a:pPr lvl="2"/>
            <a:r>
              <a:rPr lang="en-US" dirty="0" smtClean="0"/>
              <a:t>A trading position in which an asset (T-Bills) is bought and owned with the expectation that it can be sold at a higher price</a:t>
            </a:r>
          </a:p>
          <a:p>
            <a:pPr lvl="2"/>
            <a:r>
              <a:rPr lang="en-US" dirty="0" smtClean="0"/>
              <a:t>Opposite of short position</a:t>
            </a:r>
          </a:p>
          <a:p>
            <a:pPr lvl="1"/>
            <a:r>
              <a:rPr lang="en-US" dirty="0" smtClean="0"/>
              <a:t>Short T-Bills</a:t>
            </a:r>
          </a:p>
          <a:p>
            <a:pPr lvl="2"/>
            <a:r>
              <a:rPr lang="en-US" dirty="0" smtClean="0"/>
              <a:t>A trading position in which an asset is sold with the expectation that it can be bought back at a lower price</a:t>
            </a:r>
          </a:p>
          <a:p>
            <a:pPr lvl="2"/>
            <a:r>
              <a:rPr lang="en-US" dirty="0" smtClean="0"/>
              <a:t>Opposite of long position</a:t>
            </a:r>
            <a:endParaRPr lang="en-US" dirty="0"/>
          </a:p>
          <a:p>
            <a:pPr lvl="1"/>
            <a:endParaRPr lang="en-US" dirty="0"/>
          </a:p>
        </p:txBody>
      </p:sp>
      <p:sp>
        <p:nvSpPr>
          <p:cNvPr id="4" name="Date Placeholder 3"/>
          <p:cNvSpPr>
            <a:spLocks noGrp="1"/>
          </p:cNvSpPr>
          <p:nvPr>
            <p:ph type="dt" sz="half" idx="10"/>
          </p:nvPr>
        </p:nvSpPr>
        <p:spPr/>
        <p:txBody>
          <a:bodyPr/>
          <a:lstStyle/>
          <a:p>
            <a:fld id="{43FE722B-98D9-4E81-842C-538F84FE0487}"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2837683085"/>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 of Borrowing to Portfolio</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103119"/>
            <a:ext cx="7315200" cy="4346819"/>
          </a:xfrm>
          <a:prstGeom prst="rect">
            <a:avLst/>
          </a:prstGeom>
        </p:spPr>
      </p:pic>
      <p:sp>
        <p:nvSpPr>
          <p:cNvPr id="5" name="Date Placeholder 4"/>
          <p:cNvSpPr>
            <a:spLocks noGrp="1"/>
          </p:cNvSpPr>
          <p:nvPr>
            <p:ph type="dt" sz="half" idx="10"/>
          </p:nvPr>
        </p:nvSpPr>
        <p:spPr/>
        <p:txBody>
          <a:bodyPr/>
          <a:lstStyle/>
          <a:p>
            <a:fld id="{86AA18ED-BEF3-44A3-ADCF-BA1FE9D3A949}"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2941189470"/>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 of Borrowing to Portfolio</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438400"/>
            <a:ext cx="8229600" cy="3685499"/>
          </a:xfrm>
        </p:spPr>
      </p:pic>
      <p:sp>
        <p:nvSpPr>
          <p:cNvPr id="5" name="Date Placeholder 4"/>
          <p:cNvSpPr>
            <a:spLocks noGrp="1"/>
          </p:cNvSpPr>
          <p:nvPr>
            <p:ph type="dt" sz="half" idx="10"/>
          </p:nvPr>
        </p:nvSpPr>
        <p:spPr/>
        <p:txBody>
          <a:bodyPr/>
          <a:lstStyle/>
          <a:p>
            <a:fld id="{9B4B0435-461E-4F59-A739-8C3AD6541C9D}"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2417021588"/>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 of Borrowing to Portfolio</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2057400"/>
            <a:ext cx="7335274" cy="4114800"/>
          </a:xfrm>
        </p:spPr>
      </p:pic>
      <p:sp>
        <p:nvSpPr>
          <p:cNvPr id="5" name="Date Placeholder 4"/>
          <p:cNvSpPr>
            <a:spLocks noGrp="1"/>
          </p:cNvSpPr>
          <p:nvPr>
            <p:ph type="dt" sz="half" idx="10"/>
          </p:nvPr>
        </p:nvSpPr>
        <p:spPr/>
        <p:txBody>
          <a:bodyPr/>
          <a:lstStyle/>
          <a:p>
            <a:fld id="{E6B32FB7-2C6A-44BD-9C86-7E5F7710D19A}"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99926607"/>
      </p:ext>
    </p:extLst>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Treynor Index</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2057401"/>
            <a:ext cx="7563906" cy="4114800"/>
          </a:xfrm>
        </p:spPr>
      </p:pic>
      <p:sp>
        <p:nvSpPr>
          <p:cNvPr id="5" name="Date Placeholder 4"/>
          <p:cNvSpPr>
            <a:spLocks noGrp="1"/>
          </p:cNvSpPr>
          <p:nvPr>
            <p:ph type="dt" sz="half" idx="10"/>
          </p:nvPr>
        </p:nvSpPr>
        <p:spPr/>
        <p:txBody>
          <a:bodyPr/>
          <a:lstStyle/>
          <a:p>
            <a:fld id="{B8379A47-4953-4585-B3E9-E537CAAEB425}"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4051347052"/>
      </p:ext>
    </p:extLst>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Treynor Index</a:t>
            </a:r>
          </a:p>
        </p:txBody>
      </p:sp>
      <p:sp>
        <p:nvSpPr>
          <p:cNvPr id="3" name="Content Placeholder 2"/>
          <p:cNvSpPr>
            <a:spLocks noGrp="1"/>
          </p:cNvSpPr>
          <p:nvPr>
            <p:ph idx="1"/>
          </p:nvPr>
        </p:nvSpPr>
        <p:spPr>
          <a:xfrm>
            <a:off x="457200" y="2209800"/>
            <a:ext cx="8229600" cy="3886200"/>
          </a:xfrm>
        </p:spPr>
        <p:txBody>
          <a:bodyPr/>
          <a:lstStyle/>
          <a:p>
            <a:r>
              <a:rPr lang="en-US" dirty="0" smtClean="0"/>
              <a:t>The formula for the Treynor Index is</a:t>
            </a:r>
          </a:p>
          <a:p>
            <a:endParaRPr lang="en-US" dirty="0"/>
          </a:p>
          <a:p>
            <a:endParaRPr lang="en-US" dirty="0" smtClean="0"/>
          </a:p>
          <a:p>
            <a:endParaRPr lang="en-US" dirty="0"/>
          </a:p>
          <a:p>
            <a:r>
              <a:rPr lang="en-US" dirty="0" smtClean="0"/>
              <a:t>The Treynor Index measures the excess of the asset’s return over the risk-free return</a:t>
            </a:r>
          </a:p>
          <a:p>
            <a:pPr>
              <a:buNone/>
            </a:pPr>
            <a:endParaRPr lang="en-US" sz="1600" dirty="0" smtClean="0"/>
          </a:p>
          <a:p>
            <a:pPr lvl="1"/>
            <a:r>
              <a:rPr lang="en-US" sz="2400" dirty="0" smtClean="0"/>
              <a:t>Excess return is also called the risk premium</a:t>
            </a:r>
            <a:endParaRPr lang="en-US" sz="24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971800"/>
            <a:ext cx="3734023" cy="933506"/>
          </a:xfrm>
          <a:prstGeom prst="rect">
            <a:avLst/>
          </a:prstGeom>
        </p:spPr>
      </p:pic>
      <p:sp>
        <p:nvSpPr>
          <p:cNvPr id="5" name="Date Placeholder 4"/>
          <p:cNvSpPr>
            <a:spLocks noGrp="1"/>
          </p:cNvSpPr>
          <p:nvPr>
            <p:ph type="dt" sz="half" idx="10"/>
          </p:nvPr>
        </p:nvSpPr>
        <p:spPr/>
        <p:txBody>
          <a:bodyPr/>
          <a:lstStyle/>
          <a:p>
            <a:fld id="{EB90A867-5F2B-401C-A425-3249F1FA4C49}"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1251799060"/>
      </p:ext>
    </p:extLst>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Equilibrium	</a:t>
            </a:r>
            <a:endParaRPr lang="en-US" dirty="0"/>
          </a:p>
        </p:txBody>
      </p:sp>
      <p:pic>
        <p:nvPicPr>
          <p:cNvPr id="6" name="Content Placeholder 5"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057400"/>
            <a:ext cx="8229600" cy="2509221"/>
          </a:xfrm>
        </p:spPr>
      </p:pic>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4648200"/>
            <a:ext cx="6211167" cy="1600201"/>
          </a:xfrm>
          <a:prstGeom prst="rect">
            <a:avLst/>
          </a:prstGeom>
        </p:spPr>
      </p:pic>
      <p:sp>
        <p:nvSpPr>
          <p:cNvPr id="5" name="Date Placeholder 4"/>
          <p:cNvSpPr>
            <a:spLocks noGrp="1"/>
          </p:cNvSpPr>
          <p:nvPr>
            <p:ph type="dt" sz="half" idx="10"/>
          </p:nvPr>
        </p:nvSpPr>
        <p:spPr/>
        <p:txBody>
          <a:bodyPr/>
          <a:lstStyle/>
          <a:p>
            <a:fld id="{06893B95-98EA-4187-B87F-B4365A416A28}" type="datetime1">
              <a:rPr lang="en-US" smtClean="0">
                <a:solidFill>
                  <a:prstClr val="black"/>
                </a:solidFill>
              </a:rPr>
              <a:pPr/>
              <a:t>10/10/2013</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609002969"/>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Equilibrium	</a:t>
            </a:r>
          </a:p>
        </p:txBody>
      </p:sp>
      <p:pic>
        <p:nvPicPr>
          <p:cNvPr id="5" name="Content Placeholder 4"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2133600"/>
            <a:ext cx="7098058" cy="4355441"/>
          </a:xfrm>
        </p:spPr>
      </p:pic>
      <p:sp>
        <p:nvSpPr>
          <p:cNvPr id="4" name="Date Placeholder 3"/>
          <p:cNvSpPr>
            <a:spLocks noGrp="1"/>
          </p:cNvSpPr>
          <p:nvPr>
            <p:ph type="dt" sz="half" idx="10"/>
          </p:nvPr>
        </p:nvSpPr>
        <p:spPr/>
        <p:txBody>
          <a:bodyPr/>
          <a:lstStyle/>
          <a:p>
            <a:fld id="{B4E3FCA8-744A-4A55-B4B4-DC52B875C5E2}"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579804981"/>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smtClean="0"/>
              <a:t>L02: Computing the Return on a Single Asset</a:t>
            </a:r>
            <a:endParaRPr lang="en-US" dirty="0"/>
          </a:p>
        </p:txBody>
      </p:sp>
      <p:sp>
        <p:nvSpPr>
          <p:cNvPr id="3" name="Content Placeholder 2"/>
          <p:cNvSpPr>
            <a:spLocks noGrp="1"/>
          </p:cNvSpPr>
          <p:nvPr>
            <p:ph idx="1"/>
          </p:nvPr>
        </p:nvSpPr>
        <p:spPr>
          <a:xfrm>
            <a:off x="457200" y="2209800"/>
            <a:ext cx="8229600" cy="2743200"/>
          </a:xfrm>
        </p:spPr>
        <p:txBody>
          <a:bodyPr/>
          <a:lstStyle/>
          <a:p>
            <a:r>
              <a:rPr lang="en-US" dirty="0" smtClean="0"/>
              <a:t>Computing simple returns</a:t>
            </a:r>
          </a:p>
          <a:p>
            <a:pPr lvl="1"/>
            <a:r>
              <a:rPr lang="en-US" dirty="0" smtClean="0"/>
              <a:t>Holding period return (HPR)</a:t>
            </a:r>
          </a:p>
          <a:p>
            <a:pPr lvl="2"/>
            <a:r>
              <a:rPr lang="en-US" dirty="0"/>
              <a:t>	</a:t>
            </a:r>
            <a:r>
              <a:rPr lang="en-US" dirty="0" smtClean="0"/>
              <a:t>consists of earnings from dividends paid, plus the return appreciation or </a:t>
            </a:r>
            <a:r>
              <a:rPr lang="en-US" b="1" dirty="0" smtClean="0"/>
              <a:t>capital gain </a:t>
            </a:r>
            <a:r>
              <a:rPr lang="en-US" dirty="0" smtClean="0"/>
              <a:t>in the stocks price</a:t>
            </a:r>
          </a:p>
          <a:p>
            <a:pPr marL="274320" lvl="1" indent="0">
              <a:buNone/>
            </a:pPr>
            <a:r>
              <a:rPr lang="en-US" dirty="0" smtClean="0"/>
              <a:t>						</a:t>
            </a:r>
          </a:p>
          <a:p>
            <a:pPr marL="274320" lvl="1" indent="0">
              <a:buNone/>
            </a:pPr>
            <a:r>
              <a:rPr lang="en-US" dirty="0"/>
              <a:t>	</a:t>
            </a:r>
            <a:r>
              <a:rPr lang="en-US" dirty="0" smtClean="0"/>
              <a:t>					  </a:t>
            </a:r>
          </a:p>
          <a:p>
            <a:pPr marL="274320" lvl="1" indent="0">
              <a:buNone/>
            </a:pPr>
            <a:r>
              <a:rPr lang="en-US" dirty="0" smtClean="0"/>
              <a:t>or</a:t>
            </a:r>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952496"/>
            <a:ext cx="4953000" cy="695704"/>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4953000"/>
            <a:ext cx="6068272" cy="885949"/>
          </a:xfrm>
          <a:prstGeom prst="rect">
            <a:avLst/>
          </a:prstGeom>
        </p:spPr>
      </p:pic>
      <p:sp>
        <p:nvSpPr>
          <p:cNvPr id="6" name="Date Placeholder 5"/>
          <p:cNvSpPr>
            <a:spLocks noGrp="1"/>
          </p:cNvSpPr>
          <p:nvPr>
            <p:ph type="dt" sz="half" idx="10"/>
          </p:nvPr>
        </p:nvSpPr>
        <p:spPr/>
        <p:txBody>
          <a:bodyPr/>
          <a:lstStyle/>
          <a:p>
            <a:fld id="{86610E1F-F215-428A-9B05-099F20535EED}" type="datetime1">
              <a:rPr lang="en-US" smtClean="0"/>
              <a:t>10/10/2013</a:t>
            </a:fld>
            <a:endParaRPr lang="en-US" dirty="0"/>
          </a:p>
        </p:txBody>
      </p:sp>
      <p:sp>
        <p:nvSpPr>
          <p:cNvPr id="7" name="Footer Placeholder 6"/>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780021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Equilibrium	</a:t>
            </a:r>
          </a:p>
        </p:txBody>
      </p:sp>
      <p:sp>
        <p:nvSpPr>
          <p:cNvPr id="3" name="Content Placeholder 2"/>
          <p:cNvSpPr>
            <a:spLocks noGrp="1"/>
          </p:cNvSpPr>
          <p:nvPr>
            <p:ph idx="1"/>
          </p:nvPr>
        </p:nvSpPr>
        <p:spPr/>
        <p:txBody>
          <a:bodyPr/>
          <a:lstStyle/>
          <a:p>
            <a:r>
              <a:rPr lang="en-US" dirty="0" smtClean="0"/>
              <a:t>Capital market equilibrium</a:t>
            </a:r>
          </a:p>
          <a:p>
            <a:pPr lvl="1"/>
            <a:r>
              <a:rPr lang="en-US" dirty="0" smtClean="0"/>
              <a:t>Ignoring dividends and assuming that the future is fixed, we can express the return as</a:t>
            </a:r>
          </a:p>
          <a:p>
            <a:pPr lvl="1"/>
            <a:endParaRPr lang="en-US" dirty="0"/>
          </a:p>
          <a:p>
            <a:pPr lvl="1"/>
            <a:endParaRPr lang="en-US" dirty="0" smtClean="0"/>
          </a:p>
          <a:p>
            <a:r>
              <a:rPr lang="en-US" dirty="0" smtClean="0"/>
              <a:t>The security market line</a:t>
            </a:r>
          </a:p>
          <a:p>
            <a:pPr lvl="1"/>
            <a:r>
              <a:rPr lang="en-US" dirty="0" smtClean="0"/>
              <a:t>The market portfolio’s Treynor Index is </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3680" y="3249686"/>
            <a:ext cx="2523436" cy="1017514"/>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760" y="5257800"/>
            <a:ext cx="4334480" cy="847843"/>
          </a:xfrm>
          <a:prstGeom prst="rect">
            <a:avLst/>
          </a:prstGeom>
        </p:spPr>
      </p:pic>
      <p:sp>
        <p:nvSpPr>
          <p:cNvPr id="6" name="Date Placeholder 5"/>
          <p:cNvSpPr>
            <a:spLocks noGrp="1"/>
          </p:cNvSpPr>
          <p:nvPr>
            <p:ph type="dt" sz="half" idx="10"/>
          </p:nvPr>
        </p:nvSpPr>
        <p:spPr/>
        <p:txBody>
          <a:bodyPr/>
          <a:lstStyle/>
          <a:p>
            <a:fld id="{C578AE98-2052-4FE6-B4BC-D7EB578456BB}" type="datetime1">
              <a:rPr lang="en-US" smtClean="0">
                <a:solidFill>
                  <a:prstClr val="black"/>
                </a:solidFill>
              </a:rPr>
              <a:pPr/>
              <a:t>10/10/2013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72438270"/>
      </p:ext>
    </p:extLst>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Equilibrium	</a:t>
            </a:r>
          </a:p>
        </p:txBody>
      </p:sp>
      <p:sp>
        <p:nvSpPr>
          <p:cNvPr id="3" name="Content Placeholder 2"/>
          <p:cNvSpPr>
            <a:spLocks noGrp="1"/>
          </p:cNvSpPr>
          <p:nvPr>
            <p:ph idx="1"/>
          </p:nvPr>
        </p:nvSpPr>
        <p:spPr>
          <a:xfrm>
            <a:off x="457200" y="2209800"/>
            <a:ext cx="8229600" cy="4876800"/>
          </a:xfrm>
        </p:spPr>
        <p:txBody>
          <a:bodyPr/>
          <a:lstStyle/>
          <a:p>
            <a:r>
              <a:rPr lang="en-US" dirty="0" smtClean="0"/>
              <a:t>The beta of the market portfolio is equal to 1</a:t>
            </a:r>
          </a:p>
          <a:p>
            <a:pPr lvl="1"/>
            <a:r>
              <a:rPr lang="en-US" dirty="0" smtClean="0"/>
              <a:t>If all securities have the same Treynor Index</a:t>
            </a:r>
          </a:p>
          <a:p>
            <a:pPr lvl="1"/>
            <a:endParaRPr lang="en-US" dirty="0"/>
          </a:p>
          <a:p>
            <a:pPr lvl="1"/>
            <a:endParaRPr lang="en-US" dirty="0" smtClean="0"/>
          </a:p>
          <a:p>
            <a:pPr lvl="1"/>
            <a:endParaRPr lang="en-US" dirty="0"/>
          </a:p>
          <a:p>
            <a:pPr lvl="1"/>
            <a:r>
              <a:rPr lang="en-US" dirty="0" smtClean="0"/>
              <a:t>Using the CAPM we can estimate the expected rate of return on any security “</a:t>
            </a:r>
            <a:r>
              <a:rPr lang="en-US" i="1" dirty="0" smtClean="0"/>
              <a:t>I”</a:t>
            </a:r>
            <a:endParaRPr lang="en-US" dirty="0" smtClean="0"/>
          </a:p>
          <a:p>
            <a:pPr lvl="1"/>
            <a:endParaRPr lang="en-US" dirty="0"/>
          </a:p>
          <a:p>
            <a:pPr lvl="1"/>
            <a:endParaRPr lang="en-US" dirty="0" smtClean="0"/>
          </a:p>
          <a:p>
            <a:pPr lvl="1"/>
            <a:endParaRPr lang="en-US" dirty="0"/>
          </a:p>
          <a:p>
            <a:pPr marL="274320" lvl="1" indent="0">
              <a:buNone/>
            </a:pP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760" y="3200400"/>
            <a:ext cx="3520440" cy="1000583"/>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5029200"/>
            <a:ext cx="5209444" cy="685800"/>
          </a:xfrm>
          <a:prstGeom prst="rect">
            <a:avLst/>
          </a:prstGeom>
        </p:spPr>
      </p:pic>
      <p:sp>
        <p:nvSpPr>
          <p:cNvPr id="6" name="Date Placeholder 5"/>
          <p:cNvSpPr>
            <a:spLocks noGrp="1"/>
          </p:cNvSpPr>
          <p:nvPr>
            <p:ph type="dt" sz="half" idx="10"/>
          </p:nvPr>
        </p:nvSpPr>
        <p:spPr/>
        <p:txBody>
          <a:bodyPr/>
          <a:lstStyle/>
          <a:p>
            <a:fld id="{8E04274D-37BC-436E-8357-664C3D858D57}" type="datetime1">
              <a:rPr lang="en-US" smtClean="0">
                <a:solidFill>
                  <a:prstClr val="black"/>
                </a:solidFill>
              </a:rPr>
              <a:pPr/>
              <a:t>10/10/2013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459258335"/>
      </p:ext>
    </p:extLst>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1"/>
                </a:solidFill>
                <a:effectLst>
                  <a:outerShdw blurRad="38100" dist="38100" dir="2700000" algn="tl">
                    <a:srgbClr val="000000">
                      <a:alpha val="43137"/>
                    </a:srgbClr>
                  </a:outerShdw>
                </a:effectLst>
              </a:rPr>
              <a:t>CAPM</a:t>
            </a:r>
            <a:r>
              <a:rPr lang="en-US" dirty="0"/>
              <a:t>	</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2438400"/>
            <a:ext cx="8917172" cy="3550356"/>
          </a:xfrm>
        </p:spPr>
      </p:pic>
      <p:sp>
        <p:nvSpPr>
          <p:cNvPr id="5" name="Date Placeholder 4"/>
          <p:cNvSpPr>
            <a:spLocks noGrp="1"/>
          </p:cNvSpPr>
          <p:nvPr>
            <p:ph type="dt" sz="half" idx="10"/>
          </p:nvPr>
        </p:nvSpPr>
        <p:spPr/>
        <p:txBody>
          <a:bodyPr/>
          <a:lstStyle/>
          <a:p>
            <a:fld id="{32225140-EA04-44D6-A885-2666BFA19872}"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1863323228"/>
      </p:ext>
    </p:extLst>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Equilibrium	</a:t>
            </a:r>
          </a:p>
        </p:txBody>
      </p:sp>
      <p:sp>
        <p:nvSpPr>
          <p:cNvPr id="3" name="Content Placeholder 2"/>
          <p:cNvSpPr>
            <a:spLocks noGrp="1"/>
          </p:cNvSpPr>
          <p:nvPr>
            <p:ph idx="1"/>
          </p:nvPr>
        </p:nvSpPr>
        <p:spPr>
          <a:xfrm>
            <a:off x="457200" y="1981200"/>
            <a:ext cx="8229600" cy="4876800"/>
          </a:xfrm>
        </p:spPr>
        <p:txBody>
          <a:bodyPr/>
          <a:lstStyle/>
          <a:p>
            <a:r>
              <a:rPr lang="en-US" dirty="0" smtClean="0"/>
              <a:t>Security market line (SML)</a:t>
            </a:r>
          </a:p>
          <a:p>
            <a:pPr lvl="1"/>
            <a:r>
              <a:rPr lang="en-US" dirty="0" smtClean="0"/>
              <a:t>The graph of the CAPM equation</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895600"/>
            <a:ext cx="6248400" cy="3348846"/>
          </a:xfrm>
          <a:prstGeom prst="rect">
            <a:avLst/>
          </a:prstGeom>
        </p:spPr>
      </p:pic>
      <p:sp>
        <p:nvSpPr>
          <p:cNvPr id="5" name="Date Placeholder 4"/>
          <p:cNvSpPr>
            <a:spLocks noGrp="1"/>
          </p:cNvSpPr>
          <p:nvPr>
            <p:ph type="dt" sz="half" idx="10"/>
          </p:nvPr>
        </p:nvSpPr>
        <p:spPr/>
        <p:txBody>
          <a:bodyPr/>
          <a:lstStyle/>
          <a:p>
            <a:fld id="{781A2D9F-3E1F-4CAF-A354-238620DA5FF1}"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953158853"/>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Equilibrium	</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057400"/>
            <a:ext cx="8398239" cy="4114800"/>
          </a:xfrm>
        </p:spPr>
      </p:pic>
      <p:sp>
        <p:nvSpPr>
          <p:cNvPr id="5" name="Date Placeholder 4"/>
          <p:cNvSpPr>
            <a:spLocks noGrp="1"/>
          </p:cNvSpPr>
          <p:nvPr>
            <p:ph type="dt" sz="half" idx="10"/>
          </p:nvPr>
        </p:nvSpPr>
        <p:spPr/>
        <p:txBody>
          <a:bodyPr/>
          <a:lstStyle/>
          <a:p>
            <a:fld id="{2E56AC53-55B3-4792-A05E-9685B8EF402E}"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 James Kuhle, Ph.D.</a:t>
            </a:r>
            <a:endParaRPr lang="en-US" dirty="0">
              <a:solidFill>
                <a:prstClr val="black"/>
              </a:solidFill>
            </a:endParaRPr>
          </a:p>
        </p:txBody>
      </p:sp>
    </p:spTree>
    <p:extLst>
      <p:ext uri="{BB962C8B-B14F-4D97-AF65-F5344CB8AC3E}">
        <p14:creationId xmlns:p14="http://schemas.microsoft.com/office/powerpoint/2010/main" val="3296641321"/>
      </p:ext>
    </p:extLst>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Interest rates and bonds</a:t>
            </a:r>
            <a:endParaRPr lang="en-US" dirty="0"/>
          </a:p>
        </p:txBody>
      </p:sp>
      <p:sp>
        <p:nvSpPr>
          <p:cNvPr id="10" name="Subtitle 9"/>
          <p:cNvSpPr>
            <a:spLocks noGrp="1"/>
          </p:cNvSpPr>
          <p:nvPr>
            <p:ph type="subTitle" idx="1"/>
          </p:nvPr>
        </p:nvSpPr>
        <p:spPr/>
        <p:txBody>
          <a:bodyPr/>
          <a:lstStyle/>
          <a:p>
            <a:r>
              <a:rPr lang="en-US" dirty="0" smtClean="0"/>
              <a:t>Chapter 7</a:t>
            </a:r>
            <a:endParaRPr lang="en-US" dirty="0"/>
          </a:p>
        </p:txBody>
      </p:sp>
    </p:spTree>
    <p:extLst>
      <p:ext uri="{BB962C8B-B14F-4D97-AF65-F5344CB8AC3E}">
        <p14:creationId xmlns:p14="http://schemas.microsoft.com/office/powerpoint/2010/main" val="3317532860"/>
      </p:ext>
    </p:extLst>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a:xfrm>
            <a:off x="457200" y="2209800"/>
            <a:ext cx="8229600" cy="3352800"/>
          </a:xfrm>
        </p:spPr>
        <p:txBody>
          <a:bodyPr/>
          <a:lstStyle/>
          <a:p>
            <a:r>
              <a:rPr lang="en-US" dirty="0" smtClean="0"/>
              <a:t>LO1: Zero coupon bond features and markets</a:t>
            </a:r>
          </a:p>
          <a:p>
            <a:r>
              <a:rPr lang="en-US" dirty="0" smtClean="0"/>
              <a:t>LO2: Zero coupon bond yields and pricing</a:t>
            </a:r>
          </a:p>
          <a:p>
            <a:r>
              <a:rPr lang="en-US" dirty="0" smtClean="0"/>
              <a:t>LO3: Coupon bond features and markets</a:t>
            </a:r>
          </a:p>
          <a:p>
            <a:r>
              <a:rPr lang="en-US" dirty="0" smtClean="0"/>
              <a:t>LO4: Coupon bond yields and pricing</a:t>
            </a:r>
          </a:p>
          <a:p>
            <a:r>
              <a:rPr lang="en-US" dirty="0" smtClean="0"/>
              <a:t>LO5: Coupon bond price properties</a:t>
            </a:r>
            <a:endParaRPr lang="en-US" dirty="0"/>
          </a:p>
        </p:txBody>
      </p:sp>
      <p:sp>
        <p:nvSpPr>
          <p:cNvPr id="4" name="Date Placeholder 3"/>
          <p:cNvSpPr>
            <a:spLocks noGrp="1"/>
          </p:cNvSpPr>
          <p:nvPr>
            <p:ph type="dt" sz="half" idx="10"/>
          </p:nvPr>
        </p:nvSpPr>
        <p:spPr/>
        <p:txBody>
          <a:bodyPr/>
          <a:lstStyle/>
          <a:p>
            <a:fld id="{1FD17624-EBF1-4743-B329-CB93247E000D}"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845687580"/>
      </p:ext>
    </p:extLst>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Rates and Bonds</a:t>
            </a:r>
            <a:endParaRPr lang="en-US" dirty="0"/>
          </a:p>
        </p:txBody>
      </p:sp>
      <p:sp>
        <p:nvSpPr>
          <p:cNvPr id="3" name="Content Placeholder 2"/>
          <p:cNvSpPr>
            <a:spLocks noGrp="1"/>
          </p:cNvSpPr>
          <p:nvPr>
            <p:ph idx="1"/>
          </p:nvPr>
        </p:nvSpPr>
        <p:spPr>
          <a:xfrm>
            <a:off x="381000" y="2057400"/>
            <a:ext cx="8229600" cy="3886200"/>
          </a:xfrm>
        </p:spPr>
        <p:txBody>
          <a:bodyPr/>
          <a:lstStyle/>
          <a:p>
            <a:r>
              <a:rPr lang="en-US" dirty="0" smtClean="0"/>
              <a:t>Fixed income securities</a:t>
            </a:r>
          </a:p>
          <a:p>
            <a:pPr lvl="1"/>
            <a:r>
              <a:rPr lang="en-US" dirty="0" smtClean="0"/>
              <a:t>A class of securities that pay a fixed income (interest) to the holder</a:t>
            </a:r>
          </a:p>
          <a:p>
            <a:pPr lvl="1"/>
            <a:r>
              <a:rPr lang="en-US" dirty="0" smtClean="0"/>
              <a:t>The class includes bonds</a:t>
            </a:r>
            <a:endParaRPr lang="en-US" dirty="0"/>
          </a:p>
          <a:p>
            <a:r>
              <a:rPr lang="en-US" dirty="0" smtClean="0"/>
              <a:t>Bonds</a:t>
            </a:r>
          </a:p>
          <a:p>
            <a:pPr lvl="1"/>
            <a:r>
              <a:rPr lang="en-US" dirty="0" smtClean="0"/>
              <a:t>A debt security, like an IOU</a:t>
            </a:r>
          </a:p>
          <a:p>
            <a:pPr lvl="1"/>
            <a:r>
              <a:rPr lang="en-US" dirty="0" smtClean="0"/>
              <a:t>Bond issuers borrow money from bond investors</a:t>
            </a:r>
          </a:p>
          <a:p>
            <a:pPr lvl="1"/>
            <a:r>
              <a:rPr lang="en-US" dirty="0" smtClean="0"/>
              <a:t>The issuers agrees to repay the principal amount of the loan on maturity date</a:t>
            </a:r>
            <a:endParaRPr lang="en-US" dirty="0"/>
          </a:p>
          <a:p>
            <a:pPr lvl="1"/>
            <a:r>
              <a:rPr lang="en-US" dirty="0" smtClean="0"/>
              <a:t>Represent loans from the holder to the issuer</a:t>
            </a:r>
            <a:endParaRPr lang="en-US" dirty="0"/>
          </a:p>
        </p:txBody>
      </p:sp>
      <p:sp>
        <p:nvSpPr>
          <p:cNvPr id="4" name="Date Placeholder 3"/>
          <p:cNvSpPr>
            <a:spLocks noGrp="1"/>
          </p:cNvSpPr>
          <p:nvPr>
            <p:ph type="dt" sz="half" idx="10"/>
          </p:nvPr>
        </p:nvSpPr>
        <p:spPr/>
        <p:txBody>
          <a:bodyPr/>
          <a:lstStyle/>
          <a:p>
            <a:fld id="{DFF22C66-05DE-4261-971C-87740B367134}"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709047406"/>
      </p:ext>
    </p:extLst>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LO1: Zero Coupon Bond Features and Markets</a:t>
            </a:r>
            <a:endParaRPr lang="en-US" dirty="0"/>
          </a:p>
        </p:txBody>
      </p:sp>
      <p:sp>
        <p:nvSpPr>
          <p:cNvPr id="3" name="Content Placeholder 2"/>
          <p:cNvSpPr>
            <a:spLocks noGrp="1"/>
          </p:cNvSpPr>
          <p:nvPr>
            <p:ph idx="1"/>
          </p:nvPr>
        </p:nvSpPr>
        <p:spPr>
          <a:xfrm>
            <a:off x="457200" y="1981200"/>
            <a:ext cx="8229600" cy="4876800"/>
          </a:xfrm>
        </p:spPr>
        <p:txBody>
          <a:bodyPr/>
          <a:lstStyle/>
          <a:p>
            <a:r>
              <a:rPr lang="en-US" dirty="0" smtClean="0"/>
              <a:t>Features of a zero coupon bond</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590800"/>
            <a:ext cx="4876800" cy="3471961"/>
          </a:xfrm>
          <a:prstGeom prst="rect">
            <a:avLst/>
          </a:prstGeom>
        </p:spPr>
      </p:pic>
      <p:sp>
        <p:nvSpPr>
          <p:cNvPr id="5" name="Date Placeholder 4"/>
          <p:cNvSpPr>
            <a:spLocks noGrp="1"/>
          </p:cNvSpPr>
          <p:nvPr>
            <p:ph type="dt" sz="half" idx="10"/>
          </p:nvPr>
        </p:nvSpPr>
        <p:spPr/>
        <p:txBody>
          <a:bodyPr/>
          <a:lstStyle/>
          <a:p>
            <a:fld id="{5A4EADBB-DEFE-4A21-AAFD-9662806383FE}"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827874860"/>
      </p:ext>
    </p:extLst>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lstStyle/>
          <a:p>
            <a:r>
              <a:rPr lang="en-US" dirty="0"/>
              <a:t>Zero Coupon Bond </a:t>
            </a:r>
            <a:r>
              <a:rPr lang="en-US" dirty="0" smtClean="0"/>
              <a:t>Markets</a:t>
            </a:r>
            <a:endParaRPr lang="en-US" dirty="0"/>
          </a:p>
        </p:txBody>
      </p:sp>
      <p:sp>
        <p:nvSpPr>
          <p:cNvPr id="3" name="Content Placeholder 2"/>
          <p:cNvSpPr>
            <a:spLocks noGrp="1"/>
          </p:cNvSpPr>
          <p:nvPr>
            <p:ph idx="1"/>
          </p:nvPr>
        </p:nvSpPr>
        <p:spPr>
          <a:xfrm>
            <a:off x="457200" y="1981200"/>
            <a:ext cx="8229600" cy="4114800"/>
          </a:xfrm>
        </p:spPr>
        <p:txBody>
          <a:bodyPr/>
          <a:lstStyle/>
          <a:p>
            <a:r>
              <a:rPr lang="en-US" sz="2400" dirty="0" smtClean="0"/>
              <a:t>Zero coupon bond</a:t>
            </a:r>
          </a:p>
          <a:p>
            <a:pPr lvl="1"/>
            <a:r>
              <a:rPr lang="en-US" sz="1800" dirty="0" smtClean="0"/>
              <a:t>A bond that does not pay coupons</a:t>
            </a:r>
          </a:p>
          <a:p>
            <a:pPr lvl="1"/>
            <a:r>
              <a:rPr lang="en-US" sz="1800" dirty="0" smtClean="0"/>
              <a:t>The holder pays a price that is less than face value, and receives face value at maturity</a:t>
            </a:r>
          </a:p>
          <a:p>
            <a:r>
              <a:rPr lang="en-US" sz="2400" dirty="0" smtClean="0"/>
              <a:t>Money market</a:t>
            </a:r>
          </a:p>
          <a:p>
            <a:pPr lvl="1"/>
            <a:r>
              <a:rPr lang="en-US" sz="1800" dirty="0" smtClean="0"/>
              <a:t>The market for bonds with a maturity of less than 1 year</a:t>
            </a:r>
          </a:p>
          <a:p>
            <a:r>
              <a:rPr lang="en-US" sz="2400" dirty="0" smtClean="0"/>
              <a:t>Bankers acceptance</a:t>
            </a:r>
          </a:p>
          <a:p>
            <a:pPr lvl="1"/>
            <a:r>
              <a:rPr lang="en-US" sz="1800" dirty="0" smtClean="0"/>
              <a:t>Short-term unsecured debt instrument issued by a non-financial corporation but guaranteed by its bank</a:t>
            </a:r>
          </a:p>
          <a:p>
            <a:r>
              <a:rPr lang="en-US" sz="2400" dirty="0" smtClean="0"/>
              <a:t>Commercial paper</a:t>
            </a:r>
          </a:p>
          <a:p>
            <a:pPr lvl="1"/>
            <a:r>
              <a:rPr lang="en-US" sz="1800" dirty="0" smtClean="0"/>
              <a:t>A short term, unsecured debt instrument issued by corporations</a:t>
            </a:r>
            <a:endParaRPr lang="en-US" sz="1800" dirty="0"/>
          </a:p>
        </p:txBody>
      </p:sp>
      <p:sp>
        <p:nvSpPr>
          <p:cNvPr id="4" name="Date Placeholder 3"/>
          <p:cNvSpPr>
            <a:spLocks noGrp="1"/>
          </p:cNvSpPr>
          <p:nvPr>
            <p:ph type="dt" sz="half" idx="10"/>
          </p:nvPr>
        </p:nvSpPr>
        <p:spPr/>
        <p:txBody>
          <a:bodyPr/>
          <a:lstStyle/>
          <a:p>
            <a:fld id="{DFFB6862-420E-47BE-B088-738EE23700C7}"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19473712"/>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Simple Returns</a:t>
            </a:r>
            <a:endParaRPr lang="en-US" dirty="0"/>
          </a:p>
        </p:txBody>
      </p:sp>
      <p:sp>
        <p:nvSpPr>
          <p:cNvPr id="3" name="Content Placeholder 2"/>
          <p:cNvSpPr>
            <a:spLocks noGrp="1"/>
          </p:cNvSpPr>
          <p:nvPr>
            <p:ph idx="1"/>
          </p:nvPr>
        </p:nvSpPr>
        <p:spPr/>
        <p:txBody>
          <a:bodyPr>
            <a:normAutofit lnSpcReduction="10000"/>
          </a:bodyPr>
          <a:lstStyle/>
          <a:p>
            <a:r>
              <a:rPr lang="en-US" dirty="0" smtClean="0"/>
              <a:t>The first part of this equation is called capital gain, while the second part is the dividend yield</a:t>
            </a:r>
          </a:p>
          <a:p>
            <a:endParaRPr lang="en-US" dirty="0"/>
          </a:p>
          <a:p>
            <a:endParaRPr lang="en-US" dirty="0" smtClean="0"/>
          </a:p>
          <a:p>
            <a:endParaRPr lang="en-US" dirty="0" smtClean="0"/>
          </a:p>
          <a:p>
            <a:pPr lvl="1"/>
            <a:r>
              <a:rPr lang="en-US" sz="2400" dirty="0" smtClean="0"/>
              <a:t>HPR equals the sum of capital gain and dividend yield</a:t>
            </a:r>
            <a:endParaRPr lang="en-US" sz="2400"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3510997"/>
            <a:ext cx="6725285" cy="832403"/>
          </a:xfrm>
          <a:prstGeom prst="rect">
            <a:avLst/>
          </a:prstGeom>
        </p:spPr>
      </p:pic>
      <p:sp>
        <p:nvSpPr>
          <p:cNvPr id="6" name="Date Placeholder 5"/>
          <p:cNvSpPr>
            <a:spLocks noGrp="1"/>
          </p:cNvSpPr>
          <p:nvPr>
            <p:ph type="dt" sz="half" idx="10"/>
          </p:nvPr>
        </p:nvSpPr>
        <p:spPr/>
        <p:txBody>
          <a:bodyPr/>
          <a:lstStyle/>
          <a:p>
            <a:fld id="{E83C0D2A-F24D-4D9C-B0C9-D8EB2948A108}" type="datetime1">
              <a:rPr lang="en-US" smtClean="0"/>
              <a:t>10/10/2013</a:t>
            </a:fld>
            <a:endParaRPr lang="en-US" dirty="0"/>
          </a:p>
        </p:txBody>
      </p:sp>
      <p:sp>
        <p:nvSpPr>
          <p:cNvPr id="7" name="Footer Placeholder 6"/>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2508769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Coupon Bond Markets</a:t>
            </a:r>
          </a:p>
        </p:txBody>
      </p:sp>
      <p:sp>
        <p:nvSpPr>
          <p:cNvPr id="3" name="Content Placeholder 2"/>
          <p:cNvSpPr>
            <a:spLocks noGrp="1"/>
          </p:cNvSpPr>
          <p:nvPr>
            <p:ph idx="1"/>
          </p:nvPr>
        </p:nvSpPr>
        <p:spPr>
          <a:xfrm>
            <a:off x="457200" y="2011680"/>
            <a:ext cx="8229600" cy="3627120"/>
          </a:xfrm>
        </p:spPr>
        <p:txBody>
          <a:bodyPr/>
          <a:lstStyle/>
          <a:p>
            <a:r>
              <a:rPr lang="en-US" dirty="0" smtClean="0"/>
              <a:t>T-Bills</a:t>
            </a:r>
          </a:p>
          <a:p>
            <a:pPr lvl="1"/>
            <a:r>
              <a:rPr lang="en-US" sz="2400" dirty="0" smtClean="0"/>
              <a:t>Bonds issued by the U.S. government that have maturities of 91 days, 182 days, or 52 weeks.</a:t>
            </a:r>
          </a:p>
          <a:p>
            <a:pPr lvl="1"/>
            <a:r>
              <a:rPr lang="en-US" sz="2400" dirty="0" smtClean="0"/>
              <a:t>T-Bills are zero coupon bonds, known as treasury bills</a:t>
            </a:r>
          </a:p>
          <a:p>
            <a:r>
              <a:rPr lang="en-US" dirty="0" smtClean="0"/>
              <a:t>Mutual funds</a:t>
            </a:r>
          </a:p>
          <a:p>
            <a:pPr lvl="1"/>
            <a:r>
              <a:rPr lang="en-US" sz="2400" dirty="0" smtClean="0"/>
              <a:t>Professionally managed pool of money</a:t>
            </a:r>
          </a:p>
          <a:p>
            <a:pPr lvl="1"/>
            <a:r>
              <a:rPr lang="en-US" sz="2400" dirty="0" smtClean="0"/>
              <a:t>A portfolio of securities</a:t>
            </a:r>
          </a:p>
          <a:p>
            <a:pPr marL="548640" lvl="2" indent="0">
              <a:buNone/>
            </a:pPr>
            <a:endParaRPr lang="en-US" dirty="0"/>
          </a:p>
        </p:txBody>
      </p:sp>
      <p:sp>
        <p:nvSpPr>
          <p:cNvPr id="4" name="Date Placeholder 3"/>
          <p:cNvSpPr>
            <a:spLocks noGrp="1"/>
          </p:cNvSpPr>
          <p:nvPr>
            <p:ph type="dt" sz="half" idx="10"/>
          </p:nvPr>
        </p:nvSpPr>
        <p:spPr/>
        <p:txBody>
          <a:bodyPr/>
          <a:lstStyle/>
          <a:p>
            <a:fld id="{4E50E5EE-FC10-4A83-9E96-2EC4A6FE4B7C}"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162498308"/>
      </p:ext>
    </p:extLst>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LO2: Zero Coupon Bond Yields and Pricing</a:t>
            </a:r>
            <a:endParaRPr lang="en-US" dirty="0"/>
          </a:p>
        </p:txBody>
      </p:sp>
      <p:sp>
        <p:nvSpPr>
          <p:cNvPr id="3" name="Content Placeholder 2"/>
          <p:cNvSpPr>
            <a:spLocks noGrp="1"/>
          </p:cNvSpPr>
          <p:nvPr>
            <p:ph idx="1"/>
          </p:nvPr>
        </p:nvSpPr>
        <p:spPr/>
        <p:txBody>
          <a:bodyPr/>
          <a:lstStyle/>
          <a:p>
            <a:r>
              <a:rPr lang="en-US" dirty="0" smtClean="0"/>
              <a:t>Zero coupon bond yields</a:t>
            </a:r>
          </a:p>
          <a:p>
            <a:pPr lvl="1"/>
            <a:r>
              <a:rPr lang="en-US" dirty="0" smtClean="0"/>
              <a:t>Promises the holder a fixed sum of money at a fixed future date</a:t>
            </a:r>
          </a:p>
          <a:p>
            <a:pPr lvl="1"/>
            <a:endParaRPr lang="en-US" dirty="0"/>
          </a:p>
          <a:p>
            <a:pPr lvl="1"/>
            <a:endParaRPr lang="en-US" dirty="0"/>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695758"/>
            <a:ext cx="6324600" cy="1638242"/>
          </a:xfrm>
          <a:prstGeom prst="rect">
            <a:avLst/>
          </a:prstGeom>
        </p:spPr>
      </p:pic>
      <p:sp>
        <p:nvSpPr>
          <p:cNvPr id="5" name="Date Placeholder 4"/>
          <p:cNvSpPr>
            <a:spLocks noGrp="1"/>
          </p:cNvSpPr>
          <p:nvPr>
            <p:ph type="dt" sz="half" idx="10"/>
          </p:nvPr>
        </p:nvSpPr>
        <p:spPr/>
        <p:txBody>
          <a:bodyPr/>
          <a:lstStyle/>
          <a:p>
            <a:fld id="{57D25AD1-CBD1-4A3E-A574-CA188200AAFC}"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769962007"/>
      </p:ext>
    </p:extLst>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Zero coupon bond </a:t>
            </a:r>
            <a:r>
              <a:rPr lang="en-US" dirty="0" smtClean="0"/>
              <a:t>yields</a:t>
            </a:r>
            <a:endParaRPr lang="en-US" dirty="0"/>
          </a:p>
        </p:txBody>
      </p:sp>
      <p:sp>
        <p:nvSpPr>
          <p:cNvPr id="3" name="Content Placeholder 2"/>
          <p:cNvSpPr>
            <a:spLocks noGrp="1"/>
          </p:cNvSpPr>
          <p:nvPr>
            <p:ph idx="1"/>
          </p:nvPr>
        </p:nvSpPr>
        <p:spPr>
          <a:xfrm>
            <a:off x="457200" y="1371600"/>
            <a:ext cx="8229600" cy="4419600"/>
          </a:xfrm>
        </p:spPr>
        <p:txBody>
          <a:bodyPr/>
          <a:lstStyle/>
          <a:p>
            <a:endParaRPr lang="en-US" dirty="0" smtClean="0"/>
          </a:p>
          <a:p>
            <a:r>
              <a:rPr lang="en-US" dirty="0" smtClean="0"/>
              <a:t>Future value formula:</a:t>
            </a:r>
          </a:p>
          <a:p>
            <a:pPr>
              <a:buNone/>
            </a:pPr>
            <a:endParaRPr lang="en-US" dirty="0" smtClean="0"/>
          </a:p>
          <a:p>
            <a:pPr lvl="1"/>
            <a:endParaRPr lang="en-US" dirty="0" smtClean="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514600"/>
            <a:ext cx="2983699" cy="533400"/>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3200400"/>
            <a:ext cx="5005136" cy="1828800"/>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5181600"/>
            <a:ext cx="2133600" cy="766209"/>
          </a:xfrm>
          <a:prstGeom prst="rect">
            <a:avLst/>
          </a:prstGeom>
        </p:spPr>
      </p:pic>
      <p:sp>
        <p:nvSpPr>
          <p:cNvPr id="7" name="Date Placeholder 6"/>
          <p:cNvSpPr>
            <a:spLocks noGrp="1"/>
          </p:cNvSpPr>
          <p:nvPr>
            <p:ph type="dt" sz="half" idx="10"/>
          </p:nvPr>
        </p:nvSpPr>
        <p:spPr/>
        <p:txBody>
          <a:bodyPr/>
          <a:lstStyle/>
          <a:p>
            <a:fld id="{DE28F433-FAC0-45A7-8633-48935B6CC43C}" type="datetime1">
              <a:rPr lang="en-US" smtClean="0">
                <a:solidFill>
                  <a:prstClr val="black"/>
                </a:solidFill>
              </a:rPr>
              <a:pPr/>
              <a:t>10/10/2013</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282158688"/>
      </p:ext>
    </p:extLst>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coupon bond yields</a:t>
            </a:r>
          </a:p>
        </p:txBody>
      </p:sp>
      <p:sp>
        <p:nvSpPr>
          <p:cNvPr id="3" name="Content Placeholder 2"/>
          <p:cNvSpPr>
            <a:spLocks noGrp="1"/>
          </p:cNvSpPr>
          <p:nvPr>
            <p:ph idx="1"/>
          </p:nvPr>
        </p:nvSpPr>
        <p:spPr>
          <a:xfrm>
            <a:off x="381000" y="2057400"/>
            <a:ext cx="8229600" cy="4038600"/>
          </a:xfrm>
        </p:spPr>
        <p:txBody>
          <a:bodyPr>
            <a:normAutofit/>
          </a:bodyPr>
          <a:lstStyle/>
          <a:p>
            <a:r>
              <a:rPr lang="en-US" dirty="0" smtClean="0"/>
              <a:t>Yield to maturity (or yield)</a:t>
            </a:r>
          </a:p>
          <a:p>
            <a:pPr lvl="1"/>
            <a:r>
              <a:rPr lang="en-US" sz="2400" dirty="0" smtClean="0"/>
              <a:t>An estimate of the annual return an investor will earn if they buy a bond and hold it to maturity</a:t>
            </a:r>
          </a:p>
          <a:p>
            <a:pPr lvl="1"/>
            <a:r>
              <a:rPr lang="en-US" sz="2400" dirty="0" smtClean="0"/>
              <a:t>Also known as the return</a:t>
            </a:r>
            <a:endParaRPr lang="en-US" sz="2400" dirty="0"/>
          </a:p>
          <a:p>
            <a:r>
              <a:rPr lang="en-US" dirty="0" smtClean="0"/>
              <a:t>Treasury spot rates</a:t>
            </a:r>
          </a:p>
          <a:p>
            <a:pPr lvl="1"/>
            <a:r>
              <a:rPr lang="en-US" sz="2400" dirty="0" smtClean="0"/>
              <a:t>The yield on a default-free zero coupon treasury where the yield is quoted for the immediate settlement</a:t>
            </a:r>
          </a:p>
          <a:p>
            <a:pPr lvl="1"/>
            <a:r>
              <a:rPr lang="en-US" sz="2400" dirty="0" smtClean="0"/>
              <a:t>There is almost no risk that U.S. govt. will fail to pay its obligations</a:t>
            </a:r>
          </a:p>
          <a:p>
            <a:endParaRPr lang="en-US" dirty="0"/>
          </a:p>
        </p:txBody>
      </p:sp>
      <p:sp>
        <p:nvSpPr>
          <p:cNvPr id="4" name="Date Placeholder 3"/>
          <p:cNvSpPr>
            <a:spLocks noGrp="1"/>
          </p:cNvSpPr>
          <p:nvPr>
            <p:ph type="dt" sz="half" idx="10"/>
          </p:nvPr>
        </p:nvSpPr>
        <p:spPr/>
        <p:txBody>
          <a:bodyPr/>
          <a:lstStyle/>
          <a:p>
            <a:fld id="{4D8EFB9D-5622-4B45-8D47-8263630B3D05}"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42710768"/>
      </p:ext>
    </p:extLst>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coupon bond yields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399" y="2057400"/>
            <a:ext cx="7543801" cy="4038600"/>
          </a:xfrm>
        </p:spPr>
      </p:pic>
      <p:sp>
        <p:nvSpPr>
          <p:cNvPr id="5" name="Date Placeholder 4"/>
          <p:cNvSpPr>
            <a:spLocks noGrp="1"/>
          </p:cNvSpPr>
          <p:nvPr>
            <p:ph type="dt" sz="half" idx="10"/>
          </p:nvPr>
        </p:nvSpPr>
        <p:spPr/>
        <p:txBody>
          <a:bodyPr/>
          <a:lstStyle/>
          <a:p>
            <a:fld id="{8F89982C-FBD5-4F4C-875D-2649CF6810F7}"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
        <p:nvSpPr>
          <p:cNvPr id="7" name="TextBox 6"/>
          <p:cNvSpPr txBox="1"/>
          <p:nvPr/>
        </p:nvSpPr>
        <p:spPr>
          <a:xfrm>
            <a:off x="6553200" y="3505200"/>
            <a:ext cx="1676400" cy="1308050"/>
          </a:xfrm>
          <a:prstGeom prst="rect">
            <a:avLst/>
          </a:prstGeom>
          <a:noFill/>
          <a:ln>
            <a:solidFill>
              <a:schemeClr val="bg2">
                <a:lumMod val="50000"/>
              </a:schemeClr>
            </a:solidFill>
          </a:ln>
        </p:spPr>
        <p:txBody>
          <a:bodyPr wrap="square" rtlCol="0">
            <a:spAutoFit/>
          </a:bodyPr>
          <a:lstStyle/>
          <a:p>
            <a:pPr algn="ctr"/>
            <a:r>
              <a:rPr lang="en-US" sz="1400" i="1" u="sng" dirty="0" smtClean="0">
                <a:solidFill>
                  <a:prstClr val="black"/>
                </a:solidFill>
                <a:latin typeface="Times New Roman" pitchFamily="18" charset="0"/>
                <a:cs typeface="Times New Roman" pitchFamily="18" charset="0"/>
              </a:rPr>
              <a:t>Calculator Solution</a:t>
            </a:r>
          </a:p>
          <a:p>
            <a:pPr algn="ctr"/>
            <a:endParaRPr lang="en-US" sz="900" i="1" u="sng" dirty="0" smtClean="0">
              <a:solidFill>
                <a:prstClr val="black"/>
              </a:solidFill>
              <a:latin typeface="Times New Roman" pitchFamily="18" charset="0"/>
              <a:cs typeface="Times New Roman" pitchFamily="18" charset="0"/>
            </a:endParaRPr>
          </a:p>
          <a:p>
            <a:r>
              <a:rPr lang="en-US" sz="1400" i="1" dirty="0" smtClean="0">
                <a:solidFill>
                  <a:prstClr val="black"/>
                </a:solidFill>
                <a:latin typeface="Times New Roman" pitchFamily="18" charset="0"/>
                <a:cs typeface="Times New Roman" pitchFamily="18" charset="0"/>
              </a:rPr>
              <a:t>PV = -907.03</a:t>
            </a:r>
          </a:p>
          <a:p>
            <a:r>
              <a:rPr lang="en-US" sz="1400" i="1" dirty="0" smtClean="0">
                <a:solidFill>
                  <a:prstClr val="black"/>
                </a:solidFill>
                <a:latin typeface="Times New Roman" pitchFamily="18" charset="0"/>
                <a:cs typeface="Times New Roman" pitchFamily="18" charset="0"/>
              </a:rPr>
              <a:t>n = 2</a:t>
            </a:r>
          </a:p>
          <a:p>
            <a:r>
              <a:rPr lang="en-US" sz="1400" i="1" dirty="0" smtClean="0">
                <a:solidFill>
                  <a:prstClr val="black"/>
                </a:solidFill>
                <a:latin typeface="Times New Roman" pitchFamily="18" charset="0"/>
                <a:cs typeface="Times New Roman" pitchFamily="18" charset="0"/>
              </a:rPr>
              <a:t>FV = 1000</a:t>
            </a:r>
          </a:p>
          <a:p>
            <a:r>
              <a:rPr lang="en-US" sz="1400" i="1" dirty="0" smtClean="0">
                <a:solidFill>
                  <a:prstClr val="black"/>
                </a:solidFill>
                <a:latin typeface="Times New Roman" pitchFamily="18" charset="0"/>
                <a:cs typeface="Times New Roman" pitchFamily="18" charset="0"/>
              </a:rPr>
              <a:t>Comp </a:t>
            </a:r>
            <a:r>
              <a:rPr lang="en-US" sz="1400" i="1" dirty="0" err="1" smtClean="0">
                <a:solidFill>
                  <a:prstClr val="black"/>
                </a:solidFill>
                <a:latin typeface="Times New Roman" pitchFamily="18" charset="0"/>
                <a:cs typeface="Times New Roman" pitchFamily="18" charset="0"/>
              </a:rPr>
              <a:t>i</a:t>
            </a:r>
            <a:r>
              <a:rPr lang="en-US" sz="1400" i="1" dirty="0" smtClean="0">
                <a:solidFill>
                  <a:prstClr val="black"/>
                </a:solidFill>
                <a:latin typeface="Times New Roman" pitchFamily="18" charset="0"/>
                <a:cs typeface="Times New Roman" pitchFamily="18" charset="0"/>
              </a:rPr>
              <a:t> = 5</a:t>
            </a:r>
            <a:endParaRPr lang="en-US" sz="14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78245169"/>
      </p:ext>
    </p:extLst>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Term Structure of Rates and the Yield Curve</a:t>
            </a:r>
            <a:endParaRPr lang="en-US" sz="32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a:buNone/>
            </a:pPr>
            <a:endParaRPr lang="en-US" dirty="0" smtClean="0"/>
          </a:p>
          <a:p>
            <a:pPr>
              <a:buNone/>
            </a:pPr>
            <a:endParaRPr lang="en-US" dirty="0" smtClean="0"/>
          </a:p>
          <a:p>
            <a:pPr>
              <a:buNone/>
            </a:pPr>
            <a:endParaRPr lang="en-US" dirty="0"/>
          </a:p>
          <a:p>
            <a:endParaRPr lang="en-US" dirty="0" smtClean="0"/>
          </a:p>
          <a:p>
            <a:r>
              <a:rPr lang="en-US" dirty="0" smtClean="0"/>
              <a:t>Term structure of interest rates</a:t>
            </a:r>
          </a:p>
          <a:p>
            <a:pPr lvl="1"/>
            <a:r>
              <a:rPr lang="en-US" dirty="0" smtClean="0"/>
              <a:t>Yields across different maturities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286000"/>
            <a:ext cx="6493251" cy="2362200"/>
          </a:xfrm>
          <a:prstGeom prst="rect">
            <a:avLst/>
          </a:prstGeom>
        </p:spPr>
      </p:pic>
      <p:sp>
        <p:nvSpPr>
          <p:cNvPr id="5" name="Date Placeholder 4"/>
          <p:cNvSpPr>
            <a:spLocks noGrp="1"/>
          </p:cNvSpPr>
          <p:nvPr>
            <p:ph type="dt" sz="half" idx="10"/>
          </p:nvPr>
        </p:nvSpPr>
        <p:spPr/>
        <p:txBody>
          <a:bodyPr/>
          <a:lstStyle/>
          <a:p>
            <a:fld id="{474CCFF5-B441-493A-AB7A-B8AEF0E0A194}"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594851392"/>
      </p:ext>
    </p:extLst>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Term Structure of Rates and the Yield Curve</a:t>
            </a:r>
          </a:p>
        </p:txBody>
      </p:sp>
      <p:sp>
        <p:nvSpPr>
          <p:cNvPr id="3" name="Content Placeholder 2"/>
          <p:cNvSpPr>
            <a:spLocks noGrp="1"/>
          </p:cNvSpPr>
          <p:nvPr>
            <p:ph idx="1"/>
          </p:nvPr>
        </p:nvSpPr>
        <p:spPr>
          <a:xfrm>
            <a:off x="457200" y="2133600"/>
            <a:ext cx="8229600" cy="4876800"/>
          </a:xfrm>
        </p:spPr>
        <p:txBody>
          <a:bodyPr/>
          <a:lstStyle/>
          <a:p>
            <a:r>
              <a:rPr lang="en-US" dirty="0" smtClean="0"/>
              <a:t>Yield curve</a:t>
            </a:r>
          </a:p>
          <a:p>
            <a:pPr lvl="1"/>
            <a:r>
              <a:rPr lang="en-US" dirty="0" smtClean="0"/>
              <a:t>A graphical representation of the term structure</a:t>
            </a:r>
          </a:p>
          <a:p>
            <a:pPr lvl="1"/>
            <a:r>
              <a:rPr lang="en-US" dirty="0" smtClean="0"/>
              <a:t>A graph of yields (y) against time to maturity (x)</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199" y="3505200"/>
            <a:ext cx="4115591" cy="2514600"/>
          </a:xfrm>
          <a:prstGeom prst="rect">
            <a:avLst/>
          </a:prstGeom>
        </p:spPr>
      </p:pic>
      <p:sp>
        <p:nvSpPr>
          <p:cNvPr id="5" name="Date Placeholder 4"/>
          <p:cNvSpPr>
            <a:spLocks noGrp="1"/>
          </p:cNvSpPr>
          <p:nvPr>
            <p:ph type="dt" sz="half" idx="10"/>
          </p:nvPr>
        </p:nvSpPr>
        <p:spPr/>
        <p:txBody>
          <a:bodyPr/>
          <a:lstStyle/>
          <a:p>
            <a:fld id="{D3064FA0-ECE6-4C3E-886F-FB581DB975BD}"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246165062"/>
      </p:ext>
    </p:extLst>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Determinants of the shape of the yield curve</a:t>
            </a:r>
            <a:endParaRPr lang="en-US" dirty="0"/>
          </a:p>
        </p:txBody>
      </p:sp>
      <p:sp>
        <p:nvSpPr>
          <p:cNvPr id="3" name="Content Placeholder 2"/>
          <p:cNvSpPr>
            <a:spLocks noGrp="1"/>
          </p:cNvSpPr>
          <p:nvPr>
            <p:ph idx="1"/>
          </p:nvPr>
        </p:nvSpPr>
        <p:spPr>
          <a:xfrm>
            <a:off x="457200" y="1959935"/>
            <a:ext cx="8229600" cy="4288465"/>
          </a:xfrm>
        </p:spPr>
        <p:txBody>
          <a:bodyPr>
            <a:normAutofit/>
          </a:bodyPr>
          <a:lstStyle/>
          <a:p>
            <a:r>
              <a:rPr lang="en-US" sz="2400" b="1" dirty="0" smtClean="0"/>
              <a:t>Normal yield curve</a:t>
            </a:r>
          </a:p>
          <a:p>
            <a:pPr lvl="1"/>
            <a:r>
              <a:rPr lang="en-US" dirty="0" smtClean="0"/>
              <a:t>An upward sloping yield curve</a:t>
            </a:r>
            <a:endParaRPr lang="en-US" dirty="0"/>
          </a:p>
          <a:p>
            <a:r>
              <a:rPr lang="en-US" sz="2400" b="1" dirty="0" smtClean="0"/>
              <a:t>Inverted yield curve</a:t>
            </a:r>
          </a:p>
          <a:p>
            <a:pPr lvl="1"/>
            <a:r>
              <a:rPr lang="en-US" dirty="0" smtClean="0"/>
              <a:t>Downward sloping yield curve</a:t>
            </a:r>
            <a:endParaRPr lang="en-US" dirty="0"/>
          </a:p>
          <a:p>
            <a:r>
              <a:rPr lang="en-US" sz="2400" b="1" dirty="0" smtClean="0"/>
              <a:t>Factors that determine position and slope of the spot rate         yield curve</a:t>
            </a:r>
          </a:p>
          <a:p>
            <a:pPr lvl="1"/>
            <a:r>
              <a:rPr lang="en-US" sz="1800" dirty="0" smtClean="0"/>
              <a:t>Real interest rates</a:t>
            </a:r>
          </a:p>
          <a:p>
            <a:pPr lvl="1"/>
            <a:r>
              <a:rPr lang="en-US" sz="1800" dirty="0" smtClean="0"/>
              <a:t>Inflation</a:t>
            </a:r>
          </a:p>
          <a:p>
            <a:pPr lvl="1"/>
            <a:r>
              <a:rPr lang="en-US" sz="1800" dirty="0" smtClean="0"/>
              <a:t>Maturity preference</a:t>
            </a:r>
          </a:p>
          <a:p>
            <a:pPr lvl="1"/>
            <a:r>
              <a:rPr lang="en-US" sz="1800" dirty="0" smtClean="0"/>
              <a:t>Default risk</a:t>
            </a:r>
          </a:p>
          <a:p>
            <a:pPr lvl="1"/>
            <a:r>
              <a:rPr lang="en-US" sz="1800" dirty="0" smtClean="0"/>
              <a:t>Liquidity</a:t>
            </a:r>
          </a:p>
        </p:txBody>
      </p:sp>
      <p:sp>
        <p:nvSpPr>
          <p:cNvPr id="4" name="Date Placeholder 3"/>
          <p:cNvSpPr>
            <a:spLocks noGrp="1"/>
          </p:cNvSpPr>
          <p:nvPr>
            <p:ph type="dt" sz="half" idx="10"/>
          </p:nvPr>
        </p:nvSpPr>
        <p:spPr/>
        <p:txBody>
          <a:bodyPr/>
          <a:lstStyle/>
          <a:p>
            <a:fld id="{0B2556FD-EC0C-4D8E-9A71-C81A00194DA1}"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842582320"/>
      </p:ext>
    </p:extLst>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Determinants of the shape of the yield curve</a:t>
            </a:r>
          </a:p>
        </p:txBody>
      </p:sp>
      <p:sp>
        <p:nvSpPr>
          <p:cNvPr id="3" name="Content Placeholder 2"/>
          <p:cNvSpPr>
            <a:spLocks noGrp="1"/>
          </p:cNvSpPr>
          <p:nvPr>
            <p:ph idx="1"/>
          </p:nvPr>
        </p:nvSpPr>
        <p:spPr>
          <a:xfrm>
            <a:off x="381000" y="2209800"/>
            <a:ext cx="8229600" cy="2895600"/>
          </a:xfrm>
        </p:spPr>
        <p:txBody>
          <a:bodyPr/>
          <a:lstStyle/>
          <a:p>
            <a:r>
              <a:rPr lang="en-US" dirty="0" smtClean="0"/>
              <a:t>Real rate of interest</a:t>
            </a:r>
          </a:p>
          <a:p>
            <a:pPr lvl="1"/>
            <a:r>
              <a:rPr lang="en-US" dirty="0" smtClean="0"/>
              <a:t>The rate that would prevail if there was no inflation</a:t>
            </a:r>
          </a:p>
          <a:p>
            <a:pPr lvl="2"/>
            <a:endParaRPr lang="en-US" dirty="0" smtClean="0"/>
          </a:p>
          <a:p>
            <a:r>
              <a:rPr lang="en-US" dirty="0" smtClean="0"/>
              <a:t>Nominal rate of interest</a:t>
            </a:r>
          </a:p>
          <a:p>
            <a:pPr lvl="1"/>
            <a:r>
              <a:rPr lang="en-US" dirty="0" smtClean="0"/>
              <a:t>The observed rate of interest</a:t>
            </a:r>
          </a:p>
          <a:p>
            <a:pPr lvl="1"/>
            <a:r>
              <a:rPr lang="en-US" dirty="0" smtClean="0"/>
              <a:t>If inflation is zero, then the real rate equals the nominal rate</a:t>
            </a:r>
          </a:p>
          <a:p>
            <a:pPr marL="0" indent="0">
              <a:buNone/>
            </a:pPr>
            <a:endParaRPr lang="en-US" dirty="0" smtClean="0"/>
          </a:p>
          <a:p>
            <a:pPr lvl="2"/>
            <a:endParaRPr lang="en-US" dirty="0"/>
          </a:p>
        </p:txBody>
      </p:sp>
      <p:sp>
        <p:nvSpPr>
          <p:cNvPr id="4" name="Date Placeholder 3"/>
          <p:cNvSpPr>
            <a:spLocks noGrp="1"/>
          </p:cNvSpPr>
          <p:nvPr>
            <p:ph type="dt" sz="half" idx="10"/>
          </p:nvPr>
        </p:nvSpPr>
        <p:spPr/>
        <p:txBody>
          <a:bodyPr/>
          <a:lstStyle/>
          <a:p>
            <a:fld id="{672BBD92-32E8-4AA2-9F45-31247B605EDA}"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086847667"/>
      </p:ext>
    </p:extLst>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Determinants of the shape of the yield curve</a:t>
            </a:r>
          </a:p>
        </p:txBody>
      </p:sp>
      <p:sp>
        <p:nvSpPr>
          <p:cNvPr id="3" name="Content Placeholder 2"/>
          <p:cNvSpPr>
            <a:spLocks noGrp="1"/>
          </p:cNvSpPr>
          <p:nvPr>
            <p:ph idx="1"/>
          </p:nvPr>
        </p:nvSpPr>
        <p:spPr>
          <a:xfrm>
            <a:off x="457200" y="2057400"/>
            <a:ext cx="8229600" cy="3962400"/>
          </a:xfrm>
        </p:spPr>
        <p:txBody>
          <a:bodyPr>
            <a:normAutofit/>
          </a:bodyPr>
          <a:lstStyle/>
          <a:p>
            <a:r>
              <a:rPr lang="en-US" sz="2600" dirty="0" smtClean="0"/>
              <a:t>Relationship between the nominal rate and the real rate</a:t>
            </a:r>
            <a:endParaRPr lang="en-US" sz="26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590800"/>
            <a:ext cx="7687748" cy="2772162"/>
          </a:xfrm>
          <a:prstGeom prst="rect">
            <a:avLst/>
          </a:prstGeom>
        </p:spPr>
      </p:pic>
      <p:sp>
        <p:nvSpPr>
          <p:cNvPr id="5" name="Date Placeholder 4"/>
          <p:cNvSpPr>
            <a:spLocks noGrp="1"/>
          </p:cNvSpPr>
          <p:nvPr>
            <p:ph type="dt" sz="half" idx="10"/>
          </p:nvPr>
        </p:nvSpPr>
        <p:spPr/>
        <p:txBody>
          <a:bodyPr/>
          <a:lstStyle/>
          <a:p>
            <a:fld id="{853A8D1F-BDD3-4B9C-A075-E23AEC46F13A}"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320642788"/>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Versus Compound Average	</a:t>
            </a:r>
            <a:endParaRPr lang="en-US" dirty="0"/>
          </a:p>
        </p:txBody>
      </p:sp>
      <p:sp>
        <p:nvSpPr>
          <p:cNvPr id="3" name="Content Placeholder 2"/>
          <p:cNvSpPr>
            <a:spLocks noGrp="1"/>
          </p:cNvSpPr>
          <p:nvPr>
            <p:ph idx="1"/>
          </p:nvPr>
        </p:nvSpPr>
        <p:spPr>
          <a:xfrm>
            <a:off x="457200" y="2057400"/>
            <a:ext cx="8229600" cy="2743200"/>
          </a:xfrm>
        </p:spPr>
        <p:txBody>
          <a:bodyPr/>
          <a:lstStyle/>
          <a:p>
            <a:r>
              <a:rPr lang="en-US" dirty="0" smtClean="0"/>
              <a:t>Arithmetic average return</a:t>
            </a:r>
          </a:p>
          <a:p>
            <a:pPr lvl="1"/>
            <a:r>
              <a:rPr lang="en-US" dirty="0" smtClean="0"/>
              <a:t>The return calculated where compounding is ignored</a:t>
            </a:r>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971800"/>
            <a:ext cx="7388844" cy="3200400"/>
          </a:xfrm>
          <a:prstGeom prst="rect">
            <a:avLst/>
          </a:prstGeom>
        </p:spPr>
      </p:pic>
      <p:sp>
        <p:nvSpPr>
          <p:cNvPr id="5" name="Date Placeholder 4"/>
          <p:cNvSpPr>
            <a:spLocks noGrp="1"/>
          </p:cNvSpPr>
          <p:nvPr>
            <p:ph type="dt" sz="half" idx="10"/>
          </p:nvPr>
        </p:nvSpPr>
        <p:spPr/>
        <p:txBody>
          <a:bodyPr/>
          <a:lstStyle/>
          <a:p>
            <a:fld id="{60C24ECB-8EAD-4EFE-B23E-387CC73D432B}"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30803836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Determinants of the shape of the yield curve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514600"/>
            <a:ext cx="8229600" cy="3124200"/>
          </a:xfrm>
        </p:spPr>
      </p:pic>
      <p:sp>
        <p:nvSpPr>
          <p:cNvPr id="5" name="Date Placeholder 4"/>
          <p:cNvSpPr>
            <a:spLocks noGrp="1"/>
          </p:cNvSpPr>
          <p:nvPr>
            <p:ph type="dt" sz="half" idx="10"/>
          </p:nvPr>
        </p:nvSpPr>
        <p:spPr/>
        <p:txBody>
          <a:bodyPr/>
          <a:lstStyle/>
          <a:p>
            <a:fld id="{EB481F91-0761-43C5-BFB2-4A42D27E505C}"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805570330"/>
      </p:ext>
    </p:extLst>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Determinants of the shape of the yield curve</a:t>
            </a:r>
          </a:p>
        </p:txBody>
      </p:sp>
      <p:sp>
        <p:nvSpPr>
          <p:cNvPr id="3" name="Content Placeholder 2"/>
          <p:cNvSpPr>
            <a:spLocks noGrp="1"/>
          </p:cNvSpPr>
          <p:nvPr>
            <p:ph idx="1"/>
          </p:nvPr>
        </p:nvSpPr>
        <p:spPr>
          <a:xfrm>
            <a:off x="457200" y="1981200"/>
            <a:ext cx="8229600" cy="4114800"/>
          </a:xfrm>
        </p:spPr>
        <p:txBody>
          <a:bodyPr/>
          <a:lstStyle/>
          <a:p>
            <a:r>
              <a:rPr lang="en-US" dirty="0" smtClean="0"/>
              <a:t>Consumer price index</a:t>
            </a:r>
          </a:p>
          <a:p>
            <a:pPr lvl="1"/>
            <a:r>
              <a:rPr lang="en-US" dirty="0" smtClean="0"/>
              <a:t>The consumer price index (CPI) is an indicator of the relative level of consumer prices</a:t>
            </a:r>
          </a:p>
          <a:p>
            <a:pPr lvl="1"/>
            <a:r>
              <a:rPr lang="en-US" dirty="0" smtClean="0"/>
              <a:t>It is obtained by comparing the cost of a fixed basket of goods and services to the cost of that basket in the base year</a:t>
            </a:r>
          </a:p>
          <a:p>
            <a:pPr lvl="1"/>
            <a:r>
              <a:rPr lang="en-US" dirty="0" smtClean="0"/>
              <a:t>Used to measure inflation</a:t>
            </a:r>
          </a:p>
          <a:p>
            <a:r>
              <a:rPr lang="en-US" dirty="0" smtClean="0"/>
              <a:t>Expectations and monetary policy</a:t>
            </a:r>
          </a:p>
          <a:p>
            <a:pPr lvl="1"/>
            <a:r>
              <a:rPr lang="en-US" dirty="0" smtClean="0"/>
              <a:t>Long-term bond yield are the geometric average of the expected intermediate bond yields </a:t>
            </a:r>
          </a:p>
          <a:p>
            <a:pPr lvl="1"/>
            <a:r>
              <a:rPr lang="en-US" dirty="0" smtClean="0"/>
              <a:t>Future rates are based current expectations of future inflation</a:t>
            </a:r>
          </a:p>
          <a:p>
            <a:pPr lvl="1"/>
            <a:endParaRPr lang="en-US" dirty="0" smtClean="0"/>
          </a:p>
        </p:txBody>
      </p:sp>
      <p:sp>
        <p:nvSpPr>
          <p:cNvPr id="4" name="Date Placeholder 3"/>
          <p:cNvSpPr>
            <a:spLocks noGrp="1"/>
          </p:cNvSpPr>
          <p:nvPr>
            <p:ph type="dt" sz="half" idx="10"/>
          </p:nvPr>
        </p:nvSpPr>
        <p:spPr/>
        <p:txBody>
          <a:bodyPr/>
          <a:lstStyle/>
          <a:p>
            <a:fld id="{CBECA67F-93C7-479C-BAEF-EE7EDE46F9C3}"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657209874"/>
      </p:ext>
    </p:extLst>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Determinants of the shape of the yield curve</a:t>
            </a:r>
          </a:p>
        </p:txBody>
      </p:sp>
      <p:sp>
        <p:nvSpPr>
          <p:cNvPr id="3" name="Content Placeholder 2"/>
          <p:cNvSpPr>
            <a:spLocks noGrp="1"/>
          </p:cNvSpPr>
          <p:nvPr>
            <p:ph idx="1"/>
          </p:nvPr>
        </p:nvSpPr>
        <p:spPr>
          <a:xfrm>
            <a:off x="457200" y="2133600"/>
            <a:ext cx="8229600" cy="4114800"/>
          </a:xfrm>
        </p:spPr>
        <p:txBody>
          <a:bodyPr>
            <a:normAutofit lnSpcReduction="10000"/>
          </a:bodyPr>
          <a:lstStyle/>
          <a:p>
            <a:r>
              <a:rPr lang="en-US" dirty="0" smtClean="0"/>
              <a:t>Overnight interest rates</a:t>
            </a:r>
          </a:p>
          <a:p>
            <a:pPr lvl="1"/>
            <a:r>
              <a:rPr lang="en-US" dirty="0" smtClean="0"/>
              <a:t>The Federal Reserve implements monetary policy largely by targeting the overnight rate</a:t>
            </a:r>
          </a:p>
          <a:p>
            <a:pPr lvl="1"/>
            <a:r>
              <a:rPr lang="en-US" dirty="0" smtClean="0"/>
              <a:t>Used to affect the level of short-term interest rates</a:t>
            </a:r>
          </a:p>
          <a:p>
            <a:r>
              <a:rPr lang="en-US" dirty="0" smtClean="0"/>
              <a:t>Maturity preference theory</a:t>
            </a:r>
          </a:p>
          <a:p>
            <a:pPr lvl="1"/>
            <a:r>
              <a:rPr lang="en-US" dirty="0" smtClean="0"/>
              <a:t>Bond investors prefers short maturities, so long-term bond yields incorporate a premium to compensate investor for the disutility of holding them</a:t>
            </a:r>
          </a:p>
          <a:p>
            <a:r>
              <a:rPr lang="en-US" dirty="0" smtClean="0"/>
              <a:t>Maturity risk premium (MRP)</a:t>
            </a:r>
          </a:p>
          <a:p>
            <a:pPr lvl="1"/>
            <a:r>
              <a:rPr lang="en-US" dirty="0" smtClean="0"/>
              <a:t>The premium incorporated in long-term bond yields to compensate investors who prefer shorter maturities</a:t>
            </a:r>
            <a:endParaRPr lang="en-US" dirty="0"/>
          </a:p>
        </p:txBody>
      </p:sp>
      <p:sp>
        <p:nvSpPr>
          <p:cNvPr id="4" name="Date Placeholder 3"/>
          <p:cNvSpPr>
            <a:spLocks noGrp="1"/>
          </p:cNvSpPr>
          <p:nvPr>
            <p:ph type="dt" sz="half" idx="10"/>
          </p:nvPr>
        </p:nvSpPr>
        <p:spPr/>
        <p:txBody>
          <a:bodyPr/>
          <a:lstStyle/>
          <a:p>
            <a:fld id="{1CD25EDB-9FE6-46A2-913F-D79EA589E2B1}"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040266025"/>
      </p:ext>
    </p:extLst>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Determinants of the shape of the yield curve</a:t>
            </a:r>
          </a:p>
        </p:txBody>
      </p:sp>
      <p:sp>
        <p:nvSpPr>
          <p:cNvPr id="3" name="Content Placeholder 2"/>
          <p:cNvSpPr>
            <a:spLocks noGrp="1"/>
          </p:cNvSpPr>
          <p:nvPr>
            <p:ph idx="1"/>
          </p:nvPr>
        </p:nvSpPr>
        <p:spPr>
          <a:xfrm>
            <a:off x="457200" y="2133600"/>
            <a:ext cx="8229600" cy="4267200"/>
          </a:xfrm>
        </p:spPr>
        <p:txBody>
          <a:bodyPr>
            <a:normAutofit fontScale="92500" lnSpcReduction="10000"/>
          </a:bodyPr>
          <a:lstStyle/>
          <a:p>
            <a:r>
              <a:rPr lang="en-US" dirty="0" smtClean="0"/>
              <a:t>Interest rate risk</a:t>
            </a:r>
          </a:p>
          <a:p>
            <a:pPr lvl="1"/>
            <a:r>
              <a:rPr lang="en-US" dirty="0" smtClean="0"/>
              <a:t>The risk of capital loss on a bond investment</a:t>
            </a:r>
          </a:p>
          <a:p>
            <a:pPr lvl="2"/>
            <a:r>
              <a:rPr lang="en-US" dirty="0" smtClean="0"/>
              <a:t>If interest rates rise, then bond prices fall</a:t>
            </a:r>
          </a:p>
          <a:p>
            <a:pPr lvl="2"/>
            <a:r>
              <a:rPr lang="en-US" dirty="0" smtClean="0"/>
              <a:t>For an investor who has to sell a bond before maturity, an increase in interest rate will cause capital loss</a:t>
            </a:r>
          </a:p>
          <a:p>
            <a:r>
              <a:rPr lang="en-US" dirty="0" smtClean="0"/>
              <a:t>Reinvestment rate risk</a:t>
            </a:r>
          </a:p>
          <a:p>
            <a:pPr lvl="1"/>
            <a:r>
              <a:rPr lang="en-US" dirty="0" smtClean="0"/>
              <a:t>The risk that rates in the future will fall and thus reduce the future value of a bond investment</a:t>
            </a:r>
          </a:p>
          <a:p>
            <a:r>
              <a:rPr lang="en-US" dirty="0" smtClean="0"/>
              <a:t>Default risk</a:t>
            </a:r>
          </a:p>
          <a:p>
            <a:pPr lvl="1"/>
            <a:r>
              <a:rPr lang="en-US" dirty="0" smtClean="0"/>
              <a:t>Default means the failure to fulfill an obligation</a:t>
            </a:r>
          </a:p>
          <a:p>
            <a:pPr lvl="1"/>
            <a:r>
              <a:rPr lang="en-US" dirty="0" smtClean="0"/>
              <a:t>Default is the major risk associated with corporate and foreign government bonds</a:t>
            </a:r>
            <a:endParaRPr lang="en-US" dirty="0"/>
          </a:p>
        </p:txBody>
      </p:sp>
      <p:sp>
        <p:nvSpPr>
          <p:cNvPr id="4" name="Date Placeholder 3"/>
          <p:cNvSpPr>
            <a:spLocks noGrp="1"/>
          </p:cNvSpPr>
          <p:nvPr>
            <p:ph type="dt" sz="half" idx="10"/>
          </p:nvPr>
        </p:nvSpPr>
        <p:spPr/>
        <p:txBody>
          <a:bodyPr/>
          <a:lstStyle/>
          <a:p>
            <a:fld id="{CCE779AF-BBB5-4EFA-9840-2466CDCF234E}"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281811157"/>
      </p:ext>
    </p:extLst>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Determinants of the shape of the yield curve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2209800"/>
            <a:ext cx="5887272" cy="3772427"/>
          </a:xfrm>
        </p:spPr>
      </p:pic>
      <p:sp>
        <p:nvSpPr>
          <p:cNvPr id="5" name="Date Placeholder 4"/>
          <p:cNvSpPr>
            <a:spLocks noGrp="1"/>
          </p:cNvSpPr>
          <p:nvPr>
            <p:ph type="dt" sz="half" idx="10"/>
          </p:nvPr>
        </p:nvSpPr>
        <p:spPr/>
        <p:txBody>
          <a:bodyPr/>
          <a:lstStyle/>
          <a:p>
            <a:fld id="{BFA75838-DC36-43F4-B313-1B36DB9F7A44}"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140655617"/>
      </p:ext>
    </p:extLst>
  </p:cSld>
  <p:clrMapOvr>
    <a:masterClrMapping/>
  </p:clrMapOvr>
  <p:transition>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a:t>
            </a:r>
            <a:endParaRPr lang="en-US" dirty="0"/>
          </a:p>
        </p:txBody>
      </p:sp>
      <p:sp>
        <p:nvSpPr>
          <p:cNvPr id="3" name="Content Placeholder 2"/>
          <p:cNvSpPr>
            <a:spLocks noGrp="1"/>
          </p:cNvSpPr>
          <p:nvPr>
            <p:ph idx="1"/>
          </p:nvPr>
        </p:nvSpPr>
        <p:spPr>
          <a:xfrm>
            <a:off x="457200" y="2133600"/>
            <a:ext cx="8229600" cy="3886200"/>
          </a:xfrm>
        </p:spPr>
        <p:txBody>
          <a:bodyPr>
            <a:normAutofit fontScale="92500" lnSpcReduction="10000"/>
          </a:bodyPr>
          <a:lstStyle/>
          <a:p>
            <a:r>
              <a:rPr lang="en-US" dirty="0" smtClean="0"/>
              <a:t>Indenture</a:t>
            </a:r>
          </a:p>
          <a:p>
            <a:pPr lvl="1"/>
            <a:r>
              <a:rPr lang="en-US" dirty="0" smtClean="0"/>
              <a:t>The agreement between the issuer of a bond and the bondholders</a:t>
            </a:r>
          </a:p>
          <a:p>
            <a:r>
              <a:rPr lang="en-US" dirty="0" smtClean="0"/>
              <a:t>Collateral</a:t>
            </a:r>
          </a:p>
          <a:p>
            <a:pPr lvl="1"/>
            <a:r>
              <a:rPr lang="en-US" dirty="0" smtClean="0"/>
              <a:t>Assets that are pledged as security for the loan</a:t>
            </a:r>
          </a:p>
          <a:p>
            <a:r>
              <a:rPr lang="en-US" dirty="0" smtClean="0"/>
              <a:t>Ratings</a:t>
            </a:r>
          </a:p>
          <a:p>
            <a:pPr lvl="1"/>
            <a:r>
              <a:rPr lang="en-US" dirty="0" smtClean="0"/>
              <a:t>Bond ratings help investors predict the probability of default</a:t>
            </a:r>
          </a:p>
          <a:p>
            <a:r>
              <a:rPr lang="en-US" dirty="0" smtClean="0"/>
              <a:t>Covenants</a:t>
            </a:r>
          </a:p>
          <a:p>
            <a:pPr lvl="1"/>
            <a:r>
              <a:rPr lang="en-US" dirty="0" smtClean="0"/>
              <a:t>Conditions that the issuer must meet</a:t>
            </a:r>
          </a:p>
          <a:p>
            <a:r>
              <a:rPr lang="en-US" dirty="0" smtClean="0"/>
              <a:t>Trustee</a:t>
            </a:r>
          </a:p>
          <a:p>
            <a:pPr lvl="1"/>
            <a:r>
              <a:rPr lang="en-US" dirty="0" smtClean="0"/>
              <a:t>A trust company is often appointed to represent the bondholders</a:t>
            </a:r>
            <a:endParaRPr lang="en-US" dirty="0"/>
          </a:p>
        </p:txBody>
      </p:sp>
      <p:sp>
        <p:nvSpPr>
          <p:cNvPr id="4" name="Date Placeholder 3"/>
          <p:cNvSpPr>
            <a:spLocks noGrp="1"/>
          </p:cNvSpPr>
          <p:nvPr>
            <p:ph type="dt" sz="half" idx="10"/>
          </p:nvPr>
        </p:nvSpPr>
        <p:spPr/>
        <p:txBody>
          <a:bodyPr/>
          <a:lstStyle/>
          <a:p>
            <a:fld id="{1BF20385-3224-4590-ADCC-7EE9F4E0E8AF}"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42688721"/>
      </p:ext>
    </p:extLst>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a:t>
            </a:r>
            <a:endParaRPr lang="en-US" dirty="0"/>
          </a:p>
        </p:txBody>
      </p:sp>
      <p:sp>
        <p:nvSpPr>
          <p:cNvPr id="3" name="Content Placeholder 2"/>
          <p:cNvSpPr>
            <a:spLocks noGrp="1"/>
          </p:cNvSpPr>
          <p:nvPr>
            <p:ph idx="1"/>
          </p:nvPr>
        </p:nvSpPr>
        <p:spPr>
          <a:xfrm>
            <a:off x="457200" y="2209800"/>
            <a:ext cx="8229600" cy="4876800"/>
          </a:xfrm>
        </p:spPr>
        <p:txBody>
          <a:bodyPr/>
          <a:lstStyle/>
          <a:p>
            <a:r>
              <a:rPr lang="en-US" dirty="0" smtClean="0"/>
              <a:t>Secured bond</a:t>
            </a:r>
          </a:p>
          <a:p>
            <a:pPr lvl="1"/>
            <a:r>
              <a:rPr lang="en-US" dirty="0" smtClean="0"/>
              <a:t>If a bond has collateral, then it is called a secure bond</a:t>
            </a:r>
          </a:p>
          <a:p>
            <a:r>
              <a:rPr lang="en-US" dirty="0" smtClean="0"/>
              <a:t>Mortgage bond</a:t>
            </a:r>
          </a:p>
          <a:p>
            <a:pPr lvl="1"/>
            <a:r>
              <a:rPr lang="en-US" dirty="0" smtClean="0"/>
              <a:t>A bond secured with land is called a mortgage bond</a:t>
            </a:r>
          </a:p>
          <a:p>
            <a:r>
              <a:rPr lang="en-US" dirty="0" smtClean="0"/>
              <a:t>Debentures</a:t>
            </a:r>
          </a:p>
          <a:p>
            <a:pPr lvl="1"/>
            <a:r>
              <a:rPr lang="en-US" dirty="0" smtClean="0"/>
              <a:t>Unsecured bonds are called debentures</a:t>
            </a:r>
          </a:p>
          <a:p>
            <a:r>
              <a:rPr lang="en-US" dirty="0" smtClean="0"/>
              <a:t>Rating agencies</a:t>
            </a:r>
          </a:p>
          <a:p>
            <a:pPr lvl="1"/>
            <a:r>
              <a:rPr lang="en-US" dirty="0" smtClean="0"/>
              <a:t>Debt rating agencies rate the debt offered by firms</a:t>
            </a:r>
          </a:p>
        </p:txBody>
      </p:sp>
      <p:sp>
        <p:nvSpPr>
          <p:cNvPr id="4" name="Date Placeholder 3"/>
          <p:cNvSpPr>
            <a:spLocks noGrp="1"/>
          </p:cNvSpPr>
          <p:nvPr>
            <p:ph type="dt" sz="half" idx="10"/>
          </p:nvPr>
        </p:nvSpPr>
        <p:spPr/>
        <p:txBody>
          <a:bodyPr/>
          <a:lstStyle/>
          <a:p>
            <a:fld id="{293F6F50-97A5-4A46-ABDC-803C9B089522}"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65217128"/>
      </p:ext>
    </p:extLst>
  </p:cSld>
  <p:clrMapOvr>
    <a:masterClrMapping/>
  </p:clrMapOvr>
  <p:transition>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a:t>
            </a:r>
            <a:endParaRPr lang="en-US" dirty="0"/>
          </a:p>
        </p:txBody>
      </p:sp>
      <p:sp>
        <p:nvSpPr>
          <p:cNvPr id="3" name="Content Placeholder 2"/>
          <p:cNvSpPr>
            <a:spLocks noGrp="1"/>
          </p:cNvSpPr>
          <p:nvPr>
            <p:ph idx="1"/>
          </p:nvPr>
        </p:nvSpPr>
        <p:spPr>
          <a:xfrm>
            <a:off x="457200" y="2057400"/>
            <a:ext cx="8229600" cy="4038600"/>
          </a:xfrm>
        </p:spPr>
        <p:txBody>
          <a:bodyPr>
            <a:normAutofit fontScale="92500"/>
          </a:bodyPr>
          <a:lstStyle/>
          <a:p>
            <a:r>
              <a:rPr lang="en-US" dirty="0"/>
              <a:t>Investment grade</a:t>
            </a:r>
          </a:p>
          <a:p>
            <a:pPr lvl="1"/>
            <a:r>
              <a:rPr lang="en-US" dirty="0" smtClean="0"/>
              <a:t>The term used </a:t>
            </a:r>
            <a:r>
              <a:rPr lang="en-US" dirty="0"/>
              <a:t>to refer to bonds from issuers with a rating of BBB (Baa) or higher</a:t>
            </a:r>
          </a:p>
          <a:p>
            <a:r>
              <a:rPr lang="en-US" dirty="0" smtClean="0"/>
              <a:t>Junk </a:t>
            </a:r>
          </a:p>
          <a:p>
            <a:pPr lvl="1"/>
            <a:r>
              <a:rPr lang="en-US" dirty="0" smtClean="0"/>
              <a:t>The term used to refer to bonds with a grade of BB (Ba) or lower</a:t>
            </a:r>
          </a:p>
          <a:p>
            <a:r>
              <a:rPr lang="en-US" dirty="0" smtClean="0"/>
              <a:t>Default risk premium</a:t>
            </a:r>
          </a:p>
          <a:p>
            <a:pPr lvl="1"/>
            <a:r>
              <a:rPr lang="en-US" dirty="0" smtClean="0"/>
              <a:t>A component of bond yield which compensates the bond holder for the possibility that the issuer might default</a:t>
            </a:r>
          </a:p>
          <a:p>
            <a:r>
              <a:rPr lang="en-US" dirty="0" smtClean="0"/>
              <a:t>Yield spread</a:t>
            </a:r>
          </a:p>
          <a:p>
            <a:pPr lvl="1"/>
            <a:r>
              <a:rPr lang="en-US" dirty="0" smtClean="0"/>
              <a:t>Difference in yields provides indication of extra compensation needed for risk</a:t>
            </a:r>
            <a:endParaRPr lang="en-US" dirty="0"/>
          </a:p>
        </p:txBody>
      </p:sp>
      <p:sp>
        <p:nvSpPr>
          <p:cNvPr id="4" name="Date Placeholder 3"/>
          <p:cNvSpPr>
            <a:spLocks noGrp="1"/>
          </p:cNvSpPr>
          <p:nvPr>
            <p:ph type="dt" sz="half" idx="10"/>
          </p:nvPr>
        </p:nvSpPr>
        <p:spPr/>
        <p:txBody>
          <a:bodyPr/>
          <a:lstStyle/>
          <a:p>
            <a:fld id="{7E0FDD0D-B0F3-4966-B9CD-EC789C7E9ACE}"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30671828"/>
      </p:ext>
    </p:extLst>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 Spread</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2133600"/>
            <a:ext cx="5410200" cy="3877940"/>
          </a:xfrm>
        </p:spPr>
      </p:pic>
      <p:sp>
        <p:nvSpPr>
          <p:cNvPr id="5" name="Date Placeholder 4"/>
          <p:cNvSpPr>
            <a:spLocks noGrp="1"/>
          </p:cNvSpPr>
          <p:nvPr>
            <p:ph type="dt" sz="half" idx="10"/>
          </p:nvPr>
        </p:nvSpPr>
        <p:spPr/>
        <p:txBody>
          <a:bodyPr/>
          <a:lstStyle/>
          <a:p>
            <a:fld id="{C569DCFF-8BF8-4ECF-A1E2-8069219FE1F0}"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685708535"/>
      </p:ext>
    </p:extLst>
  </p:cSld>
  <p:clrMapOvr>
    <a:masterClrMapping/>
  </p:clrMapOvr>
  <p:transition>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a:t>
            </a:r>
            <a:endParaRPr lang="en-US" dirty="0"/>
          </a:p>
        </p:txBody>
      </p:sp>
      <p:sp>
        <p:nvSpPr>
          <p:cNvPr id="3" name="Content Placeholder 2"/>
          <p:cNvSpPr>
            <a:spLocks noGrp="1"/>
          </p:cNvSpPr>
          <p:nvPr>
            <p:ph idx="1"/>
          </p:nvPr>
        </p:nvSpPr>
        <p:spPr>
          <a:xfrm>
            <a:off x="457200" y="1981200"/>
            <a:ext cx="8229600" cy="3962400"/>
          </a:xfrm>
        </p:spPr>
        <p:txBody>
          <a:bodyPr/>
          <a:lstStyle/>
          <a:p>
            <a:r>
              <a:rPr lang="en-US" dirty="0" smtClean="0"/>
              <a:t>Liquidity</a:t>
            </a:r>
          </a:p>
          <a:p>
            <a:pPr lvl="1"/>
            <a:r>
              <a:rPr lang="en-US" dirty="0" smtClean="0"/>
              <a:t>The ease with which an asset can be converted to cash</a:t>
            </a:r>
          </a:p>
          <a:p>
            <a:pPr lvl="1"/>
            <a:r>
              <a:rPr lang="en-US" dirty="0" smtClean="0"/>
              <a:t>NYSE listed stocks are liquid assets</a:t>
            </a:r>
          </a:p>
          <a:p>
            <a:pPr lvl="1"/>
            <a:r>
              <a:rPr lang="en-US" dirty="0" smtClean="0"/>
              <a:t>Real estate is illiquid</a:t>
            </a:r>
          </a:p>
          <a:p>
            <a:pPr lvl="1"/>
            <a:endParaRPr lang="en-US" dirty="0"/>
          </a:p>
          <a:p>
            <a:r>
              <a:rPr lang="en-US" dirty="0" smtClean="0"/>
              <a:t>Liquidity risk premium (LRP)</a:t>
            </a:r>
          </a:p>
          <a:p>
            <a:pPr lvl="1"/>
            <a:r>
              <a:rPr lang="en-US" dirty="0" smtClean="0"/>
              <a:t>A component of a bond yield which compensates the bond holder for the potential costs in selling the bond</a:t>
            </a:r>
          </a:p>
          <a:p>
            <a:pPr lvl="1"/>
            <a:r>
              <a:rPr lang="en-US" dirty="0" smtClean="0"/>
              <a:t>The difference in yields of illiquid and liquid bonds</a:t>
            </a:r>
            <a:endParaRPr lang="en-US" dirty="0"/>
          </a:p>
        </p:txBody>
      </p:sp>
      <p:sp>
        <p:nvSpPr>
          <p:cNvPr id="4" name="Date Placeholder 3"/>
          <p:cNvSpPr>
            <a:spLocks noGrp="1"/>
          </p:cNvSpPr>
          <p:nvPr>
            <p:ph type="dt" sz="half" idx="10"/>
          </p:nvPr>
        </p:nvSpPr>
        <p:spPr/>
        <p:txBody>
          <a:bodyPr/>
          <a:lstStyle/>
          <a:p>
            <a:fld id="{306771B4-0CB7-4756-BCCE-B94816CBD6DF}"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83225778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Versus Compound Average	</a:t>
            </a:r>
          </a:p>
        </p:txBody>
      </p:sp>
      <p:sp>
        <p:nvSpPr>
          <p:cNvPr id="3" name="Content Placeholder 2"/>
          <p:cNvSpPr>
            <a:spLocks noGrp="1"/>
          </p:cNvSpPr>
          <p:nvPr>
            <p:ph idx="1"/>
          </p:nvPr>
        </p:nvSpPr>
        <p:spPr/>
        <p:txBody>
          <a:bodyPr/>
          <a:lstStyle/>
          <a:p>
            <a:r>
              <a:rPr lang="en-US" dirty="0" smtClean="0"/>
              <a:t>Compound (geometric) </a:t>
            </a:r>
            <a:r>
              <a:rPr lang="en-US" dirty="0"/>
              <a:t>average return</a:t>
            </a:r>
          </a:p>
          <a:p>
            <a:pPr lvl="1"/>
            <a:r>
              <a:rPr lang="en-US" dirty="0"/>
              <a:t>The return computed that recognizes the interest or earning are paid on accumulated interest or earnings. It is also called </a:t>
            </a:r>
            <a:r>
              <a:rPr lang="en-US" dirty="0" smtClean="0"/>
              <a:t>geometric </a:t>
            </a:r>
            <a:r>
              <a:rPr lang="en-US" dirty="0"/>
              <a:t>return</a:t>
            </a:r>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9" y="3810000"/>
            <a:ext cx="7711007" cy="1752600"/>
          </a:xfrm>
          <a:prstGeom prst="rect">
            <a:avLst/>
          </a:prstGeom>
        </p:spPr>
      </p:pic>
      <p:sp>
        <p:nvSpPr>
          <p:cNvPr id="5" name="Date Placeholder 4"/>
          <p:cNvSpPr>
            <a:spLocks noGrp="1"/>
          </p:cNvSpPr>
          <p:nvPr>
            <p:ph type="dt" sz="half" idx="10"/>
          </p:nvPr>
        </p:nvSpPr>
        <p:spPr/>
        <p:txBody>
          <a:bodyPr/>
          <a:lstStyle/>
          <a:p>
            <a:fld id="{0A21FBE2-5E80-4B8B-929C-2194B6E78044}" type="datetime1">
              <a:rPr lang="en-US" smtClean="0"/>
              <a:t>10/10/2013</a:t>
            </a:fld>
            <a:endParaRPr lang="en-US" dirty="0"/>
          </a:p>
        </p:txBody>
      </p:sp>
      <p:sp>
        <p:nvSpPr>
          <p:cNvPr id="6" name="Footer Placeholder 5"/>
          <p:cNvSpPr>
            <a:spLocks noGrp="1"/>
          </p:cNvSpPr>
          <p:nvPr>
            <p:ph type="ftr" sz="quarter" idx="11"/>
          </p:nvPr>
        </p:nvSpPr>
        <p:spPr/>
        <p:txBody>
          <a:bodyPr/>
          <a:lstStyle/>
          <a:p>
            <a:r>
              <a:rPr lang="en-US" smtClean="0"/>
              <a:t>Professor James Kuhle, Ph.D.</a:t>
            </a:r>
            <a:endParaRPr lang="en-US" dirty="0"/>
          </a:p>
        </p:txBody>
      </p:sp>
    </p:spTree>
    <p:extLst>
      <p:ext uri="{BB962C8B-B14F-4D97-AF65-F5344CB8AC3E}">
        <p14:creationId xmlns:p14="http://schemas.microsoft.com/office/powerpoint/2010/main" val="16379247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 to Maturity</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399" y="2286000"/>
            <a:ext cx="8294913" cy="3733800"/>
          </a:xfrm>
        </p:spPr>
      </p:pic>
      <p:sp>
        <p:nvSpPr>
          <p:cNvPr id="5" name="Date Placeholder 4"/>
          <p:cNvSpPr>
            <a:spLocks noGrp="1"/>
          </p:cNvSpPr>
          <p:nvPr>
            <p:ph type="dt" sz="half" idx="10"/>
          </p:nvPr>
        </p:nvSpPr>
        <p:spPr/>
        <p:txBody>
          <a:bodyPr/>
          <a:lstStyle/>
          <a:p>
            <a:fld id="{4F83B005-671B-4204-8CAB-64EDFA4C008F}"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4125323409"/>
      </p:ext>
    </p:extLst>
  </p:cSld>
  <p:clrMapOvr>
    <a:masterClrMapping/>
  </p:clrMapOvr>
  <p:transition>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9" y="914400"/>
            <a:ext cx="8229600" cy="990600"/>
          </a:xfrm>
        </p:spPr>
        <p:txBody>
          <a:bodyPr/>
          <a:lstStyle/>
          <a:p>
            <a:r>
              <a:rPr lang="en-US" dirty="0" smtClean="0"/>
              <a:t>Zero Coupon Bond Pricing	</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200" y="1905000"/>
            <a:ext cx="4467849" cy="866896"/>
          </a:xfr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 y="2514600"/>
            <a:ext cx="7132319" cy="3581057"/>
          </a:xfrm>
          <a:prstGeom prst="rect">
            <a:avLst/>
          </a:prstGeom>
        </p:spPr>
      </p:pic>
      <p:sp>
        <p:nvSpPr>
          <p:cNvPr id="6" name="Date Placeholder 5"/>
          <p:cNvSpPr>
            <a:spLocks noGrp="1"/>
          </p:cNvSpPr>
          <p:nvPr>
            <p:ph type="dt" sz="half" idx="10"/>
          </p:nvPr>
        </p:nvSpPr>
        <p:spPr/>
        <p:txBody>
          <a:bodyPr/>
          <a:lstStyle/>
          <a:p>
            <a:fld id="{AF4BB3DD-4FB5-4B3C-9E35-F5016FF1030F}" type="datetime1">
              <a:rPr lang="en-US" smtClean="0">
                <a:solidFill>
                  <a:prstClr val="black"/>
                </a:solidFill>
              </a:rPr>
              <a:pPr/>
              <a:t>10/10/2013</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
        <p:nvSpPr>
          <p:cNvPr id="8" name="TextBox 7"/>
          <p:cNvSpPr txBox="1"/>
          <p:nvPr/>
        </p:nvSpPr>
        <p:spPr>
          <a:xfrm>
            <a:off x="5562600" y="3505200"/>
            <a:ext cx="2362200" cy="1200329"/>
          </a:xfrm>
          <a:prstGeom prst="rect">
            <a:avLst/>
          </a:prstGeom>
          <a:noFill/>
          <a:ln>
            <a:solidFill>
              <a:schemeClr val="bg2">
                <a:lumMod val="50000"/>
              </a:schemeClr>
            </a:solidFill>
          </a:ln>
        </p:spPr>
        <p:txBody>
          <a:bodyPr wrap="square" rtlCol="0">
            <a:spAutoFit/>
          </a:bodyPr>
          <a:lstStyle/>
          <a:p>
            <a:pPr algn="ctr"/>
            <a:r>
              <a:rPr lang="en-US" sz="1200" i="1" u="sng" dirty="0" smtClean="0">
                <a:solidFill>
                  <a:prstClr val="black"/>
                </a:solidFill>
                <a:latin typeface="Times New Roman" pitchFamily="18" charset="0"/>
                <a:cs typeface="Times New Roman" pitchFamily="18" charset="0"/>
              </a:rPr>
              <a:t>Calculator Solution</a:t>
            </a:r>
          </a:p>
          <a:p>
            <a:pPr algn="just"/>
            <a:endParaRPr lang="en-US" sz="1200" i="1" dirty="0" smtClean="0">
              <a:solidFill>
                <a:prstClr val="black"/>
              </a:solidFill>
              <a:latin typeface="Times New Roman" pitchFamily="18" charset="0"/>
              <a:cs typeface="Times New Roman" pitchFamily="18" charset="0"/>
            </a:endParaRPr>
          </a:p>
          <a:p>
            <a:pPr algn="just"/>
            <a:r>
              <a:rPr lang="en-US" sz="1200" i="1" dirty="0" smtClean="0">
                <a:solidFill>
                  <a:prstClr val="black"/>
                </a:solidFill>
                <a:latin typeface="Times New Roman" pitchFamily="18" charset="0"/>
                <a:cs typeface="Times New Roman" pitchFamily="18" charset="0"/>
              </a:rPr>
              <a:t>FV = 100</a:t>
            </a:r>
          </a:p>
          <a:p>
            <a:pPr algn="just"/>
            <a:r>
              <a:rPr lang="en-US" sz="1200" i="1" dirty="0" smtClean="0">
                <a:solidFill>
                  <a:prstClr val="black"/>
                </a:solidFill>
                <a:latin typeface="Times New Roman" pitchFamily="18" charset="0"/>
                <a:cs typeface="Times New Roman" pitchFamily="18" charset="0"/>
              </a:rPr>
              <a:t>n = 3</a:t>
            </a:r>
          </a:p>
          <a:p>
            <a:pPr algn="just"/>
            <a:r>
              <a:rPr lang="en-US" sz="1200" i="1" dirty="0" err="1" smtClean="0">
                <a:solidFill>
                  <a:prstClr val="black"/>
                </a:solidFill>
                <a:latin typeface="Times New Roman" pitchFamily="18" charset="0"/>
                <a:cs typeface="Times New Roman" pitchFamily="18" charset="0"/>
              </a:rPr>
              <a:t>i</a:t>
            </a:r>
            <a:r>
              <a:rPr lang="en-US" sz="1200" i="1" dirty="0" smtClean="0">
                <a:solidFill>
                  <a:prstClr val="black"/>
                </a:solidFill>
                <a:latin typeface="Times New Roman" pitchFamily="18" charset="0"/>
                <a:cs typeface="Times New Roman" pitchFamily="18" charset="0"/>
              </a:rPr>
              <a:t>= 4</a:t>
            </a:r>
          </a:p>
          <a:p>
            <a:pPr algn="just"/>
            <a:r>
              <a:rPr lang="en-US" sz="1200" i="1" dirty="0" smtClean="0">
                <a:solidFill>
                  <a:prstClr val="black"/>
                </a:solidFill>
                <a:latin typeface="Times New Roman" pitchFamily="18" charset="0"/>
                <a:cs typeface="Times New Roman" pitchFamily="18" charset="0"/>
              </a:rPr>
              <a:t>Comp PV = $88.90</a:t>
            </a:r>
            <a:endParaRPr lang="en-US" sz="12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65096933"/>
      </p:ext>
    </p:extLst>
  </p:cSld>
  <p:clrMapOvr>
    <a:masterClrMapping/>
  </p:clrMapOvr>
  <p:transition>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Inverse Relationship Between Bond Prices and Yields</a:t>
            </a:r>
            <a:endParaRPr lang="en-US" sz="3200"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2057400"/>
            <a:ext cx="5867400" cy="3945714"/>
          </a:xfrm>
        </p:spPr>
      </p:pic>
      <p:sp>
        <p:nvSpPr>
          <p:cNvPr id="5" name="Date Placeholder 4"/>
          <p:cNvSpPr>
            <a:spLocks noGrp="1"/>
          </p:cNvSpPr>
          <p:nvPr>
            <p:ph type="dt" sz="half" idx="10"/>
          </p:nvPr>
        </p:nvSpPr>
        <p:spPr/>
        <p:txBody>
          <a:bodyPr/>
          <a:lstStyle/>
          <a:p>
            <a:fld id="{CEE67EB1-A1A8-456A-AB35-C377A7A02A88}"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292689198"/>
      </p:ext>
    </p:extLst>
  </p:cSld>
  <p:clrMapOvr>
    <a:masterClrMapping/>
  </p:clrMapOvr>
  <p:transition>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Coupon Bond Features and Markets</a:t>
            </a:r>
            <a:endParaRPr lang="en-US" dirty="0"/>
          </a:p>
        </p:txBody>
      </p:sp>
      <p:sp>
        <p:nvSpPr>
          <p:cNvPr id="3" name="Content Placeholder 2"/>
          <p:cNvSpPr>
            <a:spLocks noGrp="1"/>
          </p:cNvSpPr>
          <p:nvPr>
            <p:ph idx="1"/>
          </p:nvPr>
        </p:nvSpPr>
        <p:spPr>
          <a:xfrm>
            <a:off x="457199" y="2133600"/>
            <a:ext cx="8229600" cy="4876800"/>
          </a:xfrm>
        </p:spPr>
        <p:txBody>
          <a:bodyPr/>
          <a:lstStyle/>
          <a:p>
            <a:r>
              <a:rPr lang="en-US" dirty="0" smtClean="0"/>
              <a:t>Coupon bond</a:t>
            </a:r>
          </a:p>
          <a:p>
            <a:pPr lvl="1"/>
            <a:r>
              <a:rPr lang="en-US" dirty="0" smtClean="0"/>
              <a:t>A debt instrument which pays periodic interest payments to the holder (coupons) and pays the final lump-sum (face value) at maturity</a:t>
            </a:r>
            <a:endParaRPr lang="en-US" dirty="0"/>
          </a:p>
        </p:txBody>
      </p:sp>
      <p:pic>
        <p:nvPicPr>
          <p:cNvPr id="4" name="Content Placeholder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429000"/>
            <a:ext cx="5562600" cy="2676899"/>
          </a:xfrm>
          <a:prstGeom prst="rect">
            <a:avLst/>
          </a:prstGeom>
        </p:spPr>
      </p:pic>
      <p:sp>
        <p:nvSpPr>
          <p:cNvPr id="5" name="Date Placeholder 4"/>
          <p:cNvSpPr>
            <a:spLocks noGrp="1"/>
          </p:cNvSpPr>
          <p:nvPr>
            <p:ph type="dt" sz="half" idx="10"/>
          </p:nvPr>
        </p:nvSpPr>
        <p:spPr/>
        <p:txBody>
          <a:bodyPr/>
          <a:lstStyle/>
          <a:p>
            <a:fld id="{BA7ED3B9-A2E1-46DA-86EA-3D3E5E8A41E5}"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349212314"/>
      </p:ext>
    </p:extLst>
  </p:cSld>
  <p:clrMapOvr>
    <a:masterClrMapping/>
  </p:clrMapOvr>
  <p:transition>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a Coupon Bond	</a:t>
            </a:r>
            <a:endParaRPr lang="en-US" dirty="0"/>
          </a:p>
        </p:txBody>
      </p:sp>
      <p:sp>
        <p:nvSpPr>
          <p:cNvPr id="5" name="Content Placeholder 4"/>
          <p:cNvSpPr>
            <a:spLocks noGrp="1"/>
          </p:cNvSpPr>
          <p:nvPr>
            <p:ph idx="1"/>
          </p:nvPr>
        </p:nvSpPr>
        <p:spPr>
          <a:xfrm>
            <a:off x="457200" y="1981200"/>
            <a:ext cx="8229600" cy="4267200"/>
          </a:xfrm>
        </p:spPr>
        <p:txBody>
          <a:bodyPr>
            <a:normAutofit lnSpcReduction="10000"/>
          </a:bodyPr>
          <a:lstStyle/>
          <a:p>
            <a:r>
              <a:rPr lang="en-US" sz="2000" b="1" dirty="0" smtClean="0"/>
              <a:t>Convertible bond</a:t>
            </a:r>
          </a:p>
          <a:p>
            <a:pPr lvl="1"/>
            <a:r>
              <a:rPr lang="en-US" dirty="0" smtClean="0"/>
              <a:t>Allows the holder of the bond to convert the face amount into a fixed number of a common shares at any time before its maturity</a:t>
            </a:r>
          </a:p>
          <a:p>
            <a:r>
              <a:rPr lang="en-US" sz="2000" b="1" dirty="0" smtClean="0"/>
              <a:t>Callable bond</a:t>
            </a:r>
          </a:p>
          <a:p>
            <a:pPr lvl="1"/>
            <a:r>
              <a:rPr lang="en-US" dirty="0" smtClean="0"/>
              <a:t>The issuer has the right to force early redemption of the bond</a:t>
            </a:r>
          </a:p>
          <a:p>
            <a:r>
              <a:rPr lang="en-US" sz="2000" b="1" dirty="0" smtClean="0"/>
              <a:t>Foreign bond</a:t>
            </a:r>
          </a:p>
          <a:p>
            <a:pPr lvl="1"/>
            <a:r>
              <a:rPr lang="en-US" dirty="0" smtClean="0"/>
              <a:t>The issuer in a particular country and is denominated that country’s currency</a:t>
            </a:r>
          </a:p>
          <a:p>
            <a:r>
              <a:rPr lang="en-US" sz="2000" b="1" dirty="0" smtClean="0"/>
              <a:t>Floating rate bonds</a:t>
            </a:r>
          </a:p>
          <a:p>
            <a:pPr lvl="1"/>
            <a:r>
              <a:rPr lang="en-US" dirty="0" smtClean="0"/>
              <a:t>Variable coupon bond</a:t>
            </a:r>
          </a:p>
          <a:p>
            <a:pPr lvl="1"/>
            <a:r>
              <a:rPr lang="en-US" dirty="0" smtClean="0"/>
              <a:t>LIBOR rate (London Interbank Offer Rate)</a:t>
            </a:r>
          </a:p>
          <a:p>
            <a:pPr lvl="2"/>
            <a:r>
              <a:rPr lang="en-US" sz="2000" dirty="0" smtClean="0"/>
              <a:t>A benchmark rate for floating rate bonds</a:t>
            </a:r>
            <a:endParaRPr lang="en-US" sz="2000" dirty="0"/>
          </a:p>
        </p:txBody>
      </p:sp>
      <p:sp>
        <p:nvSpPr>
          <p:cNvPr id="4" name="Date Placeholder 3"/>
          <p:cNvSpPr>
            <a:spLocks noGrp="1"/>
          </p:cNvSpPr>
          <p:nvPr>
            <p:ph type="dt" sz="half" idx="10"/>
          </p:nvPr>
        </p:nvSpPr>
        <p:spPr/>
        <p:txBody>
          <a:bodyPr/>
          <a:lstStyle/>
          <a:p>
            <a:fld id="{31E19E5E-395B-4F29-A640-30DE8FD196F6}"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647949622"/>
      </p:ext>
    </p:extLst>
  </p:cSld>
  <p:clrMapOvr>
    <a:masterClrMapping/>
  </p:clrMapOvr>
  <p:transition>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Coupon Bond Issuers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362200"/>
            <a:ext cx="8290492" cy="2971800"/>
          </a:xfrm>
        </p:spPr>
      </p:pic>
      <p:sp>
        <p:nvSpPr>
          <p:cNvPr id="5" name="Date Placeholder 4"/>
          <p:cNvSpPr>
            <a:spLocks noGrp="1"/>
          </p:cNvSpPr>
          <p:nvPr>
            <p:ph type="dt" sz="half" idx="10"/>
          </p:nvPr>
        </p:nvSpPr>
        <p:spPr/>
        <p:txBody>
          <a:bodyPr/>
          <a:lstStyle/>
          <a:p>
            <a:fld id="{B1EAF459-0737-47F4-A141-7D784D0B8B37}"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150406679"/>
      </p:ext>
    </p:extLst>
  </p:cSld>
  <p:clrMapOvr>
    <a:masterClrMapping/>
  </p:clrMapOvr>
  <p:transition>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Coupon </a:t>
            </a:r>
            <a:r>
              <a:rPr lang="en-US" dirty="0" smtClean="0"/>
              <a:t>Bond Market</a:t>
            </a:r>
            <a:endParaRPr lang="en-US" dirty="0"/>
          </a:p>
        </p:txBody>
      </p:sp>
      <p:sp>
        <p:nvSpPr>
          <p:cNvPr id="3" name="Content Placeholder 2"/>
          <p:cNvSpPr>
            <a:spLocks noGrp="1"/>
          </p:cNvSpPr>
          <p:nvPr>
            <p:ph idx="1"/>
          </p:nvPr>
        </p:nvSpPr>
        <p:spPr>
          <a:xfrm>
            <a:off x="457200" y="1905000"/>
            <a:ext cx="8229600" cy="4495800"/>
          </a:xfrm>
        </p:spPr>
        <p:txBody>
          <a:bodyPr/>
          <a:lstStyle/>
          <a:p>
            <a:r>
              <a:rPr lang="en-US" dirty="0" smtClean="0"/>
              <a:t>Bond market</a:t>
            </a:r>
          </a:p>
          <a:p>
            <a:pPr lvl="1"/>
            <a:r>
              <a:rPr lang="en-US" dirty="0" smtClean="0"/>
              <a:t>The market for coupon and zero coupon bonds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971800"/>
            <a:ext cx="8250743" cy="2743200"/>
          </a:xfrm>
          <a:prstGeom prst="rect">
            <a:avLst/>
          </a:prstGeom>
        </p:spPr>
      </p:pic>
      <p:sp>
        <p:nvSpPr>
          <p:cNvPr id="5" name="Date Placeholder 4"/>
          <p:cNvSpPr>
            <a:spLocks noGrp="1"/>
          </p:cNvSpPr>
          <p:nvPr>
            <p:ph type="dt" sz="half" idx="10"/>
          </p:nvPr>
        </p:nvSpPr>
        <p:spPr/>
        <p:txBody>
          <a:bodyPr/>
          <a:lstStyle/>
          <a:p>
            <a:fld id="{44DE0157-C91D-42EA-9A1F-EE8D3DB8C7D7}"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871851065"/>
      </p:ext>
    </p:extLst>
  </p:cSld>
  <p:clrMapOvr>
    <a:masterClrMapping/>
  </p:clrMapOvr>
  <p:transition>
    <p:fade thruBlk="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Price Reporting</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2209800"/>
            <a:ext cx="7391400" cy="3886199"/>
          </a:xfrm>
        </p:spPr>
      </p:pic>
      <p:sp>
        <p:nvSpPr>
          <p:cNvPr id="5" name="Date Placeholder 4"/>
          <p:cNvSpPr>
            <a:spLocks noGrp="1"/>
          </p:cNvSpPr>
          <p:nvPr>
            <p:ph type="dt" sz="half" idx="10"/>
          </p:nvPr>
        </p:nvSpPr>
        <p:spPr/>
        <p:txBody>
          <a:bodyPr/>
          <a:lstStyle/>
          <a:p>
            <a:fld id="{0E997CAD-D579-467E-8091-A549EB1272D1}"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1065139667"/>
      </p:ext>
    </p:extLst>
  </p:cSld>
  <p:clrMapOvr>
    <a:masterClrMapping/>
  </p:clrMapOvr>
  <p:transition>
    <p:fade thruBlk="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LO4: Coupon Bond Yields and Pricing</a:t>
            </a:r>
            <a:endParaRPr lang="en-US" dirty="0"/>
          </a:p>
        </p:txBody>
      </p:sp>
      <p:sp>
        <p:nvSpPr>
          <p:cNvPr id="3" name="Content Placeholder 2"/>
          <p:cNvSpPr>
            <a:spLocks noGrp="1"/>
          </p:cNvSpPr>
          <p:nvPr>
            <p:ph idx="1"/>
          </p:nvPr>
        </p:nvSpPr>
        <p:spPr>
          <a:xfrm>
            <a:off x="457200" y="2209800"/>
            <a:ext cx="8229600" cy="3200400"/>
          </a:xfrm>
        </p:spPr>
        <p:txBody>
          <a:bodyPr/>
          <a:lstStyle/>
          <a:p>
            <a:r>
              <a:rPr lang="en-US" dirty="0" smtClean="0"/>
              <a:t>Coupon bond cash flows</a:t>
            </a:r>
          </a:p>
          <a:p>
            <a:pPr lvl="1"/>
            <a:r>
              <a:rPr lang="en-US" sz="2400" dirty="0" smtClean="0"/>
              <a:t>Coupon bonds pay the holder annual coupons, (C), as well as the face value, (FV), at maturity</a:t>
            </a:r>
          </a:p>
          <a:p>
            <a:pPr lvl="1"/>
            <a:endParaRPr lang="en-US" dirty="0"/>
          </a:p>
          <a:p>
            <a:r>
              <a:rPr lang="en-US" dirty="0" smtClean="0"/>
              <a:t>Coupon rate</a:t>
            </a:r>
          </a:p>
          <a:p>
            <a:pPr lvl="1"/>
            <a:r>
              <a:rPr lang="en-US" sz="2400" dirty="0" smtClean="0"/>
              <a:t>The annual dollar value of the coupons divided by the face value of the bond</a:t>
            </a:r>
            <a:endParaRPr lang="en-US" sz="2400" dirty="0"/>
          </a:p>
        </p:txBody>
      </p:sp>
      <p:sp>
        <p:nvSpPr>
          <p:cNvPr id="4" name="Date Placeholder 3"/>
          <p:cNvSpPr>
            <a:spLocks noGrp="1"/>
          </p:cNvSpPr>
          <p:nvPr>
            <p:ph type="dt" sz="half" idx="10"/>
          </p:nvPr>
        </p:nvSpPr>
        <p:spPr/>
        <p:txBody>
          <a:bodyPr/>
          <a:lstStyle/>
          <a:p>
            <a:fld id="{A4F108A0-7677-4171-9EC4-814B5EF02C25}" type="datetime1">
              <a:rPr lang="en-US" smtClean="0">
                <a:solidFill>
                  <a:prstClr val="black"/>
                </a:solidFill>
              </a:rPr>
              <a:pPr/>
              <a:t>10/10/2013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2157399249"/>
      </p:ext>
    </p:extLst>
  </p:cSld>
  <p:clrMapOvr>
    <a:masterClrMapping/>
  </p:clrMapOvr>
  <p:transition>
    <p:fade thruBlk="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Relationship Between Coupon and Zero Coupon Bond Prices</a:t>
            </a:r>
            <a:endParaRPr lang="en-US" sz="2800"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799" y="2209800"/>
            <a:ext cx="8522951" cy="3733800"/>
          </a:xfrm>
        </p:spPr>
      </p:pic>
      <p:sp>
        <p:nvSpPr>
          <p:cNvPr id="5" name="Date Placeholder 4"/>
          <p:cNvSpPr>
            <a:spLocks noGrp="1"/>
          </p:cNvSpPr>
          <p:nvPr>
            <p:ph type="dt" sz="half" idx="10"/>
          </p:nvPr>
        </p:nvSpPr>
        <p:spPr/>
        <p:txBody>
          <a:bodyPr/>
          <a:lstStyle/>
          <a:p>
            <a:fld id="{95443F9D-9BCB-4FBD-A8E2-CFF859FBE7DE}" type="datetime1">
              <a:rPr lang="en-US" smtClean="0">
                <a:solidFill>
                  <a:prstClr val="black"/>
                </a:solidFill>
              </a:rPr>
              <a:pPr/>
              <a:t>10/10/2013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Professor James Kuhle, Ph.D.</a:t>
            </a:r>
            <a:endParaRPr lang="en-US" dirty="0">
              <a:solidFill>
                <a:prstClr val="black"/>
              </a:solidFill>
            </a:endParaRPr>
          </a:p>
        </p:txBody>
      </p:sp>
    </p:spTree>
    <p:extLst>
      <p:ext uri="{BB962C8B-B14F-4D97-AF65-F5344CB8AC3E}">
        <p14:creationId xmlns:p14="http://schemas.microsoft.com/office/powerpoint/2010/main" val="3526510608"/>
      </p:ext>
    </p:extLst>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00.xml.rels><?xml version="1.0" encoding="UTF-8" standalone="yes"?>
<Relationships xmlns="http://schemas.openxmlformats.org/package/2006/relationships"><Relationship Id="rId1" Type="http://schemas.openxmlformats.org/officeDocument/2006/relationships/image" Target="../media/image1.jpeg"/></Relationships>
</file>

<file path=ppt/theme/_rels/theme101.xml.rels><?xml version="1.0" encoding="UTF-8" standalone="yes"?>
<Relationships xmlns="http://schemas.openxmlformats.org/package/2006/relationships"><Relationship Id="rId1" Type="http://schemas.openxmlformats.org/officeDocument/2006/relationships/image" Target="../media/image1.jpeg"/></Relationships>
</file>

<file path=ppt/theme/_rels/theme102.xml.rels><?xml version="1.0" encoding="UTF-8" standalone="yes"?>
<Relationships xmlns="http://schemas.openxmlformats.org/package/2006/relationships"><Relationship Id="rId1" Type="http://schemas.openxmlformats.org/officeDocument/2006/relationships/image" Target="../media/image1.jpeg"/></Relationships>
</file>

<file path=ppt/theme/_rels/theme103.xml.rels><?xml version="1.0" encoding="UTF-8" standalone="yes"?>
<Relationships xmlns="http://schemas.openxmlformats.org/package/2006/relationships"><Relationship Id="rId1" Type="http://schemas.openxmlformats.org/officeDocument/2006/relationships/image" Target="../media/image1.jpeg"/></Relationships>
</file>

<file path=ppt/theme/_rels/theme104.xml.rels><?xml version="1.0" encoding="UTF-8" standalone="yes"?>
<Relationships xmlns="http://schemas.openxmlformats.org/package/2006/relationships"><Relationship Id="rId1" Type="http://schemas.openxmlformats.org/officeDocument/2006/relationships/image" Target="../media/image1.jpeg"/></Relationships>
</file>

<file path=ppt/theme/_rels/theme105.xml.rels><?xml version="1.0" encoding="UTF-8" standalone="yes"?>
<Relationships xmlns="http://schemas.openxmlformats.org/package/2006/relationships"><Relationship Id="rId1" Type="http://schemas.openxmlformats.org/officeDocument/2006/relationships/image" Target="../media/image1.jpeg"/></Relationships>
</file>

<file path=ppt/theme/_rels/theme106.xml.rels><?xml version="1.0" encoding="UTF-8" standalone="yes"?>
<Relationships xmlns="http://schemas.openxmlformats.org/package/2006/relationships"><Relationship Id="rId1" Type="http://schemas.openxmlformats.org/officeDocument/2006/relationships/image" Target="../media/image1.jpeg"/></Relationships>
</file>

<file path=ppt/theme/_rels/theme107.xml.rels><?xml version="1.0" encoding="UTF-8" standalone="yes"?>
<Relationships xmlns="http://schemas.openxmlformats.org/package/2006/relationships"><Relationship Id="rId1" Type="http://schemas.openxmlformats.org/officeDocument/2006/relationships/image" Target="../media/image1.jpeg"/></Relationships>
</file>

<file path=ppt/theme/_rels/theme108.xml.rels><?xml version="1.0" encoding="UTF-8" standalone="yes"?>
<Relationships xmlns="http://schemas.openxmlformats.org/package/2006/relationships"><Relationship Id="rId1" Type="http://schemas.openxmlformats.org/officeDocument/2006/relationships/image" Target="../media/image1.jpeg"/></Relationships>
</file>

<file path=ppt/theme/_rels/theme109.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10.xml.rels><?xml version="1.0" encoding="UTF-8" standalone="yes"?>
<Relationships xmlns="http://schemas.openxmlformats.org/package/2006/relationships"><Relationship Id="rId1" Type="http://schemas.openxmlformats.org/officeDocument/2006/relationships/image" Target="../media/image1.jpeg"/></Relationships>
</file>

<file path=ppt/theme/_rels/theme111.xml.rels><?xml version="1.0" encoding="UTF-8" standalone="yes"?>
<Relationships xmlns="http://schemas.openxmlformats.org/package/2006/relationships"><Relationship Id="rId1" Type="http://schemas.openxmlformats.org/officeDocument/2006/relationships/image" Target="../media/image1.jpeg"/></Relationships>
</file>

<file path=ppt/theme/_rels/theme112.xml.rels><?xml version="1.0" encoding="UTF-8" standalone="yes"?>
<Relationships xmlns="http://schemas.openxmlformats.org/package/2006/relationships"><Relationship Id="rId1" Type="http://schemas.openxmlformats.org/officeDocument/2006/relationships/image" Target="../media/image1.jpeg"/></Relationships>
</file>

<file path=ppt/theme/_rels/theme113.xml.rels><?xml version="1.0" encoding="UTF-8" standalone="yes"?>
<Relationships xmlns="http://schemas.openxmlformats.org/package/2006/relationships"><Relationship Id="rId1" Type="http://schemas.openxmlformats.org/officeDocument/2006/relationships/image" Target="../media/image1.jpeg"/></Relationships>
</file>

<file path=ppt/theme/_rels/theme114.xml.rels><?xml version="1.0" encoding="UTF-8" standalone="yes"?>
<Relationships xmlns="http://schemas.openxmlformats.org/package/2006/relationships"><Relationship Id="rId1" Type="http://schemas.openxmlformats.org/officeDocument/2006/relationships/image" Target="../media/image1.jpeg"/></Relationships>
</file>

<file path=ppt/theme/_rels/theme115.xml.rels><?xml version="1.0" encoding="UTF-8" standalone="yes"?>
<Relationships xmlns="http://schemas.openxmlformats.org/package/2006/relationships"><Relationship Id="rId1" Type="http://schemas.openxmlformats.org/officeDocument/2006/relationships/image" Target="../media/image1.jpeg"/></Relationships>
</file>

<file path=ppt/theme/_rels/theme116.xml.rels><?xml version="1.0" encoding="UTF-8" standalone="yes"?>
<Relationships xmlns="http://schemas.openxmlformats.org/package/2006/relationships"><Relationship Id="rId1" Type="http://schemas.openxmlformats.org/officeDocument/2006/relationships/image" Target="../media/image1.jpeg"/></Relationships>
</file>

<file path=ppt/theme/_rels/theme117.xml.rels><?xml version="1.0" encoding="UTF-8" standalone="yes"?>
<Relationships xmlns="http://schemas.openxmlformats.org/package/2006/relationships"><Relationship Id="rId1" Type="http://schemas.openxmlformats.org/officeDocument/2006/relationships/image" Target="../media/image1.jpeg"/></Relationships>
</file>

<file path=ppt/theme/_rels/theme118.xml.rels><?xml version="1.0" encoding="UTF-8" standalone="yes"?>
<Relationships xmlns="http://schemas.openxmlformats.org/package/2006/relationships"><Relationship Id="rId1" Type="http://schemas.openxmlformats.org/officeDocument/2006/relationships/image" Target="../media/image1.jpeg"/></Relationships>
</file>

<file path=ppt/theme/_rels/theme119.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20.xml.rels><?xml version="1.0" encoding="UTF-8" standalone="yes"?>
<Relationships xmlns="http://schemas.openxmlformats.org/package/2006/relationships"><Relationship Id="rId1" Type="http://schemas.openxmlformats.org/officeDocument/2006/relationships/image" Target="../media/image1.jpeg"/></Relationships>
</file>

<file path=ppt/theme/_rels/theme121.xml.rels><?xml version="1.0" encoding="UTF-8" standalone="yes"?>
<Relationships xmlns="http://schemas.openxmlformats.org/package/2006/relationships"><Relationship Id="rId1" Type="http://schemas.openxmlformats.org/officeDocument/2006/relationships/image" Target="../media/image1.jpeg"/></Relationships>
</file>

<file path=ppt/theme/_rels/theme122.xml.rels><?xml version="1.0" encoding="UTF-8" standalone="yes"?>
<Relationships xmlns="http://schemas.openxmlformats.org/package/2006/relationships"><Relationship Id="rId1" Type="http://schemas.openxmlformats.org/officeDocument/2006/relationships/image" Target="../media/image1.jpeg"/></Relationships>
</file>

<file path=ppt/theme/_rels/theme123.xml.rels><?xml version="1.0" encoding="UTF-8" standalone="yes"?>
<Relationships xmlns="http://schemas.openxmlformats.org/package/2006/relationships"><Relationship Id="rId1" Type="http://schemas.openxmlformats.org/officeDocument/2006/relationships/image" Target="../media/image1.jpeg"/></Relationships>
</file>

<file path=ppt/theme/_rels/theme124.xml.rels><?xml version="1.0" encoding="UTF-8" standalone="yes"?>
<Relationships xmlns="http://schemas.openxmlformats.org/package/2006/relationships"><Relationship Id="rId1" Type="http://schemas.openxmlformats.org/officeDocument/2006/relationships/image" Target="../media/image1.jpeg"/></Relationships>
</file>

<file path=ppt/theme/_rels/theme125.xml.rels><?xml version="1.0" encoding="UTF-8" standalone="yes"?>
<Relationships xmlns="http://schemas.openxmlformats.org/package/2006/relationships"><Relationship Id="rId1" Type="http://schemas.openxmlformats.org/officeDocument/2006/relationships/image" Target="../media/image1.jpeg"/></Relationships>
</file>

<file path=ppt/theme/_rels/theme126.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43.xml.rels><?xml version="1.0" encoding="UTF-8" standalone="yes"?>
<Relationships xmlns="http://schemas.openxmlformats.org/package/2006/relationships"><Relationship Id="rId1" Type="http://schemas.openxmlformats.org/officeDocument/2006/relationships/image" Target="../media/image1.jpeg"/></Relationships>
</file>

<file path=ppt/theme/_rels/theme44.xml.rels><?xml version="1.0" encoding="UTF-8" standalone="yes"?>
<Relationships xmlns="http://schemas.openxmlformats.org/package/2006/relationships"><Relationship Id="rId1" Type="http://schemas.openxmlformats.org/officeDocument/2006/relationships/image" Target="../media/image1.jpeg"/></Relationships>
</file>

<file path=ppt/theme/_rels/theme45.xml.rels><?xml version="1.0" encoding="UTF-8" standalone="yes"?>
<Relationships xmlns="http://schemas.openxmlformats.org/package/2006/relationships"><Relationship Id="rId1" Type="http://schemas.openxmlformats.org/officeDocument/2006/relationships/image" Target="../media/image1.jpeg"/></Relationships>
</file>

<file path=ppt/theme/_rels/theme46.xml.rels><?xml version="1.0" encoding="UTF-8" standalone="yes"?>
<Relationships xmlns="http://schemas.openxmlformats.org/package/2006/relationships"><Relationship Id="rId1" Type="http://schemas.openxmlformats.org/officeDocument/2006/relationships/image" Target="../media/image1.jpeg"/></Relationships>
</file>

<file path=ppt/theme/_rels/theme47.xml.rels><?xml version="1.0" encoding="UTF-8" standalone="yes"?>
<Relationships xmlns="http://schemas.openxmlformats.org/package/2006/relationships"><Relationship Id="rId1" Type="http://schemas.openxmlformats.org/officeDocument/2006/relationships/image" Target="../media/image1.jpeg"/></Relationships>
</file>

<file path=ppt/theme/_rels/theme48.xml.rels><?xml version="1.0" encoding="UTF-8" standalone="yes"?>
<Relationships xmlns="http://schemas.openxmlformats.org/package/2006/relationships"><Relationship Id="rId1" Type="http://schemas.openxmlformats.org/officeDocument/2006/relationships/image" Target="../media/image1.jpeg"/></Relationships>
</file>

<file path=ppt/theme/_rels/theme49.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50.xml.rels><?xml version="1.0" encoding="UTF-8" standalone="yes"?>
<Relationships xmlns="http://schemas.openxmlformats.org/package/2006/relationships"><Relationship Id="rId1" Type="http://schemas.openxmlformats.org/officeDocument/2006/relationships/image" Target="../media/image1.jpeg"/></Relationships>
</file>

<file path=ppt/theme/_rels/theme51.xml.rels><?xml version="1.0" encoding="UTF-8" standalone="yes"?>
<Relationships xmlns="http://schemas.openxmlformats.org/package/2006/relationships"><Relationship Id="rId1" Type="http://schemas.openxmlformats.org/officeDocument/2006/relationships/image" Target="../media/image1.jpeg"/></Relationships>
</file>

<file path=ppt/theme/_rels/theme52.xml.rels><?xml version="1.0" encoding="UTF-8" standalone="yes"?>
<Relationships xmlns="http://schemas.openxmlformats.org/package/2006/relationships"><Relationship Id="rId1" Type="http://schemas.openxmlformats.org/officeDocument/2006/relationships/image" Target="../media/image1.jpeg"/></Relationships>
</file>

<file path=ppt/theme/_rels/theme53.xml.rels><?xml version="1.0" encoding="UTF-8" standalone="yes"?>
<Relationships xmlns="http://schemas.openxmlformats.org/package/2006/relationships"><Relationship Id="rId1" Type="http://schemas.openxmlformats.org/officeDocument/2006/relationships/image" Target="../media/image1.jpeg"/></Relationships>
</file>

<file path=ppt/theme/_rels/theme54.xml.rels><?xml version="1.0" encoding="UTF-8" standalone="yes"?>
<Relationships xmlns="http://schemas.openxmlformats.org/package/2006/relationships"><Relationship Id="rId1" Type="http://schemas.openxmlformats.org/officeDocument/2006/relationships/image" Target="../media/image1.jpeg"/></Relationships>
</file>

<file path=ppt/theme/_rels/theme55.xml.rels><?xml version="1.0" encoding="UTF-8" standalone="yes"?>
<Relationships xmlns="http://schemas.openxmlformats.org/package/2006/relationships"><Relationship Id="rId1" Type="http://schemas.openxmlformats.org/officeDocument/2006/relationships/image" Target="../media/image1.jpeg"/></Relationships>
</file>

<file path=ppt/theme/_rels/theme56.xml.rels><?xml version="1.0" encoding="UTF-8" standalone="yes"?>
<Relationships xmlns="http://schemas.openxmlformats.org/package/2006/relationships"><Relationship Id="rId1" Type="http://schemas.openxmlformats.org/officeDocument/2006/relationships/image" Target="../media/image1.jpeg"/></Relationships>
</file>

<file path=ppt/theme/_rels/theme57.xml.rels><?xml version="1.0" encoding="UTF-8" standalone="yes"?>
<Relationships xmlns="http://schemas.openxmlformats.org/package/2006/relationships"><Relationship Id="rId1" Type="http://schemas.openxmlformats.org/officeDocument/2006/relationships/image" Target="../media/image1.jpeg"/></Relationships>
</file>

<file path=ppt/theme/_rels/theme58.xml.rels><?xml version="1.0" encoding="UTF-8" standalone="yes"?>
<Relationships xmlns="http://schemas.openxmlformats.org/package/2006/relationships"><Relationship Id="rId1" Type="http://schemas.openxmlformats.org/officeDocument/2006/relationships/image" Target="../media/image1.jpeg"/></Relationships>
</file>

<file path=ppt/theme/_rels/theme59.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60.xml.rels><?xml version="1.0" encoding="UTF-8" standalone="yes"?>
<Relationships xmlns="http://schemas.openxmlformats.org/package/2006/relationships"><Relationship Id="rId1" Type="http://schemas.openxmlformats.org/officeDocument/2006/relationships/image" Target="../media/image1.jpeg"/></Relationships>
</file>

<file path=ppt/theme/_rels/theme61.xml.rels><?xml version="1.0" encoding="UTF-8" standalone="yes"?>
<Relationships xmlns="http://schemas.openxmlformats.org/package/2006/relationships"><Relationship Id="rId1" Type="http://schemas.openxmlformats.org/officeDocument/2006/relationships/image" Target="../media/image1.jpeg"/></Relationships>
</file>

<file path=ppt/theme/_rels/theme62.xml.rels><?xml version="1.0" encoding="UTF-8" standalone="yes"?>
<Relationships xmlns="http://schemas.openxmlformats.org/package/2006/relationships"><Relationship Id="rId1" Type="http://schemas.openxmlformats.org/officeDocument/2006/relationships/image" Target="../media/image1.jpeg"/></Relationships>
</file>

<file path=ppt/theme/_rels/theme63.xml.rels><?xml version="1.0" encoding="UTF-8" standalone="yes"?>
<Relationships xmlns="http://schemas.openxmlformats.org/package/2006/relationships"><Relationship Id="rId1" Type="http://schemas.openxmlformats.org/officeDocument/2006/relationships/image" Target="../media/image1.jpeg"/></Relationships>
</file>

<file path=ppt/theme/_rels/theme64.xml.rels><?xml version="1.0" encoding="UTF-8" standalone="yes"?>
<Relationships xmlns="http://schemas.openxmlformats.org/package/2006/relationships"><Relationship Id="rId1" Type="http://schemas.openxmlformats.org/officeDocument/2006/relationships/image" Target="../media/image1.jpeg"/></Relationships>
</file>

<file path=ppt/theme/_rels/theme65.xml.rels><?xml version="1.0" encoding="UTF-8" standalone="yes"?>
<Relationships xmlns="http://schemas.openxmlformats.org/package/2006/relationships"><Relationship Id="rId1" Type="http://schemas.openxmlformats.org/officeDocument/2006/relationships/image" Target="../media/image1.jpeg"/></Relationships>
</file>

<file path=ppt/theme/_rels/theme66.xml.rels><?xml version="1.0" encoding="UTF-8" standalone="yes"?>
<Relationships xmlns="http://schemas.openxmlformats.org/package/2006/relationships"><Relationship Id="rId1" Type="http://schemas.openxmlformats.org/officeDocument/2006/relationships/image" Target="../media/image1.jpeg"/></Relationships>
</file>

<file path=ppt/theme/_rels/theme67.xml.rels><?xml version="1.0" encoding="UTF-8" standalone="yes"?>
<Relationships xmlns="http://schemas.openxmlformats.org/package/2006/relationships"><Relationship Id="rId1" Type="http://schemas.openxmlformats.org/officeDocument/2006/relationships/image" Target="../media/image1.jpeg"/></Relationships>
</file>

<file path=ppt/theme/_rels/theme68.xml.rels><?xml version="1.0" encoding="UTF-8" standalone="yes"?>
<Relationships xmlns="http://schemas.openxmlformats.org/package/2006/relationships"><Relationship Id="rId1" Type="http://schemas.openxmlformats.org/officeDocument/2006/relationships/image" Target="../media/image1.jpeg"/></Relationships>
</file>

<file path=ppt/theme/_rels/theme69.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70.xml.rels><?xml version="1.0" encoding="UTF-8" standalone="yes"?>
<Relationships xmlns="http://schemas.openxmlformats.org/package/2006/relationships"><Relationship Id="rId1" Type="http://schemas.openxmlformats.org/officeDocument/2006/relationships/image" Target="../media/image1.jpeg"/></Relationships>
</file>

<file path=ppt/theme/_rels/theme71.xml.rels><?xml version="1.0" encoding="UTF-8" standalone="yes"?>
<Relationships xmlns="http://schemas.openxmlformats.org/package/2006/relationships"><Relationship Id="rId1" Type="http://schemas.openxmlformats.org/officeDocument/2006/relationships/image" Target="../media/image1.jpeg"/></Relationships>
</file>

<file path=ppt/theme/_rels/theme72.xml.rels><?xml version="1.0" encoding="UTF-8" standalone="yes"?>
<Relationships xmlns="http://schemas.openxmlformats.org/package/2006/relationships"><Relationship Id="rId1" Type="http://schemas.openxmlformats.org/officeDocument/2006/relationships/image" Target="../media/image1.jpeg"/></Relationships>
</file>

<file path=ppt/theme/_rels/theme73.xml.rels><?xml version="1.0" encoding="UTF-8" standalone="yes"?>
<Relationships xmlns="http://schemas.openxmlformats.org/package/2006/relationships"><Relationship Id="rId1" Type="http://schemas.openxmlformats.org/officeDocument/2006/relationships/image" Target="../media/image1.jpeg"/></Relationships>
</file>

<file path=ppt/theme/_rels/theme74.xml.rels><?xml version="1.0" encoding="UTF-8" standalone="yes"?>
<Relationships xmlns="http://schemas.openxmlformats.org/package/2006/relationships"><Relationship Id="rId1" Type="http://schemas.openxmlformats.org/officeDocument/2006/relationships/image" Target="../media/image1.jpeg"/></Relationships>
</file>

<file path=ppt/theme/_rels/theme75.xml.rels><?xml version="1.0" encoding="UTF-8" standalone="yes"?>
<Relationships xmlns="http://schemas.openxmlformats.org/package/2006/relationships"><Relationship Id="rId1" Type="http://schemas.openxmlformats.org/officeDocument/2006/relationships/image" Target="../media/image1.jpeg"/></Relationships>
</file>

<file path=ppt/theme/_rels/theme76.xml.rels><?xml version="1.0" encoding="UTF-8" standalone="yes"?>
<Relationships xmlns="http://schemas.openxmlformats.org/package/2006/relationships"><Relationship Id="rId1" Type="http://schemas.openxmlformats.org/officeDocument/2006/relationships/image" Target="../media/image1.jpeg"/></Relationships>
</file>

<file path=ppt/theme/_rels/theme77.xml.rels><?xml version="1.0" encoding="UTF-8" standalone="yes"?>
<Relationships xmlns="http://schemas.openxmlformats.org/package/2006/relationships"><Relationship Id="rId1" Type="http://schemas.openxmlformats.org/officeDocument/2006/relationships/image" Target="../media/image1.jpeg"/></Relationships>
</file>

<file path=ppt/theme/_rels/theme78.xml.rels><?xml version="1.0" encoding="UTF-8" standalone="yes"?>
<Relationships xmlns="http://schemas.openxmlformats.org/package/2006/relationships"><Relationship Id="rId1" Type="http://schemas.openxmlformats.org/officeDocument/2006/relationships/image" Target="../media/image1.jpeg"/></Relationships>
</file>

<file path=ppt/theme/_rels/theme79.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80.xml.rels><?xml version="1.0" encoding="UTF-8" standalone="yes"?>
<Relationships xmlns="http://schemas.openxmlformats.org/package/2006/relationships"><Relationship Id="rId1" Type="http://schemas.openxmlformats.org/officeDocument/2006/relationships/image" Target="../media/image1.jpeg"/></Relationships>
</file>

<file path=ppt/theme/_rels/theme81.xml.rels><?xml version="1.0" encoding="UTF-8" standalone="yes"?>
<Relationships xmlns="http://schemas.openxmlformats.org/package/2006/relationships"><Relationship Id="rId1" Type="http://schemas.openxmlformats.org/officeDocument/2006/relationships/image" Target="../media/image1.jpeg"/></Relationships>
</file>

<file path=ppt/theme/_rels/theme82.xml.rels><?xml version="1.0" encoding="UTF-8" standalone="yes"?>
<Relationships xmlns="http://schemas.openxmlformats.org/package/2006/relationships"><Relationship Id="rId1" Type="http://schemas.openxmlformats.org/officeDocument/2006/relationships/image" Target="../media/image1.jpeg"/></Relationships>
</file>

<file path=ppt/theme/_rels/theme83.xml.rels><?xml version="1.0" encoding="UTF-8" standalone="yes"?>
<Relationships xmlns="http://schemas.openxmlformats.org/package/2006/relationships"><Relationship Id="rId1" Type="http://schemas.openxmlformats.org/officeDocument/2006/relationships/image" Target="../media/image1.jpeg"/></Relationships>
</file>

<file path=ppt/theme/_rels/theme84.xml.rels><?xml version="1.0" encoding="UTF-8" standalone="yes"?>
<Relationships xmlns="http://schemas.openxmlformats.org/package/2006/relationships"><Relationship Id="rId1" Type="http://schemas.openxmlformats.org/officeDocument/2006/relationships/image" Target="../media/image1.jpeg"/></Relationships>
</file>

<file path=ppt/theme/_rels/theme85.xml.rels><?xml version="1.0" encoding="UTF-8" standalone="yes"?>
<Relationships xmlns="http://schemas.openxmlformats.org/package/2006/relationships"><Relationship Id="rId1" Type="http://schemas.openxmlformats.org/officeDocument/2006/relationships/image" Target="../media/image1.jpeg"/></Relationships>
</file>

<file path=ppt/theme/_rels/theme86.xml.rels><?xml version="1.0" encoding="UTF-8" standalone="yes"?>
<Relationships xmlns="http://schemas.openxmlformats.org/package/2006/relationships"><Relationship Id="rId1" Type="http://schemas.openxmlformats.org/officeDocument/2006/relationships/image" Target="../media/image1.jpeg"/></Relationships>
</file>

<file path=ppt/theme/_rels/theme87.xml.rels><?xml version="1.0" encoding="UTF-8" standalone="yes"?>
<Relationships xmlns="http://schemas.openxmlformats.org/package/2006/relationships"><Relationship Id="rId1" Type="http://schemas.openxmlformats.org/officeDocument/2006/relationships/image" Target="../media/image1.jpeg"/></Relationships>
</file>

<file path=ppt/theme/_rels/theme88.xml.rels><?xml version="1.0" encoding="UTF-8" standalone="yes"?>
<Relationships xmlns="http://schemas.openxmlformats.org/package/2006/relationships"><Relationship Id="rId1" Type="http://schemas.openxmlformats.org/officeDocument/2006/relationships/image" Target="../media/image1.jpeg"/></Relationships>
</file>

<file path=ppt/theme/_rels/theme89.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_rels/theme90.xml.rels><?xml version="1.0" encoding="UTF-8" standalone="yes"?>
<Relationships xmlns="http://schemas.openxmlformats.org/package/2006/relationships"><Relationship Id="rId1" Type="http://schemas.openxmlformats.org/officeDocument/2006/relationships/image" Target="../media/image1.jpeg"/></Relationships>
</file>

<file path=ppt/theme/_rels/theme91.xml.rels><?xml version="1.0" encoding="UTF-8" standalone="yes"?>
<Relationships xmlns="http://schemas.openxmlformats.org/package/2006/relationships"><Relationship Id="rId1" Type="http://schemas.openxmlformats.org/officeDocument/2006/relationships/image" Target="../media/image1.jpeg"/></Relationships>
</file>

<file path=ppt/theme/_rels/theme92.xml.rels><?xml version="1.0" encoding="UTF-8" standalone="yes"?>
<Relationships xmlns="http://schemas.openxmlformats.org/package/2006/relationships"><Relationship Id="rId1" Type="http://schemas.openxmlformats.org/officeDocument/2006/relationships/image" Target="../media/image1.jpeg"/></Relationships>
</file>

<file path=ppt/theme/_rels/theme93.xml.rels><?xml version="1.0" encoding="UTF-8" standalone="yes"?>
<Relationships xmlns="http://schemas.openxmlformats.org/package/2006/relationships"><Relationship Id="rId1" Type="http://schemas.openxmlformats.org/officeDocument/2006/relationships/image" Target="../media/image1.jpeg"/></Relationships>
</file>

<file path=ppt/theme/_rels/theme94.xml.rels><?xml version="1.0" encoding="UTF-8" standalone="yes"?>
<Relationships xmlns="http://schemas.openxmlformats.org/package/2006/relationships"><Relationship Id="rId1" Type="http://schemas.openxmlformats.org/officeDocument/2006/relationships/image" Target="../media/image1.jpeg"/></Relationships>
</file>

<file path=ppt/theme/_rels/theme95.xml.rels><?xml version="1.0" encoding="UTF-8" standalone="yes"?>
<Relationships xmlns="http://schemas.openxmlformats.org/package/2006/relationships"><Relationship Id="rId1" Type="http://schemas.openxmlformats.org/officeDocument/2006/relationships/image" Target="../media/image1.jpeg"/></Relationships>
</file>

<file path=ppt/theme/_rels/theme96.xml.rels><?xml version="1.0" encoding="UTF-8" standalone="yes"?>
<Relationships xmlns="http://schemas.openxmlformats.org/package/2006/relationships"><Relationship Id="rId1" Type="http://schemas.openxmlformats.org/officeDocument/2006/relationships/image" Target="../media/image1.jpeg"/></Relationships>
</file>

<file path=ppt/theme/_rels/theme97.xml.rels><?xml version="1.0" encoding="UTF-8" standalone="yes"?>
<Relationships xmlns="http://schemas.openxmlformats.org/package/2006/relationships"><Relationship Id="rId1" Type="http://schemas.openxmlformats.org/officeDocument/2006/relationships/image" Target="../media/image1.jpeg"/></Relationships>
</file>

<file path=ppt/theme/_rels/theme98.xml.rels><?xml version="1.0" encoding="UTF-8" standalone="yes"?>
<Relationships xmlns="http://schemas.openxmlformats.org/package/2006/relationships"><Relationship Id="rId1" Type="http://schemas.openxmlformats.org/officeDocument/2006/relationships/image" Target="../media/image1.jpeg"/></Relationships>
</file>

<file path=ppt/theme/_rels/theme9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9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0.xml><?xml version="1.0" encoding="utf-8"?>
<a:theme xmlns:a="http://schemas.openxmlformats.org/drawingml/2006/main" name="9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1.xml><?xml version="1.0" encoding="utf-8"?>
<a:theme xmlns:a="http://schemas.openxmlformats.org/drawingml/2006/main" name="10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2.xml><?xml version="1.0" encoding="utf-8"?>
<a:theme xmlns:a="http://schemas.openxmlformats.org/drawingml/2006/main" name="10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3.xml><?xml version="1.0" encoding="utf-8"?>
<a:theme xmlns:a="http://schemas.openxmlformats.org/drawingml/2006/main" name="10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4.xml><?xml version="1.0" encoding="utf-8"?>
<a:theme xmlns:a="http://schemas.openxmlformats.org/drawingml/2006/main" name="10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5.xml><?xml version="1.0" encoding="utf-8"?>
<a:theme xmlns:a="http://schemas.openxmlformats.org/drawingml/2006/main" name="10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6.xml><?xml version="1.0" encoding="utf-8"?>
<a:theme xmlns:a="http://schemas.openxmlformats.org/drawingml/2006/main" name="10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7.xml><?xml version="1.0" encoding="utf-8"?>
<a:theme xmlns:a="http://schemas.openxmlformats.org/drawingml/2006/main" name="10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8.xml><?xml version="1.0" encoding="utf-8"?>
<a:theme xmlns:a="http://schemas.openxmlformats.org/drawingml/2006/main" name="10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9.xml><?xml version="1.0" encoding="utf-8"?>
<a:theme xmlns:a="http://schemas.openxmlformats.org/drawingml/2006/main" name="10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10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0.xml><?xml version="1.0" encoding="utf-8"?>
<a:theme xmlns:a="http://schemas.openxmlformats.org/drawingml/2006/main" name="10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1.xml><?xml version="1.0" encoding="utf-8"?>
<a:theme xmlns:a="http://schemas.openxmlformats.org/drawingml/2006/main" name="11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2.xml><?xml version="1.0" encoding="utf-8"?>
<a:theme xmlns:a="http://schemas.openxmlformats.org/drawingml/2006/main" name="11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3.xml><?xml version="1.0" encoding="utf-8"?>
<a:theme xmlns:a="http://schemas.openxmlformats.org/drawingml/2006/main" name="11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4.xml><?xml version="1.0" encoding="utf-8"?>
<a:theme xmlns:a="http://schemas.openxmlformats.org/drawingml/2006/main" name="11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5.xml><?xml version="1.0" encoding="utf-8"?>
<a:theme xmlns:a="http://schemas.openxmlformats.org/drawingml/2006/main" name="11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6.xml><?xml version="1.0" encoding="utf-8"?>
<a:theme xmlns:a="http://schemas.openxmlformats.org/drawingml/2006/main" name="11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7.xml><?xml version="1.0" encoding="utf-8"?>
<a:theme xmlns:a="http://schemas.openxmlformats.org/drawingml/2006/main" name="11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8.xml><?xml version="1.0" encoding="utf-8"?>
<a:theme xmlns:a="http://schemas.openxmlformats.org/drawingml/2006/main" name="11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9.xml><?xml version="1.0" encoding="utf-8"?>
<a:theme xmlns:a="http://schemas.openxmlformats.org/drawingml/2006/main" name="11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11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0.xml><?xml version="1.0" encoding="utf-8"?>
<a:theme xmlns:a="http://schemas.openxmlformats.org/drawingml/2006/main" name="11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1.xml><?xml version="1.0" encoding="utf-8"?>
<a:theme xmlns:a="http://schemas.openxmlformats.org/drawingml/2006/main" name="12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2.xml><?xml version="1.0" encoding="utf-8"?>
<a:theme xmlns:a="http://schemas.openxmlformats.org/drawingml/2006/main" name="12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3.xml><?xml version="1.0" encoding="utf-8"?>
<a:theme xmlns:a="http://schemas.openxmlformats.org/drawingml/2006/main" name="12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4.xml><?xml version="1.0" encoding="utf-8"?>
<a:theme xmlns:a="http://schemas.openxmlformats.org/drawingml/2006/main" name="12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5.xml><?xml version="1.0" encoding="utf-8"?>
<a:theme xmlns:a="http://schemas.openxmlformats.org/drawingml/2006/main" name="12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6.xml><?xml version="1.0" encoding="utf-8"?>
<a:theme xmlns:a="http://schemas.openxmlformats.org/drawingml/2006/main" name="12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3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5.xml><?xml version="1.0" encoding="utf-8"?>
<a:theme xmlns:a="http://schemas.openxmlformats.org/drawingml/2006/main" name="14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15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7.xml><?xml version="1.0" encoding="utf-8"?>
<a:theme xmlns:a="http://schemas.openxmlformats.org/drawingml/2006/main" name="16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8.xml><?xml version="1.0" encoding="utf-8"?>
<a:theme xmlns:a="http://schemas.openxmlformats.org/drawingml/2006/main" name="17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9.xml><?xml version="1.0" encoding="utf-8"?>
<a:theme xmlns:a="http://schemas.openxmlformats.org/drawingml/2006/main" name="18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0.xml><?xml version="1.0" encoding="utf-8"?>
<a:theme xmlns:a="http://schemas.openxmlformats.org/drawingml/2006/main" name="19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1.xml><?xml version="1.0" encoding="utf-8"?>
<a:theme xmlns:a="http://schemas.openxmlformats.org/drawingml/2006/main" name="20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2.xml><?xml version="1.0" encoding="utf-8"?>
<a:theme xmlns:a="http://schemas.openxmlformats.org/drawingml/2006/main" name="21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3.xml><?xml version="1.0" encoding="utf-8"?>
<a:theme xmlns:a="http://schemas.openxmlformats.org/drawingml/2006/main" name="22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4.xml><?xml version="1.0" encoding="utf-8"?>
<a:theme xmlns:a="http://schemas.openxmlformats.org/drawingml/2006/main" name="23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5.xml><?xml version="1.0" encoding="utf-8"?>
<a:theme xmlns:a="http://schemas.openxmlformats.org/drawingml/2006/main" name="24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6.xml><?xml version="1.0" encoding="utf-8"?>
<a:theme xmlns:a="http://schemas.openxmlformats.org/drawingml/2006/main" name="25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7.xml><?xml version="1.0" encoding="utf-8"?>
<a:theme xmlns:a="http://schemas.openxmlformats.org/drawingml/2006/main" name="26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8.xml><?xml version="1.0" encoding="utf-8"?>
<a:theme xmlns:a="http://schemas.openxmlformats.org/drawingml/2006/main" name="27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9.xml><?xml version="1.0" encoding="utf-8"?>
<a:theme xmlns:a="http://schemas.openxmlformats.org/drawingml/2006/main" name="28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0.xml><?xml version="1.0" encoding="utf-8"?>
<a:theme xmlns:a="http://schemas.openxmlformats.org/drawingml/2006/main" name="29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1.xml><?xml version="1.0" encoding="utf-8"?>
<a:theme xmlns:a="http://schemas.openxmlformats.org/drawingml/2006/main" name="30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2.xml><?xml version="1.0" encoding="utf-8"?>
<a:theme xmlns:a="http://schemas.openxmlformats.org/drawingml/2006/main" name="31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3.xml><?xml version="1.0" encoding="utf-8"?>
<a:theme xmlns:a="http://schemas.openxmlformats.org/drawingml/2006/main" name="32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4.xml><?xml version="1.0" encoding="utf-8"?>
<a:theme xmlns:a="http://schemas.openxmlformats.org/drawingml/2006/main" name="33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5.xml><?xml version="1.0" encoding="utf-8"?>
<a:theme xmlns:a="http://schemas.openxmlformats.org/drawingml/2006/main" name="34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6.xml><?xml version="1.0" encoding="utf-8"?>
<a:theme xmlns:a="http://schemas.openxmlformats.org/drawingml/2006/main" name="35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7.xml><?xml version="1.0" encoding="utf-8"?>
<a:theme xmlns:a="http://schemas.openxmlformats.org/drawingml/2006/main" name="36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8.xml><?xml version="1.0" encoding="utf-8"?>
<a:theme xmlns:a="http://schemas.openxmlformats.org/drawingml/2006/main" name="3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9.xml><?xml version="1.0" encoding="utf-8"?>
<a:theme xmlns:a="http://schemas.openxmlformats.org/drawingml/2006/main" name="3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3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0.xml><?xml version="1.0" encoding="utf-8"?>
<a:theme xmlns:a="http://schemas.openxmlformats.org/drawingml/2006/main" name="3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1.xml><?xml version="1.0" encoding="utf-8"?>
<a:theme xmlns:a="http://schemas.openxmlformats.org/drawingml/2006/main" name="4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2.xml><?xml version="1.0" encoding="utf-8"?>
<a:theme xmlns:a="http://schemas.openxmlformats.org/drawingml/2006/main" name="4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3.xml><?xml version="1.0" encoding="utf-8"?>
<a:theme xmlns:a="http://schemas.openxmlformats.org/drawingml/2006/main" name="4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4.xml><?xml version="1.0" encoding="utf-8"?>
<a:theme xmlns:a="http://schemas.openxmlformats.org/drawingml/2006/main" name="4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5.xml><?xml version="1.0" encoding="utf-8"?>
<a:theme xmlns:a="http://schemas.openxmlformats.org/drawingml/2006/main" name="4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6.xml><?xml version="1.0" encoding="utf-8"?>
<a:theme xmlns:a="http://schemas.openxmlformats.org/drawingml/2006/main" name="4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7.xml><?xml version="1.0" encoding="utf-8"?>
<a:theme xmlns:a="http://schemas.openxmlformats.org/drawingml/2006/main" name="4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8.xml><?xml version="1.0" encoding="utf-8"?>
<a:theme xmlns:a="http://schemas.openxmlformats.org/drawingml/2006/main" name="4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9.xml><?xml version="1.0" encoding="utf-8"?>
<a:theme xmlns:a="http://schemas.openxmlformats.org/drawingml/2006/main" name="4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4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0.xml><?xml version="1.0" encoding="utf-8"?>
<a:theme xmlns:a="http://schemas.openxmlformats.org/drawingml/2006/main" name="4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1.xml><?xml version="1.0" encoding="utf-8"?>
<a:theme xmlns:a="http://schemas.openxmlformats.org/drawingml/2006/main" name="5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2.xml><?xml version="1.0" encoding="utf-8"?>
<a:theme xmlns:a="http://schemas.openxmlformats.org/drawingml/2006/main" name="5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3.xml><?xml version="1.0" encoding="utf-8"?>
<a:theme xmlns:a="http://schemas.openxmlformats.org/drawingml/2006/main" name="5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4.xml><?xml version="1.0" encoding="utf-8"?>
<a:theme xmlns:a="http://schemas.openxmlformats.org/drawingml/2006/main" name="5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5.xml><?xml version="1.0" encoding="utf-8"?>
<a:theme xmlns:a="http://schemas.openxmlformats.org/drawingml/2006/main" name="5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6.xml><?xml version="1.0" encoding="utf-8"?>
<a:theme xmlns:a="http://schemas.openxmlformats.org/drawingml/2006/main" name="5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7.xml><?xml version="1.0" encoding="utf-8"?>
<a:theme xmlns:a="http://schemas.openxmlformats.org/drawingml/2006/main" name="5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8.xml><?xml version="1.0" encoding="utf-8"?>
<a:theme xmlns:a="http://schemas.openxmlformats.org/drawingml/2006/main" name="5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9.xml><?xml version="1.0" encoding="utf-8"?>
<a:theme xmlns:a="http://schemas.openxmlformats.org/drawingml/2006/main" name="5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5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0.xml><?xml version="1.0" encoding="utf-8"?>
<a:theme xmlns:a="http://schemas.openxmlformats.org/drawingml/2006/main" name="5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1.xml><?xml version="1.0" encoding="utf-8"?>
<a:theme xmlns:a="http://schemas.openxmlformats.org/drawingml/2006/main" name="6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2.xml><?xml version="1.0" encoding="utf-8"?>
<a:theme xmlns:a="http://schemas.openxmlformats.org/drawingml/2006/main" name="6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3.xml><?xml version="1.0" encoding="utf-8"?>
<a:theme xmlns:a="http://schemas.openxmlformats.org/drawingml/2006/main" name="6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4.xml><?xml version="1.0" encoding="utf-8"?>
<a:theme xmlns:a="http://schemas.openxmlformats.org/drawingml/2006/main" name="6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5.xml><?xml version="1.0" encoding="utf-8"?>
<a:theme xmlns:a="http://schemas.openxmlformats.org/drawingml/2006/main" name="6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6.xml><?xml version="1.0" encoding="utf-8"?>
<a:theme xmlns:a="http://schemas.openxmlformats.org/drawingml/2006/main" name="6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7.xml><?xml version="1.0" encoding="utf-8"?>
<a:theme xmlns:a="http://schemas.openxmlformats.org/drawingml/2006/main" name="6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8.xml><?xml version="1.0" encoding="utf-8"?>
<a:theme xmlns:a="http://schemas.openxmlformats.org/drawingml/2006/main" name="6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9.xml><?xml version="1.0" encoding="utf-8"?>
<a:theme xmlns:a="http://schemas.openxmlformats.org/drawingml/2006/main" name="6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6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0.xml><?xml version="1.0" encoding="utf-8"?>
<a:theme xmlns:a="http://schemas.openxmlformats.org/drawingml/2006/main" name="6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1.xml><?xml version="1.0" encoding="utf-8"?>
<a:theme xmlns:a="http://schemas.openxmlformats.org/drawingml/2006/main" name="7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2.xml><?xml version="1.0" encoding="utf-8"?>
<a:theme xmlns:a="http://schemas.openxmlformats.org/drawingml/2006/main" name="7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3.xml><?xml version="1.0" encoding="utf-8"?>
<a:theme xmlns:a="http://schemas.openxmlformats.org/drawingml/2006/main" name="7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4.xml><?xml version="1.0" encoding="utf-8"?>
<a:theme xmlns:a="http://schemas.openxmlformats.org/drawingml/2006/main" name="7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5.xml><?xml version="1.0" encoding="utf-8"?>
<a:theme xmlns:a="http://schemas.openxmlformats.org/drawingml/2006/main" name="7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6.xml><?xml version="1.0" encoding="utf-8"?>
<a:theme xmlns:a="http://schemas.openxmlformats.org/drawingml/2006/main" name="7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7.xml><?xml version="1.0" encoding="utf-8"?>
<a:theme xmlns:a="http://schemas.openxmlformats.org/drawingml/2006/main" name="7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8.xml><?xml version="1.0" encoding="utf-8"?>
<a:theme xmlns:a="http://schemas.openxmlformats.org/drawingml/2006/main" name="7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9.xml><?xml version="1.0" encoding="utf-8"?>
<a:theme xmlns:a="http://schemas.openxmlformats.org/drawingml/2006/main" name="7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7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0.xml><?xml version="1.0" encoding="utf-8"?>
<a:theme xmlns:a="http://schemas.openxmlformats.org/drawingml/2006/main" name="7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1.xml><?xml version="1.0" encoding="utf-8"?>
<a:theme xmlns:a="http://schemas.openxmlformats.org/drawingml/2006/main" name="8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2.xml><?xml version="1.0" encoding="utf-8"?>
<a:theme xmlns:a="http://schemas.openxmlformats.org/drawingml/2006/main" name="8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3.xml><?xml version="1.0" encoding="utf-8"?>
<a:theme xmlns:a="http://schemas.openxmlformats.org/drawingml/2006/main" name="8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4.xml><?xml version="1.0" encoding="utf-8"?>
<a:theme xmlns:a="http://schemas.openxmlformats.org/drawingml/2006/main" name="8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5.xml><?xml version="1.0" encoding="utf-8"?>
<a:theme xmlns:a="http://schemas.openxmlformats.org/drawingml/2006/main" name="8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6.xml><?xml version="1.0" encoding="utf-8"?>
<a:theme xmlns:a="http://schemas.openxmlformats.org/drawingml/2006/main" name="8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7.xml><?xml version="1.0" encoding="utf-8"?>
<a:theme xmlns:a="http://schemas.openxmlformats.org/drawingml/2006/main" name="8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8.xml><?xml version="1.0" encoding="utf-8"?>
<a:theme xmlns:a="http://schemas.openxmlformats.org/drawingml/2006/main" name="8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9.xml><?xml version="1.0" encoding="utf-8"?>
<a:theme xmlns:a="http://schemas.openxmlformats.org/drawingml/2006/main" name="8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8_Clarity">
  <a:themeElements>
    <a:clrScheme name="Custom 3">
      <a:dk1>
        <a:sysClr val="windowText" lastClr="000000"/>
      </a:dk1>
      <a:lt1>
        <a:sysClr val="window" lastClr="FFFFFF"/>
      </a:lt1>
      <a:dk2>
        <a:srgbClr val="4F271C"/>
      </a:dk2>
      <a:lt2>
        <a:srgbClr val="E7DEC9"/>
      </a:lt2>
      <a:accent1>
        <a:srgbClr val="3A90A7"/>
      </a:accent1>
      <a:accent2>
        <a:srgbClr val="FEB80A"/>
      </a:accent2>
      <a:accent3>
        <a:srgbClr val="C32D2E"/>
      </a:accent3>
      <a:accent4>
        <a:srgbClr val="84AA33"/>
      </a:accent4>
      <a:accent5>
        <a:srgbClr val="964305"/>
      </a:accent5>
      <a:accent6>
        <a:srgbClr val="D4EAF0"/>
      </a:accent6>
      <a:hlink>
        <a:srgbClr val="8DC765"/>
      </a:hlink>
      <a:folHlink>
        <a:srgbClr val="AA8A1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0.xml><?xml version="1.0" encoding="utf-8"?>
<a:theme xmlns:a="http://schemas.openxmlformats.org/drawingml/2006/main" name="8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1.xml><?xml version="1.0" encoding="utf-8"?>
<a:theme xmlns:a="http://schemas.openxmlformats.org/drawingml/2006/main" name="9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2.xml><?xml version="1.0" encoding="utf-8"?>
<a:theme xmlns:a="http://schemas.openxmlformats.org/drawingml/2006/main" name="9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3.xml><?xml version="1.0" encoding="utf-8"?>
<a:theme xmlns:a="http://schemas.openxmlformats.org/drawingml/2006/main" name="9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4.xml><?xml version="1.0" encoding="utf-8"?>
<a:theme xmlns:a="http://schemas.openxmlformats.org/drawingml/2006/main" name="9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5.xml><?xml version="1.0" encoding="utf-8"?>
<a:theme xmlns:a="http://schemas.openxmlformats.org/drawingml/2006/main" name="9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6.xml><?xml version="1.0" encoding="utf-8"?>
<a:theme xmlns:a="http://schemas.openxmlformats.org/drawingml/2006/main" name="9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7.xml><?xml version="1.0" encoding="utf-8"?>
<a:theme xmlns:a="http://schemas.openxmlformats.org/drawingml/2006/main" name="9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8.xml><?xml version="1.0" encoding="utf-8"?>
<a:theme xmlns:a="http://schemas.openxmlformats.org/drawingml/2006/main" name="9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9.xml><?xml version="1.0" encoding="utf-8"?>
<a:theme xmlns:a="http://schemas.openxmlformats.org/drawingml/2006/main" name="9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1301</TotalTime>
  <Words>7779</Words>
  <Application>Microsoft Office PowerPoint</Application>
  <PresentationFormat>On-screen Show (4:3)</PresentationFormat>
  <Paragraphs>1290</Paragraphs>
  <Slides>153</Slides>
  <Notes>120</Notes>
  <HiddenSlides>0</HiddenSlides>
  <MMClips>0</MMClips>
  <ScaleCrop>false</ScaleCrop>
  <HeadingPairs>
    <vt:vector size="4" baseType="variant">
      <vt:variant>
        <vt:lpstr>Theme</vt:lpstr>
      </vt:variant>
      <vt:variant>
        <vt:i4>126</vt:i4>
      </vt:variant>
      <vt:variant>
        <vt:lpstr>Slide Titles</vt:lpstr>
      </vt:variant>
      <vt:variant>
        <vt:i4>153</vt:i4>
      </vt:variant>
    </vt:vector>
  </HeadingPairs>
  <TitlesOfParts>
    <vt:vector size="279" baseType="lpstr">
      <vt:lpstr>Clarity</vt:lpstr>
      <vt:lpstr>1_Clarity</vt:lpstr>
      <vt:lpstr>2_Clarity</vt:lpstr>
      <vt:lpstr>3_Clarity</vt:lpstr>
      <vt:lpstr>4_Clarity</vt:lpstr>
      <vt:lpstr>5_Clarity</vt:lpstr>
      <vt:lpstr>6_Clarity</vt:lpstr>
      <vt:lpstr>7_Clarity</vt:lpstr>
      <vt:lpstr>8_Clarity</vt:lpstr>
      <vt:lpstr>9_Clarity</vt:lpstr>
      <vt:lpstr>10_Clarity</vt:lpstr>
      <vt:lpstr>11_Clarity</vt:lpstr>
      <vt:lpstr>12_Clarity</vt:lpstr>
      <vt:lpstr>13_Clarity</vt:lpstr>
      <vt:lpstr>14_Clarity</vt:lpstr>
      <vt:lpstr>15_Clarity</vt:lpstr>
      <vt:lpstr>16_Clarity</vt:lpstr>
      <vt:lpstr>17_Clarity</vt:lpstr>
      <vt:lpstr>18_Clarity</vt:lpstr>
      <vt:lpstr>19_Clarity</vt:lpstr>
      <vt:lpstr>20_Clarity</vt:lpstr>
      <vt:lpstr>21_Clarity</vt:lpstr>
      <vt:lpstr>22_Clarity</vt:lpstr>
      <vt:lpstr>23_Clarity</vt:lpstr>
      <vt:lpstr>24_Clarity</vt:lpstr>
      <vt:lpstr>25_Clarity</vt:lpstr>
      <vt:lpstr>26_Clarity</vt:lpstr>
      <vt:lpstr>27_Clarity</vt:lpstr>
      <vt:lpstr>28_Clarity</vt:lpstr>
      <vt:lpstr>29_Clarity</vt:lpstr>
      <vt:lpstr>30_Clarity</vt:lpstr>
      <vt:lpstr>31_Clarity</vt:lpstr>
      <vt:lpstr>32_Clarity</vt:lpstr>
      <vt:lpstr>33_Clarity</vt:lpstr>
      <vt:lpstr>34_Clarity</vt:lpstr>
      <vt:lpstr>35_Clarity</vt:lpstr>
      <vt:lpstr>36_Clarity</vt:lpstr>
      <vt:lpstr>37_Clarity</vt:lpstr>
      <vt:lpstr>38_Clarity</vt:lpstr>
      <vt:lpstr>39_Clarity</vt:lpstr>
      <vt:lpstr>40_Clarity</vt:lpstr>
      <vt:lpstr>41_Clarity</vt:lpstr>
      <vt:lpstr>42_Clarity</vt:lpstr>
      <vt:lpstr>43_Clarity</vt:lpstr>
      <vt:lpstr>44_Clarity</vt:lpstr>
      <vt:lpstr>45_Clarity</vt:lpstr>
      <vt:lpstr>46_Clarity</vt:lpstr>
      <vt:lpstr>47_Clarity</vt:lpstr>
      <vt:lpstr>48_Clarity</vt:lpstr>
      <vt:lpstr>49_Clarity</vt:lpstr>
      <vt:lpstr>50_Clarity</vt:lpstr>
      <vt:lpstr>51_Clarity</vt:lpstr>
      <vt:lpstr>52_Clarity</vt:lpstr>
      <vt:lpstr>53_Clarity</vt:lpstr>
      <vt:lpstr>54_Clarity</vt:lpstr>
      <vt:lpstr>55_Clarity</vt:lpstr>
      <vt:lpstr>56_Clarity</vt:lpstr>
      <vt:lpstr>57_Clarity</vt:lpstr>
      <vt:lpstr>58_Clarity</vt:lpstr>
      <vt:lpstr>59_Clarity</vt:lpstr>
      <vt:lpstr>60_Clarity</vt:lpstr>
      <vt:lpstr>61_Clarity</vt:lpstr>
      <vt:lpstr>62_Clarity</vt:lpstr>
      <vt:lpstr>63_Clarity</vt:lpstr>
      <vt:lpstr>64_Clarity</vt:lpstr>
      <vt:lpstr>65_Clarity</vt:lpstr>
      <vt:lpstr>66_Clarity</vt:lpstr>
      <vt:lpstr>67_Clarity</vt:lpstr>
      <vt:lpstr>68_Clarity</vt:lpstr>
      <vt:lpstr>69_Clarity</vt:lpstr>
      <vt:lpstr>70_Clarity</vt:lpstr>
      <vt:lpstr>71_Clarity</vt:lpstr>
      <vt:lpstr>72_Clarity</vt:lpstr>
      <vt:lpstr>73_Clarity</vt:lpstr>
      <vt:lpstr>74_Clarity</vt:lpstr>
      <vt:lpstr>75_Clarity</vt:lpstr>
      <vt:lpstr>76_Clarity</vt:lpstr>
      <vt:lpstr>77_Clarity</vt:lpstr>
      <vt:lpstr>78_Clarity</vt:lpstr>
      <vt:lpstr>79_Clarity</vt:lpstr>
      <vt:lpstr>80_Clarity</vt:lpstr>
      <vt:lpstr>81_Clarity</vt:lpstr>
      <vt:lpstr>82_Clarity</vt:lpstr>
      <vt:lpstr>83_Clarity</vt:lpstr>
      <vt:lpstr>84_Clarity</vt:lpstr>
      <vt:lpstr>85_Clarity</vt:lpstr>
      <vt:lpstr>86_Clarity</vt:lpstr>
      <vt:lpstr>87_Clarity</vt:lpstr>
      <vt:lpstr>88_Clarity</vt:lpstr>
      <vt:lpstr>89_Clarity</vt:lpstr>
      <vt:lpstr>90_Clarity</vt:lpstr>
      <vt:lpstr>91_Clarity</vt:lpstr>
      <vt:lpstr>92_Clarity</vt:lpstr>
      <vt:lpstr>93_Clarity</vt:lpstr>
      <vt:lpstr>94_Clarity</vt:lpstr>
      <vt:lpstr>95_Clarity</vt:lpstr>
      <vt:lpstr>96_Clarity</vt:lpstr>
      <vt:lpstr>97_Clarity</vt:lpstr>
      <vt:lpstr>98_Clarity</vt:lpstr>
      <vt:lpstr>99_Clarity</vt:lpstr>
      <vt:lpstr>100_Clarity</vt:lpstr>
      <vt:lpstr>101_Clarity</vt:lpstr>
      <vt:lpstr>102_Clarity</vt:lpstr>
      <vt:lpstr>103_Clarity</vt:lpstr>
      <vt:lpstr>104_Clarity</vt:lpstr>
      <vt:lpstr>105_Clarity</vt:lpstr>
      <vt:lpstr>106_Clarity</vt:lpstr>
      <vt:lpstr>107_Clarity</vt:lpstr>
      <vt:lpstr>108_Clarity</vt:lpstr>
      <vt:lpstr>109_Clarity</vt:lpstr>
      <vt:lpstr>110_Clarity</vt:lpstr>
      <vt:lpstr>111_Clarity</vt:lpstr>
      <vt:lpstr>112_Clarity</vt:lpstr>
      <vt:lpstr>113_Clarity</vt:lpstr>
      <vt:lpstr>114_Clarity</vt:lpstr>
      <vt:lpstr>115_Clarity</vt:lpstr>
      <vt:lpstr>116_Clarity</vt:lpstr>
      <vt:lpstr>117_Clarity</vt:lpstr>
      <vt:lpstr>118_Clarity</vt:lpstr>
      <vt:lpstr>119_Clarity</vt:lpstr>
      <vt:lpstr>120_Clarity</vt:lpstr>
      <vt:lpstr>121_Clarity</vt:lpstr>
      <vt:lpstr>122_Clarity</vt:lpstr>
      <vt:lpstr>123_Clarity</vt:lpstr>
      <vt:lpstr>124_Clarity</vt:lpstr>
      <vt:lpstr>125_Clarity</vt:lpstr>
      <vt:lpstr>Introduction to Risk and return</vt:lpstr>
      <vt:lpstr>Learning Objectives  </vt:lpstr>
      <vt:lpstr>The Risk-Return Relationship</vt:lpstr>
      <vt:lpstr>The Risk-Return Relationship </vt:lpstr>
      <vt:lpstr>The Risk-Return Relationship</vt:lpstr>
      <vt:lpstr>L02: Computing the Return on a Single Asset</vt:lpstr>
      <vt:lpstr>Computing Simple Returns</vt:lpstr>
      <vt:lpstr>Average Versus Compound Average </vt:lpstr>
      <vt:lpstr>Average Versus Compound Average </vt:lpstr>
      <vt:lpstr>Risk and Randomness</vt:lpstr>
      <vt:lpstr>Computing Expected Returns</vt:lpstr>
      <vt:lpstr>LO3: Evaluating Risk of Holding a Single Asset</vt:lpstr>
      <vt:lpstr>Computing the Risk of a Single Asset </vt:lpstr>
      <vt:lpstr>Computing the Standard Deviation</vt:lpstr>
      <vt:lpstr>Computing the Standard Deviation</vt:lpstr>
      <vt:lpstr>Computing the Standard Deviation</vt:lpstr>
      <vt:lpstr>Computing the Standard Deviation</vt:lpstr>
      <vt:lpstr>LO4: Computing the Expected Return for a Portfolio of Assets</vt:lpstr>
      <vt:lpstr>Portfolio Weights</vt:lpstr>
      <vt:lpstr>Computing Portfolio Weights</vt:lpstr>
      <vt:lpstr>Computing Expected Return</vt:lpstr>
      <vt:lpstr>Computing Expected Return</vt:lpstr>
      <vt:lpstr>LO5: Evaluating the Risk of a Portfolio of Assets</vt:lpstr>
      <vt:lpstr>Evaluating the Risk of a Portfolio of Assets</vt:lpstr>
      <vt:lpstr>Correlation</vt:lpstr>
      <vt:lpstr>Diversification</vt:lpstr>
      <vt:lpstr>PowerPoint Presentation</vt:lpstr>
      <vt:lpstr>Conclusion about Diversification</vt:lpstr>
      <vt:lpstr>Portfolio Theory</vt:lpstr>
      <vt:lpstr>Learning Objectives</vt:lpstr>
      <vt:lpstr>LO1: Diversification</vt:lpstr>
      <vt:lpstr>Portfolio Standard Deviation</vt:lpstr>
      <vt:lpstr>Portfolio Standard Deviation</vt:lpstr>
      <vt:lpstr>Portfolio Standard Deviation</vt:lpstr>
      <vt:lpstr>Types of risk</vt:lpstr>
      <vt:lpstr>The Market Portfolio</vt:lpstr>
      <vt:lpstr>The Market Portfolio</vt:lpstr>
      <vt:lpstr>The Market Portfolio</vt:lpstr>
      <vt:lpstr>The Market Portfolio Proxy</vt:lpstr>
      <vt:lpstr>L02: Systematic Risk</vt:lpstr>
      <vt:lpstr>Beta</vt:lpstr>
      <vt:lpstr>Beta</vt:lpstr>
      <vt:lpstr>Beta</vt:lpstr>
      <vt:lpstr>Estimating Beta</vt:lpstr>
      <vt:lpstr>Beta</vt:lpstr>
      <vt:lpstr>Properties of Beta</vt:lpstr>
      <vt:lpstr>Portfolio Beta</vt:lpstr>
      <vt:lpstr>LO3: Equilibrium Risk and Return</vt:lpstr>
      <vt:lpstr>Treynor Index</vt:lpstr>
      <vt:lpstr>Portfolios with the Risk-Free Asset</vt:lpstr>
      <vt:lpstr>Portfolios with the Risk-Free Asset</vt:lpstr>
      <vt:lpstr>Addition of Borrowing to Portfolio</vt:lpstr>
      <vt:lpstr>Addition of Borrowing to Portfolio</vt:lpstr>
      <vt:lpstr>Addition of Borrowing to Portfolio</vt:lpstr>
      <vt:lpstr>Addition of Borrowing to Portfolio</vt:lpstr>
      <vt:lpstr>The Treynor Index</vt:lpstr>
      <vt:lpstr>The Treynor Index</vt:lpstr>
      <vt:lpstr>Market Equilibrium </vt:lpstr>
      <vt:lpstr>Market Equilibrium </vt:lpstr>
      <vt:lpstr>Market Equilibrium </vt:lpstr>
      <vt:lpstr>Market Equilibrium </vt:lpstr>
      <vt:lpstr>CAPM </vt:lpstr>
      <vt:lpstr>Market Equilibrium </vt:lpstr>
      <vt:lpstr>Market Equilibrium </vt:lpstr>
      <vt:lpstr>Interest rates and bonds</vt:lpstr>
      <vt:lpstr>Learning Objectives </vt:lpstr>
      <vt:lpstr>Interest Rates and Bonds</vt:lpstr>
      <vt:lpstr>LO1: Zero Coupon Bond Features and Markets</vt:lpstr>
      <vt:lpstr>Zero Coupon Bond Markets</vt:lpstr>
      <vt:lpstr>Zero Coupon Bond Markets</vt:lpstr>
      <vt:lpstr>LO2: Zero Coupon Bond Yields and Pricing</vt:lpstr>
      <vt:lpstr>Zero coupon bond yields</vt:lpstr>
      <vt:lpstr>Zero coupon bond yields</vt:lpstr>
      <vt:lpstr>Zero coupon bond yields</vt:lpstr>
      <vt:lpstr>The Term Structure of Rates and the Yield Curve</vt:lpstr>
      <vt:lpstr>The Term Structure of Rates and the Yield Curve</vt:lpstr>
      <vt:lpstr>Determinants of the shape of the yield curve</vt:lpstr>
      <vt:lpstr>Determinants of the shape of the yield curve</vt:lpstr>
      <vt:lpstr>Determinants of the shape of the yield curve</vt:lpstr>
      <vt:lpstr>Determinants of the shape of the yield curve</vt:lpstr>
      <vt:lpstr>Determinants of the shape of the yield curve</vt:lpstr>
      <vt:lpstr>Determinants of the shape of the yield curve</vt:lpstr>
      <vt:lpstr>Determinants of the shape of the yield curve</vt:lpstr>
      <vt:lpstr>Determinants of the shape of the yield curve</vt:lpstr>
      <vt:lpstr>Default</vt:lpstr>
      <vt:lpstr>Default</vt:lpstr>
      <vt:lpstr>Default </vt:lpstr>
      <vt:lpstr>Yield Spread</vt:lpstr>
      <vt:lpstr>Liquidity</vt:lpstr>
      <vt:lpstr>Yield to Maturity</vt:lpstr>
      <vt:lpstr>Zero Coupon Bond Pricing </vt:lpstr>
      <vt:lpstr>Inverse Relationship Between Bond Prices and Yields</vt:lpstr>
      <vt:lpstr>LO3: Coupon Bond Features and Markets</vt:lpstr>
      <vt:lpstr>Features of a Coupon Bond </vt:lpstr>
      <vt:lpstr>Coupon Bond Issuers</vt:lpstr>
      <vt:lpstr>Coupon Bond Market</vt:lpstr>
      <vt:lpstr>Bond Price Reporting</vt:lpstr>
      <vt:lpstr>LO4: Coupon Bond Yields and Pricing</vt:lpstr>
      <vt:lpstr>Relationship Between Coupon and Zero Coupon Bond Prices</vt:lpstr>
      <vt:lpstr>Relationship Between Coupon and Zero Coupon Bond Prices</vt:lpstr>
      <vt:lpstr>Relationship Between Coupon and Zero Coupon Bond Prices</vt:lpstr>
      <vt:lpstr>Yield-to-Maturity</vt:lpstr>
      <vt:lpstr>Yield-to-Maturity</vt:lpstr>
      <vt:lpstr>Yield-to-Maturity</vt:lpstr>
      <vt:lpstr>Pricing a Coupon Bond Given the Yield-to-Maturity</vt:lpstr>
      <vt:lpstr>Pricing a Coupon Bond Given the Yield-to-Maturity</vt:lpstr>
      <vt:lpstr>Semi-Annual Coupon Bonds </vt:lpstr>
      <vt:lpstr>Semi-Annual Coupon Bonds </vt:lpstr>
      <vt:lpstr>Semi-Annual Coupon Bonds </vt:lpstr>
      <vt:lpstr>LO5: Coupon Bond Price Properties</vt:lpstr>
      <vt:lpstr>Premiums and Discounts</vt:lpstr>
      <vt:lpstr>Bond Prices and Interest Rates Move Inversely</vt:lpstr>
      <vt:lpstr>Longer Maturity Bonds Have More Interest Rate Risk</vt:lpstr>
      <vt:lpstr>Bonds with Low Coupon Rates Have More Interest Rate Risk</vt:lpstr>
      <vt:lpstr>Bond Price Changes Over Time</vt:lpstr>
      <vt:lpstr>Bond Price Changes Over Time</vt:lpstr>
      <vt:lpstr>Stock valuation and market efficiency</vt:lpstr>
      <vt:lpstr>Learning Objectives </vt:lpstr>
      <vt:lpstr>Stock Markets Components</vt:lpstr>
      <vt:lpstr>Stock Markets</vt:lpstr>
      <vt:lpstr>Stock Markets – Listing example</vt:lpstr>
      <vt:lpstr>Trading Stocks </vt:lpstr>
      <vt:lpstr>Trading Stocks </vt:lpstr>
      <vt:lpstr>LO2: Preferred Shares</vt:lpstr>
      <vt:lpstr>LO2: Preferred Shares</vt:lpstr>
      <vt:lpstr>Preferred Shares</vt:lpstr>
      <vt:lpstr>Valuation of Preferred Stock</vt:lpstr>
      <vt:lpstr>Valuation of Preferred Stock</vt:lpstr>
      <vt:lpstr>LO3: Common Shares</vt:lpstr>
      <vt:lpstr>Common Shares</vt:lpstr>
      <vt:lpstr>Common Shares</vt:lpstr>
      <vt:lpstr>Valuation of Common Stock</vt:lpstr>
      <vt:lpstr>Generalized Dividend Valuation Model</vt:lpstr>
      <vt:lpstr>Generalized Dividend Valuation Model</vt:lpstr>
      <vt:lpstr>Generalized Dividend Valuation Model</vt:lpstr>
      <vt:lpstr>Constant Growth Model</vt:lpstr>
      <vt:lpstr>Calculating the Dividend Growth Rate</vt:lpstr>
      <vt:lpstr>Calculating the Dividend Growth Rate</vt:lpstr>
      <vt:lpstr>Computing the Required Return</vt:lpstr>
      <vt:lpstr>Computing the Required Return</vt:lpstr>
      <vt:lpstr>Computing the Required Return</vt:lpstr>
      <vt:lpstr>Nonconstant Growth Model</vt:lpstr>
      <vt:lpstr>Nonconstant Growth Model</vt:lpstr>
      <vt:lpstr>Nonconstant Growth Model</vt:lpstr>
      <vt:lpstr>Nonconstant Growth Model</vt:lpstr>
      <vt:lpstr>Nonconstant Growth Model</vt:lpstr>
      <vt:lpstr>Price Earnings Valuation Method</vt:lpstr>
      <vt:lpstr>Price Earnings Valuation Method</vt:lpstr>
      <vt:lpstr>LO4: The Efficient Market Hypothesis</vt:lpstr>
      <vt:lpstr>The Efficient Market Hypothesis</vt:lpstr>
      <vt:lpstr>Stocks Follow a Random Walk in Efficient Markets</vt:lpstr>
      <vt:lpstr>Market Efficiency - Anomalies</vt:lpstr>
      <vt:lpstr>What Market Efficiency Means to Decision Making</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mike</dc:creator>
  <cp:lastModifiedBy>James Kuhle</cp:lastModifiedBy>
  <cp:revision>89</cp:revision>
  <dcterms:created xsi:type="dcterms:W3CDTF">2012-06-19T17:25:22Z</dcterms:created>
  <dcterms:modified xsi:type="dcterms:W3CDTF">2013-10-10T21:21:29Z</dcterms:modified>
</cp:coreProperties>
</file>