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slideLayouts/slideLayout18.xml" ContentType="application/vnd.openxmlformats-officedocument.presentationml.slideLayout+xml"/>
  <Override PartName="/ppt/theme/theme18.xml" ContentType="application/vnd.openxmlformats-officedocument.theme+xml"/>
  <Override PartName="/ppt/slideLayouts/slideLayout19.xml" ContentType="application/vnd.openxmlformats-officedocument.presentationml.slideLayout+xml"/>
  <Override PartName="/ppt/theme/theme19.xml" ContentType="application/vnd.openxmlformats-officedocument.theme+xml"/>
  <Override PartName="/ppt/slideLayouts/slideLayout20.xml" ContentType="application/vnd.openxmlformats-officedocument.presentationml.slideLayout+xml"/>
  <Override PartName="/ppt/theme/theme20.xml" ContentType="application/vnd.openxmlformats-officedocument.theme+xml"/>
  <Override PartName="/ppt/slideLayouts/slideLayout21.xml" ContentType="application/vnd.openxmlformats-officedocument.presentationml.slideLayout+xml"/>
  <Override PartName="/ppt/theme/theme21.xml" ContentType="application/vnd.openxmlformats-officedocument.theme+xml"/>
  <Override PartName="/ppt/slideLayouts/slideLayout22.xml" ContentType="application/vnd.openxmlformats-officedocument.presentationml.slideLayout+xml"/>
  <Override PartName="/ppt/theme/theme22.xml" ContentType="application/vnd.openxmlformats-officedocument.theme+xml"/>
  <Override PartName="/ppt/slideLayouts/slideLayout23.xml" ContentType="application/vnd.openxmlformats-officedocument.presentationml.slideLayout+xml"/>
  <Override PartName="/ppt/theme/theme23.xml" ContentType="application/vnd.openxmlformats-officedocument.theme+xml"/>
  <Override PartName="/ppt/slideLayouts/slideLayout24.xml" ContentType="application/vnd.openxmlformats-officedocument.presentationml.slideLayout+xml"/>
  <Override PartName="/ppt/theme/theme24.xml" ContentType="application/vnd.openxmlformats-officedocument.theme+xml"/>
  <Override PartName="/ppt/slideLayouts/slideLayout25.xml" ContentType="application/vnd.openxmlformats-officedocument.presentationml.slideLayout+xml"/>
  <Override PartName="/ppt/theme/theme25.xml" ContentType="application/vnd.openxmlformats-officedocument.theme+xml"/>
  <Override PartName="/ppt/slideLayouts/slideLayout26.xml" ContentType="application/vnd.openxmlformats-officedocument.presentationml.slideLayout+xml"/>
  <Override PartName="/ppt/theme/theme26.xml" ContentType="application/vnd.openxmlformats-officedocument.theme+xml"/>
  <Override PartName="/ppt/slideLayouts/slideLayout27.xml" ContentType="application/vnd.openxmlformats-officedocument.presentationml.slideLayout+xml"/>
  <Override PartName="/ppt/theme/theme27.xml" ContentType="application/vnd.openxmlformats-officedocument.theme+xml"/>
  <Override PartName="/ppt/slideLayouts/slideLayout28.xml" ContentType="application/vnd.openxmlformats-officedocument.presentationml.slideLayout+xml"/>
  <Override PartName="/ppt/theme/theme28.xml" ContentType="application/vnd.openxmlformats-officedocument.theme+xml"/>
  <Override PartName="/ppt/slideLayouts/slideLayout29.xml" ContentType="application/vnd.openxmlformats-officedocument.presentationml.slideLayout+xml"/>
  <Override PartName="/ppt/theme/theme29.xml" ContentType="application/vnd.openxmlformats-officedocument.theme+xml"/>
  <Override PartName="/ppt/slideLayouts/slideLayout30.xml" ContentType="application/vnd.openxmlformats-officedocument.presentationml.slideLayout+xml"/>
  <Override PartName="/ppt/theme/theme30.xml" ContentType="application/vnd.openxmlformats-officedocument.theme+xml"/>
  <Override PartName="/ppt/slideLayouts/slideLayout31.xml" ContentType="application/vnd.openxmlformats-officedocument.presentationml.slideLayout+xml"/>
  <Override PartName="/ppt/theme/theme31.xml" ContentType="application/vnd.openxmlformats-officedocument.theme+xml"/>
  <Override PartName="/ppt/slideLayouts/slideLayout32.xml" ContentType="application/vnd.openxmlformats-officedocument.presentationml.slideLayout+xml"/>
  <Override PartName="/ppt/theme/theme32.xml" ContentType="application/vnd.openxmlformats-officedocument.theme+xml"/>
  <Override PartName="/ppt/slideLayouts/slideLayout33.xml" ContentType="application/vnd.openxmlformats-officedocument.presentationml.slideLayout+xml"/>
  <Override PartName="/ppt/theme/theme33.xml" ContentType="application/vnd.openxmlformats-officedocument.theme+xml"/>
  <Override PartName="/ppt/slideLayouts/slideLayout34.xml" ContentType="application/vnd.openxmlformats-officedocument.presentationml.slideLayout+xml"/>
  <Override PartName="/ppt/theme/theme34.xml" ContentType="application/vnd.openxmlformats-officedocument.theme+xml"/>
  <Override PartName="/ppt/slideLayouts/slideLayout35.xml" ContentType="application/vnd.openxmlformats-officedocument.presentationml.slideLayout+xml"/>
  <Override PartName="/ppt/theme/theme35.xml" ContentType="application/vnd.openxmlformats-officedocument.theme+xml"/>
  <Override PartName="/ppt/slideLayouts/slideLayout36.xml" ContentType="application/vnd.openxmlformats-officedocument.presentationml.slideLayout+xml"/>
  <Override PartName="/ppt/theme/theme36.xml" ContentType="application/vnd.openxmlformats-officedocument.theme+xml"/>
  <Override PartName="/ppt/slideLayouts/slideLayout37.xml" ContentType="application/vnd.openxmlformats-officedocument.presentationml.slideLayout+xml"/>
  <Override PartName="/ppt/theme/theme37.xml" ContentType="application/vnd.openxmlformats-officedocument.theme+xml"/>
  <Override PartName="/ppt/slideLayouts/slideLayout38.xml" ContentType="application/vnd.openxmlformats-officedocument.presentationml.slideLayout+xml"/>
  <Override PartName="/ppt/theme/theme38.xml" ContentType="application/vnd.openxmlformats-officedocument.theme+xml"/>
  <Override PartName="/ppt/slideLayouts/slideLayout39.xml" ContentType="application/vnd.openxmlformats-officedocument.presentationml.slideLayout+xml"/>
  <Override PartName="/ppt/theme/theme39.xml" ContentType="application/vnd.openxmlformats-officedocument.theme+xml"/>
  <Override PartName="/ppt/slideLayouts/slideLayout40.xml" ContentType="application/vnd.openxmlformats-officedocument.presentationml.slideLayout+xml"/>
  <Override PartName="/ppt/theme/theme40.xml" ContentType="application/vnd.openxmlformats-officedocument.theme+xml"/>
  <Override PartName="/ppt/slideLayouts/slideLayout41.xml" ContentType="application/vnd.openxmlformats-officedocument.presentationml.slideLayout+xml"/>
  <Override PartName="/ppt/theme/theme41.xml" ContentType="application/vnd.openxmlformats-officedocument.theme+xml"/>
  <Override PartName="/ppt/slideLayouts/slideLayout42.xml" ContentType="application/vnd.openxmlformats-officedocument.presentationml.slideLayout+xml"/>
  <Override PartName="/ppt/theme/theme42.xml" ContentType="application/vnd.openxmlformats-officedocument.theme+xml"/>
  <Override PartName="/ppt/slideLayouts/slideLayout43.xml" ContentType="application/vnd.openxmlformats-officedocument.presentationml.slideLayout+xml"/>
  <Override PartName="/ppt/theme/theme43.xml" ContentType="application/vnd.openxmlformats-officedocument.theme+xml"/>
  <Override PartName="/ppt/slideLayouts/slideLayout44.xml" ContentType="application/vnd.openxmlformats-officedocument.presentationml.slideLayout+xml"/>
  <Override PartName="/ppt/theme/theme44.xml" ContentType="application/vnd.openxmlformats-officedocument.theme+xml"/>
  <Override PartName="/ppt/slideLayouts/slideLayout45.xml" ContentType="application/vnd.openxmlformats-officedocument.presentationml.slideLayout+xml"/>
  <Override PartName="/ppt/theme/theme45.xml" ContentType="application/vnd.openxmlformats-officedocument.theme+xml"/>
  <Override PartName="/ppt/slideLayouts/slideLayout46.xml" ContentType="application/vnd.openxmlformats-officedocument.presentationml.slideLayout+xml"/>
  <Override PartName="/ppt/theme/theme46.xml" ContentType="application/vnd.openxmlformats-officedocument.theme+xml"/>
  <Override PartName="/ppt/slideLayouts/slideLayout47.xml" ContentType="application/vnd.openxmlformats-officedocument.presentationml.slideLayout+xml"/>
  <Override PartName="/ppt/theme/theme47.xml" ContentType="application/vnd.openxmlformats-officedocument.theme+xml"/>
  <Override PartName="/ppt/slideLayouts/slideLayout48.xml" ContentType="application/vnd.openxmlformats-officedocument.presentationml.slideLayout+xml"/>
  <Override PartName="/ppt/theme/theme48.xml" ContentType="application/vnd.openxmlformats-officedocument.theme+xml"/>
  <Override PartName="/ppt/slideLayouts/slideLayout49.xml" ContentType="application/vnd.openxmlformats-officedocument.presentationml.slideLayout+xml"/>
  <Override PartName="/ppt/theme/theme49.xml" ContentType="application/vnd.openxmlformats-officedocument.theme+xml"/>
  <Override PartName="/ppt/slideLayouts/slideLayout50.xml" ContentType="application/vnd.openxmlformats-officedocument.presentationml.slideLayout+xml"/>
  <Override PartName="/ppt/theme/theme50.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1.xml" ContentType="application/vnd.openxmlformats-officedocument.theme+xml"/>
  <Override PartName="/ppt/theme/theme5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 id="2147483666" r:id="rId4"/>
    <p:sldMasterId id="2147483668" r:id="rId5"/>
    <p:sldMasterId id="2147483670" r:id="rId6"/>
    <p:sldMasterId id="2147483674" r:id="rId7"/>
    <p:sldMasterId id="2147483676" r:id="rId8"/>
    <p:sldMasterId id="2147483678" r:id="rId9"/>
    <p:sldMasterId id="2147483680" r:id="rId10"/>
    <p:sldMasterId id="2147483684" r:id="rId11"/>
    <p:sldMasterId id="2147483686" r:id="rId12"/>
    <p:sldMasterId id="2147483688" r:id="rId13"/>
    <p:sldMasterId id="2147483690" r:id="rId14"/>
    <p:sldMasterId id="2147483692" r:id="rId15"/>
    <p:sldMasterId id="2147483694" r:id="rId16"/>
    <p:sldMasterId id="2147483696" r:id="rId17"/>
    <p:sldMasterId id="2147483698" r:id="rId18"/>
    <p:sldMasterId id="2147483700" r:id="rId19"/>
    <p:sldMasterId id="2147483702" r:id="rId20"/>
    <p:sldMasterId id="2147483704" r:id="rId21"/>
    <p:sldMasterId id="2147483706" r:id="rId22"/>
    <p:sldMasterId id="2147483708" r:id="rId23"/>
    <p:sldMasterId id="2147483710" r:id="rId24"/>
    <p:sldMasterId id="2147483712" r:id="rId25"/>
    <p:sldMasterId id="2147483714" r:id="rId26"/>
    <p:sldMasterId id="2147483716" r:id="rId27"/>
    <p:sldMasterId id="2147483718" r:id="rId28"/>
    <p:sldMasterId id="2147483720" r:id="rId29"/>
    <p:sldMasterId id="2147483722" r:id="rId30"/>
    <p:sldMasterId id="2147483724" r:id="rId31"/>
    <p:sldMasterId id="2147483726" r:id="rId32"/>
    <p:sldMasterId id="2147483728" r:id="rId33"/>
    <p:sldMasterId id="2147483730" r:id="rId34"/>
    <p:sldMasterId id="2147483732" r:id="rId35"/>
    <p:sldMasterId id="2147483734" r:id="rId36"/>
    <p:sldMasterId id="2147483736" r:id="rId37"/>
    <p:sldMasterId id="2147483738" r:id="rId38"/>
    <p:sldMasterId id="2147483740" r:id="rId39"/>
    <p:sldMasterId id="2147483742" r:id="rId40"/>
    <p:sldMasterId id="2147483744" r:id="rId41"/>
    <p:sldMasterId id="2147483746" r:id="rId42"/>
    <p:sldMasterId id="2147483748" r:id="rId43"/>
    <p:sldMasterId id="2147483750" r:id="rId44"/>
    <p:sldMasterId id="2147483752" r:id="rId45"/>
    <p:sldMasterId id="2147483754" r:id="rId46"/>
    <p:sldMasterId id="2147483756" r:id="rId47"/>
    <p:sldMasterId id="2147483758" r:id="rId48"/>
    <p:sldMasterId id="2147483760" r:id="rId49"/>
    <p:sldMasterId id="2147483762" r:id="rId50"/>
    <p:sldMasterId id="2147483764" r:id="rId51"/>
  </p:sldMasterIdLst>
  <p:notesMasterIdLst>
    <p:notesMasterId r:id="rId118"/>
  </p:notesMasterIdLst>
  <p:sldIdLst>
    <p:sldId id="344" r:id="rId52"/>
    <p:sldId id="258" r:id="rId53"/>
    <p:sldId id="259" r:id="rId54"/>
    <p:sldId id="260" r:id="rId55"/>
    <p:sldId id="261" r:id="rId56"/>
    <p:sldId id="262" r:id="rId57"/>
    <p:sldId id="342" r:id="rId58"/>
    <p:sldId id="314" r:id="rId59"/>
    <p:sldId id="264" r:id="rId60"/>
    <p:sldId id="265" r:id="rId61"/>
    <p:sldId id="266" r:id="rId62"/>
    <p:sldId id="267" r:id="rId63"/>
    <p:sldId id="315" r:id="rId64"/>
    <p:sldId id="269" r:id="rId65"/>
    <p:sldId id="270" r:id="rId66"/>
    <p:sldId id="271" r:id="rId67"/>
    <p:sldId id="272" r:id="rId68"/>
    <p:sldId id="273" r:id="rId69"/>
    <p:sldId id="274" r:id="rId70"/>
    <p:sldId id="275" r:id="rId71"/>
    <p:sldId id="276" r:id="rId72"/>
    <p:sldId id="277" r:id="rId73"/>
    <p:sldId id="278" r:id="rId74"/>
    <p:sldId id="279" r:id="rId75"/>
    <p:sldId id="280" r:id="rId76"/>
    <p:sldId id="281" r:id="rId77"/>
    <p:sldId id="282" r:id="rId78"/>
    <p:sldId id="331" r:id="rId79"/>
    <p:sldId id="283" r:id="rId80"/>
    <p:sldId id="284" r:id="rId81"/>
    <p:sldId id="332" r:id="rId82"/>
    <p:sldId id="333" r:id="rId83"/>
    <p:sldId id="334" r:id="rId84"/>
    <p:sldId id="335" r:id="rId85"/>
    <p:sldId id="336" r:id="rId86"/>
    <p:sldId id="337" r:id="rId87"/>
    <p:sldId id="338" r:id="rId88"/>
    <p:sldId id="339" r:id="rId89"/>
    <p:sldId id="340" r:id="rId90"/>
    <p:sldId id="341" r:id="rId91"/>
    <p:sldId id="285" r:id="rId92"/>
    <p:sldId id="286" r:id="rId93"/>
    <p:sldId id="287" r:id="rId94"/>
    <p:sldId id="288" r:id="rId95"/>
    <p:sldId id="289" r:id="rId96"/>
    <p:sldId id="290" r:id="rId97"/>
    <p:sldId id="291" r:id="rId98"/>
    <p:sldId id="292" r:id="rId99"/>
    <p:sldId id="293" r:id="rId100"/>
    <p:sldId id="294" r:id="rId101"/>
    <p:sldId id="295" r:id="rId102"/>
    <p:sldId id="296" r:id="rId103"/>
    <p:sldId id="297" r:id="rId104"/>
    <p:sldId id="298" r:id="rId105"/>
    <p:sldId id="299" r:id="rId106"/>
    <p:sldId id="300" r:id="rId107"/>
    <p:sldId id="301" r:id="rId108"/>
    <p:sldId id="302" r:id="rId109"/>
    <p:sldId id="303" r:id="rId110"/>
    <p:sldId id="304" r:id="rId111"/>
    <p:sldId id="305" r:id="rId112"/>
    <p:sldId id="306" r:id="rId113"/>
    <p:sldId id="307" r:id="rId114"/>
    <p:sldId id="308" r:id="rId115"/>
    <p:sldId id="309" r:id="rId116"/>
    <p:sldId id="330" r:id="rId1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CD19"/>
    <a:srgbClr val="F8D336"/>
    <a:srgbClr val="FADD64"/>
    <a:srgbClr val="DCE6F2"/>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508" autoAdjust="0"/>
    <p:restoredTop sz="77684" autoAdjust="0"/>
  </p:normalViewPr>
  <p:slideViewPr>
    <p:cSldViewPr>
      <p:cViewPr>
        <p:scale>
          <a:sx n="50" d="100"/>
          <a:sy n="50" d="100"/>
        </p:scale>
        <p:origin x="-1452" y="-132"/>
      </p:cViewPr>
      <p:guideLst>
        <p:guide orient="horz" pos="2160"/>
        <p:guide pos="2880"/>
      </p:guideLst>
    </p:cSldViewPr>
  </p:slideViewPr>
  <p:notesTextViewPr>
    <p:cViewPr>
      <p:scale>
        <a:sx n="1" d="1"/>
        <a:sy n="1" d="1"/>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66.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 Target="slides/slide12.xml"/><Relationship Id="rId68" Type="http://schemas.openxmlformats.org/officeDocument/2006/relationships/slide" Target="slides/slide17.xml"/><Relationship Id="rId84" Type="http://schemas.openxmlformats.org/officeDocument/2006/relationships/slide" Target="slides/slide33.xml"/><Relationship Id="rId89" Type="http://schemas.openxmlformats.org/officeDocument/2006/relationships/slide" Target="slides/slide38.xml"/><Relationship Id="rId112" Type="http://schemas.openxmlformats.org/officeDocument/2006/relationships/slide" Target="slides/slide61.xml"/><Relationship Id="rId16" Type="http://schemas.openxmlformats.org/officeDocument/2006/relationships/slideMaster" Target="slideMasters/slideMaster16.xml"/><Relationship Id="rId107" Type="http://schemas.openxmlformats.org/officeDocument/2006/relationships/slide" Target="slides/slide56.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 Target="slides/slide2.xml"/><Relationship Id="rId58" Type="http://schemas.openxmlformats.org/officeDocument/2006/relationships/slide" Target="slides/slide7.xml"/><Relationship Id="rId74" Type="http://schemas.openxmlformats.org/officeDocument/2006/relationships/slide" Target="slides/slide23.xml"/><Relationship Id="rId79" Type="http://schemas.openxmlformats.org/officeDocument/2006/relationships/slide" Target="slides/slide28.xml"/><Relationship Id="rId102" Type="http://schemas.openxmlformats.org/officeDocument/2006/relationships/slide" Target="slides/slide51.xml"/><Relationship Id="rId5" Type="http://schemas.openxmlformats.org/officeDocument/2006/relationships/slideMaster" Target="slideMasters/slideMaster5.xml"/><Relationship Id="rId61" Type="http://schemas.openxmlformats.org/officeDocument/2006/relationships/slide" Target="slides/slide10.xml"/><Relationship Id="rId82" Type="http://schemas.openxmlformats.org/officeDocument/2006/relationships/slide" Target="slides/slide31.xml"/><Relationship Id="rId90" Type="http://schemas.openxmlformats.org/officeDocument/2006/relationships/slide" Target="slides/slide39.xml"/><Relationship Id="rId95" Type="http://schemas.openxmlformats.org/officeDocument/2006/relationships/slide" Target="slides/slide44.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56" Type="http://schemas.openxmlformats.org/officeDocument/2006/relationships/slide" Target="slides/slide5.xml"/><Relationship Id="rId64" Type="http://schemas.openxmlformats.org/officeDocument/2006/relationships/slide" Target="slides/slide13.xml"/><Relationship Id="rId69" Type="http://schemas.openxmlformats.org/officeDocument/2006/relationships/slide" Target="slides/slide18.xml"/><Relationship Id="rId77" Type="http://schemas.openxmlformats.org/officeDocument/2006/relationships/slide" Target="slides/slide26.xml"/><Relationship Id="rId100" Type="http://schemas.openxmlformats.org/officeDocument/2006/relationships/slide" Target="slides/slide49.xml"/><Relationship Id="rId105" Type="http://schemas.openxmlformats.org/officeDocument/2006/relationships/slide" Target="slides/slide54.xml"/><Relationship Id="rId113" Type="http://schemas.openxmlformats.org/officeDocument/2006/relationships/slide" Target="slides/slide62.xml"/><Relationship Id="rId11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 Target="slides/slide21.xml"/><Relationship Id="rId80" Type="http://schemas.openxmlformats.org/officeDocument/2006/relationships/slide" Target="slides/slide29.xml"/><Relationship Id="rId85" Type="http://schemas.openxmlformats.org/officeDocument/2006/relationships/slide" Target="slides/slide34.xml"/><Relationship Id="rId93" Type="http://schemas.openxmlformats.org/officeDocument/2006/relationships/slide" Target="slides/slide42.xml"/><Relationship Id="rId98" Type="http://schemas.openxmlformats.org/officeDocument/2006/relationships/slide" Target="slides/slide47.xml"/><Relationship Id="rId12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 Target="slides/slide8.xml"/><Relationship Id="rId67" Type="http://schemas.openxmlformats.org/officeDocument/2006/relationships/slide" Target="slides/slide16.xml"/><Relationship Id="rId103" Type="http://schemas.openxmlformats.org/officeDocument/2006/relationships/slide" Target="slides/slide52.xml"/><Relationship Id="rId108" Type="http://schemas.openxmlformats.org/officeDocument/2006/relationships/slide" Target="slides/slide57.xml"/><Relationship Id="rId116" Type="http://schemas.openxmlformats.org/officeDocument/2006/relationships/slide" Target="slides/slide65.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3.xml"/><Relationship Id="rId62" Type="http://schemas.openxmlformats.org/officeDocument/2006/relationships/slide" Target="slides/slide11.xml"/><Relationship Id="rId70" Type="http://schemas.openxmlformats.org/officeDocument/2006/relationships/slide" Target="slides/slide19.xml"/><Relationship Id="rId75" Type="http://schemas.openxmlformats.org/officeDocument/2006/relationships/slide" Target="slides/slide24.xml"/><Relationship Id="rId83" Type="http://schemas.openxmlformats.org/officeDocument/2006/relationships/slide" Target="slides/slide32.xml"/><Relationship Id="rId88" Type="http://schemas.openxmlformats.org/officeDocument/2006/relationships/slide" Target="slides/slide37.xml"/><Relationship Id="rId91" Type="http://schemas.openxmlformats.org/officeDocument/2006/relationships/slide" Target="slides/slide40.xml"/><Relationship Id="rId96" Type="http://schemas.openxmlformats.org/officeDocument/2006/relationships/slide" Target="slides/slide45.xml"/><Relationship Id="rId111"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 Target="slides/slide6.xml"/><Relationship Id="rId106" Type="http://schemas.openxmlformats.org/officeDocument/2006/relationships/slide" Target="slides/slide55.xml"/><Relationship Id="rId114" Type="http://schemas.openxmlformats.org/officeDocument/2006/relationships/slide" Target="slides/slide63.xml"/><Relationship Id="rId119"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 Target="slides/slide1.xml"/><Relationship Id="rId60" Type="http://schemas.openxmlformats.org/officeDocument/2006/relationships/slide" Target="slides/slide9.xml"/><Relationship Id="rId65" Type="http://schemas.openxmlformats.org/officeDocument/2006/relationships/slide" Target="slides/slide14.xml"/><Relationship Id="rId73" Type="http://schemas.openxmlformats.org/officeDocument/2006/relationships/slide" Target="slides/slide22.xml"/><Relationship Id="rId78" Type="http://schemas.openxmlformats.org/officeDocument/2006/relationships/slide" Target="slides/slide27.xml"/><Relationship Id="rId81" Type="http://schemas.openxmlformats.org/officeDocument/2006/relationships/slide" Target="slides/slide30.xml"/><Relationship Id="rId86" Type="http://schemas.openxmlformats.org/officeDocument/2006/relationships/slide" Target="slides/slide35.xml"/><Relationship Id="rId94" Type="http://schemas.openxmlformats.org/officeDocument/2006/relationships/slide" Target="slides/slide43.xml"/><Relationship Id="rId99" Type="http://schemas.openxmlformats.org/officeDocument/2006/relationships/slide" Target="slides/slide48.xml"/><Relationship Id="rId101" Type="http://schemas.openxmlformats.org/officeDocument/2006/relationships/slide" Target="slides/slide50.xml"/><Relationship Id="rId12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58.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 Target="slides/slide4.xml"/><Relationship Id="rId76" Type="http://schemas.openxmlformats.org/officeDocument/2006/relationships/slide" Target="slides/slide25.xml"/><Relationship Id="rId97" Type="http://schemas.openxmlformats.org/officeDocument/2006/relationships/slide" Target="slides/slide46.xml"/><Relationship Id="rId104" Type="http://schemas.openxmlformats.org/officeDocument/2006/relationships/slide" Target="slides/slide53.xml"/><Relationship Id="rId120"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20.xml"/><Relationship Id="rId92" Type="http://schemas.openxmlformats.org/officeDocument/2006/relationships/slide" Target="slides/slide41.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 Target="slides/slide15.xml"/><Relationship Id="rId87" Type="http://schemas.openxmlformats.org/officeDocument/2006/relationships/slide" Target="slides/slide36.xml"/><Relationship Id="rId110" Type="http://schemas.openxmlformats.org/officeDocument/2006/relationships/slide" Target="slides/slide59.xml"/><Relationship Id="rId115" Type="http://schemas.openxmlformats.org/officeDocument/2006/relationships/slide" Target="slides/slide6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F03B94-B94C-4E11-B504-EF234FC18562}" type="datetimeFigureOut">
              <a:rPr lang="en-US" smtClean="0"/>
              <a:t>8/5/2015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C21350-06E3-47CF-8478-875CA64E500D}" type="slidenum">
              <a:rPr lang="en-US" smtClean="0"/>
              <a:t>‹#›</a:t>
            </a:fld>
            <a:endParaRPr lang="en-US"/>
          </a:p>
        </p:txBody>
      </p:sp>
    </p:spTree>
    <p:extLst>
      <p:ext uri="{BB962C8B-B14F-4D97-AF65-F5344CB8AC3E}">
        <p14:creationId xmlns:p14="http://schemas.microsoft.com/office/powerpoint/2010/main" val="1894605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66463F-EA3D-4F01-B2A3-FC88ECDAD3C7}" type="slidenum">
              <a:rPr lang="en-US">
                <a:solidFill>
                  <a:srgbClr val="000000"/>
                </a:solidFill>
              </a:rPr>
              <a:pPr/>
              <a:t>3</a:t>
            </a:fld>
            <a:endParaRPr lang="en-US">
              <a:solidFill>
                <a:srgbClr val="000000"/>
              </a:solidFill>
            </a:endParaRPr>
          </a:p>
        </p:txBody>
      </p:sp>
      <p:sp>
        <p:nvSpPr>
          <p:cNvPr id="9218" name="Rectangle 2"/>
          <p:cNvSpPr>
            <a:spLocks noGrp="1" noRot="1" noChangeAspect="1" noChangeArrowheads="1" noTextEdit="1"/>
          </p:cNvSpPr>
          <p:nvPr>
            <p:ph type="sldImg"/>
          </p:nvPr>
        </p:nvSpPr>
        <p:spPr>
          <a:xfrm>
            <a:off x="1150938" y="692150"/>
            <a:ext cx="4556125" cy="3416300"/>
          </a:xfrm>
          <a:ln cap="flat"/>
        </p:spPr>
      </p:sp>
      <p:sp>
        <p:nvSpPr>
          <p:cNvPr id="9219" name="Rectangle 3"/>
          <p:cNvSpPr>
            <a:spLocks noGrp="1" noChangeArrowheads="1"/>
          </p:cNvSpPr>
          <p:nvPr>
            <p:ph type="body" idx="1"/>
          </p:nvPr>
        </p:nvSpPr>
        <p:spPr>
          <a:ln/>
        </p:spPr>
        <p:txBody>
          <a:bodyPr tIns="46038" bIns="46038"/>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900896-59CE-419E-BF4A-CE1BFF543E8A}" type="slidenum">
              <a:rPr lang="en-US">
                <a:solidFill>
                  <a:srgbClr val="000000"/>
                </a:solidFill>
              </a:rPr>
              <a:pPr/>
              <a:t>21</a:t>
            </a:fld>
            <a:endParaRPr lang="en-US">
              <a:solidFill>
                <a:srgbClr val="000000"/>
              </a:solidFill>
            </a:endParaRPr>
          </a:p>
        </p:txBody>
      </p:sp>
      <p:sp>
        <p:nvSpPr>
          <p:cNvPr id="43010" name="Rectangle 2"/>
          <p:cNvSpPr>
            <a:spLocks noGrp="1" noRot="1" noChangeAspect="1" noChangeArrowheads="1" noTextEdit="1"/>
          </p:cNvSpPr>
          <p:nvPr>
            <p:ph type="sldImg"/>
          </p:nvPr>
        </p:nvSpPr>
        <p:spPr>
          <a:xfrm>
            <a:off x="1150938" y="692150"/>
            <a:ext cx="4556125" cy="3416300"/>
          </a:xfrm>
          <a:ln cap="flat"/>
        </p:spPr>
      </p:sp>
      <p:sp>
        <p:nvSpPr>
          <p:cNvPr id="43011" name="Rectangle 3"/>
          <p:cNvSpPr>
            <a:spLocks noGrp="1" noChangeArrowheads="1"/>
          </p:cNvSpPr>
          <p:nvPr>
            <p:ph type="body" idx="1"/>
          </p:nvPr>
        </p:nvSpPr>
        <p:spPr>
          <a:ln/>
        </p:spPr>
        <p:txBody>
          <a:bodyPr tIns="46038" bIns="46038"/>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E4BDF5-0F27-4639-AC3F-A91912C85090}" type="slidenum">
              <a:rPr lang="en-US">
                <a:solidFill>
                  <a:srgbClr val="000000"/>
                </a:solidFill>
              </a:rPr>
              <a:pPr/>
              <a:t>22</a:t>
            </a:fld>
            <a:endParaRPr lang="en-US">
              <a:solidFill>
                <a:srgbClr val="000000"/>
              </a:solidFill>
            </a:endParaRPr>
          </a:p>
        </p:txBody>
      </p:sp>
      <p:sp>
        <p:nvSpPr>
          <p:cNvPr id="45058" name="Rectangle 2"/>
          <p:cNvSpPr>
            <a:spLocks noGrp="1" noRot="1" noChangeAspect="1" noChangeArrowheads="1" noTextEdit="1"/>
          </p:cNvSpPr>
          <p:nvPr>
            <p:ph type="sldImg"/>
          </p:nvPr>
        </p:nvSpPr>
        <p:spPr>
          <a:xfrm>
            <a:off x="1150938" y="692150"/>
            <a:ext cx="4556125" cy="3416300"/>
          </a:xfrm>
          <a:ln cap="flat"/>
        </p:spPr>
      </p:sp>
      <p:sp>
        <p:nvSpPr>
          <p:cNvPr id="45059" name="Rectangle 3"/>
          <p:cNvSpPr>
            <a:spLocks noGrp="1" noChangeArrowheads="1"/>
          </p:cNvSpPr>
          <p:nvPr>
            <p:ph type="body" idx="1"/>
          </p:nvPr>
        </p:nvSpPr>
        <p:spPr>
          <a:ln/>
        </p:spPr>
        <p:txBody>
          <a:bodyPr tIns="46038" bIns="46038"/>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38CAF4-4419-41FB-8907-042011179EC5}" type="slidenum">
              <a:rPr lang="en-US">
                <a:solidFill>
                  <a:srgbClr val="000000"/>
                </a:solidFill>
              </a:rPr>
              <a:pPr/>
              <a:t>23</a:t>
            </a:fld>
            <a:endParaRPr lang="en-US">
              <a:solidFill>
                <a:srgbClr val="000000"/>
              </a:solidFill>
            </a:endParaRPr>
          </a:p>
        </p:txBody>
      </p:sp>
      <p:sp>
        <p:nvSpPr>
          <p:cNvPr id="47106" name="Rectangle 2"/>
          <p:cNvSpPr>
            <a:spLocks noGrp="1" noRot="1" noChangeAspect="1" noChangeArrowheads="1" noTextEdit="1"/>
          </p:cNvSpPr>
          <p:nvPr>
            <p:ph type="sldImg"/>
          </p:nvPr>
        </p:nvSpPr>
        <p:spPr>
          <a:xfrm>
            <a:off x="1150938" y="692150"/>
            <a:ext cx="4556125" cy="3416300"/>
          </a:xfrm>
          <a:ln cap="flat"/>
        </p:spPr>
      </p:sp>
      <p:sp>
        <p:nvSpPr>
          <p:cNvPr id="47107" name="Rectangle 3"/>
          <p:cNvSpPr>
            <a:spLocks noGrp="1" noChangeArrowheads="1"/>
          </p:cNvSpPr>
          <p:nvPr>
            <p:ph type="body" idx="1"/>
          </p:nvPr>
        </p:nvSpPr>
        <p:spPr>
          <a:ln/>
        </p:spPr>
        <p:txBody>
          <a:bodyPr tIns="46038" bIns="46038"/>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B79251-F6FE-4D4B-A1C3-1422A561908A}" type="slidenum">
              <a:rPr lang="en-US" smtClean="0">
                <a:solidFill>
                  <a:srgbClr val="000000"/>
                </a:solidFill>
              </a:rPr>
              <a:pPr/>
              <a:t>30</a:t>
            </a:fld>
            <a:endParaRPr lang="en-US">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D64CB3-8B16-4D32-98B5-D5A8B2E9C12E}" type="slidenum">
              <a:rPr lang="en-US">
                <a:solidFill>
                  <a:srgbClr val="000000"/>
                </a:solidFill>
              </a:rPr>
              <a:pPr/>
              <a:t>41</a:t>
            </a:fld>
            <a:endParaRPr lang="en-US">
              <a:solidFill>
                <a:srgbClr val="000000"/>
              </a:solidFill>
            </a:endParaRPr>
          </a:p>
        </p:txBody>
      </p:sp>
      <p:sp>
        <p:nvSpPr>
          <p:cNvPr id="49154" name="Rectangle 2"/>
          <p:cNvSpPr>
            <a:spLocks noGrp="1" noRot="1" noChangeAspect="1" noChangeArrowheads="1" noTextEdit="1"/>
          </p:cNvSpPr>
          <p:nvPr>
            <p:ph type="sldImg"/>
          </p:nvPr>
        </p:nvSpPr>
        <p:spPr>
          <a:xfrm>
            <a:off x="1150938" y="692150"/>
            <a:ext cx="4556125" cy="3416300"/>
          </a:xfrm>
          <a:ln cap="flat"/>
        </p:spPr>
      </p:sp>
      <p:sp>
        <p:nvSpPr>
          <p:cNvPr id="49155" name="Rectangle 3"/>
          <p:cNvSpPr>
            <a:spLocks noGrp="1" noChangeArrowheads="1"/>
          </p:cNvSpPr>
          <p:nvPr>
            <p:ph type="body" idx="1"/>
          </p:nvPr>
        </p:nvSpPr>
        <p:spPr>
          <a:ln/>
        </p:spPr>
        <p:txBody>
          <a:bodyPr tIns="46038" bIns="46038"/>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A4CB7A-B4BB-4BD2-BFC2-16A30447652A}" type="slidenum">
              <a:rPr lang="en-US">
                <a:solidFill>
                  <a:srgbClr val="000000"/>
                </a:solidFill>
              </a:rPr>
              <a:pPr/>
              <a:t>42</a:t>
            </a:fld>
            <a:endParaRPr lang="en-US">
              <a:solidFill>
                <a:srgbClr val="000000"/>
              </a:solidFill>
            </a:endParaRPr>
          </a:p>
        </p:txBody>
      </p:sp>
      <p:sp>
        <p:nvSpPr>
          <p:cNvPr id="51202" name="Rectangle 2"/>
          <p:cNvSpPr>
            <a:spLocks noGrp="1" noRot="1" noChangeAspect="1" noChangeArrowheads="1" noTextEdit="1"/>
          </p:cNvSpPr>
          <p:nvPr>
            <p:ph type="sldImg"/>
          </p:nvPr>
        </p:nvSpPr>
        <p:spPr>
          <a:xfrm>
            <a:off x="1150938" y="692150"/>
            <a:ext cx="4556125" cy="3416300"/>
          </a:xfrm>
          <a:ln cap="flat"/>
        </p:spPr>
      </p:sp>
      <p:sp>
        <p:nvSpPr>
          <p:cNvPr id="51203" name="Rectangle 3"/>
          <p:cNvSpPr>
            <a:spLocks noGrp="1" noChangeArrowheads="1"/>
          </p:cNvSpPr>
          <p:nvPr>
            <p:ph type="body" idx="1"/>
          </p:nvPr>
        </p:nvSpPr>
        <p:spPr>
          <a:ln/>
        </p:spPr>
        <p:txBody>
          <a:bodyPr tIns="46038" bIns="46038"/>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F6E9FB-8842-4C77-A641-5EFCA795C47C}" type="slidenum">
              <a:rPr lang="en-US">
                <a:solidFill>
                  <a:srgbClr val="000000"/>
                </a:solidFill>
              </a:rPr>
              <a:pPr/>
              <a:t>43</a:t>
            </a:fld>
            <a:endParaRPr lang="en-US">
              <a:solidFill>
                <a:srgbClr val="000000"/>
              </a:solidFill>
            </a:endParaRPr>
          </a:p>
        </p:txBody>
      </p:sp>
      <p:sp>
        <p:nvSpPr>
          <p:cNvPr id="53250" name="Rectangle 2"/>
          <p:cNvSpPr>
            <a:spLocks noGrp="1" noRot="1" noChangeAspect="1" noChangeArrowheads="1" noTextEdit="1"/>
          </p:cNvSpPr>
          <p:nvPr>
            <p:ph type="sldImg"/>
          </p:nvPr>
        </p:nvSpPr>
        <p:spPr>
          <a:xfrm>
            <a:off x="1150938" y="692150"/>
            <a:ext cx="4556125" cy="3416300"/>
          </a:xfrm>
          <a:ln cap="flat"/>
        </p:spPr>
      </p:sp>
      <p:sp>
        <p:nvSpPr>
          <p:cNvPr id="53251" name="Rectangle 3"/>
          <p:cNvSpPr>
            <a:spLocks noGrp="1" noChangeArrowheads="1"/>
          </p:cNvSpPr>
          <p:nvPr>
            <p:ph type="body" idx="1"/>
          </p:nvPr>
        </p:nvSpPr>
        <p:spPr>
          <a:ln/>
        </p:spPr>
        <p:txBody>
          <a:bodyPr tIns="46038" bIns="46038"/>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596260-CA26-444A-AC17-19F010460791}" type="slidenum">
              <a:rPr lang="en-US">
                <a:solidFill>
                  <a:srgbClr val="000000"/>
                </a:solidFill>
              </a:rPr>
              <a:pPr/>
              <a:t>45</a:t>
            </a:fld>
            <a:endParaRPr lang="en-US">
              <a:solidFill>
                <a:srgbClr val="000000"/>
              </a:solidFill>
            </a:endParaRPr>
          </a:p>
        </p:txBody>
      </p:sp>
      <p:sp>
        <p:nvSpPr>
          <p:cNvPr id="55298" name="Rectangle 2"/>
          <p:cNvSpPr>
            <a:spLocks noGrp="1" noRot="1" noChangeAspect="1" noChangeArrowheads="1" noTextEdit="1"/>
          </p:cNvSpPr>
          <p:nvPr>
            <p:ph type="sldImg"/>
          </p:nvPr>
        </p:nvSpPr>
        <p:spPr>
          <a:xfrm>
            <a:off x="1150938" y="692150"/>
            <a:ext cx="4556125" cy="3416300"/>
          </a:xfrm>
          <a:ln cap="flat"/>
        </p:spPr>
      </p:sp>
      <p:sp>
        <p:nvSpPr>
          <p:cNvPr id="55299" name="Rectangle 3"/>
          <p:cNvSpPr>
            <a:spLocks noGrp="1" noChangeArrowheads="1"/>
          </p:cNvSpPr>
          <p:nvPr>
            <p:ph type="body" idx="1"/>
          </p:nvPr>
        </p:nvSpPr>
        <p:spPr>
          <a:ln/>
        </p:spPr>
        <p:txBody>
          <a:bodyPr tIns="46038" bIns="46038"/>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4A6F80-49E1-4719-9447-33200B2B2C36}" type="slidenum">
              <a:rPr lang="en-US">
                <a:solidFill>
                  <a:srgbClr val="000000"/>
                </a:solidFill>
              </a:rPr>
              <a:pPr/>
              <a:t>46</a:t>
            </a:fld>
            <a:endParaRPr lang="en-US">
              <a:solidFill>
                <a:srgbClr val="000000"/>
              </a:solidFill>
            </a:endParaRPr>
          </a:p>
        </p:txBody>
      </p:sp>
      <p:sp>
        <p:nvSpPr>
          <p:cNvPr id="57346" name="Rectangle 2"/>
          <p:cNvSpPr>
            <a:spLocks noGrp="1" noRot="1" noChangeAspect="1" noChangeArrowheads="1" noTextEdit="1"/>
          </p:cNvSpPr>
          <p:nvPr>
            <p:ph type="sldImg"/>
          </p:nvPr>
        </p:nvSpPr>
        <p:spPr>
          <a:xfrm>
            <a:off x="1150938" y="692150"/>
            <a:ext cx="4556125" cy="3416300"/>
          </a:xfrm>
          <a:ln cap="flat"/>
        </p:spPr>
      </p:sp>
      <p:sp>
        <p:nvSpPr>
          <p:cNvPr id="57347" name="Rectangle 3"/>
          <p:cNvSpPr>
            <a:spLocks noGrp="1" noChangeArrowheads="1"/>
          </p:cNvSpPr>
          <p:nvPr>
            <p:ph type="body" idx="1"/>
          </p:nvPr>
        </p:nvSpPr>
        <p:spPr>
          <a:ln/>
        </p:spPr>
        <p:txBody>
          <a:bodyPr tIns="46038" bIns="46038"/>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4E5F4A-E022-4FD9-A0E8-F04AD7C8C321}" type="slidenum">
              <a:rPr lang="en-US">
                <a:solidFill>
                  <a:srgbClr val="000000"/>
                </a:solidFill>
              </a:rPr>
              <a:pPr/>
              <a:t>47</a:t>
            </a:fld>
            <a:endParaRPr lang="en-US">
              <a:solidFill>
                <a:srgbClr val="000000"/>
              </a:solidFill>
            </a:endParaRPr>
          </a:p>
        </p:txBody>
      </p:sp>
      <p:sp>
        <p:nvSpPr>
          <p:cNvPr id="59394" name="Rectangle 2"/>
          <p:cNvSpPr>
            <a:spLocks noGrp="1" noRot="1" noChangeAspect="1" noChangeArrowheads="1" noTextEdit="1"/>
          </p:cNvSpPr>
          <p:nvPr>
            <p:ph type="sldImg"/>
          </p:nvPr>
        </p:nvSpPr>
        <p:spPr>
          <a:xfrm>
            <a:off x="1150938" y="692150"/>
            <a:ext cx="4556125" cy="3416300"/>
          </a:xfrm>
          <a:ln cap="flat"/>
        </p:spPr>
      </p:sp>
      <p:sp>
        <p:nvSpPr>
          <p:cNvPr id="59395" name="Rectangle 3"/>
          <p:cNvSpPr>
            <a:spLocks noGrp="1" noChangeArrowheads="1"/>
          </p:cNvSpPr>
          <p:nvPr>
            <p:ph type="body" idx="1"/>
          </p:nvPr>
        </p:nvSpPr>
        <p:spPr>
          <a:ln/>
        </p:spPr>
        <p:txBody>
          <a:bodyPr tIns="46038" bIns="46038"/>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AA9658-AED8-4F33-AE6C-BD95D27A52F7}" type="slidenum">
              <a:rPr lang="en-US">
                <a:solidFill>
                  <a:srgbClr val="000000"/>
                </a:solidFill>
              </a:rPr>
              <a:pPr/>
              <a:t>4</a:t>
            </a:fld>
            <a:endParaRPr lang="en-US">
              <a:solidFill>
                <a:srgbClr val="000000"/>
              </a:solidFill>
            </a:endParaRPr>
          </a:p>
        </p:txBody>
      </p:sp>
      <p:sp>
        <p:nvSpPr>
          <p:cNvPr id="11266" name="Rectangle 2"/>
          <p:cNvSpPr>
            <a:spLocks noGrp="1" noRot="1" noChangeAspect="1" noChangeArrowheads="1" noTextEdit="1"/>
          </p:cNvSpPr>
          <p:nvPr>
            <p:ph type="sldImg"/>
          </p:nvPr>
        </p:nvSpPr>
        <p:spPr>
          <a:xfrm>
            <a:off x="1150938" y="692150"/>
            <a:ext cx="4556125" cy="3416300"/>
          </a:xfrm>
          <a:ln cap="flat"/>
        </p:spPr>
      </p:sp>
      <p:sp>
        <p:nvSpPr>
          <p:cNvPr id="11267" name="Rectangle 3"/>
          <p:cNvSpPr>
            <a:spLocks noGrp="1" noChangeArrowheads="1"/>
          </p:cNvSpPr>
          <p:nvPr>
            <p:ph type="body" idx="1"/>
          </p:nvPr>
        </p:nvSpPr>
        <p:spPr>
          <a:ln/>
        </p:spPr>
        <p:txBody>
          <a:bodyPr tIns="46038" bIns="46038"/>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B52DAB-D78F-41DE-9151-1152C7426901}" type="slidenum">
              <a:rPr lang="en-US">
                <a:solidFill>
                  <a:srgbClr val="000000"/>
                </a:solidFill>
              </a:rPr>
              <a:pPr/>
              <a:t>48</a:t>
            </a:fld>
            <a:endParaRPr lang="en-US">
              <a:solidFill>
                <a:srgbClr val="000000"/>
              </a:solidFill>
            </a:endParaRPr>
          </a:p>
        </p:txBody>
      </p:sp>
      <p:sp>
        <p:nvSpPr>
          <p:cNvPr id="61442" name="Rectangle 2"/>
          <p:cNvSpPr>
            <a:spLocks noGrp="1" noRot="1" noChangeAspect="1" noChangeArrowheads="1" noTextEdit="1"/>
          </p:cNvSpPr>
          <p:nvPr>
            <p:ph type="sldImg"/>
          </p:nvPr>
        </p:nvSpPr>
        <p:spPr>
          <a:xfrm>
            <a:off x="1150938" y="692150"/>
            <a:ext cx="4556125" cy="3416300"/>
          </a:xfrm>
          <a:ln cap="flat"/>
        </p:spPr>
      </p:sp>
      <p:sp>
        <p:nvSpPr>
          <p:cNvPr id="61443" name="Rectangle 3"/>
          <p:cNvSpPr>
            <a:spLocks noGrp="1" noChangeArrowheads="1"/>
          </p:cNvSpPr>
          <p:nvPr>
            <p:ph type="body" idx="1"/>
          </p:nvPr>
        </p:nvSpPr>
        <p:spPr>
          <a:ln/>
        </p:spPr>
        <p:txBody>
          <a:bodyPr tIns="46038" bIns="46038"/>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BEF635-9224-435A-8BAB-E70F01203321}" type="slidenum">
              <a:rPr lang="en-US">
                <a:solidFill>
                  <a:srgbClr val="000000"/>
                </a:solidFill>
              </a:rPr>
              <a:pPr/>
              <a:t>49</a:t>
            </a:fld>
            <a:endParaRPr lang="en-US">
              <a:solidFill>
                <a:srgbClr val="000000"/>
              </a:solidFill>
            </a:endParaRPr>
          </a:p>
        </p:txBody>
      </p:sp>
      <p:sp>
        <p:nvSpPr>
          <p:cNvPr id="63490" name="Rectangle 2"/>
          <p:cNvSpPr>
            <a:spLocks noGrp="1" noRot="1" noChangeAspect="1" noChangeArrowheads="1" noTextEdit="1"/>
          </p:cNvSpPr>
          <p:nvPr>
            <p:ph type="sldImg"/>
          </p:nvPr>
        </p:nvSpPr>
        <p:spPr>
          <a:xfrm>
            <a:off x="1150938" y="692150"/>
            <a:ext cx="4556125" cy="3416300"/>
          </a:xfrm>
          <a:ln cap="flat"/>
        </p:spPr>
      </p:sp>
      <p:sp>
        <p:nvSpPr>
          <p:cNvPr id="63491" name="Rectangle 3"/>
          <p:cNvSpPr>
            <a:spLocks noGrp="1" noChangeArrowheads="1"/>
          </p:cNvSpPr>
          <p:nvPr>
            <p:ph type="body" idx="1"/>
          </p:nvPr>
        </p:nvSpPr>
        <p:spPr>
          <a:ln/>
        </p:spPr>
        <p:txBody>
          <a:bodyPr tIns="46038" bIns="46038"/>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DF97DD-752A-4A4F-87F3-2755A0C5F5B2}" type="slidenum">
              <a:rPr lang="en-US">
                <a:solidFill>
                  <a:srgbClr val="000000"/>
                </a:solidFill>
              </a:rPr>
              <a:pPr/>
              <a:t>50</a:t>
            </a:fld>
            <a:endParaRPr lang="en-US">
              <a:solidFill>
                <a:srgbClr val="000000"/>
              </a:solidFill>
            </a:endParaRPr>
          </a:p>
        </p:txBody>
      </p:sp>
      <p:sp>
        <p:nvSpPr>
          <p:cNvPr id="65538" name="Rectangle 2"/>
          <p:cNvSpPr>
            <a:spLocks noGrp="1" noRot="1" noChangeAspect="1" noChangeArrowheads="1" noTextEdit="1"/>
          </p:cNvSpPr>
          <p:nvPr>
            <p:ph type="sldImg"/>
          </p:nvPr>
        </p:nvSpPr>
        <p:spPr>
          <a:xfrm>
            <a:off x="1150938" y="692150"/>
            <a:ext cx="4556125" cy="3416300"/>
          </a:xfrm>
          <a:ln cap="flat"/>
        </p:spPr>
      </p:sp>
      <p:sp>
        <p:nvSpPr>
          <p:cNvPr id="65539" name="Rectangle 3"/>
          <p:cNvSpPr>
            <a:spLocks noGrp="1" noChangeArrowheads="1"/>
          </p:cNvSpPr>
          <p:nvPr>
            <p:ph type="body" idx="1"/>
          </p:nvPr>
        </p:nvSpPr>
        <p:spPr>
          <a:ln/>
        </p:spPr>
        <p:txBody>
          <a:bodyPr tIns="46038" bIns="46038"/>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6172DD-FC96-4CCD-BC0A-BEFBEA70FEF0}" type="slidenum">
              <a:rPr lang="en-US">
                <a:solidFill>
                  <a:srgbClr val="000000"/>
                </a:solidFill>
              </a:rPr>
              <a:pPr/>
              <a:t>51</a:t>
            </a:fld>
            <a:endParaRPr lang="en-US">
              <a:solidFill>
                <a:srgbClr val="000000"/>
              </a:solidFill>
            </a:endParaRPr>
          </a:p>
        </p:txBody>
      </p:sp>
      <p:sp>
        <p:nvSpPr>
          <p:cNvPr id="67586" name="Rectangle 2"/>
          <p:cNvSpPr>
            <a:spLocks noGrp="1" noChangeArrowheads="1"/>
          </p:cNvSpPr>
          <p:nvPr>
            <p:ph type="body" idx="1"/>
          </p:nvPr>
        </p:nvSpPr>
        <p:spPr>
          <a:ln/>
        </p:spPr>
        <p:txBody>
          <a:bodyPr tIns="46038" bIns="46038"/>
          <a:lstStyle/>
          <a:p>
            <a:endParaRPr lang="en-US"/>
          </a:p>
        </p:txBody>
      </p:sp>
      <p:sp>
        <p:nvSpPr>
          <p:cNvPr id="67587"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575776-0D5B-4EB4-BA88-76E9991A52FE}" type="slidenum">
              <a:rPr lang="en-US">
                <a:solidFill>
                  <a:srgbClr val="000000"/>
                </a:solidFill>
              </a:rPr>
              <a:pPr/>
              <a:t>52</a:t>
            </a:fld>
            <a:endParaRPr lang="en-US">
              <a:solidFill>
                <a:srgbClr val="000000"/>
              </a:solidFill>
            </a:endParaRPr>
          </a:p>
        </p:txBody>
      </p:sp>
      <p:sp>
        <p:nvSpPr>
          <p:cNvPr id="69634" name="Rectangle 2"/>
          <p:cNvSpPr>
            <a:spLocks noGrp="1" noRot="1" noChangeAspect="1" noChangeArrowheads="1" noTextEdit="1"/>
          </p:cNvSpPr>
          <p:nvPr>
            <p:ph type="sldImg"/>
          </p:nvPr>
        </p:nvSpPr>
        <p:spPr>
          <a:xfrm>
            <a:off x="1150938" y="692150"/>
            <a:ext cx="4556125" cy="3416300"/>
          </a:xfrm>
          <a:ln cap="flat"/>
        </p:spPr>
      </p:sp>
      <p:sp>
        <p:nvSpPr>
          <p:cNvPr id="69635" name="Rectangle 3"/>
          <p:cNvSpPr>
            <a:spLocks noGrp="1" noChangeArrowheads="1"/>
          </p:cNvSpPr>
          <p:nvPr>
            <p:ph type="body" idx="1"/>
          </p:nvPr>
        </p:nvSpPr>
        <p:spPr>
          <a:ln/>
        </p:spPr>
        <p:txBody>
          <a:bodyPr tIns="46038" bIns="46038"/>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A6E56F-617E-42CC-BC27-96B9EE62B08A}" type="slidenum">
              <a:rPr lang="en-US">
                <a:solidFill>
                  <a:srgbClr val="000000"/>
                </a:solidFill>
              </a:rPr>
              <a:pPr/>
              <a:t>53</a:t>
            </a:fld>
            <a:endParaRPr lang="en-US">
              <a:solidFill>
                <a:srgbClr val="000000"/>
              </a:solidFill>
            </a:endParaRPr>
          </a:p>
        </p:txBody>
      </p:sp>
      <p:sp>
        <p:nvSpPr>
          <p:cNvPr id="71682" name="Rectangle 2"/>
          <p:cNvSpPr>
            <a:spLocks noGrp="1" noRot="1" noChangeAspect="1" noChangeArrowheads="1" noTextEdit="1"/>
          </p:cNvSpPr>
          <p:nvPr>
            <p:ph type="sldImg"/>
          </p:nvPr>
        </p:nvSpPr>
        <p:spPr>
          <a:xfrm>
            <a:off x="1150938" y="692150"/>
            <a:ext cx="4556125" cy="3416300"/>
          </a:xfrm>
          <a:ln cap="flat"/>
        </p:spPr>
      </p:sp>
      <p:sp>
        <p:nvSpPr>
          <p:cNvPr id="71683" name="Rectangle 3"/>
          <p:cNvSpPr>
            <a:spLocks noGrp="1" noChangeArrowheads="1"/>
          </p:cNvSpPr>
          <p:nvPr>
            <p:ph type="body" idx="1"/>
          </p:nvPr>
        </p:nvSpPr>
        <p:spPr>
          <a:ln/>
        </p:spPr>
        <p:txBody>
          <a:bodyPr tIns="46038" bIns="46038"/>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FA3737-14FC-4CF0-8075-7B50BE72EAF8}" type="slidenum">
              <a:rPr lang="en-US">
                <a:solidFill>
                  <a:srgbClr val="000000"/>
                </a:solidFill>
              </a:rPr>
              <a:pPr/>
              <a:t>54</a:t>
            </a:fld>
            <a:endParaRPr lang="en-US">
              <a:solidFill>
                <a:srgbClr val="000000"/>
              </a:solidFill>
            </a:endParaRPr>
          </a:p>
        </p:txBody>
      </p:sp>
      <p:sp>
        <p:nvSpPr>
          <p:cNvPr id="73730" name="Rectangle 2"/>
          <p:cNvSpPr>
            <a:spLocks noGrp="1" noChangeArrowheads="1"/>
          </p:cNvSpPr>
          <p:nvPr>
            <p:ph type="body" idx="1"/>
          </p:nvPr>
        </p:nvSpPr>
        <p:spPr>
          <a:ln/>
        </p:spPr>
        <p:txBody>
          <a:bodyPr tIns="46038" bIns="46038"/>
          <a:lstStyle/>
          <a:p>
            <a:endParaRPr lang="en-US"/>
          </a:p>
        </p:txBody>
      </p:sp>
      <p:sp>
        <p:nvSpPr>
          <p:cNvPr id="73731"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19454B-5063-472F-BD4D-6281F3ED4255}" type="slidenum">
              <a:rPr lang="en-US">
                <a:solidFill>
                  <a:srgbClr val="000000"/>
                </a:solidFill>
              </a:rPr>
              <a:pPr/>
              <a:t>55</a:t>
            </a:fld>
            <a:endParaRPr lang="en-US">
              <a:solidFill>
                <a:srgbClr val="000000"/>
              </a:solidFill>
            </a:endParaRPr>
          </a:p>
        </p:txBody>
      </p:sp>
      <p:sp>
        <p:nvSpPr>
          <p:cNvPr id="75778" name="Rectangle 2"/>
          <p:cNvSpPr>
            <a:spLocks noGrp="1" noRot="1" noChangeAspect="1" noChangeArrowheads="1" noTextEdit="1"/>
          </p:cNvSpPr>
          <p:nvPr>
            <p:ph type="sldImg"/>
          </p:nvPr>
        </p:nvSpPr>
        <p:spPr>
          <a:xfrm>
            <a:off x="1150938" y="692150"/>
            <a:ext cx="4556125" cy="3416300"/>
          </a:xfrm>
          <a:ln cap="flat"/>
        </p:spPr>
      </p:sp>
      <p:sp>
        <p:nvSpPr>
          <p:cNvPr id="75779" name="Rectangle 3"/>
          <p:cNvSpPr>
            <a:spLocks noGrp="1" noChangeArrowheads="1"/>
          </p:cNvSpPr>
          <p:nvPr>
            <p:ph type="body" idx="1"/>
          </p:nvPr>
        </p:nvSpPr>
        <p:spPr>
          <a:ln/>
        </p:spPr>
        <p:txBody>
          <a:bodyPr tIns="46038" bIns="46038"/>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9C7602-586F-499B-84F6-4400EE7C932E}" type="slidenum">
              <a:rPr lang="en-US">
                <a:solidFill>
                  <a:srgbClr val="000000"/>
                </a:solidFill>
              </a:rPr>
              <a:pPr/>
              <a:t>56</a:t>
            </a:fld>
            <a:endParaRPr lang="en-US">
              <a:solidFill>
                <a:srgbClr val="000000"/>
              </a:solidFill>
            </a:endParaRPr>
          </a:p>
        </p:txBody>
      </p:sp>
      <p:sp>
        <p:nvSpPr>
          <p:cNvPr id="77826" name="Rectangle 2"/>
          <p:cNvSpPr>
            <a:spLocks noGrp="1" noRot="1" noChangeAspect="1" noChangeArrowheads="1" noTextEdit="1"/>
          </p:cNvSpPr>
          <p:nvPr>
            <p:ph type="sldImg"/>
          </p:nvPr>
        </p:nvSpPr>
        <p:spPr>
          <a:xfrm>
            <a:off x="1150938" y="692150"/>
            <a:ext cx="4556125" cy="3416300"/>
          </a:xfrm>
          <a:ln cap="flat"/>
        </p:spPr>
      </p:sp>
      <p:sp>
        <p:nvSpPr>
          <p:cNvPr id="77827" name="Rectangle 3"/>
          <p:cNvSpPr>
            <a:spLocks noGrp="1" noChangeArrowheads="1"/>
          </p:cNvSpPr>
          <p:nvPr>
            <p:ph type="body" idx="1"/>
          </p:nvPr>
        </p:nvSpPr>
        <p:spPr>
          <a:ln/>
        </p:spPr>
        <p:txBody>
          <a:bodyPr tIns="46038" bIns="46038"/>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A6D0E2-3265-4B00-98E4-1C7BD4DEABF1}" type="slidenum">
              <a:rPr lang="en-US">
                <a:solidFill>
                  <a:srgbClr val="000000"/>
                </a:solidFill>
              </a:rPr>
              <a:pPr/>
              <a:t>57</a:t>
            </a:fld>
            <a:endParaRPr lang="en-US">
              <a:solidFill>
                <a:srgbClr val="000000"/>
              </a:solidFill>
            </a:endParaRPr>
          </a:p>
        </p:txBody>
      </p:sp>
      <p:sp>
        <p:nvSpPr>
          <p:cNvPr id="79874" name="Rectangle 2"/>
          <p:cNvSpPr>
            <a:spLocks noGrp="1" noRot="1" noChangeAspect="1" noChangeArrowheads="1" noTextEdit="1"/>
          </p:cNvSpPr>
          <p:nvPr>
            <p:ph type="sldImg"/>
          </p:nvPr>
        </p:nvSpPr>
        <p:spPr>
          <a:xfrm>
            <a:off x="1150938" y="692150"/>
            <a:ext cx="4556125" cy="3416300"/>
          </a:xfrm>
          <a:ln cap="flat"/>
        </p:spPr>
      </p:sp>
      <p:sp>
        <p:nvSpPr>
          <p:cNvPr id="79875" name="Rectangle 3"/>
          <p:cNvSpPr>
            <a:spLocks noGrp="1" noChangeArrowheads="1"/>
          </p:cNvSpPr>
          <p:nvPr>
            <p:ph type="body" idx="1"/>
          </p:nvPr>
        </p:nvSpPr>
        <p:spPr>
          <a:ln/>
        </p:spPr>
        <p:txBody>
          <a:bodyPr tIns="46038" bIns="46038"/>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E9988F-B362-4489-845A-BE3B81E33A56}" type="slidenum">
              <a:rPr lang="en-US">
                <a:solidFill>
                  <a:srgbClr val="000000"/>
                </a:solidFill>
              </a:rPr>
              <a:pPr/>
              <a:t>6</a:t>
            </a:fld>
            <a:endParaRPr lang="en-US">
              <a:solidFill>
                <a:srgbClr val="000000"/>
              </a:solidFill>
            </a:endParaRPr>
          </a:p>
        </p:txBody>
      </p:sp>
      <p:sp>
        <p:nvSpPr>
          <p:cNvPr id="13314" name="Rectangle 2"/>
          <p:cNvSpPr>
            <a:spLocks noGrp="1" noRot="1" noChangeAspect="1" noChangeArrowheads="1" noTextEdit="1"/>
          </p:cNvSpPr>
          <p:nvPr>
            <p:ph type="sldImg"/>
          </p:nvPr>
        </p:nvSpPr>
        <p:spPr>
          <a:xfrm>
            <a:off x="1150938" y="692150"/>
            <a:ext cx="4556125" cy="3416300"/>
          </a:xfrm>
          <a:ln cap="flat"/>
        </p:spPr>
      </p:sp>
      <p:sp>
        <p:nvSpPr>
          <p:cNvPr id="13315" name="Rectangle 3"/>
          <p:cNvSpPr>
            <a:spLocks noGrp="1" noChangeArrowheads="1"/>
          </p:cNvSpPr>
          <p:nvPr>
            <p:ph type="body" idx="1"/>
          </p:nvPr>
        </p:nvSpPr>
        <p:spPr>
          <a:ln/>
        </p:spPr>
        <p:txBody>
          <a:bodyPr tIns="46038" bIns="46038"/>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862B73-A146-4A41-8C05-339FB1D544E3}" type="slidenum">
              <a:rPr lang="en-US">
                <a:solidFill>
                  <a:srgbClr val="000000"/>
                </a:solidFill>
              </a:rPr>
              <a:pPr/>
              <a:t>58</a:t>
            </a:fld>
            <a:endParaRPr lang="en-US">
              <a:solidFill>
                <a:srgbClr val="000000"/>
              </a:solidFill>
            </a:endParaRPr>
          </a:p>
        </p:txBody>
      </p:sp>
      <p:sp>
        <p:nvSpPr>
          <p:cNvPr id="81922" name="Rectangle 2"/>
          <p:cNvSpPr>
            <a:spLocks noGrp="1" noRot="1" noChangeAspect="1" noChangeArrowheads="1" noTextEdit="1"/>
          </p:cNvSpPr>
          <p:nvPr>
            <p:ph type="sldImg"/>
          </p:nvPr>
        </p:nvSpPr>
        <p:spPr>
          <a:xfrm>
            <a:off x="1150938" y="692150"/>
            <a:ext cx="4556125" cy="3416300"/>
          </a:xfrm>
          <a:ln cap="flat"/>
        </p:spPr>
      </p:sp>
      <p:sp>
        <p:nvSpPr>
          <p:cNvPr id="81923" name="Rectangle 3"/>
          <p:cNvSpPr>
            <a:spLocks noGrp="1" noChangeArrowheads="1"/>
          </p:cNvSpPr>
          <p:nvPr>
            <p:ph type="body" idx="1"/>
          </p:nvPr>
        </p:nvSpPr>
        <p:spPr>
          <a:ln/>
        </p:spPr>
        <p:txBody>
          <a:bodyPr tIns="46038" bIns="46038"/>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B977F6-15ED-492F-ACEE-D05D80D3D04B}" type="slidenum">
              <a:rPr lang="en-US">
                <a:solidFill>
                  <a:srgbClr val="000000"/>
                </a:solidFill>
              </a:rPr>
              <a:pPr/>
              <a:t>59</a:t>
            </a:fld>
            <a:endParaRPr lang="en-US">
              <a:solidFill>
                <a:srgbClr val="000000"/>
              </a:solidFill>
            </a:endParaRPr>
          </a:p>
        </p:txBody>
      </p:sp>
      <p:sp>
        <p:nvSpPr>
          <p:cNvPr id="83970" name="Rectangle 2"/>
          <p:cNvSpPr>
            <a:spLocks noGrp="1" noRot="1" noChangeAspect="1" noChangeArrowheads="1" noTextEdit="1"/>
          </p:cNvSpPr>
          <p:nvPr>
            <p:ph type="sldImg"/>
          </p:nvPr>
        </p:nvSpPr>
        <p:spPr>
          <a:xfrm>
            <a:off x="1150938" y="692150"/>
            <a:ext cx="4556125" cy="3416300"/>
          </a:xfrm>
          <a:ln cap="flat"/>
        </p:spPr>
      </p:sp>
      <p:sp>
        <p:nvSpPr>
          <p:cNvPr id="83971" name="Rectangle 3"/>
          <p:cNvSpPr>
            <a:spLocks noGrp="1" noChangeArrowheads="1"/>
          </p:cNvSpPr>
          <p:nvPr>
            <p:ph type="body" idx="1"/>
          </p:nvPr>
        </p:nvSpPr>
        <p:spPr>
          <a:ln/>
        </p:spPr>
        <p:txBody>
          <a:bodyPr tIns="46038" bIns="46038"/>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C57308-5240-4351-866A-A0701D3DB33D}" type="slidenum">
              <a:rPr lang="en-US">
                <a:solidFill>
                  <a:srgbClr val="000000"/>
                </a:solidFill>
              </a:rPr>
              <a:pPr/>
              <a:t>60</a:t>
            </a:fld>
            <a:endParaRPr lang="en-US">
              <a:solidFill>
                <a:srgbClr val="000000"/>
              </a:solidFill>
            </a:endParaRPr>
          </a:p>
        </p:txBody>
      </p:sp>
      <p:sp>
        <p:nvSpPr>
          <p:cNvPr id="86018" name="Rectangle 2"/>
          <p:cNvSpPr>
            <a:spLocks noGrp="1" noRot="1" noChangeAspect="1" noChangeArrowheads="1" noTextEdit="1"/>
          </p:cNvSpPr>
          <p:nvPr>
            <p:ph type="sldImg"/>
          </p:nvPr>
        </p:nvSpPr>
        <p:spPr>
          <a:xfrm>
            <a:off x="1150938" y="692150"/>
            <a:ext cx="4556125" cy="3416300"/>
          </a:xfrm>
          <a:ln cap="flat"/>
        </p:spPr>
      </p:sp>
      <p:sp>
        <p:nvSpPr>
          <p:cNvPr id="86019" name="Rectangle 3"/>
          <p:cNvSpPr>
            <a:spLocks noGrp="1" noChangeArrowheads="1"/>
          </p:cNvSpPr>
          <p:nvPr>
            <p:ph type="body" idx="1"/>
          </p:nvPr>
        </p:nvSpPr>
        <p:spPr>
          <a:ln/>
        </p:spPr>
        <p:txBody>
          <a:bodyPr tIns="46038" bIns="46038"/>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1B6AC4-5C02-4A27-8B70-1BFD12141989}" type="slidenum">
              <a:rPr lang="en-US">
                <a:solidFill>
                  <a:srgbClr val="000000"/>
                </a:solidFill>
              </a:rPr>
              <a:pPr/>
              <a:t>61</a:t>
            </a:fld>
            <a:endParaRPr lang="en-US">
              <a:solidFill>
                <a:srgbClr val="000000"/>
              </a:solidFill>
            </a:endParaRPr>
          </a:p>
        </p:txBody>
      </p:sp>
      <p:sp>
        <p:nvSpPr>
          <p:cNvPr id="88066" name="Rectangle 2"/>
          <p:cNvSpPr>
            <a:spLocks noGrp="1" noRot="1" noChangeAspect="1" noChangeArrowheads="1" noTextEdit="1"/>
          </p:cNvSpPr>
          <p:nvPr>
            <p:ph type="sldImg"/>
          </p:nvPr>
        </p:nvSpPr>
        <p:spPr>
          <a:xfrm>
            <a:off x="1150938" y="692150"/>
            <a:ext cx="4556125" cy="3416300"/>
          </a:xfrm>
          <a:ln cap="flat"/>
        </p:spPr>
      </p:sp>
      <p:sp>
        <p:nvSpPr>
          <p:cNvPr id="88067" name="Rectangle 3"/>
          <p:cNvSpPr>
            <a:spLocks noGrp="1" noChangeArrowheads="1"/>
          </p:cNvSpPr>
          <p:nvPr>
            <p:ph type="body" idx="1"/>
          </p:nvPr>
        </p:nvSpPr>
        <p:spPr>
          <a:ln/>
        </p:spPr>
        <p:txBody>
          <a:bodyPr tIns="46038" bIns="46038"/>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45F555-C07B-4DF5-AB0E-AE2259DC44E5}" type="slidenum">
              <a:rPr lang="en-US">
                <a:solidFill>
                  <a:srgbClr val="000000"/>
                </a:solidFill>
              </a:rPr>
              <a:pPr/>
              <a:t>62</a:t>
            </a:fld>
            <a:endParaRPr lang="en-US">
              <a:solidFill>
                <a:srgbClr val="000000"/>
              </a:solidFill>
            </a:endParaRPr>
          </a:p>
        </p:txBody>
      </p:sp>
      <p:sp>
        <p:nvSpPr>
          <p:cNvPr id="90114" name="Rectangle 2"/>
          <p:cNvSpPr>
            <a:spLocks noGrp="1" noRot="1" noChangeAspect="1" noChangeArrowheads="1" noTextEdit="1"/>
          </p:cNvSpPr>
          <p:nvPr>
            <p:ph type="sldImg"/>
          </p:nvPr>
        </p:nvSpPr>
        <p:spPr>
          <a:xfrm>
            <a:off x="1150938" y="692150"/>
            <a:ext cx="4556125" cy="3416300"/>
          </a:xfrm>
          <a:ln cap="flat"/>
        </p:spPr>
      </p:sp>
      <p:sp>
        <p:nvSpPr>
          <p:cNvPr id="90115" name="Rectangle 3"/>
          <p:cNvSpPr>
            <a:spLocks noGrp="1" noChangeArrowheads="1"/>
          </p:cNvSpPr>
          <p:nvPr>
            <p:ph type="body" idx="1"/>
          </p:nvPr>
        </p:nvSpPr>
        <p:spPr>
          <a:ln/>
        </p:spPr>
        <p:txBody>
          <a:bodyPr tIns="46038" bIns="46038"/>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116DBD-59E9-4E1C-B7BE-A27BE056E94D}" type="slidenum">
              <a:rPr lang="en-US">
                <a:solidFill>
                  <a:srgbClr val="000000"/>
                </a:solidFill>
              </a:rPr>
              <a:pPr/>
              <a:t>63</a:t>
            </a:fld>
            <a:endParaRPr lang="en-US">
              <a:solidFill>
                <a:srgbClr val="000000"/>
              </a:solidFill>
            </a:endParaRPr>
          </a:p>
        </p:txBody>
      </p:sp>
      <p:sp>
        <p:nvSpPr>
          <p:cNvPr id="92162" name="Rectangle 2"/>
          <p:cNvSpPr>
            <a:spLocks noGrp="1" noRot="1" noChangeAspect="1" noChangeArrowheads="1" noTextEdit="1"/>
          </p:cNvSpPr>
          <p:nvPr>
            <p:ph type="sldImg"/>
          </p:nvPr>
        </p:nvSpPr>
        <p:spPr>
          <a:xfrm>
            <a:off x="1150938" y="692150"/>
            <a:ext cx="4556125" cy="3416300"/>
          </a:xfrm>
          <a:ln cap="flat"/>
        </p:spPr>
      </p:sp>
      <p:sp>
        <p:nvSpPr>
          <p:cNvPr id="92163" name="Rectangle 3"/>
          <p:cNvSpPr>
            <a:spLocks noGrp="1" noChangeArrowheads="1"/>
          </p:cNvSpPr>
          <p:nvPr>
            <p:ph type="body" idx="1"/>
          </p:nvPr>
        </p:nvSpPr>
        <p:spPr>
          <a:ln/>
        </p:spPr>
        <p:txBody>
          <a:bodyPr tIns="46038" bIns="46038"/>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A10342-71CB-4E4B-BEF2-F94BA47D67F8}" type="slidenum">
              <a:rPr lang="en-US">
                <a:solidFill>
                  <a:srgbClr val="000000"/>
                </a:solidFill>
              </a:rPr>
              <a:pPr/>
              <a:t>64</a:t>
            </a:fld>
            <a:endParaRPr lang="en-US">
              <a:solidFill>
                <a:srgbClr val="000000"/>
              </a:solidFill>
            </a:endParaRPr>
          </a:p>
        </p:txBody>
      </p:sp>
      <p:sp>
        <p:nvSpPr>
          <p:cNvPr id="94210" name="Rectangle 2"/>
          <p:cNvSpPr>
            <a:spLocks noGrp="1" noRot="1" noChangeAspect="1" noChangeArrowheads="1" noTextEdit="1"/>
          </p:cNvSpPr>
          <p:nvPr>
            <p:ph type="sldImg"/>
          </p:nvPr>
        </p:nvSpPr>
        <p:spPr>
          <a:xfrm>
            <a:off x="1150938" y="692150"/>
            <a:ext cx="4556125" cy="3416300"/>
          </a:xfrm>
          <a:ln cap="flat"/>
        </p:spPr>
      </p:sp>
      <p:sp>
        <p:nvSpPr>
          <p:cNvPr id="94211" name="Rectangle 3"/>
          <p:cNvSpPr>
            <a:spLocks noGrp="1" noChangeArrowheads="1"/>
          </p:cNvSpPr>
          <p:nvPr>
            <p:ph type="body" idx="1"/>
          </p:nvPr>
        </p:nvSpPr>
        <p:spPr>
          <a:ln/>
        </p:spPr>
        <p:txBody>
          <a:bodyPr tIns="46038" bIns="46038"/>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709EA6-11DC-40E4-BBD8-C618F820A7DC}" type="slidenum">
              <a:rPr lang="en-US">
                <a:solidFill>
                  <a:srgbClr val="000000"/>
                </a:solidFill>
              </a:rPr>
              <a:pPr/>
              <a:t>65</a:t>
            </a:fld>
            <a:endParaRPr lang="en-US">
              <a:solidFill>
                <a:srgbClr val="000000"/>
              </a:solidFill>
            </a:endParaRPr>
          </a:p>
        </p:txBody>
      </p:sp>
      <p:sp>
        <p:nvSpPr>
          <p:cNvPr id="96258" name="Rectangle 2"/>
          <p:cNvSpPr>
            <a:spLocks noGrp="1" noRot="1" noChangeAspect="1" noChangeArrowheads="1" noTextEdit="1"/>
          </p:cNvSpPr>
          <p:nvPr>
            <p:ph type="sldImg"/>
          </p:nvPr>
        </p:nvSpPr>
        <p:spPr>
          <a:xfrm>
            <a:off x="1150938" y="692150"/>
            <a:ext cx="4556125" cy="3416300"/>
          </a:xfrm>
          <a:ln cap="flat"/>
        </p:spPr>
      </p:sp>
      <p:sp>
        <p:nvSpPr>
          <p:cNvPr id="96259" name="Rectangle 3"/>
          <p:cNvSpPr>
            <a:spLocks noGrp="1" noChangeArrowheads="1"/>
          </p:cNvSpPr>
          <p:nvPr>
            <p:ph type="body" idx="1"/>
          </p:nvPr>
        </p:nvSpPr>
        <p:spPr>
          <a:ln/>
        </p:spPr>
        <p:txBody>
          <a:bodyPr tIns="46038" bIns="46038"/>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03F4CF-7FEE-41B0-8051-586DC7D562F2}" type="slidenum">
              <a:rPr lang="en-US">
                <a:solidFill>
                  <a:srgbClr val="000000"/>
                </a:solidFill>
              </a:rPr>
              <a:pPr/>
              <a:t>15</a:t>
            </a:fld>
            <a:endParaRPr lang="en-US">
              <a:solidFill>
                <a:srgbClr val="000000"/>
              </a:solidFill>
            </a:endParaRPr>
          </a:p>
        </p:txBody>
      </p:sp>
      <p:sp>
        <p:nvSpPr>
          <p:cNvPr id="30722" name="Rectangle 2"/>
          <p:cNvSpPr>
            <a:spLocks noGrp="1" noRot="1" noChangeAspect="1" noChangeArrowheads="1" noTextEdit="1"/>
          </p:cNvSpPr>
          <p:nvPr>
            <p:ph type="sldImg"/>
          </p:nvPr>
        </p:nvSpPr>
        <p:spPr>
          <a:xfrm>
            <a:off x="1150938" y="692150"/>
            <a:ext cx="4556125" cy="3416300"/>
          </a:xfrm>
          <a:ln cap="flat"/>
        </p:spPr>
      </p:sp>
      <p:sp>
        <p:nvSpPr>
          <p:cNvPr id="30723" name="Rectangle 3"/>
          <p:cNvSpPr>
            <a:spLocks noGrp="1" noChangeArrowheads="1"/>
          </p:cNvSpPr>
          <p:nvPr>
            <p:ph type="body" idx="1"/>
          </p:nvPr>
        </p:nvSpPr>
        <p:spPr>
          <a:ln/>
        </p:spPr>
        <p:txBody>
          <a:bodyPr tIns="46038" bIns="46038"/>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B79251-F6FE-4D4B-A1C3-1422A561908A}" type="slidenum">
              <a:rPr lang="en-US" smtClean="0">
                <a:solidFill>
                  <a:srgbClr val="000000"/>
                </a:solidFill>
              </a:rPr>
              <a:pPr/>
              <a:t>16</a:t>
            </a:fld>
            <a:endParaRPr lang="en-US">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A8DD58-2F44-41A3-B152-FA381F7DA85C}" type="slidenum">
              <a:rPr lang="en-US">
                <a:solidFill>
                  <a:srgbClr val="000000"/>
                </a:solidFill>
              </a:rPr>
              <a:pPr/>
              <a:t>17</a:t>
            </a:fld>
            <a:endParaRPr lang="en-US">
              <a:solidFill>
                <a:srgbClr val="000000"/>
              </a:solidFill>
            </a:endParaRPr>
          </a:p>
        </p:txBody>
      </p:sp>
      <p:sp>
        <p:nvSpPr>
          <p:cNvPr id="34818" name="Rectangle 2"/>
          <p:cNvSpPr>
            <a:spLocks noGrp="1" noRot="1" noChangeAspect="1" noChangeArrowheads="1" noTextEdit="1"/>
          </p:cNvSpPr>
          <p:nvPr>
            <p:ph type="sldImg"/>
          </p:nvPr>
        </p:nvSpPr>
        <p:spPr>
          <a:xfrm>
            <a:off x="1150938" y="692150"/>
            <a:ext cx="4556125" cy="3416300"/>
          </a:xfrm>
          <a:ln cap="flat"/>
        </p:spPr>
      </p:sp>
      <p:sp>
        <p:nvSpPr>
          <p:cNvPr id="34819" name="Rectangle 3"/>
          <p:cNvSpPr>
            <a:spLocks noGrp="1" noChangeArrowheads="1"/>
          </p:cNvSpPr>
          <p:nvPr>
            <p:ph type="body" idx="1"/>
          </p:nvPr>
        </p:nvSpPr>
        <p:spPr>
          <a:ln/>
        </p:spPr>
        <p:txBody>
          <a:bodyPr tIns="46038" bIns="46038"/>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B7A0F0-12FB-4146-9233-31F37B87ABD1}" type="slidenum">
              <a:rPr lang="en-US">
                <a:solidFill>
                  <a:srgbClr val="000000"/>
                </a:solidFill>
              </a:rPr>
              <a:pPr/>
              <a:t>18</a:t>
            </a:fld>
            <a:endParaRPr lang="en-US">
              <a:solidFill>
                <a:srgbClr val="000000"/>
              </a:solidFill>
            </a:endParaRPr>
          </a:p>
        </p:txBody>
      </p:sp>
      <p:sp>
        <p:nvSpPr>
          <p:cNvPr id="36866" name="Rectangle 2"/>
          <p:cNvSpPr>
            <a:spLocks noGrp="1" noRot="1" noChangeAspect="1" noChangeArrowheads="1" noTextEdit="1"/>
          </p:cNvSpPr>
          <p:nvPr>
            <p:ph type="sldImg"/>
          </p:nvPr>
        </p:nvSpPr>
        <p:spPr>
          <a:xfrm>
            <a:off x="1150938" y="692150"/>
            <a:ext cx="4556125" cy="3416300"/>
          </a:xfrm>
          <a:ln cap="flat"/>
        </p:spPr>
      </p:sp>
      <p:sp>
        <p:nvSpPr>
          <p:cNvPr id="36867" name="Rectangle 3"/>
          <p:cNvSpPr>
            <a:spLocks noGrp="1" noChangeArrowheads="1"/>
          </p:cNvSpPr>
          <p:nvPr>
            <p:ph type="body" idx="1"/>
          </p:nvPr>
        </p:nvSpPr>
        <p:spPr>
          <a:ln/>
        </p:spPr>
        <p:txBody>
          <a:bodyPr tIns="46038" bIns="46038"/>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960A89-42DB-4810-86A4-B9E19DA88580}" type="slidenum">
              <a:rPr lang="en-US">
                <a:solidFill>
                  <a:srgbClr val="000000"/>
                </a:solidFill>
              </a:rPr>
              <a:pPr/>
              <a:t>19</a:t>
            </a:fld>
            <a:endParaRPr lang="en-US">
              <a:solidFill>
                <a:srgbClr val="000000"/>
              </a:solidFill>
            </a:endParaRPr>
          </a:p>
        </p:txBody>
      </p:sp>
      <p:sp>
        <p:nvSpPr>
          <p:cNvPr id="38914" name="Rectangle 2"/>
          <p:cNvSpPr>
            <a:spLocks noGrp="1" noRot="1" noChangeAspect="1" noChangeArrowheads="1" noTextEdit="1"/>
          </p:cNvSpPr>
          <p:nvPr>
            <p:ph type="sldImg"/>
          </p:nvPr>
        </p:nvSpPr>
        <p:spPr>
          <a:xfrm>
            <a:off x="1150938" y="692150"/>
            <a:ext cx="4556125" cy="3416300"/>
          </a:xfrm>
          <a:ln cap="flat"/>
        </p:spPr>
      </p:sp>
      <p:sp>
        <p:nvSpPr>
          <p:cNvPr id="38915" name="Rectangle 3"/>
          <p:cNvSpPr>
            <a:spLocks noGrp="1" noChangeArrowheads="1"/>
          </p:cNvSpPr>
          <p:nvPr>
            <p:ph type="body" idx="1"/>
          </p:nvPr>
        </p:nvSpPr>
        <p:spPr>
          <a:ln/>
        </p:spPr>
        <p:txBody>
          <a:bodyPr tIns="46038" bIns="46038"/>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5F8ABC-11E1-412C-B470-AF09C99097C8}" type="slidenum">
              <a:rPr lang="en-US">
                <a:solidFill>
                  <a:srgbClr val="000000"/>
                </a:solidFill>
              </a:rPr>
              <a:pPr/>
              <a:t>20</a:t>
            </a:fld>
            <a:endParaRPr lang="en-US">
              <a:solidFill>
                <a:srgbClr val="000000"/>
              </a:solidFill>
            </a:endParaRPr>
          </a:p>
        </p:txBody>
      </p:sp>
      <p:sp>
        <p:nvSpPr>
          <p:cNvPr id="40962" name="Rectangle 2"/>
          <p:cNvSpPr>
            <a:spLocks noGrp="1" noRot="1" noChangeAspect="1" noChangeArrowheads="1" noTextEdit="1"/>
          </p:cNvSpPr>
          <p:nvPr>
            <p:ph type="sldImg"/>
          </p:nvPr>
        </p:nvSpPr>
        <p:spPr>
          <a:xfrm>
            <a:off x="1150938" y="692150"/>
            <a:ext cx="4556125" cy="3416300"/>
          </a:xfrm>
          <a:ln cap="flat"/>
        </p:spPr>
      </p:sp>
      <p:sp>
        <p:nvSpPr>
          <p:cNvPr id="40963" name="Rectangle 3"/>
          <p:cNvSpPr>
            <a:spLocks noGrp="1" noChangeArrowheads="1"/>
          </p:cNvSpPr>
          <p:nvPr>
            <p:ph type="body" idx="1"/>
          </p:nvPr>
        </p:nvSpPr>
        <p:spPr>
          <a:ln/>
        </p:spPr>
        <p:txBody>
          <a:bodyPr tIns="46038" bIns="46038"/>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94D7403-299C-406E-BA3E-65DD0781318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94D7403-299C-406E-BA3E-65DD0781318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94D7403-299C-406E-BA3E-65DD0781318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0CA6072-9796-4B0B-84C7-B2412EAD326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94D7403-299C-406E-BA3E-65DD0781318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0CA6072-9796-4B0B-84C7-B2412EAD326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0CA6072-9796-4B0B-84C7-B2412EAD326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0CA6072-9796-4B0B-84C7-B2412EAD326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0CA6072-9796-4B0B-84C7-B2412EAD326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0CA6072-9796-4B0B-84C7-B2412EAD326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0CA6072-9796-4B0B-84C7-B2412EAD326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94D7403-299C-406E-BA3E-65DD0781318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0CA6072-9796-4B0B-84C7-B2412EAD326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94D7403-299C-406E-BA3E-65DD0781318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94D7403-299C-406E-BA3E-65DD0781318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94D7403-299C-406E-BA3E-65DD0781318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94D7403-299C-406E-BA3E-65DD0781318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94D7403-299C-406E-BA3E-65DD0781318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94D7403-299C-406E-BA3E-65DD0781318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0CA6072-9796-4B0B-84C7-B2412EAD326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0CA6072-9796-4B0B-84C7-B2412EAD326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0CA6072-9796-4B0B-84C7-B2412EAD326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0CA6072-9796-4B0B-84C7-B2412EAD326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94D7403-299C-406E-BA3E-65DD0781318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0CA6072-9796-4B0B-84C7-B2412EAD326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0CA6072-9796-4B0B-84C7-B2412EAD326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0CA6072-9796-4B0B-84C7-B2412EAD326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0CA6072-9796-4B0B-84C7-B2412EAD326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0CA6072-9796-4B0B-84C7-B2412EAD326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0CA6072-9796-4B0B-84C7-B2412EAD326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0CA6072-9796-4B0B-84C7-B2412EAD326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0CA6072-9796-4B0B-84C7-B2412EAD326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0CA6072-9796-4B0B-84C7-B2412EAD326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0CA6072-9796-4B0B-84C7-B2412EAD326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0CA6072-9796-4B0B-84C7-B2412EAD326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0CA6072-9796-4B0B-84C7-B2412EAD326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0CA6072-9796-4B0B-84C7-B2412EAD326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0CA6072-9796-4B0B-84C7-B2412EAD326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0CA6072-9796-4B0B-84C7-B2412EAD326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0CA6072-9796-4B0B-84C7-B2412EAD326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0CA6072-9796-4B0B-84C7-B2412EAD326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0CA6072-9796-4B0B-84C7-B2412EAD326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0CA6072-9796-4B0B-84C7-B2412EAD326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0CA6072-9796-4B0B-84C7-B2412EAD326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94D7403-299C-406E-BA3E-65DD0781318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0CA6072-9796-4B0B-84C7-B2412EAD326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0CA6072-9796-4B0B-84C7-B2412EAD326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94D7403-299C-406E-BA3E-65DD078131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8615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0CA6072-9796-4B0B-84C7-B2412EAD326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94D7403-299C-406E-BA3E-65DD0781318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0CA6072-9796-4B0B-84C7-B2412EAD326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94D7403-299C-406E-BA3E-65DD0781318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17.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18.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2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2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2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23.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24.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25.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26.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27.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28.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30.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31.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32.xml"/></Relationships>
</file>

<file path=ppt/slideMasters/_rels/slideMaster33.xml.rels><?xml version="1.0" encoding="UTF-8" standalone="yes"?>
<Relationships xmlns="http://schemas.openxmlformats.org/package/2006/relationships"><Relationship Id="rId2" Type="http://schemas.openxmlformats.org/officeDocument/2006/relationships/theme" Target="../theme/theme33.xml"/><Relationship Id="rId1" Type="http://schemas.openxmlformats.org/officeDocument/2006/relationships/slideLayout" Target="../slideLayouts/slideLayout33.xml"/></Relationships>
</file>

<file path=ppt/slideMasters/_rels/slideMaster34.xml.rels><?xml version="1.0" encoding="UTF-8" standalone="yes"?>
<Relationships xmlns="http://schemas.openxmlformats.org/package/2006/relationships"><Relationship Id="rId2" Type="http://schemas.openxmlformats.org/officeDocument/2006/relationships/theme" Target="../theme/theme34.xml"/><Relationship Id="rId1" Type="http://schemas.openxmlformats.org/officeDocument/2006/relationships/slideLayout" Target="../slideLayouts/slideLayout34.xml"/></Relationships>
</file>

<file path=ppt/slideMasters/_rels/slideMaster35.xml.rels><?xml version="1.0" encoding="UTF-8" standalone="yes"?>
<Relationships xmlns="http://schemas.openxmlformats.org/package/2006/relationships"><Relationship Id="rId2" Type="http://schemas.openxmlformats.org/officeDocument/2006/relationships/theme" Target="../theme/theme35.xml"/><Relationship Id="rId1" Type="http://schemas.openxmlformats.org/officeDocument/2006/relationships/slideLayout" Target="../slideLayouts/slideLayout35.xml"/></Relationships>
</file>

<file path=ppt/slideMasters/_rels/slideMaster36.xml.rels><?xml version="1.0" encoding="UTF-8" standalone="yes"?>
<Relationships xmlns="http://schemas.openxmlformats.org/package/2006/relationships"><Relationship Id="rId2" Type="http://schemas.openxmlformats.org/officeDocument/2006/relationships/theme" Target="../theme/theme36.xml"/><Relationship Id="rId1" Type="http://schemas.openxmlformats.org/officeDocument/2006/relationships/slideLayout" Target="../slideLayouts/slideLayout36.xml"/></Relationships>
</file>

<file path=ppt/slideMasters/_rels/slideMaster37.xml.rels><?xml version="1.0" encoding="UTF-8" standalone="yes"?>
<Relationships xmlns="http://schemas.openxmlformats.org/package/2006/relationships"><Relationship Id="rId2" Type="http://schemas.openxmlformats.org/officeDocument/2006/relationships/theme" Target="../theme/theme37.xml"/><Relationship Id="rId1" Type="http://schemas.openxmlformats.org/officeDocument/2006/relationships/slideLayout" Target="../slideLayouts/slideLayout37.xml"/></Relationships>
</file>

<file path=ppt/slideMasters/_rels/slideMaster38.xml.rels><?xml version="1.0" encoding="UTF-8" standalone="yes"?>
<Relationships xmlns="http://schemas.openxmlformats.org/package/2006/relationships"><Relationship Id="rId2" Type="http://schemas.openxmlformats.org/officeDocument/2006/relationships/theme" Target="../theme/theme38.xml"/><Relationship Id="rId1" Type="http://schemas.openxmlformats.org/officeDocument/2006/relationships/slideLayout" Target="../slideLayouts/slideLayout38.xml"/></Relationships>
</file>

<file path=ppt/slideMasters/_rels/slideMaster39.xml.rels><?xml version="1.0" encoding="UTF-8" standalone="yes"?>
<Relationships xmlns="http://schemas.openxmlformats.org/package/2006/relationships"><Relationship Id="rId2" Type="http://schemas.openxmlformats.org/officeDocument/2006/relationships/theme" Target="../theme/theme39.xml"/><Relationship Id="rId1"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40.xml.rels><?xml version="1.0" encoding="UTF-8" standalone="yes"?>
<Relationships xmlns="http://schemas.openxmlformats.org/package/2006/relationships"><Relationship Id="rId2" Type="http://schemas.openxmlformats.org/officeDocument/2006/relationships/theme" Target="../theme/theme40.xml"/><Relationship Id="rId1" Type="http://schemas.openxmlformats.org/officeDocument/2006/relationships/slideLayout" Target="../slideLayouts/slideLayout40.xml"/></Relationships>
</file>

<file path=ppt/slideMasters/_rels/slideMaster41.xml.rels><?xml version="1.0" encoding="UTF-8" standalone="yes"?>
<Relationships xmlns="http://schemas.openxmlformats.org/package/2006/relationships"><Relationship Id="rId2" Type="http://schemas.openxmlformats.org/officeDocument/2006/relationships/theme" Target="../theme/theme41.xml"/><Relationship Id="rId1" Type="http://schemas.openxmlformats.org/officeDocument/2006/relationships/slideLayout" Target="../slideLayouts/slideLayout41.xml"/></Relationships>
</file>

<file path=ppt/slideMasters/_rels/slideMaster42.xml.rels><?xml version="1.0" encoding="UTF-8" standalone="yes"?>
<Relationships xmlns="http://schemas.openxmlformats.org/package/2006/relationships"><Relationship Id="rId2" Type="http://schemas.openxmlformats.org/officeDocument/2006/relationships/theme" Target="../theme/theme42.xml"/><Relationship Id="rId1" Type="http://schemas.openxmlformats.org/officeDocument/2006/relationships/slideLayout" Target="../slideLayouts/slideLayout42.xml"/></Relationships>
</file>

<file path=ppt/slideMasters/_rels/slideMaster43.xml.rels><?xml version="1.0" encoding="UTF-8" standalone="yes"?>
<Relationships xmlns="http://schemas.openxmlformats.org/package/2006/relationships"><Relationship Id="rId2" Type="http://schemas.openxmlformats.org/officeDocument/2006/relationships/theme" Target="../theme/theme43.xml"/><Relationship Id="rId1" Type="http://schemas.openxmlformats.org/officeDocument/2006/relationships/slideLayout" Target="../slideLayouts/slideLayout43.xml"/></Relationships>
</file>

<file path=ppt/slideMasters/_rels/slideMaster44.xml.rels><?xml version="1.0" encoding="UTF-8" standalone="yes"?>
<Relationships xmlns="http://schemas.openxmlformats.org/package/2006/relationships"><Relationship Id="rId2" Type="http://schemas.openxmlformats.org/officeDocument/2006/relationships/theme" Target="../theme/theme44.xml"/><Relationship Id="rId1" Type="http://schemas.openxmlformats.org/officeDocument/2006/relationships/slideLayout" Target="../slideLayouts/slideLayout44.xml"/></Relationships>
</file>

<file path=ppt/slideMasters/_rels/slideMaster45.xml.rels><?xml version="1.0" encoding="UTF-8" standalone="yes"?>
<Relationships xmlns="http://schemas.openxmlformats.org/package/2006/relationships"><Relationship Id="rId2" Type="http://schemas.openxmlformats.org/officeDocument/2006/relationships/theme" Target="../theme/theme45.xml"/><Relationship Id="rId1" Type="http://schemas.openxmlformats.org/officeDocument/2006/relationships/slideLayout" Target="../slideLayouts/slideLayout45.xml"/></Relationships>
</file>

<file path=ppt/slideMasters/_rels/slideMaster46.xml.rels><?xml version="1.0" encoding="UTF-8" standalone="yes"?>
<Relationships xmlns="http://schemas.openxmlformats.org/package/2006/relationships"><Relationship Id="rId2" Type="http://schemas.openxmlformats.org/officeDocument/2006/relationships/theme" Target="../theme/theme46.xml"/><Relationship Id="rId1" Type="http://schemas.openxmlformats.org/officeDocument/2006/relationships/slideLayout" Target="../slideLayouts/slideLayout46.xml"/></Relationships>
</file>

<file path=ppt/slideMasters/_rels/slideMaster47.xml.rels><?xml version="1.0" encoding="UTF-8" standalone="yes"?>
<Relationships xmlns="http://schemas.openxmlformats.org/package/2006/relationships"><Relationship Id="rId2" Type="http://schemas.openxmlformats.org/officeDocument/2006/relationships/theme" Target="../theme/theme47.xml"/><Relationship Id="rId1" Type="http://schemas.openxmlformats.org/officeDocument/2006/relationships/slideLayout" Target="../slideLayouts/slideLayout47.xml"/></Relationships>
</file>

<file path=ppt/slideMasters/_rels/slideMaster48.xml.rels><?xml version="1.0" encoding="UTF-8" standalone="yes"?>
<Relationships xmlns="http://schemas.openxmlformats.org/package/2006/relationships"><Relationship Id="rId2" Type="http://schemas.openxmlformats.org/officeDocument/2006/relationships/theme" Target="../theme/theme48.xml"/><Relationship Id="rId1" Type="http://schemas.openxmlformats.org/officeDocument/2006/relationships/slideLayout" Target="../slideLayouts/slideLayout48.xml"/></Relationships>
</file>

<file path=ppt/slideMasters/_rels/slideMaster49.xml.rels><?xml version="1.0" encoding="UTF-8" standalone="yes"?>
<Relationships xmlns="http://schemas.openxmlformats.org/package/2006/relationships"><Relationship Id="rId2" Type="http://schemas.openxmlformats.org/officeDocument/2006/relationships/theme" Target="../theme/theme49.xml"/><Relationship Id="rId1"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50.xml.rels><?xml version="1.0" encoding="UTF-8" standalone="yes"?>
<Relationships xmlns="http://schemas.openxmlformats.org/package/2006/relationships"><Relationship Id="rId2" Type="http://schemas.openxmlformats.org/officeDocument/2006/relationships/theme" Target="../theme/theme50.xml"/><Relationship Id="rId1" Type="http://schemas.openxmlformats.org/officeDocument/2006/relationships/slideLayout" Target="../slideLayouts/slideLayout50.xml"/></Relationships>
</file>

<file path=ppt/slideMasters/_rels/slideMaster51.xml.rels><?xml version="1.0" encoding="UTF-8" standalone="yes"?>
<Relationships xmlns="http://schemas.openxmlformats.org/package/2006/relationships"><Relationship Id="rId3" Type="http://schemas.openxmlformats.org/officeDocument/2006/relationships/theme" Target="../theme/theme51.xml"/><Relationship Id="rId2" Type="http://schemas.openxmlformats.org/officeDocument/2006/relationships/slideLayout" Target="../slideLayouts/slideLayout52.xml"/><Relationship Id="rId1"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041CDEB8-86C5-4610-B740-9FF371C6EA31}" type="slidenum">
              <a:rPr lang="en-US" smtClean="0">
                <a:solidFill>
                  <a:prstClr val="black">
                    <a:tint val="75000"/>
                  </a:prstClr>
                </a:solidFill>
                <a:latin typeface="Times New Roman" pitchFamily="18" charset="0"/>
              </a:rPr>
              <a:pPr eaLnBrk="0" fontAlgn="base" hangingPunct="0">
                <a:spcBef>
                  <a:spcPct val="0"/>
                </a:spcBef>
                <a:spcAft>
                  <a:spcPct val="0"/>
                </a:spcAft>
              </a:pPr>
              <a:t>‹#›</a:t>
            </a:fld>
            <a:endParaRPr lang="en-US">
              <a:solidFill>
                <a:prstClr val="black">
                  <a:tint val="75000"/>
                </a:prstClr>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041CDEB8-86C5-4610-B740-9FF371C6EA31}" type="slidenum">
              <a:rPr lang="en-US" smtClean="0">
                <a:solidFill>
                  <a:prstClr val="black">
                    <a:tint val="75000"/>
                  </a:prstClr>
                </a:solidFill>
                <a:latin typeface="Times New Roman" pitchFamily="18" charset="0"/>
              </a:rPr>
              <a:pPr eaLnBrk="0" fontAlgn="base" hangingPunct="0">
                <a:spcBef>
                  <a:spcPct val="0"/>
                </a:spcBef>
                <a:spcAft>
                  <a:spcPct val="0"/>
                </a:spcAft>
              </a:pPr>
              <a:t>‹#›</a:t>
            </a:fld>
            <a:endParaRPr lang="en-US">
              <a:solidFill>
                <a:prstClr val="black">
                  <a:tint val="75000"/>
                </a:prstClr>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8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041CDEB8-86C5-4610-B740-9FF371C6EA31}" type="slidenum">
              <a:rPr lang="en-US" smtClean="0">
                <a:solidFill>
                  <a:prstClr val="black">
                    <a:tint val="75000"/>
                  </a:prstClr>
                </a:solidFill>
                <a:latin typeface="Times New Roman" pitchFamily="18" charset="0"/>
              </a:rPr>
              <a:pPr eaLnBrk="0" fontAlgn="base" hangingPunct="0">
                <a:spcBef>
                  <a:spcPct val="0"/>
                </a:spcBef>
                <a:spcAft>
                  <a:spcPct val="0"/>
                </a:spcAft>
              </a:pPr>
              <a:t>‹#›</a:t>
            </a:fld>
            <a:endParaRPr lang="en-US">
              <a:solidFill>
                <a:prstClr val="black">
                  <a:tint val="75000"/>
                </a:prstClr>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85"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041CDEB8-86C5-4610-B740-9FF371C6EA31}" type="slidenum">
              <a:rPr lang="en-US" smtClean="0">
                <a:solidFill>
                  <a:prstClr val="black">
                    <a:tint val="75000"/>
                  </a:prstClr>
                </a:solidFill>
                <a:latin typeface="Times New Roman" pitchFamily="18" charset="0"/>
              </a:rPr>
              <a:pPr eaLnBrk="0" fontAlgn="base" hangingPunct="0">
                <a:spcBef>
                  <a:spcPct val="0"/>
                </a:spcBef>
                <a:spcAft>
                  <a:spcPct val="0"/>
                </a:spcAft>
              </a:pPr>
              <a:t>‹#›</a:t>
            </a:fld>
            <a:endParaRPr lang="en-US">
              <a:solidFill>
                <a:prstClr val="black">
                  <a:tint val="75000"/>
                </a:prstClr>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8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041CDEB8-86C5-4610-B740-9FF371C6EA31}" type="slidenum">
              <a:rPr lang="en-US" smtClean="0">
                <a:solidFill>
                  <a:prstClr val="black">
                    <a:tint val="75000"/>
                  </a:prstClr>
                </a:solidFill>
                <a:latin typeface="Times New Roman" pitchFamily="18" charset="0"/>
              </a:rPr>
              <a:pPr eaLnBrk="0" fontAlgn="base" hangingPunct="0">
                <a:spcBef>
                  <a:spcPct val="0"/>
                </a:spcBef>
                <a:spcAft>
                  <a:spcPct val="0"/>
                </a:spcAft>
              </a:pPr>
              <a:t>‹#›</a:t>
            </a:fld>
            <a:endParaRPr lang="en-US">
              <a:solidFill>
                <a:prstClr val="black">
                  <a:tint val="75000"/>
                </a:prstClr>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8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041CDEB8-86C5-4610-B740-9FF371C6EA31}" type="slidenum">
              <a:rPr lang="en-US" smtClean="0">
                <a:solidFill>
                  <a:prstClr val="black">
                    <a:tint val="75000"/>
                  </a:prstClr>
                </a:solidFill>
                <a:latin typeface="Times New Roman" pitchFamily="18" charset="0"/>
              </a:rPr>
              <a:pPr eaLnBrk="0" fontAlgn="base" hangingPunct="0">
                <a:spcBef>
                  <a:spcPct val="0"/>
                </a:spcBef>
                <a:spcAft>
                  <a:spcPct val="0"/>
                </a:spcAft>
              </a:pPr>
              <a:t>‹#›</a:t>
            </a:fld>
            <a:endParaRPr lang="en-US">
              <a:solidFill>
                <a:prstClr val="black">
                  <a:tint val="75000"/>
                </a:prstClr>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9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041CDEB8-86C5-4610-B740-9FF371C6EA31}" type="slidenum">
              <a:rPr lang="en-US" smtClean="0">
                <a:solidFill>
                  <a:prstClr val="black">
                    <a:tint val="75000"/>
                  </a:prstClr>
                </a:solidFill>
                <a:latin typeface="Times New Roman" pitchFamily="18" charset="0"/>
              </a:rPr>
              <a:pPr eaLnBrk="0" fontAlgn="base" hangingPunct="0">
                <a:spcBef>
                  <a:spcPct val="0"/>
                </a:spcBef>
                <a:spcAft>
                  <a:spcPct val="0"/>
                </a:spcAft>
              </a:pPr>
              <a:t>‹#›</a:t>
            </a:fld>
            <a:endParaRPr lang="en-US">
              <a:solidFill>
                <a:prstClr val="black">
                  <a:tint val="75000"/>
                </a:prstClr>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93"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041CDEB8-86C5-4610-B740-9FF371C6EA31}" type="slidenum">
              <a:rPr lang="en-US" smtClean="0">
                <a:solidFill>
                  <a:prstClr val="black">
                    <a:tint val="75000"/>
                  </a:prstClr>
                </a:solidFill>
                <a:latin typeface="Times New Roman" pitchFamily="18" charset="0"/>
              </a:rPr>
              <a:pPr eaLnBrk="0" fontAlgn="base" hangingPunct="0">
                <a:spcBef>
                  <a:spcPct val="0"/>
                </a:spcBef>
                <a:spcAft>
                  <a:spcPct val="0"/>
                </a:spcAft>
              </a:pPr>
              <a:t>‹#›</a:t>
            </a:fld>
            <a:endParaRPr lang="en-US">
              <a:solidFill>
                <a:prstClr val="black">
                  <a:tint val="75000"/>
                </a:prstClr>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95"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041CDEB8-86C5-4610-B740-9FF371C6EA31}" type="slidenum">
              <a:rPr lang="en-US" smtClean="0">
                <a:solidFill>
                  <a:prstClr val="black">
                    <a:tint val="75000"/>
                  </a:prstClr>
                </a:solidFill>
                <a:latin typeface="Times New Roman" pitchFamily="18" charset="0"/>
              </a:rPr>
              <a:pPr eaLnBrk="0" fontAlgn="base" hangingPunct="0">
                <a:spcBef>
                  <a:spcPct val="0"/>
                </a:spcBef>
                <a:spcAft>
                  <a:spcPct val="0"/>
                </a:spcAft>
              </a:pPr>
              <a:t>‹#›</a:t>
            </a:fld>
            <a:endParaRPr lang="en-US">
              <a:solidFill>
                <a:prstClr val="black">
                  <a:tint val="75000"/>
                </a:prstClr>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9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041CDEB8-86C5-4610-B740-9FF371C6EA31}" type="slidenum">
              <a:rPr lang="en-US" smtClean="0">
                <a:solidFill>
                  <a:prstClr val="black">
                    <a:tint val="75000"/>
                  </a:prstClr>
                </a:solidFill>
                <a:latin typeface="Times New Roman" pitchFamily="18" charset="0"/>
              </a:rPr>
              <a:pPr eaLnBrk="0" fontAlgn="base" hangingPunct="0">
                <a:spcBef>
                  <a:spcPct val="0"/>
                </a:spcBef>
                <a:spcAft>
                  <a:spcPct val="0"/>
                </a:spcAft>
              </a:pPr>
              <a:t>‹#›</a:t>
            </a:fld>
            <a:endParaRPr lang="en-US">
              <a:solidFill>
                <a:prstClr val="black">
                  <a:tint val="75000"/>
                </a:prstClr>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9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041CDEB8-86C5-4610-B740-9FF371C6EA31}" type="slidenum">
              <a:rPr lang="en-US" smtClean="0">
                <a:solidFill>
                  <a:prstClr val="black">
                    <a:tint val="75000"/>
                  </a:prstClr>
                </a:solidFill>
                <a:latin typeface="Times New Roman" pitchFamily="18" charset="0"/>
              </a:rPr>
              <a:pPr eaLnBrk="0" fontAlgn="base" hangingPunct="0">
                <a:spcBef>
                  <a:spcPct val="0"/>
                </a:spcBef>
                <a:spcAft>
                  <a:spcPct val="0"/>
                </a:spcAft>
              </a:pPr>
              <a:t>‹#›</a:t>
            </a:fld>
            <a:endParaRPr lang="en-US">
              <a:solidFill>
                <a:prstClr val="black">
                  <a:tint val="75000"/>
                </a:prstClr>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0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041CDEB8-86C5-4610-B740-9FF371C6EA31}" type="slidenum">
              <a:rPr lang="en-US" smtClean="0">
                <a:solidFill>
                  <a:prstClr val="black">
                    <a:tint val="75000"/>
                  </a:prstClr>
                </a:solidFill>
                <a:latin typeface="Times New Roman" pitchFamily="18" charset="0"/>
              </a:rPr>
              <a:pPr eaLnBrk="0" fontAlgn="base" hangingPunct="0">
                <a:spcBef>
                  <a:spcPct val="0"/>
                </a:spcBef>
                <a:spcAft>
                  <a:spcPct val="0"/>
                </a:spcAft>
              </a:pPr>
              <a:t>‹#›</a:t>
            </a:fld>
            <a:endParaRPr lang="en-US">
              <a:solidFill>
                <a:prstClr val="black">
                  <a:tint val="75000"/>
                </a:prstClr>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63"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041CDEB8-86C5-4610-B740-9FF371C6EA31}" type="slidenum">
              <a:rPr lang="en-US" smtClean="0">
                <a:solidFill>
                  <a:prstClr val="black">
                    <a:tint val="75000"/>
                  </a:prstClr>
                </a:solidFill>
                <a:latin typeface="Times New Roman" pitchFamily="18" charset="0"/>
              </a:rPr>
              <a:pPr eaLnBrk="0" fontAlgn="base" hangingPunct="0">
                <a:spcBef>
                  <a:spcPct val="0"/>
                </a:spcBef>
                <a:spcAft>
                  <a:spcPct val="0"/>
                </a:spcAft>
              </a:pPr>
              <a:t>‹#›</a:t>
            </a:fld>
            <a:endParaRPr lang="en-US">
              <a:solidFill>
                <a:prstClr val="black">
                  <a:tint val="75000"/>
                </a:prstClr>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03"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041CDEB8-86C5-4610-B740-9FF371C6EA31}" type="slidenum">
              <a:rPr lang="en-US" smtClean="0">
                <a:solidFill>
                  <a:prstClr val="black">
                    <a:tint val="75000"/>
                  </a:prstClr>
                </a:solidFill>
                <a:latin typeface="Times New Roman" pitchFamily="18" charset="0"/>
              </a:rPr>
              <a:pPr eaLnBrk="0" fontAlgn="base" hangingPunct="0">
                <a:spcBef>
                  <a:spcPct val="0"/>
                </a:spcBef>
                <a:spcAft>
                  <a:spcPct val="0"/>
                </a:spcAft>
              </a:pPr>
              <a:t>‹#›</a:t>
            </a:fld>
            <a:endParaRPr lang="en-US">
              <a:solidFill>
                <a:prstClr val="black">
                  <a:tint val="75000"/>
                </a:prstClr>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05"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041CDEB8-86C5-4610-B740-9FF371C6EA31}" type="slidenum">
              <a:rPr lang="en-US" smtClean="0">
                <a:solidFill>
                  <a:prstClr val="black">
                    <a:tint val="75000"/>
                  </a:prstClr>
                </a:solidFill>
                <a:latin typeface="Times New Roman" pitchFamily="18" charset="0"/>
              </a:rPr>
              <a:pPr eaLnBrk="0" fontAlgn="base" hangingPunct="0">
                <a:spcBef>
                  <a:spcPct val="0"/>
                </a:spcBef>
                <a:spcAft>
                  <a:spcPct val="0"/>
                </a:spcAft>
              </a:pPr>
              <a:t>‹#›</a:t>
            </a:fld>
            <a:endParaRPr lang="en-US">
              <a:solidFill>
                <a:prstClr val="black">
                  <a:tint val="75000"/>
                </a:prstClr>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0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041CDEB8-86C5-4610-B740-9FF371C6EA31}" type="slidenum">
              <a:rPr lang="en-US" smtClean="0">
                <a:solidFill>
                  <a:prstClr val="black">
                    <a:tint val="75000"/>
                  </a:prstClr>
                </a:solidFill>
                <a:latin typeface="Times New Roman" pitchFamily="18" charset="0"/>
              </a:rPr>
              <a:pPr eaLnBrk="0" fontAlgn="base" hangingPunct="0">
                <a:spcBef>
                  <a:spcPct val="0"/>
                </a:spcBef>
                <a:spcAft>
                  <a:spcPct val="0"/>
                </a:spcAft>
              </a:pPr>
              <a:t>‹#›</a:t>
            </a:fld>
            <a:endParaRPr lang="en-US">
              <a:solidFill>
                <a:prstClr val="black">
                  <a:tint val="75000"/>
                </a:prstClr>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0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041CDEB8-86C5-4610-B740-9FF371C6EA31}" type="slidenum">
              <a:rPr lang="en-US" smtClean="0">
                <a:solidFill>
                  <a:prstClr val="black">
                    <a:tint val="75000"/>
                  </a:prstClr>
                </a:solidFill>
                <a:latin typeface="Times New Roman" pitchFamily="18" charset="0"/>
              </a:rPr>
              <a:pPr eaLnBrk="0" fontAlgn="base" hangingPunct="0">
                <a:spcBef>
                  <a:spcPct val="0"/>
                </a:spcBef>
                <a:spcAft>
                  <a:spcPct val="0"/>
                </a:spcAft>
              </a:pPr>
              <a:t>‹#›</a:t>
            </a:fld>
            <a:endParaRPr lang="en-US">
              <a:solidFill>
                <a:prstClr val="black">
                  <a:tint val="75000"/>
                </a:prstClr>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1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041CDEB8-86C5-4610-B740-9FF371C6EA31}" type="slidenum">
              <a:rPr lang="en-US" smtClean="0">
                <a:solidFill>
                  <a:prstClr val="black">
                    <a:tint val="75000"/>
                  </a:prstClr>
                </a:solidFill>
                <a:latin typeface="Times New Roman" pitchFamily="18" charset="0"/>
              </a:rPr>
              <a:pPr eaLnBrk="0" fontAlgn="base" hangingPunct="0">
                <a:spcBef>
                  <a:spcPct val="0"/>
                </a:spcBef>
                <a:spcAft>
                  <a:spcPct val="0"/>
                </a:spcAft>
              </a:pPr>
              <a:t>‹#›</a:t>
            </a:fld>
            <a:endParaRPr lang="en-US">
              <a:solidFill>
                <a:prstClr val="black">
                  <a:tint val="75000"/>
                </a:prstClr>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13"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041CDEB8-86C5-4610-B740-9FF371C6EA31}" type="slidenum">
              <a:rPr lang="en-US" smtClean="0">
                <a:solidFill>
                  <a:prstClr val="black">
                    <a:tint val="75000"/>
                  </a:prstClr>
                </a:solidFill>
                <a:latin typeface="Times New Roman" pitchFamily="18" charset="0"/>
              </a:rPr>
              <a:pPr eaLnBrk="0" fontAlgn="base" hangingPunct="0">
                <a:spcBef>
                  <a:spcPct val="0"/>
                </a:spcBef>
                <a:spcAft>
                  <a:spcPct val="0"/>
                </a:spcAft>
              </a:pPr>
              <a:t>‹#›</a:t>
            </a:fld>
            <a:endParaRPr lang="en-US">
              <a:solidFill>
                <a:prstClr val="black">
                  <a:tint val="75000"/>
                </a:prstClr>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15"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041CDEB8-86C5-4610-B740-9FF371C6EA31}" type="slidenum">
              <a:rPr lang="en-US" smtClean="0">
                <a:solidFill>
                  <a:prstClr val="black">
                    <a:tint val="75000"/>
                  </a:prstClr>
                </a:solidFill>
                <a:latin typeface="Times New Roman" pitchFamily="18" charset="0"/>
              </a:rPr>
              <a:pPr eaLnBrk="0" fontAlgn="base" hangingPunct="0">
                <a:spcBef>
                  <a:spcPct val="0"/>
                </a:spcBef>
                <a:spcAft>
                  <a:spcPct val="0"/>
                </a:spcAft>
              </a:pPr>
              <a:t>‹#›</a:t>
            </a:fld>
            <a:endParaRPr lang="en-US">
              <a:solidFill>
                <a:prstClr val="black">
                  <a:tint val="75000"/>
                </a:prstClr>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1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041CDEB8-86C5-4610-B740-9FF371C6EA31}" type="slidenum">
              <a:rPr lang="en-US" smtClean="0">
                <a:solidFill>
                  <a:prstClr val="black">
                    <a:tint val="75000"/>
                  </a:prstClr>
                </a:solidFill>
                <a:latin typeface="Times New Roman" pitchFamily="18" charset="0"/>
              </a:rPr>
              <a:pPr eaLnBrk="0" fontAlgn="base" hangingPunct="0">
                <a:spcBef>
                  <a:spcPct val="0"/>
                </a:spcBef>
                <a:spcAft>
                  <a:spcPct val="0"/>
                </a:spcAft>
              </a:pPr>
              <a:t>‹#›</a:t>
            </a:fld>
            <a:endParaRPr lang="en-US">
              <a:solidFill>
                <a:prstClr val="black">
                  <a:tint val="75000"/>
                </a:prstClr>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1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041CDEB8-86C5-4610-B740-9FF371C6EA31}" type="slidenum">
              <a:rPr lang="en-US" smtClean="0">
                <a:solidFill>
                  <a:prstClr val="black">
                    <a:tint val="75000"/>
                  </a:prstClr>
                </a:solidFill>
                <a:latin typeface="Times New Roman" pitchFamily="18" charset="0"/>
              </a:rPr>
              <a:pPr eaLnBrk="0" fontAlgn="base" hangingPunct="0">
                <a:spcBef>
                  <a:spcPct val="0"/>
                </a:spcBef>
                <a:spcAft>
                  <a:spcPct val="0"/>
                </a:spcAft>
              </a:pPr>
              <a:t>‹#›</a:t>
            </a:fld>
            <a:endParaRPr lang="en-US">
              <a:solidFill>
                <a:prstClr val="black">
                  <a:tint val="75000"/>
                </a:prstClr>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2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041CDEB8-86C5-4610-B740-9FF371C6EA31}" type="slidenum">
              <a:rPr lang="en-US" smtClean="0">
                <a:solidFill>
                  <a:prstClr val="black">
                    <a:tint val="75000"/>
                  </a:prstClr>
                </a:solidFill>
                <a:latin typeface="Times New Roman" pitchFamily="18" charset="0"/>
              </a:rPr>
              <a:pPr eaLnBrk="0" fontAlgn="base" hangingPunct="0">
                <a:spcBef>
                  <a:spcPct val="0"/>
                </a:spcBef>
                <a:spcAft>
                  <a:spcPct val="0"/>
                </a:spcAft>
              </a:pPr>
              <a:t>‹#›</a:t>
            </a:fld>
            <a:endParaRPr lang="en-US">
              <a:solidFill>
                <a:prstClr val="black">
                  <a:tint val="75000"/>
                </a:prstClr>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65"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041CDEB8-86C5-4610-B740-9FF371C6EA31}" type="slidenum">
              <a:rPr lang="en-US" smtClean="0">
                <a:solidFill>
                  <a:prstClr val="black">
                    <a:tint val="75000"/>
                  </a:prstClr>
                </a:solidFill>
                <a:latin typeface="Times New Roman" pitchFamily="18" charset="0"/>
              </a:rPr>
              <a:pPr eaLnBrk="0" fontAlgn="base" hangingPunct="0">
                <a:spcBef>
                  <a:spcPct val="0"/>
                </a:spcBef>
                <a:spcAft>
                  <a:spcPct val="0"/>
                </a:spcAft>
              </a:pPr>
              <a:t>‹#›</a:t>
            </a:fld>
            <a:endParaRPr lang="en-US">
              <a:solidFill>
                <a:prstClr val="black">
                  <a:tint val="75000"/>
                </a:prstClr>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23"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041CDEB8-86C5-4610-B740-9FF371C6EA31}" type="slidenum">
              <a:rPr lang="en-US" smtClean="0">
                <a:solidFill>
                  <a:prstClr val="black">
                    <a:tint val="75000"/>
                  </a:prstClr>
                </a:solidFill>
                <a:latin typeface="Times New Roman" pitchFamily="18" charset="0"/>
              </a:rPr>
              <a:pPr eaLnBrk="0" fontAlgn="base" hangingPunct="0">
                <a:spcBef>
                  <a:spcPct val="0"/>
                </a:spcBef>
                <a:spcAft>
                  <a:spcPct val="0"/>
                </a:spcAft>
              </a:pPr>
              <a:t>‹#›</a:t>
            </a:fld>
            <a:endParaRPr lang="en-US">
              <a:solidFill>
                <a:prstClr val="black">
                  <a:tint val="75000"/>
                </a:prstClr>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25"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041CDEB8-86C5-4610-B740-9FF371C6EA31}" type="slidenum">
              <a:rPr lang="en-US" smtClean="0">
                <a:solidFill>
                  <a:prstClr val="black">
                    <a:tint val="75000"/>
                  </a:prstClr>
                </a:solidFill>
                <a:latin typeface="Times New Roman" pitchFamily="18" charset="0"/>
              </a:rPr>
              <a:pPr eaLnBrk="0" fontAlgn="base" hangingPunct="0">
                <a:spcBef>
                  <a:spcPct val="0"/>
                </a:spcBef>
                <a:spcAft>
                  <a:spcPct val="0"/>
                </a:spcAft>
              </a:pPr>
              <a:t>‹#›</a:t>
            </a:fld>
            <a:endParaRPr lang="en-US">
              <a:solidFill>
                <a:prstClr val="black">
                  <a:tint val="75000"/>
                </a:prstClr>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2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041CDEB8-86C5-4610-B740-9FF371C6EA31}" type="slidenum">
              <a:rPr lang="en-US" smtClean="0">
                <a:solidFill>
                  <a:prstClr val="black">
                    <a:tint val="75000"/>
                  </a:prstClr>
                </a:solidFill>
                <a:latin typeface="Times New Roman" pitchFamily="18" charset="0"/>
              </a:rPr>
              <a:pPr eaLnBrk="0" fontAlgn="base" hangingPunct="0">
                <a:spcBef>
                  <a:spcPct val="0"/>
                </a:spcBef>
                <a:spcAft>
                  <a:spcPct val="0"/>
                </a:spcAft>
              </a:pPr>
              <a:t>‹#›</a:t>
            </a:fld>
            <a:endParaRPr lang="en-US">
              <a:solidFill>
                <a:prstClr val="black">
                  <a:tint val="75000"/>
                </a:prstClr>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2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041CDEB8-86C5-4610-B740-9FF371C6EA31}" type="slidenum">
              <a:rPr lang="en-US" smtClean="0">
                <a:solidFill>
                  <a:prstClr val="black">
                    <a:tint val="75000"/>
                  </a:prstClr>
                </a:solidFill>
                <a:latin typeface="Times New Roman" pitchFamily="18" charset="0"/>
              </a:rPr>
              <a:pPr eaLnBrk="0" fontAlgn="base" hangingPunct="0">
                <a:spcBef>
                  <a:spcPct val="0"/>
                </a:spcBef>
                <a:spcAft>
                  <a:spcPct val="0"/>
                </a:spcAft>
              </a:pPr>
              <a:t>‹#›</a:t>
            </a:fld>
            <a:endParaRPr lang="en-US">
              <a:solidFill>
                <a:prstClr val="black">
                  <a:tint val="75000"/>
                </a:prstClr>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3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041CDEB8-86C5-4610-B740-9FF371C6EA31}" type="slidenum">
              <a:rPr lang="en-US" smtClean="0">
                <a:solidFill>
                  <a:prstClr val="black">
                    <a:tint val="75000"/>
                  </a:prstClr>
                </a:solidFill>
                <a:latin typeface="Times New Roman" pitchFamily="18" charset="0"/>
              </a:rPr>
              <a:pPr eaLnBrk="0" fontAlgn="base" hangingPunct="0">
                <a:spcBef>
                  <a:spcPct val="0"/>
                </a:spcBef>
                <a:spcAft>
                  <a:spcPct val="0"/>
                </a:spcAft>
              </a:pPr>
              <a:t>‹#›</a:t>
            </a:fld>
            <a:endParaRPr lang="en-US">
              <a:solidFill>
                <a:prstClr val="black">
                  <a:tint val="75000"/>
                </a:prstClr>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33"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041CDEB8-86C5-4610-B740-9FF371C6EA31}" type="slidenum">
              <a:rPr lang="en-US" smtClean="0">
                <a:solidFill>
                  <a:prstClr val="black">
                    <a:tint val="75000"/>
                  </a:prstClr>
                </a:solidFill>
                <a:latin typeface="Times New Roman" pitchFamily="18" charset="0"/>
              </a:rPr>
              <a:pPr eaLnBrk="0" fontAlgn="base" hangingPunct="0">
                <a:spcBef>
                  <a:spcPct val="0"/>
                </a:spcBef>
                <a:spcAft>
                  <a:spcPct val="0"/>
                </a:spcAft>
              </a:pPr>
              <a:t>‹#›</a:t>
            </a:fld>
            <a:endParaRPr lang="en-US">
              <a:solidFill>
                <a:prstClr val="black">
                  <a:tint val="75000"/>
                </a:prstClr>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35"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041CDEB8-86C5-4610-B740-9FF371C6EA31}" type="slidenum">
              <a:rPr lang="en-US" smtClean="0">
                <a:solidFill>
                  <a:prstClr val="black">
                    <a:tint val="75000"/>
                  </a:prstClr>
                </a:solidFill>
                <a:latin typeface="Times New Roman" pitchFamily="18" charset="0"/>
              </a:rPr>
              <a:pPr eaLnBrk="0" fontAlgn="base" hangingPunct="0">
                <a:spcBef>
                  <a:spcPct val="0"/>
                </a:spcBef>
                <a:spcAft>
                  <a:spcPct val="0"/>
                </a:spcAft>
              </a:pPr>
              <a:t>‹#›</a:t>
            </a:fld>
            <a:endParaRPr lang="en-US">
              <a:solidFill>
                <a:prstClr val="black">
                  <a:tint val="75000"/>
                </a:prstClr>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3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041CDEB8-86C5-4610-B740-9FF371C6EA31}" type="slidenum">
              <a:rPr lang="en-US" smtClean="0">
                <a:solidFill>
                  <a:prstClr val="black">
                    <a:tint val="75000"/>
                  </a:prstClr>
                </a:solidFill>
                <a:latin typeface="Times New Roman" pitchFamily="18" charset="0"/>
              </a:rPr>
              <a:pPr eaLnBrk="0" fontAlgn="base" hangingPunct="0">
                <a:spcBef>
                  <a:spcPct val="0"/>
                </a:spcBef>
                <a:spcAft>
                  <a:spcPct val="0"/>
                </a:spcAft>
              </a:pPr>
              <a:t>‹#›</a:t>
            </a:fld>
            <a:endParaRPr lang="en-US">
              <a:solidFill>
                <a:prstClr val="black">
                  <a:tint val="75000"/>
                </a:prstClr>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3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041CDEB8-86C5-4610-B740-9FF371C6EA31}" type="slidenum">
              <a:rPr lang="en-US" smtClean="0">
                <a:solidFill>
                  <a:prstClr val="black">
                    <a:tint val="75000"/>
                  </a:prstClr>
                </a:solidFill>
                <a:latin typeface="Times New Roman" pitchFamily="18" charset="0"/>
              </a:rPr>
              <a:pPr eaLnBrk="0" fontAlgn="base" hangingPunct="0">
                <a:spcBef>
                  <a:spcPct val="0"/>
                </a:spcBef>
                <a:spcAft>
                  <a:spcPct val="0"/>
                </a:spcAft>
              </a:pPr>
              <a:t>‹#›</a:t>
            </a:fld>
            <a:endParaRPr lang="en-US">
              <a:solidFill>
                <a:prstClr val="black">
                  <a:tint val="75000"/>
                </a:prstClr>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4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041CDEB8-86C5-4610-B740-9FF371C6EA31}" type="slidenum">
              <a:rPr lang="en-US" smtClean="0">
                <a:solidFill>
                  <a:prstClr val="black">
                    <a:tint val="75000"/>
                  </a:prstClr>
                </a:solidFill>
                <a:latin typeface="Times New Roman" pitchFamily="18" charset="0"/>
              </a:rPr>
              <a:pPr eaLnBrk="0" fontAlgn="base" hangingPunct="0">
                <a:spcBef>
                  <a:spcPct val="0"/>
                </a:spcBef>
                <a:spcAft>
                  <a:spcPct val="0"/>
                </a:spcAft>
              </a:pPr>
              <a:t>‹#›</a:t>
            </a:fld>
            <a:endParaRPr lang="en-US">
              <a:solidFill>
                <a:prstClr val="black">
                  <a:tint val="75000"/>
                </a:prstClr>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6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041CDEB8-86C5-4610-B740-9FF371C6EA31}" type="slidenum">
              <a:rPr lang="en-US" smtClean="0">
                <a:solidFill>
                  <a:prstClr val="black">
                    <a:tint val="75000"/>
                  </a:prstClr>
                </a:solidFill>
                <a:latin typeface="Times New Roman" pitchFamily="18" charset="0"/>
              </a:rPr>
              <a:pPr eaLnBrk="0" fontAlgn="base" hangingPunct="0">
                <a:spcBef>
                  <a:spcPct val="0"/>
                </a:spcBef>
                <a:spcAft>
                  <a:spcPct val="0"/>
                </a:spcAft>
              </a:pPr>
              <a:t>‹#›</a:t>
            </a:fld>
            <a:endParaRPr lang="en-US">
              <a:solidFill>
                <a:prstClr val="black">
                  <a:tint val="75000"/>
                </a:prstClr>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43"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041CDEB8-86C5-4610-B740-9FF371C6EA31}" type="slidenum">
              <a:rPr lang="en-US" smtClean="0">
                <a:solidFill>
                  <a:prstClr val="black">
                    <a:tint val="75000"/>
                  </a:prstClr>
                </a:solidFill>
                <a:latin typeface="Times New Roman" pitchFamily="18" charset="0"/>
              </a:rPr>
              <a:pPr eaLnBrk="0" fontAlgn="base" hangingPunct="0">
                <a:spcBef>
                  <a:spcPct val="0"/>
                </a:spcBef>
                <a:spcAft>
                  <a:spcPct val="0"/>
                </a:spcAft>
              </a:pPr>
              <a:t>‹#›</a:t>
            </a:fld>
            <a:endParaRPr lang="en-US">
              <a:solidFill>
                <a:prstClr val="black">
                  <a:tint val="75000"/>
                </a:prstClr>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45"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041CDEB8-86C5-4610-B740-9FF371C6EA31}" type="slidenum">
              <a:rPr lang="en-US" smtClean="0">
                <a:solidFill>
                  <a:prstClr val="black">
                    <a:tint val="75000"/>
                  </a:prstClr>
                </a:solidFill>
                <a:latin typeface="Times New Roman" pitchFamily="18" charset="0"/>
              </a:rPr>
              <a:pPr eaLnBrk="0" fontAlgn="base" hangingPunct="0">
                <a:spcBef>
                  <a:spcPct val="0"/>
                </a:spcBef>
                <a:spcAft>
                  <a:spcPct val="0"/>
                </a:spcAft>
              </a:pPr>
              <a:t>‹#›</a:t>
            </a:fld>
            <a:endParaRPr lang="en-US">
              <a:solidFill>
                <a:prstClr val="black">
                  <a:tint val="75000"/>
                </a:prstClr>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4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041CDEB8-86C5-4610-B740-9FF371C6EA31}" type="slidenum">
              <a:rPr lang="en-US" smtClean="0">
                <a:solidFill>
                  <a:prstClr val="black">
                    <a:tint val="75000"/>
                  </a:prstClr>
                </a:solidFill>
                <a:latin typeface="Times New Roman" pitchFamily="18" charset="0"/>
              </a:rPr>
              <a:pPr eaLnBrk="0" fontAlgn="base" hangingPunct="0">
                <a:spcBef>
                  <a:spcPct val="0"/>
                </a:spcBef>
                <a:spcAft>
                  <a:spcPct val="0"/>
                </a:spcAft>
              </a:pPr>
              <a:t>‹#›</a:t>
            </a:fld>
            <a:endParaRPr lang="en-US">
              <a:solidFill>
                <a:prstClr val="black">
                  <a:tint val="75000"/>
                </a:prstClr>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4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041CDEB8-86C5-4610-B740-9FF371C6EA31}" type="slidenum">
              <a:rPr lang="en-US" smtClean="0">
                <a:solidFill>
                  <a:prstClr val="black">
                    <a:tint val="75000"/>
                  </a:prstClr>
                </a:solidFill>
                <a:latin typeface="Times New Roman" pitchFamily="18" charset="0"/>
              </a:rPr>
              <a:pPr eaLnBrk="0" fontAlgn="base" hangingPunct="0">
                <a:spcBef>
                  <a:spcPct val="0"/>
                </a:spcBef>
                <a:spcAft>
                  <a:spcPct val="0"/>
                </a:spcAft>
              </a:pPr>
              <a:t>‹#›</a:t>
            </a:fld>
            <a:endParaRPr lang="en-US">
              <a:solidFill>
                <a:prstClr val="black">
                  <a:tint val="75000"/>
                </a:prstClr>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5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041CDEB8-86C5-4610-B740-9FF371C6EA31}" type="slidenum">
              <a:rPr lang="en-US" smtClean="0">
                <a:solidFill>
                  <a:prstClr val="black">
                    <a:tint val="75000"/>
                  </a:prstClr>
                </a:solidFill>
                <a:latin typeface="Times New Roman" pitchFamily="18" charset="0"/>
              </a:rPr>
              <a:pPr eaLnBrk="0" fontAlgn="base" hangingPunct="0">
                <a:spcBef>
                  <a:spcPct val="0"/>
                </a:spcBef>
                <a:spcAft>
                  <a:spcPct val="0"/>
                </a:spcAft>
              </a:pPr>
              <a:t>‹#›</a:t>
            </a:fld>
            <a:endParaRPr lang="en-US">
              <a:solidFill>
                <a:prstClr val="black">
                  <a:tint val="75000"/>
                </a:prstClr>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53"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041CDEB8-86C5-4610-B740-9FF371C6EA31}" type="slidenum">
              <a:rPr lang="en-US" smtClean="0">
                <a:solidFill>
                  <a:prstClr val="black">
                    <a:tint val="75000"/>
                  </a:prstClr>
                </a:solidFill>
                <a:latin typeface="Times New Roman" pitchFamily="18" charset="0"/>
              </a:rPr>
              <a:pPr eaLnBrk="0" fontAlgn="base" hangingPunct="0">
                <a:spcBef>
                  <a:spcPct val="0"/>
                </a:spcBef>
                <a:spcAft>
                  <a:spcPct val="0"/>
                </a:spcAft>
              </a:pPr>
              <a:t>‹#›</a:t>
            </a:fld>
            <a:endParaRPr lang="en-US">
              <a:solidFill>
                <a:prstClr val="black">
                  <a:tint val="75000"/>
                </a:prstClr>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55"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041CDEB8-86C5-4610-B740-9FF371C6EA31}" type="slidenum">
              <a:rPr lang="en-US" smtClean="0">
                <a:solidFill>
                  <a:prstClr val="black">
                    <a:tint val="75000"/>
                  </a:prstClr>
                </a:solidFill>
                <a:latin typeface="Times New Roman" pitchFamily="18" charset="0"/>
              </a:rPr>
              <a:pPr eaLnBrk="0" fontAlgn="base" hangingPunct="0">
                <a:spcBef>
                  <a:spcPct val="0"/>
                </a:spcBef>
                <a:spcAft>
                  <a:spcPct val="0"/>
                </a:spcAft>
              </a:pPr>
              <a:t>‹#›</a:t>
            </a:fld>
            <a:endParaRPr lang="en-US">
              <a:solidFill>
                <a:prstClr val="black">
                  <a:tint val="75000"/>
                </a:prstClr>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5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041CDEB8-86C5-4610-B740-9FF371C6EA31}" type="slidenum">
              <a:rPr lang="en-US" smtClean="0">
                <a:solidFill>
                  <a:prstClr val="black">
                    <a:tint val="75000"/>
                  </a:prstClr>
                </a:solidFill>
                <a:latin typeface="Times New Roman" pitchFamily="18" charset="0"/>
              </a:rPr>
              <a:pPr eaLnBrk="0" fontAlgn="base" hangingPunct="0">
                <a:spcBef>
                  <a:spcPct val="0"/>
                </a:spcBef>
                <a:spcAft>
                  <a:spcPct val="0"/>
                </a:spcAft>
              </a:pPr>
              <a:t>‹#›</a:t>
            </a:fld>
            <a:endParaRPr lang="en-US">
              <a:solidFill>
                <a:prstClr val="black">
                  <a:tint val="75000"/>
                </a:prstClr>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5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041CDEB8-86C5-4610-B740-9FF371C6EA31}" type="slidenum">
              <a:rPr lang="en-US" smtClean="0">
                <a:solidFill>
                  <a:prstClr val="black">
                    <a:tint val="75000"/>
                  </a:prstClr>
                </a:solidFill>
                <a:latin typeface="Times New Roman" pitchFamily="18" charset="0"/>
              </a:rPr>
              <a:pPr eaLnBrk="0" fontAlgn="base" hangingPunct="0">
                <a:spcBef>
                  <a:spcPct val="0"/>
                </a:spcBef>
                <a:spcAft>
                  <a:spcPct val="0"/>
                </a:spcAft>
              </a:pPr>
              <a:t>‹#›</a:t>
            </a:fld>
            <a:endParaRPr lang="en-US">
              <a:solidFill>
                <a:prstClr val="black">
                  <a:tint val="75000"/>
                </a:prstClr>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6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041CDEB8-86C5-4610-B740-9FF371C6EA31}" type="slidenum">
              <a:rPr lang="en-US" smtClean="0">
                <a:solidFill>
                  <a:prstClr val="black">
                    <a:tint val="75000"/>
                  </a:prstClr>
                </a:solidFill>
                <a:latin typeface="Times New Roman" pitchFamily="18" charset="0"/>
              </a:rPr>
              <a:pPr eaLnBrk="0" fontAlgn="base" hangingPunct="0">
                <a:spcBef>
                  <a:spcPct val="0"/>
                </a:spcBef>
                <a:spcAft>
                  <a:spcPct val="0"/>
                </a:spcAft>
              </a:pPr>
              <a:t>‹#›</a:t>
            </a:fld>
            <a:endParaRPr lang="en-US">
              <a:solidFill>
                <a:prstClr val="black">
                  <a:tint val="75000"/>
                </a:prstClr>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6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041CDEB8-86C5-4610-B740-9FF371C6EA31}" type="slidenum">
              <a:rPr lang="en-US" smtClean="0">
                <a:solidFill>
                  <a:prstClr val="black">
                    <a:tint val="75000"/>
                  </a:prstClr>
                </a:solidFill>
                <a:latin typeface="Times New Roman" pitchFamily="18" charset="0"/>
              </a:rPr>
              <a:pPr eaLnBrk="0" fontAlgn="base" hangingPunct="0">
                <a:spcBef>
                  <a:spcPct val="0"/>
                </a:spcBef>
                <a:spcAft>
                  <a:spcPct val="0"/>
                </a:spcAft>
              </a:pPr>
              <a:t>‹#›</a:t>
            </a:fld>
            <a:endParaRPr lang="en-US">
              <a:solidFill>
                <a:prstClr val="black">
                  <a:tint val="75000"/>
                </a:prstClr>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63"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041CDEB8-86C5-4610-B740-9FF371C6EA31}" type="slidenum">
              <a:rPr lang="en-US" smtClean="0">
                <a:solidFill>
                  <a:prstClr val="black">
                    <a:tint val="75000"/>
                  </a:prstClr>
                </a:solidFill>
                <a:latin typeface="Times New Roman" pitchFamily="18" charset="0"/>
              </a:rPr>
              <a:pPr eaLnBrk="0" fontAlgn="base" hangingPunct="0">
                <a:spcBef>
                  <a:spcPct val="0"/>
                </a:spcBef>
                <a:spcAft>
                  <a:spcPct val="0"/>
                </a:spcAft>
              </a:pPr>
              <a:t>‹#›</a:t>
            </a:fld>
            <a:endParaRPr lang="en-US">
              <a:solidFill>
                <a:prstClr val="black">
                  <a:tint val="75000"/>
                </a:prstClr>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041CDEB8-86C5-4610-B740-9FF371C6EA31}" type="slidenum">
              <a:rPr lang="en-US" smtClean="0">
                <a:solidFill>
                  <a:prstClr val="black">
                    <a:tint val="75000"/>
                  </a:prstClr>
                </a:solidFill>
                <a:latin typeface="Times New Roman" pitchFamily="18" charset="0"/>
              </a:rPr>
              <a:pPr eaLnBrk="0" fontAlgn="base" hangingPunct="0">
                <a:spcBef>
                  <a:spcPct val="0"/>
                </a:spcBef>
                <a:spcAft>
                  <a:spcPct val="0"/>
                </a:spcAft>
              </a:pPr>
              <a:t>‹#›</a:t>
            </a:fld>
            <a:endParaRPr lang="en-US">
              <a:solidFill>
                <a:prstClr val="black">
                  <a:tint val="75000"/>
                </a:prstClr>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7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041CDEB8-86C5-4610-B740-9FF371C6EA31}" type="slidenum">
              <a:rPr lang="en-US" smtClean="0">
                <a:solidFill>
                  <a:prstClr val="black">
                    <a:tint val="75000"/>
                  </a:prstClr>
                </a:solidFill>
                <a:latin typeface="Times New Roman" pitchFamily="18" charset="0"/>
              </a:rPr>
              <a:pPr eaLnBrk="0" fontAlgn="base" hangingPunct="0">
                <a:spcBef>
                  <a:spcPct val="0"/>
                </a:spcBef>
                <a:spcAft>
                  <a:spcPct val="0"/>
                </a:spcAft>
              </a:pPr>
              <a:t>‹#›</a:t>
            </a:fld>
            <a:endParaRPr lang="en-US">
              <a:solidFill>
                <a:prstClr val="black">
                  <a:tint val="75000"/>
                </a:prstClr>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75"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041CDEB8-86C5-4610-B740-9FF371C6EA31}" type="slidenum">
              <a:rPr lang="en-US" smtClean="0">
                <a:solidFill>
                  <a:prstClr val="black">
                    <a:tint val="75000"/>
                  </a:prstClr>
                </a:solidFill>
                <a:latin typeface="Times New Roman" pitchFamily="18" charset="0"/>
              </a:rPr>
              <a:pPr eaLnBrk="0" fontAlgn="base" hangingPunct="0">
                <a:spcBef>
                  <a:spcPct val="0"/>
                </a:spcBef>
                <a:spcAft>
                  <a:spcPct val="0"/>
                </a:spcAft>
              </a:pPr>
              <a:t>‹#›</a:t>
            </a:fld>
            <a:endParaRPr lang="en-US">
              <a:solidFill>
                <a:prstClr val="black">
                  <a:tint val="75000"/>
                </a:prstClr>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7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041CDEB8-86C5-4610-B740-9FF371C6EA31}" type="slidenum">
              <a:rPr lang="en-US" smtClean="0">
                <a:solidFill>
                  <a:prstClr val="black">
                    <a:tint val="75000"/>
                  </a:prstClr>
                </a:solidFill>
                <a:latin typeface="Times New Roman" pitchFamily="18" charset="0"/>
              </a:rPr>
              <a:pPr eaLnBrk="0" fontAlgn="base" hangingPunct="0">
                <a:spcBef>
                  <a:spcPct val="0"/>
                </a:spcBef>
                <a:spcAft>
                  <a:spcPct val="0"/>
                </a:spcAft>
              </a:pPr>
              <a:t>‹#›</a:t>
            </a:fld>
            <a:endParaRPr lang="en-US">
              <a:solidFill>
                <a:prstClr val="black">
                  <a:tint val="75000"/>
                </a:prstClr>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7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audio" Target="../media/audio1.wav"/><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url?sa=i&amp;rct=j&amp;q=&amp;esrc=s&amp;source=images&amp;cd=&amp;cad=rja&amp;uact=8&amp;ved=0CAcQjRw&amp;url=http://www.arabiangazette.com/lot-happen-coffee/&amp;ei=5_RtVbubLNKqogS1Cw&amp;bvm=bv.94911696,d.cGU&amp;psig=AFQjCNEG7vaBJWkbWQvPhzLPJYVVQW5-xw&amp;ust=1433355835554840" TargetMode="Externa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url?sa=i&amp;rct=j&amp;q=&amp;esrc=s&amp;source=images&amp;cd=&amp;cad=rja&amp;uact=8&amp;ved=0CAcQjRw&amp;url=http://www.arabiangazette.com/lot-happen-coffee/&amp;ei=5_RtVbubLNKqogS1Cw&amp;bvm=bv.94911696,d.cGU&amp;psig=AFQjCNEG7vaBJWkbWQvPhzLPJYVVQW5-xw&amp;ust=1433355835554840" TargetMode="Externa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url?sa=i&amp;rct=j&amp;q=&amp;esrc=s&amp;source=images&amp;cd=&amp;cad=rja&amp;uact=8&amp;ved=0CAcQjRw&amp;url=http://www.arabiangazette.com/lot-happen-coffee/&amp;ei=5_RtVbubLNKqogS1Cw&amp;bvm=bv.94911696,d.cGU&amp;psig=AFQjCNEG7vaBJWkbWQvPhzLPJYVVQW5-xw&amp;ust=1433355835554840" TargetMode="Externa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url?sa=i&amp;rct=j&amp;q=&amp;esrc=s&amp;source=images&amp;cd=&amp;cad=rja&amp;uact=8&amp;ved=0CAcQjRw&amp;url=http://www.arabiangazette.com/lot-happen-coffee/&amp;ei=5_RtVbubLNKqogS1Cw&amp;bvm=bv.94911696,d.cGU&amp;psig=AFQjCNEG7vaBJWkbWQvPhzLPJYVVQW5-xw&amp;ust=1433355835554840" TargetMode="Externa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hyperlink" Target="http://www.dailymail.co.uk/news/article-1390090/One-giant-debt-mankind-U-S-national-deficit-reach-moon-piled-high-5-bills.html" TargetMode="Externa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hyperlink" Target="http://www.scribd.com/doc/52245782/IMF-Working-Paper-US" TargetMode="External"/><Relationship Id="rId2" Type="http://schemas.openxmlformats.org/officeDocument/2006/relationships/hyperlink" Target="http://www.zerohedge.com/news/total-us-debt-soars-1015-gdp" TargetMode="Externa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hyperlink" Target="http://www.huffingtonpost.com/lydia-fisher/conquerors-debt-joblessne_b_877700.html" TargetMode="External"/><Relationship Id="rId2" Type="http://schemas.openxmlformats.org/officeDocument/2006/relationships/hyperlink" Target="http://www.weeklystandard.com/sites/all/files/images/-1.img_assist_custom-640x421.png" TargetMode="Externa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hyperlink" Target="http://www.weeklystandard.com/blogs/mandatory-spending-exceed-all-federal-revenues-fiscal-year-2011_554659.html" TargetMode="External"/><Relationship Id="rId2" Type="http://schemas.openxmlformats.org/officeDocument/2006/relationships/hyperlink" Target="http://www.usdebtclock.org/" TargetMode="Externa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hyperlink" Target="http://www.gao.gov/financial/fy2011/11guide.pdf" TargetMode="External"/><Relationship Id="rId2" Type="http://schemas.openxmlformats.org/officeDocument/2006/relationships/hyperlink" Target="http://www.thestreet.com/story/11142443/10-myths-that-politicians-want-you-to-believe.html" TargetMode="External"/><Relationship Id="rId1" Type="http://schemas.openxmlformats.org/officeDocument/2006/relationships/slideLayout" Target="../slideLayouts/slideLayout26.xml"/><Relationship Id="rId4" Type="http://schemas.openxmlformats.org/officeDocument/2006/relationships/hyperlink" Target="http://money.msn.com/tax-tips/post.aspx?post=63c403d6-0a2f-4506-a8b8-25124d49889b"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coburn.senate.gov/public/index.cfm?a=Files.Serve&amp;File_id=b69a6ebd-7ebe-41b7-bb03-c25a5e194365" TargetMode="External"/><Relationship Id="rId2" Type="http://schemas.openxmlformats.org/officeDocument/2006/relationships/hyperlink" Target="http://theeconomiccollapseblog.com/archives/chimps-throwing-poop-and-29-other-mind-blowing-ways-that-the-government-is-wasting-your-money" TargetMode="Externa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2" Type="http://schemas.openxmlformats.org/officeDocument/2006/relationships/hyperlink" Target="http://articles.cnn.com/2011-09-19/opinion/opinion_kotlikoff-us-debt-crisis_1_fiscal-gap-greece-debt?_s=PM:OPINION" TargetMode="Externa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www.weeklystandard.com/blogs/obamacare-now-estimated-cost-26-trillion-first-decade_648413.html" TargetMode="External"/><Relationship Id="rId2" Type="http://schemas.openxmlformats.org/officeDocument/2006/relationships/hyperlink" Target="http://endoftheamericandream.com/archives/15-reasons-why-the-obamacare-decision-is-a-mind-blowing-disaster-for-america" TargetMode="Externa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7.xml"/><Relationship Id="rId1" Type="http://schemas.openxmlformats.org/officeDocument/2006/relationships/slideLayout" Target="../slideLayouts/slideLayout31.xml"/><Relationship Id="rId5" Type="http://schemas.openxmlformats.org/officeDocument/2006/relationships/image" Target="../media/image17.jpeg"/><Relationship Id="rId4" Type="http://schemas.openxmlformats.org/officeDocument/2006/relationships/image" Target="../media/image15.jpeg"/></Relationships>
</file>

<file path=ppt/slides/_rels/slide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32.xml"/><Relationship Id="rId4" Type="http://schemas.openxmlformats.org/officeDocument/2006/relationships/image" Target="../media/image16.jpeg"/></Relationships>
</file>

<file path=ppt/slides/_rels/slide47.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docid=GH_Q0QXWzlgCIM&amp;tbnid=2PYRL8zFPlk6RM:&amp;ved=0CAUQjRw&amp;url=http://www.money-top10.com/&amp;ei=Y1i4U_TjEo2vyATop4DICA&amp;bvm=bv.70138588,d.b2U&amp;psig=AFQjCNHb9aIXRwr9U2rI4q_2pDo2fqChaQ&amp;ust=1404676492126259" TargetMode="External"/><Relationship Id="rId2" Type="http://schemas.openxmlformats.org/officeDocument/2006/relationships/notesSlide" Target="../notesSlides/notesSlide19.xml"/><Relationship Id="rId1" Type="http://schemas.openxmlformats.org/officeDocument/2006/relationships/slideLayout" Target="../slideLayouts/slideLayout33.xml"/><Relationship Id="rId4" Type="http://schemas.openxmlformats.org/officeDocument/2006/relationships/image" Target="../media/image18.jpeg"/></Relationships>
</file>

<file path=ppt/slides/_rels/slide4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docid=EOmvkLKf083fKM&amp;tbnid=FAhrylnRXfF64M:&amp;ved=0CAUQjRw&amp;url=http://problogservice.com/2013/01/18/can-you-make-money-blogging-maybe/&amp;ei=a1m4U9T5H5esyATNr4GIDA&amp;bvm=bv.70138588,d.b2U&amp;psig=AFQjCNHb9aIXRwr9U2rI4q_2pDo2fqChaQ&amp;ust=1404676492126259" TargetMode="External"/><Relationship Id="rId2" Type="http://schemas.openxmlformats.org/officeDocument/2006/relationships/notesSlide" Target="../notesSlides/notesSlide21.xml"/><Relationship Id="rId1" Type="http://schemas.openxmlformats.org/officeDocument/2006/relationships/slideLayout" Target="../slideLayouts/slideLayout35.xml"/><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docid=EOmvkLKf083fKM&amp;tbnid=FAhrylnRXfF64M:&amp;ved=0CAUQjRw&amp;url=http://www.jelovica-okna.si/eko-popusti-okna.html&amp;ei=jVm4U_edDoaqyATe54CgAw&amp;bvm=bv.70138588,d.b2U&amp;psig=AFQjCNHb9aIXRwr9U2rI4q_2pDo2fqChaQ&amp;ust=1404676492126259" TargetMode="External"/><Relationship Id="rId2" Type="http://schemas.openxmlformats.org/officeDocument/2006/relationships/notesSlide" Target="../notesSlides/notesSlide22.xml"/><Relationship Id="rId1" Type="http://schemas.openxmlformats.org/officeDocument/2006/relationships/slideLayout" Target="../slideLayouts/slideLayout36.xml"/><Relationship Id="rId4" Type="http://schemas.openxmlformats.org/officeDocument/2006/relationships/image" Target="../media/image21.jpeg"/></Relationships>
</file>

<file path=ppt/slides/_rels/slide51.xml.rels><?xml version="1.0" encoding="UTF-8" standalone="yes"?>
<Relationships xmlns="http://schemas.openxmlformats.org/package/2006/relationships"><Relationship Id="rId3" Type="http://schemas.openxmlformats.org/officeDocument/2006/relationships/hyperlink" Target="http://www.google.com/imgres?imgurl=http://www.ihategreenbeans.com/wp-content/uploads/2009/02/tombstone-clipart.gif&amp;imgrefurl=http://www.ihategreenbeans.com/2009/02/10/rip-rosie/&amp;h=538&amp;w=490&amp;sz=8&amp;tbnid=INyLPE33sYFWlM:&amp;tbnh=235&amp;tbnw=214&amp;prev=/images?q=picture+of+a+tombstone&amp;zoom=1&amp;q=picture+of+a+tombstone&amp;hl=en&amp;usg=__hQNlFQ8__uyJUDeEVVnw0sRDA18=&amp;sa=X&amp;ei=PEoCTYyeD4P0tgONheCdDQ&amp;sqi=2&amp;ved=0CBsQ9QEwAQ" TargetMode="External"/><Relationship Id="rId2" Type="http://schemas.openxmlformats.org/officeDocument/2006/relationships/notesSlide" Target="../notesSlides/notesSlide23.xml"/><Relationship Id="rId1" Type="http://schemas.openxmlformats.org/officeDocument/2006/relationships/slideLayout" Target="../slideLayouts/slideLayout37.xml"/><Relationship Id="rId4" Type="http://schemas.openxmlformats.org/officeDocument/2006/relationships/image" Target="../media/image22.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8.xml"/></Relationships>
</file>

<file path=ppt/slides/_rels/slide5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5.xml"/><Relationship Id="rId1" Type="http://schemas.openxmlformats.org/officeDocument/2006/relationships/slideLayout" Target="../slideLayouts/slideLayout3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1.xml"/></Relationships>
</file>

<file path=ppt/slides/_rels/slide5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4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www.usdebtclock.org/"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6.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7.xml"/><Relationship Id="rId1" Type="http://schemas.openxmlformats.org/officeDocument/2006/relationships/vmlDrawing" Target="../drawings/vmlDrawing1.vml"/><Relationship Id="rId5" Type="http://schemas.openxmlformats.org/officeDocument/2006/relationships/image" Target="../media/image24.wmf"/><Relationship Id="rId4" Type="http://schemas.openxmlformats.org/officeDocument/2006/relationships/oleObject" Target="../embeddings/oleObject1.bin"/></Relationships>
</file>

<file path=ppt/slides/_rels/slide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48.xml"/></Relationships>
</file>

<file path=ppt/slides/_rels/slide63.xml.rels><?xml version="1.0" encoding="UTF-8" standalone="yes"?>
<Relationships xmlns="http://schemas.openxmlformats.org/package/2006/relationships"><Relationship Id="rId3" Type="http://schemas.openxmlformats.org/officeDocument/2006/relationships/hyperlink" Target="http://www.teapartytribune.com/wp-content/uploads/2011/04/UncleSam-your-money.jpg" TargetMode="External"/><Relationship Id="rId2" Type="http://schemas.openxmlformats.org/officeDocument/2006/relationships/notesSlide" Target="../notesSlides/notesSlide35.xml"/><Relationship Id="rId1" Type="http://schemas.openxmlformats.org/officeDocument/2006/relationships/slideLayout" Target="../slideLayouts/slideLayout49.xml"/><Relationship Id="rId4" Type="http://schemas.openxmlformats.org/officeDocument/2006/relationships/image" Target="../media/image26.jpeg"/></Relationships>
</file>

<file path=ppt/slides/_rels/slide64.xml.rels><?xml version="1.0" encoding="UTF-8" standalone="yes"?>
<Relationships xmlns="http://schemas.openxmlformats.org/package/2006/relationships"><Relationship Id="rId3" Type="http://schemas.openxmlformats.org/officeDocument/2006/relationships/hyperlink" Target="http://www.teapartytribune.com/wp-content/uploads/2011/04/UncleSam-your-money.jpg" TargetMode="External"/><Relationship Id="rId2" Type="http://schemas.openxmlformats.org/officeDocument/2006/relationships/notesSlide" Target="../notesSlides/notesSlide36.xml"/><Relationship Id="rId1" Type="http://schemas.openxmlformats.org/officeDocument/2006/relationships/slideLayout" Target="../slideLayouts/slideLayout50.xml"/><Relationship Id="rId4" Type="http://schemas.openxmlformats.org/officeDocument/2006/relationships/image" Target="../media/image26.jpe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macroblog.typepad.com/macroblog/2014/06/looking-beyond-the-job-finding-rate-the-difficulty-of-finding-full-time-work-.html" TargetMode="External"/><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hyperlink" Target="http://fivethirtyeight.com/features/out-of-work-out-of-luck/"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D80478-7189-4389-9EC6-13168957B432}" type="slidenum">
              <a:rPr lang="en-US" smtClean="0"/>
              <a:t>1</a:t>
            </a:fld>
            <a:endParaRPr lang="en-US"/>
          </a:p>
        </p:txBody>
      </p:sp>
      <p:sp>
        <p:nvSpPr>
          <p:cNvPr id="4" name="Rectangle 2"/>
          <p:cNvSpPr txBox="1">
            <a:spLocks noChangeArrowheads="1"/>
          </p:cNvSpPr>
          <p:nvPr/>
        </p:nvSpPr>
        <p:spPr>
          <a:xfrm>
            <a:off x="1295400" y="4047530"/>
            <a:ext cx="6400800" cy="1752600"/>
          </a:xfrm>
          <a:prstGeom prst="rect">
            <a:avLst/>
          </a:prstGeom>
          <a:solidFill>
            <a:srgbClr val="DCE6F2">
              <a:alpha val="89804"/>
            </a:srgbClr>
          </a:solidFill>
          <a:ln/>
        </p:spPr>
        <p:txBody>
          <a:bodyPr tIns="46038" bIns="46038">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3600" b="1" i="1" u="sng" dirty="0" smtClean="0">
                <a:solidFill>
                  <a:prstClr val="black"/>
                </a:solidFill>
                <a:latin typeface="Arial" charset="0"/>
              </a:rPr>
              <a:t>Topic 3</a:t>
            </a:r>
            <a:endParaRPr lang="en-US" sz="3600" dirty="0" smtClean="0">
              <a:solidFill>
                <a:prstClr val="black"/>
              </a:solidFill>
              <a:latin typeface="Arial" charset="0"/>
            </a:endParaRPr>
          </a:p>
          <a:p>
            <a:pPr algn="ctr"/>
            <a:r>
              <a:rPr lang="en-US" sz="3600" b="1" i="1" dirty="0" smtClean="0">
                <a:solidFill>
                  <a:prstClr val="black"/>
                </a:solidFill>
                <a:latin typeface="Arial" charset="0"/>
              </a:rPr>
              <a:t>Establishing an Investment Program</a:t>
            </a:r>
            <a:endParaRPr lang="en-US" sz="3600" b="1" i="1" dirty="0">
              <a:solidFill>
                <a:prstClr val="black"/>
              </a:solidFill>
              <a:latin typeface="Arial" charset="0"/>
            </a:endParaRPr>
          </a:p>
        </p:txBody>
      </p:sp>
      <p:sp>
        <p:nvSpPr>
          <p:cNvPr id="5" name="TextBox 4"/>
          <p:cNvSpPr txBox="1"/>
          <p:nvPr/>
        </p:nvSpPr>
        <p:spPr>
          <a:xfrm>
            <a:off x="609600" y="609600"/>
            <a:ext cx="8001000" cy="923330"/>
          </a:xfrm>
          <a:prstGeom prst="rect">
            <a:avLst/>
          </a:prstGeom>
          <a:solidFill>
            <a:srgbClr val="DCE6F2">
              <a:alpha val="89804"/>
            </a:srgbClr>
          </a:solidFill>
        </p:spPr>
        <p:txBody>
          <a:bodyPr wrap="square" rtlCol="0">
            <a:spAutoFit/>
          </a:bodyPr>
          <a:lstStyle/>
          <a:p>
            <a:pPr algn="ctr" eaLnBrk="0" fontAlgn="base" hangingPunct="0">
              <a:spcBef>
                <a:spcPct val="0"/>
              </a:spcBef>
              <a:spcAft>
                <a:spcPct val="0"/>
              </a:spcAft>
            </a:pPr>
            <a:r>
              <a:rPr lang="en-US" sz="5400" b="1" i="1" u="sng" dirty="0">
                <a:solidFill>
                  <a:prstClr val="black"/>
                </a:solidFill>
              </a:rPr>
              <a:t>Investment Fundamentals</a:t>
            </a:r>
          </a:p>
        </p:txBody>
      </p:sp>
    </p:spTree>
    <p:extLst>
      <p:ext uri="{BB962C8B-B14F-4D97-AF65-F5344CB8AC3E}">
        <p14:creationId xmlns:p14="http://schemas.microsoft.com/office/powerpoint/2010/main" val="2514099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http://strivingforwisdom.files.wordpress.com/2012/01/college-loan-debt-roommate1.jpg?w=6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457200"/>
            <a:ext cx="8860168" cy="586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841920"/>
            <a:ext cx="8001000" cy="769441"/>
          </a:xfrm>
          <a:prstGeom prst="rect">
            <a:avLst/>
          </a:prstGeom>
          <a:solidFill>
            <a:schemeClr val="bg1">
              <a:alpha val="80000"/>
            </a:schemeClr>
          </a:solidFill>
        </p:spPr>
        <p:txBody>
          <a:bodyPr wrap="square" rtlCol="0">
            <a:spAutoFit/>
          </a:bodyPr>
          <a:lstStyle/>
          <a:p>
            <a:pPr eaLnBrk="0" fontAlgn="base" hangingPunct="0">
              <a:spcBef>
                <a:spcPct val="0"/>
              </a:spcBef>
              <a:spcAft>
                <a:spcPct val="0"/>
              </a:spcAft>
            </a:pPr>
            <a:r>
              <a:rPr lang="en-US" sz="4400" b="1" i="1" u="sng" dirty="0">
                <a:solidFill>
                  <a:prstClr val="black"/>
                </a:solidFill>
              </a:rPr>
              <a:t>Symptoms of Financial Bondage</a:t>
            </a:r>
          </a:p>
        </p:txBody>
      </p:sp>
      <p:sp>
        <p:nvSpPr>
          <p:cNvPr id="4" name="Rectangle 2"/>
          <p:cNvSpPr txBox="1">
            <a:spLocks noChangeArrowheads="1"/>
          </p:cNvSpPr>
          <p:nvPr/>
        </p:nvSpPr>
        <p:spPr>
          <a:xfrm>
            <a:off x="609600" y="1676400"/>
            <a:ext cx="7924800" cy="4343400"/>
          </a:xfrm>
          <a:prstGeom prst="rect">
            <a:avLst/>
          </a:prstGeom>
          <a:solidFill>
            <a:schemeClr val="bg1">
              <a:alpha val="80000"/>
            </a:schemeClr>
          </a:solidFill>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Monotype Sorts" charset="2"/>
              <a:buNone/>
            </a:pPr>
            <a:r>
              <a:rPr lang="en-US" sz="2800" b="1" dirty="0" smtClean="0">
                <a:solidFill>
                  <a:prstClr val="black"/>
                </a:solidFill>
                <a:latin typeface="Arial" charset="0"/>
              </a:rPr>
              <a:t>1.  Overdue Bills</a:t>
            </a:r>
          </a:p>
          <a:p>
            <a:pPr>
              <a:buFont typeface="Monotype Sorts" charset="2"/>
              <a:buNone/>
            </a:pPr>
            <a:r>
              <a:rPr lang="en-US" sz="2800" b="1" dirty="0" smtClean="0">
                <a:solidFill>
                  <a:prstClr val="black"/>
                </a:solidFill>
                <a:latin typeface="Arial" charset="0"/>
              </a:rPr>
              <a:t>2.  Worrying over investments.</a:t>
            </a:r>
          </a:p>
          <a:p>
            <a:pPr>
              <a:buFont typeface="Monotype Sorts" charset="2"/>
              <a:buNone/>
            </a:pPr>
            <a:r>
              <a:rPr lang="en-US" sz="2800" b="1" dirty="0" smtClean="0">
                <a:solidFill>
                  <a:prstClr val="black"/>
                </a:solidFill>
                <a:latin typeface="Arial" charset="0"/>
              </a:rPr>
              <a:t>3.  “Get-Rich-Quick” Attitude;  Those who attempt to make money fast usually fail.</a:t>
            </a:r>
          </a:p>
          <a:p>
            <a:pPr>
              <a:buFont typeface="Monotype Sorts" charset="2"/>
              <a:buNone/>
            </a:pPr>
            <a:r>
              <a:rPr lang="en-US" sz="2800" b="1" dirty="0" smtClean="0">
                <a:solidFill>
                  <a:prstClr val="black"/>
                </a:solidFill>
                <a:latin typeface="Arial" charset="0"/>
              </a:rPr>
              <a:t>4.  No desire for gainful employment and a sense of being overwhelmed</a:t>
            </a:r>
          </a:p>
          <a:p>
            <a:pPr>
              <a:buFont typeface="Monotype Sorts" charset="2"/>
              <a:buNone/>
            </a:pPr>
            <a:r>
              <a:rPr lang="en-US" sz="2800" b="1" dirty="0" smtClean="0">
                <a:solidFill>
                  <a:prstClr val="black"/>
                </a:solidFill>
                <a:latin typeface="Arial" charset="0"/>
              </a:rPr>
              <a:t>5.  Being Deceitful;  Shading the truth about a financial product you may be selling</a:t>
            </a:r>
            <a:endParaRPr lang="en-US" sz="2800" b="1" dirty="0">
              <a:solidFill>
                <a:prstClr val="black"/>
              </a:solidFill>
              <a:latin typeface="Arial" charset="0"/>
            </a:endParaRPr>
          </a:p>
        </p:txBody>
      </p:sp>
    </p:spTree>
    <p:extLst>
      <p:ext uri="{BB962C8B-B14F-4D97-AF65-F5344CB8AC3E}">
        <p14:creationId xmlns:p14="http://schemas.microsoft.com/office/powerpoint/2010/main" val="2825756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841920"/>
            <a:ext cx="8001000" cy="769441"/>
          </a:xfrm>
          <a:prstGeom prst="rect">
            <a:avLst/>
          </a:prstGeom>
          <a:solidFill>
            <a:schemeClr val="bg1">
              <a:alpha val="80000"/>
            </a:schemeClr>
          </a:solidFill>
        </p:spPr>
        <p:txBody>
          <a:bodyPr wrap="square" rtlCol="0">
            <a:spAutoFit/>
          </a:bodyPr>
          <a:lstStyle/>
          <a:p>
            <a:pPr eaLnBrk="0" fontAlgn="base" hangingPunct="0">
              <a:spcBef>
                <a:spcPct val="0"/>
              </a:spcBef>
              <a:spcAft>
                <a:spcPct val="0"/>
              </a:spcAft>
            </a:pPr>
            <a:r>
              <a:rPr lang="en-US" sz="4400" b="1" i="1" u="sng" dirty="0">
                <a:solidFill>
                  <a:prstClr val="black"/>
                </a:solidFill>
              </a:rPr>
              <a:t>Symptoms of Financial Bondage</a:t>
            </a:r>
          </a:p>
        </p:txBody>
      </p:sp>
      <p:sp>
        <p:nvSpPr>
          <p:cNvPr id="4" name="Rectangle 2"/>
          <p:cNvSpPr txBox="1">
            <a:spLocks noChangeArrowheads="1"/>
          </p:cNvSpPr>
          <p:nvPr/>
        </p:nvSpPr>
        <p:spPr>
          <a:xfrm>
            <a:off x="630963" y="2133600"/>
            <a:ext cx="7924800" cy="3657600"/>
          </a:xfrm>
          <a:prstGeom prst="rect">
            <a:avLst/>
          </a:prstGeom>
          <a:solidFill>
            <a:schemeClr val="bg1">
              <a:alpha val="80000"/>
            </a:schemeClr>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Monotype Sorts" charset="2"/>
              <a:buNone/>
            </a:pPr>
            <a:r>
              <a:rPr lang="en-US" sz="2800" b="1" dirty="0" smtClean="0">
                <a:solidFill>
                  <a:prstClr val="black"/>
                </a:solidFill>
                <a:latin typeface="Arial" charset="0"/>
              </a:rPr>
              <a:t>6.  Being Greedy;  Always wanting more than you have to the exclusion of family members</a:t>
            </a:r>
          </a:p>
          <a:p>
            <a:pPr>
              <a:buFont typeface="Monotype Sorts" charset="2"/>
              <a:buNone/>
            </a:pPr>
            <a:r>
              <a:rPr lang="en-US" sz="2800" b="1" dirty="0" smtClean="0">
                <a:solidFill>
                  <a:prstClr val="black"/>
                </a:solidFill>
                <a:latin typeface="Arial" charset="0"/>
              </a:rPr>
              <a:t>7.  Trying to keep up with the Jones</a:t>
            </a:r>
          </a:p>
          <a:p>
            <a:pPr>
              <a:buFont typeface="Monotype Sorts" charset="2"/>
              <a:buNone/>
            </a:pPr>
            <a:r>
              <a:rPr lang="en-US" sz="2800" b="1" dirty="0" smtClean="0">
                <a:solidFill>
                  <a:prstClr val="black"/>
                </a:solidFill>
                <a:latin typeface="Arial" charset="0"/>
              </a:rPr>
              <a:t>8.  Not meeting family needs</a:t>
            </a:r>
          </a:p>
          <a:p>
            <a:pPr>
              <a:buFont typeface="Monotype Sorts" charset="2"/>
              <a:buNone/>
            </a:pPr>
            <a:r>
              <a:rPr lang="en-US" sz="2800" b="1" dirty="0" smtClean="0">
                <a:solidFill>
                  <a:prstClr val="black"/>
                </a:solidFill>
                <a:latin typeface="Arial" charset="0"/>
              </a:rPr>
              <a:t>9.  Over commitment to work</a:t>
            </a:r>
          </a:p>
          <a:p>
            <a:pPr>
              <a:buFont typeface="Monotype Sorts" charset="2"/>
              <a:buNone/>
            </a:pPr>
            <a:r>
              <a:rPr lang="en-US" sz="2800" b="1" dirty="0" smtClean="0">
                <a:solidFill>
                  <a:prstClr val="black"/>
                </a:solidFill>
                <a:latin typeface="Arial" charset="0"/>
              </a:rPr>
              <a:t>10.  Financial resentment</a:t>
            </a:r>
            <a:endParaRPr lang="en-US" sz="2800" b="1" dirty="0">
              <a:solidFill>
                <a:prstClr val="black"/>
              </a:solidFill>
              <a:latin typeface="Arial" charset="0"/>
            </a:endParaRPr>
          </a:p>
        </p:txBody>
      </p:sp>
    </p:spTree>
    <p:extLst>
      <p:ext uri="{BB962C8B-B14F-4D97-AF65-F5344CB8AC3E}">
        <p14:creationId xmlns:p14="http://schemas.microsoft.com/office/powerpoint/2010/main" val="281926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http://cdn.theguardian.tv/brightcove/poster/2012/8/8/120808FinancialCrisis_65211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0"/>
            <a:ext cx="9245600" cy="693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81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667000" y="990600"/>
            <a:ext cx="3962400" cy="884238"/>
          </a:xfrm>
          <a:prstGeom prst="rect">
            <a:avLst/>
          </a:prstGeom>
          <a:noFill/>
          <a:ln/>
          <a:effectLst/>
        </p:spPr>
        <p:txBody>
          <a:bodyPr tIns="46038" bIns="46038" anchor="b"/>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i="1" u="sng" dirty="0" smtClean="0">
                <a:latin typeface="Arial" charset="0"/>
              </a:rPr>
              <a:t>Red Flags</a:t>
            </a:r>
            <a:endParaRPr lang="en-US" b="1" i="1" u="sng" dirty="0">
              <a:latin typeface="Arial" charset="0"/>
            </a:endParaRPr>
          </a:p>
        </p:txBody>
      </p:sp>
      <p:sp>
        <p:nvSpPr>
          <p:cNvPr id="4" name="Rectangle 3"/>
          <p:cNvSpPr txBox="1">
            <a:spLocks noChangeArrowheads="1"/>
          </p:cNvSpPr>
          <p:nvPr/>
        </p:nvSpPr>
        <p:spPr>
          <a:xfrm>
            <a:off x="457200" y="2590800"/>
            <a:ext cx="8229600" cy="2925763"/>
          </a:xfrm>
          <a:prstGeom prst="rect">
            <a:avLst/>
          </a:prstGeom>
          <a:noFill/>
          <a:ln/>
        </p:spPr>
        <p:txBody>
          <a:bodyPr tIns="46038" bIns="46038"/>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1" dirty="0" smtClean="0">
                <a:solidFill>
                  <a:prstClr val="black"/>
                </a:solidFill>
              </a:rPr>
              <a:t>  </a:t>
            </a:r>
            <a:r>
              <a:rPr lang="en-US" sz="2400" b="1" dirty="0" smtClean="0">
                <a:solidFill>
                  <a:prstClr val="black"/>
                </a:solidFill>
                <a:latin typeface="Arial" charset="0"/>
              </a:rPr>
              <a:t>Retirement Accounts</a:t>
            </a:r>
          </a:p>
          <a:p>
            <a:pPr lvl="1"/>
            <a:r>
              <a:rPr lang="en-US" sz="2400" b="1" dirty="0" smtClean="0">
                <a:solidFill>
                  <a:prstClr val="black"/>
                </a:solidFill>
                <a:latin typeface="Arial" charset="0"/>
              </a:rPr>
              <a:t>Private retirement accounts are beneficial because they form voluntary savings, and the majority of these funds are reinvested in the economy.</a:t>
            </a:r>
          </a:p>
          <a:p>
            <a:pPr lvl="1">
              <a:buFont typeface="Monotype Sorts" charset="2"/>
              <a:buNone/>
            </a:pPr>
            <a:endParaRPr lang="en-US" sz="1000" b="1" dirty="0" smtClean="0">
              <a:solidFill>
                <a:prstClr val="black"/>
              </a:solidFill>
              <a:latin typeface="Arial" charset="0"/>
            </a:endParaRPr>
          </a:p>
          <a:p>
            <a:pPr lvl="1"/>
            <a:r>
              <a:rPr lang="en-US" sz="2400" b="1" dirty="0" smtClean="0">
                <a:solidFill>
                  <a:prstClr val="black"/>
                </a:solidFill>
                <a:latin typeface="Arial" charset="0"/>
              </a:rPr>
              <a:t>However, these same funds are an attractive solution to solve the solvency problems of  Social Security and Medicare/Medicaid.</a:t>
            </a:r>
            <a:endParaRPr lang="en-US" sz="2400" b="1" dirty="0">
              <a:solidFill>
                <a:prstClr val="black"/>
              </a:solidFill>
              <a:latin typeface="Arial" charset="0"/>
            </a:endParaRPr>
          </a:p>
        </p:txBody>
      </p:sp>
    </p:spTree>
    <p:extLst>
      <p:ext uri="{BB962C8B-B14F-4D97-AF65-F5344CB8AC3E}">
        <p14:creationId xmlns:p14="http://schemas.microsoft.com/office/powerpoint/2010/main" val="2515305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066800" y="1295400"/>
            <a:ext cx="7086600" cy="808038"/>
          </a:xfrm>
          <a:noFill/>
          <a:ln/>
          <a:effectLst/>
        </p:spPr>
        <p:txBody>
          <a:bodyPr tIns="46038" bIns="46038" anchor="b"/>
          <a:lstStyle/>
          <a:p>
            <a:r>
              <a:rPr lang="en-US" b="1" i="1" u="sng" dirty="0">
                <a:latin typeface="Arial" charset="0"/>
              </a:rPr>
              <a:t>Red Flags (continued)</a:t>
            </a:r>
          </a:p>
        </p:txBody>
      </p:sp>
      <p:sp>
        <p:nvSpPr>
          <p:cNvPr id="29699" name="Rectangle 3"/>
          <p:cNvSpPr>
            <a:spLocks noGrp="1" noChangeArrowheads="1"/>
          </p:cNvSpPr>
          <p:nvPr>
            <p:ph idx="1"/>
          </p:nvPr>
        </p:nvSpPr>
        <p:spPr>
          <a:xfrm>
            <a:off x="1066800" y="2514600"/>
            <a:ext cx="7162800" cy="3352800"/>
          </a:xfrm>
          <a:noFill/>
          <a:ln/>
        </p:spPr>
        <p:txBody>
          <a:bodyPr tIns="46038" bIns="46038">
            <a:noAutofit/>
          </a:bodyPr>
          <a:lstStyle/>
          <a:p>
            <a:pPr marL="342900" indent="-342900"/>
            <a:r>
              <a:rPr lang="en-US" sz="2400" b="1" dirty="0">
                <a:latin typeface="Arial" charset="0"/>
              </a:rPr>
              <a:t>Social Security in 1991:</a:t>
            </a:r>
          </a:p>
          <a:p>
            <a:pPr marL="742950" lvl="1" indent="-285750"/>
            <a:r>
              <a:rPr lang="en-US" sz="2400" b="1" dirty="0">
                <a:latin typeface="Arial" charset="0"/>
              </a:rPr>
              <a:t>$269 billion went to retirement benefits</a:t>
            </a:r>
          </a:p>
          <a:p>
            <a:pPr marL="742950" lvl="1" indent="-285750"/>
            <a:r>
              <a:rPr lang="en-US" sz="2400" b="1" dirty="0">
                <a:latin typeface="Arial" charset="0"/>
              </a:rPr>
              <a:t>$105 billion went to Medicare</a:t>
            </a:r>
          </a:p>
          <a:p>
            <a:pPr marL="742950" lvl="1" indent="-285750"/>
            <a:r>
              <a:rPr lang="en-US" sz="2400" b="1" dirty="0">
                <a:latin typeface="Arial" charset="0"/>
              </a:rPr>
              <a:t>$28 billion went back to the general fund</a:t>
            </a:r>
          </a:p>
          <a:p>
            <a:pPr marL="742950" lvl="1" indent="-285750">
              <a:spcBef>
                <a:spcPts val="0"/>
              </a:spcBef>
            </a:pPr>
            <a:r>
              <a:rPr lang="en-US" sz="2400" b="1" dirty="0">
                <a:latin typeface="Arial" charset="0"/>
              </a:rPr>
              <a:t>Total:  $402 </a:t>
            </a:r>
            <a:r>
              <a:rPr lang="en-US" sz="2400" b="1" dirty="0" smtClean="0">
                <a:latin typeface="Arial" charset="0"/>
              </a:rPr>
              <a:t>billion  </a:t>
            </a:r>
          </a:p>
          <a:p>
            <a:pPr marL="742950" lvl="1" indent="-285750">
              <a:spcBef>
                <a:spcPts val="0"/>
              </a:spcBef>
              <a:buNone/>
            </a:pPr>
            <a:endParaRPr lang="en-US" sz="2400" b="1" dirty="0">
              <a:latin typeface="Arial" charset="0"/>
            </a:endParaRPr>
          </a:p>
          <a:p>
            <a:pPr marL="742950" lvl="1" indent="-285750">
              <a:spcBef>
                <a:spcPts val="0"/>
              </a:spcBef>
            </a:pPr>
            <a:r>
              <a:rPr lang="en-US" sz="2400" b="1" dirty="0" smtClean="0"/>
              <a:t>For </a:t>
            </a:r>
            <a:r>
              <a:rPr lang="en-US" sz="2400" b="1" dirty="0"/>
              <a:t>year </a:t>
            </a:r>
            <a:r>
              <a:rPr lang="en-US" sz="2400" b="1" dirty="0" smtClean="0"/>
              <a:t>2014--$863 BILLION</a:t>
            </a:r>
            <a:endParaRPr lang="en-US" sz="2400" b="1" dirty="0"/>
          </a:p>
          <a:p>
            <a:pPr marL="742950" lvl="1" indent="-285750"/>
            <a:r>
              <a:rPr lang="en-US" sz="2400" b="1" dirty="0">
                <a:latin typeface="Arial" charset="0"/>
              </a:rPr>
              <a:t>In 1960 there were 14 workers for every retiree.  </a:t>
            </a:r>
            <a:r>
              <a:rPr lang="en-US" sz="2400" b="1" dirty="0" smtClean="0">
                <a:latin typeface="Arial" charset="0"/>
              </a:rPr>
              <a:t>In </a:t>
            </a:r>
            <a:r>
              <a:rPr lang="en-US" sz="2400" b="1" dirty="0">
                <a:latin typeface="Arial" charset="0"/>
              </a:rPr>
              <a:t>the year </a:t>
            </a:r>
            <a:r>
              <a:rPr lang="en-US" sz="2400" b="1" dirty="0" smtClean="0">
                <a:latin typeface="Arial" charset="0"/>
              </a:rPr>
              <a:t>2014 </a:t>
            </a:r>
            <a:r>
              <a:rPr lang="en-US" sz="2400" b="1" dirty="0">
                <a:latin typeface="Arial" charset="0"/>
              </a:rPr>
              <a:t>it will be 1.2 to 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2" name="Picture 2" descr="NASA Astronomers Witness Super-sized Black Hole Swallowing Star."/>
          <p:cNvPicPr>
            <a:picLocks noChangeAspect="1" noChangeArrowheads="1"/>
          </p:cNvPicPr>
          <p:nvPr/>
        </p:nvPicPr>
        <p:blipFill>
          <a:blip r:embed="rId4" cstate="print"/>
          <a:srcRect/>
          <a:stretch>
            <a:fillRect/>
          </a:stretch>
        </p:blipFill>
        <p:spPr bwMode="auto">
          <a:xfrm>
            <a:off x="0" y="-609600"/>
            <a:ext cx="9144000" cy="4144963"/>
          </a:xfrm>
          <a:prstGeom prst="rect">
            <a:avLst/>
          </a:prstGeom>
          <a:noFill/>
        </p:spPr>
      </p:pic>
      <p:sp>
        <p:nvSpPr>
          <p:cNvPr id="4" name="TextBox 3"/>
          <p:cNvSpPr txBox="1"/>
          <p:nvPr/>
        </p:nvSpPr>
        <p:spPr>
          <a:xfrm>
            <a:off x="762000" y="1828800"/>
            <a:ext cx="1981200" cy="461665"/>
          </a:xfrm>
          <a:prstGeom prst="rect">
            <a:avLst/>
          </a:prstGeom>
          <a:solidFill>
            <a:schemeClr val="tx1"/>
          </a:solidFill>
        </p:spPr>
        <p:txBody>
          <a:bodyPr wrap="square" rtlCol="0">
            <a:spAutoFit/>
          </a:bodyPr>
          <a:lstStyle/>
          <a:p>
            <a:pPr eaLnBrk="0" fontAlgn="base" hangingPunct="0">
              <a:spcBef>
                <a:spcPct val="0"/>
              </a:spcBef>
              <a:spcAft>
                <a:spcPct val="0"/>
              </a:spcAft>
            </a:pPr>
            <a:r>
              <a:rPr lang="en-US" sz="2400" b="1" dirty="0">
                <a:solidFill>
                  <a:prstClr val="white"/>
                </a:solidFill>
                <a:latin typeface="Times New Roman" pitchFamily="18" charset="0"/>
              </a:rPr>
              <a:t>Black Hole</a:t>
            </a:r>
          </a:p>
        </p:txBody>
      </p:sp>
      <p:cxnSp>
        <p:nvCxnSpPr>
          <p:cNvPr id="6" name="Straight Connector 5"/>
          <p:cNvCxnSpPr/>
          <p:nvPr/>
        </p:nvCxnSpPr>
        <p:spPr>
          <a:xfrm>
            <a:off x="762000" y="1676400"/>
            <a:ext cx="76200" cy="3048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514600" y="0"/>
            <a:ext cx="4114800" cy="400110"/>
          </a:xfrm>
          <a:prstGeom prst="rect">
            <a:avLst/>
          </a:prstGeom>
          <a:noFill/>
        </p:spPr>
        <p:txBody>
          <a:bodyPr wrap="square" rtlCol="0">
            <a:spAutoFit/>
          </a:bodyPr>
          <a:lstStyle/>
          <a:p>
            <a:pPr algn="ctr" eaLnBrk="0" fontAlgn="base" hangingPunct="0">
              <a:spcBef>
                <a:spcPct val="0"/>
              </a:spcBef>
              <a:spcAft>
                <a:spcPct val="0"/>
              </a:spcAft>
            </a:pPr>
            <a:r>
              <a:rPr lang="en-US" sz="2000" b="1" dirty="0">
                <a:solidFill>
                  <a:prstClr val="white"/>
                </a:solidFill>
                <a:latin typeface="Times New Roman" pitchFamily="18" charset="0"/>
              </a:rPr>
              <a:t>Social Security: Our Black Hole</a:t>
            </a:r>
          </a:p>
        </p:txBody>
      </p:sp>
      <p:sp>
        <p:nvSpPr>
          <p:cNvPr id="12" name="10-Point Star 11"/>
          <p:cNvSpPr/>
          <p:nvPr/>
        </p:nvSpPr>
        <p:spPr>
          <a:xfrm>
            <a:off x="0" y="304800"/>
            <a:ext cx="1524000" cy="1524000"/>
          </a:xfrm>
          <a:prstGeom prst="star1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prstClr val="white"/>
              </a:solidFill>
            </a:endParaRPr>
          </a:p>
        </p:txBody>
      </p:sp>
      <p:sp>
        <p:nvSpPr>
          <p:cNvPr id="3" name="Rectangle 2"/>
          <p:cNvSpPr/>
          <p:nvPr/>
        </p:nvSpPr>
        <p:spPr>
          <a:xfrm>
            <a:off x="609600" y="3810000"/>
            <a:ext cx="7924800" cy="2862322"/>
          </a:xfrm>
          <a:prstGeom prst="rect">
            <a:avLst/>
          </a:prstGeom>
        </p:spPr>
        <p:txBody>
          <a:bodyPr wrap="square">
            <a:spAutoFit/>
          </a:bodyPr>
          <a:lstStyle/>
          <a:p>
            <a:r>
              <a:rPr lang="en-US" dirty="0"/>
              <a:t>Social Security is not sustainable over the long term at current benefit and tax rates. In 2010, the program paid more in benefits and expenses than it collected in taxes and other noninterest income, and the 2013 Trustees Report projects this pattern to continue for the next 75 years. The Trustees estimate that the trust fund reserves will be exhausted by 2033. At that point, payroll taxes and other income will flow into the fund but will be sufficient to pay only about 75% of program costs. As reported in the 2013 Trustees Report, the projected shortfall over the next 75 years is 2.72% of taxable payroll. Fast Facts &amp; Figures About Social Security, </a:t>
            </a:r>
            <a:r>
              <a:rPr lang="en-US" dirty="0" smtClean="0"/>
              <a:t>2014. </a:t>
            </a:r>
            <a:r>
              <a:rPr lang="en-US" dirty="0"/>
              <a:t>What this is basically saying is that the Social Security system is now officially running at a deficit forecasted from now for the next 75 years</a:t>
            </a:r>
            <a:r>
              <a:rPr lang="en-US" dirty="0" smtClean="0"/>
              <a:t>.</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sndAc>
          <p:stSnd>
            <p:snd r:embed="rId3" name="twilight zone1.wav"/>
          </p:stSnd>
        </p:sndAc>
      </p:transition>
    </mc:Choice>
    <mc:Fallback xmlns="">
      <p:transition spd="med">
        <p:fade/>
        <p:sndAc>
          <p:stSnd>
            <p:snd r:embed="rId5" name="twilight zone1.wav"/>
          </p:st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idx="1"/>
          </p:nvPr>
        </p:nvSpPr>
        <p:spPr>
          <a:xfrm>
            <a:off x="1828800" y="2286000"/>
            <a:ext cx="6781800" cy="4343400"/>
          </a:xfrm>
          <a:noFill/>
          <a:ln/>
        </p:spPr>
        <p:txBody>
          <a:bodyPr tIns="46038" bIns="46038"/>
          <a:lstStyle/>
          <a:p>
            <a:pPr marL="342900" indent="-342900"/>
            <a:r>
              <a:rPr lang="en-US" sz="3200" b="1" i="1">
                <a:latin typeface="Arial" charset="0"/>
              </a:rPr>
              <a:t>I.  Typical American</a:t>
            </a:r>
          </a:p>
          <a:p>
            <a:pPr marL="342900" indent="-342900">
              <a:buFont typeface="Monotype Sorts" charset="2"/>
              <a:buNone/>
            </a:pPr>
            <a:endParaRPr lang="en-US" b="1" i="1">
              <a:latin typeface="Arial" charset="0"/>
            </a:endParaRPr>
          </a:p>
          <a:p>
            <a:pPr marL="342900" indent="-342900"/>
            <a:r>
              <a:rPr lang="en-US" sz="3200" b="1" i="1">
                <a:latin typeface="Arial" charset="0"/>
              </a:rPr>
              <a:t>II.  Managing Your Financial 	Affairs</a:t>
            </a:r>
          </a:p>
          <a:p>
            <a:pPr marL="342900" indent="-342900">
              <a:buFont typeface="Monotype Sorts" charset="2"/>
              <a:buNone/>
            </a:pPr>
            <a:endParaRPr lang="en-US" sz="3200" b="1" i="1">
              <a:latin typeface="Arial" charset="0"/>
            </a:endParaRPr>
          </a:p>
          <a:p>
            <a:pPr marL="342900" indent="-342900"/>
            <a:r>
              <a:rPr lang="en-US" sz="3200" b="1" i="1">
                <a:latin typeface="Arial" charset="0"/>
              </a:rPr>
              <a:t>III.  Overview of Managing</a:t>
            </a:r>
          </a:p>
          <a:p>
            <a:pPr marL="342900" indent="-342900">
              <a:buFont typeface="Monotype Sorts" charset="2"/>
              <a:buNone/>
            </a:pPr>
            <a:r>
              <a:rPr lang="en-US" sz="3200" b="1" i="1">
                <a:latin typeface="Arial" charset="0"/>
              </a:rPr>
              <a:t>         Process</a:t>
            </a:r>
          </a:p>
        </p:txBody>
      </p:sp>
      <p:sp>
        <p:nvSpPr>
          <p:cNvPr id="33795" name="WordArt 3"/>
          <p:cNvSpPr>
            <a:spLocks noChangeArrowheads="1" noChangeShapeType="1" noTextEdit="1"/>
          </p:cNvSpPr>
          <p:nvPr/>
        </p:nvSpPr>
        <p:spPr bwMode="auto">
          <a:xfrm>
            <a:off x="990600" y="762000"/>
            <a:ext cx="7467600" cy="9906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dirty="0">
                <a:ln w="12700">
                  <a:solidFill>
                    <a:srgbClr val="EAEAEA"/>
                  </a:solidFill>
                  <a:round/>
                  <a:headEnd type="none" w="sm" len="sm"/>
                  <a:tailEnd type="none" w="sm" len="sm"/>
                </a:ln>
                <a:effectLst>
                  <a:outerShdw dist="35921" dir="2700000" sy="50000" kx="2115830" algn="bl" rotWithShape="0">
                    <a:srgbClr val="C0C0C0"/>
                  </a:outerShdw>
                </a:effectLst>
                <a:latin typeface="Arial Black"/>
              </a:rPr>
              <a:t>Introduction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524000" y="609600"/>
            <a:ext cx="6172200" cy="990600"/>
          </a:xfrm>
          <a:noFill/>
          <a:ln/>
          <a:effectLst/>
        </p:spPr>
        <p:txBody>
          <a:bodyPr tIns="46038" bIns="46038" anchor="b">
            <a:normAutofit fontScale="90000"/>
          </a:bodyPr>
          <a:lstStyle/>
          <a:p>
            <a:r>
              <a:rPr lang="en-US" sz="4400" b="1" i="1" u="sng" dirty="0">
                <a:latin typeface="Arial" charset="0"/>
              </a:rPr>
              <a:t>Introduction (continued)</a:t>
            </a:r>
          </a:p>
        </p:txBody>
      </p:sp>
      <p:sp>
        <p:nvSpPr>
          <p:cNvPr id="35843" name="Rectangle 3"/>
          <p:cNvSpPr>
            <a:spLocks noGrp="1" noChangeArrowheads="1"/>
          </p:cNvSpPr>
          <p:nvPr>
            <p:ph idx="1"/>
          </p:nvPr>
        </p:nvSpPr>
        <p:spPr>
          <a:xfrm>
            <a:off x="1066800" y="1981200"/>
            <a:ext cx="6781800" cy="4343400"/>
          </a:xfrm>
          <a:noFill/>
          <a:ln/>
        </p:spPr>
        <p:txBody>
          <a:bodyPr tIns="46038" bIns="46038">
            <a:normAutofit/>
          </a:bodyPr>
          <a:lstStyle/>
          <a:p>
            <a:r>
              <a:rPr lang="en-US" b="1" dirty="0">
                <a:latin typeface="Arial" charset="0"/>
              </a:rPr>
              <a:t>A.  Establish Your </a:t>
            </a:r>
            <a:r>
              <a:rPr lang="en-US" b="1" dirty="0" smtClean="0">
                <a:latin typeface="Arial" charset="0"/>
              </a:rPr>
              <a:t>Financial</a:t>
            </a:r>
          </a:p>
          <a:p>
            <a:pPr>
              <a:buNone/>
            </a:pPr>
            <a:r>
              <a:rPr lang="en-US" b="1" dirty="0">
                <a:latin typeface="Arial" charset="0"/>
              </a:rPr>
              <a:t> </a:t>
            </a:r>
            <a:r>
              <a:rPr lang="en-US" b="1" dirty="0" smtClean="0">
                <a:latin typeface="Arial" charset="0"/>
              </a:rPr>
              <a:t>        </a:t>
            </a:r>
            <a:r>
              <a:rPr lang="en-US" b="1" dirty="0">
                <a:latin typeface="Arial" charset="0"/>
              </a:rPr>
              <a:t>Goals</a:t>
            </a:r>
          </a:p>
          <a:p>
            <a:r>
              <a:rPr lang="en-US" dirty="0">
                <a:latin typeface="Arial" charset="0"/>
              </a:rPr>
              <a:t>B.  </a:t>
            </a:r>
            <a:r>
              <a:rPr lang="en-US" b="1" dirty="0">
                <a:latin typeface="Arial" charset="0"/>
              </a:rPr>
              <a:t>Get Started Now By:</a:t>
            </a:r>
          </a:p>
          <a:p>
            <a:pPr lvl="1"/>
            <a:r>
              <a:rPr lang="en-US" sz="2400" dirty="0">
                <a:latin typeface="Arial" charset="0"/>
              </a:rPr>
              <a:t>1.  Paying Yourself First</a:t>
            </a:r>
          </a:p>
          <a:p>
            <a:pPr lvl="1"/>
            <a:r>
              <a:rPr lang="en-US" sz="2400" dirty="0">
                <a:latin typeface="Arial" charset="0"/>
              </a:rPr>
              <a:t>2.  Finding Dollars to Save</a:t>
            </a:r>
          </a:p>
          <a:p>
            <a:pPr lvl="1"/>
            <a:r>
              <a:rPr lang="en-US" sz="2400" dirty="0">
                <a:latin typeface="Arial" charset="0"/>
              </a:rPr>
              <a:t>3.  Emergency Fund</a:t>
            </a:r>
          </a:p>
          <a:p>
            <a:r>
              <a:rPr lang="en-US" dirty="0">
                <a:latin typeface="Arial" charset="0"/>
              </a:rPr>
              <a:t>C.  </a:t>
            </a:r>
            <a:r>
              <a:rPr lang="en-US" b="1" dirty="0">
                <a:latin typeface="Arial" charset="0"/>
              </a:rPr>
              <a:t>The Power of Compound </a:t>
            </a:r>
            <a:endParaRPr lang="en-US" b="1" dirty="0" smtClean="0">
              <a:latin typeface="Arial" charset="0"/>
            </a:endParaRPr>
          </a:p>
          <a:p>
            <a:pPr>
              <a:buNone/>
            </a:pPr>
            <a:r>
              <a:rPr lang="en-US" b="1" dirty="0">
                <a:latin typeface="Arial" charset="0"/>
              </a:rPr>
              <a:t> </a:t>
            </a:r>
            <a:r>
              <a:rPr lang="en-US" b="1" dirty="0" smtClean="0">
                <a:latin typeface="Arial" charset="0"/>
              </a:rPr>
              <a:t>        Interest</a:t>
            </a:r>
            <a:r>
              <a:rPr lang="en-US" dirty="0" smtClean="0">
                <a:latin typeface="Arial" charset="0"/>
              </a:rPr>
              <a:t>--</a:t>
            </a:r>
            <a:r>
              <a:rPr lang="en-US" dirty="0">
                <a:latin typeface="Arial" charset="0"/>
              </a:rPr>
              <a:t>Make it Work for You</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33400" y="609600"/>
            <a:ext cx="8229600" cy="1143000"/>
          </a:xfrm>
          <a:noFill/>
          <a:ln/>
          <a:effectLst/>
        </p:spPr>
        <p:txBody>
          <a:bodyPr tIns="46038" bIns="46038" anchor="b"/>
          <a:lstStyle/>
          <a:p>
            <a:r>
              <a:rPr lang="en-US" sz="4400" dirty="0">
                <a:latin typeface="Arial" charset="0"/>
              </a:rPr>
              <a:t>Introduction (continued)</a:t>
            </a:r>
          </a:p>
        </p:txBody>
      </p:sp>
      <p:sp>
        <p:nvSpPr>
          <p:cNvPr id="37891" name="Rectangle 3"/>
          <p:cNvSpPr>
            <a:spLocks noGrp="1" noChangeArrowheads="1"/>
          </p:cNvSpPr>
          <p:nvPr>
            <p:ph idx="1"/>
          </p:nvPr>
        </p:nvSpPr>
        <p:spPr>
          <a:xfrm>
            <a:off x="457200" y="2133600"/>
            <a:ext cx="8229600" cy="2895600"/>
          </a:xfrm>
          <a:noFill/>
          <a:ln/>
        </p:spPr>
        <p:txBody>
          <a:bodyPr tIns="46038" bIns="46038"/>
          <a:lstStyle/>
          <a:p>
            <a:r>
              <a:rPr lang="en-US" b="1" dirty="0">
                <a:latin typeface="Arial" charset="0"/>
              </a:rPr>
              <a:t>D.  Buying the Right Life Insurance</a:t>
            </a:r>
          </a:p>
          <a:p>
            <a:r>
              <a:rPr lang="en-US" b="1" dirty="0">
                <a:latin typeface="Arial" charset="0"/>
              </a:rPr>
              <a:t>E.  Beating Uncle Sam</a:t>
            </a:r>
          </a:p>
          <a:p>
            <a:r>
              <a:rPr lang="en-US" b="1" dirty="0">
                <a:latin typeface="Arial" charset="0"/>
              </a:rPr>
              <a:t>F.  Investing for the Future--Using 	Common Stocks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133600" y="990600"/>
            <a:ext cx="4119032" cy="808038"/>
          </a:xfrm>
          <a:prstGeom prst="rect">
            <a:avLst/>
          </a:prstGeom>
          <a:noFill/>
          <a:ln/>
          <a:effectLst/>
        </p:spPr>
        <p:txBody>
          <a:bodyPr tIns="46038" bIns="46038" anchor="b"/>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i="1" dirty="0" smtClean="0">
                <a:effectLst>
                  <a:outerShdw blurRad="38100" dist="38100" dir="2700000" algn="tl">
                    <a:srgbClr val="000000">
                      <a:alpha val="43137"/>
                    </a:srgbClr>
                  </a:outerShdw>
                </a:effectLst>
                <a:latin typeface="Arial" charset="0"/>
              </a:rPr>
              <a:t>Planning</a:t>
            </a:r>
            <a:endParaRPr lang="en-US" b="1" i="1" dirty="0">
              <a:effectLst>
                <a:outerShdw blurRad="38100" dist="38100" dir="2700000" algn="tl">
                  <a:srgbClr val="000000">
                    <a:alpha val="43137"/>
                  </a:srgbClr>
                </a:outerShdw>
              </a:effectLst>
              <a:latin typeface="Arial" charset="0"/>
            </a:endParaRPr>
          </a:p>
        </p:txBody>
      </p:sp>
      <p:sp>
        <p:nvSpPr>
          <p:cNvPr id="4" name="Rectangle 3"/>
          <p:cNvSpPr txBox="1">
            <a:spLocks noChangeArrowheads="1"/>
          </p:cNvSpPr>
          <p:nvPr/>
        </p:nvSpPr>
        <p:spPr>
          <a:xfrm>
            <a:off x="838200" y="1981200"/>
            <a:ext cx="7086600" cy="3078162"/>
          </a:xfrm>
          <a:prstGeom prst="rect">
            <a:avLst/>
          </a:prstGeom>
          <a:solidFill>
            <a:schemeClr val="bg1">
              <a:alpha val="60000"/>
            </a:schemeClr>
          </a:solidFill>
          <a:ln/>
        </p:spPr>
        <p:txBody>
          <a:bodyPr tIns="46038" bIns="46038">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i="1" dirty="0" smtClean="0">
                <a:effectLst>
                  <a:outerShdw blurRad="38100" dist="38100" dir="2700000" algn="tl">
                    <a:srgbClr val="000000">
                      <a:alpha val="43137"/>
                    </a:srgbClr>
                  </a:outerShdw>
                </a:effectLst>
                <a:latin typeface="Arial" charset="0"/>
              </a:rPr>
              <a:t>1.  Assessing Current Financial Conditions</a:t>
            </a:r>
          </a:p>
          <a:p>
            <a:pPr>
              <a:buFont typeface="Monotype Sorts" charset="2"/>
              <a:buNone/>
            </a:pPr>
            <a:endParaRPr lang="en-US" sz="1000" b="1" i="1" dirty="0" smtClean="0">
              <a:effectLst>
                <a:outerShdw blurRad="38100" dist="38100" dir="2700000" algn="tl">
                  <a:srgbClr val="000000">
                    <a:alpha val="43137"/>
                  </a:srgbClr>
                </a:outerShdw>
              </a:effectLst>
              <a:latin typeface="Arial" charset="0"/>
            </a:endParaRPr>
          </a:p>
          <a:p>
            <a:pPr lvl="1"/>
            <a:r>
              <a:rPr lang="en-US" b="1" dirty="0" smtClean="0">
                <a:effectLst>
                  <a:outerShdw blurRad="38100" dist="38100" dir="2700000" algn="tl">
                    <a:srgbClr val="000000">
                      <a:alpha val="43137"/>
                    </a:srgbClr>
                  </a:outerShdw>
                </a:effectLst>
                <a:latin typeface="Arial" charset="0"/>
              </a:rPr>
              <a:t>a.  The Personal Balance Sheet</a:t>
            </a:r>
          </a:p>
          <a:p>
            <a:pPr lvl="1"/>
            <a:r>
              <a:rPr lang="en-US" b="1" dirty="0" smtClean="0">
                <a:effectLst>
                  <a:outerShdw blurRad="38100" dist="38100" dir="2700000" algn="tl">
                    <a:srgbClr val="000000">
                      <a:alpha val="43137"/>
                    </a:srgbClr>
                  </a:outerShdw>
                </a:effectLst>
                <a:latin typeface="Arial" charset="0"/>
              </a:rPr>
              <a:t>b.  The Personal Income Statement</a:t>
            </a:r>
          </a:p>
          <a:p>
            <a:pPr lvl="1"/>
            <a:r>
              <a:rPr lang="en-US" b="1" dirty="0" smtClean="0">
                <a:effectLst>
                  <a:outerShdw blurRad="38100" dist="38100" dir="2700000" algn="tl">
                    <a:srgbClr val="000000">
                      <a:alpha val="43137"/>
                    </a:srgbClr>
                  </a:outerShdw>
                </a:effectLst>
                <a:latin typeface="Arial" charset="0"/>
              </a:rPr>
              <a:t>c.  Relationship between the two statements</a:t>
            </a:r>
          </a:p>
          <a:p>
            <a:pPr lvl="1"/>
            <a:r>
              <a:rPr lang="en-US" b="1" dirty="0" smtClean="0">
                <a:effectLst>
                  <a:outerShdw blurRad="38100" dist="38100" dir="2700000" algn="tl">
                    <a:srgbClr val="000000">
                      <a:alpha val="43137"/>
                    </a:srgbClr>
                  </a:outerShdw>
                </a:effectLst>
                <a:latin typeface="Arial" charset="0"/>
              </a:rPr>
              <a:t>d.  Assessing your current position</a:t>
            </a:r>
          </a:p>
          <a:p>
            <a:pPr lvl="1">
              <a:buFont typeface="Monotype Sorts" charset="2"/>
              <a:buNone/>
            </a:pPr>
            <a:endParaRPr lang="en-US" sz="1300" b="1" dirty="0" smtClean="0">
              <a:effectLst>
                <a:outerShdw blurRad="38100" dist="38100" dir="2700000" algn="tl">
                  <a:srgbClr val="000000">
                    <a:alpha val="43137"/>
                  </a:srgbClr>
                </a:outerShdw>
              </a:effectLst>
              <a:latin typeface="Arial" charset="0"/>
            </a:endParaRPr>
          </a:p>
          <a:p>
            <a:r>
              <a:rPr lang="en-US" b="1" i="1" dirty="0" smtClean="0">
                <a:effectLst>
                  <a:outerShdw blurRad="38100" dist="38100" dir="2700000" algn="tl">
                    <a:srgbClr val="000000">
                      <a:alpha val="43137"/>
                    </a:srgbClr>
                  </a:outerShdw>
                </a:effectLst>
                <a:latin typeface="Arial" charset="0"/>
              </a:rPr>
              <a:t>2.  Establishing Financial Goals</a:t>
            </a:r>
          </a:p>
          <a:p>
            <a:pPr>
              <a:buFont typeface="Monotype Sorts" charset="2"/>
              <a:buNone/>
            </a:pPr>
            <a:endParaRPr lang="en-US" sz="1300" b="1" i="1" dirty="0" smtClean="0">
              <a:effectLst>
                <a:outerShdw blurRad="38100" dist="38100" dir="2700000" algn="tl">
                  <a:srgbClr val="000000">
                    <a:alpha val="43137"/>
                  </a:srgbClr>
                </a:outerShdw>
              </a:effectLst>
              <a:latin typeface="Arial" charset="0"/>
            </a:endParaRPr>
          </a:p>
          <a:p>
            <a:r>
              <a:rPr lang="en-US" b="1" i="1" dirty="0" smtClean="0">
                <a:effectLst>
                  <a:outerShdw blurRad="38100" dist="38100" dir="2700000" algn="tl">
                    <a:srgbClr val="000000">
                      <a:alpha val="43137"/>
                    </a:srgbClr>
                  </a:outerShdw>
                </a:effectLst>
                <a:latin typeface="Arial" charset="0"/>
              </a:rPr>
              <a:t>3.  Budgeting for Goal Achievement</a:t>
            </a:r>
            <a:endParaRPr lang="en-US" b="1" i="1" dirty="0">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964815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533400" y="609600"/>
            <a:ext cx="7686675" cy="1123950"/>
          </a:xfrm>
          <a:noFill/>
          <a:ln/>
          <a:effectLst/>
        </p:spPr>
        <p:txBody>
          <a:bodyPr tIns="46038" bIns="46038" anchor="b">
            <a:normAutofit fontScale="90000"/>
          </a:bodyPr>
          <a:lstStyle/>
          <a:p>
            <a:r>
              <a:rPr lang="en-US" sz="4400" b="1" i="1" dirty="0"/>
              <a:t>The Secret of Investing: </a:t>
            </a:r>
            <a:br>
              <a:rPr lang="en-US" sz="4400" b="1" i="1" dirty="0"/>
            </a:br>
            <a:r>
              <a:rPr lang="en-US" sz="4400" b="1" i="1" dirty="0"/>
              <a:t>Compound Interest</a:t>
            </a:r>
          </a:p>
        </p:txBody>
      </p:sp>
      <p:sp>
        <p:nvSpPr>
          <p:cNvPr id="39939" name="Rectangle 3"/>
          <p:cNvSpPr>
            <a:spLocks noGrp="1" noChangeArrowheads="1"/>
          </p:cNvSpPr>
          <p:nvPr>
            <p:ph idx="1"/>
          </p:nvPr>
        </p:nvSpPr>
        <p:spPr>
          <a:xfrm>
            <a:off x="1600200" y="2057400"/>
            <a:ext cx="6781800" cy="3962400"/>
          </a:xfrm>
          <a:noFill/>
          <a:ln/>
        </p:spPr>
        <p:txBody>
          <a:bodyPr tIns="46038" bIns="46038">
            <a:noAutofit/>
          </a:bodyPr>
          <a:lstStyle/>
          <a:p>
            <a:pPr marL="342900" indent="-342900"/>
            <a:r>
              <a:rPr lang="en-US" sz="2400" b="1" dirty="0">
                <a:latin typeface="Arial" charset="0"/>
              </a:rPr>
              <a:t>When asked “What is the greatest achievement of human civilization?” Albert Einstein answered, “The greatest achievement of human civilization must be compound interest.”  This is the </a:t>
            </a:r>
            <a:r>
              <a:rPr lang="en-US" sz="2400" b="1" u="sng" dirty="0">
                <a:latin typeface="Arial" charset="0"/>
              </a:rPr>
              <a:t>most important thread </a:t>
            </a:r>
            <a:r>
              <a:rPr lang="en-US" sz="2400" b="1" dirty="0">
                <a:latin typeface="Arial" charset="0"/>
              </a:rPr>
              <a:t>in the fabric of investing.</a:t>
            </a:r>
          </a:p>
          <a:p>
            <a:pPr marL="342900" indent="-342900"/>
            <a:r>
              <a:rPr lang="en-US" sz="2400" b="1" dirty="0">
                <a:latin typeface="Arial" charset="0"/>
              </a:rPr>
              <a:t>The Parable of the Grain of Wheat illustrates the power of compound interest.</a:t>
            </a:r>
          </a:p>
          <a:p>
            <a:pPr marL="342900" indent="-342900"/>
            <a:r>
              <a:rPr lang="en-US" sz="2400" b="1" dirty="0">
                <a:latin typeface="Arial" charset="0"/>
              </a:rPr>
              <a:t>Everything we talk about in this course will be related as to how we can harness the power of compound interest.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idx="1"/>
          </p:nvPr>
        </p:nvSpPr>
        <p:spPr>
          <a:xfrm>
            <a:off x="457200" y="533400"/>
            <a:ext cx="7924800" cy="6096000"/>
          </a:xfrm>
          <a:noFill/>
          <a:ln/>
        </p:spPr>
        <p:txBody>
          <a:bodyPr tIns="46038" bIns="46038">
            <a:noAutofit/>
          </a:bodyPr>
          <a:lstStyle/>
          <a:p>
            <a:pPr marL="342900" indent="-342900" algn="just">
              <a:buNone/>
            </a:pPr>
            <a:r>
              <a:rPr lang="en-US" sz="2000" b="1" dirty="0" smtClean="0">
                <a:latin typeface="Arial" charset="0"/>
              </a:rPr>
              <a:t>      Let’s </a:t>
            </a:r>
            <a:r>
              <a:rPr lang="en-US" sz="2000" b="1" dirty="0">
                <a:latin typeface="Arial" charset="0"/>
              </a:rPr>
              <a:t>say we have two investors, Mr. Bonds and Mr. Stocks.  Each has $100,000.  Mr. Bonds invests his money in bonds yielding 7%.  Mr. Stocks invests his in quality stocks that pay an average of 3% in dividends, however, their appreciation over time, is over 8%.  In order for Mr. Stocks to have </a:t>
            </a:r>
            <a:r>
              <a:rPr lang="en-US" sz="2000" b="1" dirty="0" smtClean="0">
                <a:latin typeface="Arial" charset="0"/>
              </a:rPr>
              <a:t>the </a:t>
            </a:r>
            <a:r>
              <a:rPr lang="en-US" sz="2000" b="1" dirty="0">
                <a:latin typeface="Arial" charset="0"/>
              </a:rPr>
              <a:t>same income as Mr. Bonds he must sell part of his portfolio each year.  Mr. Stocks will have $111,000 at the end of the first year ($3,000 + $8,000).  He has received $3,000 in dividends so he must sell $4,000 to match the income of Mr. Bonds (i.e. $7,000).  This will leave Mr. Stocks with a portfolio value of $104,000 instead of $100,000 as Mr. Bonds has.  Over a twenty year time period Mr. Stocks portfolio will be worth between $300,000 - $400,000, while Mr. Bonds remains at $100,000.  Ah! but someone says, “Yeah, but what if the big one hits and the market crashes.”  Well, during the depression of the 1930’s the solvency of many bonds were in serious doubt.  Those companies that failed often had nothing to give there bondholders.  As the interest payments could no longer be met, many additional bondholders understood what true risk was.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447800" y="533400"/>
            <a:ext cx="7086600" cy="1143000"/>
          </a:xfrm>
          <a:noFill/>
          <a:ln/>
          <a:effectLst/>
        </p:spPr>
        <p:txBody>
          <a:bodyPr tIns="46038" bIns="46038" anchor="b">
            <a:normAutofit fontScale="90000"/>
          </a:bodyPr>
          <a:lstStyle/>
          <a:p>
            <a:r>
              <a:rPr lang="en-US" sz="4400" b="1" i="1" dirty="0"/>
              <a:t>Compound Interest: Another Example</a:t>
            </a:r>
          </a:p>
        </p:txBody>
      </p:sp>
      <p:sp>
        <p:nvSpPr>
          <p:cNvPr id="44035" name="Rectangle 3"/>
          <p:cNvSpPr>
            <a:spLocks noGrp="1" noChangeArrowheads="1"/>
          </p:cNvSpPr>
          <p:nvPr>
            <p:ph idx="1"/>
          </p:nvPr>
        </p:nvSpPr>
        <p:spPr>
          <a:xfrm>
            <a:off x="381000" y="1752600"/>
            <a:ext cx="8001000" cy="4114800"/>
          </a:xfrm>
          <a:noFill/>
          <a:ln/>
        </p:spPr>
        <p:txBody>
          <a:bodyPr tIns="46038" bIns="46038"/>
          <a:lstStyle/>
          <a:p>
            <a:pPr algn="just">
              <a:buNone/>
            </a:pPr>
            <a:r>
              <a:rPr lang="en-US" sz="1800" b="1" dirty="0" smtClean="0">
                <a:latin typeface="Arial" charset="0"/>
              </a:rPr>
              <a:t>     Suppose </a:t>
            </a:r>
            <a:r>
              <a:rPr lang="en-US" sz="1800" b="1" dirty="0">
                <a:latin typeface="Arial" charset="0"/>
              </a:rPr>
              <a:t>we have two investors, investor A and investor B.  Assume each has $100,000 and can each average 15% per year.  Further assume that the investment horizon is 20 years.  Assume investor A makes only one trade and holds it for 20 years.  Assume investor B, on the other hand, makes just one trade per year and pays the taxes on the capital gains (average of 34%).  In twenty years, Investor B will have a portfolio worth approximately $660,000.  Investor A’s portfolio will be worth close to $2,000,000.  Obviously, the ideal investment is the one which will yield double digit returns in the long-run and one you would not have to sell for liquidity.  Therefore, the task is to find the growth company that keeps growing all the way to the twentieth year.  Remember, our goal is to maximize the power of compound interest.  The only way to do so is to buy and hold for a long time.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676400" y="228600"/>
            <a:ext cx="6781800" cy="914400"/>
          </a:xfrm>
          <a:noFill/>
          <a:ln/>
          <a:effectLst/>
        </p:spPr>
        <p:txBody>
          <a:bodyPr tIns="46038" bIns="46038" anchor="b"/>
          <a:lstStyle/>
          <a:p>
            <a:pPr algn="l"/>
            <a:r>
              <a:rPr lang="en-US" u="sng" dirty="0">
                <a:latin typeface="Arial" charset="0"/>
              </a:rPr>
              <a:t>The Typical American</a:t>
            </a:r>
          </a:p>
        </p:txBody>
      </p:sp>
      <p:sp>
        <p:nvSpPr>
          <p:cNvPr id="46083" name="Rectangle 3"/>
          <p:cNvSpPr>
            <a:spLocks noGrp="1" noChangeArrowheads="1"/>
          </p:cNvSpPr>
          <p:nvPr>
            <p:ph idx="1"/>
          </p:nvPr>
        </p:nvSpPr>
        <p:spPr>
          <a:xfrm>
            <a:off x="990600" y="1524000"/>
            <a:ext cx="7620000" cy="4114800"/>
          </a:xfrm>
          <a:noFill/>
          <a:ln/>
        </p:spPr>
        <p:txBody>
          <a:bodyPr tIns="46038" bIns="46038">
            <a:normAutofit fontScale="77500" lnSpcReduction="20000"/>
          </a:bodyPr>
          <a:lstStyle/>
          <a:p>
            <a:pPr marL="342900" indent="-342900"/>
            <a:r>
              <a:rPr lang="en-US" b="1" i="1" dirty="0">
                <a:latin typeface="Arial" charset="0"/>
              </a:rPr>
              <a:t>American’s save </a:t>
            </a:r>
            <a:r>
              <a:rPr lang="en-US" b="1" i="1" u="sng" dirty="0">
                <a:latin typeface="Arial" charset="0"/>
              </a:rPr>
              <a:t>less than</a:t>
            </a:r>
            <a:r>
              <a:rPr lang="en-US" b="1" i="1" dirty="0">
                <a:latin typeface="Arial" charset="0"/>
              </a:rPr>
              <a:t> </a:t>
            </a:r>
            <a:r>
              <a:rPr lang="en-US" b="1" i="1" dirty="0" smtClean="0">
                <a:latin typeface="Arial" charset="0"/>
              </a:rPr>
              <a:t>5.0</a:t>
            </a:r>
            <a:r>
              <a:rPr lang="en-US" b="1" i="1" dirty="0">
                <a:latin typeface="Arial" charset="0"/>
              </a:rPr>
              <a:t>% of their disposable Income.  The average for other industrial countries is over 10%.</a:t>
            </a:r>
          </a:p>
          <a:p>
            <a:pPr marL="342900" indent="-342900"/>
            <a:r>
              <a:rPr lang="en-US" b="1" i="1" dirty="0">
                <a:latin typeface="Arial" charset="0"/>
              </a:rPr>
              <a:t>60% of all retiring Americans do so on </a:t>
            </a:r>
            <a:r>
              <a:rPr lang="en-US" b="1" i="1" dirty="0" smtClean="0">
                <a:latin typeface="Arial" charset="0"/>
              </a:rPr>
              <a:t>$16,000 </a:t>
            </a:r>
            <a:r>
              <a:rPr lang="en-US" b="1" i="1" dirty="0">
                <a:latin typeface="Arial" charset="0"/>
              </a:rPr>
              <a:t>per year or less.</a:t>
            </a:r>
          </a:p>
          <a:p>
            <a:pPr marL="342900" indent="-342900"/>
            <a:r>
              <a:rPr lang="en-US" b="1" i="1" dirty="0">
                <a:latin typeface="Arial" charset="0"/>
              </a:rPr>
              <a:t>27% of all retiring Americans do so on income between </a:t>
            </a:r>
            <a:r>
              <a:rPr lang="en-US" b="1" i="1" dirty="0" smtClean="0">
                <a:latin typeface="Arial" charset="0"/>
              </a:rPr>
              <a:t>$16,000 </a:t>
            </a:r>
            <a:r>
              <a:rPr lang="en-US" b="1" i="1" dirty="0">
                <a:latin typeface="Arial" charset="0"/>
              </a:rPr>
              <a:t>to </a:t>
            </a:r>
            <a:r>
              <a:rPr lang="en-US" b="1" i="1" dirty="0" smtClean="0">
                <a:latin typeface="Arial" charset="0"/>
              </a:rPr>
              <a:t>$20,000</a:t>
            </a:r>
            <a:r>
              <a:rPr lang="en-US" b="1" i="1" dirty="0">
                <a:latin typeface="Arial" charset="0"/>
              </a:rPr>
              <a:t>.</a:t>
            </a:r>
          </a:p>
          <a:p>
            <a:pPr marL="342900" indent="-342900"/>
            <a:r>
              <a:rPr lang="en-US" b="1" i="1" dirty="0">
                <a:latin typeface="Arial" charset="0"/>
              </a:rPr>
              <a:t>Only 13% of all retiring Americans retire </a:t>
            </a:r>
            <a:r>
              <a:rPr lang="en-US" b="1" i="1" dirty="0" smtClean="0">
                <a:latin typeface="Arial" charset="0"/>
              </a:rPr>
              <a:t>on an </a:t>
            </a:r>
            <a:r>
              <a:rPr lang="en-US" b="1" i="1" dirty="0">
                <a:latin typeface="Arial" charset="0"/>
              </a:rPr>
              <a:t>annual income greater than </a:t>
            </a:r>
            <a:r>
              <a:rPr lang="en-US" b="1" i="1" dirty="0" smtClean="0">
                <a:latin typeface="Arial" charset="0"/>
              </a:rPr>
              <a:t>$20,000 </a:t>
            </a:r>
            <a:r>
              <a:rPr lang="en-US" b="1" i="1" dirty="0">
                <a:latin typeface="Arial" charset="0"/>
              </a:rPr>
              <a:t>per year.</a:t>
            </a:r>
          </a:p>
          <a:p>
            <a:pPr marL="342900" indent="-342900"/>
            <a:r>
              <a:rPr lang="en-US" b="1" i="1" dirty="0">
                <a:latin typeface="Arial" charset="0"/>
              </a:rPr>
              <a:t>The average death benefit paid in </a:t>
            </a:r>
            <a:r>
              <a:rPr lang="en-US" b="1" i="1" dirty="0" smtClean="0">
                <a:latin typeface="Arial" charset="0"/>
              </a:rPr>
              <a:t>2013 </a:t>
            </a:r>
            <a:r>
              <a:rPr lang="en-US" b="1" i="1" dirty="0">
                <a:latin typeface="Arial" charset="0"/>
              </a:rPr>
              <a:t>was </a:t>
            </a:r>
            <a:r>
              <a:rPr lang="en-US" b="1" i="1" dirty="0" smtClean="0">
                <a:latin typeface="Arial" charset="0"/>
              </a:rPr>
              <a:t>$9,850</a:t>
            </a:r>
            <a:r>
              <a:rPr lang="en-US" b="1" i="1" dirty="0">
                <a:latin typeface="Arial"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304800"/>
            <a:ext cx="6781800" cy="461665"/>
          </a:xfrm>
          <a:prstGeom prst="rect">
            <a:avLst/>
          </a:prstGeom>
          <a:solidFill>
            <a:schemeClr val="bg1"/>
          </a:solidFill>
        </p:spPr>
        <p:txBody>
          <a:bodyPr wrap="square" rtlCol="0">
            <a:spAutoFit/>
          </a:bodyPr>
          <a:lstStyle/>
          <a:p>
            <a:pPr algn="ctr" eaLnBrk="0" fontAlgn="base" hangingPunct="0">
              <a:spcBef>
                <a:spcPct val="0"/>
              </a:spcBef>
              <a:spcAft>
                <a:spcPct val="0"/>
              </a:spcAft>
            </a:pPr>
            <a:r>
              <a:rPr lang="en-US" sz="2400" b="1" dirty="0">
                <a:solidFill>
                  <a:prstClr val="black"/>
                </a:solidFill>
                <a:latin typeface="Times New Roman" pitchFamily="18" charset="0"/>
              </a:rPr>
              <a:t>THE TAX SYSTEM EXPLAINED IN COFFEE</a:t>
            </a:r>
            <a:endParaRPr lang="en-US" sz="2400" dirty="0">
              <a:solidFill>
                <a:prstClr val="black"/>
              </a:solidFill>
              <a:latin typeface="Times New Roman" pitchFamily="18" charset="0"/>
            </a:endParaRPr>
          </a:p>
        </p:txBody>
      </p:sp>
      <p:sp>
        <p:nvSpPr>
          <p:cNvPr id="7" name="TextBox 6"/>
          <p:cNvSpPr txBox="1"/>
          <p:nvPr/>
        </p:nvSpPr>
        <p:spPr>
          <a:xfrm>
            <a:off x="304800" y="961579"/>
            <a:ext cx="8534400" cy="3000821"/>
          </a:xfrm>
          <a:prstGeom prst="rect">
            <a:avLst/>
          </a:prstGeom>
          <a:solidFill>
            <a:srgbClr val="FFFFFF">
              <a:alpha val="60000"/>
            </a:srgbClr>
          </a:solidFill>
        </p:spPr>
        <p:txBody>
          <a:bodyPr wrap="square" rtlCol="0">
            <a:spAutoFit/>
          </a:bodyPr>
          <a:lstStyle/>
          <a:p>
            <a:pPr eaLnBrk="0" fontAlgn="base" hangingPunct="0">
              <a:spcBef>
                <a:spcPct val="0"/>
              </a:spcBef>
              <a:spcAft>
                <a:spcPct val="0"/>
              </a:spcAft>
              <a:buFont typeface="Arial" pitchFamily="34" charset="0"/>
              <a:buChar char="•"/>
            </a:pPr>
            <a:r>
              <a:rPr lang="en-US" sz="2000" dirty="0">
                <a:solidFill>
                  <a:prstClr val="black"/>
                </a:solidFill>
                <a:latin typeface="Times New Roman" pitchFamily="18" charset="0"/>
              </a:rPr>
              <a:t> </a:t>
            </a:r>
            <a:r>
              <a:rPr lang="en-US" sz="1600" dirty="0">
                <a:solidFill>
                  <a:prstClr val="black"/>
                </a:solidFill>
                <a:latin typeface="Arial Unicode MS" pitchFamily="34" charset="-128"/>
                <a:ea typeface="Arial Unicode MS" pitchFamily="34" charset="-128"/>
                <a:cs typeface="Arial Unicode MS" pitchFamily="34" charset="-128"/>
              </a:rPr>
              <a:t>Suppose that every day, ten men go out for  COFFEE  AND CONVERSATION and the bill for all ten comes to $100...</a:t>
            </a:r>
          </a:p>
          <a:p>
            <a:pPr eaLnBrk="0" fontAlgn="base" hangingPunct="0">
              <a:spcBef>
                <a:spcPct val="0"/>
              </a:spcBef>
              <a:spcAft>
                <a:spcPct val="0"/>
              </a:spcAft>
              <a:buFont typeface="Arial" pitchFamily="34" charset="0"/>
              <a:buChar char="•"/>
            </a:pPr>
            <a:r>
              <a:rPr lang="en-US" sz="1600" dirty="0">
                <a:solidFill>
                  <a:prstClr val="black"/>
                </a:solidFill>
                <a:latin typeface="Arial Unicode MS" pitchFamily="34" charset="-128"/>
                <a:ea typeface="Arial Unicode MS" pitchFamily="34" charset="-128"/>
                <a:cs typeface="Arial Unicode MS" pitchFamily="34" charset="-128"/>
              </a:rPr>
              <a:t> If they paid their bill the way we pay our taxes, it would go something like this...</a:t>
            </a:r>
          </a:p>
          <a:p>
            <a:pPr eaLnBrk="0" fontAlgn="base" hangingPunct="0">
              <a:spcBef>
                <a:spcPct val="0"/>
              </a:spcBef>
              <a:spcAft>
                <a:spcPct val="0"/>
              </a:spcAft>
            </a:pPr>
            <a:endParaRPr lang="en-US" sz="1600" dirty="0">
              <a:solidFill>
                <a:prstClr val="black"/>
              </a:solidFill>
              <a:latin typeface="Arial Unicode MS" pitchFamily="34" charset="-128"/>
              <a:ea typeface="Arial Unicode MS" pitchFamily="34" charset="-128"/>
              <a:cs typeface="Arial Unicode MS" pitchFamily="34" charset="-128"/>
            </a:endParaRPr>
          </a:p>
          <a:p>
            <a:pPr lvl="1" eaLnBrk="0" fontAlgn="base" hangingPunct="0">
              <a:spcBef>
                <a:spcPct val="0"/>
              </a:spcBef>
              <a:spcAft>
                <a:spcPct val="0"/>
              </a:spcAft>
              <a:buFont typeface="Arial" pitchFamily="34" charset="0"/>
              <a:buChar char="•"/>
            </a:pPr>
            <a:r>
              <a:rPr lang="en-US" sz="1600" dirty="0">
                <a:solidFill>
                  <a:prstClr val="black"/>
                </a:solidFill>
                <a:latin typeface="Arial Unicode MS" pitchFamily="34" charset="-128"/>
                <a:ea typeface="Arial Unicode MS" pitchFamily="34" charset="-128"/>
                <a:cs typeface="Arial Unicode MS" pitchFamily="34" charset="-128"/>
              </a:rPr>
              <a:t> The first four men (the poorest) would pay nothing. </a:t>
            </a:r>
          </a:p>
          <a:p>
            <a:pPr lvl="1" eaLnBrk="0" fontAlgn="base" hangingPunct="0">
              <a:spcBef>
                <a:spcPct val="0"/>
              </a:spcBef>
              <a:spcAft>
                <a:spcPct val="0"/>
              </a:spcAft>
              <a:buFont typeface="Arial" pitchFamily="34" charset="0"/>
              <a:buChar char="•"/>
            </a:pPr>
            <a:r>
              <a:rPr lang="en-US" sz="1600" dirty="0">
                <a:solidFill>
                  <a:prstClr val="black"/>
                </a:solidFill>
                <a:latin typeface="Arial Unicode MS" pitchFamily="34" charset="-128"/>
                <a:ea typeface="Arial Unicode MS" pitchFamily="34" charset="-128"/>
                <a:cs typeface="Arial Unicode MS" pitchFamily="34" charset="-128"/>
              </a:rPr>
              <a:t> The fifth would pay $1. </a:t>
            </a:r>
          </a:p>
          <a:p>
            <a:pPr lvl="1" eaLnBrk="0" fontAlgn="base" hangingPunct="0">
              <a:spcBef>
                <a:spcPct val="0"/>
              </a:spcBef>
              <a:spcAft>
                <a:spcPct val="0"/>
              </a:spcAft>
              <a:buFont typeface="Arial" pitchFamily="34" charset="0"/>
              <a:buChar char="•"/>
            </a:pPr>
            <a:r>
              <a:rPr lang="en-US" sz="1600" dirty="0">
                <a:solidFill>
                  <a:prstClr val="black"/>
                </a:solidFill>
                <a:latin typeface="Arial Unicode MS" pitchFamily="34" charset="-128"/>
                <a:ea typeface="Arial Unicode MS" pitchFamily="34" charset="-128"/>
                <a:cs typeface="Arial Unicode MS" pitchFamily="34" charset="-128"/>
              </a:rPr>
              <a:t> The sixth would pay $3.</a:t>
            </a:r>
          </a:p>
          <a:p>
            <a:pPr lvl="1" eaLnBrk="0" fontAlgn="base" hangingPunct="0">
              <a:spcBef>
                <a:spcPct val="0"/>
              </a:spcBef>
              <a:spcAft>
                <a:spcPct val="0"/>
              </a:spcAft>
              <a:buFont typeface="Arial" pitchFamily="34" charset="0"/>
              <a:buChar char="•"/>
            </a:pPr>
            <a:r>
              <a:rPr lang="en-US" sz="1600" dirty="0">
                <a:solidFill>
                  <a:prstClr val="black"/>
                </a:solidFill>
                <a:latin typeface="Arial Unicode MS" pitchFamily="34" charset="-128"/>
                <a:ea typeface="Arial Unicode MS" pitchFamily="34" charset="-128"/>
                <a:cs typeface="Arial Unicode MS" pitchFamily="34" charset="-128"/>
              </a:rPr>
              <a:t> The seventh would pay $7.</a:t>
            </a:r>
          </a:p>
          <a:p>
            <a:pPr lvl="1" eaLnBrk="0" fontAlgn="base" hangingPunct="0">
              <a:spcBef>
                <a:spcPct val="0"/>
              </a:spcBef>
              <a:spcAft>
                <a:spcPct val="0"/>
              </a:spcAft>
              <a:buFont typeface="Arial" pitchFamily="34" charset="0"/>
              <a:buChar char="•"/>
            </a:pPr>
            <a:r>
              <a:rPr lang="en-US" sz="1600" dirty="0">
                <a:solidFill>
                  <a:prstClr val="black"/>
                </a:solidFill>
                <a:latin typeface="Arial Unicode MS" pitchFamily="34" charset="-128"/>
                <a:ea typeface="Arial Unicode MS" pitchFamily="34" charset="-128"/>
                <a:cs typeface="Arial Unicode MS" pitchFamily="34" charset="-128"/>
              </a:rPr>
              <a:t> The eighth would pay $12</a:t>
            </a:r>
            <a:r>
              <a:rPr lang="en-US" sz="1600" dirty="0" smtClean="0">
                <a:solidFill>
                  <a:prstClr val="black"/>
                </a:solidFill>
                <a:latin typeface="Arial Unicode MS" pitchFamily="34" charset="-128"/>
                <a:ea typeface="Arial Unicode MS" pitchFamily="34" charset="-128"/>
                <a:cs typeface="Arial Unicode MS" pitchFamily="34" charset="-128"/>
              </a:rPr>
              <a:t>.</a:t>
            </a:r>
            <a:endParaRPr lang="en-US" sz="1600" dirty="0">
              <a:solidFill>
                <a:prstClr val="black"/>
              </a:solidFill>
              <a:latin typeface="Arial Unicode MS" pitchFamily="34" charset="-128"/>
              <a:ea typeface="Arial Unicode MS" pitchFamily="34" charset="-128"/>
              <a:cs typeface="Arial Unicode MS" pitchFamily="34" charset="-128"/>
            </a:endParaRPr>
          </a:p>
          <a:p>
            <a:pPr lvl="1" eaLnBrk="0" fontAlgn="base" hangingPunct="0">
              <a:spcBef>
                <a:spcPct val="0"/>
              </a:spcBef>
              <a:spcAft>
                <a:spcPct val="0"/>
              </a:spcAft>
              <a:buFont typeface="Arial" pitchFamily="34" charset="0"/>
              <a:buChar char="•"/>
            </a:pPr>
            <a:r>
              <a:rPr lang="en-US" sz="1600" dirty="0">
                <a:solidFill>
                  <a:prstClr val="black"/>
                </a:solidFill>
                <a:latin typeface="Arial Unicode MS" pitchFamily="34" charset="-128"/>
                <a:ea typeface="Arial Unicode MS" pitchFamily="34" charset="-128"/>
                <a:cs typeface="Arial Unicode MS" pitchFamily="34" charset="-128"/>
              </a:rPr>
              <a:t> The ninth would pay $18. </a:t>
            </a:r>
          </a:p>
          <a:p>
            <a:pPr lvl="1" eaLnBrk="0" fontAlgn="base" hangingPunct="0">
              <a:spcBef>
                <a:spcPct val="0"/>
              </a:spcBef>
              <a:spcAft>
                <a:spcPct val="0"/>
              </a:spcAft>
              <a:buFont typeface="Arial" pitchFamily="34" charset="0"/>
              <a:buChar char="•"/>
            </a:pPr>
            <a:r>
              <a:rPr lang="en-US" sz="1600" dirty="0">
                <a:solidFill>
                  <a:prstClr val="black"/>
                </a:solidFill>
                <a:latin typeface="Arial Unicode MS" pitchFamily="34" charset="-128"/>
                <a:ea typeface="Arial Unicode MS" pitchFamily="34" charset="-128"/>
                <a:cs typeface="Arial Unicode MS" pitchFamily="34" charset="-128"/>
              </a:rPr>
              <a:t> The tenth man (the richest) would pay $59.  </a:t>
            </a:r>
            <a:endParaRPr lang="en-US" sz="2400" dirty="0">
              <a:solidFill>
                <a:prstClr val="black"/>
              </a:solidFill>
              <a:latin typeface="Arial Unicode MS" pitchFamily="34" charset="-128"/>
              <a:ea typeface="Arial Unicode MS" pitchFamily="34" charset="-128"/>
              <a:cs typeface="Arial Unicode MS" pitchFamily="34" charset="-128"/>
            </a:endParaRPr>
          </a:p>
          <a:p>
            <a:pPr eaLnBrk="0" fontAlgn="base" hangingPunct="0">
              <a:spcBef>
                <a:spcPct val="0"/>
              </a:spcBef>
              <a:spcAft>
                <a:spcPct val="0"/>
              </a:spcAft>
            </a:pPr>
            <a:endParaRPr lang="en-US" sz="900" dirty="0">
              <a:solidFill>
                <a:prstClr val="black"/>
              </a:solidFill>
              <a:latin typeface="Arial Unicode MS" pitchFamily="34" charset="-128"/>
              <a:ea typeface="Arial Unicode MS" pitchFamily="34" charset="-128"/>
              <a:cs typeface="Arial Unicode MS" pitchFamily="34" charset="-128"/>
            </a:endParaRPr>
          </a:p>
        </p:txBody>
      </p:sp>
      <p:sp>
        <p:nvSpPr>
          <p:cNvPr id="8" name="TextBox 7"/>
          <p:cNvSpPr txBox="1"/>
          <p:nvPr/>
        </p:nvSpPr>
        <p:spPr>
          <a:xfrm>
            <a:off x="296069" y="3962400"/>
            <a:ext cx="8534400" cy="2554545"/>
          </a:xfrm>
          <a:prstGeom prst="rect">
            <a:avLst/>
          </a:prstGeom>
          <a:solidFill>
            <a:srgbClr val="FFFFFF">
              <a:alpha val="69804"/>
            </a:srgbClr>
          </a:solidFill>
        </p:spPr>
        <p:txBody>
          <a:bodyPr wrap="square" rtlCol="0">
            <a:spAutoFit/>
          </a:bodyPr>
          <a:lstStyle/>
          <a:p>
            <a:pPr algn="just" eaLnBrk="0" fontAlgn="base" hangingPunct="0">
              <a:spcBef>
                <a:spcPct val="30000"/>
              </a:spcBef>
              <a:spcAft>
                <a:spcPct val="0"/>
              </a:spcAft>
              <a:defRPr/>
            </a:pPr>
            <a:r>
              <a:rPr lang="en-US" sz="1600" dirty="0">
                <a:solidFill>
                  <a:prstClr val="black"/>
                </a:solidFill>
                <a:latin typeface="Arial Unicode MS" pitchFamily="34" charset="-128"/>
                <a:ea typeface="Arial Unicode MS" pitchFamily="34" charset="-128"/>
                <a:cs typeface="Arial Unicode MS" pitchFamily="34" charset="-128"/>
              </a:rPr>
              <a:t>The ten men drank COFFEE every day and seemed quite happy with the arrangement, until one day, the owner threw them a curve ball. "Since you are all such good customers," he said, "I'm going to reduce the cost of your daily coffee bill by $20". Unlimited coffee for the ten men would now cost just $80.</a:t>
            </a:r>
          </a:p>
          <a:p>
            <a:pPr algn="just" eaLnBrk="0" fontAlgn="base" hangingPunct="0">
              <a:spcBef>
                <a:spcPct val="0"/>
              </a:spcBef>
              <a:spcAft>
                <a:spcPct val="0"/>
              </a:spcAft>
            </a:pPr>
            <a:r>
              <a:rPr lang="en-US" sz="1600" dirty="0">
                <a:solidFill>
                  <a:prstClr val="black"/>
                </a:solidFill>
                <a:latin typeface="Arial Unicode MS" pitchFamily="34" charset="-128"/>
                <a:ea typeface="Arial Unicode MS" pitchFamily="34" charset="-128"/>
                <a:cs typeface="Arial Unicode MS" pitchFamily="34" charset="-128"/>
              </a:rPr>
              <a:t>     The group still wanted to pay their bill the way we pay our taxes. So the first four men were unaffected. They would still drink for free. But what about the other six men? How could they divide the $20 windfall so that everyone would get his fair share?</a:t>
            </a:r>
          </a:p>
          <a:p>
            <a:pPr algn="just" eaLnBrk="0" fontAlgn="base" hangingPunct="0">
              <a:spcBef>
                <a:spcPct val="0"/>
              </a:spcBef>
              <a:spcAft>
                <a:spcPct val="0"/>
              </a:spcAft>
            </a:pPr>
            <a:r>
              <a:rPr lang="en-US" sz="1600" dirty="0">
                <a:solidFill>
                  <a:prstClr val="black"/>
                </a:solidFill>
                <a:latin typeface="Arial Unicode MS" pitchFamily="34" charset="-128"/>
                <a:ea typeface="Arial Unicode MS" pitchFamily="34" charset="-128"/>
                <a:cs typeface="Arial Unicode MS" pitchFamily="34" charset="-128"/>
              </a:rPr>
              <a:t>     They realized that $20 divided by six is $3.33. But if they subtracted that from everybody's share, then the fifth man and the sixth man would each end up being paid to drink THEIR COFFEE. </a:t>
            </a:r>
          </a:p>
        </p:txBody>
      </p:sp>
      <p:pic>
        <p:nvPicPr>
          <p:cNvPr id="3074" name="Picture 2" descr="http://arabiangazette.com/wp-content/uploads/2012/09/Coffee-image.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2133600"/>
            <a:ext cx="2661765" cy="16447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533400"/>
            <a:ext cx="6781800" cy="461665"/>
          </a:xfrm>
          <a:prstGeom prst="rect">
            <a:avLst/>
          </a:prstGeom>
          <a:solidFill>
            <a:schemeClr val="bg1"/>
          </a:solidFill>
        </p:spPr>
        <p:txBody>
          <a:bodyPr wrap="square" rtlCol="0">
            <a:spAutoFit/>
          </a:bodyPr>
          <a:lstStyle/>
          <a:p>
            <a:pPr algn="ctr" eaLnBrk="0" fontAlgn="base" hangingPunct="0">
              <a:spcBef>
                <a:spcPct val="0"/>
              </a:spcBef>
              <a:spcAft>
                <a:spcPct val="0"/>
              </a:spcAft>
            </a:pPr>
            <a:r>
              <a:rPr lang="en-US" sz="2400" b="1" dirty="0">
                <a:solidFill>
                  <a:prstClr val="black"/>
                </a:solidFill>
                <a:latin typeface="Times New Roman" pitchFamily="18" charset="0"/>
              </a:rPr>
              <a:t>THE TAX SYSTEM EXPLAINED IN COFFEE</a:t>
            </a:r>
            <a:endParaRPr lang="en-US" sz="2400" dirty="0">
              <a:solidFill>
                <a:prstClr val="black"/>
              </a:solidFill>
              <a:latin typeface="Times New Roman" pitchFamily="18" charset="0"/>
            </a:endParaRPr>
          </a:p>
        </p:txBody>
      </p:sp>
      <p:sp>
        <p:nvSpPr>
          <p:cNvPr id="5" name="Rectangle 4"/>
          <p:cNvSpPr/>
          <p:nvPr/>
        </p:nvSpPr>
        <p:spPr>
          <a:xfrm>
            <a:off x="457200" y="1219200"/>
            <a:ext cx="8229600" cy="1323439"/>
          </a:xfrm>
          <a:prstGeom prst="rect">
            <a:avLst/>
          </a:prstGeom>
          <a:solidFill>
            <a:srgbClr val="FFFFFF">
              <a:alpha val="69804"/>
            </a:srgbClr>
          </a:solidFill>
        </p:spPr>
        <p:txBody>
          <a:bodyPr wrap="square">
            <a:spAutoFit/>
          </a:bodyPr>
          <a:lstStyle/>
          <a:p>
            <a:pPr algn="just" eaLnBrk="0" fontAlgn="base" hangingPunct="0">
              <a:spcBef>
                <a:spcPct val="0"/>
              </a:spcBef>
              <a:spcAft>
                <a:spcPct val="0"/>
              </a:spcAft>
            </a:pPr>
            <a:r>
              <a:rPr lang="en-US" sz="2000" dirty="0">
                <a:solidFill>
                  <a:prstClr val="black"/>
                </a:solidFill>
                <a:latin typeface="Arial Unicode MS" pitchFamily="34" charset="-128"/>
                <a:ea typeface="Arial Unicode MS" pitchFamily="34" charset="-128"/>
                <a:cs typeface="Arial Unicode MS" pitchFamily="34" charset="-128"/>
              </a:rPr>
              <a:t>So, the owner suggested that it would be fair to reduce each man's bill by a higher percentage the poorer he was, to follow the principle of the tax system they had been using, and he proceeded to work out the amounts he suggested that each should now pay. </a:t>
            </a:r>
          </a:p>
        </p:txBody>
      </p:sp>
      <p:sp>
        <p:nvSpPr>
          <p:cNvPr id="6" name="Rectangle 5"/>
          <p:cNvSpPr/>
          <p:nvPr/>
        </p:nvSpPr>
        <p:spPr>
          <a:xfrm>
            <a:off x="457200" y="2514600"/>
            <a:ext cx="8229600" cy="3600986"/>
          </a:xfrm>
          <a:prstGeom prst="rect">
            <a:avLst/>
          </a:prstGeom>
          <a:solidFill>
            <a:srgbClr val="FFFFFF">
              <a:alpha val="69804"/>
            </a:srgbClr>
          </a:solidFill>
        </p:spPr>
        <p:txBody>
          <a:bodyPr wrap="square">
            <a:spAutoFit/>
          </a:bodyPr>
          <a:lstStyle/>
          <a:p>
            <a:pPr eaLnBrk="0" fontAlgn="base" hangingPunct="0">
              <a:spcBef>
                <a:spcPct val="0"/>
              </a:spcBef>
              <a:spcAft>
                <a:spcPct val="0"/>
              </a:spcAft>
            </a:pPr>
            <a:endParaRPr lang="en-US" sz="2400" dirty="0">
              <a:solidFill>
                <a:prstClr val="black"/>
              </a:solidFill>
              <a:latin typeface="Times New Roman" pitchFamily="18" charset="0"/>
            </a:endParaRPr>
          </a:p>
          <a:p>
            <a:pPr eaLnBrk="0" fontAlgn="base" hangingPunct="0">
              <a:spcBef>
                <a:spcPct val="0"/>
              </a:spcBef>
              <a:spcAft>
                <a:spcPct val="0"/>
              </a:spcAft>
              <a:buFont typeface="Arial" pitchFamily="34" charset="0"/>
              <a:buChar char="•"/>
            </a:pPr>
            <a:r>
              <a:rPr lang="en-US" sz="2400" dirty="0">
                <a:solidFill>
                  <a:prstClr val="black"/>
                </a:solidFill>
                <a:latin typeface="Times New Roman" pitchFamily="18" charset="0"/>
              </a:rPr>
              <a:t> </a:t>
            </a:r>
            <a:r>
              <a:rPr lang="en-US" sz="2000" dirty="0">
                <a:solidFill>
                  <a:prstClr val="black"/>
                </a:solidFill>
                <a:latin typeface="Arial Unicode MS" pitchFamily="34" charset="-128"/>
                <a:ea typeface="Arial Unicode MS" pitchFamily="34" charset="-128"/>
                <a:cs typeface="Arial Unicode MS" pitchFamily="34" charset="-128"/>
              </a:rPr>
              <a:t>At a bill of $80, in order to follow the principle of the tax system they had been using, and he proceeded to work out the amounts he suggested that each should now pay. </a:t>
            </a:r>
          </a:p>
          <a:p>
            <a:pPr eaLnBrk="0" fontAlgn="base" hangingPunct="0">
              <a:spcBef>
                <a:spcPct val="0"/>
              </a:spcBef>
              <a:spcAft>
                <a:spcPct val="0"/>
              </a:spcAft>
            </a:pPr>
            <a:endParaRPr lang="en-US" sz="2000" dirty="0">
              <a:solidFill>
                <a:prstClr val="black"/>
              </a:solidFill>
              <a:latin typeface="Arial Unicode MS" pitchFamily="34" charset="-128"/>
              <a:ea typeface="Arial Unicode MS" pitchFamily="34" charset="-128"/>
              <a:cs typeface="Arial Unicode MS" pitchFamily="34" charset="-128"/>
            </a:endParaRPr>
          </a:p>
          <a:p>
            <a:pPr lvl="1" eaLnBrk="0" fontAlgn="base" hangingPunct="0">
              <a:spcBef>
                <a:spcPct val="0"/>
              </a:spcBef>
              <a:spcAft>
                <a:spcPct val="0"/>
              </a:spcAft>
              <a:buFont typeface="Arial" pitchFamily="34" charset="0"/>
              <a:buChar char="•"/>
            </a:pPr>
            <a:r>
              <a:rPr lang="en-US" sz="2000" dirty="0">
                <a:solidFill>
                  <a:prstClr val="black"/>
                </a:solidFill>
                <a:latin typeface="Arial Unicode MS" pitchFamily="34" charset="-128"/>
                <a:ea typeface="Arial Unicode MS" pitchFamily="34" charset="-128"/>
                <a:cs typeface="Arial Unicode MS" pitchFamily="34" charset="-128"/>
              </a:rPr>
              <a:t>  Now, the first four men along with the fifth would pay nothing.</a:t>
            </a:r>
          </a:p>
          <a:p>
            <a:pPr lvl="1" eaLnBrk="0" fontAlgn="base" hangingPunct="0">
              <a:spcBef>
                <a:spcPct val="0"/>
              </a:spcBef>
              <a:spcAft>
                <a:spcPct val="0"/>
              </a:spcAft>
              <a:buFont typeface="Arial" pitchFamily="34" charset="0"/>
              <a:buChar char="•"/>
            </a:pPr>
            <a:r>
              <a:rPr lang="en-US" sz="2000" dirty="0">
                <a:solidFill>
                  <a:prstClr val="black"/>
                </a:solidFill>
                <a:latin typeface="Arial Unicode MS" pitchFamily="34" charset="-128"/>
                <a:ea typeface="Arial Unicode MS" pitchFamily="34" charset="-128"/>
                <a:cs typeface="Arial Unicode MS" pitchFamily="34" charset="-128"/>
              </a:rPr>
              <a:t>  The sixth now paid $2 instead of $3 (33% saving).</a:t>
            </a:r>
          </a:p>
          <a:p>
            <a:pPr lvl="1" eaLnBrk="0" fontAlgn="base" hangingPunct="0">
              <a:spcBef>
                <a:spcPct val="0"/>
              </a:spcBef>
              <a:spcAft>
                <a:spcPct val="0"/>
              </a:spcAft>
              <a:buFont typeface="Arial" pitchFamily="34" charset="0"/>
              <a:buChar char="•"/>
            </a:pPr>
            <a:r>
              <a:rPr lang="en-US" sz="2000" dirty="0">
                <a:solidFill>
                  <a:prstClr val="black"/>
                </a:solidFill>
                <a:latin typeface="Arial Unicode MS" pitchFamily="34" charset="-128"/>
                <a:ea typeface="Arial Unicode MS" pitchFamily="34" charset="-128"/>
                <a:cs typeface="Arial Unicode MS" pitchFamily="34" charset="-128"/>
              </a:rPr>
              <a:t>  The seventh now paid $5 instead of $7 (28% saving). </a:t>
            </a:r>
          </a:p>
          <a:p>
            <a:pPr lvl="1" eaLnBrk="0" fontAlgn="base" hangingPunct="0">
              <a:spcBef>
                <a:spcPct val="0"/>
              </a:spcBef>
              <a:spcAft>
                <a:spcPct val="0"/>
              </a:spcAft>
              <a:buFont typeface="Arial" pitchFamily="34" charset="0"/>
              <a:buChar char="•"/>
            </a:pPr>
            <a:r>
              <a:rPr lang="en-US" sz="2000" dirty="0">
                <a:solidFill>
                  <a:prstClr val="black"/>
                </a:solidFill>
                <a:latin typeface="Arial Unicode MS" pitchFamily="34" charset="-128"/>
                <a:ea typeface="Arial Unicode MS" pitchFamily="34" charset="-128"/>
                <a:cs typeface="Arial Unicode MS" pitchFamily="34" charset="-128"/>
              </a:rPr>
              <a:t>  The eighth now paid $9 instead of $12 (25% saving).</a:t>
            </a:r>
          </a:p>
          <a:p>
            <a:pPr lvl="1" eaLnBrk="0" fontAlgn="base" hangingPunct="0">
              <a:spcBef>
                <a:spcPct val="0"/>
              </a:spcBef>
              <a:spcAft>
                <a:spcPct val="0"/>
              </a:spcAft>
              <a:buFont typeface="Arial" pitchFamily="34" charset="0"/>
              <a:buChar char="•"/>
            </a:pPr>
            <a:r>
              <a:rPr lang="en-US" sz="2000" dirty="0">
                <a:solidFill>
                  <a:prstClr val="black"/>
                </a:solidFill>
                <a:latin typeface="Arial Unicode MS" pitchFamily="34" charset="-128"/>
                <a:ea typeface="Arial Unicode MS" pitchFamily="34" charset="-128"/>
                <a:cs typeface="Arial Unicode MS" pitchFamily="34" charset="-128"/>
              </a:rPr>
              <a:t>  The ninth now paid $14 instead of $18 (22% saving). </a:t>
            </a:r>
          </a:p>
          <a:p>
            <a:pPr lvl="1" eaLnBrk="0" fontAlgn="base" hangingPunct="0">
              <a:spcBef>
                <a:spcPct val="0"/>
              </a:spcBef>
              <a:spcAft>
                <a:spcPct val="0"/>
              </a:spcAft>
              <a:buFont typeface="Arial" pitchFamily="34" charset="0"/>
              <a:buChar char="•"/>
            </a:pPr>
            <a:r>
              <a:rPr lang="en-US" sz="2000" dirty="0">
                <a:solidFill>
                  <a:prstClr val="black"/>
                </a:solidFill>
                <a:latin typeface="Arial Unicode MS" pitchFamily="34" charset="-128"/>
                <a:ea typeface="Arial Unicode MS" pitchFamily="34" charset="-128"/>
                <a:cs typeface="Arial Unicode MS" pitchFamily="34" charset="-128"/>
              </a:rPr>
              <a:t>  The tenth now paid $49 instead of $59 (16% saving).</a:t>
            </a:r>
          </a:p>
        </p:txBody>
      </p:sp>
      <p:pic>
        <p:nvPicPr>
          <p:cNvPr id="7" name="Picture 2" descr="http://arabiangazette.com/wp-content/uploads/2012/09/Coffee-image.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358" y="4724400"/>
            <a:ext cx="1330883" cy="8223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533400"/>
            <a:ext cx="6781800" cy="461665"/>
          </a:xfrm>
          <a:prstGeom prst="rect">
            <a:avLst/>
          </a:prstGeom>
          <a:solidFill>
            <a:schemeClr val="bg1"/>
          </a:solidFill>
        </p:spPr>
        <p:txBody>
          <a:bodyPr wrap="square" rtlCol="0">
            <a:spAutoFit/>
          </a:bodyPr>
          <a:lstStyle/>
          <a:p>
            <a:pPr algn="ctr" eaLnBrk="0" fontAlgn="base" hangingPunct="0">
              <a:spcBef>
                <a:spcPct val="0"/>
              </a:spcBef>
              <a:spcAft>
                <a:spcPct val="0"/>
              </a:spcAft>
            </a:pPr>
            <a:r>
              <a:rPr lang="en-US" sz="2400" b="1" dirty="0">
                <a:solidFill>
                  <a:prstClr val="black"/>
                </a:solidFill>
                <a:latin typeface="Times New Roman" pitchFamily="18" charset="0"/>
              </a:rPr>
              <a:t>THE TAX SYSTEM EXPLAINED IN COFFEE</a:t>
            </a:r>
            <a:endParaRPr lang="en-US" sz="2400" dirty="0">
              <a:solidFill>
                <a:prstClr val="black"/>
              </a:solidFill>
              <a:latin typeface="Times New Roman" pitchFamily="18" charset="0"/>
            </a:endParaRPr>
          </a:p>
        </p:txBody>
      </p:sp>
      <p:sp>
        <p:nvSpPr>
          <p:cNvPr id="5" name="Rectangle 4"/>
          <p:cNvSpPr/>
          <p:nvPr/>
        </p:nvSpPr>
        <p:spPr>
          <a:xfrm>
            <a:off x="381000" y="1158419"/>
            <a:ext cx="8458200" cy="4708981"/>
          </a:xfrm>
          <a:prstGeom prst="rect">
            <a:avLst/>
          </a:prstGeom>
          <a:solidFill>
            <a:srgbClr val="FFFFFF">
              <a:alpha val="69804"/>
            </a:srgbClr>
          </a:solidFill>
        </p:spPr>
        <p:txBody>
          <a:bodyPr wrap="square">
            <a:spAutoFit/>
          </a:bodyPr>
          <a:lstStyle/>
          <a:p>
            <a:pPr algn="just" eaLnBrk="0" fontAlgn="base" hangingPunct="0">
              <a:spcBef>
                <a:spcPct val="0"/>
              </a:spcBef>
              <a:spcAft>
                <a:spcPct val="0"/>
              </a:spcAft>
            </a:pPr>
            <a:r>
              <a:rPr lang="en-US" sz="2000" dirty="0">
                <a:solidFill>
                  <a:prstClr val="black"/>
                </a:solidFill>
                <a:latin typeface="Times New Roman" pitchFamily="18" charset="0"/>
              </a:rPr>
              <a:t>    </a:t>
            </a:r>
            <a:r>
              <a:rPr lang="en-US" sz="2000" dirty="0">
                <a:solidFill>
                  <a:prstClr val="black"/>
                </a:solidFill>
                <a:latin typeface="Arial Unicode MS" pitchFamily="34" charset="-128"/>
                <a:ea typeface="Arial Unicode MS" pitchFamily="34" charset="-128"/>
                <a:cs typeface="Arial Unicode MS" pitchFamily="34" charset="-128"/>
              </a:rPr>
              <a:t>Each of the six was better off than before. And the first four continued to drink for free. But, once outside the bar, the men began to compare their savings. "I only got a dollar out of the $20 saving," declared the sixth man. He pointed to the tenth man AND SAID, "but he got $10!“  "Yeah, that's right," exclaimed the fifth man. "I only saved a dollar too. It's unfair that he got ten times more benefit than me!“ "That's true!" shouted the seventh man. "Why should he get $10 back, when I only got $2? The wealthy get all the breaks!” "Wait a minute," yelled the first four men in unison, “we didn't get anything at all. This new tax system exploits the poor!” The nine men surrounded the tenth and beat him up.</a:t>
            </a:r>
          </a:p>
          <a:p>
            <a:pPr algn="just" eaLnBrk="0" fontAlgn="base" hangingPunct="0">
              <a:spcBef>
                <a:spcPct val="0"/>
              </a:spcBef>
              <a:spcAft>
                <a:spcPct val="0"/>
              </a:spcAft>
            </a:pPr>
            <a:r>
              <a:rPr lang="en-US" sz="2000" dirty="0">
                <a:solidFill>
                  <a:prstClr val="black"/>
                </a:solidFill>
                <a:latin typeface="Arial Unicode MS" pitchFamily="34" charset="-128"/>
                <a:ea typeface="Arial Unicode MS" pitchFamily="34" charset="-128"/>
                <a:cs typeface="Arial Unicode MS" pitchFamily="34" charset="-128"/>
              </a:rPr>
              <a:t>    The next night the tenth man didn't show up for COFFEE AND CONVERSATION so the nine sat down and had their COFFEE without him. But when it came time to pay the bill, they discovered something VERY important. They didn't have enough money between all of them for even half of the bill!</a:t>
            </a:r>
          </a:p>
        </p:txBody>
      </p:sp>
      <p:pic>
        <p:nvPicPr>
          <p:cNvPr id="6" name="Picture 2" descr="http://arabiangazette.com/wp-content/uploads/2012/09/Coffee-image.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0057" y="5867400"/>
            <a:ext cx="1726424" cy="106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19200" y="533400"/>
            <a:ext cx="6781800" cy="954107"/>
          </a:xfrm>
          <a:prstGeom prst="rect">
            <a:avLst/>
          </a:prstGeom>
          <a:solidFill>
            <a:schemeClr val="bg1"/>
          </a:solidFill>
        </p:spPr>
        <p:txBody>
          <a:bodyPr wrap="square" rtlCol="0">
            <a:spAutoFit/>
          </a:bodyPr>
          <a:lstStyle/>
          <a:p>
            <a:pPr algn="ctr" eaLnBrk="0" fontAlgn="base" hangingPunct="0">
              <a:spcBef>
                <a:spcPct val="0"/>
              </a:spcBef>
              <a:spcAft>
                <a:spcPct val="0"/>
              </a:spcAft>
            </a:pPr>
            <a:r>
              <a:rPr lang="en-US" sz="2800" b="1" dirty="0">
                <a:solidFill>
                  <a:prstClr val="black"/>
                </a:solidFill>
                <a:latin typeface="Times New Roman" pitchFamily="18" charset="0"/>
              </a:rPr>
              <a:t>THE TAX SYSTEM EXPLAINED IN COFFEE</a:t>
            </a:r>
            <a:endParaRPr lang="en-US" sz="2800" dirty="0">
              <a:solidFill>
                <a:prstClr val="black"/>
              </a:solidFill>
              <a:latin typeface="Times New Roman" pitchFamily="18" charset="0"/>
            </a:endParaRPr>
          </a:p>
        </p:txBody>
      </p:sp>
      <p:sp>
        <p:nvSpPr>
          <p:cNvPr id="7" name="Rectangle 6"/>
          <p:cNvSpPr/>
          <p:nvPr/>
        </p:nvSpPr>
        <p:spPr>
          <a:xfrm>
            <a:off x="1066800" y="1752600"/>
            <a:ext cx="7162800" cy="4154984"/>
          </a:xfrm>
          <a:prstGeom prst="rect">
            <a:avLst/>
          </a:prstGeom>
          <a:solidFill>
            <a:srgbClr val="FFFFFF">
              <a:alpha val="69804"/>
            </a:srgbClr>
          </a:solidFill>
        </p:spPr>
        <p:txBody>
          <a:bodyPr wrap="square">
            <a:spAutoFit/>
          </a:bodyPr>
          <a:lstStyle/>
          <a:p>
            <a:pPr algn="just" eaLnBrk="0" fontAlgn="base" hangingPunct="0">
              <a:spcBef>
                <a:spcPct val="0"/>
              </a:spcBef>
              <a:spcAft>
                <a:spcPct val="0"/>
              </a:spcAft>
            </a:pPr>
            <a:r>
              <a:rPr lang="en-US" sz="2400" dirty="0">
                <a:solidFill>
                  <a:prstClr val="black"/>
                </a:solidFill>
                <a:latin typeface="Times New Roman" pitchFamily="18" charset="0"/>
              </a:rPr>
              <a:t>And that, my dear students is exactly how our tax system AND </a:t>
            </a:r>
            <a:r>
              <a:rPr lang="en-US" sz="2400" dirty="0" smtClean="0">
                <a:solidFill>
                  <a:prstClr val="black"/>
                </a:solidFill>
                <a:latin typeface="Times New Roman" pitchFamily="18" charset="0"/>
              </a:rPr>
              <a:t>how the current </a:t>
            </a:r>
            <a:r>
              <a:rPr lang="en-US" sz="2400" dirty="0">
                <a:solidFill>
                  <a:prstClr val="black"/>
                </a:solidFill>
                <a:latin typeface="Times New Roman" pitchFamily="18" charset="0"/>
              </a:rPr>
              <a:t>administration works. It is called </a:t>
            </a:r>
            <a:r>
              <a:rPr lang="en-US" sz="2400" b="1" u="sng" dirty="0">
                <a:solidFill>
                  <a:prstClr val="black"/>
                </a:solidFill>
                <a:latin typeface="Times New Roman" pitchFamily="18" charset="0"/>
              </a:rPr>
              <a:t>class warfare</a:t>
            </a:r>
            <a:r>
              <a:rPr lang="en-US" sz="2400" dirty="0">
                <a:solidFill>
                  <a:prstClr val="black"/>
                </a:solidFill>
                <a:latin typeface="Times New Roman" pitchFamily="18" charset="0"/>
              </a:rPr>
              <a:t> – pitting the rich against the middle class and poor.  The people who already pay the highest taxes will naturally get the most benefit from a tax reduction. Tax them too much, attack them for being wealthy, and they just may not show up anymore. In fact, they might start drinking coffee </a:t>
            </a:r>
            <a:r>
              <a:rPr lang="en-US" sz="2400" b="1" dirty="0">
                <a:solidFill>
                  <a:prstClr val="black"/>
                </a:solidFill>
                <a:latin typeface="Times New Roman" pitchFamily="18" charset="0"/>
              </a:rPr>
              <a:t>overseas</a:t>
            </a:r>
            <a:r>
              <a:rPr lang="en-US" sz="2400" dirty="0">
                <a:solidFill>
                  <a:prstClr val="black"/>
                </a:solidFill>
                <a:latin typeface="Times New Roman" pitchFamily="18" charset="0"/>
              </a:rPr>
              <a:t>, where the atmosphere is somewhat friendlier. For those who understand this, no explanation is needed. For those who do not understand, no explanation is possible because you never will get it. </a:t>
            </a:r>
          </a:p>
        </p:txBody>
      </p:sp>
      <p:pic>
        <p:nvPicPr>
          <p:cNvPr id="8" name="Picture 2" descr="http://arabiangazette.com/wp-content/uploads/2012/09/Coffee-image.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4988" y="5831384"/>
            <a:ext cx="1726424" cy="106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7032" y="533400"/>
            <a:ext cx="5181600" cy="6063198"/>
          </a:xfrm>
          <a:prstGeom prst="rect">
            <a:avLst/>
          </a:prstGeom>
        </p:spPr>
        <p:txBody>
          <a:bodyPr wrap="square">
            <a:spAutoFit/>
          </a:bodyPr>
          <a:lstStyle/>
          <a:p>
            <a:pPr algn="ctr"/>
            <a:r>
              <a:rPr lang="en-US" sz="2400" b="1" u="sng" dirty="0"/>
              <a:t>Here is what happened on January 1st 2014</a:t>
            </a:r>
            <a:r>
              <a:rPr lang="en-US" sz="2400" b="1" dirty="0"/>
              <a:t>: </a:t>
            </a:r>
            <a:br>
              <a:rPr lang="en-US" sz="2400" b="1" dirty="0"/>
            </a:br>
            <a:r>
              <a:rPr lang="en-US" sz="2000" b="1" dirty="0"/>
              <a:t>  </a:t>
            </a:r>
            <a:br>
              <a:rPr lang="en-US" sz="2000" b="1" dirty="0"/>
            </a:br>
            <a:r>
              <a:rPr lang="en-US" sz="2000" b="1" dirty="0"/>
              <a:t>Top Income Tax bracket went from 35% to 39.6% </a:t>
            </a:r>
            <a:br>
              <a:rPr lang="en-US" sz="2000" b="1" dirty="0"/>
            </a:br>
            <a:r>
              <a:rPr lang="en-US" sz="2000" b="1" dirty="0"/>
              <a:t>  </a:t>
            </a:r>
            <a:br>
              <a:rPr lang="en-US" sz="2000" b="1" dirty="0"/>
            </a:br>
            <a:r>
              <a:rPr lang="en-US" sz="2000" b="1" dirty="0"/>
              <a:t>Top Income Payroll Tax went from 37.4% to 52.2% </a:t>
            </a:r>
            <a:br>
              <a:rPr lang="en-US" sz="2000" b="1" dirty="0"/>
            </a:br>
            <a:r>
              <a:rPr lang="en-US" sz="2000" b="1" dirty="0"/>
              <a:t>  </a:t>
            </a:r>
            <a:br>
              <a:rPr lang="en-US" sz="2000" b="1" dirty="0"/>
            </a:br>
            <a:r>
              <a:rPr lang="en-US" sz="2000" b="1" dirty="0"/>
              <a:t>Capital Gains Tax went from 15 % to 28% </a:t>
            </a:r>
            <a:br>
              <a:rPr lang="en-US" sz="2000" b="1" dirty="0"/>
            </a:br>
            <a:r>
              <a:rPr lang="en-US" sz="2000" b="1" dirty="0"/>
              <a:t>  </a:t>
            </a:r>
            <a:br>
              <a:rPr lang="en-US" sz="2000" b="1" dirty="0"/>
            </a:br>
            <a:r>
              <a:rPr lang="en-US" sz="2000" b="1" dirty="0"/>
              <a:t>Dividend Tax went from 15% to 39.6% </a:t>
            </a:r>
            <a:br>
              <a:rPr lang="en-US" sz="2000" b="1" dirty="0"/>
            </a:br>
            <a:r>
              <a:rPr lang="en-US" sz="2000" b="1" dirty="0"/>
              <a:t>  </a:t>
            </a:r>
            <a:br>
              <a:rPr lang="en-US" sz="2000" b="1" dirty="0"/>
            </a:br>
            <a:r>
              <a:rPr lang="en-US" sz="2000" b="1" dirty="0"/>
              <a:t>Estate Tax went from 0% to 55% </a:t>
            </a:r>
            <a:br>
              <a:rPr lang="en-US" sz="2000" b="1" dirty="0"/>
            </a:br>
            <a:r>
              <a:rPr lang="en-US" sz="2000" b="1" dirty="0"/>
              <a:t>  </a:t>
            </a:r>
            <a:br>
              <a:rPr lang="en-US" sz="2000" b="1" dirty="0"/>
            </a:br>
            <a:r>
              <a:rPr lang="en-US" sz="2000" b="1" dirty="0"/>
              <a:t>These taxes were all passed under the Affordable Care Act, otherwise known </a:t>
            </a:r>
            <a:br>
              <a:rPr lang="en-US" sz="2000" b="1" dirty="0"/>
            </a:br>
            <a:r>
              <a:rPr lang="en-US" sz="2000" b="1" dirty="0"/>
              <a:t>as </a:t>
            </a:r>
            <a:r>
              <a:rPr lang="en-US" sz="2000" b="1" dirty="0" smtClean="0"/>
              <a:t>Obama Care</a:t>
            </a:r>
            <a:r>
              <a:rPr lang="en-US" sz="2000" b="1" dirty="0"/>
              <a:t>. </a:t>
            </a:r>
            <a:br>
              <a:rPr lang="en-US" sz="2000" b="1" dirty="0"/>
            </a:br>
            <a:endParaRPr lang="en-US" sz="2000" dirty="0"/>
          </a:p>
        </p:txBody>
      </p:sp>
    </p:spTree>
    <p:extLst>
      <p:ext uri="{BB962C8B-B14F-4D97-AF65-F5344CB8AC3E}">
        <p14:creationId xmlns:p14="http://schemas.microsoft.com/office/powerpoint/2010/main" val="1188652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RS2.jpg"/>
          <p:cNvPicPr>
            <a:picLocks noChangeAspect="1"/>
          </p:cNvPicPr>
          <p:nvPr/>
        </p:nvPicPr>
        <p:blipFill>
          <a:blip r:embed="rId2" cstate="print"/>
          <a:stretch>
            <a:fillRect/>
          </a:stretch>
        </p:blipFill>
        <p:spPr>
          <a:xfrm>
            <a:off x="4724400" y="2128855"/>
            <a:ext cx="3002962" cy="3505200"/>
          </a:xfrm>
          <a:prstGeom prst="rect">
            <a:avLst/>
          </a:prstGeom>
        </p:spPr>
      </p:pic>
      <p:sp>
        <p:nvSpPr>
          <p:cNvPr id="3" name="TextBox 2"/>
          <p:cNvSpPr txBox="1"/>
          <p:nvPr/>
        </p:nvSpPr>
        <p:spPr>
          <a:xfrm>
            <a:off x="1295400" y="228601"/>
            <a:ext cx="7086600" cy="1815882"/>
          </a:xfrm>
          <a:prstGeom prst="rect">
            <a:avLst/>
          </a:prstGeom>
          <a:noFill/>
        </p:spPr>
        <p:txBody>
          <a:bodyPr wrap="square" rtlCol="0">
            <a:spAutoFit/>
          </a:bodyPr>
          <a:lstStyle/>
          <a:p>
            <a:pPr algn="ctr" eaLnBrk="0" fontAlgn="base" hangingPunct="0">
              <a:spcBef>
                <a:spcPct val="0"/>
              </a:spcBef>
              <a:spcAft>
                <a:spcPct val="0"/>
              </a:spcAft>
            </a:pPr>
            <a:r>
              <a:rPr lang="en-US" sz="4400" b="1" dirty="0">
                <a:solidFill>
                  <a:prstClr val="black"/>
                </a:solidFill>
                <a:latin typeface="Times New Roman" pitchFamily="18" charset="0"/>
              </a:rPr>
              <a:t>Taxing the Rich:</a:t>
            </a:r>
          </a:p>
          <a:p>
            <a:pPr algn="ctr" eaLnBrk="0" fontAlgn="base" hangingPunct="0">
              <a:spcBef>
                <a:spcPct val="0"/>
              </a:spcBef>
              <a:spcAft>
                <a:spcPct val="0"/>
              </a:spcAft>
            </a:pPr>
            <a:r>
              <a:rPr lang="en-US" sz="4400" b="1" dirty="0">
                <a:solidFill>
                  <a:prstClr val="black"/>
                </a:solidFill>
                <a:latin typeface="Times New Roman" pitchFamily="18" charset="0"/>
              </a:rPr>
              <a:t>Economics or Politics?</a:t>
            </a:r>
          </a:p>
          <a:p>
            <a:pPr algn="ctr" eaLnBrk="0" fontAlgn="base" hangingPunct="0">
              <a:spcBef>
                <a:spcPct val="0"/>
              </a:spcBef>
              <a:spcAft>
                <a:spcPct val="0"/>
              </a:spcAft>
            </a:pPr>
            <a:endParaRPr lang="en-US" sz="2400" dirty="0">
              <a:solidFill>
                <a:prstClr val="black"/>
              </a:solidFill>
              <a:latin typeface="Times New Roman" pitchFamily="18" charset="0"/>
            </a:endParaRPr>
          </a:p>
        </p:txBody>
      </p:sp>
      <p:pic>
        <p:nvPicPr>
          <p:cNvPr id="4098" name="Picture 2" descr="Tax Man Me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9144" y="3524144"/>
            <a:ext cx="3505200" cy="21031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1905000" y="1049338"/>
            <a:ext cx="5029200" cy="731838"/>
          </a:xfrm>
          <a:prstGeom prst="rect">
            <a:avLst/>
          </a:prstGeom>
          <a:solidFill>
            <a:schemeClr val="bg1"/>
          </a:solidFill>
          <a:ln/>
          <a:effectLst/>
        </p:spPr>
        <p:txBody>
          <a:bodyPr vert="horz" lIns="91440" tIns="46038" rIns="91440" bIns="46038" rtlCol="0" anchor="b">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prstClr val="black"/>
                </a:solidFill>
              </a:rPr>
              <a:t>  </a:t>
            </a:r>
            <a:r>
              <a:rPr lang="en-US" sz="2800" b="1" i="1" u="sng" dirty="0" smtClean="0">
                <a:solidFill>
                  <a:srgbClr val="EEECE1">
                    <a:lumMod val="25000"/>
                  </a:srgbClr>
                </a:solidFill>
                <a:latin typeface="Arial" charset="0"/>
              </a:rPr>
              <a:t>Investment Goals and Plans</a:t>
            </a:r>
            <a:endParaRPr lang="en-US" sz="2800" b="1" i="1" u="sng" dirty="0">
              <a:solidFill>
                <a:srgbClr val="EEECE1">
                  <a:lumMod val="25000"/>
                </a:srgbClr>
              </a:solidFill>
              <a:latin typeface="Arial" charset="0"/>
            </a:endParaRPr>
          </a:p>
        </p:txBody>
      </p:sp>
      <p:sp>
        <p:nvSpPr>
          <p:cNvPr id="8" name="Rectangle 3"/>
          <p:cNvSpPr txBox="1">
            <a:spLocks noChangeArrowheads="1"/>
          </p:cNvSpPr>
          <p:nvPr/>
        </p:nvSpPr>
        <p:spPr>
          <a:xfrm>
            <a:off x="1752600" y="2209800"/>
            <a:ext cx="5638800" cy="3429000"/>
          </a:xfrm>
          <a:prstGeom prst="rect">
            <a:avLst/>
          </a:prstGeom>
          <a:solidFill>
            <a:schemeClr val="bg1">
              <a:alpha val="60000"/>
            </a:schemeClr>
          </a:solidFill>
          <a:ln/>
        </p:spPr>
        <p:txBody>
          <a:bodyPr vert="horz" lIns="91440" tIns="46038" rIns="91440" bIns="46038"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i="1" dirty="0" smtClean="0">
                <a:solidFill>
                  <a:srgbClr val="EEECE1">
                    <a:lumMod val="10000"/>
                  </a:srgbClr>
                </a:solidFill>
                <a:latin typeface="Arial" charset="0"/>
              </a:rPr>
              <a:t>1.  Key Factors</a:t>
            </a:r>
          </a:p>
          <a:p>
            <a:pPr lvl="1"/>
            <a:r>
              <a:rPr lang="en-US" sz="2400" b="1" i="1" dirty="0" smtClean="0">
                <a:solidFill>
                  <a:srgbClr val="EEECE1">
                    <a:lumMod val="10000"/>
                  </a:srgbClr>
                </a:solidFill>
                <a:latin typeface="Arial" charset="0"/>
              </a:rPr>
              <a:t>a.  Return</a:t>
            </a:r>
          </a:p>
          <a:p>
            <a:pPr lvl="1"/>
            <a:r>
              <a:rPr lang="en-US" sz="2400" b="1" i="1" dirty="0" smtClean="0">
                <a:solidFill>
                  <a:srgbClr val="EEECE1">
                    <a:lumMod val="10000"/>
                  </a:srgbClr>
                </a:solidFill>
                <a:latin typeface="Arial" charset="0"/>
              </a:rPr>
              <a:t>b.  Risk</a:t>
            </a:r>
          </a:p>
          <a:p>
            <a:pPr lvl="1"/>
            <a:r>
              <a:rPr lang="en-US" sz="2400" b="1" i="1" dirty="0" smtClean="0">
                <a:solidFill>
                  <a:srgbClr val="EEECE1">
                    <a:lumMod val="10000"/>
                  </a:srgbClr>
                </a:solidFill>
                <a:latin typeface="Arial" charset="0"/>
              </a:rPr>
              <a:t>c.  Taxes</a:t>
            </a:r>
          </a:p>
          <a:p>
            <a:r>
              <a:rPr lang="en-US" sz="2400" b="1" i="1" dirty="0" smtClean="0">
                <a:solidFill>
                  <a:srgbClr val="EEECE1">
                    <a:lumMod val="10000"/>
                  </a:srgbClr>
                </a:solidFill>
                <a:latin typeface="Arial" charset="0"/>
              </a:rPr>
              <a:t>2.  Providing Needed Liquidity</a:t>
            </a:r>
          </a:p>
          <a:p>
            <a:pPr lvl="1"/>
            <a:r>
              <a:rPr lang="en-US" sz="2400" b="1" i="1" dirty="0" smtClean="0">
                <a:solidFill>
                  <a:srgbClr val="EEECE1">
                    <a:lumMod val="10000"/>
                  </a:srgbClr>
                </a:solidFill>
                <a:latin typeface="Arial" charset="0"/>
              </a:rPr>
              <a:t>a.  Liquidity</a:t>
            </a:r>
          </a:p>
          <a:p>
            <a:pPr lvl="1"/>
            <a:r>
              <a:rPr lang="en-US" sz="2400" b="1" i="1" dirty="0" smtClean="0">
                <a:solidFill>
                  <a:srgbClr val="EEECE1">
                    <a:lumMod val="10000"/>
                  </a:srgbClr>
                </a:solidFill>
                <a:latin typeface="Arial" charset="0"/>
              </a:rPr>
              <a:t>b.  Three reasons for having liquid </a:t>
            </a:r>
          </a:p>
          <a:p>
            <a:pPr lvl="1">
              <a:buFont typeface="Monotype Sorts" charset="2"/>
              <a:buNone/>
            </a:pPr>
            <a:r>
              <a:rPr lang="en-US" sz="2400" b="1" i="1" dirty="0" smtClean="0">
                <a:solidFill>
                  <a:srgbClr val="EEECE1">
                    <a:lumMod val="10000"/>
                  </a:srgbClr>
                </a:solidFill>
                <a:latin typeface="Arial" charset="0"/>
              </a:rPr>
              <a:t>	      assets on hand</a:t>
            </a:r>
          </a:p>
          <a:p>
            <a:r>
              <a:rPr lang="en-US" sz="2400" b="1" i="1" dirty="0" smtClean="0">
                <a:solidFill>
                  <a:srgbClr val="EEECE1">
                    <a:lumMod val="10000"/>
                  </a:srgbClr>
                </a:solidFill>
                <a:latin typeface="Arial" charset="0"/>
              </a:rPr>
              <a:t>3.  Quantifying Investment Goals</a:t>
            </a:r>
            <a:endParaRPr lang="en-US" sz="2400" b="1" i="1" dirty="0">
              <a:solidFill>
                <a:srgbClr val="EEECE1">
                  <a:lumMod val="10000"/>
                </a:srgbClr>
              </a:solidFill>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838200" y="1600200"/>
            <a:ext cx="7772400" cy="4816703"/>
          </a:xfrm>
          <a:prstGeom prst="rect">
            <a:avLst/>
          </a:prstGeom>
          <a:solidFill>
            <a:schemeClr val="bg1"/>
          </a:solidFill>
          <a:ln w="9525">
            <a:noFill/>
            <a:miter lim="800000"/>
            <a:headEnd/>
            <a:tailEnd/>
          </a:ln>
          <a:effectLst/>
        </p:spPr>
        <p:txBody>
          <a:bodyPr wrap="square">
            <a:spAutoFit/>
          </a:bodyPr>
          <a:lstStyle/>
          <a:p>
            <a:pPr algn="ctr" eaLnBrk="0" fontAlgn="base" hangingPunct="0">
              <a:spcAft>
                <a:spcPct val="0"/>
              </a:spcAft>
            </a:pPr>
            <a:r>
              <a:rPr lang="en-US" sz="2800" b="1" u="sng" dirty="0">
                <a:solidFill>
                  <a:prstClr val="black"/>
                </a:solidFill>
                <a:latin typeface="Times New Roman" pitchFamily="18" charset="0"/>
              </a:rPr>
              <a:t>Income</a:t>
            </a:r>
            <a:r>
              <a:rPr lang="en-US" sz="2800" b="1" dirty="0">
                <a:solidFill>
                  <a:prstClr val="black"/>
                </a:solidFill>
                <a:latin typeface="Times New Roman" pitchFamily="18" charset="0"/>
              </a:rPr>
              <a:t>          </a:t>
            </a:r>
            <a:r>
              <a:rPr lang="en-US" sz="2800" b="1" u="sng" dirty="0">
                <a:solidFill>
                  <a:prstClr val="black"/>
                </a:solidFill>
                <a:latin typeface="Times New Roman" pitchFamily="18" charset="0"/>
              </a:rPr>
              <a:t>% of Total Personal Income</a:t>
            </a:r>
          </a:p>
          <a:p>
            <a:pPr algn="ctr" eaLnBrk="0" fontAlgn="base" hangingPunct="0">
              <a:spcAft>
                <a:spcPct val="0"/>
              </a:spcAft>
            </a:pPr>
            <a:r>
              <a:rPr lang="en-US" sz="3600" b="1" dirty="0">
                <a:solidFill>
                  <a:prstClr val="black"/>
                </a:solidFill>
                <a:latin typeface="Times New Roman" pitchFamily="18" charset="0"/>
              </a:rPr>
              <a:t>                                     </a:t>
            </a:r>
            <a:r>
              <a:rPr lang="en-US" sz="2800" b="1" u="sng" dirty="0">
                <a:solidFill>
                  <a:prstClr val="black"/>
                </a:solidFill>
                <a:latin typeface="Times New Roman" pitchFamily="18" charset="0"/>
              </a:rPr>
              <a:t>Taxes Paid</a:t>
            </a:r>
          </a:p>
          <a:p>
            <a:pPr algn="just" eaLnBrk="0" fontAlgn="base" hangingPunct="0">
              <a:spcBef>
                <a:spcPct val="50000"/>
              </a:spcBef>
              <a:spcAft>
                <a:spcPct val="0"/>
              </a:spcAft>
            </a:pPr>
            <a:r>
              <a:rPr lang="en-US" sz="3600" b="1" dirty="0">
                <a:solidFill>
                  <a:prstClr val="black"/>
                </a:solidFill>
                <a:latin typeface="Times New Roman" pitchFamily="18" charset="0"/>
              </a:rPr>
              <a:t> Top 1%                                  41%</a:t>
            </a:r>
          </a:p>
          <a:p>
            <a:pPr algn="just" eaLnBrk="0" fontAlgn="base" hangingPunct="0">
              <a:spcBef>
                <a:spcPct val="50000"/>
              </a:spcBef>
              <a:spcAft>
                <a:spcPct val="0"/>
              </a:spcAft>
            </a:pPr>
            <a:r>
              <a:rPr lang="en-US" sz="3600" b="1" dirty="0" smtClean="0">
                <a:solidFill>
                  <a:prstClr val="black"/>
                </a:solidFill>
                <a:latin typeface="Times New Roman" pitchFamily="18" charset="0"/>
              </a:rPr>
              <a:t> Top 10%                                71%</a:t>
            </a:r>
          </a:p>
          <a:p>
            <a:pPr algn="just" eaLnBrk="0" fontAlgn="base" hangingPunct="0">
              <a:spcBef>
                <a:spcPct val="50000"/>
              </a:spcBef>
              <a:spcAft>
                <a:spcPct val="0"/>
              </a:spcAft>
            </a:pPr>
            <a:r>
              <a:rPr lang="en-US" sz="3600" b="1" dirty="0" smtClean="0">
                <a:solidFill>
                  <a:prstClr val="black"/>
                </a:solidFill>
                <a:latin typeface="Times New Roman" pitchFamily="18" charset="0"/>
              </a:rPr>
              <a:t>Top </a:t>
            </a:r>
            <a:r>
              <a:rPr lang="en-US" sz="3600" b="1" dirty="0">
                <a:solidFill>
                  <a:prstClr val="black"/>
                </a:solidFill>
                <a:latin typeface="Times New Roman" pitchFamily="18" charset="0"/>
              </a:rPr>
              <a:t>50%                                 98%</a:t>
            </a:r>
          </a:p>
          <a:p>
            <a:pPr algn="ctr" eaLnBrk="0" fontAlgn="base" hangingPunct="0">
              <a:spcBef>
                <a:spcPct val="50000"/>
              </a:spcBef>
              <a:spcAft>
                <a:spcPct val="0"/>
              </a:spcAft>
            </a:pPr>
            <a:r>
              <a:rPr lang="en-US" b="1" dirty="0">
                <a:solidFill>
                  <a:prstClr val="black"/>
                </a:solidFill>
                <a:latin typeface="Times New Roman" pitchFamily="18" charset="0"/>
              </a:rPr>
              <a:t>From </a:t>
            </a:r>
            <a:r>
              <a:rPr lang="en-US" b="1" dirty="0" smtClean="0">
                <a:solidFill>
                  <a:prstClr val="black"/>
                </a:solidFill>
                <a:latin typeface="Times New Roman" pitchFamily="18" charset="0"/>
              </a:rPr>
              <a:t>2014 </a:t>
            </a:r>
            <a:r>
              <a:rPr lang="en-US" b="1" dirty="0">
                <a:solidFill>
                  <a:prstClr val="black"/>
                </a:solidFill>
                <a:latin typeface="Times New Roman" pitchFamily="18" charset="0"/>
              </a:rPr>
              <a:t>IRS Data</a:t>
            </a:r>
          </a:p>
          <a:p>
            <a:pPr algn="just" eaLnBrk="0" fontAlgn="base" hangingPunct="0">
              <a:spcBef>
                <a:spcPct val="50000"/>
              </a:spcBef>
              <a:spcAft>
                <a:spcPct val="0"/>
              </a:spcAft>
            </a:pPr>
            <a:endParaRPr lang="en-US" sz="3600" b="1" i="1" u="sng" dirty="0">
              <a:solidFill>
                <a:srgbClr val="FF3300"/>
              </a:solidFill>
              <a:latin typeface="Times New Roman" pitchFamily="18" charset="0"/>
            </a:endParaRPr>
          </a:p>
        </p:txBody>
      </p:sp>
      <p:sp>
        <p:nvSpPr>
          <p:cNvPr id="3" name="TextBox 2"/>
          <p:cNvSpPr txBox="1"/>
          <p:nvPr/>
        </p:nvSpPr>
        <p:spPr>
          <a:xfrm>
            <a:off x="990600" y="381000"/>
            <a:ext cx="7620000" cy="707886"/>
          </a:xfrm>
          <a:prstGeom prst="rect">
            <a:avLst/>
          </a:prstGeom>
          <a:noFill/>
        </p:spPr>
        <p:txBody>
          <a:bodyPr wrap="square" rtlCol="0">
            <a:spAutoFit/>
          </a:bodyPr>
          <a:lstStyle/>
          <a:p>
            <a:pPr algn="ctr" eaLnBrk="0" fontAlgn="base" hangingPunct="0">
              <a:spcBef>
                <a:spcPct val="0"/>
              </a:spcBef>
              <a:spcAft>
                <a:spcPct val="0"/>
              </a:spcAft>
            </a:pPr>
            <a:r>
              <a:rPr lang="en-US" sz="4000" u="sng" dirty="0">
                <a:solidFill>
                  <a:prstClr val="black"/>
                </a:solidFill>
                <a:latin typeface="Times New Roman" pitchFamily="18" charset="0"/>
              </a:rPr>
              <a:t>Remember Who Pays the Most</a:t>
            </a:r>
          </a:p>
        </p:txBody>
      </p:sp>
      <p:pic>
        <p:nvPicPr>
          <p:cNvPr id="6" name="Picture 4" descr="https://encrypted-tbn1.gstatic.com/images?q=tbn:ANd9GcSAlDjOah11HBGPoG1hU4QioKLZEAs-xK4S0ERiR-wo7u6jo9b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743200"/>
            <a:ext cx="2784428" cy="2362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609600"/>
            <a:ext cx="6781800" cy="707886"/>
          </a:xfrm>
          <a:prstGeom prst="rect">
            <a:avLst/>
          </a:prstGeom>
          <a:solidFill>
            <a:srgbClr val="F2F2F2">
              <a:alpha val="69804"/>
            </a:srgbClr>
          </a:solidFill>
        </p:spPr>
        <p:txBody>
          <a:bodyPr wrap="square" rtlCol="0">
            <a:spAutoFit/>
          </a:bodyPr>
          <a:lstStyle/>
          <a:p>
            <a:pPr algn="ctr"/>
            <a:r>
              <a:rPr lang="en-US" sz="4000" b="1" i="1" u="sng" dirty="0" smtClean="0">
                <a:latin typeface="+mn-lt"/>
              </a:rPr>
              <a:t>Facts About the National Debt</a:t>
            </a:r>
            <a:endParaRPr lang="en-US" sz="4000" b="1" i="1" u="sng" dirty="0">
              <a:latin typeface="+mn-lt"/>
            </a:endParaRPr>
          </a:p>
        </p:txBody>
      </p:sp>
      <p:sp>
        <p:nvSpPr>
          <p:cNvPr id="5" name="TextBox 4"/>
          <p:cNvSpPr txBox="1"/>
          <p:nvPr/>
        </p:nvSpPr>
        <p:spPr>
          <a:xfrm>
            <a:off x="1371600" y="1905000"/>
            <a:ext cx="6858000" cy="3785652"/>
          </a:xfrm>
          <a:prstGeom prst="rect">
            <a:avLst/>
          </a:prstGeom>
          <a:solidFill>
            <a:srgbClr val="F2F2F2">
              <a:alpha val="69804"/>
            </a:srgbClr>
          </a:solidFill>
        </p:spPr>
        <p:txBody>
          <a:bodyPr wrap="square" rtlCol="0">
            <a:spAutoFit/>
          </a:bodyPr>
          <a:lstStyle/>
          <a:p>
            <a:pPr algn="ctr"/>
            <a:r>
              <a:rPr lang="en-US" sz="4000" dirty="0" smtClean="0"/>
              <a:t>If you were alive when Jesus Christ was born and you spent one million dollars every single day since that point in time, you still would not have spent </a:t>
            </a:r>
            <a:r>
              <a:rPr lang="en-US" sz="4000" b="1" u="sng" dirty="0" smtClean="0"/>
              <a:t>one</a:t>
            </a:r>
            <a:r>
              <a:rPr lang="en-US" sz="4000" dirty="0" smtClean="0"/>
              <a:t> trillion dollars by now.</a:t>
            </a:r>
            <a:endParaRPr lang="en-US" sz="4000" dirty="0"/>
          </a:p>
        </p:txBody>
      </p:sp>
    </p:spTree>
    <p:extLst>
      <p:ext uri="{BB962C8B-B14F-4D97-AF65-F5344CB8AC3E}">
        <p14:creationId xmlns:p14="http://schemas.microsoft.com/office/powerpoint/2010/main" val="376687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609600"/>
            <a:ext cx="6781800" cy="707886"/>
          </a:xfrm>
          <a:prstGeom prst="rect">
            <a:avLst/>
          </a:prstGeom>
          <a:solidFill>
            <a:srgbClr val="F2F2F2">
              <a:alpha val="69804"/>
            </a:srgbClr>
          </a:solidFill>
        </p:spPr>
        <p:txBody>
          <a:bodyPr wrap="square" rtlCol="0">
            <a:spAutoFit/>
          </a:bodyPr>
          <a:lstStyle/>
          <a:p>
            <a:pPr algn="ctr"/>
            <a:r>
              <a:rPr lang="en-US" sz="4000" b="1" i="1" u="sng" dirty="0" smtClean="0">
                <a:latin typeface="+mn-lt"/>
              </a:rPr>
              <a:t>Facts About the National Debt</a:t>
            </a:r>
            <a:endParaRPr lang="en-US" sz="4000" b="1" i="1" u="sng" dirty="0">
              <a:latin typeface="+mn-lt"/>
            </a:endParaRPr>
          </a:p>
        </p:txBody>
      </p:sp>
      <p:sp>
        <p:nvSpPr>
          <p:cNvPr id="5" name="TextBox 4"/>
          <p:cNvSpPr txBox="1"/>
          <p:nvPr/>
        </p:nvSpPr>
        <p:spPr>
          <a:xfrm>
            <a:off x="990600" y="1905000"/>
            <a:ext cx="7543800" cy="3970318"/>
          </a:xfrm>
          <a:prstGeom prst="rect">
            <a:avLst/>
          </a:prstGeom>
          <a:solidFill>
            <a:srgbClr val="F2F2F2">
              <a:alpha val="60000"/>
            </a:srgbClr>
          </a:solidFill>
        </p:spPr>
        <p:txBody>
          <a:bodyPr wrap="square" rtlCol="0">
            <a:spAutoFit/>
          </a:bodyPr>
          <a:lstStyle/>
          <a:p>
            <a:pPr algn="ctr"/>
            <a:r>
              <a:rPr lang="en-US" sz="2800" dirty="0" smtClean="0"/>
              <a:t>It took more than 200 years for the U.S. national debt to reach 1 trillion dollars.  In 1986, the U.S. national debt reached 2 trillion dollars.  In 1992, the U.S. national debt reached 4 trillion dollars.  In 2005, the U.S. national debt doubled again and reached 8 trillion dollars.  Now the U.S. national debt is over the 18 trillion dollar mark.  How long can this kind of exponential growth go on before a day of reckoning?</a:t>
            </a:r>
            <a:endParaRPr lang="en-US" sz="2800" dirty="0"/>
          </a:p>
        </p:txBody>
      </p:sp>
    </p:spTree>
    <p:extLst>
      <p:ext uri="{BB962C8B-B14F-4D97-AF65-F5344CB8AC3E}">
        <p14:creationId xmlns:p14="http://schemas.microsoft.com/office/powerpoint/2010/main" val="2281636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609600"/>
            <a:ext cx="6781800" cy="707886"/>
          </a:xfrm>
          <a:prstGeom prst="rect">
            <a:avLst/>
          </a:prstGeom>
          <a:solidFill>
            <a:srgbClr val="F2F2F2">
              <a:alpha val="69804"/>
            </a:srgbClr>
          </a:solidFill>
        </p:spPr>
        <p:txBody>
          <a:bodyPr wrap="square" rtlCol="0">
            <a:spAutoFit/>
          </a:bodyPr>
          <a:lstStyle/>
          <a:p>
            <a:pPr algn="ctr"/>
            <a:r>
              <a:rPr lang="en-US" sz="4000" b="1" i="1" u="sng" dirty="0" smtClean="0">
                <a:latin typeface="+mn-lt"/>
              </a:rPr>
              <a:t>Facts About the National Debt</a:t>
            </a:r>
            <a:endParaRPr lang="en-US" sz="4000" b="1" i="1" u="sng" dirty="0">
              <a:latin typeface="+mn-lt"/>
            </a:endParaRPr>
          </a:p>
        </p:txBody>
      </p:sp>
      <p:sp>
        <p:nvSpPr>
          <p:cNvPr id="5" name="TextBox 4"/>
          <p:cNvSpPr txBox="1"/>
          <p:nvPr/>
        </p:nvSpPr>
        <p:spPr>
          <a:xfrm>
            <a:off x="1447800" y="1828800"/>
            <a:ext cx="6629400" cy="3170099"/>
          </a:xfrm>
          <a:prstGeom prst="rect">
            <a:avLst/>
          </a:prstGeom>
          <a:solidFill>
            <a:srgbClr val="F2F2F2">
              <a:alpha val="69804"/>
            </a:srgbClr>
          </a:solidFill>
        </p:spPr>
        <p:txBody>
          <a:bodyPr wrap="square" rtlCol="0">
            <a:spAutoFit/>
          </a:bodyPr>
          <a:lstStyle/>
          <a:p>
            <a:pPr algn="ctr"/>
            <a:r>
              <a:rPr lang="en-US" sz="4000" dirty="0" smtClean="0"/>
              <a:t>If Bill Gates gave every single penny of his fortune to the U.S. government, it would only cover the U.S. budget deficit </a:t>
            </a:r>
            <a:r>
              <a:rPr lang="en-US" sz="4000" dirty="0" smtClean="0">
                <a:hlinkClick r:id="rId2" tooltip="for 15 days"/>
              </a:rPr>
              <a:t>for 15 days</a:t>
            </a:r>
            <a:r>
              <a:rPr lang="en-US" sz="4000" dirty="0" smtClean="0"/>
              <a:t>.</a:t>
            </a:r>
            <a:endParaRPr lang="en-US" sz="4000" dirty="0"/>
          </a:p>
        </p:txBody>
      </p:sp>
    </p:spTree>
    <p:extLst>
      <p:ext uri="{BB962C8B-B14F-4D97-AF65-F5344CB8AC3E}">
        <p14:creationId xmlns:p14="http://schemas.microsoft.com/office/powerpoint/2010/main" val="2697079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609600"/>
            <a:ext cx="6781800" cy="707886"/>
          </a:xfrm>
          <a:prstGeom prst="rect">
            <a:avLst/>
          </a:prstGeom>
          <a:solidFill>
            <a:srgbClr val="F2F2F2">
              <a:alpha val="69804"/>
            </a:srgbClr>
          </a:solidFill>
        </p:spPr>
        <p:txBody>
          <a:bodyPr wrap="square" rtlCol="0">
            <a:spAutoFit/>
          </a:bodyPr>
          <a:lstStyle/>
          <a:p>
            <a:pPr algn="ctr"/>
            <a:r>
              <a:rPr lang="en-US" sz="4000" b="1" i="1" u="sng" dirty="0" smtClean="0">
                <a:latin typeface="+mn-lt"/>
              </a:rPr>
              <a:t>Facts About the National Debt</a:t>
            </a:r>
            <a:endParaRPr lang="en-US" sz="4000" b="1" i="1" u="sng" dirty="0">
              <a:latin typeface="+mn-lt"/>
            </a:endParaRPr>
          </a:p>
        </p:txBody>
      </p:sp>
      <p:sp>
        <p:nvSpPr>
          <p:cNvPr id="5" name="TextBox 4"/>
          <p:cNvSpPr txBox="1"/>
          <p:nvPr/>
        </p:nvSpPr>
        <p:spPr>
          <a:xfrm>
            <a:off x="1371600" y="1752600"/>
            <a:ext cx="6781800" cy="4524315"/>
          </a:xfrm>
          <a:prstGeom prst="rect">
            <a:avLst/>
          </a:prstGeom>
          <a:solidFill>
            <a:srgbClr val="F2F2F2">
              <a:alpha val="69804"/>
            </a:srgbClr>
          </a:solidFill>
        </p:spPr>
        <p:txBody>
          <a:bodyPr wrap="square" rtlCol="0">
            <a:spAutoFit/>
          </a:bodyPr>
          <a:lstStyle/>
          <a:p>
            <a:pPr algn="ctr"/>
            <a:r>
              <a:rPr lang="en-US" sz="3200" dirty="0" smtClean="0"/>
              <a:t>Today, the government debt to GDP ratio in the United States </a:t>
            </a:r>
            <a:r>
              <a:rPr lang="en-US" sz="3200" dirty="0" smtClean="0">
                <a:hlinkClick r:id="rId2" tooltip="is well over 100 percent"/>
              </a:rPr>
              <a:t>is well over 100 percent</a:t>
            </a:r>
            <a:r>
              <a:rPr lang="en-US" sz="3200" dirty="0" smtClean="0"/>
              <a:t>. A recently revised IMF policy paper entitled “</a:t>
            </a:r>
            <a:r>
              <a:rPr lang="en-US" sz="3200" dirty="0" smtClean="0">
                <a:hlinkClick r:id="rId3" tooltip="An Analysis of U.S. Fiscal and Generational Imbalances: Who Will Pay and How?"/>
              </a:rPr>
              <a:t>An Analysis of U.S. Fiscal and Generational Imbalances: Who Will Pay and How?</a:t>
            </a:r>
            <a:r>
              <a:rPr lang="en-US" sz="3200" dirty="0" smtClean="0"/>
              <a:t>” projects that U.S. government debt will rise to about 400 percent of GDP by the year 2050.</a:t>
            </a:r>
            <a:endParaRPr lang="en-US" sz="3200" dirty="0"/>
          </a:p>
        </p:txBody>
      </p:sp>
    </p:spTree>
    <p:extLst>
      <p:ext uri="{BB962C8B-B14F-4D97-AF65-F5344CB8AC3E}">
        <p14:creationId xmlns:p14="http://schemas.microsoft.com/office/powerpoint/2010/main" val="372389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609600"/>
            <a:ext cx="6781800" cy="707886"/>
          </a:xfrm>
          <a:prstGeom prst="rect">
            <a:avLst/>
          </a:prstGeom>
          <a:solidFill>
            <a:srgbClr val="F2F2F2">
              <a:alpha val="69804"/>
            </a:srgbClr>
          </a:solidFill>
        </p:spPr>
        <p:txBody>
          <a:bodyPr wrap="square" rtlCol="0">
            <a:spAutoFit/>
          </a:bodyPr>
          <a:lstStyle/>
          <a:p>
            <a:pPr algn="ctr"/>
            <a:r>
              <a:rPr lang="en-US" sz="4000" b="1" i="1" u="sng" dirty="0" smtClean="0">
                <a:latin typeface="+mn-lt"/>
              </a:rPr>
              <a:t>Facts About the National Debt</a:t>
            </a:r>
            <a:endParaRPr lang="en-US" sz="4000" b="1" i="1" u="sng" dirty="0">
              <a:latin typeface="+mn-lt"/>
            </a:endParaRPr>
          </a:p>
        </p:txBody>
      </p:sp>
      <p:sp>
        <p:nvSpPr>
          <p:cNvPr id="5" name="TextBox 4"/>
          <p:cNvSpPr txBox="1"/>
          <p:nvPr/>
        </p:nvSpPr>
        <p:spPr>
          <a:xfrm>
            <a:off x="1447800" y="1600200"/>
            <a:ext cx="6781800" cy="5078313"/>
          </a:xfrm>
          <a:prstGeom prst="rect">
            <a:avLst/>
          </a:prstGeom>
          <a:solidFill>
            <a:srgbClr val="F2F2F2">
              <a:alpha val="69804"/>
            </a:srgbClr>
          </a:solidFill>
        </p:spPr>
        <p:txBody>
          <a:bodyPr wrap="square" rtlCol="0">
            <a:spAutoFit/>
          </a:bodyPr>
          <a:lstStyle/>
          <a:p>
            <a:pPr algn="ctr"/>
            <a:r>
              <a:rPr lang="en-US" sz="3600" dirty="0" smtClean="0"/>
              <a:t>The United States already has more government debt </a:t>
            </a:r>
            <a:r>
              <a:rPr lang="en-US" sz="3600" dirty="0" smtClean="0">
                <a:hlinkClick r:id="rId2" tooltip="per capita"/>
              </a:rPr>
              <a:t>per capita</a:t>
            </a:r>
            <a:r>
              <a:rPr lang="en-US" sz="3600" dirty="0" smtClean="0"/>
              <a:t> ($58,000)</a:t>
            </a:r>
          </a:p>
          <a:p>
            <a:pPr algn="ctr"/>
            <a:r>
              <a:rPr lang="en-US" sz="3600" dirty="0" smtClean="0"/>
              <a:t> than Greece, Portugal, Italy, Ireland or Spain does. At this point, the United States government is responsible </a:t>
            </a:r>
            <a:r>
              <a:rPr lang="en-US" sz="3600" dirty="0" smtClean="0">
                <a:hlinkClick r:id="rId3" tooltip="for more than a third"/>
              </a:rPr>
              <a:t>for more than a third</a:t>
            </a:r>
            <a:r>
              <a:rPr lang="en-US" sz="3600" dirty="0" smtClean="0"/>
              <a:t> of all the government debt in the entire world.</a:t>
            </a:r>
            <a:endParaRPr lang="en-US" sz="3600" dirty="0"/>
          </a:p>
        </p:txBody>
      </p:sp>
    </p:spTree>
    <p:extLst>
      <p:ext uri="{BB962C8B-B14F-4D97-AF65-F5344CB8AC3E}">
        <p14:creationId xmlns:p14="http://schemas.microsoft.com/office/powerpoint/2010/main" val="10648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609600"/>
            <a:ext cx="6781800" cy="707886"/>
          </a:xfrm>
          <a:prstGeom prst="rect">
            <a:avLst/>
          </a:prstGeom>
          <a:solidFill>
            <a:srgbClr val="F2F2F2">
              <a:alpha val="69804"/>
            </a:srgbClr>
          </a:solidFill>
        </p:spPr>
        <p:txBody>
          <a:bodyPr wrap="square" rtlCol="0">
            <a:spAutoFit/>
          </a:bodyPr>
          <a:lstStyle/>
          <a:p>
            <a:pPr algn="ctr"/>
            <a:r>
              <a:rPr lang="en-US" sz="4000" b="1" i="1" u="sng" dirty="0" smtClean="0">
                <a:latin typeface="+mn-lt"/>
              </a:rPr>
              <a:t>Facts About the National Debt</a:t>
            </a:r>
            <a:endParaRPr lang="en-US" sz="4000" b="1" i="1" u="sng" dirty="0">
              <a:latin typeface="+mn-lt"/>
            </a:endParaRPr>
          </a:p>
        </p:txBody>
      </p:sp>
      <p:sp>
        <p:nvSpPr>
          <p:cNvPr id="5" name="TextBox 4"/>
          <p:cNvSpPr txBox="1"/>
          <p:nvPr/>
        </p:nvSpPr>
        <p:spPr>
          <a:xfrm>
            <a:off x="1295400" y="1752600"/>
            <a:ext cx="6858000" cy="3970318"/>
          </a:xfrm>
          <a:prstGeom prst="rect">
            <a:avLst/>
          </a:prstGeom>
          <a:solidFill>
            <a:srgbClr val="F2F2F2">
              <a:alpha val="69804"/>
            </a:srgbClr>
          </a:solidFill>
        </p:spPr>
        <p:txBody>
          <a:bodyPr wrap="square" rtlCol="0">
            <a:spAutoFit/>
          </a:bodyPr>
          <a:lstStyle/>
          <a:p>
            <a:pPr algn="ctr"/>
            <a:r>
              <a:rPr lang="en-US" sz="3600" dirty="0" smtClean="0"/>
              <a:t>It is being projected that the U.S. national debt will surpass </a:t>
            </a:r>
            <a:r>
              <a:rPr lang="en-US" sz="3600" dirty="0" smtClean="0">
                <a:hlinkClick r:id="rId2" tooltip="23 trillion dollars"/>
              </a:rPr>
              <a:t>23 trillion dollars</a:t>
            </a:r>
            <a:r>
              <a:rPr lang="en-US" sz="3600" dirty="0" smtClean="0"/>
              <a:t> in 2016. Mandatory federal spending surpassed total federal revenue for the first time ever in fiscal 2011.  That was not supposed to happen </a:t>
            </a:r>
            <a:r>
              <a:rPr lang="en-US" sz="3600" dirty="0" smtClean="0">
                <a:hlinkClick r:id="rId3" tooltip="until 50 years from now"/>
              </a:rPr>
              <a:t>until 50 years from now</a:t>
            </a:r>
            <a:r>
              <a:rPr lang="en-US" sz="3600" dirty="0" smtClean="0"/>
              <a:t>.</a:t>
            </a:r>
            <a:endParaRPr lang="en-US" sz="3600" dirty="0"/>
          </a:p>
        </p:txBody>
      </p:sp>
    </p:spTree>
    <p:extLst>
      <p:ext uri="{BB962C8B-B14F-4D97-AF65-F5344CB8AC3E}">
        <p14:creationId xmlns:p14="http://schemas.microsoft.com/office/powerpoint/2010/main" val="3360049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609600"/>
            <a:ext cx="6781800" cy="707886"/>
          </a:xfrm>
          <a:prstGeom prst="rect">
            <a:avLst/>
          </a:prstGeom>
          <a:solidFill>
            <a:srgbClr val="F2F2F2">
              <a:alpha val="69804"/>
            </a:srgbClr>
          </a:solidFill>
        </p:spPr>
        <p:txBody>
          <a:bodyPr wrap="square" rtlCol="0">
            <a:spAutoFit/>
          </a:bodyPr>
          <a:lstStyle/>
          <a:p>
            <a:pPr algn="ctr"/>
            <a:r>
              <a:rPr lang="en-US" sz="4000" b="1" i="1" u="sng" dirty="0" smtClean="0">
                <a:latin typeface="+mn-lt"/>
              </a:rPr>
              <a:t>Facts About the National Debt</a:t>
            </a:r>
            <a:endParaRPr lang="en-US" sz="4000" b="1" i="1" u="sng" dirty="0">
              <a:latin typeface="+mn-lt"/>
            </a:endParaRPr>
          </a:p>
        </p:txBody>
      </p:sp>
      <p:sp>
        <p:nvSpPr>
          <p:cNvPr id="5" name="TextBox 4"/>
          <p:cNvSpPr txBox="1"/>
          <p:nvPr/>
        </p:nvSpPr>
        <p:spPr>
          <a:xfrm>
            <a:off x="1143000" y="1752600"/>
            <a:ext cx="7162800" cy="4154984"/>
          </a:xfrm>
          <a:prstGeom prst="rect">
            <a:avLst/>
          </a:prstGeom>
          <a:solidFill>
            <a:srgbClr val="F2F2F2">
              <a:alpha val="80000"/>
            </a:srgbClr>
          </a:solidFill>
        </p:spPr>
        <p:txBody>
          <a:bodyPr wrap="square" rtlCol="0">
            <a:spAutoFit/>
          </a:bodyPr>
          <a:lstStyle/>
          <a:p>
            <a:pPr algn="ctr"/>
            <a:r>
              <a:rPr lang="en-US" dirty="0" smtClean="0"/>
              <a:t> </a:t>
            </a:r>
            <a:r>
              <a:rPr lang="en-US" sz="2400" dirty="0" smtClean="0"/>
              <a:t>Between 2007 and 2010, U.S. GDP grew by only 4.26%, but the U.S. national debt soared </a:t>
            </a:r>
            <a:r>
              <a:rPr lang="en-US" sz="2400" dirty="0" smtClean="0">
                <a:hlinkClick r:id="rId2" tooltip="by 61%"/>
              </a:rPr>
              <a:t>by 61%</a:t>
            </a:r>
            <a:r>
              <a:rPr lang="en-US" sz="2400" dirty="0" smtClean="0"/>
              <a:t> during that same time period.</a:t>
            </a:r>
          </a:p>
          <a:p>
            <a:pPr algn="ctr"/>
            <a:r>
              <a:rPr lang="en-US" sz="2400" dirty="0" smtClean="0"/>
              <a:t> The U.S. government has total assets of </a:t>
            </a:r>
            <a:r>
              <a:rPr lang="en-US" sz="2400" dirty="0" smtClean="0">
                <a:hlinkClick r:id="rId3" tooltip="2.7 trillion dollars"/>
              </a:rPr>
              <a:t>2.7 trillion dollars</a:t>
            </a:r>
            <a:r>
              <a:rPr lang="en-US" sz="2400" dirty="0" smtClean="0"/>
              <a:t> and has total liabilities of </a:t>
            </a:r>
            <a:r>
              <a:rPr lang="en-US" sz="2400" dirty="0" smtClean="0">
                <a:hlinkClick r:id="rId3" tooltip="17.5 trillion dollars"/>
              </a:rPr>
              <a:t>18 trillion dollars</a:t>
            </a:r>
            <a:r>
              <a:rPr lang="en-US" sz="2400" dirty="0" smtClean="0"/>
              <a:t>.  The liabilities do not even count </a:t>
            </a:r>
            <a:r>
              <a:rPr lang="en-US" sz="2400" dirty="0" smtClean="0">
                <a:hlinkClick r:id="rId3" tooltip="4.7 trillion dollars"/>
              </a:rPr>
              <a:t>4.7 trillion dollars</a:t>
            </a:r>
            <a:r>
              <a:rPr lang="en-US" sz="2400" dirty="0" smtClean="0"/>
              <a:t> of intra-governmental debt that is currently outstanding.</a:t>
            </a:r>
          </a:p>
          <a:p>
            <a:pPr algn="ctr"/>
            <a:r>
              <a:rPr lang="en-US" sz="2400" dirty="0" smtClean="0"/>
              <a:t> U.S. households (as a segment of the economy) are now actually receiving more money directly from the U.S. government </a:t>
            </a:r>
            <a:r>
              <a:rPr lang="en-US" sz="2400" dirty="0" smtClean="0">
                <a:hlinkClick r:id="rId4" tooltip="than they are paying to the government in taxes"/>
              </a:rPr>
              <a:t>than they are paying to the government in taxes</a:t>
            </a:r>
            <a:r>
              <a:rPr lang="en-US" sz="2400" dirty="0" smtClean="0"/>
              <a:t>.</a:t>
            </a:r>
            <a:endParaRPr lang="en-US" sz="2400" dirty="0"/>
          </a:p>
        </p:txBody>
      </p:sp>
    </p:spTree>
    <p:extLst>
      <p:ext uri="{BB962C8B-B14F-4D97-AF65-F5344CB8AC3E}">
        <p14:creationId xmlns:p14="http://schemas.microsoft.com/office/powerpoint/2010/main" val="6899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381000"/>
            <a:ext cx="6781800" cy="707886"/>
          </a:xfrm>
          <a:prstGeom prst="rect">
            <a:avLst/>
          </a:prstGeom>
          <a:solidFill>
            <a:srgbClr val="F2F2F2">
              <a:alpha val="69804"/>
            </a:srgbClr>
          </a:solidFill>
        </p:spPr>
        <p:txBody>
          <a:bodyPr wrap="square" rtlCol="0">
            <a:spAutoFit/>
          </a:bodyPr>
          <a:lstStyle/>
          <a:p>
            <a:pPr algn="ctr"/>
            <a:r>
              <a:rPr lang="en-US" sz="4000" b="1" i="1" u="sng" dirty="0" smtClean="0">
                <a:latin typeface="+mn-lt"/>
              </a:rPr>
              <a:t>Facts About the National Debt</a:t>
            </a:r>
            <a:endParaRPr lang="en-US" sz="4000" b="1" i="1" u="sng" dirty="0">
              <a:latin typeface="+mn-lt"/>
            </a:endParaRPr>
          </a:p>
        </p:txBody>
      </p:sp>
      <p:sp>
        <p:nvSpPr>
          <p:cNvPr id="5" name="TextBox 4"/>
          <p:cNvSpPr txBox="1"/>
          <p:nvPr/>
        </p:nvSpPr>
        <p:spPr>
          <a:xfrm>
            <a:off x="1371600" y="1371600"/>
            <a:ext cx="7086600" cy="3970318"/>
          </a:xfrm>
          <a:prstGeom prst="rect">
            <a:avLst/>
          </a:prstGeom>
          <a:solidFill>
            <a:srgbClr val="F2F2F2">
              <a:alpha val="69804"/>
            </a:srgbClr>
          </a:solidFill>
        </p:spPr>
        <p:txBody>
          <a:bodyPr wrap="square" rtlCol="0">
            <a:spAutoFit/>
          </a:bodyPr>
          <a:lstStyle/>
          <a:p>
            <a:pPr algn="ctr"/>
            <a:r>
              <a:rPr lang="en-US" sz="3600" dirty="0" smtClean="0"/>
              <a:t>The U.S. government is </a:t>
            </a:r>
            <a:r>
              <a:rPr lang="en-US" sz="3600" dirty="0" smtClean="0">
                <a:hlinkClick r:id="rId2" tooltip="wasting your money"/>
              </a:rPr>
              <a:t>wasting your money</a:t>
            </a:r>
            <a:r>
              <a:rPr lang="en-US" sz="3600" dirty="0" smtClean="0"/>
              <a:t> on some of the stupidest things imaginable.  For example, in 2011 the National Institutes of Health spent </a:t>
            </a:r>
            <a:r>
              <a:rPr lang="en-US" sz="3600" dirty="0" smtClean="0">
                <a:hlinkClick r:id="rId3" tooltip="$592,527"/>
              </a:rPr>
              <a:t>$592,527</a:t>
            </a:r>
            <a:r>
              <a:rPr lang="en-US" sz="3600" dirty="0" smtClean="0"/>
              <a:t> on a study that sought to figure out once and for all why chimpanzees throw poop.</a:t>
            </a:r>
            <a:endParaRPr lang="en-US" sz="3600" dirty="0"/>
          </a:p>
        </p:txBody>
      </p:sp>
    </p:spTree>
    <p:extLst>
      <p:ext uri="{BB962C8B-B14F-4D97-AF65-F5344CB8AC3E}">
        <p14:creationId xmlns:p14="http://schemas.microsoft.com/office/powerpoint/2010/main" val="1940279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381000"/>
            <a:ext cx="6781800" cy="707886"/>
          </a:xfrm>
          <a:prstGeom prst="rect">
            <a:avLst/>
          </a:prstGeom>
          <a:solidFill>
            <a:srgbClr val="F2F2F2">
              <a:alpha val="69804"/>
            </a:srgbClr>
          </a:solidFill>
        </p:spPr>
        <p:txBody>
          <a:bodyPr wrap="square" rtlCol="0">
            <a:spAutoFit/>
          </a:bodyPr>
          <a:lstStyle/>
          <a:p>
            <a:pPr algn="ctr"/>
            <a:r>
              <a:rPr lang="en-US" sz="4000" b="1" i="1" u="sng" dirty="0" smtClean="0">
                <a:latin typeface="+mn-lt"/>
              </a:rPr>
              <a:t>Facts About the National Debt</a:t>
            </a:r>
            <a:endParaRPr lang="en-US" sz="4000" b="1" i="1" u="sng" dirty="0">
              <a:latin typeface="+mn-lt"/>
            </a:endParaRPr>
          </a:p>
        </p:txBody>
      </p:sp>
      <p:sp>
        <p:nvSpPr>
          <p:cNvPr id="5" name="TextBox 4"/>
          <p:cNvSpPr txBox="1"/>
          <p:nvPr/>
        </p:nvSpPr>
        <p:spPr>
          <a:xfrm>
            <a:off x="1371600" y="1447800"/>
            <a:ext cx="6858000" cy="4524315"/>
          </a:xfrm>
          <a:prstGeom prst="rect">
            <a:avLst/>
          </a:prstGeom>
          <a:solidFill>
            <a:srgbClr val="F2F2F2">
              <a:alpha val="69804"/>
            </a:srgbClr>
          </a:solidFill>
        </p:spPr>
        <p:txBody>
          <a:bodyPr wrap="square" rtlCol="0">
            <a:spAutoFit/>
          </a:bodyPr>
          <a:lstStyle/>
          <a:p>
            <a:pPr algn="ctr"/>
            <a:r>
              <a:rPr lang="en-US" sz="3600" dirty="0" smtClean="0"/>
              <a:t>The official government debt figure does not even account for massive unfunded liabilities that the U.S. government will be hit with in the years ahead.  According to the the U.S. government is facing a future "fiscal gap" of </a:t>
            </a:r>
            <a:r>
              <a:rPr lang="en-US" sz="3600" dirty="0" smtClean="0">
                <a:hlinkClick r:id="rId2" tooltip="more than 200 trillion dollars"/>
              </a:rPr>
              <a:t>more than 200 trillion dollars</a:t>
            </a:r>
            <a:r>
              <a:rPr lang="en-US" sz="3600" dirty="0" smtClean="0"/>
              <a:t>.</a:t>
            </a:r>
            <a:endParaRPr lang="en-US" sz="3600" dirty="0"/>
          </a:p>
        </p:txBody>
      </p:sp>
    </p:spTree>
    <p:extLst>
      <p:ext uri="{BB962C8B-B14F-4D97-AF65-F5344CB8AC3E}">
        <p14:creationId xmlns:p14="http://schemas.microsoft.com/office/powerpoint/2010/main" val="2927690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38200" y="787017"/>
            <a:ext cx="3962400" cy="954107"/>
          </a:xfrm>
          <a:prstGeom prst="rect">
            <a:avLst/>
          </a:prstGeom>
          <a:noFill/>
        </p:spPr>
        <p:txBody>
          <a:bodyPr wrap="square" rtlCol="0">
            <a:spAutoFit/>
          </a:bodyPr>
          <a:lstStyle/>
          <a:p>
            <a:pPr algn="ctr" eaLnBrk="0" fontAlgn="base" hangingPunct="0">
              <a:spcBef>
                <a:spcPct val="0"/>
              </a:spcBef>
              <a:spcAft>
                <a:spcPct val="0"/>
              </a:spcAft>
            </a:pPr>
            <a:r>
              <a:rPr lang="en-US" sz="2800" b="1" i="1" u="sng" dirty="0">
                <a:effectLst>
                  <a:outerShdw blurRad="38100" dist="38100" dir="2700000" algn="tl">
                    <a:srgbClr val="000000">
                      <a:alpha val="43137"/>
                    </a:srgbClr>
                  </a:outerShdw>
                </a:effectLst>
              </a:rPr>
              <a:t>Personal Debt (Financial Bondage)</a:t>
            </a:r>
            <a:endParaRPr lang="en-US" sz="4000" b="1" i="1" u="sng" dirty="0">
              <a:effectLst>
                <a:outerShdw blurRad="38100" dist="38100" dir="2700000" algn="tl">
                  <a:srgbClr val="000000">
                    <a:alpha val="43137"/>
                  </a:srgbClr>
                </a:outerShdw>
              </a:effectLst>
            </a:endParaRPr>
          </a:p>
        </p:txBody>
      </p:sp>
      <p:sp>
        <p:nvSpPr>
          <p:cNvPr id="9" name="Rectangle 2"/>
          <p:cNvSpPr>
            <a:spLocks noGrp="1" noChangeArrowheads="1"/>
          </p:cNvSpPr>
          <p:nvPr>
            <p:ph idx="1"/>
          </p:nvPr>
        </p:nvSpPr>
        <p:spPr>
          <a:xfrm>
            <a:off x="752415" y="2362200"/>
            <a:ext cx="7772400" cy="4114800"/>
          </a:xfrm>
          <a:solidFill>
            <a:schemeClr val="bg1">
              <a:alpha val="69804"/>
            </a:schemeClr>
          </a:solidFill>
          <a:ln/>
        </p:spPr>
        <p:txBody>
          <a:bodyPr tIns="46038" bIns="46038">
            <a:normAutofit fontScale="85000" lnSpcReduction="20000"/>
          </a:bodyPr>
          <a:lstStyle/>
          <a:p>
            <a:pPr marL="742950" lvl="1" indent="-285750"/>
            <a:r>
              <a:rPr lang="en-US" sz="2400" b="1" dirty="0">
                <a:effectLst>
                  <a:outerShdw blurRad="38100" dist="38100" dir="2700000" algn="tl">
                    <a:srgbClr val="000000">
                      <a:alpha val="43137"/>
                    </a:srgbClr>
                  </a:outerShdw>
                </a:effectLst>
              </a:rPr>
              <a:t>1.</a:t>
            </a:r>
            <a:r>
              <a:rPr lang="en-US" sz="1800" b="1" dirty="0">
                <a:effectLst>
                  <a:outerShdw blurRad="38100" dist="38100" dir="2700000" algn="tl">
                    <a:srgbClr val="000000">
                      <a:alpha val="43137"/>
                    </a:srgbClr>
                  </a:outerShdw>
                </a:effectLst>
              </a:rPr>
              <a:t>  </a:t>
            </a:r>
            <a:r>
              <a:rPr lang="en-US" sz="2400" b="1" dirty="0">
                <a:effectLst>
                  <a:outerShdw blurRad="38100" dist="38100" dir="2700000" algn="tl">
                    <a:srgbClr val="000000">
                      <a:alpha val="43137"/>
                    </a:srgbClr>
                  </a:outerShdw>
                </a:effectLst>
                <a:latin typeface="Arial" charset="0"/>
              </a:rPr>
              <a:t>In 1960:</a:t>
            </a:r>
          </a:p>
          <a:p>
            <a:pPr marL="742950" lvl="1" indent="-285750">
              <a:buFont typeface="Monotype Sorts" charset="2"/>
              <a:buNone/>
            </a:pPr>
            <a:endParaRPr lang="en-US" sz="1300" b="1" dirty="0">
              <a:effectLst>
                <a:outerShdw blurRad="38100" dist="38100" dir="2700000" algn="tl">
                  <a:srgbClr val="000000">
                    <a:alpha val="43137"/>
                  </a:srgbClr>
                </a:outerShdw>
              </a:effectLst>
              <a:latin typeface="Arial" charset="0"/>
            </a:endParaRPr>
          </a:p>
          <a:p>
            <a:pPr marL="742950" lvl="1" indent="-285750">
              <a:buFont typeface="Monotype Sorts" charset="2"/>
              <a:buNone/>
            </a:pPr>
            <a:r>
              <a:rPr lang="en-US"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latin typeface="Arial" charset="0"/>
              </a:rPr>
              <a:t>Average median income was approximately $6,700 and 8% was paid in direct taxes including Social Security.  Home costs amounted to 22% of net income.</a:t>
            </a:r>
          </a:p>
          <a:p>
            <a:pPr marL="742950" lvl="1" indent="-285750">
              <a:buFont typeface="Monotype Sorts" charset="2"/>
              <a:buNone/>
            </a:pPr>
            <a:endParaRPr lang="en-US" sz="1300" b="1" dirty="0">
              <a:effectLst>
                <a:outerShdw blurRad="38100" dist="38100" dir="2700000" algn="tl">
                  <a:srgbClr val="000000">
                    <a:alpha val="43137"/>
                  </a:srgbClr>
                </a:outerShdw>
              </a:effectLst>
              <a:latin typeface="Arial" charset="0"/>
            </a:endParaRPr>
          </a:p>
          <a:p>
            <a:pPr marL="742950" lvl="1" indent="-285750"/>
            <a:r>
              <a:rPr lang="en-US" sz="2400" b="1" dirty="0">
                <a:effectLst>
                  <a:outerShdw blurRad="38100" dist="38100" dir="2700000" algn="tl">
                    <a:srgbClr val="000000">
                      <a:alpha val="43137"/>
                    </a:srgbClr>
                  </a:outerShdw>
                </a:effectLst>
                <a:latin typeface="Arial" charset="0"/>
              </a:rPr>
              <a:t>2.  In </a:t>
            </a:r>
            <a:r>
              <a:rPr lang="en-US" sz="2400" b="1" dirty="0" smtClean="0">
                <a:effectLst>
                  <a:outerShdw blurRad="38100" dist="38100" dir="2700000" algn="tl">
                    <a:srgbClr val="000000">
                      <a:alpha val="43137"/>
                    </a:srgbClr>
                  </a:outerShdw>
                </a:effectLst>
                <a:latin typeface="Arial" charset="0"/>
              </a:rPr>
              <a:t>2014:</a:t>
            </a:r>
            <a:endParaRPr lang="en-US" sz="2400" b="1" dirty="0">
              <a:effectLst>
                <a:outerShdw blurRad="38100" dist="38100" dir="2700000" algn="tl">
                  <a:srgbClr val="000000">
                    <a:alpha val="43137"/>
                  </a:srgbClr>
                </a:outerShdw>
              </a:effectLst>
              <a:latin typeface="Arial" charset="0"/>
            </a:endParaRPr>
          </a:p>
          <a:p>
            <a:pPr marL="742950" lvl="1" indent="-285750">
              <a:buFont typeface="Monotype Sorts" charset="2"/>
              <a:buNone/>
            </a:pPr>
            <a:endParaRPr lang="en-US" sz="1200" b="1" dirty="0">
              <a:effectLst>
                <a:outerShdw blurRad="38100" dist="38100" dir="2700000" algn="tl">
                  <a:srgbClr val="000000">
                    <a:alpha val="43137"/>
                  </a:srgbClr>
                </a:outerShdw>
              </a:effectLst>
              <a:latin typeface="Arial" charset="0"/>
            </a:endParaRPr>
          </a:p>
          <a:p>
            <a:pPr marL="742950" lvl="1" indent="-285750">
              <a:buFont typeface="Monotype Sorts" charset="2"/>
              <a:buNone/>
            </a:pPr>
            <a:r>
              <a:rPr lang="en-US"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latin typeface="Arial" charset="0"/>
              </a:rPr>
              <a:t>Average median income was approximately </a:t>
            </a:r>
            <a:r>
              <a:rPr lang="en-US" b="1" dirty="0" smtClean="0">
                <a:effectLst>
                  <a:outerShdw blurRad="38100" dist="38100" dir="2700000" algn="tl">
                    <a:srgbClr val="000000">
                      <a:alpha val="43137"/>
                    </a:srgbClr>
                  </a:outerShdw>
                </a:effectLst>
                <a:latin typeface="Arial" charset="0"/>
              </a:rPr>
              <a:t>$52,200 </a:t>
            </a:r>
            <a:r>
              <a:rPr lang="en-US" b="1" dirty="0">
                <a:effectLst>
                  <a:outerShdw blurRad="38100" dist="38100" dir="2700000" algn="tl">
                    <a:srgbClr val="000000">
                      <a:alpha val="43137"/>
                    </a:srgbClr>
                  </a:outerShdw>
                </a:effectLst>
                <a:latin typeface="Arial" charset="0"/>
              </a:rPr>
              <a:t>and </a:t>
            </a:r>
            <a:r>
              <a:rPr lang="en-US" b="1" dirty="0" smtClean="0">
                <a:effectLst>
                  <a:outerShdw blurRad="38100" dist="38100" dir="2700000" algn="tl">
                    <a:srgbClr val="000000">
                      <a:alpha val="43137"/>
                    </a:srgbClr>
                  </a:outerShdw>
                </a:effectLst>
                <a:latin typeface="Arial" charset="0"/>
              </a:rPr>
              <a:t>4</a:t>
            </a:r>
            <a:r>
              <a:rPr lang="en-US" b="1" dirty="0">
                <a:effectLst>
                  <a:outerShdw blurRad="38100" dist="38100" dir="2700000" algn="tl">
                    <a:srgbClr val="000000">
                      <a:alpha val="43137"/>
                    </a:srgbClr>
                  </a:outerShdw>
                </a:effectLst>
                <a:latin typeface="Arial" charset="0"/>
              </a:rPr>
              <a:t>2</a:t>
            </a:r>
            <a:r>
              <a:rPr lang="en-US" b="1" dirty="0" smtClean="0">
                <a:effectLst>
                  <a:outerShdw blurRad="38100" dist="38100" dir="2700000" algn="tl">
                    <a:srgbClr val="000000">
                      <a:alpha val="43137"/>
                    </a:srgbClr>
                  </a:outerShdw>
                </a:effectLst>
                <a:latin typeface="Arial" charset="0"/>
              </a:rPr>
              <a:t>% </a:t>
            </a:r>
            <a:r>
              <a:rPr lang="en-US" b="1" dirty="0">
                <a:effectLst>
                  <a:outerShdw blurRad="38100" dist="38100" dir="2700000" algn="tl">
                    <a:srgbClr val="000000">
                      <a:alpha val="43137"/>
                    </a:srgbClr>
                  </a:outerShdw>
                </a:effectLst>
                <a:latin typeface="Arial" charset="0"/>
              </a:rPr>
              <a:t>was paid in direct </a:t>
            </a:r>
            <a:r>
              <a:rPr lang="en-US" b="1" dirty="0" smtClean="0">
                <a:effectLst>
                  <a:outerShdw blurRad="38100" dist="38100" dir="2700000" algn="tl">
                    <a:srgbClr val="000000">
                      <a:alpha val="43137"/>
                    </a:srgbClr>
                  </a:outerShdw>
                </a:effectLst>
                <a:latin typeface="Arial" charset="0"/>
              </a:rPr>
              <a:t>federal, social security and state taxes, plus other local (sales, gas, property, and excise taxes).  </a:t>
            </a:r>
            <a:r>
              <a:rPr lang="en-US" b="1" dirty="0">
                <a:effectLst>
                  <a:outerShdw blurRad="38100" dist="38100" dir="2700000" algn="tl">
                    <a:srgbClr val="000000">
                      <a:alpha val="43137"/>
                    </a:srgbClr>
                  </a:outerShdw>
                </a:effectLst>
                <a:latin typeface="Arial" charset="0"/>
              </a:rPr>
              <a:t>Home costs amounted to 40% of net income</a:t>
            </a:r>
            <a:r>
              <a:rPr lang="en-US" b="1" dirty="0">
                <a:solidFill>
                  <a:schemeClr val="bg1"/>
                </a:solidFill>
                <a:effectLst>
                  <a:outerShdw blurRad="38100" dist="38100" dir="2700000" algn="tl">
                    <a:srgbClr val="000000">
                      <a:alpha val="43137"/>
                    </a:srgbClr>
                  </a:outerShdw>
                </a:effectLst>
                <a:latin typeface="Arial" charset="0"/>
              </a:rPr>
              <a:t>.</a:t>
            </a:r>
          </a:p>
        </p:txBody>
      </p:sp>
      <p:pic>
        <p:nvPicPr>
          <p:cNvPr id="2050" name="Picture 2" descr="http://upload.wikimedia.org/wikipedia/commons/thumb/5/5c/US_Real_Household_Median_Income_thru_2012.png/1280px-US_Real_Household_Median_Income_thru_20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152400"/>
            <a:ext cx="3352800" cy="22233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381000"/>
            <a:ext cx="6781800" cy="707886"/>
          </a:xfrm>
          <a:prstGeom prst="rect">
            <a:avLst/>
          </a:prstGeom>
          <a:solidFill>
            <a:srgbClr val="F2F2F2">
              <a:alpha val="69804"/>
            </a:srgbClr>
          </a:solidFill>
        </p:spPr>
        <p:txBody>
          <a:bodyPr wrap="square" rtlCol="0">
            <a:spAutoFit/>
          </a:bodyPr>
          <a:lstStyle/>
          <a:p>
            <a:pPr algn="ctr"/>
            <a:r>
              <a:rPr lang="en-US" sz="4000" b="1" i="1" u="sng" dirty="0" smtClean="0">
                <a:latin typeface="+mn-lt"/>
              </a:rPr>
              <a:t>Facts About the National Debt</a:t>
            </a:r>
            <a:endParaRPr lang="en-US" sz="4000" b="1" i="1" u="sng" dirty="0">
              <a:latin typeface="+mn-lt"/>
            </a:endParaRPr>
          </a:p>
        </p:txBody>
      </p:sp>
      <p:sp>
        <p:nvSpPr>
          <p:cNvPr id="5" name="TextBox 4"/>
          <p:cNvSpPr txBox="1"/>
          <p:nvPr/>
        </p:nvSpPr>
        <p:spPr>
          <a:xfrm>
            <a:off x="1143000" y="1447800"/>
            <a:ext cx="7391400" cy="4893647"/>
          </a:xfrm>
          <a:prstGeom prst="rect">
            <a:avLst/>
          </a:prstGeom>
          <a:solidFill>
            <a:srgbClr val="F2F2F2">
              <a:alpha val="80000"/>
            </a:srgbClr>
          </a:solidFill>
        </p:spPr>
        <p:txBody>
          <a:bodyPr wrap="square" rtlCol="0">
            <a:spAutoFit/>
          </a:bodyPr>
          <a:lstStyle/>
          <a:p>
            <a:pPr algn="ctr"/>
            <a:r>
              <a:rPr lang="en-US" sz="2400" dirty="0" smtClean="0"/>
              <a:t>Obama care is going to cause our debt to balloon in size as well.  It is being projected that </a:t>
            </a:r>
            <a:r>
              <a:rPr lang="en-US" sz="2400" dirty="0" smtClean="0">
                <a:hlinkClick r:id="rId2" tooltip="Obamacare"/>
              </a:rPr>
              <a:t>Obama care</a:t>
            </a:r>
            <a:r>
              <a:rPr lang="en-US" sz="2400" dirty="0" smtClean="0"/>
              <a:t> will add more than </a:t>
            </a:r>
            <a:r>
              <a:rPr lang="en-US" sz="2400" dirty="0" smtClean="0">
                <a:hlinkClick r:id="rId3" tooltip="2.6 trillion dollars"/>
              </a:rPr>
              <a:t>2.6 trillion dollars</a:t>
            </a:r>
            <a:r>
              <a:rPr lang="en-US" sz="2400" dirty="0" smtClean="0"/>
              <a:t> to the U.S. national debt over the first decade alone.</a:t>
            </a:r>
          </a:p>
          <a:p>
            <a:pPr algn="ctr"/>
            <a:r>
              <a:rPr lang="en-US" sz="2400" dirty="0" smtClean="0"/>
              <a:t>So where are we going to get all this money?</a:t>
            </a:r>
          </a:p>
          <a:p>
            <a:pPr algn="ctr"/>
            <a:r>
              <a:rPr lang="en-US" sz="2400" dirty="0" smtClean="0"/>
              <a:t>We can't keep spending money that we do not have.  We have got to prioritize.  Every single category of government spending needs to be cut.</a:t>
            </a:r>
          </a:p>
          <a:p>
            <a:pPr algn="ctr"/>
            <a:r>
              <a:rPr lang="en-US" sz="2400" dirty="0" smtClean="0"/>
              <a:t>But instead we feel like we can keep ripping off future generations of Americans and that we will always be able to get away with it.</a:t>
            </a:r>
          </a:p>
          <a:p>
            <a:pPr algn="ctr"/>
            <a:r>
              <a:rPr lang="en-US" sz="2400" dirty="0" smtClean="0"/>
              <a:t>What we have done to our children and our grandchildren is beyond criminal.</a:t>
            </a:r>
            <a:endParaRPr lang="en-US" sz="2400" dirty="0"/>
          </a:p>
        </p:txBody>
      </p:sp>
    </p:spTree>
    <p:extLst>
      <p:ext uri="{BB962C8B-B14F-4D97-AF65-F5344CB8AC3E}">
        <p14:creationId xmlns:p14="http://schemas.microsoft.com/office/powerpoint/2010/main" val="3590132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981200" y="304800"/>
            <a:ext cx="6400800" cy="1143000"/>
          </a:xfrm>
          <a:noFill/>
          <a:ln/>
          <a:effectLst/>
        </p:spPr>
        <p:txBody>
          <a:bodyPr tIns="46038" bIns="46038" anchor="b">
            <a:normAutofit fontScale="90000"/>
          </a:bodyPr>
          <a:lstStyle/>
          <a:p>
            <a:r>
              <a:rPr lang="en-US" sz="4400" b="1" i="1" u="sng" dirty="0">
                <a:latin typeface="Arial" charset="0"/>
              </a:rPr>
              <a:t>Managing Your Own</a:t>
            </a:r>
            <a:br>
              <a:rPr lang="en-US" sz="4400" b="1" i="1" u="sng" dirty="0">
                <a:latin typeface="Arial" charset="0"/>
              </a:rPr>
            </a:br>
            <a:r>
              <a:rPr lang="en-US" sz="4400" b="1" i="1" u="sng" dirty="0">
                <a:latin typeface="Arial" charset="0"/>
              </a:rPr>
              <a:t>Financial Affairs</a:t>
            </a:r>
          </a:p>
        </p:txBody>
      </p:sp>
      <p:sp>
        <p:nvSpPr>
          <p:cNvPr id="48131" name="Rectangle 3"/>
          <p:cNvSpPr>
            <a:spLocks noGrp="1" noChangeArrowheads="1"/>
          </p:cNvSpPr>
          <p:nvPr>
            <p:ph idx="1"/>
          </p:nvPr>
        </p:nvSpPr>
        <p:spPr>
          <a:xfrm>
            <a:off x="1295400" y="1828800"/>
            <a:ext cx="7239000" cy="4343400"/>
          </a:xfrm>
          <a:noFill/>
          <a:ln/>
        </p:spPr>
        <p:txBody>
          <a:bodyPr tIns="46038" bIns="46038">
            <a:normAutofit lnSpcReduction="10000"/>
          </a:bodyPr>
          <a:lstStyle/>
          <a:p>
            <a:pPr>
              <a:buFont typeface="Monotype Sorts" charset="2"/>
              <a:buNone/>
            </a:pPr>
            <a:r>
              <a:rPr lang="en-US" sz="2800" b="1" dirty="0">
                <a:latin typeface="Arial" charset="0"/>
              </a:rPr>
              <a:t>	You Have the Ability</a:t>
            </a:r>
          </a:p>
          <a:p>
            <a:pPr lvl="1"/>
            <a:r>
              <a:rPr lang="en-US" sz="2400" b="1" dirty="0">
                <a:latin typeface="Arial" charset="0"/>
              </a:rPr>
              <a:t>America is still the land of opportunity even with a </a:t>
            </a:r>
            <a:r>
              <a:rPr lang="en-US" sz="2400" b="1" dirty="0" smtClean="0">
                <a:latin typeface="Arial" charset="0"/>
              </a:rPr>
              <a:t>42% average </a:t>
            </a:r>
            <a:r>
              <a:rPr lang="en-US" sz="2400" b="1" dirty="0">
                <a:latin typeface="Arial" charset="0"/>
              </a:rPr>
              <a:t>tax burden.  You have the right to succeed or fail in business and investment.</a:t>
            </a:r>
          </a:p>
          <a:p>
            <a:pPr>
              <a:buFont typeface="Monotype Sorts" charset="2"/>
              <a:buNone/>
            </a:pPr>
            <a:r>
              <a:rPr lang="en-US" sz="2800" b="1" dirty="0">
                <a:latin typeface="Arial" charset="0"/>
              </a:rPr>
              <a:t>	You Need a Roadmap</a:t>
            </a:r>
          </a:p>
          <a:p>
            <a:pPr lvl="1"/>
            <a:r>
              <a:rPr lang="en-US" sz="2400" b="1" dirty="0">
                <a:latin typeface="Arial" charset="0"/>
              </a:rPr>
              <a:t>You must have a specific blueprint that outlines and details where you are and where you want to go.</a:t>
            </a:r>
            <a:endParaRPr lang="en-US" sz="2400" dirty="0">
              <a:latin typeface="Arial" charset="0"/>
            </a:endParaRPr>
          </a:p>
          <a:p>
            <a:pPr>
              <a:buFont typeface="Monotype Sorts" charset="2"/>
              <a:buNone/>
            </a:pPr>
            <a:r>
              <a:rPr lang="en-US" sz="2800" b="1" dirty="0">
                <a:latin typeface="Arial" charset="0"/>
              </a:rPr>
              <a:t>	There are Six Fundamental Steps in the Managing Process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752600" y="609600"/>
            <a:ext cx="6019800" cy="1371600"/>
          </a:xfrm>
          <a:noFill/>
          <a:ln/>
          <a:effectLst/>
        </p:spPr>
        <p:txBody>
          <a:bodyPr tIns="46038" bIns="46038" anchor="b">
            <a:normAutofit fontScale="90000"/>
          </a:bodyPr>
          <a:lstStyle/>
          <a:p>
            <a:r>
              <a:rPr lang="en-US" sz="4400" b="1" i="1" u="sng" dirty="0">
                <a:latin typeface="Arial" charset="0"/>
              </a:rPr>
              <a:t>The Personal Financial Management Process</a:t>
            </a:r>
          </a:p>
        </p:txBody>
      </p:sp>
      <p:sp>
        <p:nvSpPr>
          <p:cNvPr id="50179" name="Rectangle 3"/>
          <p:cNvSpPr>
            <a:spLocks noGrp="1" noChangeArrowheads="1"/>
          </p:cNvSpPr>
          <p:nvPr>
            <p:ph idx="1"/>
          </p:nvPr>
        </p:nvSpPr>
        <p:spPr>
          <a:xfrm>
            <a:off x="1295400" y="2133600"/>
            <a:ext cx="7848600" cy="4114800"/>
          </a:xfrm>
          <a:noFill/>
          <a:ln/>
        </p:spPr>
        <p:txBody>
          <a:bodyPr tIns="46038" bIns="46038">
            <a:normAutofit/>
          </a:bodyPr>
          <a:lstStyle/>
          <a:p>
            <a:pPr>
              <a:buFont typeface="Monotype Sorts" charset="2"/>
              <a:buNone/>
            </a:pPr>
            <a:r>
              <a:rPr lang="en-US" sz="2800" b="1" dirty="0">
                <a:latin typeface="Arial" charset="0"/>
              </a:rPr>
              <a:t>Steps:</a:t>
            </a:r>
          </a:p>
          <a:p>
            <a:pPr lvl="1"/>
            <a:r>
              <a:rPr lang="en-US" sz="2400" b="1" dirty="0">
                <a:latin typeface="Arial" charset="0"/>
              </a:rPr>
              <a:t>1.  Establish Your Financial Goals</a:t>
            </a:r>
          </a:p>
          <a:p>
            <a:pPr lvl="1"/>
            <a:r>
              <a:rPr lang="en-US" sz="2400" b="1" dirty="0">
                <a:latin typeface="Arial" charset="0"/>
              </a:rPr>
              <a:t>2.  Get Started Now--</a:t>
            </a:r>
          </a:p>
          <a:p>
            <a:pPr lvl="1"/>
            <a:r>
              <a:rPr lang="en-US" sz="2400" b="1" dirty="0">
                <a:latin typeface="Arial" charset="0"/>
              </a:rPr>
              <a:t>3.  Let Time and Compound Interest Work </a:t>
            </a:r>
            <a:endParaRPr lang="en-US" sz="2400" b="1" dirty="0" smtClean="0">
              <a:latin typeface="Arial" charset="0"/>
            </a:endParaRPr>
          </a:p>
          <a:p>
            <a:pPr lvl="1">
              <a:buNone/>
            </a:pPr>
            <a:r>
              <a:rPr lang="en-US" sz="2400" b="1" dirty="0" smtClean="0">
                <a:latin typeface="Arial" charset="0"/>
              </a:rPr>
              <a:t>         for You</a:t>
            </a:r>
            <a:endParaRPr lang="en-US" sz="2400" b="1" dirty="0">
              <a:latin typeface="Arial" charset="0"/>
            </a:endParaRPr>
          </a:p>
          <a:p>
            <a:pPr lvl="1"/>
            <a:r>
              <a:rPr lang="en-US" sz="2400" b="1" dirty="0">
                <a:latin typeface="Arial" charset="0"/>
              </a:rPr>
              <a:t>4.  Buy Right Life Insurance</a:t>
            </a:r>
          </a:p>
          <a:p>
            <a:pPr lvl="1"/>
            <a:r>
              <a:rPr lang="en-US" sz="2400" b="1" dirty="0">
                <a:latin typeface="Arial" charset="0"/>
              </a:rPr>
              <a:t>5.  Beat Uncle Sam With a Retirement Plan</a:t>
            </a:r>
          </a:p>
          <a:p>
            <a:pPr lvl="1"/>
            <a:r>
              <a:rPr lang="en-US" sz="2400" b="1" dirty="0">
                <a:latin typeface="Arial" charset="0"/>
              </a:rPr>
              <a:t>6.  Invest for the Future Using </a:t>
            </a:r>
            <a:r>
              <a:rPr lang="en-US" sz="2400" b="1" dirty="0" smtClean="0">
                <a:latin typeface="Arial" charset="0"/>
              </a:rPr>
              <a:t>Common</a:t>
            </a:r>
          </a:p>
          <a:p>
            <a:pPr lvl="1">
              <a:buNone/>
            </a:pPr>
            <a:r>
              <a:rPr lang="en-US" sz="2400" b="1" dirty="0" smtClean="0">
                <a:latin typeface="Arial" charset="0"/>
              </a:rPr>
              <a:t>  	   </a:t>
            </a:r>
            <a:r>
              <a:rPr lang="en-US" sz="2400" b="1" dirty="0">
                <a:latin typeface="Arial" charset="0"/>
              </a:rPr>
              <a:t> </a:t>
            </a:r>
            <a:r>
              <a:rPr lang="en-US" sz="2400" b="1" dirty="0" smtClean="0">
                <a:latin typeface="Arial" charset="0"/>
              </a:rPr>
              <a:t> Stocks</a:t>
            </a:r>
            <a:r>
              <a:rPr lang="en-US" dirty="0" smtClean="0"/>
              <a:t> </a:t>
            </a:r>
            <a:r>
              <a:rPr lang="en-US"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noFill/>
          <a:ln/>
          <a:effectLst/>
        </p:spPr>
        <p:txBody>
          <a:bodyPr tIns="46038" bIns="46038" anchor="b">
            <a:normAutofit fontScale="90000"/>
          </a:bodyPr>
          <a:lstStyle/>
          <a:p>
            <a:r>
              <a:rPr lang="en-US" sz="4400" b="1" i="1" u="sng" dirty="0">
                <a:latin typeface="Arial" charset="0"/>
              </a:rPr>
              <a:t>1.  Establish Your</a:t>
            </a:r>
            <a:br>
              <a:rPr lang="en-US" sz="4400" b="1" i="1" u="sng" dirty="0">
                <a:latin typeface="Arial" charset="0"/>
              </a:rPr>
            </a:br>
            <a:r>
              <a:rPr lang="en-US" sz="4400" b="1" i="1" u="sng" dirty="0">
                <a:latin typeface="Arial" charset="0"/>
              </a:rPr>
              <a:t>Financial Goals</a:t>
            </a:r>
          </a:p>
        </p:txBody>
      </p:sp>
      <p:sp>
        <p:nvSpPr>
          <p:cNvPr id="52227" name="Rectangle 3"/>
          <p:cNvSpPr>
            <a:spLocks noGrp="1" noChangeArrowheads="1"/>
          </p:cNvSpPr>
          <p:nvPr>
            <p:ph idx="1"/>
          </p:nvPr>
        </p:nvSpPr>
        <p:spPr>
          <a:xfrm>
            <a:off x="381000" y="1752600"/>
            <a:ext cx="7848600" cy="4114800"/>
          </a:xfrm>
          <a:noFill/>
          <a:ln/>
        </p:spPr>
        <p:txBody>
          <a:bodyPr tIns="46038" bIns="46038">
            <a:normAutofit fontScale="85000" lnSpcReduction="20000"/>
          </a:bodyPr>
          <a:lstStyle/>
          <a:p>
            <a:pPr marL="514350" indent="-514350">
              <a:buAutoNum type="alphaUcPeriod"/>
            </a:pPr>
            <a:r>
              <a:rPr lang="en-US" b="1" i="1" dirty="0" smtClean="0">
                <a:latin typeface="Arial" charset="0"/>
              </a:rPr>
              <a:t>How </a:t>
            </a:r>
            <a:r>
              <a:rPr lang="en-US" b="1" i="1" dirty="0">
                <a:latin typeface="Arial" charset="0"/>
              </a:rPr>
              <a:t>Much Will You Make in Your </a:t>
            </a:r>
            <a:endParaRPr lang="en-US" b="1" i="1" dirty="0" smtClean="0">
              <a:latin typeface="Arial" charset="0"/>
            </a:endParaRPr>
          </a:p>
          <a:p>
            <a:pPr marL="514350" indent="-514350">
              <a:buNone/>
            </a:pPr>
            <a:r>
              <a:rPr lang="en-US" b="1" i="1" dirty="0">
                <a:latin typeface="Arial" charset="0"/>
              </a:rPr>
              <a:t> </a:t>
            </a:r>
            <a:r>
              <a:rPr lang="en-US" b="1" i="1" dirty="0" smtClean="0">
                <a:latin typeface="Arial" charset="0"/>
              </a:rPr>
              <a:t>                       Lifetime</a:t>
            </a:r>
            <a:r>
              <a:rPr lang="en-US" b="1" i="1" dirty="0">
                <a:latin typeface="Arial" charset="0"/>
              </a:rPr>
              <a:t>?</a:t>
            </a:r>
          </a:p>
          <a:p>
            <a:pPr>
              <a:buFont typeface="Monotype Sorts" charset="2"/>
              <a:buNone/>
            </a:pPr>
            <a:endParaRPr lang="en-US" b="1" i="1" dirty="0">
              <a:latin typeface="Arial" charset="0"/>
            </a:endParaRPr>
          </a:p>
          <a:p>
            <a:pPr lvl="1">
              <a:buFont typeface="Monotype Sorts" charset="2"/>
              <a:buNone/>
            </a:pPr>
            <a:r>
              <a:rPr lang="en-US" b="1" i="1" dirty="0">
                <a:latin typeface="Arial" charset="0"/>
              </a:rPr>
              <a:t>	</a:t>
            </a:r>
            <a:r>
              <a:rPr lang="en-US" b="1" i="1" u="sng" dirty="0">
                <a:latin typeface="Arial" charset="0"/>
              </a:rPr>
              <a:t>Income</a:t>
            </a:r>
            <a:r>
              <a:rPr lang="en-US" b="1" i="1" dirty="0">
                <a:latin typeface="Arial" charset="0"/>
              </a:rPr>
              <a:t>		</a:t>
            </a:r>
            <a:r>
              <a:rPr lang="en-US" b="1" i="1" u="sng" dirty="0">
                <a:latin typeface="Arial" charset="0"/>
              </a:rPr>
              <a:t>Earnings</a:t>
            </a:r>
          </a:p>
          <a:p>
            <a:pPr lvl="1">
              <a:buFont typeface="Monotype Sorts" charset="2"/>
              <a:buNone/>
            </a:pPr>
            <a:r>
              <a:rPr lang="en-US" b="1" i="1" dirty="0">
                <a:latin typeface="Arial" charset="0"/>
              </a:rPr>
              <a:t>	$20,000		$  800,000</a:t>
            </a:r>
          </a:p>
          <a:p>
            <a:pPr lvl="1">
              <a:buFont typeface="Monotype Sorts" charset="2"/>
              <a:buNone/>
            </a:pPr>
            <a:r>
              <a:rPr lang="en-US" b="1" i="1" dirty="0">
                <a:latin typeface="Arial" charset="0"/>
              </a:rPr>
              <a:t>	$25,000		$1,000,000</a:t>
            </a:r>
          </a:p>
          <a:p>
            <a:pPr lvl="1">
              <a:buFont typeface="Monotype Sorts" charset="2"/>
              <a:buNone/>
            </a:pPr>
            <a:r>
              <a:rPr lang="en-US" b="1" i="1" dirty="0">
                <a:latin typeface="Arial" charset="0"/>
              </a:rPr>
              <a:t>	$30,000		$1,200,000</a:t>
            </a:r>
          </a:p>
          <a:p>
            <a:pPr lvl="1">
              <a:buFont typeface="Monotype Sorts" charset="2"/>
              <a:buNone/>
            </a:pPr>
            <a:r>
              <a:rPr lang="en-US" b="1" i="1" dirty="0">
                <a:latin typeface="Arial" charset="0"/>
              </a:rPr>
              <a:t>	$40,000		$1,600,000</a:t>
            </a:r>
          </a:p>
          <a:p>
            <a:pPr lvl="1">
              <a:buFont typeface="Monotype Sorts" charset="2"/>
              <a:buNone/>
            </a:pPr>
            <a:r>
              <a:rPr lang="en-US" b="1" i="1" dirty="0">
                <a:latin typeface="Arial" charset="0"/>
              </a:rPr>
              <a:t>	$60,000		$2,400,000</a:t>
            </a:r>
          </a:p>
          <a:p>
            <a:pPr lvl="1">
              <a:buFont typeface="Monotype Sorts" charset="2"/>
              <a:buNone/>
            </a:pPr>
            <a:r>
              <a:rPr lang="en-US" b="1" i="1" dirty="0">
                <a:latin typeface="Arial" charset="0"/>
              </a:rPr>
              <a:t>	$80,000		$3,200,000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7924800" cy="769441"/>
          </a:xfrm>
          <a:prstGeom prst="rect">
            <a:avLst/>
          </a:prstGeom>
          <a:noFill/>
        </p:spPr>
        <p:txBody>
          <a:bodyPr wrap="square" rtlCol="0">
            <a:spAutoFit/>
          </a:bodyPr>
          <a:lstStyle/>
          <a:p>
            <a:pPr algn="ctr" eaLnBrk="0" fontAlgn="base" hangingPunct="0">
              <a:spcBef>
                <a:spcPct val="0"/>
              </a:spcBef>
              <a:spcAft>
                <a:spcPct val="0"/>
              </a:spcAft>
            </a:pPr>
            <a:r>
              <a:rPr lang="en-US" sz="4400" b="1" i="1" u="sng" dirty="0">
                <a:solidFill>
                  <a:prstClr val="black"/>
                </a:solidFill>
                <a:latin typeface="Rockwell Condensed" pitchFamily="18" charset="0"/>
              </a:rPr>
              <a:t>A Retirement Example</a:t>
            </a:r>
          </a:p>
        </p:txBody>
      </p:sp>
      <p:pic>
        <p:nvPicPr>
          <p:cNvPr id="3" name="Picture 7" descr="108"/>
          <p:cNvPicPr>
            <a:picLocks noChangeAspect="1" noChangeArrowheads="1"/>
          </p:cNvPicPr>
          <p:nvPr/>
        </p:nvPicPr>
        <p:blipFill>
          <a:blip r:embed="rId2" cstate="print"/>
          <a:srcRect/>
          <a:stretch>
            <a:fillRect/>
          </a:stretch>
        </p:blipFill>
        <p:spPr bwMode="auto">
          <a:xfrm>
            <a:off x="5410200" y="1447800"/>
            <a:ext cx="2819400" cy="3457366"/>
          </a:xfrm>
          <a:prstGeom prst="rect">
            <a:avLst/>
          </a:prstGeom>
          <a:noFill/>
          <a:effectLst>
            <a:outerShdw dist="35921" dir="13500000" algn="ctr" rotWithShape="0">
              <a:schemeClr val="bg2"/>
            </a:outerShdw>
          </a:effectLst>
        </p:spPr>
      </p:pic>
      <p:pic>
        <p:nvPicPr>
          <p:cNvPr id="128004" name="Picture 4" descr="http://www.naza.com/Images/oil_portrait_bufara_rio.jpg"/>
          <p:cNvPicPr>
            <a:picLocks noChangeAspect="1" noChangeArrowheads="1"/>
          </p:cNvPicPr>
          <p:nvPr/>
        </p:nvPicPr>
        <p:blipFill>
          <a:blip r:embed="rId3" cstate="print"/>
          <a:srcRect/>
          <a:stretch>
            <a:fillRect/>
          </a:stretch>
        </p:blipFill>
        <p:spPr bwMode="auto">
          <a:xfrm>
            <a:off x="1066800" y="1447800"/>
            <a:ext cx="2743200" cy="3505200"/>
          </a:xfrm>
          <a:prstGeom prst="rect">
            <a:avLst/>
          </a:prstGeom>
          <a:noFill/>
        </p:spPr>
      </p:pic>
      <p:sp>
        <p:nvSpPr>
          <p:cNvPr id="6" name="TextBox 5"/>
          <p:cNvSpPr txBox="1"/>
          <p:nvPr/>
        </p:nvSpPr>
        <p:spPr>
          <a:xfrm>
            <a:off x="1066800" y="4953000"/>
            <a:ext cx="7086600" cy="1477328"/>
          </a:xfrm>
          <a:prstGeom prst="rect">
            <a:avLst/>
          </a:prstGeom>
          <a:noFill/>
        </p:spPr>
        <p:txBody>
          <a:bodyPr wrap="square" rtlCol="0">
            <a:spAutoFit/>
          </a:bodyPr>
          <a:lstStyle/>
          <a:p>
            <a:pPr eaLnBrk="0" fontAlgn="base" hangingPunct="0">
              <a:spcBef>
                <a:spcPct val="0"/>
              </a:spcBef>
              <a:spcAft>
                <a:spcPct val="0"/>
              </a:spcAft>
            </a:pPr>
            <a:r>
              <a:rPr lang="en-US" sz="4000" dirty="0">
                <a:solidFill>
                  <a:prstClr val="black"/>
                </a:solidFill>
                <a:latin typeface="Rockwell Condensed" pitchFamily="18" charset="0"/>
              </a:rPr>
              <a:t>   </a:t>
            </a:r>
            <a:r>
              <a:rPr lang="en-US" sz="4000" u="sng" dirty="0">
                <a:solidFill>
                  <a:prstClr val="black"/>
                </a:solidFill>
                <a:latin typeface="Rockwell Condensed" pitchFamily="18" charset="0"/>
              </a:rPr>
              <a:t>From This</a:t>
            </a:r>
            <a:r>
              <a:rPr lang="en-US" sz="4000" dirty="0">
                <a:solidFill>
                  <a:prstClr val="black"/>
                </a:solidFill>
                <a:latin typeface="Rockwell Condensed" pitchFamily="18" charset="0"/>
              </a:rPr>
              <a:t>       to           </a:t>
            </a:r>
            <a:r>
              <a:rPr lang="en-US" sz="4000" u="sng" dirty="0">
                <a:solidFill>
                  <a:prstClr val="black"/>
                </a:solidFill>
                <a:latin typeface="Rockwell Condensed" pitchFamily="18" charset="0"/>
              </a:rPr>
              <a:t>This</a:t>
            </a:r>
          </a:p>
          <a:p>
            <a:pPr eaLnBrk="0" fontAlgn="base" hangingPunct="0">
              <a:spcBef>
                <a:spcPct val="0"/>
              </a:spcBef>
              <a:spcAft>
                <a:spcPct val="0"/>
              </a:spcAft>
            </a:pPr>
            <a:endParaRPr lang="en-US" sz="1000" u="sng" dirty="0">
              <a:solidFill>
                <a:prstClr val="black"/>
              </a:solidFill>
              <a:latin typeface="Rockwell Condensed" pitchFamily="18" charset="0"/>
            </a:endParaRPr>
          </a:p>
          <a:p>
            <a:pPr eaLnBrk="0" fontAlgn="base" hangingPunct="0">
              <a:spcBef>
                <a:spcPct val="0"/>
              </a:spcBef>
              <a:spcAft>
                <a:spcPct val="0"/>
              </a:spcAft>
            </a:pPr>
            <a:r>
              <a:rPr lang="en-US" sz="4000" dirty="0">
                <a:solidFill>
                  <a:prstClr val="black"/>
                </a:solidFill>
                <a:latin typeface="Rockwell Condensed" pitchFamily="18" charset="0"/>
              </a:rPr>
              <a:t>             (In forty years)</a:t>
            </a:r>
          </a:p>
        </p:txBody>
      </p:sp>
      <p:sp>
        <p:nvSpPr>
          <p:cNvPr id="7" name="Right Arrow 6"/>
          <p:cNvSpPr/>
          <p:nvPr/>
        </p:nvSpPr>
        <p:spPr>
          <a:xfrm>
            <a:off x="3810000" y="3048000"/>
            <a:ext cx="1600200"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533400" y="381000"/>
            <a:ext cx="8229600" cy="1143000"/>
          </a:xfrm>
          <a:noFill/>
          <a:ln/>
          <a:effectLst/>
        </p:spPr>
        <p:txBody>
          <a:bodyPr tIns="46038" bIns="46038" anchor="b">
            <a:normAutofit fontScale="90000"/>
          </a:bodyPr>
          <a:lstStyle/>
          <a:p>
            <a:r>
              <a:rPr lang="en-US" sz="4400" dirty="0">
                <a:latin typeface="Arial" charset="0"/>
              </a:rPr>
              <a:t>  </a:t>
            </a:r>
            <a:r>
              <a:rPr lang="en-US" sz="4400" dirty="0" smtClean="0">
                <a:latin typeface="Arial" charset="0"/>
              </a:rPr>
              <a:t>1. </a:t>
            </a:r>
            <a:r>
              <a:rPr lang="en-US" b="1" i="1" u="sng" dirty="0" smtClean="0">
                <a:latin typeface="Arial" charset="0"/>
              </a:rPr>
              <a:t>Establish </a:t>
            </a:r>
            <a:r>
              <a:rPr lang="en-US" b="1" i="1" u="sng" dirty="0">
                <a:latin typeface="Arial" charset="0"/>
              </a:rPr>
              <a:t>Your</a:t>
            </a:r>
            <a:br>
              <a:rPr lang="en-US" b="1" i="1" u="sng" dirty="0">
                <a:latin typeface="Arial" charset="0"/>
              </a:rPr>
            </a:br>
            <a:r>
              <a:rPr lang="en-US" b="1" i="1" u="sng" dirty="0">
                <a:latin typeface="Arial" charset="0"/>
              </a:rPr>
              <a:t>Financial Goals (continued)</a:t>
            </a:r>
          </a:p>
        </p:txBody>
      </p:sp>
      <p:sp>
        <p:nvSpPr>
          <p:cNvPr id="54275" name="Rectangle 3"/>
          <p:cNvSpPr>
            <a:spLocks noGrp="1" noChangeArrowheads="1"/>
          </p:cNvSpPr>
          <p:nvPr>
            <p:ph idx="1"/>
          </p:nvPr>
        </p:nvSpPr>
        <p:spPr>
          <a:xfrm>
            <a:off x="1066800" y="2133600"/>
            <a:ext cx="7467600" cy="4114800"/>
          </a:xfrm>
          <a:noFill/>
          <a:ln/>
        </p:spPr>
        <p:txBody>
          <a:bodyPr tIns="46038" bIns="46038">
            <a:normAutofit lnSpcReduction="10000"/>
          </a:bodyPr>
          <a:lstStyle/>
          <a:p>
            <a:r>
              <a:rPr lang="en-US" b="1" i="1" dirty="0" smtClean="0">
                <a:latin typeface="Arial" charset="0"/>
              </a:rPr>
              <a:t>  </a:t>
            </a:r>
            <a:r>
              <a:rPr lang="en-US" b="1" i="1" dirty="0">
                <a:latin typeface="Arial" charset="0"/>
              </a:rPr>
              <a:t>Assuming an average income of </a:t>
            </a:r>
            <a:r>
              <a:rPr lang="en-US" b="1" i="1" dirty="0" smtClean="0">
                <a:latin typeface="Arial" charset="0"/>
              </a:rPr>
              <a:t>$50,000 per </a:t>
            </a:r>
            <a:r>
              <a:rPr lang="en-US" b="1" i="1" dirty="0">
                <a:latin typeface="Arial" charset="0"/>
              </a:rPr>
              <a:t>year, how much do you need at retirement?</a:t>
            </a:r>
          </a:p>
          <a:p>
            <a:pPr>
              <a:buFont typeface="Monotype Sorts" charset="2"/>
              <a:buNone/>
            </a:pPr>
            <a:endParaRPr lang="en-US" sz="800" b="1" i="1" dirty="0">
              <a:latin typeface="Arial" charset="0"/>
            </a:endParaRPr>
          </a:p>
          <a:p>
            <a:pPr>
              <a:buNone/>
            </a:pPr>
            <a:r>
              <a:rPr lang="en-US" b="1" i="1" dirty="0" smtClean="0">
                <a:latin typeface="Arial" charset="0"/>
              </a:rPr>
              <a:t>   We </a:t>
            </a:r>
            <a:r>
              <a:rPr lang="en-US" b="1" i="1" dirty="0">
                <a:latin typeface="Arial" charset="0"/>
              </a:rPr>
              <a:t>make the assumption that you will need approximately 80% of your disposable income upon </a:t>
            </a:r>
            <a:r>
              <a:rPr lang="en-US" b="1" i="1" dirty="0" smtClean="0">
                <a:latin typeface="Arial" charset="0"/>
              </a:rPr>
              <a:t>retirement ($40,000 per year for 20 years).</a:t>
            </a:r>
            <a:endParaRPr lang="en-US" b="1" i="1" dirty="0">
              <a:latin typeface="Arial" charset="0"/>
            </a:endParaRPr>
          </a:p>
        </p:txBody>
      </p:sp>
      <p:pic>
        <p:nvPicPr>
          <p:cNvPr id="4" name="Picture 7" descr="108"/>
          <p:cNvPicPr>
            <a:picLocks noChangeAspect="1" noChangeArrowheads="1"/>
          </p:cNvPicPr>
          <p:nvPr/>
        </p:nvPicPr>
        <p:blipFill>
          <a:blip r:embed="rId4" cstate="print"/>
          <a:srcRect/>
          <a:stretch>
            <a:fillRect/>
          </a:stretch>
        </p:blipFill>
        <p:spPr bwMode="auto">
          <a:xfrm>
            <a:off x="7620000" y="5486399"/>
            <a:ext cx="1066800" cy="1308193"/>
          </a:xfrm>
          <a:prstGeom prst="rect">
            <a:avLst/>
          </a:prstGeom>
          <a:noFill/>
          <a:effectLst>
            <a:outerShdw dist="35921" dir="13500000" algn="ctr" rotWithShape="0">
              <a:schemeClr val="bg2"/>
            </a:outerShdw>
          </a:effectLst>
        </p:spPr>
      </p:pic>
      <p:sp>
        <p:nvSpPr>
          <p:cNvPr id="5" name="Cloud Callout 4"/>
          <p:cNvSpPr/>
          <p:nvPr/>
        </p:nvSpPr>
        <p:spPr>
          <a:xfrm>
            <a:off x="8077200" y="4495800"/>
            <a:ext cx="914400" cy="990600"/>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prstClr val="white"/>
              </a:solidFill>
            </a:endParaRPr>
          </a:p>
        </p:txBody>
      </p:sp>
      <p:pic>
        <p:nvPicPr>
          <p:cNvPr id="7" name="Picture 4" descr="C:\WINDOWS\Application Data\Microsoft\Media Catalog\Downloaded Clips\cl3b\j0148985.jpg"/>
          <p:cNvPicPr>
            <a:picLocks noChangeAspect="1" noChangeArrowheads="1"/>
          </p:cNvPicPr>
          <p:nvPr/>
        </p:nvPicPr>
        <p:blipFill>
          <a:blip r:embed="rId5" cstate="print"/>
          <a:srcRect/>
          <a:stretch>
            <a:fillRect/>
          </a:stretch>
        </p:blipFill>
        <p:spPr bwMode="auto">
          <a:xfrm>
            <a:off x="8229600" y="4724400"/>
            <a:ext cx="609600" cy="533400"/>
          </a:xfrm>
          <a:prstGeom prst="rect">
            <a:avLst/>
          </a:prstGeom>
          <a:noFill/>
          <a:ln w="38100">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subTnLst>
                                    <p:audio>
                                      <p:cMediaNode>
                                        <p:cTn display="0" masterRel="sameClick">
                                          <p:stCondLst>
                                            <p:cond evt="begin" delay="0">
                                              <p:tn val="8"/>
                                            </p:cond>
                                          </p:stCondLst>
                                          <p:endCondLst>
                                            <p:cond evt="onStopAudio" delay="0">
                                              <p:tgtEl>
                                                <p:sldTgt/>
                                              </p:tgtEl>
                                            </p:cond>
                                          </p:endCondLst>
                                        </p:cTn>
                                        <p:tgtEl>
                                          <p:sndTgt r:embed="rId3"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noFill/>
          <a:ln/>
          <a:effectLst/>
        </p:spPr>
        <p:txBody>
          <a:bodyPr tIns="46038" bIns="46038" anchor="b">
            <a:normAutofit fontScale="90000"/>
          </a:bodyPr>
          <a:lstStyle/>
          <a:p>
            <a:r>
              <a:rPr lang="en-US" sz="4400" b="0" i="0" dirty="0"/>
              <a:t> </a:t>
            </a:r>
            <a:r>
              <a:rPr lang="en-US" sz="3600" b="1" i="1" u="sng" dirty="0">
                <a:latin typeface="Arial" charset="0"/>
              </a:rPr>
              <a:t>Establish Your</a:t>
            </a:r>
            <a:br>
              <a:rPr lang="en-US" sz="3600" b="1" i="1" u="sng" dirty="0">
                <a:latin typeface="Arial" charset="0"/>
              </a:rPr>
            </a:br>
            <a:r>
              <a:rPr lang="en-US" sz="3600" b="1" i="1" u="sng" dirty="0">
                <a:latin typeface="Arial" charset="0"/>
              </a:rPr>
              <a:t>Financial Goals (continued)</a:t>
            </a:r>
          </a:p>
        </p:txBody>
      </p:sp>
      <p:sp>
        <p:nvSpPr>
          <p:cNvPr id="56323" name="Rectangle 3"/>
          <p:cNvSpPr>
            <a:spLocks noGrp="1" noChangeArrowheads="1"/>
          </p:cNvSpPr>
          <p:nvPr>
            <p:ph idx="1"/>
          </p:nvPr>
        </p:nvSpPr>
        <p:spPr>
          <a:xfrm>
            <a:off x="1143000" y="1981200"/>
            <a:ext cx="7772400" cy="4648200"/>
          </a:xfrm>
          <a:noFill/>
          <a:ln/>
        </p:spPr>
        <p:txBody>
          <a:bodyPr tIns="46038" bIns="46038">
            <a:normAutofit fontScale="70000" lnSpcReduction="20000"/>
          </a:bodyPr>
          <a:lstStyle/>
          <a:p>
            <a:pPr marL="342900" indent="-342900">
              <a:lnSpc>
                <a:spcPct val="120000"/>
              </a:lnSpc>
              <a:spcBef>
                <a:spcPts val="0"/>
              </a:spcBef>
            </a:pPr>
            <a:r>
              <a:rPr lang="en-US" sz="2800" b="1" i="1" dirty="0">
                <a:latin typeface="Arial" charset="0"/>
              </a:rPr>
              <a:t>Assume you would like to retire in 40 years on </a:t>
            </a:r>
            <a:r>
              <a:rPr lang="en-US" sz="2800" b="1" i="1" dirty="0" smtClean="0">
                <a:latin typeface="Arial" charset="0"/>
              </a:rPr>
              <a:t>the equivalent of $40,000 </a:t>
            </a:r>
            <a:r>
              <a:rPr lang="en-US" sz="2800" b="1" i="1" dirty="0">
                <a:latin typeface="Arial" charset="0"/>
              </a:rPr>
              <a:t>in today’s purchasing power</a:t>
            </a:r>
            <a:r>
              <a:rPr lang="en-US" sz="2800" b="1" i="1" dirty="0" smtClean="0">
                <a:latin typeface="Arial" charset="0"/>
              </a:rPr>
              <a:t>. </a:t>
            </a:r>
            <a:endParaRPr lang="en-US" sz="900" b="1" i="1" dirty="0" smtClean="0">
              <a:latin typeface="Arial" charset="0"/>
            </a:endParaRPr>
          </a:p>
          <a:p>
            <a:pPr marL="342900" indent="-342900">
              <a:lnSpc>
                <a:spcPct val="120000"/>
              </a:lnSpc>
              <a:spcBef>
                <a:spcPts val="0"/>
              </a:spcBef>
              <a:buNone/>
            </a:pPr>
            <a:endParaRPr lang="en-US" sz="2800" b="1" i="1" dirty="0">
              <a:latin typeface="Arial" charset="0"/>
            </a:endParaRPr>
          </a:p>
          <a:p>
            <a:pPr marL="742950" lvl="1" indent="-285750">
              <a:lnSpc>
                <a:spcPct val="120000"/>
              </a:lnSpc>
              <a:spcBef>
                <a:spcPts val="0"/>
              </a:spcBef>
            </a:pPr>
            <a:r>
              <a:rPr lang="en-US" b="1" i="1" dirty="0">
                <a:latin typeface="Arial" charset="0"/>
              </a:rPr>
              <a:t>1)  Assume CPI is equal to 7.04 in 40 years</a:t>
            </a:r>
            <a:br>
              <a:rPr lang="en-US" b="1" i="1" dirty="0">
                <a:latin typeface="Arial" charset="0"/>
              </a:rPr>
            </a:br>
            <a:r>
              <a:rPr lang="en-US" b="1" i="1" dirty="0">
                <a:latin typeface="Arial" charset="0"/>
              </a:rPr>
              <a:t>     (equivalent to 5% inflation)</a:t>
            </a:r>
          </a:p>
          <a:p>
            <a:pPr marL="742950" lvl="1" indent="-285750"/>
            <a:r>
              <a:rPr lang="en-US" b="1" i="1" dirty="0">
                <a:latin typeface="Arial" charset="0"/>
              </a:rPr>
              <a:t>2)  Therefore your income must be</a:t>
            </a:r>
            <a:br>
              <a:rPr lang="en-US" b="1" i="1" dirty="0">
                <a:latin typeface="Arial" charset="0"/>
              </a:rPr>
            </a:br>
            <a:r>
              <a:rPr lang="en-US" b="1" i="1" dirty="0">
                <a:latin typeface="Arial" charset="0"/>
              </a:rPr>
              <a:t>     </a:t>
            </a:r>
            <a:r>
              <a:rPr lang="en-US" b="1" i="1" dirty="0" smtClean="0">
                <a:latin typeface="Arial" charset="0"/>
              </a:rPr>
              <a:t>$40,000 </a:t>
            </a:r>
            <a:r>
              <a:rPr lang="en-US" b="1" i="1" dirty="0">
                <a:latin typeface="Arial" charset="0"/>
              </a:rPr>
              <a:t>* 7.04 = </a:t>
            </a:r>
            <a:r>
              <a:rPr lang="en-US" b="1" i="1" dirty="0" smtClean="0">
                <a:latin typeface="Arial" charset="0"/>
              </a:rPr>
              <a:t>$281,600</a:t>
            </a:r>
            <a:endParaRPr lang="en-US" b="1" i="1" dirty="0">
              <a:latin typeface="Arial" charset="0"/>
            </a:endParaRPr>
          </a:p>
          <a:p>
            <a:pPr marL="742950" lvl="1" indent="-285750"/>
            <a:r>
              <a:rPr lang="en-US" b="1" i="1" dirty="0">
                <a:latin typeface="Arial" charset="0"/>
              </a:rPr>
              <a:t>3)  Assume you want a 20 year annuity at age 65 that </a:t>
            </a:r>
          </a:p>
          <a:p>
            <a:pPr marL="742950" lvl="1" indent="-285750">
              <a:buFont typeface="Monotype Sorts" charset="2"/>
              <a:buNone/>
            </a:pPr>
            <a:r>
              <a:rPr lang="en-US" b="1" i="1" dirty="0">
                <a:latin typeface="Arial" charset="0"/>
              </a:rPr>
              <a:t>         pays </a:t>
            </a:r>
            <a:r>
              <a:rPr lang="en-US" b="1" i="1" dirty="0" smtClean="0">
                <a:latin typeface="Arial" charset="0"/>
              </a:rPr>
              <a:t>$281,600 </a:t>
            </a:r>
            <a:r>
              <a:rPr lang="en-US" b="1" i="1" dirty="0">
                <a:latin typeface="Arial" charset="0"/>
              </a:rPr>
              <a:t>per year. You must </a:t>
            </a:r>
            <a:r>
              <a:rPr lang="en-US" b="1" i="1" dirty="0" smtClean="0">
                <a:latin typeface="Arial" charset="0"/>
              </a:rPr>
              <a:t>have $2,103,395.</a:t>
            </a:r>
            <a:endParaRPr lang="en-US" sz="2400" b="1" i="1" dirty="0">
              <a:latin typeface="Arial" charset="0"/>
            </a:endParaRPr>
          </a:p>
          <a:p>
            <a:pPr marL="742950" lvl="1" indent="-285750"/>
            <a:r>
              <a:rPr lang="en-US" b="1" i="1" dirty="0">
                <a:latin typeface="Arial" charset="0"/>
              </a:rPr>
              <a:t>4)  Therefore, over the next 40 years you must save</a:t>
            </a:r>
          </a:p>
          <a:p>
            <a:pPr marL="742950" lvl="1" indent="-285750">
              <a:buFont typeface="Monotype Sorts" charset="2"/>
              <a:buNone/>
            </a:pPr>
            <a:r>
              <a:rPr lang="en-US" b="1" i="1" dirty="0">
                <a:latin typeface="Arial" charset="0"/>
              </a:rPr>
              <a:t>         </a:t>
            </a:r>
            <a:r>
              <a:rPr lang="en-US" b="1" i="1" dirty="0" smtClean="0">
                <a:latin typeface="Arial" charset="0"/>
              </a:rPr>
              <a:t>$2,742 </a:t>
            </a:r>
            <a:r>
              <a:rPr lang="en-US" b="1" i="1" dirty="0">
                <a:latin typeface="Arial" charset="0"/>
              </a:rPr>
              <a:t>per year assuming a return of 12% per year. </a:t>
            </a:r>
          </a:p>
          <a:p>
            <a:pPr marL="742950" lvl="1" indent="-285750">
              <a:buFont typeface="Monotype Sorts" charset="2"/>
              <a:buNone/>
            </a:pPr>
            <a:r>
              <a:rPr lang="en-US" b="1" i="1" dirty="0">
                <a:latin typeface="Arial" charset="0"/>
              </a:rPr>
              <a:t>         The monthly equivalent is </a:t>
            </a:r>
            <a:r>
              <a:rPr lang="en-US" b="1" i="1" dirty="0" smtClean="0">
                <a:latin typeface="Arial" charset="0"/>
              </a:rPr>
              <a:t>$228.50 </a:t>
            </a:r>
            <a:r>
              <a:rPr lang="en-US" b="1" i="1" dirty="0">
                <a:latin typeface="Arial" charset="0"/>
              </a:rPr>
              <a:t>or </a:t>
            </a:r>
            <a:r>
              <a:rPr lang="en-US" b="1" i="1" dirty="0" smtClean="0">
                <a:latin typeface="Arial" charset="0"/>
              </a:rPr>
              <a:t>6.9% </a:t>
            </a:r>
            <a:r>
              <a:rPr lang="en-US" b="1" i="1" dirty="0">
                <a:latin typeface="Arial" charset="0"/>
              </a:rPr>
              <a:t>of </a:t>
            </a:r>
          </a:p>
          <a:p>
            <a:pPr marL="742950" lvl="1" indent="-285750">
              <a:buFont typeface="Monotype Sorts" charset="2"/>
              <a:buNone/>
            </a:pPr>
            <a:r>
              <a:rPr lang="en-US" b="1" i="1" dirty="0">
                <a:latin typeface="Arial" charset="0"/>
              </a:rPr>
              <a:t>         disposable income.</a:t>
            </a:r>
          </a:p>
        </p:txBody>
      </p:sp>
      <p:pic>
        <p:nvPicPr>
          <p:cNvPr id="5" name="Picture 7" descr="108"/>
          <p:cNvPicPr>
            <a:picLocks noChangeAspect="1" noChangeArrowheads="1"/>
          </p:cNvPicPr>
          <p:nvPr/>
        </p:nvPicPr>
        <p:blipFill>
          <a:blip r:embed="rId3" cstate="print"/>
          <a:srcRect/>
          <a:stretch>
            <a:fillRect/>
          </a:stretch>
        </p:blipFill>
        <p:spPr bwMode="auto">
          <a:xfrm>
            <a:off x="7963352" y="5410199"/>
            <a:ext cx="1180647" cy="1447801"/>
          </a:xfrm>
          <a:prstGeom prst="rect">
            <a:avLst/>
          </a:prstGeom>
          <a:noFill/>
          <a:effectLst>
            <a:outerShdw dist="35921" dir="13500000" algn="ctr" rotWithShape="0">
              <a:schemeClr val="bg2"/>
            </a:outerShdw>
          </a:effectLst>
        </p:spPr>
      </p:pic>
      <p:pic>
        <p:nvPicPr>
          <p:cNvPr id="6" name="Picture 4" descr="http://www.naza.com/Images/oil_portrait_bufara_rio.jpg"/>
          <p:cNvPicPr>
            <a:picLocks noChangeAspect="1" noChangeArrowheads="1"/>
          </p:cNvPicPr>
          <p:nvPr/>
        </p:nvPicPr>
        <p:blipFill>
          <a:blip r:embed="rId4" cstate="print"/>
          <a:srcRect/>
          <a:stretch>
            <a:fillRect/>
          </a:stretch>
        </p:blipFill>
        <p:spPr bwMode="auto">
          <a:xfrm>
            <a:off x="0" y="5257799"/>
            <a:ext cx="1252331" cy="1600201"/>
          </a:xfrm>
          <a:prstGeom prst="rect">
            <a:avLst/>
          </a:prstGeom>
          <a:noFill/>
        </p:spPr>
      </p:pic>
      <p:cxnSp>
        <p:nvCxnSpPr>
          <p:cNvPr id="8" name="Straight Arrow Connector 7"/>
          <p:cNvCxnSpPr>
            <a:endCxn id="5" idx="1"/>
          </p:cNvCxnSpPr>
          <p:nvPr/>
        </p:nvCxnSpPr>
        <p:spPr>
          <a:xfrm flipV="1">
            <a:off x="1252331" y="6134100"/>
            <a:ext cx="6711021" cy="1063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219200" y="381000"/>
            <a:ext cx="7753350" cy="1123950"/>
          </a:xfrm>
          <a:noFill/>
          <a:ln/>
          <a:effectLst/>
        </p:spPr>
        <p:txBody>
          <a:bodyPr tIns="46038" bIns="46038" anchor="b">
            <a:normAutofit fontScale="90000"/>
          </a:bodyPr>
          <a:lstStyle/>
          <a:p>
            <a:r>
              <a:rPr lang="en-US" sz="4400" b="1" i="1" dirty="0"/>
              <a:t>  </a:t>
            </a:r>
            <a:r>
              <a:rPr lang="en-US" sz="4400" b="1" i="1" u="sng" dirty="0">
                <a:latin typeface="Arial" charset="0"/>
              </a:rPr>
              <a:t>Establish Your</a:t>
            </a:r>
            <a:br>
              <a:rPr lang="en-US" sz="4400" b="1" i="1" u="sng" dirty="0">
                <a:latin typeface="Arial" charset="0"/>
              </a:rPr>
            </a:br>
            <a:r>
              <a:rPr lang="en-US" sz="4400" b="1" i="1" u="sng" dirty="0">
                <a:latin typeface="Arial" charset="0"/>
              </a:rPr>
              <a:t>Financial Goals (continued)</a:t>
            </a:r>
          </a:p>
        </p:txBody>
      </p:sp>
      <p:sp>
        <p:nvSpPr>
          <p:cNvPr id="58371" name="Rectangle 3"/>
          <p:cNvSpPr>
            <a:spLocks noGrp="1" noChangeArrowheads="1"/>
          </p:cNvSpPr>
          <p:nvPr>
            <p:ph idx="1"/>
          </p:nvPr>
        </p:nvSpPr>
        <p:spPr>
          <a:noFill/>
          <a:ln/>
        </p:spPr>
        <p:txBody>
          <a:bodyPr tIns="46038" bIns="46038"/>
          <a:lstStyle/>
          <a:p>
            <a:r>
              <a:rPr lang="en-US" b="1" i="1" dirty="0" smtClean="0">
                <a:latin typeface="Arial" charset="0"/>
              </a:rPr>
              <a:t>  </a:t>
            </a:r>
            <a:r>
              <a:rPr lang="en-US" b="1" i="1" dirty="0">
                <a:latin typeface="Arial" charset="0"/>
              </a:rPr>
              <a:t>Sources of Additional Income</a:t>
            </a:r>
          </a:p>
          <a:p>
            <a:pPr lvl="1"/>
            <a:r>
              <a:rPr lang="en-US" b="1" i="1" dirty="0">
                <a:latin typeface="Arial" charset="0"/>
              </a:rPr>
              <a:t>1)  Reassess your priorities through a budget</a:t>
            </a:r>
          </a:p>
          <a:p>
            <a:pPr lvl="2"/>
            <a:r>
              <a:rPr lang="en-US" b="1" i="1" dirty="0">
                <a:latin typeface="Arial" charset="0"/>
              </a:rPr>
              <a:t>Disposable Income Less Expenses = Available Discretionary Income</a:t>
            </a:r>
          </a:p>
          <a:p>
            <a:pPr lvl="1"/>
            <a:r>
              <a:rPr lang="en-US" b="1" i="1" dirty="0">
                <a:latin typeface="Arial" charset="0"/>
              </a:rPr>
              <a:t>2)  Adjust Your Lifestyle</a:t>
            </a:r>
          </a:p>
          <a:p>
            <a:pPr lvl="1"/>
            <a:r>
              <a:rPr lang="en-US" b="1" i="1" dirty="0">
                <a:latin typeface="Arial" charset="0"/>
              </a:rPr>
              <a:t>3)  Earn Additional </a:t>
            </a:r>
            <a:r>
              <a:rPr lang="en-US" b="1" i="1" dirty="0" smtClean="0">
                <a:latin typeface="Arial" charset="0"/>
              </a:rPr>
              <a:t>Income</a:t>
            </a:r>
          </a:p>
          <a:p>
            <a:pPr lvl="1"/>
            <a:r>
              <a:rPr lang="en-US" b="1" i="1" dirty="0" smtClean="0">
                <a:latin typeface="Arial" charset="0"/>
              </a:rPr>
              <a:t>4</a:t>
            </a:r>
            <a:r>
              <a:rPr lang="en-US" b="1" i="1" dirty="0">
                <a:latin typeface="Arial" charset="0"/>
              </a:rPr>
              <a:t>)  Realign Your Expenses</a:t>
            </a:r>
          </a:p>
          <a:p>
            <a:pPr lvl="1"/>
            <a:r>
              <a:rPr lang="en-US" b="1" i="1" dirty="0">
                <a:latin typeface="Arial" charset="0"/>
              </a:rPr>
              <a:t>5)  Avoid CREDIT  </a:t>
            </a:r>
          </a:p>
        </p:txBody>
      </p:sp>
      <p:pic>
        <p:nvPicPr>
          <p:cNvPr id="3074" name="Picture 2" descr="https://encrypted-tbn1.gstatic.com/images?q=tbn:ANd9GcRAg7NfkGZxxE6Yj6tpGj7kQ1aztQQDROeP_mklBh1BE-Uf-40TDQ">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695701"/>
            <a:ext cx="2083179" cy="2667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noFill/>
          <a:ln/>
          <a:effectLst/>
        </p:spPr>
        <p:txBody>
          <a:bodyPr tIns="46038" bIns="46038" anchor="b"/>
          <a:lstStyle/>
          <a:p>
            <a:r>
              <a:rPr lang="en-US" sz="4400" b="1" dirty="0">
                <a:latin typeface="Arial" charset="0"/>
              </a:rPr>
              <a:t>2.  Get Started Now</a:t>
            </a:r>
          </a:p>
        </p:txBody>
      </p:sp>
      <p:sp>
        <p:nvSpPr>
          <p:cNvPr id="60419" name="Rectangle 3"/>
          <p:cNvSpPr>
            <a:spLocks noGrp="1" noChangeArrowheads="1"/>
          </p:cNvSpPr>
          <p:nvPr>
            <p:ph idx="1"/>
          </p:nvPr>
        </p:nvSpPr>
        <p:spPr>
          <a:xfrm>
            <a:off x="685800" y="1831240"/>
            <a:ext cx="7848600" cy="4343400"/>
          </a:xfrm>
          <a:noFill/>
          <a:ln>
            <a:solidFill>
              <a:schemeClr val="tx1"/>
            </a:solidFill>
          </a:ln>
        </p:spPr>
        <p:txBody>
          <a:bodyPr tIns="46038" bIns="46038">
            <a:normAutofit fontScale="85000" lnSpcReduction="20000"/>
          </a:bodyPr>
          <a:lstStyle/>
          <a:p>
            <a:pPr>
              <a:buNone/>
            </a:pPr>
            <a:r>
              <a:rPr lang="en-US" b="1" i="1" dirty="0" smtClean="0">
                <a:latin typeface="Arial" charset="0"/>
              </a:rPr>
              <a:t>     A</a:t>
            </a:r>
            <a:r>
              <a:rPr lang="en-US" b="1" i="1" dirty="0">
                <a:latin typeface="Arial" charset="0"/>
              </a:rPr>
              <a:t>.  Time Value of Money</a:t>
            </a:r>
          </a:p>
          <a:p>
            <a:pPr>
              <a:buFont typeface="Monotype Sorts" charset="2"/>
              <a:buNone/>
            </a:pPr>
            <a:endParaRPr lang="en-US" b="1" i="1" dirty="0">
              <a:latin typeface="Arial" charset="0"/>
            </a:endParaRPr>
          </a:p>
          <a:p>
            <a:pPr lvl="1">
              <a:buFont typeface="Monotype Sorts" charset="2"/>
              <a:buNone/>
            </a:pPr>
            <a:r>
              <a:rPr lang="en-US" dirty="0"/>
              <a:t>	</a:t>
            </a:r>
            <a:r>
              <a:rPr lang="en-US" b="1" i="1" dirty="0">
                <a:latin typeface="Arial" charset="0"/>
              </a:rPr>
              <a:t>$1,000 invested Every Year Has a Value of:</a:t>
            </a:r>
          </a:p>
          <a:p>
            <a:pPr lvl="1">
              <a:buFont typeface="Monotype Sorts" charset="2"/>
              <a:buNone/>
            </a:pPr>
            <a:endParaRPr lang="en-US" b="1" i="1" dirty="0">
              <a:latin typeface="Arial" charset="0"/>
            </a:endParaRPr>
          </a:p>
          <a:p>
            <a:pPr lvl="1">
              <a:buFont typeface="Monotype Sorts" charset="2"/>
              <a:buNone/>
            </a:pPr>
            <a:r>
              <a:rPr lang="en-US" dirty="0"/>
              <a:t>  </a:t>
            </a:r>
            <a:r>
              <a:rPr lang="en-US" b="1" i="1" u="sng" dirty="0">
                <a:latin typeface="Arial" charset="0"/>
              </a:rPr>
              <a:t>%</a:t>
            </a:r>
            <a:r>
              <a:rPr lang="en-US" b="1" i="1" dirty="0">
                <a:latin typeface="Arial" charset="0"/>
              </a:rPr>
              <a:t>	   	</a:t>
            </a:r>
            <a:r>
              <a:rPr lang="en-US" b="1" i="1" dirty="0" smtClean="0">
                <a:latin typeface="Arial" charset="0"/>
              </a:rPr>
              <a:t>   </a:t>
            </a:r>
            <a:r>
              <a:rPr lang="en-US" b="1" i="1" u="sng" dirty="0">
                <a:latin typeface="Arial" charset="0"/>
              </a:rPr>
              <a:t>20yrs</a:t>
            </a:r>
            <a:r>
              <a:rPr lang="en-US" b="1" i="1" dirty="0">
                <a:latin typeface="Arial" charset="0"/>
              </a:rPr>
              <a:t>	 </a:t>
            </a:r>
            <a:r>
              <a:rPr lang="en-US" b="1" i="1" dirty="0" smtClean="0">
                <a:latin typeface="Arial" charset="0"/>
              </a:rPr>
              <a:t>     </a:t>
            </a:r>
            <a:r>
              <a:rPr lang="en-US" b="1" i="1" u="sng" dirty="0">
                <a:latin typeface="Arial" charset="0"/>
              </a:rPr>
              <a:t>30yrs</a:t>
            </a:r>
            <a:r>
              <a:rPr lang="en-US" b="1" i="1" dirty="0">
                <a:latin typeface="Arial" charset="0"/>
              </a:rPr>
              <a:t>	    </a:t>
            </a:r>
            <a:r>
              <a:rPr lang="en-US" b="1" i="1" dirty="0" smtClean="0">
                <a:latin typeface="Arial" charset="0"/>
              </a:rPr>
              <a:t>  </a:t>
            </a:r>
            <a:r>
              <a:rPr lang="en-US" b="1" i="1" u="sng" dirty="0">
                <a:latin typeface="Arial" charset="0"/>
              </a:rPr>
              <a:t>40yrs</a:t>
            </a:r>
          </a:p>
          <a:p>
            <a:pPr lvl="1">
              <a:buFont typeface="Monotype Sorts" charset="2"/>
              <a:buNone/>
            </a:pPr>
            <a:endParaRPr lang="en-US" b="1" i="1" dirty="0">
              <a:latin typeface="Arial" charset="0"/>
            </a:endParaRPr>
          </a:p>
          <a:p>
            <a:pPr lvl="1">
              <a:buFont typeface="Monotype Sorts" charset="2"/>
              <a:buNone/>
            </a:pPr>
            <a:r>
              <a:rPr lang="en-US" b="1" i="1" dirty="0">
                <a:latin typeface="Arial" charset="0"/>
              </a:rPr>
              <a:t> 5%	$  33,066	$     66,439	$   120,800</a:t>
            </a:r>
          </a:p>
          <a:p>
            <a:pPr lvl="1">
              <a:buFont typeface="Monotype Sorts" charset="2"/>
              <a:buNone/>
            </a:pPr>
            <a:r>
              <a:rPr lang="en-US" b="1" i="1" dirty="0">
                <a:latin typeface="Arial" charset="0"/>
              </a:rPr>
              <a:t>10%	$  57,275	$   164,494	$   442,593</a:t>
            </a:r>
          </a:p>
          <a:p>
            <a:pPr lvl="1">
              <a:buFont typeface="Monotype Sorts" charset="2"/>
              <a:buNone/>
            </a:pPr>
            <a:r>
              <a:rPr lang="en-US" b="1" i="1" dirty="0">
                <a:latin typeface="Arial" charset="0"/>
              </a:rPr>
              <a:t>12%	$  72,052	$   241,333	$   767,090</a:t>
            </a:r>
          </a:p>
          <a:p>
            <a:pPr lvl="1">
              <a:buFont typeface="Monotype Sorts" charset="2"/>
              <a:buNone/>
            </a:pPr>
            <a:r>
              <a:rPr lang="en-US" b="1" i="1" dirty="0">
                <a:latin typeface="Arial" charset="0"/>
              </a:rPr>
              <a:t>15%	$102,444	$   434,745	$1,779,090</a:t>
            </a:r>
          </a:p>
          <a:p>
            <a:pPr lvl="1">
              <a:buFont typeface="Monotype Sorts" charset="2"/>
              <a:buNone/>
            </a:pPr>
            <a:r>
              <a:rPr lang="en-US" b="1" i="1" dirty="0">
                <a:latin typeface="Arial" charset="0"/>
              </a:rPr>
              <a:t>20%	$186,688	$1,181,882	$7,343,858</a:t>
            </a:r>
          </a:p>
        </p:txBody>
      </p:sp>
      <p:pic>
        <p:nvPicPr>
          <p:cNvPr id="60420" name="Picture 4" descr="C:\WINDOWS\Application Data\Microsoft\Media Catalog\Downloaded Clips\cl4f\j0199399.wmf"/>
          <p:cNvPicPr>
            <a:picLocks noChangeAspect="1" noChangeArrowheads="1"/>
          </p:cNvPicPr>
          <p:nvPr/>
        </p:nvPicPr>
        <p:blipFill>
          <a:blip r:embed="rId3" cstate="print"/>
          <a:srcRect/>
          <a:stretch>
            <a:fillRect/>
          </a:stretch>
        </p:blipFill>
        <p:spPr bwMode="auto">
          <a:xfrm>
            <a:off x="0" y="0"/>
            <a:ext cx="1895475" cy="1814513"/>
          </a:xfrm>
          <a:prstGeom prst="rect">
            <a:avLst/>
          </a:prstGeom>
          <a:noFill/>
        </p:spPr>
      </p:pic>
      <p:sp>
        <p:nvSpPr>
          <p:cNvPr id="5" name="Rectangle 4"/>
          <p:cNvSpPr/>
          <p:nvPr/>
        </p:nvSpPr>
        <p:spPr>
          <a:xfrm>
            <a:off x="6248400" y="5562600"/>
            <a:ext cx="1600200" cy="381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ffectLst/>
        </p:spPr>
        <p:txBody>
          <a:bodyPr tIns="46038" bIns="46038" anchor="b">
            <a:normAutofit fontScale="90000"/>
          </a:bodyPr>
          <a:lstStyle/>
          <a:p>
            <a:r>
              <a:rPr lang="en-US" b="1" i="1" dirty="0">
                <a:latin typeface="Arial" charset="0"/>
              </a:rPr>
              <a:t>2.  Get Started Now (continued)</a:t>
            </a:r>
          </a:p>
        </p:txBody>
      </p:sp>
      <p:sp>
        <p:nvSpPr>
          <p:cNvPr id="62467" name="Rectangle 3"/>
          <p:cNvSpPr>
            <a:spLocks noGrp="1" noChangeArrowheads="1"/>
          </p:cNvSpPr>
          <p:nvPr>
            <p:ph idx="1"/>
          </p:nvPr>
        </p:nvSpPr>
        <p:spPr>
          <a:xfrm>
            <a:off x="381000" y="1752600"/>
            <a:ext cx="8229600" cy="4525963"/>
          </a:xfrm>
          <a:noFill/>
          <a:ln/>
        </p:spPr>
        <p:txBody>
          <a:bodyPr tIns="46038" bIns="46038">
            <a:normAutofit/>
          </a:bodyPr>
          <a:lstStyle/>
          <a:p>
            <a:pPr marL="342900" indent="-342900">
              <a:spcBef>
                <a:spcPts val="0"/>
              </a:spcBef>
            </a:pPr>
            <a:r>
              <a:rPr lang="en-US" b="1" i="1" dirty="0">
                <a:latin typeface="Arial" charset="0"/>
              </a:rPr>
              <a:t>B.  Begin Your Savings With a </a:t>
            </a:r>
            <a:r>
              <a:rPr lang="en-US" b="1" i="1" dirty="0" smtClean="0">
                <a:latin typeface="Arial" charset="0"/>
              </a:rPr>
              <a:t>Lump-</a:t>
            </a:r>
          </a:p>
          <a:p>
            <a:pPr marL="342900" indent="-342900">
              <a:spcBef>
                <a:spcPts val="0"/>
              </a:spcBef>
              <a:buNone/>
            </a:pPr>
            <a:r>
              <a:rPr lang="en-US" b="1" i="1" dirty="0" smtClean="0">
                <a:latin typeface="Arial" charset="0"/>
              </a:rPr>
              <a:t>        Sum</a:t>
            </a:r>
            <a:endParaRPr lang="en-US" b="1" i="1" dirty="0">
              <a:latin typeface="Arial" charset="0"/>
            </a:endParaRPr>
          </a:p>
          <a:p>
            <a:pPr marL="342900" indent="-342900">
              <a:spcBef>
                <a:spcPts val="0"/>
              </a:spcBef>
              <a:buFont typeface="Monotype Sorts" charset="2"/>
              <a:buNone/>
            </a:pPr>
            <a:endParaRPr lang="en-US" sz="1100" b="1" i="1" dirty="0">
              <a:latin typeface="Arial" charset="0"/>
            </a:endParaRPr>
          </a:p>
          <a:p>
            <a:pPr marL="742950" lvl="1" indent="-285750">
              <a:spcBef>
                <a:spcPts val="0"/>
              </a:spcBef>
              <a:buFont typeface="Monotype Sorts" charset="2"/>
              <a:buNone/>
            </a:pPr>
            <a:r>
              <a:rPr lang="en-US" b="1" i="1" dirty="0">
                <a:latin typeface="Arial" charset="0"/>
              </a:rPr>
              <a:t>Assume you started with a $5,000 lump-sum plus $1,000 per year.  At 10% after 40 years you would have $668,890.</a:t>
            </a:r>
          </a:p>
          <a:p>
            <a:pPr marL="342900" indent="-342900">
              <a:buFont typeface="Monotype Sorts" charset="2"/>
              <a:buNone/>
            </a:pPr>
            <a:endParaRPr lang="en-US" sz="900" dirty="0"/>
          </a:p>
          <a:p>
            <a:pPr marL="342900" indent="-342900"/>
            <a:r>
              <a:rPr lang="en-US" b="1" i="1" dirty="0">
                <a:latin typeface="Arial" charset="0"/>
              </a:rPr>
              <a:t>C.  Pay Yourself First</a:t>
            </a:r>
          </a:p>
          <a:p>
            <a:pPr marL="342900" indent="-342900">
              <a:buFont typeface="Monotype Sorts" charset="2"/>
              <a:buNone/>
            </a:pPr>
            <a:endParaRPr lang="en-US" sz="800" b="1" i="1" dirty="0">
              <a:latin typeface="Arial" charset="0"/>
            </a:endParaRPr>
          </a:p>
          <a:p>
            <a:pPr marL="742950" lvl="1" indent="-285750"/>
            <a:r>
              <a:rPr lang="en-US" b="1" i="1" dirty="0">
                <a:latin typeface="Arial" charset="0"/>
              </a:rPr>
              <a:t>Take 10% of Your Disposable </a:t>
            </a:r>
            <a:endParaRPr lang="en-US" b="1" i="1" dirty="0" smtClean="0">
              <a:latin typeface="Arial" charset="0"/>
            </a:endParaRPr>
          </a:p>
          <a:p>
            <a:pPr marL="742950" lvl="1" indent="-285750">
              <a:buNone/>
            </a:pPr>
            <a:r>
              <a:rPr lang="en-US" b="1" i="1" dirty="0" smtClean="0">
                <a:latin typeface="Arial" charset="0"/>
              </a:rPr>
              <a:t>   Income and </a:t>
            </a:r>
            <a:r>
              <a:rPr lang="en-US" b="1" i="1" dirty="0">
                <a:latin typeface="Arial" charset="0"/>
              </a:rPr>
              <a:t>Start a Savings Plan.</a:t>
            </a:r>
          </a:p>
        </p:txBody>
      </p:sp>
      <p:pic>
        <p:nvPicPr>
          <p:cNvPr id="5122" name="Picture 2" descr="https://encrypted-tbn3.gstatic.com/images?q=tbn:ANd9GcTrGCu_gRfeB1y5lJXfDn8lqj34s7zISZp7AILnXAsSgiaKue8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4114800"/>
            <a:ext cx="2133600" cy="22715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ER CAPITA.jpg"/>
          <p:cNvPicPr>
            <a:picLocks noChangeAspect="1"/>
          </p:cNvPicPr>
          <p:nvPr/>
        </p:nvPicPr>
        <p:blipFill>
          <a:blip r:embed="rId2" cstate="print"/>
          <a:stretch>
            <a:fillRect/>
          </a:stretch>
        </p:blipFill>
        <p:spPr>
          <a:xfrm>
            <a:off x="1066800" y="1295400"/>
            <a:ext cx="6877050" cy="45295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noFill/>
          <a:ln/>
          <a:effectLst/>
        </p:spPr>
        <p:txBody>
          <a:bodyPr tIns="46038" bIns="46038" anchor="b"/>
          <a:lstStyle/>
          <a:p>
            <a:r>
              <a:rPr lang="en-US">
                <a:latin typeface="Arial" charset="0"/>
              </a:rPr>
              <a:t>2.  Get Started Now (continued)</a:t>
            </a:r>
          </a:p>
        </p:txBody>
      </p:sp>
      <p:sp>
        <p:nvSpPr>
          <p:cNvPr id="64515" name="Rectangle 3"/>
          <p:cNvSpPr>
            <a:spLocks noGrp="1" noChangeArrowheads="1"/>
          </p:cNvSpPr>
          <p:nvPr>
            <p:ph idx="1"/>
          </p:nvPr>
        </p:nvSpPr>
        <p:spPr>
          <a:xfrm>
            <a:off x="1143000" y="1905000"/>
            <a:ext cx="7772400" cy="4114800"/>
          </a:xfrm>
          <a:noFill/>
          <a:ln/>
        </p:spPr>
        <p:txBody>
          <a:bodyPr tIns="46038" bIns="46038">
            <a:normAutofit fontScale="85000" lnSpcReduction="20000"/>
          </a:bodyPr>
          <a:lstStyle/>
          <a:p>
            <a:r>
              <a:rPr lang="en-US" b="1" i="1">
                <a:latin typeface="Arial" charset="0"/>
              </a:rPr>
              <a:t>D.  Start an Emergency Fund</a:t>
            </a:r>
          </a:p>
          <a:p>
            <a:pPr>
              <a:buFont typeface="Monotype Sorts" charset="2"/>
              <a:buNone/>
            </a:pPr>
            <a:endParaRPr lang="en-US" b="1" i="1">
              <a:latin typeface="Arial" charset="0"/>
            </a:endParaRPr>
          </a:p>
          <a:p>
            <a:pPr lvl="1"/>
            <a:r>
              <a:rPr lang="en-US" b="1" i="1">
                <a:latin typeface="Arial" charset="0"/>
              </a:rPr>
              <a:t>Should eventually be the equivalent of 6 months income in a liquid account such as a Money Market Mutual Fund or Capital Growth Fund</a:t>
            </a:r>
          </a:p>
          <a:p>
            <a:pPr lvl="1">
              <a:buFont typeface="Monotype Sorts" charset="2"/>
              <a:buNone/>
            </a:pPr>
            <a:endParaRPr lang="en-US" b="1" i="1">
              <a:latin typeface="Arial" charset="0"/>
            </a:endParaRPr>
          </a:p>
          <a:p>
            <a:r>
              <a:rPr lang="en-US" b="1" i="1">
                <a:latin typeface="Arial" charset="0"/>
              </a:rPr>
              <a:t>E.  Savings Priorities</a:t>
            </a:r>
          </a:p>
          <a:p>
            <a:pPr lvl="1"/>
            <a:r>
              <a:rPr lang="en-US" b="1" i="1">
                <a:latin typeface="Arial" charset="0"/>
              </a:rPr>
              <a:t>1)  Emergency Fund</a:t>
            </a:r>
          </a:p>
          <a:p>
            <a:pPr lvl="1"/>
            <a:r>
              <a:rPr lang="en-US" b="1" i="1">
                <a:latin typeface="Arial" charset="0"/>
              </a:rPr>
              <a:t>2)  Retirement Program</a:t>
            </a:r>
          </a:p>
          <a:p>
            <a:pPr lvl="1"/>
            <a:r>
              <a:rPr lang="en-US" b="1" i="1">
                <a:latin typeface="Arial" charset="0"/>
              </a:rPr>
              <a:t>3)  Investment Fund</a:t>
            </a:r>
          </a:p>
        </p:txBody>
      </p:sp>
      <p:pic>
        <p:nvPicPr>
          <p:cNvPr id="6146" name="Picture 2" descr="https://encrypted-tbn0.gstatic.com/images?q=tbn:ANd9GcTVHjSWf4TNAWjxG45mRjqt8A5Zsu24lmiWzRu9EJSnr1c0DSo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599" y="4267200"/>
            <a:ext cx="3439115" cy="2590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152400"/>
            <a:ext cx="8229600" cy="1143000"/>
          </a:xfrm>
          <a:noFill/>
          <a:ln/>
          <a:effectLst/>
        </p:spPr>
        <p:txBody>
          <a:bodyPr tIns="46038" bIns="46038" anchor="b">
            <a:normAutofit fontScale="90000"/>
          </a:bodyPr>
          <a:lstStyle/>
          <a:p>
            <a:r>
              <a:rPr lang="en-US" dirty="0">
                <a:latin typeface="Arial" charset="0"/>
              </a:rPr>
              <a:t>4</a:t>
            </a:r>
            <a:r>
              <a:rPr lang="en-US" sz="4400" dirty="0" smtClean="0">
                <a:latin typeface="Arial" charset="0"/>
              </a:rPr>
              <a:t>.  </a:t>
            </a:r>
            <a:r>
              <a:rPr lang="en-US" sz="4400" b="1" i="1" u="sng" dirty="0">
                <a:latin typeface="Arial" charset="0"/>
              </a:rPr>
              <a:t>Buy the Right Life Insurance</a:t>
            </a:r>
          </a:p>
        </p:txBody>
      </p:sp>
      <p:sp>
        <p:nvSpPr>
          <p:cNvPr id="66563" name="Rectangle 3"/>
          <p:cNvSpPr>
            <a:spLocks noGrp="1" noChangeArrowheads="1"/>
          </p:cNvSpPr>
          <p:nvPr>
            <p:ph idx="1"/>
          </p:nvPr>
        </p:nvSpPr>
        <p:spPr>
          <a:xfrm>
            <a:off x="1524000" y="1524000"/>
            <a:ext cx="6781800" cy="4114800"/>
          </a:xfrm>
          <a:noFill/>
          <a:ln/>
        </p:spPr>
        <p:txBody>
          <a:bodyPr tIns="46038" bIns="46038">
            <a:noAutofit/>
          </a:bodyPr>
          <a:lstStyle/>
          <a:p>
            <a:r>
              <a:rPr lang="en-US" b="1" i="1" dirty="0">
                <a:latin typeface="Arial" charset="0"/>
              </a:rPr>
              <a:t>A.  Purpose of Life Insurance</a:t>
            </a:r>
          </a:p>
          <a:p>
            <a:r>
              <a:rPr lang="en-US" b="1" i="1" dirty="0">
                <a:latin typeface="Arial" charset="0"/>
              </a:rPr>
              <a:t>B.  What are You Paying For?</a:t>
            </a:r>
          </a:p>
          <a:p>
            <a:r>
              <a:rPr lang="en-US" b="1" i="1" dirty="0">
                <a:latin typeface="Arial" charset="0"/>
              </a:rPr>
              <a:t>C.  What Should You Buy?</a:t>
            </a:r>
          </a:p>
          <a:p>
            <a:pPr lvl="1"/>
            <a:r>
              <a:rPr lang="en-US" sz="3200" b="1" i="1" dirty="0">
                <a:latin typeface="Arial" charset="0"/>
              </a:rPr>
              <a:t> Therefore never buy whole </a:t>
            </a:r>
            <a:r>
              <a:rPr lang="en-US" sz="3200" b="1" i="1" dirty="0" smtClean="0">
                <a:latin typeface="Arial" charset="0"/>
              </a:rPr>
              <a:t> life </a:t>
            </a:r>
            <a:r>
              <a:rPr lang="en-US" sz="3200" b="1" i="1" dirty="0">
                <a:latin typeface="Arial" charset="0"/>
              </a:rPr>
              <a:t>insurance</a:t>
            </a:r>
          </a:p>
          <a:p>
            <a:pPr marL="731520" lvl="1">
              <a:spcBef>
                <a:spcPts val="0"/>
              </a:spcBef>
            </a:pPr>
            <a:r>
              <a:rPr lang="en-US" sz="3200" b="1" i="1" dirty="0">
                <a:latin typeface="Arial" charset="0"/>
              </a:rPr>
              <a:t>Never buy life insurance as an </a:t>
            </a:r>
            <a:r>
              <a:rPr lang="en-US" sz="3200" b="1" i="1" dirty="0" smtClean="0">
                <a:latin typeface="Arial" charset="0"/>
              </a:rPr>
              <a:t>investment</a:t>
            </a:r>
          </a:p>
          <a:p>
            <a:pPr marL="731520" lvl="1">
              <a:spcBef>
                <a:spcPts val="0"/>
              </a:spcBef>
            </a:pPr>
            <a:r>
              <a:rPr lang="en-US" sz="3200" b="1" i="1" dirty="0" smtClean="0">
                <a:latin typeface="Arial" charset="0"/>
              </a:rPr>
              <a:t>Buy term insurance</a:t>
            </a:r>
            <a:endParaRPr lang="en-US" sz="3200" b="1" i="1" dirty="0">
              <a:latin typeface="Arial" charset="0"/>
            </a:endParaRPr>
          </a:p>
        </p:txBody>
      </p:sp>
      <p:sp>
        <p:nvSpPr>
          <p:cNvPr id="107522" name="AutoShape 2" descr="data:image/jpg;base64,/9j/4AAQSkZJRgABAQAAAQABAAD/2wBDAAkGBwgHBgkIBwgKCgkLDRYPDQwMDRsUFRAWIB0iIiAdHx8kKDQsJCYxJx8fLT0tMTU3Ojo6Iys/RD84QzQ5Ojf/2wBDAQoKCg0MDRoPDxo3JR8lNzc3Nzc3Nzc3Nzc3Nzc3Nzc3Nzc3Nzc3Nzc3Nzc3Nzc3Nzc3Nzc3Nzc3Nzc3Nzc3Nzf/wAARCADEALIDASIAAhEBAxEB/8QAHAABAAICAwEAAAAAAAAAAAAAAAYHBAUBAwgC/8QATBAAAQMDAgQEAwQFBQwLAAAAAQIDBAAFEQYhBxIxQRNRYXEUIoEVMpGhM0JyscEWI2KCsggXJENSU3ODotHh8CY0NTZEZHWSs8Px/8QAGQEBAQEBAQEAAAAAAAAAAAAAAAEEAwIF/8QAIBEBAAIABgMBAAAAAAAAAAAAAAECAwQREjFBEyEiYf/aAAwDAQACEQMRAD8Au+lKVEKUpQKUpQKUpQKUpQKUpQKUpQKUpQKUpQKUpQKUpQKUpQKUpQKUpQKUpQKUr4ddQyguOrShtIypSlYAHvQfdKgl84raatjgYiPuXWSTgtW9HiY9Srp+BNQ658a7rIuRgaf06S6ocqG5IUp4rPT5E/TagusnFCcdQfwqrIdt4o6hXm7XiPYYa0AKaioQp0D0xkpPrz1szwrt8mMGLlftQThtzB2eeUkd+XBFFWBzY6g05vMVBGOGMSE2UWrUOooGx2annlz54xg9K6H7Bry0umTZNVouiBjMS5sgBQ/bT0/KgsOlRew6vbmS02y9Q3bPd8f9Vk9HsdS0sfK4PbepOCfSiOaUpQKUpQKUpQKUpQKUpQKUpQKUr5cWlDalrUAlIJJJwAKDBv15g2C1P3K5veFGZGVEDJJ7ADuSdgK816r1beuI1+YgsJLcdTnJFhpUcDJ+8s9zjqegxtXbxX1uvV98EWApZtURZQwhI/TK6FzHfPQenqSK2mjdIy0zhZIai1d5DXNcpSMH7Ojn/Fg/51f5A+5qqk9ujyrk+LFotDMVqKhDU+8obAS2QAClGB87hxv5Z7damlvtemuHVqelyZAQ4slT06YsKffPlnqe2EpH8TXZdZln4caNHw7aUMRkeHGjk/NIdPQZxuTuSfc1Xnxhud7a1BqCZazdfAS3FhRgp/4VOSchKSSpeVfT8KCVXLWGortHeGlLSmGjl/m5d0ylSz/QaGSPdW3pUNk6e13e0c161YWkuKClMMqVyj6Iwnv7VImm35zDqZMefKZeUklMwojoSAQQUpSOcbjO4/AVvPXudzQVbcdCaqt5RJs9/flOIPME+MtpYPbGVEH8azNO8WNQ6bm/Z+tIj0psbcykBD6B5+Sxt3/HtVjVrr7Y7dfonw1zjJdSM8i+imz5pPUfuoN7Au+lOIdtdjMLZnNgArYcSUOs74Ch3SfJSa1VsvFw0dfmbDqSSuTapaiLXc3j8yT/AJl09z5H/lNN3e23ThvqOJcrXKUtoklh4pxzY+82sd9vx7YxterD9q4m6EWAkBqUgoWhW6ozw/ik4PqPegmNKgXCS9ypdpk2O8KP2tZXTGfCzkqQCeVXr0Iz3wKntRClKUClKUClKUClKUClKUDNUfxr4hJUH9L2V0ncpnvpOP8AVpP9r8POp7xQ1aNL2HEZxIuk0+DDSogcqjsVnPZOc77ZIqvFu6ItliRbbnMhTVhIW841lbj7mclRUnc7nuaqopoW3sWy0ydV3BlazEXyQE836V05SBy433I3z1B8qvjh9p7+T1gR8SOa5zD8RPdV95bqtyPYZwB7+ZqrrJd7dqPXumLPYm1JtEBwv8nhEALQlRGx6AEDfzVmrR4mXR2zaGuspjm8YslpBSCSkq+Xm26YBJz2oIFcFPa0vsq5SbQ3MtrKizai++Es8qSoLdKRkq5lDyxgAVsYyUWjwmpVwgQewhw46WwseW+VKHskVB9LaijKgRI0x66TUtNBtMG2RFJaRgfrkEKWrG53x71tXdWGyJWtvTUixwiQPinoJKnD2HKCkZwD95Z9jQTpppCVBYUtaiNlOLJOPQHp9MV21FLZf58xgzYVi1HcULASlYjobaX0OUpB298GsuHdNRSXnPidMXGAwkjlzFXIU4M7/dKQn8D1qIkFK1yrslpZQ9bLw0odlW50/uSRXW9f4jCAXY9yST0R9nP8x+nJQfGrbK3qCwyYKkgO8vOws/quDof4H0NQTgNfHrXq12yvr8Nicggtr6h5GSMeRxzA/TyqXjXVibyqS7KjpQrBLsN1IH15f31T9pmqd13EmQT4ZcuaFtAHGMu7fkfzqqujW77OjeJVk1Il1LMa6JVEuCTnl5Ry/OfYFJ/q1abagtIUCFAjII6Gqu/ugLf42nbfcijmTBmp8TCc4bWMH80pGPWrJtsqPMgsSYS0OR3WwptSCMEY7Y2oMqlB0pUQpSlApSlApSlAO1a65X21Wptxy43KJGDYyoOvJSQO23XetgrpmvF14uEi63WXPlq5n5DqnFn1JzgenairQ4zax0rqmDFbtbsh+fFWS28GChsoUBzJJVg9QO3UVUzbanFhttJWtRwlKQSVGt5oqUiLeudyO2+gx3uZK2wrADalZGehHL1q++CljgxdE264mHGM2TzrMgNjnxzEAc3Xp5VRreCGh5dgZlXa9RVR50lIbZacA5m2tiSR2JONjvtVqLSlwFKkhSVDCknoR610XFl9+C81ElGI+pBDb6W0r8M9jyq2PtVPaRXd9Qaxv2mdS6huziogVyLiP+AlQSrCgQB0III32waC440aPEaS1FYaYaSMJQ2gJAHkANq7FtNuABxCVgHI5hnBqvL5ohFnssuXbdXXu2KYaKy8/MU62Ejc5HX8N/fod5w1utzvGjLfOvLZElSSAsjBeQDhLmP6Q39evQ1BKcAADsOnpQ4z0z9Kj+uI1+m6feY0vJbjXBSklLi1cp5RuQDg7npv51TXDq8asvWv2bXd73dC3HU4uUyHiAC31SoDoObAPvVHob2rjr3/AANYV3iOzrZIiR5j8N11BSiQxjnbPmM/8+o61Sqf74UbX6dLM6tW66Gi8mQtHOgN8pI504OD+O5FBexQlQwoAj13rFctVudkNyHYEVb7Ry24plJUk+hIyKhVvXxC08VSL2qJqGFn524SeSQ2P8pIKUhX7PXyPnMLFeIV9t7c62v+MwskdCFJI6pUDuCPKg+r5aYV8tb9uuTIdjPpwpOdwexB7EHcHzqqpWj9U8PLTcp2mNSNuW1lpTzkWWznAAySBunm9ds96uStHrlIVoy+hQBBt0jY/wCiVQZ1jkOy7NAkyCC67GbWsgYBUUAn8zWdWn0Z/wB0LJ/6ex/8aa3FRClKUClKUClKUHC/umvEjn3zXtSe8qPCkPoTzKbaUtI8yAT/AArxUd1Z8zVVKNEWeXMVPuLaMRYUOQXHCcZUWFgJHmd8/T2r0Vwsb8Lh9YkYIzFCsH1JP8arayRvg+EbhQjwluW991RAwVFQVuT+zy/TFW1ottTWkrK2o5KYDGcfsCg3KuhrzLqnVl005xS1BcLQppuQp1TB52wsFIx2P7Ir0lc/ivs6V8AUCX4K/A5/u8/KeXPpnFUdojh3rGJrGDfbzFZWkPqXJL8hK1kKBCjgZyd80HGltZ2bWMluPxDuEhTiVZZYWQ1BUexUEY+b9s48uuKvaMthTDZjKbLPKAjwyCnHbGNsVAuK2jIt50685arG2/eUqQGFsJShYBV82TkAjl5tjnc1pNIcP9UR9EOW5+9vWqWuYh9kMulfgICd0/KRgkncAkfKKC3DgjG29U3omGI3HjUqFJSD4Tzo5P6a2lZ/2/31Lr1o++3DT9rhR9WTYs6KgokSkLXiSCOqhzdem/vUPhcE7nFnpmN6tdZfycvtNKDm/rzfxoLm/VByPU1RupWL9c+NE+Ppia1AnIgpT4zgyCgJSSPuqwSSO31qa3jQd4mwrWYur7i1crc2pLchQ+V1RJJKxnOSMDqRgdNzmDW7RfE+2aldvzDsNy4PZQ8648lSXU7bEY6fKnpg7DGKCVwNMcR3+dm8azYajFPKpURgLcI6dShODjvvUn0NpJjR1ufgRpj8pD0gvlT4HMFFKQen7IrWa7OulG3R9H/DI50n4uQoIyhQxgDnJ2O/Yn1qTaeaurVniIvzzD1xS2PHcYGEqV7YHbHQCg2VR/iC4WtD35aSAoW94b+qCP41IKh3FxfLw9u6e7iENgDqSpxI2/3VEbvSKC1pWzNk5KYLAz/q01tq64zYZYbaT0bSED2G38K7KBSlKBSlKBSlKD5WMpNeJV/fPvXttfTHntXiq4R1xJ8iM4CFsuqbUD1BSSP4VVhbOibk9cuG1zYlfP8ACMSGEEjqjwSUg+eM/kKt3QEhMrRVieSSrMFpOT5hOD+6qN4LSlrk3O2LwphxpLpQfMHlP0IVvVvcJH3FaLjRHiku2952Gvl/oLIH5YoJoa4x7VzVd8QuJT2l5yINutC5zw5A64rmS22pe6EZA3UQCcf8cRFh4pkHeqfjau11JkEXYQ7SyU5QpnwFHORsQtwnYHsKz03WQp1MZ7Xjq3lHHhtmG2ok9BsgnuKKtHIpkVWraLlJ5lxtW3goCinbwTgjqM+HvX0I15BBGq7zt5pYP/10RZOfSuPyqvSm+lKgnVNxBxsTFinHr+irlD2o0oSk6lKiBuTbWsq98EUFgDfpXOa856w17rPT97l21u+uvICG+RxcVpKsEBWQEjHUkd9hXoGzvOv2qG9J2fdjtrcGMYUUgnbtvmisyoNxVcDsSw2z58zrzGQeTqEpVzE9KnNV/qsC6cUNJ23AUiE29PcBB7bIP/uFET9PT33rmuBsK5oFKUoFKUoFKUoOFdMV5G4kRDC15fWf/OuOD5cbLPOP7VeujXmjjzbVQ9duSeTDc1hDiVcuxIHIfrsPxqq0/Cy5t27VrAdISiUhUfJ7FX3fzAH1q7+G73gag1Vbd0pEtqW2k4wQ6jcj6p/5zXnHT7rTF+tzshfIyiU0paieiQsE/lV/29xNs4lW6YrlDV1huQlLxt4iCFo38yBj1xQWcr0qruKmiYUm23W8NtTJl0lKbS2n4kNtNEYSDg4GAB3yatKtZf7Ba9Qx2Y15iJlMNOh1LayQOYAgE4Iz1O1BTGnZbD9nhPPsaRiqcbBcD5SXF9uYpSAEk46Zz7dKkaF3CPyvNv2osLUUgw7a6tXtkOD6moXpqVNsF8vWnIj6/DbkLdYLMQy9grBA5VDty58iCDipcFX6QtK0quvc+GYsRkH0PM4o4+maDe/FEJR4/OXCOzS8Ab9t8fjWR0OP/wBrTJ/lClpSFRGySRhx2YEnGd8BLJ/jWzY50NJQ/wAoXuf0nNkeecJ9unlUR2kA9a5ya4yCMg7edBv0oKP4t7azc/0DX7q9QW3/ALPi/wChR/ZFea9XRjfuKjFuj8wUt6PHUcdNhzH2AJ/CvTg2G3c1VFdKhGlW/tPX+pr2r5moym7ZHJ7ciQp3/aP51MLjLbgW+TNeIDUdpTqyTjZIJP7q0ugIS4WlIRkc3xMoKlv83XxHSVkH25sfSoiRClKUClKUClKUClKUCqh/uirQqRZLddWm8mI+WnFAdELG2fTmSB/Wq3q1WqbO3ftP3C1ugYlMKQkn9VX6p+hAP0oPG1WzYUXl7hv8S6gKfgOolW1wKysobOex7DnT7beVVXIYcjyXWH0lDrSyhScdFA4Iq3eD19Ei1u2d5f8AOxSXGsn7zajv+B/Iiqq77PcY13tkW4w1hxiS0lxCh5EfkexHYisxQz0qu9ASfsG+y9MOnEOQFTbYTtygnLrQ9j8w9CTVig5qIp3jgyqzztP32G6iOWHFMFLKMOFBySQcFOMZGCP1u++OE3S33WC0ym2X64x/0jTq2VJDm2QefmSDsceW/erbnxGZ0OREkp52X21NrQeikkEEfnVHDh3xEMp+3w7uY9sjqLcZ52WUc7aThOAgKUNgOtVWyatMB/l59J3AJAyC9KGPw8U/ureSY5DfjxLbD+MUAgokLCfk7jmSlXkk4/3VFpPCbXCgFDVTbqxthyVITge/Ka2sHRnEaIGB9o6cfLLfhJcfS4pzl8ufwub86DdQTOET/CYsRh7m2aaeKkge/IP3VlgkgZ2WQBgb71opWmOJrw+S6aeY2/xSXN/xbNRq56Z4tNyVMIlmQ3kEOxX20I+mQkjr3FB18OIyLpxouUvYpjOSXk9988g/tE16Aqr+DWhrrpZVymXxDaJMkIQhCHQshIJJzjbJOO9WgelBEOJUgu2aNZWVYfvMxqGMdkE8zhI8uRJB/aqWtpCEBCRhKRhI8h2qEBX25xVSlJJj6ehEkg/+If28v83n8qnBOBvURzSuAoHoa5ByM0ClKUClKUClKUChpSg818c9Nmz6tVcWUYjXMeMMD7rg2WPrsr+sfKoxbI970xqdvwobomxOZxbIGfEbAJXjzSU53H8K9Ma80tH1dp963PK8N0HxI72M+G4Oh9uoPoah+mriq4slqeylq8W4mPKbUBzNr7kHyVjOeh38qqum4rF8sMS8WFf+FxyJcBY686erZ/awUEefWrI09d419s0W5w1ZaktheM7pPQpPqCCD7VCbVa4tpS+3ASttt54vcilZSlSuvKD90elfGjpw0/rGVYnFcsG7lUyDvsh4fpW/rsof8agm2odQW3TkETbvIEeMXEtBRBOVK8gN+xPsDWZDlx5sZuVDebfjup5m3G1cyVDzBHWqv1u/F1Jq5UCQUOwrO3hbSjsp9wb5H9FIH1NYXDp17T8/VKLb8XPtkCOh5EJtWSl05JSnPfAO3U+p6+IxIm+xkrm6WzE5eOYjX8b3iHrCfDubdmsEhLD7aQ7MleElwtg/dQArI5iMk5Gwx51mcNNWXG+PTrZd0tOSYLba/imk8vjJVkbp7K+XfG3oKpSXqC533U0uTZrapH2pJAbaUOchwgDAVgDtn2qZWvhffYkQu3G72+1yXXMmaiS8Xs9k7KSg9/Xett5wPDWKx9dvrXtl4y9a1id/cr1G/pVd8UtbSNPyLfZbQrw7lcFpJfU2FhhvmxkA7FRIPXoAfStlBkN6EsqWtR6ik3R913DBcby84cABDaASVdPzqCa0s+pbzfHb+nSkgFcRDUQJlIL0dSVhQcUgdyBgpz0J3rPGmvtitrtnTlsuF+s77ctY3Ow32YJiWm1lpZYQ2QULAP3QOoOatK4TGLfCfly1hthhBccUeyQMmqm4dvJuvEd+UywpkwraW5HjNFp3nWsYBSd9gPzrbcU7om6XO0aIhvfztzkIM0oO6GAc49zgn+r6ivWJERaYrw54Fr2wqzeNJ7bfhZEfTYXr1OHLMvklU5wEn5UqPyJ37BOMe9aG7cYWI6Z7EayXBEppxceK4+3htx5JxhXQjHUjr22qc3q8wdOxYzRacceePgw4MZAU48QPupHkB1JwAOtUZxSsMuBc1ajnoZgy5akPJhsoU43zDAIU7skudyOUA5OCd65zw7027o3cJZw71hqF7V0Wz3meJ7UyO44VLbQktKSCflKQNtsYNXCDkVVnBmwlyMvVM4Nqflt+FFQhXMGWgfm9lEjfuAPU1adSsTt98u2anCnGt4o+eilKVWcpSlApSvhxxDbaluKCUIBUpR6ADuaD6KkpGVKAHmTWHcLvbbWtlNynxYhfUUtB91KOcjGQMnfqPxqGayYa1FEjSIFga1BbZLeVyYcwNvNkEYKCdifTbpv5VD/5TM2ZxvT2s4r92ta1BLLdyi4mxgdhkbh1PkpBzt9BVXa0628jnZcQ4g/rIUCPyqm+Ojjlgulov9oKY9wfS8w86lIPioATy8wOxxk9fTyFazXOgp2loatRaKuU1iAkB1yKHHEOMJOPmGcEgZ3Chkd89oZfX9U32wuStQzlON2h9LPgygEvpW75jHNjCeqvI470GHK13qeWkpXdXUA7fzCUt/mkA/nUl4W3G6yOIFhVe1SpTa0vfCrlEqxzIOVJJ6/drSQ9DXKQm3RGmy5d7kgPMxE9GI5/xryv1Qew8uu+AbT09B0tZp8W0aagyLzqG3uBT8ltRS22sBSVc7itkp3I5Ug9upoJbeOG+lbxcHbhNtxMl08zq0POI5z5kA9agXBUs2rXOqLHHfLsdKiWVZCuYNuEA5G3RVSziBc7hNEPR9qWkXW6pJlONAlMWN+uvPr0B779CRXCNN2vR2ptNP2eKllqSly2yCk48T5CtCz5qyg7+vpQai4Xl7+W2ob85Eckx9NsIhwY6cjnkukAkepzg+hHpRcCZp5mPcrpi667uyyiE24eduKpXXkHRKEJO59MdMmt/oe2NJvGrzIT4oVeuYJc+bBCELScnv8AN9MCsLVKVw9dsfZspH27eInwsIvNcyILaOZTro33JA2T5jfIoMNx+Pp27fBwEOak13JbT4jzuSmOD3J+602P8kYOCM9RUwsdjlshqVf7rIuNwHzEJWW47Z8kNpwDjzUCfaui3Wa26H07PlsJW++hlyTLlOnmdkrSkqJUfXHTpvXzIt8/U3DxESZJLVwmwW1LdaBbw4UhQ2HQZwD9fag6dbttWu42XUjaA07HmtxpTwwOaO78hCj1UAopIHYiolpSz27S2uL/AD9TvsC6lDs6IQSpIjkqK1J2HzDBBHXbbOc1kxJ0rUXBq4x5IUq6W5lceQlaSVl1ghQ9SSEp388+VarirDd1BN0a+y3KjuXVJjv/ACFHIhRQSkgjIPzKwD/k0G1sOrrY0X9a6qkpiG4FTNqjqSVrbjIO5SACcqO6jsNh6VYsR+LfbMxILPiRJjIX4chobpUM4Uk7dD0qrtZ6SsqdcabhulSkT30ICH14bYjsI2Zb6Y5zjbc59zmzW5FyF7EYW1sWrwOYS0vDPidk8nljvQd9otcGywEQbZGbjRmySlpvoCTk/mazc1pIV3nyb1IgP2KZHjslXJOWtHhOAYwRg82Tnyrovs/UkS5tJtNiYuEEtguOGYGnArO4AIIxjH++oiRZpXWypSm0KWgoWUgqSTnlPlXZQKUpQD0rSqkyn7lcYdytiEWZtgcsp1xBS/kfOkoz90A4ycdD71uq63WW3mltPISttYIUhQyFA9iKCAaQtaHLKL9pKMLQuS6taISnFKjymwohJUk/cKgAQpO426jasLXX/SyzlIsviyrcVGfBcV4cyNkbLYX91Q2UR1Sseo2s5CEoSEoSEpHQJGBXDrKHW1oWMpWkpVv1B7VVQ7h47epdmbReXWbnbn46XIk4p5VutkY5Hmzn5sdwVA+Zrs11w9tesG0reWuJMSR/hLKRlaQMcqx+t6E7jtUmtdvjWq3x4EFBbjR2w20gqKuVI6bnc1lUEf09pSNY7rdri28t164rQTzJA8JCRhKE47AY/AVkad0zbNONSm7W0pHxT6n3lOK51KUfU74Hb6+ZrcUqIwm7XDauj9zQ0PjXmksrdO55EkkJHkMkn1+grvfjMyC2XmkL8NYcRzJzyqHQjyO5/E13UoMGBaIdvlzpUVCkvTnQ7IUVE8ygkJHtsKyVx2nHW3XEIUtskoUpIJSSMHB7bGu2lBh3a2R7tbJNulhXw8lstuBCuUlJ671lJQEJCUAAAYAx0r6pQdDMOPHdedYYabcfVzvLQgAuKAwCojqcedd3Lv1rmlB8qbSrBUASk5TkdD6U5fM19UoOMb7VzilKABSlKBSlKBSlKBSlKBSlKBSlKBSlKBSlKBSlKBSlKBSlKBSlKBSlKBSlKD//2Q==">
            <a:hlinkClick r:id="rId3"/>
          </p:cNvPr>
          <p:cNvSpPr>
            <a:spLocks noChangeAspect="1" noChangeArrowheads="1"/>
          </p:cNvSpPr>
          <p:nvPr/>
        </p:nvSpPr>
        <p:spPr bwMode="auto">
          <a:xfrm>
            <a:off x="155575" y="-890588"/>
            <a:ext cx="1695450" cy="1866901"/>
          </a:xfrm>
          <a:prstGeom prst="rect">
            <a:avLst/>
          </a:prstGeom>
          <a:noFill/>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a:solidFill>
                <a:prstClr val="black"/>
              </a:solidFill>
              <a:latin typeface="Times New Roman" pitchFamily="18" charset="0"/>
            </a:endParaRPr>
          </a:p>
        </p:txBody>
      </p:sp>
      <p:pic>
        <p:nvPicPr>
          <p:cNvPr id="7170" name="Picture 2" descr="ri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5029200"/>
            <a:ext cx="2595562" cy="14202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457200"/>
            <a:ext cx="8077200" cy="1371600"/>
          </a:xfrm>
          <a:noFill/>
          <a:ln/>
          <a:effectLst/>
        </p:spPr>
        <p:txBody>
          <a:bodyPr tIns="46038" bIns="46038" anchor="b">
            <a:normAutofit fontScale="90000"/>
          </a:bodyPr>
          <a:lstStyle/>
          <a:p>
            <a:pPr marL="838200" indent="-838200"/>
            <a:r>
              <a:rPr lang="en-US" b="1" i="1" u="sng" dirty="0">
                <a:latin typeface="Arial" charset="0"/>
              </a:rPr>
              <a:t>4</a:t>
            </a:r>
            <a:r>
              <a:rPr lang="en-US" sz="4400" b="1" i="1" u="sng" dirty="0" smtClean="0">
                <a:latin typeface="Arial" charset="0"/>
              </a:rPr>
              <a:t>. Buy </a:t>
            </a:r>
            <a:r>
              <a:rPr lang="en-US" sz="4400" b="1" i="1" u="sng" dirty="0">
                <a:latin typeface="Arial" charset="0"/>
              </a:rPr>
              <a:t>the Right Life Insurance</a:t>
            </a:r>
            <a:r>
              <a:rPr lang="en-US" sz="4400" b="1" i="1" u="sng" dirty="0"/>
              <a:t> </a:t>
            </a:r>
            <a:r>
              <a:rPr lang="en-US" sz="4400" b="0" i="0" dirty="0"/>
              <a:t/>
            </a:r>
            <a:br>
              <a:rPr lang="en-US" sz="4400" b="0" i="0" dirty="0"/>
            </a:br>
            <a:endParaRPr lang="en-US" sz="4400" b="0" i="0" dirty="0"/>
          </a:p>
        </p:txBody>
      </p:sp>
      <p:sp>
        <p:nvSpPr>
          <p:cNvPr id="68611" name="Rectangle 3"/>
          <p:cNvSpPr>
            <a:spLocks noGrp="1" noChangeArrowheads="1"/>
          </p:cNvSpPr>
          <p:nvPr>
            <p:ph idx="1"/>
          </p:nvPr>
        </p:nvSpPr>
        <p:spPr>
          <a:xfrm>
            <a:off x="914400" y="1600200"/>
            <a:ext cx="4495800" cy="4343400"/>
          </a:xfrm>
          <a:noFill/>
          <a:ln/>
        </p:spPr>
        <p:txBody>
          <a:bodyPr tIns="46038" bIns="46038">
            <a:normAutofit fontScale="85000" lnSpcReduction="10000"/>
          </a:bodyPr>
          <a:lstStyle/>
          <a:p>
            <a:pPr marL="342900" indent="-342900"/>
            <a:r>
              <a:rPr lang="en-US" b="1" i="1" dirty="0">
                <a:latin typeface="Arial" charset="0"/>
              </a:rPr>
              <a:t>D. Responsibility</a:t>
            </a:r>
          </a:p>
          <a:p>
            <a:pPr marL="742950" lvl="1" indent="-285750"/>
            <a:r>
              <a:rPr lang="en-US" b="1" i="1" dirty="0">
                <a:latin typeface="Arial" charset="0"/>
              </a:rPr>
              <a:t>1.  High Responsibility:</a:t>
            </a:r>
          </a:p>
          <a:p>
            <a:pPr marL="1143000" lvl="2" indent="-228600"/>
            <a:r>
              <a:rPr lang="en-US" b="1" i="1" dirty="0">
                <a:latin typeface="Arial" charset="0"/>
              </a:rPr>
              <a:t>a.  Dependents</a:t>
            </a:r>
          </a:p>
          <a:p>
            <a:pPr marL="1143000" lvl="2" indent="-228600"/>
            <a:r>
              <a:rPr lang="en-US" b="1" i="1" dirty="0">
                <a:latin typeface="Arial" charset="0"/>
              </a:rPr>
              <a:t>b.  Debt/Credit</a:t>
            </a:r>
          </a:p>
          <a:p>
            <a:pPr marL="1143000" lvl="2" indent="-228600"/>
            <a:r>
              <a:rPr lang="en-US" b="1" i="1" dirty="0">
                <a:latin typeface="Arial" charset="0"/>
              </a:rPr>
              <a:t>c.  Mortgage</a:t>
            </a:r>
          </a:p>
          <a:p>
            <a:pPr marL="1143000" lvl="2" indent="-228600"/>
            <a:r>
              <a:rPr lang="en-US" b="1" i="1" dirty="0">
                <a:latin typeface="Arial" charset="0"/>
              </a:rPr>
              <a:t>d.  Age</a:t>
            </a:r>
          </a:p>
          <a:p>
            <a:pPr marL="742950" lvl="1" indent="-285750"/>
            <a:r>
              <a:rPr lang="en-US" b="1" i="1" dirty="0">
                <a:latin typeface="Arial" charset="0"/>
              </a:rPr>
              <a:t>2.  Low Responsibility:</a:t>
            </a:r>
          </a:p>
          <a:p>
            <a:pPr marL="1143000" lvl="2" indent="-228600"/>
            <a:r>
              <a:rPr lang="en-US" b="1" i="1" dirty="0">
                <a:latin typeface="Arial" charset="0"/>
              </a:rPr>
              <a:t>a.  Few Dependents</a:t>
            </a:r>
          </a:p>
          <a:p>
            <a:pPr marL="1143000" lvl="2" indent="-228600"/>
            <a:r>
              <a:rPr lang="en-US" b="1" i="1" dirty="0">
                <a:latin typeface="Arial" charset="0"/>
              </a:rPr>
              <a:t>b.  Little Debt</a:t>
            </a:r>
          </a:p>
          <a:p>
            <a:pPr marL="1143000" lvl="2" indent="-228600"/>
            <a:r>
              <a:rPr lang="en-US" b="1" i="1" dirty="0">
                <a:latin typeface="Arial" charset="0"/>
              </a:rPr>
              <a:t>c.  Mortgage Paid</a:t>
            </a:r>
          </a:p>
          <a:p>
            <a:pPr marL="1143000" lvl="2" indent="-228600"/>
            <a:r>
              <a:rPr lang="en-US" b="1" i="1" dirty="0">
                <a:latin typeface="Arial" charset="0"/>
              </a:rPr>
              <a:t>d.  “Golden” Years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noFill/>
          <a:ln/>
          <a:effectLst/>
        </p:spPr>
        <p:txBody>
          <a:bodyPr tIns="46038" bIns="46038" anchor="b">
            <a:normAutofit fontScale="90000"/>
          </a:bodyPr>
          <a:lstStyle/>
          <a:p>
            <a:r>
              <a:rPr lang="en-US" b="1" i="1" u="sng" dirty="0">
                <a:latin typeface="Arial" charset="0"/>
              </a:rPr>
              <a:t>4</a:t>
            </a:r>
            <a:r>
              <a:rPr lang="en-US" sz="4400" b="1" i="1" u="sng" dirty="0" smtClean="0">
                <a:latin typeface="Arial" charset="0"/>
              </a:rPr>
              <a:t>.  </a:t>
            </a:r>
            <a:r>
              <a:rPr lang="en-US" sz="4400" b="1" i="1" u="sng" dirty="0">
                <a:latin typeface="Arial" charset="0"/>
              </a:rPr>
              <a:t>Buy the Right Life Insurance (continued)</a:t>
            </a:r>
          </a:p>
        </p:txBody>
      </p:sp>
      <p:grpSp>
        <p:nvGrpSpPr>
          <p:cNvPr id="70659" name="Group 3"/>
          <p:cNvGrpSpPr>
            <a:grpSpLocks/>
          </p:cNvGrpSpPr>
          <p:nvPr/>
        </p:nvGrpSpPr>
        <p:grpSpPr bwMode="auto">
          <a:xfrm>
            <a:off x="1401763" y="2590800"/>
            <a:ext cx="6340475" cy="3946525"/>
            <a:chOff x="883" y="1632"/>
            <a:chExt cx="3994" cy="2486"/>
          </a:xfrm>
        </p:grpSpPr>
        <p:grpSp>
          <p:nvGrpSpPr>
            <p:cNvPr id="70660" name="Group 4"/>
            <p:cNvGrpSpPr>
              <a:grpSpLocks/>
            </p:cNvGrpSpPr>
            <p:nvPr/>
          </p:nvGrpSpPr>
          <p:grpSpPr bwMode="auto">
            <a:xfrm>
              <a:off x="941" y="1632"/>
              <a:ext cx="3936" cy="2208"/>
              <a:chOff x="941" y="1632"/>
              <a:chExt cx="3936" cy="2208"/>
            </a:xfrm>
          </p:grpSpPr>
          <p:sp>
            <p:nvSpPr>
              <p:cNvPr id="70661" name="Line 5"/>
              <p:cNvSpPr>
                <a:spLocks noChangeShapeType="1"/>
              </p:cNvSpPr>
              <p:nvPr/>
            </p:nvSpPr>
            <p:spPr bwMode="auto">
              <a:xfrm>
                <a:off x="941" y="1632"/>
                <a:ext cx="0" cy="2208"/>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70662" name="Line 6"/>
              <p:cNvSpPr>
                <a:spLocks noChangeShapeType="1"/>
              </p:cNvSpPr>
              <p:nvPr/>
            </p:nvSpPr>
            <p:spPr bwMode="auto">
              <a:xfrm>
                <a:off x="941" y="3840"/>
                <a:ext cx="3936"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pPr>
                <a:endParaRPr lang="en-US" sz="2400">
                  <a:solidFill>
                    <a:prstClr val="black"/>
                  </a:solidFill>
                  <a:latin typeface="Times New Roman" pitchFamily="18" charset="0"/>
                </a:endParaRPr>
              </a:p>
            </p:txBody>
          </p:sp>
        </p:grpSp>
        <p:grpSp>
          <p:nvGrpSpPr>
            <p:cNvPr id="70663" name="Group 7"/>
            <p:cNvGrpSpPr>
              <a:grpSpLocks/>
            </p:cNvGrpSpPr>
            <p:nvPr/>
          </p:nvGrpSpPr>
          <p:grpSpPr bwMode="auto">
            <a:xfrm>
              <a:off x="1123" y="1776"/>
              <a:ext cx="3611" cy="1901"/>
              <a:chOff x="1123" y="1776"/>
              <a:chExt cx="3611" cy="1901"/>
            </a:xfrm>
          </p:grpSpPr>
          <p:grpSp>
            <p:nvGrpSpPr>
              <p:cNvPr id="70664" name="Group 8"/>
              <p:cNvGrpSpPr>
                <a:grpSpLocks/>
              </p:cNvGrpSpPr>
              <p:nvPr/>
            </p:nvGrpSpPr>
            <p:grpSpPr bwMode="auto">
              <a:xfrm>
                <a:off x="1181" y="1777"/>
                <a:ext cx="3409" cy="1871"/>
                <a:chOff x="1181" y="1777"/>
                <a:chExt cx="3409" cy="1871"/>
              </a:xfrm>
            </p:grpSpPr>
            <p:sp>
              <p:nvSpPr>
                <p:cNvPr id="70665" name="Arc 9"/>
                <p:cNvSpPr>
                  <a:spLocks/>
                </p:cNvSpPr>
                <p:nvPr/>
              </p:nvSpPr>
              <p:spPr bwMode="auto">
                <a:xfrm>
                  <a:off x="1229" y="1777"/>
                  <a:ext cx="1680" cy="9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cap="rnd">
                  <a:solidFill>
                    <a:schemeClr val="tx1"/>
                  </a:solidFill>
                  <a:round/>
                  <a:headEnd type="none" w="sm" len="sm"/>
                  <a:tailEnd type="none" w="sm" len="sm"/>
                </a:ln>
                <a:effectLst/>
              </p:spPr>
              <p:txBody>
                <a:bodyPr wrap="none" anchor="ctr"/>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70666" name="Arc 10"/>
                <p:cNvSpPr>
                  <a:spLocks/>
                </p:cNvSpPr>
                <p:nvPr/>
              </p:nvSpPr>
              <p:spPr bwMode="auto">
                <a:xfrm>
                  <a:off x="2862" y="1777"/>
                  <a:ext cx="1680" cy="960"/>
                </a:xfrm>
                <a:custGeom>
                  <a:avLst/>
                  <a:gdLst>
                    <a:gd name="G0" fmla="+- 21600 0 0"/>
                    <a:gd name="G1" fmla="+- 21600 0 0"/>
                    <a:gd name="G2" fmla="+- 21600 0 0"/>
                    <a:gd name="T0" fmla="*/ 0 w 21600"/>
                    <a:gd name="T1" fmla="*/ 21600 h 21600"/>
                    <a:gd name="T2" fmla="*/ 21587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75"/>
                        <a:pt x="9662" y="7"/>
                        <a:pt x="21587" y="0"/>
                      </a:cubicBezTo>
                    </a:path>
                    <a:path w="21600" h="21600" stroke="0" extrusionOk="0">
                      <a:moveTo>
                        <a:pt x="0" y="21600"/>
                      </a:moveTo>
                      <a:cubicBezTo>
                        <a:pt x="0" y="9675"/>
                        <a:pt x="9662" y="7"/>
                        <a:pt x="21587" y="0"/>
                      </a:cubicBezTo>
                      <a:lnTo>
                        <a:pt x="21600" y="21600"/>
                      </a:lnTo>
                      <a:close/>
                    </a:path>
                  </a:pathLst>
                </a:custGeom>
                <a:noFill/>
                <a:ln w="38100" cap="rnd">
                  <a:solidFill>
                    <a:srgbClr val="FF0000"/>
                  </a:solidFill>
                  <a:round/>
                  <a:headEnd type="none" w="sm" len="sm"/>
                  <a:tailEnd type="none" w="sm" len="sm"/>
                </a:ln>
                <a:effectLst/>
              </p:spPr>
              <p:txBody>
                <a:bodyPr wrap="none" anchor="ctr"/>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70667" name="Arc 11"/>
                <p:cNvSpPr>
                  <a:spLocks/>
                </p:cNvSpPr>
                <p:nvPr/>
              </p:nvSpPr>
              <p:spPr bwMode="auto">
                <a:xfrm>
                  <a:off x="1181" y="2688"/>
                  <a:ext cx="1680" cy="96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38100" cap="rnd">
                  <a:solidFill>
                    <a:srgbClr val="FF0000"/>
                  </a:solidFill>
                  <a:round/>
                  <a:headEnd type="none" w="sm" len="sm"/>
                  <a:tailEnd type="none" w="sm" len="sm"/>
                </a:ln>
                <a:effectLst/>
              </p:spPr>
              <p:txBody>
                <a:bodyPr wrap="none" anchor="ctr"/>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70668" name="Arc 12"/>
                <p:cNvSpPr>
                  <a:spLocks/>
                </p:cNvSpPr>
                <p:nvPr/>
              </p:nvSpPr>
              <p:spPr bwMode="auto">
                <a:xfrm>
                  <a:off x="2910" y="2688"/>
                  <a:ext cx="1680" cy="96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8575" cap="rnd">
                  <a:solidFill>
                    <a:schemeClr val="tx1"/>
                  </a:solidFill>
                  <a:round/>
                  <a:headEnd type="none" w="sm" len="sm"/>
                  <a:tailEnd type="none" w="sm" len="sm"/>
                </a:ln>
                <a:effectLst/>
              </p:spPr>
              <p:txBody>
                <a:bodyPr wrap="none" anchor="ctr"/>
                <a:lstStyle/>
                <a:p>
                  <a:pPr eaLnBrk="0" fontAlgn="base" hangingPunct="0">
                    <a:spcBef>
                      <a:spcPct val="0"/>
                    </a:spcBef>
                    <a:spcAft>
                      <a:spcPct val="0"/>
                    </a:spcAft>
                  </a:pPr>
                  <a:endParaRPr lang="en-US" sz="2400">
                    <a:solidFill>
                      <a:prstClr val="black"/>
                    </a:solidFill>
                    <a:latin typeface="Times New Roman" pitchFamily="18" charset="0"/>
                  </a:endParaRPr>
                </a:p>
              </p:txBody>
            </p:sp>
          </p:grpSp>
          <p:sp>
            <p:nvSpPr>
              <p:cNvPr id="70669" name="Rectangle 13"/>
              <p:cNvSpPr>
                <a:spLocks noChangeArrowheads="1"/>
              </p:cNvSpPr>
              <p:nvPr/>
            </p:nvSpPr>
            <p:spPr bwMode="auto">
              <a:xfrm>
                <a:off x="1171" y="1776"/>
                <a:ext cx="778" cy="634"/>
              </a:xfrm>
              <a:prstGeom prst="rect">
                <a:avLst/>
              </a:prstGeom>
              <a:noFill/>
              <a:ln w="9525">
                <a:noFill/>
                <a:miter lim="800000"/>
                <a:headEnd/>
                <a:tailEnd/>
              </a:ln>
              <a:effectLst/>
            </p:spPr>
            <p:txBody>
              <a:bodyPr lIns="92075" tIns="46038" rIns="92075" bIns="46038">
                <a:spAutoFit/>
              </a:bodyPr>
              <a:lstStyle/>
              <a:p>
                <a:pPr eaLnBrk="0" fontAlgn="base" hangingPunct="0">
                  <a:spcBef>
                    <a:spcPct val="0"/>
                  </a:spcBef>
                  <a:spcAft>
                    <a:spcPct val="0"/>
                  </a:spcAft>
                </a:pPr>
                <a:r>
                  <a:rPr lang="en-US" sz="2000">
                    <a:solidFill>
                      <a:prstClr val="black"/>
                    </a:solidFill>
                    <a:latin typeface="Times New Roman" pitchFamily="18" charset="0"/>
                  </a:rPr>
                  <a:t>High Protection Needs</a:t>
                </a:r>
              </a:p>
            </p:txBody>
          </p:sp>
          <p:sp>
            <p:nvSpPr>
              <p:cNvPr id="70670" name="Rectangle 14"/>
              <p:cNvSpPr>
                <a:spLocks noChangeArrowheads="1"/>
              </p:cNvSpPr>
              <p:nvPr/>
            </p:nvSpPr>
            <p:spPr bwMode="auto">
              <a:xfrm>
                <a:off x="1123" y="3427"/>
                <a:ext cx="578" cy="250"/>
              </a:xfrm>
              <a:prstGeom prst="rect">
                <a:avLst/>
              </a:prstGeom>
              <a:noFill/>
              <a:ln w="9525">
                <a:noFill/>
                <a:miter lim="800000"/>
                <a:headEnd/>
                <a:tailEnd/>
              </a:ln>
              <a:effectLst/>
            </p:spPr>
            <p:txBody>
              <a:bodyPr wrap="none" lIns="92075" tIns="46038" rIns="92075" bIns="46038">
                <a:spAutoFit/>
              </a:bodyPr>
              <a:lstStyle/>
              <a:p>
                <a:pPr eaLnBrk="0" fontAlgn="base" hangingPunct="0">
                  <a:spcBef>
                    <a:spcPct val="0"/>
                  </a:spcBef>
                  <a:spcAft>
                    <a:spcPct val="0"/>
                  </a:spcAft>
                </a:pPr>
                <a:r>
                  <a:rPr lang="en-US" sz="2000">
                    <a:solidFill>
                      <a:prstClr val="black"/>
                    </a:solidFill>
                    <a:latin typeface="Times New Roman" pitchFamily="18" charset="0"/>
                  </a:rPr>
                  <a:t>Wealth</a:t>
                </a:r>
              </a:p>
            </p:txBody>
          </p:sp>
          <p:sp>
            <p:nvSpPr>
              <p:cNvPr id="70671" name="Rectangle 15"/>
              <p:cNvSpPr>
                <a:spLocks noChangeArrowheads="1"/>
              </p:cNvSpPr>
              <p:nvPr/>
            </p:nvSpPr>
            <p:spPr bwMode="auto">
              <a:xfrm>
                <a:off x="3917" y="2995"/>
                <a:ext cx="817" cy="634"/>
              </a:xfrm>
              <a:prstGeom prst="rect">
                <a:avLst/>
              </a:prstGeom>
              <a:noFill/>
              <a:ln w="9525">
                <a:noFill/>
                <a:miter lim="800000"/>
                <a:headEnd/>
                <a:tailEnd/>
              </a:ln>
              <a:effectLst/>
            </p:spPr>
            <p:txBody>
              <a:bodyPr lIns="92075" tIns="46038" rIns="92075" bIns="46038">
                <a:spAutoFit/>
              </a:bodyPr>
              <a:lstStyle/>
              <a:p>
                <a:pPr eaLnBrk="0" fontAlgn="base" hangingPunct="0">
                  <a:spcBef>
                    <a:spcPct val="0"/>
                  </a:spcBef>
                  <a:spcAft>
                    <a:spcPct val="0"/>
                  </a:spcAft>
                </a:pPr>
                <a:r>
                  <a:rPr lang="en-US" sz="2000">
                    <a:solidFill>
                      <a:prstClr val="black"/>
                    </a:solidFill>
                    <a:latin typeface="Times New Roman" pitchFamily="18" charset="0"/>
                  </a:rPr>
                  <a:t>Low Protection Needs</a:t>
                </a:r>
              </a:p>
            </p:txBody>
          </p:sp>
          <p:sp>
            <p:nvSpPr>
              <p:cNvPr id="70672" name="Rectangle 16"/>
              <p:cNvSpPr>
                <a:spLocks noChangeArrowheads="1"/>
              </p:cNvSpPr>
              <p:nvPr/>
            </p:nvSpPr>
            <p:spPr bwMode="auto">
              <a:xfrm>
                <a:off x="4441" y="1776"/>
                <a:ext cx="196" cy="250"/>
              </a:xfrm>
              <a:prstGeom prst="rect">
                <a:avLst/>
              </a:prstGeom>
              <a:noFill/>
              <a:ln w="9525">
                <a:noFill/>
                <a:miter lim="800000"/>
                <a:headEnd/>
                <a:tailEnd/>
              </a:ln>
              <a:effectLst/>
            </p:spPr>
            <p:txBody>
              <a:bodyPr wrap="none" lIns="92075" tIns="46038" rIns="92075" bIns="46038">
                <a:spAutoFit/>
              </a:bodyPr>
              <a:lstStyle/>
              <a:p>
                <a:pPr eaLnBrk="0" fontAlgn="base" hangingPunct="0">
                  <a:spcBef>
                    <a:spcPct val="0"/>
                  </a:spcBef>
                  <a:spcAft>
                    <a:spcPct val="0"/>
                  </a:spcAft>
                </a:pPr>
                <a:r>
                  <a:rPr lang="en-US" sz="2000">
                    <a:solidFill>
                      <a:prstClr val="black"/>
                    </a:solidFill>
                    <a:latin typeface="Times New Roman" pitchFamily="18" charset="0"/>
                  </a:rPr>
                  <a:t>$</a:t>
                </a:r>
              </a:p>
            </p:txBody>
          </p:sp>
        </p:grpSp>
        <p:sp>
          <p:nvSpPr>
            <p:cNvPr id="70673" name="Rectangle 17"/>
            <p:cNvSpPr>
              <a:spLocks noChangeArrowheads="1"/>
            </p:cNvSpPr>
            <p:nvPr/>
          </p:nvSpPr>
          <p:spPr bwMode="auto">
            <a:xfrm>
              <a:off x="883" y="3830"/>
              <a:ext cx="3844" cy="288"/>
            </a:xfrm>
            <a:prstGeom prst="rect">
              <a:avLst/>
            </a:prstGeom>
            <a:noFill/>
            <a:ln w="9525">
              <a:noFill/>
              <a:miter lim="800000"/>
              <a:headEnd/>
              <a:tailEnd/>
            </a:ln>
            <a:effectLst/>
          </p:spPr>
          <p:txBody>
            <a:bodyPr wrap="none" lIns="92075" tIns="46038" rIns="92075" bIns="46038">
              <a:spAutoFit/>
            </a:bodyPr>
            <a:lstStyle/>
            <a:p>
              <a:pPr eaLnBrk="0" fontAlgn="base" hangingPunct="0">
                <a:spcBef>
                  <a:spcPct val="0"/>
                </a:spcBef>
                <a:spcAft>
                  <a:spcPct val="0"/>
                </a:spcAft>
              </a:pPr>
              <a:r>
                <a:rPr lang="en-US" sz="2400">
                  <a:solidFill>
                    <a:prstClr val="black"/>
                  </a:solidFill>
                  <a:latin typeface="Times New Roman" pitchFamily="18" charset="0"/>
                </a:rPr>
                <a:t>25                                 Age                              65</a:t>
              </a:r>
            </a:p>
          </p:txBody>
        </p:sp>
      </p:grpSp>
      <p:sp>
        <p:nvSpPr>
          <p:cNvPr id="70674" name="Rectangle 18"/>
          <p:cNvSpPr>
            <a:spLocks noChangeArrowheads="1"/>
          </p:cNvSpPr>
          <p:nvPr/>
        </p:nvSpPr>
        <p:spPr bwMode="auto">
          <a:xfrm>
            <a:off x="2973388" y="2041525"/>
            <a:ext cx="3724275" cy="457200"/>
          </a:xfrm>
          <a:prstGeom prst="rect">
            <a:avLst/>
          </a:prstGeom>
          <a:noFill/>
          <a:ln w="9525">
            <a:noFill/>
            <a:miter lim="800000"/>
            <a:headEnd/>
            <a:tailEnd/>
          </a:ln>
          <a:effectLst/>
        </p:spPr>
        <p:txBody>
          <a:bodyPr wrap="none" lIns="92075" tIns="46038" rIns="92075" bIns="46038">
            <a:spAutoFit/>
          </a:bodyPr>
          <a:lstStyle/>
          <a:p>
            <a:pPr eaLnBrk="0" fontAlgn="base" hangingPunct="0">
              <a:spcBef>
                <a:spcPct val="0"/>
              </a:spcBef>
              <a:spcAft>
                <a:spcPct val="0"/>
              </a:spcAft>
            </a:pPr>
            <a:r>
              <a:rPr lang="en-US" sz="2400" b="1" i="1" u="sng">
                <a:solidFill>
                  <a:prstClr val="black"/>
                </a:solidFill>
                <a:latin typeface="Arial" charset="0"/>
              </a:rPr>
              <a:t>Life Insurance Coverage</a:t>
            </a:r>
          </a:p>
        </p:txBody>
      </p:sp>
      <p:pic>
        <p:nvPicPr>
          <p:cNvPr id="70675" name="Picture 19" descr="C:\WINDOWS\Application Data\Microsoft\Media Catalog\Downloaded Clips\cl4f\j0199399.wmf"/>
          <p:cNvPicPr>
            <a:picLocks noChangeAspect="1" noChangeArrowheads="1"/>
          </p:cNvPicPr>
          <p:nvPr/>
        </p:nvPicPr>
        <p:blipFill>
          <a:blip r:embed="rId3" cstate="print"/>
          <a:srcRect/>
          <a:stretch>
            <a:fillRect/>
          </a:stretch>
        </p:blipFill>
        <p:spPr bwMode="auto">
          <a:xfrm>
            <a:off x="6705600" y="2590800"/>
            <a:ext cx="828675" cy="79216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533400" y="533400"/>
            <a:ext cx="7924800" cy="1371600"/>
          </a:xfrm>
          <a:noFill/>
          <a:ln/>
          <a:effectLst/>
        </p:spPr>
        <p:txBody>
          <a:bodyPr tIns="46038" bIns="46038" anchor="b">
            <a:normAutofit fontScale="90000"/>
          </a:bodyPr>
          <a:lstStyle/>
          <a:p>
            <a:r>
              <a:rPr lang="en-US" b="1" i="1" u="sng" dirty="0">
                <a:latin typeface="Arial" charset="0"/>
              </a:rPr>
              <a:t>4</a:t>
            </a:r>
            <a:r>
              <a:rPr lang="en-US" sz="4400" b="1" i="1" u="sng" dirty="0" smtClean="0">
                <a:latin typeface="Arial" charset="0"/>
              </a:rPr>
              <a:t>.  </a:t>
            </a:r>
            <a:r>
              <a:rPr lang="en-US" sz="4400" b="1" i="1" u="sng" dirty="0">
                <a:latin typeface="Arial" charset="0"/>
              </a:rPr>
              <a:t>Buy the Right Life Insurance (continued)</a:t>
            </a:r>
          </a:p>
        </p:txBody>
      </p:sp>
      <p:sp>
        <p:nvSpPr>
          <p:cNvPr id="72707" name="Rectangle 3"/>
          <p:cNvSpPr>
            <a:spLocks noGrp="1" noChangeArrowheads="1"/>
          </p:cNvSpPr>
          <p:nvPr>
            <p:ph idx="1"/>
          </p:nvPr>
        </p:nvSpPr>
        <p:spPr>
          <a:xfrm>
            <a:off x="1676400" y="2209800"/>
            <a:ext cx="6781800" cy="2895600"/>
          </a:xfrm>
          <a:noFill/>
          <a:ln/>
        </p:spPr>
        <p:txBody>
          <a:bodyPr tIns="46038" bIns="46038">
            <a:normAutofit fontScale="92500" lnSpcReduction="10000"/>
          </a:bodyPr>
          <a:lstStyle/>
          <a:p>
            <a:r>
              <a:rPr lang="en-US" b="1" i="1" dirty="0">
                <a:latin typeface="Arial" charset="0"/>
              </a:rPr>
              <a:t>E.  Never Buy Any Kind of Cash Value Insurance</a:t>
            </a:r>
          </a:p>
          <a:p>
            <a:r>
              <a:rPr lang="en-US" b="1" i="1" dirty="0">
                <a:latin typeface="Arial" charset="0"/>
              </a:rPr>
              <a:t>F.  Never Buy Life Insurance as an 	Investment/Income</a:t>
            </a:r>
          </a:p>
          <a:p>
            <a:r>
              <a:rPr lang="en-US" b="1" i="1" dirty="0">
                <a:latin typeface="Arial" charset="0"/>
              </a:rPr>
              <a:t>G. </a:t>
            </a:r>
            <a:r>
              <a:rPr lang="en-US" b="1" i="1" dirty="0" smtClean="0">
                <a:latin typeface="Arial" charset="0"/>
              </a:rPr>
              <a:t>Solution </a:t>
            </a:r>
            <a:r>
              <a:rPr lang="en-US" b="1" i="1" dirty="0">
                <a:latin typeface="Arial" charset="0"/>
              </a:rPr>
              <a:t>-- Buy Term and </a:t>
            </a:r>
            <a:r>
              <a:rPr lang="en-US" b="1" i="1" dirty="0" smtClean="0">
                <a:latin typeface="Arial" charset="0"/>
              </a:rPr>
              <a:t>Save</a:t>
            </a:r>
          </a:p>
          <a:p>
            <a:pPr>
              <a:buNone/>
            </a:pPr>
            <a:r>
              <a:rPr lang="en-US" b="1" i="1" dirty="0" smtClean="0">
                <a:latin typeface="Arial" charset="0"/>
              </a:rPr>
              <a:t>        the Difference </a:t>
            </a:r>
            <a:r>
              <a:rPr lang="en-US" b="1" i="1" dirty="0">
                <a:latin typeface="Arial" charset="0"/>
              </a:rPr>
              <a:t>in an IRA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noFill/>
          <a:ln/>
          <a:effectLst/>
        </p:spPr>
        <p:txBody>
          <a:bodyPr tIns="46038" bIns="46038" anchor="b"/>
          <a:lstStyle/>
          <a:p>
            <a:r>
              <a:rPr lang="en-US" b="1" i="1" u="sng" dirty="0">
                <a:latin typeface="Arial" charset="0"/>
              </a:rPr>
              <a:t>Types of Insurance</a:t>
            </a:r>
          </a:p>
        </p:txBody>
      </p:sp>
      <p:sp>
        <p:nvSpPr>
          <p:cNvPr id="74755" name="Rectangle 3"/>
          <p:cNvSpPr>
            <a:spLocks noGrp="1" noChangeArrowheads="1"/>
          </p:cNvSpPr>
          <p:nvPr>
            <p:ph idx="1"/>
          </p:nvPr>
        </p:nvSpPr>
        <p:spPr>
          <a:xfrm>
            <a:off x="1676400" y="2057400"/>
            <a:ext cx="6781800" cy="3124200"/>
          </a:xfrm>
          <a:noFill/>
          <a:ln/>
        </p:spPr>
        <p:txBody>
          <a:bodyPr tIns="46038" bIns="46038">
            <a:normAutofit fontScale="85000" lnSpcReduction="20000"/>
          </a:bodyPr>
          <a:lstStyle/>
          <a:p>
            <a:r>
              <a:rPr lang="en-US" b="1" i="1" dirty="0">
                <a:latin typeface="Arial" charset="0"/>
              </a:rPr>
              <a:t>1.  Term Insurance -- Buy </a:t>
            </a:r>
            <a:r>
              <a:rPr lang="en-US" b="1" i="1" dirty="0" smtClean="0">
                <a:latin typeface="Arial" charset="0"/>
              </a:rPr>
              <a:t>Protection</a:t>
            </a:r>
          </a:p>
          <a:p>
            <a:pPr>
              <a:buNone/>
            </a:pPr>
            <a:r>
              <a:rPr lang="en-US" b="1" i="1" dirty="0" smtClean="0">
                <a:latin typeface="Arial" charset="0"/>
              </a:rPr>
              <a:t>         </a:t>
            </a:r>
            <a:r>
              <a:rPr lang="en-US" b="1" i="1" dirty="0">
                <a:latin typeface="Arial" charset="0"/>
              </a:rPr>
              <a:t>Only</a:t>
            </a:r>
          </a:p>
          <a:p>
            <a:pPr lvl="1"/>
            <a:r>
              <a:rPr lang="en-US" b="1" i="1" dirty="0">
                <a:latin typeface="Arial" charset="0"/>
              </a:rPr>
              <a:t>Level Premium, decreasing protection</a:t>
            </a:r>
          </a:p>
          <a:p>
            <a:pPr lvl="1"/>
            <a:r>
              <a:rPr lang="en-US" b="1" i="1" dirty="0">
                <a:latin typeface="Arial" charset="0"/>
              </a:rPr>
              <a:t>Rising Premium, level protection</a:t>
            </a:r>
          </a:p>
          <a:p>
            <a:pPr lvl="1"/>
            <a:r>
              <a:rPr lang="en-US" b="1" i="1" dirty="0">
                <a:latin typeface="Arial" charset="0"/>
              </a:rPr>
              <a:t>Rising Premium, decreasing protection</a:t>
            </a:r>
          </a:p>
          <a:p>
            <a:pPr lvl="1"/>
            <a:r>
              <a:rPr lang="en-US" b="1" i="1" dirty="0">
                <a:latin typeface="Arial" charset="0"/>
              </a:rPr>
              <a:t>Features:</a:t>
            </a:r>
          </a:p>
          <a:p>
            <a:pPr lvl="2"/>
            <a:r>
              <a:rPr lang="en-US" b="1" i="1" dirty="0">
                <a:latin typeface="Arial" charset="0"/>
              </a:rPr>
              <a:t>1)  Renewable every 5 or </a:t>
            </a:r>
            <a:r>
              <a:rPr lang="en-US" b="1" i="1" dirty="0" smtClean="0">
                <a:latin typeface="Arial" charset="0"/>
              </a:rPr>
              <a:t>(best) 10 </a:t>
            </a:r>
            <a:r>
              <a:rPr lang="en-US" b="1" i="1" dirty="0">
                <a:latin typeface="Arial" charset="0"/>
              </a:rPr>
              <a:t>years</a:t>
            </a:r>
          </a:p>
          <a:p>
            <a:pPr lvl="2"/>
            <a:r>
              <a:rPr lang="en-US" b="1" i="1" dirty="0">
                <a:latin typeface="Arial" charset="0"/>
              </a:rPr>
              <a:t>2)  Convertible into a cash value policy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143000" y="274638"/>
            <a:ext cx="7543800" cy="1143000"/>
          </a:xfrm>
          <a:noFill/>
          <a:ln/>
          <a:effectLst/>
        </p:spPr>
        <p:txBody>
          <a:bodyPr tIns="46038" bIns="46038" anchor="b"/>
          <a:lstStyle/>
          <a:p>
            <a:r>
              <a:rPr lang="en-US" b="1" i="1" u="sng" dirty="0" smtClean="0">
                <a:latin typeface="Arial" charset="0"/>
              </a:rPr>
              <a:t>Protection Profile</a:t>
            </a:r>
            <a:endParaRPr lang="en-US" b="1" i="1" u="sng" dirty="0">
              <a:latin typeface="Arial" charset="0"/>
            </a:endParaRPr>
          </a:p>
        </p:txBody>
      </p:sp>
      <p:grpSp>
        <p:nvGrpSpPr>
          <p:cNvPr id="76803" name="Group 3"/>
          <p:cNvGrpSpPr>
            <a:grpSpLocks/>
          </p:cNvGrpSpPr>
          <p:nvPr/>
        </p:nvGrpSpPr>
        <p:grpSpPr bwMode="auto">
          <a:xfrm>
            <a:off x="838200" y="1752600"/>
            <a:ext cx="7238989" cy="4082661"/>
            <a:chOff x="522" y="1478"/>
            <a:chExt cx="4717" cy="2708"/>
          </a:xfrm>
        </p:grpSpPr>
        <p:sp>
          <p:nvSpPr>
            <p:cNvPr id="76804" name="Rectangle 4"/>
            <p:cNvSpPr>
              <a:spLocks noChangeArrowheads="1"/>
            </p:cNvSpPr>
            <p:nvPr/>
          </p:nvSpPr>
          <p:spPr bwMode="auto">
            <a:xfrm>
              <a:off x="1394" y="3879"/>
              <a:ext cx="3845" cy="307"/>
            </a:xfrm>
            <a:prstGeom prst="rect">
              <a:avLst/>
            </a:prstGeom>
            <a:solidFill>
              <a:srgbClr val="FADD64"/>
            </a:solidFill>
            <a:ln w="28575">
              <a:solidFill>
                <a:schemeClr val="tx1"/>
              </a:solidFill>
              <a:miter lim="800000"/>
              <a:headEnd/>
              <a:tailEnd/>
            </a:ln>
            <a:effectLst/>
          </p:spPr>
          <p:txBody>
            <a:bodyPr wrap="square" lIns="92075" tIns="46038" rIns="92075" bIns="46038">
              <a:spAutoFit/>
            </a:bodyPr>
            <a:lstStyle/>
            <a:p>
              <a:pPr eaLnBrk="0" fontAlgn="base" hangingPunct="0">
                <a:spcBef>
                  <a:spcPct val="0"/>
                </a:spcBef>
                <a:spcAft>
                  <a:spcPct val="0"/>
                </a:spcAft>
              </a:pPr>
              <a:r>
                <a:rPr lang="en-US" sz="2400" dirty="0">
                  <a:solidFill>
                    <a:prstClr val="black"/>
                  </a:solidFill>
                  <a:latin typeface="Times New Roman" pitchFamily="18" charset="0"/>
                </a:rPr>
                <a:t>25                             Age                               65</a:t>
              </a:r>
            </a:p>
          </p:txBody>
        </p:sp>
        <p:sp>
          <p:nvSpPr>
            <p:cNvPr id="76805" name="Rectangle 5"/>
            <p:cNvSpPr>
              <a:spLocks noChangeArrowheads="1"/>
            </p:cNvSpPr>
            <p:nvPr/>
          </p:nvSpPr>
          <p:spPr bwMode="auto">
            <a:xfrm>
              <a:off x="1404" y="1688"/>
              <a:ext cx="3824" cy="2144"/>
            </a:xfrm>
            <a:prstGeom prst="rect">
              <a:avLst/>
            </a:prstGeom>
            <a:solidFill>
              <a:srgbClr val="FADD64"/>
            </a:solidFill>
            <a:ln w="28575">
              <a:solidFill>
                <a:schemeClr val="tx1"/>
              </a:solidFill>
              <a:miter lim="800000"/>
              <a:headEnd/>
              <a:tailEnd/>
            </a:ln>
            <a:effectLst/>
          </p:spPr>
          <p:txBody>
            <a:bodyPr wrap="none" anchor="ctr"/>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76806" name="Rectangle 6"/>
            <p:cNvSpPr>
              <a:spLocks noChangeArrowheads="1"/>
            </p:cNvSpPr>
            <p:nvPr/>
          </p:nvSpPr>
          <p:spPr bwMode="auto">
            <a:xfrm>
              <a:off x="2462" y="2477"/>
              <a:ext cx="1786" cy="404"/>
            </a:xfrm>
            <a:prstGeom prst="rect">
              <a:avLst/>
            </a:prstGeom>
            <a:solidFill>
              <a:srgbClr val="FADD64"/>
            </a:solidFill>
            <a:ln w="28575">
              <a:solidFill>
                <a:schemeClr val="tx1"/>
              </a:solidFill>
              <a:miter lim="800000"/>
              <a:headEnd/>
              <a:tailEnd/>
            </a:ln>
            <a:effectLst/>
          </p:spPr>
          <p:txBody>
            <a:bodyPr wrap="none" lIns="92075" tIns="46038" rIns="92075" bIns="46038">
              <a:spAutoFit/>
            </a:bodyPr>
            <a:lstStyle/>
            <a:p>
              <a:pPr eaLnBrk="0" fontAlgn="base" hangingPunct="0">
                <a:spcBef>
                  <a:spcPct val="0"/>
                </a:spcBef>
                <a:spcAft>
                  <a:spcPct val="0"/>
                </a:spcAft>
              </a:pPr>
              <a:r>
                <a:rPr lang="en-US" sz="3200">
                  <a:solidFill>
                    <a:prstClr val="black"/>
                  </a:solidFill>
                  <a:latin typeface="Times New Roman" pitchFamily="18" charset="0"/>
                </a:rPr>
                <a:t>PROTECTION</a:t>
              </a:r>
            </a:p>
          </p:txBody>
        </p:sp>
        <p:sp>
          <p:nvSpPr>
            <p:cNvPr id="76807" name="Rectangle 7"/>
            <p:cNvSpPr>
              <a:spLocks noChangeArrowheads="1"/>
            </p:cNvSpPr>
            <p:nvPr/>
          </p:nvSpPr>
          <p:spPr bwMode="auto">
            <a:xfrm>
              <a:off x="522" y="1478"/>
              <a:ext cx="883" cy="322"/>
            </a:xfrm>
            <a:prstGeom prst="rect">
              <a:avLst/>
            </a:prstGeom>
            <a:solidFill>
              <a:srgbClr val="FADD64"/>
            </a:solidFill>
            <a:ln w="28575">
              <a:solidFill>
                <a:schemeClr val="tx1"/>
              </a:solidFill>
              <a:miter lim="800000"/>
              <a:headEnd/>
              <a:tailEnd/>
            </a:ln>
            <a:effectLst/>
          </p:spPr>
          <p:txBody>
            <a:bodyPr wrap="none" lIns="92075" tIns="46038" rIns="92075" bIns="46038">
              <a:spAutoFit/>
            </a:bodyPr>
            <a:lstStyle/>
            <a:p>
              <a:pPr eaLnBrk="0" fontAlgn="base" hangingPunct="0">
                <a:spcBef>
                  <a:spcPct val="0"/>
                </a:spcBef>
                <a:spcAft>
                  <a:spcPct val="0"/>
                </a:spcAft>
              </a:pPr>
              <a:r>
                <a:rPr lang="en-US" sz="2400">
                  <a:solidFill>
                    <a:prstClr val="black"/>
                  </a:solidFill>
                  <a:latin typeface="Times New Roman" pitchFamily="18" charset="0"/>
                </a:rPr>
                <a:t>$100,000</a:t>
              </a:r>
            </a:p>
          </p:txBody>
        </p:sp>
      </p:grpSp>
      <p:pic>
        <p:nvPicPr>
          <p:cNvPr id="76808" name="Picture 8" descr="C:\WINDOWS\Application Data\Microsoft\Media Catalog\Downloaded Clips\cl39\j0144632.jpg"/>
          <p:cNvPicPr>
            <a:picLocks noChangeAspect="1" noChangeArrowheads="1"/>
          </p:cNvPicPr>
          <p:nvPr/>
        </p:nvPicPr>
        <p:blipFill>
          <a:blip r:embed="rId3" cstate="print"/>
          <a:srcRect/>
          <a:stretch>
            <a:fillRect/>
          </a:stretch>
        </p:blipFill>
        <p:spPr bwMode="auto">
          <a:xfrm>
            <a:off x="3810000" y="3962400"/>
            <a:ext cx="2743200" cy="12192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noFill/>
          <a:ln/>
          <a:effectLst/>
        </p:spPr>
        <p:txBody>
          <a:bodyPr tIns="46038" bIns="46038" anchor="b">
            <a:normAutofit fontScale="90000"/>
          </a:bodyPr>
          <a:lstStyle/>
          <a:p>
            <a:r>
              <a:rPr lang="en-US" b="1" i="1" u="sng" dirty="0">
                <a:latin typeface="Arial" charset="0"/>
              </a:rPr>
              <a:t>Types of Insurance (continued)</a:t>
            </a:r>
          </a:p>
        </p:txBody>
      </p:sp>
      <p:sp>
        <p:nvSpPr>
          <p:cNvPr id="78851" name="Rectangle 3"/>
          <p:cNvSpPr>
            <a:spLocks noGrp="1" noChangeArrowheads="1"/>
          </p:cNvSpPr>
          <p:nvPr>
            <p:ph idx="1"/>
          </p:nvPr>
        </p:nvSpPr>
        <p:spPr>
          <a:xfrm>
            <a:off x="1371600" y="1981200"/>
            <a:ext cx="7543800" cy="4114800"/>
          </a:xfrm>
          <a:noFill/>
          <a:ln/>
        </p:spPr>
        <p:txBody>
          <a:bodyPr tIns="46038" bIns="46038"/>
          <a:lstStyle/>
          <a:p>
            <a:r>
              <a:rPr lang="en-US" sz="3600" b="1" i="1">
                <a:latin typeface="Arial" charset="0"/>
              </a:rPr>
              <a:t>2.  Whole Life</a:t>
            </a:r>
          </a:p>
          <a:p>
            <a:pPr lvl="1"/>
            <a:r>
              <a:rPr lang="en-US" sz="2400" b="1" i="1">
                <a:latin typeface="Arial" charset="0"/>
              </a:rPr>
              <a:t>a.  Premiums payable to death</a:t>
            </a:r>
          </a:p>
          <a:p>
            <a:pPr lvl="1"/>
            <a:r>
              <a:rPr lang="en-US" sz="2400" b="1" i="1">
                <a:latin typeface="Arial" charset="0"/>
              </a:rPr>
              <a:t>b.  Combines protection and savings plan</a:t>
            </a:r>
          </a:p>
          <a:p>
            <a:pPr lvl="1"/>
            <a:r>
              <a:rPr lang="en-US" sz="2400" b="1" i="1">
                <a:latin typeface="Arial" charset="0"/>
              </a:rPr>
              <a:t>c.  Provides living (borrowing) and death benefits</a:t>
            </a:r>
          </a:p>
          <a:p>
            <a:pPr lvl="1"/>
            <a:r>
              <a:rPr lang="en-US" sz="2400" b="1" i="1">
                <a:latin typeface="Arial" charset="0"/>
              </a:rPr>
              <a:t>d.  Alternatives at retirement:</a:t>
            </a:r>
          </a:p>
          <a:p>
            <a:pPr lvl="2"/>
            <a:r>
              <a:rPr lang="en-US" sz="2000" b="1" i="1">
                <a:latin typeface="Arial" charset="0"/>
              </a:rPr>
              <a:t>Continue protection</a:t>
            </a:r>
          </a:p>
          <a:p>
            <a:pPr lvl="2"/>
            <a:r>
              <a:rPr lang="en-US" sz="2000" b="1" i="1">
                <a:latin typeface="Arial" charset="0"/>
              </a:rPr>
              <a:t>Take cash settlement</a:t>
            </a:r>
          </a:p>
          <a:p>
            <a:pPr lvl="2"/>
            <a:r>
              <a:rPr lang="en-US" sz="2000" b="1" i="1">
                <a:latin typeface="Arial" charset="0"/>
              </a:rPr>
              <a:t>Convert to an annuity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noFill/>
          <a:ln/>
          <a:effectLst/>
        </p:spPr>
        <p:txBody>
          <a:bodyPr tIns="46038" bIns="46038" anchor="b"/>
          <a:lstStyle/>
          <a:p>
            <a:r>
              <a:rPr lang="en-US" b="1" i="1" u="sng" dirty="0" smtClean="0">
                <a:latin typeface="Arial" charset="0"/>
              </a:rPr>
              <a:t>Protection Profile</a:t>
            </a:r>
            <a:endParaRPr lang="en-US" b="1" i="1" u="sng" dirty="0">
              <a:latin typeface="Arial" charset="0"/>
            </a:endParaRPr>
          </a:p>
        </p:txBody>
      </p:sp>
      <p:grpSp>
        <p:nvGrpSpPr>
          <p:cNvPr id="80899" name="Group 3"/>
          <p:cNvGrpSpPr>
            <a:grpSpLocks/>
          </p:cNvGrpSpPr>
          <p:nvPr/>
        </p:nvGrpSpPr>
        <p:grpSpPr bwMode="auto">
          <a:xfrm>
            <a:off x="381000" y="1828800"/>
            <a:ext cx="8215313" cy="4295775"/>
            <a:chOff x="302" y="1190"/>
            <a:chExt cx="5175" cy="2706"/>
          </a:xfrm>
          <a:solidFill>
            <a:srgbClr val="F7CD19"/>
          </a:solidFill>
        </p:grpSpPr>
        <p:sp>
          <p:nvSpPr>
            <p:cNvPr id="80900" name="Rectangle 4"/>
            <p:cNvSpPr>
              <a:spLocks noChangeArrowheads="1"/>
            </p:cNvSpPr>
            <p:nvPr/>
          </p:nvSpPr>
          <p:spPr bwMode="auto">
            <a:xfrm>
              <a:off x="1174" y="3590"/>
              <a:ext cx="3862" cy="306"/>
            </a:xfrm>
            <a:prstGeom prst="rect">
              <a:avLst/>
            </a:prstGeom>
            <a:grpFill/>
            <a:ln w="28575">
              <a:solidFill>
                <a:schemeClr val="tx1"/>
              </a:solidFill>
              <a:miter lim="800000"/>
              <a:headEnd/>
              <a:tailEnd/>
            </a:ln>
            <a:effectLst/>
          </p:spPr>
          <p:txBody>
            <a:bodyPr wrap="none" lIns="92075" tIns="46038" rIns="92075" bIns="46038">
              <a:spAutoFit/>
            </a:bodyPr>
            <a:lstStyle/>
            <a:p>
              <a:pPr eaLnBrk="0" fontAlgn="base" hangingPunct="0">
                <a:spcBef>
                  <a:spcPct val="0"/>
                </a:spcBef>
                <a:spcAft>
                  <a:spcPct val="0"/>
                </a:spcAft>
              </a:pPr>
              <a:r>
                <a:rPr lang="en-US" sz="2400" dirty="0">
                  <a:solidFill>
                    <a:prstClr val="black"/>
                  </a:solidFill>
                  <a:latin typeface="Times New Roman" pitchFamily="18" charset="0"/>
                </a:rPr>
                <a:t>25                                Age                               65</a:t>
              </a:r>
            </a:p>
          </p:txBody>
        </p:sp>
        <p:sp>
          <p:nvSpPr>
            <p:cNvPr id="80901" name="Rectangle 5"/>
            <p:cNvSpPr>
              <a:spLocks noChangeArrowheads="1"/>
            </p:cNvSpPr>
            <p:nvPr/>
          </p:nvSpPr>
          <p:spPr bwMode="auto">
            <a:xfrm>
              <a:off x="1184" y="1400"/>
              <a:ext cx="3824" cy="2144"/>
            </a:xfrm>
            <a:prstGeom prst="rect">
              <a:avLst/>
            </a:prstGeom>
            <a:grpFill/>
            <a:ln w="28575">
              <a:solidFill>
                <a:schemeClr val="tx1"/>
              </a:solidFill>
              <a:miter lim="800000"/>
              <a:headEnd/>
              <a:tailEnd/>
            </a:ln>
            <a:effectLst/>
          </p:spPr>
          <p:txBody>
            <a:bodyPr wrap="none" anchor="ctr"/>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80902" name="Rectangle 6"/>
            <p:cNvSpPr>
              <a:spLocks noChangeArrowheads="1"/>
            </p:cNvSpPr>
            <p:nvPr/>
          </p:nvSpPr>
          <p:spPr bwMode="auto">
            <a:xfrm>
              <a:off x="1714" y="1930"/>
              <a:ext cx="1186" cy="383"/>
            </a:xfrm>
            <a:prstGeom prst="rect">
              <a:avLst/>
            </a:prstGeom>
            <a:grpFill/>
            <a:ln w="28575">
              <a:solidFill>
                <a:schemeClr val="tx1"/>
              </a:solidFill>
              <a:miter lim="800000"/>
              <a:headEnd/>
              <a:tailEnd/>
            </a:ln>
            <a:effectLst/>
          </p:spPr>
          <p:txBody>
            <a:bodyPr wrap="none" lIns="92075" tIns="46038" rIns="92075" bIns="46038">
              <a:spAutoFit/>
            </a:bodyPr>
            <a:lstStyle/>
            <a:p>
              <a:pPr eaLnBrk="0" fontAlgn="base" hangingPunct="0">
                <a:spcBef>
                  <a:spcPct val="0"/>
                </a:spcBef>
                <a:spcAft>
                  <a:spcPct val="0"/>
                </a:spcAft>
              </a:pPr>
              <a:r>
                <a:rPr lang="en-US" sz="3200" dirty="0">
                  <a:solidFill>
                    <a:prstClr val="black"/>
                  </a:solidFill>
                  <a:latin typeface="Times New Roman" pitchFamily="18" charset="0"/>
                </a:rPr>
                <a:t>Protection</a:t>
              </a:r>
            </a:p>
          </p:txBody>
        </p:sp>
        <p:sp>
          <p:nvSpPr>
            <p:cNvPr id="80903" name="Rectangle 7"/>
            <p:cNvSpPr>
              <a:spLocks noChangeArrowheads="1"/>
            </p:cNvSpPr>
            <p:nvPr/>
          </p:nvSpPr>
          <p:spPr bwMode="auto">
            <a:xfrm>
              <a:off x="302" y="1190"/>
              <a:ext cx="854" cy="306"/>
            </a:xfrm>
            <a:prstGeom prst="rect">
              <a:avLst/>
            </a:prstGeom>
            <a:grpFill/>
            <a:ln w="28575">
              <a:solidFill>
                <a:schemeClr val="tx1"/>
              </a:solidFill>
              <a:miter lim="800000"/>
              <a:headEnd/>
              <a:tailEnd/>
            </a:ln>
            <a:effectLst/>
          </p:spPr>
          <p:txBody>
            <a:bodyPr wrap="none" lIns="92075" tIns="46038" rIns="92075" bIns="46038">
              <a:spAutoFit/>
            </a:bodyPr>
            <a:lstStyle/>
            <a:p>
              <a:pPr eaLnBrk="0" fontAlgn="base" hangingPunct="0">
                <a:spcBef>
                  <a:spcPct val="0"/>
                </a:spcBef>
                <a:spcAft>
                  <a:spcPct val="0"/>
                </a:spcAft>
              </a:pPr>
              <a:r>
                <a:rPr lang="en-US" sz="2400">
                  <a:solidFill>
                    <a:prstClr val="black"/>
                  </a:solidFill>
                  <a:latin typeface="Times New Roman" pitchFamily="18" charset="0"/>
                </a:rPr>
                <a:t>$100,000</a:t>
              </a:r>
            </a:p>
          </p:txBody>
        </p:sp>
        <p:sp>
          <p:nvSpPr>
            <p:cNvPr id="80904" name="Line 8"/>
            <p:cNvSpPr>
              <a:spLocks noChangeShapeType="1"/>
            </p:cNvSpPr>
            <p:nvPr/>
          </p:nvSpPr>
          <p:spPr bwMode="auto">
            <a:xfrm flipV="1">
              <a:off x="1172" y="2179"/>
              <a:ext cx="3834" cy="1373"/>
            </a:xfrm>
            <a:prstGeom prst="line">
              <a:avLst/>
            </a:prstGeom>
            <a:grpFill/>
            <a:ln w="28575">
              <a:solidFill>
                <a:schemeClr val="tx1"/>
              </a:solidFill>
              <a:round/>
              <a:headEnd type="none" w="sm" len="sm"/>
              <a:tailEnd type="none" w="sm" len="sm"/>
            </a:ln>
            <a:effectLst/>
          </p:spPr>
          <p:txBody>
            <a:bodyPr wrap="none" anchor="ctr"/>
            <a:lstStyle/>
            <a:p>
              <a:pPr eaLnBrk="0" fontAlgn="base" hangingPunct="0">
                <a:spcBef>
                  <a:spcPct val="0"/>
                </a:spcBef>
                <a:spcAft>
                  <a:spcPct val="0"/>
                </a:spcAft>
              </a:pPr>
              <a:endParaRPr lang="en-US" sz="2400">
                <a:solidFill>
                  <a:prstClr val="black"/>
                </a:solidFill>
                <a:latin typeface="Times New Roman" pitchFamily="18" charset="0"/>
              </a:endParaRPr>
            </a:p>
          </p:txBody>
        </p:sp>
        <p:sp>
          <p:nvSpPr>
            <p:cNvPr id="80905" name="Rectangle 9"/>
            <p:cNvSpPr>
              <a:spLocks noChangeArrowheads="1"/>
            </p:cNvSpPr>
            <p:nvPr/>
          </p:nvSpPr>
          <p:spPr bwMode="auto">
            <a:xfrm>
              <a:off x="3514" y="3005"/>
              <a:ext cx="1323" cy="383"/>
            </a:xfrm>
            <a:prstGeom prst="rect">
              <a:avLst/>
            </a:prstGeom>
            <a:grpFill/>
            <a:ln w="28575">
              <a:solidFill>
                <a:schemeClr val="tx1"/>
              </a:solidFill>
              <a:miter lim="800000"/>
              <a:headEnd/>
              <a:tailEnd/>
            </a:ln>
            <a:effectLst/>
          </p:spPr>
          <p:txBody>
            <a:bodyPr wrap="none" lIns="92075" tIns="46038" rIns="92075" bIns="46038">
              <a:spAutoFit/>
            </a:bodyPr>
            <a:lstStyle/>
            <a:p>
              <a:pPr eaLnBrk="0" fontAlgn="base" hangingPunct="0">
                <a:spcBef>
                  <a:spcPct val="0"/>
                </a:spcBef>
                <a:spcAft>
                  <a:spcPct val="0"/>
                </a:spcAft>
              </a:pPr>
              <a:r>
                <a:rPr lang="en-US" sz="3200">
                  <a:solidFill>
                    <a:prstClr val="black"/>
                  </a:solidFill>
                  <a:latin typeface="Times New Roman" pitchFamily="18" charset="0"/>
                </a:rPr>
                <a:t>Cash Value</a:t>
              </a:r>
            </a:p>
          </p:txBody>
        </p:sp>
        <p:sp>
          <p:nvSpPr>
            <p:cNvPr id="80906" name="Rectangle 10"/>
            <p:cNvSpPr>
              <a:spLocks noChangeArrowheads="1"/>
            </p:cNvSpPr>
            <p:nvPr/>
          </p:nvSpPr>
          <p:spPr bwMode="auto">
            <a:xfrm>
              <a:off x="5050" y="2179"/>
              <a:ext cx="427" cy="652"/>
            </a:xfrm>
            <a:prstGeom prst="rect">
              <a:avLst/>
            </a:prstGeom>
            <a:grpFill/>
            <a:ln w="28575">
              <a:solidFill>
                <a:schemeClr val="tx1"/>
              </a:solidFill>
              <a:miter lim="800000"/>
              <a:headEnd/>
              <a:tailEnd/>
            </a:ln>
            <a:effectLst/>
          </p:spPr>
          <p:txBody>
            <a:bodyPr wrap="none" lIns="92075" tIns="46038" rIns="92075" bIns="46038">
              <a:spAutoFit/>
            </a:bodyPr>
            <a:lstStyle/>
            <a:p>
              <a:pPr eaLnBrk="0" fontAlgn="base" hangingPunct="0">
                <a:spcBef>
                  <a:spcPct val="0"/>
                </a:spcBef>
                <a:spcAft>
                  <a:spcPct val="0"/>
                </a:spcAft>
              </a:pPr>
              <a:r>
                <a:rPr lang="en-US" sz="2000">
                  <a:solidFill>
                    <a:prstClr val="black"/>
                  </a:solidFill>
                  <a:latin typeface="Times New Roman" pitchFamily="18" charset="0"/>
                </a:rPr>
                <a:t>60%</a:t>
              </a:r>
            </a:p>
            <a:p>
              <a:pPr eaLnBrk="0" fontAlgn="base" hangingPunct="0">
                <a:spcBef>
                  <a:spcPct val="0"/>
                </a:spcBef>
                <a:spcAft>
                  <a:spcPct val="0"/>
                </a:spcAft>
              </a:pPr>
              <a:r>
                <a:rPr lang="en-US" sz="2000">
                  <a:solidFill>
                    <a:prstClr val="black"/>
                  </a:solidFill>
                  <a:latin typeface="Times New Roman" pitchFamily="18" charset="0"/>
                </a:rPr>
                <a:t>of</a:t>
              </a:r>
            </a:p>
            <a:p>
              <a:pPr eaLnBrk="0" fontAlgn="base" hangingPunct="0">
                <a:spcBef>
                  <a:spcPct val="0"/>
                </a:spcBef>
                <a:spcAft>
                  <a:spcPct val="0"/>
                </a:spcAft>
              </a:pPr>
              <a:r>
                <a:rPr lang="en-US" sz="2000">
                  <a:solidFill>
                    <a:prstClr val="black"/>
                  </a:solidFill>
                  <a:latin typeface="Times New Roman" pitchFamily="18" charset="0"/>
                </a:rPr>
                <a:t>F.V.</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26020" y="762000"/>
            <a:ext cx="9144000" cy="1143000"/>
          </a:xfrm>
          <a:noFill/>
          <a:ln/>
          <a:effectLst/>
        </p:spPr>
        <p:txBody>
          <a:bodyPr tIns="46038" bIns="46038" anchor="b">
            <a:normAutofit fontScale="90000"/>
          </a:bodyPr>
          <a:lstStyle/>
          <a:p>
            <a:r>
              <a:rPr lang="en-US" sz="4400" b="1" i="1" u="sng" dirty="0">
                <a:latin typeface="Arial" charset="0"/>
              </a:rPr>
              <a:t>Whole Life Policy vs. Term plus IRA</a:t>
            </a:r>
          </a:p>
        </p:txBody>
      </p:sp>
      <p:sp>
        <p:nvSpPr>
          <p:cNvPr id="82947" name="Rectangle 3"/>
          <p:cNvSpPr>
            <a:spLocks noGrp="1" noChangeArrowheads="1"/>
          </p:cNvSpPr>
          <p:nvPr>
            <p:ph idx="1"/>
          </p:nvPr>
        </p:nvSpPr>
        <p:spPr>
          <a:xfrm>
            <a:off x="1066800" y="2362200"/>
            <a:ext cx="7315200" cy="2819400"/>
          </a:xfrm>
          <a:noFill/>
          <a:ln/>
        </p:spPr>
        <p:txBody>
          <a:bodyPr tIns="46038" bIns="46038">
            <a:normAutofit lnSpcReduction="10000"/>
          </a:bodyPr>
          <a:lstStyle/>
          <a:p>
            <a:r>
              <a:rPr lang="en-US" sz="2800" b="1" i="1" dirty="0">
                <a:latin typeface="Arial" charset="0"/>
              </a:rPr>
              <a:t>1.  $100,000 whole-life policy costs  	$1200/yr.</a:t>
            </a:r>
          </a:p>
          <a:p>
            <a:r>
              <a:rPr lang="en-US" sz="2800" b="1" i="1" dirty="0">
                <a:latin typeface="Arial" charset="0"/>
              </a:rPr>
              <a:t>2.  Buy 5/10 year renewable, 	decreasing term</a:t>
            </a:r>
          </a:p>
          <a:p>
            <a:r>
              <a:rPr lang="en-US" sz="2800" b="1" i="1" dirty="0">
                <a:latin typeface="Arial" charset="0"/>
              </a:rPr>
              <a:t>3.  Save difference in a Mutual Fund at 	6% per year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http://www.creditscore.net/wp-content/uploads/2010/06/drowning-in-deb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059900" cy="6553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07105" y="16598"/>
            <a:ext cx="3429000" cy="1015663"/>
          </a:xfrm>
          <a:prstGeom prst="rect">
            <a:avLst/>
          </a:prstGeom>
          <a:noFill/>
        </p:spPr>
        <p:txBody>
          <a:bodyPr wrap="square" rtlCol="0">
            <a:spAutoFit/>
          </a:bodyPr>
          <a:lstStyle/>
          <a:p>
            <a:pPr algn="ctr"/>
            <a:r>
              <a:rPr lang="en-US" sz="6000" b="1" dirty="0" smtClean="0"/>
              <a:t>Help!</a:t>
            </a:r>
            <a:endParaRPr lang="en-US" sz="6000" b="1" dirty="0"/>
          </a:p>
        </p:txBody>
      </p:sp>
      <p:sp>
        <p:nvSpPr>
          <p:cNvPr id="4" name="Rectangle 3"/>
          <p:cNvSpPr/>
          <p:nvPr/>
        </p:nvSpPr>
        <p:spPr>
          <a:xfrm>
            <a:off x="2707105" y="1014218"/>
            <a:ext cx="3962400" cy="461665"/>
          </a:xfrm>
          <a:prstGeom prst="rect">
            <a:avLst/>
          </a:prstGeom>
          <a:solidFill>
            <a:srgbClr val="DCE6F2"/>
          </a:solidFill>
        </p:spPr>
        <p:txBody>
          <a:bodyPr wrap="square">
            <a:spAutoFit/>
          </a:bodyPr>
          <a:lstStyle/>
          <a:p>
            <a:pPr algn="ctr" eaLnBrk="0" fontAlgn="base" hangingPunct="0">
              <a:spcBef>
                <a:spcPct val="0"/>
              </a:spcBef>
              <a:spcAft>
                <a:spcPct val="0"/>
              </a:spcAft>
            </a:pPr>
            <a:r>
              <a:rPr lang="en-US" sz="2400" dirty="0">
                <a:solidFill>
                  <a:prstClr val="black"/>
                </a:solidFill>
                <a:latin typeface="Times New Roman" pitchFamily="18" charset="0"/>
                <a:hlinkClick r:id="rId4"/>
              </a:rPr>
              <a:t>http://www.usdebtclock.org</a:t>
            </a:r>
            <a:endParaRPr lang="en-US" sz="2400" dirty="0">
              <a:solidFill>
                <a:prstClr val="black"/>
              </a:solidFill>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381000"/>
            <a:ext cx="8229600" cy="1143000"/>
          </a:xfrm>
          <a:noFill/>
          <a:ln/>
          <a:effectLst/>
        </p:spPr>
        <p:txBody>
          <a:bodyPr tIns="46038" bIns="46038" anchor="b">
            <a:normAutofit fontScale="90000"/>
          </a:bodyPr>
          <a:lstStyle/>
          <a:p>
            <a:r>
              <a:rPr lang="en-US" sz="4000" b="1" i="1" u="sng" dirty="0">
                <a:latin typeface="Arial" charset="0"/>
              </a:rPr>
              <a:t>Whole Life Policy vs. Term plus IRA (continued)</a:t>
            </a:r>
          </a:p>
        </p:txBody>
      </p:sp>
      <p:sp>
        <p:nvSpPr>
          <p:cNvPr id="84995" name="Rectangle 3"/>
          <p:cNvSpPr>
            <a:spLocks noGrp="1" noChangeArrowheads="1"/>
          </p:cNvSpPr>
          <p:nvPr>
            <p:ph idx="1"/>
          </p:nvPr>
        </p:nvSpPr>
        <p:spPr>
          <a:xfrm>
            <a:off x="1219200" y="1828800"/>
            <a:ext cx="6858000" cy="4495800"/>
          </a:xfrm>
          <a:solidFill>
            <a:srgbClr val="F7CD19"/>
          </a:solidFill>
          <a:ln w="38100">
            <a:solidFill>
              <a:schemeClr val="tx1"/>
            </a:solidFill>
          </a:ln>
        </p:spPr>
        <p:txBody>
          <a:bodyPr tIns="46038" bIns="46038">
            <a:normAutofit fontScale="92500" lnSpcReduction="10000"/>
          </a:bodyPr>
          <a:lstStyle/>
          <a:p>
            <a:pPr marL="342900" indent="-342900">
              <a:buFont typeface="Monotype Sorts" charset="2"/>
              <a:buNone/>
            </a:pPr>
            <a:r>
              <a:rPr lang="en-US" sz="2000" dirty="0"/>
              <a:t>	      Face Amt.         Annual	 Difference</a:t>
            </a:r>
          </a:p>
          <a:p>
            <a:pPr marL="342900" indent="-342900">
              <a:buFont typeface="Monotype Sorts" charset="2"/>
              <a:buNone/>
            </a:pPr>
            <a:r>
              <a:rPr lang="en-US" sz="2000" u="sng" dirty="0"/>
              <a:t>Age	Term               Prem.       $1200-Premium 	    Estate      </a:t>
            </a:r>
          </a:p>
          <a:p>
            <a:pPr marL="342900" indent="-342900">
              <a:buFont typeface="Monotype Sorts" charset="2"/>
              <a:buNone/>
            </a:pPr>
            <a:r>
              <a:rPr lang="en-US" sz="2000" dirty="0"/>
              <a:t>25-29	$100,00           $390	$ 810		 $104,565</a:t>
            </a:r>
          </a:p>
          <a:p>
            <a:pPr marL="342900" indent="-342900">
              <a:buFont typeface="Monotype Sorts" charset="2"/>
              <a:buNone/>
            </a:pPr>
            <a:r>
              <a:rPr lang="en-US" sz="2000" dirty="0"/>
              <a:t>30-34	  94,000             362	  838	 	   104,832</a:t>
            </a:r>
          </a:p>
          <a:p>
            <a:pPr marL="342900" indent="-342900">
              <a:buFont typeface="Monotype Sorts" charset="2"/>
              <a:buNone/>
            </a:pPr>
            <a:r>
              <a:rPr lang="en-US" sz="2000" dirty="0"/>
              <a:t>35-39	  88,000	           416	  784	  	   106,914</a:t>
            </a:r>
          </a:p>
          <a:p>
            <a:pPr marL="342900" indent="-342900">
              <a:buFont typeface="Monotype Sorts" charset="2"/>
              <a:buNone/>
            </a:pPr>
            <a:r>
              <a:rPr lang="en-US" sz="2000" dirty="0"/>
              <a:t>40-44	  80,000	           496	  704	  	   109,274</a:t>
            </a:r>
          </a:p>
          <a:p>
            <a:pPr marL="342900" indent="-342900">
              <a:buFont typeface="Monotype Sorts" charset="2"/>
              <a:buNone/>
            </a:pPr>
            <a:r>
              <a:rPr lang="en-US" sz="2000" dirty="0"/>
              <a:t>45-49	  68,000	           600	  600	  	   110,550</a:t>
            </a:r>
          </a:p>
          <a:p>
            <a:pPr marL="342900" indent="-342900">
              <a:buFont typeface="Monotype Sorts" charset="2"/>
              <a:buNone/>
            </a:pPr>
            <a:r>
              <a:rPr lang="en-US" sz="2000" dirty="0"/>
              <a:t>50-54	  52,000	           660	  540	  	   111,975</a:t>
            </a:r>
          </a:p>
          <a:p>
            <a:pPr marL="342900" indent="-342900">
              <a:buFont typeface="Monotype Sorts" charset="2"/>
              <a:buNone/>
            </a:pPr>
            <a:r>
              <a:rPr lang="en-US" sz="2000" dirty="0"/>
              <a:t>55-59	  32,000	           610	  590	  	   115,572</a:t>
            </a:r>
          </a:p>
          <a:p>
            <a:pPr marL="342900" indent="-342900">
              <a:buFont typeface="Monotype Sorts" charset="2"/>
              <a:buNone/>
            </a:pPr>
            <a:r>
              <a:rPr lang="en-US" sz="2000" dirty="0"/>
              <a:t>60		    -0-	            -0-	1200	  	   113,020</a:t>
            </a:r>
          </a:p>
          <a:p>
            <a:pPr marL="342900" indent="-342900">
              <a:buFont typeface="Monotype Sorts" charset="2"/>
              <a:buNone/>
            </a:pPr>
            <a:r>
              <a:rPr lang="en-US" sz="2000" dirty="0"/>
              <a:t>61-64	    -0-	            -0-	1200	  	   157,984</a:t>
            </a:r>
          </a:p>
          <a:p>
            <a:pPr marL="342900" indent="-342900">
              <a:buFont typeface="Monotype Sorts" charset="2"/>
              <a:buNone/>
            </a:pPr>
            <a:endParaRPr lang="en-US" sz="2000" dirty="0"/>
          </a:p>
          <a:p>
            <a:pPr marL="342900" indent="-342900">
              <a:buFont typeface="Monotype Sorts" charset="2"/>
              <a:buNone/>
            </a:pPr>
            <a:r>
              <a:rPr lang="en-US" sz="2000" dirty="0"/>
              <a:t>	At age 65:					 </a:t>
            </a:r>
            <a:r>
              <a:rPr lang="en-US" sz="2000" b="1" dirty="0"/>
              <a:t>$157,984</a:t>
            </a:r>
            <a:br>
              <a:rPr lang="en-US" sz="2000" b="1" dirty="0"/>
            </a:br>
            <a:r>
              <a:rPr lang="en-US" sz="2000" b="1" dirty="0"/>
              <a:t>						  All Cash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57200" y="762000"/>
            <a:ext cx="8229600" cy="1143000"/>
          </a:xfrm>
          <a:noFill/>
          <a:ln/>
          <a:effectLst/>
        </p:spPr>
        <p:txBody>
          <a:bodyPr tIns="46038" bIns="46038" anchor="b"/>
          <a:lstStyle/>
          <a:p>
            <a:r>
              <a:rPr lang="en-US" sz="4400" b="1" i="1" u="sng" dirty="0">
                <a:latin typeface="Arial" charset="0"/>
              </a:rPr>
              <a:t>Whole Life Policy has</a:t>
            </a:r>
            <a:r>
              <a:rPr lang="en-US" sz="4400" dirty="0">
                <a:latin typeface="Arial" charset="0"/>
              </a:rPr>
              <a:t>:</a:t>
            </a:r>
          </a:p>
        </p:txBody>
      </p:sp>
      <p:sp>
        <p:nvSpPr>
          <p:cNvPr id="87043" name="Rectangle 3"/>
          <p:cNvSpPr>
            <a:spLocks noChangeArrowheads="1"/>
          </p:cNvSpPr>
          <p:nvPr/>
        </p:nvSpPr>
        <p:spPr bwMode="auto">
          <a:xfrm>
            <a:off x="1066800" y="2590800"/>
            <a:ext cx="7213600" cy="3098800"/>
          </a:xfrm>
          <a:prstGeom prst="rect">
            <a:avLst/>
          </a:prstGeom>
          <a:solidFill>
            <a:srgbClr val="F7CD19"/>
          </a:solidFill>
          <a:ln w="25400">
            <a:solidFill>
              <a:schemeClr val="tx1"/>
            </a:solidFill>
            <a:miter lim="800000"/>
            <a:headEnd/>
            <a:tailEnd/>
          </a:ln>
          <a:effectLst/>
        </p:spPr>
        <p:txBody>
          <a:bodyPr wrap="none" lIns="92075" tIns="46038" rIns="92075" bIns="46038" anchor="ctr"/>
          <a:lstStyle/>
          <a:p>
            <a:pPr eaLnBrk="0" fontAlgn="base" hangingPunct="0">
              <a:spcBef>
                <a:spcPct val="20000"/>
              </a:spcBef>
              <a:spcAft>
                <a:spcPct val="0"/>
              </a:spcAft>
            </a:pPr>
            <a:r>
              <a:rPr lang="en-US" sz="3200">
                <a:solidFill>
                  <a:prstClr val="black"/>
                </a:solidFill>
                <a:latin typeface="Times New Roman" pitchFamily="18" charset="0"/>
              </a:rPr>
              <a:t>	Cash Value	=	  $57,300</a:t>
            </a:r>
          </a:p>
          <a:p>
            <a:pPr eaLnBrk="0" fontAlgn="base" hangingPunct="0">
              <a:spcBef>
                <a:spcPct val="20000"/>
              </a:spcBef>
              <a:spcAft>
                <a:spcPct val="0"/>
              </a:spcAft>
            </a:pPr>
            <a:r>
              <a:rPr lang="en-US" sz="3200">
                <a:solidFill>
                  <a:prstClr val="black"/>
                </a:solidFill>
                <a:latin typeface="Times New Roman" pitchFamily="18" charset="0"/>
              </a:rPr>
              <a:t>	Protection		=	  $42,700</a:t>
            </a:r>
          </a:p>
          <a:p>
            <a:pPr eaLnBrk="0" fontAlgn="base" hangingPunct="0">
              <a:spcBef>
                <a:spcPct val="20000"/>
              </a:spcBef>
              <a:spcAft>
                <a:spcPct val="0"/>
              </a:spcAft>
            </a:pPr>
            <a:r>
              <a:rPr lang="en-US" sz="3200">
                <a:solidFill>
                  <a:prstClr val="black"/>
                </a:solidFill>
                <a:latin typeface="Times New Roman" pitchFamily="18" charset="0"/>
              </a:rPr>
              <a:t>	Total			=	</a:t>
            </a:r>
            <a:r>
              <a:rPr lang="en-US" sz="3200" b="1">
                <a:solidFill>
                  <a:prstClr val="black"/>
                </a:solidFill>
                <a:latin typeface="Times New Roman" pitchFamily="18" charset="0"/>
              </a:rPr>
              <a:t>$100,000</a:t>
            </a:r>
          </a:p>
        </p:txBody>
      </p:sp>
      <p:sp>
        <p:nvSpPr>
          <p:cNvPr id="87044" name="Line 4"/>
          <p:cNvSpPr>
            <a:spLocks noChangeShapeType="1"/>
          </p:cNvSpPr>
          <p:nvPr/>
        </p:nvSpPr>
        <p:spPr bwMode="auto">
          <a:xfrm>
            <a:off x="2590800" y="3810000"/>
            <a:ext cx="5257800" cy="0"/>
          </a:xfrm>
          <a:prstGeom prst="line">
            <a:avLst/>
          </a:prstGeom>
          <a:noFill/>
          <a:ln w="25400">
            <a:solidFill>
              <a:schemeClr val="tx1"/>
            </a:solidFill>
            <a:round/>
            <a:headEnd type="none" w="sm" len="sm"/>
            <a:tailEnd type="none" w="sm" len="sm"/>
          </a:ln>
          <a:effectLst/>
        </p:spPr>
        <p:txBody>
          <a:bodyPr wrap="none" anchor="ctr"/>
          <a:lstStyle/>
          <a:p>
            <a:pPr eaLnBrk="0" fontAlgn="base" hangingPunct="0">
              <a:spcBef>
                <a:spcPct val="0"/>
              </a:spcBef>
              <a:spcAft>
                <a:spcPct val="0"/>
              </a:spcAft>
            </a:pPr>
            <a:endParaRPr lang="en-US" sz="2400">
              <a:solidFill>
                <a:prstClr val="black"/>
              </a:solidFill>
              <a:latin typeface="Times New Roman" pitchFamily="18" charset="0"/>
            </a:endParaRPr>
          </a:p>
        </p:txBody>
      </p:sp>
      <p:graphicFrame>
        <p:nvGraphicFramePr>
          <p:cNvPr id="87045" name="Object 5"/>
          <p:cNvGraphicFramePr>
            <a:graphicFrameLocks/>
          </p:cNvGraphicFramePr>
          <p:nvPr/>
        </p:nvGraphicFramePr>
        <p:xfrm>
          <a:off x="381000" y="457200"/>
          <a:ext cx="1243013" cy="1271588"/>
        </p:xfrm>
        <a:graphic>
          <a:graphicData uri="http://schemas.openxmlformats.org/presentationml/2006/ole">
            <mc:AlternateContent xmlns:mc="http://schemas.openxmlformats.org/markup-compatibility/2006">
              <mc:Choice xmlns:v="urn:schemas-microsoft-com:vml" Requires="v">
                <p:oleObj spid="_x0000_s1096" name="ClipArt" r:id="rId4" imgW="2333520" imgH="2385720" progId="">
                  <p:embed/>
                </p:oleObj>
              </mc:Choice>
              <mc:Fallback>
                <p:oleObj name="ClipArt" r:id="rId4" imgW="2333520" imgH="238572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57200"/>
                        <a:ext cx="1243013" cy="127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609600" y="533400"/>
            <a:ext cx="7753350" cy="1123950"/>
          </a:xfrm>
          <a:noFill/>
          <a:ln/>
          <a:effectLst/>
        </p:spPr>
        <p:txBody>
          <a:bodyPr tIns="46038" bIns="46038" anchor="b">
            <a:normAutofit fontScale="90000"/>
          </a:bodyPr>
          <a:lstStyle/>
          <a:p>
            <a:r>
              <a:rPr lang="en-US" sz="4400" b="1" i="1" u="sng" dirty="0">
                <a:latin typeface="Arial" charset="0"/>
              </a:rPr>
              <a:t>Beat Uncle Sam With a Retirement Plan</a:t>
            </a:r>
          </a:p>
        </p:txBody>
      </p:sp>
      <p:sp>
        <p:nvSpPr>
          <p:cNvPr id="89091" name="Rectangle 3"/>
          <p:cNvSpPr>
            <a:spLocks noGrp="1" noChangeArrowheads="1"/>
          </p:cNvSpPr>
          <p:nvPr>
            <p:ph idx="1"/>
          </p:nvPr>
        </p:nvSpPr>
        <p:spPr>
          <a:xfrm>
            <a:off x="381000" y="1828800"/>
            <a:ext cx="8229600" cy="4525963"/>
          </a:xfrm>
          <a:noFill/>
          <a:ln/>
        </p:spPr>
        <p:txBody>
          <a:bodyPr tIns="46038" bIns="46038"/>
          <a:lstStyle/>
          <a:p>
            <a:r>
              <a:rPr lang="en-US" sz="2800" b="1" i="1" dirty="0">
                <a:latin typeface="Arial" charset="0"/>
              </a:rPr>
              <a:t>1.  Which Plan do you qualify for?</a:t>
            </a:r>
          </a:p>
          <a:p>
            <a:pPr>
              <a:buFont typeface="Monotype Sorts" charset="2"/>
              <a:buNone/>
            </a:pPr>
            <a:endParaRPr lang="en-US" sz="2800" b="1" i="1" dirty="0">
              <a:latin typeface="Arial" charset="0"/>
            </a:endParaRPr>
          </a:p>
          <a:p>
            <a:pPr lvl="1"/>
            <a:r>
              <a:rPr lang="en-US" sz="2400" b="1" i="1" dirty="0">
                <a:latin typeface="Arial" charset="0"/>
              </a:rPr>
              <a:t>a. 401K</a:t>
            </a:r>
          </a:p>
          <a:p>
            <a:pPr lvl="1"/>
            <a:r>
              <a:rPr lang="en-US" sz="2400" b="1" i="1" dirty="0">
                <a:latin typeface="Arial" charset="0"/>
              </a:rPr>
              <a:t>b. TSA</a:t>
            </a:r>
          </a:p>
          <a:p>
            <a:pPr lvl="1"/>
            <a:r>
              <a:rPr lang="en-US" sz="2400" b="1" i="1" dirty="0">
                <a:latin typeface="Arial" charset="0"/>
              </a:rPr>
              <a:t>c. IRA</a:t>
            </a:r>
          </a:p>
          <a:p>
            <a:pPr lvl="1"/>
            <a:r>
              <a:rPr lang="en-US" sz="2400" b="1" i="1" dirty="0">
                <a:latin typeface="Arial" charset="0"/>
              </a:rPr>
              <a:t>d. Keogh</a:t>
            </a:r>
          </a:p>
          <a:p>
            <a:pPr lvl="1"/>
            <a:r>
              <a:rPr lang="en-US" sz="2400" b="1" i="1" dirty="0">
                <a:latin typeface="Arial" charset="0"/>
              </a:rPr>
              <a:t>e. 403b</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2514600"/>
            <a:ext cx="3763973" cy="38151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609600" y="609600"/>
            <a:ext cx="7753350" cy="1123950"/>
          </a:xfrm>
          <a:noFill/>
          <a:ln/>
          <a:effectLst/>
        </p:spPr>
        <p:txBody>
          <a:bodyPr tIns="46038" bIns="46038" anchor="b">
            <a:normAutofit fontScale="90000"/>
          </a:bodyPr>
          <a:lstStyle/>
          <a:p>
            <a:r>
              <a:rPr lang="en-US" sz="4400" b="1" i="1" u="sng" dirty="0"/>
              <a:t>Beat Uncle Sam With a Retirement Plan (continued)</a:t>
            </a:r>
          </a:p>
        </p:txBody>
      </p:sp>
      <p:sp>
        <p:nvSpPr>
          <p:cNvPr id="91139" name="Rectangle 3"/>
          <p:cNvSpPr>
            <a:spLocks noGrp="1" noChangeArrowheads="1"/>
          </p:cNvSpPr>
          <p:nvPr>
            <p:ph idx="1"/>
          </p:nvPr>
        </p:nvSpPr>
        <p:spPr>
          <a:xfrm>
            <a:off x="1295400" y="2057400"/>
            <a:ext cx="7315200" cy="2971800"/>
          </a:xfrm>
          <a:noFill/>
          <a:ln/>
        </p:spPr>
        <p:txBody>
          <a:bodyPr tIns="46038" bIns="46038">
            <a:normAutofit lnSpcReduction="10000"/>
          </a:bodyPr>
          <a:lstStyle/>
          <a:p>
            <a:r>
              <a:rPr lang="en-US" sz="2800" b="1" i="1" dirty="0">
                <a:latin typeface="Arial" charset="0"/>
              </a:rPr>
              <a:t>2.  Without IRA</a:t>
            </a:r>
          </a:p>
          <a:p>
            <a:pPr lvl="1">
              <a:buFont typeface="Monotype Sorts" charset="2"/>
              <a:buNone/>
            </a:pPr>
            <a:r>
              <a:rPr lang="en-US" dirty="0"/>
              <a:t>			</a:t>
            </a:r>
            <a:r>
              <a:rPr lang="en-US" b="1" i="1" dirty="0">
                <a:latin typeface="Arial" charset="0"/>
              </a:rPr>
              <a:t>$27,000	Before Tax</a:t>
            </a:r>
          </a:p>
          <a:p>
            <a:pPr lvl="1">
              <a:buFont typeface="Monotype Sorts" charset="2"/>
              <a:buNone/>
            </a:pPr>
            <a:r>
              <a:rPr lang="en-US" b="1" i="1" dirty="0">
                <a:latin typeface="Arial" charset="0"/>
              </a:rPr>
              <a:t>			</a:t>
            </a:r>
            <a:r>
              <a:rPr lang="en-US" b="1" i="1" u="sng" dirty="0">
                <a:latin typeface="Arial" charset="0"/>
              </a:rPr>
              <a:t>-   6,750</a:t>
            </a:r>
            <a:r>
              <a:rPr lang="en-US" b="1" i="1" dirty="0">
                <a:latin typeface="Arial" charset="0"/>
              </a:rPr>
              <a:t>	(25% Bracket)</a:t>
            </a:r>
          </a:p>
          <a:p>
            <a:pPr lvl="1">
              <a:buFont typeface="Monotype Sorts" charset="2"/>
              <a:buNone/>
            </a:pPr>
            <a:r>
              <a:rPr lang="en-US" b="1" i="1" dirty="0">
                <a:latin typeface="Arial" charset="0"/>
              </a:rPr>
              <a:t>			$20,250	After Tax</a:t>
            </a:r>
          </a:p>
          <a:p>
            <a:pPr lvl="1">
              <a:buFont typeface="Monotype Sorts" charset="2"/>
              <a:buNone/>
            </a:pPr>
            <a:r>
              <a:rPr lang="en-US" b="1" i="1" dirty="0">
                <a:latin typeface="Arial" charset="0"/>
              </a:rPr>
              <a:t>			</a:t>
            </a:r>
            <a:r>
              <a:rPr lang="en-US" b="1" i="1" u="sng" dirty="0">
                <a:latin typeface="Arial" charset="0"/>
              </a:rPr>
              <a:t>-   2,000</a:t>
            </a:r>
            <a:r>
              <a:rPr lang="en-US" b="1" i="1" dirty="0">
                <a:latin typeface="Arial" charset="0"/>
              </a:rPr>
              <a:t>	Investment</a:t>
            </a:r>
          </a:p>
          <a:p>
            <a:pPr lvl="1">
              <a:buFont typeface="Monotype Sorts" charset="2"/>
              <a:buNone/>
            </a:pPr>
            <a:r>
              <a:rPr lang="en-US" b="1" i="1" dirty="0">
                <a:latin typeface="Arial" charset="0"/>
              </a:rPr>
              <a:t>			$18,250	Spendable Income</a:t>
            </a:r>
          </a:p>
        </p:txBody>
      </p:sp>
      <p:pic>
        <p:nvPicPr>
          <p:cNvPr id="3074" name="Picture 2" descr="http://www.teapartytribune.com/wp-content/uploads/2011/04/UncleSam-your-money-223x300.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667000"/>
            <a:ext cx="2492248" cy="3352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533400"/>
            <a:ext cx="8229600" cy="1143000"/>
          </a:xfrm>
          <a:noFill/>
          <a:ln/>
          <a:effectLst/>
        </p:spPr>
        <p:txBody>
          <a:bodyPr tIns="46038" bIns="46038" anchor="b">
            <a:normAutofit fontScale="90000"/>
          </a:bodyPr>
          <a:lstStyle/>
          <a:p>
            <a:r>
              <a:rPr lang="en-US" sz="3600" b="1" i="1" u="sng" dirty="0">
                <a:latin typeface="Arial" charset="0"/>
              </a:rPr>
              <a:t>Beat Uncle Sam With a Retirement Plan (continued)</a:t>
            </a:r>
          </a:p>
        </p:txBody>
      </p:sp>
      <p:sp>
        <p:nvSpPr>
          <p:cNvPr id="93187" name="Rectangle 3"/>
          <p:cNvSpPr>
            <a:spLocks noGrp="1" noChangeArrowheads="1"/>
          </p:cNvSpPr>
          <p:nvPr>
            <p:ph idx="1"/>
          </p:nvPr>
        </p:nvSpPr>
        <p:spPr>
          <a:xfrm>
            <a:off x="762000" y="1905000"/>
            <a:ext cx="7772400" cy="4114800"/>
          </a:xfrm>
          <a:noFill/>
          <a:ln/>
        </p:spPr>
        <p:txBody>
          <a:bodyPr tIns="46038" bIns="46038"/>
          <a:lstStyle/>
          <a:p>
            <a:pPr marL="342900" indent="-342900"/>
            <a:r>
              <a:rPr lang="en-US" sz="2800" b="1" i="1" dirty="0">
                <a:latin typeface="Arial" charset="0"/>
              </a:rPr>
              <a:t>3.  With IRA</a:t>
            </a:r>
          </a:p>
          <a:p>
            <a:pPr marL="742950" lvl="1" indent="-285750">
              <a:buFont typeface="Monotype Sorts" charset="2"/>
              <a:buNone/>
            </a:pPr>
            <a:r>
              <a:rPr lang="en-US" sz="2400" dirty="0"/>
              <a:t>			</a:t>
            </a:r>
            <a:r>
              <a:rPr lang="en-US" sz="2400" b="1" i="1" dirty="0">
                <a:latin typeface="Arial" charset="0"/>
              </a:rPr>
              <a:t>$27,000	Before Tax</a:t>
            </a:r>
          </a:p>
          <a:p>
            <a:pPr marL="742950" lvl="1" indent="-285750">
              <a:buFont typeface="Monotype Sorts" charset="2"/>
              <a:buNone/>
            </a:pPr>
            <a:r>
              <a:rPr lang="en-US" sz="2400" b="1" i="1" dirty="0">
                <a:latin typeface="Arial" charset="0"/>
              </a:rPr>
              <a:t>			</a:t>
            </a:r>
            <a:r>
              <a:rPr lang="en-US" sz="2400" b="1" i="1" u="sng" dirty="0">
                <a:latin typeface="Arial" charset="0"/>
              </a:rPr>
              <a:t>-   2,000</a:t>
            </a:r>
            <a:r>
              <a:rPr lang="en-US" sz="2400" b="1" i="1" dirty="0">
                <a:latin typeface="Arial" charset="0"/>
              </a:rPr>
              <a:t>	IRA</a:t>
            </a:r>
          </a:p>
          <a:p>
            <a:pPr marL="742950" lvl="1" indent="-285750">
              <a:buFont typeface="Monotype Sorts" charset="2"/>
              <a:buNone/>
            </a:pPr>
            <a:r>
              <a:rPr lang="en-US" sz="2400" b="1" i="1" dirty="0">
                <a:latin typeface="Arial" charset="0"/>
              </a:rPr>
              <a:t>			$25,000	Taxable Income</a:t>
            </a:r>
          </a:p>
          <a:p>
            <a:pPr marL="742950" lvl="1" indent="-285750">
              <a:buFont typeface="Monotype Sorts" charset="2"/>
              <a:buNone/>
            </a:pPr>
            <a:r>
              <a:rPr lang="en-US" sz="2400" b="1" i="1" dirty="0">
                <a:latin typeface="Arial" charset="0"/>
              </a:rPr>
              <a:t>			</a:t>
            </a:r>
            <a:r>
              <a:rPr lang="en-US" sz="2400" b="1" i="1" u="sng" dirty="0">
                <a:latin typeface="Arial" charset="0"/>
              </a:rPr>
              <a:t>-   6,250</a:t>
            </a:r>
            <a:r>
              <a:rPr lang="en-US" sz="2400" b="1" i="1" dirty="0">
                <a:latin typeface="Arial" charset="0"/>
              </a:rPr>
              <a:t>	(25% Bracket)</a:t>
            </a:r>
          </a:p>
          <a:p>
            <a:pPr marL="742950" lvl="1" indent="-285750">
              <a:buFont typeface="Monotype Sorts" charset="2"/>
              <a:buNone/>
            </a:pPr>
            <a:r>
              <a:rPr lang="en-US" sz="2400" b="1" i="1" dirty="0">
                <a:latin typeface="Arial" charset="0"/>
              </a:rPr>
              <a:t>			$18,750	Spendable Income</a:t>
            </a:r>
          </a:p>
          <a:p>
            <a:pPr marL="742950" lvl="1" indent="-285750">
              <a:buFont typeface="Monotype Sorts" charset="2"/>
              <a:buNone/>
            </a:pPr>
            <a:endParaRPr lang="en-US" sz="1600" b="1" i="1" dirty="0">
              <a:latin typeface="Arial" charset="0"/>
            </a:endParaRPr>
          </a:p>
          <a:p>
            <a:pPr marL="742950" lvl="1" indent="-285750">
              <a:buFont typeface="Monotype Sorts" charset="2"/>
              <a:buNone/>
            </a:pPr>
            <a:r>
              <a:rPr lang="en-US" sz="1600" b="1" i="1" dirty="0">
                <a:latin typeface="Arial" charset="0"/>
              </a:rPr>
              <a:t>Note:  You should never have more than 40% of your retirement wealth in a sponsored government program.  The younger you are the less you should have in a government program.</a:t>
            </a:r>
          </a:p>
        </p:txBody>
      </p:sp>
      <p:pic>
        <p:nvPicPr>
          <p:cNvPr id="4" name="Picture 2" descr="http://www.teapartytribune.com/wp-content/uploads/2011/04/UncleSam-your-money-223x300.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362200"/>
            <a:ext cx="1812544" cy="243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noFill/>
          <a:ln/>
          <a:effectLst/>
        </p:spPr>
        <p:txBody>
          <a:bodyPr tIns="46038" bIns="46038" anchor="b"/>
          <a:lstStyle/>
          <a:p>
            <a:r>
              <a:rPr lang="en-US" b="1" i="1" u="sng" dirty="0">
                <a:latin typeface="Arial" charset="0"/>
              </a:rPr>
              <a:t>Review Questions</a:t>
            </a:r>
            <a:r>
              <a:rPr lang="en-US" dirty="0">
                <a:latin typeface="Arial" charset="0"/>
              </a:rPr>
              <a:t>:</a:t>
            </a:r>
          </a:p>
        </p:txBody>
      </p:sp>
      <p:sp>
        <p:nvSpPr>
          <p:cNvPr id="95235" name="Rectangle 3"/>
          <p:cNvSpPr>
            <a:spLocks noGrp="1" noChangeArrowheads="1"/>
          </p:cNvSpPr>
          <p:nvPr>
            <p:ph idx="1"/>
          </p:nvPr>
        </p:nvSpPr>
        <p:spPr>
          <a:xfrm>
            <a:off x="838200" y="1905000"/>
            <a:ext cx="7772400" cy="4114800"/>
          </a:xfrm>
          <a:noFill/>
          <a:ln/>
        </p:spPr>
        <p:txBody>
          <a:bodyPr tIns="46038" bIns="46038"/>
          <a:lstStyle/>
          <a:p>
            <a:pPr marL="342900" indent="-342900">
              <a:lnSpc>
                <a:spcPct val="75000"/>
              </a:lnSpc>
            </a:pPr>
            <a:r>
              <a:rPr lang="en-US" sz="1800" b="1" i="1" dirty="0">
                <a:latin typeface="Arial" charset="0"/>
              </a:rPr>
              <a:t>What are the key factors in establishing investment goals and plans?</a:t>
            </a:r>
          </a:p>
          <a:p>
            <a:pPr marL="342900" indent="-342900">
              <a:lnSpc>
                <a:spcPct val="75000"/>
              </a:lnSpc>
            </a:pPr>
            <a:r>
              <a:rPr lang="en-US" sz="1800" b="1" i="1" dirty="0">
                <a:latin typeface="Arial" charset="0"/>
              </a:rPr>
              <a:t>Assume you are currently earning </a:t>
            </a:r>
            <a:r>
              <a:rPr lang="en-US" sz="1800" b="1" i="1" dirty="0" smtClean="0">
                <a:latin typeface="Arial" charset="0"/>
              </a:rPr>
              <a:t>$80,000 </a:t>
            </a:r>
            <a:r>
              <a:rPr lang="en-US" sz="1800" b="1" i="1" dirty="0">
                <a:latin typeface="Arial" charset="0"/>
              </a:rPr>
              <a:t>per year and will retire in 20 years.  If you feel you can live on 80% of your salary during retirement and you further assume you will live for 25 years after you retire, how much of a lump sum must you have in 20 years when you retire to meet these goals?</a:t>
            </a:r>
          </a:p>
          <a:p>
            <a:pPr marL="342900" indent="-342900">
              <a:lnSpc>
                <a:spcPct val="75000"/>
              </a:lnSpc>
            </a:pPr>
            <a:r>
              <a:rPr lang="en-US" sz="1800" b="1" i="1" dirty="0">
                <a:latin typeface="Arial" charset="0"/>
              </a:rPr>
              <a:t>What is the difference between whole life insurance and term insurance?</a:t>
            </a:r>
          </a:p>
          <a:p>
            <a:pPr marL="342900" indent="-342900">
              <a:lnSpc>
                <a:spcPct val="75000"/>
              </a:lnSpc>
            </a:pPr>
            <a:r>
              <a:rPr lang="en-US" sz="1800" b="1" i="1" dirty="0">
                <a:latin typeface="Arial" charset="0"/>
              </a:rPr>
              <a:t>It is always better to begin a savings plan with a lump-sum and then a consistent periodic investment, why?</a:t>
            </a:r>
          </a:p>
          <a:p>
            <a:pPr marL="342900" indent="-342900">
              <a:lnSpc>
                <a:spcPct val="75000"/>
              </a:lnSpc>
            </a:pPr>
            <a:r>
              <a:rPr lang="en-US" sz="1800" b="1" i="1" dirty="0">
                <a:latin typeface="Arial" charset="0"/>
              </a:rPr>
              <a:t>Term insurance can be purchased at least three different ways, what are they?</a:t>
            </a:r>
          </a:p>
          <a:p>
            <a:pPr marL="342900" indent="-342900">
              <a:lnSpc>
                <a:spcPct val="75000"/>
              </a:lnSpc>
            </a:pPr>
            <a:r>
              <a:rPr lang="en-US" sz="1800" b="1" i="1" dirty="0">
                <a:latin typeface="Arial" charset="0"/>
              </a:rPr>
              <a:t>What is the greatest achievement of human civilization?</a:t>
            </a:r>
          </a:p>
          <a:p>
            <a:pPr marL="342900" indent="-342900">
              <a:lnSpc>
                <a:spcPct val="75000"/>
              </a:lnSpc>
            </a:pPr>
            <a:r>
              <a:rPr lang="en-US" sz="1800" b="1" i="1" dirty="0">
                <a:latin typeface="Arial" charset="0"/>
              </a:rPr>
              <a:t>Explain what the meaning of the parables: 1) The Grain of Wheat and 2) The Master and the Slave.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1600200"/>
            <a:ext cx="6096000" cy="3046988"/>
          </a:xfrm>
          <a:prstGeom prst="rect">
            <a:avLst/>
          </a:prstGeom>
          <a:noFill/>
        </p:spPr>
        <p:txBody>
          <a:bodyPr wrap="square" rtlCol="0">
            <a:spAutoFit/>
          </a:bodyPr>
          <a:lstStyle/>
          <a:p>
            <a:pPr algn="ctr"/>
            <a:r>
              <a:rPr lang="en-US" sz="9600" b="1" dirty="0" smtClean="0">
                <a:ln w="12700">
                  <a:solidFill>
                    <a:schemeClr val="tx1"/>
                  </a:solidFill>
                  <a:prstDash val="solid"/>
                </a:ln>
                <a:solidFill>
                  <a:schemeClr val="tx2">
                    <a:lumMod val="60000"/>
                    <a:lumOff val="40000"/>
                  </a:schemeClr>
                </a:solidFill>
                <a:effectLst>
                  <a:outerShdw blurRad="41275" dist="20320" dir="1800000" algn="tl" rotWithShape="0">
                    <a:srgbClr val="000000">
                      <a:alpha val="40000"/>
                    </a:srgbClr>
                  </a:outerShdw>
                </a:effectLst>
                <a:latin typeface="Algerian" panose="04020705040A02060702" pitchFamily="82" charset="0"/>
              </a:rPr>
              <a:t>End of</a:t>
            </a:r>
          </a:p>
          <a:p>
            <a:pPr algn="ctr"/>
            <a:r>
              <a:rPr lang="en-US" sz="9600" b="1" dirty="0" smtClean="0">
                <a:ln w="12700">
                  <a:solidFill>
                    <a:schemeClr val="tx1"/>
                  </a:solidFill>
                  <a:prstDash val="solid"/>
                </a:ln>
                <a:solidFill>
                  <a:schemeClr val="tx2">
                    <a:lumMod val="60000"/>
                    <a:lumOff val="40000"/>
                  </a:schemeClr>
                </a:solidFill>
                <a:effectLst>
                  <a:outerShdw blurRad="41275" dist="20320" dir="1800000" algn="tl" rotWithShape="0">
                    <a:srgbClr val="000000">
                      <a:alpha val="40000"/>
                    </a:srgbClr>
                  </a:outerShdw>
                </a:effectLst>
                <a:latin typeface="Algerian" panose="04020705040A02060702" pitchFamily="82" charset="0"/>
              </a:rPr>
              <a:t>Topic 3</a:t>
            </a:r>
            <a:endParaRPr lang="en-US" sz="9600" b="1" dirty="0">
              <a:ln w="12700">
                <a:solidFill>
                  <a:schemeClr val="tx1"/>
                </a:solidFill>
                <a:prstDash val="solid"/>
              </a:ln>
              <a:solidFill>
                <a:schemeClr val="tx2">
                  <a:lumMod val="60000"/>
                  <a:lumOff val="40000"/>
                </a:schemeClr>
              </a:solidFill>
              <a:effectLst>
                <a:outerShdw blurRad="41275" dist="20320" dir="1800000" algn="tl" rotWithShape="0">
                  <a:srgbClr val="000000">
                    <a:alpha val="40000"/>
                  </a:srgbClr>
                </a:outerShdw>
              </a:effectLst>
              <a:latin typeface="Algerian" panose="04020705040A02060702" pitchFamily="82" charset="0"/>
            </a:endParaRPr>
          </a:p>
        </p:txBody>
      </p:sp>
    </p:spTree>
    <p:extLst>
      <p:ext uri="{BB962C8B-B14F-4D97-AF65-F5344CB8AC3E}">
        <p14:creationId xmlns:p14="http://schemas.microsoft.com/office/powerpoint/2010/main" val="2059531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http://jonathanjarvis.com/wp-content/uploads/2009/03/cocv_header_01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111126"/>
            <a:ext cx="11843896" cy="69691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24000" y="5334000"/>
            <a:ext cx="6835204" cy="461665"/>
          </a:xfrm>
          <a:prstGeom prst="rect">
            <a:avLst/>
          </a:prstGeom>
          <a:solidFill>
            <a:schemeClr val="bg2">
              <a:lumMod val="90000"/>
            </a:schemeClr>
          </a:solidFill>
        </p:spPr>
        <p:txBody>
          <a:bodyPr wrap="square">
            <a:spAutoFit/>
          </a:bodyPr>
          <a:lstStyle/>
          <a:p>
            <a:r>
              <a:rPr lang="en-US" sz="2400" dirty="0"/>
              <a:t>https://www.youtube.com/watch?v=bx_LWm6_6tA</a:t>
            </a:r>
          </a:p>
        </p:txBody>
      </p:sp>
    </p:spTree>
    <p:extLst>
      <p:ext uri="{BB962C8B-B14F-4D97-AF65-F5344CB8AC3E}">
        <p14:creationId xmlns:p14="http://schemas.microsoft.com/office/powerpoint/2010/main" val="269068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https://media.licdn.com/mpr/mpr/p/1/005/06d/38a/1de6d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06" y="0"/>
            <a:ext cx="4903206" cy="372161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6380" y="3810000"/>
            <a:ext cx="8610600" cy="2862322"/>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If </a:t>
            </a:r>
            <a:r>
              <a:rPr lang="en-US" sz="2000" dirty="0">
                <a:latin typeface="Times New Roman" panose="02020603050405020304" pitchFamily="18" charset="0"/>
                <a:cs typeface="Times New Roman" panose="02020603050405020304" pitchFamily="18" charset="0"/>
              </a:rPr>
              <a:t>they aren’t finding jobs, what’s happening to the long-term unemployed? They’re dropping out of the labor force altogether. As the chart below shows, the share of the long-term jobless who are giving up their job searches has been rising steadily, even as the job-finding rate has remained largely flat. (Not shown on the chart are the more than 50 percent who remain unemployed.)</a:t>
            </a:r>
          </a:p>
          <a:p>
            <a:pPr algn="ctr"/>
            <a:r>
              <a:rPr lang="en-US" sz="2000" dirty="0">
                <a:latin typeface="Times New Roman" panose="02020603050405020304" pitchFamily="18" charset="0"/>
                <a:cs typeface="Times New Roman" panose="02020603050405020304" pitchFamily="18" charset="0"/>
              </a:rPr>
              <a:t>Many long-term unemployed are simply giving up. More than one-third will be out of the labor force a year later, meaning they’re neither working nor looking for work. Most of them say they no longer even want a job, suggesting they’re unlikely to return to the job market in the future.</a:t>
            </a:r>
          </a:p>
        </p:txBody>
      </p:sp>
      <p:sp>
        <p:nvSpPr>
          <p:cNvPr id="5" name="TextBox 4"/>
          <p:cNvSpPr txBox="1"/>
          <p:nvPr/>
        </p:nvSpPr>
        <p:spPr>
          <a:xfrm>
            <a:off x="4953000" y="152400"/>
            <a:ext cx="3810000" cy="3046988"/>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Only about 11 percent of the long-term jobless find jobs each month, little better than in the depths of the recession. Moreover, even those who do find jobs are often able to find only </a:t>
            </a:r>
            <a:r>
              <a:rPr lang="en-US" sz="2400" dirty="0">
                <a:latin typeface="Times New Roman" panose="02020603050405020304" pitchFamily="18" charset="0"/>
                <a:cs typeface="Times New Roman" panose="02020603050405020304" pitchFamily="18" charset="0"/>
                <a:hlinkClick r:id="rId3"/>
              </a:rPr>
              <a:t>part-time</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or </a:t>
            </a:r>
            <a:r>
              <a:rPr lang="en-US" sz="2400" dirty="0" smtClean="0">
                <a:latin typeface="Times New Roman" panose="02020603050405020304" pitchFamily="18" charset="0"/>
                <a:cs typeface="Times New Roman" panose="02020603050405020304" pitchFamily="18" charset="0"/>
                <a:hlinkClick r:id="rId4"/>
              </a:rPr>
              <a:t>short-term</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work.</a:t>
            </a:r>
          </a:p>
        </p:txBody>
      </p:sp>
    </p:spTree>
    <p:extLst>
      <p:ext uri="{BB962C8B-B14F-4D97-AF65-F5344CB8AC3E}">
        <p14:creationId xmlns:p14="http://schemas.microsoft.com/office/powerpoint/2010/main" val="3299925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850900" y="1524000"/>
            <a:ext cx="7467600" cy="3429000"/>
          </a:xfrm>
          <a:prstGeom prst="rect">
            <a:avLst/>
          </a:prstGeom>
          <a:solidFill>
            <a:schemeClr val="bg1">
              <a:alpha val="80000"/>
            </a:schemeClr>
          </a:solid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800" b="1" i="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Rich rule over the poor, and the borrower becomes the lenders slave.”</a:t>
            </a:r>
          </a:p>
          <a:p>
            <a:pPr algn="ctr">
              <a:buFont typeface="Monotype Sorts" charset="2"/>
              <a:buNone/>
            </a:pPr>
            <a:r>
              <a:rPr lang="en-US" sz="2800" b="1" i="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Proverbs 22:7</a:t>
            </a:r>
            <a:endParaRPr lang="en-US" sz="2800" b="1" i="1" dirty="0" smtClean="0">
              <a:solidFill>
                <a:prstClr val="black"/>
              </a:solidFill>
              <a:effectLst>
                <a:outerShdw blurRad="38100" dist="38100" dir="2700000" algn="tl">
                  <a:srgbClr val="000000">
                    <a:alpha val="43137"/>
                  </a:srgbClr>
                </a:outerShdw>
              </a:effectLst>
              <a:latin typeface="Arial" charset="0"/>
            </a:endParaRPr>
          </a:p>
          <a:p>
            <a:pPr algn="ctr"/>
            <a:r>
              <a:rPr lang="en-US" sz="2800" b="1" i="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“If you’re smart, you don’t need debt.  If you’re dumb, it’s poisonous.”</a:t>
            </a:r>
          </a:p>
          <a:p>
            <a:pPr algn="ctr">
              <a:buFont typeface="Monotype Sorts" charset="2"/>
              <a:buNone/>
            </a:pPr>
            <a:r>
              <a:rPr lang="en-US" sz="2800" b="1" i="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Warren Buffett</a:t>
            </a:r>
          </a:p>
          <a:p>
            <a:pPr algn="ctr"/>
            <a:r>
              <a:rPr lang="en-US" sz="2800" b="1" i="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“If you’re thrifty you don’t need debt. If you’re stupid, it’s all you’ve got”.</a:t>
            </a:r>
          </a:p>
          <a:p>
            <a:pPr marL="0" indent="0" algn="ctr">
              <a:buFont typeface="Arial" pitchFamily="34" charset="0"/>
              <a:buNone/>
            </a:pPr>
            <a:r>
              <a:rPr lang="en-US" sz="2800" b="1" i="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Prof. Kuhle</a:t>
            </a:r>
            <a:endParaRPr lang="en-US" sz="2800" b="1" i="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TextBox 1"/>
          <p:cNvSpPr txBox="1"/>
          <p:nvPr/>
        </p:nvSpPr>
        <p:spPr>
          <a:xfrm>
            <a:off x="228600" y="525740"/>
            <a:ext cx="8686800" cy="523220"/>
          </a:xfrm>
          <a:prstGeom prst="rect">
            <a:avLst/>
          </a:prstGeom>
          <a:noFill/>
        </p:spPr>
        <p:txBody>
          <a:bodyPr wrap="square" rtlCol="0">
            <a:spAutoFit/>
          </a:bodyPr>
          <a:lstStyle/>
          <a:p>
            <a:pPr eaLnBrk="0" fontAlgn="base" hangingPunct="0">
              <a:spcBef>
                <a:spcPct val="0"/>
              </a:spcBef>
              <a:spcAft>
                <a:spcPct val="0"/>
              </a:spcAft>
            </a:pPr>
            <a:r>
              <a:rPr lang="en-US" sz="2800" b="1" u="sng" dirty="0">
                <a:solidFill>
                  <a:prstClr val="black"/>
                </a:solidFill>
                <a:latin typeface="Times New Roman" pitchFamily="18" charset="0"/>
              </a:rPr>
              <a:t>FINANCIAL BONDAGE           DROWNING IN DEBT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3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3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3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3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3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3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3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3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8.xml><?xml version="1.0" encoding="utf-8"?>
<a:theme xmlns:a="http://schemas.openxmlformats.org/drawingml/2006/main" name="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4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0.xml><?xml version="1.0" encoding="utf-8"?>
<a:theme xmlns:a="http://schemas.openxmlformats.org/drawingml/2006/main" name="4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1.xml><?xml version="1.0" encoding="utf-8"?>
<a:theme xmlns:a="http://schemas.openxmlformats.org/drawingml/2006/main" name="4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2.xml><?xml version="1.0" encoding="utf-8"?>
<a:theme xmlns:a="http://schemas.openxmlformats.org/drawingml/2006/main" name="4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3.xml><?xml version="1.0" encoding="utf-8"?>
<a:theme xmlns:a="http://schemas.openxmlformats.org/drawingml/2006/main" name="4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4.xml><?xml version="1.0" encoding="utf-8"?>
<a:theme xmlns:a="http://schemas.openxmlformats.org/drawingml/2006/main" name="4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5.xml><?xml version="1.0" encoding="utf-8"?>
<a:theme xmlns:a="http://schemas.openxmlformats.org/drawingml/2006/main" name="4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6.xml><?xml version="1.0" encoding="utf-8"?>
<a:theme xmlns:a="http://schemas.openxmlformats.org/drawingml/2006/main" name="4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7.xml><?xml version="1.0" encoding="utf-8"?>
<a:theme xmlns:a="http://schemas.openxmlformats.org/drawingml/2006/main" name="4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8.xml><?xml version="1.0" encoding="utf-8"?>
<a:theme xmlns:a="http://schemas.openxmlformats.org/drawingml/2006/main" name="5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9.xml><?xml version="1.0" encoding="utf-8"?>
<a:theme xmlns:a="http://schemas.openxmlformats.org/drawingml/2006/main" name="5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0.xml><?xml version="1.0" encoding="utf-8"?>
<a:theme xmlns:a="http://schemas.openxmlformats.org/drawingml/2006/main" name="5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1.xml><?xml version="1.0" encoding="utf-8"?>
<a:theme xmlns:a="http://schemas.openxmlformats.org/drawingml/2006/main" name="5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494</TotalTime>
  <Words>3563</Words>
  <Application>Microsoft Office PowerPoint</Application>
  <PresentationFormat>On-screen Show (4:3)</PresentationFormat>
  <Paragraphs>414</Paragraphs>
  <Slides>66</Slides>
  <Notes>37</Notes>
  <HiddenSlides>0</HiddenSlides>
  <MMClips>0</MMClips>
  <ScaleCrop>false</ScaleCrop>
  <HeadingPairs>
    <vt:vector size="6" baseType="variant">
      <vt:variant>
        <vt:lpstr>Theme</vt:lpstr>
      </vt:variant>
      <vt:variant>
        <vt:i4>51</vt:i4>
      </vt:variant>
      <vt:variant>
        <vt:lpstr>Embedded OLE Servers</vt:lpstr>
      </vt:variant>
      <vt:variant>
        <vt:i4>1</vt:i4>
      </vt:variant>
      <vt:variant>
        <vt:lpstr>Slide Titles</vt:lpstr>
      </vt:variant>
      <vt:variant>
        <vt:i4>66</vt:i4>
      </vt:variant>
    </vt:vector>
  </HeadingPairs>
  <TitlesOfParts>
    <vt:vector size="118" baseType="lpstr">
      <vt:lpstr>1_Office Theme</vt:lpstr>
      <vt:lpstr>2_Office Theme</vt:lpstr>
      <vt:lpstr>3_Office Theme</vt:lpstr>
      <vt:lpstr>4_Office Theme</vt:lpstr>
      <vt:lpstr>5_Office Theme</vt:lpstr>
      <vt:lpstr>6_Office Theme</vt:lpstr>
      <vt:lpstr>8_Office Theme</vt:lpstr>
      <vt:lpstr>9_Office Theme</vt:lpstr>
      <vt:lpstr>10_Office Theme</vt:lpstr>
      <vt:lpstr>11_Office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23_Office Theme</vt:lpstr>
      <vt:lpstr>24_Office Theme</vt:lpstr>
      <vt:lpstr>25_Office Theme</vt:lpstr>
      <vt:lpstr>26_Office Theme</vt:lpstr>
      <vt:lpstr>27_Office Theme</vt:lpstr>
      <vt:lpstr>28_Office Theme</vt:lpstr>
      <vt:lpstr>29_Office Theme</vt:lpstr>
      <vt:lpstr>30_Office Theme</vt:lpstr>
      <vt:lpstr>31_Office Theme</vt:lpstr>
      <vt:lpstr>32_Office Theme</vt:lpstr>
      <vt:lpstr>33_Office Theme</vt:lpstr>
      <vt:lpstr>34_Office Theme</vt:lpstr>
      <vt:lpstr>35_Office Theme</vt:lpstr>
      <vt:lpstr>36_Office Theme</vt:lpstr>
      <vt:lpstr>37_Office Theme</vt:lpstr>
      <vt:lpstr>38_Office Theme</vt:lpstr>
      <vt:lpstr>39_Office Theme</vt:lpstr>
      <vt:lpstr>40_Office Theme</vt:lpstr>
      <vt:lpstr>41_Office Theme</vt:lpstr>
      <vt:lpstr>42_Office Theme</vt:lpstr>
      <vt:lpstr>43_Office Theme</vt:lpstr>
      <vt:lpstr>44_Office Theme</vt:lpstr>
      <vt:lpstr>45_Office Theme</vt:lpstr>
      <vt:lpstr>46_Office Theme</vt:lpstr>
      <vt:lpstr>47_Office Theme</vt:lpstr>
      <vt:lpstr>48_Office Theme</vt:lpstr>
      <vt:lpstr>49_Office Theme</vt:lpstr>
      <vt:lpstr>50_Office Theme</vt:lpstr>
      <vt:lpstr>51_Office Theme</vt:lpstr>
      <vt:lpstr>52_Office Theme</vt:lpstr>
      <vt:lpstr>53_Office Theme</vt:lpstr>
      <vt:lpstr>ClipArt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Red Flags (continued)</vt:lpstr>
      <vt:lpstr>PowerPoint Presentation</vt:lpstr>
      <vt:lpstr>PowerPoint Presentation</vt:lpstr>
      <vt:lpstr>Introduction (continued)</vt:lpstr>
      <vt:lpstr>Introduction (continued)</vt:lpstr>
      <vt:lpstr>The Secret of Investing:  Compound Interest</vt:lpstr>
      <vt:lpstr>PowerPoint Presentation</vt:lpstr>
      <vt:lpstr>Compound Interest: Another Example</vt:lpstr>
      <vt:lpstr>The Typical American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Managing Your Own Financial Affairs</vt:lpstr>
      <vt:lpstr>The Personal Financial Management Process</vt:lpstr>
      <vt:lpstr>1.  Establish Your Financial Goals</vt:lpstr>
      <vt:lpstr>PowerPoint Presentation</vt:lpstr>
      <vt:lpstr>  1. Establish Your Financial Goals (continued)</vt:lpstr>
      <vt:lpstr> Establish Your Financial Goals (continued)</vt:lpstr>
      <vt:lpstr>  Establish Your Financial Goals (continued)</vt:lpstr>
      <vt:lpstr>2.  Get Started Now</vt:lpstr>
      <vt:lpstr>2.  Get Started Now (continued)</vt:lpstr>
      <vt:lpstr>2.  Get Started Now (continued)</vt:lpstr>
      <vt:lpstr>4.  Buy the Right Life Insurance</vt:lpstr>
      <vt:lpstr>4. Buy the Right Life Insurance  </vt:lpstr>
      <vt:lpstr>4.  Buy the Right Life Insurance (continued)</vt:lpstr>
      <vt:lpstr>4.  Buy the Right Life Insurance (continued)</vt:lpstr>
      <vt:lpstr>Types of Insurance</vt:lpstr>
      <vt:lpstr>Protection Profile</vt:lpstr>
      <vt:lpstr>Types of Insurance (continued)</vt:lpstr>
      <vt:lpstr>Protection Profile</vt:lpstr>
      <vt:lpstr>Whole Life Policy vs. Term plus IRA</vt:lpstr>
      <vt:lpstr>Whole Life Policy vs. Term plus IRA (continued)</vt:lpstr>
      <vt:lpstr>Whole Life Policy has:</vt:lpstr>
      <vt:lpstr>Beat Uncle Sam With a Retirement Plan</vt:lpstr>
      <vt:lpstr>Beat Uncle Sam With a Retirement Plan (continued)</vt:lpstr>
      <vt:lpstr>Beat Uncle Sam With a Retirement Plan (continued)</vt:lpstr>
      <vt:lpstr>Review 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Kuhle</dc:creator>
  <cp:lastModifiedBy>James Kuhle</cp:lastModifiedBy>
  <cp:revision>63</cp:revision>
  <dcterms:created xsi:type="dcterms:W3CDTF">2014-06-13T22:13:25Z</dcterms:created>
  <dcterms:modified xsi:type="dcterms:W3CDTF">2015-08-05T21:24:32Z</dcterms:modified>
</cp:coreProperties>
</file>