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8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44BA3-B2F6-4F3C-A633-D3B1E3C62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6FEE2-31DF-405F-B3DF-F98CE4D0B9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192EB-0DC4-4E44-A0F1-8EB08DD88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DEE22-4F18-4F4F-A1BB-518C34AE8D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CEB3A-6D05-400A-AFA7-B564FA365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BB8C9-18FF-4794-81A5-6DD9D87E8B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27C42-AA53-441B-9CF5-7E8A579208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A373F-7388-4BDD-8864-2CA1B0D0B7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13159-107C-42AB-88FF-9CD275DC43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460AB-EE21-491E-8D26-1B099D8FFF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9E741-0097-4BDA-8837-356B58279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  <p:sndAc>
      <p:stSnd>
        <p:snd r:embed="rId1" name="WHOOSH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04B004-04E5-4AAE-A5B4-7E96F5AF27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ld"/>
    <p:sndAc>
      <p:stSnd>
        <p:snd r:embed="rId13" name="WHOOSH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066800"/>
            <a:ext cx="7467600" cy="360363"/>
          </a:xfrm>
          <a:prstGeom prst="rect">
            <a:avLst/>
          </a:prstGeom>
          <a:noFill/>
        </p:spPr>
      </p:pic>
      <p:pic>
        <p:nvPicPr>
          <p:cNvPr id="2056" name="Picture 8" descr="C:\aol30\download\Coke pics\coke2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2971800"/>
            <a:ext cx="4800600" cy="15938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6858000" cy="1143000"/>
          </a:xfrm>
        </p:spPr>
        <p:txBody>
          <a:bodyPr/>
          <a:lstStyle/>
          <a:p>
            <a:r>
              <a:rPr lang="en-US"/>
              <a:t>Coca-Cola’s Mission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752600"/>
            <a:ext cx="68580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Mission + Commitment = Focus</a:t>
            </a:r>
          </a:p>
          <a:p>
            <a:pPr algn="ctr">
              <a:buFontTx/>
              <a:buNone/>
            </a:pP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		Focus + Action = Results</a:t>
            </a:r>
            <a:endParaRPr lang="en-US"/>
          </a:p>
          <a:p>
            <a:r>
              <a:rPr lang="en-US" sz="2400"/>
              <a:t>Mission statement: “We exist to create value for our share owners on a long-term basis by building a business that enhances The Coca-Cola Company’s trademarks. This is also our ultimate commitment</a:t>
            </a:r>
            <a:r>
              <a:rPr lang="en-US"/>
              <a:t>.</a:t>
            </a:r>
            <a:r>
              <a:rPr lang="en-US" sz="2400"/>
              <a:t> As the world’s largest beverage company, we refresh that world. We do this by developing superior soft drinks, both carbonated and non-carbonated, and profitable non-alcoholic beverage systems that create value for our Company, our bottling partners and our customers.”</a:t>
            </a:r>
            <a:endParaRPr lang="en-US"/>
          </a:p>
        </p:txBody>
      </p:sp>
      <p:pic>
        <p:nvPicPr>
          <p:cNvPr id="12292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2954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781800" cy="1295400"/>
          </a:xfrm>
        </p:spPr>
        <p:txBody>
          <a:bodyPr/>
          <a:lstStyle/>
          <a:p>
            <a:r>
              <a:rPr lang="en-US"/>
              <a:t>Coca-Cola’s Objectives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7010400" cy="4114800"/>
          </a:xfrm>
        </p:spPr>
        <p:txBody>
          <a:bodyPr/>
          <a:lstStyle/>
          <a:p>
            <a:r>
              <a:rPr lang="en-US"/>
              <a:t>Coca-Cola’s first objective is to maximize share owner value over time.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Maximize long-term cash flow 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To ensure the strongest and most efficient production, distribution, and marketing systems possible</a:t>
            </a:r>
          </a:p>
          <a:p>
            <a:endParaRPr lang="en-US"/>
          </a:p>
        </p:txBody>
      </p:sp>
      <p:pic>
        <p:nvPicPr>
          <p:cNvPr id="1331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6781800" cy="1143000"/>
          </a:xfrm>
        </p:spPr>
        <p:txBody>
          <a:bodyPr/>
          <a:lstStyle/>
          <a:p>
            <a:r>
              <a:rPr lang="en-US"/>
              <a:t>Coca-Cola’s Internal Environment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Coca-Cola produces franchise products.</a:t>
            </a:r>
          </a:p>
          <a:p>
            <a:pPr lvl="1"/>
            <a:r>
              <a:rPr lang="en-US"/>
              <a:t>Products do not have substitutes</a:t>
            </a:r>
          </a:p>
          <a:p>
            <a:pPr lvl="1"/>
            <a:r>
              <a:rPr lang="en-US"/>
              <a:t>Coca-Cola is a low cost leader</a:t>
            </a:r>
          </a:p>
          <a:p>
            <a:pPr lvl="1"/>
            <a:r>
              <a:rPr lang="en-US"/>
              <a:t>Coca-Cola has the largest plant capacity in the world and therefore enjoys significant economies of scale.</a:t>
            </a:r>
          </a:p>
          <a:p>
            <a:pPr lvl="1"/>
            <a:r>
              <a:rPr lang="en-US"/>
              <a:t>Low regulatory restrictions placed on the Company.</a:t>
            </a:r>
          </a:p>
        </p:txBody>
      </p:sp>
      <p:pic>
        <p:nvPicPr>
          <p:cNvPr id="1434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6781800" cy="1143000"/>
          </a:xfrm>
        </p:spPr>
        <p:txBody>
          <a:bodyPr/>
          <a:lstStyle/>
          <a:p>
            <a:r>
              <a:rPr lang="en-US"/>
              <a:t>Coca-Cola’s Marketing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In 1997, Coca-Cola gave their products a “global facelift”</a:t>
            </a:r>
          </a:p>
          <a:p>
            <a:r>
              <a:rPr lang="en-US"/>
              <a:t>Created new graphics for packaging, POS materials, street signs, trucks and vending machines.</a:t>
            </a:r>
          </a:p>
          <a:p>
            <a:r>
              <a:rPr lang="en-US"/>
              <a:t>New global advertisement “Welcome to the World”</a:t>
            </a:r>
          </a:p>
          <a:p>
            <a:r>
              <a:rPr lang="en-US"/>
              <a:t>Put Coca-Cola “within an arm’s reach of desire”</a:t>
            </a:r>
          </a:p>
        </p:txBody>
      </p:sp>
      <p:pic>
        <p:nvPicPr>
          <p:cNvPr id="1536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6781800" cy="1143000"/>
          </a:xfrm>
        </p:spPr>
        <p:txBody>
          <a:bodyPr/>
          <a:lstStyle/>
          <a:p>
            <a:r>
              <a:rPr lang="en-US"/>
              <a:t>Coca-Cola’s Operations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6858000" cy="4114800"/>
          </a:xfrm>
        </p:spPr>
        <p:txBody>
          <a:bodyPr/>
          <a:lstStyle/>
          <a:p>
            <a:r>
              <a:rPr lang="en-US"/>
              <a:t>Coca-Cola’s strategy of strengthening their distribution system, particularly in China and India.</a:t>
            </a:r>
          </a:p>
          <a:p>
            <a:r>
              <a:rPr lang="en-US"/>
              <a:t>Coca-Cola purchases under-performing bottling systems, improves them and sells them back to strong, existing bottlers.</a:t>
            </a:r>
          </a:p>
          <a:p>
            <a:r>
              <a:rPr lang="en-US"/>
              <a:t>This strategy increases the operational efficiency of Coca-Cola’s distribution.</a:t>
            </a:r>
          </a:p>
        </p:txBody>
      </p:sp>
      <p:pic>
        <p:nvPicPr>
          <p:cNvPr id="16388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447800"/>
          </a:xfrm>
        </p:spPr>
        <p:txBody>
          <a:bodyPr/>
          <a:lstStyle/>
          <a:p>
            <a:r>
              <a:rPr lang="en-US"/>
              <a:t>Coca-Cola’s Finance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Coca-Cola’s concentrate business is a cash cow.</a:t>
            </a:r>
          </a:p>
          <a:p>
            <a:r>
              <a:rPr lang="en-US"/>
              <a:t>In 1997, Coca-Cola generated $4 billion in operating cash flow</a:t>
            </a:r>
          </a:p>
          <a:p>
            <a:r>
              <a:rPr lang="en-US"/>
              <a:t>Coca-Cola invests this in 3 ways</a:t>
            </a:r>
          </a:p>
          <a:p>
            <a:pPr lvl="1"/>
            <a:r>
              <a:rPr lang="en-US"/>
              <a:t>invest in bottling &amp; concentrate plants</a:t>
            </a:r>
          </a:p>
          <a:p>
            <a:pPr lvl="1"/>
            <a:r>
              <a:rPr lang="en-US"/>
              <a:t>pay dividends to share owners</a:t>
            </a:r>
          </a:p>
          <a:p>
            <a:pPr lvl="1"/>
            <a:r>
              <a:rPr lang="en-US"/>
              <a:t>repurchases their shares</a:t>
            </a:r>
          </a:p>
        </p:txBody>
      </p:sp>
      <p:pic>
        <p:nvPicPr>
          <p:cNvPr id="17412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219200"/>
          </a:xfrm>
        </p:spPr>
        <p:txBody>
          <a:bodyPr/>
          <a:lstStyle/>
          <a:p>
            <a:r>
              <a:rPr lang="en-US"/>
              <a:t>Coca-Cola’s I.S.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7239000" cy="4114800"/>
          </a:xfrm>
        </p:spPr>
        <p:txBody>
          <a:bodyPr/>
          <a:lstStyle/>
          <a:p>
            <a:r>
              <a:rPr lang="en-US"/>
              <a:t>Coca-Cola faces the threat of the Y2K problem with its computer programs and those of its suppliers/customers.</a:t>
            </a:r>
          </a:p>
          <a:p>
            <a:r>
              <a:rPr lang="en-US"/>
              <a:t>Coca-Cola has been proactive in the situation.</a:t>
            </a:r>
          </a:p>
          <a:p>
            <a:r>
              <a:rPr lang="en-US"/>
              <a:t>Coca-Cola will survey the company’s critical suppliers/customers to determine their status on Y2K compliance.</a:t>
            </a:r>
          </a:p>
        </p:txBody>
      </p:sp>
      <p:pic>
        <p:nvPicPr>
          <p:cNvPr id="1843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934200" cy="1143000"/>
          </a:xfrm>
        </p:spPr>
        <p:txBody>
          <a:bodyPr/>
          <a:lstStyle/>
          <a:p>
            <a:r>
              <a:rPr lang="en-US"/>
              <a:t>Coca-Cola’s External Environment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endParaRPr lang="en-US"/>
          </a:p>
          <a:p>
            <a:pPr>
              <a:lnSpc>
                <a:spcPct val="20000"/>
              </a:lnSpc>
            </a:pPr>
            <a:r>
              <a:rPr lang="en-US"/>
              <a:t>External environment consists of:</a:t>
            </a:r>
          </a:p>
          <a:p>
            <a:pPr lvl="1"/>
            <a:r>
              <a:rPr lang="en-US"/>
              <a:t>Economic</a:t>
            </a:r>
          </a:p>
          <a:p>
            <a:pPr lvl="1">
              <a:buFontTx/>
              <a:buNone/>
            </a:pPr>
            <a:endParaRPr lang="en-US"/>
          </a:p>
          <a:p>
            <a:pPr lvl="1"/>
            <a:r>
              <a:rPr lang="en-US"/>
              <a:t>Social/Demographic</a:t>
            </a:r>
          </a:p>
          <a:p>
            <a:pPr lvl="1"/>
            <a:endParaRPr lang="en-US"/>
          </a:p>
          <a:p>
            <a:pPr lvl="1"/>
            <a:r>
              <a:rPr lang="en-US"/>
              <a:t>Ecological</a:t>
            </a:r>
          </a:p>
          <a:p>
            <a:pPr lvl="1">
              <a:buFontTx/>
              <a:buNone/>
            </a:pPr>
            <a:endParaRPr lang="en-US"/>
          </a:p>
          <a:p>
            <a:pPr lvl="1"/>
            <a:r>
              <a:rPr lang="en-US"/>
              <a:t>Political</a:t>
            </a:r>
          </a:p>
        </p:txBody>
      </p:sp>
      <p:pic>
        <p:nvPicPr>
          <p:cNvPr id="1946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Economic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Coca-Cola’s products are somewhat sensitive to economic slumps</a:t>
            </a:r>
          </a:p>
          <a:p>
            <a:pPr lvl="1"/>
            <a:r>
              <a:rPr lang="en-US"/>
              <a:t>Loyal patrons, however, view Coca-Cola as an inexpensive pleasure</a:t>
            </a:r>
          </a:p>
          <a:p>
            <a:pPr lvl="1"/>
            <a:r>
              <a:rPr lang="en-US"/>
              <a:t>Disposable income is generally rising around the world</a:t>
            </a:r>
          </a:p>
          <a:p>
            <a:pPr lvl="1">
              <a:buFontTx/>
              <a:buNone/>
            </a:pPr>
            <a:endParaRPr lang="en-US" sz="1400"/>
          </a:p>
          <a:p>
            <a:pPr lvl="1">
              <a:buFontTx/>
              <a:buNone/>
            </a:pPr>
            <a:r>
              <a:rPr lang="en-US" sz="1400" i="1"/>
              <a:t>Coke is exactly the kind of company I like.  I like products I can understand.  I don’t know what a transistor is, but I appreciate the contents of a Coke can.  Berkshire Hathaway’s purchase of stock in the Coca-Cola company was the ultimate case of me putting my money where my mouth was.  -- Warren Buffett</a:t>
            </a:r>
            <a:endParaRPr lang="en-US" i="1"/>
          </a:p>
        </p:txBody>
      </p:sp>
      <p:pic>
        <p:nvPicPr>
          <p:cNvPr id="2048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Economic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Coca-Cola’s business in foreign currencies result in currency exposure of the company.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Strong U.S. dollar means weaker currencies elsewhere.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Coca-Cola utilizes hedging tools to minimize this risk.</a:t>
            </a:r>
          </a:p>
        </p:txBody>
      </p:sp>
      <p:pic>
        <p:nvPicPr>
          <p:cNvPr id="21508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6858000" cy="914400"/>
          </a:xfrm>
        </p:spPr>
        <p:txBody>
          <a:bodyPr/>
          <a:lstStyle/>
          <a:p>
            <a:r>
              <a:rPr lang="en-US">
                <a:latin typeface="Univers" pitchFamily="34" charset="0"/>
              </a:rPr>
              <a:t>Coca-Cola’s History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6705600" cy="4114800"/>
          </a:xfrm>
        </p:spPr>
        <p:txBody>
          <a:bodyPr/>
          <a:lstStyle/>
          <a:p>
            <a:r>
              <a:rPr lang="en-US">
                <a:latin typeface="Univers" pitchFamily="34" charset="0"/>
              </a:rPr>
              <a:t>Invented in May of 1886 by Dr. John Styth Pemberton</a:t>
            </a:r>
          </a:p>
          <a:p>
            <a:r>
              <a:rPr lang="en-US">
                <a:latin typeface="Univers" pitchFamily="34" charset="0"/>
              </a:rPr>
              <a:t>First glass sold for 5 cents at Jacob’s Pharmacy in Atlanta</a:t>
            </a:r>
          </a:p>
          <a:p>
            <a:r>
              <a:rPr lang="en-US">
                <a:latin typeface="Univers" pitchFamily="34" charset="0"/>
              </a:rPr>
              <a:t>May 29, 1886- first newspaper advertisement pronounced it “Delicious and Refreshing” </a:t>
            </a:r>
          </a:p>
        </p:txBody>
      </p:sp>
      <p:pic>
        <p:nvPicPr>
          <p:cNvPr id="410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143000"/>
          </a:xfrm>
        </p:spPr>
        <p:txBody>
          <a:bodyPr/>
          <a:lstStyle/>
          <a:p>
            <a:r>
              <a:rPr lang="en-US"/>
              <a:t>Coca-Cola’s Social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Consumption has been proven to be inversely correlated with age.</a:t>
            </a:r>
          </a:p>
          <a:p>
            <a:pPr>
              <a:lnSpc>
                <a:spcPct val="7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Health-Conscious Baby-Boomers are turning towards healthier alternatives.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r>
              <a:rPr lang="en-US"/>
              <a:t>Coca-Cola’s Nestea products are geared towards this market segment.</a:t>
            </a:r>
          </a:p>
        </p:txBody>
      </p:sp>
      <p:pic>
        <p:nvPicPr>
          <p:cNvPr id="22532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Technological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The world is getting smaller due to increased technological capacities.</a:t>
            </a:r>
          </a:p>
          <a:p>
            <a:endParaRPr lang="en-US"/>
          </a:p>
          <a:p>
            <a:r>
              <a:rPr lang="en-US"/>
              <a:t>a “Global Teenager” has emerged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Coca-Cola is equipped to market this group.</a:t>
            </a:r>
          </a:p>
        </p:txBody>
      </p:sp>
      <p:pic>
        <p:nvPicPr>
          <p:cNvPr id="2355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219200"/>
          </a:xfrm>
        </p:spPr>
        <p:txBody>
          <a:bodyPr/>
          <a:lstStyle/>
          <a:p>
            <a:r>
              <a:rPr lang="en-US"/>
              <a:t>Coca-Cola’s Political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Coca-Cola has been faced with an Anti-Trust suit from Pepsi</a:t>
            </a:r>
          </a:p>
          <a:p>
            <a:r>
              <a:rPr lang="en-US"/>
              <a:t>Pepsi claims Coca-Cola has monopolized the fountain-dispensing market.</a:t>
            </a:r>
          </a:p>
          <a:p>
            <a:r>
              <a:rPr lang="en-US"/>
              <a:t>Suit seeks unspecified damages and asks the court to stop Coca-Cola from prohibiting Pepsi products.</a:t>
            </a:r>
          </a:p>
        </p:txBody>
      </p:sp>
      <p:pic>
        <p:nvPicPr>
          <p:cNvPr id="2458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Ecological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133600"/>
            <a:ext cx="6858000" cy="4114800"/>
          </a:xfrm>
        </p:spPr>
        <p:txBody>
          <a:bodyPr/>
          <a:lstStyle/>
          <a:p>
            <a:r>
              <a:rPr lang="en-US" dirty="0"/>
              <a:t>Coca-Cola’s aluminum cans are recyclable.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dirty="0"/>
              <a:t>Coca-Cola’s plastic containers are also recyclable.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dirty="0"/>
              <a:t>Coca-Cola’s cardboard containers are made out of recycled materials.</a:t>
            </a:r>
          </a:p>
        </p:txBody>
      </p:sp>
      <p:pic>
        <p:nvPicPr>
          <p:cNvPr id="2560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6934200" cy="1143000"/>
          </a:xfrm>
        </p:spPr>
        <p:txBody>
          <a:bodyPr/>
          <a:lstStyle/>
          <a:p>
            <a:r>
              <a:rPr lang="en-US"/>
              <a:t>Rivalry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 dirty="0"/>
              <a:t>Pepsi is Coca-Cola’s main rival</a:t>
            </a:r>
          </a:p>
          <a:p>
            <a:r>
              <a:rPr lang="en-US" dirty="0"/>
              <a:t>Coca-Cola prevailed from the “Cola Wars”</a:t>
            </a:r>
          </a:p>
          <a:p>
            <a:r>
              <a:rPr lang="en-US" dirty="0"/>
              <a:t>Coca-Cola has two of the top three soft drinks:</a:t>
            </a:r>
          </a:p>
          <a:p>
            <a:pPr lvl="1"/>
            <a:r>
              <a:rPr lang="en-US" dirty="0"/>
              <a:t>Coca-Cola Classic (#1)</a:t>
            </a:r>
          </a:p>
          <a:p>
            <a:pPr lvl="1"/>
            <a:r>
              <a:rPr lang="en-US" dirty="0"/>
              <a:t>Pepsi (#2)</a:t>
            </a:r>
          </a:p>
          <a:p>
            <a:pPr lvl="1"/>
            <a:r>
              <a:rPr lang="en-US" dirty="0"/>
              <a:t>Diet Coke (#3)</a:t>
            </a:r>
          </a:p>
        </p:txBody>
      </p:sp>
      <p:pic>
        <p:nvPicPr>
          <p:cNvPr id="27652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143000"/>
          </a:xfrm>
        </p:spPr>
        <p:txBody>
          <a:bodyPr/>
          <a:lstStyle/>
          <a:p>
            <a:r>
              <a:rPr lang="en-US"/>
              <a:t>Supplier Power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Coca-Cola faces no significant threats in this area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/>
          </a:p>
          <a:p>
            <a:r>
              <a:rPr lang="en-US"/>
              <a:t>Within U.S., Coca-Cola uses high fructose corn syrup as a raw material.</a:t>
            </a:r>
          </a:p>
          <a:p>
            <a:pPr>
              <a:lnSpc>
                <a:spcPct val="0"/>
              </a:lnSpc>
              <a:buFontTx/>
              <a:buNone/>
            </a:pPr>
            <a:endParaRPr lang="en-US"/>
          </a:p>
          <a:p>
            <a:r>
              <a:rPr lang="en-US"/>
              <a:t>Outside U.S., Coca-Cola uses sucrose</a:t>
            </a:r>
          </a:p>
          <a:p>
            <a:pPr>
              <a:lnSpc>
                <a:spcPct val="20000"/>
              </a:lnSpc>
              <a:buFontTx/>
              <a:buNone/>
            </a:pPr>
            <a:endParaRPr lang="en-US"/>
          </a:p>
          <a:p>
            <a:r>
              <a:rPr lang="en-US"/>
              <a:t>Both are readily available therefore restricting supplier power.</a:t>
            </a:r>
          </a:p>
        </p:txBody>
      </p:sp>
      <p:pic>
        <p:nvPicPr>
          <p:cNvPr id="2867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143000"/>
          </a:xfrm>
        </p:spPr>
        <p:txBody>
          <a:bodyPr/>
          <a:lstStyle/>
          <a:p>
            <a:r>
              <a:rPr lang="en-US"/>
              <a:t>Buyer Power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Coca-Cola was restricted from vertically integrating until 1980.</a:t>
            </a:r>
          </a:p>
          <a:p>
            <a:pPr>
              <a:lnSpc>
                <a:spcPct val="10000"/>
              </a:lnSpc>
              <a:buFontTx/>
              <a:buNone/>
            </a:pPr>
            <a:endParaRPr lang="en-US"/>
          </a:p>
          <a:p>
            <a:r>
              <a:rPr lang="en-US"/>
              <a:t>With this restriction lifted, Coca-Cola has been investing in its distribution systems to improve them.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/>
          </a:p>
          <a:p>
            <a:r>
              <a:rPr lang="en-US"/>
              <a:t>These distribution systems therefore have no power over Coca-Cola.</a:t>
            </a:r>
          </a:p>
        </p:txBody>
      </p:sp>
      <p:pic>
        <p:nvPicPr>
          <p:cNvPr id="2970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143000"/>
          </a:xfrm>
        </p:spPr>
        <p:txBody>
          <a:bodyPr/>
          <a:lstStyle/>
          <a:p>
            <a:r>
              <a:rPr lang="en-US"/>
              <a:t>Threat of Substitutes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133600"/>
            <a:ext cx="6858000" cy="4114800"/>
          </a:xfrm>
        </p:spPr>
        <p:txBody>
          <a:bodyPr/>
          <a:lstStyle/>
          <a:p>
            <a:r>
              <a:rPr lang="en-US" dirty="0"/>
              <a:t>Coca-Cola has successfully differentiated their product.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dirty="0"/>
              <a:t>Loyal Coca-Cola patrons do not see Pepsi as a conceivable substitute.</a:t>
            </a:r>
          </a:p>
          <a:p>
            <a:pPr>
              <a:buFontTx/>
              <a:buNone/>
            </a:pPr>
            <a:endParaRPr lang="en-US" sz="1200" dirty="0"/>
          </a:p>
          <a:p>
            <a:r>
              <a:rPr lang="en-US" dirty="0"/>
              <a:t>Tremendous brand loyalty minimizes threat of substitutes.</a:t>
            </a:r>
          </a:p>
        </p:txBody>
      </p:sp>
      <p:pic>
        <p:nvPicPr>
          <p:cNvPr id="3072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Threat of New Entrants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2286000"/>
            <a:ext cx="6858000" cy="4114800"/>
          </a:xfrm>
        </p:spPr>
        <p:txBody>
          <a:bodyPr/>
          <a:lstStyle/>
          <a:p>
            <a:r>
              <a:rPr lang="en-US" dirty="0"/>
              <a:t>Coca-Cola enjoys significant economies of scale.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 sz="1200" dirty="0"/>
          </a:p>
          <a:p>
            <a:r>
              <a:rPr lang="en-US" dirty="0"/>
              <a:t>Coca-Cola has huge market share.</a:t>
            </a:r>
          </a:p>
          <a:p>
            <a:pPr>
              <a:lnSpc>
                <a:spcPct val="0"/>
              </a:lnSpc>
              <a:buFontTx/>
              <a:buNone/>
            </a:pPr>
            <a:endParaRPr lang="en-US" dirty="0"/>
          </a:p>
          <a:p>
            <a:r>
              <a:rPr lang="en-US" dirty="0"/>
              <a:t>Coca-Cola has tremendous brand loyalty.</a:t>
            </a:r>
          </a:p>
          <a:p>
            <a:pPr>
              <a:lnSpc>
                <a:spcPct val="30000"/>
              </a:lnSpc>
              <a:buFontTx/>
              <a:buNone/>
            </a:pPr>
            <a:endParaRPr lang="en-US" sz="1200" dirty="0"/>
          </a:p>
          <a:p>
            <a:r>
              <a:rPr lang="en-US" dirty="0"/>
              <a:t>These factors minimize the threat of new entrants into the soda industry.</a:t>
            </a:r>
          </a:p>
        </p:txBody>
      </p:sp>
      <p:pic>
        <p:nvPicPr>
          <p:cNvPr id="31748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858000" cy="1143000"/>
          </a:xfrm>
        </p:spPr>
        <p:txBody>
          <a:bodyPr/>
          <a:lstStyle/>
          <a:p>
            <a:r>
              <a:rPr lang="en-US"/>
              <a:t>Corporate Level Strategy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209800"/>
            <a:ext cx="6858000" cy="4114800"/>
          </a:xfrm>
        </p:spPr>
        <p:txBody>
          <a:bodyPr/>
          <a:lstStyle/>
          <a:p>
            <a:r>
              <a:rPr lang="en-US" dirty="0"/>
              <a:t>Coca-Cola has long been committed to a product development strategy.</a:t>
            </a:r>
          </a:p>
          <a:p>
            <a:pPr>
              <a:lnSpc>
                <a:spcPct val="40000"/>
              </a:lnSpc>
              <a:buFontTx/>
              <a:buNone/>
            </a:pPr>
            <a:endParaRPr lang="en-US" sz="1200" dirty="0"/>
          </a:p>
          <a:p>
            <a:r>
              <a:rPr lang="en-US" dirty="0"/>
              <a:t>This allow Coca-Cola to penetrate existing markets with new products due to their high brand awareness.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sz="1200" dirty="0"/>
          </a:p>
          <a:p>
            <a:r>
              <a:rPr lang="en-US" dirty="0"/>
              <a:t>This strategy capitalizes on Coca-Cola’s favorable trademark reputation.</a:t>
            </a:r>
          </a:p>
        </p:txBody>
      </p:sp>
      <p:pic>
        <p:nvPicPr>
          <p:cNvPr id="32772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Development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981200"/>
            <a:ext cx="6705600" cy="4114800"/>
          </a:xfrm>
        </p:spPr>
        <p:txBody>
          <a:bodyPr/>
          <a:lstStyle/>
          <a:p>
            <a:r>
              <a:rPr lang="en-US"/>
              <a:t>April 1888, Dr. Pemberton sold off his interest in Coca-Cola and passed away two days after.</a:t>
            </a:r>
          </a:p>
          <a:p>
            <a:r>
              <a:rPr lang="en-US"/>
              <a:t>April 1888, Asa Candler began buying up Coca-Cola shares</a:t>
            </a:r>
          </a:p>
          <a:p>
            <a:r>
              <a:rPr lang="en-US"/>
              <a:t>By 1892, Asa Candler was sole proprietor of Coca-Cola for a total investment of $2,300.</a:t>
            </a:r>
          </a:p>
        </p:txBody>
      </p:sp>
      <p:pic>
        <p:nvPicPr>
          <p:cNvPr id="512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362200" y="457200"/>
          <a:ext cx="5562599" cy="4343406"/>
        </p:xfrm>
        <a:graphic>
          <a:graphicData uri="http://schemas.openxmlformats.org/drawingml/2006/table">
            <a:tbl>
              <a:tblPr/>
              <a:tblGrid>
                <a:gridCol w="1672102"/>
                <a:gridCol w="1583514"/>
                <a:gridCol w="697631"/>
                <a:gridCol w="1609352"/>
              </a:tblGrid>
              <a:tr h="31524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1" i="1" u="sng" strike="noStrike">
                          <a:latin typeface="Arial"/>
                        </a:rPr>
                        <a:t>Decision Summary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Model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Method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Recommendation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DuPont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2006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30.02%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2007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27.51%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2008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24.08%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Geometric Mean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27.09%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Yes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Intrinsic Value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Pessimistic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0.51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Analysis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Optimistic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0.98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Most Likely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0.71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The Graham Model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Group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Group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Combined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Buffett Model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ACRR - Equity Bond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17.15%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Yes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ACRR - EPS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8.58%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No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ROE Projections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Low P/E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16.88%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Yes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98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Arial"/>
                        </a:rPr>
                        <a:t>High P/E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Arial"/>
                        </a:rPr>
                        <a:t>19.48%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Yes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00200" y="50292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 summary of the analysis presented here, indicates that Coke at this time is not a “good buy” and therefore must be a “good bye.”</a:t>
            </a:r>
            <a:endParaRPr lang="en-US" sz="1800" dirty="0"/>
          </a:p>
        </p:txBody>
      </p:sp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6781800" cy="1143000"/>
          </a:xfrm>
        </p:spPr>
        <p:txBody>
          <a:bodyPr/>
          <a:lstStyle/>
          <a:p>
            <a:r>
              <a:rPr lang="en-US"/>
              <a:t>Recommendation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I recommend Coca-Cola as a valuable investment opportunity</a:t>
            </a:r>
          </a:p>
          <a:p>
            <a:r>
              <a:rPr lang="en-US"/>
              <a:t>Coca-Cola utilizes corporate strategies that capitalize off their strengths and work to minimize their weaknesses.</a:t>
            </a:r>
          </a:p>
          <a:p>
            <a:r>
              <a:rPr lang="en-US"/>
              <a:t>Coca-Cola has thus far transcended the bounds of common expectations and eagerly looks to the future achieve new feats.</a:t>
            </a:r>
          </a:p>
        </p:txBody>
      </p:sp>
      <p:pic>
        <p:nvPicPr>
          <p:cNvPr id="3379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  <p:pic>
        <p:nvPicPr>
          <p:cNvPr id="33797" name="Picture 5" descr="C:\aol30\download\Coke pics\alwaysbull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762000"/>
            <a:ext cx="438150" cy="438150"/>
          </a:xfrm>
          <a:prstGeom prst="rect">
            <a:avLst/>
          </a:prstGeom>
          <a:noFill/>
        </p:spPr>
      </p:pic>
      <p:pic>
        <p:nvPicPr>
          <p:cNvPr id="33798" name="Picture 6" descr="C:\aol30\download\Coke pics\alwaysbulle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781050"/>
            <a:ext cx="438150" cy="43815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6858000" cy="1371600"/>
          </a:xfrm>
        </p:spPr>
        <p:txBody>
          <a:bodyPr/>
          <a:lstStyle/>
          <a:p>
            <a:r>
              <a:rPr lang="en-US"/>
              <a:t>Thank You!</a:t>
            </a:r>
          </a:p>
        </p:txBody>
      </p:sp>
      <p:pic>
        <p:nvPicPr>
          <p:cNvPr id="3482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7467600" cy="360363"/>
          </a:xfrm>
          <a:prstGeom prst="rect">
            <a:avLst/>
          </a:prstGeom>
          <a:noFill/>
        </p:spPr>
      </p:pic>
      <p:pic>
        <p:nvPicPr>
          <p:cNvPr id="34821" name="Picture 5" descr="C:\aol30\download\Coke pics\cokeclassis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2438400"/>
            <a:ext cx="2743200" cy="2551113"/>
          </a:xfrm>
          <a:prstGeom prst="rect">
            <a:avLst/>
          </a:prstGeom>
          <a:noFill/>
        </p:spPr>
      </p:pic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581400" y="5334000"/>
            <a:ext cx="3581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/>
              <a:t>Please enjoy a delicious and refreshing Coca-Cola Classic!</a:t>
            </a:r>
          </a:p>
        </p:txBody>
      </p:sp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6705600" cy="1143000"/>
          </a:xfrm>
        </p:spPr>
        <p:txBody>
          <a:bodyPr/>
          <a:lstStyle/>
          <a:p>
            <a:r>
              <a:rPr lang="en-US"/>
              <a:t>Coca-Cola’s Growth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Candler’s expertise in marketing led to massive growth in Coca-Cola.</a:t>
            </a:r>
          </a:p>
          <a:p>
            <a:r>
              <a:rPr lang="en-US"/>
              <a:t>1894- Coca-Cola opened its first syrup manufacturing plant outside Atlanta in Dallas Texas.</a:t>
            </a:r>
          </a:p>
          <a:p>
            <a:r>
              <a:rPr lang="en-US"/>
              <a:t>Joseph Biedenharn became fist bottler of Coca-Cola in 1894</a:t>
            </a:r>
          </a:p>
        </p:txBody>
      </p:sp>
      <p:pic>
        <p:nvPicPr>
          <p:cNvPr id="6148" name="Picture 4" descr="C:\aol30\download\Coke pics\REDGLASSBULLE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209800"/>
            <a:ext cx="123825" cy="123825"/>
          </a:xfrm>
          <a:prstGeom prst="rect">
            <a:avLst/>
          </a:prstGeom>
          <a:noFill/>
        </p:spPr>
      </p:pic>
      <p:pic>
        <p:nvPicPr>
          <p:cNvPr id="6149" name="Picture 5" descr="C:\aol30\download\Coke pics\REDGLASSBULLET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276600"/>
            <a:ext cx="123825" cy="123825"/>
          </a:xfrm>
          <a:prstGeom prst="rect">
            <a:avLst/>
          </a:prstGeom>
          <a:noFill/>
        </p:spPr>
      </p:pic>
      <p:pic>
        <p:nvPicPr>
          <p:cNvPr id="6151" name="Picture 7" descr="C:\aol30\download\Coke pics\cokelin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772400" cy="1143000"/>
          </a:xfrm>
        </p:spPr>
        <p:txBody>
          <a:bodyPr/>
          <a:lstStyle/>
          <a:p>
            <a:r>
              <a:rPr lang="en-US"/>
              <a:t>Coca-Cola’s Growth cont.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1899- Benjamin J. Thomas and Joseph B. Whitehead secured the exclusive rights to bottle and sell Coca-Cola for $1.</a:t>
            </a:r>
          </a:p>
          <a:p>
            <a:r>
              <a:rPr lang="en-US"/>
              <a:t>Thomas and Whitehead, with financial assistance from others, developed community bottling operations.</a:t>
            </a:r>
          </a:p>
        </p:txBody>
      </p:sp>
      <p:pic>
        <p:nvPicPr>
          <p:cNvPr id="7173" name="Picture 5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81000"/>
            <a:ext cx="6781800" cy="1143000"/>
          </a:xfrm>
        </p:spPr>
        <p:txBody>
          <a:bodyPr/>
          <a:lstStyle/>
          <a:p>
            <a:r>
              <a:rPr lang="en-US"/>
              <a:t>Coca-Cola’s Growth cont.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781800" cy="4114800"/>
          </a:xfrm>
        </p:spPr>
        <p:txBody>
          <a:bodyPr/>
          <a:lstStyle/>
          <a:p>
            <a:r>
              <a:rPr lang="en-US"/>
              <a:t>Sept 12, 1919 Coca-Cola changed ownership once more.</a:t>
            </a:r>
          </a:p>
          <a:p>
            <a:r>
              <a:rPr lang="en-US"/>
              <a:t>Candler sold Coca-Cola as he pursued a position as mayor of Atlanta.</a:t>
            </a:r>
          </a:p>
          <a:p>
            <a:r>
              <a:rPr lang="en-US"/>
              <a:t>Ernest Woodruff purchased Coca-Cola with an investor group.</a:t>
            </a:r>
          </a:p>
          <a:p>
            <a:r>
              <a:rPr lang="en-US"/>
              <a:t>1923- Robert Woodruff elected new President.</a:t>
            </a:r>
          </a:p>
        </p:txBody>
      </p:sp>
      <p:pic>
        <p:nvPicPr>
          <p:cNvPr id="8196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934200" cy="1143000"/>
          </a:xfrm>
        </p:spPr>
        <p:txBody>
          <a:bodyPr/>
          <a:lstStyle/>
          <a:p>
            <a:r>
              <a:rPr lang="en-US"/>
              <a:t>Coca-Cola’s Growth cont.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81200"/>
            <a:ext cx="6858000" cy="4114800"/>
          </a:xfrm>
        </p:spPr>
        <p:txBody>
          <a:bodyPr/>
          <a:lstStyle/>
          <a:p>
            <a:r>
              <a:rPr lang="en-US"/>
              <a:t>During the 1960s and 1970s, Coca-Cola began diversifying its business.</a:t>
            </a:r>
          </a:p>
          <a:p>
            <a:r>
              <a:rPr lang="en-US"/>
              <a:t>Coca-Cola acquired more than 15 different businesses ranging from food, wine and soft drinks to film and water treatment.</a:t>
            </a:r>
          </a:p>
          <a:p>
            <a:r>
              <a:rPr lang="en-US"/>
              <a:t>1982, Coca-Cola purchased Columbia Pictures selling off other businesses along the way.</a:t>
            </a:r>
          </a:p>
        </p:txBody>
      </p:sp>
      <p:pic>
        <p:nvPicPr>
          <p:cNvPr id="9220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304800"/>
            <a:ext cx="6781800" cy="1143000"/>
          </a:xfrm>
        </p:spPr>
        <p:txBody>
          <a:bodyPr/>
          <a:lstStyle/>
          <a:p>
            <a:r>
              <a:rPr lang="en-US"/>
              <a:t>Coca-Cola’s Growth 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1985, Coca-Cola changed its formula introducing New Coke.</a:t>
            </a:r>
          </a:p>
          <a:p>
            <a:r>
              <a:rPr lang="en-US"/>
              <a:t>New Coke was roundly rejected by consumers</a:t>
            </a:r>
          </a:p>
          <a:p>
            <a:r>
              <a:rPr lang="en-US"/>
              <a:t>Coca-Cola quickly brought back Coca-Cola Classic to meet customer demands.</a:t>
            </a:r>
          </a:p>
        </p:txBody>
      </p:sp>
      <p:pic>
        <p:nvPicPr>
          <p:cNvPr id="10244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6858000" cy="1143000"/>
          </a:xfrm>
        </p:spPr>
        <p:txBody>
          <a:bodyPr/>
          <a:lstStyle/>
          <a:p>
            <a:r>
              <a:rPr lang="en-US"/>
              <a:t>Coca-Cola’s Growth cont.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6858000" cy="4114800"/>
          </a:xfrm>
        </p:spPr>
        <p:txBody>
          <a:bodyPr/>
          <a:lstStyle/>
          <a:p>
            <a:r>
              <a:rPr lang="en-US"/>
              <a:t>Mid 1980s, Coca-Cola came back to its roots to concentrate on the soft drink industry.</a:t>
            </a:r>
          </a:p>
          <a:p>
            <a:r>
              <a:rPr lang="en-US"/>
              <a:t>Coca-Cola adopted a product development effort with diet, caffeine-free, and citrus soft drinks</a:t>
            </a:r>
          </a:p>
          <a:p>
            <a:r>
              <a:rPr lang="en-US"/>
              <a:t>introduced POWERADE and Fruitopia in early 1990s.</a:t>
            </a:r>
          </a:p>
        </p:txBody>
      </p:sp>
      <p:pic>
        <p:nvPicPr>
          <p:cNvPr id="11268" name="Picture 4" descr="C:\aol30\download\Coke pics\cokelin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0050" y="1524000"/>
            <a:ext cx="7467600" cy="36036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  <p:sndAc>
      <p:stSnd>
        <p:snd r:embed="rId2" name="WHOOSH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1237</Words>
  <Application>Microsoft Office PowerPoint</Application>
  <PresentationFormat>On-screen Show (4:3)</PresentationFormat>
  <Paragraphs>239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Times New Roman</vt:lpstr>
      <vt:lpstr>Bookman Old Style</vt:lpstr>
      <vt:lpstr>Univers</vt:lpstr>
      <vt:lpstr>Office Theme</vt:lpstr>
      <vt:lpstr>Slide 1</vt:lpstr>
      <vt:lpstr>Coca-Cola’s History</vt:lpstr>
      <vt:lpstr>Coca-Cola’s Development</vt:lpstr>
      <vt:lpstr>Coca-Cola’s Growth</vt:lpstr>
      <vt:lpstr>Coca-Cola’s Growth cont.</vt:lpstr>
      <vt:lpstr>Coca-Cola’s Growth cont. </vt:lpstr>
      <vt:lpstr>Coca-Cola’s Growth cont.</vt:lpstr>
      <vt:lpstr>Coca-Cola’s Growth cont.</vt:lpstr>
      <vt:lpstr>Coca-Cola’s Growth cont.</vt:lpstr>
      <vt:lpstr>Coca-Cola’s Mission</vt:lpstr>
      <vt:lpstr>Coca-Cola’s Objectives</vt:lpstr>
      <vt:lpstr>Coca-Cola’s Internal Environment</vt:lpstr>
      <vt:lpstr>Coca-Cola’s Marketing</vt:lpstr>
      <vt:lpstr>Coca-Cola’s Operations</vt:lpstr>
      <vt:lpstr>Coca-Cola’s Finance</vt:lpstr>
      <vt:lpstr>Coca-Cola’s I.S.</vt:lpstr>
      <vt:lpstr>Coca-Cola’s External Environment</vt:lpstr>
      <vt:lpstr>Coca-Cola’s Economic</vt:lpstr>
      <vt:lpstr>Coca-Cola’s Economic</vt:lpstr>
      <vt:lpstr>Coca-Cola’s Social</vt:lpstr>
      <vt:lpstr>Coca-Cola’s Technological</vt:lpstr>
      <vt:lpstr>Coca-Cola’s Political</vt:lpstr>
      <vt:lpstr>Coca-Cola’s Ecological</vt:lpstr>
      <vt:lpstr>Rivalry</vt:lpstr>
      <vt:lpstr>Supplier Power</vt:lpstr>
      <vt:lpstr>Buyer Power</vt:lpstr>
      <vt:lpstr>Threat of Substitutes</vt:lpstr>
      <vt:lpstr>Threat of New Entrants</vt:lpstr>
      <vt:lpstr>Corporate Level Strategy</vt:lpstr>
      <vt:lpstr>Slide 30</vt:lpstr>
      <vt:lpstr>Recommendation</vt:lpstr>
      <vt:lpstr>Thank You!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Leena Parmar</dc:creator>
  <cp:lastModifiedBy>kuhlejl</cp:lastModifiedBy>
  <cp:revision>74</cp:revision>
  <dcterms:created xsi:type="dcterms:W3CDTF">1998-05-15T04:05:02Z</dcterms:created>
  <dcterms:modified xsi:type="dcterms:W3CDTF">2011-01-17T15:12:46Z</dcterms:modified>
</cp:coreProperties>
</file>