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1"/>
  </p:sldMasterIdLst>
  <p:notesMasterIdLst>
    <p:notesMasterId r:id="rId53"/>
  </p:notesMasterIdLst>
  <p:sldIdLst>
    <p:sldId id="423" r:id="rId2"/>
    <p:sldId id="424" r:id="rId3"/>
    <p:sldId id="425" r:id="rId4"/>
    <p:sldId id="419" r:id="rId5"/>
    <p:sldId id="352" r:id="rId6"/>
    <p:sldId id="403" r:id="rId7"/>
    <p:sldId id="353" r:id="rId8"/>
    <p:sldId id="297" r:id="rId9"/>
    <p:sldId id="420" r:id="rId10"/>
    <p:sldId id="421" r:id="rId11"/>
    <p:sldId id="298" r:id="rId12"/>
    <p:sldId id="355" r:id="rId13"/>
    <p:sldId id="348" r:id="rId14"/>
    <p:sldId id="341" r:id="rId15"/>
    <p:sldId id="358" r:id="rId16"/>
    <p:sldId id="356" r:id="rId17"/>
    <p:sldId id="359" r:id="rId18"/>
    <p:sldId id="360" r:id="rId19"/>
    <p:sldId id="361" r:id="rId20"/>
    <p:sldId id="362" r:id="rId21"/>
    <p:sldId id="363" r:id="rId22"/>
    <p:sldId id="367" r:id="rId23"/>
    <p:sldId id="364" r:id="rId24"/>
    <p:sldId id="390" r:id="rId25"/>
    <p:sldId id="422" r:id="rId26"/>
    <p:sldId id="392" r:id="rId27"/>
    <p:sldId id="369" r:id="rId28"/>
    <p:sldId id="389" r:id="rId29"/>
    <p:sldId id="372" r:id="rId30"/>
    <p:sldId id="373" r:id="rId31"/>
    <p:sldId id="374" r:id="rId32"/>
    <p:sldId id="375" r:id="rId33"/>
    <p:sldId id="376" r:id="rId34"/>
    <p:sldId id="377" r:id="rId35"/>
    <p:sldId id="378" r:id="rId36"/>
    <p:sldId id="379" r:id="rId37"/>
    <p:sldId id="380" r:id="rId38"/>
    <p:sldId id="382" r:id="rId39"/>
    <p:sldId id="384" r:id="rId40"/>
    <p:sldId id="387" r:id="rId41"/>
    <p:sldId id="393" r:id="rId42"/>
    <p:sldId id="394" r:id="rId43"/>
    <p:sldId id="395" r:id="rId44"/>
    <p:sldId id="385" r:id="rId45"/>
    <p:sldId id="400" r:id="rId46"/>
    <p:sldId id="399" r:id="rId47"/>
    <p:sldId id="405" r:id="rId48"/>
    <p:sldId id="406" r:id="rId49"/>
    <p:sldId id="407" r:id="rId50"/>
    <p:sldId id="408" r:id="rId51"/>
    <p:sldId id="409"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BD97"/>
    <a:srgbClr val="F2F2F2"/>
    <a:srgbClr val="FFCC00"/>
    <a:srgbClr val="008000"/>
    <a:srgbClr val="66FF33"/>
    <a:srgbClr val="D9D9D9"/>
    <a:srgbClr val="FDEADA"/>
    <a:srgbClr val="005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19" autoAdjust="0"/>
    <p:restoredTop sz="81423" autoAdjust="0"/>
  </p:normalViewPr>
  <p:slideViewPr>
    <p:cSldViewPr>
      <p:cViewPr>
        <p:scale>
          <a:sx n="40" d="100"/>
          <a:sy n="40" d="100"/>
        </p:scale>
        <p:origin x="-1748" y="-372"/>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90338860-CF18-4100-AEF9-287161FF8774}" type="slidenum">
              <a:rPr lang="en-US"/>
              <a:pPr>
                <a:defRPr/>
              </a:pPr>
              <a:t>‹#›</a:t>
            </a:fld>
            <a:endParaRPr lang="en-US"/>
          </a:p>
        </p:txBody>
      </p:sp>
    </p:spTree>
    <p:extLst>
      <p:ext uri="{BB962C8B-B14F-4D97-AF65-F5344CB8AC3E}">
        <p14:creationId xmlns:p14="http://schemas.microsoft.com/office/powerpoint/2010/main" val="135292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General</a:t>
            </a:r>
            <a:r>
              <a:rPr lang="en-US" baseline="0" dirty="0" smtClean="0"/>
              <a:t> Motors needs to borrow $1 Billion and the CALPERS Pension fund has the $1 Billion to loan. The problem is that GM only has a BB credit rating from Moody’s and CALPERS can only buy securities of firms &amp; institutions that have a AA rating or higher. So how can GM borrow the money. They can actually SWAP their loan for a CREDIT DEFAULT insurance policy offered by AIG. In effect the rating on the loan becomes that of AIG since they have insured it. See if you can spot the fatal error in this type (CREDIT DEFAULT SWAP) that can create added risk.</a:t>
            </a:r>
            <a:endParaRPr lang="en-US" dirty="0"/>
          </a:p>
        </p:txBody>
      </p:sp>
      <p:sp>
        <p:nvSpPr>
          <p:cNvPr id="4" name="Slide Number Placeholder 3"/>
          <p:cNvSpPr>
            <a:spLocks noGrp="1"/>
          </p:cNvSpPr>
          <p:nvPr>
            <p:ph type="sldNum" sz="quarter" idx="10"/>
          </p:nvPr>
        </p:nvSpPr>
        <p:spPr/>
        <p:txBody>
          <a:bodyPr/>
          <a:lstStyle/>
          <a:p>
            <a:pPr>
              <a:defRPr/>
            </a:pPr>
            <a:fld id="{90338860-CF18-4100-AEF9-287161FF8774}"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 A, B, and C are achievable points of production for this country. Point Y is not achievable because this</a:t>
            </a:r>
            <a:r>
              <a:rPr lang="en-US" baseline="0" dirty="0" smtClean="0"/>
              <a:t> country does not have the resources to get to point Y at this time. The combination of wine and cotton which will ultimately be produced is a function of that country’s policy and demand for those products in the world market.</a:t>
            </a:r>
            <a:endParaRPr lang="en-US" dirty="0"/>
          </a:p>
        </p:txBody>
      </p:sp>
      <p:sp>
        <p:nvSpPr>
          <p:cNvPr id="4" name="Slide Number Placeholder 3"/>
          <p:cNvSpPr>
            <a:spLocks noGrp="1"/>
          </p:cNvSpPr>
          <p:nvPr>
            <p:ph type="sldNum" sz="quarter" idx="10"/>
          </p:nvPr>
        </p:nvSpPr>
        <p:spPr/>
        <p:txBody>
          <a:bodyPr/>
          <a:lstStyle/>
          <a:p>
            <a:pPr>
              <a:defRPr/>
            </a:pPr>
            <a:fld id="{90338860-CF18-4100-AEF9-287161FF8774}" type="slidenum">
              <a:rPr lang="en-US" smtClean="0"/>
              <a:pPr>
                <a:defRPr/>
              </a:pPr>
              <a:t>17</a:t>
            </a:fld>
            <a:endParaRPr lang="en-US"/>
          </a:p>
        </p:txBody>
      </p:sp>
    </p:spTree>
    <p:extLst>
      <p:ext uri="{BB962C8B-B14F-4D97-AF65-F5344CB8AC3E}">
        <p14:creationId xmlns:p14="http://schemas.microsoft.com/office/powerpoint/2010/main" val="374019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 A, B, and C are achievable points of production for this country. Point Y is not achievable because this</a:t>
            </a:r>
            <a:r>
              <a:rPr lang="en-US" baseline="0" dirty="0" smtClean="0"/>
              <a:t> country does not have the resources to get to point Y at this time. The combination of wine and cotton which will ultimately be produced is a function of that country’s policy and demand for those products in the world market. The only way to get </a:t>
            </a:r>
            <a:r>
              <a:rPr lang="en-US" baseline="0" dirty="0" err="1" smtClean="0"/>
              <a:t>tp</a:t>
            </a:r>
            <a:r>
              <a:rPr lang="en-US" baseline="0" dirty="0" smtClean="0"/>
              <a:t> Y is through investing and producing more.</a:t>
            </a:r>
            <a:endParaRPr lang="en-US" dirty="0"/>
          </a:p>
        </p:txBody>
      </p:sp>
      <p:sp>
        <p:nvSpPr>
          <p:cNvPr id="4" name="Slide Number Placeholder 3"/>
          <p:cNvSpPr>
            <a:spLocks noGrp="1"/>
          </p:cNvSpPr>
          <p:nvPr>
            <p:ph type="sldNum" sz="quarter" idx="10"/>
          </p:nvPr>
        </p:nvSpPr>
        <p:spPr/>
        <p:txBody>
          <a:bodyPr/>
          <a:lstStyle/>
          <a:p>
            <a:pPr>
              <a:defRPr/>
            </a:pPr>
            <a:fld id="{90338860-CF18-4100-AEF9-287161FF8774}" type="slidenum">
              <a:rPr lang="en-US" smtClean="0"/>
              <a:pPr>
                <a:defRPr/>
              </a:pPr>
              <a:t>18</a:t>
            </a:fld>
            <a:endParaRPr lang="en-US"/>
          </a:p>
        </p:txBody>
      </p:sp>
    </p:spTree>
    <p:extLst>
      <p:ext uri="{BB962C8B-B14F-4D97-AF65-F5344CB8AC3E}">
        <p14:creationId xmlns:p14="http://schemas.microsoft.com/office/powerpoint/2010/main" val="374019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cs typeface="Arial" charset="0"/>
              </a:rPr>
              <a:t>The law of demand states that, if all other factors remain equal, the higher the price of a good, the less people will demand that good. In other words, the higher the price, the lower the quantity demanded.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cs typeface="Arial" charset="0"/>
              </a:rPr>
              <a:t>The law of supply demonstrates the quantities that will be sold at a certain price. But unlike the law of demand, the supply relationship shows an upward slope. This means that the higher the price, the higher the quantity supplied. Producers supply more at a higher price because selling a higher quantity at a higher price increases revenue. </a:t>
            </a:r>
            <a:br>
              <a:rPr lang="en-US" sz="1200" dirty="0" smtClean="0">
                <a:cs typeface="Arial" charset="0"/>
              </a:rPr>
            </a:br>
            <a:r>
              <a:rPr lang="en-US" sz="1200" dirty="0" smtClean="0">
                <a:cs typeface="Arial" charset="0"/>
              </a:rPr>
              <a:t>Time is important to supply because suppliers must, but cannot always, react quickly to a change in demand or price. </a:t>
            </a:r>
          </a:p>
          <a:p>
            <a:endParaRPr lang="en-US" dirty="0"/>
          </a:p>
        </p:txBody>
      </p:sp>
      <p:sp>
        <p:nvSpPr>
          <p:cNvPr id="4" name="Slide Number Placeholder 3"/>
          <p:cNvSpPr>
            <a:spLocks noGrp="1"/>
          </p:cNvSpPr>
          <p:nvPr>
            <p:ph type="sldNum" sz="quarter" idx="10"/>
          </p:nvPr>
        </p:nvSpPr>
        <p:spPr/>
        <p:txBody>
          <a:bodyPr/>
          <a:lstStyle/>
          <a:p>
            <a:pPr>
              <a:defRPr/>
            </a:pPr>
            <a:fld id="{90338860-CF18-4100-AEF9-287161FF8774}" type="slidenum">
              <a:rPr lang="en-US" smtClean="0"/>
              <a:pPr>
                <a:defRPr/>
              </a:pPr>
              <a:t>29</a:t>
            </a:fld>
            <a:endParaRPr lang="en-US"/>
          </a:p>
        </p:txBody>
      </p:sp>
    </p:spTree>
    <p:extLst>
      <p:ext uri="{BB962C8B-B14F-4D97-AF65-F5344CB8AC3E}">
        <p14:creationId xmlns:p14="http://schemas.microsoft.com/office/powerpoint/2010/main" val="319461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cs typeface="Arial" charset="0"/>
            </a:endParaRPr>
          </a:p>
        </p:txBody>
      </p:sp>
      <p:sp>
        <p:nvSpPr>
          <p:cNvPr id="4" name="Slide Number Placeholder 3"/>
          <p:cNvSpPr>
            <a:spLocks noGrp="1"/>
          </p:cNvSpPr>
          <p:nvPr>
            <p:ph type="sldNum" sz="quarter" idx="10"/>
          </p:nvPr>
        </p:nvSpPr>
        <p:spPr/>
        <p:txBody>
          <a:bodyPr/>
          <a:lstStyle/>
          <a:p>
            <a:pPr>
              <a:defRPr/>
            </a:pPr>
            <a:fld id="{90338860-CF18-4100-AEF9-287161FF8774}" type="slidenum">
              <a:rPr lang="en-US" smtClean="0"/>
              <a:pPr>
                <a:defRPr/>
              </a:pPr>
              <a:t>30</a:t>
            </a:fld>
            <a:endParaRPr lang="en-US"/>
          </a:p>
        </p:txBody>
      </p:sp>
    </p:spTree>
    <p:extLst>
      <p:ext uri="{BB962C8B-B14F-4D97-AF65-F5344CB8AC3E}">
        <p14:creationId xmlns:p14="http://schemas.microsoft.com/office/powerpoint/2010/main" val="315238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94976-0129-4C52-B2DC-B242A405F0D9}"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80478-7189-4389-9EC6-13168957B432}" type="slidenum">
              <a:rPr lang="en-US" smtClean="0"/>
              <a:t>‹#›</a:t>
            </a:fld>
            <a:endParaRPr lang="en-US"/>
          </a:p>
        </p:txBody>
      </p:sp>
      <p:sp>
        <p:nvSpPr>
          <p:cNvPr id="7" name="TextBox 6"/>
          <p:cNvSpPr txBox="1"/>
          <p:nvPr userDrawn="1"/>
        </p:nvSpPr>
        <p:spPr>
          <a:xfrm>
            <a:off x="2743200" y="6400800"/>
            <a:ext cx="3276600" cy="261610"/>
          </a:xfrm>
          <a:prstGeom prst="rect">
            <a:avLst/>
          </a:prstGeom>
          <a:noFill/>
        </p:spPr>
        <p:txBody>
          <a:bodyPr wrap="square" rtlCol="0">
            <a:spAutoFit/>
          </a:bodyPr>
          <a:lstStyle/>
          <a:p>
            <a:pPr algn="ctr"/>
            <a:r>
              <a:rPr lang="en-US" sz="1100" b="1" i="1" dirty="0" smtClean="0"/>
              <a:t>Professor James L. Kuhle</a:t>
            </a:r>
            <a:endParaRPr lang="en-US" sz="1100" b="1" i="1" dirty="0"/>
          </a:p>
        </p:txBody>
      </p:sp>
    </p:spTree>
    <p:extLst>
      <p:ext uri="{BB962C8B-B14F-4D97-AF65-F5344CB8AC3E}">
        <p14:creationId xmlns:p14="http://schemas.microsoft.com/office/powerpoint/2010/main" val="2483253782"/>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94976-0129-4C52-B2DC-B242A405F0D9}"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25673344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94976-0129-4C52-B2DC-B242A405F0D9}"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368560415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94976-0129-4C52-B2DC-B242A405F0D9}"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621019601"/>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94976-0129-4C52-B2DC-B242A405F0D9}"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1435597178"/>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94976-0129-4C52-B2DC-B242A405F0D9}"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414525555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94976-0129-4C52-B2DC-B242A405F0D9}"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3635170840"/>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94976-0129-4C52-B2DC-B242A405F0D9}"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17380718"/>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94976-0129-4C52-B2DC-B242A405F0D9}"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4223455022"/>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94976-0129-4C52-B2DC-B242A405F0D9}"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3397446719"/>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94976-0129-4C52-B2DC-B242A405F0D9}"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80478-7189-4389-9EC6-13168957B432}" type="slidenum">
              <a:rPr lang="en-US" smtClean="0"/>
              <a:t>‹#›</a:t>
            </a:fld>
            <a:endParaRPr lang="en-US"/>
          </a:p>
        </p:txBody>
      </p:sp>
    </p:spTree>
    <p:extLst>
      <p:ext uri="{BB962C8B-B14F-4D97-AF65-F5344CB8AC3E}">
        <p14:creationId xmlns:p14="http://schemas.microsoft.com/office/powerpoint/2010/main" val="910007575"/>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94976-0129-4C52-B2DC-B242A405F0D9}"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80478-7189-4389-9EC6-13168957B432}" type="slidenum">
              <a:rPr lang="en-US" smtClean="0"/>
              <a:t>‹#›</a:t>
            </a:fld>
            <a:endParaRPr lang="en-US"/>
          </a:p>
        </p:txBody>
      </p:sp>
      <p:sp>
        <p:nvSpPr>
          <p:cNvPr id="7" name="TextBox 6"/>
          <p:cNvSpPr txBox="1"/>
          <p:nvPr userDrawn="1"/>
        </p:nvSpPr>
        <p:spPr>
          <a:xfrm>
            <a:off x="2895600" y="6324600"/>
            <a:ext cx="3276600" cy="261610"/>
          </a:xfrm>
          <a:prstGeom prst="rect">
            <a:avLst/>
          </a:prstGeom>
          <a:noFill/>
        </p:spPr>
        <p:txBody>
          <a:bodyPr wrap="square" rtlCol="0">
            <a:spAutoFit/>
          </a:bodyPr>
          <a:lstStyle/>
          <a:p>
            <a:pPr algn="ctr"/>
            <a:r>
              <a:rPr lang="en-US" sz="1100" b="1" i="1" dirty="0" smtClean="0"/>
              <a:t>Professor James L. Kuhle</a:t>
            </a:r>
            <a:endParaRPr lang="en-US" sz="1100" b="1" i="1" dirty="0"/>
          </a:p>
        </p:txBody>
      </p:sp>
    </p:spTree>
    <p:extLst>
      <p:ext uri="{BB962C8B-B14F-4D97-AF65-F5344CB8AC3E}">
        <p14:creationId xmlns:p14="http://schemas.microsoft.com/office/powerpoint/2010/main" val="35664963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google.com/url?sa=i&amp;rct=j&amp;q=&amp;esrc=s&amp;frm=1&amp;source=images&amp;cd=&amp;cad=rja&amp;uact=8&amp;docid=8OlXx7AnlvOA-M&amp;tbnid=Enggv_k5kIJafM:&amp;ved=0CAUQjRw&amp;url=http://www.coinlink.com/News/tag/paper-money/&amp;ei=bDaOU6euN8OjqAaZrILAAQ&amp;bvm=bv.68235269,d.b2k&amp;psig=AFQjCNFC_kA6BTTSO655UVw-FuEQ_hB33w&amp;ust=140191536318243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risisofcredit.com/" TargetMode="External"/><Relationship Id="rId2" Type="http://schemas.openxmlformats.org/officeDocument/2006/relationships/hyperlink" Target="http://www.google.com/url?sa=i&amp;rct=j&amp;q=&amp;esrc=s&amp;frm=1&amp;source=images&amp;cd=&amp;cad=rja&amp;uact=8&amp;docid=bB_-bGZJuDlNAM&amp;tbnid=MTjl5UH0J3uzUM:&amp;ved=0CAUQjRw&amp;url=http://notsostatist.com/2014/01/false-reports-recovery-us-economy/&amp;ei=qjeOU-CaPMilqAbwpYK4Bg&amp;bvm=bv.68235269,d.b2k&amp;psig=AFQjCNG3bG5vWAGywdDs-Oq0_Y624ujnSA&amp;ust=140191568243759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arp.org/work/social-security/info-05-2012/future-of-social-security-proposals.13.html" TargetMode="External"/><Relationship Id="rId2" Type="http://schemas.openxmlformats.org/officeDocument/2006/relationships/hyperlink" Target="http://ebn.benefitnews.com/gallery/eba/4-retirement-trends-for-2014-2738421-1.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aarp.org/work/social-security/info-05-2012/future-of-social-security-proposals.3.html" TargetMode="External"/><Relationship Id="rId2" Type="http://schemas.openxmlformats.org/officeDocument/2006/relationships/hyperlink" Target="http://lawtonrpc.com/the-three-legged-stool-needs-another-leg/" TargetMode="External"/><Relationship Id="rId1" Type="http://schemas.openxmlformats.org/officeDocument/2006/relationships/slideLayout" Target="../slideLayouts/slideLayout7.xml"/><Relationship Id="rId4" Type="http://schemas.openxmlformats.org/officeDocument/2006/relationships/hyperlink" Target="http://www.aarp.org/work/social-security/info-05-2012/future-of-social-security-proposals.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com/url?sa=i&amp;rct=j&amp;q=&amp;esrc=s&amp;frm=1&amp;source=images&amp;cd=&amp;cad=rja&amp;uact=8&amp;ved=0CAcQjRw&amp;url=http://pixgood.com/three-intersecting-circles.html&amp;ei=aP2zVJ23AcKUNuOigMgH&amp;bvm=bv.83339334,d.eXY&amp;psig=AFQjCNEgP8AZuBvuYUi7wT6QEZfPU06-DA&amp;ust=1421168355508268"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tatic.comicvine.com/uploads/original/11111/111112549/3661772-7787678231-16953.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google.com/url?sa=i&amp;rct=j&amp;q=&amp;esrc=s&amp;frm=1&amp;source=images&amp;cd=&amp;cad=rja&amp;uact=8&amp;docid=3mYtEJNmCH9pbM&amp;tbnid=8qLRCgQKQTFnkM:&amp;ved=0CAUQjRw&amp;url=http://s282.photobucket.com/user/bigmike88088/media/Superheroes/elasticman.jpg.html&amp;ei=HXqTU8XVC8eYqAbJk4K4Ag&amp;bvm=bv.68445247,d.b2k&amp;psig=AFQjCNHMTPts2DBNIeSvy6BfFhu0YtPLPw&amp;ust=1402260282316775"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uact=8&amp;docid=W0dOYr7WZjrMyM&amp;tbnid=jIqRKKpX5upQHM:&amp;ved=0CAUQjRw&amp;url=http://w3.uniroma1.it/lsmi/utility.htm&amp;ei=ZnuTU5aYJsrM8QGcsoDACQ&amp;psig=AFQjCNG_4EAksXMy4VlaI_Ted0sLab-ikA&amp;ust=1402260693459566"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4F4yT0KAMyo&amp;feature=kp"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1</a:t>
            </a:fld>
            <a:endParaRPr lang="en-US"/>
          </a:p>
        </p:txBody>
      </p:sp>
      <p:sp>
        <p:nvSpPr>
          <p:cNvPr id="3" name="Rectangle 2"/>
          <p:cNvSpPr/>
          <p:nvPr/>
        </p:nvSpPr>
        <p:spPr>
          <a:xfrm>
            <a:off x="2514600" y="2244391"/>
            <a:ext cx="4033476" cy="1015663"/>
          </a:xfrm>
          <a:prstGeom prst="rect">
            <a:avLst/>
          </a:prstGeom>
          <a:noFill/>
        </p:spPr>
        <p:txBody>
          <a:bodyPr wrap="none" lIns="91440" tIns="45720" rIns="91440" bIns="45720">
            <a:spAutoFit/>
          </a:bodyPr>
          <a:lstStyle/>
          <a:p>
            <a:pPr algn="ctr"/>
            <a:r>
              <a:rPr lang="en-US" sz="60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ECONOMY</a:t>
            </a:r>
            <a:endParaRPr lang="en-US" sz="60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263826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10</a:t>
            </a:fld>
            <a:endParaRPr lang="en-US"/>
          </a:p>
        </p:txBody>
      </p:sp>
      <p:sp>
        <p:nvSpPr>
          <p:cNvPr id="5" name="Rectangle 4"/>
          <p:cNvSpPr/>
          <p:nvPr/>
        </p:nvSpPr>
        <p:spPr>
          <a:xfrm>
            <a:off x="2782388" y="1371600"/>
            <a:ext cx="3694612" cy="4154984"/>
          </a:xfrm>
          <a:prstGeom prst="rect">
            <a:avLst/>
          </a:prstGeom>
          <a:noFill/>
        </p:spPr>
        <p:txBody>
          <a:bodyPr wrap="square">
            <a:spAutoFit/>
          </a:bodyPr>
          <a:lstStyle/>
          <a:p>
            <a:pPr algn="ctr"/>
            <a:r>
              <a:rPr lang="en-US" b="1" i="1" dirty="0" smtClean="0"/>
              <a:t>“Specie [gold and silver coin] is the most perfect medium because it will preserve its own level; because, having intrinsic and universal value, it can never die in our hands, and it is the surest resource of reliance in time of war.” ~Thomas Jefferson to John Wayles Eppes, 1813</a:t>
            </a:r>
            <a:endParaRPr lang="en-US" b="1" i="1" dirty="0"/>
          </a:p>
        </p:txBody>
      </p:sp>
    </p:spTree>
    <p:extLst>
      <p:ext uri="{BB962C8B-B14F-4D97-AF65-F5344CB8AC3E}">
        <p14:creationId xmlns:p14="http://schemas.microsoft.com/office/powerpoint/2010/main" val="2702383261"/>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17006" y="2219590"/>
            <a:ext cx="4572000" cy="3046988"/>
          </a:xfrm>
          <a:prstGeom prst="rect">
            <a:avLst/>
          </a:prstGeom>
          <a:solidFill>
            <a:schemeClr val="accent3">
              <a:lumMod val="40000"/>
              <a:lumOff val="60000"/>
            </a:schemeClr>
          </a:solidFill>
        </p:spPr>
        <p:txBody>
          <a:bodyPr>
            <a:spAutoFit/>
          </a:bodyPr>
          <a:lstStyle/>
          <a:p>
            <a:pPr algn="ctr"/>
            <a:r>
              <a:rPr lang="en-US" sz="3200" b="1" i="1" dirty="0" smtClean="0"/>
              <a:t>“Paper is poverty,… it is only the ghost of money, and not money itself.”~ Thomas Jefferson in a Letter to Edward Carrington, 1788</a:t>
            </a:r>
            <a:endParaRPr lang="en-US" sz="3200" b="1" i="1"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hQVFhUWGRgbGRgXGRscGhoeGhgaGCAcHRkcHSggHxolHBoYIjEhJSorLi8uHSAzODMsNygtLisBCgoKDg0OGhAQGiwkHBwsLCwsLCwsLCwsLCwsLCwsLCwsLCwsLCwsLCwsLCwsLCwsLCwsLCwsLCwsLCwsLCwsLP/AABEIAJMBVgMBIgACEQEDEQH/xAAbAAABBQEBAAAAAAAAAAAAAAAFAAIDBAYHAf/EAEoQAAIBAgQDBAUIBwcDAwUBAAECEQMhAAQSMQVBUQYTImEUMlJxgRUzQpGSobHiI1NUcsHR8AcWYoKi4fEkQ7I0c9JEY5Oj0xf/xAAaAQADAQEBAQAAAAAAAAAAAAAAAQIDBAUG/8QAJxEAAgICAgICAQQDAAAAAAAAAAECEQMhEjEEQRNRoSIycZEFUmH/2gAMAwEAAhEDEQA/AN4are0frwOzXaChTYo+ZRWWNSs9wTcAj3EHF6ccw7T8JqVM5mGQEyy7FDH6NRzYEbbfzw0jE3n95svEjMpH7x5f8fjiM9sMp+2Uh/n/AK6YzWc4fRHC2qdzTD6LvEkHvApYMZMbmJtfDe1fBqNDIM1GmpcmkBUIBcywEhjtPl188OhWaul2vyjG2bpH3PP4fH6sTDtpkhvnKP8A+T+uuMv2o7O5f0RKgCUH1UNTINCnWVU6lEAxqYg8ox7224LRy1Gh3NJA3foGZgGYgAmGZgZk7jCNImtp9scmTAzlInoGM2w9+1uUAk5qmPeT/LGT7fdmaFMUqlCmtOo1ZU0IAA8huW0jfbbVOM9meB1nj9C87yAtrARBaSLfccKjQ6X/AHvyf7XT+s/ywv73ZSRGaS+123+rHLD2drAR3LGZuY+EX6jz3GH0uBVlMilUPSQLT8b8ugnDSHZ1Fu2GTETmkE+bX28vMYaO2OTkD0pJMQAWvaenS+OW5vgGYcyKT/EdY5zuAB/PEC9ms0LCm4knVaLSDyjmSdtx0MYVILOujtZlYn0lYP7/ALt9OI/75ZKf/V05FiJafdtjkp7M5rTHcsGJM8x74nc9JgTh1bs9mAoJRgASZawC8iSTyPPw/cMAWdXXtflD6uaQ+7Uf4Ya3bHJj/wCqT62/ljknDuHVHtS0mVOtjZEgHc2ExyvsIkYOcM7MFyWeGk+IgaUk+/ffCtBZvx2xyf7Un1t/LD07XZT9pU87aj1M7WFsZrL9kKamQwtuNNrjaPfecR1uy6yYeJAglRIP1Q3ONon3yrQWaZ+2uSHrZtBeN2F+m29jjw9u8iN85Sn95veeWMPlOD18hVavRUVvCy6WMH9IQSytfSywBN5k7cr+Q4vnl7thlZVaNOmQH1CoqgwzHRc3BHISRecMLNVU7cZFbHOUx72YfiPMYCdr+2+UNECnmlZtSnSrEGIa/K3xxUyvFM6ihPQ3A7xqgiswImQEU6JCqpgR92M73GbXKnLnKsQa3e6y9gY06ApUiNzub3xUNNMGVs9x4PLrmgtlhdbggqecWuD+GOhdme2+TGVph82gdQdUsSR42ibf0Mc3zXCczUprT7mqNLOQdY2YtI9S/rED8MH8jm85STKouUJ9GdiH7zSaikVIRoSIl5J56TYTjXJPkqISo3H9+sgds5SMebW5dOsD4jCPbTJ/tSf6/q233xmKPHc8HRvQ2Og1mGqqST3zl9M936izAW/qrtF6lXtHmabpqoKpXL9xpfMRKkqQ5Xu/W8Bj/NjGijWHtvkv2tP9dt/LkBhf31yfLMqfcH/+OMcvaTMA1CETxtRaDmZjuSCIOnZiADFgIA2xF8sZjvM0+mnOaXQwWtGjw92CpvLeZ5z1w6JNxT7a5MmBmQTExDkj4BceDtpkztmQesB/P/Dtb7sZWv2pzL6mNKhd6L+GtBHdMrAF4MglYiBAJw7NVs7WTRUyYZe9arAZwhLBhddJlRq1ebAHBQjTnthlP2jbyqdP3cNbthldvSBfyf8A+OMtxBc3WZWqZMllREVtbkrolgwlPWLEE9YHU4fXzWdapVqehw1an3b+JoMbMVKEFwDF5ke7DolmjTtZlibV59wqH42XDk7TUGsK5PwqeX+HzH14zVXP581Hc5VSKgUOjaiGChhElSQDqmL8+uLfZXLVRmK1WrS7s1NJACkARKwJ5wfjJO1gEh4cdpH/ALrfU/8ALDjx+l+sb6n/AJYo5upV9JCVazGjUDFKaHQylAkhiviYEmQQw6HA/LZhzmszR72sKKCkdIqMXJZJPjJLBSeQuTF9xidLsaTfRoRx+lPzrfU/8sI8fpfrW+p/5YzvBmapns3TapWCU9ISK1WVKhZPr89c3nF/Jd/UqV6NSu5SiVAKnS9TWusa2WD4Rbw6Z3OHQBA8fpfrW+y/8sNqdoaKglqxgXNqlh12288Z/gDPVzGdQ1KwWnV009NapKhZXcteSJuMEaWZqVaWapMTUegxQMBdvAtRTpH0xqAtzEwJjBQWW17TZcwBX3IA9e5OwmME6mZKDXJ8Hi39m/8ADHMqPDaiNT7xCPGkFvDcMIgnc3PvBx0fiA/RVP3W/A4KA1PAeJ9+mrCwM7DfNYWEaA7TjMej99mM3TFRqblafjplBUABkR9PTMiPVuec405/H7sA+FsfSszvHh9rTMHlp0zA9om2wEE0jID5zLBFajV4hWChYZe4QgLpmCRS20g3nl1xA/DaJo9wc/X7vwSr0ZUeOEiaYKyy6Re5sNwMamtw+gzMXUE1oRpZhqgSFHitYbDeMVsjkMjVZhT7uoyxqUVGYghmILLrMQ+ojodrjACBVBck2l81mquaGlmQVKZFEAKJdaaoAYVh4jMTiXO8IpuVojP1tKVkRKb01qmnU0koofRq9UNBaR4TJJBwVynB+HsXpotJmpDQ6CozFAQBpI1+EQg+yOYw+lw/hzU/SAaRprvWFZtIILb1A8apqMJJnxnriTRUVcmmWo5g1Mzmq2Yr0w2nvFOhAaZqE01RAuo0wTIJsDHPBet2gy1Re7Wr4qisFHd1CTZRIXSCRLrt9djiGvkcggSo/cqtUKqOapUODT0BUOuCDTtA3EeWPTwvIrUSkwpCqSKiUzUOo6YOoIWJMaZ/ynocBZXyPHMtTpqe/wDCWZpFGoA36MmJKm4CM09FIxcftNlRJNRgAwViadUaWOiAxKWnvEiYnUMR0eE8PZmpKtJ2pCHQVCxQFWSGXWYGl3EH2j1OHmlkKlJqoag1Lwa6oqeH9D6mqoG+hIiTax6YB2iWpx/LqyKzspdQyg06gkE6ZutiDuDdbzAxH/erKiP0jHUFIC0qpJDgMhhUJ0sCCDF7xsYe+WySUkqt3XdKEKOzlkAElSpmNma/MM3InEuS4XlXpqaSKaYZWQozRNIFFggzCAQBsOQwhjsnxyhU1im5Jpa9fhYRoYqwuBJDAiAZ+vHM+13HKmbr92rN3IMKs2PmQN9vPl8S/bPPU6VVsvlkCu099UBYnxuKhQAkiS0MxiSbdcBMlo1qDBK7ACFt0jkTpHuXzGEJs1XAeEKqIogqArEEbtMy3K1jB9/QDQUaUmCY25YEdnGlGa5k+t7R5n/f+O+gyq2/hHT+PPGbJLrZYACAP6GBNemL8hzEct4jpg0pOkjf4YB59GvGx6n+XOMKwIly6stj5GNulhOBacVOTcByTQY3/wDtSfWH+DfUOW45yVoFgCAvS/IctzOM32pQLTJJuoO19yIB5jri4sDe13KoWAZoEgIASecLyJwA412jSiE7xXXWGcGUPhVQxYwxgXXfmQNzGK39nPFGqUWpOSWoMNMmT3b3WfdDrJ5AYzX9pPC8yadPUtLQk0ldWcswcKZNIpZv0YuHPO17aRVuim9GhrdoEVKdQq4p1BKMe60+qXudfhkA7xfzti0vH1WilRkcU3VnDFqYBVQXJMvIIHI3m2+OQ57IVKdOprCBWRW7vvHYraNRinA2O8Xm+NRw81cxlcvRNKg5oLr0lq7NpcsJdFy7ASRIMwCo3EqdJRpEI3lfjwRxTZGDkIQpalJDv3YPr7ayATsCRO4xn+M8S05o1Uqd1UoAIUqJ3gmpoXUqpmEBIWpTDGG0giY5161atmayVxTyZ0U1cTVrQyJU1LUplsuCQGkFl1Aho3g4r8SpVqtRu9WkarMpRC9ctSss93SOU1eMUSNREWaLg4gZcoZbMUM3Wqd8O9RWquncM4prWfU7Igzl5elJCybWF7xcW4dVXKpTFYVqFKqlQGllXY6mbvRYZqWXxiTFgd5xNVzldqmYrE0aTNSWlVcDMVO4VNbamp9wpVoefGVEAG4wypUq0XopkqjCnpplFYVgayU6aKRpOWeQEUHXTIMNJ2BwEkdXL1c3WZu/ptUam1K1DSdNO7GfTAwg5iCCYmxWxxoeA8XU0kpUw1RqdGm1tA1KBoDDx6ZlGGmZBEHGe4dmaqVmzQGXqPmiNJC5lRIUAU6bdye8gUybRJLyLCIOH06mXfvkFIdwHWoWFeANC2qN6MCpVdJuRNiRcYYma2h2jp1VLUgzroNQwyAhASslS2oeJWGkgGVOIm7RJ3dSqEYpT0amBVrOqOpEN4gRUQ264ztLNmk1QhMtT9KDtDGuuoFdTshOXkrB1k3Cyx5nDKArpTbL0+4FSq4HeI1VJamF9V+57s1IpXIN4YgWsm0uwqzRfL6GnUdUdxTALaAGPiEiIJJbqoEiLxhmR42K+tUVkKadQYQ3i1QI+ibbG+xsCJzqdn80hJomnSJ0/N1WjwrHiDUiGaZOqBB6i2DnDaNYVKtXMFAzqiBKeogKhZpLlRqYlzyAAgYxnk1ouOP7Kmb4Zmu+arTzFNVNlWpSLFA0T4lcTJAub8sVKPZnONW78ZqirkAMRQJECYkGpBNhjZZTJs7DVPu6e/8Alz8hfBmhkkUQB9eM4T9sua9IweW7PZxK1SquaoK1bTrYUGJsIEIakDlz/li3S7NPS8eXzLis3ztSqoqCsdxrTwwRsukiBa+NsF6CMexjX5TLgc5yvZ7Oo9Z0zNBDWILkUWYyJA0hngc58xgjl6YyxWisuajBnquw1MzuFLMLXjYAWA+ONjUpgiCMDszTKGDsdjGKjkUiZRozvaGoGTLkfSqAiSoJkTsVJJ5+Fl8yRbBniHzVT91vwOBnaNiO5jUR3gkgVNN/ag6R5a5vtfBTiPzVT91vwOLEFOw3zWPcedhvmse4RqDyuAPCl/6vNW9kTH3ev8Y0/E7DW0VOgaCJ5zgHltXplXUqqfB4gVlgGPlMC/OLm2KMCqwqPWRTSIRKmsVJGkqKTCCJ1a9bEQBEQZ3GKvZnIVUqaqgqwtNlHeGnClqoaKXd+IoQJJeT6sHfB08UrelCkAhp69HqsGH6EVC2udBvbTAPPyxLwrOFsxWTwEKAZSSFbUR3bNsXgAmNpII2JTQ0jPLwms4qL3ZTTQzdMMSsVWzFRHVhBJjwkksBBf34vUqNUhqvcsv6ejU7klC5WnSWkTZtGoMNQE7KOeNI1SoASYj+vjh7Vu7QREn+v5YltFqJi89w2saKBaOstl83RKEr+ibMvTZQ0mNChSrFZiBAOL+ZydT0m1MsrVaFXvZWFWksMpBOrUSDAAI/SHzxo6lfUBY6rDE9X5xbcv54VoviYr5IrOtalo7sijnEWqWGmo2ZqalI0ksAB60gQTacXHytRlqVDQZZr0HFKU1MKQpgmzFJlZAn6C3vjU1l1AX2MH6/+MSVTZr2H+3++C9hwRmcvkagyVVNLd5UGZKraR31SrUVJBiQHVd4tg3RU6VERYW+GLgJ0iN8Ae13Hly1LxNDv4UCiWOrcj3DY9Y3wWikqOX5xi+ZzDges5YHfwmTJP34pLVCTub3n6Q2j4m31+eCWQyz1RVnwl3SmvMLLeKw3gaRHIBpvgdx3Imi7SDpUiD1IgWPOGkfAnlOCyGbzsrV1U2JI3AmYk+7lzuOoHLGk4e3TbmfL3f18cZX+zwBsr4Z+cbfrAPx5D4HBzPVQlI+Irv+8eUAe1sIxmxjeOdsctl20MXYzfQpIEXuZFsUaHanLZn5mop07gyCBvMEDy64xObpZWdFRa1XMO11pd2FpEnYsxHiixiRPQ4Kdksgr5vuipIpoahLKAfWCiTG4JNj7J8sFAbM5lKSO1SyoE3k7g2IG/L44y/avjeWagNWiWuNpE226xvzGLv9p1Mrk3qJsxRX5wNR6ebGffjnOS4XSHr1kFQrIphHaB51I0TM2BPMcjhpAaPsHxLRnKYBGiur0yZsxUB0j3HUP82Nb/aJRZssoAJ/Sr/4t19++Od8EZVzeVZPVNamw8tRCHawETjqn9obFcshHtgf6TjoxfvQPo5JxUkq9MIzs6hbEeFgANJJIEEDr1tjWdlfSUFOo+TqlBlmop3bUS167VGZtVVYvAC35mcZrMVdFeYXUYPLmIPOZx13sxmCcjSIGo6NpA3duZ5RfHRnjSsiLMDleD5lcu//AElXvqqtTLKaShQFphQKQrBFRmRXJQyIKxENi9xKnmqqUiMrmkrKhR6gOXOoWZSAa/rLVVGBI21dYxtqGYqtRtSdWlfpCYL+LeNlueuwm2KdRq/hDGqSWXbSCos2raDcFSI5nyxzFMy+eOarJm1bJV0OZorThWoFVYI4LGawJlnjb1UX3BnEcvXqjLo2TzCrTWH0HLaydVJx3bGtKCadzuQRbprq61Gh9NXwVACNUyoMTpi48erl6kbGMVeLd8rMqiqwkXDLcSpJ8hYiDuGbbkyWZzKJmEp5VfQas0H1MJy+kgrUQhCaxYEawQdzHKcUsytUUM3Q9FzGrMszKzmizXII7ya8mPUnbSq+eNVw/MVNNQK1Qvoga4sSBsR9IMSCSeWIc1TzGlu8WoSDIOtQWl+ZiwCtz5LBBO+U8ldFxhfZm+LU81mvE+UqJqomm4DU4A7xKnhfvBJ8LCPDuOk48y1KuMu9H0WuB3hekymiShDakJBzHIxKgxdgIBts6NfMKiaaT1CwWZZQFACj7/WgTN45DFo1vHTLLoeTImdh1taTjGUmWkgTlqzOilkakxF0MEqeYlSQR8fqOLvDMuzOCY8vKN2ja344uOtZmsBp67nbb34N5GhoQsfWO/l5DyxlVstukR0qQUQBH8f9/PDwMTGoCL78sPceFcV/BmQaMO7vFqpeRhUzEDywbGVNGKvEKEqbbXGClAytsMrTseeEtbE1ejnfaaJy0wD3wgkJPLaWDbT6oPnAvgxxD5up+634HHnazL6+7A9ZKgt18vVM+V1v12xY48fA3/tn8DjsOddl7sN81j3HnYb5rHuA2K9MJFm0nngflMyDXqqCToZdRh9M35+oTHTxC02jBR1QNpjpJnAHg9FfTc0sKbKZ8MxJsSG12vYjT5zIDMS7m8uO+7xXqG4bSGOjVo7vVpHPT1tz3w/gmUWjI7x9MQFdpAltRiw8+fXFnK01Iebwf6jyw9aQ1mRYCY/rzxHO0NIetNTs4PlinxzjdOjTAYFqpHhQAknlJgG0mIFydgYJBDQNSAAAGMcn4lmqmaz2oHTQBYs9jopqjVCRpbWrinpABEHW5IIYguO+y+gtV4hnMwSFNTV+rph0CHRMNUSw8RSzFiQKkSACa9LMZ2gO8epXQa2VXdmqIF1qFZiuukvh1yWBEhdr4FJxSvqp11oNSytMN3SmmdIWIbSjT3hIMamALFv8QCjuEHMFadPL94aqAgGjsupjVkaiNSyWLDxavEpERooZ1Xst2q7093mAEqNdSBAafoxJh5BFjuCPCfDjRCoApk3ufwxxrj1Oqj0q1GmyKdXeosgo1EqHUMzeGmFfWij1Xx1vgubFXL0qpWSy+IjYMrFH/wBSthNfRaZcq10WnqZoCqWJHRRJ+7HI+JZ05up3hbTUYwliQiX8KjcsfasN/OOgdqeJ0qVN0N2qIwUdAQRqP+Hy3MdASMB2ZEVVQAGoyxB2RQPEeYmRznmdyMR6E3sE5isaYIQuLnxGzGxBI9lYmwufha72gzrV1SSJEAACB9Inc+aj3KeuFx5NTQqg6p0En1hvr66QNieUHbArhl69HUGegamjWAbk+yOkkTzj3YSEzfdknCUFUWvy6yWONTUoIdNTSGK3lrnpYcrYDZbIBFK8gxvN/cT/ACxdp5nQIPPztvy/2xADOJ8JQ/pFSlqX1WKamE8lAvv+OH8KyTUUqGppNR72AnndtNi0k7WAjfFinYTPXl90DzwL4jxoKGDHuqckd5fxaAC0R7wIFzfpgAl7SZPvMjVprJJRoPnv/DljDVckWoCrTpjvNAViG0g6E0kkN4D4ZvIMWg4P1e3eUFF9LNUmwIVlJPucDT8cB+y+ZLU6iW8IgrY2ImIYX3H+2KQGOy4akaLmbNqEg38RII67TjvnFHSoq7EG97jaRbHFu0Gc7xRIjSVFh8LQPuFrnGs7N9qkGWFOpd6WlVj6SeXmtlPw88bRVgG6tNC7SgYQoAtAPiJsf8o+rBbg+ZXuwoUKCsqBERtsPev2vfjKZbtVSdyi0XWCSSQsT1sdz1xreEd21CnUWmPEDsBbxHp7vuxcoTXYk0WqVZSpQtBEE+Uk/wAsRM6qw8WqDeItbVO/T8cOWhTLiF58xzgj8CcPamhYroueY57fwAxOxOiChnxrY/Rm8/1yvgXxHOd48IfB1G7WvHQD78XHph2dNMhT9ZIJP9c8QVqqKCFSG2npjmyZPSNIQ9s8yiU1EEw/I3ge7z3w7M1gKbANrY9Zjl05fxx4wSkBqXUTc3xHXVNaRGljt/A3nGHSNARR4u9SppD3UeJVJgWjbc/HpinxLjTU69NArO12ZQQCbWBYkaAZnUxAtE3GIKRShms45UaKdPVFzeJ2Fz8PPGb4dmG9IVqjHvKraYe4VqjRokyRTBJAIvpW28jZQTdsxyZOCpGozHajMUnDjulDHYK7gAmRuVklRpJE3mCNsFst27qJ4Kq0qlgT3ZKMBqILFWJUj1QFDT9ds52i4OaZ199WdQxVh3YWmHmCQJveLwxPNjc4gzGQK5dGNaqXYqStRQNKsWC6XksQNJ8JYjaywCdOKOVSyNrZ1Tg1dK2WFRX1swMmfVaBK2JAIPIfxxPwjiArUhJGpTpaOotjA9hc9UpVVFQQlVihUFmWblKg8WkMYIdvFIFPYk41PZmjozFUD1GuB5yZ/D8OmIlHs6MeTkjT6xq8owkfxHpyxFOJaSAKDEk4xRqeUiIInfDWUDYzhxAOwx64AIEYpdAY7tXmdNeiwkr3oDQGgAxvBCi/tBugiZxa444KPB+g34HEXaHKoa9MMFaHBWdMjaYnxfZ+NsS8Tde6qeA+o31xjqXRzey/2G+ax7jzsN81hYZseVcsWaRsYvgLwNAM7mlUkwF3J3O59SPL1z+6NyWpUfDLNpB5YDZPKFc3WvKvpiNUfVq0zf2Z/wAR2FGIYo+pU+OJatUd3q5kAfz/AI4hOXG3eXjb4YVLKEnSTtHnjNy+hpFwC9P+umOX8NRlqNTJHed3VpCYMOyHyaBrAQBhdpscdOFNb+MHy/o4xna/gz05zChjSJ1OqmCGhiGNwNOo6pNgxJNjqW0WYzi2QXM06bVWcvS7/Tcagul6yz6w1WEmZnVN9ouFcGp5eutUOxekz6DUYaQwo6xNh4dTXuBGCaZ4vTDZiUqOCHFIK/ifvD4qbxFQ01qElNW7QgLQZK9WmpdSHqJU8LKyU6VPSGFNy1QVHr6QQFYLA8QuNwFEGar1Tk6K1CSymo1NZLOiMi0tLVDTqEFnFcBo2WAwG3TexNF0ydEbgh2Huaq7A9bqQfjjm3Z7heYz9TVXTRpYa2EeEBQoFMgTTIQlVQHmHPLV2BcrpUBbAAAAbQNh7sJ/Q0c37eIx4kqn1XFMfCDA+NQEH94HA7h1bu6raIJqFxfZlkBV6hSfEeoEc8O7UcVfMZm0BKbQlgbKTc/vET7o88DsxUKuGW0KAJ5AgMDHX/44lksh7bZks0rswAsIEruDH+IsfO3ICC/9nnHqS02pVH0Fbi8SLiZ+rAbiWmtSJFiLsoHqxuVNtpiNyInbAvgmXWpmEDAHrHTeb+7+rYmhnVKGdWrT7yn6p9U845GPjzxOrghZ5Emb/d8MCeEgU6RpiCFJHvA9X/SRi7ksyJZGG23uPl0j3YkRfXiFMkrqAA3id/O1jy3+vEy52i6hAgdQRErqWRzg85O+IPk+nVTRoGjciWGqd5KkTz3MfVix6JQC6Qi6YiASBHQiYjyOEMzfafhVCoW1UTqWkWDqDyKrI0m7XI6+7GR7HqaavIMsLk9fMnbffGq40uW0tSpoxiSVFV0RTIAMI1ySdoOMdkFuy0jpDaA9yQDLTE3kwYnyxaEDuMV5BM3NSefIf74oeklIYcmUj6tvqMfDFji763EWB1H3S3P4Kfx6YpZyn+jUdWX77f17sbQA01NmV2MmIN4IFwD7oHLHV+yRb0OgUIIKn4eNscmzpOhk9YIoFiLgEQSImf6GOk9kNXyfQII1d2SN4u5N+ceIXjrjpzyXEiK2aWoRrXrz+rArinE2193Sgkb2v9f1zhtZ2IUqdOpmAbfY6fxnl025UczSVSER5dmCs03HWOl4+/HnZstKkbQhvZeyFSA4W7Hdupg/dOK+bWrpliIW/L+oxBmMmaX0jfYyQCehE8/62xU4jUYEqSWiZ92nV+GOW/RtQSzlPvdJWPrx6mRVaiaSWNpIkx5W/jilw7LM0ySoGqZsLeX88X1QIusMGkLHit4mge7cEm+N4RT20ZSk10Y/tBlpqZxiCYWmzCJhQ6luYjwiZvHQ4zNGtObpkkhRXQGRfwVF6TuQSBBnpje5LhyNWrJWdf0yEEESDa4g7gahy5YwnG+GPlqxpVEZoM61PjZRtWU83uCRyOoGAQcdDOPJe2afjlQvSJTUKBcmXMkkgixHS1xO/OQMDeI1WFGmGDBgFnxeEgALMXEm220GYnxVs7xrvkUNqYEgK1KqVWQAI9HYqEO2xZRqgGCce8b4nqRaYQIPWC6jVcgj1mcCFSNWxc3iQBabM1JVHfsu8Jps4oJEtro+EhTH6Wk2xiTpVp8X0bCcb7sVX1VKoNyp+4s3/HuwB7C8Kaqq5llHd0l8JIHjfSfFdbqga1QXJLbgAk72RyWlGqzPeNa3x3xEnRt48Gk7NIDfFpAYEGcQdxAmcTU6UjcicZezpHPEjrhteqQceJTm848dRG84NjMxxOoTVWZu9/W5ERsIj94jynbEnFFqGjUmICMeXIHA3tbQIagwn57cDYk8zrET+6/+XfF7iyFabiZlGP3HHX6Ob2Eew3zWPcedhvmse4DYYlWFAdbcsCMrlEGcq1FgFgk+rMA2Ika4+OnoJk4IUs0wsNvPAjJ5l2zleZhQkXfTNvoxo1ec64O0RijGw/XZQ0mZtj3LPLMeUCPIYDcUzrAzqgkWVE1MYkkkQ1o6DfFX5YqJqNGnVqMIDrUQpAOrSwZ2RLmFIUE354XEYfd0IIAIO++LdeCikbcvqwMTiVRqdMhQGqAFvCSApAk3IvcWkmZ3gke5viD0FXdwT4mC7CRYAECTPUbGATAxCVGiKXEex2Wq3KFJ9gwLzshBVTcyVAJ5zhtHsLlVqgt3lTnLsBFyfWQKY6iYMmQcLN9pXPiTLViL2dHQ+EiYAViZU6htYEG8KSFHjWor4K1lB1mjUVbjeGGrc7XIv0nFFUFsrQRU7tFVFQ2VQABedhipxtm7l2Q1Awkg09JYbDZiARB+G+4GJKFebiYbkQQfqIBHxwzMVopVBy0sf9JwhnHPSwavi32J9+56Rt/LlhvFs7o0gSRBF+QBJERzH1QeWKObraKtVSIMj3WMr8JxFTfvKhbVvMe4gwPtffgJo99OCAP4gWnSLE6dtvq/35GP7P8Ah6vmIqLaGnrICix5QCSOe+A4ygLkzZRA+GzA78/Lc9b63shulXeNDAT0UhrbXDNy5eWBoKNDnco1J9JvMCfaA2PvEwR7uWKmeyf0l6WIsQJvf4k42NSmlWnpN1YWI91iD1vjK5ymySj+Fp8DidLQPuPIg7e6CcxD+GZxgCCFABFlaSfO8H/nBilUpnaDO4/rzxz9s0BUYfSBhlsGB5gEX5bg+7EOa4xUpwUeQY8TASv7x5GOljvYnBQzW8ZyWXbUDSUEC7XU85J2k+Zxz/idZEdqNE2DAs3OViw81JxZzPHKxRhfxGXd2HvAgE2+N/jjPPTIOkXg+Inmd5Nvf54uEQK7ksZNvLkBsPwwXyWR10WPhhWpwOZu/wDCPqxHQogyoW0BhPTlt52xcr5BqNNXYeDUFN7+KmzCVnYiD/KcdGNfqRPoXDSHZg5UpDDcTuNjv78dS7MtSXJpCjSqRAjq1scoq0RSBdlBXTYBT9K4sdjMTjddmc+fRaWkCWU7gkIAzT7zaT9QFsV5U6iGONs0XfAUpKjUSZAgaZMkTa87nrgegTvFZRp8V7i53k9cLI8RehRnuwRPhBmBILTq8+UcyBztVfti36hd+Zj+HSceVknjX73tnZDFklfBWgs57wujHZpX4f19+KmeoDvGJ0xC7+78f6nA09qTq1ChTnex5/VfmMMr9qmaW7lT1Or/AGOIWbCnuX4ZUvFztaj+UaXIVFRCSAwO5tzsSZ5dcOrmm1MskKQIggH4RPutP4YpcH4uzU1cUmAabWI3ixMWtM2xZr58kAMoEzCyATAk84t7/PHammrRwyVOmeNlKVMq7OdV/vA3vvYDEfEcvl8yaSOo0qSFvpItpJUiCp5Agg4bkuLDMKDTKOo+kjKwEgb6Sbx7ueGUeJiC6shCMdZDqQmkX1GYBE/icVZOinmuw1DWHXMEQSVBRWuSpnUIZjpC3YkkgEzEYu5LsllVQtUqGvt4QFRSFYkBgoGtYMFXJXcgCcX6HadVQOz0hSMRVLqEJPRiYIn+r4IPxXQ6q2lTUMKDUQFjb1RMmxm04ybadDWOHdEOXTRR7umyrTiFMbLHKD029+2LeunTpIFICiI6nliD5WLP3YKFwA3dB1DhZgORvB+rbDKfFO81aTTIpHx6aoOkqJIYgeHqZ6eeM3ZroKDMr9IxqFhztbbD0zq6tImAN4Me7b3YGjjS90My1SkKUAa+9XuzJidfq72H9Qszx0UUWrVNKmjkBWqVQoJKlgBI6CfhieQ9BJc0oVtyB0BMyJtbFTMZzfwMNIE2kSRt8LX/AJY8pZxnAekab02AIIax85G4sR8PPFXi+aqFQJQibiSCSp2Ecptythx20DpIG8dqoalKm0Sz+EErMrBtI1SBexHnItibj48Df+2f44D9oqjlsu17VVkqagUQVidPgI/f/wAt8FOK1dVNyfYb8DjrOZdhLsN81j3HnYb5rHuA2KAXAXho/wCtzW3qpBhZ22nVqjy0xz1cgcAwDyLf9XmQIsqGJGrboV8onXy9X6RoxDK4o51XLqO7LoB+s0jUSdxNxFojmcUs3QzDusGhvKI7tAKgMGKBAajBueoAAC2+L9WnmTS0qKQqNIYh2VVUndDoYlwvUASPqYImTNVueXPPaoCdiRFucAfHmJxItauZ/QqDpDISwMOVuCLH6WmfJjzAxQydHNoionozaBHieoC0ACSQhhjIYm++PFXPNUDBsuKZU2FViqmCNRXugXXa2tQDHSTLNIhJM5W55drbsKike/SJbziCffi7SJKgkaWIErIMHpIwN4VTzID96adTfSRUJJYW0x3ShBa/rXJtvNarlc4agaaTAGQO9qKgg28C0pa0zqY36CwRoaAYjr1AoJaAo3J2Hvm2BfEONiiuklXqgeIKCEU89zuB9GZ6xOMzW4hUdtVUk3kCY+obAee/vwIZX7WZXKVmD06ZLL6zSyqREQBzM8wRPngNTySwUgRsB0955tMY0/eh4GqmT7FRSQfJWNwfgRI26Q8R4VpQuJp6Y1puFkgyNpmBex8hhiM5W4QpE/SA3MmTf1uU+6/3YsdmiabFZMAyOsTIBtspkc7WwYy9E6NU7QOnIR7l+8xgdUy5UlhBNIqYjdW8MDpJtt0OADbZXOBBDfN9R9Ak7/uzMjlvzwWrUkqgq4k2/wA0bEHrvjM8MrWUBiQdp3I2kySdS2BHUWxcy2ZNMANLU5tG6+Sn8Ad9vfLiKjI9seD1KVXXY0QLVFXxreNLgWN48UR7rzmXzIIKpqbnJ/r+oO+Os5qpKyo75OqTItcEAEht+RHUDGR4plcm4LU2VDMFX07ixiYB5+o/w3xHQjFZOhLmQIUFjA3jxEDzIB36Yl7LRXJoPVWlVPzbP6j8yJ+i45TuCelyGcNPL0KvdKpcqV1LyBtAP8JPK/LGQrURb6tukQfqIvi4gdY4X2Kdrs4EACQCLydUAgGAIE8zPIXf/aFQ7rKU9KooWqvq8xodSWtuRGBfYbtiIWhm3YEWp1C0zOmFY8jYQ2xtMbm//aJX10SoeV1gLeZhTLeQ3A677YqORqaspxXHRiszUeoCZsAIVRttBjrvjpvY+jGTologK3Ik3ZhH9b45dwNFR2a+oLIg2hx1j7/hjrHZY0zlqR1eIKWI1GB4jePhONcypb+zOBY4jVNOm5sDsoOzMwIA8yNz7ieuMG9Ik6bEQAeXXl/DB3tAwFYiQwIgXMi0tfz1cumA2YXwkje0fyn3Y+d8zNeTj9aPe8HFxx8v9imaRYvA8RgnczpNx7yYw+kpg2IP8T+N8MmLTcixJvz87XPXfFtlHW/ljnk6Oto2mSzRqorK4uOYkiNw195nFFlr1K/ip6UpitDeHS4YQmmHLTp3BAAIMTvgP2aYd+4vDJNiYkMADbyJv540pKBiII5zLTz25749zBl5wUj5vycHx5HEE9nMlWUk1CyE06KDvFQNKK1gKZjQpNibkkjYDEOW4ZWFFl7soUpZanoOg941BizaTJlTcAsVmbgY0FIIDYXJIBEyeRN/LDBokKqmDzvG/PGxz8QOctURe9NJ2Jq1XNMd2KmlkZAYLhJkyfFbWdzhUstWpqlEzU1UaFLWumKRo1NTs2ptRNwQRN12FsFn7obg7wSZEe8nly+OGU69I2SGBF4kz0mNhf7xha9hwJchlqpzMQQorNV76EgqaHdRGrXrJIERAVZmTGK1Lhtb0d1ZO7K5dKHiFOKzI7sdOlj4DMAtB8RkC+HVnpKPFCm29rxuJ8uf14np52k0Krq0RAU6otAiPL8cZuK9MtL7X4HjJ14FYU6n/qu+7iKXeaTQNHbvO71aj3katvO2JKnDqvyeaQkt6OyhRpuxX1VO033tNotj1MzYjT4TeNPIxuIvMD7vPEFbPU1sdAN+QU/1MYl439jVbD1fRTBJqsAT5fS6QJmCcCa76jIdgosBYRzj34r5R0cEAAxcm0Sd7fV92ECv6tvcVWBb8cXDGltCnJvQL48Bqypsf0w8XhMXEwSwMbeqG84F8G+I/NVP3G/A4DdoX8WVEaR3yiCYm67KFIP2lj/FtgzxD5qp+43/AI/7Y2XRmuwr2G+ax7jzsN81j3AalMbDGS4dxAjiWZpkiCwULO57lKmoDaeR8oxrUxz3tFop5mqQpZ3qqxFx4Up0rCATJK7xbflikZG4rZJaka11aZi5tMdPcMNo8HogiKd1iNzEX6+76h0GM32WVcwaprA1ocae+OvSGHqiTHxABIOPez2VR8iWqRV09/pV7qmh3hQvqyDzImCBsIw6BGoocIpKVOi6zBJPMlo3vdjv5dBiT5FotM0563b3Xv5fHGR7GcLptw9XH6OrDHvqfgcEeMElY1QdwZGJM+oqcJfNVYq13y5eW8QRnG1ND4V0zEgTaSTiTRGsqcCokljTMsSSSzCSdzvvgP2h48RNKkWW8NUXceS/xb4C9xRbJonC+/pnuqiUNWpDpDlFjxgEBg0Re97YEUDpA0+GRHkZ6/ACfdgNEPVYAAgz6p2APw98/wDOHAtdlExOsgiWj32HvxH3ZuNgY1DkPvvifLP4gwMGwm8DkBaDqJMRgAboWp4QSGMwjgKbdG+kfKMWuEcQ0MqVPU2WOQJggnp/IfCdqSMNMC5tPUXnpYTaCRbbbAfPagTq1FSZmLk7auc2/HABoky+jvEmwIdT/wCW9hAKmTbAfPhfSAu2sVVte4UtvzNhf3jlctk80Xpo7SShCPaxExMc5BB/4jArjtULmqLGY72GtJhqbjYed4wwJOHUpXQPC0ShHtKOXWQAPOPPBfLVA6mfWIuu97z4Tysb4CU6pX1Q5amRICtJ0mR9Yn3+V8G81QuShADXFjINjy/CLXwDIaNM3dCQREketAOxBPjA5SZE2jAjipqu4LpSrC4DsssALEao1dbajt8Ccy2ZYxqkaTcGf3ZVoM9YIBwFyWeFOKdVXDO1QkFGj1y5hogiCIj+BwqEAczwN61RU7yklPqil9JuBpXmxXaWETsbYNjsNk3ojQtWoIIVmqaCDGkMoC7+EWZIxLmcohhwJEWtDAGG+sEAwbggcxgbmuOtQKq5LKSTCtKtqvYl4Qzq8BBBsQbHAAE7R9jXy2lk1VKZBLgkB003O8F1iSCBMT0nDBxBxRFMkvRkEGZYDSRAYnodjaBaL419HO0np6qb5dVcGmxrIEZTUDU9LOp0rMtyIOMNwnNIuukG1U9RF97GAwPw3ETv72tOwZoOHcFp11V8tVKMBDgjxgAnw6Swj33F8dE4KhpZamh1MVBEnSJuTJg45KyFDKsVqIZVwTJHkRz69cH+G9v6tNNFcBzHhdRDR/iG0i5m0+8Xc5za2TFILdpie/vO3OL+FbgTA/lGAuacv4YMbmTb/jf7sM4n2oo1YYhxtBDKARJG5BtYyQb23thr8Yy+kMRWCRN3pg7bTpuZ5Y8TL4eWeVySPZw+bihjUX6Ga7Tc7yJ+IPWd5/hienUOxG3Pr5xiFuN0bfOkcrrf3AAz/XUY9p8WoMC0VCBv4k93S4uPvxL8LM10v7G/8hh/7/Qa7L1YrMYt3Rnl9JcG+KGq9MmmXQiSNMaiNJAEbzJnbp78ZLK8dp0SSKdTUQAWLLtuOVhcfdiwO2gYgik3kNS2Fv8ADvuPuvGPS8fFLHjUWeV5WWOTI5R6L9ClnC/ibMANIPiWFm+qCZhYi5Px8JY8+ZeTAuItqHnFupP9DfGZpdtQTpNNhcDUWW07CAtzEmMaYAAkF9vdvtc8z5Y2ZzICdoaBBVvEQQbFtQBsYUMbdPjijwzMtTp1WQ3GmW983k9Pji/xbLVqsAtTCiSsm58yQLCYxFkuH1UlW7tkaAQKhDbyIBWJ/HHFKEvltI745I/CotoG8LJaqsgEFxvudrEm8m/9DFnjpDVidNiFty6SefQzzti1T4NURwyVEaDqBJ0kiel/+cSZrh9SpUZy6LffUCRECYAifKcR8cuLVbsr5Yc071RFUzznLhQzDx6CRIMG8SL8xf2QcQ9nKf6UFUXwgmJ8o5D/AG+ucERwumKOnvD4TYgKCWIFyP4Ttitlsi1NwxamRFocCAR5jnP/ADi3CfKLe0SskOEktNgnNppqvpgFWPqnaSdjEj/eMazh7u9NWaL3NzJi0eWwn44APwp3bXUdFBJ9R9XWQNgB5z1wYrZqnTpCXbSAFgEaiSQLiPWn3b8sX48JRk2+iPJyRlFJdoGdrOJsuYyiJpKGtSVhJ/7lRIaAQLRaRzPw0+f+aqfut/4457kDTrVpTV4q9JwWJLGK9NiD/pM/AWBx0LP/ADVT91vwOO1nEuwr2G+ax7jzsN81j3CNCkpxkuN9k6tWu9RKiKHIPiJtCosRoNvBO83PWMa7jFNqEAKanut/PAv5Uf8AUH7X5cOyOLM3k+zHEKQK0s2iqbkAA3AA3akTYW3thmW7LZ+kXNPNKpcy4EaWJmSV7nTJxp/lSp+oP2vy4R4o/wCoP2vy4dhxZlaPYzO90KHpKdyv/bllQyZIIWmCwJOxMfhixS7IZ5abUqeZRabhg1OSyHULwDS8M39WOXx0Y4q/6g/a/Lh44y/6g/a/LhFJMCUuxmZZaaV813lJAIperT8O1lQFgP8AEb74vL2TqX8aSZ68/h/HBBeOv+zt9r8uPfl1/wBnb7f5cKy0UU7L1PbTqN9+txfHn92Kszrp7EDfmbyYvI36852wQ+X3/Zz9v8uPDx5/2c/a/Lgsdoj+QahsWQ8tz749TbyIjpGK9Tsw7T4kk85b+In7+uLvy8/7O32/y48+XX/Zz9r8uFYWitlOz9RFdCabBhFyehE7bmfLDOKdmnrMhLIAjq8STMbj1bE+0Z5YufLz/s5+3+XHh46/7O32/wAuHYWiCrwbMN67Zd4OpdavY6NEgAi8R16iMRL2bqBQoNCAAAB30BQ/exHecnvO+Lvy6/7O32vy48+XH/Zz9r8uCwtFWnwKqoOg0b2Pzl5XSfpdI6be/CTgOYDKVeiApLQBUuxXQCZY7CbDmSfLFr5cf9nb7X5cL5cf9nP2vy4VhaIU7PPzKEgzct9ZtviDN9lmqKQSkagRMkb9IFyCR8Ti8OOv+zt9v8uF8uv+zn7f5cGwtAqt2Nd6K0i9Oy6ZKk7kEmImT4hvaee2Md2m/s8ahT7wV1ILRpCmdid58umOjjj7/s7fb/LgR2nd83SWn3TJpcNIM7Ky9B7X3YuDXJX0JvWjlmR4PU1QakGJUtq9xHlzGNrw/wDs/qVKCMK1MalP0WM+I7mfIfVifP8ACalRY0kbXiRbqP4Y0PBs+9ChTo9yW0CJmJuTtpMb40yuDX6SY37Mn/8A5jWB9eg0XBLOp68kgAnfc2AkYjT+zWuAPHSPXxuJvY/N2i3Wb43fy6/7O32/y48PG3/Zz9v8uMBmFb+zrMe1QmCB4mjpEd3Mdb/wxNQ7EZhRE0CbwSzecf8Ab8x9WNieMVP1Dfa/Lhh4q/6g/a/LirJaZij2Arx61C/Qv9/6P3fVhrf2dVifXo382/8A5423ym/6g/a/LhfKb/qD9r8uFZNMydLsRXAUE0TpjdnuAZv4Odh8MapaWZA9TK+fr/yw88Uf9Qftflx4OJ1P1J+1+XAOmRtQzO+jK/HX/L3/AH4bUy+ZIPhyo+39W2JvlR/1B+1+XC+U3/UH7X5cAqZEKGZGy5X/APZ/LC9HzPsZX/Xb7v6nEvym/wCoP2vy48+U3/UH7X5cMOLGrRzURGW95NSZ67YcVzfTLzz+cw4cUf8AUH7X5cN+U6n6g/a/LhBxZ4yZk8svfzqDAvP8IzdWZqUgsgooZ9KMAQCBouADtzMYLfKdT9QftflwvlN/1B+1+XBYcQDkuy1dXpFnpkU2QgqzSAjo0XpwZ0xy+GNTn/mqn7jfgcVPlN/1B+1+XEWZzzsrL3JEgidW0/DBYJGl7DfNY9w7sZSK0riMLAaUaCrRVtwDiP0RPZGFhYQC9DT2RheiJ7IwsLDEL0NPZGF6GnsjCwsAxehp7IwvQ09kYWFgAXoaeyML0NPZGFhYBi9DT2RheiJ7IwsLAIXoieyML0RPZGFhYAF6InsjC9ET2RhYWABehp7IwvQ09kYWFgAXoieyML0NPZGFhYAF6GnsjC9ET2RhYWABeiJ7IwvQ09kYWFgAXoaeyML0NPZGFhYAF6GnsjC9DT2RhYWABehp7IwvQ09kYWFgAXoaeyML0NPZGFhYBC9DT2Rhehp7IwsLAMXoaeyML0NPZGFhYAF6GnsjC9DT2RhYWAQvQ09kYXoaeyMLCwAL0NPZGF6InsjCwsA0S06YGwjCwsLAB//Z">
            <a:hlinkClick r:id="rId2"/>
          </p:cNvPr>
          <p:cNvSpPr>
            <a:spLocks noChangeAspect="1" noChangeArrowheads="1"/>
          </p:cNvSpPr>
          <p:nvPr/>
        </p:nvSpPr>
        <p:spPr bwMode="auto">
          <a:xfrm>
            <a:off x="101600" y="-1165225"/>
            <a:ext cx="56388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hQVFhUWGRgbGRgXGRscGhoeGhgaGCAcHRkcHSggHxolHBoYIjEhJSorLi8uHSAzODMsNygtLisBCgoKDg0OGhAQGiwkHBwsLCwsLCwsLCwsLCwsLCwsLCwsLCwsLCwsLCwsLCwsLCwsLCwsLCwsLCwsLCwsLCwsLP/AABEIAJMBVgMBIgACEQEDEQH/xAAbAAABBQEBAAAAAAAAAAAAAAAFAAIDBAYHAf/EAEoQAAIBAgQDBAUIBwcDAwUBAAECEQMhAAQSMQVBUQYTImEUMlJxgRUzQpGSobHiI1NUcsHR8AcWYoKi4fEkQ7I0c9JEY5Oj0xf/xAAaAQADAQEBAQAAAAAAAAAAAAAAAQIDBAUG/8QAJxEAAgICAgICAQQDAAAAAAAAAAECEQMhEjEEQRNRoSIycZEFUmH/2gAMAwEAAhEDEQA/AN4are0frwOzXaChTYo+ZRWWNSs9wTcAj3EHF6ccw7T8JqVM5mGQEyy7FDH6NRzYEbbfzw0jE3n95svEjMpH7x5f8fjiM9sMp+2Uh/n/AK6YzWc4fRHC2qdzTD6LvEkHvApYMZMbmJtfDe1fBqNDIM1GmpcmkBUIBcywEhjtPl188OhWaul2vyjG2bpH3PP4fH6sTDtpkhvnKP8A+T+uuMv2o7O5f0RKgCUH1UNTINCnWVU6lEAxqYg8ox7224LRy1Gh3NJA3foGZgGYgAmGZgZk7jCNImtp9scmTAzlInoGM2w9+1uUAk5qmPeT/LGT7fdmaFMUqlCmtOo1ZU0IAA8huW0jfbbVOM9meB1nj9C87yAtrARBaSLfccKjQ6X/AHvyf7XT+s/ywv73ZSRGaS+123+rHLD2drAR3LGZuY+EX6jz3GH0uBVlMilUPSQLT8b8ugnDSHZ1Fu2GTETmkE+bX28vMYaO2OTkD0pJMQAWvaenS+OW5vgGYcyKT/EdY5zuAB/PEC9ms0LCm4knVaLSDyjmSdtx0MYVILOujtZlYn0lYP7/ALt9OI/75ZKf/V05FiJafdtjkp7M5rTHcsGJM8x74nc9JgTh1bs9mAoJRgASZawC8iSTyPPw/cMAWdXXtflD6uaQ+7Uf4Ya3bHJj/wCqT62/ljknDuHVHtS0mVOtjZEgHc2ExyvsIkYOcM7MFyWeGk+IgaUk+/ffCtBZvx2xyf7Un1t/LD07XZT9pU87aj1M7WFsZrL9kKamQwtuNNrjaPfecR1uy6yYeJAglRIP1Q3ONon3yrQWaZ+2uSHrZtBeN2F+m29jjw9u8iN85Sn95veeWMPlOD18hVavRUVvCy6WMH9IQSytfSywBN5k7cr+Q4vnl7thlZVaNOmQH1CoqgwzHRc3BHISRecMLNVU7cZFbHOUx72YfiPMYCdr+2+UNECnmlZtSnSrEGIa/K3xxUyvFM6ihPQ3A7xqgiswImQEU6JCqpgR92M73GbXKnLnKsQa3e6y9gY06ApUiNzub3xUNNMGVs9x4PLrmgtlhdbggqecWuD+GOhdme2+TGVph82gdQdUsSR42ibf0Mc3zXCczUprT7mqNLOQdY2YtI9S/rED8MH8jm85STKouUJ9GdiH7zSaikVIRoSIl5J56TYTjXJPkqISo3H9+sgds5SMebW5dOsD4jCPbTJ/tSf6/q233xmKPHc8HRvQ2Og1mGqqST3zl9M936izAW/qrtF6lXtHmabpqoKpXL9xpfMRKkqQ5Xu/W8Bj/NjGijWHtvkv2tP9dt/LkBhf31yfLMqfcH/+OMcvaTMA1CETxtRaDmZjuSCIOnZiADFgIA2xF8sZjvM0+mnOaXQwWtGjw92CpvLeZ5z1w6JNxT7a5MmBmQTExDkj4BceDtpkztmQesB/P/Dtb7sZWv2pzL6mNKhd6L+GtBHdMrAF4MglYiBAJw7NVs7WTRUyYZe9arAZwhLBhddJlRq1ebAHBQjTnthlP2jbyqdP3cNbthldvSBfyf8A+OMtxBc3WZWqZMllREVtbkrolgwlPWLEE9YHU4fXzWdapVqehw1an3b+JoMbMVKEFwDF5ke7DolmjTtZlibV59wqH42XDk7TUGsK5PwqeX+HzH14zVXP581Hc5VSKgUOjaiGChhElSQDqmL8+uLfZXLVRmK1WrS7s1NJACkARKwJ5wfjJO1gEh4cdpH/ALrfU/8ALDjx+l+sb6n/AJYo5upV9JCVazGjUDFKaHQylAkhiviYEmQQw6HA/LZhzmszR72sKKCkdIqMXJZJPjJLBSeQuTF9xidLsaTfRoRx+lPzrfU/8sI8fpfrW+p/5YzvBmapns3TapWCU9ISK1WVKhZPr89c3nF/Jd/UqV6NSu5SiVAKnS9TWusa2WD4Rbw6Z3OHQBA8fpfrW+y/8sNqdoaKglqxgXNqlh12288Z/gDPVzGdQ1KwWnV009NapKhZXcteSJuMEaWZqVaWapMTUegxQMBdvAtRTpH0xqAtzEwJjBQWW17TZcwBX3IA9e5OwmME6mZKDXJ8Hi39m/8ADHMqPDaiNT7xCPGkFvDcMIgnc3PvBx0fiA/RVP3W/A4KA1PAeJ9+mrCwM7DfNYWEaA7TjMej99mM3TFRqblafjplBUABkR9PTMiPVuec405/H7sA+FsfSszvHh9rTMHlp0zA9om2wEE0jID5zLBFajV4hWChYZe4QgLpmCRS20g3nl1xA/DaJo9wc/X7vwSr0ZUeOEiaYKyy6Re5sNwMamtw+gzMXUE1oRpZhqgSFHitYbDeMVsjkMjVZhT7uoyxqUVGYghmILLrMQ+ojodrjACBVBck2l81mquaGlmQVKZFEAKJdaaoAYVh4jMTiXO8IpuVojP1tKVkRKb01qmnU0koofRq9UNBaR4TJJBwVynB+HsXpotJmpDQ6CozFAQBpI1+EQg+yOYw+lw/hzU/SAaRprvWFZtIILb1A8apqMJJnxnriTRUVcmmWo5g1Mzmq2Yr0w2nvFOhAaZqE01RAuo0wTIJsDHPBet2gy1Re7Wr4qisFHd1CTZRIXSCRLrt9djiGvkcggSo/cqtUKqOapUODT0BUOuCDTtA3EeWPTwvIrUSkwpCqSKiUzUOo6YOoIWJMaZ/ynocBZXyPHMtTpqe/wDCWZpFGoA36MmJKm4CM09FIxcftNlRJNRgAwViadUaWOiAxKWnvEiYnUMR0eE8PZmpKtJ2pCHQVCxQFWSGXWYGl3EH2j1OHmlkKlJqoag1Lwa6oqeH9D6mqoG+hIiTax6YB2iWpx/LqyKzspdQyg06gkE6ZutiDuDdbzAxH/erKiP0jHUFIC0qpJDgMhhUJ0sCCDF7xsYe+WySUkqt3XdKEKOzlkAElSpmNma/MM3InEuS4XlXpqaSKaYZWQozRNIFFggzCAQBsOQwhjsnxyhU1im5Jpa9fhYRoYqwuBJDAiAZ+vHM+13HKmbr92rN3IMKs2PmQN9vPl8S/bPPU6VVsvlkCu099UBYnxuKhQAkiS0MxiSbdcBMlo1qDBK7ACFt0jkTpHuXzGEJs1XAeEKqIogqArEEbtMy3K1jB9/QDQUaUmCY25YEdnGlGa5k+t7R5n/f+O+gyq2/hHT+PPGbJLrZYACAP6GBNemL8hzEct4jpg0pOkjf4YB59GvGx6n+XOMKwIly6stj5GNulhOBacVOTcByTQY3/wDtSfWH+DfUOW45yVoFgCAvS/IctzOM32pQLTJJuoO19yIB5jri4sDe13KoWAZoEgIASecLyJwA412jSiE7xXXWGcGUPhVQxYwxgXXfmQNzGK39nPFGqUWpOSWoMNMmT3b3WfdDrJ5AYzX9pPC8yadPUtLQk0ldWcswcKZNIpZv0YuHPO17aRVuim9GhrdoEVKdQq4p1BKMe60+qXudfhkA7xfzti0vH1WilRkcU3VnDFqYBVQXJMvIIHI3m2+OQ57IVKdOprCBWRW7vvHYraNRinA2O8Xm+NRw81cxlcvRNKg5oLr0lq7NpcsJdFy7ASRIMwCo3EqdJRpEI3lfjwRxTZGDkIQpalJDv3YPr7ayATsCRO4xn+M8S05o1Uqd1UoAIUqJ3gmpoXUqpmEBIWpTDGG0giY5161atmayVxTyZ0U1cTVrQyJU1LUplsuCQGkFl1Aho3g4r8SpVqtRu9WkarMpRC9ctSss93SOU1eMUSNREWaLg4gZcoZbMUM3Wqd8O9RWquncM4prWfU7Igzl5elJCybWF7xcW4dVXKpTFYVqFKqlQGllXY6mbvRYZqWXxiTFgd5xNVzldqmYrE0aTNSWlVcDMVO4VNbamp9wpVoefGVEAG4wypUq0XopkqjCnpplFYVgayU6aKRpOWeQEUHXTIMNJ2BwEkdXL1c3WZu/ptUam1K1DSdNO7GfTAwg5iCCYmxWxxoeA8XU0kpUw1RqdGm1tA1KBoDDx6ZlGGmZBEHGe4dmaqVmzQGXqPmiNJC5lRIUAU6bdye8gUybRJLyLCIOH06mXfvkFIdwHWoWFeANC2qN6MCpVdJuRNiRcYYma2h2jp1VLUgzroNQwyAhASslS2oeJWGkgGVOIm7RJ3dSqEYpT0amBVrOqOpEN4gRUQ264ztLNmk1QhMtT9KDtDGuuoFdTshOXkrB1k3Cyx5nDKArpTbL0+4FSq4HeI1VJamF9V+57s1IpXIN4YgWsm0uwqzRfL6GnUdUdxTALaAGPiEiIJJbqoEiLxhmR42K+tUVkKadQYQ3i1QI+ibbG+xsCJzqdn80hJomnSJ0/N1WjwrHiDUiGaZOqBB6i2DnDaNYVKtXMFAzqiBKeogKhZpLlRqYlzyAAgYxnk1ouOP7Kmb4Zmu+arTzFNVNlWpSLFA0T4lcTJAub8sVKPZnONW78ZqirkAMRQJECYkGpBNhjZZTJs7DVPu6e/8Alz8hfBmhkkUQB9eM4T9sua9IweW7PZxK1SquaoK1bTrYUGJsIEIakDlz/li3S7NPS8eXzLis3ztSqoqCsdxrTwwRsukiBa+NsF6CMexjX5TLgc5yvZ7Oo9Z0zNBDWILkUWYyJA0hngc58xgjl6YyxWisuajBnquw1MzuFLMLXjYAWA+ONjUpgiCMDszTKGDsdjGKjkUiZRozvaGoGTLkfSqAiSoJkTsVJJ5+Fl8yRbBniHzVT91vwOBnaNiO5jUR3gkgVNN/ag6R5a5vtfBTiPzVT91vwOLEFOw3zWPcedhvmse4RqDyuAPCl/6vNW9kTH3ev8Y0/E7DW0VOgaCJ5zgHltXplXUqqfB4gVlgGPlMC/OLm2KMCqwqPWRTSIRKmsVJGkqKTCCJ1a9bEQBEQZ3GKvZnIVUqaqgqwtNlHeGnClqoaKXd+IoQJJeT6sHfB08UrelCkAhp69HqsGH6EVC2udBvbTAPPyxLwrOFsxWTwEKAZSSFbUR3bNsXgAmNpII2JTQ0jPLwms4qL3ZTTQzdMMSsVWzFRHVhBJjwkksBBf34vUqNUhqvcsv6ejU7klC5WnSWkTZtGoMNQE7KOeNI1SoASYj+vjh7Vu7QREn+v5YltFqJi89w2saKBaOstl83RKEr+ibMvTZQ0mNChSrFZiBAOL+ZydT0m1MsrVaFXvZWFWksMpBOrUSDAAI/SHzxo6lfUBY6rDE9X5xbcv54VoviYr5IrOtalo7sijnEWqWGmo2ZqalI0ksAB60gQTacXHytRlqVDQZZr0HFKU1MKQpgmzFJlZAn6C3vjU1l1AX2MH6/+MSVTZr2H+3++C9hwRmcvkagyVVNLd5UGZKraR31SrUVJBiQHVd4tg3RU6VERYW+GLgJ0iN8Ae13Hly1LxNDv4UCiWOrcj3DY9Y3wWikqOX5xi+ZzDges5YHfwmTJP34pLVCTub3n6Q2j4m31+eCWQyz1RVnwl3SmvMLLeKw3gaRHIBpvgdx3Imi7SDpUiD1IgWPOGkfAnlOCyGbzsrV1U2JI3AmYk+7lzuOoHLGk4e3TbmfL3f18cZX+zwBsr4Z+cbfrAPx5D4HBzPVQlI+Irv+8eUAe1sIxmxjeOdsctl20MXYzfQpIEXuZFsUaHanLZn5mop07gyCBvMEDy64xObpZWdFRa1XMO11pd2FpEnYsxHiixiRPQ4Kdksgr5vuipIpoahLKAfWCiTG4JNj7J8sFAbM5lKSO1SyoE3k7g2IG/L44y/avjeWagNWiWuNpE226xvzGLv9p1Mrk3qJsxRX5wNR6ebGffjnOS4XSHr1kFQrIphHaB51I0TM2BPMcjhpAaPsHxLRnKYBGiur0yZsxUB0j3HUP82Nb/aJRZssoAJ/Sr/4t19++Od8EZVzeVZPVNamw8tRCHawETjqn9obFcshHtgf6TjoxfvQPo5JxUkq9MIzs6hbEeFgANJJIEEDr1tjWdlfSUFOo+TqlBlmop3bUS167VGZtVVYvAC35mcZrMVdFeYXUYPLmIPOZx13sxmCcjSIGo6NpA3duZ5RfHRnjSsiLMDleD5lcu//AElXvqqtTLKaShQFphQKQrBFRmRXJQyIKxENi9xKnmqqUiMrmkrKhR6gOXOoWZSAa/rLVVGBI21dYxtqGYqtRtSdWlfpCYL+LeNlueuwm2KdRq/hDGqSWXbSCos2raDcFSI5nyxzFMy+eOarJm1bJV0OZorThWoFVYI4LGawJlnjb1UX3BnEcvXqjLo2TzCrTWH0HLaydVJx3bGtKCadzuQRbprq61Gh9NXwVACNUyoMTpi48erl6kbGMVeLd8rMqiqwkXDLcSpJ8hYiDuGbbkyWZzKJmEp5VfQas0H1MJy+kgrUQhCaxYEawQdzHKcUsytUUM3Q9FzGrMszKzmizXII7ya8mPUnbSq+eNVw/MVNNQK1Qvoga4sSBsR9IMSCSeWIc1TzGlu8WoSDIOtQWl+ZiwCtz5LBBO+U8ldFxhfZm+LU81mvE+UqJqomm4DU4A7xKnhfvBJ8LCPDuOk48y1KuMu9H0WuB3hekymiShDakJBzHIxKgxdgIBts6NfMKiaaT1CwWZZQFACj7/WgTN45DFo1vHTLLoeTImdh1taTjGUmWkgTlqzOilkakxF0MEqeYlSQR8fqOLvDMuzOCY8vKN2ja344uOtZmsBp67nbb34N5GhoQsfWO/l5DyxlVstukR0qQUQBH8f9/PDwMTGoCL78sPceFcV/BmQaMO7vFqpeRhUzEDywbGVNGKvEKEqbbXGClAytsMrTseeEtbE1ejnfaaJy0wD3wgkJPLaWDbT6oPnAvgxxD5up+634HHnazL6+7A9ZKgt18vVM+V1v12xY48fA3/tn8DjsOddl7sN81j3HnYb5rHuA2K9MJFm0nngflMyDXqqCToZdRh9M35+oTHTxC02jBR1QNpjpJnAHg9FfTc0sKbKZ8MxJsSG12vYjT5zIDMS7m8uO+7xXqG4bSGOjVo7vVpHPT1tz3w/gmUWjI7x9MQFdpAltRiw8+fXFnK01Iebwf6jyw9aQ1mRYCY/rzxHO0NIetNTs4PlinxzjdOjTAYFqpHhQAknlJgG0mIFydgYJBDQNSAAAGMcn4lmqmaz2oHTQBYs9jopqjVCRpbWrinpABEHW5IIYguO+y+gtV4hnMwSFNTV+rph0CHRMNUSw8RSzFiQKkSACa9LMZ2gO8epXQa2VXdmqIF1qFZiuukvh1yWBEhdr4FJxSvqp11oNSytMN3SmmdIWIbSjT3hIMamALFv8QCjuEHMFadPL94aqAgGjsupjVkaiNSyWLDxavEpERooZ1Xst2q7093mAEqNdSBAafoxJh5BFjuCPCfDjRCoApk3ufwxxrj1Oqj0q1GmyKdXeosgo1EqHUMzeGmFfWij1Xx1vgubFXL0qpWSy+IjYMrFH/wBSthNfRaZcq10WnqZoCqWJHRRJ+7HI+JZ05up3hbTUYwliQiX8KjcsfasN/OOgdqeJ0qVN0N2qIwUdAQRqP+Hy3MdASMB2ZEVVQAGoyxB2RQPEeYmRznmdyMR6E3sE5isaYIQuLnxGzGxBI9lYmwufha72gzrV1SSJEAACB9Inc+aj3KeuFx5NTQqg6p0En1hvr66QNieUHbArhl69HUGegamjWAbk+yOkkTzj3YSEzfdknCUFUWvy6yWONTUoIdNTSGK3lrnpYcrYDZbIBFK8gxvN/cT/ACxdp5nQIPPztvy/2xADOJ8JQ/pFSlqX1WKamE8lAvv+OH8KyTUUqGppNR72AnndtNi0k7WAjfFinYTPXl90DzwL4jxoKGDHuqckd5fxaAC0R7wIFzfpgAl7SZPvMjVprJJRoPnv/DljDVckWoCrTpjvNAViG0g6E0kkN4D4ZvIMWg4P1e3eUFF9LNUmwIVlJPucDT8cB+y+ZLU6iW8IgrY2ImIYX3H+2KQGOy4akaLmbNqEg38RII67TjvnFHSoq7EG97jaRbHFu0Gc7xRIjSVFh8LQPuFrnGs7N9qkGWFOpd6WlVj6SeXmtlPw88bRVgG6tNC7SgYQoAtAPiJsf8o+rBbg+ZXuwoUKCsqBERtsPev2vfjKZbtVSdyi0XWCSSQsT1sdz1xreEd21CnUWmPEDsBbxHp7vuxcoTXYk0WqVZSpQtBEE+Uk/wAsRM6qw8WqDeItbVO/T8cOWhTLiF58xzgj8CcPamhYroueY57fwAxOxOiChnxrY/Rm8/1yvgXxHOd48IfB1G7WvHQD78XHph2dNMhT9ZIJP9c8QVqqKCFSG2npjmyZPSNIQ9s8yiU1EEw/I3ge7z3w7M1gKbANrY9Zjl05fxx4wSkBqXUTc3xHXVNaRGljt/A3nGHSNARR4u9SppD3UeJVJgWjbc/HpinxLjTU69NArO12ZQQCbWBYkaAZnUxAtE3GIKRShms45UaKdPVFzeJ2Fz8PPGb4dmG9IVqjHvKraYe4VqjRokyRTBJAIvpW28jZQTdsxyZOCpGozHajMUnDjulDHYK7gAmRuVklRpJE3mCNsFst27qJ4Kq0qlgT3ZKMBqILFWJUj1QFDT9ds52i4OaZ199WdQxVh3YWmHmCQJveLwxPNjc4gzGQK5dGNaqXYqStRQNKsWC6XksQNJ8JYjaywCdOKOVSyNrZ1Tg1dK2WFRX1swMmfVaBK2JAIPIfxxPwjiArUhJGpTpaOotjA9hc9UpVVFQQlVihUFmWblKg8WkMYIdvFIFPYk41PZmjozFUD1GuB5yZ/D8OmIlHs6MeTkjT6xq8owkfxHpyxFOJaSAKDEk4xRqeUiIInfDWUDYzhxAOwx64AIEYpdAY7tXmdNeiwkr3oDQGgAxvBCi/tBugiZxa444KPB+g34HEXaHKoa9MMFaHBWdMjaYnxfZ+NsS8Tde6qeA+o31xjqXRzey/2G+ax7jzsN81hYZseVcsWaRsYvgLwNAM7mlUkwF3J3O59SPL1z+6NyWpUfDLNpB5YDZPKFc3WvKvpiNUfVq0zf2Z/wAR2FGIYo+pU+OJatUd3q5kAfz/AI4hOXG3eXjb4YVLKEnSTtHnjNy+hpFwC9P+umOX8NRlqNTJHed3VpCYMOyHyaBrAQBhdpscdOFNb+MHy/o4xna/gz05zChjSJ1OqmCGhiGNwNOo6pNgxJNjqW0WYzi2QXM06bVWcvS7/Tcagul6yz6w1WEmZnVN9ouFcGp5eutUOxekz6DUYaQwo6xNh4dTXuBGCaZ4vTDZiUqOCHFIK/ifvD4qbxFQ01qElNW7QgLQZK9WmpdSHqJU8LKyU6VPSGFNy1QVHr6QQFYLA8QuNwFEGar1Tk6K1CSymo1NZLOiMi0tLVDTqEFnFcBo2WAwG3TexNF0ydEbgh2Huaq7A9bqQfjjm3Z7heYz9TVXTRpYa2EeEBQoFMgTTIQlVQHmHPLV2BcrpUBbAAAAbQNh7sJ/Q0c37eIx4kqn1XFMfCDA+NQEH94HA7h1bu6raIJqFxfZlkBV6hSfEeoEc8O7UcVfMZm0BKbQlgbKTc/vET7o88DsxUKuGW0KAJ5AgMDHX/44lksh7bZks0rswAsIEruDH+IsfO3ICC/9nnHqS02pVH0Fbi8SLiZ+rAbiWmtSJFiLsoHqxuVNtpiNyInbAvgmXWpmEDAHrHTeb+7+rYmhnVKGdWrT7yn6p9U845GPjzxOrghZ5Emb/d8MCeEgU6RpiCFJHvA9X/SRi7ksyJZGG23uPl0j3YkRfXiFMkrqAA3id/O1jy3+vEy52i6hAgdQRErqWRzg85O+IPk+nVTRoGjciWGqd5KkTz3MfVix6JQC6Qi6YiASBHQiYjyOEMzfafhVCoW1UTqWkWDqDyKrI0m7XI6+7GR7HqaavIMsLk9fMnbffGq40uW0tSpoxiSVFV0RTIAMI1ySdoOMdkFuy0jpDaA9yQDLTE3kwYnyxaEDuMV5BM3NSefIf74oeklIYcmUj6tvqMfDFji763EWB1H3S3P4Kfx6YpZyn+jUdWX77f17sbQA01NmV2MmIN4IFwD7oHLHV+yRb0OgUIIKn4eNscmzpOhk9YIoFiLgEQSImf6GOk9kNXyfQII1d2SN4u5N+ceIXjrjpzyXEiK2aWoRrXrz+rArinE2193Sgkb2v9f1zhtZ2IUqdOpmAbfY6fxnl025UczSVSER5dmCs03HWOl4+/HnZstKkbQhvZeyFSA4W7Hdupg/dOK+bWrpliIW/L+oxBmMmaX0jfYyQCehE8/62xU4jUYEqSWiZ92nV+GOW/RtQSzlPvdJWPrx6mRVaiaSWNpIkx5W/jilw7LM0ySoGqZsLeX88X1QIusMGkLHit4mge7cEm+N4RT20ZSk10Y/tBlpqZxiCYWmzCJhQ6luYjwiZvHQ4zNGtObpkkhRXQGRfwVF6TuQSBBnpje5LhyNWrJWdf0yEEESDa4g7gahy5YwnG+GPlqxpVEZoM61PjZRtWU83uCRyOoGAQcdDOPJe2afjlQvSJTUKBcmXMkkgixHS1xO/OQMDeI1WFGmGDBgFnxeEgALMXEm220GYnxVs7xrvkUNqYEgK1KqVWQAI9HYqEO2xZRqgGCce8b4nqRaYQIPWC6jVcgj1mcCFSNWxc3iQBabM1JVHfsu8Jps4oJEtro+EhTH6Wk2xiTpVp8X0bCcb7sVX1VKoNyp+4s3/HuwB7C8Kaqq5llHd0l8JIHjfSfFdbqga1QXJLbgAk72RyWlGqzPeNa3x3xEnRt48Gk7NIDfFpAYEGcQdxAmcTU6UjcicZezpHPEjrhteqQceJTm848dRG84NjMxxOoTVWZu9/W5ERsIj94jynbEnFFqGjUmICMeXIHA3tbQIagwn57cDYk8zrET+6/+XfF7iyFabiZlGP3HHX6Ob2Eew3zWPcedhvmse4DYYlWFAdbcsCMrlEGcq1FgFgk+rMA2Ika4+OnoJk4IUs0wsNvPAjJ5l2zleZhQkXfTNvoxo1ec64O0RijGw/XZQ0mZtj3LPLMeUCPIYDcUzrAzqgkWVE1MYkkkQ1o6DfFX5YqJqNGnVqMIDrUQpAOrSwZ2RLmFIUE354XEYfd0IIAIO++LdeCikbcvqwMTiVRqdMhQGqAFvCSApAk3IvcWkmZ3gke5viD0FXdwT4mC7CRYAECTPUbGATAxCVGiKXEex2Wq3KFJ9gwLzshBVTcyVAJ5zhtHsLlVqgt3lTnLsBFyfWQKY6iYMmQcLN9pXPiTLViL2dHQ+EiYAViZU6htYEG8KSFHjWor4K1lB1mjUVbjeGGrc7XIv0nFFUFsrQRU7tFVFQ2VQABedhipxtm7l2Q1Awkg09JYbDZiARB+G+4GJKFebiYbkQQfqIBHxwzMVopVBy0sf9JwhnHPSwavi32J9+56Rt/LlhvFs7o0gSRBF+QBJERzH1QeWKObraKtVSIMj3WMr8JxFTfvKhbVvMe4gwPtffgJo99OCAP4gWnSLE6dtvq/35GP7P8Ah6vmIqLaGnrICix5QCSOe+A4ygLkzZRA+GzA78/Lc9b63shulXeNDAT0UhrbXDNy5eWBoKNDnco1J9JvMCfaA2PvEwR7uWKmeyf0l6WIsQJvf4k42NSmlWnpN1YWI91iD1vjK5ymySj+Fp8DidLQPuPIg7e6CcxD+GZxgCCFABFlaSfO8H/nBilUpnaDO4/rzxz9s0BUYfSBhlsGB5gEX5bg+7EOa4xUpwUeQY8TASv7x5GOljvYnBQzW8ZyWXbUDSUEC7XU85J2k+Zxz/idZEdqNE2DAs3OViw81JxZzPHKxRhfxGXd2HvAgE2+N/jjPPTIOkXg+Inmd5Nvf54uEQK7ksZNvLkBsPwwXyWR10WPhhWpwOZu/wDCPqxHQogyoW0BhPTlt52xcr5BqNNXYeDUFN7+KmzCVnYiD/KcdGNfqRPoXDSHZg5UpDDcTuNjv78dS7MtSXJpCjSqRAjq1scoq0RSBdlBXTYBT9K4sdjMTjddmc+fRaWkCWU7gkIAzT7zaT9QFsV5U6iGONs0XfAUpKjUSZAgaZMkTa87nrgegTvFZRp8V7i53k9cLI8RehRnuwRPhBmBILTq8+UcyBztVfti36hd+Zj+HSceVknjX73tnZDFklfBWgs57wujHZpX4f19+KmeoDvGJ0xC7+78f6nA09qTq1ChTnex5/VfmMMr9qmaW7lT1Or/AGOIWbCnuX4ZUvFztaj+UaXIVFRCSAwO5tzsSZ5dcOrmm1MskKQIggH4RPutP4YpcH4uzU1cUmAabWI3ixMWtM2xZr58kAMoEzCyATAk84t7/PHammrRwyVOmeNlKVMq7OdV/vA3vvYDEfEcvl8yaSOo0qSFvpItpJUiCp5Agg4bkuLDMKDTKOo+kjKwEgb6Sbx7ueGUeJiC6shCMdZDqQmkX1GYBE/icVZOinmuw1DWHXMEQSVBRWuSpnUIZjpC3YkkgEzEYu5LsllVQtUqGvt4QFRSFYkBgoGtYMFXJXcgCcX6HadVQOz0hSMRVLqEJPRiYIn+r4IPxXQ6q2lTUMKDUQFjb1RMmxm04ybadDWOHdEOXTRR7umyrTiFMbLHKD029+2LeunTpIFICiI6nliD5WLP3YKFwA3dB1DhZgORvB+rbDKfFO81aTTIpHx6aoOkqJIYgeHqZ6eeM3ZroKDMr9IxqFhztbbD0zq6tImAN4Me7b3YGjjS90My1SkKUAa+9XuzJidfq72H9Qszx0UUWrVNKmjkBWqVQoJKlgBI6CfhieQ9BJc0oVtyB0BMyJtbFTMZzfwMNIE2kSRt8LX/AJY8pZxnAekab02AIIax85G4sR8PPFXi+aqFQJQibiSCSp2Ecptythx20DpIG8dqoalKm0Sz+EErMrBtI1SBexHnItibj48Df+2f44D9oqjlsu17VVkqagUQVidPgI/f/wAt8FOK1dVNyfYb8DjrOZdhLsN81j3HnYb5rHuA2KAXAXho/wCtzW3qpBhZ22nVqjy0xz1cgcAwDyLf9XmQIsqGJGrboV8onXy9X6RoxDK4o51XLqO7LoB+s0jUSdxNxFojmcUs3QzDusGhvKI7tAKgMGKBAajBueoAAC2+L9WnmTS0qKQqNIYh2VVUndDoYlwvUASPqYImTNVueXPPaoCdiRFucAfHmJxItauZ/QqDpDISwMOVuCLH6WmfJjzAxQydHNoionozaBHieoC0ACSQhhjIYm++PFXPNUDBsuKZU2FViqmCNRXugXXa2tQDHSTLNIhJM5W55drbsKike/SJbziCffi7SJKgkaWIErIMHpIwN4VTzID96adTfSRUJJYW0x3ShBa/rXJtvNarlc4agaaTAGQO9qKgg28C0pa0zqY36CwRoaAYjr1AoJaAo3J2Hvm2BfEONiiuklXqgeIKCEU89zuB9GZ6xOMzW4hUdtVUk3kCY+obAee/vwIZX7WZXKVmD06ZLL6zSyqREQBzM8wRPngNTySwUgRsB0955tMY0/eh4GqmT7FRSQfJWNwfgRI26Q8R4VpQuJp6Y1puFkgyNpmBex8hhiM5W4QpE/SA3MmTf1uU+6/3YsdmiabFZMAyOsTIBtspkc7WwYy9E6NU7QOnIR7l+8xgdUy5UlhBNIqYjdW8MDpJtt0OADbZXOBBDfN9R9Ak7/uzMjlvzwWrUkqgq4k2/wA0bEHrvjM8MrWUBiQdp3I2kySdS2BHUWxcy2ZNMANLU5tG6+Sn8Ad9vfLiKjI9seD1KVXXY0QLVFXxreNLgWN48UR7rzmXzIIKpqbnJ/r+oO+Os5qpKyo75OqTItcEAEht+RHUDGR4plcm4LU2VDMFX07ixiYB5+o/w3xHQjFZOhLmQIUFjA3jxEDzIB36Yl7LRXJoPVWlVPzbP6j8yJ+i45TuCelyGcNPL0KvdKpcqV1LyBtAP8JPK/LGQrURb6tukQfqIvi4gdY4X2Kdrs4EACQCLydUAgGAIE8zPIXf/aFQ7rKU9KooWqvq8xodSWtuRGBfYbtiIWhm3YEWp1C0zOmFY8jYQ2xtMbm//aJX10SoeV1gLeZhTLeQ3A677YqORqaspxXHRiszUeoCZsAIVRttBjrvjpvY+jGTologK3Ik3ZhH9b45dwNFR2a+oLIg2hx1j7/hjrHZY0zlqR1eIKWI1GB4jePhONcypb+zOBY4jVNOm5sDsoOzMwIA8yNz7ieuMG9Ik6bEQAeXXl/DB3tAwFYiQwIgXMi0tfz1cumA2YXwkje0fyn3Y+d8zNeTj9aPe8HFxx8v9imaRYvA8RgnczpNx7yYw+kpg2IP8T+N8MmLTcixJvz87XPXfFtlHW/ljnk6Oto2mSzRqorK4uOYkiNw195nFFlr1K/ip6UpitDeHS4YQmmHLTp3BAAIMTvgP2aYd+4vDJNiYkMADbyJv540pKBiII5zLTz25749zBl5wUj5vycHx5HEE9nMlWUk1CyE06KDvFQNKK1gKZjQpNibkkjYDEOW4ZWFFl7soUpZanoOg941BizaTJlTcAsVmbgY0FIIDYXJIBEyeRN/LDBokKqmDzvG/PGxz8QOctURe9NJ2Jq1XNMd2KmlkZAYLhJkyfFbWdzhUstWpqlEzU1UaFLWumKRo1NTs2ptRNwQRN12FsFn7obg7wSZEe8nly+OGU69I2SGBF4kz0mNhf7xha9hwJchlqpzMQQorNV76EgqaHdRGrXrJIERAVZmTGK1Lhtb0d1ZO7K5dKHiFOKzI7sdOlj4DMAtB8RkC+HVnpKPFCm29rxuJ8uf14np52k0Krq0RAU6otAiPL8cZuK9MtL7X4HjJ14FYU6n/qu+7iKXeaTQNHbvO71aj3katvO2JKnDqvyeaQkt6OyhRpuxX1VO033tNotj1MzYjT4TeNPIxuIvMD7vPEFbPU1sdAN+QU/1MYl439jVbD1fRTBJqsAT5fS6QJmCcCa76jIdgosBYRzj34r5R0cEAAxcm0Sd7fV92ECv6tvcVWBb8cXDGltCnJvQL48Bqypsf0w8XhMXEwSwMbeqG84F8G+I/NVP3G/A4DdoX8WVEaR3yiCYm67KFIP2lj/FtgzxD5qp+43/AI/7Y2XRmuwr2G+ax7jzsN81j3AalMbDGS4dxAjiWZpkiCwULO57lKmoDaeR8oxrUxz3tFop5mqQpZ3qqxFx4Up0rCATJK7xbflikZG4rZJaka11aZi5tMdPcMNo8HogiKd1iNzEX6+76h0GM32WVcwaprA1ocae+OvSGHqiTHxABIOPez2VR8iWqRV09/pV7qmh3hQvqyDzImCBsIw6BGoocIpKVOi6zBJPMlo3vdjv5dBiT5FotM0563b3Xv5fHGR7GcLptw9XH6OrDHvqfgcEeMElY1QdwZGJM+oqcJfNVYq13y5eW8QRnG1ND4V0zEgTaSTiTRGsqcCokljTMsSSSzCSdzvvgP2h48RNKkWW8NUXceS/xb4C9xRbJonC+/pnuqiUNWpDpDlFjxgEBg0Re97YEUDpA0+GRHkZ6/ACfdgNEPVYAAgz6p2APw98/wDOHAtdlExOsgiWj32HvxH3ZuNgY1DkPvvifLP4gwMGwm8DkBaDqJMRgAboWp4QSGMwjgKbdG+kfKMWuEcQ0MqVPU2WOQJggnp/IfCdqSMNMC5tPUXnpYTaCRbbbAfPagTq1FSZmLk7auc2/HABoky+jvEmwIdT/wCW9hAKmTbAfPhfSAu2sVVte4UtvzNhf3jlctk80Xpo7SShCPaxExMc5BB/4jArjtULmqLGY72GtJhqbjYed4wwJOHUpXQPC0ShHtKOXWQAPOPPBfLVA6mfWIuu97z4Tysb4CU6pX1Q5amRICtJ0mR9Yn3+V8G81QuShADXFjINjy/CLXwDIaNM3dCQREketAOxBPjA5SZE2jAjipqu4LpSrC4DsssALEao1dbajt8Ccy2ZYxqkaTcGf3ZVoM9YIBwFyWeFOKdVXDO1QkFGj1y5hogiCIj+BwqEAczwN61RU7yklPqil9JuBpXmxXaWETsbYNjsNk3ojQtWoIIVmqaCDGkMoC7+EWZIxLmcohhwJEWtDAGG+sEAwbggcxgbmuOtQKq5LKSTCtKtqvYl4Qzq8BBBsQbHAAE7R9jXy2lk1VKZBLgkB003O8F1iSCBMT0nDBxBxRFMkvRkEGZYDSRAYnodjaBaL419HO0np6qb5dVcGmxrIEZTUDU9LOp0rMtyIOMNwnNIuukG1U9RF97GAwPw3ETv72tOwZoOHcFp11V8tVKMBDgjxgAnw6Swj33F8dE4KhpZamh1MVBEnSJuTJg45KyFDKsVqIZVwTJHkRz69cH+G9v6tNNFcBzHhdRDR/iG0i5m0+8Xc5za2TFILdpie/vO3OL+FbgTA/lGAuacv4YMbmTb/jf7sM4n2oo1YYhxtBDKARJG5BtYyQb23thr8Yy+kMRWCRN3pg7bTpuZ5Y8TL4eWeVySPZw+bihjUX6Ga7Tc7yJ+IPWd5/hienUOxG3Pr5xiFuN0bfOkcrrf3AAz/XUY9p8WoMC0VCBv4k93S4uPvxL8LM10v7G/8hh/7/Qa7L1YrMYt3Rnl9JcG+KGq9MmmXQiSNMaiNJAEbzJnbp78ZLK8dp0SSKdTUQAWLLtuOVhcfdiwO2gYgik3kNS2Fv8ADvuPuvGPS8fFLHjUWeV5WWOTI5R6L9ClnC/ibMANIPiWFm+qCZhYi5Px8JY8+ZeTAuItqHnFupP9DfGZpdtQTpNNhcDUWW07CAtzEmMaYAAkF9vdvtc8z5Y2ZzICdoaBBVvEQQbFtQBsYUMbdPjijwzMtTp1WQ3GmW983k9Pji/xbLVqsAtTCiSsm58yQLCYxFkuH1UlW7tkaAQKhDbyIBWJ/HHFKEvltI745I/CotoG8LJaqsgEFxvudrEm8m/9DFnjpDVidNiFty6SefQzzti1T4NURwyVEaDqBJ0kiel/+cSZrh9SpUZy6LffUCRECYAifKcR8cuLVbsr5Yc071RFUzznLhQzDx6CRIMG8SL8xf2QcQ9nKf6UFUXwgmJ8o5D/AG+ucERwumKOnvD4TYgKCWIFyP4Ttitlsi1NwxamRFocCAR5jnP/ADi3CfKLe0SskOEktNgnNppqvpgFWPqnaSdjEj/eMazh7u9NWaL3NzJi0eWwn44APwp3bXUdFBJ9R9XWQNgB5z1wYrZqnTpCXbSAFgEaiSQLiPWn3b8sX48JRk2+iPJyRlFJdoGdrOJsuYyiJpKGtSVhJ/7lRIaAQLRaRzPw0+f+aqfut/4457kDTrVpTV4q9JwWJLGK9NiD/pM/AWBx0LP/ADVT91vwOO1nEuwr2G+ax7jzsN81j3CNCkpxkuN9k6tWu9RKiKHIPiJtCosRoNvBO83PWMa7jFNqEAKanut/PAv5Uf8AUH7X5cOyOLM3k+zHEKQK0s2iqbkAA3AA3akTYW3thmW7LZ+kXNPNKpcy4EaWJmSV7nTJxp/lSp+oP2vy4R4o/wCoP2vy4dhxZlaPYzO90KHpKdyv/bllQyZIIWmCwJOxMfhixS7IZ5abUqeZRabhg1OSyHULwDS8M39WOXx0Y4q/6g/a/Lh44y/6g/a/LhFJMCUuxmZZaaV813lJAIperT8O1lQFgP8AEb74vL2TqX8aSZ68/h/HBBeOv+zt9r8uPfl1/wBnb7f5cKy0UU7L1PbTqN9+txfHn92Kszrp7EDfmbyYvI36852wQ+X3/Zz9v8uPDx5/2c/a/Lgsdoj+QahsWQ8tz749TbyIjpGK9Tsw7T4kk85b+In7+uLvy8/7O32/y48+XX/Zz9r8uFYWitlOz9RFdCabBhFyehE7bmfLDOKdmnrMhLIAjq8STMbj1bE+0Z5YufLz/s5+3+XHh46/7O32/wAuHYWiCrwbMN67Zd4OpdavY6NEgAi8R16iMRL2bqBQoNCAAAB30BQ/exHecnvO+Lvy6/7O32vy48+XH/Zz9r8uCwtFWnwKqoOg0b2Pzl5XSfpdI6be/CTgOYDKVeiApLQBUuxXQCZY7CbDmSfLFr5cf9nb7X5cL5cf9nP2vy4VhaIU7PPzKEgzct9ZtviDN9lmqKQSkagRMkb9IFyCR8Ti8OOv+zt9v8uF8uv+zn7f5cGwtAqt2Nd6K0i9Oy6ZKk7kEmImT4hvaee2Md2m/s8ahT7wV1ILRpCmdid58umOjjj7/s7fb/LgR2nd83SWn3TJpcNIM7Ky9B7X3YuDXJX0JvWjlmR4PU1QakGJUtq9xHlzGNrw/wDs/qVKCMK1MalP0WM+I7mfIfVifP8ACalRY0kbXiRbqP4Y0PBs+9ChTo9yW0CJmJuTtpMb40yuDX6SY37Mn/8A5jWB9eg0XBLOp68kgAnfc2AkYjT+zWuAPHSPXxuJvY/N2i3Wb43fy6/7O32/y48PG3/Zz9v8uMBmFb+zrMe1QmCB4mjpEd3Mdb/wxNQ7EZhRE0CbwSzecf8Ab8x9WNieMVP1Dfa/Lhh4q/6g/a/LirJaZij2Arx61C/Qv9/6P3fVhrf2dVifXo382/8A5423ym/6g/a/LhfKb/qD9r8uFZNMydLsRXAUE0TpjdnuAZv4Odh8MapaWZA9TK+fr/yw88Uf9Qftflx4OJ1P1J+1+XAOmRtQzO+jK/HX/L3/AH4bUy+ZIPhyo+39W2JvlR/1B+1+XC+U3/UH7X5cAqZEKGZGy5X/APZ/LC9HzPsZX/Xb7v6nEvym/wCoP2vy48+U3/UH7X5cMOLGrRzURGW95NSZ67YcVzfTLzz+cw4cUf8AUH7X5cN+U6n6g/a/LhBxZ4yZk8svfzqDAvP8IzdWZqUgsgooZ9KMAQCBouADtzMYLfKdT9QftflwvlN/1B+1+XBYcQDkuy1dXpFnpkU2QgqzSAjo0XpwZ0xy+GNTn/mqn7jfgcVPlN/1B+1+XEWZzzsrL3JEgidW0/DBYJGl7DfNY9w7sZSK0riMLAaUaCrRVtwDiP0RPZGFhYQC9DT2RheiJ7IwsLDEL0NPZGF6GnsjCwsAxehp7IwvQ09kYWFgAXoaeyML0NPZGFhYBi9DT2RheiJ7IwsLAIXoieyML0RPZGFhYAF6InsjC9ET2RhYWABehp7IwvQ09kYWFgAXoieyML0NPZGFhYAF6GnsjC9ET2RhYWABeiJ7IwvQ09kYWFgAXoaeyML0NPZGFhYAF6GnsjC9DT2RhYWABehp7IwvQ09kYWFgAXoaeyML0NPZGFhYBC9DT2Rhehp7IwsLAMXoaeyML0NPZGFhYAF6GnsjC9DT2RhYWAQvQ09kYXoaeyMLCwAL0NPZGF6InsjCwsA0S06YGwjCwsLAB//Z">
            <a:hlinkClick r:id="rId2"/>
          </p:cNvPr>
          <p:cNvSpPr>
            <a:spLocks noChangeAspect="1" noChangeArrowheads="1"/>
          </p:cNvSpPr>
          <p:nvPr/>
        </p:nvSpPr>
        <p:spPr bwMode="auto">
          <a:xfrm>
            <a:off x="254000" y="-1012825"/>
            <a:ext cx="56388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0886" y="4267200"/>
            <a:ext cx="9144000" cy="2031325"/>
          </a:xfrm>
          <a:prstGeom prst="rect">
            <a:avLst/>
          </a:prstGeom>
          <a:solidFill>
            <a:schemeClr val="bg1">
              <a:lumMod val="95000"/>
            </a:schemeClr>
          </a:solidFill>
        </p:spPr>
        <p:txBody>
          <a:bodyPr wrap="square" rtlCol="0">
            <a:spAutoFit/>
          </a:bodyPr>
          <a:lstStyle/>
          <a:p>
            <a:pPr algn="ctr"/>
            <a:r>
              <a:rPr lang="en-US" sz="1800" dirty="0" smtClean="0"/>
              <a:t>It cannot be doubted that a paper currency, rigidly limited in its quantity to purposes absolutely necessary, may be made equal and even superior in value to specie. But experience does not favor a reliance on such experiments. Whenever the paper has not been convertible into specie, and its quantity has depended on the policy of Government, a depreciation has been produced by an undue increase, or an apprehension of it.</a:t>
            </a:r>
          </a:p>
          <a:p>
            <a:pPr algn="ctr"/>
            <a:r>
              <a:rPr lang="en-US" sz="1800" dirty="0" smtClean="0"/>
              <a:t>-James Madison</a:t>
            </a:r>
          </a:p>
          <a:p>
            <a:pPr algn="ctr"/>
            <a:r>
              <a:rPr lang="en-US" sz="1800" dirty="0" smtClean="0"/>
              <a:t> Chief architect of the Constitution</a:t>
            </a:r>
            <a:endParaRPr lang="en-US" sz="1800" dirty="0"/>
          </a:p>
        </p:txBody>
      </p:sp>
      <p:sp>
        <p:nvSpPr>
          <p:cNvPr id="4" name="TextBox 3"/>
          <p:cNvSpPr txBox="1"/>
          <p:nvPr/>
        </p:nvSpPr>
        <p:spPr>
          <a:xfrm>
            <a:off x="0" y="3886200"/>
            <a:ext cx="9133114" cy="461665"/>
          </a:xfrm>
          <a:prstGeom prst="rect">
            <a:avLst/>
          </a:prstGeom>
          <a:noFill/>
        </p:spPr>
        <p:txBody>
          <a:bodyPr wrap="square" rtlCol="0">
            <a:spAutoFit/>
          </a:bodyPr>
          <a:lstStyle/>
          <a:p>
            <a:pPr algn="ctr"/>
            <a:r>
              <a:rPr lang="en-US" sz="1200" i="1" dirty="0"/>
              <a:t>The $5,000 bill featuring a portrait of President James Madison went into press and circulation in 1934 and remained legal tender for public use until 1969.</a:t>
            </a:r>
          </a:p>
        </p:txBody>
      </p:sp>
    </p:spTree>
    <p:extLst>
      <p:ext uri="{BB962C8B-B14F-4D97-AF65-F5344CB8AC3E}">
        <p14:creationId xmlns:p14="http://schemas.microsoft.com/office/powerpoint/2010/main" val="1769721714"/>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REhMUExQSFhUXGBUYFxYXFRgYGBoVGBgXFxgVHBgYHCggGBolHRYbITIhJykrLi4uGB8zODMsNygtLisBCgoKDg0OGxAQGzQkHyQuLCwwLC0sLDQsLCwsLCwsNCwsNCwsLCwsLywvLCwsLCwsLDQsLCwsLCwsLCwtLCwsLP/AABEIAMIBAwMBIgACEQEDEQH/xAAbAAACAwEBAQAAAAAAAAAAAAAABQMEBgIBB//EAFAQAAIBAwICBgUHBwcKBgMAAAECAwAEERIhBTEGEyJBUWEUMnGBkQcVI1KhsdEkM0JUYnKTFjR0wdLh8ENjc5SitMLD0/FTgoOSsrMlNUT/xAAaAQEAAwEBAQAAAAAAAAAAAAAAAQIDBAUG/8QAMREAAgEDAwIEBQMEAwAAAAAAAAECAxESBCExQVETYXGRIjIzUrEUI4FCodHwweHx/9oADAMBAAIRAxEAPwDa2dpcytcE3tzGRNNGyARMqoGBj0akOk6CpyDnerb8CfGBfX4P1utU/YUxXnRBi1uzkEGSe6c5zuPSJAh37tCrjyxTuvJq15qbSfU2UVYzsvRyYnbiXEV8g8R++OpoOEXUalV4lcnvBkit3OfaYwSPKnlVUv0LlAdx8Ce8A1n+qqL+otgn0KAj4lgj0q0zjAPoj88etjr/ALKIrK+I+k4hv/mrWFV+Ems599OaKs9VV7/gjBCROBy5y9/fNnmA0aDOTuAkYx3DHlXbcDbG15fA+PWqcfFKcUsuOMopIUFsd/IVlPVygrylYtGk5O0VcrwcCkUYa+v38zIg/wDildPwJ8HF7fqfHrVP3pXi8e8Y/g391MrS8WQZU+0HmKrT13iP4Z3LToSh8yE0PRyYEE8S4iw71LxAH3iPNWF4ROpJjv7oZ5hxDKPLGuPamssyrjUQM8s1JWv6ip9xnihLLwm5fAbiNyADnsRwRk+RZY84riXopDJkzPdyk8y13Ou3hpjdVx7qe0Udeo/6hijPP0IsDjFsiEfpRNJE59rxMrN7ya9j6HWyfmzdRnYhlvLrYjkcNKVPvBFaCiqqrNf1P3JshJL0aSQgyz3smM4BupUAzzP0JTPvzXA6IW2SfyrJ5n02839v01dvxsgsNK53C8+ee/x2391XeG8QEowcBhzA++qR1bm7KT/v0dvyXlRcVdr/AHkofyTt/G7/ANevP+tXMnQ61b1hcn23t4f+dT6vav41T7n7lLIzidB7JSCEnBHIi8ux/wA6pW6JW+2GvFIOci9uj9jSkf8Aan1FPGqfc/cYoUfMjfrd9/GH9moJOiUD561ruQk5Ja8uRk93ZSRVHuAp9RUuvU+5kYoRfyTt/G7/ANevP+tR/JO38bv/AF68/wCtT2io8ap9z9ybISJ0e0gCO6vkUZwvXl+fdqkDN8Sa7PA2P/8AZfY/0w/s04qvfXPVIWxnkAPM0eoqJXcgoJuyQpHRG28bsnx9Ou8n4TUP0QtW9YXDDwa8u2X3q0xB9hplYX6yjwI5ii34kj6uY0+PePEVVaiTtaXPG5Lp2vtwKG6DWJ5RSKO5UubhFHkESUKo8gK9HRSCFS0D3cTAMcpdTtnblpldl7hvjO3OnFlfLKNsgjuP31Nc+o/7rfcamNeb3Un7kOFnZoh6EMfm+zLMzs0ELs7EklpEDkknzairXR+8Wa1tpVGFkhicDbYMikDbwziivdOcUdFsi30k50S3MYOMdmOeVF9+lRTek3RVyYpAw0utxd6kzuuq4ldcjuyjKw8QwPI05rw631JerOiPBU4nc9XGSOZ2Ht8fdWTlchSVO67+8b0z4zc65MDkuw9vef6vdSqC2C69ydTFjnz2wPLavE1Ooi6t7/K1Zd3ff2PToUWqfHzX9uhsOHza41bxAqzSjozJ9CF71On4U3r2HzseaeEZrA8Yd1TEZwxZVBxnmcd9b2V9IJ8AT8BmsFxE/mvORfuJrkrJSq001fd7eiOii2oTa7HicPmTBa51HbKhVx7MgbVetLwpcRKP0tWfYMVRveKRxHDai31VUk/hU9nealEgVlwcgMMHb31z51FVjVnTxjxxbnv3Ohxi6bhGd3z7Gg6RgaVOdxns95Bxy+Fe9Gp3ePtgjB2z4d1LOJ3gk0v3dWD99S2nEGNohOzPt7u/8PfXWpxi6kmuLXf8XOZwk4winzccScWiU4yT5gZFW45AwBUgg99YSG81yuijsoBqb9o8lHsHOmnBOI4nMI32BPkTyrKhXqTqYTjba/ovMtVowjDKL62/8NVRRRXYcxjeLoUmAIPrscjlghsffRwNiXumGcaCAfYta6SBW5gGqV/brHFJpAGR95FZxhCnea5s/wA3NXUlO0X3X4sKuEXxSURdzAn3jArTViuH73kY8EJ+LD8K2tV030YX7Cv9WXqcu4UEkgAd5pa/G0B2DEePL7DS/j1/uwJwic/aOZNZm3u7i5/MRhVzs7b5H7vdWbnWqTcaKVly3waKnThFSqPnhI+iWt0sgyp93eK9uJ1jXUxwP8bCspaXTQspbGchWwdvD76l47xAZZjnSgOAPt95NHqGqeVvivjbzIVBOdr7WvfyGXz6M+p2fHO/txim0cgYZByKxQkOjUwwcZI8Ns4p90QYm2QtzxUaOrOopOfR22J1NOEHHHqhpc3KxjLHH3n2CkXE+JdaAoBABzv3+FUON8TA1StnSNlA54zgAeZNVOGySMmqUBSTkKO5e4Hzrm1VepKnJx2je1+rfkb0KMYyWXzc+nqS8GMjz3Gk7KoUDzxk+/eold2mKgMFVTq25nw91NuhUBAlZuZds/E1ohbrvsN69F0YbLsrL+Va5x+LK783cyXRyVpLpiM6FGPae81rrn1G/db7jXFvaqmdIAzXdz6jfut9xq8YxilGPC2KSk5Nt9RF8mnFmk4XZExSDESpyO4jJjDe8ID76KZ/J8gHDLDG35NAfeY1JPxNFfQHKUOA49K4pjl6TH8fRbfV9uadTA6Wxzwce3G1IujY/KuKf0tf92gzWgrxdR9Vm8eD5xxYGRo4F1BmYFsZBAHd8fupy3ATbrr6x3GwIZicee9aUWCa9ekavGppIwwIPI1y+DBUfBXG/rubutJ1PEZm+jE300y93ZPvwK09UOHcJjgLFBjPOr9aJJJJdEl7GcndtkdzHqRl8QR8axtyoVgr4DKcjO247xnnW2qpe8PjmGHUH3VlVoxqWbbTXDRenVcLrlPoZqWbO50Z8dI++kvEeJhvooTrkbbK7hQeZJ8fKtJL0KgY9+PDO1MuG8Bhg9RBn2VWOmjkpVJuVuFwi71GzUIpXEV5adTEmv1dGD9u321LZQlrOJgD2e7yP/atPcW6uuGGRSC3vnhyhAIGxHL4HwqK3hQUs72lz2WwpucmseYim2uEYsqEZG7bY3P3mrfReIG6nbG40D/ZFSXciMQUTSd88t+WOXvrzoYdck7jkWwD+6NP9VY6OMFWm6burLfzb/6NdRKTpRUlZ3NZRRRXccYVU4rGWiYDnsfgc1brwioaurMlOzuYWS9iRt5I1bzYA4+OaDx5E7QmUkcgr6iT4YB3rTTdHoHYsyAk+VeJ0ctwciNfgK5oaKnC3xy28zolqpSv8KEnEiGXrHXsSDJyMjfmCKofPEKLpEmF+qufuFbs26ldOBjwqn8yQZz1a/AVd6Wm23eSv0T2KrUSSSsnbujEwTSXUirGjCMEEswxnHcB3CnHEoRExD4A5gnl49/fWqht1T1VA9lcXdmkow6gjzqammpSgqaVkt9ub9yI15qTk97mDh4qkjsgBKgbuBlSe8Z8POmXD+MrCUQOCvIICD760lpwqKMEKgAPlUK8BgD6wgz7KQ0tKnJODaXa+z9RPUSmrSSf/Ai4oqwnLbLzBwTtSmDiTzSBYY2ZB6zEEZ/d/vr6DNbK4wwBFeW9oieqoHuqq0dDJyavfpfbcn9TUskn/kQdG526110sF25jG/fWmrkRgcgK6roSSSS6GLbbuwqO59Rv3W+41JUdx6jfut9xoQV+gP8A+ssP6Nb/AP1rRUnRCNVsLJUbWotrcK+CuodUuGwdxnnjzor6A5hF0TYm54rn9db4CGED7K0tZ/o0PyjiZHI3e24PKCAE7HbcHnWgrxdR9Vm8eAooorEsFFFFAFFFFAFFFFAFLOK8IWbcEq3iP8b0zqOaYJz9wAyTnbYCpQMfddHLo5UTdk9+kBse0CtDwDhQtoggqSSWdwwRI4+5WkJfu9Yxpjv7tY28O71bWXtZuH39UCOMBfYCpJ95rohpZ2skl/b8Ett87l6iqfD7lm1JJjrUxq0jSrZGRIgJJCHluTggjJxk3K55RcXZkBRRRUAKKKKAKKKKAKKKKAKKKKAKKKKAKKKKAKjufUb91vuNSUt6TXTRWd3ImNUcE7rkZGpY2Ybd+4qUrsHfyeuH4ZYEbj0eFfeqBSPcQRRR8nkXV8LsFBzm3hbfxdA5HxaivfOYodHDifiS+F3nnkduCFzjIGN28/aRT6kvA8ek8SGMEXK58821uQfgRTqvF1H1JG8eAooorEsFFFFAFFFFAFV5bxVdY85dgSFG50j9I9yjuyanZgASeQ3Pspbwe39edh9JNhjtgiMfm0O/cp+JNb0KPiPfgFmS3aQdtiowcrGxXn+2MN8NP3Y7trZIxpRVUeAH+M1NRXpwpxgrJE2Ciiirgo8UcxhZs7RkmTbJMRHa7s7HDbfVq+DVN7uNi0ZyQeySVPVknslNWMZ7seeOe1RdHifR4w2rKBoyWxk9UzR6jgYydGcDxrg1kOJEDGiiiuEBRRRQBRRRQBRRRQBRRRQBRRRQBRRRQBSfpiP/AMfff0W55f6J6cUo6YD8gvds/k1zt4/RPtVofMiGNOjNkYLO1hJyY4IUJGcErGqkjy2oqzwpGEEIdgziOMMwGkMwUZbT3ZO+O6iveOcznAFxc8TySW9KUnPgba3KgeQXAp7SXgzZu+J/0iEfCztgadV4uo+qzePAUUUViWCiiigCiiigOZE1AjxBHx2qO2clFJBU43B5gjY8jU1RA4bHjkj294/r+Pu69JO0se4OpJAoyxAG25OBucD7Tiohc9sppcd2or2ScasA5zy78YyCM5rqaAMVz+i2oDuyAQMjyzn2gV4bgDOQQAVGSCMsTpCgczuRvyOrbvr0iSaio4JldVdCGVgCpHIg7g1JQCfiNkmtSNWoiTEYY4YE5YheQbU+rUMHON8UxsLYxxhSdRyzMfFnYuxA7hqY4HhS3ivG4YEFw8gWGN2jkbGRlsLkY3OHwCACfW8DV/hnE4blNcEscqfWRgwz4HHI15+scrpdCvUt0UV5muIk9orzNeax4j40FjqiudY8R8a861fEfEUJszuiuOtX6y/EUdav1l+IoLM7orjrV+svxFdA5oRY9ooooAooooApT0tGbG9G382uOfL80/PyptVLjTMLecopdhFLpUZyzaGwoxvknbapjyiGS9DblpbCykc5d7eBmPixjUk+/nRVfoHdK3DbHDDs28CHJwQ6RqjqQd8hlI91Fe+c4ms5Cs14wJBa5k1HPPQqRr8FUD3VeF7J9b7B+FLrc/TXgxyuZN/HUqN9mce6rNfOapvxpep7NCEXTjdFn06T632D8K6HEX8vhVSisMn3NfCh2Rc+cn/Z+FdDibeC/bVGipzl3I8GHYv/ADm31V+2uhxT9n7f7qXUUzkR4FPsMfnT9j/a/uqG64iSvIAjtA55Ef1dx8iaqUEVKqSTvcfp6fY0AOR4ZHwz7aTjhchSKOaTrYwqrInVr22BBDMzMSUGAMAZOcnO9c2148YCjDAbAHYgeGRzA8Ptrp+LugJ6vrPAIQrbkADtHB5nfI9le1DW0pWVzjlp5oYX14I9IA1SPkIgOCxHM5/RUZyWOw9pANNra7bJ6+GPJGFWAvpXvGtpBrb9rSAPqmr1rBgl2AEjABsEkADkgJA7Iye4ZJJqxXWYHyj5deIrDaQWi57Z1YyDhYyoGrO5zk7+IOa7+STgjPwsSRyNHKZJCjKzaeyQNDp6rKSp7sgHYivnPys8YF1xOcqcpHpiTbHqDt/7ZbfwxX3L5MbPqeF2a7dqPrDgY/OMZBnzwwGfKkopxsykX8d0c8Pu+ujSQggkbqdyrA4Zc9+GBGeW1WKjI0z3CZ5OHA32EihiMk79sOdvEVJXzdaGE3E9mnLKKYUUUVmXCiiigCiiigCiiigOxMw/Sb4mpFvHH6R+/wC+oKKm7KuMXyi0vEH8QfaPwqQcTbwX7ao0VOcu5R0YPoNE4mO9SPYc13JeqVbBycHA2BJxsAWwM+04pRRVlVaM5aaD42FPAul0NrEYJprdHjluEKswB0ieTQcHxXSffRSCLgnD7gySXDfSmWcNmYqQEmdFGFbAwqqPdRX0sHeKbPHkrNo1XDoirXILFj6VcbnGd2Bxt4Zx7qu6aq2TH0i+jYAaLljnOciWOOUHy2cVe018/qo/vS9T2NPL9tEemjTUumjTWGJtkRaaMVLpo00xGRFijFS6aNNMRkRYoxUumvCPb7BzPlU4jIjI8ifIDJphZWBBDORnuUb4Pme+pbG10DJ9Y/YPqiu7+9jgjaWV1RFGWZjgAf47q9XTaNRtKfP4OOrXb2XBYpL0u46tlazzZBdIyyrkZJJCKfZqYCu7a4uplDKkEasFZSzNI+lgdigCgN6p9Y8yMbb/ACTpDxFZrlR6TL1UTp6Tfej64Guh2oFKg46hCCqjzY9osWPopHHKVkS8A4Vbz2kcGLTW5KSxshF3FcEzIWwe2e08RG4UKjZ3r7VBCqKqKMKoCqPAAYAr5z0Q4AJeIvdSwQRTQZ6x7eQvBPNOgZZVU/myEZiR/nFO1fSaMimtriC/j/KnPjDDkeeuYZ+AA91GKp9IOKpb3f0gcK8KaXCkrmNp3Zc8iwU50jfG+Kvx9oAjcEZB8q8PWQfittc/4PSoTWFjjTRpqXRUM9xGgy7oo8WYKPiTXLibZHumjFUxxiFm0IXlb/MxSSgeZMakKPM13c3rIuo212V7yITsAMk4YgnYdwNaLT1HxF+xR1oLllnFGKWw9I7VlDdaFz3OrI3vVgCKu29/DIcJLExxnSrqTjxwDmqulJcosqkXwyXFGKl00aariTkRYoxUumjTTEZEWKNNS6aNNMRkRaaNNS6aNNMRkfIeOdF57u4mmgRerMjqMqwOY2Mb7AfWRqK+odFrZjAxHIz3hHsN1MR99FfTU9opeR4cvmZXsM/OXFlxsJLVg3eS1smR7Bp29pp3pqjHr+c78Np09XZNHjmFKzKQ3nrRj7CKa6K8jVR/df8AvQ9ChL9tEGmjTU+ijRXPia5EGijTU+ijRTEZEGijTU+ijRTEZEGmpLQDUrHmSVQeeCS3lsDv4e2u9FUpLdiy4DL2lYMNBKsq6MkN+iy7bb+zJI6NOoRllIpUk2rIt3F6wdlGkKFVtecjctkY7sAA5z318O+WiW4E8eqaV4JF1ICwMeVwDpCgL4HvOT5ivtN1aDqmXAOBqwowCy9oDA7iRyr5v094KYFspb38qs0lGt49SlUlAJAXWeyx37vzaqMaix7dPN1JuV/4OWvZRSEt58oUs9hbWsHWwNhVubkl9KR9Z1asHHa0nYsdvqjOavcauks3IhHos5URi3SFJrTiCPkRyqcBDkkatWcA4XfIKPpFxKThl6oT6cPGA5dQLa5tpAOrijhQ6VhVdhvnVnljFO+B8MuHIuHjVWhQLbwCUj0XmAAj62Z2yrY0sSW5Z9XsOZu59T6J8IktrULK4e4bLzSYyDKw8sZVQFUAY2UYxVPi99CgKtcySSYcaAVZW1AnRIqgKBtjchu4HLb92HROaUarmXGoyHR9JKyozZUEzyMgbAGQE0jJGCKf2PBLezTUuwQHtu3qKBvgnsxrsNlAGw8BiLF89rIz1vwa44iYmu4jBbxurrbZUmRkJ0mTI2Tcdk45EY76ccR6GW0xBUPCwOcwuUGTnJMe8ZyTndeZzzqdultmp0m5h9ocFR7XHZHvIpt6UNIbIK88gjGPHPhUbMq2+TJr0LYMx62J8gjEsDygqTyKvPp5bbAVatuiQiLdV6NGDq2SzhAGScHI3JA089sry3xVmfplZr/l0f8A0eZPgUBB/vFdcG6W293IY4TIXCl+1G6DSCgO7ADOXG3t8DgsVwHfqSQcNuVBBu2PLTiGNQMEHTjvXYjxww3BGo8R8El213l0/ZK/5BQchhrwsQw24OQeag4GTmC66cWcbFTIWIJU6EZgGVtJUkDGQQc+w+Br2w6aW0xkClw6K7aGXBZVzkp3McDOnOoAjIFTdcEWY3t7Yo2dchXHqswI8c5Pa8ufuqnx/gNveIUmjVs76gMOrY2dX5qwzsfxrJ8R+UduUMIG2dUrbjljKIfbtq8PPFPo10rne8iWeQFJcoVChVUkFkcY3BJAUAkgg+O7U8SN7FsJWuTdFLeaE3VtNKZjbzBUkb1mieNJU1HvID4p/opb0iUInFLhCyyJ1JQqzAGYQxhI2UNhyxKLp79QA5inRSvM1VHGd+520Kt427FfRRoqfRXuiubE2yK+ijRVjRRopgMiDTQEqfRQEpgMit0IjU2cZ7e7TE9nbJmkJxty32oqLodK4tVAIAElwANR5C4lA7vAUV764PKfJ6gzxC8PhFaLnzHXtp9oDg4/aHjTLRS7hA/K+J/0iH/crWnGmvNrRvUZ103aKINFGip9NGms8C+RBoo0VY0UaKYDIr6a90VPoo00wGRBoo0VPpo00wIyKdy+hSwGTsAvixOFHlkkb0k6UcD9N4RPbRMsrKuEKkfnYX9TtHY6kMZJPLNNeJXCpNbamYYaSTA5FRGyHV4jMoOPEDnis5dcUFpJK3pSRF5HIhukK6m9UGOWEZZW7OGIfZRlS2SO3TQtG5z1pXdib5P/AJNks0ilutU9ymQnWEtHCAzfmVPIHmCd+Rwp2rbXzRQrJOVQEKSzYVSVA5FjjbYd/cKyUXS+96t29DhIXZZDcFFchSWZQ0QJQH9IAAgMRtWR6UcauXkEV5HZzI6vIlvHM+hBGQPpMRHrjnBUEY1Z7JzXUYm5XpHJOjJCoV8EtKxZI4YyurVIWGVk0nZCNW6syoDgK+mHFw9mscbB1ZoQGDM2qNRr1lsk4cqNOSSy5OSDmk5t57vWGNv1LtH9DbOBGVVSVSRZkDuOeUARcoNiTXfTPCpaxIiiLEjqdRaR2VhHltSgaSu+c78vVGapN2iy0F8SMxrBJ3z5AjJ8sdy4+zyyS54BdsY7i1IDRzxTBVzgLMIyyhQdgp04PLfSe/FbnovwxJ+GKjgHWJtwBlTrcAqcbEHcHxr5zwaRluLcjAbroUORgdt1jZQD5Ow9/jkjBJxafc2byTRXgUyEBAzFsABVJY53CqAM555Pdv36iNp8n3BriK6MksMkadQ6gsFABMkJC4znJCny7PdsWx1rK1vIrIQrRHsnSMLpyunTyzjPft44GT9U6BcUe6t3aR9TrIyHsquMBWC4XbOGB9/uE0kr+YqN2PnHSC16u9uFycdezZPcJCJGxk88vt4bfsgd9JLIWNwVhfWYwsiM2Mq25w+nGo7eWQ3jk1J02H5dchgPWXu2CmNNyO88x/jIW2UiK6tLGZFBDFNQUnHexwdiBjTsCNthzq/mfqSuES8VszFNOiglUeQ7KSqrjX2iBsqowG/cN9uc/RnhktxcIImVSmmUszEHCSJkgBSSfI45jcfo/So7+K9spXQZR45FZGxlW0EFGHLI2+zurF/JgT6UTjnC2STg+tGeR7sjHlvzOau4JSXmUUm4s0XS1Wk62JNOQ1gxGTnJuozv2sepFsNPed9yKcaKy99dBuKLAIhlpI5XIYZ0pHcYkwDqA1oikkYJ0jwJ1+mstSryRai7Ig0Uaan00aa5sDbIg00aKn00aaYDIg0Uaan016EpgMjOdF7sLAy49We8X/23Uy5+yipeifCme2Dlxl5bmQ9nG73Er4592rFFerHg4mWeAR5lv5Pr3TD+FFFD/wAFOdNK+jQ/nf8AS7j71pzprjnH4maxlsRaaNNS6a901XEnIh00aam00aaYjIh00aam00aaYjIh017pqXTUElzGucuoxz7QpiRkK+LdHYrmSKVjKskQdUeNyhGvGfby79vspFx3oJG461G+lTDhnUEFkxpbTHoBYAEZOfWPv1C8TRtWjBIAPaOBpJYK3jglSPdXksGsMH7YYEFT6uDnbTy5HHuFbRjNC1yQ185+Uu6CXEKt1ZVo89sIyoEdi8jIRrI0ZGV5bnGcVv7S5jcERujBdjpYHHgDjlWW+ULgq3Cxk5ySF2VCRpWQq46waQAGcHOAQw3BUVui0/lEvBpyrSCcrAQyawkTuWVFCLp6pCrK+oMWzvv2SpJqz0+Uh7bUTkw4II0knWCdtCgZ1DO2222ecfDZpbSGNQzMqjq1uDlAiD9FtIyQAcBwP0Rr20irXSC0nvltZoYzLhZ45CkkeRokUIe0V3YA5I5ZGccxFRXi7GUPmGnAOlMFvw9ELZlUSARgMTqLuQM48x31iODITcW+OYmgzgHAAkXUBg89IO45Ad45zngN1nT6NcAjwjyAPIjsk7Yzn7Obzo90UuE1TSRsjRLIYog66nk0sFzhiu/PDHfbOP0ckpNq64NHik7MywlXrVfZlEqSEY1DQJFfBVuZIAyPPxwB9VsulfD4xoSWKMD9ERsgGDjAGgAnO2B7K+RO4iIRzocAdmTKsMZ7RV+0TsfHv3zk1w0yMukOuW7K7g9p+ypwOecjA79u7nSM3EtKCkPOlV0sl3PIpDKxRl7hpMSEMc8tvH3jY50fTTozbwW4miBRta5Bdir6s5GGJwRjVt4cjWO6QcQjNzcamRdMrx6S4B+iPVBj9UHQCB5jnsAyka84gwGiWXTjGBojGrvBbC49hJwO/nU9WrEdtxv8nlw/V3yZ7HVrIOYOtlkRjjwIjUcu48+6r8mYJuge7qXy3jgx4xju+z2bZ1HDOj621lNFNKA0yydY6EDAKEAJqG+lO8/tHAGAEV3cWdnbzTRRkqEKmd5e2+VGYY1BzqJ0DACjLEnkQdVB7eRm5rfzGXCREeL3WjUfyaAqd9AJllWTTkd+lNxtsfAY1umk/Q7g/UQK7ktNMqPK5GN9ICoFGAqKOyFAGAKfaaxqfFK5MXZEOmjTU2mjTVMSciHTXumpdNGmmIyItNAWpdNAFMRkJuhmv0SPAXGqbHPl10mM+eKK46IXyLaqpOGV50YeDJPIrD3EEV7XajE66NHe8XvF1Ln/AMwRx9jCndZfhvGLeCW+66eGMm55NIqn8xD3E5p586QYz10OPHrE/Guea3LouUVR+eLf9Yg/ip+NVrrpRZRECS7tUJ3AaZBkfGq2A3orPnpnadzzMOYKWty6kfWDJEQy/tA4rlenXD8dq6iTyl1RN7dMgU491LNA0VFKrXpLZygFLq3YHOCJU7vfU3z1bfrEH8VPxqLoF+o1hUEkKoJOScDJPifE1UXjdseVxbn/ANVPxr354t//AB4P4qfjUgJ+DW7kloYmLY1ZQHOMkZ8eZ+JqFOj8A1ZV3D51LJLLIu/7DsVA8gKk+fLb9Yt/4qfjUV30ms4gDJdWyA7DMyDf41N2D246PW7nUY9LbDUjNG2BjADIQQNhsDy25bV1bcChjyQrknO7yyO2CApUF2JVSByGB386gteltjKdKXlqx8BMh/r8qawTq4yjKw5ZUhhnw2pdg9WJQMYGPDFJbnopbks8YMMhydUZwCT9ZDlHB5EEciR3mnuKDRNoGNueGcQjPZaCaMYA0lopQgySo1EozZxudIPLYAYV+kXNvJG0sco7eCPpM6Do3aRQ8fZAXfUPU32rfwXkbnCSRseeFZWOPHANWMVdVGRYx/CulavGGzEw9TeRNQZQRqbPME6TkbYfy3oT9OlDZiWEIHwwDIxbAbUVYsundSNwfVwd+xW6ntlkGHRXAOQGUMM+O451B80QZB6iHI5Hq1yPs8qt4vkRYzydObUlcvBuoZT1yZIOMEL62Nx8ds4bCXinTkyMyw280sYB+kMMyIo0vnnHrz3AhcdrfGC1fQRaqP0F8eXlj7qjueHxv66KcjTnGDgnOARuN9/bTxfIWPkzKjOHeO6vJyTpDRFYFk6xQyLDPpUActRYnke1qqK34bdXs6Pdgi1iZGjtBoaRtOQiSPGoUhdyBv65G2GI+qRvaLgBrfYYHbTYcsAZ2HPbzNX4mV1ypVlOdxgg+PLaodTyJsQWN00g7UbJsNjvvvkZxtjH+Nibde4rzFZEhRVafiESHS8sSnwZ1U78tia8+cYeXWxfxF/GgLVFCnIyNweRFe4oDygV7iorlwqkswUYxqY4AztzNAZvovw0vAX37c12/cPXuZn5Z29airvQuVBY2yh17EYjJBG7RfRu3vZCfHevK6yg49Dj1F9CayMFtI1EeBOMkbcqh+Y7bP8AN7f+En4UUUB18yW36vb/AMJPwqaG1SIYjREB3IRQoJ8cCiigO817miigK8/C4JMs8MLMeZaNST7yKiHA7b9Xt/4SfhRRQHfzJbfq9v8Awk/CuF4HbZ/m9v8Awk/CvKKAk+ZLb9Xt/wCEn4V3b8Pii3jijQnbKIqnHhkCiigJJYFkGl1V1+qwDDbyNZLpXwS2BJFvbghdiIkz8cUUUB8j4XxKZ7sxtLK0YJwjOxTYbdknFb7gfDYZWPWRRPuvrord/mKKKA1fSPo/aMi6rW2Pa74Yz3ea1mB0bs+tK+iWunSDjqI8Zzzxp517RQFj+S9l+p2n8CP+zVXiHR60RWKWtspC7FYYwRv4haKKAQ2lsjOqlEILAEFQQQTggjvFaodHrTBHottg8x1MeDyP1fKiigNfHwK2wPye35D/ACSeHsrK9K+C26day28CtpB1CJAc4G+QM0UUBB/Jy0YAta2pOBuYIyftWvf5L2X6nafwIv7NFFAaTgPALVYgFtrYDLbCGMf8NX/mO2x/N7f+En4UUUBkLjgdt1h/J7fm3+STx9lU+K8Gt0idkggVgMhliQEHxBAyK9ooDIcKcyQhnJZixyzbk42G5rWdC+FwSy5khhcqRgtGrEZB5EjaiigNlbWUaAqkcaqHkwFUAbuxOwHeST769oooD//Z">
            <a:hlinkClick r:id="rId2"/>
          </p:cNvPr>
          <p:cNvSpPr>
            <a:spLocks noChangeAspect="1" noChangeArrowheads="1"/>
          </p:cNvSpPr>
          <p:nvPr/>
        </p:nvSpPr>
        <p:spPr bwMode="auto">
          <a:xfrm>
            <a:off x="101600" y="-1333500"/>
            <a:ext cx="3724275" cy="2790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4603750" y="1676400"/>
            <a:ext cx="4311650" cy="5715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006600"/>
                </a:solidFill>
                <a:effectLst/>
                <a:uLnTx/>
                <a:uFillTx/>
                <a:latin typeface="+mj-lt"/>
                <a:ea typeface="+mj-ea"/>
                <a:cs typeface="+mj-cs"/>
              </a:rPr>
              <a:t>GO TO: </a:t>
            </a:r>
            <a:r>
              <a:rPr kumimoji="0" lang="en-US" b="1" i="0" u="sng"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hlinkClick r:id="rId3"/>
              </a:rPr>
              <a:t>http://crisisofcredit.com/</a:t>
            </a:r>
            <a:endParaRPr kumimoji="0" lang="en-US" b="1" i="0" u="sng"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b="1" i="0" u="none" strike="noStrike" kern="0" cap="none" spc="0" normalizeH="0" baseline="0" noProof="0" dirty="0">
              <a:ln>
                <a:noFill/>
              </a:ln>
              <a:solidFill>
                <a:srgbClr val="006600"/>
              </a:solidFill>
              <a:effectLst/>
              <a:uLnTx/>
              <a:uFillTx/>
              <a:latin typeface="+mj-lt"/>
              <a:ea typeface="+mj-ea"/>
              <a:cs typeface="+mj-cs"/>
            </a:endParaRPr>
          </a:p>
        </p:txBody>
      </p:sp>
      <p:sp>
        <p:nvSpPr>
          <p:cNvPr id="7" name="TextBox 6"/>
          <p:cNvSpPr txBox="1"/>
          <p:nvPr/>
        </p:nvSpPr>
        <p:spPr>
          <a:xfrm>
            <a:off x="101600" y="1468211"/>
            <a:ext cx="2815771" cy="1384995"/>
          </a:xfrm>
          <a:prstGeom prst="rect">
            <a:avLst/>
          </a:prstGeom>
          <a:noFill/>
        </p:spPr>
        <p:txBody>
          <a:bodyPr wrap="square" rtlCol="0">
            <a:spAutoFit/>
          </a:bodyPr>
          <a:lstStyle/>
          <a:p>
            <a:pPr algn="ctr"/>
            <a:r>
              <a:rPr lang="en-US" sz="2800" b="1" dirty="0" smtClean="0">
                <a:solidFill>
                  <a:srgbClr val="FF9900"/>
                </a:solidFill>
                <a:effectLst>
                  <a:outerShdw blurRad="38100" dist="38100" dir="2700000" algn="tl">
                    <a:srgbClr val="000000">
                      <a:alpha val="43137"/>
                    </a:srgbClr>
                  </a:outerShdw>
                </a:effectLst>
              </a:rPr>
              <a:t>The Cause of the 2008 Financial Crisis</a:t>
            </a:r>
            <a:endParaRPr lang="en-US" sz="2800" dirty="0" smtClean="0">
              <a:solidFill>
                <a:srgbClr val="FF9900"/>
              </a:solidFill>
              <a:effectLst>
                <a:outerShdw blurRad="38100" dist="38100" dir="2700000" algn="tl">
                  <a:srgbClr val="000000">
                    <a:alpha val="43137"/>
                  </a:srgbClr>
                </a:outerShdw>
              </a:effectLst>
            </a:endParaRPr>
          </a:p>
        </p:txBody>
      </p:sp>
      <p:sp>
        <p:nvSpPr>
          <p:cNvPr id="2" name="Rectangle 1"/>
          <p:cNvSpPr/>
          <p:nvPr/>
        </p:nvSpPr>
        <p:spPr>
          <a:xfrm>
            <a:off x="3799681" y="3419219"/>
            <a:ext cx="1608133"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Debt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pic>
        <p:nvPicPr>
          <p:cNvPr id="3" name="Picture 2" descr="FACTORY2.png"/>
          <p:cNvPicPr>
            <a:picLocks noChangeAspect="1"/>
          </p:cNvPicPr>
          <p:nvPr/>
        </p:nvPicPr>
        <p:blipFill>
          <a:blip r:embed="rId3" cstate="print"/>
          <a:stretch>
            <a:fillRect/>
          </a:stretch>
        </p:blipFill>
        <p:spPr>
          <a:xfrm>
            <a:off x="5791202" y="533400"/>
            <a:ext cx="2684623" cy="2286000"/>
          </a:xfrm>
          <a:prstGeom prst="rect">
            <a:avLst/>
          </a:prstGeom>
        </p:spPr>
      </p:pic>
      <p:pic>
        <p:nvPicPr>
          <p:cNvPr id="4" name="Picture 3" descr="BACKGROUND1.jpg"/>
          <p:cNvPicPr>
            <a:picLocks noChangeAspect="1"/>
          </p:cNvPicPr>
          <p:nvPr/>
        </p:nvPicPr>
        <p:blipFill>
          <a:blip r:embed="rId4" cstate="print"/>
          <a:stretch>
            <a:fillRect/>
          </a:stretch>
        </p:blipFill>
        <p:spPr>
          <a:xfrm>
            <a:off x="609600" y="685800"/>
            <a:ext cx="2971800" cy="2228850"/>
          </a:xfrm>
          <a:prstGeom prst="rect">
            <a:avLst/>
          </a:prstGeom>
        </p:spPr>
      </p:pic>
      <p:sp>
        <p:nvSpPr>
          <p:cNvPr id="5" name="TextBox 4"/>
          <p:cNvSpPr txBox="1"/>
          <p:nvPr/>
        </p:nvSpPr>
        <p:spPr>
          <a:xfrm>
            <a:off x="609600" y="685801"/>
            <a:ext cx="1905000" cy="707886"/>
          </a:xfrm>
          <a:prstGeom prst="rect">
            <a:avLst/>
          </a:prstGeom>
          <a:noFill/>
        </p:spPr>
        <p:txBody>
          <a:bodyPr wrap="square" rtlCol="0">
            <a:spAutoFit/>
          </a:bodyPr>
          <a:lstStyle/>
          <a:p>
            <a:pPr algn="ctr"/>
            <a:r>
              <a:rPr lang="en-US" sz="18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Pension Fund has $1B to lend</a:t>
            </a:r>
            <a:endParaRPr lang="en-US" sz="20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019800" y="1219201"/>
            <a:ext cx="2057400" cy="646331"/>
          </a:xfrm>
          <a:prstGeom prst="rect">
            <a:avLst/>
          </a:prstGeom>
          <a:noFill/>
        </p:spPr>
        <p:txBody>
          <a:bodyPr wrap="square" rtlCol="0">
            <a:spAutoFit/>
          </a:bodyPr>
          <a:lstStyle/>
          <a:p>
            <a:pPr algn="ctr"/>
            <a:r>
              <a:rPr lang="en-US" sz="1800" b="1" dirty="0" smtClean="0"/>
              <a:t>GM needs to borrow $1 billion</a:t>
            </a:r>
            <a:endParaRPr lang="en-US" sz="1800" b="1" dirty="0"/>
          </a:p>
        </p:txBody>
      </p:sp>
      <p:pic>
        <p:nvPicPr>
          <p:cNvPr id="92162" name="Picture 2" descr="http://www.talentone.org/RegisteredCompany/images/-613367195_AIG.png"/>
          <p:cNvPicPr>
            <a:picLocks noChangeAspect="1" noChangeArrowheads="1"/>
          </p:cNvPicPr>
          <p:nvPr/>
        </p:nvPicPr>
        <p:blipFill>
          <a:blip r:embed="rId5" cstate="print"/>
          <a:srcRect/>
          <a:stretch>
            <a:fillRect/>
          </a:stretch>
        </p:blipFill>
        <p:spPr bwMode="auto">
          <a:xfrm>
            <a:off x="533400" y="4114800"/>
            <a:ext cx="2971800" cy="1600200"/>
          </a:xfrm>
          <a:prstGeom prst="rect">
            <a:avLst/>
          </a:prstGeom>
          <a:noFill/>
        </p:spPr>
      </p:pic>
      <p:sp>
        <p:nvSpPr>
          <p:cNvPr id="9" name="TextBox 8"/>
          <p:cNvSpPr txBox="1"/>
          <p:nvPr/>
        </p:nvSpPr>
        <p:spPr>
          <a:xfrm>
            <a:off x="5562600" y="2971802"/>
            <a:ext cx="3048000" cy="830997"/>
          </a:xfrm>
          <a:prstGeom prst="rect">
            <a:avLst/>
          </a:prstGeom>
          <a:noFill/>
        </p:spPr>
        <p:txBody>
          <a:bodyPr wrap="square" rtlCol="0">
            <a:spAutoFit/>
          </a:bodyPr>
          <a:lstStyle/>
          <a:p>
            <a:pPr algn="ctr"/>
            <a:r>
              <a:rPr lang="en-US" dirty="0" smtClean="0"/>
              <a:t>GM is only rated BB by Moody’s</a:t>
            </a:r>
            <a:endParaRPr lang="en-US" dirty="0"/>
          </a:p>
        </p:txBody>
      </p:sp>
      <p:sp>
        <p:nvSpPr>
          <p:cNvPr id="10" name="TextBox 9"/>
          <p:cNvSpPr txBox="1"/>
          <p:nvPr/>
        </p:nvSpPr>
        <p:spPr>
          <a:xfrm>
            <a:off x="381000" y="2971801"/>
            <a:ext cx="3429000" cy="707886"/>
          </a:xfrm>
          <a:prstGeom prst="rect">
            <a:avLst/>
          </a:prstGeom>
          <a:noFill/>
        </p:spPr>
        <p:txBody>
          <a:bodyPr wrap="square" rtlCol="0">
            <a:spAutoFit/>
          </a:bodyPr>
          <a:lstStyle/>
          <a:p>
            <a:pPr algn="ctr"/>
            <a:r>
              <a:rPr lang="en-US" sz="2000" dirty="0" smtClean="0"/>
              <a:t>The Pension Fund can only invest in AA rated and above.</a:t>
            </a:r>
            <a:endParaRPr lang="en-US" sz="2000" dirty="0"/>
          </a:p>
        </p:txBody>
      </p:sp>
      <p:sp>
        <p:nvSpPr>
          <p:cNvPr id="13" name="Right Arrow 12"/>
          <p:cNvSpPr/>
          <p:nvPr/>
        </p:nvSpPr>
        <p:spPr bwMode="auto">
          <a:xfrm>
            <a:off x="3733800" y="2133600"/>
            <a:ext cx="1905000" cy="685800"/>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4" name="TextBox 13"/>
          <p:cNvSpPr txBox="1"/>
          <p:nvPr/>
        </p:nvSpPr>
        <p:spPr>
          <a:xfrm>
            <a:off x="3962400" y="2286000"/>
            <a:ext cx="1295400" cy="400110"/>
          </a:xfrm>
          <a:prstGeom prst="rect">
            <a:avLst/>
          </a:prstGeom>
          <a:noFill/>
        </p:spPr>
        <p:txBody>
          <a:bodyPr wrap="square" rtlCol="0">
            <a:spAutoFit/>
          </a:bodyPr>
          <a:lstStyle/>
          <a:p>
            <a:pPr algn="ctr"/>
            <a:r>
              <a:rPr lang="en-US" sz="2000" dirty="0" smtClean="0"/>
              <a:t>$1 Billion</a:t>
            </a:r>
            <a:endParaRPr lang="en-US" sz="2000" dirty="0"/>
          </a:p>
        </p:txBody>
      </p:sp>
      <p:sp>
        <p:nvSpPr>
          <p:cNvPr id="15" name="Right Arrow 14"/>
          <p:cNvSpPr/>
          <p:nvPr/>
        </p:nvSpPr>
        <p:spPr bwMode="auto">
          <a:xfrm rot="10800000">
            <a:off x="3581400" y="685800"/>
            <a:ext cx="1905000" cy="685800"/>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6" name="TextBox 15"/>
          <p:cNvSpPr txBox="1"/>
          <p:nvPr/>
        </p:nvSpPr>
        <p:spPr>
          <a:xfrm>
            <a:off x="3733800" y="838200"/>
            <a:ext cx="1676400" cy="400110"/>
          </a:xfrm>
          <a:prstGeom prst="rect">
            <a:avLst/>
          </a:prstGeom>
          <a:noFill/>
        </p:spPr>
        <p:txBody>
          <a:bodyPr wrap="square" rtlCol="0">
            <a:spAutoFit/>
          </a:bodyPr>
          <a:lstStyle/>
          <a:p>
            <a:pPr algn="ctr"/>
            <a:r>
              <a:rPr lang="en-US" sz="2000" dirty="0" smtClean="0"/>
              <a:t>10% interest</a:t>
            </a:r>
            <a:endParaRPr lang="en-US" sz="2000" dirty="0"/>
          </a:p>
        </p:txBody>
      </p:sp>
      <p:sp>
        <p:nvSpPr>
          <p:cNvPr id="17" name="TextBox 16"/>
          <p:cNvSpPr txBox="1"/>
          <p:nvPr/>
        </p:nvSpPr>
        <p:spPr>
          <a:xfrm>
            <a:off x="533400" y="5867401"/>
            <a:ext cx="2971800" cy="646331"/>
          </a:xfrm>
          <a:prstGeom prst="rect">
            <a:avLst/>
          </a:prstGeom>
          <a:noFill/>
        </p:spPr>
        <p:txBody>
          <a:bodyPr wrap="square" rtlCol="0">
            <a:spAutoFit/>
          </a:bodyPr>
          <a:lstStyle/>
          <a:p>
            <a:pPr algn="ctr"/>
            <a:r>
              <a:rPr lang="en-US" sz="1800" dirty="0" smtClean="0"/>
              <a:t>AIG has a AA rating and agrees to insure the payments.</a:t>
            </a:r>
            <a:endParaRPr lang="en-US" sz="1800" dirty="0"/>
          </a:p>
        </p:txBody>
      </p:sp>
      <p:sp>
        <p:nvSpPr>
          <p:cNvPr id="19" name="Right Arrow 18"/>
          <p:cNvSpPr/>
          <p:nvPr/>
        </p:nvSpPr>
        <p:spPr bwMode="auto">
          <a:xfrm rot="8690749">
            <a:off x="3286887" y="3780234"/>
            <a:ext cx="2746535" cy="641086"/>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20" name="TextBox 19"/>
          <p:cNvSpPr txBox="1"/>
          <p:nvPr/>
        </p:nvSpPr>
        <p:spPr>
          <a:xfrm rot="19548524">
            <a:off x="3339387" y="3892455"/>
            <a:ext cx="2819400" cy="276999"/>
          </a:xfrm>
          <a:prstGeom prst="rect">
            <a:avLst/>
          </a:prstGeom>
          <a:noFill/>
        </p:spPr>
        <p:txBody>
          <a:bodyPr wrap="square" rtlCol="0">
            <a:spAutoFit/>
          </a:bodyPr>
          <a:lstStyle/>
          <a:p>
            <a:r>
              <a:rPr lang="en-US" sz="1200" dirty="0" smtClean="0"/>
              <a:t>GM pays AIG 1% for insuring the loan</a:t>
            </a:r>
            <a:endParaRPr lang="en-US" sz="1200" dirty="0"/>
          </a:p>
        </p:txBody>
      </p:sp>
      <p:sp>
        <p:nvSpPr>
          <p:cNvPr id="21" name="TextBox 20"/>
          <p:cNvSpPr txBox="1"/>
          <p:nvPr/>
        </p:nvSpPr>
        <p:spPr>
          <a:xfrm>
            <a:off x="3657600" y="5943601"/>
            <a:ext cx="5257800" cy="523220"/>
          </a:xfrm>
          <a:prstGeom prst="rect">
            <a:avLst/>
          </a:prstGeom>
          <a:noFill/>
        </p:spPr>
        <p:txBody>
          <a:bodyPr wrap="square" rtlCol="0">
            <a:spAutoFit/>
          </a:bodyPr>
          <a:lstStyle/>
          <a:p>
            <a:r>
              <a:rPr lang="en-US" sz="2800" b="1" i="1" u="sng" dirty="0" smtClean="0"/>
              <a:t>CREDIT DEFAULT SWAP (CDS)</a:t>
            </a:r>
            <a:endParaRPr lang="en-US" sz="2800" b="1" i="1" u="sng" dirty="0"/>
          </a:p>
        </p:txBody>
      </p:sp>
      <p:pic>
        <p:nvPicPr>
          <p:cNvPr id="92166" name="Picture 6" descr="http://news.bbcimg.co.uk/media/images/58488000/jpg/_58488350_58488349.jpg"/>
          <p:cNvPicPr>
            <a:picLocks noChangeAspect="1" noChangeArrowheads="1"/>
          </p:cNvPicPr>
          <p:nvPr/>
        </p:nvPicPr>
        <p:blipFill>
          <a:blip r:embed="rId6" cstate="print"/>
          <a:srcRect/>
          <a:stretch>
            <a:fillRect/>
          </a:stretch>
        </p:blipFill>
        <p:spPr bwMode="auto">
          <a:xfrm>
            <a:off x="5486401" y="4114800"/>
            <a:ext cx="2980267" cy="1676400"/>
          </a:xfrm>
          <a:prstGeom prst="rect">
            <a:avLst/>
          </a:prstGeom>
          <a:noFill/>
        </p:spPr>
      </p:pic>
      <p:sp>
        <p:nvSpPr>
          <p:cNvPr id="23" name="TextBox 22"/>
          <p:cNvSpPr txBox="1"/>
          <p:nvPr/>
        </p:nvSpPr>
        <p:spPr>
          <a:xfrm>
            <a:off x="3810000" y="1371601"/>
            <a:ext cx="1524000" cy="707886"/>
          </a:xfrm>
          <a:prstGeom prst="rect">
            <a:avLst/>
          </a:prstGeom>
          <a:noFill/>
        </p:spPr>
        <p:txBody>
          <a:bodyPr wrap="square" rtlCol="0">
            <a:spAutoFit/>
          </a:bodyPr>
          <a:lstStyle/>
          <a:p>
            <a:r>
              <a:rPr lang="en-US" sz="2000" dirty="0" smtClean="0"/>
              <a:t>How can we make a deal?</a:t>
            </a:r>
            <a:endParaRPr lang="en-US" sz="2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92166"/>
                                        </p:tgtEl>
                                        <p:attrNameLst>
                                          <p:attrName>style.visibility</p:attrName>
                                        </p:attrNameLst>
                                      </p:cBhvr>
                                      <p:to>
                                        <p:strVal val="visible"/>
                                      </p:to>
                                    </p:set>
                                    <p:animEffect transition="in" filter="fade">
                                      <p:cBhvr>
                                        <p:cTn id="18" dur="2000"/>
                                        <p:tgtEl>
                                          <p:spTgt spid="921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dissolv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2162"/>
                                        </p:tgtEl>
                                        <p:attrNameLst>
                                          <p:attrName>style.visibility</p:attrName>
                                        </p:attrNameLst>
                                      </p:cBhvr>
                                      <p:to>
                                        <p:strVal val="visible"/>
                                      </p:to>
                                    </p:set>
                                    <p:animEffect transition="in" filter="fade">
                                      <p:cBhvr>
                                        <p:cTn id="61" dur="2000"/>
                                        <p:tgtEl>
                                          <p:spTgt spid="92162"/>
                                        </p:tgtEl>
                                      </p:cBhvr>
                                    </p:animEffect>
                                  </p:childTnLst>
                                </p:cTn>
                              </p:par>
                              <p:par>
                                <p:cTn id="62" presetID="10" presetClass="entr" presetSubtype="0" fill="hold" nodeType="withEffect">
                                  <p:stCondLst>
                                    <p:cond delay="0"/>
                                  </p:stCondLst>
                                  <p:childTnLst>
                                    <p:set>
                                      <p:cBhvr>
                                        <p:cTn id="63" dur="1" fill="hold">
                                          <p:stCondLst>
                                            <p:cond delay="0"/>
                                          </p:stCondLst>
                                        </p:cTn>
                                        <p:tgtEl>
                                          <p:spTgt spid="17">
                                            <p:txEl>
                                              <p:pRg st="0" end="0"/>
                                            </p:txEl>
                                          </p:spTgt>
                                        </p:tgtEl>
                                        <p:attrNameLst>
                                          <p:attrName>style.visibility</p:attrName>
                                        </p:attrNameLst>
                                      </p:cBhvr>
                                      <p:to>
                                        <p:strVal val="visible"/>
                                      </p:to>
                                    </p:set>
                                    <p:animEffect transition="in" filter="fade">
                                      <p:cBhvr>
                                        <p:cTn id="64" dur="2000"/>
                                        <p:tgtEl>
                                          <p:spTgt spid="1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3"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0-#ppt_h/2"/>
                                          </p:val>
                                        </p:tav>
                                        <p:tav tm="100000">
                                          <p:val>
                                            <p:strVal val="#ppt_y"/>
                                          </p:val>
                                        </p:tav>
                                      </p:tavLst>
                                    </p:anim>
                                  </p:childTnLst>
                                </p:cTn>
                              </p:par>
                              <p:par>
                                <p:cTn id="71" presetID="2" presetClass="entr" presetSubtype="3"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1+#ppt_w/2"/>
                                          </p:val>
                                        </p:tav>
                                        <p:tav tm="100000">
                                          <p:val>
                                            <p:strVal val="#ppt_x"/>
                                          </p:val>
                                        </p:tav>
                                      </p:tavLst>
                                    </p:anim>
                                    <p:anim calcmode="lin" valueType="num">
                                      <p:cBhvr additive="base">
                                        <p:cTn id="7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3" grpId="0" animBg="1"/>
      <p:bldP spid="14" grpId="0"/>
      <p:bldP spid="15" grpId="0" animBg="1"/>
      <p:bldP spid="16" grpId="0"/>
      <p:bldP spid="19"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15</a:t>
            </a:fld>
            <a:endParaRPr lang="en-US"/>
          </a:p>
        </p:txBody>
      </p:sp>
      <p:sp>
        <p:nvSpPr>
          <p:cNvPr id="4" name="Rectangle 3"/>
          <p:cNvSpPr/>
          <p:nvPr/>
        </p:nvSpPr>
        <p:spPr>
          <a:xfrm>
            <a:off x="3094674" y="2967335"/>
            <a:ext cx="295465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Economy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57100462"/>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2"/>
            <a:ext cx="4876800" cy="1015663"/>
          </a:xfrm>
          <a:prstGeom prst="rect">
            <a:avLst/>
          </a:prstGeom>
          <a:noFill/>
        </p:spPr>
        <p:txBody>
          <a:bodyPr wrap="square" rtlCol="0">
            <a:spAutoFit/>
          </a:bodyPr>
          <a:lstStyle/>
          <a:p>
            <a:pPr algn="ctr"/>
            <a:r>
              <a:rPr lang="en-US" sz="6000" b="1" i="1" u="sng" dirty="0" smtClean="0">
                <a:effectLst>
                  <a:outerShdw blurRad="38100" dist="38100" dir="2700000" algn="tl">
                    <a:srgbClr val="000000">
                      <a:alpha val="43137"/>
                    </a:srgbClr>
                  </a:outerShdw>
                </a:effectLst>
                <a:latin typeface="+mn-lt"/>
              </a:rPr>
              <a:t>Economics</a:t>
            </a:r>
            <a:endParaRPr lang="en-US" sz="6000" b="1" i="1" u="sng" dirty="0">
              <a:effectLst>
                <a:outerShdw blurRad="38100" dist="38100" dir="2700000" algn="tl">
                  <a:srgbClr val="000000">
                    <a:alpha val="43137"/>
                  </a:srgbClr>
                </a:outerShdw>
              </a:effectLst>
              <a:latin typeface="+mn-lt"/>
            </a:endParaRPr>
          </a:p>
        </p:txBody>
      </p:sp>
      <p:sp>
        <p:nvSpPr>
          <p:cNvPr id="6" name="Rectangle 2"/>
          <p:cNvSpPr txBox="1">
            <a:spLocks noChangeArrowheads="1"/>
          </p:cNvSpPr>
          <p:nvPr/>
        </p:nvSpPr>
        <p:spPr>
          <a:xfrm>
            <a:off x="685800" y="1447800"/>
            <a:ext cx="7772400" cy="1143000"/>
          </a:xfrm>
          <a:prstGeom prst="rect">
            <a:avLst/>
          </a:prstGeom>
          <a:solidFill>
            <a:schemeClr val="bg1">
              <a:alpha val="80000"/>
            </a:schemeClr>
          </a:solidFill>
          <a:ln>
            <a:solidFill>
              <a:srgbClr val="339966"/>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u="sng" dirty="0" smtClean="0"/>
              <a:t>Production Possibility Frontier</a:t>
            </a:r>
          </a:p>
        </p:txBody>
      </p:sp>
      <p:sp>
        <p:nvSpPr>
          <p:cNvPr id="7" name="Rectangle 3"/>
          <p:cNvSpPr txBox="1">
            <a:spLocks noChangeArrowheads="1"/>
          </p:cNvSpPr>
          <p:nvPr/>
        </p:nvSpPr>
        <p:spPr>
          <a:xfrm>
            <a:off x="2533650" y="2732314"/>
            <a:ext cx="4248150" cy="3211286"/>
          </a:xfrm>
          <a:prstGeom prst="rect">
            <a:avLst/>
          </a:prstGeom>
          <a:solidFill>
            <a:schemeClr val="bg1">
              <a:alpha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Tx/>
              <a:buChar char="-"/>
            </a:pPr>
            <a:r>
              <a:rPr lang="en-US" sz="1800" b="1" dirty="0" smtClean="0">
                <a:latin typeface="Times New Roman" pitchFamily="18" charset="0"/>
              </a:rPr>
              <a:t>The PPF represents the point where an economy is most efficiently producing it’s goods and services, and hence allocating it’s resources most efficiently.</a:t>
            </a:r>
          </a:p>
          <a:p>
            <a:pPr fontAlgn="auto">
              <a:spcAft>
                <a:spcPts val="0"/>
              </a:spcAft>
              <a:buFontTx/>
              <a:buChar char="-"/>
            </a:pPr>
            <a:r>
              <a:rPr lang="en-US" sz="1800" b="1" dirty="0" smtClean="0">
                <a:latin typeface="Times New Roman" pitchFamily="18" charset="0"/>
              </a:rPr>
              <a:t>The PPF indicates that there are limits to production, so a society must decide which combination of goods and services it must produce in order to maximize benefits (satisfaction or utility) for the entire society.</a:t>
            </a:r>
          </a:p>
        </p:txBody>
      </p:sp>
    </p:spTree>
    <p:extLst>
      <p:ext uri="{BB962C8B-B14F-4D97-AF65-F5344CB8AC3E}">
        <p14:creationId xmlns:p14="http://schemas.microsoft.com/office/powerpoint/2010/main" val="846025719"/>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17</a:t>
            </a:fld>
            <a:endParaRPr lang="en-US"/>
          </a:p>
        </p:txBody>
      </p:sp>
      <p:sp>
        <p:nvSpPr>
          <p:cNvPr id="5" name="Rectangle 2"/>
          <p:cNvSpPr txBox="1">
            <a:spLocks noChangeArrowheads="1"/>
          </p:cNvSpPr>
          <p:nvPr/>
        </p:nvSpPr>
        <p:spPr>
          <a:xfrm>
            <a:off x="685800" y="455934"/>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u="sng" dirty="0" smtClean="0">
                <a:effectLst>
                  <a:outerShdw blurRad="38100" dist="38100" dir="2700000" algn="tl">
                    <a:srgbClr val="000000">
                      <a:alpha val="43137"/>
                    </a:srgbClr>
                  </a:outerShdw>
                </a:effectLst>
              </a:rPr>
              <a:t>Production Possibility Frontier</a:t>
            </a:r>
          </a:p>
        </p:txBody>
      </p:sp>
      <p:pic>
        <p:nvPicPr>
          <p:cNvPr id="6" name="Picture 4" descr="C:\Documents and Settings\Jim Kuhle\My Documents\Old Drive D\FIN135\economics1.gif"/>
          <p:cNvPicPr>
            <a:picLocks noChangeAspect="1" noChangeArrowheads="1"/>
          </p:cNvPicPr>
          <p:nvPr/>
        </p:nvPicPr>
        <p:blipFill>
          <a:blip r:embed="rId3" cstate="print"/>
          <a:srcRect/>
          <a:stretch>
            <a:fillRect/>
          </a:stretch>
        </p:blipFill>
        <p:spPr bwMode="auto">
          <a:xfrm>
            <a:off x="2285999" y="1600200"/>
            <a:ext cx="4991549" cy="3962400"/>
          </a:xfrm>
          <a:prstGeom prst="rect">
            <a:avLst/>
          </a:prstGeom>
          <a:solidFill>
            <a:srgbClr val="000000">
              <a:alpha val="80000"/>
            </a:srgbClr>
          </a:solidFill>
          <a:ln w="9525">
            <a:noFill/>
            <a:miter lim="800000"/>
            <a:headEnd/>
            <a:tailEnd/>
          </a:ln>
        </p:spPr>
      </p:pic>
    </p:spTree>
    <p:extLst>
      <p:ext uri="{BB962C8B-B14F-4D97-AF65-F5344CB8AC3E}">
        <p14:creationId xmlns:p14="http://schemas.microsoft.com/office/powerpoint/2010/main" val="1283981555"/>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18</a:t>
            </a:fld>
            <a:endParaRPr lang="en-US"/>
          </a:p>
        </p:txBody>
      </p:sp>
      <p:sp>
        <p:nvSpPr>
          <p:cNvPr id="5" name="Rectangle 2"/>
          <p:cNvSpPr txBox="1">
            <a:spLocks noChangeArrowheads="1"/>
          </p:cNvSpPr>
          <p:nvPr/>
        </p:nvSpPr>
        <p:spPr>
          <a:xfrm>
            <a:off x="685800" y="4572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i="1" u="sng" dirty="0" smtClean="0">
                <a:effectLst>
                  <a:outerShdw blurRad="38100" dist="38100" dir="2700000" algn="tl">
                    <a:srgbClr val="000000">
                      <a:alpha val="43137"/>
                    </a:srgbClr>
                  </a:outerShdw>
                </a:effectLst>
              </a:rPr>
              <a:t>Production Possibility Frontier</a:t>
            </a:r>
          </a:p>
        </p:txBody>
      </p:sp>
      <p:pic>
        <p:nvPicPr>
          <p:cNvPr id="7" name="Picture 4" descr="C:\Documents and Settings\Jim Kuhle\My Documents\Old Drive D\FIN135\economics2.gif"/>
          <p:cNvPicPr>
            <a:picLocks noChangeAspect="1" noChangeArrowheads="1"/>
          </p:cNvPicPr>
          <p:nvPr/>
        </p:nvPicPr>
        <p:blipFill>
          <a:blip r:embed="rId3" cstate="print"/>
          <a:srcRect/>
          <a:stretch>
            <a:fillRect/>
          </a:stretch>
        </p:blipFill>
        <p:spPr bwMode="auto">
          <a:xfrm>
            <a:off x="2324100" y="1752600"/>
            <a:ext cx="4495800" cy="3951900"/>
          </a:xfrm>
          <a:prstGeom prst="rect">
            <a:avLst/>
          </a:prstGeom>
          <a:noFill/>
          <a:ln w="9525">
            <a:noFill/>
            <a:miter lim="800000"/>
            <a:headEnd/>
            <a:tailEnd/>
          </a:ln>
        </p:spPr>
      </p:pic>
    </p:spTree>
    <p:extLst>
      <p:ext uri="{BB962C8B-B14F-4D97-AF65-F5344CB8AC3E}">
        <p14:creationId xmlns:p14="http://schemas.microsoft.com/office/powerpoint/2010/main" val="248727234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19</a:t>
            </a:fld>
            <a:endParaRPr lang="en-US"/>
          </a:p>
        </p:txBody>
      </p:sp>
      <p:sp>
        <p:nvSpPr>
          <p:cNvPr id="4" name="Rectangle 3"/>
          <p:cNvSpPr txBox="1">
            <a:spLocks noChangeArrowheads="1"/>
          </p:cNvSpPr>
          <p:nvPr/>
        </p:nvSpPr>
        <p:spPr>
          <a:xfrm>
            <a:off x="1219200" y="2663059"/>
            <a:ext cx="7239000" cy="1752600"/>
          </a:xfrm>
          <a:prstGeom prst="rect">
            <a:avLst/>
          </a:prstGeom>
          <a:solidFill>
            <a:srgbClr val="FFFFFF">
              <a:alpha val="80000"/>
            </a:srgb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Tx/>
              <a:buChar char="-"/>
            </a:pPr>
            <a:r>
              <a:rPr lang="en-US" sz="2800" b="1" dirty="0" smtClean="0">
                <a:solidFill>
                  <a:srgbClr val="FF0000"/>
                </a:solidFill>
              </a:rPr>
              <a:t>Opportunity Cost</a:t>
            </a:r>
            <a:r>
              <a:rPr lang="en-US" sz="2800" b="1" dirty="0" smtClean="0"/>
              <a:t>:  this is the value of what is foregone in the way of goods and services produced, when we decide to produce or purchase something else.</a:t>
            </a:r>
          </a:p>
        </p:txBody>
      </p:sp>
      <p:sp>
        <p:nvSpPr>
          <p:cNvPr id="5" name="Rectangle 2"/>
          <p:cNvSpPr txBox="1">
            <a:spLocks noChangeArrowheads="1"/>
          </p:cNvSpPr>
          <p:nvPr/>
        </p:nvSpPr>
        <p:spPr>
          <a:xfrm>
            <a:off x="709448" y="9525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i="1" u="sng" dirty="0" smtClean="0">
                <a:effectLst>
                  <a:outerShdw blurRad="38100" dist="38100" dir="2700000" algn="tl">
                    <a:srgbClr val="000000">
                      <a:alpha val="43137"/>
                    </a:srgbClr>
                  </a:outerShdw>
                </a:effectLst>
              </a:rPr>
              <a:t>Production Possibility Frontier</a:t>
            </a:r>
          </a:p>
        </p:txBody>
      </p:sp>
    </p:spTree>
    <p:extLst>
      <p:ext uri="{BB962C8B-B14F-4D97-AF65-F5344CB8AC3E}">
        <p14:creationId xmlns:p14="http://schemas.microsoft.com/office/powerpoint/2010/main" val="78203613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a:t>
            </a:fld>
            <a:endParaRPr lang="en-US"/>
          </a:p>
        </p:txBody>
      </p:sp>
      <p:sp>
        <p:nvSpPr>
          <p:cNvPr id="4" name="TextBox 3"/>
          <p:cNvSpPr txBox="1"/>
          <p:nvPr/>
        </p:nvSpPr>
        <p:spPr>
          <a:xfrm>
            <a:off x="1676400" y="1179255"/>
            <a:ext cx="5943600" cy="2554545"/>
          </a:xfrm>
          <a:prstGeom prst="rect">
            <a:avLst/>
          </a:prstGeom>
          <a:noFill/>
        </p:spPr>
        <p:txBody>
          <a:bodyPr wrap="square" rtlCol="0">
            <a:spAutoFit/>
          </a:bodyPr>
          <a:lstStyle/>
          <a:p>
            <a:r>
              <a:rPr lang="en-US" sz="3200" dirty="0" smtClean="0"/>
              <a:t>The </a:t>
            </a:r>
            <a:r>
              <a:rPr lang="en-US" sz="3200" u="sng" dirty="0" smtClean="0"/>
              <a:t>basic ideas</a:t>
            </a:r>
            <a:r>
              <a:rPr lang="en-US" sz="3200" dirty="0" smtClean="0"/>
              <a:t> of investing are to </a:t>
            </a:r>
          </a:p>
          <a:p>
            <a:pPr marL="514350" indent="-514350">
              <a:buAutoNum type="arabicParenR"/>
            </a:pPr>
            <a:r>
              <a:rPr lang="en-US" sz="3200" dirty="0" smtClean="0"/>
              <a:t>look at stocks as businesses, </a:t>
            </a:r>
          </a:p>
          <a:p>
            <a:pPr marL="514350" indent="-514350">
              <a:buAutoNum type="arabicParenR"/>
            </a:pPr>
            <a:r>
              <a:rPr lang="en-US" sz="3200" dirty="0" smtClean="0"/>
              <a:t>use market fluctuations to your</a:t>
            </a:r>
          </a:p>
          <a:p>
            <a:r>
              <a:rPr lang="en-US" sz="3200" dirty="0" smtClean="0"/>
              <a:t>    advantage, and </a:t>
            </a:r>
          </a:p>
          <a:p>
            <a:r>
              <a:rPr lang="en-US" sz="3200" dirty="0" smtClean="0"/>
              <a:t>3) seek a margin of safety. </a:t>
            </a:r>
          </a:p>
        </p:txBody>
      </p:sp>
      <p:sp>
        <p:nvSpPr>
          <p:cNvPr id="5" name="TextBox 4"/>
          <p:cNvSpPr txBox="1"/>
          <p:nvPr/>
        </p:nvSpPr>
        <p:spPr>
          <a:xfrm>
            <a:off x="2057400" y="3886200"/>
            <a:ext cx="5791200" cy="2062103"/>
          </a:xfrm>
          <a:prstGeom prst="rect">
            <a:avLst/>
          </a:prstGeom>
          <a:noFill/>
        </p:spPr>
        <p:txBody>
          <a:bodyPr wrap="square" rtlCol="0">
            <a:spAutoFit/>
          </a:bodyPr>
          <a:lstStyle/>
          <a:p>
            <a:pPr algn="ctr"/>
            <a:r>
              <a:rPr lang="en-US" sz="3200" dirty="0"/>
              <a:t>That’s what Ben Graham taught </a:t>
            </a:r>
            <a:r>
              <a:rPr lang="en-US" sz="3200" dirty="0" smtClean="0"/>
              <a:t>us years ago, and a </a:t>
            </a:r>
            <a:r>
              <a:rPr lang="en-US" sz="3200" dirty="0"/>
              <a:t>hundred years from now they will still be the cornerstones of </a:t>
            </a:r>
            <a:r>
              <a:rPr lang="en-US" sz="3200" dirty="0" smtClean="0"/>
              <a:t>sound investing</a:t>
            </a:r>
            <a:r>
              <a:rPr lang="en-US" sz="3200" dirty="0"/>
              <a:t>.</a:t>
            </a:r>
          </a:p>
        </p:txBody>
      </p:sp>
      <p:sp>
        <p:nvSpPr>
          <p:cNvPr id="6" name="TextBox 5"/>
          <p:cNvSpPr txBox="1"/>
          <p:nvPr/>
        </p:nvSpPr>
        <p:spPr>
          <a:xfrm>
            <a:off x="1524000" y="379228"/>
            <a:ext cx="6705600" cy="584775"/>
          </a:xfrm>
          <a:prstGeom prst="rect">
            <a:avLst/>
          </a:prstGeom>
          <a:noFill/>
        </p:spPr>
        <p:txBody>
          <a:bodyPr wrap="square" rtlCol="0">
            <a:spAutoFit/>
          </a:bodyPr>
          <a:lstStyle/>
          <a:p>
            <a:pPr algn="ctr"/>
            <a:r>
              <a:rPr lang="en-US" sz="3200" b="1" u="sng" dirty="0" smtClean="0"/>
              <a:t>The Cornerstones of Sound Investing</a:t>
            </a:r>
            <a:endParaRPr lang="en-US" sz="3200" b="1" u="sng" dirty="0"/>
          </a:p>
        </p:txBody>
      </p:sp>
    </p:spTree>
    <p:extLst>
      <p:ext uri="{BB962C8B-B14F-4D97-AF65-F5344CB8AC3E}">
        <p14:creationId xmlns:p14="http://schemas.microsoft.com/office/powerpoint/2010/main" val="12868935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20</a:t>
            </a:fld>
            <a:endParaRPr lang="en-US"/>
          </a:p>
        </p:txBody>
      </p:sp>
      <p:sp>
        <p:nvSpPr>
          <p:cNvPr id="5" name="Rectangle 2"/>
          <p:cNvSpPr txBox="1">
            <a:spLocks noChangeArrowheads="1"/>
          </p:cNvSpPr>
          <p:nvPr/>
        </p:nvSpPr>
        <p:spPr>
          <a:xfrm>
            <a:off x="762000" y="4572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i="1" u="sng" dirty="0" smtClean="0">
                <a:effectLst>
                  <a:outerShdw blurRad="38100" dist="38100" dir="2700000" algn="tl">
                    <a:srgbClr val="000000">
                      <a:alpha val="43137"/>
                    </a:srgbClr>
                  </a:outerShdw>
                </a:effectLst>
              </a:rPr>
              <a:t>Production Possibility Frontier</a:t>
            </a:r>
          </a:p>
        </p:txBody>
      </p:sp>
      <p:sp>
        <p:nvSpPr>
          <p:cNvPr id="6" name="Rectangle 3"/>
          <p:cNvSpPr txBox="1">
            <a:spLocks noChangeArrowheads="1"/>
          </p:cNvSpPr>
          <p:nvPr/>
        </p:nvSpPr>
        <p:spPr>
          <a:xfrm>
            <a:off x="990600" y="1981200"/>
            <a:ext cx="7315200" cy="3048000"/>
          </a:xfrm>
          <a:prstGeom prst="rect">
            <a:avLst/>
          </a:prstGeom>
          <a:solidFill>
            <a:srgbClr val="FFFFFF">
              <a:alpha val="80000"/>
            </a:srgb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Tx/>
              <a:buChar char="-"/>
            </a:pPr>
            <a:r>
              <a:rPr lang="en-US" sz="2400" b="1" dirty="0" smtClean="0">
                <a:solidFill>
                  <a:srgbClr val="FF0000"/>
                </a:solidFill>
              </a:rPr>
              <a:t>Specialization and Comparative Advantage:</a:t>
            </a:r>
          </a:p>
          <a:p>
            <a:pPr fontAlgn="auto">
              <a:spcAft>
                <a:spcPts val="0"/>
              </a:spcAft>
            </a:pPr>
            <a:r>
              <a:rPr lang="en-US" sz="2400" b="1" dirty="0" smtClean="0"/>
              <a:t>If a country (or company) focuses on producing many of the goods and services it needs it may be “sub- optimizing.” By specializing in one thing it can focus on what it does best and use their resources more efficiently.  This can lead to a comparative advantage for a country and a company under various circumstances. </a:t>
            </a:r>
          </a:p>
        </p:txBody>
      </p:sp>
    </p:spTree>
    <p:extLst>
      <p:ext uri="{BB962C8B-B14F-4D97-AF65-F5344CB8AC3E}">
        <p14:creationId xmlns:p14="http://schemas.microsoft.com/office/powerpoint/2010/main" val="3333743247"/>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21</a:t>
            </a:fld>
            <a:endParaRPr lang="en-US"/>
          </a:p>
        </p:txBody>
      </p:sp>
      <p:sp>
        <p:nvSpPr>
          <p:cNvPr id="4" name="Rectangle 3"/>
          <p:cNvSpPr txBox="1">
            <a:spLocks noChangeArrowheads="1"/>
          </p:cNvSpPr>
          <p:nvPr/>
        </p:nvSpPr>
        <p:spPr>
          <a:xfrm>
            <a:off x="1143000" y="2133600"/>
            <a:ext cx="7315200" cy="2819400"/>
          </a:xfrm>
          <a:prstGeom prst="rect">
            <a:avLst/>
          </a:prstGeom>
          <a:solidFill>
            <a:srgbClr val="FFFFFF">
              <a:alpha val="80000"/>
            </a:srgb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Tx/>
              <a:buChar char="-"/>
            </a:pPr>
            <a:r>
              <a:rPr lang="en-US" b="1" dirty="0" smtClean="0">
                <a:solidFill>
                  <a:srgbClr val="FF0000"/>
                </a:solidFill>
              </a:rPr>
              <a:t>Absolute Advantage:</a:t>
            </a:r>
          </a:p>
          <a:p>
            <a:pPr fontAlgn="auto">
              <a:spcAft>
                <a:spcPts val="0"/>
              </a:spcAft>
            </a:pPr>
            <a:r>
              <a:rPr lang="en-US" sz="2800" b="1" dirty="0" smtClean="0">
                <a:solidFill>
                  <a:srgbClr val="FF0000"/>
                </a:solidFill>
              </a:rPr>
              <a:t>  </a:t>
            </a:r>
            <a:r>
              <a:rPr lang="en-US" sz="2800" b="1" dirty="0" smtClean="0"/>
              <a:t>An absolute advantage occurs when a </a:t>
            </a:r>
          </a:p>
          <a:p>
            <a:pPr fontAlgn="auto">
              <a:spcAft>
                <a:spcPts val="0"/>
              </a:spcAft>
            </a:pPr>
            <a:r>
              <a:rPr lang="en-US" sz="2800" b="1" dirty="0" smtClean="0"/>
              <a:t>  country or company has better quality </a:t>
            </a:r>
          </a:p>
          <a:p>
            <a:pPr fontAlgn="auto">
              <a:spcAft>
                <a:spcPts val="0"/>
              </a:spcAft>
            </a:pPr>
            <a:r>
              <a:rPr lang="en-US" sz="2800" b="1" dirty="0" smtClean="0"/>
              <a:t>  resources or a technological advantage</a:t>
            </a:r>
          </a:p>
          <a:p>
            <a:pPr fontAlgn="auto">
              <a:spcAft>
                <a:spcPts val="0"/>
              </a:spcAft>
            </a:pPr>
            <a:r>
              <a:rPr lang="en-US" sz="2800" b="1" dirty="0" smtClean="0"/>
              <a:t>  over its competitors.</a:t>
            </a:r>
            <a:endParaRPr lang="en-US" sz="2800" b="1" dirty="0" smtClean="0">
              <a:solidFill>
                <a:srgbClr val="FF0000"/>
              </a:solidFill>
            </a:endParaRPr>
          </a:p>
        </p:txBody>
      </p:sp>
      <p:sp>
        <p:nvSpPr>
          <p:cNvPr id="5" name="Rectangle 2"/>
          <p:cNvSpPr txBox="1">
            <a:spLocks noChangeArrowheads="1"/>
          </p:cNvSpPr>
          <p:nvPr/>
        </p:nvSpPr>
        <p:spPr>
          <a:xfrm>
            <a:off x="762000" y="702129"/>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u="sng" dirty="0" smtClean="0">
                <a:effectLst>
                  <a:outerShdw blurRad="38100" dist="38100" dir="2700000" algn="tl">
                    <a:srgbClr val="000000">
                      <a:alpha val="43137"/>
                    </a:srgbClr>
                  </a:outerShdw>
                </a:effectLst>
              </a:rPr>
              <a:t>Production Possibility Frontier</a:t>
            </a:r>
          </a:p>
        </p:txBody>
      </p:sp>
    </p:spTree>
    <p:extLst>
      <p:ext uri="{BB962C8B-B14F-4D97-AF65-F5344CB8AC3E}">
        <p14:creationId xmlns:p14="http://schemas.microsoft.com/office/powerpoint/2010/main" val="755355978"/>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22</a:t>
            </a:fld>
            <a:endParaRPr lang="en-US"/>
          </a:p>
        </p:txBody>
      </p:sp>
      <p:sp>
        <p:nvSpPr>
          <p:cNvPr id="4" name="Rectangle 3"/>
          <p:cNvSpPr txBox="1">
            <a:spLocks noChangeArrowheads="1"/>
          </p:cNvSpPr>
          <p:nvPr/>
        </p:nvSpPr>
        <p:spPr>
          <a:xfrm>
            <a:off x="1143000" y="2286000"/>
            <a:ext cx="7315200" cy="2819400"/>
          </a:xfrm>
          <a:prstGeom prst="rect">
            <a:avLst/>
          </a:prstGeom>
          <a:solidFill>
            <a:srgbClr val="FFFFFF">
              <a:alpha val="69804"/>
            </a:srgb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Tx/>
              <a:buChar char="-"/>
            </a:pPr>
            <a:r>
              <a:rPr lang="en-US" b="1" dirty="0" smtClean="0">
                <a:solidFill>
                  <a:srgbClr val="FF0000"/>
                </a:solidFill>
              </a:rPr>
              <a:t>Absolute Advantage:</a:t>
            </a:r>
          </a:p>
          <a:p>
            <a:pPr fontAlgn="auto">
              <a:spcAft>
                <a:spcPts val="0"/>
              </a:spcAft>
            </a:pPr>
            <a:r>
              <a:rPr lang="en-US" sz="2800" b="1" dirty="0" smtClean="0">
                <a:solidFill>
                  <a:srgbClr val="FF0000"/>
                </a:solidFill>
              </a:rPr>
              <a:t>  </a:t>
            </a:r>
            <a:r>
              <a:rPr lang="en-US" sz="2800" b="1" dirty="0" smtClean="0"/>
              <a:t>An absolute advantage occurs when a </a:t>
            </a:r>
          </a:p>
          <a:p>
            <a:pPr fontAlgn="auto">
              <a:spcAft>
                <a:spcPts val="0"/>
              </a:spcAft>
            </a:pPr>
            <a:r>
              <a:rPr lang="en-US" sz="2800" b="1" dirty="0" smtClean="0"/>
              <a:t>  country or company has better quality </a:t>
            </a:r>
          </a:p>
          <a:p>
            <a:pPr fontAlgn="auto">
              <a:spcAft>
                <a:spcPts val="0"/>
              </a:spcAft>
            </a:pPr>
            <a:r>
              <a:rPr lang="en-US" sz="2800" b="1" dirty="0" smtClean="0"/>
              <a:t>  resources or a technological advantage</a:t>
            </a:r>
          </a:p>
          <a:p>
            <a:pPr fontAlgn="auto">
              <a:spcAft>
                <a:spcPts val="0"/>
              </a:spcAft>
            </a:pPr>
            <a:r>
              <a:rPr lang="en-US" sz="2800" b="1" dirty="0" smtClean="0"/>
              <a:t>  over its competitors.</a:t>
            </a:r>
            <a:endParaRPr lang="en-US" sz="2800" b="1" dirty="0" smtClean="0">
              <a:solidFill>
                <a:srgbClr val="FF0000"/>
              </a:solidFill>
            </a:endParaRPr>
          </a:p>
        </p:txBody>
      </p:sp>
      <p:sp>
        <p:nvSpPr>
          <p:cNvPr id="5" name="Rectangle 2"/>
          <p:cNvSpPr txBox="1">
            <a:spLocks noChangeArrowheads="1"/>
          </p:cNvSpPr>
          <p:nvPr/>
        </p:nvSpPr>
        <p:spPr>
          <a:xfrm>
            <a:off x="762000" y="9144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i="1" u="sng" dirty="0" smtClean="0">
                <a:effectLst>
                  <a:outerShdw blurRad="38100" dist="38100" dir="2700000" algn="tl">
                    <a:srgbClr val="000000">
                      <a:alpha val="43137"/>
                    </a:srgbClr>
                  </a:outerShdw>
                </a:effectLst>
              </a:rPr>
              <a:t>Production Possibility Frontier</a:t>
            </a:r>
          </a:p>
        </p:txBody>
      </p:sp>
    </p:spTree>
    <p:extLst>
      <p:ext uri="{BB962C8B-B14F-4D97-AF65-F5344CB8AC3E}">
        <p14:creationId xmlns:p14="http://schemas.microsoft.com/office/powerpoint/2010/main" val="366373810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23</a:t>
            </a:fld>
            <a:endParaRPr lang="en-US"/>
          </a:p>
        </p:txBody>
      </p:sp>
      <p:sp>
        <p:nvSpPr>
          <p:cNvPr id="4" name="TextBox 3"/>
          <p:cNvSpPr txBox="1"/>
          <p:nvPr/>
        </p:nvSpPr>
        <p:spPr>
          <a:xfrm>
            <a:off x="685800" y="1371600"/>
            <a:ext cx="7772400" cy="4893647"/>
          </a:xfrm>
          <a:prstGeom prst="rect">
            <a:avLst/>
          </a:prstGeom>
          <a:solidFill>
            <a:schemeClr val="bg1">
              <a:alpha val="60000"/>
            </a:schemeClr>
          </a:solidFill>
        </p:spPr>
        <p:txBody>
          <a:bodyPr wrap="square" rtlCol="0">
            <a:spAutoFit/>
          </a:bodyPr>
          <a:lstStyle/>
          <a:p>
            <a:r>
              <a:rPr lang="en-US" dirty="0" smtClean="0"/>
              <a:t>Social </a:t>
            </a:r>
            <a:r>
              <a:rPr lang="en-US" dirty="0"/>
              <a:t>Security may look different than you imagine. Expect to see these changes in the coming years:</a:t>
            </a:r>
          </a:p>
          <a:p>
            <a:r>
              <a:rPr lang="en-US" dirty="0" smtClean="0"/>
              <a:t>--Raising </a:t>
            </a:r>
            <a:r>
              <a:rPr lang="en-US" dirty="0"/>
              <a:t>the </a:t>
            </a:r>
            <a:r>
              <a:rPr lang="en-US" dirty="0">
                <a:hlinkClick r:id="rId2"/>
              </a:rPr>
              <a:t>Social Security</a:t>
            </a:r>
            <a:r>
              <a:rPr lang="en-US" dirty="0"/>
              <a:t> retirement age. This will happen to those further away from collecting benefits. It has to. We are all living longer. Expect full and partial benefit collection ages to be moved back three to five years.</a:t>
            </a:r>
          </a:p>
          <a:p>
            <a:r>
              <a:rPr lang="en-US" dirty="0" smtClean="0">
                <a:hlinkClick r:id="rId3"/>
              </a:rPr>
              <a:t>--Means </a:t>
            </a:r>
            <a:r>
              <a:rPr lang="en-US" dirty="0">
                <a:hlinkClick r:id="rId3"/>
              </a:rPr>
              <a:t>testing</a:t>
            </a:r>
            <a:r>
              <a:rPr lang="en-US" dirty="0"/>
              <a:t>. This is so logical it’s hard to understand why it isn't being done already. Those individuals fortunate enough to generate a significant amount of income during their retirement years will not be eligible to collect a Social Security benefit. Remember, the Social Security program was started as a safety net and was not meant to be an integral part of every American's retirement program</a:t>
            </a:r>
            <a:r>
              <a:rPr lang="en-US" dirty="0" smtClean="0"/>
              <a:t>.</a:t>
            </a:r>
            <a:endParaRPr lang="en-US" dirty="0"/>
          </a:p>
        </p:txBody>
      </p:sp>
      <p:sp>
        <p:nvSpPr>
          <p:cNvPr id="6" name="TextBox 5"/>
          <p:cNvSpPr txBox="1"/>
          <p:nvPr/>
        </p:nvSpPr>
        <p:spPr>
          <a:xfrm>
            <a:off x="457200" y="152400"/>
            <a:ext cx="6019800" cy="923330"/>
          </a:xfrm>
          <a:prstGeom prst="rect">
            <a:avLst/>
          </a:prstGeom>
          <a:noFill/>
        </p:spPr>
        <p:txBody>
          <a:bodyPr wrap="square" rtlCol="0">
            <a:spAutoFit/>
          </a:bodyPr>
          <a:lstStyle/>
          <a:p>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Social Security</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7197108"/>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24</a:t>
            </a:fld>
            <a:endParaRPr lang="en-US"/>
          </a:p>
        </p:txBody>
      </p:sp>
      <p:sp>
        <p:nvSpPr>
          <p:cNvPr id="4" name="TextBox 3"/>
          <p:cNvSpPr txBox="1"/>
          <p:nvPr/>
        </p:nvSpPr>
        <p:spPr>
          <a:xfrm>
            <a:off x="685800" y="1476703"/>
            <a:ext cx="7696200" cy="4401205"/>
          </a:xfrm>
          <a:prstGeom prst="rect">
            <a:avLst/>
          </a:prstGeom>
          <a:solidFill>
            <a:schemeClr val="bg1">
              <a:alpha val="60000"/>
            </a:schemeClr>
          </a:solidFill>
        </p:spPr>
        <p:txBody>
          <a:bodyPr wrap="square" rtlCol="0">
            <a:spAutoFit/>
          </a:bodyPr>
          <a:lstStyle/>
          <a:p>
            <a:r>
              <a:rPr lang="en-US" sz="2000" dirty="0" smtClean="0"/>
              <a:t>--Incentives </a:t>
            </a:r>
            <a:r>
              <a:rPr lang="en-US" sz="2000" dirty="0"/>
              <a:t>to continue working. Most experts agree that the majority of baby boomer retirees will need to </a:t>
            </a:r>
            <a:r>
              <a:rPr lang="en-US" sz="2000" dirty="0">
                <a:hlinkClick r:id="rId2"/>
              </a:rPr>
              <a:t>work during their retirements</a:t>
            </a:r>
            <a:r>
              <a:rPr lang="en-US" sz="2000" dirty="0"/>
              <a:t>. We just haven't saved enough. Eliminating the Social Security payroll tax of 12.4% for older workers and removing the earnings test for early retirees are two changes likely to be made.</a:t>
            </a:r>
          </a:p>
          <a:p>
            <a:r>
              <a:rPr lang="en-US" sz="2000" dirty="0" smtClean="0"/>
              <a:t>--Longevity </a:t>
            </a:r>
            <a:r>
              <a:rPr lang="en-US" sz="2000" dirty="0"/>
              <a:t>indexing. Since we are all living longer, adjusting our Social Security benefits to account for our longer life spans is an idea likely to gain traction. </a:t>
            </a:r>
            <a:r>
              <a:rPr lang="en-US" sz="2000" dirty="0">
                <a:hlinkClick r:id="rId3"/>
              </a:rPr>
              <a:t>Longevity indexing</a:t>
            </a:r>
            <a:r>
              <a:rPr lang="en-US" sz="2000" dirty="0"/>
              <a:t> is a nice way of saying that monthly benefits will probably be lower for all of us.</a:t>
            </a:r>
          </a:p>
          <a:p>
            <a:r>
              <a:rPr lang="en-US" sz="2000" dirty="0" smtClean="0"/>
              <a:t>--Adjustments </a:t>
            </a:r>
            <a:r>
              <a:rPr lang="en-US" sz="2000" dirty="0"/>
              <a:t>to the payroll tax. There are employer- and employee-paid components of the </a:t>
            </a:r>
            <a:r>
              <a:rPr lang="en-US" sz="2000" dirty="0">
                <a:hlinkClick r:id="rId4"/>
              </a:rPr>
              <a:t>Social Security payroll tax</a:t>
            </a:r>
            <a:r>
              <a:rPr lang="en-US" sz="2000" dirty="0"/>
              <a:t>. There is also a limit on the amount of compensation taxed. Eliminating the compensation cap and/or increasing the rate are adjustments that may be made. This could mean less take home pay for many during their earning years.</a:t>
            </a:r>
          </a:p>
        </p:txBody>
      </p:sp>
      <p:sp>
        <p:nvSpPr>
          <p:cNvPr id="7" name="TextBox 6"/>
          <p:cNvSpPr txBox="1"/>
          <p:nvPr/>
        </p:nvSpPr>
        <p:spPr>
          <a:xfrm>
            <a:off x="457200" y="304800"/>
            <a:ext cx="6019800" cy="923330"/>
          </a:xfrm>
          <a:prstGeom prst="rect">
            <a:avLst/>
          </a:prstGeom>
          <a:noFill/>
        </p:spPr>
        <p:txBody>
          <a:bodyPr wrap="square" rtlCol="0">
            <a:spAutoFit/>
          </a:bodyPr>
          <a:lstStyle/>
          <a:p>
            <a:r>
              <a:rPr lang="en-US" sz="5400" b="1" dirty="0" smtClean="0">
                <a:ln w="12700">
                  <a:solidFill>
                    <a:schemeClr val="tx2">
                      <a:satMod val="155000"/>
                    </a:schemeClr>
                  </a:solidFill>
                  <a:prstDash val="solid"/>
                </a:ln>
              </a:rPr>
              <a:t>Social Security</a:t>
            </a:r>
            <a:endParaRPr lang="en-US" sz="5400" b="1" dirty="0">
              <a:ln w="12700">
                <a:solidFill>
                  <a:schemeClr val="tx2">
                    <a:satMod val="155000"/>
                  </a:schemeClr>
                </a:solidFill>
                <a:prstDash val="solid"/>
              </a:ln>
            </a:endParaRPr>
          </a:p>
        </p:txBody>
      </p:sp>
    </p:spTree>
    <p:extLst>
      <p:ext uri="{BB962C8B-B14F-4D97-AF65-F5344CB8AC3E}">
        <p14:creationId xmlns:p14="http://schemas.microsoft.com/office/powerpoint/2010/main" val="214753527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25</a:t>
            </a:fld>
            <a:endParaRPr lang="en-US"/>
          </a:p>
        </p:txBody>
      </p:sp>
      <p:sp>
        <p:nvSpPr>
          <p:cNvPr id="3" name="TextBox 2"/>
          <p:cNvSpPr txBox="1"/>
          <p:nvPr/>
        </p:nvSpPr>
        <p:spPr>
          <a:xfrm>
            <a:off x="990600" y="3276600"/>
            <a:ext cx="6705600" cy="2862322"/>
          </a:xfrm>
          <a:prstGeom prst="rect">
            <a:avLst/>
          </a:prstGeom>
          <a:noFill/>
        </p:spPr>
        <p:txBody>
          <a:bodyPr wrap="square" rtlCol="0">
            <a:spAutoFit/>
          </a:bodyPr>
          <a:lstStyle/>
          <a:p>
            <a:pPr algn="ctr"/>
            <a:r>
              <a:rPr lang="en-US" sz="2000" dirty="0" smtClean="0"/>
              <a:t>6/5/14</a:t>
            </a:r>
          </a:p>
          <a:p>
            <a:r>
              <a:rPr lang="en-US" sz="2000" dirty="0" smtClean="0"/>
              <a:t>	The </a:t>
            </a:r>
            <a:r>
              <a:rPr lang="en-US" sz="2000" dirty="0"/>
              <a:t>recovery reached a milestone in May: The U.S. economy finally has more jobs than when the recession began in December 2007.</a:t>
            </a:r>
          </a:p>
          <a:p>
            <a:r>
              <a:rPr lang="en-US" sz="2000" dirty="0" smtClean="0"/>
              <a:t>	But don't </a:t>
            </a:r>
            <a:r>
              <a:rPr lang="en-US" sz="2000" dirty="0"/>
              <a:t>get too excited, though. T</a:t>
            </a:r>
            <a:r>
              <a:rPr lang="en-US" sz="2000" dirty="0" smtClean="0"/>
              <a:t>his </a:t>
            </a:r>
            <a:r>
              <a:rPr lang="en-US" sz="2000" dirty="0"/>
              <a:t>was, at best, a symbolic achievement. The U.S. has added 6 million working-age adults since 2007. Adjust for population growth and we've seen hardly any recovery at all. And while employment may be back to prerecession levels, unemployment isn't even close.</a:t>
            </a:r>
          </a:p>
        </p:txBody>
      </p:sp>
      <p:pic>
        <p:nvPicPr>
          <p:cNvPr id="5" name="Picture 2" descr="https://media.licdn.com/mpr/mpr/p/3/005/067/06b/2390d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9485"/>
            <a:ext cx="3657600" cy="293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23039"/>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26</a:t>
            </a:fld>
            <a:endParaRPr lang="en-US"/>
          </a:p>
        </p:txBody>
      </p:sp>
      <p:sp>
        <p:nvSpPr>
          <p:cNvPr id="6" name="Rectangle 5"/>
          <p:cNvSpPr/>
          <p:nvPr/>
        </p:nvSpPr>
        <p:spPr>
          <a:xfrm>
            <a:off x="2819400" y="1361995"/>
            <a:ext cx="3276600" cy="3785652"/>
          </a:xfrm>
          <a:prstGeom prst="rect">
            <a:avLst/>
          </a:prstGeom>
        </p:spPr>
        <p:txBody>
          <a:bodyPr wrap="square">
            <a:spAutoFit/>
          </a:bodyPr>
          <a:lstStyle/>
          <a:p>
            <a:pPr algn="ctr"/>
            <a:r>
              <a:rPr lang="en-US" b="1" u="sng" dirty="0" smtClean="0"/>
              <a:t>Definition</a:t>
            </a:r>
          </a:p>
          <a:p>
            <a:pPr algn="ctr"/>
            <a:endParaRPr lang="en-US" b="1" u="sng" dirty="0" smtClean="0"/>
          </a:p>
          <a:p>
            <a:pPr algn="ctr"/>
            <a:r>
              <a:rPr lang="en-US" b="1" dirty="0" smtClean="0"/>
              <a:t>To </a:t>
            </a:r>
            <a:r>
              <a:rPr lang="en-US" b="1" dirty="0"/>
              <a:t>insure the uninsured we first make the insured uninsured and then make them pay more to be insured again so the original uninsured can be insured for free.</a:t>
            </a:r>
            <a:endParaRPr lang="en-US" dirty="0"/>
          </a:p>
        </p:txBody>
      </p:sp>
    </p:spTree>
    <p:extLst>
      <p:ext uri="{BB962C8B-B14F-4D97-AF65-F5344CB8AC3E}">
        <p14:creationId xmlns:p14="http://schemas.microsoft.com/office/powerpoint/2010/main" val="2640967371"/>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27</a:t>
            </a:fld>
            <a:endParaRPr lang="en-US"/>
          </a:p>
        </p:txBody>
      </p:sp>
      <p:pic>
        <p:nvPicPr>
          <p:cNvPr id="28674" name="Picture 2" descr="politics DR. CONSERV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20200" cy="858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16252"/>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28</a:t>
            </a:fld>
            <a:endParaRPr lang="en-US"/>
          </a:p>
        </p:txBody>
      </p:sp>
      <p:pic>
        <p:nvPicPr>
          <p:cNvPr id="1026" name="Picture 2" descr="Senate Majority Leader Harry Reid of Nev. pauses as he meet with reporters  on Capitol in Washington, Tuesday, Nov. 27, 2012, following a Democratic strateg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nate Majority Leader Harry Reid of Nev. pauses as he meet with reporters  on Capitol in Washington, Tuesday, Nov. 27, 2012, following a Democratic strateg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158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5800" y="609600"/>
            <a:ext cx="4419600" cy="5632311"/>
          </a:xfrm>
          <a:prstGeom prst="rect">
            <a:avLst/>
          </a:prstGeom>
          <a:noFill/>
        </p:spPr>
        <p:txBody>
          <a:bodyPr wrap="square" rtlCol="0">
            <a:spAutoFit/>
          </a:bodyPr>
          <a:lstStyle/>
          <a:p>
            <a:pPr algn="ctr"/>
            <a:r>
              <a:rPr lang="en-US" sz="1800" dirty="0"/>
              <a:t>The Solar thing just got a little more </a:t>
            </a:r>
            <a:br>
              <a:rPr lang="en-US" sz="1800" dirty="0"/>
            </a:br>
            <a:r>
              <a:rPr lang="en-US" sz="1800" dirty="0"/>
              <a:t>interesting... REALLY!</a:t>
            </a:r>
            <a:br>
              <a:rPr lang="en-US" sz="1800" dirty="0"/>
            </a:br>
            <a:r>
              <a:rPr lang="en-US" sz="1800" dirty="0"/>
              <a:t>The Tonopah Solar Company in Harry Reid's Nevada is getting a </a:t>
            </a:r>
            <a:r>
              <a:rPr lang="en-US" sz="1800" b="1" dirty="0"/>
              <a:t>$737 million</a:t>
            </a:r>
            <a:r>
              <a:rPr lang="en-US" sz="1800" dirty="0"/>
              <a:t> loan from Obama's D.O.E.</a:t>
            </a:r>
            <a:br>
              <a:rPr lang="en-US" sz="1800" dirty="0"/>
            </a:br>
            <a:r>
              <a:rPr lang="en-US" sz="1800" dirty="0"/>
              <a:t>The Project will produce a 110 Megawatt Power System, and employs </a:t>
            </a:r>
            <a:r>
              <a:rPr lang="en-US" sz="1800" u="sng" dirty="0"/>
              <a:t>l45</a:t>
            </a:r>
            <a:r>
              <a:rPr lang="en-US" sz="1800" dirty="0"/>
              <a:t> Permanent Workers.</a:t>
            </a:r>
            <a:br>
              <a:rPr lang="en-US" sz="1800" dirty="0"/>
            </a:br>
            <a:r>
              <a:rPr lang="en-US" sz="1800" dirty="0"/>
              <a:t>That's costing us just </a:t>
            </a:r>
            <a:r>
              <a:rPr lang="en-US" sz="1800" b="1" i="1" dirty="0"/>
              <a:t>$</a:t>
            </a:r>
            <a:r>
              <a:rPr lang="en-US" sz="1800" b="1" i="1" u="sng" dirty="0"/>
              <a:t>16 million</a:t>
            </a:r>
            <a:r>
              <a:rPr lang="en-US" sz="1800" u="sng" dirty="0"/>
              <a:t> </a:t>
            </a:r>
            <a:r>
              <a:rPr lang="en-US" sz="1800" dirty="0"/>
              <a:t>per Job.</a:t>
            </a:r>
          </a:p>
          <a:p>
            <a:pPr algn="ctr"/>
            <a:r>
              <a:rPr lang="en-US" sz="1800" dirty="0"/>
              <a:t>One of the Investment Partners in this endeavor is </a:t>
            </a:r>
            <a:br>
              <a:rPr lang="en-US" sz="1800" dirty="0"/>
            </a:br>
            <a:r>
              <a:rPr lang="en-US" sz="1800" dirty="0"/>
              <a:t>Pacific Corporate Group (PCG).</a:t>
            </a:r>
            <a:br>
              <a:rPr lang="en-US" sz="1800" dirty="0"/>
            </a:br>
            <a:r>
              <a:rPr lang="en-US" sz="1800" dirty="0"/>
              <a:t>The PCG Executive Director is Ron Pelosi, who </a:t>
            </a:r>
            <a:br>
              <a:rPr lang="en-US" sz="1800" dirty="0"/>
            </a:br>
            <a:r>
              <a:rPr lang="en-US" sz="1800" dirty="0"/>
              <a:t>is the brother to Nancy 's Husband.</a:t>
            </a:r>
          </a:p>
          <a:p>
            <a:pPr algn="ctr"/>
            <a:r>
              <a:rPr lang="en-US" sz="1800" dirty="0"/>
              <a:t>Brought to you by the MOST Transparent </a:t>
            </a:r>
            <a:r>
              <a:rPr lang="en-US" sz="1800" dirty="0" smtClean="0"/>
              <a:t>Administration ever, </a:t>
            </a:r>
            <a:r>
              <a:rPr lang="en-US" sz="1800" dirty="0"/>
              <a:t>HA-HA.</a:t>
            </a:r>
          </a:p>
          <a:p>
            <a:pPr algn="ctr"/>
            <a:r>
              <a:rPr lang="en-US" sz="1800" dirty="0"/>
              <a:t/>
            </a:r>
            <a:br>
              <a:rPr lang="en-US" sz="1800" dirty="0"/>
            </a:br>
            <a:r>
              <a:rPr lang="en-US" sz="1800" i="1" dirty="0"/>
              <a:t>EVERY AMERICAN SHOULD KNOW HOW THEIR MONEY IS BEING STOLEN.</a:t>
            </a:r>
            <a:endParaRPr lang="en-US" sz="1800" dirty="0"/>
          </a:p>
        </p:txBody>
      </p:sp>
      <p:sp>
        <p:nvSpPr>
          <p:cNvPr id="6" name="TextBox 5"/>
          <p:cNvSpPr txBox="1"/>
          <p:nvPr/>
        </p:nvSpPr>
        <p:spPr>
          <a:xfrm>
            <a:off x="215900" y="3425755"/>
            <a:ext cx="4051300" cy="1569660"/>
          </a:xfrm>
          <a:prstGeom prst="rect">
            <a:avLst/>
          </a:prstGeom>
          <a:noFill/>
        </p:spPr>
        <p:txBody>
          <a:bodyPr wrap="square" rtlCol="0">
            <a:spAutoFit/>
          </a:bodyPr>
          <a:lstStyle/>
          <a:p>
            <a:pPr algn="ctr"/>
            <a:r>
              <a:rPr lang="en-US" dirty="0" smtClean="0"/>
              <a:t>I do not like this kind of HOPE!</a:t>
            </a:r>
          </a:p>
          <a:p>
            <a:pPr algn="ctr"/>
            <a:r>
              <a:rPr lang="en-US" dirty="0" smtClean="0"/>
              <a:t>I do not like it, NOPE, NOPE, NOPE.</a:t>
            </a:r>
            <a:endParaRPr lang="en-US" dirty="0"/>
          </a:p>
        </p:txBody>
      </p:sp>
    </p:spTree>
    <p:extLst>
      <p:ext uri="{BB962C8B-B14F-4D97-AF65-F5344CB8AC3E}">
        <p14:creationId xmlns:p14="http://schemas.microsoft.com/office/powerpoint/2010/main" val="1353167898"/>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29</a:t>
            </a:fld>
            <a:endParaRPr lang="en-US"/>
          </a:p>
        </p:txBody>
      </p:sp>
      <p:pic>
        <p:nvPicPr>
          <p:cNvPr id="30726" name="Picture 6" descr="supply and demand 01 resized 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6897414" cy="533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5562600" y="838200"/>
            <a:ext cx="3581400" cy="4495800"/>
          </a:xfrm>
          <a:prstGeom prst="rect">
            <a:avLst/>
          </a:prstGeom>
          <a:solidFill>
            <a:srgbClr val="FFFFFF"/>
          </a:solidFill>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mtClean="0">
                <a:solidFill>
                  <a:srgbClr val="FF0000"/>
                </a:solidFill>
              </a:rPr>
              <a:t>Demand: </a:t>
            </a:r>
            <a:r>
              <a:rPr lang="en-US" smtClean="0"/>
              <a:t>refers to how much of a product or service is desired by buyers.</a:t>
            </a:r>
          </a:p>
          <a:p>
            <a:pPr fontAlgn="auto">
              <a:spcAft>
                <a:spcPts val="0"/>
              </a:spcAft>
            </a:pPr>
            <a:r>
              <a:rPr lang="en-US" smtClean="0">
                <a:solidFill>
                  <a:srgbClr val="FF0000"/>
                </a:solidFill>
              </a:rPr>
              <a:t>Supply: </a:t>
            </a:r>
            <a:r>
              <a:rPr lang="en-US" smtClean="0"/>
              <a:t>refers to how much of a product or service the market can offer.</a:t>
            </a:r>
            <a:endParaRPr lang="en-US" dirty="0" smtClean="0">
              <a:solidFill>
                <a:srgbClr val="FF0000"/>
              </a:solidFill>
            </a:endParaRPr>
          </a:p>
        </p:txBody>
      </p:sp>
    </p:spTree>
    <p:extLst>
      <p:ext uri="{BB962C8B-B14F-4D97-AF65-F5344CB8AC3E}">
        <p14:creationId xmlns:p14="http://schemas.microsoft.com/office/powerpoint/2010/main" val="2366831049"/>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basite.org/blog1/media/49/20060131-OverlappingCircle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0"/>
            <a:ext cx="5029200" cy="51633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0" y="685800"/>
            <a:ext cx="2514600" cy="400110"/>
          </a:xfrm>
          <a:prstGeom prst="rect">
            <a:avLst/>
          </a:prstGeom>
          <a:noFill/>
        </p:spPr>
        <p:txBody>
          <a:bodyPr wrap="square" rtlCol="0">
            <a:spAutoFit/>
          </a:bodyPr>
          <a:lstStyle/>
          <a:p>
            <a:pPr algn="ctr"/>
            <a:r>
              <a:rPr lang="en-US" sz="2000" dirty="0" smtClean="0">
                <a:latin typeface="Algerian" panose="04020705040A02060702" pitchFamily="82" charset="0"/>
              </a:rPr>
              <a:t>understanding</a:t>
            </a:r>
            <a:endParaRPr lang="en-US" sz="2000" dirty="0">
              <a:latin typeface="Algerian" panose="04020705040A02060702" pitchFamily="82" charset="0"/>
            </a:endParaRPr>
          </a:p>
        </p:txBody>
      </p:sp>
      <p:sp>
        <p:nvSpPr>
          <p:cNvPr id="8" name="TextBox 7"/>
          <p:cNvSpPr txBox="1"/>
          <p:nvPr/>
        </p:nvSpPr>
        <p:spPr>
          <a:xfrm>
            <a:off x="3394213" y="5658614"/>
            <a:ext cx="2514600" cy="400110"/>
          </a:xfrm>
          <a:prstGeom prst="rect">
            <a:avLst/>
          </a:prstGeom>
          <a:noFill/>
        </p:spPr>
        <p:txBody>
          <a:bodyPr wrap="square" rtlCol="0">
            <a:spAutoFit/>
          </a:bodyPr>
          <a:lstStyle/>
          <a:p>
            <a:pPr algn="ctr"/>
            <a:r>
              <a:rPr lang="en-US" sz="2000" dirty="0" smtClean="0">
                <a:latin typeface="Algerian" panose="04020705040A02060702" pitchFamily="82" charset="0"/>
              </a:rPr>
              <a:t>knowledge</a:t>
            </a:r>
            <a:endParaRPr lang="en-US" sz="2000" dirty="0">
              <a:latin typeface="Algerian" panose="04020705040A02060702" pitchFamily="82" charset="0"/>
            </a:endParaRPr>
          </a:p>
        </p:txBody>
      </p:sp>
      <p:sp>
        <p:nvSpPr>
          <p:cNvPr id="9" name="TextBox 8"/>
          <p:cNvSpPr txBox="1"/>
          <p:nvPr/>
        </p:nvSpPr>
        <p:spPr>
          <a:xfrm>
            <a:off x="4764157" y="699052"/>
            <a:ext cx="2514600" cy="400110"/>
          </a:xfrm>
          <a:prstGeom prst="rect">
            <a:avLst/>
          </a:prstGeom>
          <a:noFill/>
        </p:spPr>
        <p:txBody>
          <a:bodyPr wrap="square" rtlCol="0">
            <a:spAutoFit/>
          </a:bodyPr>
          <a:lstStyle/>
          <a:p>
            <a:pPr algn="ctr"/>
            <a:r>
              <a:rPr lang="en-US" sz="2000" dirty="0" smtClean="0">
                <a:latin typeface="Algerian" panose="04020705040A02060702" pitchFamily="82" charset="0"/>
              </a:rPr>
              <a:t>application</a:t>
            </a:r>
            <a:endParaRPr lang="en-US" sz="2000" dirty="0">
              <a:latin typeface="Algerian" panose="04020705040A02060702" pitchFamily="82" charset="0"/>
            </a:endParaRPr>
          </a:p>
        </p:txBody>
      </p:sp>
      <p:sp>
        <p:nvSpPr>
          <p:cNvPr id="10" name="TextBox 9"/>
          <p:cNvSpPr txBox="1"/>
          <p:nvPr/>
        </p:nvSpPr>
        <p:spPr>
          <a:xfrm>
            <a:off x="3394213" y="2886457"/>
            <a:ext cx="2514600" cy="400110"/>
          </a:xfrm>
          <a:prstGeom prst="rect">
            <a:avLst/>
          </a:prstGeom>
          <a:noFill/>
        </p:spPr>
        <p:txBody>
          <a:bodyPr wrap="square" rtlCol="0">
            <a:spAutoFit/>
          </a:bodyPr>
          <a:lstStyle/>
          <a:p>
            <a:pPr algn="ctr"/>
            <a:r>
              <a:rPr lang="en-US" sz="2000" dirty="0" smtClean="0">
                <a:latin typeface="Algerian" panose="04020705040A02060702" pitchFamily="82" charset="0"/>
              </a:rPr>
              <a:t> Wisdom</a:t>
            </a:r>
            <a:endParaRPr lang="en-US" sz="2000" dirty="0">
              <a:latin typeface="Algerian" panose="04020705040A02060702" pitchFamily="82" charset="0"/>
            </a:endParaRPr>
          </a:p>
        </p:txBody>
      </p:sp>
    </p:spTree>
    <p:extLst>
      <p:ext uri="{BB962C8B-B14F-4D97-AF65-F5344CB8AC3E}">
        <p14:creationId xmlns:p14="http://schemas.microsoft.com/office/powerpoint/2010/main" val="1188814113"/>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30</a:t>
            </a:fld>
            <a:endParaRPr lang="en-US"/>
          </a:p>
        </p:txBody>
      </p:sp>
      <p:pic>
        <p:nvPicPr>
          <p:cNvPr id="3" name="Picture 6" descr="supply and demand 01 resized 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6897414"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6477000" y="254615"/>
            <a:ext cx="1905000" cy="461665"/>
          </a:xfrm>
          <a:prstGeom prst="rect">
            <a:avLst/>
          </a:prstGeom>
          <a:noFill/>
          <a:ln w="9525">
            <a:noFill/>
            <a:miter lim="800000"/>
            <a:headEnd/>
            <a:tailEnd/>
          </a:ln>
        </p:spPr>
        <p:txBody>
          <a:bodyPr>
            <a:spAutoFit/>
          </a:bodyPr>
          <a:lstStyle/>
          <a:p>
            <a:pPr>
              <a:spcBef>
                <a:spcPct val="50000"/>
              </a:spcBef>
            </a:pPr>
            <a:r>
              <a:rPr lang="en-US" b="1" dirty="0"/>
              <a:t>Equilibrium</a:t>
            </a:r>
          </a:p>
        </p:txBody>
      </p:sp>
      <p:sp>
        <p:nvSpPr>
          <p:cNvPr id="5" name="Rectangle 3"/>
          <p:cNvSpPr txBox="1">
            <a:spLocks noChangeArrowheads="1"/>
          </p:cNvSpPr>
          <p:nvPr/>
        </p:nvSpPr>
        <p:spPr>
          <a:xfrm>
            <a:off x="5784894" y="838200"/>
            <a:ext cx="2971800" cy="5181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auto">
              <a:spcAft>
                <a:spcPts val="0"/>
              </a:spcAft>
            </a:pPr>
            <a:r>
              <a:rPr lang="en-US" sz="1600" dirty="0" smtClean="0">
                <a:cs typeface="Arial" charset="0"/>
              </a:rPr>
              <a:t>When supply and demand are equal (i.e. when the supply function and demand function intersect) the economy is said to be at equilibrium. At this point, the allocation of goods is at its most efficient because the amount of goods being supplied is exactly the same as the amount of goods being demanded. Thus, everyone (individuals, firms, or countries) is satisfied with the current economic condition. At the given price, suppliers are selling all the goods that they have produced and consumers are getting all the goods that they are demanding. </a:t>
            </a:r>
          </a:p>
        </p:txBody>
      </p:sp>
    </p:spTree>
    <p:extLst>
      <p:ext uri="{BB962C8B-B14F-4D97-AF65-F5344CB8AC3E}">
        <p14:creationId xmlns:p14="http://schemas.microsoft.com/office/powerpoint/2010/main" val="224744276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31</a:t>
            </a:fld>
            <a:endParaRPr lang="en-US"/>
          </a:p>
        </p:txBody>
      </p:sp>
      <p:sp>
        <p:nvSpPr>
          <p:cNvPr id="4" name="Rectangle 2"/>
          <p:cNvSpPr txBox="1">
            <a:spLocks noChangeArrowheads="1"/>
          </p:cNvSpPr>
          <p:nvPr/>
        </p:nvSpPr>
        <p:spPr>
          <a:xfrm>
            <a:off x="685800" y="43434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smtClean="0"/>
              <a:t>      </a:t>
            </a:r>
            <a:r>
              <a:rPr lang="en-US" i="1" u="sng" smtClean="0"/>
              <a:t>Supply and Demand</a:t>
            </a:r>
            <a:endParaRPr lang="en-US" i="1" u="sng" dirty="0" smtClean="0"/>
          </a:p>
        </p:txBody>
      </p:sp>
      <p:pic>
        <p:nvPicPr>
          <p:cNvPr id="5" name="Picture 4" descr="C:\Documents and Settings\Jim Kuhle\My Documents\Old Drive D\FIN135\economics6.gif"/>
          <p:cNvPicPr>
            <a:picLocks noChangeAspect="1" noChangeArrowheads="1"/>
          </p:cNvPicPr>
          <p:nvPr/>
        </p:nvPicPr>
        <p:blipFill>
          <a:blip r:embed="rId2" cstate="print"/>
          <a:srcRect/>
          <a:stretch>
            <a:fillRect/>
          </a:stretch>
        </p:blipFill>
        <p:spPr bwMode="auto">
          <a:xfrm>
            <a:off x="2682240" y="1488133"/>
            <a:ext cx="3886200" cy="3036888"/>
          </a:xfrm>
          <a:prstGeom prst="rect">
            <a:avLst/>
          </a:prstGeom>
          <a:noFill/>
          <a:ln w="9525">
            <a:noFill/>
            <a:miter lim="800000"/>
            <a:headEnd/>
            <a:tailEnd/>
          </a:ln>
        </p:spPr>
      </p:pic>
      <p:sp>
        <p:nvSpPr>
          <p:cNvPr id="6" name="Text Box 5"/>
          <p:cNvSpPr txBox="1">
            <a:spLocks noChangeArrowheads="1"/>
          </p:cNvSpPr>
          <p:nvPr/>
        </p:nvSpPr>
        <p:spPr bwMode="auto">
          <a:xfrm>
            <a:off x="609600" y="3352801"/>
            <a:ext cx="2438400" cy="461665"/>
          </a:xfrm>
          <a:prstGeom prst="rect">
            <a:avLst/>
          </a:prstGeom>
          <a:noFill/>
          <a:ln w="9525">
            <a:noFill/>
            <a:miter lim="800000"/>
            <a:headEnd/>
            <a:tailEnd/>
          </a:ln>
        </p:spPr>
        <p:txBody>
          <a:bodyPr>
            <a:spAutoFit/>
          </a:bodyPr>
          <a:lstStyle/>
          <a:p>
            <a:pPr>
              <a:spcBef>
                <a:spcPct val="50000"/>
              </a:spcBef>
            </a:pPr>
            <a:r>
              <a:rPr lang="en-US" b="1" dirty="0"/>
              <a:t>   Disequilibrium</a:t>
            </a:r>
          </a:p>
        </p:txBody>
      </p:sp>
      <p:sp>
        <p:nvSpPr>
          <p:cNvPr id="7" name="Rectangle 3"/>
          <p:cNvSpPr txBox="1">
            <a:spLocks noChangeArrowheads="1"/>
          </p:cNvSpPr>
          <p:nvPr/>
        </p:nvSpPr>
        <p:spPr>
          <a:xfrm>
            <a:off x="1219200" y="4648200"/>
            <a:ext cx="6248400" cy="16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400" dirty="0" smtClean="0">
                <a:cs typeface="Arial" charset="0"/>
              </a:rPr>
              <a:t>Disequilibrium occurs whenever the price or quantity is not equal to P* or Q*.  </a:t>
            </a:r>
            <a:br>
              <a:rPr lang="en-US" sz="1400" dirty="0" smtClean="0">
                <a:cs typeface="Arial" charset="0"/>
              </a:rPr>
            </a:br>
            <a:r>
              <a:rPr lang="en-US" sz="1400" dirty="0" smtClean="0">
                <a:cs typeface="Arial" charset="0"/>
              </a:rPr>
              <a:t>At price P1 the quantity of goods that the producers wish to supply is indicated by Q2. At P1, however, the quantity that the consumers want to consume is at Q1, a quantity much less than Q2. Because Q2 is greater than Q1, too much is being produced and too little is being consumed. The suppliers are trying to produce more goods, which they hope to sell to increase profits, but those consuming the goods will find the product less attractive and purchase less because the price is too high.  </a:t>
            </a:r>
            <a:br>
              <a:rPr lang="en-US" sz="1400" dirty="0" smtClean="0">
                <a:cs typeface="Arial" charset="0"/>
              </a:rPr>
            </a:br>
            <a:endParaRPr lang="en-US" sz="1400" dirty="0" smtClean="0">
              <a:cs typeface="Arial" charset="0"/>
            </a:endParaRPr>
          </a:p>
        </p:txBody>
      </p:sp>
    </p:spTree>
    <p:extLst>
      <p:ext uri="{BB962C8B-B14F-4D97-AF65-F5344CB8AC3E}">
        <p14:creationId xmlns:p14="http://schemas.microsoft.com/office/powerpoint/2010/main" val="1797036647"/>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32</a:t>
            </a:fld>
            <a:endParaRPr lang="en-US"/>
          </a:p>
        </p:txBody>
      </p:sp>
      <p:sp>
        <p:nvSpPr>
          <p:cNvPr id="3" name="Rectangle 2"/>
          <p:cNvSpPr txBox="1">
            <a:spLocks noChangeArrowheads="1"/>
          </p:cNvSpPr>
          <p:nvPr/>
        </p:nvSpPr>
        <p:spPr>
          <a:xfrm>
            <a:off x="457200" y="8382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smtClean="0">
                <a:solidFill>
                  <a:srgbClr val="339966"/>
                </a:solidFill>
              </a:rPr>
              <a:t>   </a:t>
            </a:r>
            <a:r>
              <a:rPr lang="en-US" i="1" u="sng" smtClean="0">
                <a:solidFill>
                  <a:srgbClr val="339966"/>
                </a:solidFill>
              </a:rPr>
              <a:t>Supply and Demand</a:t>
            </a:r>
            <a:endParaRPr lang="en-US" i="1" u="sng" dirty="0" smtClean="0">
              <a:solidFill>
                <a:srgbClr val="339966"/>
              </a:solidFill>
            </a:endParaRPr>
          </a:p>
        </p:txBody>
      </p:sp>
      <p:pic>
        <p:nvPicPr>
          <p:cNvPr id="4" name="Picture 4" descr="C:\Documents and Settings\Jim Kuhle\My Documents\Old Drive D\FIN135\economics7.gif"/>
          <p:cNvPicPr>
            <a:picLocks noChangeAspect="1" noChangeArrowheads="1"/>
          </p:cNvPicPr>
          <p:nvPr/>
        </p:nvPicPr>
        <p:blipFill>
          <a:blip r:embed="rId2" cstate="print"/>
          <a:srcRect/>
          <a:stretch>
            <a:fillRect/>
          </a:stretch>
        </p:blipFill>
        <p:spPr bwMode="auto">
          <a:xfrm>
            <a:off x="2286000" y="1828007"/>
            <a:ext cx="3886200" cy="3049588"/>
          </a:xfrm>
          <a:prstGeom prst="rect">
            <a:avLst/>
          </a:prstGeom>
          <a:noFill/>
          <a:ln w="9525">
            <a:noFill/>
            <a:miter lim="800000"/>
            <a:headEnd/>
            <a:tailEnd/>
          </a:ln>
        </p:spPr>
      </p:pic>
      <p:sp>
        <p:nvSpPr>
          <p:cNvPr id="5" name="Text Box 5"/>
          <p:cNvSpPr txBox="1">
            <a:spLocks noChangeArrowheads="1"/>
          </p:cNvSpPr>
          <p:nvPr/>
        </p:nvSpPr>
        <p:spPr bwMode="auto">
          <a:xfrm>
            <a:off x="609600" y="3352801"/>
            <a:ext cx="1524000" cy="830997"/>
          </a:xfrm>
          <a:prstGeom prst="rect">
            <a:avLst/>
          </a:prstGeom>
          <a:noFill/>
          <a:ln w="9525">
            <a:noFill/>
            <a:miter lim="800000"/>
            <a:headEnd/>
            <a:tailEnd/>
          </a:ln>
        </p:spPr>
        <p:txBody>
          <a:bodyPr>
            <a:spAutoFit/>
          </a:bodyPr>
          <a:lstStyle/>
          <a:p>
            <a:pPr>
              <a:spcBef>
                <a:spcPct val="50000"/>
              </a:spcBef>
            </a:pPr>
            <a:r>
              <a:rPr lang="en-US" b="1" dirty="0"/>
              <a:t>  Excess Demand</a:t>
            </a:r>
          </a:p>
        </p:txBody>
      </p:sp>
      <p:sp>
        <p:nvSpPr>
          <p:cNvPr id="6" name="Rectangle 3"/>
          <p:cNvSpPr txBox="1">
            <a:spLocks noChangeArrowheads="1"/>
          </p:cNvSpPr>
          <p:nvPr/>
        </p:nvSpPr>
        <p:spPr>
          <a:xfrm>
            <a:off x="838200" y="4892835"/>
            <a:ext cx="6934200" cy="1371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200" dirty="0" smtClean="0">
                <a:cs typeface="Arial" charset="0"/>
              </a:rPr>
              <a:t>Excess demand is created when price is set below the equilibrium price. Because the price is so low, too many consumers want the good while producers are not making enough of it.  In this situation, at price P1, the quantity of goods demanded by consumers at this price is Q2. Conversely, the quantity of goods that producers are willing to produce at this price is Q1. Thus, there are too few goods being produced to satisfy the wants (demand) of the consumers. However, as consumers have to compete with one other to buy the good at this price, the demand will push the price up, making suppliers want to supply more and bringing the price closer to its equilibrium. </a:t>
            </a:r>
            <a:br>
              <a:rPr lang="en-US" sz="1200" dirty="0" smtClean="0">
                <a:cs typeface="Arial" charset="0"/>
              </a:rPr>
            </a:br>
            <a:r>
              <a:rPr lang="en-US" sz="1200" dirty="0" smtClean="0">
                <a:cs typeface="Arial" charset="0"/>
              </a:rPr>
              <a:t>        </a:t>
            </a:r>
            <a:br>
              <a:rPr lang="en-US" sz="1200" dirty="0" smtClean="0">
                <a:cs typeface="Arial" charset="0"/>
              </a:rPr>
            </a:br>
            <a:endParaRPr lang="en-US" sz="1200" dirty="0" smtClean="0">
              <a:cs typeface="Arial" charset="0"/>
            </a:endParaRPr>
          </a:p>
        </p:txBody>
      </p:sp>
    </p:spTree>
    <p:extLst>
      <p:ext uri="{BB962C8B-B14F-4D97-AF65-F5344CB8AC3E}">
        <p14:creationId xmlns:p14="http://schemas.microsoft.com/office/powerpoint/2010/main" val="869316642"/>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33</a:t>
            </a:fld>
            <a:endParaRPr lang="en-US"/>
          </a:p>
        </p:txBody>
      </p:sp>
      <p:sp>
        <p:nvSpPr>
          <p:cNvPr id="3" name="Rectangle 2"/>
          <p:cNvSpPr txBox="1">
            <a:spLocks noChangeArrowheads="1"/>
          </p:cNvSpPr>
          <p:nvPr/>
        </p:nvSpPr>
        <p:spPr>
          <a:xfrm>
            <a:off x="701042" y="29337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dirty="0" smtClean="0">
                <a:solidFill>
                  <a:srgbClr val="339966"/>
                </a:solidFill>
              </a:rPr>
              <a:t>     </a:t>
            </a:r>
            <a:r>
              <a:rPr lang="en-US" i="1" u="sng" dirty="0" smtClean="0">
                <a:solidFill>
                  <a:srgbClr val="339966"/>
                </a:solidFill>
              </a:rPr>
              <a:t>Supply and Demand</a:t>
            </a:r>
          </a:p>
        </p:txBody>
      </p:sp>
      <p:pic>
        <p:nvPicPr>
          <p:cNvPr id="4" name="Picture 4" descr="C:\Documents and Settings\Jim Kuhle\My Documents\Old Drive D\FIN135\economics8.gif"/>
          <p:cNvPicPr>
            <a:picLocks noChangeAspect="1" noChangeArrowheads="1"/>
          </p:cNvPicPr>
          <p:nvPr/>
        </p:nvPicPr>
        <p:blipFill>
          <a:blip r:embed="rId2" cstate="print"/>
          <a:srcRect/>
          <a:stretch>
            <a:fillRect/>
          </a:stretch>
        </p:blipFill>
        <p:spPr bwMode="auto">
          <a:xfrm>
            <a:off x="2590800" y="1405890"/>
            <a:ext cx="4561031" cy="3851910"/>
          </a:xfrm>
          <a:prstGeom prst="rect">
            <a:avLst/>
          </a:prstGeom>
          <a:noFill/>
          <a:ln w="9525">
            <a:noFill/>
            <a:miter lim="800000"/>
            <a:headEnd/>
            <a:tailEnd/>
          </a:ln>
        </p:spPr>
      </p:pic>
      <p:sp>
        <p:nvSpPr>
          <p:cNvPr id="5" name="Text Box 5"/>
          <p:cNvSpPr txBox="1">
            <a:spLocks noChangeArrowheads="1"/>
          </p:cNvSpPr>
          <p:nvPr/>
        </p:nvSpPr>
        <p:spPr bwMode="auto">
          <a:xfrm>
            <a:off x="1143000" y="3200401"/>
            <a:ext cx="1676400" cy="461665"/>
          </a:xfrm>
          <a:prstGeom prst="rect">
            <a:avLst/>
          </a:prstGeom>
          <a:noFill/>
          <a:ln w="9525">
            <a:noFill/>
            <a:miter lim="800000"/>
            <a:headEnd/>
            <a:tailEnd/>
          </a:ln>
        </p:spPr>
        <p:txBody>
          <a:bodyPr>
            <a:spAutoFit/>
          </a:bodyPr>
          <a:lstStyle/>
          <a:p>
            <a:pPr>
              <a:spcBef>
                <a:spcPct val="50000"/>
              </a:spcBef>
            </a:pPr>
            <a:r>
              <a:rPr lang="en-US" b="1" dirty="0"/>
              <a:t>Movement</a:t>
            </a:r>
          </a:p>
        </p:txBody>
      </p:sp>
      <p:sp>
        <p:nvSpPr>
          <p:cNvPr id="6" name="Rectangle 3"/>
          <p:cNvSpPr txBox="1">
            <a:spLocks noChangeArrowheads="1"/>
          </p:cNvSpPr>
          <p:nvPr/>
        </p:nvSpPr>
        <p:spPr>
          <a:xfrm>
            <a:off x="685802" y="5273040"/>
            <a:ext cx="7239000" cy="1295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200" dirty="0" smtClean="0">
                <a:cs typeface="Arial" charset="0"/>
              </a:rPr>
              <a:t>A movement refers to a change along a curve. On the demand curve, a movement denotes a change in both price and quantity demanded from one point  to another on the curve. The movement implies that the demand relationship remains consistent. Therefore, a movement along the demand curve will occur when the price of the good changes and the quantity demanded changes in accordance to the original demand relationship. In other words, a movement occurs when a change in the quantity demanded is caused only by a change in price, and vice versa. </a:t>
            </a:r>
          </a:p>
        </p:txBody>
      </p:sp>
    </p:spTree>
    <p:extLst>
      <p:ext uri="{BB962C8B-B14F-4D97-AF65-F5344CB8AC3E}">
        <p14:creationId xmlns:p14="http://schemas.microsoft.com/office/powerpoint/2010/main" val="3899566172"/>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34</a:t>
            </a:fld>
            <a:endParaRPr lang="en-US"/>
          </a:p>
        </p:txBody>
      </p:sp>
      <p:sp>
        <p:nvSpPr>
          <p:cNvPr id="3" name="Rectangle 2"/>
          <p:cNvSpPr txBox="1">
            <a:spLocks noChangeArrowheads="1"/>
          </p:cNvSpPr>
          <p:nvPr/>
        </p:nvSpPr>
        <p:spPr>
          <a:xfrm>
            <a:off x="685800" y="3429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dirty="0" smtClean="0">
                <a:solidFill>
                  <a:srgbClr val="339966"/>
                </a:solidFill>
              </a:rPr>
              <a:t>     </a:t>
            </a:r>
            <a:r>
              <a:rPr lang="en-US" i="1" u="sng" dirty="0" smtClean="0">
                <a:solidFill>
                  <a:srgbClr val="339966"/>
                </a:solidFill>
              </a:rPr>
              <a:t>Supply and Demand</a:t>
            </a:r>
          </a:p>
        </p:txBody>
      </p:sp>
      <p:pic>
        <p:nvPicPr>
          <p:cNvPr id="4" name="Picture 4" descr="C:\Documents and Settings\Jim Kuhle\My Documents\Old Drive D\FIN135\economics9.gif"/>
          <p:cNvPicPr>
            <a:picLocks noChangeAspect="1" noChangeArrowheads="1"/>
          </p:cNvPicPr>
          <p:nvPr/>
        </p:nvPicPr>
        <p:blipFill>
          <a:blip r:embed="rId2" cstate="print"/>
          <a:srcRect/>
          <a:stretch>
            <a:fillRect/>
          </a:stretch>
        </p:blipFill>
        <p:spPr bwMode="auto">
          <a:xfrm>
            <a:off x="2846387" y="1295399"/>
            <a:ext cx="3783013" cy="3132209"/>
          </a:xfrm>
          <a:prstGeom prst="rect">
            <a:avLst/>
          </a:prstGeom>
          <a:noFill/>
          <a:ln w="9525">
            <a:noFill/>
            <a:miter lim="800000"/>
            <a:headEnd/>
            <a:tailEnd/>
          </a:ln>
        </p:spPr>
      </p:pic>
      <p:sp>
        <p:nvSpPr>
          <p:cNvPr id="5" name="Rectangle 3"/>
          <p:cNvSpPr txBox="1">
            <a:spLocks noChangeArrowheads="1"/>
          </p:cNvSpPr>
          <p:nvPr/>
        </p:nvSpPr>
        <p:spPr>
          <a:xfrm>
            <a:off x="1192212" y="4533900"/>
            <a:ext cx="6503988" cy="1295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400" dirty="0" smtClean="0">
                <a:cs typeface="Arial" charset="0"/>
              </a:rPr>
              <a:t>Like a movement along the demand curve, a movement along the supply curve means that the supply relationship remains consistent. Therefore, a movement along the supply curve will occur when the price of the good changes and the quantity supplied changes in accordance to the original supply relationship. In other words, a movement occurs when a  change in quantity supplied is caused only by a change in price, and vice versa. </a:t>
            </a:r>
            <a:br>
              <a:rPr lang="en-US" sz="1400" dirty="0" smtClean="0">
                <a:cs typeface="Arial" charset="0"/>
              </a:rPr>
            </a:br>
            <a:endParaRPr lang="en-US" sz="1400" dirty="0" smtClean="0">
              <a:cs typeface="Arial" charset="0"/>
            </a:endParaRPr>
          </a:p>
        </p:txBody>
      </p:sp>
    </p:spTree>
    <p:extLst>
      <p:ext uri="{BB962C8B-B14F-4D97-AF65-F5344CB8AC3E}">
        <p14:creationId xmlns:p14="http://schemas.microsoft.com/office/powerpoint/2010/main" val="2490935838"/>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35</a:t>
            </a:fld>
            <a:endParaRPr lang="en-US"/>
          </a:p>
        </p:txBody>
      </p:sp>
      <p:sp>
        <p:nvSpPr>
          <p:cNvPr id="3" name="Rectangle 2"/>
          <p:cNvSpPr txBox="1">
            <a:spLocks noChangeArrowheads="1"/>
          </p:cNvSpPr>
          <p:nvPr/>
        </p:nvSpPr>
        <p:spPr>
          <a:xfrm>
            <a:off x="609600" y="1524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smtClean="0">
                <a:solidFill>
                  <a:srgbClr val="339966"/>
                </a:solidFill>
              </a:rPr>
              <a:t>     </a:t>
            </a:r>
            <a:r>
              <a:rPr lang="en-US" i="1" u="sng" smtClean="0">
                <a:solidFill>
                  <a:srgbClr val="339966"/>
                </a:solidFill>
              </a:rPr>
              <a:t>Supply and Demand</a:t>
            </a:r>
            <a:endParaRPr lang="en-US" i="1" u="sng" dirty="0" smtClean="0">
              <a:solidFill>
                <a:srgbClr val="339966"/>
              </a:solidFill>
            </a:endParaRPr>
          </a:p>
        </p:txBody>
      </p:sp>
      <p:pic>
        <p:nvPicPr>
          <p:cNvPr id="4" name="Picture 4" descr="C:\Documents and Settings\Jim Kuhle\My Documents\Old Drive D\FIN135\economics10.gif"/>
          <p:cNvPicPr>
            <a:picLocks noChangeAspect="1" noChangeArrowheads="1"/>
          </p:cNvPicPr>
          <p:nvPr/>
        </p:nvPicPr>
        <p:blipFill>
          <a:blip r:embed="rId2" cstate="print"/>
          <a:srcRect/>
          <a:stretch>
            <a:fillRect/>
          </a:stretch>
        </p:blipFill>
        <p:spPr bwMode="auto">
          <a:xfrm>
            <a:off x="2362200" y="1142999"/>
            <a:ext cx="4572000" cy="3925491"/>
          </a:xfrm>
          <a:prstGeom prst="rect">
            <a:avLst/>
          </a:prstGeom>
          <a:noFill/>
          <a:ln w="9525">
            <a:noFill/>
            <a:miter lim="800000"/>
            <a:headEnd/>
            <a:tailEnd/>
          </a:ln>
        </p:spPr>
      </p:pic>
      <p:sp>
        <p:nvSpPr>
          <p:cNvPr id="5" name="Text Box 5"/>
          <p:cNvSpPr txBox="1">
            <a:spLocks noChangeArrowheads="1"/>
          </p:cNvSpPr>
          <p:nvPr/>
        </p:nvSpPr>
        <p:spPr bwMode="auto">
          <a:xfrm>
            <a:off x="1752600" y="3581401"/>
            <a:ext cx="838200" cy="461665"/>
          </a:xfrm>
          <a:prstGeom prst="rect">
            <a:avLst/>
          </a:prstGeom>
          <a:noFill/>
          <a:ln w="9525">
            <a:noFill/>
            <a:miter lim="800000"/>
            <a:headEnd/>
            <a:tailEnd/>
          </a:ln>
        </p:spPr>
        <p:txBody>
          <a:bodyPr>
            <a:spAutoFit/>
          </a:bodyPr>
          <a:lstStyle/>
          <a:p>
            <a:pPr>
              <a:spcBef>
                <a:spcPct val="50000"/>
              </a:spcBef>
            </a:pPr>
            <a:r>
              <a:rPr lang="en-US" b="1" dirty="0"/>
              <a:t>Shift</a:t>
            </a:r>
          </a:p>
        </p:txBody>
      </p:sp>
      <p:sp>
        <p:nvSpPr>
          <p:cNvPr id="6" name="Rectangle 3"/>
          <p:cNvSpPr txBox="1">
            <a:spLocks noChangeArrowheads="1"/>
          </p:cNvSpPr>
          <p:nvPr/>
        </p:nvSpPr>
        <p:spPr>
          <a:xfrm>
            <a:off x="990600" y="5083730"/>
            <a:ext cx="70104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200" dirty="0" smtClean="0">
                <a:cs typeface="Arial" charset="0"/>
              </a:rPr>
              <a:t>A shift in a demand or supply curve occurs when a good's quantity demanded or supplied changes even though price remains the same. For instance, if the price for a bottle of beer was $2 and the quantity of beer demanded increased from Q1 to Q2, then there would be a shift in the demand for beer. Shifts in the demand curve imply that the original demand relationship has changed, meaning that quantity demand is affected by a factor other than price. A shift in the demand relationship would occur if, for instance, beer suddenly became the only type of alcohol available for consumption. </a:t>
            </a:r>
            <a:br>
              <a:rPr lang="en-US" sz="1200" dirty="0" smtClean="0">
                <a:cs typeface="Arial" charset="0"/>
              </a:rPr>
            </a:br>
            <a:endParaRPr lang="en-US" sz="1200" dirty="0" smtClean="0">
              <a:cs typeface="Arial" charset="0"/>
            </a:endParaRPr>
          </a:p>
        </p:txBody>
      </p:sp>
    </p:spTree>
    <p:extLst>
      <p:ext uri="{BB962C8B-B14F-4D97-AF65-F5344CB8AC3E}">
        <p14:creationId xmlns:p14="http://schemas.microsoft.com/office/powerpoint/2010/main" val="3730746458"/>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36</a:t>
            </a:fld>
            <a:endParaRPr lang="en-US"/>
          </a:p>
        </p:txBody>
      </p:sp>
      <p:sp>
        <p:nvSpPr>
          <p:cNvPr id="3" name="Rectangle 2"/>
          <p:cNvSpPr txBox="1">
            <a:spLocks noChangeArrowheads="1"/>
          </p:cNvSpPr>
          <p:nvPr/>
        </p:nvSpPr>
        <p:spPr>
          <a:xfrm>
            <a:off x="457200" y="3048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smtClean="0">
                <a:solidFill>
                  <a:srgbClr val="339966"/>
                </a:solidFill>
              </a:rPr>
              <a:t>        </a:t>
            </a:r>
            <a:r>
              <a:rPr lang="en-US" i="1" u="sng" smtClean="0">
                <a:solidFill>
                  <a:srgbClr val="339966"/>
                </a:solidFill>
              </a:rPr>
              <a:t>Supply and Demand</a:t>
            </a:r>
            <a:endParaRPr lang="en-US" i="1" u="sng" dirty="0" smtClean="0">
              <a:solidFill>
                <a:srgbClr val="339966"/>
              </a:solidFill>
            </a:endParaRPr>
          </a:p>
        </p:txBody>
      </p:sp>
      <p:pic>
        <p:nvPicPr>
          <p:cNvPr id="4" name="Picture 4" descr="C:\Documents and Settings\Jim Kuhle\My Documents\Old Drive D\FIN135\economics11.gif"/>
          <p:cNvPicPr>
            <a:picLocks noChangeAspect="1" noChangeArrowheads="1"/>
          </p:cNvPicPr>
          <p:nvPr/>
        </p:nvPicPr>
        <p:blipFill>
          <a:blip r:embed="rId2" cstate="print"/>
          <a:srcRect/>
          <a:stretch>
            <a:fillRect/>
          </a:stretch>
        </p:blipFill>
        <p:spPr bwMode="auto">
          <a:xfrm>
            <a:off x="2667000" y="1447799"/>
            <a:ext cx="4343400" cy="3700979"/>
          </a:xfrm>
          <a:prstGeom prst="rect">
            <a:avLst/>
          </a:prstGeom>
          <a:noFill/>
          <a:ln w="9525">
            <a:noFill/>
            <a:miter lim="800000"/>
            <a:headEnd/>
            <a:tailEnd/>
          </a:ln>
        </p:spPr>
      </p:pic>
      <p:sp>
        <p:nvSpPr>
          <p:cNvPr id="5" name="Rectangle 3"/>
          <p:cNvSpPr txBox="1">
            <a:spLocks noChangeArrowheads="1"/>
          </p:cNvSpPr>
          <p:nvPr/>
        </p:nvSpPr>
        <p:spPr>
          <a:xfrm>
            <a:off x="990600" y="5164018"/>
            <a:ext cx="7239000" cy="1143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200" dirty="0" smtClean="0">
                <a:cs typeface="Arial" charset="0"/>
              </a:rPr>
              <a:t>Conversely, if the price for a bottle of beer was $2 and the quantity supplied decreased from Q1 to Q2, then there would be a shift in the supply of beer. Like a shift in the demand curve, a shift in the supply curve implies that the original supply curve has changed, meaning that the quantity supplied is effected by a factor other than price. A shift in the supply curve would occur if, for instance, a natural disaster caused a mass shortage of hops; beer manufacturers would be forced to supply less beer for the same price.  </a:t>
            </a:r>
            <a:br>
              <a:rPr lang="en-US" sz="1200" dirty="0" smtClean="0">
                <a:cs typeface="Arial" charset="0"/>
              </a:rPr>
            </a:br>
            <a:endParaRPr lang="en-US" sz="1200" dirty="0" smtClean="0">
              <a:cs typeface="Arial" charset="0"/>
            </a:endParaRPr>
          </a:p>
        </p:txBody>
      </p:sp>
    </p:spTree>
    <p:extLst>
      <p:ext uri="{BB962C8B-B14F-4D97-AF65-F5344CB8AC3E}">
        <p14:creationId xmlns:p14="http://schemas.microsoft.com/office/powerpoint/2010/main" val="3462378760"/>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37</a:t>
            </a:fld>
            <a:endParaRPr lang="en-US"/>
          </a:p>
        </p:txBody>
      </p:sp>
      <p:sp>
        <p:nvSpPr>
          <p:cNvPr id="3" name="AutoShape 3" descr="Busines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102474" y="560118"/>
            <a:ext cx="2348720" cy="769441"/>
          </a:xfrm>
          <a:prstGeom prst="rect">
            <a:avLst/>
          </a:prstGeom>
        </p:spPr>
        <p:txBody>
          <a:bodyPr wrap="none">
            <a:spAutoFit/>
          </a:bodyPr>
          <a:lstStyle/>
          <a:p>
            <a:r>
              <a:rPr lang="en-US" sz="4400" b="1" i="1" u="sng" dirty="0">
                <a:effectLst>
                  <a:outerShdw blurRad="38100" dist="38100" dir="2700000" algn="tl">
                    <a:srgbClr val="000000">
                      <a:alpha val="43137"/>
                    </a:srgbClr>
                  </a:outerShdw>
                </a:effectLst>
              </a:rPr>
              <a:t>Elasticity</a:t>
            </a:r>
            <a:endParaRPr lang="en-US" sz="4400" b="1" dirty="0"/>
          </a:p>
        </p:txBody>
      </p:sp>
      <p:sp>
        <p:nvSpPr>
          <p:cNvPr id="6" name="Rectangle 3"/>
          <p:cNvSpPr txBox="1">
            <a:spLocks noChangeArrowheads="1"/>
          </p:cNvSpPr>
          <p:nvPr/>
        </p:nvSpPr>
        <p:spPr>
          <a:xfrm>
            <a:off x="428734" y="1752600"/>
            <a:ext cx="7696200" cy="3886200"/>
          </a:xfrm>
          <a:prstGeom prst="rect">
            <a:avLst/>
          </a:prstGeom>
          <a:solidFill>
            <a:srgbClr val="FFFFFF"/>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smtClean="0">
                <a:cs typeface="Arial" charset="0"/>
              </a:rPr>
              <a:t>The degree to which a demand or supply curve reacts to a change in price is the curve's elasticity. Elasticity varies among products because some products may be more essential to the consumer. Products that are necessities are more insensitive to price changes because consumers would continue buying these products despite price increases. Conversely, a price increase of a good or service that is considered less of a necessity will deter more consumers because the opportunity cost of buying the product will become too high. </a:t>
            </a:r>
            <a:br>
              <a:rPr lang="en-US" sz="2400" dirty="0" smtClean="0">
                <a:cs typeface="Arial" charset="0"/>
              </a:rPr>
            </a:br>
            <a:endParaRPr lang="en-US" sz="2400" dirty="0" smtClean="0">
              <a:cs typeface="Arial" charset="0"/>
            </a:endParaRPr>
          </a:p>
        </p:txBody>
      </p:sp>
    </p:spTree>
    <p:extLst>
      <p:ext uri="{BB962C8B-B14F-4D97-AF65-F5344CB8AC3E}">
        <p14:creationId xmlns:p14="http://schemas.microsoft.com/office/powerpoint/2010/main" val="1011839913"/>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38</a:t>
            </a:fld>
            <a:endParaRPr lang="en-US"/>
          </a:p>
        </p:txBody>
      </p:sp>
      <p:pic>
        <p:nvPicPr>
          <p:cNvPr id="1026" name="Picture 2" descr="http://static.comicvine.com/uploads/scale_medium/11111/111112549/3661772-7787678231-1695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318413"/>
            <a:ext cx="7458075"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comicvine.com/uploads/scale_medium/11111/111112549/3661772-7787678231-1695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166013"/>
            <a:ext cx="7458075"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0" y="304800"/>
            <a:ext cx="4876800" cy="6370975"/>
          </a:xfrm>
          <a:prstGeom prst="rect">
            <a:avLst/>
          </a:prstGeom>
          <a:noFill/>
        </p:spPr>
        <p:txBody>
          <a:bodyPr wrap="square" rtlCol="0">
            <a:spAutoFit/>
          </a:bodyPr>
          <a:lstStyle/>
          <a:p>
            <a:r>
              <a:rPr lang="en-US" dirty="0">
                <a:cs typeface="Arial" charset="0"/>
              </a:rPr>
              <a:t>A good or service is considered to be highly elastic if a slight change in price </a:t>
            </a:r>
            <a:r>
              <a:rPr lang="en-US" u="sng" dirty="0">
                <a:solidFill>
                  <a:srgbClr val="006400"/>
                </a:solidFill>
                <a:cs typeface="Arial" charset="0"/>
              </a:rPr>
              <a:t>leads</a:t>
            </a:r>
            <a:r>
              <a:rPr lang="en-US" dirty="0">
                <a:cs typeface="Arial" charset="0"/>
              </a:rPr>
              <a:t> to a sharp change in the quantity demanded or supplied. Usually these kinds of products (commodity type products) are readily available in the market and a person may not necessarily need them in his or her daily life. On the other hand, an inelastic good or service is one in which changes in price witness only modest changes in the quantity demanded or supplied, if any at all. These goods tend to be things that are more of a necessity to the consumer in his or her daily life. </a:t>
            </a:r>
            <a:br>
              <a:rPr lang="en-US" dirty="0">
                <a:cs typeface="Arial" charset="0"/>
              </a:rPr>
            </a:br>
            <a:endParaRPr lang="en-US" dirty="0">
              <a:cs typeface="Arial" charset="0"/>
            </a:endParaRPr>
          </a:p>
        </p:txBody>
      </p:sp>
      <p:sp>
        <p:nvSpPr>
          <p:cNvPr id="5" name="TextBox 4"/>
          <p:cNvSpPr txBox="1"/>
          <p:nvPr/>
        </p:nvSpPr>
        <p:spPr>
          <a:xfrm>
            <a:off x="304800" y="5181600"/>
            <a:ext cx="3276600" cy="461665"/>
          </a:xfrm>
          <a:prstGeom prst="rect">
            <a:avLst/>
          </a:prstGeom>
          <a:noFill/>
        </p:spPr>
        <p:txBody>
          <a:bodyPr wrap="square" rtlCol="0">
            <a:spAutoFit/>
          </a:bodyPr>
          <a:lstStyle/>
          <a:p>
            <a:pPr algn="ctr"/>
            <a:r>
              <a:rPr lang="en-US" b="1" u="sng" dirty="0" smtClean="0">
                <a:solidFill>
                  <a:schemeClr val="tx2">
                    <a:lumMod val="75000"/>
                  </a:schemeClr>
                </a:solidFill>
                <a:effectLst>
                  <a:outerShdw blurRad="38100" dist="38100" dir="2700000" algn="tl">
                    <a:srgbClr val="000000">
                      <a:alpha val="43137"/>
                    </a:srgbClr>
                  </a:outerShdw>
                </a:effectLst>
              </a:rPr>
              <a:t>HIGHLY ELASTIC</a:t>
            </a:r>
            <a:endParaRPr lang="en-US" b="1" u="sng"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4458394"/>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39</a:t>
            </a:fld>
            <a:endParaRPr lang="en-US"/>
          </a:p>
        </p:txBody>
      </p:sp>
      <p:pic>
        <p:nvPicPr>
          <p:cNvPr id="3" name="Picture 4" descr="C:\Documents and Settings\Jim Kuhle\My Documents\Old Drive D\FIN135\economics12.gif"/>
          <p:cNvPicPr>
            <a:picLocks noChangeAspect="1" noChangeArrowheads="1"/>
          </p:cNvPicPr>
          <p:nvPr/>
        </p:nvPicPr>
        <p:blipFill>
          <a:blip r:embed="rId2" cstate="print"/>
          <a:srcRect/>
          <a:stretch>
            <a:fillRect/>
          </a:stretch>
        </p:blipFill>
        <p:spPr bwMode="auto">
          <a:xfrm>
            <a:off x="457200" y="2001613"/>
            <a:ext cx="3819525" cy="2913063"/>
          </a:xfrm>
          <a:prstGeom prst="rect">
            <a:avLst/>
          </a:prstGeom>
          <a:noFill/>
          <a:ln w="9525">
            <a:noFill/>
            <a:miter lim="800000"/>
            <a:headEnd/>
            <a:tailEnd/>
          </a:ln>
        </p:spPr>
      </p:pic>
      <p:pic>
        <p:nvPicPr>
          <p:cNvPr id="4" name="Picture 4" descr="C:\Documents and Settings\Jim Kuhle\My Documents\Old Drive D\FIN135\economics13.gif"/>
          <p:cNvPicPr>
            <a:picLocks noChangeAspect="1" noChangeArrowheads="1"/>
          </p:cNvPicPr>
          <p:nvPr/>
        </p:nvPicPr>
        <p:blipFill>
          <a:blip r:embed="rId3" cstate="print"/>
          <a:srcRect/>
          <a:stretch>
            <a:fillRect/>
          </a:stretch>
        </p:blipFill>
        <p:spPr bwMode="auto">
          <a:xfrm>
            <a:off x="4495800" y="1934258"/>
            <a:ext cx="3906837" cy="3013075"/>
          </a:xfrm>
          <a:prstGeom prst="rect">
            <a:avLst/>
          </a:prstGeom>
          <a:noFill/>
          <a:ln w="9525">
            <a:noFill/>
            <a:miter lim="800000"/>
            <a:headEnd/>
            <a:tailEnd/>
          </a:ln>
        </p:spPr>
      </p:pic>
      <p:sp>
        <p:nvSpPr>
          <p:cNvPr id="5" name="TextBox 4"/>
          <p:cNvSpPr txBox="1"/>
          <p:nvPr/>
        </p:nvSpPr>
        <p:spPr>
          <a:xfrm>
            <a:off x="304800" y="228600"/>
            <a:ext cx="3971925" cy="1815882"/>
          </a:xfrm>
          <a:prstGeom prst="rect">
            <a:avLst/>
          </a:prstGeom>
          <a:noFill/>
        </p:spPr>
        <p:txBody>
          <a:bodyPr wrap="square" rtlCol="0">
            <a:spAutoFit/>
          </a:bodyPr>
          <a:lstStyle/>
          <a:p>
            <a:r>
              <a:rPr lang="en-US" sz="1600" dirty="0">
                <a:cs typeface="Arial" charset="0"/>
              </a:rPr>
              <a:t>The demand curve is a negative slope, and if there is a large decrease in the quantity demanded with a small increase in price, the demand curve looks flatter, or more horizontal. This flatter curve means that the good or service in question is elastic. </a:t>
            </a:r>
            <a:br>
              <a:rPr lang="en-US" sz="1600" dirty="0">
                <a:cs typeface="Arial" charset="0"/>
              </a:rPr>
            </a:br>
            <a:endParaRPr lang="en-US" sz="1600" dirty="0">
              <a:cs typeface="Arial" charset="0"/>
            </a:endParaRPr>
          </a:p>
        </p:txBody>
      </p:sp>
      <p:sp>
        <p:nvSpPr>
          <p:cNvPr id="6" name="Rectangle 3"/>
          <p:cNvSpPr txBox="1">
            <a:spLocks noChangeArrowheads="1"/>
          </p:cNvSpPr>
          <p:nvPr/>
        </p:nvSpPr>
        <p:spPr>
          <a:xfrm>
            <a:off x="4517571" y="381000"/>
            <a:ext cx="4114800" cy="114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1600" dirty="0" smtClean="0">
                <a:cs typeface="Arial" charset="0"/>
              </a:rPr>
              <a:t>Meanwhile, inelastic demand is represented with a much more upright curve as quantity changes little with a large movement in price. </a:t>
            </a:r>
            <a:br>
              <a:rPr lang="en-US" sz="1600" dirty="0" smtClean="0">
                <a:cs typeface="Arial" charset="0"/>
              </a:rPr>
            </a:br>
            <a:endParaRPr lang="en-US" sz="1600" dirty="0" smtClean="0">
              <a:cs typeface="Arial" charset="0"/>
            </a:endParaRPr>
          </a:p>
        </p:txBody>
      </p:sp>
      <p:sp>
        <p:nvSpPr>
          <p:cNvPr id="7" name="TextBox 6"/>
          <p:cNvSpPr txBox="1"/>
          <p:nvPr/>
        </p:nvSpPr>
        <p:spPr>
          <a:xfrm>
            <a:off x="914400" y="5334000"/>
            <a:ext cx="3124200" cy="646331"/>
          </a:xfrm>
          <a:prstGeom prst="rect">
            <a:avLst/>
          </a:prstGeom>
          <a:noFill/>
        </p:spPr>
        <p:txBody>
          <a:bodyPr wrap="square" rtlCol="0">
            <a:spAutoFit/>
          </a:bodyPr>
          <a:lstStyle/>
          <a:p>
            <a:pPr algn="ctr"/>
            <a:r>
              <a:rPr lang="en-US" sz="3600" u="sng" dirty="0" smtClean="0"/>
              <a:t>Elastic</a:t>
            </a:r>
            <a:endParaRPr lang="en-US" sz="3600" u="sng" dirty="0"/>
          </a:p>
        </p:txBody>
      </p:sp>
      <p:sp>
        <p:nvSpPr>
          <p:cNvPr id="8" name="TextBox 7"/>
          <p:cNvSpPr txBox="1"/>
          <p:nvPr/>
        </p:nvSpPr>
        <p:spPr>
          <a:xfrm>
            <a:off x="5012871" y="5334000"/>
            <a:ext cx="3124200" cy="646331"/>
          </a:xfrm>
          <a:prstGeom prst="rect">
            <a:avLst/>
          </a:prstGeom>
          <a:noFill/>
        </p:spPr>
        <p:txBody>
          <a:bodyPr wrap="square" rtlCol="0">
            <a:spAutoFit/>
          </a:bodyPr>
          <a:lstStyle/>
          <a:p>
            <a:pPr algn="ctr"/>
            <a:r>
              <a:rPr lang="en-US" sz="3600" u="sng" dirty="0" smtClean="0"/>
              <a:t>Inelastic</a:t>
            </a:r>
            <a:endParaRPr lang="en-US" sz="3600" u="sng" dirty="0"/>
          </a:p>
        </p:txBody>
      </p:sp>
    </p:spTree>
    <p:extLst>
      <p:ext uri="{BB962C8B-B14F-4D97-AF65-F5344CB8AC3E}">
        <p14:creationId xmlns:p14="http://schemas.microsoft.com/office/powerpoint/2010/main" val="184306625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lfmadeu.com/wp-content/uploads/2011/05/academia-carto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399"/>
            <a:ext cx="7581900" cy="65962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2699"/>
            <a:ext cx="7543800" cy="457201"/>
          </a:xfrm>
          <a:prstGeom prst="rect">
            <a:avLst/>
          </a:prstGeom>
          <a:solidFill>
            <a:schemeClr val="bg1"/>
          </a:solidFill>
        </p:spPr>
        <p:txBody>
          <a:bodyPr wrap="square" rtlCol="0">
            <a:spAutoFit/>
          </a:bodyPr>
          <a:lstStyle/>
          <a:p>
            <a:pPr algn="ctr"/>
            <a:r>
              <a:rPr lang="en-US" dirty="0" smtClean="0"/>
              <a:t>What the Typical Economics Professor Tells His Children</a:t>
            </a:r>
            <a:endParaRPr lang="en-US" dirty="0"/>
          </a:p>
        </p:txBody>
      </p:sp>
    </p:spTree>
    <p:extLst>
      <p:ext uri="{BB962C8B-B14F-4D97-AF65-F5344CB8AC3E}">
        <p14:creationId xmlns:p14="http://schemas.microsoft.com/office/powerpoint/2010/main" val="1358720983"/>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40</a:t>
            </a:fld>
            <a:endParaRPr lang="en-US"/>
          </a:p>
        </p:txBody>
      </p:sp>
      <p:sp>
        <p:nvSpPr>
          <p:cNvPr id="3" name="TextBox 2"/>
          <p:cNvSpPr txBox="1"/>
          <p:nvPr/>
        </p:nvSpPr>
        <p:spPr>
          <a:xfrm>
            <a:off x="1295400" y="1600200"/>
            <a:ext cx="6629400" cy="3139321"/>
          </a:xfrm>
          <a:prstGeom prst="rect">
            <a:avLst/>
          </a:prstGeom>
          <a:noFill/>
        </p:spPr>
        <p:txBody>
          <a:bodyPr wrap="square" rtlCol="0">
            <a:spAutoFit/>
          </a:bodyPr>
          <a:lstStyle/>
          <a:p>
            <a:r>
              <a:rPr lang="en-US" sz="1800" b="1" dirty="0">
                <a:cs typeface="Arial" charset="0"/>
              </a:rPr>
              <a:t>2. </a:t>
            </a:r>
            <a:r>
              <a:rPr lang="en-US" sz="1800" b="1" u="sng" dirty="0">
                <a:cs typeface="Arial" charset="0"/>
              </a:rPr>
              <a:t>Amount of income available to spend on the good </a:t>
            </a:r>
            <a:r>
              <a:rPr lang="en-US" sz="1800" b="1" dirty="0">
                <a:cs typeface="Arial" charset="0"/>
              </a:rPr>
              <a:t>- This factor affecting demand elasticity refers to the total a person can spend on a particular good or service. Thus, if the price of a can of Coke goes up from $1 to $1.25 and </a:t>
            </a:r>
            <a:r>
              <a:rPr lang="en-US" sz="1800" b="1" u="sng" dirty="0">
                <a:solidFill>
                  <a:srgbClr val="006400"/>
                </a:solidFill>
                <a:cs typeface="Arial" charset="0"/>
              </a:rPr>
              <a:t>income</a:t>
            </a:r>
            <a:r>
              <a:rPr lang="en-US" sz="1800" b="1" dirty="0">
                <a:cs typeface="Arial" charset="0"/>
              </a:rPr>
              <a:t> stays the same, the income that is available to spend on coke, which is $3, is now enough for only two rather than three cans of Coke. In other words, the consumer is forced to reduce his or her demand (consumption) of Coke. Thus if there is an increase in price and no change in the amount of income available to spend on the good, there will be an elastic reaction in demand; demand will be sensitive to a change in price if there is no change in income. </a:t>
            </a:r>
          </a:p>
        </p:txBody>
      </p:sp>
    </p:spTree>
    <p:extLst>
      <p:ext uri="{BB962C8B-B14F-4D97-AF65-F5344CB8AC3E}">
        <p14:creationId xmlns:p14="http://schemas.microsoft.com/office/powerpoint/2010/main" val="4230357944"/>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41</a:t>
            </a:fld>
            <a:endParaRPr lang="en-US"/>
          </a:p>
        </p:txBody>
      </p:sp>
      <p:sp>
        <p:nvSpPr>
          <p:cNvPr id="3" name="AutoShape 2" descr="data:image/jpeg;base64,/9j/4AAQSkZJRgABAQAAAQABAAD/2wCEAAkGBxIREhURERQUFhUXGBoYGBcXFxcYFxUXGBYYFx4WFRcYHSggGBwlHRcWIjEhJSksLy4uFx8zODMsNygtLisBCgoKDg0OGxAQGywmICYsLCwsLDIsLywsLCwsLCwsLCwsLCw3LCwsLCwsLCwsLCwsLCwsLCwsLCwsLCwsLCwsLP/AABEIAMIBAwMBEQACEQEDEQH/xAAcAAEAAgMBAQEAAAAAAAAAAAAABAYDBQcCAQj/xABBEAACAQIEAwYEBAQDBgcAAAABAgADEQQSITEFQVEGExQiYaEycYGRB0JSsSNy0fAVYvEzU4LB0uEXJENEkrLC/8QAGwEBAAMBAQEBAAAAAAAAAAAAAAMEBQIBBgf/xAA0EQACAQIGAQEFBwQDAQAAAAAAAQIDEQQSEyExUUEiBWFxgfAUMpGhwdHhI0Kx8RUzQ1L/2gAMAwEAAhEDEQA/AOGwBAEAQBAEAQBAEAQBAEAQBAEAQBAEAQBAEAkU6XlzSaMfRmOHLexHkJ2IAgCAIAgH0CAXDshwQ1iLDQmwP7trymrhqKUczMjHYlpqEeS58T47QwdE0MKQzN/tKuU3/lpk7c9ecmk97vbpfuU6cG9ou/b/AERzjiXFBqF1POVquIUdlyadDDNbs1Iccxcyosr3ZdafgwSA7EAQBAEAQBAEAQBAEAQBAEAQBAEAQBAEAQCbf+HLX/kQf+hDMqk58gCAIAgCAbfs9wlq9UKBoDr9ZbwtBzlvwU8ZiVRh7/BbuMcYpYZe5pchrbbpa/T95qVasaasYuGwtSu9SRS8fxIvcf39Jl1sQ5bI3aOHUDXSoWRAEAQBAEAQBAEAQBAEAQBAEAQBAEAQBAEAQBAJlVf4Ylqa/pIhi/6jIcqkwgCAIAgFg7HYLvKrPk73ukzinoc1mUbHewJNuZAlrDUszv0U8ZVyRS4u7XLRxDj+CpUiuDsua5bQ5xfXIOYGs0FWpU48/IzPstepU9a+f19M59i8QXYkk6mZVWq5yubkIKEUkYJEdiAIAgCAIAgCAIAgCAIAgCAIAgCAIAgCAIAgCAIBOrH+EPpLc96SIIr+oyDKhOIAgCASuG4Jq1Raa2uxtcmw19ZJSpucrIjq1FTg5MuTVU4ZTanS81RxapV9P0L+lfc+m01VGGFj2zGi54+V3tFeCj1qpYljudZk1Kjm7s3IxUVZHi04PT2lIttO405S4PJSUeSycN7Ko4QVKxp1KgLKO7uigNlHeOGuLkHZTaw66WYYSTdinUxsIxcvHBMPYbEDTKjeoqU7H7mWVhbbEH/IQe9ylzKNQQBAEAQBAEAQBAEAQBAEAQBAEA+wD5AEAQBANgi5qR6j+suxWaiV28tREAykWD5AEA+gXgFr4FRGEzmsoNRlyrRIuzZtjlO4+4mlQiqSefnryZeKlKs4qnxy5eDUnDNUcCs/d3BILA2uNMp6G+npaV3GU5et2LinGELwV/gS8Tw7B0XytXZ+oCf87yWVGhTdpSK8K+JqRvGCXzNmvG8PTVqaUlNI5coIvcqDdmIsS1yb8rWtLCq0Y7JbeCB4evPduz8/XRlw3bUU9Ep0V6Wprp9559pp9Hn2Cpzc13EOPGo/fFv4gFvQj9NhtE8RFPMnuSU8I1FwaumYh2lfqZ4vaA/42HSK5Mo1BAEAQBAEAQBAEAQBAEAQBAEAQBAEAQBAEAsPAcNSdbNXSmddHV//AMg3mhhrZLXKGJlJS+6z3V7IubmliMNVH+WoQf8A4sAZH9jk/utB+0IR+/Fr5GsxHA8QnxU2+lm/+t5FLDVY8xJoYyhPiS/wScB2brVVDjKFvbcE33sQDofRrf8AOexw8mrns8TCLt9fXwM+I4VTRCveKHzAgsrDS2wcevIqNuk7VFcXV/ecqs27pNr3W+vzIz46uoNIVSqHQ5XOU+mm3tE6k16b2+Z7GlTfqtf5HysFuGZzUTTMPzaC17n4hyvuNjyJ5dr3k7o9Tdmoqz8dE18LhbUqpVxSe6E3Nwb6Nc32sdDLEoYd5ZLh7fyVo1MT6obOS3/giV+BMwL4UmsgvcAfxEt+pATcW1zC401tK88O7ZobosQxKuo1Npfk/h/Jp5WLJ8gCAIAgCAIAgCAIAgCAIAgCAIAgCAIAgCAIAgCASsE2pXr+4k9B7tdkdRcM9YzSzLoCPed1trSj5PKe90zAuIcbM33MhVWa8neSPR68S5GXMxBtpc2NttOc81Jvyxkit7GSrii2TNsqhdOg5687ftOpTbtc8UEr28nxqa9b/W320nrjEXYoUjUYKiknooLH7TlK7sj2TUVds9mrUoOUzA7gi4ZNRqOhIuducZpQdjyymkzZYnGWVMTh17qzFXCXAzAAhrA6XB9panUtFVKasuGVIU93Squ/lP3E0VKGPWzBaWIA+IaLU/m9fWS/0sTHqRXethJXXqh+aNNj+B16Px02AOxI0PLQ85UnhpxL1PFUp8M1xQjeQZWixdHmeAQBAEAQBAEAQBAEAQBAEAQBAEAQBAEAQBAPVNrEHpPYuzuGr7G5XDCpSyaZg1hrbn1+s0HTz0svlFJzyVM3hkbDcOYHzoWFyABcZmHK9tBvr6StGjl3mtv8sndVS2i9/wDCLVwnCUlIqZVVwLMLfA29lvz2uftbW96hQpz9TVvcZeKxFSCyp39/19fpUuNYXuqzgfCSSvQqTcfbaUK0MlRrx4NPDVNSmpebb/Eh5Da+n3F/te8h3Jx3hta5t0ubfaLs8sjxPD03nZnEpmOHqgGnW8pv+ViLK4PobS5hZrenLhlPF03bVjzE1uMw70KrI1wyNbpsd5BOMqU7eUWKc41YKS4ZYuEdqzpSxN3omwZTrkI2en0PIjnYS5SxV5LN8yjXwKyvT5W6/Y3q8Iw7eZKilTttNBU4vdGU8TWg8rRzafPH04gCAIAgCAIAgCAIAgCAIAgCAIAgCAIAgCAbDA4HOVWzs7GyIguzE7AD16SxClFLNNkUqjvaKN1iMLVwdhVpPTYg2uFuRta9yBa405adZchUjFbfp/oqOOpJq/Hjc3PZmkzLUxGayoRTX+YrdgpFvykX5WJ6mE51JWvsiGs4Ulxu9zTdqcW1NlCEgkatpc/TlrOMXLTajA9wC1ouU++CtVKrP8RJ+ZJlBuUuTUUYx4R4HrFl5PQTPLg8zwHui+Vgw5EH7TqEsrueSV1YuHa/CivTpYtN2QB7cyuhP2yn6maOLpZ454/SMrBVNKboy+RTZmGsZlxTAWvJ1XmlY4dOJgkB2IAgCAIAgCAIAgCAIAgCAIAgCAIAgCAIB7pJmYKNyQPvpAOhfh5hGevikpJ3lYUu7pi+UqHqKlVla4IPdhxcEGzGWasl5e31+qK26Stz9foSvxAxaGlhKJcM4prVfMP9kpU93Sy30IRla3+a8mjNTlJri/x+fzKtKlKmo33eW37L5EzwiYfh+E7s941QGq9jsXUNb09b9BLGH235KeMtObV7foc/41iEeqxe/lAAA+/9JWxE4SqNy8GjhacoUko+TVVq19hYdJVlUvstkXIxsYZGdCAIAgFs7IcZp2OFxLZab3yudqb/AJSf8vI+h9JoYXEbZJfSM7F4RylqQ5NV2k4ScNVKkaHUcx9CNx0kGJo5HdcMnwtfUjvyuTUSsWhAEAQBAEAQBAEAQBAEAQBAEAQBAEA+iAbbhNJTmBVGPds2oD6hSw2YEchztrcaSxTircFes2kt/NuufxIXE0tVcEKuuyghR/KDy6SKorSaJaW8FZ3M/Z3AHEYqhQBympVRMw3XMwGYfLf6TmPJ7J2TZuOP4WtgsUXQvTD3em6ki6scxW4/MpOUg6gjaWr3e5Cssomnrtc3YkknUySyEWzpmMwAPDsAoOUGiXKjdrhSWY+pOg5ASxhoqS26MjFTcKjlbycu4mpNZwNTmsLftM2v/wBjNqhvTj8BjsI1GyutnKhiDyB29tZBGWbjgstZVvyQ50RiASMHSDsEvYk2BO1zpr0HrPJOyudRWZ2MdeiyMUYWYGxB5EQndXR41Z2Mc9PCScYxTIxJHLXaT67cHFkems2ZEaQEggCAIAgCAIAgCAIAgCAIAgCAIAgCAIBJw2OdPhYjQiwNtxbW28kjUlHg4lCMuUSHxRZQGsVuCAdSDa2v0FregkzmpLfg4UMr2Lr2D4JRYjH0nY1cNiFLUVAI7si6sN2NzmUev3LTjm9JDVqySs/Jau0/D6eMJoO9NaeIYV8NWW7IlYrYhzp5XA19bnewkk4bJr6/2VqNZxk0/pfwccq4ZlLK26kg/NSQf2M4V3yaGdXVjrXaNglHBUhsMJTA9fKJcw20bGHjLyn8zl+PplK7kb2LD00tf6TNxKtNpm5gpZqaa8H3iOJbE06RvmdFyMD8RAOjDm2lh9JVhFQb6Zbk86VuTV90dfT+tpKRZWeXS0HljPgMOzt5SBbzXJtYDW85k0ludQi29id2kxCVKgZSCcoViBYEqLZrcrziimluSVrN7GokpCIAgCAIAgCAIAgCAIAgCAIAgCAIAgCAIAgCAZ1o2F209JMqdleRxnu7ImcD47XwdUVsO5VgCOoZTa6sNiDYfYdJwpuL2EoKasydxLtji8QUNRx5HDgAZRmG17TqVecuWRwwtOLdlzsW7iHZarxVhisEtKmagHfU2bRKltagKqQARqQbEkEgG8sSUrXj5K9KpGPpl44fuLL214M+Hp4Y5wy00WiTl1sqixJJ0uVP33lmjKzVjPrwvdvnwc/xWFSpVV1sb3B0uLEaf36yn7RSUXOJo+ynNT05o98X4AFK06dLXRlcWudRdRl+Lf5j1tMmnXuszZuyob2SOr8P/D3CtRRWDXVxUBZgSMpuBfmN9+shi5Sd7k03GKy22KX22/DcqyjDqdmJbkERKaImX9Rbn0BJva0mhWyXUyGpR1LZF9JFBbs9XV2RRsLFtQGJF8q3sT0voNJL9ohbdkf2Ord2RB4pgXolRUCgkaAG/wBT+30ndOcZq6I69KVNpSIMkIBAEAQBAEAQBAEAQBAEAQBAEAQBAEAQBAPSqToJ6k3wG7GZbJqdW/aSK1Pd8kb9XwMTuWNzOJScndnaSWyNlwzs7icRbu6bEHYkGx+WlzO40JyIamIhDZ8+423/AIfY/wD3LkdQp0+jAX+l539na8nEcXB+Gvr3XL12QxD8NAWvZU2vsX1sbfqK6Xtf6yxGSy2l4KdSLlPNB3v4LN24r08TQ7pSCrjMCCNWuoQA+pbf0nWXYi1PWmvBz7C4fu6xXEIGUVFpvrlyhiwL3W2Vjl8ttb2HMzPx9Z3Ufdf4mz7KoRcZTtvey922/wChfuxfD7uamcOEzU1fT+IqkLnPS+Xb1MxGk5WXBubxjdnnjfbB6FUg4Vaiq2WxWsHOmbyM1Du2OXW2YbjWXaVJyVypVqqLy33/AAJnBu2uExiBqRyNezUmyh0N7DMoPwnTzLfcXtK9eDjyT0Hm4KZ2pwVVar1dMh1veyqN9WO/zkEVfYv3sjmHG8V3lUm9wAAD6f6kzWowywsYeKqZ6jaNfJSsIAgCAIAgCAIAgCAIAgCAIAgCAIAgCAfQJ6lcEhyEFhud/SStqmrLkjV5bvgjgXkJIda/Dr8M8wGIxqkfopc/5mI/aW6VLLvLko1q7n6YcdnTq2Eo0EyhmQDktRwfZrmWFdlKcYxXJBqVQ4stWqijXQu7t8r3tOrWI81ytdpuIUaPmIZHP/qVlpguOjK7g1AbDQrpytOXlX3jtZ5fdT/AovF+2ClctJgCCCAqsy5gc1xnIKgn1beQTqq1ost0sNPNmmvz+v0LFWxlKvVp4s5hSxCpUsozFMRSN8rLbzWqaWPJyeUr4qlq088eUvy8/hz+JawFdUK2lPhv8/D+fHxsdA7G0yEDlQoqgVlA2XOAWT0s19P8wmIlaZ9DVacTfcRwNNstYKne09UYjUf152vsdRLTnKEfSylGnGc1nVzm/EuCUsAuI4o9Om1VjekliBTdmsWuD5iS2mmkrxnKaUZeS+4xT9Pjz+hTcVifGUTWxIqZ0GjalAynMWF2sLiwtlIA9TcWNWMP6cF/JA8PNy1Kktuuvr4FCxFTM15cSsZk5ZncxT05EAQBAEAQBAEAQBAEAQBAEAQBAEAQD6IBJVcgvbX9v+8sRjkV/JFfM/cRiZAyUuv4V4ChUxTPW1NNcyLyJva5+Wn3ljDRTlv4KeNnKMElw+Tr/FeOGhTLfCoHULp6sdhLrSW7MyMpPaJz7iPbJb5mV6pIuosUpc7G7av/ADWI6Cc6l+ESLCyb3dvzZW+MdtOI1xlFQ00/TSOWw+Y1+1pWqOq/4L1KjRjzv8Sp1XZiSxJY7kkkk+pMqP3l1e48QDo34SUXxVQYdlvSpVBiCf0sAVCjpdrH/hacVqtqWRefpnVDDqVZVev8+Dr/AAioVWmGGtIV0I6srKy6eqi49DM6/F/ea04ve3m37GfE8UTvDRqMiXUmkWzBXIBNma2UbXte5FzbSe21Loj/AOtJ/iUrtjxXxODbDupRu8T+IrLUo20YnvV0IFjcbi3Pc8r0u3X1YsU1/df67OfdtcetKkmCotmVRZ2AtnN7k2voCxOnpLGGp5pOo/kQY2taOmvPJSJdMoQBAEAQBAEAQBAEAQBAEAQBAEAQBAEAk4JNb9NZNQjeV+iOq9rHvGNO6r2OaSIcrExL4ZxCph6gqUzYj7Ec1PUGdRk4u6OKlONSOWRdMP27o1a1OtjKLHu75QhuF8tg4DEXcXPpoOmljXjJ+pFVYaUFaLRseK8b4Ni6dFGatRNJBTVlBLFFAAV7plPW/W9t5IqsOzjTrRe0bmsVOCj/ANzij80/ok91ILyeONf/AOV9fMmrS4TTovVosarMQv8AFpghBqScrrblbNynq05bvg4m8R91LcpNXC97UWjQVndmyqLeZr7ekrV3CKL9BTfPJ+iPw/7LrgMOKehc+ao36mO9vQbD0EyM7qSzePBr2VOGVE/ji93/AB0IDJ5iDoHAB0PRrEgH1I+UVSyJqKurGKlhfFJnpMlj+WoDYEEGzWIKkG1iCCNCOU8pwblmizurNRjlmjmX4hIaDLVxHmqIbU71mrakaXZ1BIFr3YsdN5NGU6kspxanThn+r/A5VXrM7FmJJPMy+lZWRkzm5ybZjnpyIAgCAIAgCAIAgCAIAgCAIAgCAIAgCAbFVy0x6m8uxjlport3m/cQqzXMrVHuTRWxjkZ0IAgH28A9UlLEAbmdRi5OyPHKyuzp/aZ6Rw2HwmApO6U0pmqyIzM1VxZUqMotvc2OmYi20vNxpR9e3SM+nTlUneK58lt/DnsEMH/5nEC+JYWte60VP5V6uRu30GlycHEV3Vdlx/k36NFU1fyX3FYlaS6n1kEpZETwpuctimcU4l3urC53RCTkQDapVHPXZfT7VJVOzSp0bbIqtTjNZCXo1W1uGbQiodrkHSwtYW9eRn0GB9lKdDPV88LpfyfK+1fbUqeJ0qNrR583f8HPu12PrVa1qrXA1XQAWI3053FvpH2eNGTjE6hi54mClL8DQweiAIAgCAIAgCAIAgCAIAgCAIAgCAIAgH0QDdUgGpj0E0o2cEUJNxmzSsZnPkvnyeAQBAEAsvYPhDYnEhO4qVUtZijimad9nzsrAfIg3BNhOZ1tL1X3O40XV2tsd/7Odn6eHUAAaEkAXyoWFiQTqzEaFzqdhlWyihUrTrSvIu06MKStE3NesFEjlLKiWMczKzxPGZm126dbf95SnO7NOjSyxOX9vO1Vs1CiwzE+dh+W35fn+3z2u4PC39c/kinj8YorSp8+X0S8NilrUKdcWs65XAFgtVQAy2Hw30YDoZ9jhKqlTsz89xtCVOrdFb7ScOLqai65RoeRB31+QMrYujdZl4Lvs+vleR+Sp1EKkhgQRuDoR8xMw2TzAEAQBAEAQBAEAQBAEAQBAEAQBAEAQBAN7w0hktNOjaULGfiLxnc1/EMLlY22lavRyvYs0amaO5DlUnFoB9RCdAL/ACnqTfAbS5Oo9kPwoaplq41iqkXFJfiOx87cvkPvKVTEu9ofiXaeFSV5/gdb4XwmjhqYp0kVFGwA/u/zlVpveRav4jwe6+PVRpOJVLcEkaLbK/xTjAS7MfeQO8i5CEYrc5T2x7bmrelhyQObjS/ov/V9poYbB5fVP8DOxftC6yUvx/Yot5oGSbzs1x84bNTcF6NS2dRuCNqiX2Ya/MG3S01Kq6buV8RQVWNvJYqOFSxQNmpVDmpMBbLfUqQdjYk5fUzTotTWXsycRni1O262fv6/2bKn2Kp8QwzPROTE0jl1+GoAAArdCLWzDpK9fDpv0ljD4uS+9v8At2c2xuDei7U6qlHU2KncH++cz2mnZmrGSkrrgjzw9EAQBAEAQBAEAQBAEAQBAEAQBAEAQCXgcQVMsUKmV2IqtNSRuPK+4l/aXJQ9UODz/hKHacfZos6+1yXJnocKpDUgG3WdrDU14I54up4N5w9aKgeUZfp09PpJZwjptRRTU5uqsz8nZv8AEgRmUb7T4lzsffKkRMZxUAEkzhzbJo0bFM7R9r6VBdTryG7H5Dp6mS0qEp8HNavCitzl3Hu0tbFGzEqn6Qd/5j+b9ppUqEafxMmvi51duF0aSTFUQBANtwXjTUDlYZ6Z+JDtbqvQjcSWnUcGQ1aKqL3nWOwOIpK71aVYNTcDy/mRr3If121/reaEZKotmZNSMqT3X7Hn8SOBJi6BrqB3tO7XG7IPiU23sNfmPnOa1JSjc7wtZwnbwzitRCpIO4mbJWdmbCd1dHmeHogGy8InT3lrSiVNaQ8InT3jSiNaQ8InT3jSiNaR6TAqdApOhOlzoAST8gASfQGNKJ7qyPrcOAUOUYKdmscp3GjbHY/Y9I0ojVmZRwZrBu6qZTscrWO2xtY7j7iNKI1Zno8Dqa/waulgfI+hOgB00vY2+UaURqzMVfg9VdsPW038lQW1t066SKSiuESwbfLMv+BVP9xW5fkfnqOXOSaUSN1ZGOnwlmJVadRivxAKxK628wA0101nulE81Znt+COBmNGqALkko4AA0JJtysftGlEasyN4ROnvGlE81pDwidPeNKI1pDwidPeNKI1pDwidPeNKI1pAYROnvGlEa0iVRAHX7yxBohm2yXTb1P3kyIZGRSW/1A/czx1YrY9VGTWxlFQKLF1HoDmPtp7znW2sl+h79nV7yf6mzo9sqtOmtJSSFAAJAvYbD7afSZVXAQnJy7Nml7TnCKj0a7G9pcRU0zEfLeIez6Ud2KntavJWWxoalAMSzXJO5JJJ+ZMs6MSi6827s8+ETp7z3Siea0h4ROnvGlEa0h4ROnvGlEa0h4ROnvGlEa0h4ROnvGlEa0iXw2s1B89Jip9DuOhHOdRgou6OZzc1Zl34X2mqVBYkX5i2hEuRknsZ86WV3RTsXwgM9QKLlNbDmnUfIFfeVZUU2X4V2kvea7widPeR6USTWkPCJ0940onmtIzyQiM1Pu8vmzXvy6W31319Z0rW3PHe+3BmAoW1NTloLG29+npOlk95x/U9x5eoqMGouwIG+obUEGxGwsbHXmZzLL4O4uX9xJTibZAGrVyddA5ygcrAn1b7nrCy2Dcr7GBKyAA3q3DMwAO1wozfzHKLn/KOk99Fg3O44ljS4sHrPm+LNUI/LbXTX46g+RPUziol/ad0nL+484ribNmFSpXKFdSazkklL5GB3BfT3nE8qW62/j9zuGZvZ7368X5/Ay4HiLIGbvK6MxUHJUPmVVsuY6XtqB0Ekg01uiOpmvZPYy0sSgLFatZS1sxDMC3M5su+us7tAjvU9xjfFLfIalVqdv1tYXJYjKdD5jf5kmeei57ebj7zBR7snzXUfMk/Tywst9xLMlsfQtLW510tq1ud9ct+nKFl8h5jDWC38v7k/uBOXbwer3mOeHogCAfQxG09TaPGrnyD0TwCAIAgCAIAgCAIAgGSjWZCGU2Inqdg1fZli4fWWo61R5WFw3QgjYyeNpblWd4pxZp+L4cJVYKNNx6A/wCtpHNWZPTd4kGRnZrPFP19hKmpLsuaUOh4p+vsI1JdjSh0PFP19hGpLsaUOh4p+vsI1JdjSh0PFP19hGpLsaUOh4p+vsI1JdjSh0PFP19hGpLsaUegcS3X2H9I1JHqpxQ8U/X2Eakuxpx6Hin6+wjUl2eaUOh4p+vsI1JdjSh0PFP19hGpLsaUOh4p+vsI1JdjSh0PFP19hGpLsaUOh4p+vsI1JdjSh0PFP19hGpLsaUOh4p+vsI1JdjSh0PFP19hGpLsaUOh4p+vsI1JdjSh0PFP19hGpLsaUOh4p+vsI1JdjSh0PFP19hGpLsaUOh4p+vsI1JdjSh0ffFP19hGpLsaUOj54p+vsI1JdjSh0PFP19hGpLsaUOh4p+vsI1JdjSh0PFP19hGpLsaUOj74p+vsI1JdjSh0fPFP19hGpLsaUOiVw/ir0nDbjS42uL+k7hXlF3OZ0ISVi4Jkr1qNZADSZSlRL7eVtd77kfKwlvM5yUlx5KNlTjKMufBo+IcGqpUZUcFQfKTvbcX0lecZqTVy1TlTlFNorcrFoQBAEAQBAEAQBAEAQBAEAQBAEAQBAEAQBAEAQBAEAQBAEAQBAEAsnZNjZ/+H+/YS3hvJRxvCLDV3/vpLE/vFOD9KP/2Q==">
            <a:hlinkClick r:id="rId2"/>
          </p:cNvPr>
          <p:cNvSpPr>
            <a:spLocks noChangeAspect="1" noChangeArrowheads="1"/>
          </p:cNvSpPr>
          <p:nvPr/>
        </p:nvSpPr>
        <p:spPr bwMode="auto">
          <a:xfrm>
            <a:off x="101600" y="-2255838"/>
            <a:ext cx="6276975" cy="4705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209800" y="533400"/>
            <a:ext cx="5080000" cy="5632311"/>
          </a:xfrm>
          <a:prstGeom prst="rect">
            <a:avLst/>
          </a:prstGeom>
          <a:noFill/>
        </p:spPr>
        <p:txBody>
          <a:bodyPr wrap="square" rtlCol="0">
            <a:spAutoFit/>
          </a:bodyPr>
          <a:lstStyle/>
          <a:p>
            <a:pPr algn="ctr"/>
            <a:r>
              <a:rPr lang="en-US" dirty="0" smtClean="0">
                <a:cs typeface="Arial" charset="0"/>
              </a:rPr>
              <a:t>3. </a:t>
            </a:r>
            <a:r>
              <a:rPr lang="en-US" u="sng" dirty="0" smtClean="0">
                <a:cs typeface="Arial" charset="0"/>
              </a:rPr>
              <a:t>Time</a:t>
            </a:r>
            <a:r>
              <a:rPr lang="en-US" dirty="0" smtClean="0">
                <a:cs typeface="Arial" charset="0"/>
              </a:rPr>
              <a:t> </a:t>
            </a:r>
            <a:r>
              <a:rPr lang="en-US" dirty="0">
                <a:cs typeface="Arial" charset="0"/>
              </a:rPr>
              <a:t>- The third influential factor is time. If the price of cigarettes goes up $2 per pack, a smoker with very few available substitutes will most likely continue buying his or her daily cigarettes. This means that tobacco is inelastic because the change in price will not have a significant influence on the quantity demanded.  However, if that smoker finds that he or she cannot afford to spend the extra $2 per day and begins to kick the habit over a period of time, the price elasticity of cigarettes for that consumer becomes elastic in the long run. </a:t>
            </a:r>
          </a:p>
        </p:txBody>
      </p:sp>
    </p:spTree>
    <p:extLst>
      <p:ext uri="{BB962C8B-B14F-4D97-AF65-F5344CB8AC3E}">
        <p14:creationId xmlns:p14="http://schemas.microsoft.com/office/powerpoint/2010/main" val="3590928911"/>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42</a:t>
            </a:fld>
            <a:endParaRPr lang="en-US"/>
          </a:p>
        </p:txBody>
      </p:sp>
      <p:sp>
        <p:nvSpPr>
          <p:cNvPr id="3" name="AutoShape 2" descr="data:image/jpeg;base64,/9j/4AAQSkZJRgABAQAAAQABAAD/2wCEAAkGBxQSEhUUExQWFhUXFBcYGBgVGRoVGhgYGBgXFxQYGBUZHCgiGBwmHBUXIjEhJSkrLi4uFx8zODMsNygtLiwBCgoKDg0OGhAQGzAkICUsLCwsLCw3LCwsLCwsLCwsLCwsLCwsLCwsLCwsLCwsLCwsLCwsLCwsLCwsLCwsLCwsLP/AABEIAK4BIQMBEQACEQEDEQH/xAAcAAABBAMBAAAAAAAAAAAAAAAABAUGBwECAwj/xABKEAACAQIBBgsDCQcCBQUBAAABAgMABBEFBgcSITETIjJBUWFxgZGhsXKCkhQjM0JDUqLB0RdTYpOywtJEVBZjo8PwJXOD0+Ek/8QAGgEBAAIDAQAAAAAAAAAAAAAAAAMEAQIFBv/EADQRAAICAQEGAwYHAQEBAQEAAAABAgMRBAUSEyExQRRRoVJhcZGx0SIyQoHB4fAVI/FTJP/aAAwDAQACEQMRAD8AvGgCgCgCgCgCgCgCgCgCgCgCgCgDGgG3KGX7aD6WeNOosMfh31vGucuiNJWQj1YoyffpOgePWKHcWVk1usBgDh14VrKLi8MzGSksoasuZ32lqSskoLj6icdu8DYvfhUkKJz6I0nfCHVkRutLQx+btSRzF5Ap+FVPrVlaJ92VnrPJCcaWn57Vf5h/wrPgl5mPGPyHPJulSByBNE8XWp4VfIA+VRy0cl0eTeOri/zLBNsmZUhuE14ZFkXpU7uojeD1Gq0oyi8SRajOMllMTZQzit4HCTycETyS4ZVbskw1e7HGto1SksxWTWVsYvEngXWt5HKMY3Vx0qQ3pWjTXU3Uk+h3rBkKAKAKAKAKAKAKAKAKAKAKAKAKAKAKAKAKAKAKAKAKAKAKAKAastZxW9oPnpVU8y72PYg21vCqc/yojnbGHVkCyzpVY4i2hw/jl2ntCKfU1cho/bZUnrPZRC8p5zXdxslncg/VU6i9mquAPfVqFUI9EV5Wzn1ZNszsy47eP5Zf4DAayo/JQbw0nS38PN1ndUu1Dk9yss00KK37Bqzu0hSzkx2xMUO7WGx37/qDqG30qSnSqPOXNmlupcuUeSINVsqmaAKAKAUZPvpIHEkTsjjnU4dx6R1GtZRUlhozGTi8otDNzO2DKKfJb1FDtsGOxZDzap+o/wD4OiqFtEqnvwL1d8bFuTIfndmtLk6UPGzcEx4kikqyn7rFdzdB5/KrNNytXPqVraXU+XQMlZ/3sGGMnCr92Ua34xg3maT01cu2DMdTZHvn4k4yJpPt5MFnVoW+9y08RtHeO+qs9JJfl5lmGri/zcib2l0kqh43V1O5lIYHvFVWmnhlpNNZR2rBkKAKAKAKAKAKAKAKAKAKAKAKAKAKAKAKAKAKAKA5zSaqk4E4DHADEnsHOaLmYbKvztzxvmJSG3mt4/vNG3CHsOGCjsx7av00V9ZNMo23WdEmit5pCWJcksd5Ykse0naaurHYpt+ZisgsXRtmuuHy65wEaYtGH2Di7TK2PMMDh2Y9FUtTdz4cS5p6l+eQx59Z2teyaqErboeKv3yPtG/Icw66lopVay+pFdc7Hy6EWqwQBQBQBQBQBQAKAtbMnORL+JrK8wZyuALfaqNvxrhjj1Y8xrn31Ot8SBfptVi3JkBzqyA9lOYm2qeNG/3l/UbiP1q3TYrI5KltbrlgZqlIxyyHlK4gfWtmcHnCAsD1Mm0HwqOcISWJm0JTjziW/mhnLPcYJcWssbYfSBGWNvi2qfEVzrqYx5xa/k6NNspcpJksquWDNAFAFAFAFAFAFAFAFAFAFAFAFAFAFAFAFARDPPPiOzBjjwknI2L9VOgyEH8O/sqxTp3ZzfJFe7UKHJdSA2+ku+U7TE/U6f4sDVx6StlRaqxDxa6WX+1tlPWjkeTA+tRPRLsyRax90LRpJspNk1rJ3pFIPNgfKtfCWLpI28VW+sfoL8jnJN+5SK2QsF1iOB4PAbtpAA86jmrq+bZvDg2PCQ55avMnsjWc80cagKpjEnBYAYFVxBGzDDZWkI2J78USTdbW5Jkd/wCDskSci6A9i4jb+oGp+PeusfQg4FL6P1M/szsm5F1L8cTeiCni7F1ivUeEg+kn6Gp0Vwc11J4IaeNl5DwcfaD9k8X+6f4V/WnjZeQ8HHzNV0Tx8903ci/rTxr8h4NeZn9lMPPdP8K/rTxsvIz4OPmbDRbbc91J/wBMflTxkvZMeDj7X0MnR1k9OXdSd8sK/wBlPFWvpH6jwta6y+hvbZByNA6uLpddCGB+UjEEbjghFYdl8ljHoZVdMXnPqSh0ssopjhHcLGx3cbVbDbu6sKr/APpU/In/APOxeZFHzoyPASEtgWBI4tuoII3jGTD1qzwb5dX6kHGoj0XoaSaVIF+itX6tYonkuNPByfWRjxceyGu70rXB+jhiT2taT0K1ItHBdWRvWTfRCbJ2k27WUNNqSR/WQKEOHSp5j24/nW0tJBrkYjqpp8y18i5Ziu4xLC2sp3jcynoYcxrnzhKDxIvwnGayhwrQ3CgCgCgCgCgCgCgCgCgCgCgCgCgMY0BBNIOewtgYLc4zkcZuaIH+/oHNvq1p9Pv/AIpdCrqL9z8MepT7uWJLEkkkkk4kk7ySd5rpJHOMVkBQGKAtzNWFcmZMe6kHzki6+B3nHZAnmD7xrm2vjW7q6HQqXCqcmVRcztI7O5xZmLMTzknE+tdFLCwjnt55s5YVkGNUdApkxhG6uRuJHYTQybi5f77/ABH9axhGcvzM/KX++/xH9aYXkMvzMNOx3sx7WP60whlnNjjv29u2smOpqFHQKGMIzQySzRvl35NdhWPzc2CN0Bvs27icOxqr6mvfhnuifT2bk8dmKNKWQ+AuuFUYJPi3ZIOWO/Ye81rpbN6GH2NtVXuyyu5DKtFYKAKAc838uy2cokiPtKeS46GHoeao7K42LDN67JQeUXrm5lyK8hEsR6mU70bnU/rz1ybK3XLDOpXYprKHWtCQKAKAKAKAKAKAKAKAKAKAwTQENyznyvCi2s1E87Nqg44RqefFhysBiThs2b6idizhHSp2c9zi3PdiufvZnPLOVrC2VNfhLmQEA4AAfek1RuAxwA7N+Bq5p6XN8+hx9VfGP5e/QpWRyxLMSSSSSdpJO0knprrHKMUAUAUA55sZL+VXUMP1Wbjewo1n8gR31HbPcg5G9cN+aiTTTBlXjRWqnYo4RwOk4rGO4axw6xVXRw5ObLOrnzUEVxV4phQBQBQBQBQBQBQBQBQBQFt5S/8AUsjCTfLGuv18JECJB7y63iK50f8Ayvx2L8v/AFpz3RUeNdE5+TI21gydUtnbcjnsVj6CmV5jD8jsMlz/ALib+W/+NY34+aNt2Xkx4zVvLuynEiQTlTgJE4N8GX4d43g1FbGFkcNokqlOuWUmXpZ3AkRXXHBlBGsCp28xU7QequU1h4OonlZO1YMhQBQBQBQBQBQBQBQGksoUFmIAAJJOwADeSaGUm3hFP5758NckwwErBuLDYZfzC9XPz1WstzyR6TQ7OjUt+znL6Dvo4yYltbyX8+wFDqY/VjXHWI62IwHUB01JRXn9yltjV5fCXRdfj/RXuXsrPdTvNJvY7B91RyVHYPzNd+uChFRR46c3OTkxBW5qFAFAFAWNoayfjJPORsVVjU9bYs/gAvjVLWy5KJc0cebkQvOXKPym6ml5mkOr7K8VPICrNUNyCiVrJb02xtqQ0CgCgCgCgMFhQwLbPJU8v0cMj486oxHxYYVo5xXVm6hJ9EPFrmJfv/pyo6XZF8i2PlUb1NS7ki09j7Dxa6LLo8uWFOzWf8hUb1kOyZItJPux1t9EyD6W6Y+wgXDvYt6VE9a+yJFovNij/gvJUP0s+OH35lHiFwqJ62fmkWYbNcukW/mL7DL+SbJGjhlUKxxIXhZsSQATiA3MBVaeo33mTL9WytQliMMfHC+rEC53ZJi+jgHuwKv9WFYeqb7sljsW5dkjB0m2qci2k7gi/nUb1HxJ47Fs7yXr9jjJpYH1bUn2pdX0Q1jj+4lWxX3n6f2cG0sPzWi98xP/AGqxxvcb/wDFj/8Ap6f2Y/axJ/tU/mn/AOunG9xn/iw9t/L+zZdLLc9ov84j/tU43uMf8WP/AOnp/Z2j0rj61qR2S4+qCs8f3Gj2K+0/T+xZBpTtzyoZV7NVvzrPHRFLY1q6ST+Y62WkCxkOHDFD/wAxWUfFhqjxrZWRZXnszUxWd3Pw+3UktvcpIusjKynnUhh4ipFzKUouLxJYOtDUKAKAKADQFR6Sc7DM5tYT80hwkI+u4O1fZB8T2VWtnnkj0WzNFuRVs1zfT3L7kRyHk03NxHCv12AJ6FG1z3AGoorLwdO+5VVym+xZek22nNvFbW0LtFvcoMQAmAjTDt2+6K7Gk3IvLfwPA6tzn7882VVNk2ZOXDIvtIw88K6KlF9Gc7da7CQsBvIFbGuUGuOkUwZyg1x0imDGUHCDpFMMJot3NWNrfIkkiqTI6ysAASSWJjj2DadgXxrnXNTvx2OhVmFGe/MraDN27fk20x9xh6irrtgurRTVU32Y4QZjX77rZh1s0a+RbGtHqKl3NlRY+w522jC8blGJO1ix8Av51o9XX2JFpJ9x0ttEr/aXSjqSMnzLj0qN61dom60b7sXro5sYvprhz7TpH5AVFLWy9yJ4aDe6Jv8A3uMfJshW+8xuetpJ/IFgPCoZa2feRdr2PY+lfz/s3GfWTYPoICcN2pEqebYVXlqc92Xq9i298L/e4RXWldvs7YDreQn8IX86jd3ki3HYq/VP5IaLvSTetyeDj9lNY+LEjyrV3SLMNk6ePXL/AN7houM7b2TlXMnu6qf0AVo5yfcsx0Wnj0gvr9Rpubh5PpHZ/bYt61rksRjGH5Vj4HLAUNjaIaxwXFj0LtPgKYMPC6i6HItw/JgmP/xsPUVndZFLUVR6yXzQrTNK9O61l7wB6kVncl5ET12nX60d1zHygd1q3e8Q9ZK24UvI1e0dKv1+j+x2GYF/+4H8yP8AypwpeRr/ANPS+16P7Gx0e3+H0S9nCJj604U/Ix/1NN7XoyP5SsJIJGilXVdcMRiDvGI2jYd9aNNPDLlVsbYKcejOVvA0jBEUszHAKoxJ7BWEsm0pKKbk8I73OS54+XDKvWUYDxwwrO60aRurl+WS+aEasDuNYJcCzJeU5bZ9eB2RufDceplOxh21lSa6EVtMLVuzWS6sys5hfQkkBZUIV1G7buYdR/I1brnvI8vrtI9NPC6PoSOtykFAFANGdeVfk1pLL9YKQmP322J5kVrOWFksaWnjXRh8/h3PPxOO07TzmqR7EccgZZezl4WMIW1SvHBIwOGOGBG3ZvraMt15IdRp43w3JZ/Yl8WlSccqCM9jMv61Jxn5HNexq+0mLItK4+tan3ZPyK1lX+4iexX2n6f2KRpStzyrebu4NvVhWyvRG9i2dpL1+xn9otj/ALeT+XH/AJVnxHxNP+Lb5x/37B+0Wx/28n8uP/KniPiP+Lb5x9fsY/albDk283hGvo5rHHRuti2e1H1+xxk0rL9W1bvkA9FNYd68jdbFl3n6CObSrL9W3Qdrk+gFY478iVbGh3mxvn0mXrckQoOpCT4lsPKteNImjsjTrrl/v/Q23GfF+++4YeyqL6LWrsk+5PHZ2mj+j55Gu6yxcScueVuou2HhjhWrk31LEaKo/livkv8A6ISKwS8zvb2kknIjd/ZUt6CiRpKyEfzNL4jrb5oX0nJtpPewT+sit1XJ9ivLXaaPWa9X9BouYDG7I2GsrMpwOIxUkHaN+0VoyzGSklJdGc6GxMtHmasd7wrTa2omqo1Tq4scScThzDD4qlrgpc2cvaOtnp91Q6v6FgW2YVgn2Ab22d/Jmw8qm4cfI489pamX6vlhfQimcGTIZMqWtpDEiImDyaigfxkHD+FR8dRyinNJHQ091kdJO6cst8ln/f7BZ0aADAAAdAGFWDhNt9TehgKAxQETzJzg+VS3gxxCz4p/7ZGouHfGT31HCWWzoa7S8GNb81z+PX+SWVIc8pfSrDq35P34Y2/qX+yqtq/Eeo2TLOmx5N/wyW6M81uAT5TKPnZBxAfqIf7j5DZ01JVDHNnN2nrOJLhQ6Lr72TsmpjklVaTs4onY20SIxB+dl1QSCMDqI2Hie7pqvbNdEeg2XpZpcWbfuX3K9qA7JZ+h3JxCzTncxEa9ertY+LAdxqxSurODtm3nGtdufzLJqc4gUAUBV2l/KuLRWwPJ+dftOsqA92se8VXul2O9sajCla/gv5K4qA7hLczsyzfRSSGQxhX1V4usGOGLbMRuxA8akhXvLJzdbtDw81FRz3Y4XGiy4HImibtDJ+R9a24LIY7ZqfWLXyf2IxnBm7NZFRNqYviV1W1tgwxJGGzfUcoOPUv6fV16hNwzy8zOTM2Lq4j4WGEumJGIZBtG/YzCihJ80LdZRVLcnLD/AH/hCn/gjKH+1b44v86zw5eRp/0NL7a+T+whucg3EcyQPEVlfDVTWUk4kgcliBuO/orG684JY6mqUHZGXJd+f8jrHmBfn7EDtdfyJrbhSKz2npl+r0Ypj0bXp3iIdr/oKzwZGj2tp+2fkLItFlyeVNCvZrt+QrPBfmRvbNS6RfoL7fRT9+5x9iPV9WNbKj3kEttezD5v/wCDRkLNKGfKE1uGdoIAQzYgMXBC4YgbONrfDWka05NFm/Wzr00bOSlLt7ie22YFgn2Ot7bu3kThUyqicme09TL9WPhhER0n2kMIgt7eGNXdix1FAPMqLjv2sx+Go7UlhI6Oy5zm5W2SbS8/UsjI9gIIY4l3Iir4DafGp4rCwcO6x2WOb7s0y9fi3t5Zj9SNmHWcOKO84CknhZM6eriWxh5s88MxJJO0kkntO01RPaJJLCMUMl5aO8ncBYxYjBpAZG9/auPu6tW61iJ5PaNvE1En5cvkSRmw2ndUhRKTsc7+Cvbi74PhGkLBMW1dVcRhzH6qqPGqisxJs9TZod+iFO9jHX4ktzVz4nvbpYuCjRNVmcgsxCgcx2c5WpYWOTwc7V7Or09TnvNvsWDUxxyHaS8vPawRiF9SSR9hGBIVRi2/rKjvqK2W6uR0tmaaN1jc1lJFaSZ4XxxBuZMD0ao9BVfiS8zurQadfoQ5aLb7g74IdglRk7wNdf6T41vS8SK+1at/TuXk8/wXVVo8wRvLWa6XN5BPJgUiQgr95gwaPH+EcY+FaShmSZdp1cqqJVx6t+nckdblIgmkTPHgFNvA3zzDjMPsweb2iPDf0VDbZjkjrbO0PFfEs/Kunv8A6KjqsejMohJAAxJIAHSTsAoG0ubPQubmTBbW0UI+qg1utjtc+JNXYrCweM1NrutlPzHKtiEKA0lkCgknAAEk9AG00MpZeEeecv5SNzcSzH67kr1KNiD4QKpSeXk9np6lVXGC7L17iCtSYv8AzQyZ8mtIYiOMExb224zeZw7quQWIpHjtXdxbpT9/L4Du7ADE7ABiSeYVuVsc+RQOdmWTd3Ukv1MdVB0Iu7x2nvqlOW88nsNHp1TSod+r+Jb2j+04PJ8A5ypc++xb86tVr8KPObQnv6mb/b5EhNblIrjNr/8AtyvPcnbHDiqdvITyDt31BH8U8nb1X/hooVLrLm/r9ixxU5xDNAaPIBvIHbsoMZ6DRlrOW3gikYzRF1Riqa66zMASqhccSSdlauSSLNOktsmluvDfXDGLRVYlbZ535c8pbH+EbB4trnvFaUrlkt7VsTtVcekVgmxqU5ZV1tjfZcLb44CesYRDVHjIcewVX/NYd+WNPs/HeX8/0WlVg4BAdL2UdS3jhB2yvi3sJt/qK+BqG58sHX2PVvWub7L1f9ZKlqsejFeSLEzzxQj68ir3E8Y9wxPdWYrLwRXWKuuU32R6KjQKAAMAAAOwbBV48U3l5Yw5+5R4CxmYHBmXg17X4uPcCT3VpY8RZc0FXF1EU+nV/sURVM9cWfodydgs1wRtJEanqGDNh3lfhqxQuTZwNs25ca/3/gsg1OcQpnSplDhb3UB2QoF95uM3qvhVW15ken2TVuUbz/U8kOqI6YqyXecDNHL9yRW7gdvljWYvDRHdXxK5Q80ejEYEAjcRiKvHiWscjagInn3nYLKPUQgzuOKN+oPvsPQc57DUdk91cup0NBonqJZl+VevuKVllLMWYlmYkknaSTvJNVD1KSisI1oZJXo0yTw94GI4kI4Q9bbox44n3akqjmRztp38OjC6y5fcu2rZ5YKAKAiOk7KvAWbIDxpjwY9k7ZD8Oz3hUdssROjsuniXp9o8/t6lK1UPUj5mVkz5RewoRiobhG9lNvgTgO+t645kiprruFRKXfp8y/KuHkCHaT8tcBa8GpwknxUYbwgwMh8CF96orZYidLZen4l28+kef79imoYS7Ki72IUdrHAetVcHp3JRTk+3M9IWcAjjRBuRVUdigAelXlyR4iUnKTk+42Z35T+TWc0mODahVfbbir5nHurE3iOSfR1cW6Me3f4FIZMy5cWylYJWjDHE6oXaQMASSCd1U1Jroert01VrzOOSx9F13c3BmlnmkdFwRQx2ax4znDdsGr4mrFTb5s4e1YVVbsK4pPqywamOOVDpcylwlysA2rEmJ6Nd9vkoXxqtdLng9Jsirdqdnm/oQeCEsyou9mCr2sQqjxIqHGTqykknJ9uZ6LyVZCCGOJd0aKo90YY99XksLB4m2x2Tc33ZxzhygLe2lm+4hI9rco8SKSeFk309XFtjDzZDdEGTisMtw20yOFBO/BMdY97MfhFRUrk2dPbNuZxrXb+f6LDqY4xSWkzKPDXzgHixKIx28pz4nD3RVS15kep2XVuadPu+f2IpUZ0ScaJcna900p3RIcPbfYPwhvGpqVl5OTte3dpUF3foi4KsnmysNMWUcTBADuDSN/Sn99V7n2O9sarlKx/Bfz/BWpqA7hf+ZmTvk9lDHhg2oGb2n4zY958quQWIpHj9Zbxb5S7Z5fBDtcShFZmOAUFiegAYmt84Kyi5PC7nnPKN2ZpZJTvkdn+I44VRby8ntq4KuCguyE9YNzKRliFUYsxAA6Sdg86dTDaSy+x6Pyfb8HFGmOOoirj06oAx8qvLkjxNkt6bl5s45bvhBBLMfs42bDpIHFHecB30k8LJmmviWRh5s8+5QvXnkaWVtZ2OJP5AcwG4CqTeXlns6641xUIrkhPWDcKAurRlkjgLMOwweY659ndGPh2+8at1RxE8ttS/iXtLpHl9yXVIc4KAwaApnSjlXhrzgweLCur752uf6R3VVtlmWD0+yqdynefWX0IdUR0y0ND2TMEmuCOUeDXsXBnI7yB7tWKY9zgbZu5xrXxf8f73ljmpziFGaQcr/Kbx8DikXzad3LPe2PcBVSyW9I9Xs6jhULPV83/HoaZgWPDX8I5kJkbsQYj8WrWK1mRttCzc08vfyX7/ANF7Crh5IrPTDlP6G3B/5reaJ/f4VBc+x3djU/mtfwX1ZWlVzul8Zi5M+T2UKEYMy67e0/Gw7gQO6rlaxE8hrruLfKS+HyH2aQKpY7AASewbTW5VSbeEedcrXxuJ5Jjvkct2AnijuGA7qot5eT2lNarrjBdkP2jXJvDXyEjFYgZT2jAJ+I4+7W9SzIp7Tu4enaXV8vuXcKtnlivtL2UdWCOAb5H1iP4Uww/ER4VDe+WDsbHqzZKx9uXzJhm5k0W1tDDzogx9o7XPxE1JFYWDnam3i2yn5sW3cuqjMAWKqSANpJA2ACtiGKy0iklzMyhOzOYCC7FiXZV2sSTz9Jqpw5N9D1T1+lrSipdOXLJnKuY9xbQNPO0SquA1VYsxJIAHJA5+mkq2lliraNVtihBNk/0W5N4KyDkcaZy/ujip3YDHvqapYicbatu/fu+zy+5MTUpzSg89MocPezuDiofUX2UGrs7wT31TseZM9foquHRGP7/MT5sZP+UXcMXM0g1vZXjN5A1iCzJG+qt4VMp+49CLV08aRbSRlHgbGQA8aQiIe9yvwhqjteIl/ZtXE1Ec9Fz+RSNVD1YUBI9HuT+Gv4geShMje6OL+IrW9SzIo7Rt4enl7+RemNXDyZB9LeUNS0WIb5ZAD7CgsfMKO+obn+HB1dkVb1zk+yKhVSdwx7KrHpPiYoZHPNrJRurmKHbgzYt1INreQw7xW0I5eCvqruDVKfy+J6DjUAAAYADAAcwG6rp41vPNm1AFAI8sX628EkzbkQt2kbh3nAd9YbwsklNTtsjBd2edp5i7M7HFmYsT0ljifM1Rznme0jFRSiuiOZNDY9B5q5P+T2kMfOI1LdbMNZz4k1dgsLB43VW8W6U/edc4rtobaaSNSzrGxUKMTrbhsHWce6knhGunrVlsYyeE2eeWUjfiD17D51SPZp55r0LM0QZJZeFuHUgMFSPEYYjElyMebkjHqNWKY9zhbYvT3a4v3ssompzhlA54ZT+U3k0g5OsUX2U4qnvwJ76pTlmR7DR08KiMf3fxf+wcc2cnfKbqGLmZxreyvGfyBHfSCy8G2qt4VMp+71PQgFXTxpF9JWUuBsZADg0uEY97l/hDVHa8RL+zauJqF5Ln/v3KQqoerLb0RZN1LaSYjbK+A9hNg/EWqzSuWTzm2Ld61Q8l6snlTHIKtvD8uy4qb0gI8IuM3/UOFV3+Kw78P/5tA5d5fz/RadWDgBQGKArnSzdl2trRTxncOe88HHj3s3hUFz6I7WyIKKnc+yx/LJhDlK1tokjM8SqiKgGuuwKABsx6qlylyOa6rrZuW6228jRlrP20SKTgpg8mo2oEDEFsNnGC6o29JrV2xS6lmnZt8pLejhd8/YpQCqh6kfM0surZTGYxcI2oVUa2phiRiccDzDDdW8JbryVNXpnqIKCeF8yUSaVpTybZB2yM3ooqTjvyKC2LDvN/L+2RzOjOyW+CCRUQISQEx2k7MTiej1qOc3Iu6TQw0zbi85I/WhdCgHbN3OCWyZniCFnUKdcE7Acdm0Yf/lbRm49CtqdLDUJKfYkkelG5G+KE9zD86k4zKL2PS+kmMOdecr3zozoE1EKhVJIxJxZtvTs2dVaTm5FzSaSOmi0nnJJslSJHHGmtwaskJj1WZOEZ4JHkYlWA1jIuriwYDVww21vHkjn2pynKWM4bz7sSSXpz5YfciOciYTA6oV2iiaVQMAsrIGkGr9XeDhzY1HI6emf4PNJtJ+aT5E+0Q5I1UkuWG1zqJ7Kk65722e5U1MeWTj7YvzJVLtzf8ehY1TnFCgCgIJpdunW1RByZJQGPsgso8R5VDc2onW2RCLubfVIqKqx6QDQHoXNzKSXNtFKh5SDEb9VgAGU9YNXYvKPF6ip1Wyg/Mcq2ITNAYoCJ6Q85FtYGjVvnpVKqBvVTsZz2c3X31HZPdWDobO0jus3n+VevuKUFVD1RYmh/JmMk1wRyQI17WwZ/IL41PSurOJtm7EY1+fP7Fp1YOAVJpdylr3EcIOyJNY+0+H9oHxVWufPB6LY9W7W7H3f0/sgiIWIA2kkADrOwVCddtJZZfmTri3s7eKJpol4NFU4uoxIHGOGPOcTV1NRWDx9kbb7JTUXzYiyjn3ZRq2rOrtqnVCBnBOGwayggYnnJrV2RXcmr2bqJtZjhe/kVzmVnPFZvNLMjySyYAauHOSzkknZiSPCoITUW2drXaSd6jCDSS/yH240rv9nbKOt5CfwhBh41u7vJFWOxY/qn6f2NN1pKvW5JjjH8KaxHexI8q140ixDZOnXXLGm4zuvX5VzJ7uqnkgFa8SXmWI6HTx6QQ0XE7OdZ2Z26XJY4dGJ5ttadSzGKisRWDlgBQ25m0Q1jgoLHoXafAU5iX4evIcbfIF0/Jt5j7jD1FbbkvIglqaY9Zr5i6LMi/bdbN7zRr/U+NbcORC9oaVfr+v2F0Wji+O9Y19qQf2g04UiJ7V0y7t/t98ClNGF2d7wj3mP9tZ4LI3tinyZ2XRZcc80Xgx/Ks8Fmr2zV7L9DLaLLjmmiPcw/KnBYW2avZZxk0X3Q3SQnvYf21jgs2W2Ke6Yjm0dX67kjf2ZB/dhTgyJY7V0z7tfFfbIglzMv132r9xRv6WNa8OXkSrX6Z9Jr1/lCVb26tcYtZ48DjqHDik84BHFJ6qxlrkScOm78eE/eJLW3eeVUXFpJHAxO3FmO0k8/SawubJJyjXByfRI9DZMsVgiSJOSihR3c/fv76upYWDxlljsm5y6sVVk0CgCgGrOXIy3du8LHDHAq2/VYbVP/AJ0mtZR3lgn017osU1/kURlbJcttIYplKsPBh0qecVTcXHkz11N0Lo70HkR1gkHLImXp7RiYJCuO9SAyt2qefr31tGbj0Ib9NVesWLP1JVb6UrkDjwxN1jWTyxNSK5nPlsap/lk16ipdKz89svdIf8azx/cR/wDFj7foIspaTrl1IijSLH63LYdmOwHuNYdzZLXsiqLzNt+hCridpGLuxZmOJZjiSe2oTqRiopRisI50Nh+yNnfc2sXBQlFXEtiU1mxO8kk9nNzVvGyUVhFO7Q03T355ydZc+79v9QR7KRj0Wsu2XmarZulX6PV/cYru6eV2kkYs7HFmO8nDD0A8Kjbb5stwhGEVGKwkcaG5jCgy+gA7cOfooMDha5EuZORBK3YjepFZUW+xBPUVQ/NJfMd7TMG/f7EIOmR1HkCT5VuqpFee0tNH9WfhkeLbRZOeXPEnYGc/2+tbKl9ytLbNS6Rb9PuOkWjG3jGM1y5+GMeeJ863VBVntqf6YpfH/Iycj5Eg5cqMRzNMzn4Izt8KmjpG/wBJTntq720vgkAzmyND9HErexD+bgVPHRT8ilZtSUus2/maS6VIEGEVtIR1lIx+HWqZaJ92VHrU+zY3zaWJTyLdB7Ts3oBW60S7s0esfZDdPpPvTyRCvYhJ8S35VutJWvM0eqs7YJtmNlueW0murtwUUsV4qqAka4u2wbduI2/dqrfXFTUYFmmyTg5TK2uM9752Yi4dQSSANUYAnYN3NV1aetdik77H3ODZ23p/1UvxYegrbgV+yjHGs9owudt6N11L8WPqKcCv2UONZ7TOqZ6X4/1Mnfqn1WseHr8jPHs8xXDpDygu+ZW9qNP7QDWr0tXkbeJs8yycg5emFi13ehFGGsgQFSUw4uIJO1juHZXO1ChCT3Tp6OFt7Ue7KbyletPK8r8p2LHqx3DsAwHdXNby8nt6q41wUI9ifaKc3SW+VyDBQCsWPOTsZ+zDEDtNTUw7s4+1tVhcGP7/AGLRqwcEKAKAKAKAR5TyZFcJqTRq69DDd1g7weysNJ9SSu2db3oPBC8o6LYG2wyvH1N84vngfOonSux1K9sWLlOKfoMVxotuRyJYXHXrIfDA+taOlluO2Kn1i16iJ9G98Pqxnsf9RWvBkSraum9/yOR0fX/7pfjX9acKRt/09N7XoczmFf8A7j8af5U4UvIz/wBLTe16P7Gy5gX5+xA7XT8jThS8g9p6b2vRnZNHN8fqRjtkH5CnCkaPaumXd/IUxaMbw72hXtZj6LWeDI0e16F0T/37iyHRTMeVcRr7KM/qVrPAfmRPbUO0H8xfHothXbJcv3BUHnjWyoIJban2ihYcwcnRRmSVnMYGJZ5dVcN29MPWt40JvCIJ7YvxnKX7fcS/LshwbljcjoR5T4kHGrEdFL2SjPa9j62P9v6MNpHsYtkFs59lI4x64+VTx0Uu+CnPaG91yxvutLEh+jtlHtuW8gBUi0S7sgesfZDNdaSb59zRx+wg9XLVKtJWiN6qxjPd5z3kvLuZfdYp5JhUkaa10RHK2b6tjXJIW2sSx6yT61IljoRt56mlZBmgCgCgOltbtI6ogxZ2CqOkk4CsN4WWEm+SLUz9mWxybFZxnjOAh9ldsrd5wHvVz9OuJa5sv6h7lSgip66JQCgCgCgJlo+zS+VPw8wwt4zjt2cIw5vZHOe7pqrqL9xbq6lnT0b7y+hvpCzpF1IIYj8xGdhGwOwxGt7IGwePRXCtnnke52bouBHfl+Z+iM5k5kvdkSzApBv6Gk6l6F/i8KQrcubGu2hGn8EOcvoXHBEFUKoAUAAAbAANwAq0eZbbeWdKGAoAoAoAoAoAoAoAoAoAoBNlCJ2jYRvwbkcVsA2B5sVO8VlYT5mHlrkVFl/OnKlrKYppNU8xVF1WHMynDaK6NdNM1mKOdZddB4kM0ued+2+5kHZqj0WpVp61+kjd9j7iGfLt0/KuZz1cK+HgGwrdVwXZGjnN92IZZmblMT2kn1rZLHRGreepZ+i7KS3FtLYy7QFbVx3GN9jKOwn8Q6KoaqLjNWIu6WSlF1sg+U817mKaSIQSyarEBo43cMu9Tio6KtxuhKKlkrSqlGTjhhFmletutZu9dX+rCnGr9pDg2eyxVHmJfn/TkdrJ/lWviavM2Wns8juuju/P2S97r+tY8VV5mfDWeR0/Zvf/AHI/5grHi6zPhbfcH7Nr/wC5H/MH6U8XWPC2e4w2ji/H2aHskFPFVjwthyfR7fj7EHsdf1rPiqvMx4azyE8mZF+P9M57GQ+jVstRU/1GrosXYSTZtXi77WfujZv6Qa2VsH+pGrqmuqZMNF2bL8M1xPGyCLYgkUqS5G1sGG4Dn6T1VW1V34d2LLOlq/FvNEZz6y58ru3YHiJ83GDs4qk8bDrOJ8Oip6K9yCRBfZvzyMFTEQUAUBLszMzTc/Pz/N2y7SzcUuBv1Sdy9LeHVVv1CgsLqWdPp5WNcv7JDlrKM98BaZNiItlGq0gHBowGzANuCdm09m/iznKb5fM9bpdPTo1v3tb3ZdWv28x0zY0cxQkPcETSDaFw+bU9h5ffs6qzGlLmyHVbVnZmNf4V6k5VcN1THKM0AUAUAUAUAUAUAUAUAUAUAUAUA3ZcyLDdxmOZAw5j9ZT95W5jW8Jyg8xNJwjNYZDI9FlsgLS3EpUbTyIwB/ESp/KrPjJvoit4OC5ts1GT8hQb3jc9cjS4/CSKzvamXbHoY3dPH3+pr/xVkaH6K3Vj0pbqD8T4U4F8ur9TKuoj0XoYfSnAv0drJ3lE9MaeDk+sjHi4roiVPl1pbL5TZosrautwbEg7OWmz646OfDrquq1Ge5PkWHY3DehzK8l0qXf1YoF7Vcn+selXVo4ebKb1c/JCZ9Jt8f3I7Iz+bVt4Sv3mvirPccW0j35+0Qdka1nwtXl6mPFWGjaQr8/agdiL+lFpavIeJs8zX9oF/wDvvwJ+lZ8NV5DxFnmbjSJf/vV+Bf0rHhavIeJsOg0k3/34z2xj8qx4Wsz4qz3HePShejmgPajfk4rHhK/ePF2e4es2s/7y7nSFYIWJ5TDXUKo5THacB6nZUVumrhHeyyavUTnLGCSZ3Z6RWLIhQyOwxKqQNVeYknpO4dRqCmh2c+hNbeq+XUYhpJspBhLavh1pHIPNhU3hLF0f1IvFVvqvoC5VyFNyookJ6YTH+JBh503NTHozG/p5dvQ2TNTJF0dWGYBjuEUw1j2I+PpWONfHqjPBpl0Ypydovto5Q7u8qDdG4XAn+IgDWHVsrEtZNrC5GY6SKeW8kwu8mRShVkQMi7kPI2bsU3HDr3VUaz1L0LJQ/LyFSIAAAAAOYbB4UNW88zahgKAKAKAKAKAKAKAKAKAKAKAKAKAKAKAwwxoCFZyaObe4xeH5iQ7eKPm2PWnN2irVeqlHlLmirZpoy5x5MrHLma11aH52M6v7xOMnxAcXvwq9XdCfRlKdM4dUM1SkWSUZh51mxl1XxMDnjj7p2ASAeo5x2Cq+op4iyupYou4b59CRZ/ZmiQG8swGVxruibccdpkTDfjvIHb01Dp78fgmS30Z/HArWrxTCgCgCgCgCgFOTcnyXEixRKWdtwHmSeYDprWUlFZkZjFyeEWxHHBkO0JJD3EncZGG4DnEa4/8AhNc78Won7kX0o6eHvKmyhevPI0sjazucSfyHQBuA6q6MYqKwihKTk8s4IhJAAJJ3ADEnsA31s+RgmWb2ji5nwab5iP8Ai2yHsTm7/CqtmqjHkubLNellLryLQzfzXt7NcIk42GBkba7drcw6hgKoWWzs6su10xh0Q9VGShQBQBQBQBQBQBQBQBQBQBQBQBQBQBQBQBQBQBQBQGCuO+gIxlnMSzuMTwfBufrRcTvK8k+FTw1E4dyCenhIhmVNFUy4mCZJB0ODGfEYg+VWYayP6kVpaR/pZ0zZucoZMPBz20r2+O0IOEKdLIVJ2dIrFqqu5xeGZrdtXJrKHTL2ZlvlBTcWbqkhxxGGCs3OHXfG/d2itK75Vfhn0JLKI2fiiVplfIs9q2rPGydBO1T2ONhq9CyM/wArKM4Sh+ZCCtzUKAxQEozczFuroglTDFzvIMCR/Cm9vIddQWaiEPeyavTzn7kT/XtskxmK2iee4YDFUBd2PMZGUcRerwFUvxXPMnhFz8NKxFZZDbjNbKd/KZZk1SeeRggUcyqgxIHd21aV1NaxFlZ03WPLQ/5K0UoMDcTFv4YxqjvY4k9wFQz1r/SiWOjX6mTfI+QLe1HzMSoedsMWPa52mqs7JT6stRrjHohzrQ3CgCgCgCgCgCgCgCgCgCgCgCgCgCgCgCgCgCgCgCgCgCgCgCgCgCgMAUBrLEGBDAEHeCMQe40MNZGC6zHsJDi1soP8BePyRgKmWosXRkT09b6o4DR5k/8AcH+ZL/nW3irfP6GPDVeX1HPJmbdrb7YoI1P3sNZvibE+dRStnLqzeNUI9EO1aEhgCgM0AUAUAUAUAUAUAUAUAUAUAUAUAUAUB//Z">
            <a:hlinkClick r:id="rId2"/>
          </p:cNvPr>
          <p:cNvSpPr>
            <a:spLocks noChangeAspect="1" noChangeArrowheads="1"/>
          </p:cNvSpPr>
          <p:nvPr/>
        </p:nvSpPr>
        <p:spPr bwMode="auto">
          <a:xfrm>
            <a:off x="101600" y="-1173163"/>
            <a:ext cx="4067175"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filipspagnoli.files.wordpress.com/2009/03/job-satisfaction-before-and-after-the-recession-star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9" y="68262"/>
            <a:ext cx="5543051" cy="50371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6362700" y="0"/>
            <a:ext cx="2362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u="sng" dirty="0" smtClean="0">
                <a:solidFill>
                  <a:srgbClr val="FF0000"/>
                </a:solidFill>
                <a:effectLst>
                  <a:outerShdw blurRad="38100" dist="38100" dir="2700000" algn="tl">
                    <a:srgbClr val="000000">
                      <a:alpha val="43137"/>
                    </a:srgbClr>
                  </a:outerShdw>
                </a:effectLst>
              </a:rPr>
              <a:t>Utility</a:t>
            </a:r>
          </a:p>
        </p:txBody>
      </p:sp>
      <p:sp>
        <p:nvSpPr>
          <p:cNvPr id="4" name="TextBox 3"/>
          <p:cNvSpPr txBox="1"/>
          <p:nvPr/>
        </p:nvSpPr>
        <p:spPr>
          <a:xfrm>
            <a:off x="5486400" y="1066800"/>
            <a:ext cx="3505200" cy="5355312"/>
          </a:xfrm>
          <a:prstGeom prst="rect">
            <a:avLst/>
          </a:prstGeom>
          <a:noFill/>
        </p:spPr>
        <p:txBody>
          <a:bodyPr wrap="square" rtlCol="0">
            <a:spAutoFit/>
          </a:bodyPr>
          <a:lstStyle/>
          <a:p>
            <a:r>
              <a:rPr lang="en-US" sz="1800" u="sng" dirty="0">
                <a:solidFill>
                  <a:srgbClr val="FF0000"/>
                </a:solidFill>
                <a:cs typeface="Arial" charset="0"/>
              </a:rPr>
              <a:t>Utility</a:t>
            </a:r>
            <a:r>
              <a:rPr lang="en-US" sz="1800" dirty="0">
                <a:solidFill>
                  <a:srgbClr val="FF0000"/>
                </a:solidFill>
                <a:cs typeface="Arial" charset="0"/>
              </a:rPr>
              <a:t> </a:t>
            </a:r>
            <a:r>
              <a:rPr lang="en-US" sz="1800" dirty="0">
                <a:cs typeface="Arial" charset="0"/>
              </a:rPr>
              <a:t>is an abstract concept rather than a concrete, observable quantity. The units to which we assign an “amount” of utility, therefore, are arbitrary, representing a relative value. Total utility is the aggregate sum of satisfaction or benefit that an individual gains from consuming a given amount of goods or services in an </a:t>
            </a:r>
            <a:r>
              <a:rPr lang="en-US" sz="1800" u="sng" dirty="0">
                <a:cs typeface="Arial" charset="0"/>
              </a:rPr>
              <a:t>economy</a:t>
            </a:r>
            <a:r>
              <a:rPr lang="en-US" sz="1800" dirty="0">
                <a:cs typeface="Arial" charset="0"/>
              </a:rPr>
              <a:t>. The amount of a person's total utility corresponds to the person's level of consumption. Usually, the more the person consumes, the larger his or her total utility will be. Marginal utility is the additional satisfaction, or amount of utility, gained from each extra unit of consumption</a:t>
            </a:r>
            <a:endParaRPr lang="en-US" sz="1800" dirty="0"/>
          </a:p>
        </p:txBody>
      </p:sp>
    </p:spTree>
    <p:extLst>
      <p:ext uri="{BB962C8B-B14F-4D97-AF65-F5344CB8AC3E}">
        <p14:creationId xmlns:p14="http://schemas.microsoft.com/office/powerpoint/2010/main" val="2601884397"/>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43</a:t>
            </a:fld>
            <a:endParaRPr lang="en-US"/>
          </a:p>
        </p:txBody>
      </p:sp>
      <p:pic>
        <p:nvPicPr>
          <p:cNvPr id="3074" name="Picture 2" descr="http://www.1000advices.com/images/ten3_polls_happiness_6x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6"/>
            <a:ext cx="9080500" cy="6524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2590800"/>
            <a:ext cx="3581400" cy="3293209"/>
          </a:xfrm>
          <a:prstGeom prst="rect">
            <a:avLst/>
          </a:prstGeom>
          <a:solidFill>
            <a:srgbClr val="FFFF00"/>
          </a:solidFill>
        </p:spPr>
        <p:txBody>
          <a:bodyPr wrap="square" rtlCol="0">
            <a:spAutoFit/>
          </a:bodyPr>
          <a:lstStyle/>
          <a:p>
            <a:r>
              <a:rPr lang="en-US" sz="1600" dirty="0">
                <a:cs typeface="Arial" charset="0"/>
              </a:rPr>
              <a:t>Although total utility usually increases as more of a good is consumed, marginal utility usually decreases with each additional increase in the consumption of a good. This decrease demonstrates the law of diminishing marginal utility. Because there is a certain threshold of satisfaction, the consumer will no longer receive the same pleasure from consumption once that threshold is crossed. In other words, total utility will increase at a slower pace as an individual increases the quantity consumed. </a:t>
            </a:r>
            <a:endParaRPr lang="en-US" sz="1600" dirty="0"/>
          </a:p>
        </p:txBody>
      </p:sp>
    </p:spTree>
    <p:extLst>
      <p:ext uri="{BB962C8B-B14F-4D97-AF65-F5344CB8AC3E}">
        <p14:creationId xmlns:p14="http://schemas.microsoft.com/office/powerpoint/2010/main" val="2290366551"/>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44</a:t>
            </a:fld>
            <a:endParaRPr lang="en-US"/>
          </a:p>
        </p:txBody>
      </p:sp>
      <p:pic>
        <p:nvPicPr>
          <p:cNvPr id="4" name="Picture 4" descr="C:\Documents and Settings\Jim Kuhle\My Documents\Old Drive D\FIN135\economics_chart.gif"/>
          <p:cNvPicPr>
            <a:picLocks noChangeAspect="1" noChangeArrowheads="1"/>
          </p:cNvPicPr>
          <p:nvPr/>
        </p:nvPicPr>
        <p:blipFill>
          <a:blip r:embed="rId2" cstate="print"/>
          <a:srcRect/>
          <a:stretch>
            <a:fillRect/>
          </a:stretch>
        </p:blipFill>
        <p:spPr bwMode="auto">
          <a:xfrm>
            <a:off x="2422192" y="762000"/>
            <a:ext cx="4983163" cy="1622425"/>
          </a:xfrm>
          <a:prstGeom prst="rect">
            <a:avLst/>
          </a:prstGeom>
          <a:noFill/>
          <a:ln w="9525">
            <a:noFill/>
            <a:miter lim="800000"/>
            <a:headEnd/>
            <a:tailEnd/>
          </a:ln>
        </p:spPr>
      </p:pic>
      <p:sp>
        <p:nvSpPr>
          <p:cNvPr id="5" name="Rectangle 3"/>
          <p:cNvSpPr txBox="1">
            <a:spLocks noChangeArrowheads="1"/>
          </p:cNvSpPr>
          <p:nvPr/>
        </p:nvSpPr>
        <p:spPr>
          <a:xfrm>
            <a:off x="2284873" y="2590800"/>
            <a:ext cx="5257800" cy="2743200"/>
          </a:xfrm>
          <a:prstGeom prst="rect">
            <a:avLst/>
          </a:prstGeom>
          <a:solidFill>
            <a:schemeClr val="bg1"/>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400" dirty="0" smtClean="0">
                <a:cs typeface="Arial" charset="0"/>
              </a:rPr>
              <a:t>Take, for example, a chocolate bar. Let's say that after eating one chocolate bar your sweet tooth has been satisfied. Your marginal utility (and total utility) after eating one chocolate bar will be quite high. But if you eat more chocolate bars, the pleasure of each additional chocolate bar will be less than the pleasure you received from eating the one before - probably because you are starting to feel full or you have had too many sweets for one day. </a:t>
            </a:r>
            <a:br>
              <a:rPr lang="en-US" sz="1400" dirty="0" smtClean="0">
                <a:cs typeface="Arial" charset="0"/>
              </a:rPr>
            </a:br>
            <a:r>
              <a:rPr lang="en-US" sz="1400" dirty="0" smtClean="0">
                <a:cs typeface="Arial" charset="0"/>
              </a:rPr>
              <a:t>This table shows that total utility will increase at a much slower rate as marginal utility diminishes with each additional bar. Notice how the first chocolate bar gives a total utility of 70 but the next three chocolate bars together increase total utility by only 18 additional units. </a:t>
            </a:r>
          </a:p>
        </p:txBody>
      </p:sp>
    </p:spTree>
    <p:extLst>
      <p:ext uri="{BB962C8B-B14F-4D97-AF65-F5344CB8AC3E}">
        <p14:creationId xmlns:p14="http://schemas.microsoft.com/office/powerpoint/2010/main" val="65253609"/>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45</a:t>
            </a:fld>
            <a:endParaRPr lang="en-US"/>
          </a:p>
        </p:txBody>
      </p:sp>
      <p:pic>
        <p:nvPicPr>
          <p:cNvPr id="5122" name="Picture 2" descr="http://www.myfreetextures.com/wp-content/uploads/2011/06/grungy-rough-old-worn-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72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533400"/>
            <a:ext cx="7010400" cy="1077218"/>
          </a:xfrm>
          <a:prstGeom prst="rect">
            <a:avLst/>
          </a:prstGeom>
          <a:noFill/>
        </p:spPr>
        <p:txBody>
          <a:bodyPr wrap="square" rtlCol="0">
            <a:spAutoFit/>
          </a:bodyPr>
          <a:lstStyle/>
          <a:p>
            <a:pPr algn="ctr"/>
            <a:r>
              <a:rPr lang="en-US" sz="3200" b="1" u="sng" dirty="0">
                <a:solidFill>
                  <a:srgbClr val="008000"/>
                </a:solidFill>
                <a:effectLst>
                  <a:outerShdw blurRad="38100" dist="38100" dir="2700000" algn="tl">
                    <a:srgbClr val="C0C0C0"/>
                  </a:outerShdw>
                </a:effectLst>
              </a:rPr>
              <a:t>The Personal Investment Process (In Theory)</a:t>
            </a:r>
            <a:endParaRPr lang="en-US" sz="3200" b="1" dirty="0">
              <a:solidFill>
                <a:srgbClr val="008000"/>
              </a:solidFill>
            </a:endParaRPr>
          </a:p>
        </p:txBody>
      </p:sp>
      <p:grpSp>
        <p:nvGrpSpPr>
          <p:cNvPr id="5" name="Group 4"/>
          <p:cNvGrpSpPr>
            <a:grpSpLocks/>
          </p:cNvGrpSpPr>
          <p:nvPr/>
        </p:nvGrpSpPr>
        <p:grpSpPr bwMode="auto">
          <a:xfrm>
            <a:off x="1155700" y="2436810"/>
            <a:ext cx="6348413" cy="3319465"/>
            <a:chOff x="742" y="1634"/>
            <a:chExt cx="3999" cy="2091"/>
          </a:xfrm>
        </p:grpSpPr>
        <p:sp>
          <p:nvSpPr>
            <p:cNvPr id="6" name="Arc 5"/>
            <p:cNvSpPr>
              <a:spLocks/>
            </p:cNvSpPr>
            <p:nvPr/>
          </p:nvSpPr>
          <p:spPr bwMode="auto">
            <a:xfrm>
              <a:off x="1485" y="1958"/>
              <a:ext cx="2846" cy="14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70"/>
                  </a:moveTo>
                  <a:cubicBezTo>
                    <a:pt x="16" y="9655"/>
                    <a:pt x="9677" y="4"/>
                    <a:pt x="21592" y="0"/>
                  </a:cubicBezTo>
                </a:path>
                <a:path w="21600" h="21600" stroke="0" extrusionOk="0">
                  <a:moveTo>
                    <a:pt x="0" y="21570"/>
                  </a:moveTo>
                  <a:cubicBezTo>
                    <a:pt x="16" y="9655"/>
                    <a:pt x="9677" y="4"/>
                    <a:pt x="21592" y="0"/>
                  </a:cubicBezTo>
                  <a:lnTo>
                    <a:pt x="21600"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7" name="Line 6"/>
            <p:cNvSpPr>
              <a:spLocks noChangeShapeType="1"/>
            </p:cNvSpPr>
            <p:nvPr/>
          </p:nvSpPr>
          <p:spPr bwMode="auto">
            <a:xfrm>
              <a:off x="1483" y="1696"/>
              <a:ext cx="0" cy="172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8" name="Line 7"/>
            <p:cNvSpPr>
              <a:spLocks noChangeShapeType="1"/>
            </p:cNvSpPr>
            <p:nvPr/>
          </p:nvSpPr>
          <p:spPr bwMode="auto">
            <a:xfrm>
              <a:off x="1484" y="3418"/>
              <a:ext cx="2845"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9" name="Rectangle 8"/>
            <p:cNvSpPr>
              <a:spLocks noChangeArrowheads="1"/>
            </p:cNvSpPr>
            <p:nvPr/>
          </p:nvSpPr>
          <p:spPr bwMode="auto">
            <a:xfrm>
              <a:off x="742" y="1634"/>
              <a:ext cx="613" cy="291"/>
            </a:xfrm>
            <a:prstGeom prst="rect">
              <a:avLst/>
            </a:prstGeom>
            <a:noFill/>
            <a:ln w="9525">
              <a:noFill/>
              <a:miter lim="800000"/>
              <a:headEnd/>
              <a:tailEnd/>
            </a:ln>
          </p:spPr>
          <p:txBody>
            <a:bodyPr wrap="none" lIns="92075" tIns="46038" rIns="92075" bIns="46038">
              <a:spAutoFit/>
            </a:bodyPr>
            <a:lstStyle/>
            <a:p>
              <a:r>
                <a:rPr lang="en-US"/>
                <a:t>U(Co)</a:t>
              </a:r>
            </a:p>
          </p:txBody>
        </p:sp>
        <p:sp>
          <p:nvSpPr>
            <p:cNvPr id="10" name="Rectangle 9"/>
            <p:cNvSpPr>
              <a:spLocks noChangeArrowheads="1"/>
            </p:cNvSpPr>
            <p:nvPr/>
          </p:nvSpPr>
          <p:spPr bwMode="auto">
            <a:xfrm>
              <a:off x="3451" y="3201"/>
              <a:ext cx="1290" cy="524"/>
            </a:xfrm>
            <a:prstGeom prst="rect">
              <a:avLst/>
            </a:prstGeom>
            <a:noFill/>
            <a:ln w="9525">
              <a:noFill/>
              <a:miter lim="800000"/>
              <a:headEnd/>
              <a:tailEnd/>
            </a:ln>
          </p:spPr>
          <p:txBody>
            <a:bodyPr wrap="none" lIns="92075" tIns="46038" rIns="92075" bIns="46038">
              <a:spAutoFit/>
            </a:bodyPr>
            <a:lstStyle/>
            <a:p>
              <a:pPr algn="r"/>
              <a:r>
                <a:rPr lang="en-US"/>
                <a:t>Co</a:t>
              </a:r>
            </a:p>
            <a:p>
              <a:pPr algn="r"/>
              <a:r>
                <a:rPr lang="en-US"/>
                <a:t>(Consumption)</a:t>
              </a:r>
            </a:p>
          </p:txBody>
        </p:sp>
      </p:grpSp>
      <p:sp>
        <p:nvSpPr>
          <p:cNvPr id="4" name="Rectangle 3"/>
          <p:cNvSpPr/>
          <p:nvPr/>
        </p:nvSpPr>
        <p:spPr>
          <a:xfrm>
            <a:off x="2671119" y="1752600"/>
            <a:ext cx="3914854" cy="461665"/>
          </a:xfrm>
          <a:prstGeom prst="rect">
            <a:avLst/>
          </a:prstGeom>
        </p:spPr>
        <p:txBody>
          <a:bodyPr wrap="none">
            <a:spAutoFit/>
          </a:bodyPr>
          <a:lstStyle/>
          <a:p>
            <a:pPr lvl="1" algn="ctr">
              <a:buFontTx/>
              <a:buNone/>
              <a:defRPr/>
            </a:pPr>
            <a:r>
              <a:rPr lang="en-US" b="1" u="sng" dirty="0">
                <a:effectLst>
                  <a:outerShdw blurRad="38100" dist="38100" dir="2700000" algn="tl">
                    <a:srgbClr val="C0C0C0"/>
                  </a:outerShdw>
                </a:effectLst>
              </a:rPr>
              <a:t>Consumption and Utility</a:t>
            </a:r>
          </a:p>
        </p:txBody>
      </p:sp>
    </p:spTree>
    <p:extLst>
      <p:ext uri="{BB962C8B-B14F-4D97-AF65-F5344CB8AC3E}">
        <p14:creationId xmlns:p14="http://schemas.microsoft.com/office/powerpoint/2010/main" val="2256067254"/>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46</a:t>
            </a:fld>
            <a:endParaRPr lang="en-US"/>
          </a:p>
        </p:txBody>
      </p:sp>
      <p:pic>
        <p:nvPicPr>
          <p:cNvPr id="5122" name="Picture 2" descr="http://www.myfreetextures.com/wp-content/uploads/2011/06/grungy-rough-old-worn-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400"/>
            <a:ext cx="9372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152400"/>
            <a:ext cx="5715000" cy="1200329"/>
          </a:xfrm>
          <a:prstGeom prst="rect">
            <a:avLst/>
          </a:prstGeom>
        </p:spPr>
        <p:txBody>
          <a:bodyPr wrap="square">
            <a:spAutoFit/>
          </a:bodyPr>
          <a:lstStyle/>
          <a:p>
            <a:pPr algn="ctr"/>
            <a:r>
              <a:rPr lang="en-US" sz="3600" i="1" u="sng" dirty="0">
                <a:solidFill>
                  <a:srgbClr val="008000"/>
                </a:solidFill>
                <a:effectLst>
                  <a:outerShdw blurRad="38100" dist="38100" dir="2700000" algn="tl">
                    <a:srgbClr val="C0C0C0"/>
                  </a:outerShdw>
                </a:effectLst>
              </a:rPr>
              <a:t>Current Consumption</a:t>
            </a:r>
            <a:br>
              <a:rPr lang="en-US" sz="3600" i="1" u="sng" dirty="0">
                <a:solidFill>
                  <a:srgbClr val="008000"/>
                </a:solidFill>
                <a:effectLst>
                  <a:outerShdw blurRad="38100" dist="38100" dir="2700000" algn="tl">
                    <a:srgbClr val="C0C0C0"/>
                  </a:outerShdw>
                </a:effectLst>
              </a:rPr>
            </a:br>
            <a:r>
              <a:rPr lang="en-US" sz="3600" i="1" u="sng" dirty="0">
                <a:solidFill>
                  <a:srgbClr val="008000"/>
                </a:solidFill>
                <a:effectLst>
                  <a:outerShdw blurRad="38100" dist="38100" dir="2700000" algn="tl">
                    <a:srgbClr val="C0C0C0"/>
                  </a:outerShdw>
                </a:effectLst>
              </a:rPr>
              <a:t>vs. Future Consumption</a:t>
            </a:r>
            <a:endParaRPr lang="en-US" sz="3600" dirty="0">
              <a:solidFill>
                <a:srgbClr val="008000"/>
              </a:solidFill>
            </a:endParaRPr>
          </a:p>
        </p:txBody>
      </p:sp>
      <p:grpSp>
        <p:nvGrpSpPr>
          <p:cNvPr id="5" name="Group 4"/>
          <p:cNvGrpSpPr>
            <a:grpSpLocks/>
          </p:cNvGrpSpPr>
          <p:nvPr/>
        </p:nvGrpSpPr>
        <p:grpSpPr bwMode="auto">
          <a:xfrm>
            <a:off x="1168402" y="1767682"/>
            <a:ext cx="6884988" cy="3738564"/>
            <a:chOff x="736" y="1259"/>
            <a:chExt cx="4337" cy="2355"/>
          </a:xfrm>
        </p:grpSpPr>
        <p:sp>
          <p:nvSpPr>
            <p:cNvPr id="6" name="Line 5"/>
            <p:cNvSpPr>
              <a:spLocks noChangeShapeType="1"/>
            </p:cNvSpPr>
            <p:nvPr/>
          </p:nvSpPr>
          <p:spPr bwMode="auto">
            <a:xfrm>
              <a:off x="1336" y="3277"/>
              <a:ext cx="3457"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7" name="Rectangle 6"/>
            <p:cNvSpPr>
              <a:spLocks noChangeArrowheads="1"/>
            </p:cNvSpPr>
            <p:nvPr/>
          </p:nvSpPr>
          <p:spPr bwMode="auto">
            <a:xfrm>
              <a:off x="736" y="1259"/>
              <a:ext cx="303" cy="291"/>
            </a:xfrm>
            <a:prstGeom prst="rect">
              <a:avLst/>
            </a:prstGeom>
            <a:noFill/>
            <a:ln w="9525">
              <a:noFill/>
              <a:miter lim="800000"/>
              <a:headEnd/>
              <a:tailEnd/>
            </a:ln>
          </p:spPr>
          <p:txBody>
            <a:bodyPr wrap="none" lIns="92075" tIns="46038" rIns="92075" bIns="46038">
              <a:spAutoFit/>
            </a:bodyPr>
            <a:lstStyle/>
            <a:p>
              <a:r>
                <a:rPr lang="en-US"/>
                <a:t>C</a:t>
              </a:r>
              <a:r>
                <a:rPr lang="en-US" sz="1400"/>
                <a:t>1</a:t>
              </a:r>
            </a:p>
          </p:txBody>
        </p:sp>
        <p:sp>
          <p:nvSpPr>
            <p:cNvPr id="8" name="Rectangle 7"/>
            <p:cNvSpPr>
              <a:spLocks noChangeArrowheads="1"/>
            </p:cNvSpPr>
            <p:nvPr/>
          </p:nvSpPr>
          <p:spPr bwMode="auto">
            <a:xfrm>
              <a:off x="4770" y="3201"/>
              <a:ext cx="303" cy="291"/>
            </a:xfrm>
            <a:prstGeom prst="rect">
              <a:avLst/>
            </a:prstGeom>
            <a:noFill/>
            <a:ln w="9525">
              <a:noFill/>
              <a:miter lim="800000"/>
              <a:headEnd/>
              <a:tailEnd/>
            </a:ln>
          </p:spPr>
          <p:txBody>
            <a:bodyPr wrap="none" lIns="92075" tIns="46038" rIns="92075" bIns="46038">
              <a:spAutoFit/>
            </a:bodyPr>
            <a:lstStyle/>
            <a:p>
              <a:pPr algn="r"/>
              <a:r>
                <a:rPr lang="en-US"/>
                <a:t>C</a:t>
              </a:r>
              <a:r>
                <a:rPr lang="en-US" sz="1400"/>
                <a:t>0</a:t>
              </a:r>
            </a:p>
          </p:txBody>
        </p:sp>
        <p:sp>
          <p:nvSpPr>
            <p:cNvPr id="9" name="Arc 8"/>
            <p:cNvSpPr>
              <a:spLocks/>
            </p:cNvSpPr>
            <p:nvPr/>
          </p:nvSpPr>
          <p:spPr bwMode="auto">
            <a:xfrm>
              <a:off x="2514" y="1392"/>
              <a:ext cx="2076" cy="1155"/>
            </a:xfrm>
            <a:custGeom>
              <a:avLst/>
              <a:gdLst>
                <a:gd name="T0" fmla="*/ 0 w 21600"/>
                <a:gd name="T1" fmla="*/ 0 h 21637"/>
                <a:gd name="T2" fmla="*/ 0 w 21600"/>
                <a:gd name="T3" fmla="*/ 0 h 21637"/>
                <a:gd name="T4" fmla="*/ 0 w 21600"/>
                <a:gd name="T5" fmla="*/ 0 h 21637"/>
                <a:gd name="T6" fmla="*/ 0 60000 65536"/>
                <a:gd name="T7" fmla="*/ 0 60000 65536"/>
                <a:gd name="T8" fmla="*/ 0 60000 65536"/>
                <a:gd name="T9" fmla="*/ 0 w 21600"/>
                <a:gd name="T10" fmla="*/ 0 h 21637"/>
                <a:gd name="T11" fmla="*/ 21600 w 21600"/>
                <a:gd name="T12" fmla="*/ 21637 h 21637"/>
              </a:gdLst>
              <a:ahLst/>
              <a:cxnLst>
                <a:cxn ang="T6">
                  <a:pos x="T0" y="T1"/>
                </a:cxn>
                <a:cxn ang="T7">
                  <a:pos x="T2" y="T3"/>
                </a:cxn>
                <a:cxn ang="T8">
                  <a:pos x="T4" y="T5"/>
                </a:cxn>
              </a:cxnLst>
              <a:rect l="T9" t="T10" r="T11" b="T12"/>
              <a:pathLst>
                <a:path w="21600" h="21637" fill="none" extrusionOk="0">
                  <a:moveTo>
                    <a:pt x="21569" y="21636"/>
                  </a:moveTo>
                  <a:cubicBezTo>
                    <a:pt x="9651" y="21619"/>
                    <a:pt x="0" y="11954"/>
                    <a:pt x="0" y="37"/>
                  </a:cubicBezTo>
                  <a:cubicBezTo>
                    <a:pt x="-1" y="24"/>
                    <a:pt x="0" y="12"/>
                    <a:pt x="0" y="0"/>
                  </a:cubicBezTo>
                </a:path>
                <a:path w="21600" h="21637" stroke="0" extrusionOk="0">
                  <a:moveTo>
                    <a:pt x="21569" y="21636"/>
                  </a:moveTo>
                  <a:cubicBezTo>
                    <a:pt x="9651" y="21619"/>
                    <a:pt x="0" y="11954"/>
                    <a:pt x="0" y="37"/>
                  </a:cubicBezTo>
                  <a:cubicBezTo>
                    <a:pt x="-1" y="24"/>
                    <a:pt x="0" y="12"/>
                    <a:pt x="0" y="0"/>
                  </a:cubicBezTo>
                  <a:lnTo>
                    <a:pt x="21600" y="37"/>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0" name="Arc 9"/>
            <p:cNvSpPr>
              <a:spLocks/>
            </p:cNvSpPr>
            <p:nvPr/>
          </p:nvSpPr>
          <p:spPr bwMode="auto">
            <a:xfrm>
              <a:off x="2093" y="1488"/>
              <a:ext cx="2261" cy="1299"/>
            </a:xfrm>
            <a:custGeom>
              <a:avLst/>
              <a:gdLst>
                <a:gd name="T0" fmla="*/ 0 w 21600"/>
                <a:gd name="T1" fmla="*/ 0 h 21633"/>
                <a:gd name="T2" fmla="*/ 0 w 21600"/>
                <a:gd name="T3" fmla="*/ 0 h 21633"/>
                <a:gd name="T4" fmla="*/ 0 w 21600"/>
                <a:gd name="T5" fmla="*/ 0 h 21633"/>
                <a:gd name="T6" fmla="*/ 0 60000 65536"/>
                <a:gd name="T7" fmla="*/ 0 60000 65536"/>
                <a:gd name="T8" fmla="*/ 0 60000 65536"/>
                <a:gd name="T9" fmla="*/ 0 w 21600"/>
                <a:gd name="T10" fmla="*/ 0 h 21633"/>
                <a:gd name="T11" fmla="*/ 21600 w 21600"/>
                <a:gd name="T12" fmla="*/ 21633 h 21633"/>
              </a:gdLst>
              <a:ahLst/>
              <a:cxnLst>
                <a:cxn ang="T6">
                  <a:pos x="T0" y="T1"/>
                </a:cxn>
                <a:cxn ang="T7">
                  <a:pos x="T2" y="T3"/>
                </a:cxn>
                <a:cxn ang="T8">
                  <a:pos x="T4" y="T5"/>
                </a:cxn>
              </a:cxnLst>
              <a:rect l="T9" t="T10" r="T11" b="T12"/>
              <a:pathLst>
                <a:path w="21600" h="21633" fill="none" extrusionOk="0">
                  <a:moveTo>
                    <a:pt x="21571" y="21632"/>
                  </a:moveTo>
                  <a:cubicBezTo>
                    <a:pt x="9652" y="21616"/>
                    <a:pt x="0" y="11951"/>
                    <a:pt x="0" y="33"/>
                  </a:cubicBezTo>
                  <a:cubicBezTo>
                    <a:pt x="-1" y="22"/>
                    <a:pt x="0" y="11"/>
                    <a:pt x="0" y="0"/>
                  </a:cubicBezTo>
                </a:path>
                <a:path w="21600" h="21633" stroke="0" extrusionOk="0">
                  <a:moveTo>
                    <a:pt x="21571" y="21632"/>
                  </a:moveTo>
                  <a:cubicBezTo>
                    <a:pt x="9652" y="21616"/>
                    <a:pt x="0" y="11951"/>
                    <a:pt x="0" y="33"/>
                  </a:cubicBezTo>
                  <a:cubicBezTo>
                    <a:pt x="-1" y="22"/>
                    <a:pt x="0" y="11"/>
                    <a:pt x="0" y="0"/>
                  </a:cubicBezTo>
                  <a:lnTo>
                    <a:pt x="21600" y="33"/>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1" name="Arc 10"/>
            <p:cNvSpPr>
              <a:spLocks/>
            </p:cNvSpPr>
            <p:nvPr/>
          </p:nvSpPr>
          <p:spPr bwMode="auto">
            <a:xfrm>
              <a:off x="1709" y="1583"/>
              <a:ext cx="2458" cy="1443"/>
            </a:xfrm>
            <a:custGeom>
              <a:avLst/>
              <a:gdLst>
                <a:gd name="T0" fmla="*/ 0 w 21600"/>
                <a:gd name="T1" fmla="*/ 0 h 21630"/>
                <a:gd name="T2" fmla="*/ 0 w 21600"/>
                <a:gd name="T3" fmla="*/ 0 h 21630"/>
                <a:gd name="T4" fmla="*/ 0 w 21600"/>
                <a:gd name="T5" fmla="*/ 0 h 21630"/>
                <a:gd name="T6" fmla="*/ 0 60000 65536"/>
                <a:gd name="T7" fmla="*/ 0 60000 65536"/>
                <a:gd name="T8" fmla="*/ 0 60000 65536"/>
                <a:gd name="T9" fmla="*/ 0 w 21600"/>
                <a:gd name="T10" fmla="*/ 0 h 21630"/>
                <a:gd name="T11" fmla="*/ 21600 w 21600"/>
                <a:gd name="T12" fmla="*/ 21630 h 21630"/>
              </a:gdLst>
              <a:ahLst/>
              <a:cxnLst>
                <a:cxn ang="T6">
                  <a:pos x="T0" y="T1"/>
                </a:cxn>
                <a:cxn ang="T7">
                  <a:pos x="T2" y="T3"/>
                </a:cxn>
                <a:cxn ang="T8">
                  <a:pos x="T4" y="T5"/>
                </a:cxn>
              </a:cxnLst>
              <a:rect l="T9" t="T10" r="T11" b="T12"/>
              <a:pathLst>
                <a:path w="21600" h="21630" fill="none" extrusionOk="0">
                  <a:moveTo>
                    <a:pt x="21574" y="21629"/>
                  </a:moveTo>
                  <a:cubicBezTo>
                    <a:pt x="9654" y="21615"/>
                    <a:pt x="0" y="11949"/>
                    <a:pt x="0" y="30"/>
                  </a:cubicBezTo>
                  <a:cubicBezTo>
                    <a:pt x="-1" y="20"/>
                    <a:pt x="0" y="10"/>
                    <a:pt x="0" y="0"/>
                  </a:cubicBezTo>
                </a:path>
                <a:path w="21600" h="21630" stroke="0" extrusionOk="0">
                  <a:moveTo>
                    <a:pt x="21574" y="21629"/>
                  </a:moveTo>
                  <a:cubicBezTo>
                    <a:pt x="9654" y="21615"/>
                    <a:pt x="0" y="11949"/>
                    <a:pt x="0" y="30"/>
                  </a:cubicBezTo>
                  <a:cubicBezTo>
                    <a:pt x="-1" y="20"/>
                    <a:pt x="0" y="10"/>
                    <a:pt x="0" y="0"/>
                  </a:cubicBezTo>
                  <a:lnTo>
                    <a:pt x="21600" y="3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2" name="Rectangle 11"/>
            <p:cNvSpPr>
              <a:spLocks noChangeArrowheads="1"/>
            </p:cNvSpPr>
            <p:nvPr/>
          </p:nvSpPr>
          <p:spPr bwMode="auto">
            <a:xfrm>
              <a:off x="976" y="1883"/>
              <a:ext cx="355" cy="291"/>
            </a:xfrm>
            <a:prstGeom prst="rect">
              <a:avLst/>
            </a:prstGeom>
            <a:noFill/>
            <a:ln w="9525">
              <a:noFill/>
              <a:miter lim="800000"/>
              <a:headEnd/>
              <a:tailEnd/>
            </a:ln>
          </p:spPr>
          <p:txBody>
            <a:bodyPr wrap="none" lIns="92075" tIns="46038" rIns="92075" bIns="46038">
              <a:spAutoFit/>
            </a:bodyPr>
            <a:lstStyle/>
            <a:p>
              <a:r>
                <a:rPr lang="en-US"/>
                <a:t>C</a:t>
              </a:r>
              <a:r>
                <a:rPr lang="en-US" sz="1400"/>
                <a:t>11</a:t>
              </a:r>
            </a:p>
          </p:txBody>
        </p:sp>
        <p:sp>
          <p:nvSpPr>
            <p:cNvPr id="13" name="Rectangle 12"/>
            <p:cNvSpPr>
              <a:spLocks noChangeArrowheads="1"/>
            </p:cNvSpPr>
            <p:nvPr/>
          </p:nvSpPr>
          <p:spPr bwMode="auto">
            <a:xfrm>
              <a:off x="976" y="2747"/>
              <a:ext cx="359" cy="291"/>
            </a:xfrm>
            <a:prstGeom prst="rect">
              <a:avLst/>
            </a:prstGeom>
            <a:noFill/>
            <a:ln w="9525">
              <a:noFill/>
              <a:miter lim="800000"/>
              <a:headEnd/>
              <a:tailEnd/>
            </a:ln>
          </p:spPr>
          <p:txBody>
            <a:bodyPr wrap="none" lIns="92075" tIns="46038" rIns="92075" bIns="46038">
              <a:spAutoFit/>
            </a:bodyPr>
            <a:lstStyle/>
            <a:p>
              <a:r>
                <a:rPr lang="en-US"/>
                <a:t>C</a:t>
              </a:r>
              <a:r>
                <a:rPr lang="en-US" sz="1400"/>
                <a:t>12</a:t>
              </a:r>
            </a:p>
          </p:txBody>
        </p:sp>
        <p:sp>
          <p:nvSpPr>
            <p:cNvPr id="14" name="Line 13"/>
            <p:cNvSpPr>
              <a:spLocks noChangeShapeType="1"/>
            </p:cNvSpPr>
            <p:nvPr/>
          </p:nvSpPr>
          <p:spPr bwMode="auto">
            <a:xfrm>
              <a:off x="1324" y="2064"/>
              <a:ext cx="527" cy="0"/>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15" name="Line 14"/>
            <p:cNvSpPr>
              <a:spLocks noChangeShapeType="1"/>
            </p:cNvSpPr>
            <p:nvPr/>
          </p:nvSpPr>
          <p:spPr bwMode="auto">
            <a:xfrm>
              <a:off x="1324" y="2880"/>
              <a:ext cx="1775" cy="0"/>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16" name="Line 15"/>
            <p:cNvSpPr>
              <a:spLocks noChangeShapeType="1"/>
            </p:cNvSpPr>
            <p:nvPr/>
          </p:nvSpPr>
          <p:spPr bwMode="auto">
            <a:xfrm>
              <a:off x="1851" y="2065"/>
              <a:ext cx="0" cy="1199"/>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17" name="Line 16"/>
            <p:cNvSpPr>
              <a:spLocks noChangeShapeType="1"/>
            </p:cNvSpPr>
            <p:nvPr/>
          </p:nvSpPr>
          <p:spPr bwMode="auto">
            <a:xfrm>
              <a:off x="3099" y="2881"/>
              <a:ext cx="0" cy="383"/>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18" name="Oval 17"/>
            <p:cNvSpPr>
              <a:spLocks noChangeArrowheads="1"/>
            </p:cNvSpPr>
            <p:nvPr/>
          </p:nvSpPr>
          <p:spPr bwMode="auto">
            <a:xfrm>
              <a:off x="1807" y="2020"/>
              <a:ext cx="88" cy="88"/>
            </a:xfrm>
            <a:prstGeom prst="ellipse">
              <a:avLst/>
            </a:prstGeom>
            <a:solidFill>
              <a:schemeClr val="tx1"/>
            </a:solidFill>
            <a:ln w="12700">
              <a:solidFill>
                <a:schemeClr val="tx1"/>
              </a:solidFill>
              <a:round/>
              <a:headEnd/>
              <a:tailEnd/>
            </a:ln>
          </p:spPr>
          <p:txBody>
            <a:bodyPr wrap="none" anchor="ctr"/>
            <a:lstStyle/>
            <a:p>
              <a:endParaRPr lang="en-US"/>
            </a:p>
          </p:txBody>
        </p:sp>
        <p:sp>
          <p:nvSpPr>
            <p:cNvPr id="19" name="Oval 18"/>
            <p:cNvSpPr>
              <a:spLocks noChangeArrowheads="1"/>
            </p:cNvSpPr>
            <p:nvPr/>
          </p:nvSpPr>
          <p:spPr bwMode="auto">
            <a:xfrm>
              <a:off x="2383" y="2548"/>
              <a:ext cx="88" cy="88"/>
            </a:xfrm>
            <a:prstGeom prst="ellipse">
              <a:avLst/>
            </a:prstGeom>
            <a:solidFill>
              <a:schemeClr val="tx1"/>
            </a:solidFill>
            <a:ln w="12700">
              <a:solidFill>
                <a:schemeClr val="tx1"/>
              </a:solidFill>
              <a:round/>
              <a:headEnd/>
              <a:tailEnd/>
            </a:ln>
          </p:spPr>
          <p:txBody>
            <a:bodyPr wrap="none" anchor="ctr"/>
            <a:lstStyle/>
            <a:p>
              <a:endParaRPr lang="en-US"/>
            </a:p>
          </p:txBody>
        </p:sp>
        <p:sp>
          <p:nvSpPr>
            <p:cNvPr id="20" name="Oval 19"/>
            <p:cNvSpPr>
              <a:spLocks noChangeArrowheads="1"/>
            </p:cNvSpPr>
            <p:nvPr/>
          </p:nvSpPr>
          <p:spPr bwMode="auto">
            <a:xfrm>
              <a:off x="3055" y="2836"/>
              <a:ext cx="88" cy="88"/>
            </a:xfrm>
            <a:prstGeom prst="ellipse">
              <a:avLst/>
            </a:prstGeom>
            <a:solidFill>
              <a:schemeClr val="tx1"/>
            </a:solidFill>
            <a:ln w="12700">
              <a:solidFill>
                <a:schemeClr val="tx1"/>
              </a:solidFill>
              <a:round/>
              <a:headEnd/>
              <a:tailEnd/>
            </a:ln>
          </p:spPr>
          <p:txBody>
            <a:bodyPr wrap="none" anchor="ctr"/>
            <a:lstStyle/>
            <a:p>
              <a:endParaRPr lang="en-US"/>
            </a:p>
          </p:txBody>
        </p:sp>
        <p:sp>
          <p:nvSpPr>
            <p:cNvPr id="21" name="Rectangle 20"/>
            <p:cNvSpPr>
              <a:spLocks noChangeArrowheads="1"/>
            </p:cNvSpPr>
            <p:nvPr/>
          </p:nvSpPr>
          <p:spPr bwMode="auto">
            <a:xfrm>
              <a:off x="1648" y="3323"/>
              <a:ext cx="359" cy="291"/>
            </a:xfrm>
            <a:prstGeom prst="rect">
              <a:avLst/>
            </a:prstGeom>
            <a:noFill/>
            <a:ln w="9525">
              <a:noFill/>
              <a:miter lim="800000"/>
              <a:headEnd/>
              <a:tailEnd/>
            </a:ln>
          </p:spPr>
          <p:txBody>
            <a:bodyPr wrap="none" lIns="92075" tIns="46038" rIns="92075" bIns="46038">
              <a:spAutoFit/>
            </a:bodyPr>
            <a:lstStyle/>
            <a:p>
              <a:r>
                <a:rPr lang="en-US"/>
                <a:t>C</a:t>
              </a:r>
              <a:r>
                <a:rPr lang="en-US" sz="1400"/>
                <a:t>01</a:t>
              </a:r>
            </a:p>
          </p:txBody>
        </p:sp>
        <p:sp>
          <p:nvSpPr>
            <p:cNvPr id="22" name="Rectangle 21"/>
            <p:cNvSpPr>
              <a:spLocks noChangeArrowheads="1"/>
            </p:cNvSpPr>
            <p:nvPr/>
          </p:nvSpPr>
          <p:spPr bwMode="auto">
            <a:xfrm>
              <a:off x="2896" y="3323"/>
              <a:ext cx="359" cy="291"/>
            </a:xfrm>
            <a:prstGeom prst="rect">
              <a:avLst/>
            </a:prstGeom>
            <a:noFill/>
            <a:ln w="9525">
              <a:noFill/>
              <a:miter lim="800000"/>
              <a:headEnd/>
              <a:tailEnd/>
            </a:ln>
          </p:spPr>
          <p:txBody>
            <a:bodyPr wrap="none" lIns="92075" tIns="46038" rIns="92075" bIns="46038">
              <a:spAutoFit/>
            </a:bodyPr>
            <a:lstStyle/>
            <a:p>
              <a:r>
                <a:rPr lang="en-US"/>
                <a:t>C</a:t>
              </a:r>
              <a:r>
                <a:rPr lang="en-US" sz="1400"/>
                <a:t>02</a:t>
              </a:r>
            </a:p>
          </p:txBody>
        </p:sp>
        <p:sp>
          <p:nvSpPr>
            <p:cNvPr id="23" name="Rectangle 22"/>
            <p:cNvSpPr>
              <a:spLocks noChangeArrowheads="1"/>
            </p:cNvSpPr>
            <p:nvPr/>
          </p:nvSpPr>
          <p:spPr bwMode="auto">
            <a:xfrm>
              <a:off x="1841" y="1814"/>
              <a:ext cx="257" cy="291"/>
            </a:xfrm>
            <a:prstGeom prst="rect">
              <a:avLst/>
            </a:prstGeom>
            <a:noFill/>
            <a:ln w="9525">
              <a:noFill/>
              <a:miter lim="800000"/>
              <a:headEnd/>
              <a:tailEnd/>
            </a:ln>
          </p:spPr>
          <p:txBody>
            <a:bodyPr wrap="none" lIns="92075" tIns="46038" rIns="92075" bIns="46038">
              <a:spAutoFit/>
            </a:bodyPr>
            <a:lstStyle/>
            <a:p>
              <a:r>
                <a:rPr lang="en-US"/>
                <a:t>A</a:t>
              </a:r>
            </a:p>
          </p:txBody>
        </p:sp>
        <p:sp>
          <p:nvSpPr>
            <p:cNvPr id="24" name="Rectangle 23"/>
            <p:cNvSpPr>
              <a:spLocks noChangeArrowheads="1"/>
            </p:cNvSpPr>
            <p:nvPr/>
          </p:nvSpPr>
          <p:spPr bwMode="auto">
            <a:xfrm>
              <a:off x="2417" y="2342"/>
              <a:ext cx="246" cy="291"/>
            </a:xfrm>
            <a:prstGeom prst="rect">
              <a:avLst/>
            </a:prstGeom>
            <a:noFill/>
            <a:ln w="9525">
              <a:noFill/>
              <a:miter lim="800000"/>
              <a:headEnd/>
              <a:tailEnd/>
            </a:ln>
          </p:spPr>
          <p:txBody>
            <a:bodyPr wrap="none" lIns="92075" tIns="46038" rIns="92075" bIns="46038">
              <a:spAutoFit/>
            </a:bodyPr>
            <a:lstStyle/>
            <a:p>
              <a:r>
                <a:rPr lang="en-US"/>
                <a:t>B</a:t>
              </a:r>
            </a:p>
          </p:txBody>
        </p:sp>
        <p:sp>
          <p:nvSpPr>
            <p:cNvPr id="25" name="Rectangle 24"/>
            <p:cNvSpPr>
              <a:spLocks noChangeArrowheads="1"/>
            </p:cNvSpPr>
            <p:nvPr/>
          </p:nvSpPr>
          <p:spPr bwMode="auto">
            <a:xfrm>
              <a:off x="3089" y="2630"/>
              <a:ext cx="246" cy="291"/>
            </a:xfrm>
            <a:prstGeom prst="rect">
              <a:avLst/>
            </a:prstGeom>
            <a:noFill/>
            <a:ln w="9525">
              <a:noFill/>
              <a:miter lim="800000"/>
              <a:headEnd/>
              <a:tailEnd/>
            </a:ln>
          </p:spPr>
          <p:txBody>
            <a:bodyPr wrap="none" lIns="92075" tIns="46038" rIns="92075" bIns="46038">
              <a:spAutoFit/>
            </a:bodyPr>
            <a:lstStyle/>
            <a:p>
              <a:r>
                <a:rPr lang="en-US"/>
                <a:t>C</a:t>
              </a:r>
            </a:p>
          </p:txBody>
        </p:sp>
        <p:sp>
          <p:nvSpPr>
            <p:cNvPr id="26" name="Rectangle 25"/>
            <p:cNvSpPr>
              <a:spLocks noChangeArrowheads="1"/>
            </p:cNvSpPr>
            <p:nvPr/>
          </p:nvSpPr>
          <p:spPr bwMode="auto">
            <a:xfrm>
              <a:off x="4591" y="2411"/>
              <a:ext cx="238" cy="291"/>
            </a:xfrm>
            <a:prstGeom prst="rect">
              <a:avLst/>
            </a:prstGeom>
            <a:noFill/>
            <a:ln w="9525">
              <a:noFill/>
              <a:miter lim="800000"/>
              <a:headEnd/>
              <a:tailEnd/>
            </a:ln>
          </p:spPr>
          <p:txBody>
            <a:bodyPr wrap="none" lIns="92075" tIns="46038" rIns="92075" bIns="46038">
              <a:spAutoFit/>
            </a:bodyPr>
            <a:lstStyle/>
            <a:p>
              <a:r>
                <a:rPr lang="en-US"/>
                <a:t>I</a:t>
              </a:r>
              <a:r>
                <a:rPr lang="en-US" sz="1400"/>
                <a:t>3</a:t>
              </a:r>
            </a:p>
          </p:txBody>
        </p:sp>
        <p:sp>
          <p:nvSpPr>
            <p:cNvPr id="27" name="Rectangle 26"/>
            <p:cNvSpPr>
              <a:spLocks noChangeArrowheads="1"/>
            </p:cNvSpPr>
            <p:nvPr/>
          </p:nvSpPr>
          <p:spPr bwMode="auto">
            <a:xfrm>
              <a:off x="4351" y="2651"/>
              <a:ext cx="238" cy="291"/>
            </a:xfrm>
            <a:prstGeom prst="rect">
              <a:avLst/>
            </a:prstGeom>
            <a:noFill/>
            <a:ln w="9525">
              <a:noFill/>
              <a:miter lim="800000"/>
              <a:headEnd/>
              <a:tailEnd/>
            </a:ln>
          </p:spPr>
          <p:txBody>
            <a:bodyPr wrap="none" lIns="92075" tIns="46038" rIns="92075" bIns="46038">
              <a:spAutoFit/>
            </a:bodyPr>
            <a:lstStyle/>
            <a:p>
              <a:r>
                <a:rPr lang="en-US"/>
                <a:t>I</a:t>
              </a:r>
              <a:r>
                <a:rPr lang="en-US" sz="1400"/>
                <a:t>2</a:t>
              </a:r>
            </a:p>
          </p:txBody>
        </p:sp>
        <p:sp>
          <p:nvSpPr>
            <p:cNvPr id="28" name="Rectangle 27"/>
            <p:cNvSpPr>
              <a:spLocks noChangeArrowheads="1"/>
            </p:cNvSpPr>
            <p:nvPr/>
          </p:nvSpPr>
          <p:spPr bwMode="auto">
            <a:xfrm>
              <a:off x="4159" y="2891"/>
              <a:ext cx="238" cy="291"/>
            </a:xfrm>
            <a:prstGeom prst="rect">
              <a:avLst/>
            </a:prstGeom>
            <a:noFill/>
            <a:ln w="9525">
              <a:noFill/>
              <a:miter lim="800000"/>
              <a:headEnd/>
              <a:tailEnd/>
            </a:ln>
          </p:spPr>
          <p:txBody>
            <a:bodyPr wrap="none" lIns="92075" tIns="46038" rIns="92075" bIns="46038">
              <a:spAutoFit/>
            </a:bodyPr>
            <a:lstStyle/>
            <a:p>
              <a:r>
                <a:rPr lang="en-US"/>
                <a:t>I</a:t>
              </a:r>
              <a:r>
                <a:rPr lang="en-US" sz="1400"/>
                <a:t>1</a:t>
              </a:r>
            </a:p>
          </p:txBody>
        </p:sp>
        <p:sp>
          <p:nvSpPr>
            <p:cNvPr id="29" name="Line 28"/>
            <p:cNvSpPr>
              <a:spLocks noChangeShapeType="1"/>
            </p:cNvSpPr>
            <p:nvPr/>
          </p:nvSpPr>
          <p:spPr bwMode="auto">
            <a:xfrm flipV="1">
              <a:off x="1336" y="1345"/>
              <a:ext cx="0" cy="1933"/>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30" name="Rectangle 3"/>
          <p:cNvSpPr>
            <a:spLocks noChangeArrowheads="1"/>
          </p:cNvSpPr>
          <p:nvPr/>
        </p:nvSpPr>
        <p:spPr bwMode="auto">
          <a:xfrm>
            <a:off x="152400" y="5520536"/>
            <a:ext cx="8839200" cy="817628"/>
          </a:xfrm>
          <a:prstGeom prst="rect">
            <a:avLst/>
          </a:prstGeom>
          <a:noFill/>
          <a:ln w="9525">
            <a:noFill/>
            <a:miter lim="800000"/>
            <a:headEnd/>
            <a:tailEnd/>
          </a:ln>
        </p:spPr>
        <p:txBody>
          <a:bodyPr lIns="92075" tIns="46038" rIns="92075" bIns="46038">
            <a:spAutoFit/>
          </a:bodyPr>
          <a:lstStyle/>
          <a:p>
            <a:pPr algn="ctr">
              <a:spcBef>
                <a:spcPct val="20000"/>
              </a:spcBef>
            </a:pPr>
            <a:r>
              <a:rPr lang="en-US" sz="1800" dirty="0"/>
              <a:t>Points A, B, and C on </a:t>
            </a:r>
            <a:r>
              <a:rPr lang="en-US" sz="1800" dirty="0" smtClean="0"/>
              <a:t>I</a:t>
            </a:r>
            <a:r>
              <a:rPr lang="en-US" sz="1800" baseline="-25000" dirty="0" smtClean="0"/>
              <a:t>1</a:t>
            </a:r>
            <a:r>
              <a:rPr lang="en-US" sz="1800" dirty="0" smtClean="0"/>
              <a:t> </a:t>
            </a:r>
            <a:r>
              <a:rPr lang="en-US" sz="1800" dirty="0"/>
              <a:t>all provide the individual with the same total utility of consumption.</a:t>
            </a:r>
          </a:p>
          <a:p>
            <a:pPr lvl="1" algn="ctr">
              <a:spcBef>
                <a:spcPct val="20000"/>
              </a:spcBef>
            </a:pPr>
            <a:r>
              <a:rPr lang="en-US" dirty="0"/>
              <a:t>Therefore:  U(C11 +  C01) = U(C12 + C02)</a:t>
            </a:r>
          </a:p>
        </p:txBody>
      </p:sp>
    </p:spTree>
    <p:extLst>
      <p:ext uri="{BB962C8B-B14F-4D97-AF65-F5344CB8AC3E}">
        <p14:creationId xmlns:p14="http://schemas.microsoft.com/office/powerpoint/2010/main" val="2408148824"/>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47</a:t>
            </a:fld>
            <a:endParaRPr lang="en-US"/>
          </a:p>
        </p:txBody>
      </p:sp>
      <p:sp>
        <p:nvSpPr>
          <p:cNvPr id="3" name="TextBox 2"/>
          <p:cNvSpPr txBox="1"/>
          <p:nvPr/>
        </p:nvSpPr>
        <p:spPr>
          <a:xfrm>
            <a:off x="2438400" y="1600200"/>
            <a:ext cx="4800600" cy="1077218"/>
          </a:xfrm>
          <a:prstGeom prst="rect">
            <a:avLst/>
          </a:prstGeom>
          <a:noFill/>
        </p:spPr>
        <p:txBody>
          <a:bodyPr wrap="square" rtlCol="0">
            <a:spAutoFit/>
          </a:bodyPr>
          <a:lstStyle/>
          <a:p>
            <a:pPr algn="ctr"/>
            <a:r>
              <a:rPr lang="en-US" sz="3200" b="1" i="1" u="sng" dirty="0">
                <a:ln w="18000">
                  <a:solidFill>
                    <a:schemeClr val="tx1"/>
                  </a:solidFill>
                  <a:prstDash val="solid"/>
                  <a:miter lim="800000"/>
                </a:ln>
                <a:effectLst>
                  <a:outerShdw blurRad="25500" dist="23000" dir="7020000" algn="tl">
                    <a:srgbClr val="000000">
                      <a:alpha val="50000"/>
                    </a:srgbClr>
                  </a:outerShdw>
                </a:effectLst>
              </a:rPr>
              <a:t>Current Consumption and Investment depend on:</a:t>
            </a:r>
            <a:endParaRPr lang="en-US" sz="3200" b="1" dirty="0">
              <a:ln w="18000">
                <a:solidFill>
                  <a:schemeClr val="tx1"/>
                </a:solidFill>
                <a:prstDash val="solid"/>
                <a:miter lim="800000"/>
              </a:ln>
              <a:effectLst>
                <a:outerShdw blurRad="25500" dist="23000" dir="7020000" algn="tl">
                  <a:srgbClr val="000000">
                    <a:alpha val="50000"/>
                  </a:srgbClr>
                </a:outerShdw>
              </a:effectLst>
            </a:endParaRPr>
          </a:p>
        </p:txBody>
      </p:sp>
      <p:sp>
        <p:nvSpPr>
          <p:cNvPr id="4" name="TextBox 3"/>
          <p:cNvSpPr txBox="1"/>
          <p:nvPr/>
        </p:nvSpPr>
        <p:spPr>
          <a:xfrm>
            <a:off x="1752600" y="3276600"/>
            <a:ext cx="5256486" cy="1938992"/>
          </a:xfrm>
          <a:prstGeom prst="rect">
            <a:avLst/>
          </a:prstGeom>
          <a:noFill/>
        </p:spPr>
        <p:txBody>
          <a:bodyPr wrap="square" rtlCol="0">
            <a:spAutoFit/>
          </a:bodyPr>
          <a:lstStyle/>
          <a:p>
            <a:pPr lvl="1"/>
            <a:r>
              <a:rPr lang="en-US" b="1" dirty="0" smtClean="0">
                <a:ln w="18000">
                  <a:solidFill>
                    <a:schemeClr val="tx1"/>
                  </a:solidFill>
                  <a:prstDash val="solid"/>
                  <a:miter lim="800000"/>
                </a:ln>
                <a:effectLst>
                  <a:outerShdw blurRad="25500" dist="23000" dir="7020000" algn="tl">
                    <a:srgbClr val="000000">
                      <a:alpha val="50000"/>
                    </a:srgbClr>
                  </a:outerShdw>
                </a:effectLst>
              </a:rPr>
              <a:t> -  Current </a:t>
            </a:r>
            <a:r>
              <a:rPr lang="en-US" b="1" dirty="0">
                <a:ln w="18000">
                  <a:solidFill>
                    <a:schemeClr val="tx1"/>
                  </a:solidFill>
                  <a:prstDash val="solid"/>
                  <a:miter lim="800000"/>
                </a:ln>
                <a:effectLst>
                  <a:outerShdw blurRad="25500" dist="23000" dir="7020000" algn="tl">
                    <a:srgbClr val="000000">
                      <a:alpha val="50000"/>
                    </a:srgbClr>
                  </a:outerShdw>
                </a:effectLst>
              </a:rPr>
              <a:t>Consumption Utility</a:t>
            </a:r>
          </a:p>
          <a:p>
            <a:pPr lvl="1"/>
            <a:r>
              <a:rPr lang="en-US" b="1" dirty="0">
                <a:ln w="18000">
                  <a:solidFill>
                    <a:schemeClr val="tx1"/>
                  </a:solidFill>
                  <a:prstDash val="solid"/>
                  <a:miter lim="800000"/>
                </a:ln>
                <a:effectLst>
                  <a:outerShdw blurRad="25500" dist="23000" dir="7020000" algn="tl">
                    <a:srgbClr val="000000">
                      <a:alpha val="50000"/>
                    </a:srgbClr>
                  </a:outerShdw>
                </a:effectLst>
              </a:rPr>
              <a:t> </a:t>
            </a:r>
            <a:r>
              <a:rPr lang="en-US" b="1" dirty="0" smtClean="0">
                <a:ln w="18000">
                  <a:solidFill>
                    <a:schemeClr val="tx1"/>
                  </a:solidFill>
                  <a:prstDash val="solid"/>
                  <a:miter lim="800000"/>
                </a:ln>
                <a:effectLst>
                  <a:outerShdw blurRad="25500" dist="23000" dir="7020000" algn="tl">
                    <a:srgbClr val="000000">
                      <a:alpha val="50000"/>
                    </a:srgbClr>
                  </a:outerShdw>
                </a:effectLst>
              </a:rPr>
              <a:t>-  </a:t>
            </a:r>
            <a:r>
              <a:rPr lang="en-US" b="1" dirty="0">
                <a:ln w="18000">
                  <a:solidFill>
                    <a:schemeClr val="tx1"/>
                  </a:solidFill>
                  <a:prstDash val="solid"/>
                  <a:miter lim="800000"/>
                </a:ln>
                <a:effectLst>
                  <a:outerShdw blurRad="25500" dist="23000" dir="7020000" algn="tl">
                    <a:srgbClr val="000000">
                      <a:alpha val="50000"/>
                    </a:srgbClr>
                  </a:outerShdw>
                </a:effectLst>
              </a:rPr>
              <a:t>Future Consumption Utility</a:t>
            </a:r>
          </a:p>
          <a:p>
            <a:pPr lvl="1"/>
            <a:r>
              <a:rPr lang="en-US" b="1" dirty="0">
                <a:ln w="18000">
                  <a:solidFill>
                    <a:schemeClr val="tx1"/>
                  </a:solidFill>
                  <a:prstDash val="solid"/>
                  <a:miter lim="800000"/>
                </a:ln>
                <a:effectLst>
                  <a:outerShdw blurRad="25500" dist="23000" dir="7020000" algn="tl">
                    <a:srgbClr val="000000">
                      <a:alpha val="50000"/>
                    </a:srgbClr>
                  </a:outerShdw>
                </a:effectLst>
              </a:rPr>
              <a:t> </a:t>
            </a:r>
            <a:r>
              <a:rPr lang="en-US" b="1" dirty="0" smtClean="0">
                <a:ln w="18000">
                  <a:solidFill>
                    <a:schemeClr val="tx1"/>
                  </a:solidFill>
                  <a:prstDash val="solid"/>
                  <a:miter lim="800000"/>
                </a:ln>
                <a:effectLst>
                  <a:outerShdw blurRad="25500" dist="23000" dir="7020000" algn="tl">
                    <a:srgbClr val="000000">
                      <a:alpha val="50000"/>
                    </a:srgbClr>
                  </a:outerShdw>
                </a:effectLst>
              </a:rPr>
              <a:t>-   </a:t>
            </a:r>
            <a:r>
              <a:rPr lang="en-US" b="1" dirty="0">
                <a:ln w="18000">
                  <a:solidFill>
                    <a:schemeClr val="tx1"/>
                  </a:solidFill>
                  <a:prstDash val="solid"/>
                  <a:miter lim="800000"/>
                </a:ln>
                <a:effectLst>
                  <a:outerShdw blurRad="25500" dist="23000" dir="7020000" algn="tl">
                    <a:srgbClr val="000000">
                      <a:alpha val="50000"/>
                    </a:srgbClr>
                  </a:outerShdw>
                </a:effectLst>
              </a:rPr>
              <a:t>Future Expected Income</a:t>
            </a:r>
          </a:p>
          <a:p>
            <a:pPr lvl="1"/>
            <a:r>
              <a:rPr lang="en-US" b="1" dirty="0">
                <a:ln w="18000">
                  <a:solidFill>
                    <a:schemeClr val="tx1"/>
                  </a:solidFill>
                  <a:prstDash val="solid"/>
                  <a:miter lim="800000"/>
                </a:ln>
                <a:effectLst>
                  <a:outerShdw blurRad="25500" dist="23000" dir="7020000" algn="tl">
                    <a:srgbClr val="000000">
                      <a:alpha val="50000"/>
                    </a:srgbClr>
                  </a:outerShdw>
                </a:effectLst>
              </a:rPr>
              <a:t>  </a:t>
            </a:r>
            <a:r>
              <a:rPr lang="en-US" b="1" dirty="0" smtClean="0">
                <a:ln w="18000">
                  <a:solidFill>
                    <a:schemeClr val="tx1"/>
                  </a:solidFill>
                  <a:prstDash val="solid"/>
                  <a:miter lim="800000"/>
                </a:ln>
                <a:effectLst>
                  <a:outerShdw blurRad="25500" dist="23000" dir="7020000" algn="tl">
                    <a:srgbClr val="000000">
                      <a:alpha val="50000"/>
                    </a:srgbClr>
                  </a:outerShdw>
                </a:effectLst>
              </a:rPr>
              <a:t>-  The </a:t>
            </a:r>
            <a:r>
              <a:rPr lang="en-US" b="1" dirty="0">
                <a:ln w="18000">
                  <a:solidFill>
                    <a:schemeClr val="tx1"/>
                  </a:solidFill>
                  <a:prstDash val="solid"/>
                  <a:miter lim="800000"/>
                </a:ln>
                <a:effectLst>
                  <a:outerShdw blurRad="25500" dist="23000" dir="7020000" algn="tl">
                    <a:srgbClr val="000000">
                      <a:alpha val="50000"/>
                    </a:srgbClr>
                  </a:outerShdw>
                </a:effectLst>
              </a:rPr>
              <a:t>Investment Rate of Return</a:t>
            </a:r>
          </a:p>
          <a:p>
            <a:pPr lvl="1"/>
            <a:r>
              <a:rPr lang="en-US" b="1" dirty="0">
                <a:ln w="18000">
                  <a:solidFill>
                    <a:schemeClr val="tx1"/>
                  </a:solidFill>
                  <a:prstDash val="solid"/>
                  <a:miter lim="800000"/>
                </a:ln>
                <a:effectLst>
                  <a:outerShdw blurRad="25500" dist="23000" dir="7020000" algn="tl">
                    <a:srgbClr val="000000">
                      <a:alpha val="50000"/>
                    </a:srgbClr>
                  </a:outerShdw>
                </a:effectLst>
              </a:rPr>
              <a:t>  </a:t>
            </a:r>
            <a:r>
              <a:rPr lang="en-US" b="1" dirty="0" smtClean="0">
                <a:ln w="18000">
                  <a:solidFill>
                    <a:schemeClr val="tx1"/>
                  </a:solidFill>
                  <a:prstDash val="solid"/>
                  <a:miter lim="800000"/>
                </a:ln>
                <a:effectLst>
                  <a:outerShdw blurRad="25500" dist="23000" dir="7020000" algn="tl">
                    <a:srgbClr val="000000">
                      <a:alpha val="50000"/>
                    </a:srgbClr>
                  </a:outerShdw>
                </a:effectLst>
              </a:rPr>
              <a:t>-  The </a:t>
            </a:r>
            <a:r>
              <a:rPr lang="en-US" b="1" dirty="0">
                <a:ln w="18000">
                  <a:solidFill>
                    <a:schemeClr val="tx1"/>
                  </a:solidFill>
                  <a:prstDash val="solid"/>
                  <a:miter lim="800000"/>
                </a:ln>
                <a:effectLst>
                  <a:outerShdw blurRad="25500" dist="23000" dir="7020000" algn="tl">
                    <a:srgbClr val="000000">
                      <a:alpha val="50000"/>
                    </a:srgbClr>
                  </a:outerShdw>
                </a:effectLst>
              </a:rPr>
              <a:t>Investment Risk</a:t>
            </a:r>
          </a:p>
        </p:txBody>
      </p:sp>
    </p:spTree>
    <p:extLst>
      <p:ext uri="{BB962C8B-B14F-4D97-AF65-F5344CB8AC3E}">
        <p14:creationId xmlns:p14="http://schemas.microsoft.com/office/powerpoint/2010/main" val="3473123960"/>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48</a:t>
            </a:fld>
            <a:endParaRPr lang="en-US"/>
          </a:p>
        </p:txBody>
      </p:sp>
      <p:sp>
        <p:nvSpPr>
          <p:cNvPr id="3" name="Rectangle 2"/>
          <p:cNvSpPr/>
          <p:nvPr/>
        </p:nvSpPr>
        <p:spPr>
          <a:xfrm>
            <a:off x="2590800" y="1676400"/>
            <a:ext cx="4800600" cy="584775"/>
          </a:xfrm>
          <a:prstGeom prst="rect">
            <a:avLst/>
          </a:prstGeom>
        </p:spPr>
        <p:txBody>
          <a:bodyPr wrap="square">
            <a:spAutoFit/>
          </a:bodyPr>
          <a:lstStyle/>
          <a:p>
            <a:r>
              <a:rPr lang="en-US" sz="3200" b="1" i="1" u="sng" dirty="0">
                <a:solidFill>
                  <a:srgbClr val="FF0000"/>
                </a:solidFill>
                <a:effectLst>
                  <a:outerShdw blurRad="38100" dist="38100" dir="2700000" algn="tl">
                    <a:srgbClr val="C0C0C0"/>
                  </a:outerShdw>
                </a:effectLst>
              </a:rPr>
              <a:t>The GOAL of an Investor...</a:t>
            </a:r>
            <a:endParaRPr lang="en-US" sz="3200" b="1" dirty="0"/>
          </a:p>
        </p:txBody>
      </p:sp>
      <p:sp>
        <p:nvSpPr>
          <p:cNvPr id="4" name="Rectangle 3"/>
          <p:cNvSpPr/>
          <p:nvPr/>
        </p:nvSpPr>
        <p:spPr>
          <a:xfrm>
            <a:off x="2438400" y="3124200"/>
            <a:ext cx="6400800" cy="1754326"/>
          </a:xfrm>
          <a:prstGeom prst="rect">
            <a:avLst/>
          </a:prstGeom>
        </p:spPr>
        <p:txBody>
          <a:bodyPr wrap="square">
            <a:spAutoFit/>
          </a:bodyPr>
          <a:lstStyle/>
          <a:p>
            <a:pPr>
              <a:lnSpc>
                <a:spcPct val="90000"/>
              </a:lnSpc>
              <a:buFontTx/>
              <a:buNone/>
            </a:pPr>
            <a:r>
              <a:rPr lang="en-US" dirty="0"/>
              <a:t> ... is to </a:t>
            </a:r>
            <a:r>
              <a:rPr lang="en-US" dirty="0">
                <a:solidFill>
                  <a:srgbClr val="FF0000"/>
                </a:solidFill>
              </a:rPr>
              <a:t>MAXIMIZE</a:t>
            </a:r>
            <a:r>
              <a:rPr lang="en-US" dirty="0"/>
              <a:t> the total of all</a:t>
            </a:r>
          </a:p>
          <a:p>
            <a:pPr>
              <a:lnSpc>
                <a:spcPct val="90000"/>
              </a:lnSpc>
              <a:buFontTx/>
              <a:buNone/>
            </a:pPr>
            <a:r>
              <a:rPr lang="en-US" dirty="0"/>
              <a:t>   present and future </a:t>
            </a:r>
            <a:r>
              <a:rPr lang="en-US" dirty="0">
                <a:solidFill>
                  <a:srgbClr val="FF0000"/>
                </a:solidFill>
              </a:rPr>
              <a:t>UTILITY</a:t>
            </a:r>
          </a:p>
          <a:p>
            <a:pPr>
              <a:lnSpc>
                <a:spcPct val="90000"/>
              </a:lnSpc>
              <a:buFontTx/>
              <a:buNone/>
            </a:pPr>
            <a:r>
              <a:rPr lang="en-US" dirty="0"/>
              <a:t>   derived from current and </a:t>
            </a:r>
          </a:p>
          <a:p>
            <a:pPr>
              <a:lnSpc>
                <a:spcPct val="90000"/>
              </a:lnSpc>
              <a:buFontTx/>
              <a:buNone/>
            </a:pPr>
            <a:r>
              <a:rPr lang="en-US" dirty="0"/>
              <a:t>   future consumption.  </a:t>
            </a:r>
            <a:r>
              <a:rPr lang="en-US" dirty="0" smtClean="0"/>
              <a:t>This means </a:t>
            </a:r>
          </a:p>
          <a:p>
            <a:pPr>
              <a:lnSpc>
                <a:spcPct val="90000"/>
              </a:lnSpc>
              <a:buFontTx/>
              <a:buNone/>
            </a:pPr>
            <a:r>
              <a:rPr lang="en-US" dirty="0"/>
              <a:t> </a:t>
            </a:r>
            <a:r>
              <a:rPr lang="en-US" dirty="0" smtClean="0"/>
              <a:t>  investing </a:t>
            </a:r>
            <a:r>
              <a:rPr lang="en-US" dirty="0"/>
              <a:t>for </a:t>
            </a:r>
            <a:r>
              <a:rPr lang="en-US" dirty="0" smtClean="0"/>
              <a:t>maximum return </a:t>
            </a:r>
            <a:r>
              <a:rPr lang="en-US" dirty="0"/>
              <a:t>(double digit).</a:t>
            </a:r>
          </a:p>
        </p:txBody>
      </p:sp>
    </p:spTree>
    <p:extLst>
      <p:ext uri="{BB962C8B-B14F-4D97-AF65-F5344CB8AC3E}">
        <p14:creationId xmlns:p14="http://schemas.microsoft.com/office/powerpoint/2010/main" val="262043158"/>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49</a:t>
            </a:fld>
            <a:endParaRPr lang="en-US"/>
          </a:p>
        </p:txBody>
      </p:sp>
      <p:sp>
        <p:nvSpPr>
          <p:cNvPr id="3" name="Rectangle 2"/>
          <p:cNvSpPr/>
          <p:nvPr/>
        </p:nvSpPr>
        <p:spPr>
          <a:xfrm>
            <a:off x="3505200" y="914400"/>
            <a:ext cx="851515" cy="369332"/>
          </a:xfrm>
          <a:prstGeom prst="rect">
            <a:avLst/>
          </a:prstGeom>
        </p:spPr>
        <p:txBody>
          <a:bodyPr wrap="none">
            <a:spAutoFit/>
          </a:bodyPr>
          <a:lstStyle/>
          <a:p>
            <a:r>
              <a:rPr lang="en-US" sz="1800" i="1" u="sng" dirty="0"/>
              <a:t>Review</a:t>
            </a:r>
            <a:endParaRPr lang="en-US" sz="1800" dirty="0"/>
          </a:p>
        </p:txBody>
      </p:sp>
      <p:sp>
        <p:nvSpPr>
          <p:cNvPr id="4" name="TextBox 3"/>
          <p:cNvSpPr txBox="1"/>
          <p:nvPr/>
        </p:nvSpPr>
        <p:spPr>
          <a:xfrm>
            <a:off x="1358462" y="1524000"/>
            <a:ext cx="6324600" cy="4401205"/>
          </a:xfrm>
          <a:prstGeom prst="rect">
            <a:avLst/>
          </a:prstGeom>
          <a:noFill/>
        </p:spPr>
        <p:txBody>
          <a:bodyPr wrap="square" rtlCol="0">
            <a:spAutoFit/>
          </a:bodyPr>
          <a:lstStyle/>
          <a:p>
            <a:pPr fontAlgn="ctr">
              <a:buFontTx/>
              <a:buChar char="•"/>
            </a:pPr>
            <a:r>
              <a:rPr lang="en-US" sz="2000" dirty="0">
                <a:cs typeface="Arial" charset="0"/>
              </a:rPr>
              <a:t>Economics is best described as the study of humans behaving in response to having only limited resources to fulfill unlimited wants and needs. </a:t>
            </a:r>
            <a:br>
              <a:rPr lang="en-US" sz="2000" dirty="0">
                <a:cs typeface="Arial" charset="0"/>
              </a:rPr>
            </a:br>
            <a:endParaRPr lang="en-US" sz="2000" dirty="0">
              <a:cs typeface="Arial" charset="0"/>
            </a:endParaRPr>
          </a:p>
          <a:p>
            <a:pPr fontAlgn="ctr">
              <a:buFontTx/>
              <a:buChar char="•"/>
            </a:pPr>
            <a:r>
              <a:rPr lang="en-US" sz="2000" dirty="0">
                <a:cs typeface="Arial" charset="0"/>
              </a:rPr>
              <a:t>Scarcity refers to the limited resources in an economy. Macroeconomics is the study of the economy as a whole. Microeconomics analyzes the individual people and </a:t>
            </a:r>
            <a:r>
              <a:rPr lang="en-US" sz="2000" u="sng" dirty="0">
                <a:solidFill>
                  <a:srgbClr val="006400"/>
                </a:solidFill>
                <a:cs typeface="Arial" charset="0"/>
              </a:rPr>
              <a:t>companies</a:t>
            </a:r>
            <a:r>
              <a:rPr lang="en-US" sz="2000" dirty="0">
                <a:cs typeface="Arial" charset="0"/>
              </a:rPr>
              <a:t> that make up the greater economy. </a:t>
            </a:r>
            <a:br>
              <a:rPr lang="en-US" sz="2000" dirty="0">
                <a:cs typeface="Arial" charset="0"/>
              </a:rPr>
            </a:br>
            <a:endParaRPr lang="en-US" sz="2000" dirty="0">
              <a:cs typeface="Arial" charset="0"/>
            </a:endParaRPr>
          </a:p>
          <a:p>
            <a:pPr fontAlgn="ctr">
              <a:buFontTx/>
              <a:buChar char="•"/>
            </a:pPr>
            <a:r>
              <a:rPr lang="en-US" sz="2000" dirty="0">
                <a:cs typeface="Arial" charset="0"/>
              </a:rPr>
              <a:t>The Production Possibility Frontier (PPF) allows us to determine how an </a:t>
            </a:r>
            <a:r>
              <a:rPr lang="en-US" sz="2000" u="sng" dirty="0">
                <a:solidFill>
                  <a:srgbClr val="006400"/>
                </a:solidFill>
                <a:cs typeface="Arial" charset="0"/>
              </a:rPr>
              <a:t>economy</a:t>
            </a:r>
            <a:r>
              <a:rPr lang="en-US" sz="2000" dirty="0">
                <a:cs typeface="Arial" charset="0"/>
              </a:rPr>
              <a:t> can allocate its resources in order to achieve optimal output. Knowing this will lead countries to specialize and trade products amongst each other rather than each producing all the products it needs. </a:t>
            </a:r>
          </a:p>
        </p:txBody>
      </p:sp>
    </p:spTree>
    <p:extLst>
      <p:ext uri="{BB962C8B-B14F-4D97-AF65-F5344CB8AC3E}">
        <p14:creationId xmlns:p14="http://schemas.microsoft.com/office/powerpoint/2010/main" val="3764554477"/>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4" name="Rectangle 2"/>
          <p:cNvSpPr txBox="1">
            <a:spLocks noChangeArrowheads="1"/>
          </p:cNvSpPr>
          <p:nvPr/>
        </p:nvSpPr>
        <p:spPr>
          <a:xfrm>
            <a:off x="1905000" y="76200"/>
            <a:ext cx="4724400" cy="1143000"/>
          </a:xfrm>
          <a:prstGeom prst="rect">
            <a:avLst/>
          </a:prstGeom>
        </p:spPr>
        <p:txBody>
          <a:bodyPr/>
          <a:lstStyle>
            <a:lvl1pPr algn="l" rtl="0" eaLnBrk="0" fontAlgn="base" hangingPunct="0">
              <a:spcBef>
                <a:spcPct val="0"/>
              </a:spcBef>
              <a:spcAft>
                <a:spcPct val="0"/>
              </a:spcAft>
              <a:defRPr sz="4000" b="1">
                <a:solidFill>
                  <a:srgbClr val="FFCC00"/>
                </a:solidFill>
                <a:latin typeface="+mj-lt"/>
                <a:ea typeface="+mj-ea"/>
                <a:cs typeface="+mj-cs"/>
              </a:defRPr>
            </a:lvl1pPr>
            <a:lvl2pPr algn="l" rtl="0" eaLnBrk="0" fontAlgn="base" hangingPunct="0">
              <a:spcBef>
                <a:spcPct val="0"/>
              </a:spcBef>
              <a:spcAft>
                <a:spcPct val="0"/>
              </a:spcAft>
              <a:defRPr sz="4000" b="1">
                <a:solidFill>
                  <a:srgbClr val="FFCC00"/>
                </a:solidFill>
                <a:latin typeface="Arial" charset="0"/>
              </a:defRPr>
            </a:lvl2pPr>
            <a:lvl3pPr algn="l" rtl="0" eaLnBrk="0" fontAlgn="base" hangingPunct="0">
              <a:spcBef>
                <a:spcPct val="0"/>
              </a:spcBef>
              <a:spcAft>
                <a:spcPct val="0"/>
              </a:spcAft>
              <a:defRPr sz="4000" b="1">
                <a:solidFill>
                  <a:srgbClr val="FFCC00"/>
                </a:solidFill>
                <a:latin typeface="Arial" charset="0"/>
              </a:defRPr>
            </a:lvl3pPr>
            <a:lvl4pPr algn="l" rtl="0" eaLnBrk="0" fontAlgn="base" hangingPunct="0">
              <a:spcBef>
                <a:spcPct val="0"/>
              </a:spcBef>
              <a:spcAft>
                <a:spcPct val="0"/>
              </a:spcAft>
              <a:defRPr sz="4000" b="1">
                <a:solidFill>
                  <a:srgbClr val="FFCC00"/>
                </a:solidFill>
                <a:latin typeface="Arial" charset="0"/>
              </a:defRPr>
            </a:lvl4pPr>
            <a:lvl5pPr algn="l" rtl="0" eaLnBrk="0" fontAlgn="base" hangingPunct="0">
              <a:spcBef>
                <a:spcPct val="0"/>
              </a:spcBef>
              <a:spcAft>
                <a:spcPct val="0"/>
              </a:spcAft>
              <a:defRPr sz="4000" b="1">
                <a:solidFill>
                  <a:srgbClr val="FFCC00"/>
                </a:solidFill>
                <a:latin typeface="Arial" charset="0"/>
              </a:defRPr>
            </a:lvl5pPr>
            <a:lvl6pPr marL="457200" algn="l" rtl="0" eaLnBrk="0" fontAlgn="base" hangingPunct="0">
              <a:spcBef>
                <a:spcPct val="0"/>
              </a:spcBef>
              <a:spcAft>
                <a:spcPct val="0"/>
              </a:spcAft>
              <a:defRPr sz="4000" b="1">
                <a:solidFill>
                  <a:srgbClr val="FFCC00"/>
                </a:solidFill>
                <a:latin typeface="Arial" charset="0"/>
              </a:defRPr>
            </a:lvl6pPr>
            <a:lvl7pPr marL="914400" algn="l" rtl="0" eaLnBrk="0" fontAlgn="base" hangingPunct="0">
              <a:spcBef>
                <a:spcPct val="0"/>
              </a:spcBef>
              <a:spcAft>
                <a:spcPct val="0"/>
              </a:spcAft>
              <a:defRPr sz="4000" b="1">
                <a:solidFill>
                  <a:srgbClr val="FFCC00"/>
                </a:solidFill>
                <a:latin typeface="Arial" charset="0"/>
              </a:defRPr>
            </a:lvl7pPr>
            <a:lvl8pPr marL="1371600" algn="l" rtl="0" eaLnBrk="0" fontAlgn="base" hangingPunct="0">
              <a:spcBef>
                <a:spcPct val="0"/>
              </a:spcBef>
              <a:spcAft>
                <a:spcPct val="0"/>
              </a:spcAft>
              <a:defRPr sz="4000" b="1">
                <a:solidFill>
                  <a:srgbClr val="FFCC00"/>
                </a:solidFill>
                <a:latin typeface="Arial" charset="0"/>
              </a:defRPr>
            </a:lvl8pPr>
            <a:lvl9pPr marL="1828800" algn="l" rtl="0" eaLnBrk="0" fontAlgn="base" hangingPunct="0">
              <a:spcBef>
                <a:spcPct val="0"/>
              </a:spcBef>
              <a:spcAft>
                <a:spcPct val="0"/>
              </a:spcAft>
              <a:defRPr sz="4000" b="1">
                <a:solidFill>
                  <a:srgbClr val="FFCC00"/>
                </a:solidFill>
                <a:latin typeface="Arial" charset="0"/>
              </a:defRPr>
            </a:lvl9pPr>
          </a:lstStyle>
          <a:p>
            <a:pPr>
              <a:defRPr/>
            </a:pPr>
            <a:r>
              <a:rPr lang="en-US" kern="0" dirty="0" smtClean="0"/>
              <a:t>             </a:t>
            </a:r>
            <a:r>
              <a:rPr lang="en-US" i="1" u="sng" kern="0" dirty="0" smtClean="0">
                <a:solidFill>
                  <a:schemeClr val="bg1"/>
                </a:solidFill>
              </a:rPr>
              <a:t>ECONOMICS</a:t>
            </a:r>
          </a:p>
        </p:txBody>
      </p:sp>
      <p:sp>
        <p:nvSpPr>
          <p:cNvPr id="5" name="TextBox 4"/>
          <p:cNvSpPr txBox="1"/>
          <p:nvPr/>
        </p:nvSpPr>
        <p:spPr>
          <a:xfrm>
            <a:off x="1582479" y="1676400"/>
            <a:ext cx="6629400" cy="461665"/>
          </a:xfrm>
          <a:prstGeom prst="rect">
            <a:avLst/>
          </a:prstGeom>
          <a:solidFill>
            <a:schemeClr val="bg1"/>
          </a:solidFill>
        </p:spPr>
        <p:txBody>
          <a:bodyPr wrap="square" rtlCol="0">
            <a:spAutoFit/>
          </a:bodyPr>
          <a:lstStyle/>
          <a:p>
            <a:r>
              <a:rPr lang="en-US" dirty="0" smtClean="0">
                <a:hlinkClick r:id="rId2"/>
              </a:rPr>
              <a:t>Al Jolson - Brother can you spare a Dime - YouTube</a:t>
            </a:r>
            <a:endParaRPr lang="en-US" dirty="0"/>
          </a:p>
        </p:txBody>
      </p:sp>
      <p:sp>
        <p:nvSpPr>
          <p:cNvPr id="9" name="TextBox 2"/>
          <p:cNvSpPr txBox="1">
            <a:spLocks noChangeArrowheads="1"/>
          </p:cNvSpPr>
          <p:nvPr/>
        </p:nvSpPr>
        <p:spPr bwMode="auto">
          <a:xfrm>
            <a:off x="1365398" y="4267200"/>
            <a:ext cx="6553200" cy="1384995"/>
          </a:xfrm>
          <a:prstGeom prst="rect">
            <a:avLst/>
          </a:prstGeom>
          <a:solidFill>
            <a:schemeClr val="bg1"/>
          </a:solidFill>
          <a:ln w="9525">
            <a:noFill/>
            <a:miter lim="800000"/>
            <a:headEnd/>
            <a:tailEnd/>
          </a:ln>
        </p:spPr>
        <p:txBody>
          <a:bodyPr wrap="square">
            <a:spAutoFit/>
          </a:bodyPr>
          <a:lstStyle/>
          <a:p>
            <a:pPr algn="ctr"/>
            <a:r>
              <a:rPr lang="en-US" sz="2800" b="1" i="1" dirty="0">
                <a:effectLst>
                  <a:outerShdw blurRad="38100" dist="38100" dir="2700000" algn="tl">
                    <a:srgbClr val="000000">
                      <a:alpha val="43137"/>
                    </a:srgbClr>
                  </a:outerShdw>
                </a:effectLst>
              </a:rPr>
              <a:t>“Thrift  comes too late when you find it at the bottom of your purse”</a:t>
            </a:r>
          </a:p>
          <a:p>
            <a:pPr algn="ctr"/>
            <a:r>
              <a:rPr lang="en-US" sz="2800" b="1" i="1" dirty="0">
                <a:effectLst>
                  <a:outerShdw blurRad="38100" dist="38100" dir="2700000" algn="tl">
                    <a:srgbClr val="000000">
                      <a:alpha val="43137"/>
                    </a:srgbClr>
                  </a:outerShdw>
                </a:effectLst>
              </a:rPr>
              <a:t> - Seneca</a:t>
            </a:r>
          </a:p>
        </p:txBody>
      </p:sp>
    </p:spTree>
    <p:extLst>
      <p:ext uri="{BB962C8B-B14F-4D97-AF65-F5344CB8AC3E}">
        <p14:creationId xmlns:p14="http://schemas.microsoft.com/office/powerpoint/2010/main" val="348764719"/>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50</a:t>
            </a:fld>
            <a:endParaRPr lang="en-US"/>
          </a:p>
        </p:txBody>
      </p:sp>
      <p:sp>
        <p:nvSpPr>
          <p:cNvPr id="3" name="Rectangle 2"/>
          <p:cNvSpPr/>
          <p:nvPr/>
        </p:nvSpPr>
        <p:spPr>
          <a:xfrm>
            <a:off x="3993842" y="667266"/>
            <a:ext cx="851515" cy="369332"/>
          </a:xfrm>
          <a:prstGeom prst="rect">
            <a:avLst/>
          </a:prstGeom>
        </p:spPr>
        <p:txBody>
          <a:bodyPr wrap="none">
            <a:spAutoFit/>
          </a:bodyPr>
          <a:lstStyle/>
          <a:p>
            <a:r>
              <a:rPr lang="en-US" sz="1800" i="1" u="sng" dirty="0"/>
              <a:t>Review</a:t>
            </a:r>
            <a:endParaRPr lang="en-US" sz="1800" dirty="0"/>
          </a:p>
        </p:txBody>
      </p:sp>
      <p:sp>
        <p:nvSpPr>
          <p:cNvPr id="4" name="TextBox 3"/>
          <p:cNvSpPr txBox="1"/>
          <p:nvPr/>
        </p:nvSpPr>
        <p:spPr>
          <a:xfrm>
            <a:off x="1295400" y="1313793"/>
            <a:ext cx="6858000" cy="4708981"/>
          </a:xfrm>
          <a:prstGeom prst="rect">
            <a:avLst/>
          </a:prstGeom>
          <a:solidFill>
            <a:srgbClr val="F2F2F2">
              <a:alpha val="69804"/>
            </a:srgbClr>
          </a:solidFill>
        </p:spPr>
        <p:txBody>
          <a:bodyPr wrap="square" rtlCol="0">
            <a:spAutoFit/>
          </a:bodyPr>
          <a:lstStyle/>
          <a:p>
            <a:pPr fontAlgn="ctr">
              <a:buFontTx/>
              <a:buChar char="•"/>
            </a:pPr>
            <a:r>
              <a:rPr lang="en-US" sz="2000" dirty="0">
                <a:cs typeface="Arial" charset="0"/>
              </a:rPr>
              <a:t>Demand and supply refer to the relationship price has with the quantity consumers demand and the quantity supplied by producers. As price increases, quantity demanded decreases and quantity supplied increases. </a:t>
            </a:r>
            <a:br>
              <a:rPr lang="en-US" sz="2000" dirty="0">
                <a:cs typeface="Arial" charset="0"/>
              </a:rPr>
            </a:br>
            <a:endParaRPr lang="en-US" sz="2000" dirty="0">
              <a:cs typeface="Arial" charset="0"/>
            </a:endParaRPr>
          </a:p>
          <a:p>
            <a:pPr fontAlgn="ctr">
              <a:buFontTx/>
              <a:buChar char="•"/>
            </a:pPr>
            <a:r>
              <a:rPr lang="en-US" sz="2000" dirty="0">
                <a:cs typeface="Arial" charset="0"/>
              </a:rPr>
              <a:t>Elasticity tells us how much quantity demanded or supplied changes when there is a change in price. The more the quantity changes, the more elastic the good or service. Products whose quantity supplied or demanded does not change much with a change in price are considered inelastic. </a:t>
            </a:r>
            <a:br>
              <a:rPr lang="en-US" sz="2000" dirty="0">
                <a:cs typeface="Arial" charset="0"/>
              </a:rPr>
            </a:br>
            <a:endParaRPr lang="en-US" sz="2000" dirty="0">
              <a:cs typeface="Arial" charset="0"/>
            </a:endParaRPr>
          </a:p>
          <a:p>
            <a:pPr fontAlgn="ctr">
              <a:buFontTx/>
              <a:buChar char="•"/>
            </a:pPr>
            <a:r>
              <a:rPr lang="en-US" sz="2000" dirty="0">
                <a:cs typeface="Arial" charset="0"/>
              </a:rPr>
              <a:t>Utility is the amount of benefit a consumer receives from a given good or service. Economists use utility to determine how an individual can get the most satisfaction out of his or her available resources. </a:t>
            </a:r>
          </a:p>
        </p:txBody>
      </p:sp>
    </p:spTree>
    <p:extLst>
      <p:ext uri="{BB962C8B-B14F-4D97-AF65-F5344CB8AC3E}">
        <p14:creationId xmlns:p14="http://schemas.microsoft.com/office/powerpoint/2010/main" val="2556941786"/>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51</a:t>
            </a:fld>
            <a:endParaRPr lang="en-US"/>
          </a:p>
        </p:txBody>
      </p:sp>
      <p:sp>
        <p:nvSpPr>
          <p:cNvPr id="3" name="Rectangle 2"/>
          <p:cNvSpPr/>
          <p:nvPr/>
        </p:nvSpPr>
        <p:spPr>
          <a:xfrm>
            <a:off x="4298642" y="1524000"/>
            <a:ext cx="851515" cy="369332"/>
          </a:xfrm>
          <a:prstGeom prst="rect">
            <a:avLst/>
          </a:prstGeom>
        </p:spPr>
        <p:txBody>
          <a:bodyPr wrap="none">
            <a:spAutoFit/>
          </a:bodyPr>
          <a:lstStyle/>
          <a:p>
            <a:r>
              <a:rPr lang="en-US" sz="1800" i="1" u="sng" dirty="0"/>
              <a:t>Review</a:t>
            </a:r>
            <a:endParaRPr lang="en-US" sz="1800" dirty="0"/>
          </a:p>
        </p:txBody>
      </p:sp>
      <p:sp>
        <p:nvSpPr>
          <p:cNvPr id="4" name="TextBox 3"/>
          <p:cNvSpPr txBox="1"/>
          <p:nvPr/>
        </p:nvSpPr>
        <p:spPr>
          <a:xfrm>
            <a:off x="2057400" y="2133600"/>
            <a:ext cx="5334000" cy="3170099"/>
          </a:xfrm>
          <a:prstGeom prst="rect">
            <a:avLst/>
          </a:prstGeom>
          <a:noFill/>
        </p:spPr>
        <p:txBody>
          <a:bodyPr wrap="square" rtlCol="0">
            <a:spAutoFit/>
          </a:bodyPr>
          <a:lstStyle/>
          <a:p>
            <a:pPr fontAlgn="ctr">
              <a:buFontTx/>
              <a:buChar char="•"/>
            </a:pPr>
            <a:r>
              <a:rPr lang="en-US" sz="2000" dirty="0">
                <a:cs typeface="Arial" charset="0"/>
              </a:rPr>
              <a:t>Market economies are assumed to have many buyers and sellers, high competition and many substitutes. Monopolies characterize industries in which the supplier determines prices and high barriers prevent any competitors from entering the market. Oligopolies are industries with a few interdependent companies. Perfect competition represents an economy with many </a:t>
            </a:r>
            <a:r>
              <a:rPr lang="en-US" sz="2000" u="sng" dirty="0">
                <a:solidFill>
                  <a:srgbClr val="006400"/>
                </a:solidFill>
                <a:cs typeface="Arial" charset="0"/>
              </a:rPr>
              <a:t>businesses</a:t>
            </a:r>
            <a:r>
              <a:rPr lang="en-US" sz="2000" dirty="0">
                <a:cs typeface="Arial" charset="0"/>
              </a:rPr>
              <a:t> competing with one another for consumer interest and profits. </a:t>
            </a:r>
          </a:p>
        </p:txBody>
      </p:sp>
    </p:spTree>
    <p:extLst>
      <p:ext uri="{BB962C8B-B14F-4D97-AF65-F5344CB8AC3E}">
        <p14:creationId xmlns:p14="http://schemas.microsoft.com/office/powerpoint/2010/main" val="574848557"/>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6</a:t>
            </a:fld>
            <a:endParaRPr lang="en-US"/>
          </a:p>
        </p:txBody>
      </p:sp>
      <p:sp>
        <p:nvSpPr>
          <p:cNvPr id="4" name="Rectangle 3"/>
          <p:cNvSpPr txBox="1">
            <a:spLocks noChangeArrowheads="1"/>
          </p:cNvSpPr>
          <p:nvPr/>
        </p:nvSpPr>
        <p:spPr>
          <a:xfrm>
            <a:off x="1676400" y="2438400"/>
            <a:ext cx="5562600" cy="2362200"/>
          </a:xfrm>
          <a:prstGeom prst="rect">
            <a:avLst/>
          </a:prstGeom>
          <a:solidFill>
            <a:srgbClr val="F2F2F2">
              <a:alpha val="80000"/>
            </a:srgbClr>
          </a:solidFill>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900" i="1" dirty="0" smtClean="0">
                <a:effectLst>
                  <a:outerShdw blurRad="38100" dist="38100" dir="2700000" algn="tl">
                    <a:srgbClr val="000000">
                      <a:alpha val="43137"/>
                    </a:srgbClr>
                  </a:outerShdw>
                </a:effectLst>
              </a:rPr>
              <a:t>Study of the allocation of scarce resources which include land, labor, and capital (including human)</a:t>
            </a:r>
          </a:p>
          <a:p>
            <a:pPr fontAlgn="auto">
              <a:spcAft>
                <a:spcPts val="0"/>
              </a:spcAft>
            </a:pPr>
            <a:r>
              <a:rPr lang="en-US" sz="1900" i="1" dirty="0" smtClean="0">
                <a:effectLst>
                  <a:outerShdw blurRad="38100" dist="38100" dir="2700000" algn="tl">
                    <a:srgbClr val="000000">
                      <a:alpha val="43137"/>
                    </a:srgbClr>
                  </a:outerShdw>
                </a:effectLst>
              </a:rPr>
              <a:t>Assumes Individuals are rational</a:t>
            </a:r>
          </a:p>
          <a:p>
            <a:pPr fontAlgn="auto">
              <a:spcAft>
                <a:spcPts val="0"/>
              </a:spcAft>
            </a:pPr>
            <a:r>
              <a:rPr lang="en-US" sz="1900" i="1" dirty="0" smtClean="0">
                <a:effectLst>
                  <a:outerShdw blurRad="38100" dist="38100" dir="2700000" algn="tl">
                    <a:srgbClr val="000000">
                      <a:alpha val="43137"/>
                    </a:srgbClr>
                  </a:outerShdw>
                </a:effectLst>
              </a:rPr>
              <a:t>Assumes Individuals act in self-interest</a:t>
            </a:r>
          </a:p>
          <a:p>
            <a:pPr fontAlgn="auto">
              <a:spcAft>
                <a:spcPts val="0"/>
              </a:spcAft>
            </a:pPr>
            <a:r>
              <a:rPr lang="en-US" sz="1900" i="1" dirty="0" smtClean="0">
                <a:effectLst>
                  <a:outerShdw blurRad="38100" dist="38100" dir="2700000" algn="tl">
                    <a:srgbClr val="000000">
                      <a:alpha val="43137"/>
                    </a:srgbClr>
                  </a:outerShdw>
                </a:effectLst>
              </a:rPr>
              <a:t>Unlimited wants, finite resources</a:t>
            </a:r>
          </a:p>
          <a:p>
            <a:pPr fontAlgn="auto">
              <a:spcAft>
                <a:spcPts val="0"/>
              </a:spcAft>
            </a:pPr>
            <a:r>
              <a:rPr lang="en-US" sz="1900" i="1" dirty="0" smtClean="0">
                <a:effectLst>
                  <a:outerShdw blurRad="38100" dist="38100" dir="2700000" algn="tl">
                    <a:srgbClr val="000000">
                      <a:alpha val="43137"/>
                    </a:srgbClr>
                  </a:outerShdw>
                </a:effectLst>
              </a:rPr>
              <a:t>Macro and Micro economics</a:t>
            </a:r>
          </a:p>
          <a:p>
            <a:pPr fontAlgn="auto">
              <a:spcAft>
                <a:spcPts val="0"/>
              </a:spcAft>
            </a:pPr>
            <a:r>
              <a:rPr lang="en-US" sz="1900" i="1" dirty="0" smtClean="0">
                <a:effectLst>
                  <a:outerShdw blurRad="38100" dist="38100" dir="2700000" algn="tl">
                    <a:srgbClr val="000000">
                      <a:alpha val="43137"/>
                    </a:srgbClr>
                  </a:outerShdw>
                </a:effectLst>
              </a:rPr>
              <a:t>Concept of Adam Smith’s invisible hand</a:t>
            </a:r>
          </a:p>
          <a:p>
            <a:pPr fontAlgn="auto">
              <a:spcAft>
                <a:spcPts val="0"/>
              </a:spcAft>
              <a:buFontTx/>
              <a:buChar char="-"/>
            </a:pPr>
            <a:endParaRPr lang="en-US" sz="2400" i="1" dirty="0" smtClean="0">
              <a:latin typeface="Times New Roman" pitchFamily="18" charset="0"/>
            </a:endParaRPr>
          </a:p>
        </p:txBody>
      </p:sp>
      <p:sp>
        <p:nvSpPr>
          <p:cNvPr id="3" name="Rectangle 2"/>
          <p:cNvSpPr/>
          <p:nvPr/>
        </p:nvSpPr>
        <p:spPr>
          <a:xfrm>
            <a:off x="2768777" y="990600"/>
            <a:ext cx="337784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Economics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58130135"/>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7</a:t>
            </a:fld>
            <a:endParaRPr lang="en-US"/>
          </a:p>
        </p:txBody>
      </p:sp>
      <p:sp>
        <p:nvSpPr>
          <p:cNvPr id="4" name="Rectangle 3"/>
          <p:cNvSpPr/>
          <p:nvPr/>
        </p:nvSpPr>
        <p:spPr>
          <a:xfrm>
            <a:off x="1524000" y="1676400"/>
            <a:ext cx="6096000" cy="3416320"/>
          </a:xfrm>
          <a:prstGeom prst="rect">
            <a:avLst/>
          </a:prstGeom>
          <a:solidFill>
            <a:srgbClr val="C4BD97">
              <a:alpha val="89804"/>
            </a:srgbClr>
          </a:solidFill>
        </p:spPr>
        <p:txBody>
          <a:bodyPr wrap="square">
            <a:spAutoFit/>
          </a:bodyPr>
          <a:lstStyle/>
          <a:p>
            <a:pPr algn="ctr"/>
            <a:r>
              <a:rPr lang="en-US" dirty="0" smtClean="0"/>
              <a:t>I am for doing good to the poor, but...I think the best way of doing good to the poor, is not making them easy in poverty, but leading or driving them out of it. I observed...that the more public provisions were made for the poor, the less they provided for themselves, and of course became poorer. And, on the contrary, the less was done for them, the more they did for themselves, and became richer.</a:t>
            </a:r>
            <a:endParaRPr lang="en-US" dirty="0"/>
          </a:p>
        </p:txBody>
      </p:sp>
    </p:spTree>
    <p:extLst>
      <p:ext uri="{BB962C8B-B14F-4D97-AF65-F5344CB8AC3E}">
        <p14:creationId xmlns:p14="http://schemas.microsoft.com/office/powerpoint/2010/main" val="3556825969"/>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6" name="Picture 2" descr="http://www.motherjones.com/files/images/blog_economy_word_map_july_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47" y="2286000"/>
            <a:ext cx="4406705"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89734" y="685800"/>
            <a:ext cx="5791200" cy="584775"/>
          </a:xfrm>
          <a:prstGeom prst="rect">
            <a:avLst/>
          </a:prstGeom>
          <a:noFill/>
        </p:spPr>
        <p:txBody>
          <a:bodyPr wrap="square" rtlCol="0">
            <a:spAutoFit/>
          </a:bodyPr>
          <a:lstStyle/>
          <a:p>
            <a:pPr algn="ctr"/>
            <a:r>
              <a:rPr lang="en-US" sz="3200" u="sng" dirty="0" smtClean="0"/>
              <a:t>The Economy in 50 Words</a:t>
            </a:r>
            <a:endParaRPr lang="en-US" sz="3200" u="sng"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9</a:t>
            </a:fld>
            <a:endParaRPr lang="en-US"/>
          </a:p>
        </p:txBody>
      </p:sp>
      <p:sp>
        <p:nvSpPr>
          <p:cNvPr id="5" name="TextBox 1"/>
          <p:cNvSpPr txBox="1">
            <a:spLocks noChangeArrowheads="1"/>
          </p:cNvSpPr>
          <p:nvPr/>
        </p:nvSpPr>
        <p:spPr bwMode="auto">
          <a:xfrm>
            <a:off x="2057400" y="914400"/>
            <a:ext cx="4572000" cy="4401205"/>
          </a:xfrm>
          <a:prstGeom prst="rect">
            <a:avLst/>
          </a:prstGeom>
          <a:noFill/>
          <a:ln w="9525">
            <a:noFill/>
            <a:miter lim="800000"/>
            <a:headEnd/>
            <a:tailEnd/>
          </a:ln>
        </p:spPr>
        <p:txBody>
          <a:bodyPr wrap="square">
            <a:spAutoFit/>
          </a:bodyPr>
          <a:lstStyle/>
          <a:p>
            <a:pPr algn="ctr"/>
            <a:r>
              <a:rPr lang="en-US" sz="2800" b="1" i="1" dirty="0">
                <a:effectLst>
                  <a:outerShdw blurRad="38100" dist="38100" dir="2700000" algn="tl">
                    <a:srgbClr val="000000">
                      <a:alpha val="43137"/>
                    </a:srgbClr>
                  </a:outerShdw>
                </a:effectLst>
              </a:rPr>
              <a:t>“A wise and frugal government, which shall leave men free to regulate their own pursuits of industry and improvement, and shall not take from the mouth of labor the bread it has earned – this is the sum of good government.”</a:t>
            </a:r>
          </a:p>
          <a:p>
            <a:pPr algn="ctr"/>
            <a:r>
              <a:rPr lang="en-US" sz="2800" b="1" i="1" dirty="0">
                <a:effectLst>
                  <a:outerShdw blurRad="38100" dist="38100" dir="2700000" algn="tl">
                    <a:srgbClr val="000000">
                      <a:alpha val="43137"/>
                    </a:srgbClr>
                  </a:outerShdw>
                </a:effectLst>
              </a:rPr>
              <a:t>-Thomas Jefferson</a:t>
            </a:r>
          </a:p>
        </p:txBody>
      </p:sp>
    </p:spTree>
    <p:extLst>
      <p:ext uri="{BB962C8B-B14F-4D97-AF65-F5344CB8AC3E}">
        <p14:creationId xmlns:p14="http://schemas.microsoft.com/office/powerpoint/2010/main" val="366113558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5940</TotalTime>
  <Words>2677</Words>
  <Application>Microsoft Office PowerPoint</Application>
  <PresentationFormat>On-screen Show (4:3)</PresentationFormat>
  <Paragraphs>219</Paragraphs>
  <Slides>51</Slides>
  <Notes>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Fusion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Economics for Investing</dc:title>
  <dc:creator>Prof. Kuhle</dc:creator>
  <cp:lastModifiedBy>James Kuhle</cp:lastModifiedBy>
  <cp:revision>340</cp:revision>
  <dcterms:created xsi:type="dcterms:W3CDTF">1998-06-30T18:28:06Z</dcterms:created>
  <dcterms:modified xsi:type="dcterms:W3CDTF">2015-01-16T16:40:32Z</dcterms:modified>
</cp:coreProperties>
</file>