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9"/>
  </p:notesMasterIdLst>
  <p:sldIdLst>
    <p:sldId id="297" r:id="rId2"/>
    <p:sldId id="321" r:id="rId3"/>
    <p:sldId id="300" r:id="rId4"/>
    <p:sldId id="299" r:id="rId5"/>
    <p:sldId id="301" r:id="rId6"/>
    <p:sldId id="305" r:id="rId7"/>
    <p:sldId id="304" r:id="rId8"/>
    <p:sldId id="322" r:id="rId9"/>
    <p:sldId id="303" r:id="rId10"/>
    <p:sldId id="302" r:id="rId11"/>
    <p:sldId id="270" r:id="rId12"/>
    <p:sldId id="271" r:id="rId13"/>
    <p:sldId id="272" r:id="rId14"/>
    <p:sldId id="273" r:id="rId15"/>
    <p:sldId id="274" r:id="rId16"/>
    <p:sldId id="307" r:id="rId17"/>
    <p:sldId id="308" r:id="rId18"/>
    <p:sldId id="315" r:id="rId19"/>
    <p:sldId id="278" r:id="rId20"/>
    <p:sldId id="310" r:id="rId21"/>
    <p:sldId id="309"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314" r:id="rId35"/>
    <p:sldId id="313" r:id="rId36"/>
    <p:sldId id="312" r:id="rId37"/>
    <p:sldId id="294" r:id="rId3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FFFFFF"/>
    <a:srgbClr val="000000"/>
    <a:srgbClr val="0D47FF"/>
    <a:srgbClr val="9BB3FF"/>
    <a:srgbClr val="D2D2F4"/>
    <a:srgbClr val="339966"/>
    <a:srgbClr val="FFCC00"/>
    <a:srgbClr val="0000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40" autoAdjust="0"/>
    <p:restoredTop sz="84656" autoAdjust="0"/>
  </p:normalViewPr>
  <p:slideViewPr>
    <p:cSldViewPr>
      <p:cViewPr>
        <p:scale>
          <a:sx n="50" d="100"/>
          <a:sy n="50" d="100"/>
        </p:scale>
        <p:origin x="-1856" y="-2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0" d="100"/>
        <a:sy n="60" d="100"/>
      </p:scale>
      <p:origin x="0" y="954"/>
    </p:cViewPr>
  </p:sorterViewPr>
  <p:notesViewPr>
    <p:cSldViewPr>
      <p:cViewPr varScale="1">
        <p:scale>
          <a:sx n="56" d="100"/>
          <a:sy n="56" d="100"/>
        </p:scale>
        <p:origin x="-282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1638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399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1639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6842AFFC-2471-4467-9A9C-F80BD1C6EBDF}" type="slidenum">
              <a:rPr lang="en-US"/>
              <a:pPr>
                <a:defRPr/>
              </a:pPr>
              <a:t>‹#›</a:t>
            </a:fld>
            <a:endParaRPr lang="en-US"/>
          </a:p>
        </p:txBody>
      </p:sp>
    </p:spTree>
    <p:extLst>
      <p:ext uri="{BB962C8B-B14F-4D97-AF65-F5344CB8AC3E}">
        <p14:creationId xmlns:p14="http://schemas.microsoft.com/office/powerpoint/2010/main" val="25322602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Notice that stock A,B,</a:t>
            </a:r>
            <a:r>
              <a:rPr lang="en-US" baseline="0" dirty="0" smtClean="0"/>
              <a:t> and C all have the same expected return of “0”, but the expected return on the Market is -2%. However notice that the calculated standard deviations for stocks A,B, and C vary widely suggesting different degrees of risk. So in this case the best investment would be Stock A with the smallest standard deviation of .2%.</a:t>
            </a:r>
            <a:endParaRPr lang="en-US" dirty="0"/>
          </a:p>
        </p:txBody>
      </p:sp>
      <p:sp>
        <p:nvSpPr>
          <p:cNvPr id="4" name="Slide Number Placeholder 3"/>
          <p:cNvSpPr>
            <a:spLocks noGrp="1"/>
          </p:cNvSpPr>
          <p:nvPr>
            <p:ph type="sldNum" sz="quarter" idx="10"/>
          </p:nvPr>
        </p:nvSpPr>
        <p:spPr/>
        <p:txBody>
          <a:bodyPr/>
          <a:lstStyle/>
          <a:p>
            <a:pPr>
              <a:defRPr/>
            </a:pPr>
            <a:fld id="{6842AFFC-2471-4467-9A9C-F80BD1C6EBDF}" type="slidenum">
              <a:rPr lang="en-US" smtClean="0"/>
              <a:pPr>
                <a:defRPr/>
              </a:pPr>
              <a:t>17</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842AFFC-2471-4467-9A9C-F80BD1C6EBDF}" type="slidenum">
              <a:rPr lang="en-US" smtClean="0"/>
              <a:pPr>
                <a:defRPr/>
              </a:pPr>
              <a:t>33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562600" cy="4800600"/>
          </a:xfrm>
        </p:spPr>
        <p:txBody>
          <a:bodyPr>
            <a:normAutofit/>
          </a:bodyPr>
          <a:lstStyle/>
          <a:p>
            <a:r>
              <a:rPr lang="en-US" dirty="0" smtClean="0"/>
              <a:t>Cash is depleted to pay for the promised returns to clients. In order to keep </a:t>
            </a:r>
            <a:r>
              <a:rPr lang="en-US" sz="1400" dirty="0" smtClean="0"/>
              <a:t>going, the Ponzi scheme must attract new client deposits to artificially prop up the investments section of the balance sheet so that the new cash can be used to pay the returns from the investments to earlier investors. In reality, however, the own section of the balance sheet is going down, and therefore the worth is also going down, eventually slipping into negative territory. The result is a constant need for cash, which puts pressure on the firm to attract greater and greater investments at an increasingly rapid rate to pay out those investors seeking redemptions.</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400" dirty="0" smtClean="0"/>
              <a:t>It's not difficult to see that Ponzi schemes eventually run into trouble. The cycle stops and the scheme collapses when redemptions exceed assets, which turned out to be Madoff's downfall: the recent economic downturn generated more redemptions than his firm could afford to pay out, which led to his confession to his sons on the evening of December 10. What is remarkable about Madoff's firm is how it stayed in business for decades, while Ponzi's original scheme, for instance, was discovered within a year.</a:t>
            </a:r>
            <a:br>
              <a:rPr lang="en-US" sz="1400" dirty="0" smtClean="0"/>
            </a:br>
            <a:endParaRPr lang="en-US" sz="1400" dirty="0" smtClean="0"/>
          </a:p>
          <a:p>
            <a:endParaRPr lang="en-US" dirty="0"/>
          </a:p>
        </p:txBody>
      </p:sp>
      <p:sp>
        <p:nvSpPr>
          <p:cNvPr id="4" name="Slide Number Placeholder 3"/>
          <p:cNvSpPr>
            <a:spLocks noGrp="1"/>
          </p:cNvSpPr>
          <p:nvPr>
            <p:ph type="sldNum" sz="quarter" idx="10"/>
          </p:nvPr>
        </p:nvSpPr>
        <p:spPr/>
        <p:txBody>
          <a:bodyPr/>
          <a:lstStyle/>
          <a:p>
            <a:pPr>
              <a:defRPr/>
            </a:pPr>
            <a:fld id="{6842AFFC-2471-4467-9A9C-F80BD1C6EBDF}" type="slidenum">
              <a:rPr lang="en-US" smtClean="0"/>
              <a:pPr>
                <a:defRPr/>
              </a:pPr>
              <a:t>35</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57200" y="4343400"/>
            <a:ext cx="5943600" cy="4114800"/>
          </a:xfrm>
        </p:spPr>
        <p:txBody>
          <a:bodyPr>
            <a:normAutofit/>
          </a:bodyPr>
          <a:lstStyle/>
          <a:p>
            <a:r>
              <a:rPr lang="en-US" dirty="0" smtClean="0"/>
              <a:t>Madoff's firm offered what most investors seek — low risk and high returns. This should have fallen under the "too good to be true" category, as these concepts are fundamentally at odds. Investors should have seen red flags when they saw that no other investment firms were able to match or even come close to the performance of Madoff's investments. In general, investors accept tradeoffs along a scale of returns, with progressively higher returns generating correspondingly higher risk. In both up and down years, however, investments made by Madoff's firm returned its clients between 12 and 13 percent like clockwork — an unusually steady rate.</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Ponzi schemes generate an unsustainable cycle of acquisitions and redemptions. The balance sheet graphics below help illustrate what a Ponzi scheme looks like. Balance sheets depict what a company owns and what it owes. Let's first look at a normal balance sheet, and then one of a Ponzi scheme.</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In the case of an investment firm, for example, the "own" part of the balance sheet includes the investments the company makes and any cash it has on hand. The client deposits are the "owe" part of the balance sheet (the company owes its clients the deposits). In a non-fraudulent company, the investments (own) would grow, and the "worth" would grow.</a:t>
            </a:r>
          </a:p>
          <a:p>
            <a:endParaRPr lang="en-US" dirty="0"/>
          </a:p>
        </p:txBody>
      </p:sp>
      <p:sp>
        <p:nvSpPr>
          <p:cNvPr id="4" name="Slide Number Placeholder 3"/>
          <p:cNvSpPr>
            <a:spLocks noGrp="1"/>
          </p:cNvSpPr>
          <p:nvPr>
            <p:ph type="sldNum" sz="quarter" idx="10"/>
          </p:nvPr>
        </p:nvSpPr>
        <p:spPr/>
        <p:txBody>
          <a:bodyPr/>
          <a:lstStyle/>
          <a:p>
            <a:pPr>
              <a:defRPr/>
            </a:pPr>
            <a:fld id="{6842AFFC-2471-4467-9A9C-F80BD1C6EBDF}" type="slidenum">
              <a:rPr lang="en-US" smtClean="0"/>
              <a:pPr>
                <a:defRPr/>
              </a:pPr>
              <a:t>36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C866B30-F794-4FC4-93AD-60153596DA38}" type="slidenum">
              <a:rPr lang="en-US"/>
              <a:pPr/>
              <a:t>37</a:t>
            </a:fld>
            <a:endParaRPr lang="en-US"/>
          </a:p>
        </p:txBody>
      </p:sp>
      <p:sp>
        <p:nvSpPr>
          <p:cNvPr id="56323"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56324" name="Rectangle 3"/>
          <p:cNvSpPr>
            <a:spLocks noGrp="1" noChangeArrowheads="1"/>
          </p:cNvSpPr>
          <p:nvPr>
            <p:ph type="body" idx="1"/>
          </p:nvPr>
        </p:nvSpPr>
        <p:spPr>
          <a:noFill/>
          <a:ln/>
        </p:spPr>
        <p:txBody>
          <a:bodyPr lIns="92075" tIns="46038" rIns="92075" bIns="46038"/>
          <a:lstStyle/>
          <a:p>
            <a:pPr>
              <a:spcBef>
                <a:spcPct val="0"/>
              </a:spcBef>
            </a:pPr>
            <a:endParaRPr lang="en-US" sz="24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114D1A9E-7BEC-4312-B365-E641BDF36809}" type="slidenum">
              <a:rPr lang="en-US"/>
              <a:pPr/>
              <a:t>19</a:t>
            </a:fld>
            <a:endParaRPr lang="en-US"/>
          </a:p>
        </p:txBody>
      </p:sp>
      <p:sp>
        <p:nvSpPr>
          <p:cNvPr id="46083"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46084" name="Rectangle 3"/>
          <p:cNvSpPr>
            <a:spLocks noGrp="1" noChangeArrowheads="1"/>
          </p:cNvSpPr>
          <p:nvPr>
            <p:ph type="body" idx="1"/>
          </p:nvPr>
        </p:nvSpPr>
        <p:spPr>
          <a:noFill/>
          <a:ln/>
        </p:spPr>
        <p:txBody>
          <a:bodyPr lIns="92075" tIns="46038" rIns="92075" bIns="46038"/>
          <a:lstStyle/>
          <a:p>
            <a:pPr>
              <a:spcBef>
                <a:spcPct val="0"/>
              </a:spcBef>
            </a:pPr>
            <a:endParaRPr lang="en-US" sz="24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4C39C7D7-1244-46AB-9CE2-C032105CA63A}" type="slidenum">
              <a:rPr lang="en-US"/>
              <a:pPr/>
              <a:t>22</a:t>
            </a:fld>
            <a:endParaRPr lang="en-US"/>
          </a:p>
        </p:txBody>
      </p:sp>
      <p:sp>
        <p:nvSpPr>
          <p:cNvPr id="49155"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49156" name="Rectangle 3"/>
          <p:cNvSpPr>
            <a:spLocks noGrp="1" noChangeArrowheads="1"/>
          </p:cNvSpPr>
          <p:nvPr>
            <p:ph type="body" idx="1"/>
          </p:nvPr>
        </p:nvSpPr>
        <p:spPr>
          <a:noFill/>
          <a:ln/>
        </p:spPr>
        <p:txBody>
          <a:bodyPr lIns="92075" tIns="46038" rIns="92075" bIns="46038"/>
          <a:lstStyle/>
          <a:p>
            <a:pPr>
              <a:spcBef>
                <a:spcPct val="0"/>
              </a:spcBef>
            </a:pPr>
            <a:endParaRPr lang="en-US" sz="24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F0F190B-8EF7-4AB0-BAFF-07F3E620D473}" type="slidenum">
              <a:rPr lang="en-US"/>
              <a:pPr/>
              <a:t>23</a:t>
            </a:fld>
            <a:endParaRPr lang="en-US"/>
          </a:p>
        </p:txBody>
      </p:sp>
      <p:sp>
        <p:nvSpPr>
          <p:cNvPr id="50179"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50180" name="Rectangle 3"/>
          <p:cNvSpPr>
            <a:spLocks noGrp="1" noChangeArrowheads="1"/>
          </p:cNvSpPr>
          <p:nvPr>
            <p:ph type="body" idx="1"/>
          </p:nvPr>
        </p:nvSpPr>
        <p:spPr>
          <a:noFill/>
          <a:ln/>
        </p:spPr>
        <p:txBody>
          <a:bodyPr lIns="92075" tIns="46038" rIns="92075" bIns="46038"/>
          <a:lstStyle/>
          <a:p>
            <a:pPr>
              <a:spcBef>
                <a:spcPct val="0"/>
              </a:spcBef>
            </a:pPr>
            <a:endParaRPr lang="en-US" sz="24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3EA2B964-7176-4362-8502-91834507AAFD}" type="slidenum">
              <a:rPr lang="en-US"/>
              <a:pPr/>
              <a:t>24</a:t>
            </a:fld>
            <a:endParaRPr lang="en-US"/>
          </a:p>
        </p:txBody>
      </p:sp>
      <p:sp>
        <p:nvSpPr>
          <p:cNvPr id="51203"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51204" name="Rectangle 3"/>
          <p:cNvSpPr>
            <a:spLocks noGrp="1" noChangeArrowheads="1"/>
          </p:cNvSpPr>
          <p:nvPr>
            <p:ph type="body" idx="1"/>
          </p:nvPr>
        </p:nvSpPr>
        <p:spPr>
          <a:noFill/>
          <a:ln/>
        </p:spPr>
        <p:txBody>
          <a:bodyPr lIns="92075" tIns="46038" rIns="92075" bIns="46038"/>
          <a:lstStyle/>
          <a:p>
            <a:pPr>
              <a:spcBef>
                <a:spcPct val="0"/>
              </a:spcBef>
            </a:pPr>
            <a:endParaRPr lang="en-US" sz="24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0A061E79-9029-4CE6-8F50-11FEA566F941}" type="slidenum">
              <a:rPr lang="en-US"/>
              <a:pPr/>
              <a:t>25</a:t>
            </a:fld>
            <a:endParaRPr lang="en-US"/>
          </a:p>
        </p:txBody>
      </p:sp>
      <p:sp>
        <p:nvSpPr>
          <p:cNvPr id="52227"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52228" name="Rectangle 3"/>
          <p:cNvSpPr>
            <a:spLocks noGrp="1" noChangeArrowheads="1"/>
          </p:cNvSpPr>
          <p:nvPr>
            <p:ph type="body" idx="1"/>
          </p:nvPr>
        </p:nvSpPr>
        <p:spPr>
          <a:noFill/>
          <a:ln/>
        </p:spPr>
        <p:txBody>
          <a:bodyPr lIns="92075" tIns="46038" rIns="92075" bIns="46038"/>
          <a:lstStyle/>
          <a:p>
            <a:pPr>
              <a:spcBef>
                <a:spcPct val="0"/>
              </a:spcBef>
            </a:pPr>
            <a:endParaRPr lang="en-US" sz="24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B7493BEB-5158-4133-9AE3-4633A47DB57E}" type="slidenum">
              <a:rPr lang="en-US"/>
              <a:pPr/>
              <a:t>26</a:t>
            </a:fld>
            <a:endParaRPr lang="en-US"/>
          </a:p>
        </p:txBody>
      </p:sp>
      <p:sp>
        <p:nvSpPr>
          <p:cNvPr id="53251"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53252" name="Rectangle 3"/>
          <p:cNvSpPr>
            <a:spLocks noGrp="1" noChangeArrowheads="1"/>
          </p:cNvSpPr>
          <p:nvPr>
            <p:ph type="body" idx="1"/>
          </p:nvPr>
        </p:nvSpPr>
        <p:spPr>
          <a:noFill/>
          <a:ln/>
        </p:spPr>
        <p:txBody>
          <a:bodyPr lIns="92075" tIns="46038" rIns="92075" bIns="46038"/>
          <a:lstStyle/>
          <a:p>
            <a:pPr>
              <a:spcBef>
                <a:spcPct val="0"/>
              </a:spcBef>
            </a:pPr>
            <a:endParaRPr lang="en-US" sz="24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1F331E02-46C6-4893-8093-127F9054A98D}" type="slidenum">
              <a:rPr lang="en-US"/>
              <a:pPr/>
              <a:t>27</a:t>
            </a:fld>
            <a:endParaRPr lang="en-US"/>
          </a:p>
        </p:txBody>
      </p:sp>
      <p:sp>
        <p:nvSpPr>
          <p:cNvPr id="54275"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54276" name="Rectangle 3"/>
          <p:cNvSpPr>
            <a:spLocks noGrp="1" noChangeArrowheads="1"/>
          </p:cNvSpPr>
          <p:nvPr>
            <p:ph type="body" idx="1"/>
          </p:nvPr>
        </p:nvSpPr>
        <p:spPr>
          <a:noFill/>
          <a:ln/>
        </p:spPr>
        <p:txBody>
          <a:bodyPr lIns="92075" tIns="46038" rIns="92075" bIns="46038"/>
          <a:lstStyle/>
          <a:p>
            <a:pPr>
              <a:spcBef>
                <a:spcPct val="0"/>
              </a:spcBef>
            </a:pPr>
            <a:endParaRPr lang="en-US" sz="24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AFBCDD4F-4705-4591-8C61-85E22C6C65B7}" type="slidenum">
              <a:rPr lang="en-US"/>
              <a:pPr/>
              <a:t>28</a:t>
            </a:fld>
            <a:endParaRPr lang="en-US"/>
          </a:p>
        </p:txBody>
      </p:sp>
      <p:sp>
        <p:nvSpPr>
          <p:cNvPr id="55299"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55300" name="Rectangle 3"/>
          <p:cNvSpPr>
            <a:spLocks noGrp="1" noChangeArrowheads="1"/>
          </p:cNvSpPr>
          <p:nvPr>
            <p:ph type="body" idx="1"/>
          </p:nvPr>
        </p:nvSpPr>
        <p:spPr>
          <a:noFill/>
          <a:ln/>
        </p:spPr>
        <p:txBody>
          <a:bodyPr lIns="92075" tIns="46038" rIns="92075" bIns="46038"/>
          <a:lstStyle/>
          <a:p>
            <a:pPr>
              <a:spcBef>
                <a:spcPct val="0"/>
              </a:spcBef>
            </a:pPr>
            <a:endParaRPr lang="en-US" sz="24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195" name="Rectangle 3"/>
          <p:cNvSpPr>
            <a:spLocks noGrp="1" noChangeArrowheads="1"/>
          </p:cNvSpPr>
          <p:nvPr>
            <p:ph type="ctrTitle"/>
          </p:nvPr>
        </p:nvSpPr>
        <p:spPr>
          <a:xfrm>
            <a:off x="1295400" y="1447800"/>
            <a:ext cx="7772400" cy="1143000"/>
          </a:xfrm>
        </p:spPr>
        <p:txBody>
          <a:bodyPr/>
          <a:lstStyle>
            <a:lvl1pPr>
              <a:defRPr/>
            </a:lvl1pPr>
          </a:lstStyle>
          <a:p>
            <a:r>
              <a:rPr lang="en-US"/>
              <a:t>Click to edit Master title style</a:t>
            </a:r>
          </a:p>
        </p:txBody>
      </p:sp>
      <p:sp>
        <p:nvSpPr>
          <p:cNvPr id="8196" name="Rectangle 4"/>
          <p:cNvSpPr>
            <a:spLocks noGrp="1" noChangeArrowheads="1"/>
          </p:cNvSpPr>
          <p:nvPr>
            <p:ph type="subTitle" idx="1"/>
          </p:nvPr>
        </p:nvSpPr>
        <p:spPr>
          <a:xfrm>
            <a:off x="1295400" y="2667000"/>
            <a:ext cx="7696200" cy="1752600"/>
          </a:xfrm>
        </p:spPr>
        <p:txBody>
          <a:bodyPr/>
          <a:lstStyle>
            <a:lvl1pPr marL="0" indent="0">
              <a:buFontTx/>
              <a:buNone/>
              <a:defRPr/>
            </a:lvl1pPr>
          </a:lstStyle>
          <a:p>
            <a:r>
              <a:rPr lang="en-US"/>
              <a:t>Click to edit Master subtitle style</a:t>
            </a:r>
          </a:p>
        </p:txBody>
      </p:sp>
      <p:sp>
        <p:nvSpPr>
          <p:cNvPr id="6" name="Date Placeholder 2"/>
          <p:cNvSpPr>
            <a:spLocks noGrp="1"/>
          </p:cNvSpPr>
          <p:nvPr>
            <p:ph type="dt" sz="half" idx="2"/>
          </p:nvPr>
        </p:nvSpPr>
        <p:spPr>
          <a:xfrm>
            <a:off x="457200" y="6400800"/>
            <a:ext cx="838200" cy="320675"/>
          </a:xfrm>
          <a:prstGeom prst="rect">
            <a:avLst/>
          </a:prstGeom>
          <a:solidFill>
            <a:srgbClr val="0D47FF"/>
          </a:solidFill>
        </p:spPr>
        <p:txBody>
          <a:bodyPr vert="horz" lIns="91440" tIns="45720" rIns="91440" bIns="45720" rtlCol="0" anchor="ctr"/>
          <a:lstStyle>
            <a:lvl1pPr algn="ctr">
              <a:defRPr sz="1200" b="1">
                <a:solidFill>
                  <a:schemeClr val="bg1"/>
                </a:solidFill>
                <a:effectLst>
                  <a:outerShdw blurRad="38100" dist="38100" dir="2700000" algn="tl">
                    <a:srgbClr val="000000">
                      <a:alpha val="43137"/>
                    </a:srgbClr>
                  </a:outerShdw>
                </a:effectLst>
              </a:defRPr>
            </a:lvl1pPr>
          </a:lstStyle>
          <a:p>
            <a:fld id="{D59D40C5-C887-4A64-BCC1-DFC2512FA893}" type="datetime1">
              <a:rPr lang="en-US" smtClean="0"/>
              <a:t>8/5/2015</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
          <p:cNvSpPr>
            <a:spLocks noGrp="1"/>
          </p:cNvSpPr>
          <p:nvPr>
            <p:ph type="dt" sz="half" idx="2"/>
          </p:nvPr>
        </p:nvSpPr>
        <p:spPr>
          <a:xfrm>
            <a:off x="457200" y="6400800"/>
            <a:ext cx="838200" cy="320675"/>
          </a:xfrm>
          <a:prstGeom prst="rect">
            <a:avLst/>
          </a:prstGeom>
          <a:solidFill>
            <a:srgbClr val="0D47FF"/>
          </a:solidFill>
        </p:spPr>
        <p:txBody>
          <a:bodyPr vert="horz" lIns="91440" tIns="45720" rIns="91440" bIns="45720" rtlCol="0" anchor="ctr"/>
          <a:lstStyle>
            <a:lvl1pPr algn="ctr">
              <a:defRPr sz="1200" b="1">
                <a:solidFill>
                  <a:schemeClr val="bg1"/>
                </a:solidFill>
                <a:effectLst>
                  <a:outerShdw blurRad="38100" dist="38100" dir="2700000" algn="tl">
                    <a:srgbClr val="000000">
                      <a:alpha val="43137"/>
                    </a:srgbClr>
                  </a:outerShdw>
                </a:effectLst>
              </a:defRPr>
            </a:lvl1pPr>
          </a:lstStyle>
          <a:p>
            <a:fld id="{601A6D81-289A-48FA-B0FE-94D65128814F}" type="datetime1">
              <a:rPr lang="en-US" smtClean="0"/>
              <a:t>8/5/2015</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2"/>
          <p:cNvSpPr>
            <a:spLocks noGrp="1"/>
          </p:cNvSpPr>
          <p:nvPr>
            <p:ph type="dt" sz="half" idx="2"/>
          </p:nvPr>
        </p:nvSpPr>
        <p:spPr>
          <a:xfrm>
            <a:off x="457200" y="6400800"/>
            <a:ext cx="838200" cy="320675"/>
          </a:xfrm>
          <a:prstGeom prst="rect">
            <a:avLst/>
          </a:prstGeom>
          <a:solidFill>
            <a:srgbClr val="0D47FF"/>
          </a:solidFill>
        </p:spPr>
        <p:txBody>
          <a:bodyPr vert="horz" lIns="91440" tIns="45720" rIns="91440" bIns="45720" rtlCol="0" anchor="ctr"/>
          <a:lstStyle>
            <a:lvl1pPr algn="ctr">
              <a:defRPr sz="1200" b="1">
                <a:solidFill>
                  <a:schemeClr val="bg1"/>
                </a:solidFill>
                <a:effectLst>
                  <a:outerShdw blurRad="38100" dist="38100" dir="2700000" algn="tl">
                    <a:srgbClr val="000000">
                      <a:alpha val="43137"/>
                    </a:srgbClr>
                  </a:outerShdw>
                </a:effectLst>
              </a:defRPr>
            </a:lvl1pPr>
          </a:lstStyle>
          <a:p>
            <a:fld id="{BFE26129-15A1-43DF-9C3D-4E5B2F2A2B7B}" type="datetime1">
              <a:rPr lang="en-US" smtClean="0"/>
              <a:t>8/5/2015</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295400"/>
            <a:ext cx="3733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53000" y="1295400"/>
            <a:ext cx="3733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
          <p:cNvSpPr>
            <a:spLocks noGrp="1"/>
          </p:cNvSpPr>
          <p:nvPr>
            <p:ph type="dt" sz="half" idx="10"/>
          </p:nvPr>
        </p:nvSpPr>
        <p:spPr>
          <a:xfrm>
            <a:off x="457200" y="6400800"/>
            <a:ext cx="838200" cy="320675"/>
          </a:xfrm>
          <a:prstGeom prst="rect">
            <a:avLst/>
          </a:prstGeom>
          <a:solidFill>
            <a:srgbClr val="0D47FF"/>
          </a:solidFill>
        </p:spPr>
        <p:txBody>
          <a:bodyPr vert="horz" lIns="91440" tIns="45720" rIns="91440" bIns="45720" rtlCol="0" anchor="ctr"/>
          <a:lstStyle>
            <a:lvl1pPr algn="ctr">
              <a:defRPr sz="1200" b="1">
                <a:solidFill>
                  <a:schemeClr val="bg1"/>
                </a:solidFill>
                <a:effectLst>
                  <a:outerShdw blurRad="38100" dist="38100" dir="2700000" algn="tl">
                    <a:srgbClr val="000000">
                      <a:alpha val="43137"/>
                    </a:srgbClr>
                  </a:outerShdw>
                </a:effectLst>
              </a:defRPr>
            </a:lvl1pPr>
          </a:lstStyle>
          <a:p>
            <a:fld id="{0D274AC2-8698-44FB-B6F9-F5BD3E160428}" type="datetime1">
              <a:rPr lang="en-US" smtClean="0"/>
              <a:t>8/5/2015</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
          <p:cNvSpPr>
            <a:spLocks noGrp="1"/>
          </p:cNvSpPr>
          <p:nvPr>
            <p:ph type="dt" sz="half" idx="10"/>
          </p:nvPr>
        </p:nvSpPr>
        <p:spPr>
          <a:xfrm>
            <a:off x="457200" y="6400800"/>
            <a:ext cx="838200" cy="320675"/>
          </a:xfrm>
          <a:prstGeom prst="rect">
            <a:avLst/>
          </a:prstGeom>
          <a:solidFill>
            <a:srgbClr val="0D47FF"/>
          </a:solidFill>
        </p:spPr>
        <p:txBody>
          <a:bodyPr vert="horz" lIns="91440" tIns="45720" rIns="91440" bIns="45720" rtlCol="0" anchor="ctr"/>
          <a:lstStyle>
            <a:lvl1pPr algn="ctr">
              <a:defRPr sz="1200" b="1">
                <a:solidFill>
                  <a:schemeClr val="bg1"/>
                </a:solidFill>
                <a:effectLst>
                  <a:outerShdw blurRad="38100" dist="38100" dir="2700000" algn="tl">
                    <a:srgbClr val="000000">
                      <a:alpha val="43137"/>
                    </a:srgbClr>
                  </a:outerShdw>
                </a:effectLst>
              </a:defRPr>
            </a:lvl1pPr>
          </a:lstStyle>
          <a:p>
            <a:fld id="{597047E8-535A-437F-8EAA-82FCD5A8A534}" type="datetime1">
              <a:rPr lang="en-US" smtClean="0"/>
              <a:t>8/5/2015</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2"/>
          </p:nvPr>
        </p:nvSpPr>
        <p:spPr>
          <a:xfrm>
            <a:off x="457200" y="6400800"/>
            <a:ext cx="838200" cy="320675"/>
          </a:xfrm>
          <a:prstGeom prst="rect">
            <a:avLst/>
          </a:prstGeom>
          <a:solidFill>
            <a:srgbClr val="0D47FF"/>
          </a:solidFill>
        </p:spPr>
        <p:txBody>
          <a:bodyPr vert="horz" lIns="91440" tIns="45720" rIns="91440" bIns="45720" rtlCol="0" anchor="ctr"/>
          <a:lstStyle>
            <a:lvl1pPr algn="ctr">
              <a:defRPr sz="1200" b="1">
                <a:solidFill>
                  <a:schemeClr val="bg1"/>
                </a:solidFill>
                <a:effectLst>
                  <a:outerShdw blurRad="38100" dist="38100" dir="2700000" algn="tl">
                    <a:srgbClr val="000000">
                      <a:alpha val="43137"/>
                    </a:srgbClr>
                  </a:outerShdw>
                </a:effectLst>
              </a:defRPr>
            </a:lvl1pPr>
          </a:lstStyle>
          <a:p>
            <a:fld id="{4E7FD784-5BD9-41F9-8807-4A739ADBD2CF}" type="datetime1">
              <a:rPr lang="en-US" smtClean="0"/>
              <a:t>8/5/2015</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2"/>
          </p:nvPr>
        </p:nvSpPr>
        <p:spPr>
          <a:xfrm>
            <a:off x="457200" y="6400800"/>
            <a:ext cx="838200" cy="320675"/>
          </a:xfrm>
          <a:prstGeom prst="rect">
            <a:avLst/>
          </a:prstGeom>
          <a:solidFill>
            <a:srgbClr val="0D47FF"/>
          </a:solidFill>
        </p:spPr>
        <p:txBody>
          <a:bodyPr vert="horz" lIns="91440" tIns="45720" rIns="91440" bIns="45720" rtlCol="0" anchor="ctr"/>
          <a:lstStyle>
            <a:lvl1pPr algn="ctr">
              <a:defRPr sz="1200" b="1">
                <a:solidFill>
                  <a:schemeClr val="bg1"/>
                </a:solidFill>
                <a:effectLst>
                  <a:outerShdw blurRad="38100" dist="38100" dir="2700000" algn="tl">
                    <a:srgbClr val="000000">
                      <a:alpha val="43137"/>
                    </a:srgbClr>
                  </a:outerShdw>
                </a:effectLst>
              </a:defRPr>
            </a:lvl1pPr>
          </a:lstStyle>
          <a:p>
            <a:fld id="{ED4E15CC-00E7-4347-A93E-95A6C085033F}" type="datetime1">
              <a:rPr lang="en-US" smtClean="0"/>
              <a:t>8/5/2015</a:t>
            </a:fld>
            <a:endParaRPr lang="en-US" dirty="0"/>
          </a:p>
        </p:txBody>
      </p:sp>
      <p:sp>
        <p:nvSpPr>
          <p:cNvPr id="3" name="Footer Placeholder 3"/>
          <p:cNvSpPr>
            <a:spLocks noGrp="1"/>
          </p:cNvSpPr>
          <p:nvPr>
            <p:ph type="ftr" sz="quarter" idx="3"/>
          </p:nvPr>
        </p:nvSpPr>
        <p:spPr>
          <a:xfrm>
            <a:off x="3124200" y="6356350"/>
            <a:ext cx="2895600" cy="365125"/>
          </a:xfrm>
          <a:prstGeom prst="rect">
            <a:avLst/>
          </a:prstGeom>
          <a:solidFill>
            <a:srgbClr val="0D47FF"/>
          </a:solidFill>
        </p:spPr>
        <p:txBody>
          <a:bodyPr vert="horz" lIns="91440" tIns="45720" rIns="91440" bIns="45720" rtlCol="0" anchor="ctr"/>
          <a:lstStyle>
            <a:lvl1pPr algn="ctr">
              <a:defRPr sz="1600" b="1">
                <a:solidFill>
                  <a:schemeClr val="bg1"/>
                </a:solidFill>
                <a:effectLst>
                  <a:outerShdw blurRad="38100" dist="38100" dir="2700000" algn="tl">
                    <a:srgbClr val="000000">
                      <a:alpha val="43137"/>
                    </a:srgbClr>
                  </a:outerShdw>
                </a:effectLst>
              </a:defRPr>
            </a:lvl1pPr>
          </a:lstStyle>
          <a:p>
            <a:r>
              <a:rPr lang="en-US" dirty="0" smtClean="0"/>
              <a:t>Professor James Kuhle</a:t>
            </a:r>
            <a:endParaRPr lang="en-US" dirty="0"/>
          </a:p>
        </p:txBody>
      </p:sp>
      <p:sp>
        <p:nvSpPr>
          <p:cNvPr id="4" name="Slide Number Placeholder 4"/>
          <p:cNvSpPr>
            <a:spLocks noGrp="1"/>
          </p:cNvSpPr>
          <p:nvPr>
            <p:ph type="sldNum" sz="quarter" idx="4"/>
          </p:nvPr>
        </p:nvSpPr>
        <p:spPr>
          <a:xfrm>
            <a:off x="8077200" y="6356350"/>
            <a:ext cx="609600" cy="365125"/>
          </a:xfrm>
          <a:prstGeom prst="rect">
            <a:avLst/>
          </a:prstGeom>
          <a:solidFill>
            <a:srgbClr val="0D47FF"/>
          </a:solidFill>
        </p:spPr>
        <p:txBody>
          <a:bodyPr vert="horz" lIns="91440" tIns="45720" rIns="91440" bIns="45720" rtlCol="0" anchor="ctr"/>
          <a:lstStyle>
            <a:lvl1pPr algn="ctr">
              <a:defRPr sz="1200">
                <a:solidFill>
                  <a:schemeClr val="bg1"/>
                </a:solidFill>
                <a:effectLst>
                  <a:outerShdw blurRad="38100" dist="38100" dir="2700000" algn="tl">
                    <a:srgbClr val="000000">
                      <a:alpha val="43137"/>
                    </a:srgbClr>
                  </a:outerShdw>
                </a:effectLst>
              </a:defRPr>
            </a:lvl1pPr>
          </a:lstStyle>
          <a:p>
            <a:fld id="{B5387B5B-A4DF-467A-8FE4-AF2DB400330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2895600" y="152400"/>
            <a:ext cx="6324600" cy="762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295400"/>
            <a:ext cx="76200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66800" y="3505200"/>
            <a:ext cx="76200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
          <p:cNvSpPr>
            <a:spLocks noGrp="1"/>
          </p:cNvSpPr>
          <p:nvPr>
            <p:ph type="dt" sz="half" idx="10"/>
          </p:nvPr>
        </p:nvSpPr>
        <p:spPr>
          <a:xfrm>
            <a:off x="457200" y="6400800"/>
            <a:ext cx="838200" cy="320675"/>
          </a:xfrm>
          <a:prstGeom prst="rect">
            <a:avLst/>
          </a:prstGeom>
          <a:solidFill>
            <a:srgbClr val="0D47FF"/>
          </a:solidFill>
        </p:spPr>
        <p:txBody>
          <a:bodyPr vert="horz" lIns="91440" tIns="45720" rIns="91440" bIns="45720" rtlCol="0" anchor="ctr"/>
          <a:lstStyle>
            <a:lvl1pPr algn="ctr">
              <a:defRPr sz="1200" b="1">
                <a:solidFill>
                  <a:schemeClr val="bg1"/>
                </a:solidFill>
                <a:effectLst>
                  <a:outerShdw blurRad="38100" dist="38100" dir="2700000" algn="tl">
                    <a:srgbClr val="000000">
                      <a:alpha val="43137"/>
                    </a:srgbClr>
                  </a:outerShdw>
                </a:effectLst>
              </a:defRPr>
            </a:lvl1pPr>
          </a:lstStyle>
          <a:p>
            <a:fld id="{2EA8354A-1CE1-48E3-ADD4-5A341194D057}" type="datetime1">
              <a:rPr lang="en-US" smtClean="0"/>
              <a:t>8/5/2015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895600" y="152400"/>
            <a:ext cx="6324600" cy="762000"/>
          </a:xfrm>
          <a:prstGeom prst="rect">
            <a:avLst/>
          </a:prstGeom>
          <a:noFill/>
          <a:ln w="9525">
            <a:noFill/>
            <a:miter lim="800000"/>
            <a:headEnd/>
            <a:tailEnd/>
          </a:ln>
          <a:effectLst>
            <a:outerShdw dist="17904" dir="27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smtClean="0"/>
              <a:t>Click To Add Title</a:t>
            </a:r>
          </a:p>
        </p:txBody>
      </p:sp>
      <p:sp>
        <p:nvSpPr>
          <p:cNvPr id="2052" name="Rectangle 3"/>
          <p:cNvSpPr>
            <a:spLocks noGrp="1" noChangeArrowheads="1"/>
          </p:cNvSpPr>
          <p:nvPr>
            <p:ph type="body" idx="1"/>
          </p:nvPr>
        </p:nvSpPr>
        <p:spPr bwMode="auto">
          <a:xfrm>
            <a:off x="1066800" y="1295400"/>
            <a:ext cx="7620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 name="Date Placeholder 2"/>
          <p:cNvSpPr>
            <a:spLocks noGrp="1"/>
          </p:cNvSpPr>
          <p:nvPr>
            <p:ph type="dt" sz="half" idx="2"/>
          </p:nvPr>
        </p:nvSpPr>
        <p:spPr>
          <a:xfrm>
            <a:off x="457200" y="6400800"/>
            <a:ext cx="838200" cy="320675"/>
          </a:xfrm>
          <a:prstGeom prst="rect">
            <a:avLst/>
          </a:prstGeom>
          <a:solidFill>
            <a:srgbClr val="0D47FF"/>
          </a:solidFill>
        </p:spPr>
        <p:txBody>
          <a:bodyPr vert="horz" lIns="91440" tIns="45720" rIns="91440" bIns="45720" rtlCol="0" anchor="ctr"/>
          <a:lstStyle>
            <a:lvl1pPr algn="ctr">
              <a:defRPr sz="1200" b="1">
                <a:solidFill>
                  <a:schemeClr val="bg1"/>
                </a:solidFill>
                <a:effectLst>
                  <a:outerShdw blurRad="38100" dist="38100" dir="2700000" algn="tl">
                    <a:srgbClr val="000000">
                      <a:alpha val="43137"/>
                    </a:srgbClr>
                  </a:outerShdw>
                </a:effectLst>
              </a:defRPr>
            </a:lvl1pPr>
          </a:lstStyle>
          <a:p>
            <a:fld id="{7F8274F6-2554-4C12-A9B5-9D094265D384}" type="datetime1">
              <a:rPr lang="en-US" smtClean="0"/>
              <a:t>8/5/2015</a:t>
            </a:fld>
            <a:endParaRPr lang="en-US" dirty="0"/>
          </a:p>
        </p:txBody>
      </p:sp>
      <p:sp>
        <p:nvSpPr>
          <p:cNvPr id="4" name="Footer Placeholder 3"/>
          <p:cNvSpPr>
            <a:spLocks noGrp="1"/>
          </p:cNvSpPr>
          <p:nvPr>
            <p:ph type="ftr" sz="quarter" idx="3"/>
          </p:nvPr>
        </p:nvSpPr>
        <p:spPr>
          <a:xfrm>
            <a:off x="3124200" y="6356350"/>
            <a:ext cx="2895600" cy="365125"/>
          </a:xfrm>
          <a:prstGeom prst="rect">
            <a:avLst/>
          </a:prstGeom>
          <a:solidFill>
            <a:srgbClr val="0D47FF"/>
          </a:solidFill>
        </p:spPr>
        <p:txBody>
          <a:bodyPr vert="horz" lIns="91440" tIns="45720" rIns="91440" bIns="45720" rtlCol="0" anchor="ctr"/>
          <a:lstStyle>
            <a:lvl1pPr algn="ctr">
              <a:defRPr sz="1600" b="1">
                <a:solidFill>
                  <a:schemeClr val="bg1"/>
                </a:solidFill>
                <a:effectLst>
                  <a:outerShdw blurRad="38100" dist="38100" dir="2700000" algn="tl">
                    <a:srgbClr val="000000">
                      <a:alpha val="43137"/>
                    </a:srgbClr>
                  </a:outerShdw>
                </a:effectLst>
              </a:defRPr>
            </a:lvl1pPr>
          </a:lstStyle>
          <a:p>
            <a:r>
              <a:rPr lang="en-US" dirty="0" smtClean="0"/>
              <a:t>Professor James Kuhle</a:t>
            </a:r>
            <a:endParaRPr lang="en-US" dirty="0"/>
          </a:p>
        </p:txBody>
      </p:sp>
      <p:sp>
        <p:nvSpPr>
          <p:cNvPr id="5" name="Slide Number Placeholder 4"/>
          <p:cNvSpPr>
            <a:spLocks noGrp="1"/>
          </p:cNvSpPr>
          <p:nvPr>
            <p:ph type="sldNum" sz="quarter" idx="4"/>
          </p:nvPr>
        </p:nvSpPr>
        <p:spPr>
          <a:xfrm>
            <a:off x="8077200" y="6356350"/>
            <a:ext cx="609600" cy="365125"/>
          </a:xfrm>
          <a:prstGeom prst="rect">
            <a:avLst/>
          </a:prstGeom>
          <a:solidFill>
            <a:srgbClr val="0D47FF"/>
          </a:solidFill>
        </p:spPr>
        <p:txBody>
          <a:bodyPr vert="horz" lIns="91440" tIns="45720" rIns="91440" bIns="45720" rtlCol="0" anchor="ctr"/>
          <a:lstStyle>
            <a:lvl1pPr algn="r">
              <a:defRPr sz="1200">
                <a:solidFill>
                  <a:schemeClr val="bg1"/>
                </a:solidFill>
                <a:effectLst>
                  <a:outerShdw blurRad="38100" dist="38100" dir="2700000" algn="tl">
                    <a:srgbClr val="000000">
                      <a:alpha val="43137"/>
                    </a:srgbClr>
                  </a:outerShdw>
                </a:effectLst>
              </a:defRPr>
            </a:lvl1pPr>
          </a:lstStyle>
          <a:p>
            <a:fld id="{B5387B5B-A4DF-467A-8FE4-AF2DB400330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62" r:id="rId2"/>
    <p:sldLayoutId id="2147483663" r:id="rId3"/>
    <p:sldLayoutId id="2147483664" r:id="rId4"/>
    <p:sldLayoutId id="2147483665" r:id="rId5"/>
    <p:sldLayoutId id="2147483666" r:id="rId6"/>
    <p:sldLayoutId id="2147483667" r:id="rId7"/>
    <p:sldLayoutId id="2147483672" r:id="rId8"/>
  </p:sldLayoutIdLst>
  <p:hf hdr="0"/>
  <p:txStyles>
    <p:titleStyle>
      <a:lvl1pPr algn="l" rtl="0" eaLnBrk="0" fontAlgn="base" hangingPunct="0">
        <a:spcBef>
          <a:spcPct val="0"/>
        </a:spcBef>
        <a:spcAft>
          <a:spcPct val="0"/>
        </a:spcAft>
        <a:defRPr sz="4000" b="1">
          <a:solidFill>
            <a:srgbClr val="FFCC00"/>
          </a:solidFill>
          <a:latin typeface="+mj-lt"/>
          <a:ea typeface="+mj-ea"/>
          <a:cs typeface="+mj-cs"/>
        </a:defRPr>
      </a:lvl1pPr>
      <a:lvl2pPr algn="l" rtl="0" eaLnBrk="0" fontAlgn="base" hangingPunct="0">
        <a:spcBef>
          <a:spcPct val="0"/>
        </a:spcBef>
        <a:spcAft>
          <a:spcPct val="0"/>
        </a:spcAft>
        <a:defRPr sz="4000" b="1">
          <a:solidFill>
            <a:srgbClr val="FFCC00"/>
          </a:solidFill>
          <a:latin typeface="Arial" charset="0"/>
        </a:defRPr>
      </a:lvl2pPr>
      <a:lvl3pPr algn="l" rtl="0" eaLnBrk="0" fontAlgn="base" hangingPunct="0">
        <a:spcBef>
          <a:spcPct val="0"/>
        </a:spcBef>
        <a:spcAft>
          <a:spcPct val="0"/>
        </a:spcAft>
        <a:defRPr sz="4000" b="1">
          <a:solidFill>
            <a:srgbClr val="FFCC00"/>
          </a:solidFill>
          <a:latin typeface="Arial" charset="0"/>
        </a:defRPr>
      </a:lvl3pPr>
      <a:lvl4pPr algn="l" rtl="0" eaLnBrk="0" fontAlgn="base" hangingPunct="0">
        <a:spcBef>
          <a:spcPct val="0"/>
        </a:spcBef>
        <a:spcAft>
          <a:spcPct val="0"/>
        </a:spcAft>
        <a:defRPr sz="4000" b="1">
          <a:solidFill>
            <a:srgbClr val="FFCC00"/>
          </a:solidFill>
          <a:latin typeface="Arial" charset="0"/>
        </a:defRPr>
      </a:lvl4pPr>
      <a:lvl5pPr algn="l" rtl="0" eaLnBrk="0" fontAlgn="base" hangingPunct="0">
        <a:spcBef>
          <a:spcPct val="0"/>
        </a:spcBef>
        <a:spcAft>
          <a:spcPct val="0"/>
        </a:spcAft>
        <a:defRPr sz="4000" b="1">
          <a:solidFill>
            <a:srgbClr val="FFCC00"/>
          </a:solidFill>
          <a:latin typeface="Arial" charset="0"/>
        </a:defRPr>
      </a:lvl5pPr>
      <a:lvl6pPr marL="457200" algn="l" rtl="0" eaLnBrk="0" fontAlgn="base" hangingPunct="0">
        <a:spcBef>
          <a:spcPct val="0"/>
        </a:spcBef>
        <a:spcAft>
          <a:spcPct val="0"/>
        </a:spcAft>
        <a:defRPr sz="4000" b="1">
          <a:solidFill>
            <a:srgbClr val="FFCC00"/>
          </a:solidFill>
          <a:latin typeface="Arial" charset="0"/>
        </a:defRPr>
      </a:lvl6pPr>
      <a:lvl7pPr marL="914400" algn="l" rtl="0" eaLnBrk="0" fontAlgn="base" hangingPunct="0">
        <a:spcBef>
          <a:spcPct val="0"/>
        </a:spcBef>
        <a:spcAft>
          <a:spcPct val="0"/>
        </a:spcAft>
        <a:defRPr sz="4000" b="1">
          <a:solidFill>
            <a:srgbClr val="FFCC00"/>
          </a:solidFill>
          <a:latin typeface="Arial" charset="0"/>
        </a:defRPr>
      </a:lvl7pPr>
      <a:lvl8pPr marL="1371600" algn="l" rtl="0" eaLnBrk="0" fontAlgn="base" hangingPunct="0">
        <a:spcBef>
          <a:spcPct val="0"/>
        </a:spcBef>
        <a:spcAft>
          <a:spcPct val="0"/>
        </a:spcAft>
        <a:defRPr sz="4000" b="1">
          <a:solidFill>
            <a:srgbClr val="FFCC00"/>
          </a:solidFill>
          <a:latin typeface="Arial" charset="0"/>
        </a:defRPr>
      </a:lvl8pPr>
      <a:lvl9pPr marL="1828800" algn="l" rtl="0" eaLnBrk="0" fontAlgn="base" hangingPunct="0">
        <a:spcBef>
          <a:spcPct val="0"/>
        </a:spcBef>
        <a:spcAft>
          <a:spcPct val="0"/>
        </a:spcAft>
        <a:defRPr sz="4000" b="1">
          <a:solidFill>
            <a:srgbClr val="FFCC00"/>
          </a:solidFill>
          <a:latin typeface="Arial" charset="0"/>
        </a:defRPr>
      </a:lvl9pPr>
    </p:titleStyle>
    <p:bodyStyle>
      <a:lvl1pPr marL="342900" indent="-342900" algn="l" rtl="0" eaLnBrk="0" fontAlgn="base" hangingPunct="0">
        <a:spcBef>
          <a:spcPct val="20000"/>
        </a:spcBef>
        <a:spcAft>
          <a:spcPct val="0"/>
        </a:spcAft>
        <a:buClr>
          <a:srgbClr val="000099"/>
        </a:buClr>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lr>
          <a:srgbClr val="000099"/>
        </a:buClr>
        <a:buChar char="–"/>
        <a:defRPr sz="2800" b="1">
          <a:solidFill>
            <a:schemeClr val="tx1"/>
          </a:solidFill>
          <a:latin typeface="+mn-lt"/>
        </a:defRPr>
      </a:lvl2pPr>
      <a:lvl3pPr marL="1143000" indent="-228600" algn="l" rtl="0" eaLnBrk="0" fontAlgn="base" hangingPunct="0">
        <a:spcBef>
          <a:spcPct val="20000"/>
        </a:spcBef>
        <a:spcAft>
          <a:spcPct val="0"/>
        </a:spcAft>
        <a:buClr>
          <a:srgbClr val="000099"/>
        </a:buClr>
        <a:buChar char="•"/>
        <a:defRPr sz="2400" b="1">
          <a:solidFill>
            <a:schemeClr val="tx1"/>
          </a:solidFill>
          <a:latin typeface="+mn-lt"/>
        </a:defRPr>
      </a:lvl3pPr>
      <a:lvl4pPr marL="1600200" indent="-228600" algn="l" rtl="0" eaLnBrk="0" fontAlgn="base" hangingPunct="0">
        <a:spcBef>
          <a:spcPct val="20000"/>
        </a:spcBef>
        <a:spcAft>
          <a:spcPct val="0"/>
        </a:spcAft>
        <a:buClr>
          <a:srgbClr val="000099"/>
        </a:buClr>
        <a:buChar char="–"/>
        <a:defRPr sz="2000" b="1">
          <a:solidFill>
            <a:schemeClr val="tx1"/>
          </a:solidFill>
          <a:latin typeface="+mn-lt"/>
        </a:defRPr>
      </a:lvl4pPr>
      <a:lvl5pPr marL="2057400" indent="-228600" algn="l" rtl="0" eaLnBrk="0" fontAlgn="base" hangingPunct="0">
        <a:spcBef>
          <a:spcPct val="20000"/>
        </a:spcBef>
        <a:spcAft>
          <a:spcPct val="0"/>
        </a:spcAft>
        <a:buClr>
          <a:srgbClr val="000099"/>
        </a:buClr>
        <a:buChar char="»"/>
        <a:defRPr sz="2000" b="1">
          <a:solidFill>
            <a:schemeClr val="tx1"/>
          </a:solidFill>
          <a:latin typeface="+mn-lt"/>
        </a:defRPr>
      </a:lvl5pPr>
      <a:lvl6pPr marL="2514600" indent="-228600" algn="l" rtl="0" eaLnBrk="0" fontAlgn="base" hangingPunct="0">
        <a:spcBef>
          <a:spcPct val="20000"/>
        </a:spcBef>
        <a:spcAft>
          <a:spcPct val="0"/>
        </a:spcAft>
        <a:buClr>
          <a:srgbClr val="000099"/>
        </a:buClr>
        <a:buChar char="»"/>
        <a:defRPr sz="2000" b="1">
          <a:solidFill>
            <a:schemeClr val="tx1"/>
          </a:solidFill>
          <a:latin typeface="+mn-lt"/>
        </a:defRPr>
      </a:lvl6pPr>
      <a:lvl7pPr marL="2971800" indent="-228600" algn="l" rtl="0" eaLnBrk="0" fontAlgn="base" hangingPunct="0">
        <a:spcBef>
          <a:spcPct val="20000"/>
        </a:spcBef>
        <a:spcAft>
          <a:spcPct val="0"/>
        </a:spcAft>
        <a:buClr>
          <a:srgbClr val="000099"/>
        </a:buClr>
        <a:buChar char="»"/>
        <a:defRPr sz="2000" b="1">
          <a:solidFill>
            <a:schemeClr val="tx1"/>
          </a:solidFill>
          <a:latin typeface="+mn-lt"/>
        </a:defRPr>
      </a:lvl7pPr>
      <a:lvl8pPr marL="3429000" indent="-228600" algn="l" rtl="0" eaLnBrk="0" fontAlgn="base" hangingPunct="0">
        <a:spcBef>
          <a:spcPct val="20000"/>
        </a:spcBef>
        <a:spcAft>
          <a:spcPct val="0"/>
        </a:spcAft>
        <a:buClr>
          <a:srgbClr val="000099"/>
        </a:buClr>
        <a:buChar char="»"/>
        <a:defRPr sz="2000" b="1">
          <a:solidFill>
            <a:schemeClr val="tx1"/>
          </a:solidFill>
          <a:latin typeface="+mn-lt"/>
        </a:defRPr>
      </a:lvl8pPr>
      <a:lvl9pPr marL="3886200" indent="-228600" algn="l" rtl="0" eaLnBrk="0" fontAlgn="base" hangingPunct="0">
        <a:spcBef>
          <a:spcPct val="20000"/>
        </a:spcBef>
        <a:spcAft>
          <a:spcPct val="0"/>
        </a:spcAft>
        <a:buClr>
          <a:srgbClr val="000099"/>
        </a:buClr>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upload.wikimedia.org/wikipedia/commons/7/74/Normal_Distribution_PDF.svg"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9" name="WordArt 7"/>
          <p:cNvSpPr>
            <a:spLocks noChangeArrowheads="1" noChangeShapeType="1"/>
          </p:cNvSpPr>
          <p:nvPr/>
        </p:nvSpPr>
        <p:spPr bwMode="auto">
          <a:xfrm>
            <a:off x="723900" y="2286000"/>
            <a:ext cx="7696200" cy="1752600"/>
          </a:xfrm>
          <a:prstGeom prst="rect">
            <a:avLst/>
          </a:prstGeom>
        </p:spPr>
        <p:txBody>
          <a:bodyPr wrap="none" fromWordArt="1">
            <a:prstTxWarp prst="textSlantUp">
              <a:avLst>
                <a:gd name="adj" fmla="val 32056"/>
              </a:avLst>
            </a:prstTxWarp>
          </a:bodyPr>
          <a:lstStyle/>
          <a:p>
            <a:pPr algn="ctr"/>
            <a:r>
              <a:rPr lang="en-US" sz="3600" b="1" kern="10" dirty="0">
                <a:ln w="9525">
                  <a:solidFill>
                    <a:srgbClr val="CC99FF"/>
                  </a:solidFill>
                  <a:round/>
                  <a:headEnd type="none" w="sm" len="sm"/>
                  <a:tailEnd type="none" w="sm" len="sm"/>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Risk and Return</a:t>
            </a:r>
          </a:p>
        </p:txBody>
      </p:sp>
      <p:sp>
        <p:nvSpPr>
          <p:cNvPr id="3" name="Date Placeholder 2"/>
          <p:cNvSpPr>
            <a:spLocks noGrp="1"/>
          </p:cNvSpPr>
          <p:nvPr>
            <p:ph type="dt" sz="half" idx="2"/>
          </p:nvPr>
        </p:nvSpPr>
        <p:spPr/>
        <p:txBody>
          <a:bodyPr/>
          <a:lstStyle/>
          <a:p>
            <a:fld id="{34912EDF-F045-483D-8C5E-B057011D0D9E}"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5" name="Slide Number Placeholder 4"/>
          <p:cNvSpPr>
            <a:spLocks noGrp="1"/>
          </p:cNvSpPr>
          <p:nvPr>
            <p:ph type="sldNum" sz="quarter" idx="4"/>
          </p:nvPr>
        </p:nvSpPr>
        <p:spPr/>
        <p:txBody>
          <a:bodyPr/>
          <a:lstStyle/>
          <a:p>
            <a:fld id="{B5387B5B-A4DF-467A-8FE4-AF2DB400330E}" type="slidenum">
              <a:rPr lang="en-US" smtClean="0"/>
              <a:pPr/>
              <a:t>1</a:t>
            </a:fld>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0-#ppt_w/2"/>
                                          </p:val>
                                        </p:tav>
                                        <p:tav tm="100000">
                                          <p:val>
                                            <p:strVal val="#ppt_x"/>
                                          </p:val>
                                        </p:tav>
                                      </p:tavLst>
                                    </p:anim>
                                    <p:anim calcmode="lin" valueType="num">
                                      <p:cBhvr additive="base">
                                        <p:cTn id="8" dur="1000" fill="hold"/>
                                        <p:tgtEl>
                                          <p:spTgt spid="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 Box 4"/>
          <p:cNvSpPr txBox="1">
            <a:spLocks noChangeArrowheads="1"/>
          </p:cNvSpPr>
          <p:nvPr/>
        </p:nvSpPr>
        <p:spPr bwMode="auto">
          <a:xfrm>
            <a:off x="838200" y="762000"/>
            <a:ext cx="7356475" cy="762000"/>
          </a:xfrm>
          <a:prstGeom prst="rect">
            <a:avLst/>
          </a:prstGeom>
          <a:solidFill>
            <a:srgbClr val="FFC000"/>
          </a:solidFill>
          <a:ln w="9525">
            <a:noFill/>
            <a:miter lim="800000"/>
            <a:headEnd/>
            <a:tailEnd/>
          </a:ln>
        </p:spPr>
        <p:txBody>
          <a:bodyPr wrap="none">
            <a:spAutoFit/>
          </a:bodyPr>
          <a:lstStyle/>
          <a:p>
            <a:pPr algn="ctr"/>
            <a:r>
              <a:rPr lang="en-US" sz="4400" b="1" dirty="0">
                <a:solidFill>
                  <a:schemeClr val="tx2"/>
                </a:solidFill>
              </a:rPr>
              <a:t>1. Future Value of Single Sum</a:t>
            </a:r>
            <a:endParaRPr lang="en-US" sz="3200" dirty="0">
              <a:solidFill>
                <a:schemeClr val="tx2"/>
              </a:solidFill>
            </a:endParaRPr>
          </a:p>
        </p:txBody>
      </p:sp>
      <p:sp>
        <p:nvSpPr>
          <p:cNvPr id="6" name="AutoShape 3"/>
          <p:cNvSpPr>
            <a:spLocks noChangeArrowheads="1"/>
          </p:cNvSpPr>
          <p:nvPr/>
        </p:nvSpPr>
        <p:spPr bwMode="auto">
          <a:xfrm>
            <a:off x="914400" y="2590800"/>
            <a:ext cx="1295400" cy="838200"/>
          </a:xfrm>
          <a:prstGeom prst="flowChartProcess">
            <a:avLst/>
          </a:prstGeom>
          <a:solidFill>
            <a:schemeClr val="hlink"/>
          </a:solidFill>
          <a:ln w="9525">
            <a:solidFill>
              <a:schemeClr val="tx1"/>
            </a:solidFill>
            <a:miter lim="800000"/>
            <a:headEnd/>
            <a:tailEnd/>
          </a:ln>
        </p:spPr>
        <p:txBody>
          <a:bodyPr wrap="none" anchor="ctr"/>
          <a:lstStyle/>
          <a:p>
            <a:pPr algn="ctr"/>
            <a:r>
              <a:rPr lang="en-US" sz="2800" dirty="0"/>
              <a:t>$</a:t>
            </a:r>
          </a:p>
        </p:txBody>
      </p:sp>
      <p:sp>
        <p:nvSpPr>
          <p:cNvPr id="9" name="Line 10"/>
          <p:cNvSpPr>
            <a:spLocks noChangeShapeType="1"/>
          </p:cNvSpPr>
          <p:nvPr/>
        </p:nvSpPr>
        <p:spPr bwMode="auto">
          <a:xfrm>
            <a:off x="914400" y="3429000"/>
            <a:ext cx="6477000" cy="0"/>
          </a:xfrm>
          <a:prstGeom prst="line">
            <a:avLst/>
          </a:prstGeom>
          <a:noFill/>
          <a:ln w="12700">
            <a:solidFill>
              <a:schemeClr val="tx1"/>
            </a:solidFill>
            <a:round/>
            <a:headEnd type="none" w="sm" len="sm"/>
            <a:tailEnd type="none" w="sm" len="sm"/>
          </a:ln>
        </p:spPr>
        <p:txBody>
          <a:bodyPr wrap="none" anchor="ctr"/>
          <a:lstStyle/>
          <a:p>
            <a:endParaRPr lang="en-US"/>
          </a:p>
        </p:txBody>
      </p:sp>
      <p:sp>
        <p:nvSpPr>
          <p:cNvPr id="10" name="AutoShape 2"/>
          <p:cNvSpPr>
            <a:spLocks noChangeArrowheads="1"/>
          </p:cNvSpPr>
          <p:nvPr/>
        </p:nvSpPr>
        <p:spPr bwMode="auto">
          <a:xfrm>
            <a:off x="7315200" y="2057400"/>
            <a:ext cx="914400" cy="1371600"/>
          </a:xfrm>
          <a:prstGeom prst="flowChartProcess">
            <a:avLst/>
          </a:prstGeom>
          <a:solidFill>
            <a:schemeClr val="accent1"/>
          </a:solidFill>
          <a:ln w="9525">
            <a:solidFill>
              <a:schemeClr val="tx1"/>
            </a:solidFill>
            <a:miter lim="800000"/>
            <a:headEnd/>
            <a:tailEnd/>
          </a:ln>
        </p:spPr>
        <p:txBody>
          <a:bodyPr wrap="none" anchor="ctr"/>
          <a:lstStyle/>
          <a:p>
            <a:pPr algn="ctr"/>
            <a:r>
              <a:rPr lang="en-US" sz="4000" dirty="0"/>
              <a:t>?</a:t>
            </a:r>
          </a:p>
        </p:txBody>
      </p:sp>
      <p:sp>
        <p:nvSpPr>
          <p:cNvPr id="11" name="Rectangle 7"/>
          <p:cNvSpPr>
            <a:spLocks noChangeArrowheads="1"/>
          </p:cNvSpPr>
          <p:nvPr/>
        </p:nvSpPr>
        <p:spPr bwMode="auto">
          <a:xfrm>
            <a:off x="10668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dirty="0"/>
              <a:t>PV</a:t>
            </a:r>
          </a:p>
        </p:txBody>
      </p:sp>
      <p:sp>
        <p:nvSpPr>
          <p:cNvPr id="12" name="Rectangle 6"/>
          <p:cNvSpPr>
            <a:spLocks noChangeArrowheads="1"/>
          </p:cNvSpPr>
          <p:nvPr/>
        </p:nvSpPr>
        <p:spPr bwMode="auto">
          <a:xfrm>
            <a:off x="25146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4000" i="1" dirty="0" err="1"/>
              <a:t>i</a:t>
            </a:r>
            <a:endParaRPr lang="en-US" sz="4000" i="1" dirty="0"/>
          </a:p>
        </p:txBody>
      </p:sp>
      <p:sp>
        <p:nvSpPr>
          <p:cNvPr id="13" name="Rectangle 5"/>
          <p:cNvSpPr>
            <a:spLocks noChangeArrowheads="1"/>
          </p:cNvSpPr>
          <p:nvPr/>
        </p:nvSpPr>
        <p:spPr bwMode="auto">
          <a:xfrm>
            <a:off x="40386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dirty="0"/>
              <a:t>N</a:t>
            </a:r>
          </a:p>
        </p:txBody>
      </p:sp>
      <p:sp>
        <p:nvSpPr>
          <p:cNvPr id="14" name="Rectangle 8"/>
          <p:cNvSpPr>
            <a:spLocks noChangeArrowheads="1"/>
          </p:cNvSpPr>
          <p:nvPr/>
        </p:nvSpPr>
        <p:spPr bwMode="auto">
          <a:xfrm>
            <a:off x="54864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dirty="0"/>
              <a:t>COMP</a:t>
            </a:r>
          </a:p>
        </p:txBody>
      </p:sp>
      <p:sp>
        <p:nvSpPr>
          <p:cNvPr id="15" name="Rectangle 9"/>
          <p:cNvSpPr>
            <a:spLocks noChangeArrowheads="1"/>
          </p:cNvSpPr>
          <p:nvPr/>
        </p:nvSpPr>
        <p:spPr bwMode="auto">
          <a:xfrm>
            <a:off x="69342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FV</a:t>
            </a:r>
          </a:p>
        </p:txBody>
      </p:sp>
      <p:sp>
        <p:nvSpPr>
          <p:cNvPr id="3" name="Date Placeholder 2"/>
          <p:cNvSpPr>
            <a:spLocks noGrp="1"/>
          </p:cNvSpPr>
          <p:nvPr>
            <p:ph type="dt" sz="half" idx="2"/>
          </p:nvPr>
        </p:nvSpPr>
        <p:spPr/>
        <p:txBody>
          <a:bodyPr/>
          <a:lstStyle/>
          <a:p>
            <a:fld id="{15931080-2C59-4594-A330-B3E1FD0FF856}"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16" name="Slide Number Placeholder 15"/>
          <p:cNvSpPr>
            <a:spLocks noGrp="1"/>
          </p:cNvSpPr>
          <p:nvPr>
            <p:ph type="sldNum" sz="quarter" idx="4"/>
          </p:nvPr>
        </p:nvSpPr>
        <p:spPr/>
        <p:txBody>
          <a:bodyPr/>
          <a:lstStyle/>
          <a:p>
            <a:fld id="{B5387B5B-A4DF-467A-8FE4-AF2DB400330E}"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ChangeArrowheads="1"/>
          </p:cNvSpPr>
          <p:nvPr/>
        </p:nvSpPr>
        <p:spPr bwMode="auto">
          <a:xfrm>
            <a:off x="3657600" y="2590800"/>
            <a:ext cx="1295400" cy="838200"/>
          </a:xfrm>
          <a:prstGeom prst="flowChartProcess">
            <a:avLst/>
          </a:prstGeom>
          <a:solidFill>
            <a:schemeClr val="hlink"/>
          </a:solidFill>
          <a:ln w="9525">
            <a:solidFill>
              <a:schemeClr val="tx1"/>
            </a:solidFill>
            <a:miter lim="800000"/>
            <a:headEnd/>
            <a:tailEnd/>
          </a:ln>
        </p:spPr>
        <p:txBody>
          <a:bodyPr wrap="none" anchor="ctr"/>
          <a:lstStyle/>
          <a:p>
            <a:pPr algn="ctr"/>
            <a:r>
              <a:rPr lang="en-US" sz="2800"/>
              <a:t>$</a:t>
            </a:r>
          </a:p>
        </p:txBody>
      </p:sp>
      <p:sp>
        <p:nvSpPr>
          <p:cNvPr id="13315" name="AutoShape 3"/>
          <p:cNvSpPr>
            <a:spLocks noChangeArrowheads="1"/>
          </p:cNvSpPr>
          <p:nvPr/>
        </p:nvSpPr>
        <p:spPr bwMode="auto">
          <a:xfrm>
            <a:off x="5334000" y="2590800"/>
            <a:ext cx="1295400" cy="838200"/>
          </a:xfrm>
          <a:prstGeom prst="flowChartProcess">
            <a:avLst/>
          </a:prstGeom>
          <a:solidFill>
            <a:schemeClr val="hlink"/>
          </a:solidFill>
          <a:ln w="9525">
            <a:solidFill>
              <a:schemeClr val="tx1"/>
            </a:solidFill>
            <a:miter lim="800000"/>
            <a:headEnd/>
            <a:tailEnd/>
          </a:ln>
        </p:spPr>
        <p:txBody>
          <a:bodyPr wrap="none" anchor="ctr"/>
          <a:lstStyle/>
          <a:p>
            <a:pPr algn="ctr"/>
            <a:r>
              <a:rPr lang="en-US" sz="2800"/>
              <a:t>$</a:t>
            </a:r>
          </a:p>
        </p:txBody>
      </p:sp>
      <p:sp>
        <p:nvSpPr>
          <p:cNvPr id="13316" name="AutoShape 4"/>
          <p:cNvSpPr>
            <a:spLocks noChangeArrowheads="1"/>
          </p:cNvSpPr>
          <p:nvPr/>
        </p:nvSpPr>
        <p:spPr bwMode="auto">
          <a:xfrm>
            <a:off x="7239000" y="2057400"/>
            <a:ext cx="914400" cy="1371600"/>
          </a:xfrm>
          <a:prstGeom prst="flowChartProcess">
            <a:avLst/>
          </a:prstGeom>
          <a:solidFill>
            <a:schemeClr val="accent1"/>
          </a:solidFill>
          <a:ln w="9525">
            <a:solidFill>
              <a:schemeClr val="tx1"/>
            </a:solidFill>
            <a:miter lim="800000"/>
            <a:headEnd/>
            <a:tailEnd/>
          </a:ln>
        </p:spPr>
        <p:txBody>
          <a:bodyPr wrap="none" anchor="ctr"/>
          <a:lstStyle/>
          <a:p>
            <a:pPr algn="ctr"/>
            <a:r>
              <a:rPr lang="en-US" sz="4000"/>
              <a:t>?</a:t>
            </a:r>
          </a:p>
        </p:txBody>
      </p:sp>
      <p:sp>
        <p:nvSpPr>
          <p:cNvPr id="13317" name="AutoShape 5"/>
          <p:cNvSpPr>
            <a:spLocks noChangeArrowheads="1"/>
          </p:cNvSpPr>
          <p:nvPr/>
        </p:nvSpPr>
        <p:spPr bwMode="auto">
          <a:xfrm>
            <a:off x="2057400" y="2590800"/>
            <a:ext cx="1295400" cy="838200"/>
          </a:xfrm>
          <a:prstGeom prst="flowChartProcess">
            <a:avLst/>
          </a:prstGeom>
          <a:solidFill>
            <a:schemeClr val="hlink"/>
          </a:solidFill>
          <a:ln w="9525">
            <a:solidFill>
              <a:schemeClr val="tx1"/>
            </a:solidFill>
            <a:miter lim="800000"/>
            <a:headEnd/>
            <a:tailEnd/>
          </a:ln>
        </p:spPr>
        <p:txBody>
          <a:bodyPr wrap="none" anchor="ctr"/>
          <a:lstStyle/>
          <a:p>
            <a:pPr algn="ctr"/>
            <a:r>
              <a:rPr lang="en-US" sz="2800"/>
              <a:t>$</a:t>
            </a:r>
          </a:p>
        </p:txBody>
      </p:sp>
      <p:sp>
        <p:nvSpPr>
          <p:cNvPr id="13318" name="Rectangle 6"/>
          <p:cNvSpPr>
            <a:spLocks noChangeArrowheads="1"/>
          </p:cNvSpPr>
          <p:nvPr/>
        </p:nvSpPr>
        <p:spPr bwMode="auto">
          <a:xfrm>
            <a:off x="9906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PMT</a:t>
            </a:r>
          </a:p>
        </p:txBody>
      </p:sp>
      <p:sp>
        <p:nvSpPr>
          <p:cNvPr id="13319" name="Text Box 7"/>
          <p:cNvSpPr txBox="1">
            <a:spLocks noChangeArrowheads="1"/>
          </p:cNvSpPr>
          <p:nvPr/>
        </p:nvSpPr>
        <p:spPr bwMode="auto">
          <a:xfrm>
            <a:off x="1219200" y="1143000"/>
            <a:ext cx="7356475" cy="762000"/>
          </a:xfrm>
          <a:prstGeom prst="rect">
            <a:avLst/>
          </a:prstGeom>
          <a:solidFill>
            <a:srgbClr val="FFC000"/>
          </a:solidFill>
          <a:ln w="9525">
            <a:noFill/>
            <a:miter lim="800000"/>
            <a:headEnd/>
            <a:tailEnd/>
          </a:ln>
        </p:spPr>
        <p:txBody>
          <a:bodyPr wrap="none">
            <a:spAutoFit/>
          </a:bodyPr>
          <a:lstStyle/>
          <a:p>
            <a:r>
              <a:rPr lang="en-US" sz="4400" b="1" dirty="0">
                <a:solidFill>
                  <a:schemeClr val="tx2"/>
                </a:solidFill>
              </a:rPr>
              <a:t>2. Future Value of an Annuity</a:t>
            </a:r>
            <a:endParaRPr lang="en-US" sz="3200" b="1" dirty="0"/>
          </a:p>
        </p:txBody>
      </p:sp>
      <p:sp>
        <p:nvSpPr>
          <p:cNvPr id="13320" name="Rectangle 8"/>
          <p:cNvSpPr>
            <a:spLocks noChangeArrowheads="1"/>
          </p:cNvSpPr>
          <p:nvPr/>
        </p:nvSpPr>
        <p:spPr bwMode="auto">
          <a:xfrm>
            <a:off x="24384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4000" i="1"/>
              <a:t>i</a:t>
            </a:r>
          </a:p>
        </p:txBody>
      </p:sp>
      <p:sp>
        <p:nvSpPr>
          <p:cNvPr id="13321" name="Rectangle 9"/>
          <p:cNvSpPr>
            <a:spLocks noChangeArrowheads="1"/>
          </p:cNvSpPr>
          <p:nvPr/>
        </p:nvSpPr>
        <p:spPr bwMode="auto">
          <a:xfrm>
            <a:off x="38862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N</a:t>
            </a:r>
          </a:p>
        </p:txBody>
      </p:sp>
      <p:sp>
        <p:nvSpPr>
          <p:cNvPr id="13322" name="Rectangle 10"/>
          <p:cNvSpPr>
            <a:spLocks noChangeArrowheads="1"/>
          </p:cNvSpPr>
          <p:nvPr/>
        </p:nvSpPr>
        <p:spPr bwMode="auto">
          <a:xfrm>
            <a:off x="54102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COMP</a:t>
            </a:r>
          </a:p>
        </p:txBody>
      </p:sp>
      <p:sp>
        <p:nvSpPr>
          <p:cNvPr id="13323" name="Rectangle 11"/>
          <p:cNvSpPr>
            <a:spLocks noChangeArrowheads="1"/>
          </p:cNvSpPr>
          <p:nvPr/>
        </p:nvSpPr>
        <p:spPr bwMode="auto">
          <a:xfrm>
            <a:off x="68580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FV</a:t>
            </a:r>
          </a:p>
        </p:txBody>
      </p:sp>
      <p:sp>
        <p:nvSpPr>
          <p:cNvPr id="13324" name="Line 12"/>
          <p:cNvSpPr>
            <a:spLocks noChangeShapeType="1"/>
          </p:cNvSpPr>
          <p:nvPr/>
        </p:nvSpPr>
        <p:spPr bwMode="auto">
          <a:xfrm>
            <a:off x="1066800" y="3429000"/>
            <a:ext cx="6324600" cy="0"/>
          </a:xfrm>
          <a:prstGeom prst="line">
            <a:avLst/>
          </a:prstGeom>
          <a:noFill/>
          <a:ln w="12700">
            <a:solidFill>
              <a:schemeClr val="tx1"/>
            </a:solidFill>
            <a:round/>
            <a:headEnd type="none" w="sm" len="sm"/>
            <a:tailEnd type="none" w="sm" len="sm"/>
          </a:ln>
        </p:spPr>
        <p:txBody>
          <a:bodyPr wrap="none" anchor="ctr"/>
          <a:lstStyle/>
          <a:p>
            <a:endParaRPr lang="en-US"/>
          </a:p>
        </p:txBody>
      </p:sp>
      <p:sp>
        <p:nvSpPr>
          <p:cNvPr id="2" name="Date Placeholder 1"/>
          <p:cNvSpPr>
            <a:spLocks noGrp="1"/>
          </p:cNvSpPr>
          <p:nvPr>
            <p:ph type="dt" sz="half" idx="2"/>
          </p:nvPr>
        </p:nvSpPr>
        <p:spPr/>
        <p:txBody>
          <a:bodyPr/>
          <a:lstStyle/>
          <a:p>
            <a:fld id="{A673E550-C2CE-4960-A34E-91178C122A54}" type="datetime1">
              <a:rPr lang="en-US" smtClean="0"/>
              <a:t>8/5/2015</a:t>
            </a:fld>
            <a:endParaRPr lang="en-US" dirty="0"/>
          </a:p>
        </p:txBody>
      </p:sp>
      <p:sp>
        <p:nvSpPr>
          <p:cNvPr id="3" name="Footer Placeholder 2"/>
          <p:cNvSpPr>
            <a:spLocks noGrp="1"/>
          </p:cNvSpPr>
          <p:nvPr>
            <p:ph type="ftr" sz="quarter" idx="3"/>
          </p:nvPr>
        </p:nvSpPr>
        <p:spPr/>
        <p:txBody>
          <a:bodyPr/>
          <a:lstStyle/>
          <a:p>
            <a:r>
              <a:rPr lang="en-US" smtClean="0"/>
              <a:t>Professor James Kuhle</a:t>
            </a:r>
            <a:endParaRPr lang="en-US" dirty="0"/>
          </a:p>
        </p:txBody>
      </p:sp>
      <p:sp>
        <p:nvSpPr>
          <p:cNvPr id="4" name="Slide Number Placeholder 3"/>
          <p:cNvSpPr>
            <a:spLocks noGrp="1"/>
          </p:cNvSpPr>
          <p:nvPr>
            <p:ph type="sldNum" sz="quarter" idx="4"/>
          </p:nvPr>
        </p:nvSpPr>
        <p:spPr/>
        <p:txBody>
          <a:bodyPr/>
          <a:lstStyle/>
          <a:p>
            <a:fld id="{B5387B5B-A4DF-467A-8FE4-AF2DB400330E}"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ChangeArrowheads="1"/>
          </p:cNvSpPr>
          <p:nvPr/>
        </p:nvSpPr>
        <p:spPr bwMode="auto">
          <a:xfrm>
            <a:off x="3733800" y="2590800"/>
            <a:ext cx="12954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2800"/>
              <a:t>?</a:t>
            </a:r>
          </a:p>
        </p:txBody>
      </p:sp>
      <p:sp>
        <p:nvSpPr>
          <p:cNvPr id="14339" name="AutoShape 3"/>
          <p:cNvSpPr>
            <a:spLocks noChangeArrowheads="1"/>
          </p:cNvSpPr>
          <p:nvPr/>
        </p:nvSpPr>
        <p:spPr bwMode="auto">
          <a:xfrm>
            <a:off x="5334000" y="2590800"/>
            <a:ext cx="12954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2800"/>
              <a:t>?</a:t>
            </a:r>
          </a:p>
        </p:txBody>
      </p:sp>
      <p:sp>
        <p:nvSpPr>
          <p:cNvPr id="14340" name="AutoShape 4"/>
          <p:cNvSpPr>
            <a:spLocks noChangeArrowheads="1"/>
          </p:cNvSpPr>
          <p:nvPr/>
        </p:nvSpPr>
        <p:spPr bwMode="auto">
          <a:xfrm>
            <a:off x="7315200" y="2057400"/>
            <a:ext cx="914400" cy="1371600"/>
          </a:xfrm>
          <a:prstGeom prst="flowChartProcess">
            <a:avLst/>
          </a:prstGeom>
          <a:solidFill>
            <a:schemeClr val="hlink"/>
          </a:solidFill>
          <a:ln w="9525">
            <a:solidFill>
              <a:schemeClr val="tx1"/>
            </a:solidFill>
            <a:miter lim="800000"/>
            <a:headEnd/>
            <a:tailEnd/>
          </a:ln>
        </p:spPr>
        <p:txBody>
          <a:bodyPr wrap="none" anchor="ctr"/>
          <a:lstStyle/>
          <a:p>
            <a:pPr algn="ctr"/>
            <a:r>
              <a:rPr lang="en-US" sz="4000"/>
              <a:t>$</a:t>
            </a:r>
          </a:p>
        </p:txBody>
      </p:sp>
      <p:sp>
        <p:nvSpPr>
          <p:cNvPr id="14341" name="AutoShape 5"/>
          <p:cNvSpPr>
            <a:spLocks noChangeArrowheads="1"/>
          </p:cNvSpPr>
          <p:nvPr/>
        </p:nvSpPr>
        <p:spPr bwMode="auto">
          <a:xfrm>
            <a:off x="2209800" y="2590800"/>
            <a:ext cx="12954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2800"/>
              <a:t>?</a:t>
            </a:r>
          </a:p>
        </p:txBody>
      </p:sp>
      <p:sp>
        <p:nvSpPr>
          <p:cNvPr id="14342" name="Text Box 6"/>
          <p:cNvSpPr txBox="1">
            <a:spLocks noChangeArrowheads="1"/>
          </p:cNvSpPr>
          <p:nvPr/>
        </p:nvSpPr>
        <p:spPr bwMode="auto">
          <a:xfrm>
            <a:off x="2743200" y="1219200"/>
            <a:ext cx="4343400" cy="823913"/>
          </a:xfrm>
          <a:prstGeom prst="rect">
            <a:avLst/>
          </a:prstGeom>
          <a:solidFill>
            <a:srgbClr val="FFC000"/>
          </a:solidFill>
          <a:ln w="9525">
            <a:noFill/>
            <a:miter lim="800000"/>
            <a:headEnd/>
            <a:tailEnd/>
          </a:ln>
        </p:spPr>
        <p:txBody>
          <a:bodyPr>
            <a:spAutoFit/>
          </a:bodyPr>
          <a:lstStyle/>
          <a:p>
            <a:r>
              <a:rPr lang="en-US" sz="4800" b="1" dirty="0">
                <a:solidFill>
                  <a:schemeClr val="tx2"/>
                </a:solidFill>
              </a:rPr>
              <a:t>3. Sinking Fund</a:t>
            </a:r>
            <a:endParaRPr lang="en-US" sz="4000" b="1" dirty="0"/>
          </a:p>
        </p:txBody>
      </p:sp>
      <p:sp>
        <p:nvSpPr>
          <p:cNvPr id="14343" name="Rectangle 7"/>
          <p:cNvSpPr>
            <a:spLocks noChangeArrowheads="1"/>
          </p:cNvSpPr>
          <p:nvPr/>
        </p:nvSpPr>
        <p:spPr bwMode="auto">
          <a:xfrm>
            <a:off x="40386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N</a:t>
            </a:r>
          </a:p>
        </p:txBody>
      </p:sp>
      <p:sp>
        <p:nvSpPr>
          <p:cNvPr id="14344" name="Rectangle 8"/>
          <p:cNvSpPr>
            <a:spLocks noChangeArrowheads="1"/>
          </p:cNvSpPr>
          <p:nvPr/>
        </p:nvSpPr>
        <p:spPr bwMode="auto">
          <a:xfrm>
            <a:off x="25908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4000" i="1"/>
              <a:t>i</a:t>
            </a:r>
          </a:p>
        </p:txBody>
      </p:sp>
      <p:sp>
        <p:nvSpPr>
          <p:cNvPr id="14345" name="Rectangle 9"/>
          <p:cNvSpPr>
            <a:spLocks noChangeArrowheads="1"/>
          </p:cNvSpPr>
          <p:nvPr/>
        </p:nvSpPr>
        <p:spPr bwMode="auto">
          <a:xfrm>
            <a:off x="11430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FV</a:t>
            </a:r>
          </a:p>
        </p:txBody>
      </p:sp>
      <p:sp>
        <p:nvSpPr>
          <p:cNvPr id="14346" name="Rectangle 10"/>
          <p:cNvSpPr>
            <a:spLocks noChangeArrowheads="1"/>
          </p:cNvSpPr>
          <p:nvPr/>
        </p:nvSpPr>
        <p:spPr bwMode="auto">
          <a:xfrm>
            <a:off x="54864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COMP</a:t>
            </a:r>
          </a:p>
        </p:txBody>
      </p:sp>
      <p:sp>
        <p:nvSpPr>
          <p:cNvPr id="14347" name="Rectangle 11"/>
          <p:cNvSpPr>
            <a:spLocks noChangeArrowheads="1"/>
          </p:cNvSpPr>
          <p:nvPr/>
        </p:nvSpPr>
        <p:spPr bwMode="auto">
          <a:xfrm>
            <a:off x="69342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PMT</a:t>
            </a:r>
          </a:p>
        </p:txBody>
      </p:sp>
      <p:sp>
        <p:nvSpPr>
          <p:cNvPr id="14348" name="Line 12"/>
          <p:cNvSpPr>
            <a:spLocks noChangeShapeType="1"/>
          </p:cNvSpPr>
          <p:nvPr/>
        </p:nvSpPr>
        <p:spPr bwMode="auto">
          <a:xfrm>
            <a:off x="914400" y="3429000"/>
            <a:ext cx="6477000" cy="0"/>
          </a:xfrm>
          <a:prstGeom prst="line">
            <a:avLst/>
          </a:prstGeom>
          <a:noFill/>
          <a:ln w="12700">
            <a:solidFill>
              <a:schemeClr val="tx1"/>
            </a:solidFill>
            <a:round/>
            <a:headEnd type="none" w="sm" len="sm"/>
            <a:tailEnd type="none" w="sm" len="sm"/>
          </a:ln>
        </p:spPr>
        <p:txBody>
          <a:bodyPr wrap="none" anchor="ctr"/>
          <a:lstStyle/>
          <a:p>
            <a:endParaRPr lang="en-US"/>
          </a:p>
        </p:txBody>
      </p:sp>
      <p:sp>
        <p:nvSpPr>
          <p:cNvPr id="2" name="Date Placeholder 1"/>
          <p:cNvSpPr>
            <a:spLocks noGrp="1"/>
          </p:cNvSpPr>
          <p:nvPr>
            <p:ph type="dt" sz="half" idx="2"/>
          </p:nvPr>
        </p:nvSpPr>
        <p:spPr/>
        <p:txBody>
          <a:bodyPr/>
          <a:lstStyle/>
          <a:p>
            <a:fld id="{3C44519B-209C-45F9-A16C-A41995874261}" type="datetime1">
              <a:rPr lang="en-US" smtClean="0"/>
              <a:t>8/5/2015</a:t>
            </a:fld>
            <a:endParaRPr lang="en-US" dirty="0"/>
          </a:p>
        </p:txBody>
      </p:sp>
      <p:sp>
        <p:nvSpPr>
          <p:cNvPr id="3" name="Footer Placeholder 2"/>
          <p:cNvSpPr>
            <a:spLocks noGrp="1"/>
          </p:cNvSpPr>
          <p:nvPr>
            <p:ph type="ftr" sz="quarter" idx="3"/>
          </p:nvPr>
        </p:nvSpPr>
        <p:spPr/>
        <p:txBody>
          <a:bodyPr/>
          <a:lstStyle/>
          <a:p>
            <a:r>
              <a:rPr lang="en-US" smtClean="0"/>
              <a:t>Professor James Kuhle</a:t>
            </a:r>
            <a:endParaRPr lang="en-US" dirty="0"/>
          </a:p>
        </p:txBody>
      </p:sp>
      <p:sp>
        <p:nvSpPr>
          <p:cNvPr id="4" name="Slide Number Placeholder 3"/>
          <p:cNvSpPr>
            <a:spLocks noGrp="1"/>
          </p:cNvSpPr>
          <p:nvPr>
            <p:ph type="sldNum" sz="quarter" idx="4"/>
          </p:nvPr>
        </p:nvSpPr>
        <p:spPr/>
        <p:txBody>
          <a:bodyPr/>
          <a:lstStyle/>
          <a:p>
            <a:fld id="{B5387B5B-A4DF-467A-8FE4-AF2DB400330E}"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ChangeArrowheads="1"/>
          </p:cNvSpPr>
          <p:nvPr/>
        </p:nvSpPr>
        <p:spPr bwMode="auto">
          <a:xfrm>
            <a:off x="7391400" y="2057400"/>
            <a:ext cx="914400" cy="1371600"/>
          </a:xfrm>
          <a:prstGeom prst="flowChartProcess">
            <a:avLst/>
          </a:prstGeom>
          <a:solidFill>
            <a:schemeClr val="hlink"/>
          </a:solidFill>
          <a:ln w="9525">
            <a:solidFill>
              <a:schemeClr val="tx1"/>
            </a:solidFill>
            <a:miter lim="800000"/>
            <a:headEnd/>
            <a:tailEnd/>
          </a:ln>
        </p:spPr>
        <p:txBody>
          <a:bodyPr wrap="none" anchor="ctr"/>
          <a:lstStyle/>
          <a:p>
            <a:pPr algn="ctr"/>
            <a:r>
              <a:rPr lang="en-US" sz="4000"/>
              <a:t>$</a:t>
            </a:r>
          </a:p>
        </p:txBody>
      </p:sp>
      <p:sp>
        <p:nvSpPr>
          <p:cNvPr id="15363" name="AutoShape 3"/>
          <p:cNvSpPr>
            <a:spLocks noChangeArrowheads="1"/>
          </p:cNvSpPr>
          <p:nvPr/>
        </p:nvSpPr>
        <p:spPr bwMode="auto">
          <a:xfrm>
            <a:off x="914400" y="2590800"/>
            <a:ext cx="12954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2800"/>
              <a:t>?</a:t>
            </a:r>
          </a:p>
        </p:txBody>
      </p:sp>
      <p:sp>
        <p:nvSpPr>
          <p:cNvPr id="15364" name="Text Box 4"/>
          <p:cNvSpPr txBox="1">
            <a:spLocks noChangeArrowheads="1"/>
          </p:cNvSpPr>
          <p:nvPr/>
        </p:nvSpPr>
        <p:spPr bwMode="auto">
          <a:xfrm>
            <a:off x="1371600" y="609600"/>
            <a:ext cx="6400800" cy="1323439"/>
          </a:xfrm>
          <a:prstGeom prst="rect">
            <a:avLst/>
          </a:prstGeom>
          <a:solidFill>
            <a:srgbClr val="FFC000"/>
          </a:solidFill>
          <a:ln w="9525">
            <a:noFill/>
            <a:miter lim="800000"/>
            <a:headEnd/>
            <a:tailEnd/>
          </a:ln>
        </p:spPr>
        <p:txBody>
          <a:bodyPr wrap="square">
            <a:spAutoFit/>
          </a:bodyPr>
          <a:lstStyle/>
          <a:p>
            <a:pPr algn="ctr"/>
            <a:r>
              <a:rPr lang="en-US" sz="4000" b="1" dirty="0">
                <a:solidFill>
                  <a:schemeClr val="tx2"/>
                </a:solidFill>
              </a:rPr>
              <a:t>4. Present Value Single Payment</a:t>
            </a:r>
            <a:endParaRPr lang="en-US" sz="3200" b="1" dirty="0">
              <a:solidFill>
                <a:schemeClr val="tx2"/>
              </a:solidFill>
            </a:endParaRPr>
          </a:p>
        </p:txBody>
      </p:sp>
      <p:sp>
        <p:nvSpPr>
          <p:cNvPr id="15365" name="Rectangle 5"/>
          <p:cNvSpPr>
            <a:spLocks noChangeArrowheads="1"/>
          </p:cNvSpPr>
          <p:nvPr/>
        </p:nvSpPr>
        <p:spPr bwMode="auto">
          <a:xfrm>
            <a:off x="69342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PV</a:t>
            </a:r>
          </a:p>
        </p:txBody>
      </p:sp>
      <p:sp>
        <p:nvSpPr>
          <p:cNvPr id="15366" name="Rectangle 6"/>
          <p:cNvSpPr>
            <a:spLocks noChangeArrowheads="1"/>
          </p:cNvSpPr>
          <p:nvPr/>
        </p:nvSpPr>
        <p:spPr bwMode="auto">
          <a:xfrm>
            <a:off x="9144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FV</a:t>
            </a:r>
          </a:p>
        </p:txBody>
      </p:sp>
      <p:sp>
        <p:nvSpPr>
          <p:cNvPr id="15367" name="Rectangle 7"/>
          <p:cNvSpPr>
            <a:spLocks noChangeArrowheads="1"/>
          </p:cNvSpPr>
          <p:nvPr/>
        </p:nvSpPr>
        <p:spPr bwMode="auto">
          <a:xfrm>
            <a:off x="24384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4000" i="1"/>
              <a:t>i</a:t>
            </a:r>
          </a:p>
        </p:txBody>
      </p:sp>
      <p:sp>
        <p:nvSpPr>
          <p:cNvPr id="15368" name="Rectangle 8"/>
          <p:cNvSpPr>
            <a:spLocks noChangeArrowheads="1"/>
          </p:cNvSpPr>
          <p:nvPr/>
        </p:nvSpPr>
        <p:spPr bwMode="auto">
          <a:xfrm>
            <a:off x="39624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N</a:t>
            </a:r>
          </a:p>
        </p:txBody>
      </p:sp>
      <p:sp>
        <p:nvSpPr>
          <p:cNvPr id="15369" name="Rectangle 9"/>
          <p:cNvSpPr>
            <a:spLocks noChangeArrowheads="1"/>
          </p:cNvSpPr>
          <p:nvPr/>
        </p:nvSpPr>
        <p:spPr bwMode="auto">
          <a:xfrm>
            <a:off x="54864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COMP</a:t>
            </a:r>
          </a:p>
        </p:txBody>
      </p:sp>
      <p:sp>
        <p:nvSpPr>
          <p:cNvPr id="15370" name="Line 10"/>
          <p:cNvSpPr>
            <a:spLocks noChangeShapeType="1"/>
          </p:cNvSpPr>
          <p:nvPr/>
        </p:nvSpPr>
        <p:spPr bwMode="auto">
          <a:xfrm>
            <a:off x="2133600" y="3429000"/>
            <a:ext cx="5334000" cy="0"/>
          </a:xfrm>
          <a:prstGeom prst="line">
            <a:avLst/>
          </a:prstGeom>
          <a:noFill/>
          <a:ln w="12700">
            <a:solidFill>
              <a:schemeClr val="tx1"/>
            </a:solidFill>
            <a:round/>
            <a:headEnd type="none" w="sm" len="sm"/>
            <a:tailEnd type="none" w="sm" len="sm"/>
          </a:ln>
        </p:spPr>
        <p:txBody>
          <a:bodyPr wrap="none" anchor="ctr"/>
          <a:lstStyle/>
          <a:p>
            <a:endParaRPr lang="en-US"/>
          </a:p>
        </p:txBody>
      </p:sp>
      <p:sp>
        <p:nvSpPr>
          <p:cNvPr id="2" name="Date Placeholder 1"/>
          <p:cNvSpPr>
            <a:spLocks noGrp="1"/>
          </p:cNvSpPr>
          <p:nvPr>
            <p:ph type="dt" sz="half" idx="2"/>
          </p:nvPr>
        </p:nvSpPr>
        <p:spPr/>
        <p:txBody>
          <a:bodyPr/>
          <a:lstStyle/>
          <a:p>
            <a:fld id="{AF3B1B10-A5DD-4EBF-86C5-68772319959A}" type="datetime1">
              <a:rPr lang="en-US" smtClean="0"/>
              <a:t>8/5/2015</a:t>
            </a:fld>
            <a:endParaRPr lang="en-US" dirty="0"/>
          </a:p>
        </p:txBody>
      </p:sp>
      <p:sp>
        <p:nvSpPr>
          <p:cNvPr id="3" name="Footer Placeholder 2"/>
          <p:cNvSpPr>
            <a:spLocks noGrp="1"/>
          </p:cNvSpPr>
          <p:nvPr>
            <p:ph type="ftr" sz="quarter" idx="3"/>
          </p:nvPr>
        </p:nvSpPr>
        <p:spPr/>
        <p:txBody>
          <a:bodyPr/>
          <a:lstStyle/>
          <a:p>
            <a:r>
              <a:rPr lang="en-US" smtClean="0"/>
              <a:t>Professor James Kuhle</a:t>
            </a:r>
            <a:endParaRPr lang="en-US" dirty="0"/>
          </a:p>
        </p:txBody>
      </p:sp>
      <p:sp>
        <p:nvSpPr>
          <p:cNvPr id="4" name="Slide Number Placeholder 3"/>
          <p:cNvSpPr>
            <a:spLocks noGrp="1"/>
          </p:cNvSpPr>
          <p:nvPr>
            <p:ph type="sldNum" sz="quarter" idx="4"/>
          </p:nvPr>
        </p:nvSpPr>
        <p:spPr/>
        <p:txBody>
          <a:bodyPr/>
          <a:lstStyle/>
          <a:p>
            <a:fld id="{B5387B5B-A4DF-467A-8FE4-AF2DB400330E}"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ChangeArrowheads="1"/>
          </p:cNvSpPr>
          <p:nvPr/>
        </p:nvSpPr>
        <p:spPr bwMode="auto">
          <a:xfrm>
            <a:off x="2971800" y="2590800"/>
            <a:ext cx="1295400" cy="838200"/>
          </a:xfrm>
          <a:prstGeom prst="flowChartProcess">
            <a:avLst/>
          </a:prstGeom>
          <a:solidFill>
            <a:schemeClr val="hlink"/>
          </a:solidFill>
          <a:ln w="9525">
            <a:solidFill>
              <a:schemeClr val="tx1"/>
            </a:solidFill>
            <a:miter lim="800000"/>
            <a:headEnd/>
            <a:tailEnd/>
          </a:ln>
        </p:spPr>
        <p:txBody>
          <a:bodyPr wrap="none" anchor="ctr"/>
          <a:lstStyle/>
          <a:p>
            <a:pPr algn="ctr"/>
            <a:r>
              <a:rPr lang="en-US" sz="2800"/>
              <a:t>$</a:t>
            </a:r>
          </a:p>
        </p:txBody>
      </p:sp>
      <p:sp>
        <p:nvSpPr>
          <p:cNvPr id="16387" name="AutoShape 3"/>
          <p:cNvSpPr>
            <a:spLocks noChangeArrowheads="1"/>
          </p:cNvSpPr>
          <p:nvPr/>
        </p:nvSpPr>
        <p:spPr bwMode="auto">
          <a:xfrm>
            <a:off x="4953000" y="2590800"/>
            <a:ext cx="1295400" cy="838200"/>
          </a:xfrm>
          <a:prstGeom prst="flowChartProcess">
            <a:avLst/>
          </a:prstGeom>
          <a:solidFill>
            <a:schemeClr val="hlink"/>
          </a:solidFill>
          <a:ln w="9525">
            <a:solidFill>
              <a:schemeClr val="tx1"/>
            </a:solidFill>
            <a:miter lim="800000"/>
            <a:headEnd/>
            <a:tailEnd/>
          </a:ln>
        </p:spPr>
        <p:txBody>
          <a:bodyPr wrap="none" anchor="ctr"/>
          <a:lstStyle/>
          <a:p>
            <a:pPr algn="ctr"/>
            <a:r>
              <a:rPr lang="en-US" sz="2800"/>
              <a:t>$</a:t>
            </a:r>
          </a:p>
        </p:txBody>
      </p:sp>
      <p:sp>
        <p:nvSpPr>
          <p:cNvPr id="16388" name="AutoShape 4"/>
          <p:cNvSpPr>
            <a:spLocks noChangeArrowheads="1"/>
          </p:cNvSpPr>
          <p:nvPr/>
        </p:nvSpPr>
        <p:spPr bwMode="auto">
          <a:xfrm>
            <a:off x="914400" y="1828800"/>
            <a:ext cx="1295400" cy="1600200"/>
          </a:xfrm>
          <a:prstGeom prst="flowChartProcess">
            <a:avLst/>
          </a:prstGeom>
          <a:solidFill>
            <a:schemeClr val="accent1"/>
          </a:solidFill>
          <a:ln w="9525">
            <a:solidFill>
              <a:schemeClr val="tx1"/>
            </a:solidFill>
            <a:miter lim="800000"/>
            <a:headEnd/>
            <a:tailEnd/>
          </a:ln>
        </p:spPr>
        <p:txBody>
          <a:bodyPr wrap="none" anchor="ctr"/>
          <a:lstStyle/>
          <a:p>
            <a:pPr algn="ctr"/>
            <a:r>
              <a:rPr lang="en-US" sz="2800"/>
              <a:t>?</a:t>
            </a:r>
          </a:p>
        </p:txBody>
      </p:sp>
      <p:sp>
        <p:nvSpPr>
          <p:cNvPr id="16389" name="Line 5"/>
          <p:cNvSpPr>
            <a:spLocks noChangeShapeType="1"/>
          </p:cNvSpPr>
          <p:nvPr/>
        </p:nvSpPr>
        <p:spPr bwMode="auto">
          <a:xfrm>
            <a:off x="914400" y="3429000"/>
            <a:ext cx="6019800" cy="0"/>
          </a:xfrm>
          <a:prstGeom prst="line">
            <a:avLst/>
          </a:prstGeom>
          <a:noFill/>
          <a:ln w="9525">
            <a:solidFill>
              <a:schemeClr val="tx1"/>
            </a:solidFill>
            <a:round/>
            <a:headEnd/>
            <a:tailEnd/>
          </a:ln>
        </p:spPr>
        <p:txBody>
          <a:bodyPr wrap="none" anchor="ctr"/>
          <a:lstStyle/>
          <a:p>
            <a:endParaRPr lang="en-US"/>
          </a:p>
        </p:txBody>
      </p:sp>
      <p:sp>
        <p:nvSpPr>
          <p:cNvPr id="16390" name="Text Box 6"/>
          <p:cNvSpPr txBox="1">
            <a:spLocks noChangeArrowheads="1"/>
          </p:cNvSpPr>
          <p:nvPr/>
        </p:nvSpPr>
        <p:spPr bwMode="auto">
          <a:xfrm>
            <a:off x="914400" y="914400"/>
            <a:ext cx="7664450" cy="762000"/>
          </a:xfrm>
          <a:prstGeom prst="rect">
            <a:avLst/>
          </a:prstGeom>
          <a:solidFill>
            <a:srgbClr val="FFC000"/>
          </a:solidFill>
          <a:ln w="9525">
            <a:noFill/>
            <a:miter lim="800000"/>
            <a:headEnd/>
            <a:tailEnd/>
          </a:ln>
        </p:spPr>
        <p:txBody>
          <a:bodyPr wrap="none">
            <a:spAutoFit/>
          </a:bodyPr>
          <a:lstStyle/>
          <a:p>
            <a:r>
              <a:rPr lang="en-US" sz="4400" b="1" dirty="0">
                <a:solidFill>
                  <a:schemeClr val="tx2"/>
                </a:solidFill>
              </a:rPr>
              <a:t>5. Present Value of the Annuity</a:t>
            </a:r>
            <a:endParaRPr lang="en-US" sz="3200" b="1" dirty="0"/>
          </a:p>
        </p:txBody>
      </p:sp>
      <p:sp>
        <p:nvSpPr>
          <p:cNvPr id="16391" name="Rectangle 7"/>
          <p:cNvSpPr>
            <a:spLocks noChangeArrowheads="1"/>
          </p:cNvSpPr>
          <p:nvPr/>
        </p:nvSpPr>
        <p:spPr bwMode="auto">
          <a:xfrm>
            <a:off x="69342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PV</a:t>
            </a:r>
          </a:p>
        </p:txBody>
      </p:sp>
      <p:sp>
        <p:nvSpPr>
          <p:cNvPr id="16392" name="Rectangle 8"/>
          <p:cNvSpPr>
            <a:spLocks noChangeArrowheads="1"/>
          </p:cNvSpPr>
          <p:nvPr/>
        </p:nvSpPr>
        <p:spPr bwMode="auto">
          <a:xfrm>
            <a:off x="54864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COMP</a:t>
            </a:r>
          </a:p>
        </p:txBody>
      </p:sp>
      <p:sp>
        <p:nvSpPr>
          <p:cNvPr id="16393" name="Rectangle 9"/>
          <p:cNvSpPr>
            <a:spLocks noChangeArrowheads="1"/>
          </p:cNvSpPr>
          <p:nvPr/>
        </p:nvSpPr>
        <p:spPr bwMode="auto">
          <a:xfrm>
            <a:off x="39624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N</a:t>
            </a:r>
          </a:p>
        </p:txBody>
      </p:sp>
      <p:sp>
        <p:nvSpPr>
          <p:cNvPr id="16394" name="Rectangle 10"/>
          <p:cNvSpPr>
            <a:spLocks noChangeArrowheads="1"/>
          </p:cNvSpPr>
          <p:nvPr/>
        </p:nvSpPr>
        <p:spPr bwMode="auto">
          <a:xfrm>
            <a:off x="24384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4000" i="1"/>
              <a:t>i</a:t>
            </a:r>
          </a:p>
        </p:txBody>
      </p:sp>
      <p:sp>
        <p:nvSpPr>
          <p:cNvPr id="16395" name="Rectangle 11"/>
          <p:cNvSpPr>
            <a:spLocks noChangeArrowheads="1"/>
          </p:cNvSpPr>
          <p:nvPr/>
        </p:nvSpPr>
        <p:spPr bwMode="auto">
          <a:xfrm>
            <a:off x="9144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PMT</a:t>
            </a:r>
          </a:p>
        </p:txBody>
      </p:sp>
      <p:sp>
        <p:nvSpPr>
          <p:cNvPr id="16396" name="AutoShape 12"/>
          <p:cNvSpPr>
            <a:spLocks noChangeArrowheads="1"/>
          </p:cNvSpPr>
          <p:nvPr/>
        </p:nvSpPr>
        <p:spPr bwMode="auto">
          <a:xfrm>
            <a:off x="6934200" y="2590800"/>
            <a:ext cx="1295400" cy="838200"/>
          </a:xfrm>
          <a:prstGeom prst="flowChartProcess">
            <a:avLst/>
          </a:prstGeom>
          <a:solidFill>
            <a:schemeClr val="hlink"/>
          </a:solidFill>
          <a:ln w="9525">
            <a:solidFill>
              <a:schemeClr val="tx1"/>
            </a:solidFill>
            <a:miter lim="800000"/>
            <a:headEnd/>
            <a:tailEnd/>
          </a:ln>
        </p:spPr>
        <p:txBody>
          <a:bodyPr wrap="none" anchor="ctr"/>
          <a:lstStyle/>
          <a:p>
            <a:pPr algn="ctr"/>
            <a:r>
              <a:rPr lang="en-US" sz="2800"/>
              <a:t>$</a:t>
            </a:r>
          </a:p>
        </p:txBody>
      </p:sp>
      <p:sp>
        <p:nvSpPr>
          <p:cNvPr id="2" name="Date Placeholder 1"/>
          <p:cNvSpPr>
            <a:spLocks noGrp="1"/>
          </p:cNvSpPr>
          <p:nvPr>
            <p:ph type="dt" sz="half" idx="2"/>
          </p:nvPr>
        </p:nvSpPr>
        <p:spPr/>
        <p:txBody>
          <a:bodyPr/>
          <a:lstStyle/>
          <a:p>
            <a:fld id="{D8C26843-182A-4670-8C75-94315A4DEBD7}" type="datetime1">
              <a:rPr lang="en-US" smtClean="0"/>
              <a:t>8/5/2015</a:t>
            </a:fld>
            <a:endParaRPr lang="en-US" dirty="0"/>
          </a:p>
        </p:txBody>
      </p:sp>
      <p:sp>
        <p:nvSpPr>
          <p:cNvPr id="3" name="Footer Placeholder 2"/>
          <p:cNvSpPr>
            <a:spLocks noGrp="1"/>
          </p:cNvSpPr>
          <p:nvPr>
            <p:ph type="ftr" sz="quarter" idx="3"/>
          </p:nvPr>
        </p:nvSpPr>
        <p:spPr/>
        <p:txBody>
          <a:bodyPr/>
          <a:lstStyle/>
          <a:p>
            <a:r>
              <a:rPr lang="en-US" smtClean="0"/>
              <a:t>Professor James Kuhle</a:t>
            </a:r>
            <a:endParaRPr lang="en-US" dirty="0"/>
          </a:p>
        </p:txBody>
      </p:sp>
      <p:sp>
        <p:nvSpPr>
          <p:cNvPr id="4" name="Slide Number Placeholder 3"/>
          <p:cNvSpPr>
            <a:spLocks noGrp="1"/>
          </p:cNvSpPr>
          <p:nvPr>
            <p:ph type="sldNum" sz="quarter" idx="4"/>
          </p:nvPr>
        </p:nvSpPr>
        <p:spPr/>
        <p:txBody>
          <a:bodyPr/>
          <a:lstStyle/>
          <a:p>
            <a:fld id="{B5387B5B-A4DF-467A-8FE4-AF2DB400330E}"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ChangeArrowheads="1"/>
          </p:cNvSpPr>
          <p:nvPr/>
        </p:nvSpPr>
        <p:spPr bwMode="auto">
          <a:xfrm>
            <a:off x="3124200" y="2590800"/>
            <a:ext cx="12954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2800"/>
              <a:t>?</a:t>
            </a:r>
          </a:p>
        </p:txBody>
      </p:sp>
      <p:sp>
        <p:nvSpPr>
          <p:cNvPr id="17411" name="AutoShape 3"/>
          <p:cNvSpPr>
            <a:spLocks noChangeArrowheads="1"/>
          </p:cNvSpPr>
          <p:nvPr/>
        </p:nvSpPr>
        <p:spPr bwMode="auto">
          <a:xfrm>
            <a:off x="5257800" y="2590800"/>
            <a:ext cx="12954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2800"/>
              <a:t>?</a:t>
            </a:r>
          </a:p>
        </p:txBody>
      </p:sp>
      <p:sp>
        <p:nvSpPr>
          <p:cNvPr id="17412" name="AutoShape 4"/>
          <p:cNvSpPr>
            <a:spLocks noChangeArrowheads="1"/>
          </p:cNvSpPr>
          <p:nvPr/>
        </p:nvSpPr>
        <p:spPr bwMode="auto">
          <a:xfrm>
            <a:off x="914400" y="1981200"/>
            <a:ext cx="1295400" cy="1447800"/>
          </a:xfrm>
          <a:prstGeom prst="flowChartProcess">
            <a:avLst/>
          </a:prstGeom>
          <a:solidFill>
            <a:schemeClr val="hlink"/>
          </a:solidFill>
          <a:ln w="9525">
            <a:solidFill>
              <a:schemeClr val="tx1"/>
            </a:solidFill>
            <a:miter lim="800000"/>
            <a:headEnd/>
            <a:tailEnd/>
          </a:ln>
        </p:spPr>
        <p:txBody>
          <a:bodyPr wrap="none" anchor="ctr"/>
          <a:lstStyle/>
          <a:p>
            <a:pPr algn="ctr"/>
            <a:r>
              <a:rPr lang="en-US" sz="2800"/>
              <a:t>$</a:t>
            </a:r>
          </a:p>
        </p:txBody>
      </p:sp>
      <p:sp>
        <p:nvSpPr>
          <p:cNvPr id="17413" name="Text Box 5"/>
          <p:cNvSpPr txBox="1">
            <a:spLocks noChangeArrowheads="1"/>
          </p:cNvSpPr>
          <p:nvPr/>
        </p:nvSpPr>
        <p:spPr bwMode="auto">
          <a:xfrm>
            <a:off x="2743200" y="1143000"/>
            <a:ext cx="4886325" cy="762000"/>
          </a:xfrm>
          <a:prstGeom prst="rect">
            <a:avLst/>
          </a:prstGeom>
          <a:solidFill>
            <a:srgbClr val="FFC000"/>
          </a:solidFill>
          <a:ln w="9525">
            <a:noFill/>
            <a:miter lim="800000"/>
            <a:headEnd/>
            <a:tailEnd/>
          </a:ln>
        </p:spPr>
        <p:txBody>
          <a:bodyPr wrap="none">
            <a:spAutoFit/>
          </a:bodyPr>
          <a:lstStyle/>
          <a:p>
            <a:r>
              <a:rPr lang="en-US" sz="4400" b="1" dirty="0">
                <a:solidFill>
                  <a:schemeClr val="tx2"/>
                </a:solidFill>
              </a:rPr>
              <a:t>6. Amortized Loans</a:t>
            </a:r>
            <a:endParaRPr lang="en-US" sz="3200" b="1" dirty="0"/>
          </a:p>
        </p:txBody>
      </p:sp>
      <p:sp>
        <p:nvSpPr>
          <p:cNvPr id="17414" name="Rectangle 6"/>
          <p:cNvSpPr>
            <a:spLocks noChangeArrowheads="1"/>
          </p:cNvSpPr>
          <p:nvPr/>
        </p:nvSpPr>
        <p:spPr bwMode="auto">
          <a:xfrm>
            <a:off x="72390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PMT</a:t>
            </a:r>
          </a:p>
        </p:txBody>
      </p:sp>
      <p:sp>
        <p:nvSpPr>
          <p:cNvPr id="17415" name="Rectangle 7"/>
          <p:cNvSpPr>
            <a:spLocks noChangeArrowheads="1"/>
          </p:cNvSpPr>
          <p:nvPr/>
        </p:nvSpPr>
        <p:spPr bwMode="auto">
          <a:xfrm>
            <a:off x="56388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COMP</a:t>
            </a:r>
          </a:p>
        </p:txBody>
      </p:sp>
      <p:sp>
        <p:nvSpPr>
          <p:cNvPr id="17416" name="Rectangle 8"/>
          <p:cNvSpPr>
            <a:spLocks noChangeArrowheads="1"/>
          </p:cNvSpPr>
          <p:nvPr/>
        </p:nvSpPr>
        <p:spPr bwMode="auto">
          <a:xfrm>
            <a:off x="40386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N</a:t>
            </a:r>
          </a:p>
        </p:txBody>
      </p:sp>
      <p:sp>
        <p:nvSpPr>
          <p:cNvPr id="17417" name="Rectangle 9"/>
          <p:cNvSpPr>
            <a:spLocks noChangeArrowheads="1"/>
          </p:cNvSpPr>
          <p:nvPr/>
        </p:nvSpPr>
        <p:spPr bwMode="auto">
          <a:xfrm>
            <a:off x="25146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4000" i="1"/>
              <a:t>i</a:t>
            </a:r>
          </a:p>
        </p:txBody>
      </p:sp>
      <p:sp>
        <p:nvSpPr>
          <p:cNvPr id="17418" name="Rectangle 10"/>
          <p:cNvSpPr>
            <a:spLocks noChangeArrowheads="1"/>
          </p:cNvSpPr>
          <p:nvPr/>
        </p:nvSpPr>
        <p:spPr bwMode="auto">
          <a:xfrm>
            <a:off x="990600" y="4267200"/>
            <a:ext cx="1295400" cy="914400"/>
          </a:xfrm>
          <a:prstGeom prst="rect">
            <a:avLst/>
          </a:prstGeom>
          <a:solidFill>
            <a:schemeClr val="accent1"/>
          </a:solidFill>
          <a:ln w="9525">
            <a:solidFill>
              <a:schemeClr val="tx1"/>
            </a:solidFill>
            <a:miter lim="800000"/>
            <a:headEnd/>
            <a:tailEnd/>
          </a:ln>
        </p:spPr>
        <p:txBody>
          <a:bodyPr wrap="none" anchor="ctr"/>
          <a:lstStyle/>
          <a:p>
            <a:pPr algn="ctr"/>
            <a:r>
              <a:rPr lang="en-US" sz="3200"/>
              <a:t>PV</a:t>
            </a:r>
          </a:p>
        </p:txBody>
      </p:sp>
      <p:sp>
        <p:nvSpPr>
          <p:cNvPr id="17419" name="AutoShape 11"/>
          <p:cNvSpPr>
            <a:spLocks noChangeArrowheads="1"/>
          </p:cNvSpPr>
          <p:nvPr/>
        </p:nvSpPr>
        <p:spPr bwMode="auto">
          <a:xfrm>
            <a:off x="7315200" y="2590800"/>
            <a:ext cx="12954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2800"/>
              <a:t>?</a:t>
            </a:r>
          </a:p>
        </p:txBody>
      </p:sp>
      <p:sp>
        <p:nvSpPr>
          <p:cNvPr id="17420" name="Line 12"/>
          <p:cNvSpPr>
            <a:spLocks noChangeShapeType="1"/>
          </p:cNvSpPr>
          <p:nvPr/>
        </p:nvSpPr>
        <p:spPr bwMode="auto">
          <a:xfrm>
            <a:off x="2209800" y="3429000"/>
            <a:ext cx="5257800" cy="0"/>
          </a:xfrm>
          <a:prstGeom prst="line">
            <a:avLst/>
          </a:prstGeom>
          <a:noFill/>
          <a:ln w="12700">
            <a:solidFill>
              <a:schemeClr val="tx1"/>
            </a:solidFill>
            <a:round/>
            <a:headEnd type="none" w="sm" len="sm"/>
            <a:tailEnd type="none" w="sm" len="sm"/>
          </a:ln>
        </p:spPr>
        <p:txBody>
          <a:bodyPr wrap="none" anchor="ctr"/>
          <a:lstStyle/>
          <a:p>
            <a:endParaRPr lang="en-US"/>
          </a:p>
        </p:txBody>
      </p:sp>
      <p:sp>
        <p:nvSpPr>
          <p:cNvPr id="2" name="Date Placeholder 1"/>
          <p:cNvSpPr>
            <a:spLocks noGrp="1"/>
          </p:cNvSpPr>
          <p:nvPr>
            <p:ph type="dt" sz="half" idx="2"/>
          </p:nvPr>
        </p:nvSpPr>
        <p:spPr/>
        <p:txBody>
          <a:bodyPr/>
          <a:lstStyle/>
          <a:p>
            <a:fld id="{00A5B73F-3346-411C-A42B-61B8CC2E7A7B}" type="datetime1">
              <a:rPr lang="en-US" smtClean="0"/>
              <a:t>8/5/2015</a:t>
            </a:fld>
            <a:endParaRPr lang="en-US" dirty="0"/>
          </a:p>
        </p:txBody>
      </p:sp>
      <p:sp>
        <p:nvSpPr>
          <p:cNvPr id="3" name="Footer Placeholder 2"/>
          <p:cNvSpPr>
            <a:spLocks noGrp="1"/>
          </p:cNvSpPr>
          <p:nvPr>
            <p:ph type="ftr" sz="quarter" idx="3"/>
          </p:nvPr>
        </p:nvSpPr>
        <p:spPr/>
        <p:txBody>
          <a:bodyPr/>
          <a:lstStyle/>
          <a:p>
            <a:r>
              <a:rPr lang="en-US" smtClean="0"/>
              <a:t>Professor James Kuhle</a:t>
            </a:r>
            <a:endParaRPr lang="en-US" dirty="0"/>
          </a:p>
        </p:txBody>
      </p:sp>
      <p:sp>
        <p:nvSpPr>
          <p:cNvPr id="4" name="Slide Number Placeholder 3"/>
          <p:cNvSpPr>
            <a:spLocks noGrp="1"/>
          </p:cNvSpPr>
          <p:nvPr>
            <p:ph type="sldNum" sz="quarter" idx="4"/>
          </p:nvPr>
        </p:nvSpPr>
        <p:spPr/>
        <p:txBody>
          <a:bodyPr/>
          <a:lstStyle/>
          <a:p>
            <a:fld id="{B5387B5B-A4DF-467A-8FE4-AF2DB400330E}"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Rectangle 2"/>
          <p:cNvSpPr txBox="1">
            <a:spLocks noChangeArrowheads="1"/>
          </p:cNvSpPr>
          <p:nvPr/>
        </p:nvSpPr>
        <p:spPr>
          <a:xfrm>
            <a:off x="3581400" y="762000"/>
            <a:ext cx="2590800" cy="762000"/>
          </a:xfrm>
          <a:prstGeom prst="rect">
            <a:avLst/>
          </a:prstGeom>
          <a:noFill/>
        </p:spPr>
        <p:txBody>
          <a:bodyPr lIns="92075" tIns="46038" rIns="92075" bIns="46038"/>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000" b="1" i="1" u="none" strike="noStrike" kern="0" cap="none" spc="0" normalizeH="0" baseline="0" noProof="0" dirty="0" smtClean="0">
                <a:ln>
                  <a:noFill/>
                </a:ln>
                <a:solidFill>
                  <a:schemeClr val="tx1"/>
                </a:solidFill>
                <a:effectLst/>
                <a:uLnTx/>
                <a:uFillTx/>
                <a:latin typeface="+mj-lt"/>
                <a:ea typeface="+mj-ea"/>
                <a:cs typeface="+mj-cs"/>
              </a:rPr>
              <a:t>B.  Risk</a:t>
            </a:r>
          </a:p>
        </p:txBody>
      </p:sp>
      <p:sp>
        <p:nvSpPr>
          <p:cNvPr id="6" name="Rectangle 3"/>
          <p:cNvSpPr txBox="1">
            <a:spLocks noChangeArrowheads="1"/>
          </p:cNvSpPr>
          <p:nvPr/>
        </p:nvSpPr>
        <p:spPr>
          <a:xfrm>
            <a:off x="1066800" y="1752600"/>
            <a:ext cx="7620000" cy="4267200"/>
          </a:xfrm>
          <a:prstGeom prst="rect">
            <a:avLst/>
          </a:prstGeom>
          <a:solidFill>
            <a:srgbClr val="D2D2F4">
              <a:alpha val="69804"/>
            </a:srgbClr>
          </a:solidFill>
        </p:spPr>
        <p:txBody>
          <a:bodyPr lIns="92075" tIns="46038" rIns="92075" bIns="46038"/>
          <a:lstStyle/>
          <a:p>
            <a:pPr marL="342900" marR="0" lvl="0" indent="-342900" algn="l" defTabSz="914400" rtl="0" eaLnBrk="0" fontAlgn="base" latinLnBrk="0" hangingPunct="0">
              <a:lnSpc>
                <a:spcPct val="90000"/>
              </a:lnSpc>
              <a:spcBef>
                <a:spcPct val="20000"/>
              </a:spcBef>
              <a:spcAft>
                <a:spcPct val="0"/>
              </a:spcAft>
              <a:buClr>
                <a:srgbClr val="000099"/>
              </a:buClr>
              <a:buSzTx/>
              <a:buFontTx/>
              <a:buChar char="•"/>
              <a:tabLst/>
              <a:defRPr/>
            </a:pPr>
            <a:r>
              <a:rPr kumimoji="0" lang="en-US" sz="2800" b="1" i="0" u="none" strike="noStrike" kern="0" cap="none" spc="0" normalizeH="0" baseline="0" noProof="0" dirty="0" smtClean="0">
                <a:ln>
                  <a:noFill/>
                </a:ln>
                <a:solidFill>
                  <a:schemeClr val="tx1"/>
                </a:solidFill>
                <a:effectLst/>
                <a:uLnTx/>
                <a:uFillTx/>
                <a:latin typeface="+mn-lt"/>
                <a:ea typeface="+mn-ea"/>
                <a:cs typeface="+mn-cs"/>
              </a:rPr>
              <a:t>Risk is the chance that the actual return from an investment may differ from its expected value.</a:t>
            </a:r>
          </a:p>
          <a:p>
            <a:pPr marL="342900" marR="0" lvl="0" indent="-342900" algn="l" defTabSz="914400" rtl="0" eaLnBrk="0" fontAlgn="base" latinLnBrk="0" hangingPunct="0">
              <a:lnSpc>
                <a:spcPct val="90000"/>
              </a:lnSpc>
              <a:spcBef>
                <a:spcPct val="20000"/>
              </a:spcBef>
              <a:spcAft>
                <a:spcPct val="0"/>
              </a:spcAft>
              <a:buClr>
                <a:srgbClr val="000099"/>
              </a:buClr>
              <a:buSzTx/>
              <a:buFontTx/>
              <a:buChar char="•"/>
              <a:tabLst/>
              <a:defRPr/>
            </a:pPr>
            <a:r>
              <a:rPr kumimoji="0" lang="en-US" sz="2800" b="1" i="0" u="none" strike="noStrike" kern="0" cap="none" spc="0" normalizeH="0" baseline="0" noProof="0" dirty="0" smtClean="0">
                <a:ln>
                  <a:noFill/>
                </a:ln>
                <a:solidFill>
                  <a:schemeClr val="tx1"/>
                </a:solidFill>
                <a:effectLst/>
                <a:uLnTx/>
                <a:uFillTx/>
                <a:latin typeface="+mn-lt"/>
                <a:ea typeface="+mn-ea"/>
                <a:cs typeface="+mn-cs"/>
              </a:rPr>
              <a:t>“Risk is not knowing what you are doing.” Warren Buffett </a:t>
            </a:r>
          </a:p>
          <a:p>
            <a:pPr marL="342900" marR="0" lvl="0" indent="-342900" algn="l" defTabSz="914400" rtl="0" eaLnBrk="0" fontAlgn="base" latinLnBrk="0" hangingPunct="0">
              <a:lnSpc>
                <a:spcPct val="90000"/>
              </a:lnSpc>
              <a:spcBef>
                <a:spcPct val="20000"/>
              </a:spcBef>
              <a:spcAft>
                <a:spcPct val="0"/>
              </a:spcAft>
              <a:buClr>
                <a:srgbClr val="000099"/>
              </a:buClr>
              <a:buSzTx/>
              <a:buFontTx/>
              <a:buChar char="•"/>
              <a:tabLst/>
              <a:defRPr/>
            </a:pPr>
            <a:r>
              <a:rPr kumimoji="0" lang="en-US" sz="2800" b="1" i="0" u="none" strike="noStrike" kern="0" cap="none" spc="0" normalizeH="0" baseline="0" noProof="0" dirty="0" smtClean="0">
                <a:ln>
                  <a:noFill/>
                </a:ln>
                <a:solidFill>
                  <a:schemeClr val="tx1"/>
                </a:solidFill>
                <a:effectLst/>
                <a:uLnTx/>
                <a:uFillTx/>
                <a:latin typeface="+mn-lt"/>
                <a:ea typeface="+mn-ea"/>
                <a:cs typeface="+mn-cs"/>
              </a:rPr>
              <a:t>Statistically, risk is measured by calculating the  total variation from the expected value.</a:t>
            </a:r>
          </a:p>
          <a:p>
            <a:pPr marL="342900" marR="0" lvl="0" indent="-342900" algn="l" defTabSz="914400" rtl="0" eaLnBrk="0" fontAlgn="base" latinLnBrk="0" hangingPunct="0">
              <a:lnSpc>
                <a:spcPct val="90000"/>
              </a:lnSpc>
              <a:spcBef>
                <a:spcPct val="20000"/>
              </a:spcBef>
              <a:spcAft>
                <a:spcPct val="0"/>
              </a:spcAft>
              <a:buClr>
                <a:srgbClr val="000099"/>
              </a:buClr>
              <a:buSzTx/>
              <a:buFontTx/>
              <a:buChar char="•"/>
              <a:tabLst/>
              <a:defRPr/>
            </a:pPr>
            <a:r>
              <a:rPr kumimoji="0" lang="en-US" sz="2800" b="1" i="0" u="none" strike="noStrike" kern="0" cap="none" spc="0" normalizeH="0" baseline="0" noProof="0" dirty="0" smtClean="0">
                <a:ln>
                  <a:noFill/>
                </a:ln>
                <a:solidFill>
                  <a:schemeClr val="tx1"/>
                </a:solidFill>
                <a:effectLst/>
                <a:uLnTx/>
                <a:uFillTx/>
                <a:latin typeface="+mn-lt"/>
                <a:ea typeface="+mn-ea"/>
                <a:cs typeface="+mn-cs"/>
              </a:rPr>
              <a:t>The common measure used is the standard deviation.</a:t>
            </a:r>
          </a:p>
        </p:txBody>
      </p:sp>
      <p:sp>
        <p:nvSpPr>
          <p:cNvPr id="3" name="Date Placeholder 2"/>
          <p:cNvSpPr>
            <a:spLocks noGrp="1"/>
          </p:cNvSpPr>
          <p:nvPr>
            <p:ph type="dt" sz="half" idx="2"/>
          </p:nvPr>
        </p:nvSpPr>
        <p:spPr/>
        <p:txBody>
          <a:bodyPr/>
          <a:lstStyle/>
          <a:p>
            <a:fld id="{F00D5DDC-2898-4BAA-89FE-CFEABC631DC3}"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9" name="Slide Number Placeholder 8"/>
          <p:cNvSpPr>
            <a:spLocks noGrp="1"/>
          </p:cNvSpPr>
          <p:nvPr>
            <p:ph type="sldNum" sz="quarter" idx="4"/>
          </p:nvPr>
        </p:nvSpPr>
        <p:spPr/>
        <p:txBody>
          <a:bodyPr/>
          <a:lstStyle/>
          <a:p>
            <a:fld id="{B5387B5B-A4DF-467A-8FE4-AF2DB400330E}" type="slidenum">
              <a:rPr lang="en-US" smtClean="0"/>
              <a:pPr/>
              <a:t>16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subTnLst>
                                    <p:animClr clrSpc="rgb" dir="cw">
                                      <p:cBhvr override="childStyle">
                                        <p:cTn dur="1" fill="hold" display="0" masterRel="nextClick" afterEffect="1"/>
                                        <p:tgtEl>
                                          <p:spTgt spid="6">
                                            <p:txEl>
                                              <p:pRg st="0" end="0"/>
                                            </p:txEl>
                                          </p:spTgt>
                                        </p:tgtEl>
                                        <p:attrNameLst>
                                          <p:attrName>ppt_c</p:attrName>
                                        </p:attrNameLst>
                                      </p:cBhvr>
                                      <p:to>
                                        <a:srgbClr val="919191"/>
                                      </p:to>
                                    </p:animClr>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dissolve">
                                      <p:cBhvr>
                                        <p:cTn id="12" dur="500"/>
                                        <p:tgtEl>
                                          <p:spTgt spid="6">
                                            <p:txEl>
                                              <p:pRg st="1" end="1"/>
                                            </p:txEl>
                                          </p:spTgt>
                                        </p:tgtEl>
                                      </p:cBhvr>
                                    </p:animEffect>
                                  </p:childTnLst>
                                  <p:subTnLst>
                                    <p:animClr clrSpc="rgb" dir="cw">
                                      <p:cBhvr override="childStyle">
                                        <p:cTn dur="1" fill="hold" display="0" masterRel="nextClick" afterEffect="1"/>
                                        <p:tgtEl>
                                          <p:spTgt spid="6">
                                            <p:txEl>
                                              <p:pRg st="1" end="1"/>
                                            </p:txEl>
                                          </p:spTgt>
                                        </p:tgtEl>
                                        <p:attrNameLst>
                                          <p:attrName>ppt_c</p:attrName>
                                        </p:attrNameLst>
                                      </p:cBhvr>
                                      <p:to>
                                        <a:srgbClr val="919191"/>
                                      </p:to>
                                    </p:animClr>
                                  </p:sub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dissolve">
                                      <p:cBhvr>
                                        <p:cTn id="17" dur="500"/>
                                        <p:tgtEl>
                                          <p:spTgt spid="6">
                                            <p:txEl>
                                              <p:pRg st="2" end="2"/>
                                            </p:txEl>
                                          </p:spTgt>
                                        </p:tgtEl>
                                      </p:cBhvr>
                                    </p:animEffect>
                                  </p:childTnLst>
                                  <p:subTnLst>
                                    <p:animClr clrSpc="rgb" dir="cw">
                                      <p:cBhvr override="childStyle">
                                        <p:cTn dur="1" fill="hold" display="0" masterRel="nextClick" afterEffect="1"/>
                                        <p:tgtEl>
                                          <p:spTgt spid="6">
                                            <p:txEl>
                                              <p:pRg st="2" end="2"/>
                                            </p:txEl>
                                          </p:spTgt>
                                        </p:tgtEl>
                                        <p:attrNameLst>
                                          <p:attrName>ppt_c</p:attrName>
                                        </p:attrNameLst>
                                      </p:cBhvr>
                                      <p:to>
                                        <a:srgbClr val="919191"/>
                                      </p:to>
                                    </p:animClr>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dissolve">
                                      <p:cBhvr>
                                        <p:cTn id="22" dur="500"/>
                                        <p:tgtEl>
                                          <p:spTgt spid="6">
                                            <p:txEl>
                                              <p:pRg st="3" end="3"/>
                                            </p:txEl>
                                          </p:spTgt>
                                        </p:tgtEl>
                                      </p:cBhvr>
                                    </p:animEffect>
                                  </p:childTnLst>
                                  <p:subTnLst>
                                    <p:animClr clrSpc="rgb" dir="cw">
                                      <p:cBhvr override="childStyle">
                                        <p:cTn dur="1" fill="hold" display="0" masterRel="nextClick" afterEffect="1"/>
                                        <p:tgtEl>
                                          <p:spTgt spid="6">
                                            <p:txEl>
                                              <p:pRg st="3" end="3"/>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Rectangle 2"/>
          <p:cNvSpPr txBox="1">
            <a:spLocks noChangeArrowheads="1"/>
          </p:cNvSpPr>
          <p:nvPr/>
        </p:nvSpPr>
        <p:spPr>
          <a:xfrm>
            <a:off x="1905000" y="609600"/>
            <a:ext cx="6324600" cy="762000"/>
          </a:xfrm>
          <a:prstGeom prst="rect">
            <a:avLst/>
          </a:prstGeom>
          <a:noFill/>
        </p:spPr>
        <p:txBody>
          <a:bodyPr lIns="92075" tIns="46038" rIns="92075" bIns="46038"/>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000" b="1" i="1" u="none" strike="noStrike" kern="0" cap="none" spc="0" normalizeH="0" baseline="0" noProof="0" dirty="0" smtClean="0">
                <a:ln>
                  <a:noFill/>
                </a:ln>
                <a:solidFill>
                  <a:schemeClr val="tx1"/>
                </a:solidFill>
                <a:effectLst/>
                <a:uLnTx/>
                <a:uFillTx/>
                <a:latin typeface="+mj-lt"/>
                <a:ea typeface="+mj-ea"/>
                <a:cs typeface="+mj-cs"/>
              </a:rPr>
              <a:t>B.  Risk (continued)</a:t>
            </a:r>
          </a:p>
        </p:txBody>
      </p:sp>
      <p:pic>
        <p:nvPicPr>
          <p:cNvPr id="27" name="Picture 2" descr="File:Normal Distribution PDF.svg">
            <a:hlinkClick r:id="rId3"/>
          </p:cNvPr>
          <p:cNvPicPr>
            <a:picLocks noChangeAspect="1" noChangeArrowheads="1"/>
          </p:cNvPicPr>
          <p:nvPr/>
        </p:nvPicPr>
        <p:blipFill>
          <a:blip r:embed="rId4" cstate="print"/>
          <a:srcRect/>
          <a:stretch>
            <a:fillRect/>
          </a:stretch>
        </p:blipFill>
        <p:spPr bwMode="auto">
          <a:xfrm>
            <a:off x="1066800" y="1600200"/>
            <a:ext cx="6858000" cy="4381501"/>
          </a:xfrm>
          <a:prstGeom prst="rect">
            <a:avLst/>
          </a:prstGeom>
          <a:noFill/>
        </p:spPr>
      </p:pic>
      <p:sp>
        <p:nvSpPr>
          <p:cNvPr id="28" name="TextBox 27"/>
          <p:cNvSpPr txBox="1"/>
          <p:nvPr/>
        </p:nvSpPr>
        <p:spPr>
          <a:xfrm>
            <a:off x="5867400" y="1828800"/>
            <a:ext cx="1752600" cy="276999"/>
          </a:xfrm>
          <a:prstGeom prst="rect">
            <a:avLst/>
          </a:prstGeom>
          <a:noFill/>
        </p:spPr>
        <p:txBody>
          <a:bodyPr wrap="square" rtlCol="0">
            <a:spAutoFit/>
          </a:bodyPr>
          <a:lstStyle/>
          <a:p>
            <a:r>
              <a:rPr lang="en-US" sz="1200" b="1" u="sng" dirty="0" smtClean="0"/>
              <a:t>Returns</a:t>
            </a:r>
            <a:r>
              <a:rPr lang="en-US" sz="1200" b="1" dirty="0" smtClean="0"/>
              <a:t>   </a:t>
            </a:r>
            <a:r>
              <a:rPr lang="en-US" sz="1200" b="1" u="sng" dirty="0" smtClean="0"/>
              <a:t>Std. Deviation</a:t>
            </a:r>
            <a:endParaRPr lang="en-US" sz="1200" b="1" u="sng" dirty="0"/>
          </a:p>
        </p:txBody>
      </p:sp>
      <p:sp>
        <p:nvSpPr>
          <p:cNvPr id="29" name="TextBox 28"/>
          <p:cNvSpPr txBox="1"/>
          <p:nvPr/>
        </p:nvSpPr>
        <p:spPr>
          <a:xfrm>
            <a:off x="5105400" y="1981200"/>
            <a:ext cx="914400" cy="1254189"/>
          </a:xfrm>
          <a:prstGeom prst="rect">
            <a:avLst/>
          </a:prstGeom>
          <a:noFill/>
        </p:spPr>
        <p:txBody>
          <a:bodyPr wrap="square" rtlCol="0">
            <a:spAutoFit/>
          </a:bodyPr>
          <a:lstStyle/>
          <a:p>
            <a:pPr algn="ctr"/>
            <a:r>
              <a:rPr lang="en-US" sz="1200" b="1" dirty="0" smtClean="0"/>
              <a:t>Stock A</a:t>
            </a:r>
          </a:p>
          <a:p>
            <a:pPr algn="ctr"/>
            <a:endParaRPr lang="en-US" sz="600" b="1" dirty="0" smtClean="0"/>
          </a:p>
          <a:p>
            <a:pPr algn="ctr"/>
            <a:r>
              <a:rPr lang="en-US" sz="1200" b="1" dirty="0" smtClean="0"/>
              <a:t>Stock B</a:t>
            </a:r>
          </a:p>
          <a:p>
            <a:pPr algn="ctr"/>
            <a:endParaRPr lang="en-US" sz="450" b="1" dirty="0" smtClean="0"/>
          </a:p>
          <a:p>
            <a:pPr algn="ctr"/>
            <a:r>
              <a:rPr lang="en-US" sz="1200" b="1" dirty="0" smtClean="0"/>
              <a:t>Stock C</a:t>
            </a:r>
          </a:p>
          <a:p>
            <a:pPr algn="ctr"/>
            <a:endParaRPr lang="en-US" sz="500" b="1" dirty="0" smtClean="0"/>
          </a:p>
          <a:p>
            <a:pPr algn="ctr"/>
            <a:r>
              <a:rPr lang="en-US" sz="1200" b="1" dirty="0" smtClean="0"/>
              <a:t>Market</a:t>
            </a:r>
          </a:p>
          <a:p>
            <a:pPr algn="ctr"/>
            <a:endParaRPr lang="en-US" sz="1200" b="1" dirty="0"/>
          </a:p>
        </p:txBody>
      </p:sp>
      <p:sp>
        <p:nvSpPr>
          <p:cNvPr id="3" name="Date Placeholder 2"/>
          <p:cNvSpPr>
            <a:spLocks noGrp="1"/>
          </p:cNvSpPr>
          <p:nvPr>
            <p:ph type="dt" sz="half" idx="2"/>
          </p:nvPr>
        </p:nvSpPr>
        <p:spPr/>
        <p:txBody>
          <a:bodyPr/>
          <a:lstStyle/>
          <a:p>
            <a:fld id="{31E43A50-CD48-4FAA-A384-D910990AD48C}"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6" name="Slide Number Placeholder 5"/>
          <p:cNvSpPr>
            <a:spLocks noGrp="1"/>
          </p:cNvSpPr>
          <p:nvPr>
            <p:ph type="sldNum" sz="quarter" idx="4"/>
          </p:nvPr>
        </p:nvSpPr>
        <p:spPr/>
        <p:txBody>
          <a:bodyPr/>
          <a:lstStyle/>
          <a:p>
            <a:fld id="{B5387B5B-A4DF-467A-8FE4-AF2DB400330E}"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524000" y="1066800"/>
            <a:ext cx="6324600" cy="762000"/>
          </a:xfrm>
          <a:noFill/>
        </p:spPr>
        <p:txBody>
          <a:bodyPr lIns="92075" tIns="46038" rIns="92075" bIns="46038">
            <a:normAutofit/>
          </a:bodyPr>
          <a:lstStyle/>
          <a:p>
            <a:r>
              <a:rPr lang="en-US" i="1" dirty="0" smtClean="0">
                <a:solidFill>
                  <a:schemeClr val="tx1"/>
                </a:solidFill>
              </a:rPr>
              <a:t>B.  Risk (continued)</a:t>
            </a:r>
          </a:p>
        </p:txBody>
      </p:sp>
      <p:sp>
        <p:nvSpPr>
          <p:cNvPr id="35849" name="Rectangle 9"/>
          <p:cNvSpPr>
            <a:spLocks noGrp="1" noChangeArrowheads="1"/>
          </p:cNvSpPr>
          <p:nvPr>
            <p:ph idx="1"/>
          </p:nvPr>
        </p:nvSpPr>
        <p:spPr>
          <a:xfrm>
            <a:off x="685800" y="3886200"/>
            <a:ext cx="7772400" cy="2362200"/>
          </a:xfrm>
          <a:noFill/>
        </p:spPr>
        <p:txBody>
          <a:bodyPr lIns="92075" tIns="46038" rIns="92075" bIns="46038"/>
          <a:lstStyle/>
          <a:p>
            <a:pPr lvl="1">
              <a:buFontTx/>
              <a:buNone/>
            </a:pPr>
            <a:r>
              <a:rPr lang="en-US" sz="2400" smtClean="0">
                <a:latin typeface="Symbol" pitchFamily="18" charset="2"/>
              </a:rPr>
              <a:t>s =	</a:t>
            </a:r>
            <a:r>
              <a:rPr lang="en-US" sz="2400" smtClean="0"/>
              <a:t>(-30 - 14.1) (.03) + (-20 - 14) (.06)</a:t>
            </a:r>
            <a:br>
              <a:rPr lang="en-US" sz="2400" smtClean="0"/>
            </a:br>
            <a:r>
              <a:rPr lang="en-US" sz="2400" smtClean="0"/>
              <a:t>		+ (10 - 14.1)</a:t>
            </a:r>
            <a:r>
              <a:rPr lang="en-US" sz="2400" baseline="30000" smtClean="0"/>
              <a:t>2</a:t>
            </a:r>
            <a:r>
              <a:rPr lang="en-US" sz="2400" smtClean="0"/>
              <a:t>(.08) + (0 - 14.1)</a:t>
            </a:r>
            <a:r>
              <a:rPr lang="en-US" sz="2400" baseline="30000" smtClean="0"/>
              <a:t>2</a:t>
            </a:r>
            <a:r>
              <a:rPr lang="en-US" sz="2400" smtClean="0"/>
              <a:t>(.15)</a:t>
            </a:r>
            <a:br>
              <a:rPr lang="en-US" sz="2400" smtClean="0"/>
            </a:br>
            <a:r>
              <a:rPr lang="en-US" sz="2400" smtClean="0"/>
              <a:t>		+ (10 -14.1)</a:t>
            </a:r>
            <a:r>
              <a:rPr lang="en-US" sz="2400" baseline="30000" smtClean="0"/>
              <a:t>2</a:t>
            </a:r>
            <a:r>
              <a:rPr lang="en-US" sz="2400" smtClean="0"/>
              <a:t>(.18) + (20 - 14.1)</a:t>
            </a:r>
            <a:r>
              <a:rPr lang="en-US" sz="2400" baseline="30000" smtClean="0"/>
              <a:t>2</a:t>
            </a:r>
            <a:r>
              <a:rPr lang="en-US" sz="2400" smtClean="0"/>
              <a:t>(.20)</a:t>
            </a:r>
            <a:br>
              <a:rPr lang="en-US" sz="2400" smtClean="0"/>
            </a:br>
            <a:r>
              <a:rPr lang="en-US" sz="2400" smtClean="0"/>
              <a:t>		+ (30 - 14.1 )</a:t>
            </a:r>
            <a:r>
              <a:rPr lang="en-US" sz="2400" baseline="30000" smtClean="0"/>
              <a:t>2</a:t>
            </a:r>
            <a:r>
              <a:rPr lang="en-US" sz="2400" smtClean="0"/>
              <a:t>(.13) + (40 - 14.1)</a:t>
            </a:r>
            <a:r>
              <a:rPr lang="en-US" sz="2400" baseline="30000" smtClean="0"/>
              <a:t>2</a:t>
            </a:r>
            <a:r>
              <a:rPr lang="en-US" sz="2400" smtClean="0"/>
              <a:t>(.12)</a:t>
            </a:r>
            <a:br>
              <a:rPr lang="en-US" sz="2400" smtClean="0"/>
            </a:br>
            <a:r>
              <a:rPr lang="en-US" sz="2400" smtClean="0"/>
              <a:t>		+ (50 - 14.1)</a:t>
            </a:r>
            <a:r>
              <a:rPr lang="en-US" sz="2400" baseline="30000" smtClean="0"/>
              <a:t>2</a:t>
            </a:r>
            <a:r>
              <a:rPr lang="en-US" sz="2400" smtClean="0"/>
              <a:t>(.05)</a:t>
            </a:r>
          </a:p>
        </p:txBody>
      </p:sp>
      <p:sp>
        <p:nvSpPr>
          <p:cNvPr id="19459" name="Rectangle 3"/>
          <p:cNvSpPr>
            <a:spLocks noChangeArrowheads="1"/>
          </p:cNvSpPr>
          <p:nvPr/>
        </p:nvSpPr>
        <p:spPr bwMode="auto">
          <a:xfrm>
            <a:off x="754063" y="4129088"/>
            <a:ext cx="7637462" cy="2227262"/>
          </a:xfrm>
          <a:prstGeom prst="rect">
            <a:avLst/>
          </a:prstGeom>
          <a:noFill/>
          <a:ln w="9525">
            <a:noFill/>
            <a:miter lim="800000"/>
            <a:headEnd/>
            <a:tailEnd/>
          </a:ln>
        </p:spPr>
        <p:txBody>
          <a:bodyPr wrap="none" anchor="ctr"/>
          <a:lstStyle/>
          <a:p>
            <a:endParaRPr lang="en-US"/>
          </a:p>
        </p:txBody>
      </p:sp>
      <p:grpSp>
        <p:nvGrpSpPr>
          <p:cNvPr id="2" name="Group 4"/>
          <p:cNvGrpSpPr>
            <a:grpSpLocks/>
          </p:cNvGrpSpPr>
          <p:nvPr/>
        </p:nvGrpSpPr>
        <p:grpSpPr bwMode="auto">
          <a:xfrm>
            <a:off x="1101725" y="2620963"/>
            <a:ext cx="6942138" cy="1082675"/>
            <a:chOff x="694" y="1651"/>
            <a:chExt cx="4373" cy="682"/>
          </a:xfrm>
        </p:grpSpPr>
        <p:sp>
          <p:nvSpPr>
            <p:cNvPr id="19465" name="Rectangle 5"/>
            <p:cNvSpPr>
              <a:spLocks noChangeArrowheads="1"/>
            </p:cNvSpPr>
            <p:nvPr/>
          </p:nvSpPr>
          <p:spPr bwMode="auto">
            <a:xfrm>
              <a:off x="694" y="1651"/>
              <a:ext cx="4373" cy="634"/>
            </a:xfrm>
            <a:prstGeom prst="rect">
              <a:avLst/>
            </a:prstGeom>
            <a:noFill/>
            <a:ln w="9525">
              <a:noFill/>
              <a:miter lim="800000"/>
              <a:headEnd/>
              <a:tailEnd/>
            </a:ln>
          </p:spPr>
          <p:txBody>
            <a:bodyPr wrap="none" lIns="92075" tIns="46038" rIns="92075" bIns="46038">
              <a:spAutoFit/>
            </a:bodyPr>
            <a:lstStyle/>
            <a:p>
              <a:pPr lvl="1">
                <a:spcBef>
                  <a:spcPct val="20000"/>
                </a:spcBef>
              </a:pPr>
              <a:r>
                <a:rPr lang="en-US" sz="6000">
                  <a:latin typeface="Symbol" pitchFamily="18" charset="2"/>
                </a:rPr>
                <a:t>s</a:t>
              </a:r>
              <a:r>
                <a:rPr lang="en-US" sz="6000" baseline="30000">
                  <a:latin typeface="Symbol" pitchFamily="18" charset="2"/>
                </a:rPr>
                <a:t>2</a:t>
              </a:r>
              <a:r>
                <a:rPr lang="en-US" sz="6000"/>
                <a:t> = </a:t>
              </a:r>
              <a:r>
                <a:rPr lang="en-US" sz="6000">
                  <a:latin typeface="Symbol" pitchFamily="18" charset="2"/>
                </a:rPr>
                <a:t>S</a:t>
              </a:r>
              <a:r>
                <a:rPr lang="en-US" sz="6000"/>
                <a:t> ((R</a:t>
              </a:r>
              <a:r>
                <a:rPr lang="en-US" sz="6000" baseline="-25000"/>
                <a:t>i</a:t>
              </a:r>
              <a:r>
                <a:rPr lang="en-US" sz="6000"/>
                <a:t> - EV)</a:t>
              </a:r>
              <a:r>
                <a:rPr lang="en-US" sz="6000" baseline="30000">
                  <a:latin typeface="Symbol" pitchFamily="18" charset="2"/>
                </a:rPr>
                <a:t>2</a:t>
              </a:r>
              <a:r>
                <a:rPr lang="en-US" sz="6000"/>
                <a:t>)P</a:t>
              </a:r>
              <a:r>
                <a:rPr lang="en-US" sz="6000" baseline="-25000"/>
                <a:t>i</a:t>
              </a:r>
            </a:p>
          </p:txBody>
        </p:sp>
        <p:sp>
          <p:nvSpPr>
            <p:cNvPr id="19466" name="Rectangle 6"/>
            <p:cNvSpPr>
              <a:spLocks noChangeArrowheads="1"/>
            </p:cNvSpPr>
            <p:nvPr/>
          </p:nvSpPr>
          <p:spPr bwMode="auto">
            <a:xfrm>
              <a:off x="2102" y="1727"/>
              <a:ext cx="116" cy="212"/>
            </a:xfrm>
            <a:prstGeom prst="rect">
              <a:avLst/>
            </a:prstGeom>
            <a:noFill/>
            <a:ln w="9525">
              <a:noFill/>
              <a:miter lim="800000"/>
              <a:headEnd/>
              <a:tailEnd/>
            </a:ln>
          </p:spPr>
          <p:txBody>
            <a:bodyPr wrap="none" lIns="92075" tIns="46038" rIns="92075" bIns="46038">
              <a:spAutoFit/>
            </a:bodyPr>
            <a:lstStyle/>
            <a:p>
              <a:endParaRPr lang="en-US" sz="1600"/>
            </a:p>
          </p:txBody>
        </p:sp>
        <p:sp>
          <p:nvSpPr>
            <p:cNvPr id="19467" name="Rectangle 7"/>
            <p:cNvSpPr>
              <a:spLocks noChangeArrowheads="1"/>
            </p:cNvSpPr>
            <p:nvPr/>
          </p:nvSpPr>
          <p:spPr bwMode="auto">
            <a:xfrm>
              <a:off x="2006" y="2083"/>
              <a:ext cx="116" cy="250"/>
            </a:xfrm>
            <a:prstGeom prst="rect">
              <a:avLst/>
            </a:prstGeom>
            <a:noFill/>
            <a:ln w="9525">
              <a:noFill/>
              <a:miter lim="800000"/>
              <a:headEnd/>
              <a:tailEnd/>
            </a:ln>
          </p:spPr>
          <p:txBody>
            <a:bodyPr wrap="none" lIns="92075" tIns="46038" rIns="92075" bIns="46038">
              <a:spAutoFit/>
            </a:bodyPr>
            <a:lstStyle/>
            <a:p>
              <a:endParaRPr lang="en-US" sz="2000"/>
            </a:p>
          </p:txBody>
        </p:sp>
      </p:grpSp>
      <p:sp>
        <p:nvSpPr>
          <p:cNvPr id="19461" name="Rectangle 8"/>
          <p:cNvSpPr>
            <a:spLocks noChangeArrowheads="1"/>
          </p:cNvSpPr>
          <p:nvPr/>
        </p:nvSpPr>
        <p:spPr bwMode="auto">
          <a:xfrm>
            <a:off x="927100" y="1951038"/>
            <a:ext cx="3644900" cy="579437"/>
          </a:xfrm>
          <a:prstGeom prst="rect">
            <a:avLst/>
          </a:prstGeom>
          <a:noFill/>
          <a:ln w="9525">
            <a:noFill/>
            <a:miter lim="800000"/>
            <a:headEnd/>
            <a:tailEnd/>
          </a:ln>
        </p:spPr>
        <p:txBody>
          <a:bodyPr wrap="none" lIns="92075" tIns="46038" rIns="92075" bIns="46038">
            <a:spAutoFit/>
          </a:bodyPr>
          <a:lstStyle/>
          <a:p>
            <a:pPr>
              <a:spcBef>
                <a:spcPct val="20000"/>
              </a:spcBef>
              <a:buClr>
                <a:schemeClr val="tx2"/>
              </a:buClr>
              <a:buSzPct val="75000"/>
              <a:buFont typeface="Monotype Sorts" pitchFamily="2" charset="2"/>
              <a:buChar char="n"/>
            </a:pPr>
            <a:r>
              <a:rPr lang="en-US" sz="3200"/>
              <a:t>1.  Calculating Risk</a:t>
            </a:r>
          </a:p>
        </p:txBody>
      </p:sp>
      <p:sp>
        <p:nvSpPr>
          <p:cNvPr id="19463" name="Text Box 10"/>
          <p:cNvSpPr txBox="1">
            <a:spLocks noChangeArrowheads="1"/>
          </p:cNvSpPr>
          <p:nvPr/>
        </p:nvSpPr>
        <p:spPr bwMode="auto">
          <a:xfrm>
            <a:off x="3260725" y="2479675"/>
            <a:ext cx="336550" cy="457200"/>
          </a:xfrm>
          <a:prstGeom prst="rect">
            <a:avLst/>
          </a:prstGeom>
          <a:noFill/>
          <a:ln w="12700">
            <a:noFill/>
            <a:miter lim="800000"/>
            <a:headEnd type="none" w="sm" len="sm"/>
            <a:tailEnd type="none" w="sm" len="sm"/>
          </a:ln>
        </p:spPr>
        <p:txBody>
          <a:bodyPr wrap="none">
            <a:spAutoFit/>
          </a:bodyPr>
          <a:lstStyle/>
          <a:p>
            <a:r>
              <a:rPr lang="en-US"/>
              <a:t>n</a:t>
            </a:r>
          </a:p>
        </p:txBody>
      </p:sp>
      <p:sp>
        <p:nvSpPr>
          <p:cNvPr id="19464" name="Text Box 11"/>
          <p:cNvSpPr txBox="1">
            <a:spLocks noChangeArrowheads="1"/>
          </p:cNvSpPr>
          <p:nvPr/>
        </p:nvSpPr>
        <p:spPr bwMode="auto">
          <a:xfrm>
            <a:off x="3108325" y="3317875"/>
            <a:ext cx="592138" cy="457200"/>
          </a:xfrm>
          <a:prstGeom prst="rect">
            <a:avLst/>
          </a:prstGeom>
          <a:noFill/>
          <a:ln w="12700">
            <a:noFill/>
            <a:miter lim="800000"/>
            <a:headEnd type="none" w="sm" len="sm"/>
            <a:tailEnd type="none" w="sm" len="sm"/>
          </a:ln>
        </p:spPr>
        <p:txBody>
          <a:bodyPr wrap="none">
            <a:spAutoFit/>
          </a:bodyPr>
          <a:lstStyle/>
          <a:p>
            <a:r>
              <a:rPr lang="en-US"/>
              <a:t>i=1</a:t>
            </a:r>
          </a:p>
        </p:txBody>
      </p:sp>
      <p:sp>
        <p:nvSpPr>
          <p:cNvPr id="3" name="Date Placeholder 2"/>
          <p:cNvSpPr>
            <a:spLocks noGrp="1"/>
          </p:cNvSpPr>
          <p:nvPr>
            <p:ph type="dt" sz="half" idx="2"/>
          </p:nvPr>
        </p:nvSpPr>
        <p:spPr/>
        <p:txBody>
          <a:bodyPr/>
          <a:lstStyle/>
          <a:p>
            <a:fld id="{664E2C8D-F6AC-4C38-A755-4024A1DE593E}" type="datetime1">
              <a:rPr lang="en-US" smtClean="0"/>
              <a:t>8/5/2015</a:t>
            </a:fld>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9">
                                            <p:txEl>
                                              <p:pRg st="0" end="0"/>
                                            </p:txEl>
                                          </p:spTgt>
                                        </p:tgtEl>
                                        <p:attrNameLst>
                                          <p:attrName>style.visibility</p:attrName>
                                        </p:attrNameLst>
                                      </p:cBhvr>
                                      <p:to>
                                        <p:strVal val="visible"/>
                                      </p:to>
                                    </p:set>
                                    <p:animEffect transition="in" filter="dissolve">
                                      <p:cBhvr>
                                        <p:cTn id="7" dur="500"/>
                                        <p:tgtEl>
                                          <p:spTgt spid="3584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9"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514600" y="1219200"/>
            <a:ext cx="6324600" cy="762000"/>
          </a:xfrm>
          <a:noFill/>
        </p:spPr>
        <p:txBody>
          <a:bodyPr lIns="92075" tIns="46038" rIns="92075" bIns="46038"/>
          <a:lstStyle/>
          <a:p>
            <a:r>
              <a:rPr lang="en-US" i="1" smtClean="0">
                <a:solidFill>
                  <a:schemeClr val="tx1"/>
                </a:solidFill>
              </a:rPr>
              <a:t>B.  Risk (continued)</a:t>
            </a:r>
          </a:p>
        </p:txBody>
      </p:sp>
      <p:sp>
        <p:nvSpPr>
          <p:cNvPr id="37891" name="Rectangle 3"/>
          <p:cNvSpPr>
            <a:spLocks noGrp="1" noChangeArrowheads="1"/>
          </p:cNvSpPr>
          <p:nvPr>
            <p:ph type="body" idx="1"/>
          </p:nvPr>
        </p:nvSpPr>
        <p:spPr>
          <a:xfrm>
            <a:off x="1371600" y="2209800"/>
            <a:ext cx="7620000" cy="4267200"/>
          </a:xfrm>
          <a:noFill/>
        </p:spPr>
        <p:txBody>
          <a:bodyPr lIns="92075" tIns="46038" rIns="92075" bIns="46038"/>
          <a:lstStyle/>
          <a:p>
            <a:r>
              <a:rPr lang="en-US" smtClean="0"/>
              <a:t>2.  Sources of Risk</a:t>
            </a:r>
          </a:p>
          <a:p>
            <a:pPr lvl="1"/>
            <a:r>
              <a:rPr lang="en-US" smtClean="0"/>
              <a:t>a.  Business Risk</a:t>
            </a:r>
          </a:p>
          <a:p>
            <a:pPr lvl="1"/>
            <a:r>
              <a:rPr lang="en-US" smtClean="0"/>
              <a:t>b.  Financial Risk</a:t>
            </a:r>
          </a:p>
          <a:p>
            <a:pPr lvl="1"/>
            <a:r>
              <a:rPr lang="en-US" smtClean="0"/>
              <a:t>c.  Purchasing Power Risk</a:t>
            </a:r>
          </a:p>
          <a:p>
            <a:pPr lvl="1"/>
            <a:r>
              <a:rPr lang="en-US" smtClean="0"/>
              <a:t>d.  Interest Rate Risk</a:t>
            </a:r>
          </a:p>
          <a:p>
            <a:pPr lvl="1"/>
            <a:r>
              <a:rPr lang="en-US" smtClean="0"/>
              <a:t>e.  Liquidity Risk</a:t>
            </a:r>
          </a:p>
          <a:p>
            <a:pPr lvl="1"/>
            <a:r>
              <a:rPr lang="en-US" smtClean="0"/>
              <a:t>f.  Market Risk</a:t>
            </a:r>
          </a:p>
        </p:txBody>
      </p:sp>
      <p:sp>
        <p:nvSpPr>
          <p:cNvPr id="2" name="Date Placeholder 1"/>
          <p:cNvSpPr>
            <a:spLocks noGrp="1"/>
          </p:cNvSpPr>
          <p:nvPr>
            <p:ph type="dt" sz="half" idx="2"/>
          </p:nvPr>
        </p:nvSpPr>
        <p:spPr/>
        <p:txBody>
          <a:bodyPr/>
          <a:lstStyle/>
          <a:p>
            <a:fld id="{40173BA0-6B96-4F51-BD80-D4E910E31F18}" type="datetime1">
              <a:rPr lang="en-US" smtClean="0"/>
              <a:t>8/5/2015</a:t>
            </a:fld>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dissolve">
                                      <p:cBhvr>
                                        <p:cTn id="7" dur="500"/>
                                        <p:tgtEl>
                                          <p:spTgt spid="37891">
                                            <p:txEl>
                                              <p:pRg st="0" end="0"/>
                                            </p:txEl>
                                          </p:spTgt>
                                        </p:tgtEl>
                                      </p:cBhvr>
                                    </p:animEffect>
                                  </p:childTnLst>
                                  <p:subTnLst>
                                    <p:animClr clrSpc="rgb" dir="cw">
                                      <p:cBhvr override="childStyle">
                                        <p:cTn dur="1" fill="hold" display="0" masterRel="nextClick" afterEffect="1"/>
                                        <p:tgtEl>
                                          <p:spTgt spid="37891">
                                            <p:txEl>
                                              <p:pRg st="0" end="0"/>
                                            </p:txEl>
                                          </p:spTgt>
                                        </p:tgtEl>
                                        <p:attrNameLst>
                                          <p:attrName>ppt_c</p:attrName>
                                        </p:attrNameLst>
                                      </p:cBhvr>
                                      <p:to>
                                        <a:srgbClr val="919191"/>
                                      </p:to>
                                    </p:animClr>
                                  </p:subTnLst>
                                </p:cTn>
                              </p:par>
                              <p:par>
                                <p:cTn id="8" presetID="9" presetClass="entr" presetSubtype="0" fill="hold" grpId="0" nodeType="withEffect">
                                  <p:stCondLst>
                                    <p:cond delay="0"/>
                                  </p:stCondLst>
                                  <p:childTnLst>
                                    <p:set>
                                      <p:cBhvr>
                                        <p:cTn id="9" dur="1" fill="hold">
                                          <p:stCondLst>
                                            <p:cond delay="0"/>
                                          </p:stCondLst>
                                        </p:cTn>
                                        <p:tgtEl>
                                          <p:spTgt spid="37891">
                                            <p:txEl>
                                              <p:pRg st="1" end="1"/>
                                            </p:txEl>
                                          </p:spTgt>
                                        </p:tgtEl>
                                        <p:attrNameLst>
                                          <p:attrName>style.visibility</p:attrName>
                                        </p:attrNameLst>
                                      </p:cBhvr>
                                      <p:to>
                                        <p:strVal val="visible"/>
                                      </p:to>
                                    </p:set>
                                    <p:animEffect transition="in" filter="dissolve">
                                      <p:cBhvr>
                                        <p:cTn id="10" dur="500"/>
                                        <p:tgtEl>
                                          <p:spTgt spid="37891">
                                            <p:txEl>
                                              <p:pRg st="1" end="1"/>
                                            </p:txEl>
                                          </p:spTgt>
                                        </p:tgtEl>
                                      </p:cBhvr>
                                    </p:animEffect>
                                  </p:childTnLst>
                                  <p:subTnLst>
                                    <p:animClr clrSpc="rgb" dir="cw">
                                      <p:cBhvr override="childStyle">
                                        <p:cTn dur="1" fill="hold" display="0" masterRel="nextClick" afterEffect="1"/>
                                        <p:tgtEl>
                                          <p:spTgt spid="37891">
                                            <p:txEl>
                                              <p:pRg st="1" end="1"/>
                                            </p:txEl>
                                          </p:spTgt>
                                        </p:tgtEl>
                                        <p:attrNameLst>
                                          <p:attrName>ppt_c</p:attrName>
                                        </p:attrNameLst>
                                      </p:cBhvr>
                                      <p:to>
                                        <a:srgbClr val="919191"/>
                                      </p:to>
                                    </p:animClr>
                                  </p:subTnLst>
                                </p:cTn>
                              </p:par>
                              <p:par>
                                <p:cTn id="11" presetID="9" presetClass="entr" presetSubtype="0" fill="hold" grpId="0" nodeType="withEffect">
                                  <p:stCondLst>
                                    <p:cond delay="0"/>
                                  </p:stCondLst>
                                  <p:childTnLst>
                                    <p:set>
                                      <p:cBhvr>
                                        <p:cTn id="12" dur="1" fill="hold">
                                          <p:stCondLst>
                                            <p:cond delay="0"/>
                                          </p:stCondLst>
                                        </p:cTn>
                                        <p:tgtEl>
                                          <p:spTgt spid="37891">
                                            <p:txEl>
                                              <p:pRg st="2" end="2"/>
                                            </p:txEl>
                                          </p:spTgt>
                                        </p:tgtEl>
                                        <p:attrNameLst>
                                          <p:attrName>style.visibility</p:attrName>
                                        </p:attrNameLst>
                                      </p:cBhvr>
                                      <p:to>
                                        <p:strVal val="visible"/>
                                      </p:to>
                                    </p:set>
                                    <p:animEffect transition="in" filter="dissolve">
                                      <p:cBhvr>
                                        <p:cTn id="13" dur="500"/>
                                        <p:tgtEl>
                                          <p:spTgt spid="37891">
                                            <p:txEl>
                                              <p:pRg st="2" end="2"/>
                                            </p:txEl>
                                          </p:spTgt>
                                        </p:tgtEl>
                                      </p:cBhvr>
                                    </p:animEffect>
                                  </p:childTnLst>
                                  <p:subTnLst>
                                    <p:animClr clrSpc="rgb" dir="cw">
                                      <p:cBhvr override="childStyle">
                                        <p:cTn dur="1" fill="hold" display="0" masterRel="nextClick" afterEffect="1"/>
                                        <p:tgtEl>
                                          <p:spTgt spid="37891">
                                            <p:txEl>
                                              <p:pRg st="2" end="2"/>
                                            </p:txEl>
                                          </p:spTgt>
                                        </p:tgtEl>
                                        <p:attrNameLst>
                                          <p:attrName>ppt_c</p:attrName>
                                        </p:attrNameLst>
                                      </p:cBhvr>
                                      <p:to>
                                        <a:srgbClr val="919191"/>
                                      </p:to>
                                    </p:animClr>
                                  </p:subTnLst>
                                </p:cTn>
                              </p:par>
                              <p:par>
                                <p:cTn id="14" presetID="9" presetClass="entr" presetSubtype="0" fill="hold" grpId="0" nodeType="withEffect">
                                  <p:stCondLst>
                                    <p:cond delay="0"/>
                                  </p:stCondLst>
                                  <p:childTnLst>
                                    <p:set>
                                      <p:cBhvr>
                                        <p:cTn id="15" dur="1" fill="hold">
                                          <p:stCondLst>
                                            <p:cond delay="0"/>
                                          </p:stCondLst>
                                        </p:cTn>
                                        <p:tgtEl>
                                          <p:spTgt spid="37891">
                                            <p:txEl>
                                              <p:pRg st="3" end="3"/>
                                            </p:txEl>
                                          </p:spTgt>
                                        </p:tgtEl>
                                        <p:attrNameLst>
                                          <p:attrName>style.visibility</p:attrName>
                                        </p:attrNameLst>
                                      </p:cBhvr>
                                      <p:to>
                                        <p:strVal val="visible"/>
                                      </p:to>
                                    </p:set>
                                    <p:animEffect transition="in" filter="dissolve">
                                      <p:cBhvr>
                                        <p:cTn id="16" dur="500"/>
                                        <p:tgtEl>
                                          <p:spTgt spid="37891">
                                            <p:txEl>
                                              <p:pRg st="3" end="3"/>
                                            </p:txEl>
                                          </p:spTgt>
                                        </p:tgtEl>
                                      </p:cBhvr>
                                    </p:animEffect>
                                  </p:childTnLst>
                                  <p:subTnLst>
                                    <p:animClr clrSpc="rgb" dir="cw">
                                      <p:cBhvr override="childStyle">
                                        <p:cTn dur="1" fill="hold" display="0" masterRel="nextClick" afterEffect="1"/>
                                        <p:tgtEl>
                                          <p:spTgt spid="37891">
                                            <p:txEl>
                                              <p:pRg st="3" end="3"/>
                                            </p:txEl>
                                          </p:spTgt>
                                        </p:tgtEl>
                                        <p:attrNameLst>
                                          <p:attrName>ppt_c</p:attrName>
                                        </p:attrNameLst>
                                      </p:cBhvr>
                                      <p:to>
                                        <a:srgbClr val="919191"/>
                                      </p:to>
                                    </p:animClr>
                                  </p:subTnLst>
                                </p:cTn>
                              </p:par>
                              <p:par>
                                <p:cTn id="17" presetID="9" presetClass="entr" presetSubtype="0" fill="hold" grpId="0" nodeType="withEffect">
                                  <p:stCondLst>
                                    <p:cond delay="0"/>
                                  </p:stCondLst>
                                  <p:childTnLst>
                                    <p:set>
                                      <p:cBhvr>
                                        <p:cTn id="18" dur="1" fill="hold">
                                          <p:stCondLst>
                                            <p:cond delay="0"/>
                                          </p:stCondLst>
                                        </p:cTn>
                                        <p:tgtEl>
                                          <p:spTgt spid="37891">
                                            <p:txEl>
                                              <p:pRg st="4" end="4"/>
                                            </p:txEl>
                                          </p:spTgt>
                                        </p:tgtEl>
                                        <p:attrNameLst>
                                          <p:attrName>style.visibility</p:attrName>
                                        </p:attrNameLst>
                                      </p:cBhvr>
                                      <p:to>
                                        <p:strVal val="visible"/>
                                      </p:to>
                                    </p:set>
                                    <p:animEffect transition="in" filter="dissolve">
                                      <p:cBhvr>
                                        <p:cTn id="19" dur="500"/>
                                        <p:tgtEl>
                                          <p:spTgt spid="37891">
                                            <p:txEl>
                                              <p:pRg st="4" end="4"/>
                                            </p:txEl>
                                          </p:spTgt>
                                        </p:tgtEl>
                                      </p:cBhvr>
                                    </p:animEffect>
                                  </p:childTnLst>
                                  <p:subTnLst>
                                    <p:animClr clrSpc="rgb" dir="cw">
                                      <p:cBhvr override="childStyle">
                                        <p:cTn dur="1" fill="hold" display="0" masterRel="nextClick" afterEffect="1"/>
                                        <p:tgtEl>
                                          <p:spTgt spid="37891">
                                            <p:txEl>
                                              <p:pRg st="4" end="4"/>
                                            </p:txEl>
                                          </p:spTgt>
                                        </p:tgtEl>
                                        <p:attrNameLst>
                                          <p:attrName>ppt_c</p:attrName>
                                        </p:attrNameLst>
                                      </p:cBhvr>
                                      <p:to>
                                        <a:srgbClr val="919191"/>
                                      </p:to>
                                    </p:animClr>
                                  </p:subTnLst>
                                </p:cTn>
                              </p:par>
                              <p:par>
                                <p:cTn id="20" presetID="9" presetClass="entr" presetSubtype="0" fill="hold" grpId="0" nodeType="withEffect">
                                  <p:stCondLst>
                                    <p:cond delay="0"/>
                                  </p:stCondLst>
                                  <p:childTnLst>
                                    <p:set>
                                      <p:cBhvr>
                                        <p:cTn id="21" dur="1" fill="hold">
                                          <p:stCondLst>
                                            <p:cond delay="0"/>
                                          </p:stCondLst>
                                        </p:cTn>
                                        <p:tgtEl>
                                          <p:spTgt spid="37891">
                                            <p:txEl>
                                              <p:pRg st="5" end="5"/>
                                            </p:txEl>
                                          </p:spTgt>
                                        </p:tgtEl>
                                        <p:attrNameLst>
                                          <p:attrName>style.visibility</p:attrName>
                                        </p:attrNameLst>
                                      </p:cBhvr>
                                      <p:to>
                                        <p:strVal val="visible"/>
                                      </p:to>
                                    </p:set>
                                    <p:animEffect transition="in" filter="dissolve">
                                      <p:cBhvr>
                                        <p:cTn id="22" dur="500"/>
                                        <p:tgtEl>
                                          <p:spTgt spid="37891">
                                            <p:txEl>
                                              <p:pRg st="5" end="5"/>
                                            </p:txEl>
                                          </p:spTgt>
                                        </p:tgtEl>
                                      </p:cBhvr>
                                    </p:animEffect>
                                  </p:childTnLst>
                                  <p:subTnLst>
                                    <p:animClr clrSpc="rgb" dir="cw">
                                      <p:cBhvr override="childStyle">
                                        <p:cTn dur="1" fill="hold" display="0" masterRel="nextClick" afterEffect="1"/>
                                        <p:tgtEl>
                                          <p:spTgt spid="37891">
                                            <p:txEl>
                                              <p:pRg st="5" end="5"/>
                                            </p:txEl>
                                          </p:spTgt>
                                        </p:tgtEl>
                                        <p:attrNameLst>
                                          <p:attrName>ppt_c</p:attrName>
                                        </p:attrNameLst>
                                      </p:cBhvr>
                                      <p:to>
                                        <a:srgbClr val="919191"/>
                                      </p:to>
                                    </p:animClr>
                                  </p:subTnLst>
                                </p:cTn>
                              </p:par>
                              <p:par>
                                <p:cTn id="23" presetID="9" presetClass="entr" presetSubtype="0" fill="hold" grpId="0" nodeType="withEffect">
                                  <p:stCondLst>
                                    <p:cond delay="0"/>
                                  </p:stCondLst>
                                  <p:childTnLst>
                                    <p:set>
                                      <p:cBhvr>
                                        <p:cTn id="24" dur="1" fill="hold">
                                          <p:stCondLst>
                                            <p:cond delay="0"/>
                                          </p:stCondLst>
                                        </p:cTn>
                                        <p:tgtEl>
                                          <p:spTgt spid="37891">
                                            <p:txEl>
                                              <p:pRg st="6" end="6"/>
                                            </p:txEl>
                                          </p:spTgt>
                                        </p:tgtEl>
                                        <p:attrNameLst>
                                          <p:attrName>style.visibility</p:attrName>
                                        </p:attrNameLst>
                                      </p:cBhvr>
                                      <p:to>
                                        <p:strVal val="visible"/>
                                      </p:to>
                                    </p:set>
                                    <p:animEffect transition="in" filter="dissolve">
                                      <p:cBhvr>
                                        <p:cTn id="25" dur="500"/>
                                        <p:tgtEl>
                                          <p:spTgt spid="37891">
                                            <p:txEl>
                                              <p:pRg st="6" end="6"/>
                                            </p:txEl>
                                          </p:spTgt>
                                        </p:tgtEl>
                                      </p:cBhvr>
                                    </p:animEffect>
                                  </p:childTnLst>
                                  <p:subTnLst>
                                    <p:animClr clrSpc="rgb" dir="cw">
                                      <p:cBhvr override="childStyle">
                                        <p:cTn dur="1" fill="hold" display="0" masterRel="nextClick" afterEffect="1"/>
                                        <p:tgtEl>
                                          <p:spTgt spid="37891">
                                            <p:txEl>
                                              <p:pRg st="6" end="6"/>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762000" y="2590800"/>
            <a:ext cx="7696200" cy="1447800"/>
          </a:xfrm>
          <a:prstGeom prst="rect">
            <a:avLst/>
          </a:prstGeom>
          <a:solidFill>
            <a:srgbClr val="FFFFFF">
              <a:alpha val="80000"/>
            </a:srgbClr>
          </a:solidFill>
        </p:spPr>
        <p:txBody>
          <a:bodyPr lIns="92075" tIns="46038" rIns="92075" bIns="46038"/>
          <a:lstStyle/>
          <a:p>
            <a:pPr marL="342900" marR="0" lvl="0" indent="-342900" algn="ctr" defTabSz="914400" rtl="0" eaLnBrk="0" fontAlgn="base" latinLnBrk="0" hangingPunct="0">
              <a:lnSpc>
                <a:spcPct val="100000"/>
              </a:lnSpc>
              <a:spcBef>
                <a:spcPct val="20000"/>
              </a:spcBef>
              <a:spcAft>
                <a:spcPct val="0"/>
              </a:spcAft>
              <a:buClr>
                <a:srgbClr val="000099"/>
              </a:buClr>
              <a:buSzTx/>
              <a:tabLst/>
              <a:defRPr/>
            </a:pPr>
            <a:r>
              <a:rPr kumimoji="0" lang="en-US" sz="4000" b="1" i="0" u="sng" strike="noStrike" kern="0" cap="none" spc="0" normalizeH="0" baseline="0" noProof="0" dirty="0" smtClean="0">
                <a:ln>
                  <a:noFill/>
                </a:ln>
                <a:solidFill>
                  <a:schemeClr val="tx1"/>
                </a:solidFill>
                <a:effectLst/>
                <a:uLnTx/>
                <a:uFillTx/>
                <a:latin typeface="+mn-lt"/>
                <a:ea typeface="+mn-ea"/>
                <a:cs typeface="+mn-cs"/>
              </a:rPr>
              <a:t>Topic 5</a:t>
            </a:r>
            <a:endParaRPr kumimoji="0" lang="en-US" sz="32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0" fontAlgn="base" latinLnBrk="0" hangingPunct="0">
              <a:lnSpc>
                <a:spcPct val="100000"/>
              </a:lnSpc>
              <a:spcBef>
                <a:spcPct val="20000"/>
              </a:spcBef>
              <a:spcAft>
                <a:spcPct val="0"/>
              </a:spcAft>
              <a:buClr>
                <a:srgbClr val="000099"/>
              </a:buClr>
              <a:buSzTx/>
              <a:tabLst/>
              <a:defRPr/>
            </a:pPr>
            <a:r>
              <a:rPr kumimoji="0" lang="en-US" sz="3200" b="1" i="0" u="none" strike="noStrike" kern="0" cap="none" spc="0" normalizeH="0" baseline="0" noProof="0" dirty="0" smtClean="0">
                <a:ln>
                  <a:noFill/>
                </a:ln>
                <a:solidFill>
                  <a:schemeClr val="tx1"/>
                </a:solidFill>
                <a:effectLst/>
                <a:uLnTx/>
                <a:uFillTx/>
                <a:latin typeface="+mn-lt"/>
                <a:ea typeface="+mn-ea"/>
                <a:cs typeface="+mn-cs"/>
              </a:rPr>
              <a:t>I.  Measuring Risk and Return</a:t>
            </a:r>
          </a:p>
        </p:txBody>
      </p:sp>
      <p:sp>
        <p:nvSpPr>
          <p:cNvPr id="2" name="Date Placeholder 1"/>
          <p:cNvSpPr>
            <a:spLocks noGrp="1"/>
          </p:cNvSpPr>
          <p:nvPr>
            <p:ph type="dt" sz="half" idx="2"/>
          </p:nvPr>
        </p:nvSpPr>
        <p:spPr/>
        <p:txBody>
          <a:bodyPr/>
          <a:lstStyle/>
          <a:p>
            <a:fld id="{16E972E4-9211-4A2E-9879-C2BEA989F0CE}"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5" name="Slide Number Placeholder 4"/>
          <p:cNvSpPr>
            <a:spLocks noGrp="1"/>
          </p:cNvSpPr>
          <p:nvPr>
            <p:ph type="sldNum" sz="quarter" idx="4"/>
          </p:nvPr>
        </p:nvSpPr>
        <p:spPr/>
        <p:txBody>
          <a:bodyPr/>
          <a:lstStyle/>
          <a:p>
            <a:fld id="{B5387B5B-A4DF-467A-8FE4-AF2DB400330E}" type="slidenum">
              <a:rPr lang="en-US" smtClean="0"/>
              <a:pPr/>
              <a:t>2</a:t>
            </a:fld>
            <a:endParaRPr lang="en-US" dirty="0"/>
          </a:p>
        </p:txBody>
      </p:sp>
    </p:spTree>
    <p:extLst>
      <p:ext uri="{BB962C8B-B14F-4D97-AF65-F5344CB8AC3E}">
        <p14:creationId xmlns:p14="http://schemas.microsoft.com/office/powerpoint/2010/main" val="2543180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919191"/>
                                      </p:to>
                                    </p:animClr>
                                  </p:sub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dissolve">
                                      <p:cBhvr>
                                        <p:cTn id="11"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6" name="Rectangle 2"/>
          <p:cNvSpPr txBox="1">
            <a:spLocks noChangeArrowheads="1"/>
          </p:cNvSpPr>
          <p:nvPr/>
        </p:nvSpPr>
        <p:spPr>
          <a:xfrm>
            <a:off x="2667000" y="914400"/>
            <a:ext cx="6324600" cy="762000"/>
          </a:xfrm>
          <a:prstGeom prst="rect">
            <a:avLst/>
          </a:prstGeom>
          <a:noFill/>
        </p:spPr>
        <p:txBody>
          <a:bodyPr lIns="92075" tIns="46038" rIns="92075" bIns="46038"/>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000" b="1" i="1" u="none" strike="noStrike" kern="0" cap="none" spc="0" normalizeH="0" baseline="0" noProof="0" smtClean="0">
                <a:ln>
                  <a:noFill/>
                </a:ln>
                <a:solidFill>
                  <a:schemeClr val="tx1"/>
                </a:solidFill>
                <a:effectLst/>
                <a:uLnTx/>
                <a:uFillTx/>
                <a:latin typeface="+mj-lt"/>
                <a:ea typeface="+mj-ea"/>
                <a:cs typeface="+mj-cs"/>
              </a:rPr>
              <a:t>B.  Risk (continued)</a:t>
            </a:r>
            <a:endParaRPr kumimoji="0" lang="en-US" sz="4000" b="1" i="1" u="none" strike="noStrike" kern="0" cap="none" spc="0" normalizeH="0" baseline="0" noProof="0" dirty="0" smtClean="0">
              <a:ln>
                <a:noFill/>
              </a:ln>
              <a:solidFill>
                <a:schemeClr val="tx1"/>
              </a:solidFill>
              <a:effectLst/>
              <a:uLnTx/>
              <a:uFillTx/>
              <a:latin typeface="+mj-lt"/>
              <a:ea typeface="+mj-ea"/>
              <a:cs typeface="+mj-cs"/>
            </a:endParaRPr>
          </a:p>
        </p:txBody>
      </p:sp>
      <p:sp>
        <p:nvSpPr>
          <p:cNvPr id="9" name="Rectangle 3"/>
          <p:cNvSpPr txBox="1">
            <a:spLocks noChangeArrowheads="1"/>
          </p:cNvSpPr>
          <p:nvPr/>
        </p:nvSpPr>
        <p:spPr>
          <a:xfrm>
            <a:off x="1219200" y="1676400"/>
            <a:ext cx="6934200" cy="4267200"/>
          </a:xfrm>
          <a:prstGeom prst="rect">
            <a:avLst/>
          </a:prstGeom>
          <a:solidFill>
            <a:srgbClr val="D2D2F4">
              <a:alpha val="69804"/>
            </a:srgbClr>
          </a:solidFill>
        </p:spPr>
        <p:txBody>
          <a:bodyPr lIns="92075" tIns="46038" rIns="92075" bIns="46038"/>
          <a:lstStyle/>
          <a:p>
            <a:pPr marL="342900" marR="0" lvl="0" indent="-34290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2800" b="1" i="0" u="none" strike="noStrike" kern="0" cap="none" spc="0" normalizeH="0" baseline="0" noProof="0" dirty="0" smtClean="0">
                <a:ln>
                  <a:noFill/>
                </a:ln>
                <a:solidFill>
                  <a:schemeClr val="tx1"/>
                </a:solidFill>
                <a:effectLst/>
                <a:uLnTx/>
                <a:uFillTx/>
                <a:latin typeface="+mn-lt"/>
                <a:ea typeface="+mn-ea"/>
                <a:cs typeface="+mn-cs"/>
              </a:rPr>
              <a:t>3.  Beta Risk</a:t>
            </a:r>
          </a:p>
          <a:p>
            <a:pPr marL="742950" marR="0" lvl="1" indent="-28575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2400" b="1" i="0" u="none" strike="noStrike" kern="0" cap="none" spc="0" normalizeH="0" baseline="0" noProof="0" dirty="0" smtClean="0">
                <a:ln>
                  <a:noFill/>
                </a:ln>
                <a:solidFill>
                  <a:schemeClr val="tx1"/>
                </a:solidFill>
                <a:effectLst/>
                <a:uLnTx/>
                <a:uFillTx/>
                <a:latin typeface="+mn-lt"/>
              </a:rPr>
              <a:t>a.  Calculating Beta</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rPr>
              <a:t>Suppose we have the following data:</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rPr>
              <a:t>	</a:t>
            </a:r>
            <a:r>
              <a:rPr kumimoji="0" lang="en-US" sz="2400" b="1" i="0" u="sng" strike="noStrike" kern="0" cap="none" spc="0" normalizeH="0" baseline="0" noProof="0" dirty="0" smtClean="0">
                <a:ln>
                  <a:noFill/>
                </a:ln>
                <a:solidFill>
                  <a:schemeClr val="tx1"/>
                </a:solidFill>
                <a:effectLst/>
                <a:uLnTx/>
                <a:uFillTx/>
                <a:latin typeface="+mn-lt"/>
              </a:rPr>
              <a:t>Year</a:t>
            </a:r>
            <a:r>
              <a:rPr kumimoji="0" lang="en-US" sz="2400" b="1" i="0" u="none" strike="noStrike" kern="0" cap="none" spc="0" normalizeH="0" baseline="0" noProof="0" dirty="0" smtClean="0">
                <a:ln>
                  <a:noFill/>
                </a:ln>
                <a:solidFill>
                  <a:schemeClr val="tx1"/>
                </a:solidFill>
                <a:effectLst/>
                <a:uLnTx/>
                <a:uFillTx/>
                <a:latin typeface="+mn-lt"/>
              </a:rPr>
              <a:t>		</a:t>
            </a:r>
            <a:r>
              <a:rPr kumimoji="0" lang="en-US" sz="2400" b="1" i="0" u="sng" strike="noStrike" kern="0" cap="none" spc="0" normalizeH="0" baseline="0" noProof="0" dirty="0" smtClean="0">
                <a:ln>
                  <a:noFill/>
                </a:ln>
                <a:solidFill>
                  <a:schemeClr val="tx1"/>
                </a:solidFill>
                <a:effectLst/>
                <a:uLnTx/>
                <a:uFillTx/>
                <a:latin typeface="+mn-lt"/>
              </a:rPr>
              <a:t>Return J</a:t>
            </a:r>
            <a:r>
              <a:rPr kumimoji="0" lang="en-US" sz="2400" b="1" i="0" u="none" strike="noStrike" kern="0" cap="none" spc="0" normalizeH="0" baseline="0" noProof="0" dirty="0" smtClean="0">
                <a:ln>
                  <a:noFill/>
                </a:ln>
                <a:solidFill>
                  <a:schemeClr val="tx1"/>
                </a:solidFill>
                <a:effectLst/>
                <a:uLnTx/>
                <a:uFillTx/>
                <a:latin typeface="+mn-lt"/>
              </a:rPr>
              <a:t>	        </a:t>
            </a:r>
            <a:r>
              <a:rPr kumimoji="0" lang="en-US" sz="2400" b="1" i="0" u="sng" strike="noStrike" kern="0" cap="none" spc="0" normalizeH="0" baseline="0" noProof="0" dirty="0" smtClean="0">
                <a:ln>
                  <a:noFill/>
                </a:ln>
                <a:solidFill>
                  <a:schemeClr val="tx1"/>
                </a:solidFill>
                <a:effectLst/>
                <a:uLnTx/>
                <a:uFillTx/>
                <a:latin typeface="+mn-lt"/>
              </a:rPr>
              <a:t>Return M</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rPr>
              <a:t>	</a:t>
            </a:r>
            <a:r>
              <a:rPr lang="en-US" b="1" kern="0" dirty="0" smtClean="0">
                <a:latin typeface="+mn-lt"/>
              </a:rPr>
              <a:t>2007</a:t>
            </a:r>
            <a:r>
              <a:rPr kumimoji="0" lang="en-US" sz="2400" b="1" i="0" u="none" strike="noStrike" kern="0" cap="none" spc="0" normalizeH="0" baseline="0" noProof="0" dirty="0" smtClean="0">
                <a:ln>
                  <a:noFill/>
                </a:ln>
                <a:solidFill>
                  <a:schemeClr val="tx1"/>
                </a:solidFill>
                <a:effectLst/>
                <a:uLnTx/>
                <a:uFillTx/>
                <a:latin typeface="+mn-lt"/>
              </a:rPr>
              <a:t>		 38.6%		23.8%</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rPr>
              <a:t>	</a:t>
            </a:r>
            <a:r>
              <a:rPr lang="en-US" b="1" kern="0" dirty="0" smtClean="0">
                <a:latin typeface="+mn-lt"/>
              </a:rPr>
              <a:t>2008</a:t>
            </a:r>
            <a:r>
              <a:rPr kumimoji="0" lang="en-US" sz="2400" b="1" i="0" u="none" strike="noStrike" kern="0" cap="none" spc="0" normalizeH="0" baseline="0" noProof="0" dirty="0" smtClean="0">
                <a:ln>
                  <a:noFill/>
                </a:ln>
                <a:solidFill>
                  <a:schemeClr val="tx1"/>
                </a:solidFill>
                <a:effectLst/>
                <a:uLnTx/>
                <a:uFillTx/>
                <a:latin typeface="+mn-lt"/>
              </a:rPr>
              <a:t>		-24.7%		 -7.2%</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rPr>
              <a:t>	</a:t>
            </a:r>
            <a:r>
              <a:rPr lang="en-US" b="1" kern="0" dirty="0" smtClean="0">
                <a:latin typeface="+mn-lt"/>
              </a:rPr>
              <a:t>2009</a:t>
            </a:r>
            <a:r>
              <a:rPr kumimoji="0" lang="en-US" sz="2400" b="1" i="0" u="none" strike="noStrike" kern="0" cap="none" spc="0" normalizeH="0" baseline="0" noProof="0" dirty="0" smtClean="0">
                <a:ln>
                  <a:noFill/>
                </a:ln>
                <a:solidFill>
                  <a:schemeClr val="tx1"/>
                </a:solidFill>
                <a:effectLst/>
                <a:uLnTx/>
                <a:uFillTx/>
                <a:latin typeface="+mn-lt"/>
              </a:rPr>
              <a:t>		 12.3%		  6.6%</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rPr>
              <a:t>	</a:t>
            </a:r>
            <a:r>
              <a:rPr lang="en-US" b="1" kern="0" dirty="0" smtClean="0">
                <a:latin typeface="+mn-lt"/>
              </a:rPr>
              <a:t>2010</a:t>
            </a:r>
            <a:r>
              <a:rPr kumimoji="0" lang="en-US" sz="2400" b="1" i="0" u="none" strike="noStrike" kern="0" cap="none" spc="0" normalizeH="0" baseline="0" noProof="0" dirty="0" smtClean="0">
                <a:ln>
                  <a:noFill/>
                </a:ln>
                <a:solidFill>
                  <a:schemeClr val="tx1"/>
                </a:solidFill>
                <a:effectLst/>
                <a:uLnTx/>
                <a:uFillTx/>
                <a:latin typeface="+mn-lt"/>
              </a:rPr>
              <a:t>		   8.2%		20.5%</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rPr>
              <a:t>	</a:t>
            </a:r>
            <a:r>
              <a:rPr lang="en-US" b="1" kern="0" dirty="0" smtClean="0">
                <a:latin typeface="+mn-lt"/>
              </a:rPr>
              <a:t>2011</a:t>
            </a:r>
            <a:r>
              <a:rPr kumimoji="0" lang="en-US" sz="2400" b="1" i="0" u="none" strike="noStrike" kern="0" cap="none" spc="0" normalizeH="0" baseline="0" noProof="0" dirty="0" smtClean="0">
                <a:ln>
                  <a:noFill/>
                </a:ln>
                <a:solidFill>
                  <a:schemeClr val="tx1"/>
                </a:solidFill>
                <a:effectLst/>
                <a:uLnTx/>
                <a:uFillTx/>
                <a:latin typeface="+mn-lt"/>
              </a:rPr>
              <a:t>		 40.1%		30.6%</a:t>
            </a:r>
          </a:p>
        </p:txBody>
      </p:sp>
      <p:sp>
        <p:nvSpPr>
          <p:cNvPr id="11" name="TextBox 10"/>
          <p:cNvSpPr txBox="1"/>
          <p:nvPr/>
        </p:nvSpPr>
        <p:spPr>
          <a:xfrm>
            <a:off x="2743200" y="5867400"/>
            <a:ext cx="3429000" cy="646331"/>
          </a:xfrm>
          <a:prstGeom prst="rect">
            <a:avLst/>
          </a:prstGeom>
          <a:noFill/>
        </p:spPr>
        <p:txBody>
          <a:bodyPr wrap="square" rtlCol="0">
            <a:spAutoFit/>
          </a:bodyPr>
          <a:lstStyle/>
          <a:p>
            <a:pPr algn="ctr"/>
            <a:r>
              <a:rPr lang="en-US" b="1" dirty="0" smtClean="0"/>
              <a:t> </a:t>
            </a:r>
            <a:r>
              <a:rPr lang="el-GR" sz="3600" b="1" dirty="0" smtClean="0"/>
              <a:t>β</a:t>
            </a:r>
            <a:r>
              <a:rPr lang="en-US" sz="3600" b="1" dirty="0" smtClean="0"/>
              <a:t> = 1.6; </a:t>
            </a:r>
            <a:r>
              <a:rPr lang="el-GR" sz="3600" b="1" dirty="0" smtClean="0"/>
              <a:t>ρ</a:t>
            </a:r>
            <a:r>
              <a:rPr lang="en-US" sz="3600" b="1" dirty="0" smtClean="0"/>
              <a:t> = .91</a:t>
            </a:r>
            <a:endParaRPr lang="en-US" sz="3600" b="1" dirty="0"/>
          </a:p>
        </p:txBody>
      </p:sp>
      <p:sp>
        <p:nvSpPr>
          <p:cNvPr id="3" name="Date Placeholder 2"/>
          <p:cNvSpPr>
            <a:spLocks noGrp="1"/>
          </p:cNvSpPr>
          <p:nvPr>
            <p:ph type="dt" sz="half" idx="2"/>
          </p:nvPr>
        </p:nvSpPr>
        <p:spPr/>
        <p:txBody>
          <a:bodyPr/>
          <a:lstStyle/>
          <a:p>
            <a:fld id="{BD790ADD-213B-4789-8505-4ADA96770BCA}"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5" name="Slide Number Placeholder 4"/>
          <p:cNvSpPr>
            <a:spLocks noGrp="1"/>
          </p:cNvSpPr>
          <p:nvPr>
            <p:ph type="sldNum" sz="quarter" idx="4"/>
          </p:nvPr>
        </p:nvSpPr>
        <p:spPr/>
        <p:txBody>
          <a:bodyPr/>
          <a:lstStyle/>
          <a:p>
            <a:fld id="{B5387B5B-A4DF-467A-8FE4-AF2DB400330E}" type="slidenum">
              <a:rPr lang="en-US" smtClean="0"/>
              <a:pPr/>
              <a:t>20</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dissolve">
                                      <p:cBhvr>
                                        <p:cTn id="7" dur="500"/>
                                        <p:tgtEl>
                                          <p:spTgt spid="9">
                                            <p:txEl>
                                              <p:pRg st="0" end="0"/>
                                            </p:txEl>
                                          </p:spTgt>
                                        </p:tgtEl>
                                      </p:cBhvr>
                                    </p:animEffect>
                                  </p:childTnLst>
                                  <p:subTnLst>
                                    <p:animClr clrSpc="rgb" dir="cw">
                                      <p:cBhvr override="childStyle">
                                        <p:cTn dur="1" fill="hold" display="0" masterRel="nextClick" afterEffect="1"/>
                                        <p:tgtEl>
                                          <p:spTgt spid="9">
                                            <p:txEl>
                                              <p:pRg st="0" end="0"/>
                                            </p:txEl>
                                          </p:spTgt>
                                        </p:tgtEl>
                                        <p:attrNameLst>
                                          <p:attrName>ppt_c</p:attrName>
                                        </p:attrNameLst>
                                      </p:cBhvr>
                                      <p:to>
                                        <a:srgbClr val="919191"/>
                                      </p:to>
                                    </p:animClr>
                                  </p:subTnLst>
                                </p:cTn>
                              </p:par>
                              <p:par>
                                <p:cTn id="8" presetID="9" presetClass="entr" presetSubtype="0" fill="hold" grpId="0"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dissolve">
                                      <p:cBhvr>
                                        <p:cTn id="10" dur="500"/>
                                        <p:tgtEl>
                                          <p:spTgt spid="9">
                                            <p:txEl>
                                              <p:pRg st="1" end="1"/>
                                            </p:txEl>
                                          </p:spTgt>
                                        </p:tgtEl>
                                      </p:cBhvr>
                                    </p:animEffect>
                                  </p:childTnLst>
                                  <p:subTnLst>
                                    <p:animClr clrSpc="rgb" dir="cw">
                                      <p:cBhvr override="childStyle">
                                        <p:cTn dur="1" fill="hold" display="0" masterRel="nextClick" afterEffect="1"/>
                                        <p:tgtEl>
                                          <p:spTgt spid="9">
                                            <p:txEl>
                                              <p:pRg st="1" end="1"/>
                                            </p:txEl>
                                          </p:spTgt>
                                        </p:tgtEl>
                                        <p:attrNameLst>
                                          <p:attrName>ppt_c</p:attrName>
                                        </p:attrNameLst>
                                      </p:cBhvr>
                                      <p:to>
                                        <a:srgbClr val="919191"/>
                                      </p:to>
                                    </p:animClr>
                                  </p:subTnLst>
                                </p:cTn>
                              </p:par>
                              <p:par>
                                <p:cTn id="11" presetID="9" presetClass="entr" presetSubtype="0" fill="hold" grpId="0"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dissolve">
                                      <p:cBhvr>
                                        <p:cTn id="13" dur="500"/>
                                        <p:tgtEl>
                                          <p:spTgt spid="9">
                                            <p:txEl>
                                              <p:pRg st="2" end="2"/>
                                            </p:txEl>
                                          </p:spTgt>
                                        </p:tgtEl>
                                      </p:cBhvr>
                                    </p:animEffect>
                                  </p:childTnLst>
                                  <p:subTnLst>
                                    <p:animClr clrSpc="rgb" dir="cw">
                                      <p:cBhvr override="childStyle">
                                        <p:cTn dur="1" fill="hold" display="0" masterRel="nextClick" afterEffect="1"/>
                                        <p:tgtEl>
                                          <p:spTgt spid="9">
                                            <p:txEl>
                                              <p:pRg st="2" end="2"/>
                                            </p:txEl>
                                          </p:spTgt>
                                        </p:tgtEl>
                                        <p:attrNameLst>
                                          <p:attrName>ppt_c</p:attrName>
                                        </p:attrNameLst>
                                      </p:cBhvr>
                                      <p:to>
                                        <a:srgbClr val="919191"/>
                                      </p:to>
                                    </p:animClr>
                                  </p:subTnLst>
                                </p:cTn>
                              </p:par>
                              <p:par>
                                <p:cTn id="14" presetID="9" presetClass="entr" presetSubtype="0" fill="hold" grpId="0"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dissolve">
                                      <p:cBhvr>
                                        <p:cTn id="16" dur="500"/>
                                        <p:tgtEl>
                                          <p:spTgt spid="9">
                                            <p:txEl>
                                              <p:pRg st="3" end="3"/>
                                            </p:txEl>
                                          </p:spTgt>
                                        </p:tgtEl>
                                      </p:cBhvr>
                                    </p:animEffect>
                                  </p:childTnLst>
                                  <p:subTnLst>
                                    <p:animClr clrSpc="rgb" dir="cw">
                                      <p:cBhvr override="childStyle">
                                        <p:cTn dur="1" fill="hold" display="0" masterRel="nextClick" afterEffect="1"/>
                                        <p:tgtEl>
                                          <p:spTgt spid="9">
                                            <p:txEl>
                                              <p:pRg st="3" end="3"/>
                                            </p:txEl>
                                          </p:spTgt>
                                        </p:tgtEl>
                                        <p:attrNameLst>
                                          <p:attrName>ppt_c</p:attrName>
                                        </p:attrNameLst>
                                      </p:cBhvr>
                                      <p:to>
                                        <a:srgbClr val="919191"/>
                                      </p:to>
                                    </p:animClr>
                                  </p:subTnLst>
                                </p:cTn>
                              </p:par>
                              <p:par>
                                <p:cTn id="17" presetID="9" presetClass="entr" presetSubtype="0" fill="hold" grpId="0" nodeType="with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Effect transition="in" filter="dissolve">
                                      <p:cBhvr>
                                        <p:cTn id="19" dur="500"/>
                                        <p:tgtEl>
                                          <p:spTgt spid="9">
                                            <p:txEl>
                                              <p:pRg st="4" end="4"/>
                                            </p:txEl>
                                          </p:spTgt>
                                        </p:tgtEl>
                                      </p:cBhvr>
                                    </p:animEffect>
                                  </p:childTnLst>
                                  <p:subTnLst>
                                    <p:animClr clrSpc="rgb" dir="cw">
                                      <p:cBhvr override="childStyle">
                                        <p:cTn dur="1" fill="hold" display="0" masterRel="nextClick" afterEffect="1"/>
                                        <p:tgtEl>
                                          <p:spTgt spid="9">
                                            <p:txEl>
                                              <p:pRg st="4" end="4"/>
                                            </p:txEl>
                                          </p:spTgt>
                                        </p:tgtEl>
                                        <p:attrNameLst>
                                          <p:attrName>ppt_c</p:attrName>
                                        </p:attrNameLst>
                                      </p:cBhvr>
                                      <p:to>
                                        <a:srgbClr val="919191"/>
                                      </p:to>
                                    </p:animClr>
                                  </p:subTnLst>
                                </p:cTn>
                              </p:par>
                              <p:par>
                                <p:cTn id="20" presetID="9" presetClass="entr" presetSubtype="0" fill="hold" grpId="0" nodeType="withEffect">
                                  <p:stCondLst>
                                    <p:cond delay="0"/>
                                  </p:stCondLst>
                                  <p:childTnLst>
                                    <p:set>
                                      <p:cBhvr>
                                        <p:cTn id="21" dur="1" fill="hold">
                                          <p:stCondLst>
                                            <p:cond delay="0"/>
                                          </p:stCondLst>
                                        </p:cTn>
                                        <p:tgtEl>
                                          <p:spTgt spid="9">
                                            <p:txEl>
                                              <p:pRg st="5" end="5"/>
                                            </p:txEl>
                                          </p:spTgt>
                                        </p:tgtEl>
                                        <p:attrNameLst>
                                          <p:attrName>style.visibility</p:attrName>
                                        </p:attrNameLst>
                                      </p:cBhvr>
                                      <p:to>
                                        <p:strVal val="visible"/>
                                      </p:to>
                                    </p:set>
                                    <p:animEffect transition="in" filter="dissolve">
                                      <p:cBhvr>
                                        <p:cTn id="22" dur="500"/>
                                        <p:tgtEl>
                                          <p:spTgt spid="9">
                                            <p:txEl>
                                              <p:pRg st="5" end="5"/>
                                            </p:txEl>
                                          </p:spTgt>
                                        </p:tgtEl>
                                      </p:cBhvr>
                                    </p:animEffect>
                                  </p:childTnLst>
                                  <p:subTnLst>
                                    <p:animClr clrSpc="rgb" dir="cw">
                                      <p:cBhvr override="childStyle">
                                        <p:cTn dur="1" fill="hold" display="0" masterRel="nextClick" afterEffect="1"/>
                                        <p:tgtEl>
                                          <p:spTgt spid="9">
                                            <p:txEl>
                                              <p:pRg st="5" end="5"/>
                                            </p:txEl>
                                          </p:spTgt>
                                        </p:tgtEl>
                                        <p:attrNameLst>
                                          <p:attrName>ppt_c</p:attrName>
                                        </p:attrNameLst>
                                      </p:cBhvr>
                                      <p:to>
                                        <a:srgbClr val="919191"/>
                                      </p:to>
                                    </p:animClr>
                                  </p:subTnLst>
                                </p:cTn>
                              </p:par>
                              <p:par>
                                <p:cTn id="23" presetID="9" presetClass="entr" presetSubtype="0" fill="hold" grpId="0" nodeType="withEffect">
                                  <p:stCondLst>
                                    <p:cond delay="0"/>
                                  </p:stCondLst>
                                  <p:childTnLst>
                                    <p:set>
                                      <p:cBhvr>
                                        <p:cTn id="24" dur="1" fill="hold">
                                          <p:stCondLst>
                                            <p:cond delay="0"/>
                                          </p:stCondLst>
                                        </p:cTn>
                                        <p:tgtEl>
                                          <p:spTgt spid="9">
                                            <p:txEl>
                                              <p:pRg st="6" end="6"/>
                                            </p:txEl>
                                          </p:spTgt>
                                        </p:tgtEl>
                                        <p:attrNameLst>
                                          <p:attrName>style.visibility</p:attrName>
                                        </p:attrNameLst>
                                      </p:cBhvr>
                                      <p:to>
                                        <p:strVal val="visible"/>
                                      </p:to>
                                    </p:set>
                                    <p:animEffect transition="in" filter="dissolve">
                                      <p:cBhvr>
                                        <p:cTn id="25" dur="500"/>
                                        <p:tgtEl>
                                          <p:spTgt spid="9">
                                            <p:txEl>
                                              <p:pRg st="6" end="6"/>
                                            </p:txEl>
                                          </p:spTgt>
                                        </p:tgtEl>
                                      </p:cBhvr>
                                    </p:animEffect>
                                  </p:childTnLst>
                                  <p:subTnLst>
                                    <p:animClr clrSpc="rgb" dir="cw">
                                      <p:cBhvr override="childStyle">
                                        <p:cTn dur="1" fill="hold" display="0" masterRel="nextClick" afterEffect="1"/>
                                        <p:tgtEl>
                                          <p:spTgt spid="9">
                                            <p:txEl>
                                              <p:pRg st="6" end="6"/>
                                            </p:txEl>
                                          </p:spTgt>
                                        </p:tgtEl>
                                        <p:attrNameLst>
                                          <p:attrName>ppt_c</p:attrName>
                                        </p:attrNameLst>
                                      </p:cBhvr>
                                      <p:to>
                                        <a:srgbClr val="919191"/>
                                      </p:to>
                                    </p:animClr>
                                  </p:subTnLst>
                                </p:cTn>
                              </p:par>
                              <p:par>
                                <p:cTn id="26" presetID="9" presetClass="entr" presetSubtype="0" fill="hold" grpId="0" nodeType="withEffect">
                                  <p:stCondLst>
                                    <p:cond delay="0"/>
                                  </p:stCondLst>
                                  <p:childTnLst>
                                    <p:set>
                                      <p:cBhvr>
                                        <p:cTn id="27" dur="1" fill="hold">
                                          <p:stCondLst>
                                            <p:cond delay="0"/>
                                          </p:stCondLst>
                                        </p:cTn>
                                        <p:tgtEl>
                                          <p:spTgt spid="9">
                                            <p:txEl>
                                              <p:pRg st="7" end="7"/>
                                            </p:txEl>
                                          </p:spTgt>
                                        </p:tgtEl>
                                        <p:attrNameLst>
                                          <p:attrName>style.visibility</p:attrName>
                                        </p:attrNameLst>
                                      </p:cBhvr>
                                      <p:to>
                                        <p:strVal val="visible"/>
                                      </p:to>
                                    </p:set>
                                    <p:animEffect transition="in" filter="dissolve">
                                      <p:cBhvr>
                                        <p:cTn id="28" dur="500"/>
                                        <p:tgtEl>
                                          <p:spTgt spid="9">
                                            <p:txEl>
                                              <p:pRg st="7" end="7"/>
                                            </p:txEl>
                                          </p:spTgt>
                                        </p:tgtEl>
                                      </p:cBhvr>
                                    </p:animEffect>
                                  </p:childTnLst>
                                  <p:subTnLst>
                                    <p:animClr clrSpc="rgb" dir="cw">
                                      <p:cBhvr override="childStyle">
                                        <p:cTn dur="1" fill="hold" display="0" masterRel="nextClick" afterEffect="1"/>
                                        <p:tgtEl>
                                          <p:spTgt spid="9">
                                            <p:txEl>
                                              <p:pRg st="7" end="7"/>
                                            </p:txEl>
                                          </p:spTgt>
                                        </p:tgtEl>
                                        <p:attrNameLst>
                                          <p:attrName>ppt_c</p:attrName>
                                        </p:attrNameLst>
                                      </p:cBhvr>
                                      <p:to>
                                        <a:srgbClr val="919191"/>
                                      </p:to>
                                    </p:animClr>
                                  </p:subTnLst>
                                </p:cTn>
                              </p:par>
                              <p:par>
                                <p:cTn id="29" presetID="9" presetClass="entr" presetSubtype="0" fill="hold" grpId="0" nodeType="withEffect">
                                  <p:stCondLst>
                                    <p:cond delay="0"/>
                                  </p:stCondLst>
                                  <p:childTnLst>
                                    <p:set>
                                      <p:cBhvr>
                                        <p:cTn id="30" dur="1" fill="hold">
                                          <p:stCondLst>
                                            <p:cond delay="0"/>
                                          </p:stCondLst>
                                        </p:cTn>
                                        <p:tgtEl>
                                          <p:spTgt spid="9">
                                            <p:txEl>
                                              <p:pRg st="8" end="8"/>
                                            </p:txEl>
                                          </p:spTgt>
                                        </p:tgtEl>
                                        <p:attrNameLst>
                                          <p:attrName>style.visibility</p:attrName>
                                        </p:attrNameLst>
                                      </p:cBhvr>
                                      <p:to>
                                        <p:strVal val="visible"/>
                                      </p:to>
                                    </p:set>
                                    <p:animEffect transition="in" filter="dissolve">
                                      <p:cBhvr>
                                        <p:cTn id="31" dur="500"/>
                                        <p:tgtEl>
                                          <p:spTgt spid="9">
                                            <p:txEl>
                                              <p:pRg st="8" end="8"/>
                                            </p:txEl>
                                          </p:spTgt>
                                        </p:tgtEl>
                                      </p:cBhvr>
                                    </p:animEffect>
                                  </p:childTnLst>
                                  <p:subTnLst>
                                    <p:animClr clrSpc="rgb" dir="cw">
                                      <p:cBhvr override="childStyle">
                                        <p:cTn dur="1" fill="hold" display="0" masterRel="nextClick" afterEffect="1"/>
                                        <p:tgtEl>
                                          <p:spTgt spid="9">
                                            <p:txEl>
                                              <p:pRg st="8" end="8"/>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Rectangle 2"/>
          <p:cNvSpPr txBox="1">
            <a:spLocks noChangeArrowheads="1"/>
          </p:cNvSpPr>
          <p:nvPr/>
        </p:nvSpPr>
        <p:spPr>
          <a:xfrm>
            <a:off x="2286000" y="381000"/>
            <a:ext cx="5257800" cy="762000"/>
          </a:xfrm>
          <a:prstGeom prst="rect">
            <a:avLst/>
          </a:prstGeom>
          <a:noFill/>
        </p:spPr>
        <p:txBody>
          <a:bodyPr lIns="92075" tIns="46038" rIns="92075" bIns="46038"/>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000" b="1" i="1" u="none" strike="noStrike" kern="0" cap="none" spc="0" normalizeH="0" baseline="0" noProof="0" dirty="0" smtClean="0">
                <a:ln>
                  <a:noFill/>
                </a:ln>
                <a:solidFill>
                  <a:schemeClr val="tx1"/>
                </a:solidFill>
                <a:effectLst/>
                <a:uLnTx/>
                <a:uFillTx/>
                <a:latin typeface="+mj-lt"/>
                <a:ea typeface="+mj-ea"/>
                <a:cs typeface="+mj-cs"/>
              </a:rPr>
              <a:t>B.  Risk (continued)</a:t>
            </a:r>
          </a:p>
        </p:txBody>
      </p:sp>
      <p:sp>
        <p:nvSpPr>
          <p:cNvPr id="6" name="Rectangle 3"/>
          <p:cNvSpPr txBox="1">
            <a:spLocks noChangeArrowheads="1"/>
          </p:cNvSpPr>
          <p:nvPr/>
        </p:nvSpPr>
        <p:spPr>
          <a:xfrm>
            <a:off x="762000" y="1295400"/>
            <a:ext cx="7772400" cy="4114800"/>
          </a:xfrm>
          <a:prstGeom prst="rect">
            <a:avLst/>
          </a:prstGeom>
          <a:solidFill>
            <a:schemeClr val="bg1">
              <a:alpha val="69804"/>
            </a:schemeClr>
          </a:solidFill>
        </p:spPr>
        <p:txBody>
          <a:bodyPr lIns="92075" tIns="46038" rIns="92075" bIns="46038"/>
          <a:lstStyle/>
          <a:p>
            <a:pPr marL="342900" marR="0" lvl="0" indent="-342900" algn="l" defTabSz="914400" rtl="0" eaLnBrk="0" fontAlgn="base" latinLnBrk="0" hangingPunct="0">
              <a:lnSpc>
                <a:spcPct val="90000"/>
              </a:lnSpc>
              <a:spcBef>
                <a:spcPct val="20000"/>
              </a:spcBef>
              <a:spcAft>
                <a:spcPct val="0"/>
              </a:spcAft>
              <a:buClr>
                <a:srgbClr val="000099"/>
              </a:buClr>
              <a:buSzTx/>
              <a:buFontTx/>
              <a:buChar char="•"/>
              <a:tabLst/>
              <a:defRPr/>
            </a:pPr>
            <a:r>
              <a:rPr kumimoji="0" lang="en-US" sz="3200" b="1" i="0" u="none" strike="noStrike" kern="0" cap="none" spc="0" normalizeH="0" baseline="0" noProof="0" dirty="0" smtClean="0">
                <a:ln>
                  <a:noFill/>
                </a:ln>
                <a:solidFill>
                  <a:schemeClr val="tx1"/>
                </a:solidFill>
                <a:effectLst/>
                <a:uLnTx/>
                <a:uFillTx/>
                <a:latin typeface="+mn-lt"/>
                <a:ea typeface="+mn-ea"/>
                <a:cs typeface="+mn-cs"/>
              </a:rPr>
              <a:t>4.  Evaluating Risk</a:t>
            </a:r>
          </a:p>
          <a:p>
            <a:pPr marL="342900" marR="0" lvl="0" indent="-342900" algn="l" defTabSz="914400" rtl="0" eaLnBrk="0" fontAlgn="base" latinLnBrk="0" hangingPunct="0">
              <a:lnSpc>
                <a:spcPct val="90000"/>
              </a:lnSpc>
              <a:spcBef>
                <a:spcPct val="20000"/>
              </a:spcBef>
              <a:spcAft>
                <a:spcPct val="0"/>
              </a:spcAft>
              <a:buClr>
                <a:srgbClr val="000099"/>
              </a:buClr>
              <a:buSzTx/>
              <a:buFontTx/>
              <a:buNone/>
              <a:tabLst/>
              <a:defRPr/>
            </a:pPr>
            <a:r>
              <a:rPr kumimoji="0" lang="en-US" sz="1800" b="1" i="0" u="none" strike="noStrike" kern="0" cap="none" spc="0" normalizeH="0" baseline="0" noProof="0" dirty="0" smtClean="0">
                <a:ln>
                  <a:noFill/>
                </a:ln>
                <a:solidFill>
                  <a:schemeClr val="tx1"/>
                </a:solidFill>
                <a:effectLst/>
                <a:uLnTx/>
                <a:uFillTx/>
                <a:latin typeface="+mn-lt"/>
                <a:ea typeface="+mn-ea"/>
                <a:cs typeface="+mn-cs"/>
              </a:rPr>
              <a:t>	Why is a low risk (less volatile) stock better than a high beta stock.  The following example demonstrates why.  Assume two investors each have $100,000 and each average 15% return over a five year time horizon.  Investor A has a low beta stock while investor B has a high beta stock.  Assume at the end of three years both have averaged 15% so the value of their portfolio would be $152,000.  However in the fourth year assume that investor B’s stock goes down by 15% while investor A’s goes up 15%.  At the end of the fourth year investor A’s portfolio would be worth $175,000, while investor B’s would be worth approximately $129,000.  Now in order for investor B’s total returns over the 5 year period to average 15%, he would have to have a return of 56% in the last year to get all the way back to the value of investor A’s portfolio which is now worth $201,000.  The “steady eddy” stock has a tendency to do better for you in the long run.  We will soon see how to identify the “</a:t>
            </a:r>
            <a:r>
              <a:rPr kumimoji="0" lang="en-US" sz="1800" b="1" i="0" u="none" strike="noStrike" kern="0" cap="none" spc="0" normalizeH="0" baseline="0" noProof="0" smtClean="0">
                <a:ln>
                  <a:noFill/>
                </a:ln>
                <a:solidFill>
                  <a:schemeClr val="tx1"/>
                </a:solidFill>
                <a:effectLst/>
                <a:uLnTx/>
                <a:uFillTx/>
                <a:latin typeface="+mn-lt"/>
                <a:ea typeface="+mn-ea"/>
                <a:cs typeface="+mn-cs"/>
              </a:rPr>
              <a:t>steady eddy’s</a:t>
            </a:r>
            <a:r>
              <a:rPr kumimoji="0" lang="en-US" sz="1800" b="1" i="0" u="none" strike="noStrike" kern="0" cap="none" spc="0" normalizeH="0" baseline="0" noProof="0" dirty="0" smtClean="0">
                <a:ln>
                  <a:noFill/>
                </a:ln>
                <a:solidFill>
                  <a:schemeClr val="tx1"/>
                </a:solidFill>
                <a:effectLst/>
                <a:uLnTx/>
                <a:uFillTx/>
                <a:latin typeface="+mn-lt"/>
                <a:ea typeface="+mn-ea"/>
                <a:cs typeface="+mn-cs"/>
              </a:rPr>
              <a:t>” in the stock market.</a:t>
            </a:r>
          </a:p>
        </p:txBody>
      </p:sp>
      <p:sp>
        <p:nvSpPr>
          <p:cNvPr id="3" name="Date Placeholder 2"/>
          <p:cNvSpPr>
            <a:spLocks noGrp="1"/>
          </p:cNvSpPr>
          <p:nvPr>
            <p:ph type="dt" sz="half" idx="2"/>
          </p:nvPr>
        </p:nvSpPr>
        <p:spPr/>
        <p:txBody>
          <a:bodyPr/>
          <a:lstStyle/>
          <a:p>
            <a:fld id="{9AC2D8EE-38F6-44F0-A650-1E66BA574BAE}"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9" name="Slide Number Placeholder 8"/>
          <p:cNvSpPr>
            <a:spLocks noGrp="1"/>
          </p:cNvSpPr>
          <p:nvPr>
            <p:ph type="sldNum" sz="quarter" idx="4"/>
          </p:nvPr>
        </p:nvSpPr>
        <p:spPr/>
        <p:txBody>
          <a:bodyPr/>
          <a:lstStyle/>
          <a:p>
            <a:fld id="{B5387B5B-A4DF-467A-8FE4-AF2DB400330E}" type="slidenum">
              <a:rPr lang="en-US" smtClean="0"/>
              <a:pPr/>
              <a:t>21</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subTnLst>
                                    <p:animClr clrSpc="rgb" dir="cw">
                                      <p:cBhvr override="childStyle">
                                        <p:cTn dur="1" fill="hold" display="0" masterRel="nextClick" afterEffect="1"/>
                                        <p:tgtEl>
                                          <p:spTgt spid="6">
                                            <p:txEl>
                                              <p:pRg st="0" end="0"/>
                                            </p:txEl>
                                          </p:spTgt>
                                        </p:tgtEl>
                                        <p:attrNameLst>
                                          <p:attrName>ppt_c</p:attrName>
                                        </p:attrNameLst>
                                      </p:cBhvr>
                                      <p:to>
                                        <a:srgbClr val="919191"/>
                                      </p:to>
                                    </p:animClr>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dissolve">
                                      <p:cBhvr>
                                        <p:cTn id="12" dur="500"/>
                                        <p:tgtEl>
                                          <p:spTgt spid="6">
                                            <p:txEl>
                                              <p:pRg st="1" end="1"/>
                                            </p:txEl>
                                          </p:spTgt>
                                        </p:tgtEl>
                                      </p:cBhvr>
                                    </p:animEffect>
                                  </p:childTnLst>
                                  <p:subTnLst>
                                    <p:animClr clrSpc="rgb" dir="cw">
                                      <p:cBhvr override="childStyle">
                                        <p:cTn dur="1" fill="hold" display="0" masterRel="nextClick" afterEffect="1"/>
                                        <p:tgtEl>
                                          <p:spTgt spid="6">
                                            <p:txEl>
                                              <p:pRg st="1" end="1"/>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1524000" y="1524000"/>
            <a:ext cx="6705600" cy="1143000"/>
          </a:xfrm>
          <a:noFill/>
        </p:spPr>
        <p:txBody>
          <a:bodyPr lIns="92075" tIns="46038" rIns="92075" bIns="46038"/>
          <a:lstStyle/>
          <a:p>
            <a:r>
              <a:rPr lang="en-US" i="1" dirty="0" smtClean="0">
                <a:solidFill>
                  <a:schemeClr val="tx1"/>
                </a:solidFill>
              </a:rPr>
              <a:t>Investment Fundamentals</a:t>
            </a:r>
          </a:p>
        </p:txBody>
      </p:sp>
      <p:sp>
        <p:nvSpPr>
          <p:cNvPr id="44035" name="Rectangle 3"/>
          <p:cNvSpPr>
            <a:spLocks noGrp="1" noChangeArrowheads="1"/>
          </p:cNvSpPr>
          <p:nvPr>
            <p:ph type="subTitle" idx="1"/>
          </p:nvPr>
        </p:nvSpPr>
        <p:spPr>
          <a:xfrm>
            <a:off x="1143000" y="2667000"/>
            <a:ext cx="6629400" cy="1752600"/>
          </a:xfrm>
          <a:noFill/>
        </p:spPr>
        <p:txBody>
          <a:bodyPr lIns="92075" tIns="46038" rIns="92075" bIns="46038"/>
          <a:lstStyle/>
          <a:p>
            <a:pPr marL="342900" indent="-342900" algn="ctr"/>
            <a:r>
              <a:rPr lang="en-US" b="0" u="sng" dirty="0" smtClean="0"/>
              <a:t>Topic 5</a:t>
            </a:r>
          </a:p>
          <a:p>
            <a:pPr marL="342900" indent="-342900" algn="ctr"/>
            <a:endParaRPr lang="en-US" sz="1000" u="sng" dirty="0" smtClean="0"/>
          </a:p>
          <a:p>
            <a:pPr marL="342900" indent="-342900" algn="ctr"/>
            <a:r>
              <a:rPr lang="en-US" sz="3600" dirty="0" smtClean="0"/>
              <a:t>II.  Using Leverage and OPM</a:t>
            </a:r>
          </a:p>
        </p:txBody>
      </p:sp>
      <p:sp>
        <p:nvSpPr>
          <p:cNvPr id="2" name="Date Placeholder 1"/>
          <p:cNvSpPr>
            <a:spLocks noGrp="1"/>
          </p:cNvSpPr>
          <p:nvPr>
            <p:ph type="dt" sz="half" idx="2"/>
          </p:nvPr>
        </p:nvSpPr>
        <p:spPr/>
        <p:txBody>
          <a:bodyPr/>
          <a:lstStyle/>
          <a:p>
            <a:fld id="{6587F521-9BCA-44CA-91E2-A0BA50F28A82}" type="datetime1">
              <a:rPr lang="en-US" smtClean="0"/>
              <a:t>8/5/2015</a:t>
            </a:fld>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dissolve">
                                      <p:cBhvr>
                                        <p:cTn id="7" dur="500"/>
                                        <p:tgtEl>
                                          <p:spTgt spid="44035">
                                            <p:txEl>
                                              <p:pRg st="0" end="0"/>
                                            </p:txEl>
                                          </p:spTgt>
                                        </p:tgtEl>
                                      </p:cBhvr>
                                    </p:animEffect>
                                  </p:childTnLst>
                                  <p:subTnLst>
                                    <p:animClr clrSpc="rgb" dir="cw">
                                      <p:cBhvr override="childStyle">
                                        <p:cTn dur="1" fill="hold" display="0" masterRel="nextClick" afterEffect="1"/>
                                        <p:tgtEl>
                                          <p:spTgt spid="44035">
                                            <p:txEl>
                                              <p:pRg st="0" end="0"/>
                                            </p:txEl>
                                          </p:spTgt>
                                        </p:tgtEl>
                                        <p:attrNameLst>
                                          <p:attrName>ppt_c</p:attrName>
                                        </p:attrNameLst>
                                      </p:cBhvr>
                                      <p:to>
                                        <a:srgbClr val="919191"/>
                                      </p:to>
                                    </p:animClr>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035">
                                            <p:txEl>
                                              <p:pRg st="2" end="2"/>
                                            </p:txEl>
                                          </p:spTgt>
                                        </p:tgtEl>
                                        <p:attrNameLst>
                                          <p:attrName>style.visibility</p:attrName>
                                        </p:attrNameLst>
                                      </p:cBhvr>
                                      <p:to>
                                        <p:strVal val="visible"/>
                                      </p:to>
                                    </p:set>
                                    <p:animEffect transition="in" filter="dissolve">
                                      <p:cBhvr>
                                        <p:cTn id="12" dur="500"/>
                                        <p:tgtEl>
                                          <p:spTgt spid="44035">
                                            <p:txEl>
                                              <p:pRg st="2" end="2"/>
                                            </p:txEl>
                                          </p:spTgt>
                                        </p:tgtEl>
                                      </p:cBhvr>
                                    </p:animEffect>
                                  </p:childTnLst>
                                  <p:subTnLst>
                                    <p:animClr clrSpc="rgb" dir="cw">
                                      <p:cBhvr override="childStyle">
                                        <p:cTn dur="1" fill="hold" display="0" masterRel="nextClick" afterEffect="1"/>
                                        <p:tgtEl>
                                          <p:spTgt spid="44035">
                                            <p:txEl>
                                              <p:pRg st="2" end="2"/>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p:spPr>
        <p:txBody>
          <a:bodyPr lIns="92075" tIns="46038" rIns="92075" bIns="46038"/>
          <a:lstStyle/>
          <a:p>
            <a:r>
              <a:rPr lang="en-US" i="1" smtClean="0">
                <a:solidFill>
                  <a:schemeClr val="tx1"/>
                </a:solidFill>
              </a:rPr>
              <a:t>A.  Margin Trading</a:t>
            </a:r>
          </a:p>
        </p:txBody>
      </p:sp>
      <p:sp>
        <p:nvSpPr>
          <p:cNvPr id="46083" name="Rectangle 3"/>
          <p:cNvSpPr>
            <a:spLocks noGrp="1" noChangeArrowheads="1"/>
          </p:cNvSpPr>
          <p:nvPr>
            <p:ph type="body" idx="1"/>
          </p:nvPr>
        </p:nvSpPr>
        <p:spPr>
          <a:solidFill>
            <a:schemeClr val="bg1">
              <a:lumMod val="95000"/>
            </a:schemeClr>
          </a:solidFill>
        </p:spPr>
        <p:txBody>
          <a:bodyPr lIns="92075" tIns="46038" rIns="92075" bIns="46038"/>
          <a:lstStyle/>
          <a:p>
            <a:r>
              <a:rPr lang="en-US" sz="2800" dirty="0" smtClean="0"/>
              <a:t>1.  How it works</a:t>
            </a:r>
          </a:p>
          <a:p>
            <a:pPr lvl="1"/>
            <a:r>
              <a:rPr lang="en-US" sz="2400" dirty="0" smtClean="0"/>
              <a:t>Example:  Assume you have $2000 to invest.  The margin requirement is equal to 50%.  The margin loan costs 15% per year.  Further assume that you buy the stock at $50/share.</a:t>
            </a:r>
          </a:p>
          <a:p>
            <a:pPr lvl="1"/>
            <a:r>
              <a:rPr lang="en-US" sz="2400" dirty="0" smtClean="0"/>
              <a:t>a.  If  you don’t use margin, you can purchase a total of 40 shares ($2000/$50). Suppose after 1 year the stock has a price of $60/share.</a:t>
            </a:r>
          </a:p>
          <a:p>
            <a:pPr lvl="2"/>
            <a:r>
              <a:rPr lang="en-US" sz="2000" dirty="0" smtClean="0"/>
              <a:t>Profit $2400 - $2000 = $400</a:t>
            </a:r>
          </a:p>
          <a:p>
            <a:pPr lvl="2"/>
            <a:r>
              <a:rPr lang="en-US" sz="2000" dirty="0" smtClean="0"/>
              <a:t>Return $400/$2000   = 20%</a:t>
            </a:r>
          </a:p>
        </p:txBody>
      </p:sp>
      <p:sp>
        <p:nvSpPr>
          <p:cNvPr id="2" name="Date Placeholder 1"/>
          <p:cNvSpPr>
            <a:spLocks noGrp="1"/>
          </p:cNvSpPr>
          <p:nvPr>
            <p:ph type="dt" sz="half" idx="2"/>
          </p:nvPr>
        </p:nvSpPr>
        <p:spPr/>
        <p:txBody>
          <a:bodyPr/>
          <a:lstStyle/>
          <a:p>
            <a:fld id="{41DFB72A-0DFA-4E4B-BE21-BEA531A33A39}" type="datetime1">
              <a:rPr lang="en-US" smtClean="0"/>
              <a:t>8/5/2015</a:t>
            </a:fld>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Effect transition="in" filter="dissolve">
                                      <p:cBhvr>
                                        <p:cTn id="7" dur="500"/>
                                        <p:tgtEl>
                                          <p:spTgt spid="46083">
                                            <p:txEl>
                                              <p:pRg st="0" end="0"/>
                                            </p:txEl>
                                          </p:spTgt>
                                        </p:tgtEl>
                                      </p:cBhvr>
                                    </p:animEffect>
                                  </p:childTnLst>
                                  <p:subTnLst>
                                    <p:animClr clrSpc="rgb" dir="cw">
                                      <p:cBhvr override="childStyle">
                                        <p:cTn dur="1" fill="hold" display="0" masterRel="nextClick" afterEffect="1"/>
                                        <p:tgtEl>
                                          <p:spTgt spid="46083">
                                            <p:txEl>
                                              <p:pRg st="0" end="0"/>
                                            </p:txEl>
                                          </p:spTgt>
                                        </p:tgtEl>
                                        <p:attrNameLst>
                                          <p:attrName>ppt_c</p:attrName>
                                        </p:attrNameLst>
                                      </p:cBhvr>
                                      <p:to>
                                        <a:srgbClr val="919191"/>
                                      </p:to>
                                    </p:animClr>
                                  </p:subTnLst>
                                </p:cTn>
                              </p:par>
                              <p:par>
                                <p:cTn id="8" presetID="9" presetClass="entr" presetSubtype="0" fill="hold" grpId="0" nodeType="withEffect">
                                  <p:stCondLst>
                                    <p:cond delay="0"/>
                                  </p:stCondLst>
                                  <p:childTnLst>
                                    <p:set>
                                      <p:cBhvr>
                                        <p:cTn id="9" dur="1" fill="hold">
                                          <p:stCondLst>
                                            <p:cond delay="0"/>
                                          </p:stCondLst>
                                        </p:cTn>
                                        <p:tgtEl>
                                          <p:spTgt spid="46083">
                                            <p:txEl>
                                              <p:pRg st="1" end="1"/>
                                            </p:txEl>
                                          </p:spTgt>
                                        </p:tgtEl>
                                        <p:attrNameLst>
                                          <p:attrName>style.visibility</p:attrName>
                                        </p:attrNameLst>
                                      </p:cBhvr>
                                      <p:to>
                                        <p:strVal val="visible"/>
                                      </p:to>
                                    </p:set>
                                    <p:animEffect transition="in" filter="dissolve">
                                      <p:cBhvr>
                                        <p:cTn id="10" dur="500"/>
                                        <p:tgtEl>
                                          <p:spTgt spid="46083">
                                            <p:txEl>
                                              <p:pRg st="1" end="1"/>
                                            </p:txEl>
                                          </p:spTgt>
                                        </p:tgtEl>
                                      </p:cBhvr>
                                    </p:animEffect>
                                  </p:childTnLst>
                                  <p:subTnLst>
                                    <p:animClr clrSpc="rgb" dir="cw">
                                      <p:cBhvr override="childStyle">
                                        <p:cTn dur="1" fill="hold" display="0" masterRel="nextClick" afterEffect="1"/>
                                        <p:tgtEl>
                                          <p:spTgt spid="46083">
                                            <p:txEl>
                                              <p:pRg st="1" end="1"/>
                                            </p:txEl>
                                          </p:spTgt>
                                        </p:tgtEl>
                                        <p:attrNameLst>
                                          <p:attrName>ppt_c</p:attrName>
                                        </p:attrNameLst>
                                      </p:cBhvr>
                                      <p:to>
                                        <a:srgbClr val="919191"/>
                                      </p:to>
                                    </p:animClr>
                                  </p:subTnLst>
                                </p:cTn>
                              </p:par>
                              <p:par>
                                <p:cTn id="11" presetID="9" presetClass="entr" presetSubtype="0" fill="hold" grpId="0" nodeType="withEffect">
                                  <p:stCondLst>
                                    <p:cond delay="0"/>
                                  </p:stCondLst>
                                  <p:childTnLst>
                                    <p:set>
                                      <p:cBhvr>
                                        <p:cTn id="12" dur="1" fill="hold">
                                          <p:stCondLst>
                                            <p:cond delay="0"/>
                                          </p:stCondLst>
                                        </p:cTn>
                                        <p:tgtEl>
                                          <p:spTgt spid="46083">
                                            <p:txEl>
                                              <p:pRg st="2" end="2"/>
                                            </p:txEl>
                                          </p:spTgt>
                                        </p:tgtEl>
                                        <p:attrNameLst>
                                          <p:attrName>style.visibility</p:attrName>
                                        </p:attrNameLst>
                                      </p:cBhvr>
                                      <p:to>
                                        <p:strVal val="visible"/>
                                      </p:to>
                                    </p:set>
                                    <p:animEffect transition="in" filter="dissolve">
                                      <p:cBhvr>
                                        <p:cTn id="13" dur="500"/>
                                        <p:tgtEl>
                                          <p:spTgt spid="46083">
                                            <p:txEl>
                                              <p:pRg st="2" end="2"/>
                                            </p:txEl>
                                          </p:spTgt>
                                        </p:tgtEl>
                                      </p:cBhvr>
                                    </p:animEffect>
                                  </p:childTnLst>
                                  <p:subTnLst>
                                    <p:animClr clrSpc="rgb" dir="cw">
                                      <p:cBhvr override="childStyle">
                                        <p:cTn dur="1" fill="hold" display="0" masterRel="nextClick" afterEffect="1"/>
                                        <p:tgtEl>
                                          <p:spTgt spid="46083">
                                            <p:txEl>
                                              <p:pRg st="2" end="2"/>
                                            </p:txEl>
                                          </p:spTgt>
                                        </p:tgtEl>
                                        <p:attrNameLst>
                                          <p:attrName>ppt_c</p:attrName>
                                        </p:attrNameLst>
                                      </p:cBhvr>
                                      <p:to>
                                        <a:srgbClr val="919191"/>
                                      </p:to>
                                    </p:animClr>
                                  </p:subTnLst>
                                </p:cTn>
                              </p:par>
                              <p:par>
                                <p:cTn id="14" presetID="9" presetClass="entr" presetSubtype="0" fill="hold" grpId="0" nodeType="withEffect">
                                  <p:stCondLst>
                                    <p:cond delay="0"/>
                                  </p:stCondLst>
                                  <p:childTnLst>
                                    <p:set>
                                      <p:cBhvr>
                                        <p:cTn id="15" dur="1" fill="hold">
                                          <p:stCondLst>
                                            <p:cond delay="0"/>
                                          </p:stCondLst>
                                        </p:cTn>
                                        <p:tgtEl>
                                          <p:spTgt spid="46083">
                                            <p:txEl>
                                              <p:pRg st="3" end="3"/>
                                            </p:txEl>
                                          </p:spTgt>
                                        </p:tgtEl>
                                        <p:attrNameLst>
                                          <p:attrName>style.visibility</p:attrName>
                                        </p:attrNameLst>
                                      </p:cBhvr>
                                      <p:to>
                                        <p:strVal val="visible"/>
                                      </p:to>
                                    </p:set>
                                    <p:animEffect transition="in" filter="dissolve">
                                      <p:cBhvr>
                                        <p:cTn id="16" dur="500"/>
                                        <p:tgtEl>
                                          <p:spTgt spid="46083">
                                            <p:txEl>
                                              <p:pRg st="3" end="3"/>
                                            </p:txEl>
                                          </p:spTgt>
                                        </p:tgtEl>
                                      </p:cBhvr>
                                    </p:animEffect>
                                  </p:childTnLst>
                                  <p:subTnLst>
                                    <p:animClr clrSpc="rgb" dir="cw">
                                      <p:cBhvr override="childStyle">
                                        <p:cTn dur="1" fill="hold" display="0" masterRel="nextClick" afterEffect="1"/>
                                        <p:tgtEl>
                                          <p:spTgt spid="46083">
                                            <p:txEl>
                                              <p:pRg st="3" end="3"/>
                                            </p:txEl>
                                          </p:spTgt>
                                        </p:tgtEl>
                                        <p:attrNameLst>
                                          <p:attrName>ppt_c</p:attrName>
                                        </p:attrNameLst>
                                      </p:cBhvr>
                                      <p:to>
                                        <a:srgbClr val="919191"/>
                                      </p:to>
                                    </p:animClr>
                                  </p:subTnLst>
                                </p:cTn>
                              </p:par>
                              <p:par>
                                <p:cTn id="17" presetID="9" presetClass="entr" presetSubtype="0" fill="hold" grpId="0" nodeType="withEffect">
                                  <p:stCondLst>
                                    <p:cond delay="0"/>
                                  </p:stCondLst>
                                  <p:childTnLst>
                                    <p:set>
                                      <p:cBhvr>
                                        <p:cTn id="18" dur="1" fill="hold">
                                          <p:stCondLst>
                                            <p:cond delay="0"/>
                                          </p:stCondLst>
                                        </p:cTn>
                                        <p:tgtEl>
                                          <p:spTgt spid="46083">
                                            <p:txEl>
                                              <p:pRg st="4" end="4"/>
                                            </p:txEl>
                                          </p:spTgt>
                                        </p:tgtEl>
                                        <p:attrNameLst>
                                          <p:attrName>style.visibility</p:attrName>
                                        </p:attrNameLst>
                                      </p:cBhvr>
                                      <p:to>
                                        <p:strVal val="visible"/>
                                      </p:to>
                                    </p:set>
                                    <p:animEffect transition="in" filter="dissolve">
                                      <p:cBhvr>
                                        <p:cTn id="19" dur="500"/>
                                        <p:tgtEl>
                                          <p:spTgt spid="46083">
                                            <p:txEl>
                                              <p:pRg st="4" end="4"/>
                                            </p:txEl>
                                          </p:spTgt>
                                        </p:tgtEl>
                                      </p:cBhvr>
                                    </p:animEffect>
                                  </p:childTnLst>
                                  <p:subTnLst>
                                    <p:animClr clrSpc="rgb" dir="cw">
                                      <p:cBhvr override="childStyle">
                                        <p:cTn dur="1" fill="hold" display="0" masterRel="nextClick" afterEffect="1"/>
                                        <p:tgtEl>
                                          <p:spTgt spid="46083">
                                            <p:txEl>
                                              <p:pRg st="4" end="4"/>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371600" y="1066800"/>
            <a:ext cx="7772400" cy="762000"/>
          </a:xfrm>
          <a:noFill/>
        </p:spPr>
        <p:txBody>
          <a:bodyPr lIns="92075" tIns="46038" rIns="92075" bIns="46038"/>
          <a:lstStyle/>
          <a:p>
            <a:r>
              <a:rPr lang="en-US" smtClean="0">
                <a:solidFill>
                  <a:schemeClr val="tx1"/>
                </a:solidFill>
              </a:rPr>
              <a:t>A.  Margin Trading (continued)</a:t>
            </a:r>
          </a:p>
        </p:txBody>
      </p:sp>
      <p:sp>
        <p:nvSpPr>
          <p:cNvPr id="48131" name="Rectangle 3"/>
          <p:cNvSpPr>
            <a:spLocks noGrp="1" noChangeArrowheads="1"/>
          </p:cNvSpPr>
          <p:nvPr>
            <p:ph type="body" idx="1"/>
          </p:nvPr>
        </p:nvSpPr>
        <p:spPr>
          <a:xfrm>
            <a:off x="990600" y="2133600"/>
            <a:ext cx="7620000" cy="3733800"/>
          </a:xfrm>
          <a:solidFill>
            <a:schemeClr val="bg1">
              <a:lumMod val="95000"/>
            </a:schemeClr>
          </a:solidFill>
        </p:spPr>
        <p:txBody>
          <a:bodyPr lIns="92075" tIns="46038" rIns="92075" bIns="46038"/>
          <a:lstStyle/>
          <a:p>
            <a:pPr lvl="1"/>
            <a:r>
              <a:rPr lang="en-US" dirty="0" smtClean="0"/>
              <a:t>b.  Suppose after 1 year the stock has a price of $40/share.</a:t>
            </a:r>
          </a:p>
          <a:p>
            <a:pPr lvl="2"/>
            <a:r>
              <a:rPr lang="en-US" dirty="0" smtClean="0"/>
              <a:t>Loss = $1600 - $2000 = -$400</a:t>
            </a:r>
          </a:p>
          <a:p>
            <a:pPr lvl="2"/>
            <a:r>
              <a:rPr lang="en-US" dirty="0" smtClean="0"/>
              <a:t>Return = -$400/$2000 = -20%</a:t>
            </a:r>
          </a:p>
          <a:p>
            <a:pPr lvl="2">
              <a:buFontTx/>
              <a:buNone/>
            </a:pPr>
            <a:endParaRPr lang="en-US" sz="800" dirty="0" smtClean="0"/>
          </a:p>
          <a:p>
            <a:pPr lvl="2">
              <a:buFontTx/>
              <a:buNone/>
            </a:pPr>
            <a:r>
              <a:rPr lang="en-US" sz="2800" dirty="0" smtClean="0"/>
              <a:t>*Notice that the dollar return (loss) and percentage return (loss) are the same.</a:t>
            </a:r>
          </a:p>
        </p:txBody>
      </p:sp>
      <p:sp>
        <p:nvSpPr>
          <p:cNvPr id="2" name="Date Placeholder 1"/>
          <p:cNvSpPr>
            <a:spLocks noGrp="1"/>
          </p:cNvSpPr>
          <p:nvPr>
            <p:ph type="dt" sz="half" idx="2"/>
          </p:nvPr>
        </p:nvSpPr>
        <p:spPr/>
        <p:txBody>
          <a:bodyPr/>
          <a:lstStyle/>
          <a:p>
            <a:fld id="{3A0C8E2F-2562-4BDD-AA10-2BACAC112B91}" type="datetime1">
              <a:rPr lang="en-US" smtClean="0"/>
              <a:t>8/5/2015</a:t>
            </a:fld>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dissolve">
                                      <p:cBhvr>
                                        <p:cTn id="7" dur="500"/>
                                        <p:tgtEl>
                                          <p:spTgt spid="48131">
                                            <p:txEl>
                                              <p:pRg st="0" end="0"/>
                                            </p:txEl>
                                          </p:spTgt>
                                        </p:tgtEl>
                                      </p:cBhvr>
                                    </p:animEffect>
                                  </p:childTnLst>
                                  <p:subTnLst>
                                    <p:animClr clrSpc="rgb" dir="cw">
                                      <p:cBhvr override="childStyle">
                                        <p:cTn dur="1" fill="hold" display="0" masterRel="nextClick" afterEffect="1"/>
                                        <p:tgtEl>
                                          <p:spTgt spid="48131">
                                            <p:txEl>
                                              <p:pRg st="0" end="0"/>
                                            </p:txEl>
                                          </p:spTgt>
                                        </p:tgtEl>
                                        <p:attrNameLst>
                                          <p:attrName>ppt_c</p:attrName>
                                        </p:attrNameLst>
                                      </p:cBhvr>
                                      <p:to>
                                        <a:srgbClr val="919191"/>
                                      </p:to>
                                    </p:animClr>
                                  </p:subTnLst>
                                </p:cTn>
                              </p:par>
                              <p:par>
                                <p:cTn id="8" presetID="9" presetClass="entr" presetSubtype="0" fill="hold" grpId="0" nodeType="withEffect">
                                  <p:stCondLst>
                                    <p:cond delay="0"/>
                                  </p:stCondLst>
                                  <p:childTnLst>
                                    <p:set>
                                      <p:cBhvr>
                                        <p:cTn id="9" dur="1" fill="hold">
                                          <p:stCondLst>
                                            <p:cond delay="0"/>
                                          </p:stCondLst>
                                        </p:cTn>
                                        <p:tgtEl>
                                          <p:spTgt spid="48131">
                                            <p:txEl>
                                              <p:pRg st="1" end="1"/>
                                            </p:txEl>
                                          </p:spTgt>
                                        </p:tgtEl>
                                        <p:attrNameLst>
                                          <p:attrName>style.visibility</p:attrName>
                                        </p:attrNameLst>
                                      </p:cBhvr>
                                      <p:to>
                                        <p:strVal val="visible"/>
                                      </p:to>
                                    </p:set>
                                    <p:animEffect transition="in" filter="dissolve">
                                      <p:cBhvr>
                                        <p:cTn id="10" dur="500"/>
                                        <p:tgtEl>
                                          <p:spTgt spid="48131">
                                            <p:txEl>
                                              <p:pRg st="1" end="1"/>
                                            </p:txEl>
                                          </p:spTgt>
                                        </p:tgtEl>
                                      </p:cBhvr>
                                    </p:animEffect>
                                  </p:childTnLst>
                                  <p:subTnLst>
                                    <p:animClr clrSpc="rgb" dir="cw">
                                      <p:cBhvr override="childStyle">
                                        <p:cTn dur="1" fill="hold" display="0" masterRel="nextClick" afterEffect="1"/>
                                        <p:tgtEl>
                                          <p:spTgt spid="48131">
                                            <p:txEl>
                                              <p:pRg st="1" end="1"/>
                                            </p:txEl>
                                          </p:spTgt>
                                        </p:tgtEl>
                                        <p:attrNameLst>
                                          <p:attrName>ppt_c</p:attrName>
                                        </p:attrNameLst>
                                      </p:cBhvr>
                                      <p:to>
                                        <a:srgbClr val="919191"/>
                                      </p:to>
                                    </p:animClr>
                                  </p:subTnLst>
                                </p:cTn>
                              </p:par>
                              <p:par>
                                <p:cTn id="11" presetID="9" presetClass="entr" presetSubtype="0" fill="hold" grpId="0" nodeType="withEffect">
                                  <p:stCondLst>
                                    <p:cond delay="0"/>
                                  </p:stCondLst>
                                  <p:childTnLst>
                                    <p:set>
                                      <p:cBhvr>
                                        <p:cTn id="12" dur="1" fill="hold">
                                          <p:stCondLst>
                                            <p:cond delay="0"/>
                                          </p:stCondLst>
                                        </p:cTn>
                                        <p:tgtEl>
                                          <p:spTgt spid="48131">
                                            <p:txEl>
                                              <p:pRg st="2" end="2"/>
                                            </p:txEl>
                                          </p:spTgt>
                                        </p:tgtEl>
                                        <p:attrNameLst>
                                          <p:attrName>style.visibility</p:attrName>
                                        </p:attrNameLst>
                                      </p:cBhvr>
                                      <p:to>
                                        <p:strVal val="visible"/>
                                      </p:to>
                                    </p:set>
                                    <p:animEffect transition="in" filter="dissolve">
                                      <p:cBhvr>
                                        <p:cTn id="13" dur="500"/>
                                        <p:tgtEl>
                                          <p:spTgt spid="48131">
                                            <p:txEl>
                                              <p:pRg st="2" end="2"/>
                                            </p:txEl>
                                          </p:spTgt>
                                        </p:tgtEl>
                                      </p:cBhvr>
                                    </p:animEffect>
                                  </p:childTnLst>
                                  <p:subTnLst>
                                    <p:animClr clrSpc="rgb" dir="cw">
                                      <p:cBhvr override="childStyle">
                                        <p:cTn dur="1" fill="hold" display="0" masterRel="nextClick" afterEffect="1"/>
                                        <p:tgtEl>
                                          <p:spTgt spid="48131">
                                            <p:txEl>
                                              <p:pRg st="2" end="2"/>
                                            </p:txEl>
                                          </p:spTgt>
                                        </p:tgtEl>
                                        <p:attrNameLst>
                                          <p:attrName>ppt_c</p:attrName>
                                        </p:attrNameLst>
                                      </p:cBhvr>
                                      <p:to>
                                        <a:srgbClr val="919191"/>
                                      </p:to>
                                    </p:animClr>
                                  </p:subTnLst>
                                </p:cTn>
                              </p:par>
                              <p:par>
                                <p:cTn id="14" presetID="9" presetClass="entr" presetSubtype="0" fill="hold" grpId="0" nodeType="withEffect">
                                  <p:stCondLst>
                                    <p:cond delay="0"/>
                                  </p:stCondLst>
                                  <p:childTnLst>
                                    <p:set>
                                      <p:cBhvr>
                                        <p:cTn id="15" dur="1" fill="hold">
                                          <p:stCondLst>
                                            <p:cond delay="0"/>
                                          </p:stCondLst>
                                        </p:cTn>
                                        <p:tgtEl>
                                          <p:spTgt spid="48131">
                                            <p:txEl>
                                              <p:pRg st="4" end="4"/>
                                            </p:txEl>
                                          </p:spTgt>
                                        </p:tgtEl>
                                        <p:attrNameLst>
                                          <p:attrName>style.visibility</p:attrName>
                                        </p:attrNameLst>
                                      </p:cBhvr>
                                      <p:to>
                                        <p:strVal val="visible"/>
                                      </p:to>
                                    </p:set>
                                    <p:animEffect transition="in" filter="dissolve">
                                      <p:cBhvr>
                                        <p:cTn id="16" dur="500"/>
                                        <p:tgtEl>
                                          <p:spTgt spid="48131">
                                            <p:txEl>
                                              <p:pRg st="4" end="4"/>
                                            </p:txEl>
                                          </p:spTgt>
                                        </p:tgtEl>
                                      </p:cBhvr>
                                    </p:animEffect>
                                  </p:childTnLst>
                                  <p:subTnLst>
                                    <p:animClr clrSpc="rgb" dir="cw">
                                      <p:cBhvr override="childStyle">
                                        <p:cTn dur="1" fill="hold" display="0" masterRel="nextClick" afterEffect="1"/>
                                        <p:tgtEl>
                                          <p:spTgt spid="48131">
                                            <p:txEl>
                                              <p:pRg st="4" end="4"/>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914400" y="1143000"/>
            <a:ext cx="7848600" cy="762000"/>
          </a:xfrm>
          <a:noFill/>
        </p:spPr>
        <p:txBody>
          <a:bodyPr lIns="92075" tIns="46038" rIns="92075" bIns="46038"/>
          <a:lstStyle/>
          <a:p>
            <a:r>
              <a:rPr lang="en-US" i="1" smtClean="0">
                <a:solidFill>
                  <a:schemeClr val="tx1"/>
                </a:solidFill>
              </a:rPr>
              <a:t>A.  Margin Trading (continued)</a:t>
            </a:r>
          </a:p>
        </p:txBody>
      </p:sp>
      <p:sp>
        <p:nvSpPr>
          <p:cNvPr id="50179" name="Rectangle 3"/>
          <p:cNvSpPr>
            <a:spLocks noGrp="1" noChangeArrowheads="1"/>
          </p:cNvSpPr>
          <p:nvPr>
            <p:ph type="body" idx="1"/>
          </p:nvPr>
        </p:nvSpPr>
        <p:spPr>
          <a:xfrm>
            <a:off x="1143000" y="1981200"/>
            <a:ext cx="7467600" cy="4267200"/>
          </a:xfrm>
          <a:solidFill>
            <a:schemeClr val="bg1">
              <a:lumMod val="95000"/>
            </a:schemeClr>
          </a:solidFill>
        </p:spPr>
        <p:txBody>
          <a:bodyPr lIns="92075" tIns="46038" rIns="92075" bIns="46038"/>
          <a:lstStyle/>
          <a:p>
            <a:pPr lvl="1"/>
            <a:r>
              <a:rPr lang="en-US" dirty="0" smtClean="0"/>
              <a:t>c.  Suppose now you use margin and can borrow an additional $2000 with a one year interest charge of $300. You can now buy 80 shares ($4000/$50).  Again assume that the price of the stock increases to $60 per share.</a:t>
            </a:r>
          </a:p>
          <a:p>
            <a:pPr lvl="2"/>
            <a:r>
              <a:rPr lang="en-US" dirty="0" smtClean="0"/>
              <a:t>Profit = $4800 - $2300(brokers) - $2000 = $500</a:t>
            </a:r>
          </a:p>
          <a:p>
            <a:pPr lvl="2"/>
            <a:r>
              <a:rPr lang="en-US" dirty="0" smtClean="0"/>
              <a:t>Return = $500/$2000 = 25%</a:t>
            </a:r>
          </a:p>
        </p:txBody>
      </p:sp>
      <p:sp>
        <p:nvSpPr>
          <p:cNvPr id="2" name="Date Placeholder 1"/>
          <p:cNvSpPr>
            <a:spLocks noGrp="1"/>
          </p:cNvSpPr>
          <p:nvPr>
            <p:ph type="dt" sz="half" idx="2"/>
          </p:nvPr>
        </p:nvSpPr>
        <p:spPr/>
        <p:txBody>
          <a:bodyPr/>
          <a:lstStyle/>
          <a:p>
            <a:fld id="{9A3177D8-7FB9-419E-8068-3D6BDA75FC88}" type="datetime1">
              <a:rPr lang="en-US" smtClean="0"/>
              <a:t>8/5/2015</a:t>
            </a:fld>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Effect transition="in" filter="dissolve">
                                      <p:cBhvr>
                                        <p:cTn id="7" dur="500"/>
                                        <p:tgtEl>
                                          <p:spTgt spid="50179">
                                            <p:txEl>
                                              <p:pRg st="0" end="0"/>
                                            </p:txEl>
                                          </p:spTgt>
                                        </p:tgtEl>
                                      </p:cBhvr>
                                    </p:animEffect>
                                  </p:childTnLst>
                                  <p:subTnLst>
                                    <p:animClr clrSpc="rgb" dir="cw">
                                      <p:cBhvr override="childStyle">
                                        <p:cTn dur="1" fill="hold" display="0" masterRel="nextClick" afterEffect="1"/>
                                        <p:tgtEl>
                                          <p:spTgt spid="50179">
                                            <p:txEl>
                                              <p:pRg st="0" end="0"/>
                                            </p:txEl>
                                          </p:spTgt>
                                        </p:tgtEl>
                                        <p:attrNameLst>
                                          <p:attrName>ppt_c</p:attrName>
                                        </p:attrNameLst>
                                      </p:cBhvr>
                                      <p:to>
                                        <a:srgbClr val="919191"/>
                                      </p:to>
                                    </p:animClr>
                                  </p:subTnLst>
                                </p:cTn>
                              </p:par>
                              <p:par>
                                <p:cTn id="8" presetID="9" presetClass="entr" presetSubtype="0" fill="hold" grpId="0" nodeType="withEffect">
                                  <p:stCondLst>
                                    <p:cond delay="0"/>
                                  </p:stCondLst>
                                  <p:childTnLst>
                                    <p:set>
                                      <p:cBhvr>
                                        <p:cTn id="9" dur="1" fill="hold">
                                          <p:stCondLst>
                                            <p:cond delay="0"/>
                                          </p:stCondLst>
                                        </p:cTn>
                                        <p:tgtEl>
                                          <p:spTgt spid="50179">
                                            <p:txEl>
                                              <p:pRg st="1" end="1"/>
                                            </p:txEl>
                                          </p:spTgt>
                                        </p:tgtEl>
                                        <p:attrNameLst>
                                          <p:attrName>style.visibility</p:attrName>
                                        </p:attrNameLst>
                                      </p:cBhvr>
                                      <p:to>
                                        <p:strVal val="visible"/>
                                      </p:to>
                                    </p:set>
                                    <p:animEffect transition="in" filter="dissolve">
                                      <p:cBhvr>
                                        <p:cTn id="10" dur="500"/>
                                        <p:tgtEl>
                                          <p:spTgt spid="50179">
                                            <p:txEl>
                                              <p:pRg st="1" end="1"/>
                                            </p:txEl>
                                          </p:spTgt>
                                        </p:tgtEl>
                                      </p:cBhvr>
                                    </p:animEffect>
                                  </p:childTnLst>
                                  <p:subTnLst>
                                    <p:animClr clrSpc="rgb" dir="cw">
                                      <p:cBhvr override="childStyle">
                                        <p:cTn dur="1" fill="hold" display="0" masterRel="nextClick" afterEffect="1"/>
                                        <p:tgtEl>
                                          <p:spTgt spid="50179">
                                            <p:txEl>
                                              <p:pRg st="1" end="1"/>
                                            </p:txEl>
                                          </p:spTgt>
                                        </p:tgtEl>
                                        <p:attrNameLst>
                                          <p:attrName>ppt_c</p:attrName>
                                        </p:attrNameLst>
                                      </p:cBhvr>
                                      <p:to>
                                        <a:srgbClr val="919191"/>
                                      </p:to>
                                    </p:animClr>
                                  </p:subTnLst>
                                </p:cTn>
                              </p:par>
                              <p:par>
                                <p:cTn id="11" presetID="9" presetClass="entr" presetSubtype="0" fill="hold" grpId="0" nodeType="withEffect">
                                  <p:stCondLst>
                                    <p:cond delay="0"/>
                                  </p:stCondLst>
                                  <p:childTnLst>
                                    <p:set>
                                      <p:cBhvr>
                                        <p:cTn id="12" dur="1" fill="hold">
                                          <p:stCondLst>
                                            <p:cond delay="0"/>
                                          </p:stCondLst>
                                        </p:cTn>
                                        <p:tgtEl>
                                          <p:spTgt spid="50179">
                                            <p:txEl>
                                              <p:pRg st="2" end="2"/>
                                            </p:txEl>
                                          </p:spTgt>
                                        </p:tgtEl>
                                        <p:attrNameLst>
                                          <p:attrName>style.visibility</p:attrName>
                                        </p:attrNameLst>
                                      </p:cBhvr>
                                      <p:to>
                                        <p:strVal val="visible"/>
                                      </p:to>
                                    </p:set>
                                    <p:animEffect transition="in" filter="dissolve">
                                      <p:cBhvr>
                                        <p:cTn id="13" dur="500"/>
                                        <p:tgtEl>
                                          <p:spTgt spid="50179">
                                            <p:txEl>
                                              <p:pRg st="2" end="2"/>
                                            </p:txEl>
                                          </p:spTgt>
                                        </p:tgtEl>
                                      </p:cBhvr>
                                    </p:animEffect>
                                  </p:childTnLst>
                                  <p:subTnLst>
                                    <p:animClr clrSpc="rgb" dir="cw">
                                      <p:cBhvr override="childStyle">
                                        <p:cTn dur="1" fill="hold" display="0" masterRel="nextClick" afterEffect="1"/>
                                        <p:tgtEl>
                                          <p:spTgt spid="50179">
                                            <p:txEl>
                                              <p:pRg st="2" end="2"/>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990600" y="1143000"/>
            <a:ext cx="7924800" cy="762000"/>
          </a:xfrm>
          <a:noFill/>
        </p:spPr>
        <p:txBody>
          <a:bodyPr lIns="92075" tIns="46038" rIns="92075" bIns="46038"/>
          <a:lstStyle/>
          <a:p>
            <a:r>
              <a:rPr lang="en-US" i="1" dirty="0" smtClean="0">
                <a:solidFill>
                  <a:schemeClr val="tx1"/>
                </a:solidFill>
              </a:rPr>
              <a:t>A.  Margin Trading (continued)</a:t>
            </a:r>
          </a:p>
        </p:txBody>
      </p:sp>
      <p:sp>
        <p:nvSpPr>
          <p:cNvPr id="52227" name="Rectangle 3"/>
          <p:cNvSpPr>
            <a:spLocks noGrp="1" noChangeArrowheads="1"/>
          </p:cNvSpPr>
          <p:nvPr>
            <p:ph type="body" idx="1"/>
          </p:nvPr>
        </p:nvSpPr>
        <p:spPr>
          <a:xfrm>
            <a:off x="990600" y="2133600"/>
            <a:ext cx="7620000" cy="4267200"/>
          </a:xfrm>
          <a:solidFill>
            <a:schemeClr val="bg1">
              <a:lumMod val="95000"/>
            </a:schemeClr>
          </a:solidFill>
        </p:spPr>
        <p:txBody>
          <a:bodyPr lIns="92075" tIns="46038" rIns="92075" bIns="46038"/>
          <a:lstStyle/>
          <a:p>
            <a:pPr lvl="1">
              <a:lnSpc>
                <a:spcPct val="90000"/>
              </a:lnSpc>
            </a:pPr>
            <a:r>
              <a:rPr lang="en-US" dirty="0" smtClean="0"/>
              <a:t>d.  Suppose after 1 year the stock has a sales price of $40/share.</a:t>
            </a:r>
          </a:p>
          <a:p>
            <a:pPr lvl="2">
              <a:lnSpc>
                <a:spcPct val="90000"/>
              </a:lnSpc>
            </a:pPr>
            <a:r>
              <a:rPr lang="en-US" dirty="0" smtClean="0"/>
              <a:t>Profit = $3200 - $2300 - $2000 = -$1100</a:t>
            </a:r>
          </a:p>
          <a:p>
            <a:pPr lvl="2">
              <a:lnSpc>
                <a:spcPct val="90000"/>
              </a:lnSpc>
            </a:pPr>
            <a:r>
              <a:rPr lang="en-US" dirty="0" smtClean="0"/>
              <a:t>Return = -$1100/2000 = -55%</a:t>
            </a:r>
          </a:p>
          <a:p>
            <a:pPr lvl="2">
              <a:lnSpc>
                <a:spcPct val="90000"/>
              </a:lnSpc>
              <a:buFontTx/>
              <a:buNone/>
            </a:pPr>
            <a:endParaRPr lang="en-US" dirty="0" smtClean="0"/>
          </a:p>
          <a:p>
            <a:pPr lvl="2">
              <a:lnSpc>
                <a:spcPct val="90000"/>
              </a:lnSpc>
              <a:buFontTx/>
              <a:buNone/>
            </a:pPr>
            <a:r>
              <a:rPr lang="en-US" sz="2800" dirty="0" smtClean="0"/>
              <a:t>*Notice the return and loss are magnified by margin use.  Also notice that the downside loss potential is greater than the upside gain potential.</a:t>
            </a:r>
          </a:p>
        </p:txBody>
      </p:sp>
      <p:sp>
        <p:nvSpPr>
          <p:cNvPr id="2" name="Date Placeholder 1"/>
          <p:cNvSpPr>
            <a:spLocks noGrp="1"/>
          </p:cNvSpPr>
          <p:nvPr>
            <p:ph type="dt" sz="half" idx="2"/>
          </p:nvPr>
        </p:nvSpPr>
        <p:spPr/>
        <p:txBody>
          <a:bodyPr/>
          <a:lstStyle/>
          <a:p>
            <a:fld id="{859D961C-8F24-4075-9DA3-44245CE4CF47}" type="datetime1">
              <a:rPr lang="en-US" smtClean="0"/>
              <a:t>8/5/2015</a:t>
            </a:fld>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dissolve">
                                      <p:cBhvr>
                                        <p:cTn id="7" dur="500"/>
                                        <p:tgtEl>
                                          <p:spTgt spid="52227">
                                            <p:txEl>
                                              <p:pRg st="0" end="0"/>
                                            </p:txEl>
                                          </p:spTgt>
                                        </p:tgtEl>
                                      </p:cBhvr>
                                    </p:animEffect>
                                  </p:childTnLst>
                                  <p:subTnLst>
                                    <p:animClr clrSpc="rgb" dir="cw">
                                      <p:cBhvr override="childStyle">
                                        <p:cTn dur="1" fill="hold" display="0" masterRel="nextClick" afterEffect="1"/>
                                        <p:tgtEl>
                                          <p:spTgt spid="52227">
                                            <p:txEl>
                                              <p:pRg st="0" end="0"/>
                                            </p:txEl>
                                          </p:spTgt>
                                        </p:tgtEl>
                                        <p:attrNameLst>
                                          <p:attrName>ppt_c</p:attrName>
                                        </p:attrNameLst>
                                      </p:cBhvr>
                                      <p:to>
                                        <a:srgbClr val="919191"/>
                                      </p:to>
                                    </p:animClr>
                                  </p:subTnLst>
                                </p:cTn>
                              </p:par>
                              <p:par>
                                <p:cTn id="8" presetID="9" presetClass="entr" presetSubtype="0" fill="hold" grpId="0" nodeType="withEffect">
                                  <p:stCondLst>
                                    <p:cond delay="0"/>
                                  </p:stCondLst>
                                  <p:childTnLst>
                                    <p:set>
                                      <p:cBhvr>
                                        <p:cTn id="9" dur="1" fill="hold">
                                          <p:stCondLst>
                                            <p:cond delay="0"/>
                                          </p:stCondLst>
                                        </p:cTn>
                                        <p:tgtEl>
                                          <p:spTgt spid="52227">
                                            <p:txEl>
                                              <p:pRg st="1" end="1"/>
                                            </p:txEl>
                                          </p:spTgt>
                                        </p:tgtEl>
                                        <p:attrNameLst>
                                          <p:attrName>style.visibility</p:attrName>
                                        </p:attrNameLst>
                                      </p:cBhvr>
                                      <p:to>
                                        <p:strVal val="visible"/>
                                      </p:to>
                                    </p:set>
                                    <p:animEffect transition="in" filter="dissolve">
                                      <p:cBhvr>
                                        <p:cTn id="10" dur="500"/>
                                        <p:tgtEl>
                                          <p:spTgt spid="52227">
                                            <p:txEl>
                                              <p:pRg st="1" end="1"/>
                                            </p:txEl>
                                          </p:spTgt>
                                        </p:tgtEl>
                                      </p:cBhvr>
                                    </p:animEffect>
                                  </p:childTnLst>
                                  <p:subTnLst>
                                    <p:animClr clrSpc="rgb" dir="cw">
                                      <p:cBhvr override="childStyle">
                                        <p:cTn dur="1" fill="hold" display="0" masterRel="nextClick" afterEffect="1"/>
                                        <p:tgtEl>
                                          <p:spTgt spid="52227">
                                            <p:txEl>
                                              <p:pRg st="1" end="1"/>
                                            </p:txEl>
                                          </p:spTgt>
                                        </p:tgtEl>
                                        <p:attrNameLst>
                                          <p:attrName>ppt_c</p:attrName>
                                        </p:attrNameLst>
                                      </p:cBhvr>
                                      <p:to>
                                        <a:srgbClr val="919191"/>
                                      </p:to>
                                    </p:animClr>
                                  </p:subTnLst>
                                </p:cTn>
                              </p:par>
                              <p:par>
                                <p:cTn id="11" presetID="9" presetClass="entr" presetSubtype="0" fill="hold" grpId="0" nodeType="withEffect">
                                  <p:stCondLst>
                                    <p:cond delay="0"/>
                                  </p:stCondLst>
                                  <p:childTnLst>
                                    <p:set>
                                      <p:cBhvr>
                                        <p:cTn id="12" dur="1" fill="hold">
                                          <p:stCondLst>
                                            <p:cond delay="0"/>
                                          </p:stCondLst>
                                        </p:cTn>
                                        <p:tgtEl>
                                          <p:spTgt spid="52227">
                                            <p:txEl>
                                              <p:pRg st="2" end="2"/>
                                            </p:txEl>
                                          </p:spTgt>
                                        </p:tgtEl>
                                        <p:attrNameLst>
                                          <p:attrName>style.visibility</p:attrName>
                                        </p:attrNameLst>
                                      </p:cBhvr>
                                      <p:to>
                                        <p:strVal val="visible"/>
                                      </p:to>
                                    </p:set>
                                    <p:animEffect transition="in" filter="dissolve">
                                      <p:cBhvr>
                                        <p:cTn id="13" dur="500"/>
                                        <p:tgtEl>
                                          <p:spTgt spid="52227">
                                            <p:txEl>
                                              <p:pRg st="2" end="2"/>
                                            </p:txEl>
                                          </p:spTgt>
                                        </p:tgtEl>
                                      </p:cBhvr>
                                    </p:animEffect>
                                  </p:childTnLst>
                                  <p:subTnLst>
                                    <p:animClr clrSpc="rgb" dir="cw">
                                      <p:cBhvr override="childStyle">
                                        <p:cTn dur="1" fill="hold" display="0" masterRel="nextClick" afterEffect="1"/>
                                        <p:tgtEl>
                                          <p:spTgt spid="52227">
                                            <p:txEl>
                                              <p:pRg st="2" end="2"/>
                                            </p:txEl>
                                          </p:spTgt>
                                        </p:tgtEl>
                                        <p:attrNameLst>
                                          <p:attrName>ppt_c</p:attrName>
                                        </p:attrNameLst>
                                      </p:cBhvr>
                                      <p:to>
                                        <a:srgbClr val="919191"/>
                                      </p:to>
                                    </p:animClr>
                                  </p:subTnLst>
                                </p:cTn>
                              </p:par>
                              <p:par>
                                <p:cTn id="14" presetID="9" presetClass="entr" presetSubtype="0" fill="hold" grpId="0" nodeType="withEffect">
                                  <p:stCondLst>
                                    <p:cond delay="0"/>
                                  </p:stCondLst>
                                  <p:childTnLst>
                                    <p:set>
                                      <p:cBhvr>
                                        <p:cTn id="15" dur="1" fill="hold">
                                          <p:stCondLst>
                                            <p:cond delay="0"/>
                                          </p:stCondLst>
                                        </p:cTn>
                                        <p:tgtEl>
                                          <p:spTgt spid="52227">
                                            <p:txEl>
                                              <p:pRg st="4" end="4"/>
                                            </p:txEl>
                                          </p:spTgt>
                                        </p:tgtEl>
                                        <p:attrNameLst>
                                          <p:attrName>style.visibility</p:attrName>
                                        </p:attrNameLst>
                                      </p:cBhvr>
                                      <p:to>
                                        <p:strVal val="visible"/>
                                      </p:to>
                                    </p:set>
                                    <p:animEffect transition="in" filter="dissolve">
                                      <p:cBhvr>
                                        <p:cTn id="16" dur="500"/>
                                        <p:tgtEl>
                                          <p:spTgt spid="52227">
                                            <p:txEl>
                                              <p:pRg st="4" end="4"/>
                                            </p:txEl>
                                          </p:spTgt>
                                        </p:tgtEl>
                                      </p:cBhvr>
                                    </p:animEffect>
                                  </p:childTnLst>
                                  <p:subTnLst>
                                    <p:animClr clrSpc="rgb" dir="cw">
                                      <p:cBhvr override="childStyle">
                                        <p:cTn dur="1" fill="hold" display="0" masterRel="nextClick" afterEffect="1"/>
                                        <p:tgtEl>
                                          <p:spTgt spid="52227">
                                            <p:txEl>
                                              <p:pRg st="4" end="4"/>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990600" y="914400"/>
            <a:ext cx="7924800" cy="762000"/>
          </a:xfrm>
          <a:noFill/>
        </p:spPr>
        <p:txBody>
          <a:bodyPr lIns="92075" tIns="46038" rIns="92075" bIns="46038"/>
          <a:lstStyle/>
          <a:p>
            <a:r>
              <a:rPr lang="en-US" i="1" smtClean="0">
                <a:solidFill>
                  <a:schemeClr val="tx1"/>
                </a:solidFill>
              </a:rPr>
              <a:t>A.  Margin Trading (continued)</a:t>
            </a:r>
          </a:p>
        </p:txBody>
      </p:sp>
      <p:sp>
        <p:nvSpPr>
          <p:cNvPr id="54275" name="Rectangle 3"/>
          <p:cNvSpPr>
            <a:spLocks noGrp="1" noChangeArrowheads="1"/>
          </p:cNvSpPr>
          <p:nvPr>
            <p:ph type="body" idx="1"/>
          </p:nvPr>
        </p:nvSpPr>
        <p:spPr>
          <a:xfrm>
            <a:off x="1066800" y="1752600"/>
            <a:ext cx="7620000" cy="4267200"/>
          </a:xfrm>
          <a:solidFill>
            <a:schemeClr val="bg1">
              <a:lumMod val="95000"/>
            </a:schemeClr>
          </a:solidFill>
        </p:spPr>
        <p:txBody>
          <a:bodyPr lIns="92075" tIns="46038" rIns="92075" bIns="46038"/>
          <a:lstStyle/>
          <a:p>
            <a:r>
              <a:rPr lang="en-US" dirty="0" smtClean="0"/>
              <a:t>Conclusion:  The lower the margin %, the greater the risk.</a:t>
            </a:r>
          </a:p>
          <a:p>
            <a:r>
              <a:rPr lang="en-US" dirty="0" smtClean="0"/>
              <a:t>Exercise:  Try this example with a margin of 10% as it was in 1929.</a:t>
            </a:r>
          </a:p>
          <a:p>
            <a:r>
              <a:rPr lang="en-US" dirty="0" smtClean="0"/>
              <a:t>In today’s market, the margin is around 50 to 60% for stocks, but can be less than 10% for some commodities and financial futures.</a:t>
            </a:r>
          </a:p>
        </p:txBody>
      </p:sp>
      <p:sp>
        <p:nvSpPr>
          <p:cNvPr id="2" name="Date Placeholder 1"/>
          <p:cNvSpPr>
            <a:spLocks noGrp="1"/>
          </p:cNvSpPr>
          <p:nvPr>
            <p:ph type="dt" sz="half" idx="2"/>
          </p:nvPr>
        </p:nvSpPr>
        <p:spPr/>
        <p:txBody>
          <a:bodyPr/>
          <a:lstStyle/>
          <a:p>
            <a:fld id="{DDD5695D-601F-41C2-9D9C-571881169222}" type="datetime1">
              <a:rPr lang="en-US" smtClean="0"/>
              <a:t>8/5/2015</a:t>
            </a:fld>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Effect transition="in" filter="dissolve">
                                      <p:cBhvr>
                                        <p:cTn id="7" dur="500"/>
                                        <p:tgtEl>
                                          <p:spTgt spid="54275">
                                            <p:txEl>
                                              <p:pRg st="0" end="0"/>
                                            </p:txEl>
                                          </p:spTgt>
                                        </p:tgtEl>
                                      </p:cBhvr>
                                    </p:animEffect>
                                  </p:childTnLst>
                                  <p:subTnLst>
                                    <p:animClr clrSpc="rgb" dir="cw">
                                      <p:cBhvr override="childStyle">
                                        <p:cTn dur="1" fill="hold" display="0" masterRel="nextClick" afterEffect="1"/>
                                        <p:tgtEl>
                                          <p:spTgt spid="54275">
                                            <p:txEl>
                                              <p:pRg st="0" end="0"/>
                                            </p:txEl>
                                          </p:spTgt>
                                        </p:tgtEl>
                                        <p:attrNameLst>
                                          <p:attrName>ppt_c</p:attrName>
                                        </p:attrNameLst>
                                      </p:cBhvr>
                                      <p:to>
                                        <a:srgbClr val="919191"/>
                                      </p:to>
                                    </p:animClr>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4275">
                                            <p:txEl>
                                              <p:pRg st="1" end="1"/>
                                            </p:txEl>
                                          </p:spTgt>
                                        </p:tgtEl>
                                        <p:attrNameLst>
                                          <p:attrName>style.visibility</p:attrName>
                                        </p:attrNameLst>
                                      </p:cBhvr>
                                      <p:to>
                                        <p:strVal val="visible"/>
                                      </p:to>
                                    </p:set>
                                    <p:animEffect transition="in" filter="dissolve">
                                      <p:cBhvr>
                                        <p:cTn id="12" dur="500"/>
                                        <p:tgtEl>
                                          <p:spTgt spid="54275">
                                            <p:txEl>
                                              <p:pRg st="1" end="1"/>
                                            </p:txEl>
                                          </p:spTgt>
                                        </p:tgtEl>
                                      </p:cBhvr>
                                    </p:animEffect>
                                  </p:childTnLst>
                                  <p:subTnLst>
                                    <p:animClr clrSpc="rgb" dir="cw">
                                      <p:cBhvr override="childStyle">
                                        <p:cTn dur="1" fill="hold" display="0" masterRel="nextClick" afterEffect="1"/>
                                        <p:tgtEl>
                                          <p:spTgt spid="54275">
                                            <p:txEl>
                                              <p:pRg st="1" end="1"/>
                                            </p:txEl>
                                          </p:spTgt>
                                        </p:tgtEl>
                                        <p:attrNameLst>
                                          <p:attrName>ppt_c</p:attrName>
                                        </p:attrNameLst>
                                      </p:cBhvr>
                                      <p:to>
                                        <a:srgbClr val="919191"/>
                                      </p:to>
                                    </p:animClr>
                                  </p:sub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4275">
                                            <p:txEl>
                                              <p:pRg st="2" end="2"/>
                                            </p:txEl>
                                          </p:spTgt>
                                        </p:tgtEl>
                                        <p:attrNameLst>
                                          <p:attrName>style.visibility</p:attrName>
                                        </p:attrNameLst>
                                      </p:cBhvr>
                                      <p:to>
                                        <p:strVal val="visible"/>
                                      </p:to>
                                    </p:set>
                                    <p:animEffect transition="in" filter="dissolve">
                                      <p:cBhvr>
                                        <p:cTn id="17" dur="500"/>
                                        <p:tgtEl>
                                          <p:spTgt spid="54275">
                                            <p:txEl>
                                              <p:pRg st="2" end="2"/>
                                            </p:txEl>
                                          </p:spTgt>
                                        </p:tgtEl>
                                      </p:cBhvr>
                                    </p:animEffect>
                                  </p:childTnLst>
                                  <p:subTnLst>
                                    <p:animClr clrSpc="rgb" dir="cw">
                                      <p:cBhvr override="childStyle">
                                        <p:cTn dur="1" fill="hold" display="0" masterRel="nextClick" afterEffect="1"/>
                                        <p:tgtEl>
                                          <p:spTgt spid="54275">
                                            <p:txEl>
                                              <p:pRg st="2" end="2"/>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828800" y="1219200"/>
            <a:ext cx="6324600" cy="762000"/>
          </a:xfrm>
          <a:noFill/>
        </p:spPr>
        <p:txBody>
          <a:bodyPr lIns="92075" tIns="46038" rIns="92075" bIns="46038"/>
          <a:lstStyle/>
          <a:p>
            <a:r>
              <a:rPr lang="en-US" i="1" smtClean="0">
                <a:solidFill>
                  <a:schemeClr val="tx1"/>
                </a:solidFill>
              </a:rPr>
              <a:t>B.  Selling Short</a:t>
            </a:r>
          </a:p>
        </p:txBody>
      </p:sp>
      <p:sp>
        <p:nvSpPr>
          <p:cNvPr id="56323" name="Rectangle 3"/>
          <p:cNvSpPr>
            <a:spLocks noGrp="1" noChangeArrowheads="1"/>
          </p:cNvSpPr>
          <p:nvPr>
            <p:ph type="body" idx="1"/>
          </p:nvPr>
        </p:nvSpPr>
        <p:spPr>
          <a:xfrm>
            <a:off x="1143000" y="2133600"/>
            <a:ext cx="7620000" cy="4267200"/>
          </a:xfrm>
          <a:solidFill>
            <a:schemeClr val="bg1">
              <a:lumMod val="95000"/>
            </a:schemeClr>
          </a:solidFill>
        </p:spPr>
        <p:txBody>
          <a:bodyPr lIns="92075" tIns="46038" rIns="92075" bIns="46038"/>
          <a:lstStyle/>
          <a:p>
            <a:r>
              <a:rPr lang="en-US" sz="2800" dirty="0" smtClean="0"/>
              <a:t>1.  Essentials</a:t>
            </a:r>
          </a:p>
          <a:p>
            <a:r>
              <a:rPr lang="en-US" sz="2800" dirty="0" smtClean="0"/>
              <a:t>2.  Making money when prices fall</a:t>
            </a:r>
          </a:p>
          <a:p>
            <a:pPr lvl="1"/>
            <a:r>
              <a:rPr lang="en-US" sz="2400" dirty="0" smtClean="0"/>
              <a:t>Example:  You believe the price of a stock will decrease and you borrow 100 shares from your broker.  You sell the shares at $40/share today.  One month from now the price falls to $35/share and you buy 100 shares back to return to your broker.</a:t>
            </a:r>
          </a:p>
          <a:p>
            <a:pPr lvl="2"/>
            <a:r>
              <a:rPr lang="en-US" sz="2000" dirty="0" smtClean="0"/>
              <a:t>Profit:  $4000 - $3500 = $500</a:t>
            </a:r>
          </a:p>
          <a:p>
            <a:pPr lvl="2"/>
            <a:r>
              <a:rPr lang="en-US" sz="2000" dirty="0" smtClean="0"/>
              <a:t>Return:  $500/0 = infinite</a:t>
            </a:r>
          </a:p>
        </p:txBody>
      </p:sp>
      <p:sp>
        <p:nvSpPr>
          <p:cNvPr id="2" name="Date Placeholder 1"/>
          <p:cNvSpPr>
            <a:spLocks noGrp="1"/>
          </p:cNvSpPr>
          <p:nvPr>
            <p:ph type="dt" sz="half" idx="2"/>
          </p:nvPr>
        </p:nvSpPr>
        <p:spPr/>
        <p:txBody>
          <a:bodyPr/>
          <a:lstStyle/>
          <a:p>
            <a:fld id="{119190D0-20C6-473E-A80A-E47D0DE45212}" type="datetime1">
              <a:rPr lang="en-US" smtClean="0"/>
              <a:t>8/5/2015</a:t>
            </a:fld>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Effect transition="in" filter="dissolve">
                                      <p:cBhvr>
                                        <p:cTn id="7" dur="500"/>
                                        <p:tgtEl>
                                          <p:spTgt spid="56323">
                                            <p:txEl>
                                              <p:pRg st="0" end="0"/>
                                            </p:txEl>
                                          </p:spTgt>
                                        </p:tgtEl>
                                      </p:cBhvr>
                                    </p:animEffect>
                                  </p:childTnLst>
                                  <p:subTnLst>
                                    <p:animClr clrSpc="rgb" dir="cw">
                                      <p:cBhvr override="childStyle">
                                        <p:cTn dur="1" fill="hold" display="0" masterRel="nextClick" afterEffect="1"/>
                                        <p:tgtEl>
                                          <p:spTgt spid="56323">
                                            <p:txEl>
                                              <p:pRg st="0" end="0"/>
                                            </p:txEl>
                                          </p:spTgt>
                                        </p:tgtEl>
                                        <p:attrNameLst>
                                          <p:attrName>ppt_c</p:attrName>
                                        </p:attrNameLst>
                                      </p:cBhvr>
                                      <p:to>
                                        <a:srgbClr val="919191"/>
                                      </p:to>
                                    </p:animClr>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6323">
                                            <p:txEl>
                                              <p:pRg st="1" end="1"/>
                                            </p:txEl>
                                          </p:spTgt>
                                        </p:tgtEl>
                                        <p:attrNameLst>
                                          <p:attrName>style.visibility</p:attrName>
                                        </p:attrNameLst>
                                      </p:cBhvr>
                                      <p:to>
                                        <p:strVal val="visible"/>
                                      </p:to>
                                    </p:set>
                                    <p:animEffect transition="in" filter="dissolve">
                                      <p:cBhvr>
                                        <p:cTn id="12" dur="500"/>
                                        <p:tgtEl>
                                          <p:spTgt spid="56323">
                                            <p:txEl>
                                              <p:pRg st="1" end="1"/>
                                            </p:txEl>
                                          </p:spTgt>
                                        </p:tgtEl>
                                      </p:cBhvr>
                                    </p:animEffect>
                                  </p:childTnLst>
                                  <p:subTnLst>
                                    <p:animClr clrSpc="rgb" dir="cw">
                                      <p:cBhvr override="childStyle">
                                        <p:cTn dur="1" fill="hold" display="0" masterRel="nextClick" afterEffect="1"/>
                                        <p:tgtEl>
                                          <p:spTgt spid="56323">
                                            <p:txEl>
                                              <p:pRg st="1" end="1"/>
                                            </p:txEl>
                                          </p:spTgt>
                                        </p:tgtEl>
                                        <p:attrNameLst>
                                          <p:attrName>ppt_c</p:attrName>
                                        </p:attrNameLst>
                                      </p:cBhvr>
                                      <p:to>
                                        <a:srgbClr val="919191"/>
                                      </p:to>
                                    </p:animClr>
                                  </p:subTnLst>
                                </p:cTn>
                              </p:par>
                              <p:par>
                                <p:cTn id="13" presetID="9" presetClass="entr" presetSubtype="0" fill="hold" grpId="0" nodeType="withEffect">
                                  <p:stCondLst>
                                    <p:cond delay="0"/>
                                  </p:stCondLst>
                                  <p:childTnLst>
                                    <p:set>
                                      <p:cBhvr>
                                        <p:cTn id="14" dur="1" fill="hold">
                                          <p:stCondLst>
                                            <p:cond delay="0"/>
                                          </p:stCondLst>
                                        </p:cTn>
                                        <p:tgtEl>
                                          <p:spTgt spid="56323">
                                            <p:txEl>
                                              <p:pRg st="2" end="2"/>
                                            </p:txEl>
                                          </p:spTgt>
                                        </p:tgtEl>
                                        <p:attrNameLst>
                                          <p:attrName>style.visibility</p:attrName>
                                        </p:attrNameLst>
                                      </p:cBhvr>
                                      <p:to>
                                        <p:strVal val="visible"/>
                                      </p:to>
                                    </p:set>
                                    <p:animEffect transition="in" filter="dissolve">
                                      <p:cBhvr>
                                        <p:cTn id="15" dur="500"/>
                                        <p:tgtEl>
                                          <p:spTgt spid="56323">
                                            <p:txEl>
                                              <p:pRg st="2" end="2"/>
                                            </p:txEl>
                                          </p:spTgt>
                                        </p:tgtEl>
                                      </p:cBhvr>
                                    </p:animEffect>
                                  </p:childTnLst>
                                  <p:subTnLst>
                                    <p:animClr clrSpc="rgb" dir="cw">
                                      <p:cBhvr override="childStyle">
                                        <p:cTn dur="1" fill="hold" display="0" masterRel="nextClick" afterEffect="1"/>
                                        <p:tgtEl>
                                          <p:spTgt spid="56323">
                                            <p:txEl>
                                              <p:pRg st="2" end="2"/>
                                            </p:txEl>
                                          </p:spTgt>
                                        </p:tgtEl>
                                        <p:attrNameLst>
                                          <p:attrName>ppt_c</p:attrName>
                                        </p:attrNameLst>
                                      </p:cBhvr>
                                      <p:to>
                                        <a:srgbClr val="919191"/>
                                      </p:to>
                                    </p:animClr>
                                  </p:subTnLst>
                                </p:cTn>
                              </p:par>
                              <p:par>
                                <p:cTn id="16" presetID="9" presetClass="entr" presetSubtype="0" fill="hold" grpId="0" nodeType="withEffect">
                                  <p:stCondLst>
                                    <p:cond delay="0"/>
                                  </p:stCondLst>
                                  <p:childTnLst>
                                    <p:set>
                                      <p:cBhvr>
                                        <p:cTn id="17" dur="1" fill="hold">
                                          <p:stCondLst>
                                            <p:cond delay="0"/>
                                          </p:stCondLst>
                                        </p:cTn>
                                        <p:tgtEl>
                                          <p:spTgt spid="56323">
                                            <p:txEl>
                                              <p:pRg st="3" end="3"/>
                                            </p:txEl>
                                          </p:spTgt>
                                        </p:tgtEl>
                                        <p:attrNameLst>
                                          <p:attrName>style.visibility</p:attrName>
                                        </p:attrNameLst>
                                      </p:cBhvr>
                                      <p:to>
                                        <p:strVal val="visible"/>
                                      </p:to>
                                    </p:set>
                                    <p:animEffect transition="in" filter="dissolve">
                                      <p:cBhvr>
                                        <p:cTn id="18" dur="500"/>
                                        <p:tgtEl>
                                          <p:spTgt spid="56323">
                                            <p:txEl>
                                              <p:pRg st="3" end="3"/>
                                            </p:txEl>
                                          </p:spTgt>
                                        </p:tgtEl>
                                      </p:cBhvr>
                                    </p:animEffect>
                                  </p:childTnLst>
                                  <p:subTnLst>
                                    <p:animClr clrSpc="rgb" dir="cw">
                                      <p:cBhvr override="childStyle">
                                        <p:cTn dur="1" fill="hold" display="0" masterRel="nextClick" afterEffect="1"/>
                                        <p:tgtEl>
                                          <p:spTgt spid="56323">
                                            <p:txEl>
                                              <p:pRg st="3" end="3"/>
                                            </p:txEl>
                                          </p:spTgt>
                                        </p:tgtEl>
                                        <p:attrNameLst>
                                          <p:attrName>ppt_c</p:attrName>
                                        </p:attrNameLst>
                                      </p:cBhvr>
                                      <p:to>
                                        <a:srgbClr val="919191"/>
                                      </p:to>
                                    </p:animClr>
                                  </p:subTnLst>
                                </p:cTn>
                              </p:par>
                              <p:par>
                                <p:cTn id="19" presetID="9" presetClass="entr" presetSubtype="0" fill="hold" grpId="0" nodeType="withEffect">
                                  <p:stCondLst>
                                    <p:cond delay="0"/>
                                  </p:stCondLst>
                                  <p:childTnLst>
                                    <p:set>
                                      <p:cBhvr>
                                        <p:cTn id="20" dur="1" fill="hold">
                                          <p:stCondLst>
                                            <p:cond delay="0"/>
                                          </p:stCondLst>
                                        </p:cTn>
                                        <p:tgtEl>
                                          <p:spTgt spid="56323">
                                            <p:txEl>
                                              <p:pRg st="4" end="4"/>
                                            </p:txEl>
                                          </p:spTgt>
                                        </p:tgtEl>
                                        <p:attrNameLst>
                                          <p:attrName>style.visibility</p:attrName>
                                        </p:attrNameLst>
                                      </p:cBhvr>
                                      <p:to>
                                        <p:strVal val="visible"/>
                                      </p:to>
                                    </p:set>
                                    <p:animEffect transition="in" filter="dissolve">
                                      <p:cBhvr>
                                        <p:cTn id="21" dur="500"/>
                                        <p:tgtEl>
                                          <p:spTgt spid="56323">
                                            <p:txEl>
                                              <p:pRg st="4" end="4"/>
                                            </p:txEl>
                                          </p:spTgt>
                                        </p:tgtEl>
                                      </p:cBhvr>
                                    </p:animEffect>
                                  </p:childTnLst>
                                  <p:subTnLst>
                                    <p:animClr clrSpc="rgb" dir="cw">
                                      <p:cBhvr override="childStyle">
                                        <p:cTn dur="1" fill="hold" display="0" masterRel="nextClick" afterEffect="1"/>
                                        <p:tgtEl>
                                          <p:spTgt spid="56323">
                                            <p:txEl>
                                              <p:pRg st="4" end="4"/>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381000" y="990600"/>
            <a:ext cx="8610600" cy="762000"/>
          </a:xfrm>
          <a:solidFill>
            <a:schemeClr val="bg1">
              <a:lumMod val="95000"/>
            </a:schemeClr>
          </a:solidFill>
        </p:spPr>
        <p:txBody>
          <a:bodyPr/>
          <a:lstStyle/>
          <a:p>
            <a:pPr algn="ctr">
              <a:defRPr/>
            </a:pPr>
            <a:r>
              <a:rPr lang="en-US" i="1" dirty="0" smtClean="0">
                <a:solidFill>
                  <a:schemeClr val="tx1"/>
                </a:solidFill>
              </a:rPr>
              <a:t>Warren Buffett’s Thoughts on Risk</a:t>
            </a:r>
            <a:endParaRPr lang="en-US" dirty="0" smtClean="0">
              <a:solidFill>
                <a:schemeClr val="tx1"/>
              </a:solidFill>
            </a:endParaRPr>
          </a:p>
        </p:txBody>
      </p:sp>
      <p:sp>
        <p:nvSpPr>
          <p:cNvPr id="31747" name="Rectangle 3"/>
          <p:cNvSpPr>
            <a:spLocks noGrp="1" noChangeArrowheads="1"/>
          </p:cNvSpPr>
          <p:nvPr>
            <p:ph type="body" idx="1"/>
          </p:nvPr>
        </p:nvSpPr>
        <p:spPr>
          <a:xfrm>
            <a:off x="914400" y="1981200"/>
            <a:ext cx="7620000" cy="4267200"/>
          </a:xfrm>
          <a:solidFill>
            <a:schemeClr val="bg1">
              <a:lumMod val="95000"/>
            </a:schemeClr>
          </a:solidFill>
        </p:spPr>
        <p:txBody>
          <a:bodyPr/>
          <a:lstStyle/>
          <a:p>
            <a:r>
              <a:rPr lang="en-US" sz="2400" dirty="0" smtClean="0"/>
              <a:t>Charlie </a:t>
            </a:r>
            <a:r>
              <a:rPr lang="en-US" sz="2400" dirty="0" err="1" smtClean="0"/>
              <a:t>Munger</a:t>
            </a:r>
            <a:r>
              <a:rPr lang="en-US" sz="2400" dirty="0" smtClean="0"/>
              <a:t> (Buffett’s business partner) and Buffett decided long ago that in an investment lifetime it’s just too hard to make hundreds of smart decisions.  That judgment became ever more compelling as Berkshire’s capital mushroomed and the universe of investments that could significantly effect our results shrank dramatically.  Therefore, we adopted a strategy that required our being smart--not too smart at that--only a very few times.  Indeed, we’ll now settle for one good idea a year…..</a:t>
            </a:r>
          </a:p>
        </p:txBody>
      </p:sp>
      <p:sp>
        <p:nvSpPr>
          <p:cNvPr id="2" name="Date Placeholder 1"/>
          <p:cNvSpPr>
            <a:spLocks noGrp="1"/>
          </p:cNvSpPr>
          <p:nvPr>
            <p:ph type="dt" sz="half" idx="2"/>
          </p:nvPr>
        </p:nvSpPr>
        <p:spPr/>
        <p:txBody>
          <a:bodyPr/>
          <a:lstStyle/>
          <a:p>
            <a:fld id="{5402A59A-D01A-470E-8C98-587E14D1F879}" type="datetime1">
              <a:rPr lang="en-US" smtClean="0"/>
              <a:t>8/5/2015</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Rectangle 2"/>
          <p:cNvSpPr txBox="1">
            <a:spLocks noChangeArrowheads="1"/>
          </p:cNvSpPr>
          <p:nvPr/>
        </p:nvSpPr>
        <p:spPr>
          <a:xfrm>
            <a:off x="3048000" y="1066800"/>
            <a:ext cx="3200400" cy="762000"/>
          </a:xfrm>
          <a:prstGeom prst="rect">
            <a:avLst/>
          </a:prstGeom>
          <a:solidFill>
            <a:srgbClr val="FFFFFF">
              <a:alpha val="89804"/>
            </a:srgbClr>
          </a:solidFill>
        </p:spPr>
        <p:txBody>
          <a:bodyPr lIns="92075" tIns="46038" rIns="92075" bIns="46038"/>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400" b="1" i="1" u="sng" strike="noStrike" kern="0" cap="none" spc="0" normalizeH="0" baseline="0" noProof="0" dirty="0" smtClean="0">
                <a:ln>
                  <a:noFill/>
                </a:ln>
                <a:solidFill>
                  <a:schemeClr val="tx1"/>
                </a:solidFill>
                <a:effectLst/>
                <a:uLnTx/>
                <a:uFillTx/>
                <a:latin typeface="+mj-lt"/>
                <a:ea typeface="+mj-ea"/>
                <a:cs typeface="+mj-cs"/>
              </a:rPr>
              <a:t>A.  Return</a:t>
            </a:r>
          </a:p>
        </p:txBody>
      </p:sp>
      <p:sp>
        <p:nvSpPr>
          <p:cNvPr id="6" name="Rectangle 3"/>
          <p:cNvSpPr txBox="1">
            <a:spLocks noChangeArrowheads="1"/>
          </p:cNvSpPr>
          <p:nvPr/>
        </p:nvSpPr>
        <p:spPr>
          <a:xfrm>
            <a:off x="685800" y="1981200"/>
            <a:ext cx="7696200" cy="4114800"/>
          </a:xfrm>
          <a:prstGeom prst="rect">
            <a:avLst/>
          </a:prstGeom>
          <a:solidFill>
            <a:srgbClr val="FFFFFF">
              <a:alpha val="89804"/>
            </a:srgbClr>
          </a:solidFill>
        </p:spPr>
        <p:txBody>
          <a:bodyPr lIns="92075" tIns="46038" rIns="92075" bIns="46038"/>
          <a:lstStyle/>
          <a:p>
            <a:pPr marL="342900" marR="0" lvl="0" indent="-34290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3200" b="1" i="0" u="none" strike="noStrike" kern="0" cap="none" spc="0" normalizeH="0" baseline="0" noProof="0" smtClean="0">
                <a:ln>
                  <a:noFill/>
                </a:ln>
                <a:solidFill>
                  <a:schemeClr val="tx1"/>
                </a:solidFill>
                <a:effectLst/>
                <a:uLnTx/>
                <a:uFillTx/>
                <a:latin typeface="+mn-lt"/>
                <a:ea typeface="+mn-ea"/>
                <a:cs typeface="+mn-cs"/>
              </a:rPr>
              <a:t>1.  Return can be seen as the reward </a:t>
            </a:r>
          </a:p>
          <a:p>
            <a:pPr marL="342900" marR="0" lvl="0" indent="-342900" algn="l" defTabSz="914400" rtl="0" eaLnBrk="0" fontAlgn="base" latinLnBrk="0" hangingPunct="0">
              <a:lnSpc>
                <a:spcPct val="100000"/>
              </a:lnSpc>
              <a:spcBef>
                <a:spcPct val="20000"/>
              </a:spcBef>
              <a:spcAft>
                <a:spcPct val="0"/>
              </a:spcAft>
              <a:buClr>
                <a:srgbClr val="000099"/>
              </a:buClr>
              <a:buSzTx/>
              <a:buFontTx/>
              <a:buNone/>
              <a:tabLst/>
              <a:defRPr/>
            </a:pPr>
            <a:r>
              <a:rPr kumimoji="0" lang="en-US" sz="3200" b="1" i="0" u="none" strike="noStrike" kern="0" cap="none" spc="0" normalizeH="0" baseline="0" noProof="0" smtClean="0">
                <a:ln>
                  <a:noFill/>
                </a:ln>
                <a:solidFill>
                  <a:schemeClr val="tx1"/>
                </a:solidFill>
                <a:effectLst/>
                <a:uLnTx/>
                <a:uFillTx/>
                <a:latin typeface="+mn-lt"/>
                <a:ea typeface="+mn-ea"/>
                <a:cs typeface="+mn-cs"/>
              </a:rPr>
              <a:t>        for  investing.</a:t>
            </a:r>
          </a:p>
          <a:p>
            <a:pPr marL="342900" marR="0" lvl="0" indent="-34290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3200" b="1" i="0" u="none" strike="noStrike" kern="0" cap="none" spc="0" normalizeH="0" baseline="0" noProof="0" smtClean="0">
                <a:ln>
                  <a:noFill/>
                </a:ln>
                <a:solidFill>
                  <a:schemeClr val="tx1"/>
                </a:solidFill>
                <a:effectLst/>
                <a:uLnTx/>
                <a:uFillTx/>
                <a:latin typeface="+mn-lt"/>
                <a:ea typeface="+mn-ea"/>
                <a:cs typeface="+mn-cs"/>
              </a:rPr>
              <a:t>2.  Components of Return</a:t>
            </a:r>
          </a:p>
          <a:p>
            <a:pPr marL="342900" marR="0" lvl="0" indent="-34290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3200" b="1" i="0" u="none" strike="noStrike" kern="0" cap="none" spc="0" normalizeH="0" baseline="0" noProof="0" smtClean="0">
                <a:ln>
                  <a:noFill/>
                </a:ln>
                <a:solidFill>
                  <a:schemeClr val="tx1"/>
                </a:solidFill>
                <a:effectLst/>
                <a:uLnTx/>
                <a:uFillTx/>
                <a:latin typeface="+mn-lt"/>
                <a:ea typeface="+mn-ea"/>
                <a:cs typeface="+mn-cs"/>
              </a:rPr>
              <a:t>3.  Importance of Return</a:t>
            </a:r>
          </a:p>
          <a:p>
            <a:pPr marL="342900" marR="0" lvl="0" indent="-34290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3200" b="1" i="0" u="none" strike="noStrike" kern="0" cap="none" spc="0" normalizeH="0" baseline="0" noProof="0" smtClean="0">
                <a:ln>
                  <a:noFill/>
                </a:ln>
                <a:solidFill>
                  <a:schemeClr val="tx1"/>
                </a:solidFill>
                <a:effectLst/>
                <a:uLnTx/>
                <a:uFillTx/>
                <a:latin typeface="+mn-lt"/>
                <a:ea typeface="+mn-ea"/>
                <a:cs typeface="+mn-cs"/>
              </a:rPr>
              <a:t>4.  Calculating Return</a:t>
            </a:r>
          </a:p>
          <a:p>
            <a:pPr marL="742950" marR="0" lvl="1" indent="-28575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2800" b="1" i="0" u="none" strike="noStrike" kern="0" cap="none" spc="0" normalizeH="0" baseline="0" noProof="0" smtClean="0">
                <a:ln>
                  <a:noFill/>
                </a:ln>
                <a:solidFill>
                  <a:schemeClr val="tx1"/>
                </a:solidFill>
                <a:effectLst/>
                <a:uLnTx/>
                <a:uFillTx/>
                <a:latin typeface="+mn-lt"/>
              </a:rPr>
              <a:t>a.  Historical Performance</a:t>
            </a:r>
          </a:p>
          <a:p>
            <a:pPr marL="742950" marR="0" lvl="1" indent="-28575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2800" b="1" i="0" u="none" strike="noStrike" kern="0" cap="none" spc="0" normalizeH="0" baseline="0" noProof="0" smtClean="0">
                <a:ln>
                  <a:noFill/>
                </a:ln>
                <a:solidFill>
                  <a:schemeClr val="tx1"/>
                </a:solidFill>
                <a:effectLst/>
                <a:uLnTx/>
                <a:uFillTx/>
                <a:latin typeface="+mn-lt"/>
              </a:rPr>
              <a:t>b.  Expected Return</a:t>
            </a:r>
            <a:endParaRPr kumimoji="0" lang="en-US" sz="2800" b="1" i="0" u="none" strike="noStrike" kern="0" cap="none" spc="0" normalizeH="0" baseline="0" noProof="0" dirty="0" smtClean="0">
              <a:ln>
                <a:noFill/>
              </a:ln>
              <a:solidFill>
                <a:schemeClr val="tx1"/>
              </a:solidFill>
              <a:effectLst/>
              <a:uLnTx/>
              <a:uFillTx/>
              <a:latin typeface="+mn-lt"/>
            </a:endParaRPr>
          </a:p>
        </p:txBody>
      </p:sp>
      <p:sp>
        <p:nvSpPr>
          <p:cNvPr id="3" name="Date Placeholder 2"/>
          <p:cNvSpPr>
            <a:spLocks noGrp="1"/>
          </p:cNvSpPr>
          <p:nvPr>
            <p:ph type="dt" sz="half" idx="2"/>
          </p:nvPr>
        </p:nvSpPr>
        <p:spPr/>
        <p:txBody>
          <a:bodyPr/>
          <a:lstStyle/>
          <a:p>
            <a:fld id="{2398EBE6-1185-4E91-AA43-561EB4EA20FC}"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9" name="Slide Number Placeholder 8"/>
          <p:cNvSpPr>
            <a:spLocks noGrp="1"/>
          </p:cNvSpPr>
          <p:nvPr>
            <p:ph type="sldNum" sz="quarter" idx="4"/>
          </p:nvPr>
        </p:nvSpPr>
        <p:spPr/>
        <p:txBody>
          <a:bodyPr/>
          <a:lstStyle/>
          <a:p>
            <a:fld id="{B5387B5B-A4DF-467A-8FE4-AF2DB400330E}" type="slidenum">
              <a:rPr lang="en-US" smtClean="0"/>
              <a:pPr/>
              <a:t>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subTnLst>
                                    <p:animClr clrSpc="rgb" dir="cw">
                                      <p:cBhvr override="childStyle">
                                        <p:cTn dur="1" fill="hold" display="0" masterRel="nextClick" afterEffect="1"/>
                                        <p:tgtEl>
                                          <p:spTgt spid="6">
                                            <p:txEl>
                                              <p:pRg st="0" end="0"/>
                                            </p:txEl>
                                          </p:spTgt>
                                        </p:tgtEl>
                                        <p:attrNameLst>
                                          <p:attrName>ppt_c</p:attrName>
                                        </p:attrNameLst>
                                      </p:cBhvr>
                                      <p:to>
                                        <a:srgbClr val="919191"/>
                                      </p:to>
                                    </p:animClr>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dissolve">
                                      <p:cBhvr>
                                        <p:cTn id="12" dur="500"/>
                                        <p:tgtEl>
                                          <p:spTgt spid="6">
                                            <p:txEl>
                                              <p:pRg st="1" end="1"/>
                                            </p:txEl>
                                          </p:spTgt>
                                        </p:tgtEl>
                                      </p:cBhvr>
                                    </p:animEffect>
                                  </p:childTnLst>
                                  <p:subTnLst>
                                    <p:animClr clrSpc="rgb" dir="cw">
                                      <p:cBhvr override="childStyle">
                                        <p:cTn dur="1" fill="hold" display="0" masterRel="nextClick" afterEffect="1"/>
                                        <p:tgtEl>
                                          <p:spTgt spid="6">
                                            <p:txEl>
                                              <p:pRg st="1" end="1"/>
                                            </p:txEl>
                                          </p:spTgt>
                                        </p:tgtEl>
                                        <p:attrNameLst>
                                          <p:attrName>ppt_c</p:attrName>
                                        </p:attrNameLst>
                                      </p:cBhvr>
                                      <p:to>
                                        <a:srgbClr val="919191"/>
                                      </p:to>
                                    </p:animClr>
                                  </p:sub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dissolve">
                                      <p:cBhvr>
                                        <p:cTn id="17" dur="500"/>
                                        <p:tgtEl>
                                          <p:spTgt spid="6">
                                            <p:txEl>
                                              <p:pRg st="2" end="2"/>
                                            </p:txEl>
                                          </p:spTgt>
                                        </p:tgtEl>
                                      </p:cBhvr>
                                    </p:animEffect>
                                  </p:childTnLst>
                                  <p:subTnLst>
                                    <p:animClr clrSpc="rgb" dir="cw">
                                      <p:cBhvr override="childStyle">
                                        <p:cTn dur="1" fill="hold" display="0" masterRel="nextClick" afterEffect="1"/>
                                        <p:tgtEl>
                                          <p:spTgt spid="6">
                                            <p:txEl>
                                              <p:pRg st="2" end="2"/>
                                            </p:txEl>
                                          </p:spTgt>
                                        </p:tgtEl>
                                        <p:attrNameLst>
                                          <p:attrName>ppt_c</p:attrName>
                                        </p:attrNameLst>
                                      </p:cBhvr>
                                      <p:to>
                                        <a:srgbClr val="919191"/>
                                      </p:to>
                                    </p:animClr>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dissolve">
                                      <p:cBhvr>
                                        <p:cTn id="22" dur="500"/>
                                        <p:tgtEl>
                                          <p:spTgt spid="6">
                                            <p:txEl>
                                              <p:pRg st="3" end="3"/>
                                            </p:txEl>
                                          </p:spTgt>
                                        </p:tgtEl>
                                      </p:cBhvr>
                                    </p:animEffect>
                                  </p:childTnLst>
                                  <p:subTnLst>
                                    <p:animClr clrSpc="rgb" dir="cw">
                                      <p:cBhvr override="childStyle">
                                        <p:cTn dur="1" fill="hold" display="0" masterRel="nextClick" afterEffect="1"/>
                                        <p:tgtEl>
                                          <p:spTgt spid="6">
                                            <p:txEl>
                                              <p:pRg st="3" end="3"/>
                                            </p:txEl>
                                          </p:spTgt>
                                        </p:tgtEl>
                                        <p:attrNameLst>
                                          <p:attrName>ppt_c</p:attrName>
                                        </p:attrNameLst>
                                      </p:cBhvr>
                                      <p:to>
                                        <a:srgbClr val="919191"/>
                                      </p:to>
                                    </p:animClr>
                                  </p:sub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dissolve">
                                      <p:cBhvr>
                                        <p:cTn id="27" dur="500"/>
                                        <p:tgtEl>
                                          <p:spTgt spid="6">
                                            <p:txEl>
                                              <p:pRg st="4" end="4"/>
                                            </p:txEl>
                                          </p:spTgt>
                                        </p:tgtEl>
                                      </p:cBhvr>
                                    </p:animEffect>
                                  </p:childTnLst>
                                  <p:subTnLst>
                                    <p:animClr clrSpc="rgb" dir="cw">
                                      <p:cBhvr override="childStyle">
                                        <p:cTn dur="1" fill="hold" display="0" masterRel="nextClick" afterEffect="1"/>
                                        <p:tgtEl>
                                          <p:spTgt spid="6">
                                            <p:txEl>
                                              <p:pRg st="4" end="4"/>
                                            </p:txEl>
                                          </p:spTgt>
                                        </p:tgtEl>
                                        <p:attrNameLst>
                                          <p:attrName>ppt_c</p:attrName>
                                        </p:attrNameLst>
                                      </p:cBhvr>
                                      <p:to>
                                        <a:srgbClr val="919191"/>
                                      </p:to>
                                    </p:animClr>
                                  </p:subTnLst>
                                </p:cTn>
                              </p:par>
                              <p:par>
                                <p:cTn id="28" presetID="9" presetClass="entr" presetSubtype="0" fill="hold" grpId="0" nodeType="withEffect">
                                  <p:stCondLst>
                                    <p:cond delay="0"/>
                                  </p:stCondLst>
                                  <p:childTnLst>
                                    <p:set>
                                      <p:cBhvr>
                                        <p:cTn id="29" dur="1" fill="hold">
                                          <p:stCondLst>
                                            <p:cond delay="0"/>
                                          </p:stCondLst>
                                        </p:cTn>
                                        <p:tgtEl>
                                          <p:spTgt spid="6">
                                            <p:txEl>
                                              <p:pRg st="5" end="5"/>
                                            </p:txEl>
                                          </p:spTgt>
                                        </p:tgtEl>
                                        <p:attrNameLst>
                                          <p:attrName>style.visibility</p:attrName>
                                        </p:attrNameLst>
                                      </p:cBhvr>
                                      <p:to>
                                        <p:strVal val="visible"/>
                                      </p:to>
                                    </p:set>
                                    <p:animEffect transition="in" filter="dissolve">
                                      <p:cBhvr>
                                        <p:cTn id="30" dur="500"/>
                                        <p:tgtEl>
                                          <p:spTgt spid="6">
                                            <p:txEl>
                                              <p:pRg st="5" end="5"/>
                                            </p:txEl>
                                          </p:spTgt>
                                        </p:tgtEl>
                                      </p:cBhvr>
                                    </p:animEffect>
                                  </p:childTnLst>
                                  <p:subTnLst>
                                    <p:animClr clrSpc="rgb" dir="cw">
                                      <p:cBhvr override="childStyle">
                                        <p:cTn dur="1" fill="hold" display="0" masterRel="nextClick" afterEffect="1"/>
                                        <p:tgtEl>
                                          <p:spTgt spid="6">
                                            <p:txEl>
                                              <p:pRg st="5" end="5"/>
                                            </p:txEl>
                                          </p:spTgt>
                                        </p:tgtEl>
                                        <p:attrNameLst>
                                          <p:attrName>ppt_c</p:attrName>
                                        </p:attrNameLst>
                                      </p:cBhvr>
                                      <p:to>
                                        <a:srgbClr val="919191"/>
                                      </p:to>
                                    </p:animClr>
                                  </p:subTnLst>
                                </p:cTn>
                              </p:par>
                              <p:par>
                                <p:cTn id="31" presetID="9" presetClass="entr" presetSubtype="0" fill="hold" grpId="0" nodeType="withEffect">
                                  <p:stCondLst>
                                    <p:cond delay="0"/>
                                  </p:stCondLst>
                                  <p:childTnLst>
                                    <p:set>
                                      <p:cBhvr>
                                        <p:cTn id="32" dur="1" fill="hold">
                                          <p:stCondLst>
                                            <p:cond delay="0"/>
                                          </p:stCondLst>
                                        </p:cTn>
                                        <p:tgtEl>
                                          <p:spTgt spid="6">
                                            <p:txEl>
                                              <p:pRg st="6" end="6"/>
                                            </p:txEl>
                                          </p:spTgt>
                                        </p:tgtEl>
                                        <p:attrNameLst>
                                          <p:attrName>style.visibility</p:attrName>
                                        </p:attrNameLst>
                                      </p:cBhvr>
                                      <p:to>
                                        <p:strVal val="visible"/>
                                      </p:to>
                                    </p:set>
                                    <p:animEffect transition="in" filter="dissolve">
                                      <p:cBhvr>
                                        <p:cTn id="33" dur="500"/>
                                        <p:tgtEl>
                                          <p:spTgt spid="6">
                                            <p:txEl>
                                              <p:pRg st="6" end="6"/>
                                            </p:txEl>
                                          </p:spTgt>
                                        </p:tgtEl>
                                      </p:cBhvr>
                                    </p:animEffect>
                                  </p:childTnLst>
                                  <p:subTnLst>
                                    <p:animClr clrSpc="rgb" dir="cw">
                                      <p:cBhvr override="childStyle">
                                        <p:cTn dur="1" fill="hold" display="0" masterRel="nextClick" afterEffect="1"/>
                                        <p:tgtEl>
                                          <p:spTgt spid="6">
                                            <p:txEl>
                                              <p:pRg st="6" end="6"/>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066800" y="990600"/>
            <a:ext cx="7543800" cy="762000"/>
          </a:xfrm>
          <a:solidFill>
            <a:schemeClr val="bg1">
              <a:lumMod val="95000"/>
            </a:schemeClr>
          </a:solidFill>
        </p:spPr>
        <p:txBody>
          <a:bodyPr/>
          <a:lstStyle/>
          <a:p>
            <a:pPr algn="ctr">
              <a:defRPr/>
            </a:pPr>
            <a:r>
              <a:rPr lang="en-US" i="1" dirty="0" smtClean="0">
                <a:solidFill>
                  <a:schemeClr val="tx1"/>
                </a:solidFill>
              </a:rPr>
              <a:t>Buffett on Risk Continued</a:t>
            </a:r>
            <a:endParaRPr lang="en-US" dirty="0" smtClean="0">
              <a:solidFill>
                <a:schemeClr val="tx1"/>
              </a:solidFill>
            </a:endParaRPr>
          </a:p>
        </p:txBody>
      </p:sp>
      <p:sp>
        <p:nvSpPr>
          <p:cNvPr id="32771" name="Rectangle 3"/>
          <p:cNvSpPr>
            <a:spLocks noGrp="1" noChangeArrowheads="1"/>
          </p:cNvSpPr>
          <p:nvPr>
            <p:ph type="body" idx="1"/>
          </p:nvPr>
        </p:nvSpPr>
        <p:spPr>
          <a:xfrm>
            <a:off x="990600" y="1905000"/>
            <a:ext cx="7620000" cy="4267200"/>
          </a:xfrm>
          <a:solidFill>
            <a:schemeClr val="bg1">
              <a:lumMod val="95000"/>
            </a:schemeClr>
          </a:solidFill>
        </p:spPr>
        <p:txBody>
          <a:bodyPr/>
          <a:lstStyle/>
          <a:p>
            <a:pPr>
              <a:lnSpc>
                <a:spcPct val="90000"/>
              </a:lnSpc>
            </a:pPr>
            <a:r>
              <a:rPr lang="en-US" sz="2400" dirty="0" smtClean="0"/>
              <a:t>The strategy they’ve adopted precludes their following standard diversification dogma.  Many pundits would therefore say the strategy must be riskier than that employed by more conventional investors.  They disagree.  They believe that a policy of portfolio concentration may well decrease risk if it raises, as it should, both the intensity with which an investor thinks about a business and the comfort level he must feel with its economic characteristics before buying into it.  In stating this opinion, we define risk, using dictionary terms, as “the possibility of loss or injury.”</a:t>
            </a:r>
          </a:p>
        </p:txBody>
      </p:sp>
      <p:sp>
        <p:nvSpPr>
          <p:cNvPr id="2" name="Date Placeholder 1"/>
          <p:cNvSpPr>
            <a:spLocks noGrp="1"/>
          </p:cNvSpPr>
          <p:nvPr>
            <p:ph type="dt" sz="half" idx="2"/>
          </p:nvPr>
        </p:nvSpPr>
        <p:spPr/>
        <p:txBody>
          <a:bodyPr/>
          <a:lstStyle/>
          <a:p>
            <a:fld id="{77B0C9F6-C4AC-43F9-BB30-87ADD034C117}" type="datetime1">
              <a:rPr lang="en-US" smtClean="0"/>
              <a:t>8/5/2015</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066800" y="1066800"/>
            <a:ext cx="7772400" cy="762000"/>
          </a:xfrm>
          <a:solidFill>
            <a:schemeClr val="bg1">
              <a:lumMod val="95000"/>
            </a:schemeClr>
          </a:solidFill>
        </p:spPr>
        <p:txBody>
          <a:bodyPr/>
          <a:lstStyle/>
          <a:p>
            <a:pPr algn="ctr">
              <a:defRPr/>
            </a:pPr>
            <a:r>
              <a:rPr lang="en-US" i="1" dirty="0" smtClean="0">
                <a:solidFill>
                  <a:schemeClr val="tx1"/>
                </a:solidFill>
              </a:rPr>
              <a:t>Buffett on Risk Continued</a:t>
            </a:r>
          </a:p>
        </p:txBody>
      </p:sp>
      <p:sp>
        <p:nvSpPr>
          <p:cNvPr id="33795" name="Rectangle 3"/>
          <p:cNvSpPr>
            <a:spLocks noGrp="1" noChangeArrowheads="1"/>
          </p:cNvSpPr>
          <p:nvPr>
            <p:ph type="body" idx="1"/>
          </p:nvPr>
        </p:nvSpPr>
        <p:spPr>
          <a:xfrm>
            <a:off x="1143000" y="1981200"/>
            <a:ext cx="7467600" cy="4419600"/>
          </a:xfrm>
          <a:solidFill>
            <a:schemeClr val="bg1">
              <a:lumMod val="95000"/>
            </a:schemeClr>
          </a:solidFill>
        </p:spPr>
        <p:txBody>
          <a:bodyPr/>
          <a:lstStyle/>
          <a:p>
            <a:pPr>
              <a:lnSpc>
                <a:spcPct val="90000"/>
              </a:lnSpc>
              <a:buNone/>
            </a:pPr>
            <a:r>
              <a:rPr lang="en-US" sz="2400" dirty="0" smtClean="0"/>
              <a:t>    Academics, however, like to define investment ‘risk’ differently, asserting that it is the relative volatility of a stock or portfolio of stocks--that is, their volatility as compared to that of a large universe of stocks.  Employing data bases and statistical skills, these academics compute with precision the ‘beta’ of a stock--its relative volatility in the past--and then build arcane investment and capital-allocation theories around this calculation.  In their hunger for a single statistic to measure risk, however, they forget a fundamental principle: It is better to be approximately right than precisely </a:t>
            </a:r>
            <a:r>
              <a:rPr lang="en-US" sz="2400" dirty="0" smtClean="0">
                <a:solidFill>
                  <a:srgbClr val="FF0000"/>
                </a:solidFill>
              </a:rPr>
              <a:t>wrong.</a:t>
            </a:r>
          </a:p>
          <a:p>
            <a:pPr>
              <a:lnSpc>
                <a:spcPct val="90000"/>
              </a:lnSpc>
              <a:buNone/>
            </a:pPr>
            <a:endParaRPr lang="en-US" sz="2400" dirty="0" smtClean="0">
              <a:solidFill>
                <a:srgbClr val="FF0000"/>
              </a:solidFill>
            </a:endParaRPr>
          </a:p>
        </p:txBody>
      </p:sp>
      <p:sp>
        <p:nvSpPr>
          <p:cNvPr id="2" name="Date Placeholder 1"/>
          <p:cNvSpPr>
            <a:spLocks noGrp="1"/>
          </p:cNvSpPr>
          <p:nvPr>
            <p:ph type="dt" sz="half" idx="2"/>
          </p:nvPr>
        </p:nvSpPr>
        <p:spPr/>
        <p:txBody>
          <a:bodyPr/>
          <a:lstStyle/>
          <a:p>
            <a:fld id="{A6E4DD3C-DFBB-409A-A8B9-08C94BAFBE17}" type="datetime1">
              <a:rPr lang="en-US" smtClean="0"/>
              <a:t>8/5/2015</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1447800" y="838200"/>
            <a:ext cx="6705600" cy="762000"/>
          </a:xfrm>
          <a:solidFill>
            <a:schemeClr val="bg1">
              <a:lumMod val="95000"/>
            </a:schemeClr>
          </a:solidFill>
        </p:spPr>
        <p:txBody>
          <a:bodyPr/>
          <a:lstStyle/>
          <a:p>
            <a:pPr>
              <a:defRPr/>
            </a:pPr>
            <a:r>
              <a:rPr lang="en-US" i="1" dirty="0" smtClean="0">
                <a:solidFill>
                  <a:schemeClr val="tx1"/>
                </a:solidFill>
              </a:rPr>
              <a:t>Buffett on Risk Continued</a:t>
            </a:r>
          </a:p>
        </p:txBody>
      </p:sp>
      <p:sp>
        <p:nvSpPr>
          <p:cNvPr id="34819" name="Rectangle 3"/>
          <p:cNvSpPr>
            <a:spLocks noGrp="1" noChangeArrowheads="1"/>
          </p:cNvSpPr>
          <p:nvPr>
            <p:ph type="body" idx="1"/>
          </p:nvPr>
        </p:nvSpPr>
        <p:spPr>
          <a:xfrm>
            <a:off x="609600" y="1676400"/>
            <a:ext cx="7924800" cy="4267200"/>
          </a:xfrm>
          <a:noFill/>
        </p:spPr>
        <p:txBody>
          <a:bodyPr/>
          <a:lstStyle/>
          <a:p>
            <a:pPr>
              <a:lnSpc>
                <a:spcPct val="90000"/>
              </a:lnSpc>
              <a:buNone/>
            </a:pPr>
            <a:r>
              <a:rPr lang="en-US" sz="2400" dirty="0" smtClean="0"/>
              <a:t>	For owners of a business--and that’s the way we think of shareholders--the academics’ definition of risk is far off the mark, so much so that it produces absurdities.  For example, under beta-based theory, a stock that has dropped very sharply compared to the market…becomes ‘riskier’ at the lower price than it was at the higher price.  The true investor welcomes volatility.  A wildly fluctuating market means that irrationally low prices will periodically be attached to solid businesses.  It is impossible to see how the availability of such prices can be thought of as increasing the hazards for an investor who is totally free to either ignore the market or exploit its folly.</a:t>
            </a:r>
          </a:p>
        </p:txBody>
      </p:sp>
      <p:sp>
        <p:nvSpPr>
          <p:cNvPr id="2" name="Date Placeholder 1"/>
          <p:cNvSpPr>
            <a:spLocks noGrp="1"/>
          </p:cNvSpPr>
          <p:nvPr>
            <p:ph type="dt" sz="half" idx="2"/>
          </p:nvPr>
        </p:nvSpPr>
        <p:spPr/>
        <p:txBody>
          <a:bodyPr/>
          <a:lstStyle/>
          <a:p>
            <a:fld id="{28CAC7B2-A1FC-48A9-9DE9-019E82BABA6F}" type="datetime1">
              <a:rPr lang="en-US" smtClean="0"/>
              <a:t>8/5/2015</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676400" y="1066800"/>
            <a:ext cx="6629400" cy="762000"/>
          </a:xfrm>
          <a:solidFill>
            <a:schemeClr val="bg1">
              <a:lumMod val="95000"/>
            </a:schemeClr>
          </a:solidFill>
        </p:spPr>
        <p:txBody>
          <a:bodyPr/>
          <a:lstStyle/>
          <a:p>
            <a:pPr>
              <a:defRPr/>
            </a:pPr>
            <a:r>
              <a:rPr lang="en-US" i="1" dirty="0" smtClean="0">
                <a:solidFill>
                  <a:schemeClr val="tx1"/>
                </a:solidFill>
              </a:rPr>
              <a:t>Buffett on Risk Continued</a:t>
            </a:r>
            <a:endParaRPr lang="en-US" dirty="0" smtClean="0">
              <a:solidFill>
                <a:schemeClr val="tx1"/>
              </a:solidFill>
            </a:endParaRPr>
          </a:p>
        </p:txBody>
      </p:sp>
      <p:sp>
        <p:nvSpPr>
          <p:cNvPr id="35843" name="Rectangle 3"/>
          <p:cNvSpPr>
            <a:spLocks noGrp="1" noChangeArrowheads="1"/>
          </p:cNvSpPr>
          <p:nvPr>
            <p:ph type="body" idx="1"/>
          </p:nvPr>
        </p:nvSpPr>
        <p:spPr>
          <a:xfrm>
            <a:off x="1066800" y="1981200"/>
            <a:ext cx="7620000" cy="4267200"/>
          </a:xfrm>
          <a:solidFill>
            <a:schemeClr val="bg1">
              <a:lumMod val="95000"/>
            </a:schemeClr>
          </a:solidFill>
        </p:spPr>
        <p:txBody>
          <a:bodyPr/>
          <a:lstStyle/>
          <a:p>
            <a:pPr>
              <a:lnSpc>
                <a:spcPct val="90000"/>
              </a:lnSpc>
            </a:pPr>
            <a:r>
              <a:rPr lang="en-US" sz="2400" dirty="0" smtClean="0"/>
              <a:t>What we do know is that occasional outbreaks of those two super contagious diseases, fear and greed, will forever occur in the investment community.  The timing of these epidemics will be unpredictable.  And the market aberrations produced by them will be equally unpredictable, both as to duration and degree.  Therefore, we never try to anticipate the arrival or departure of either disease.  Our goal is more modest: We simply attempt to be fearful when others are greedy and to be greedy only when others are fearful.</a:t>
            </a:r>
          </a:p>
        </p:txBody>
      </p:sp>
      <p:sp>
        <p:nvSpPr>
          <p:cNvPr id="2" name="Date Placeholder 1"/>
          <p:cNvSpPr>
            <a:spLocks noGrp="1"/>
          </p:cNvSpPr>
          <p:nvPr>
            <p:ph type="dt" sz="half" idx="2"/>
          </p:nvPr>
        </p:nvSpPr>
        <p:spPr/>
        <p:txBody>
          <a:bodyPr/>
          <a:lstStyle/>
          <a:p>
            <a:fld id="{D87D2569-6A4B-4F2F-8BF2-6582EDAC070B}" type="datetime1">
              <a:rPr lang="en-US" smtClean="0"/>
              <a:t>8/5/2015</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43200" y="152400"/>
            <a:ext cx="5715000" cy="646331"/>
          </a:xfrm>
          <a:prstGeom prst="rect">
            <a:avLst/>
          </a:prstGeom>
          <a:noFill/>
        </p:spPr>
        <p:txBody>
          <a:bodyPr wrap="square" rtlCol="0">
            <a:spAutoFit/>
          </a:bodyPr>
          <a:lstStyle/>
          <a:p>
            <a:pPr algn="ctr"/>
            <a:r>
              <a:rPr lang="en-US" sz="3600" b="1" dirty="0" smtClean="0"/>
              <a:t>Charles Ponzi</a:t>
            </a:r>
            <a:endParaRPr lang="en-US" sz="3600" b="1" dirty="0"/>
          </a:p>
        </p:txBody>
      </p:sp>
      <p:sp>
        <p:nvSpPr>
          <p:cNvPr id="3" name="TextBox 2"/>
          <p:cNvSpPr txBox="1"/>
          <p:nvPr/>
        </p:nvSpPr>
        <p:spPr>
          <a:xfrm>
            <a:off x="1219200" y="1143000"/>
            <a:ext cx="7467600" cy="5016758"/>
          </a:xfrm>
          <a:prstGeom prst="rect">
            <a:avLst/>
          </a:prstGeom>
          <a:solidFill>
            <a:schemeClr val="bg1"/>
          </a:solidFill>
        </p:spPr>
        <p:txBody>
          <a:bodyPr wrap="square" rtlCol="0">
            <a:spAutoFit/>
          </a:bodyPr>
          <a:lstStyle/>
          <a:p>
            <a:r>
              <a:rPr lang="en-US" sz="2000" dirty="0" smtClean="0"/>
              <a:t>	Charles Ponzi started in the Boston area in 1919 with a loan of $200 and 16 investors who put in under $1,000. In les than six months he had thousands of investors and about $10,000,000. He said he was paying 50% interest on short-term investments. He told people he was buying international exchange coupons in foreign countries and getting six times their value in U.S. postage stamps. Buy low, sell high: isn't that what investment is all about? He claimed he was paying friends who invested with him $150 for each $100 invested and that he was doing this in forty-five days, even though he was promising them payment in ninety days. Why not buy the coupons yourself and skip the middleman? That would be greedy, wouldn't it? Besides, it would take effort on the investor's part. Ponzi would do all the work and the investor would enjoy an obscene profit for doing nothing. It didn't take long before he had so much money coming in that he had to move it from under his mattress to a traditional banking institution, which came under scrutiny and led to his undoing. </a:t>
            </a:r>
            <a:endParaRPr lang="en-US" sz="2000" dirty="0"/>
          </a:p>
        </p:txBody>
      </p:sp>
      <p:sp>
        <p:nvSpPr>
          <p:cNvPr id="4" name="Date Placeholder 3"/>
          <p:cNvSpPr>
            <a:spLocks noGrp="1"/>
          </p:cNvSpPr>
          <p:nvPr>
            <p:ph type="dt" sz="half" idx="2"/>
          </p:nvPr>
        </p:nvSpPr>
        <p:spPr/>
        <p:txBody>
          <a:bodyPr/>
          <a:lstStyle/>
          <a:p>
            <a:fld id="{7EA85DEF-B986-45D0-9890-5FF2EB456E14}" type="datetime1">
              <a:rPr lang="en-US" smtClean="0"/>
              <a:t>8/5/2015</a:t>
            </a:fld>
            <a:endParaRPr lang="en-US" dirty="0"/>
          </a:p>
        </p:txBody>
      </p:sp>
      <p:sp>
        <p:nvSpPr>
          <p:cNvPr id="5" name="Footer Placeholder 4"/>
          <p:cNvSpPr>
            <a:spLocks noGrp="1"/>
          </p:cNvSpPr>
          <p:nvPr>
            <p:ph type="ftr" sz="quarter" idx="3"/>
          </p:nvPr>
        </p:nvSpPr>
        <p:spPr/>
        <p:txBody>
          <a:bodyPr/>
          <a:lstStyle/>
          <a:p>
            <a:r>
              <a:rPr lang="en-US" smtClean="0"/>
              <a:t>Professor James Kuhle</a:t>
            </a:r>
            <a:endParaRPr lang="en-US" dirty="0"/>
          </a:p>
        </p:txBody>
      </p:sp>
      <p:sp>
        <p:nvSpPr>
          <p:cNvPr id="6" name="Slide Number Placeholder 5"/>
          <p:cNvSpPr>
            <a:spLocks noGrp="1"/>
          </p:cNvSpPr>
          <p:nvPr>
            <p:ph type="sldNum" sz="quarter" idx="4"/>
          </p:nvPr>
        </p:nvSpPr>
        <p:spPr/>
        <p:txBody>
          <a:bodyPr/>
          <a:lstStyle/>
          <a:p>
            <a:fld id="{B5387B5B-A4DF-467A-8FE4-AF2DB400330E}" type="slidenum">
              <a:rPr lang="en-US" smtClean="0"/>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skepdic.com/graphics/ponzi.jpg"/>
          <p:cNvPicPr>
            <a:picLocks noChangeAspect="1" noChangeArrowheads="1"/>
          </p:cNvPicPr>
          <p:nvPr/>
        </p:nvPicPr>
        <p:blipFill>
          <a:blip r:embed="rId3" cstate="print"/>
          <a:srcRect/>
          <a:stretch>
            <a:fillRect/>
          </a:stretch>
        </p:blipFill>
        <p:spPr bwMode="auto">
          <a:xfrm>
            <a:off x="6553200" y="1676400"/>
            <a:ext cx="1828800" cy="1981200"/>
          </a:xfrm>
          <a:prstGeom prst="rect">
            <a:avLst/>
          </a:prstGeom>
          <a:noFill/>
        </p:spPr>
      </p:pic>
      <p:pic>
        <p:nvPicPr>
          <p:cNvPr id="3" name="Picture 2" descr="madoff2.jpg"/>
          <p:cNvPicPr>
            <a:picLocks noChangeAspect="1"/>
          </p:cNvPicPr>
          <p:nvPr/>
        </p:nvPicPr>
        <p:blipFill>
          <a:blip r:embed="rId4" cstate="print"/>
          <a:stretch>
            <a:fillRect/>
          </a:stretch>
        </p:blipFill>
        <p:spPr>
          <a:xfrm>
            <a:off x="2057400" y="2286000"/>
            <a:ext cx="4495800" cy="2330599"/>
          </a:xfrm>
          <a:prstGeom prst="rect">
            <a:avLst/>
          </a:prstGeom>
        </p:spPr>
      </p:pic>
      <p:sp>
        <p:nvSpPr>
          <p:cNvPr id="4" name="Rectangle 3"/>
          <p:cNvSpPr/>
          <p:nvPr/>
        </p:nvSpPr>
        <p:spPr>
          <a:xfrm>
            <a:off x="2057400" y="1600200"/>
            <a:ext cx="4572000" cy="461665"/>
          </a:xfrm>
          <a:prstGeom prst="rect">
            <a:avLst/>
          </a:prstGeom>
        </p:spPr>
        <p:txBody>
          <a:bodyPr>
            <a:spAutoFit/>
          </a:bodyPr>
          <a:lstStyle/>
          <a:p>
            <a:r>
              <a:rPr lang="en-US" b="1" u="sng" dirty="0" smtClean="0"/>
              <a:t>Ponzi Scheme Balance Sheet</a:t>
            </a:r>
            <a:endParaRPr lang="en-US" u="sng" dirty="0"/>
          </a:p>
        </p:txBody>
      </p:sp>
      <p:sp>
        <p:nvSpPr>
          <p:cNvPr id="5" name="Date Placeholder 4"/>
          <p:cNvSpPr>
            <a:spLocks noGrp="1"/>
          </p:cNvSpPr>
          <p:nvPr>
            <p:ph type="dt" sz="half" idx="2"/>
          </p:nvPr>
        </p:nvSpPr>
        <p:spPr/>
        <p:txBody>
          <a:bodyPr/>
          <a:lstStyle/>
          <a:p>
            <a:fld id="{55107B29-9A0B-44B3-86D0-C0B1154B019C}" type="datetime1">
              <a:rPr lang="en-US" smtClean="0"/>
              <a:t>8/5/2015</a:t>
            </a:fld>
            <a:endParaRPr lang="en-US" dirty="0"/>
          </a:p>
        </p:txBody>
      </p:sp>
      <p:sp>
        <p:nvSpPr>
          <p:cNvPr id="6" name="Footer Placeholder 5"/>
          <p:cNvSpPr>
            <a:spLocks noGrp="1"/>
          </p:cNvSpPr>
          <p:nvPr>
            <p:ph type="ftr" sz="quarter" idx="3"/>
          </p:nvPr>
        </p:nvSpPr>
        <p:spPr/>
        <p:txBody>
          <a:bodyPr/>
          <a:lstStyle/>
          <a:p>
            <a:r>
              <a:rPr lang="en-US" smtClean="0"/>
              <a:t>Professor James Kuhle</a:t>
            </a:r>
            <a:endParaRPr lang="en-US" dirty="0"/>
          </a:p>
        </p:txBody>
      </p:sp>
      <p:sp>
        <p:nvSpPr>
          <p:cNvPr id="7" name="Slide Number Placeholder 6"/>
          <p:cNvSpPr>
            <a:spLocks noGrp="1"/>
          </p:cNvSpPr>
          <p:nvPr>
            <p:ph type="sldNum" sz="quarter" idx="4"/>
          </p:nvPr>
        </p:nvSpPr>
        <p:spPr/>
        <p:txBody>
          <a:bodyPr/>
          <a:lstStyle/>
          <a:p>
            <a:fld id="{B5387B5B-A4DF-467A-8FE4-AF2DB400330E}" type="slidenum">
              <a:rPr lang="en-US" smtClean="0"/>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4600" y="228600"/>
            <a:ext cx="6172200" cy="646331"/>
          </a:xfrm>
          <a:prstGeom prst="rect">
            <a:avLst/>
          </a:prstGeom>
          <a:noFill/>
        </p:spPr>
        <p:txBody>
          <a:bodyPr wrap="square" rtlCol="0">
            <a:spAutoFit/>
          </a:bodyPr>
          <a:lstStyle/>
          <a:p>
            <a:pPr algn="ctr"/>
            <a:r>
              <a:rPr lang="en-US" sz="3600" b="1" dirty="0" smtClean="0"/>
              <a:t>The Madoff Ponzi Scheme</a:t>
            </a:r>
            <a:endParaRPr lang="en-US" sz="3600" b="1" dirty="0"/>
          </a:p>
        </p:txBody>
      </p:sp>
      <p:pic>
        <p:nvPicPr>
          <p:cNvPr id="3" name="Picture 2" descr="madoff1.jpg"/>
          <p:cNvPicPr>
            <a:picLocks noChangeAspect="1"/>
          </p:cNvPicPr>
          <p:nvPr/>
        </p:nvPicPr>
        <p:blipFill>
          <a:blip r:embed="rId3" cstate="print"/>
          <a:stretch>
            <a:fillRect/>
          </a:stretch>
        </p:blipFill>
        <p:spPr>
          <a:xfrm>
            <a:off x="2438400" y="2438399"/>
            <a:ext cx="4419600" cy="2291097"/>
          </a:xfrm>
          <a:prstGeom prst="rect">
            <a:avLst/>
          </a:prstGeom>
        </p:spPr>
      </p:pic>
      <p:sp>
        <p:nvSpPr>
          <p:cNvPr id="4" name="Rectangle 3"/>
          <p:cNvSpPr/>
          <p:nvPr/>
        </p:nvSpPr>
        <p:spPr>
          <a:xfrm>
            <a:off x="3048000" y="1752600"/>
            <a:ext cx="4572000" cy="461665"/>
          </a:xfrm>
          <a:prstGeom prst="rect">
            <a:avLst/>
          </a:prstGeom>
        </p:spPr>
        <p:txBody>
          <a:bodyPr>
            <a:spAutoFit/>
          </a:bodyPr>
          <a:lstStyle/>
          <a:p>
            <a:r>
              <a:rPr lang="en-US" b="1" u="sng" dirty="0" smtClean="0"/>
              <a:t>Normal Balance Sheet</a:t>
            </a:r>
            <a:endParaRPr lang="en-US" u="sng" dirty="0"/>
          </a:p>
        </p:txBody>
      </p:sp>
      <p:pic>
        <p:nvPicPr>
          <p:cNvPr id="69636" name="Picture 4" descr="http://graphics8.nytimes.com/images/2009/03/11/opinion/10madoff.480.jpg"/>
          <p:cNvPicPr>
            <a:picLocks noChangeAspect="1" noChangeArrowheads="1"/>
          </p:cNvPicPr>
          <p:nvPr/>
        </p:nvPicPr>
        <p:blipFill>
          <a:blip r:embed="rId4" cstate="print"/>
          <a:srcRect/>
          <a:stretch>
            <a:fillRect/>
          </a:stretch>
        </p:blipFill>
        <p:spPr bwMode="auto">
          <a:xfrm>
            <a:off x="7010400" y="1676400"/>
            <a:ext cx="1953087" cy="1676400"/>
          </a:xfrm>
          <a:prstGeom prst="rect">
            <a:avLst/>
          </a:prstGeom>
          <a:noFill/>
        </p:spPr>
      </p:pic>
      <p:sp>
        <p:nvSpPr>
          <p:cNvPr id="5" name="Date Placeholder 4"/>
          <p:cNvSpPr>
            <a:spLocks noGrp="1"/>
          </p:cNvSpPr>
          <p:nvPr>
            <p:ph type="dt" sz="half" idx="2"/>
          </p:nvPr>
        </p:nvSpPr>
        <p:spPr/>
        <p:txBody>
          <a:bodyPr/>
          <a:lstStyle/>
          <a:p>
            <a:fld id="{55D5A58D-E074-4004-AC2E-A1CE7F86E8DB}" type="datetime1">
              <a:rPr lang="en-US" smtClean="0"/>
              <a:t>8/5/2015</a:t>
            </a:fld>
            <a:endParaRPr lang="en-US" dirty="0"/>
          </a:p>
        </p:txBody>
      </p:sp>
      <p:sp>
        <p:nvSpPr>
          <p:cNvPr id="6" name="Footer Placeholder 5"/>
          <p:cNvSpPr>
            <a:spLocks noGrp="1"/>
          </p:cNvSpPr>
          <p:nvPr>
            <p:ph type="ftr" sz="quarter" idx="3"/>
          </p:nvPr>
        </p:nvSpPr>
        <p:spPr/>
        <p:txBody>
          <a:bodyPr/>
          <a:lstStyle/>
          <a:p>
            <a:r>
              <a:rPr lang="en-US" smtClean="0"/>
              <a:t>Professor James Kuhle</a:t>
            </a:r>
            <a:endParaRPr lang="en-US" dirty="0"/>
          </a:p>
        </p:txBody>
      </p:sp>
      <p:sp>
        <p:nvSpPr>
          <p:cNvPr id="7" name="Slide Number Placeholder 6"/>
          <p:cNvSpPr>
            <a:spLocks noGrp="1"/>
          </p:cNvSpPr>
          <p:nvPr>
            <p:ph type="sldNum" sz="quarter" idx="4"/>
          </p:nvPr>
        </p:nvSpPr>
        <p:spPr/>
        <p:txBody>
          <a:bodyPr/>
          <a:lstStyle/>
          <a:p>
            <a:fld id="{B5387B5B-A4DF-467A-8FE4-AF2DB400330E}" type="slidenum">
              <a:rPr lang="en-US" smtClean="0"/>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828800" y="228600"/>
            <a:ext cx="6858000" cy="914400"/>
          </a:xfrm>
          <a:noFill/>
        </p:spPr>
        <p:txBody>
          <a:bodyPr lIns="92075" tIns="46038" rIns="92075" bIns="46038"/>
          <a:lstStyle/>
          <a:p>
            <a:pPr algn="ctr"/>
            <a:r>
              <a:rPr lang="en-US" sz="3600" i="1" dirty="0" smtClean="0">
                <a:solidFill>
                  <a:schemeClr val="tx1"/>
                </a:solidFill>
              </a:rPr>
              <a:t>Review Questions: Section 5</a:t>
            </a:r>
          </a:p>
        </p:txBody>
      </p:sp>
      <p:sp>
        <p:nvSpPr>
          <p:cNvPr id="37891" name="Rectangle 3"/>
          <p:cNvSpPr>
            <a:spLocks noGrp="1" noChangeArrowheads="1"/>
          </p:cNvSpPr>
          <p:nvPr>
            <p:ph type="body" idx="1"/>
          </p:nvPr>
        </p:nvSpPr>
        <p:spPr>
          <a:xfrm>
            <a:off x="1295400" y="1371600"/>
            <a:ext cx="7543800" cy="4572000"/>
          </a:xfrm>
          <a:solidFill>
            <a:schemeClr val="bg1">
              <a:lumMod val="95000"/>
            </a:schemeClr>
          </a:solidFill>
        </p:spPr>
        <p:txBody>
          <a:bodyPr lIns="92075" tIns="46038" rIns="92075" bIns="46038"/>
          <a:lstStyle/>
          <a:p>
            <a:pPr>
              <a:lnSpc>
                <a:spcPct val="90000"/>
              </a:lnSpc>
              <a:buClrTx/>
              <a:buFont typeface="+mj-lt"/>
              <a:buAutoNum type="arabicPeriod"/>
            </a:pPr>
            <a:r>
              <a:rPr lang="en-US" sz="1800" dirty="0" smtClean="0"/>
              <a:t>Define return in both the </a:t>
            </a:r>
            <a:r>
              <a:rPr lang="en-US" sz="1800" dirty="0" err="1" smtClean="0"/>
              <a:t>expost</a:t>
            </a:r>
            <a:r>
              <a:rPr lang="en-US" sz="1800" dirty="0" smtClean="0"/>
              <a:t> and </a:t>
            </a:r>
            <a:r>
              <a:rPr lang="en-US" sz="1800" dirty="0" err="1" smtClean="0"/>
              <a:t>exante</a:t>
            </a:r>
            <a:r>
              <a:rPr lang="en-US" sz="1800" dirty="0" smtClean="0"/>
              <a:t> sense.  Describe the various components of return.</a:t>
            </a:r>
          </a:p>
          <a:p>
            <a:pPr>
              <a:lnSpc>
                <a:spcPct val="90000"/>
              </a:lnSpc>
              <a:buClrTx/>
              <a:buFont typeface="+mj-lt"/>
              <a:buAutoNum type="arabicPeriod"/>
            </a:pPr>
            <a:r>
              <a:rPr lang="en-US" sz="1800" dirty="0" smtClean="0"/>
              <a:t>If a project cost $6,000 and has a $2,000, $1,200, and $6,000 cash flow over the next three years, calculate the IRR, NPV, Payback, and the MIRR.</a:t>
            </a:r>
          </a:p>
          <a:p>
            <a:pPr>
              <a:lnSpc>
                <a:spcPct val="90000"/>
              </a:lnSpc>
              <a:buClrTx/>
              <a:buFont typeface="+mj-lt"/>
              <a:buAutoNum type="arabicPeriod"/>
            </a:pPr>
            <a:r>
              <a:rPr lang="en-US" sz="1800" dirty="0" smtClean="0"/>
              <a:t>Define beta and calculate beta for slide 18 using 2.7% instead of </a:t>
            </a:r>
          </a:p>
          <a:p>
            <a:pPr>
              <a:lnSpc>
                <a:spcPct val="90000"/>
              </a:lnSpc>
              <a:buClrTx/>
              <a:buNone/>
            </a:pPr>
            <a:r>
              <a:rPr lang="en-US" sz="1800" dirty="0" smtClean="0"/>
              <a:t>	-24.7% for asset J.</a:t>
            </a:r>
          </a:p>
          <a:p>
            <a:pPr>
              <a:lnSpc>
                <a:spcPct val="90000"/>
              </a:lnSpc>
              <a:buClrTx/>
              <a:buNone/>
            </a:pPr>
            <a:r>
              <a:rPr lang="en-US" sz="1800" dirty="0" smtClean="0"/>
              <a:t>4.  What is margin trading?  Rework the problem on slide 21 using a margin of only 20%.</a:t>
            </a:r>
          </a:p>
          <a:p>
            <a:pPr>
              <a:lnSpc>
                <a:spcPct val="90000"/>
              </a:lnSpc>
              <a:buClrTx/>
              <a:buNone/>
            </a:pPr>
            <a:r>
              <a:rPr lang="en-US" sz="1800" dirty="0" smtClean="0"/>
              <a:t>5.  Suppose you short sell 100 shares of AW stock at $50.  Assume the price of the stock falls to $46.  What is your net dollar and percentage in profit.</a:t>
            </a:r>
          </a:p>
          <a:p>
            <a:pPr>
              <a:lnSpc>
                <a:spcPct val="90000"/>
              </a:lnSpc>
              <a:buClrTx/>
              <a:buAutoNum type="arabicPeriod" startAt="6"/>
            </a:pPr>
            <a:r>
              <a:rPr lang="en-US" sz="1800" dirty="0" smtClean="0"/>
              <a:t>A low beta stock is always better than a high beta stock in the long-run.  Is this true? Explain, giving two arguments.</a:t>
            </a:r>
          </a:p>
          <a:p>
            <a:pPr>
              <a:lnSpc>
                <a:spcPct val="90000"/>
              </a:lnSpc>
              <a:buClrTx/>
              <a:buAutoNum type="arabicPeriod" startAt="6"/>
            </a:pPr>
            <a:r>
              <a:rPr lang="en-US" sz="1800" dirty="0" smtClean="0"/>
              <a:t>How does Buffett define risk?</a:t>
            </a:r>
          </a:p>
          <a:p>
            <a:pPr>
              <a:lnSpc>
                <a:spcPct val="90000"/>
              </a:lnSpc>
              <a:buClrTx/>
              <a:buAutoNum type="arabicPeriod" startAt="6"/>
            </a:pPr>
            <a:r>
              <a:rPr lang="en-US" sz="1800" dirty="0" smtClean="0"/>
              <a:t>Buffett suggests we should be eternally grateful for MPT. Why? </a:t>
            </a:r>
          </a:p>
        </p:txBody>
      </p:sp>
      <p:sp>
        <p:nvSpPr>
          <p:cNvPr id="2" name="Date Placeholder 1"/>
          <p:cNvSpPr>
            <a:spLocks noGrp="1"/>
          </p:cNvSpPr>
          <p:nvPr>
            <p:ph type="dt" sz="half" idx="2"/>
          </p:nvPr>
        </p:nvSpPr>
        <p:spPr/>
        <p:txBody>
          <a:bodyPr/>
          <a:lstStyle/>
          <a:p>
            <a:fld id="{3444B88B-7A56-43BB-B115-3CA2FE83F6CB}" type="datetime1">
              <a:rPr lang="en-US" smtClean="0"/>
              <a:t>8/5/2015</a:t>
            </a:fld>
            <a:endParaRPr 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Rectangle 2"/>
          <p:cNvSpPr txBox="1">
            <a:spLocks noChangeArrowheads="1"/>
          </p:cNvSpPr>
          <p:nvPr/>
        </p:nvSpPr>
        <p:spPr>
          <a:xfrm>
            <a:off x="1608137" y="546100"/>
            <a:ext cx="6324600" cy="762000"/>
          </a:xfrm>
          <a:prstGeom prst="rect">
            <a:avLst/>
          </a:prstGeom>
          <a:solidFill>
            <a:srgbClr val="FFFFFF">
              <a:alpha val="89804"/>
            </a:srgbClr>
          </a:solidFill>
        </p:spPr>
        <p:txBody>
          <a:bodyPr lIns="92075" tIns="46038" rIns="92075" bIns="46038"/>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000" b="1" i="1" u="none" strike="noStrike" kern="0" cap="none" spc="0" normalizeH="0" baseline="0" noProof="0" smtClean="0">
                <a:ln>
                  <a:noFill/>
                </a:ln>
                <a:solidFill>
                  <a:schemeClr val="tx1"/>
                </a:solidFill>
                <a:effectLst/>
                <a:uLnTx/>
                <a:uFillTx/>
                <a:latin typeface="+mj-lt"/>
                <a:ea typeface="+mj-ea"/>
                <a:cs typeface="+mj-cs"/>
              </a:rPr>
              <a:t>A.  Return (continued)</a:t>
            </a:r>
            <a:endParaRPr kumimoji="0" lang="en-US" sz="4000" b="1" i="1" u="none" strike="noStrike" kern="0" cap="none" spc="0" normalizeH="0" baseline="0" noProof="0" dirty="0" smtClean="0">
              <a:ln>
                <a:noFill/>
              </a:ln>
              <a:solidFill>
                <a:schemeClr val="tx1"/>
              </a:solidFill>
              <a:effectLst/>
              <a:uLnTx/>
              <a:uFillTx/>
              <a:latin typeface="+mj-lt"/>
              <a:ea typeface="+mj-ea"/>
              <a:cs typeface="+mj-cs"/>
            </a:endParaRPr>
          </a:p>
        </p:txBody>
      </p:sp>
      <p:sp>
        <p:nvSpPr>
          <p:cNvPr id="6" name="Rectangle 5"/>
          <p:cNvSpPr>
            <a:spLocks noChangeArrowheads="1"/>
          </p:cNvSpPr>
          <p:nvPr/>
        </p:nvSpPr>
        <p:spPr bwMode="auto">
          <a:xfrm>
            <a:off x="914400" y="1371600"/>
            <a:ext cx="7712075" cy="946150"/>
          </a:xfrm>
          <a:prstGeom prst="rect">
            <a:avLst/>
          </a:prstGeom>
          <a:solidFill>
            <a:srgbClr val="FFFFFF">
              <a:alpha val="89804"/>
            </a:srgbClr>
          </a:solidFill>
          <a:ln w="9525">
            <a:noFill/>
            <a:miter lim="800000"/>
            <a:headEnd/>
            <a:tailEnd/>
          </a:ln>
        </p:spPr>
        <p:txBody>
          <a:bodyPr lIns="92075" tIns="46038" rIns="92075" bIns="46038">
            <a:spAutoFit/>
          </a:bodyPr>
          <a:lstStyle/>
          <a:p>
            <a:pPr algn="ctr">
              <a:spcBef>
                <a:spcPct val="20000"/>
              </a:spcBef>
              <a:buClr>
                <a:schemeClr val="tx2"/>
              </a:buClr>
              <a:buSzPct val="75000"/>
            </a:pPr>
            <a:r>
              <a:rPr lang="en-US" sz="2800" dirty="0"/>
              <a:t>Given the following information, calculate the expected return:</a:t>
            </a:r>
          </a:p>
        </p:txBody>
      </p:sp>
      <p:sp>
        <p:nvSpPr>
          <p:cNvPr id="9" name="Rectangle 3"/>
          <p:cNvSpPr txBox="1">
            <a:spLocks noChangeArrowheads="1"/>
          </p:cNvSpPr>
          <p:nvPr/>
        </p:nvSpPr>
        <p:spPr>
          <a:xfrm>
            <a:off x="914400" y="2590800"/>
            <a:ext cx="3735388" cy="3505200"/>
          </a:xfrm>
          <a:prstGeom prst="rect">
            <a:avLst/>
          </a:prstGeom>
          <a:solidFill>
            <a:srgbClr val="FFFFFF">
              <a:alpha val="89804"/>
            </a:srgbClr>
          </a:solidFill>
          <a:ln w="38100">
            <a:solidFill>
              <a:schemeClr val="tx1"/>
            </a:solidFill>
          </a:ln>
        </p:spPr>
        <p:txBody>
          <a:bodyPr lIns="92075" tIns="46038" rIns="92075" bIns="46038"/>
          <a:lstStyle/>
          <a:p>
            <a:pPr marL="742950" marR="0" lvl="1" indent="-285750" defTabSz="914400" rtl="0" eaLnBrk="0" fontAlgn="base" latinLnBrk="0" hangingPunct="0">
              <a:lnSpc>
                <a:spcPct val="100000"/>
              </a:lnSpc>
              <a:spcBef>
                <a:spcPct val="20000"/>
              </a:spcBef>
              <a:spcAft>
                <a:spcPct val="0"/>
              </a:spcAft>
              <a:buClr>
                <a:srgbClr val="000099"/>
              </a:buClr>
              <a:buSzTx/>
              <a:buFontTx/>
              <a:buNone/>
              <a:tabLst/>
              <a:defRPr/>
            </a:pPr>
            <a:r>
              <a:rPr kumimoji="0" lang="en-US" sz="2800" b="1" i="0" u="sng" strike="noStrike" kern="0" cap="none" spc="0" normalizeH="0" baseline="0" noProof="0" dirty="0" smtClean="0">
                <a:ln>
                  <a:noFill/>
                </a:ln>
                <a:solidFill>
                  <a:schemeClr val="tx1"/>
                </a:solidFill>
                <a:effectLst/>
                <a:uLnTx/>
                <a:uFillTx/>
                <a:latin typeface="+mn-lt"/>
              </a:rPr>
              <a:t>Return Probability</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800" b="1" i="0" u="none" strike="noStrike" kern="0" cap="none" spc="0" normalizeH="0" baseline="0" noProof="0" dirty="0" smtClean="0">
                <a:ln>
                  <a:noFill/>
                </a:ln>
                <a:solidFill>
                  <a:schemeClr val="tx1"/>
                </a:solidFill>
                <a:effectLst/>
                <a:uLnTx/>
                <a:uFillTx/>
                <a:latin typeface="+mn-lt"/>
              </a:rPr>
              <a:t>-30%		.03</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800" b="1" i="0" u="none" strike="noStrike" kern="0" cap="none" spc="0" normalizeH="0" baseline="0" noProof="0" dirty="0" smtClean="0">
                <a:ln>
                  <a:noFill/>
                </a:ln>
                <a:solidFill>
                  <a:schemeClr val="tx1"/>
                </a:solidFill>
                <a:effectLst/>
                <a:uLnTx/>
                <a:uFillTx/>
                <a:latin typeface="+mn-lt"/>
              </a:rPr>
              <a:t>-20%		.06</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800" b="1" i="0" u="none" strike="noStrike" kern="0" cap="none" spc="0" normalizeH="0" baseline="0" noProof="0" dirty="0" smtClean="0">
                <a:ln>
                  <a:noFill/>
                </a:ln>
                <a:solidFill>
                  <a:schemeClr val="tx1"/>
                </a:solidFill>
                <a:effectLst/>
                <a:uLnTx/>
                <a:uFillTx/>
                <a:latin typeface="+mn-lt"/>
              </a:rPr>
              <a:t>-10%		.08</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800" b="1" i="0" u="none" strike="noStrike" kern="0" cap="none" spc="0" normalizeH="0" baseline="0" noProof="0" dirty="0" smtClean="0">
                <a:ln>
                  <a:noFill/>
                </a:ln>
                <a:solidFill>
                  <a:schemeClr val="tx1"/>
                </a:solidFill>
                <a:effectLst/>
                <a:uLnTx/>
                <a:uFillTx/>
                <a:latin typeface="+mn-lt"/>
              </a:rPr>
              <a:t>   0%		.15</a:t>
            </a:r>
          </a:p>
        </p:txBody>
      </p:sp>
      <p:sp>
        <p:nvSpPr>
          <p:cNvPr id="10" name="Rectangle 4"/>
          <p:cNvSpPr txBox="1">
            <a:spLocks noChangeArrowheads="1"/>
          </p:cNvSpPr>
          <p:nvPr/>
        </p:nvSpPr>
        <p:spPr>
          <a:xfrm>
            <a:off x="4876800" y="2590800"/>
            <a:ext cx="3735387" cy="3505200"/>
          </a:xfrm>
          <a:prstGeom prst="rect">
            <a:avLst/>
          </a:prstGeom>
          <a:solidFill>
            <a:srgbClr val="FFFFFF">
              <a:alpha val="89804"/>
            </a:srgbClr>
          </a:solidFill>
          <a:ln w="38100">
            <a:solidFill>
              <a:schemeClr val="tx1"/>
            </a:solidFill>
          </a:ln>
        </p:spPr>
        <p:txBody>
          <a:bodyPr lIns="92075" tIns="46038" rIns="92075" bIns="46038"/>
          <a:lstStyle/>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800" b="1" i="0" u="sng" strike="noStrike" kern="0" cap="none" spc="0" normalizeH="0" baseline="0" noProof="0" dirty="0" smtClean="0">
                <a:ln>
                  <a:noFill/>
                </a:ln>
                <a:solidFill>
                  <a:schemeClr val="tx1"/>
                </a:solidFill>
                <a:effectLst/>
                <a:uLnTx/>
                <a:uFillTx/>
                <a:latin typeface="+mn-lt"/>
              </a:rPr>
              <a:t>Return</a:t>
            </a:r>
            <a:r>
              <a:rPr kumimoji="0" lang="en-US" sz="2800" b="1" i="0" u="sng" strike="noStrike" kern="0" cap="none" spc="0" normalizeH="0" noProof="0" dirty="0" smtClean="0">
                <a:ln>
                  <a:noFill/>
                </a:ln>
                <a:solidFill>
                  <a:schemeClr val="tx1"/>
                </a:solidFill>
                <a:effectLst/>
                <a:uLnTx/>
                <a:uFillTx/>
                <a:latin typeface="+mn-lt"/>
              </a:rPr>
              <a:t> </a:t>
            </a:r>
            <a:r>
              <a:rPr kumimoji="0" lang="en-US" sz="2800" b="1" i="0" u="sng" strike="noStrike" kern="0" cap="none" spc="0" normalizeH="0" baseline="0" noProof="0" dirty="0" smtClean="0">
                <a:ln>
                  <a:noFill/>
                </a:ln>
                <a:solidFill>
                  <a:schemeClr val="tx1"/>
                </a:solidFill>
                <a:effectLst/>
                <a:uLnTx/>
                <a:uFillTx/>
                <a:latin typeface="+mn-lt"/>
              </a:rPr>
              <a:t>Probability</a:t>
            </a:r>
            <a:endParaRPr kumimoji="0" lang="en-US" sz="2800" b="1" i="0" u="none" strike="noStrike" kern="0" cap="none" spc="0" normalizeH="0" baseline="0" noProof="0" dirty="0" smtClean="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800" b="1" i="0" u="none" strike="noStrike" kern="0" cap="none" spc="0" normalizeH="0" baseline="0" noProof="0" dirty="0" smtClean="0">
                <a:ln>
                  <a:noFill/>
                </a:ln>
                <a:solidFill>
                  <a:schemeClr val="tx1"/>
                </a:solidFill>
                <a:effectLst/>
                <a:uLnTx/>
                <a:uFillTx/>
                <a:latin typeface="+mn-lt"/>
              </a:rPr>
              <a:t> 10%		.18</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800" b="1" i="0" u="none" strike="noStrike" kern="0" cap="none" spc="0" normalizeH="0" baseline="0" noProof="0" dirty="0" smtClean="0">
                <a:ln>
                  <a:noFill/>
                </a:ln>
                <a:solidFill>
                  <a:schemeClr val="tx1"/>
                </a:solidFill>
                <a:effectLst/>
                <a:uLnTx/>
                <a:uFillTx/>
                <a:latin typeface="+mn-lt"/>
              </a:rPr>
              <a:t> 20%		.20</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800" b="1" i="0" u="none" strike="noStrike" kern="0" cap="none" spc="0" normalizeH="0" baseline="0" noProof="0" dirty="0" smtClean="0">
                <a:ln>
                  <a:noFill/>
                </a:ln>
                <a:solidFill>
                  <a:schemeClr val="tx1"/>
                </a:solidFill>
                <a:effectLst/>
                <a:uLnTx/>
                <a:uFillTx/>
                <a:latin typeface="+mn-lt"/>
              </a:rPr>
              <a:t> 30%		.13</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800" b="1" i="0" u="none" strike="noStrike" kern="0" cap="none" spc="0" normalizeH="0" baseline="0" noProof="0" dirty="0" smtClean="0">
                <a:ln>
                  <a:noFill/>
                </a:ln>
                <a:solidFill>
                  <a:schemeClr val="tx1"/>
                </a:solidFill>
                <a:effectLst/>
                <a:uLnTx/>
                <a:uFillTx/>
                <a:latin typeface="+mn-lt"/>
              </a:rPr>
              <a:t> 40%		.12</a:t>
            </a:r>
          </a:p>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800" b="1" i="0" u="none" strike="noStrike" kern="0" cap="none" spc="0" normalizeH="0" baseline="0" noProof="0" dirty="0" smtClean="0">
                <a:ln>
                  <a:noFill/>
                </a:ln>
                <a:solidFill>
                  <a:schemeClr val="tx1"/>
                </a:solidFill>
                <a:effectLst/>
                <a:uLnTx/>
                <a:uFillTx/>
                <a:latin typeface="+mn-lt"/>
              </a:rPr>
              <a:t> 50%		.05</a:t>
            </a:r>
          </a:p>
        </p:txBody>
      </p:sp>
      <p:sp>
        <p:nvSpPr>
          <p:cNvPr id="3" name="Date Placeholder 2"/>
          <p:cNvSpPr>
            <a:spLocks noGrp="1"/>
          </p:cNvSpPr>
          <p:nvPr>
            <p:ph type="dt" sz="half" idx="2"/>
          </p:nvPr>
        </p:nvSpPr>
        <p:spPr/>
        <p:txBody>
          <a:bodyPr/>
          <a:lstStyle/>
          <a:p>
            <a:fld id="{2733695E-182C-45A0-A512-BBD23B6C0773}"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11" name="Slide Number Placeholder 10"/>
          <p:cNvSpPr>
            <a:spLocks noGrp="1"/>
          </p:cNvSpPr>
          <p:nvPr>
            <p:ph type="sldNum" sz="quarter" idx="4"/>
          </p:nvPr>
        </p:nvSpPr>
        <p:spPr/>
        <p:txBody>
          <a:bodyPr/>
          <a:lstStyle/>
          <a:p>
            <a:fld id="{B5387B5B-A4DF-467A-8FE4-AF2DB400330E}"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Rectangle 2"/>
          <p:cNvSpPr txBox="1">
            <a:spLocks noChangeArrowheads="1"/>
          </p:cNvSpPr>
          <p:nvPr/>
        </p:nvSpPr>
        <p:spPr>
          <a:xfrm>
            <a:off x="1470025" y="1035050"/>
            <a:ext cx="6324600" cy="762000"/>
          </a:xfrm>
          <a:prstGeom prst="rect">
            <a:avLst/>
          </a:prstGeom>
          <a:solidFill>
            <a:srgbClr val="F2F2F2">
              <a:alpha val="89804"/>
            </a:srgbClr>
          </a:solidFill>
          <a:effectLst/>
        </p:spPr>
        <p:txBody>
          <a:bodyPr lIns="92075" tIns="46038" rIns="92075" bIns="46038"/>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1" u="sng" strike="noStrike" kern="0" cap="none" spc="0" normalizeH="0" baseline="0" noProof="0" dirty="0" smtClean="0">
                <a:ln>
                  <a:noFill/>
                </a:ln>
                <a:effectLst>
                  <a:outerShdw blurRad="38100" dist="38100" dir="2700000" algn="tl">
                    <a:srgbClr val="C0C0C0"/>
                  </a:outerShdw>
                </a:effectLst>
                <a:uLnTx/>
                <a:uFillTx/>
                <a:latin typeface="+mj-lt"/>
                <a:ea typeface="+mj-ea"/>
                <a:cs typeface="+mj-cs"/>
              </a:rPr>
              <a:t>A.  Return (continued)</a:t>
            </a:r>
          </a:p>
        </p:txBody>
      </p:sp>
      <p:grpSp>
        <p:nvGrpSpPr>
          <p:cNvPr id="6" name="Group 4"/>
          <p:cNvGrpSpPr>
            <a:grpSpLocks/>
          </p:cNvGrpSpPr>
          <p:nvPr/>
        </p:nvGrpSpPr>
        <p:grpSpPr bwMode="auto">
          <a:xfrm>
            <a:off x="2139950" y="1954212"/>
            <a:ext cx="5092700" cy="1931987"/>
            <a:chOff x="-26" y="1305"/>
            <a:chExt cx="3208" cy="1009"/>
          </a:xfrm>
          <a:solidFill>
            <a:schemeClr val="bg1">
              <a:lumMod val="95000"/>
              <a:alpha val="80000"/>
            </a:schemeClr>
          </a:solidFill>
        </p:grpSpPr>
        <p:sp>
          <p:nvSpPr>
            <p:cNvPr id="9" name="Rectangle 5"/>
            <p:cNvSpPr>
              <a:spLocks noChangeArrowheads="1"/>
            </p:cNvSpPr>
            <p:nvPr/>
          </p:nvSpPr>
          <p:spPr bwMode="auto">
            <a:xfrm>
              <a:off x="-26" y="1305"/>
              <a:ext cx="3208" cy="826"/>
            </a:xfrm>
            <a:prstGeom prst="rect">
              <a:avLst/>
            </a:prstGeom>
            <a:solidFill>
              <a:schemeClr val="bg1">
                <a:lumMod val="95000"/>
              </a:schemeClr>
            </a:solidFill>
            <a:ln w="9525">
              <a:noFill/>
              <a:miter lim="800000"/>
              <a:headEnd/>
              <a:tailEnd/>
            </a:ln>
          </p:spPr>
          <p:txBody>
            <a:bodyPr wrap="none" lIns="92075" tIns="46038" rIns="92075" bIns="46038">
              <a:spAutoFit/>
            </a:bodyPr>
            <a:lstStyle/>
            <a:p>
              <a:r>
                <a:rPr lang="en-US" sz="8000" dirty="0"/>
                <a:t>EV = </a:t>
              </a:r>
              <a:r>
                <a:rPr lang="en-US" sz="8000" dirty="0">
                  <a:latin typeface="Symbol" pitchFamily="18" charset="2"/>
                </a:rPr>
                <a:t>S</a:t>
              </a:r>
              <a:r>
                <a:rPr lang="en-US" sz="8000" dirty="0"/>
                <a:t> </a:t>
              </a:r>
              <a:r>
                <a:rPr lang="en-US" sz="8000" dirty="0" err="1"/>
                <a:t>R</a:t>
              </a:r>
              <a:r>
                <a:rPr lang="en-US" sz="8000" baseline="-25000" dirty="0" err="1"/>
                <a:t>i</a:t>
              </a:r>
              <a:r>
                <a:rPr lang="en-US" sz="8000" dirty="0" err="1"/>
                <a:t>P</a:t>
              </a:r>
              <a:r>
                <a:rPr lang="en-US" sz="8000" baseline="-25000" dirty="0" err="1"/>
                <a:t>i</a:t>
              </a:r>
              <a:endParaRPr lang="en-US" sz="7200" baseline="-25000" dirty="0"/>
            </a:p>
          </p:txBody>
        </p:sp>
        <p:sp>
          <p:nvSpPr>
            <p:cNvPr id="10" name="Rectangle 6"/>
            <p:cNvSpPr>
              <a:spLocks noChangeArrowheads="1"/>
            </p:cNvSpPr>
            <p:nvPr/>
          </p:nvSpPr>
          <p:spPr bwMode="auto">
            <a:xfrm>
              <a:off x="2864" y="1910"/>
              <a:ext cx="116" cy="404"/>
            </a:xfrm>
            <a:prstGeom prst="rect">
              <a:avLst/>
            </a:prstGeom>
            <a:grpFill/>
            <a:ln w="9525">
              <a:noFill/>
              <a:miter lim="800000"/>
              <a:headEnd/>
              <a:tailEnd/>
            </a:ln>
          </p:spPr>
          <p:txBody>
            <a:bodyPr wrap="none" lIns="92075" tIns="46038" rIns="92075" bIns="46038">
              <a:spAutoFit/>
            </a:bodyPr>
            <a:lstStyle/>
            <a:p>
              <a:endParaRPr lang="en-US" sz="3600"/>
            </a:p>
          </p:txBody>
        </p:sp>
      </p:grpSp>
      <p:sp>
        <p:nvSpPr>
          <p:cNvPr id="12" name="Text Box 9"/>
          <p:cNvSpPr txBox="1">
            <a:spLocks noChangeArrowheads="1"/>
          </p:cNvSpPr>
          <p:nvPr/>
        </p:nvSpPr>
        <p:spPr bwMode="auto">
          <a:xfrm>
            <a:off x="4708525" y="1743075"/>
            <a:ext cx="361950" cy="519113"/>
          </a:xfrm>
          <a:prstGeom prst="rect">
            <a:avLst/>
          </a:prstGeom>
          <a:noFill/>
          <a:ln w="12700">
            <a:noFill/>
            <a:miter lim="800000"/>
            <a:headEnd type="none" w="sm" len="sm"/>
            <a:tailEnd type="none" w="sm" len="sm"/>
          </a:ln>
        </p:spPr>
        <p:txBody>
          <a:bodyPr wrap="none">
            <a:spAutoFit/>
          </a:bodyPr>
          <a:lstStyle/>
          <a:p>
            <a:r>
              <a:rPr lang="en-US" sz="2800" dirty="0"/>
              <a:t>n</a:t>
            </a:r>
          </a:p>
        </p:txBody>
      </p:sp>
      <p:sp>
        <p:nvSpPr>
          <p:cNvPr id="13" name="Text Box 8"/>
          <p:cNvSpPr txBox="1">
            <a:spLocks noChangeArrowheads="1"/>
          </p:cNvSpPr>
          <p:nvPr/>
        </p:nvSpPr>
        <p:spPr bwMode="auto">
          <a:xfrm>
            <a:off x="4632325" y="2886075"/>
            <a:ext cx="660400" cy="519113"/>
          </a:xfrm>
          <a:prstGeom prst="rect">
            <a:avLst/>
          </a:prstGeom>
          <a:noFill/>
          <a:ln w="12700">
            <a:noFill/>
            <a:miter lim="800000"/>
            <a:headEnd type="none" w="sm" len="sm"/>
            <a:tailEnd type="none" w="sm" len="sm"/>
          </a:ln>
          <a:effectLst/>
        </p:spPr>
        <p:txBody>
          <a:bodyPr wrap="none">
            <a:spAutoFit/>
          </a:bodyPr>
          <a:lstStyle/>
          <a:p>
            <a:pPr>
              <a:defRPr/>
            </a:pPr>
            <a:r>
              <a:rPr lang="en-US" sz="2800" dirty="0" err="1"/>
              <a:t>i</a:t>
            </a:r>
            <a:r>
              <a:rPr lang="en-US" sz="2800" dirty="0"/>
              <a:t>=1</a:t>
            </a:r>
            <a:endParaRPr lang="en-US" dirty="0">
              <a:effectLst>
                <a:outerShdw blurRad="38100" dist="38100" dir="2700000" algn="tl">
                  <a:srgbClr val="C0C0C0"/>
                </a:outerShdw>
              </a:effectLst>
            </a:endParaRPr>
          </a:p>
        </p:txBody>
      </p:sp>
      <p:sp>
        <p:nvSpPr>
          <p:cNvPr id="14" name="Rectangle 3"/>
          <p:cNvSpPr txBox="1">
            <a:spLocks noChangeArrowheads="1"/>
          </p:cNvSpPr>
          <p:nvPr/>
        </p:nvSpPr>
        <p:spPr>
          <a:xfrm>
            <a:off x="762000" y="3733800"/>
            <a:ext cx="7620000" cy="2133600"/>
          </a:xfrm>
          <a:prstGeom prst="rect">
            <a:avLst/>
          </a:prstGeom>
          <a:solidFill>
            <a:srgbClr val="F2F2F2"/>
          </a:solidFill>
        </p:spPr>
        <p:txBody>
          <a:bodyPr lIns="92075" tIns="46038" rIns="92075" bIns="46038"/>
          <a:lstStyle/>
          <a:p>
            <a:pPr marL="742950" marR="0" lvl="1" indent="-285750" algn="l" defTabSz="914400" rtl="0" eaLnBrk="0" fontAlgn="base" latinLnBrk="0" hangingPunct="0">
              <a:lnSpc>
                <a:spcPct val="100000"/>
              </a:lnSpc>
              <a:spcBef>
                <a:spcPct val="20000"/>
              </a:spcBef>
              <a:spcAft>
                <a:spcPct val="0"/>
              </a:spcAft>
              <a:buClr>
                <a:srgbClr val="000099"/>
              </a:buClr>
              <a:buSzTx/>
              <a:buFontTx/>
              <a:buNone/>
              <a:tabLst/>
              <a:defRPr/>
            </a:pPr>
            <a:r>
              <a:rPr kumimoji="0" lang="en-US" sz="2800" b="1" i="0" u="none" strike="noStrike" kern="0" cap="none" spc="0" normalizeH="0" baseline="0" noProof="0" dirty="0" smtClean="0">
                <a:ln>
                  <a:noFill/>
                </a:ln>
                <a:solidFill>
                  <a:schemeClr val="tx1"/>
                </a:solidFill>
                <a:effectLst/>
                <a:uLnTx/>
                <a:uFillTx/>
                <a:latin typeface="+mn-lt"/>
              </a:rPr>
              <a:t>EV   =	(-30)(.03) + (-20)(.06) + (-10)(.08)</a:t>
            </a:r>
            <a:br>
              <a:rPr kumimoji="0" lang="en-US" sz="2800" b="1" i="0" u="none" strike="noStrike" kern="0" cap="none" spc="0" normalizeH="0" baseline="0" noProof="0" dirty="0" smtClean="0">
                <a:ln>
                  <a:noFill/>
                </a:ln>
                <a:solidFill>
                  <a:schemeClr val="tx1"/>
                </a:solidFill>
                <a:effectLst/>
                <a:uLnTx/>
                <a:uFillTx/>
                <a:latin typeface="+mn-lt"/>
              </a:rPr>
            </a:br>
            <a:r>
              <a:rPr kumimoji="0" lang="en-US" sz="2800" b="1" i="0" u="none" strike="noStrike" kern="0" cap="none" spc="0" normalizeH="0" baseline="0" noProof="0" dirty="0" smtClean="0">
                <a:ln>
                  <a:noFill/>
                </a:ln>
                <a:solidFill>
                  <a:schemeClr val="tx1"/>
                </a:solidFill>
                <a:effectLst/>
                <a:uLnTx/>
                <a:uFillTx/>
                <a:latin typeface="+mn-lt"/>
              </a:rPr>
              <a:t>		+ (0)(.15) + (10)(.18) + (20)(.20)</a:t>
            </a:r>
            <a:br>
              <a:rPr kumimoji="0" lang="en-US" sz="2800" b="1" i="0" u="none" strike="noStrike" kern="0" cap="none" spc="0" normalizeH="0" baseline="0" noProof="0" dirty="0" smtClean="0">
                <a:ln>
                  <a:noFill/>
                </a:ln>
                <a:solidFill>
                  <a:schemeClr val="tx1"/>
                </a:solidFill>
                <a:effectLst/>
                <a:uLnTx/>
                <a:uFillTx/>
                <a:latin typeface="+mn-lt"/>
              </a:rPr>
            </a:br>
            <a:r>
              <a:rPr kumimoji="0" lang="en-US" sz="2800" b="1" i="0" u="none" strike="noStrike" kern="0" cap="none" spc="0" normalizeH="0" baseline="0" noProof="0" dirty="0" smtClean="0">
                <a:ln>
                  <a:noFill/>
                </a:ln>
                <a:solidFill>
                  <a:schemeClr val="tx1"/>
                </a:solidFill>
                <a:effectLst/>
                <a:uLnTx/>
                <a:uFillTx/>
                <a:latin typeface="+mn-lt"/>
              </a:rPr>
              <a:t>		+ (30)(.13) + (40)(.12) + (50)(.05)</a:t>
            </a:r>
          </a:p>
          <a:p>
            <a:pPr marL="742950" marR="0" lvl="1" indent="-285750" algn="ctr" defTabSz="914400" rtl="0" eaLnBrk="0" fontAlgn="base" latinLnBrk="0" hangingPunct="0">
              <a:lnSpc>
                <a:spcPct val="100000"/>
              </a:lnSpc>
              <a:spcBef>
                <a:spcPct val="20000"/>
              </a:spcBef>
              <a:spcAft>
                <a:spcPct val="0"/>
              </a:spcAft>
              <a:buClr>
                <a:srgbClr val="000099"/>
              </a:buClr>
              <a:buSzTx/>
              <a:buFontTx/>
              <a:buNone/>
              <a:tabLst/>
              <a:defRPr/>
            </a:pPr>
            <a:r>
              <a:rPr kumimoji="0" lang="en-US" sz="3600" b="1" i="0" u="none" strike="noStrike" kern="0" cap="none" spc="0" normalizeH="0" baseline="0" noProof="0" dirty="0" smtClean="0">
                <a:ln>
                  <a:noFill/>
                </a:ln>
                <a:solidFill>
                  <a:srgbClr val="FF0000"/>
                </a:solidFill>
                <a:effectLst/>
                <a:uLnTx/>
                <a:uFillTx/>
                <a:latin typeface="+mn-lt"/>
              </a:rPr>
              <a:t>EV   =	</a:t>
            </a:r>
            <a:r>
              <a:rPr kumimoji="0" lang="en-US" sz="3600" b="1" i="0" u="sng" strike="noStrike" kern="0" cap="none" spc="0" normalizeH="0" baseline="0" noProof="0" dirty="0" smtClean="0">
                <a:ln>
                  <a:noFill/>
                </a:ln>
                <a:solidFill>
                  <a:srgbClr val="FF0000"/>
                </a:solidFill>
                <a:effectLst/>
                <a:uLnTx/>
                <a:uFillTx/>
                <a:latin typeface="+mn-lt"/>
              </a:rPr>
              <a:t>14.1</a:t>
            </a:r>
            <a:r>
              <a:rPr kumimoji="0" lang="en-US" sz="3600" b="1" i="0" u="none" strike="noStrike" kern="0" cap="none" spc="0" normalizeH="0" baseline="0" noProof="0" dirty="0" smtClean="0">
                <a:ln>
                  <a:noFill/>
                </a:ln>
                <a:solidFill>
                  <a:srgbClr val="FF0000"/>
                </a:solidFill>
                <a:effectLst/>
                <a:uLnTx/>
                <a:uFillTx/>
                <a:latin typeface="+mn-lt"/>
              </a:rPr>
              <a:t>%</a:t>
            </a:r>
            <a:endParaRPr kumimoji="0" lang="en-US" sz="2800" b="1" i="0" u="none" strike="noStrike" kern="0" cap="none" spc="0" normalizeH="0" baseline="0" noProof="0" dirty="0" smtClean="0">
              <a:ln>
                <a:noFill/>
              </a:ln>
              <a:solidFill>
                <a:srgbClr val="FF0000"/>
              </a:solidFill>
              <a:effectLst/>
              <a:uLnTx/>
              <a:uFillTx/>
              <a:latin typeface="+mn-lt"/>
            </a:endParaRPr>
          </a:p>
        </p:txBody>
      </p:sp>
      <p:sp>
        <p:nvSpPr>
          <p:cNvPr id="3" name="Date Placeholder 2"/>
          <p:cNvSpPr>
            <a:spLocks noGrp="1"/>
          </p:cNvSpPr>
          <p:nvPr>
            <p:ph type="dt" sz="half" idx="2"/>
          </p:nvPr>
        </p:nvSpPr>
        <p:spPr/>
        <p:txBody>
          <a:bodyPr/>
          <a:lstStyle/>
          <a:p>
            <a:fld id="{22EFA34D-A0A8-4C07-BFB7-4E8EF76013A5}"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15" name="Slide Number Placeholder 14"/>
          <p:cNvSpPr>
            <a:spLocks noGrp="1"/>
          </p:cNvSpPr>
          <p:nvPr>
            <p:ph type="sldNum" sz="quarter" idx="4"/>
          </p:nvPr>
        </p:nvSpPr>
        <p:spPr/>
        <p:txBody>
          <a:bodyPr/>
          <a:lstStyle/>
          <a:p>
            <a:fld id="{B5387B5B-A4DF-467A-8FE4-AF2DB400330E}" type="slidenum">
              <a:rPr lang="en-US" smtClean="0"/>
              <a:pPr/>
              <a:t>5</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dissolve">
                                      <p:cBhvr>
                                        <p:cTn id="7" dur="500"/>
                                        <p:tgtEl>
                                          <p:spTgt spid="14">
                                            <p:txEl>
                                              <p:pRg st="0" end="0"/>
                                            </p:txEl>
                                          </p:spTgt>
                                        </p:tgtEl>
                                      </p:cBhvr>
                                    </p:animEffect>
                                  </p:childTnLst>
                                  <p:subTnLst>
                                    <p:animClr clrSpc="rgb" dir="cw">
                                      <p:cBhvr override="childStyle">
                                        <p:cTn dur="1" fill="hold" display="0" masterRel="nextClick" afterEffect="1"/>
                                        <p:tgtEl>
                                          <p:spTgt spid="14">
                                            <p:txEl>
                                              <p:pRg st="0" end="0"/>
                                            </p:txEl>
                                          </p:spTgt>
                                        </p:tgtEl>
                                        <p:attrNameLst>
                                          <p:attrName>ppt_c</p:attrName>
                                        </p:attrNameLst>
                                      </p:cBhvr>
                                      <p:to>
                                        <a:srgbClr val="919191"/>
                                      </p:to>
                                    </p:animClr>
                                  </p:subTnLst>
                                </p:cTn>
                              </p:par>
                              <p:par>
                                <p:cTn id="8" presetID="9" presetClass="entr" presetSubtype="0" fill="hold" grpId="0" nodeType="withEffect">
                                  <p:stCondLst>
                                    <p:cond delay="0"/>
                                  </p:stCondLst>
                                  <p:childTnLst>
                                    <p:set>
                                      <p:cBhvr>
                                        <p:cTn id="9" dur="1" fill="hold">
                                          <p:stCondLst>
                                            <p:cond delay="0"/>
                                          </p:stCondLst>
                                        </p:cTn>
                                        <p:tgtEl>
                                          <p:spTgt spid="14">
                                            <p:txEl>
                                              <p:pRg st="1" end="1"/>
                                            </p:txEl>
                                          </p:spTgt>
                                        </p:tgtEl>
                                        <p:attrNameLst>
                                          <p:attrName>style.visibility</p:attrName>
                                        </p:attrNameLst>
                                      </p:cBhvr>
                                      <p:to>
                                        <p:strVal val="visible"/>
                                      </p:to>
                                    </p:set>
                                    <p:animEffect transition="in" filter="dissolve">
                                      <p:cBhvr>
                                        <p:cTn id="10" dur="500"/>
                                        <p:tgtEl>
                                          <p:spTgt spid="14">
                                            <p:txEl>
                                              <p:pRg st="1" end="1"/>
                                            </p:txEl>
                                          </p:spTgt>
                                        </p:tgtEl>
                                      </p:cBhvr>
                                    </p:animEffect>
                                  </p:childTnLst>
                                  <p:subTnLst>
                                    <p:animClr clrSpc="rgb" dir="cw">
                                      <p:cBhvr override="childStyle">
                                        <p:cTn dur="1" fill="hold" display="0" masterRel="nextClick" afterEffect="1"/>
                                        <p:tgtEl>
                                          <p:spTgt spid="14">
                                            <p:txEl>
                                              <p:pRg st="1" end="1"/>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Rectangle 2"/>
          <p:cNvSpPr txBox="1">
            <a:spLocks noChangeArrowheads="1"/>
          </p:cNvSpPr>
          <p:nvPr/>
        </p:nvSpPr>
        <p:spPr>
          <a:xfrm>
            <a:off x="1752600" y="381000"/>
            <a:ext cx="6324600" cy="762000"/>
          </a:xfrm>
          <a:prstGeom prst="rect">
            <a:avLst/>
          </a:prstGeom>
          <a:solidFill>
            <a:srgbClr val="F2F2F2">
              <a:alpha val="89804"/>
            </a:srgbClr>
          </a:solidFill>
        </p:spPr>
        <p:txBody>
          <a:bodyPr lIns="92075" tIns="46038" rIns="92075" bIns="46038"/>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000" b="1" i="1" u="none" strike="noStrike" kern="0" cap="none" spc="0" normalizeH="0" baseline="0" noProof="0" dirty="0" smtClean="0">
                <a:ln>
                  <a:noFill/>
                </a:ln>
                <a:effectLst/>
                <a:uLnTx/>
                <a:uFillTx/>
                <a:latin typeface="+mj-lt"/>
                <a:ea typeface="+mj-ea"/>
                <a:cs typeface="+mj-cs"/>
              </a:rPr>
              <a:t>A.  Return (continued)</a:t>
            </a:r>
          </a:p>
        </p:txBody>
      </p:sp>
      <p:sp>
        <p:nvSpPr>
          <p:cNvPr id="6" name="Rectangle 3"/>
          <p:cNvSpPr txBox="1">
            <a:spLocks noChangeArrowheads="1"/>
          </p:cNvSpPr>
          <p:nvPr/>
        </p:nvSpPr>
        <p:spPr>
          <a:xfrm>
            <a:off x="1066800" y="1295400"/>
            <a:ext cx="7620000" cy="4953000"/>
          </a:xfrm>
          <a:prstGeom prst="rect">
            <a:avLst/>
          </a:prstGeom>
          <a:solidFill>
            <a:srgbClr val="F2F2F2">
              <a:alpha val="89804"/>
            </a:srgbClr>
          </a:solidFill>
        </p:spPr>
        <p:txBody>
          <a:bodyPr lIns="92075" tIns="46038" rIns="92075" bIns="46038"/>
          <a:lstStyle/>
          <a:p>
            <a:pPr marL="342900" marR="0" lvl="0" indent="-342900" algn="l" defTabSz="914400" rtl="0" eaLnBrk="0" fontAlgn="base" latinLnBrk="0" hangingPunct="0">
              <a:lnSpc>
                <a:spcPct val="90000"/>
              </a:lnSpc>
              <a:spcBef>
                <a:spcPct val="20000"/>
              </a:spcBef>
              <a:spcAft>
                <a:spcPct val="0"/>
              </a:spcAft>
              <a:buClr>
                <a:srgbClr val="000099"/>
              </a:buClr>
              <a:buSzTx/>
              <a:buFontTx/>
              <a:buChar char="•"/>
              <a:tabLst/>
              <a:defRPr/>
            </a:pPr>
            <a:r>
              <a:rPr kumimoji="0" lang="en-US" sz="3200" b="1" i="0" u="none" strike="noStrike" kern="0" cap="none" spc="0" normalizeH="0" baseline="0" noProof="0" dirty="0" smtClean="0">
                <a:ln>
                  <a:noFill/>
                </a:ln>
                <a:solidFill>
                  <a:schemeClr val="tx1"/>
                </a:solidFill>
                <a:effectLst/>
                <a:uLnTx/>
                <a:uFillTx/>
                <a:latin typeface="+mn-lt"/>
                <a:ea typeface="+mn-ea"/>
                <a:cs typeface="+mn-cs"/>
              </a:rPr>
              <a:t>5.  Measuring Return</a:t>
            </a:r>
          </a:p>
          <a:p>
            <a:pPr marL="742950" marR="0" lvl="1" indent="-285750" algn="l" defTabSz="914400" rtl="0" eaLnBrk="0" fontAlgn="base" latinLnBrk="0" hangingPunct="0">
              <a:lnSpc>
                <a:spcPct val="90000"/>
              </a:lnSpc>
              <a:spcBef>
                <a:spcPct val="20000"/>
              </a:spcBef>
              <a:spcAft>
                <a:spcPct val="0"/>
              </a:spcAft>
              <a:buClr>
                <a:srgbClr val="000099"/>
              </a:buClr>
              <a:buSzTx/>
              <a:buFontTx/>
              <a:buChar char="–"/>
              <a:tabLst/>
              <a:defRPr/>
            </a:pPr>
            <a:r>
              <a:rPr kumimoji="0" lang="en-US" sz="2800" b="1" i="0" u="none" strike="noStrike" kern="0" cap="none" spc="0" normalizeH="0" baseline="0" noProof="0" dirty="0" smtClean="0">
                <a:ln>
                  <a:noFill/>
                </a:ln>
                <a:solidFill>
                  <a:schemeClr val="tx1"/>
                </a:solidFill>
                <a:effectLst/>
                <a:uLnTx/>
                <a:uFillTx/>
                <a:latin typeface="+mn-lt"/>
              </a:rPr>
              <a:t>a.  Net Present Value</a:t>
            </a:r>
          </a:p>
          <a:p>
            <a:pPr marL="742950" marR="0" lvl="1" indent="-285750" algn="l" defTabSz="914400" rtl="0" eaLnBrk="0" fontAlgn="base" latinLnBrk="0" hangingPunct="0">
              <a:lnSpc>
                <a:spcPct val="90000"/>
              </a:lnSpc>
              <a:spcBef>
                <a:spcPct val="20000"/>
              </a:spcBef>
              <a:spcAft>
                <a:spcPct val="0"/>
              </a:spcAft>
              <a:buClr>
                <a:srgbClr val="000099"/>
              </a:buClr>
              <a:buSzTx/>
              <a:buFontTx/>
              <a:buChar char="–"/>
              <a:tabLst/>
              <a:defRPr/>
            </a:pPr>
            <a:r>
              <a:rPr kumimoji="0" lang="en-US" sz="2400" b="1" i="0" u="none" strike="noStrike" kern="0" cap="none" spc="0" normalizeH="0" baseline="0" noProof="0" dirty="0" smtClean="0">
                <a:ln>
                  <a:noFill/>
                </a:ln>
                <a:solidFill>
                  <a:schemeClr val="tx1"/>
                </a:solidFill>
                <a:effectLst/>
                <a:uLnTx/>
                <a:uFillTx/>
                <a:latin typeface="+mn-lt"/>
              </a:rPr>
              <a:t>Example: Suppose we are considering investing in an asset that yields $1000 in year one, $1100 in year two, $1500 in year three and $3200 in year four.</a:t>
            </a:r>
          </a:p>
          <a:p>
            <a:pPr marL="742950" marR="0" lvl="1" indent="-285750" algn="l" defTabSz="914400" rtl="0" eaLnBrk="0" fontAlgn="base" latinLnBrk="0" hangingPunct="0">
              <a:lnSpc>
                <a:spcPct val="90000"/>
              </a:lnSpc>
              <a:spcBef>
                <a:spcPct val="20000"/>
              </a:spcBef>
              <a:spcAft>
                <a:spcPct val="0"/>
              </a:spcAft>
              <a:buClr>
                <a:srgbClr val="000099"/>
              </a:buClr>
              <a:buSzTx/>
              <a:buFontTx/>
              <a:buChar char="–"/>
              <a:tabLst/>
              <a:defRPr/>
            </a:pPr>
            <a:r>
              <a:rPr kumimoji="0" lang="en-US" sz="2400" b="1" i="0" u="none" strike="noStrike" kern="0" cap="none" spc="0" normalizeH="0" baseline="0" noProof="0" dirty="0" smtClean="0">
                <a:ln>
                  <a:noFill/>
                </a:ln>
                <a:solidFill>
                  <a:schemeClr val="tx1"/>
                </a:solidFill>
                <a:effectLst/>
                <a:uLnTx/>
                <a:uFillTx/>
                <a:latin typeface="+mn-lt"/>
              </a:rPr>
              <a:t>If your required rate of return is 12%, and the asset costs $5000, determine the net present value.</a:t>
            </a:r>
          </a:p>
          <a:p>
            <a:pPr marL="742950" marR="0" lvl="1" indent="-285750" algn="l" defTabSz="914400" rtl="0" eaLnBrk="0" fontAlgn="base" latinLnBrk="0" hangingPunct="0">
              <a:lnSpc>
                <a:spcPct val="90000"/>
              </a:lnSpc>
              <a:spcBef>
                <a:spcPct val="20000"/>
              </a:spcBef>
              <a:spcAft>
                <a:spcPct val="0"/>
              </a:spcAft>
              <a:buClr>
                <a:srgbClr val="000099"/>
              </a:buClr>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rPr>
              <a:t>NPV   =	$1000/(1.12)</a:t>
            </a:r>
            <a:r>
              <a:rPr kumimoji="0" lang="en-US" sz="2400" b="1" i="0" u="none" strike="noStrike" kern="0" cap="none" spc="0" normalizeH="0" baseline="30000" noProof="0" dirty="0" smtClean="0">
                <a:ln>
                  <a:noFill/>
                </a:ln>
                <a:solidFill>
                  <a:schemeClr val="tx1"/>
                </a:solidFill>
                <a:effectLst/>
                <a:uLnTx/>
                <a:uFillTx/>
                <a:latin typeface="+mn-lt"/>
              </a:rPr>
              <a:t>1</a:t>
            </a:r>
            <a:r>
              <a:rPr kumimoji="0" lang="en-US" sz="2400" b="1" i="0" u="none" strike="noStrike" kern="0" cap="none" spc="0" normalizeH="0" baseline="0" noProof="0" dirty="0" smtClean="0">
                <a:ln>
                  <a:noFill/>
                </a:ln>
                <a:solidFill>
                  <a:schemeClr val="tx1"/>
                </a:solidFill>
                <a:effectLst/>
                <a:uLnTx/>
                <a:uFillTx/>
                <a:latin typeface="+mn-lt"/>
              </a:rPr>
              <a:t>  + $1100/(1.12)</a:t>
            </a:r>
            <a:r>
              <a:rPr kumimoji="0" lang="en-US" sz="2400" b="1" i="0" u="none" strike="noStrike" kern="0" cap="none" spc="0" normalizeH="0" baseline="30000" noProof="0" dirty="0" smtClean="0">
                <a:ln>
                  <a:noFill/>
                </a:ln>
                <a:solidFill>
                  <a:schemeClr val="tx1"/>
                </a:solidFill>
                <a:effectLst/>
                <a:uLnTx/>
                <a:uFillTx/>
                <a:latin typeface="+mn-lt"/>
              </a:rPr>
              <a:t>2</a:t>
            </a:r>
            <a:r>
              <a:rPr kumimoji="0" lang="en-US" sz="2400" b="1" i="0" u="none" strike="noStrike" kern="0" cap="none" spc="0" normalizeH="0" baseline="0" noProof="0" dirty="0" smtClean="0">
                <a:ln>
                  <a:noFill/>
                </a:ln>
                <a:solidFill>
                  <a:schemeClr val="tx1"/>
                </a:solidFill>
                <a:effectLst/>
                <a:uLnTx/>
                <a:uFillTx/>
                <a:latin typeface="+mn-lt"/>
              </a:rPr>
              <a:t/>
            </a:r>
            <a:br>
              <a:rPr kumimoji="0" lang="en-US" sz="2400" b="1" i="0" u="none" strike="noStrike" kern="0" cap="none" spc="0" normalizeH="0" baseline="0" noProof="0" dirty="0" smtClean="0">
                <a:ln>
                  <a:noFill/>
                </a:ln>
                <a:solidFill>
                  <a:schemeClr val="tx1"/>
                </a:solidFill>
                <a:effectLst/>
                <a:uLnTx/>
                <a:uFillTx/>
                <a:latin typeface="+mn-lt"/>
              </a:rPr>
            </a:br>
            <a:r>
              <a:rPr kumimoji="0" lang="en-US" sz="2400" b="1" i="0" u="none" strike="noStrike" kern="0" cap="none" spc="0" normalizeH="0" baseline="0" noProof="0" dirty="0" smtClean="0">
                <a:ln>
                  <a:noFill/>
                </a:ln>
                <a:solidFill>
                  <a:schemeClr val="tx1"/>
                </a:solidFill>
                <a:effectLst/>
                <a:uLnTx/>
                <a:uFillTx/>
                <a:latin typeface="+mn-lt"/>
              </a:rPr>
              <a:t>		+ $1500/(1.12)</a:t>
            </a:r>
            <a:r>
              <a:rPr kumimoji="0" lang="en-US" sz="2400" b="1" i="0" u="none" strike="noStrike" kern="0" cap="none" spc="0" normalizeH="0" baseline="30000" noProof="0" dirty="0" smtClean="0">
                <a:ln>
                  <a:noFill/>
                </a:ln>
                <a:solidFill>
                  <a:schemeClr val="tx1"/>
                </a:solidFill>
                <a:effectLst/>
                <a:uLnTx/>
                <a:uFillTx/>
                <a:latin typeface="+mn-lt"/>
              </a:rPr>
              <a:t>3</a:t>
            </a:r>
            <a:r>
              <a:rPr kumimoji="0" lang="en-US" sz="2400" b="1" i="0" u="none" strike="noStrike" kern="0" cap="none" spc="0" normalizeH="0" baseline="0" noProof="0" dirty="0" smtClean="0">
                <a:ln>
                  <a:noFill/>
                </a:ln>
                <a:solidFill>
                  <a:schemeClr val="tx1"/>
                </a:solidFill>
                <a:effectLst/>
                <a:uLnTx/>
                <a:uFillTx/>
                <a:latin typeface="+mn-lt"/>
              </a:rPr>
              <a:t>  + $3200/(1.12)</a:t>
            </a:r>
            <a:r>
              <a:rPr kumimoji="0" lang="en-US" sz="2400" b="1" i="0" u="none" strike="noStrike" kern="0" cap="none" spc="0" normalizeH="0" baseline="30000" noProof="0" dirty="0" smtClean="0">
                <a:ln>
                  <a:noFill/>
                </a:ln>
                <a:solidFill>
                  <a:schemeClr val="tx1"/>
                </a:solidFill>
                <a:effectLst/>
                <a:uLnTx/>
                <a:uFillTx/>
                <a:latin typeface="+mn-lt"/>
              </a:rPr>
              <a:t>4</a:t>
            </a:r>
            <a:br>
              <a:rPr kumimoji="0" lang="en-US" sz="2400" b="1" i="0" u="none" strike="noStrike" kern="0" cap="none" spc="0" normalizeH="0" baseline="30000" noProof="0" dirty="0" smtClean="0">
                <a:ln>
                  <a:noFill/>
                </a:ln>
                <a:solidFill>
                  <a:schemeClr val="tx1"/>
                </a:solidFill>
                <a:effectLst/>
                <a:uLnTx/>
                <a:uFillTx/>
                <a:latin typeface="+mn-lt"/>
              </a:rPr>
            </a:br>
            <a:r>
              <a:rPr kumimoji="0" lang="en-US" sz="2400" b="1" i="0" u="none" strike="noStrike" kern="0" cap="none" spc="0" normalizeH="0" baseline="0" noProof="0" dirty="0" smtClean="0">
                <a:ln>
                  <a:noFill/>
                </a:ln>
                <a:solidFill>
                  <a:schemeClr val="tx1"/>
                </a:solidFill>
                <a:effectLst/>
                <a:uLnTx/>
                <a:uFillTx/>
                <a:latin typeface="+mn-lt"/>
              </a:rPr>
              <a:t>		- $5000</a:t>
            </a:r>
          </a:p>
          <a:p>
            <a:pPr marL="742950" marR="0" lvl="1" indent="-285750" algn="l" defTabSz="914400" rtl="0" eaLnBrk="0" fontAlgn="base" latinLnBrk="0" hangingPunct="0">
              <a:lnSpc>
                <a:spcPct val="90000"/>
              </a:lnSpc>
              <a:spcBef>
                <a:spcPct val="20000"/>
              </a:spcBef>
              <a:spcAft>
                <a:spcPct val="0"/>
              </a:spcAft>
              <a:buClr>
                <a:srgbClr val="000099"/>
              </a:buClr>
              <a:buSzTx/>
              <a:buFontTx/>
              <a:buNone/>
              <a:tabLst/>
              <a:defRPr/>
            </a:pPr>
            <a:r>
              <a:rPr kumimoji="0" lang="en-US" sz="2800" b="1" i="0" u="none" strike="noStrike" kern="0" cap="none" spc="0" normalizeH="0" baseline="0" noProof="0" dirty="0" smtClean="0">
                <a:ln>
                  <a:noFill/>
                </a:ln>
                <a:solidFill>
                  <a:srgbClr val="FF0000"/>
                </a:solidFill>
                <a:effectLst/>
                <a:uLnTx/>
                <a:uFillTx/>
                <a:latin typeface="+mn-lt"/>
              </a:rPr>
              <a:t>NPV   =	-$128.90</a:t>
            </a:r>
          </a:p>
        </p:txBody>
      </p:sp>
      <p:sp>
        <p:nvSpPr>
          <p:cNvPr id="3" name="Date Placeholder 2"/>
          <p:cNvSpPr>
            <a:spLocks noGrp="1"/>
          </p:cNvSpPr>
          <p:nvPr>
            <p:ph type="dt" sz="half" idx="2"/>
          </p:nvPr>
        </p:nvSpPr>
        <p:spPr/>
        <p:txBody>
          <a:bodyPr/>
          <a:lstStyle/>
          <a:p>
            <a:fld id="{747BCE11-C2E0-4E43-BE3C-2BBC9E446AC9}"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9" name="Slide Number Placeholder 8"/>
          <p:cNvSpPr>
            <a:spLocks noGrp="1"/>
          </p:cNvSpPr>
          <p:nvPr>
            <p:ph type="sldNum" sz="quarter" idx="4"/>
          </p:nvPr>
        </p:nvSpPr>
        <p:spPr/>
        <p:txBody>
          <a:bodyPr/>
          <a:lstStyle/>
          <a:p>
            <a:fld id="{B5387B5B-A4DF-467A-8FE4-AF2DB400330E}" type="slidenum">
              <a:rPr lang="en-US" smtClean="0"/>
              <a:pPr/>
              <a:t>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subTnLst>
                                    <p:animClr clrSpc="rgb" dir="cw">
                                      <p:cBhvr override="childStyle">
                                        <p:cTn dur="1" fill="hold" display="0" masterRel="nextClick" afterEffect="1"/>
                                        <p:tgtEl>
                                          <p:spTgt spid="6">
                                            <p:txEl>
                                              <p:pRg st="0" end="0"/>
                                            </p:txEl>
                                          </p:spTgt>
                                        </p:tgtEl>
                                        <p:attrNameLst>
                                          <p:attrName>ppt_c</p:attrName>
                                        </p:attrNameLst>
                                      </p:cBhvr>
                                      <p:to>
                                        <a:srgbClr val="919191"/>
                                      </p:to>
                                    </p:animClr>
                                  </p:subTnLst>
                                </p:cTn>
                              </p:par>
                              <p:par>
                                <p:cTn id="8" presetID="9" presetClass="entr" presetSubtype="0"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dissolve">
                                      <p:cBhvr>
                                        <p:cTn id="10" dur="500"/>
                                        <p:tgtEl>
                                          <p:spTgt spid="6">
                                            <p:txEl>
                                              <p:pRg st="1" end="1"/>
                                            </p:txEl>
                                          </p:spTgt>
                                        </p:tgtEl>
                                      </p:cBhvr>
                                    </p:animEffect>
                                  </p:childTnLst>
                                  <p:subTnLst>
                                    <p:animClr clrSpc="rgb" dir="cw">
                                      <p:cBhvr override="childStyle">
                                        <p:cTn dur="1" fill="hold" display="0" masterRel="nextClick" afterEffect="1"/>
                                        <p:tgtEl>
                                          <p:spTgt spid="6">
                                            <p:txEl>
                                              <p:pRg st="1" end="1"/>
                                            </p:txEl>
                                          </p:spTgt>
                                        </p:tgtEl>
                                        <p:attrNameLst>
                                          <p:attrName>ppt_c</p:attrName>
                                        </p:attrNameLst>
                                      </p:cBhvr>
                                      <p:to>
                                        <a:srgbClr val="919191"/>
                                      </p:to>
                                    </p:animClr>
                                  </p:subTnLst>
                                </p:cTn>
                              </p:par>
                              <p:par>
                                <p:cTn id="11" presetID="9"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dissolve">
                                      <p:cBhvr>
                                        <p:cTn id="13" dur="500"/>
                                        <p:tgtEl>
                                          <p:spTgt spid="6">
                                            <p:txEl>
                                              <p:pRg st="2" end="2"/>
                                            </p:txEl>
                                          </p:spTgt>
                                        </p:tgtEl>
                                      </p:cBhvr>
                                    </p:animEffect>
                                  </p:childTnLst>
                                  <p:subTnLst>
                                    <p:animClr clrSpc="rgb" dir="cw">
                                      <p:cBhvr override="childStyle">
                                        <p:cTn dur="1" fill="hold" display="0" masterRel="nextClick" afterEffect="1"/>
                                        <p:tgtEl>
                                          <p:spTgt spid="6">
                                            <p:txEl>
                                              <p:pRg st="2" end="2"/>
                                            </p:txEl>
                                          </p:spTgt>
                                        </p:tgtEl>
                                        <p:attrNameLst>
                                          <p:attrName>ppt_c</p:attrName>
                                        </p:attrNameLst>
                                      </p:cBhvr>
                                      <p:to>
                                        <a:srgbClr val="919191"/>
                                      </p:to>
                                    </p:animClr>
                                  </p:subTnLst>
                                </p:cTn>
                              </p:par>
                              <p:par>
                                <p:cTn id="14" presetID="9" presetClass="entr" presetSubtype="0" fill="hold" grpId="0"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dissolve">
                                      <p:cBhvr>
                                        <p:cTn id="16" dur="500"/>
                                        <p:tgtEl>
                                          <p:spTgt spid="6">
                                            <p:txEl>
                                              <p:pRg st="3" end="3"/>
                                            </p:txEl>
                                          </p:spTgt>
                                        </p:tgtEl>
                                      </p:cBhvr>
                                    </p:animEffect>
                                  </p:childTnLst>
                                  <p:subTnLst>
                                    <p:animClr clrSpc="rgb" dir="cw">
                                      <p:cBhvr override="childStyle">
                                        <p:cTn dur="1" fill="hold" display="0" masterRel="nextClick" afterEffect="1"/>
                                        <p:tgtEl>
                                          <p:spTgt spid="6">
                                            <p:txEl>
                                              <p:pRg st="3" end="3"/>
                                            </p:txEl>
                                          </p:spTgt>
                                        </p:tgtEl>
                                        <p:attrNameLst>
                                          <p:attrName>ppt_c</p:attrName>
                                        </p:attrNameLst>
                                      </p:cBhvr>
                                      <p:to>
                                        <a:srgbClr val="919191"/>
                                      </p:to>
                                    </p:animClr>
                                  </p:subTnLst>
                                </p:cTn>
                              </p:par>
                              <p:par>
                                <p:cTn id="17" presetID="9" presetClass="entr" presetSubtype="0" fill="hold" grpId="0"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dissolve">
                                      <p:cBhvr>
                                        <p:cTn id="19" dur="500"/>
                                        <p:tgtEl>
                                          <p:spTgt spid="6">
                                            <p:txEl>
                                              <p:pRg st="4" end="4"/>
                                            </p:txEl>
                                          </p:spTgt>
                                        </p:tgtEl>
                                      </p:cBhvr>
                                    </p:animEffect>
                                  </p:childTnLst>
                                  <p:subTnLst>
                                    <p:animClr clrSpc="rgb" dir="cw">
                                      <p:cBhvr override="childStyle">
                                        <p:cTn dur="1" fill="hold" display="0" masterRel="nextClick" afterEffect="1"/>
                                        <p:tgtEl>
                                          <p:spTgt spid="6">
                                            <p:txEl>
                                              <p:pRg st="4" end="4"/>
                                            </p:txEl>
                                          </p:spTgt>
                                        </p:tgtEl>
                                        <p:attrNameLst>
                                          <p:attrName>ppt_c</p:attrName>
                                        </p:attrNameLst>
                                      </p:cBhvr>
                                      <p:to>
                                        <a:srgbClr val="919191"/>
                                      </p:to>
                                    </p:animClr>
                                  </p:subTnLst>
                                </p:cTn>
                              </p:par>
                              <p:par>
                                <p:cTn id="20" presetID="9" presetClass="entr" presetSubtype="0" fill="hold" grpId="0" nodeType="with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dissolve">
                                      <p:cBhvr>
                                        <p:cTn id="22" dur="500"/>
                                        <p:tgtEl>
                                          <p:spTgt spid="6">
                                            <p:txEl>
                                              <p:pRg st="5" end="5"/>
                                            </p:txEl>
                                          </p:spTgt>
                                        </p:tgtEl>
                                      </p:cBhvr>
                                    </p:animEffect>
                                  </p:childTnLst>
                                  <p:subTnLst>
                                    <p:animClr clrSpc="rgb" dir="cw">
                                      <p:cBhvr override="childStyle">
                                        <p:cTn dur="1" fill="hold" display="0" masterRel="nextClick" afterEffect="1"/>
                                        <p:tgtEl>
                                          <p:spTgt spid="6">
                                            <p:txEl>
                                              <p:pRg st="5" end="5"/>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Rectangle 3"/>
          <p:cNvSpPr txBox="1">
            <a:spLocks noChangeArrowheads="1"/>
          </p:cNvSpPr>
          <p:nvPr/>
        </p:nvSpPr>
        <p:spPr>
          <a:xfrm>
            <a:off x="1524000" y="457200"/>
            <a:ext cx="6324600" cy="762000"/>
          </a:xfrm>
          <a:prstGeom prst="rect">
            <a:avLst/>
          </a:prstGeom>
          <a:noFill/>
        </p:spPr>
        <p:txBody>
          <a:bodyPr lIns="92075" tIns="46038" rIns="92075" bIns="46038"/>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000" b="1" i="1"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mj-lt"/>
                <a:ea typeface="+mj-ea"/>
                <a:cs typeface="+mj-cs"/>
              </a:rPr>
              <a:t>A.  Return (continued)</a:t>
            </a:r>
          </a:p>
        </p:txBody>
      </p:sp>
      <p:sp>
        <p:nvSpPr>
          <p:cNvPr id="6" name="Rectangle 4"/>
          <p:cNvSpPr txBox="1">
            <a:spLocks noChangeArrowheads="1"/>
          </p:cNvSpPr>
          <p:nvPr/>
        </p:nvSpPr>
        <p:spPr>
          <a:xfrm>
            <a:off x="533400" y="1371600"/>
            <a:ext cx="7772400" cy="4495800"/>
          </a:xfrm>
          <a:prstGeom prst="rect">
            <a:avLst/>
          </a:prstGeom>
          <a:solidFill>
            <a:srgbClr val="FFFFFF">
              <a:alpha val="89804"/>
            </a:srgbClr>
          </a:solidFill>
        </p:spPr>
        <p:txBody>
          <a:bodyPr lIns="92075" tIns="46038" rIns="92075" bIns="46038"/>
          <a:lstStyle/>
          <a:p>
            <a:pPr marL="742950" marR="0" lvl="1" indent="-285750" algn="l" defTabSz="914400" rtl="0" eaLnBrk="0" fontAlgn="base" latinLnBrk="0" hangingPunct="0">
              <a:lnSpc>
                <a:spcPct val="90000"/>
              </a:lnSpc>
              <a:spcBef>
                <a:spcPct val="20000"/>
              </a:spcBef>
              <a:spcAft>
                <a:spcPct val="0"/>
              </a:spcAft>
              <a:buClr>
                <a:srgbClr val="000099"/>
              </a:buClr>
              <a:buSzTx/>
              <a:buFontTx/>
              <a:buChar char="–"/>
              <a:tabLst/>
              <a:defRPr/>
            </a:pPr>
            <a:r>
              <a:rPr kumimoji="0" lang="en-US" sz="2800" b="1" i="0" u="none" strike="noStrike" kern="0" cap="none" spc="0" normalizeH="0" baseline="0" noProof="0" dirty="0" smtClean="0">
                <a:ln>
                  <a:noFill/>
                </a:ln>
                <a:solidFill>
                  <a:schemeClr val="tx1"/>
                </a:solidFill>
                <a:effectLst/>
                <a:uLnTx/>
                <a:uFillTx/>
                <a:latin typeface="+mn-lt"/>
              </a:rPr>
              <a:t>c.  Internal Rate of Return</a:t>
            </a:r>
          </a:p>
          <a:p>
            <a:pPr marL="742950" marR="0" lvl="1" indent="-285750" algn="l" defTabSz="914400" rtl="0" eaLnBrk="0" fontAlgn="base" latinLnBrk="0" hangingPunct="0">
              <a:lnSpc>
                <a:spcPct val="90000"/>
              </a:lnSpc>
              <a:spcBef>
                <a:spcPct val="20000"/>
              </a:spcBef>
              <a:spcAft>
                <a:spcPct val="0"/>
              </a:spcAft>
              <a:buClr>
                <a:srgbClr val="000099"/>
              </a:buClr>
              <a:buSzTx/>
              <a:buFontTx/>
              <a:buChar char="–"/>
              <a:tabLst/>
              <a:defRPr/>
            </a:pPr>
            <a:r>
              <a:rPr kumimoji="0" lang="en-US" sz="2800" b="1" i="0" u="none" strike="noStrike" kern="0" cap="none" spc="0" normalizeH="0" baseline="0" noProof="0" dirty="0" smtClean="0">
                <a:ln>
                  <a:noFill/>
                </a:ln>
                <a:solidFill>
                  <a:schemeClr val="tx1"/>
                </a:solidFill>
                <a:effectLst/>
                <a:uLnTx/>
                <a:uFillTx/>
                <a:latin typeface="+mn-lt"/>
              </a:rPr>
              <a:t>d.  Modified  Internal Rate of Return</a:t>
            </a:r>
          </a:p>
          <a:p>
            <a:pPr marL="742950" marR="0" lvl="1" indent="-285750" algn="l" defTabSz="914400" rtl="0" eaLnBrk="0" fontAlgn="base" latinLnBrk="0" hangingPunct="0">
              <a:lnSpc>
                <a:spcPct val="90000"/>
              </a:lnSpc>
              <a:spcBef>
                <a:spcPct val="20000"/>
              </a:spcBef>
              <a:spcAft>
                <a:spcPct val="0"/>
              </a:spcAft>
              <a:buClr>
                <a:srgbClr val="000099"/>
              </a:buClr>
              <a:buSzTx/>
              <a:buFontTx/>
              <a:buChar char="–"/>
              <a:tabLst/>
              <a:defRPr/>
            </a:pPr>
            <a:r>
              <a:rPr kumimoji="0" lang="en-US" sz="2800" b="1" i="0" u="none" strike="noStrike" kern="0" cap="none" spc="0" normalizeH="0" baseline="0" noProof="0" dirty="0" smtClean="0">
                <a:ln>
                  <a:noFill/>
                </a:ln>
                <a:solidFill>
                  <a:schemeClr val="tx1"/>
                </a:solidFill>
                <a:effectLst/>
                <a:uLnTx/>
                <a:uFillTx/>
                <a:latin typeface="+mn-lt"/>
              </a:rPr>
              <a:t>Example:  MIRR</a:t>
            </a:r>
            <a:br>
              <a:rPr kumimoji="0" lang="en-US" sz="2800" b="1" i="0" u="none" strike="noStrike" kern="0" cap="none" spc="0" normalizeH="0" baseline="0" noProof="0" dirty="0" smtClean="0">
                <a:ln>
                  <a:noFill/>
                </a:ln>
                <a:solidFill>
                  <a:schemeClr val="tx1"/>
                </a:solidFill>
                <a:effectLst/>
                <a:uLnTx/>
                <a:uFillTx/>
                <a:latin typeface="+mn-lt"/>
              </a:rPr>
            </a:br>
            <a:r>
              <a:rPr kumimoji="0" lang="en-US" sz="2400" b="1" i="0" u="none" strike="noStrike" kern="0" cap="none" spc="0" normalizeH="0" baseline="0" noProof="0" dirty="0" smtClean="0">
                <a:ln>
                  <a:noFill/>
                </a:ln>
                <a:solidFill>
                  <a:schemeClr val="tx1"/>
                </a:solidFill>
                <a:effectLst/>
                <a:uLnTx/>
                <a:uFillTx/>
                <a:latin typeface="+mn-lt"/>
              </a:rPr>
              <a:t>$5000(1 + MIRR)</a:t>
            </a:r>
            <a:r>
              <a:rPr kumimoji="0" lang="en-US" sz="2400" b="1" i="0" u="none" strike="noStrike" kern="0" cap="none" spc="0" normalizeH="0" baseline="30000" noProof="0" dirty="0" smtClean="0">
                <a:ln>
                  <a:noFill/>
                </a:ln>
                <a:solidFill>
                  <a:schemeClr val="tx1"/>
                </a:solidFill>
                <a:effectLst/>
                <a:uLnTx/>
                <a:uFillTx/>
                <a:latin typeface="+mn-lt"/>
              </a:rPr>
              <a:t>4</a:t>
            </a:r>
            <a:r>
              <a:rPr kumimoji="0" lang="en-US" sz="2400" b="1" i="0" u="none" strike="noStrike" kern="0" cap="none" spc="0" normalizeH="0" baseline="0" noProof="0" dirty="0" smtClean="0">
                <a:ln>
                  <a:noFill/>
                </a:ln>
                <a:solidFill>
                  <a:schemeClr val="tx1"/>
                </a:solidFill>
                <a:effectLst/>
                <a:uLnTx/>
                <a:uFillTx/>
                <a:latin typeface="+mn-lt"/>
              </a:rPr>
              <a:t> = $1000(1.06)</a:t>
            </a:r>
            <a:r>
              <a:rPr kumimoji="0" lang="en-US" sz="2400" b="1" i="0" u="none" strike="noStrike" kern="0" cap="none" spc="0" normalizeH="0" baseline="30000" noProof="0" dirty="0" smtClean="0">
                <a:ln>
                  <a:noFill/>
                </a:ln>
                <a:solidFill>
                  <a:schemeClr val="tx1"/>
                </a:solidFill>
                <a:effectLst/>
                <a:uLnTx/>
                <a:uFillTx/>
                <a:latin typeface="+mn-lt"/>
              </a:rPr>
              <a:t>3</a:t>
            </a:r>
            <a:r>
              <a:rPr kumimoji="0" lang="en-US" sz="2400" b="1" i="0" u="none" strike="noStrike" kern="0" cap="none" spc="0" normalizeH="0" baseline="0" noProof="0" dirty="0" smtClean="0">
                <a:ln>
                  <a:noFill/>
                </a:ln>
                <a:solidFill>
                  <a:schemeClr val="tx1"/>
                </a:solidFill>
                <a:effectLst/>
                <a:uLnTx/>
                <a:uFillTx/>
                <a:latin typeface="+mn-lt"/>
              </a:rPr>
              <a:t> + $1100(1.06)</a:t>
            </a:r>
            <a:r>
              <a:rPr kumimoji="0" lang="en-US" sz="2400" b="1" i="0" u="none" strike="noStrike" kern="0" cap="none" spc="0" normalizeH="0" baseline="30000" noProof="0" dirty="0" smtClean="0">
                <a:ln>
                  <a:noFill/>
                </a:ln>
                <a:solidFill>
                  <a:schemeClr val="tx1"/>
                </a:solidFill>
                <a:effectLst/>
                <a:uLnTx/>
                <a:uFillTx/>
                <a:latin typeface="+mn-lt"/>
              </a:rPr>
              <a:t>2</a:t>
            </a:r>
            <a:r>
              <a:rPr kumimoji="0" lang="en-US" sz="2400" b="1" i="0" u="none" strike="noStrike" kern="0" cap="none" spc="0" normalizeH="0" baseline="0" noProof="0" dirty="0" smtClean="0">
                <a:ln>
                  <a:noFill/>
                </a:ln>
                <a:solidFill>
                  <a:schemeClr val="tx1"/>
                </a:solidFill>
                <a:effectLst/>
                <a:uLnTx/>
                <a:uFillTx/>
                <a:latin typeface="+mn-lt"/>
              </a:rPr>
              <a:t> </a:t>
            </a:r>
            <a:br>
              <a:rPr kumimoji="0" lang="en-US" sz="2400" b="1" i="0" u="none" strike="noStrike" kern="0" cap="none" spc="0" normalizeH="0" baseline="0" noProof="0" dirty="0" smtClean="0">
                <a:ln>
                  <a:noFill/>
                </a:ln>
                <a:solidFill>
                  <a:schemeClr val="tx1"/>
                </a:solidFill>
                <a:effectLst/>
                <a:uLnTx/>
                <a:uFillTx/>
                <a:latin typeface="+mn-lt"/>
              </a:rPr>
            </a:br>
            <a:r>
              <a:rPr kumimoji="0" lang="en-US" sz="2400" b="1" i="0" u="none" strike="noStrike" kern="0" cap="none" spc="0" normalizeH="0" baseline="0" noProof="0" dirty="0" smtClean="0">
                <a:ln>
                  <a:noFill/>
                </a:ln>
                <a:solidFill>
                  <a:schemeClr val="tx1"/>
                </a:solidFill>
                <a:effectLst/>
                <a:uLnTx/>
                <a:uFillTx/>
                <a:latin typeface="+mn-lt"/>
              </a:rPr>
              <a:t>			   + $1500(1.06)</a:t>
            </a:r>
            <a:r>
              <a:rPr kumimoji="0" lang="en-US" sz="2400" b="1" i="0" u="none" strike="noStrike" kern="0" cap="none" spc="0" normalizeH="0" baseline="30000" noProof="0" dirty="0" smtClean="0">
                <a:ln>
                  <a:noFill/>
                </a:ln>
                <a:solidFill>
                  <a:schemeClr val="tx1"/>
                </a:solidFill>
                <a:effectLst/>
                <a:uLnTx/>
                <a:uFillTx/>
                <a:latin typeface="+mn-lt"/>
              </a:rPr>
              <a:t>1</a:t>
            </a:r>
            <a:r>
              <a:rPr kumimoji="0" lang="en-US" sz="2400" b="1" i="0" u="none" strike="noStrike" kern="0" cap="none" spc="0" normalizeH="0" baseline="0" noProof="0" dirty="0" smtClean="0">
                <a:ln>
                  <a:noFill/>
                </a:ln>
                <a:solidFill>
                  <a:schemeClr val="tx1"/>
                </a:solidFill>
                <a:effectLst/>
                <a:uLnTx/>
                <a:uFillTx/>
                <a:latin typeface="+mn-lt"/>
              </a:rPr>
              <a:t>  + $3200</a:t>
            </a:r>
          </a:p>
          <a:p>
            <a:pPr marL="742950" marR="0" lvl="1" indent="-285750" algn="l" defTabSz="914400" rtl="0" eaLnBrk="0" fontAlgn="base" latinLnBrk="0" hangingPunct="0">
              <a:lnSpc>
                <a:spcPct val="90000"/>
              </a:lnSpc>
              <a:spcBef>
                <a:spcPct val="20000"/>
              </a:spcBef>
              <a:spcAft>
                <a:spcPct val="0"/>
              </a:spcAft>
              <a:buClr>
                <a:srgbClr val="000099"/>
              </a:buClr>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rPr>
              <a:t>$5000(1 + MIRR)</a:t>
            </a:r>
            <a:r>
              <a:rPr kumimoji="0" lang="en-US" sz="2400" b="1" i="0" u="none" strike="noStrike" kern="0" cap="none" spc="0" normalizeH="0" baseline="30000" noProof="0" dirty="0" smtClean="0">
                <a:ln>
                  <a:noFill/>
                </a:ln>
                <a:solidFill>
                  <a:schemeClr val="tx1"/>
                </a:solidFill>
                <a:effectLst/>
                <a:uLnTx/>
                <a:uFillTx/>
                <a:latin typeface="+mn-lt"/>
              </a:rPr>
              <a:t>4</a:t>
            </a:r>
            <a:r>
              <a:rPr kumimoji="0" lang="en-US" sz="2400" b="1" i="0" u="none" strike="noStrike" kern="0" cap="none" spc="0" normalizeH="0" baseline="0" noProof="0" dirty="0" smtClean="0">
                <a:ln>
                  <a:noFill/>
                </a:ln>
                <a:solidFill>
                  <a:schemeClr val="tx1"/>
                </a:solidFill>
                <a:effectLst/>
                <a:uLnTx/>
                <a:uFillTx/>
                <a:latin typeface="+mn-lt"/>
              </a:rPr>
              <a:t> = $1191 + $1236 + $1590 + $3200</a:t>
            </a:r>
          </a:p>
          <a:p>
            <a:pPr marL="742950" marR="0" lvl="1" indent="-285750" algn="l" defTabSz="914400" rtl="0" eaLnBrk="0" fontAlgn="base" latinLnBrk="0" hangingPunct="0">
              <a:lnSpc>
                <a:spcPct val="90000"/>
              </a:lnSpc>
              <a:spcBef>
                <a:spcPct val="20000"/>
              </a:spcBef>
              <a:spcAft>
                <a:spcPct val="0"/>
              </a:spcAft>
              <a:buClr>
                <a:srgbClr val="000099"/>
              </a:buClr>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rPr>
              <a:t>$5000(1 + MIRR)</a:t>
            </a:r>
            <a:r>
              <a:rPr kumimoji="0" lang="en-US" sz="2400" b="1" i="0" u="none" strike="noStrike" kern="0" cap="none" spc="0" normalizeH="0" baseline="30000" noProof="0" dirty="0" smtClean="0">
                <a:ln>
                  <a:noFill/>
                </a:ln>
                <a:solidFill>
                  <a:schemeClr val="tx1"/>
                </a:solidFill>
                <a:effectLst/>
                <a:uLnTx/>
                <a:uFillTx/>
                <a:latin typeface="+mn-lt"/>
              </a:rPr>
              <a:t>4</a:t>
            </a:r>
            <a:r>
              <a:rPr kumimoji="0" lang="en-US" sz="2400" b="1" i="0" u="none" strike="noStrike" kern="0" cap="none" spc="0" normalizeH="0" baseline="0" noProof="0" dirty="0" smtClean="0">
                <a:ln>
                  <a:noFill/>
                </a:ln>
                <a:solidFill>
                  <a:schemeClr val="tx1"/>
                </a:solidFill>
                <a:effectLst/>
                <a:uLnTx/>
                <a:uFillTx/>
                <a:latin typeface="+mn-lt"/>
              </a:rPr>
              <a:t> = $7217</a:t>
            </a:r>
          </a:p>
          <a:p>
            <a:pPr marL="742950" marR="0" lvl="1" indent="-285750" algn="l" defTabSz="914400" rtl="0" eaLnBrk="0" fontAlgn="base" latinLnBrk="0" hangingPunct="0">
              <a:lnSpc>
                <a:spcPct val="90000"/>
              </a:lnSpc>
              <a:spcBef>
                <a:spcPct val="20000"/>
              </a:spcBef>
              <a:spcAft>
                <a:spcPct val="0"/>
              </a:spcAft>
              <a:buClr>
                <a:srgbClr val="000099"/>
              </a:buClr>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rPr>
              <a:t>		      [(1 + MIRR)</a:t>
            </a:r>
            <a:r>
              <a:rPr kumimoji="0" lang="en-US" sz="2400" b="1" i="0" u="none" strike="noStrike" kern="0" cap="none" spc="0" normalizeH="0" baseline="30000" noProof="0" dirty="0" smtClean="0">
                <a:ln>
                  <a:noFill/>
                </a:ln>
                <a:solidFill>
                  <a:schemeClr val="tx1"/>
                </a:solidFill>
                <a:effectLst/>
                <a:uLnTx/>
                <a:uFillTx/>
                <a:latin typeface="+mn-lt"/>
              </a:rPr>
              <a:t>4</a:t>
            </a:r>
            <a:r>
              <a:rPr kumimoji="0" lang="en-US" sz="2400" b="1" i="0" u="none" strike="noStrike" kern="0" cap="none" spc="0" normalizeH="0" baseline="0" noProof="0" dirty="0" smtClean="0">
                <a:ln>
                  <a:noFill/>
                </a:ln>
                <a:solidFill>
                  <a:schemeClr val="tx1"/>
                </a:solidFill>
                <a:effectLst/>
                <a:uLnTx/>
                <a:uFillTx/>
                <a:latin typeface="+mn-lt"/>
              </a:rPr>
              <a:t>]</a:t>
            </a:r>
            <a:r>
              <a:rPr kumimoji="0" lang="en-US" sz="2400" b="1" i="0" u="none" strike="noStrike" kern="0" cap="none" spc="0" normalizeH="0" baseline="30000" noProof="0" dirty="0" smtClean="0">
                <a:ln>
                  <a:noFill/>
                </a:ln>
                <a:solidFill>
                  <a:schemeClr val="tx1"/>
                </a:solidFill>
                <a:effectLst/>
                <a:uLnTx/>
                <a:uFillTx/>
                <a:latin typeface="+mn-lt"/>
              </a:rPr>
              <a:t>1/4</a:t>
            </a:r>
            <a:r>
              <a:rPr kumimoji="0" lang="en-US" sz="2400" b="1" i="0" u="none" strike="noStrike" kern="0" cap="none" spc="0" normalizeH="0" baseline="0" noProof="0" dirty="0" smtClean="0">
                <a:ln>
                  <a:noFill/>
                </a:ln>
                <a:solidFill>
                  <a:schemeClr val="tx1"/>
                </a:solidFill>
                <a:effectLst/>
                <a:uLnTx/>
                <a:uFillTx/>
                <a:latin typeface="+mn-lt"/>
              </a:rPr>
              <a:t> = [1.4434]</a:t>
            </a:r>
            <a:r>
              <a:rPr kumimoji="0" lang="en-US" sz="2400" b="1" i="0" u="none" strike="noStrike" kern="0" cap="none" spc="0" normalizeH="0" baseline="30000" noProof="0" dirty="0" smtClean="0">
                <a:ln>
                  <a:noFill/>
                </a:ln>
                <a:solidFill>
                  <a:schemeClr val="tx1"/>
                </a:solidFill>
                <a:effectLst/>
                <a:uLnTx/>
                <a:uFillTx/>
                <a:latin typeface="+mn-lt"/>
              </a:rPr>
              <a:t>1/4</a:t>
            </a:r>
          </a:p>
          <a:p>
            <a:pPr marL="742950" marR="0" lvl="1" indent="-285750" algn="l" defTabSz="914400" rtl="0" eaLnBrk="0" fontAlgn="base" latinLnBrk="0" hangingPunct="0">
              <a:lnSpc>
                <a:spcPct val="90000"/>
              </a:lnSpc>
              <a:spcBef>
                <a:spcPct val="20000"/>
              </a:spcBef>
              <a:spcAft>
                <a:spcPct val="0"/>
              </a:spcAft>
              <a:buClr>
                <a:srgbClr val="000099"/>
              </a:buClr>
              <a:buSzTx/>
              <a:buFontTx/>
              <a:buNone/>
              <a:tabLst/>
              <a:defRPr/>
            </a:pPr>
            <a:r>
              <a:rPr kumimoji="0" lang="en-US" sz="2400" b="1" i="0" u="none" strike="noStrike" kern="0" cap="none" spc="0" normalizeH="0" baseline="30000" noProof="0" dirty="0" smtClean="0">
                <a:ln>
                  <a:noFill/>
                </a:ln>
                <a:solidFill>
                  <a:schemeClr val="tx1"/>
                </a:solidFill>
                <a:effectLst/>
                <a:uLnTx/>
                <a:uFillTx/>
                <a:latin typeface="+mn-lt"/>
              </a:rPr>
              <a:t>			</a:t>
            </a:r>
            <a:r>
              <a:rPr kumimoji="0" lang="en-US" sz="2400" b="1" i="0" u="none" strike="noStrike" kern="0" cap="none" spc="0" normalizeH="0" baseline="0" noProof="0" dirty="0" smtClean="0">
                <a:ln>
                  <a:noFill/>
                </a:ln>
                <a:solidFill>
                  <a:schemeClr val="tx1"/>
                </a:solidFill>
                <a:effectLst/>
                <a:uLnTx/>
                <a:uFillTx/>
                <a:latin typeface="+mn-lt"/>
              </a:rPr>
              <a:t>1 + MIRR     = 1.0961</a:t>
            </a:r>
          </a:p>
          <a:p>
            <a:pPr marL="742950" marR="0" lvl="1" indent="-285750" algn="l" defTabSz="914400" rtl="0" eaLnBrk="0" fontAlgn="base" latinLnBrk="0" hangingPunct="0">
              <a:lnSpc>
                <a:spcPct val="90000"/>
              </a:lnSpc>
              <a:spcBef>
                <a:spcPct val="20000"/>
              </a:spcBef>
              <a:spcAft>
                <a:spcPct val="0"/>
              </a:spcAft>
              <a:buClr>
                <a:srgbClr val="000099"/>
              </a:buClr>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rPr>
              <a:t>			        </a:t>
            </a:r>
            <a:r>
              <a:rPr kumimoji="0" lang="en-US" sz="2400" b="1" i="0" u="none" strike="noStrike" kern="0" cap="none" spc="0" normalizeH="0" baseline="0" noProof="0" dirty="0" smtClean="0">
                <a:ln>
                  <a:noFill/>
                </a:ln>
                <a:solidFill>
                  <a:srgbClr val="FF0000"/>
                </a:solidFill>
                <a:effectLst/>
                <a:uLnTx/>
                <a:uFillTx/>
                <a:latin typeface="+mn-lt"/>
              </a:rPr>
              <a:t>MIRR = 9.61%</a:t>
            </a:r>
          </a:p>
        </p:txBody>
      </p:sp>
      <p:sp>
        <p:nvSpPr>
          <p:cNvPr id="3" name="Date Placeholder 2"/>
          <p:cNvSpPr>
            <a:spLocks noGrp="1"/>
          </p:cNvSpPr>
          <p:nvPr>
            <p:ph type="dt" sz="half" idx="2"/>
          </p:nvPr>
        </p:nvSpPr>
        <p:spPr/>
        <p:txBody>
          <a:bodyPr/>
          <a:lstStyle/>
          <a:p>
            <a:fld id="{680823E9-A46E-43A7-ACF9-57B66E7E83DF}"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9" name="Slide Number Placeholder 8"/>
          <p:cNvSpPr>
            <a:spLocks noGrp="1"/>
          </p:cNvSpPr>
          <p:nvPr>
            <p:ph type="sldNum" sz="quarter" idx="4"/>
          </p:nvPr>
        </p:nvSpPr>
        <p:spPr/>
        <p:txBody>
          <a:bodyPr/>
          <a:lstStyle/>
          <a:p>
            <a:fld id="{B5387B5B-A4DF-467A-8FE4-AF2DB400330E}" type="slidenum">
              <a:rPr lang="en-US" smtClean="0"/>
              <a:pPr/>
              <a:t>7</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subTnLst>
                                    <p:animClr clrSpc="rgb" dir="cw">
                                      <p:cBhvr override="childStyle">
                                        <p:cTn dur="1" fill="hold" display="0" masterRel="nextClick" afterEffect="1"/>
                                        <p:tgtEl>
                                          <p:spTgt spid="6">
                                            <p:txEl>
                                              <p:pRg st="0" end="0"/>
                                            </p:txEl>
                                          </p:spTgt>
                                        </p:tgtEl>
                                        <p:attrNameLst>
                                          <p:attrName>ppt_c</p:attrName>
                                        </p:attrNameLst>
                                      </p:cBhvr>
                                      <p:to>
                                        <a:srgbClr val="919191"/>
                                      </p:to>
                                    </p:animClr>
                                  </p:subTnLst>
                                </p:cTn>
                              </p:par>
                              <p:par>
                                <p:cTn id="8" presetID="9" presetClass="entr" presetSubtype="0"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dissolve">
                                      <p:cBhvr>
                                        <p:cTn id="10" dur="500"/>
                                        <p:tgtEl>
                                          <p:spTgt spid="6">
                                            <p:txEl>
                                              <p:pRg st="1" end="1"/>
                                            </p:txEl>
                                          </p:spTgt>
                                        </p:tgtEl>
                                      </p:cBhvr>
                                    </p:animEffect>
                                  </p:childTnLst>
                                  <p:subTnLst>
                                    <p:animClr clrSpc="rgb" dir="cw">
                                      <p:cBhvr override="childStyle">
                                        <p:cTn dur="1" fill="hold" display="0" masterRel="nextClick" afterEffect="1"/>
                                        <p:tgtEl>
                                          <p:spTgt spid="6">
                                            <p:txEl>
                                              <p:pRg st="1" end="1"/>
                                            </p:txEl>
                                          </p:spTgt>
                                        </p:tgtEl>
                                        <p:attrNameLst>
                                          <p:attrName>ppt_c</p:attrName>
                                        </p:attrNameLst>
                                      </p:cBhvr>
                                      <p:to>
                                        <a:srgbClr val="919191"/>
                                      </p:to>
                                    </p:animClr>
                                  </p:subTnLst>
                                </p:cTn>
                              </p:par>
                              <p:par>
                                <p:cTn id="11" presetID="9"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dissolve">
                                      <p:cBhvr>
                                        <p:cTn id="13" dur="500"/>
                                        <p:tgtEl>
                                          <p:spTgt spid="6">
                                            <p:txEl>
                                              <p:pRg st="2" end="2"/>
                                            </p:txEl>
                                          </p:spTgt>
                                        </p:tgtEl>
                                      </p:cBhvr>
                                    </p:animEffect>
                                  </p:childTnLst>
                                  <p:subTnLst>
                                    <p:animClr clrSpc="rgb" dir="cw">
                                      <p:cBhvr override="childStyle">
                                        <p:cTn dur="1" fill="hold" display="0" masterRel="nextClick" afterEffect="1"/>
                                        <p:tgtEl>
                                          <p:spTgt spid="6">
                                            <p:txEl>
                                              <p:pRg st="2" end="2"/>
                                            </p:txEl>
                                          </p:spTgt>
                                        </p:tgtEl>
                                        <p:attrNameLst>
                                          <p:attrName>ppt_c</p:attrName>
                                        </p:attrNameLst>
                                      </p:cBhvr>
                                      <p:to>
                                        <a:srgbClr val="919191"/>
                                      </p:to>
                                    </p:animClr>
                                  </p:subTnLst>
                                </p:cTn>
                              </p:par>
                              <p:par>
                                <p:cTn id="14" presetID="9" presetClass="entr" presetSubtype="0" fill="hold" grpId="0"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dissolve">
                                      <p:cBhvr>
                                        <p:cTn id="16" dur="500"/>
                                        <p:tgtEl>
                                          <p:spTgt spid="6">
                                            <p:txEl>
                                              <p:pRg st="3" end="3"/>
                                            </p:txEl>
                                          </p:spTgt>
                                        </p:tgtEl>
                                      </p:cBhvr>
                                    </p:animEffect>
                                  </p:childTnLst>
                                  <p:subTnLst>
                                    <p:animClr clrSpc="rgb" dir="cw">
                                      <p:cBhvr override="childStyle">
                                        <p:cTn dur="1" fill="hold" display="0" masterRel="nextClick" afterEffect="1"/>
                                        <p:tgtEl>
                                          <p:spTgt spid="6">
                                            <p:txEl>
                                              <p:pRg st="3" end="3"/>
                                            </p:txEl>
                                          </p:spTgt>
                                        </p:tgtEl>
                                        <p:attrNameLst>
                                          <p:attrName>ppt_c</p:attrName>
                                        </p:attrNameLst>
                                      </p:cBhvr>
                                      <p:to>
                                        <a:srgbClr val="919191"/>
                                      </p:to>
                                    </p:animClr>
                                  </p:subTnLst>
                                </p:cTn>
                              </p:par>
                              <p:par>
                                <p:cTn id="17" presetID="9" presetClass="entr" presetSubtype="0" fill="hold" grpId="0"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dissolve">
                                      <p:cBhvr>
                                        <p:cTn id="19" dur="500"/>
                                        <p:tgtEl>
                                          <p:spTgt spid="6">
                                            <p:txEl>
                                              <p:pRg st="4" end="4"/>
                                            </p:txEl>
                                          </p:spTgt>
                                        </p:tgtEl>
                                      </p:cBhvr>
                                    </p:animEffect>
                                  </p:childTnLst>
                                  <p:subTnLst>
                                    <p:animClr clrSpc="rgb" dir="cw">
                                      <p:cBhvr override="childStyle">
                                        <p:cTn dur="1" fill="hold" display="0" masterRel="nextClick" afterEffect="1"/>
                                        <p:tgtEl>
                                          <p:spTgt spid="6">
                                            <p:txEl>
                                              <p:pRg st="4" end="4"/>
                                            </p:txEl>
                                          </p:spTgt>
                                        </p:tgtEl>
                                        <p:attrNameLst>
                                          <p:attrName>ppt_c</p:attrName>
                                        </p:attrNameLst>
                                      </p:cBhvr>
                                      <p:to>
                                        <a:srgbClr val="919191"/>
                                      </p:to>
                                    </p:animClr>
                                  </p:subTnLst>
                                </p:cTn>
                              </p:par>
                              <p:par>
                                <p:cTn id="20" presetID="9" presetClass="entr" presetSubtype="0" fill="hold" grpId="0" nodeType="with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dissolve">
                                      <p:cBhvr>
                                        <p:cTn id="22" dur="500"/>
                                        <p:tgtEl>
                                          <p:spTgt spid="6">
                                            <p:txEl>
                                              <p:pRg st="5" end="5"/>
                                            </p:txEl>
                                          </p:spTgt>
                                        </p:tgtEl>
                                      </p:cBhvr>
                                    </p:animEffect>
                                  </p:childTnLst>
                                  <p:subTnLst>
                                    <p:animClr clrSpc="rgb" dir="cw">
                                      <p:cBhvr override="childStyle">
                                        <p:cTn dur="1" fill="hold" display="0" masterRel="nextClick" afterEffect="1"/>
                                        <p:tgtEl>
                                          <p:spTgt spid="6">
                                            <p:txEl>
                                              <p:pRg st="5" end="5"/>
                                            </p:txEl>
                                          </p:spTgt>
                                        </p:tgtEl>
                                        <p:attrNameLst>
                                          <p:attrName>ppt_c</p:attrName>
                                        </p:attrNameLst>
                                      </p:cBhvr>
                                      <p:to>
                                        <a:srgbClr val="919191"/>
                                      </p:to>
                                    </p:animClr>
                                  </p:subTnLst>
                                </p:cTn>
                              </p:par>
                              <p:par>
                                <p:cTn id="23" presetID="9" presetClass="entr" presetSubtype="0" fill="hold" grpId="0" nodeType="with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Effect transition="in" filter="dissolve">
                                      <p:cBhvr>
                                        <p:cTn id="25" dur="500"/>
                                        <p:tgtEl>
                                          <p:spTgt spid="6">
                                            <p:txEl>
                                              <p:pRg st="6" end="6"/>
                                            </p:txEl>
                                          </p:spTgt>
                                        </p:tgtEl>
                                      </p:cBhvr>
                                    </p:animEffect>
                                  </p:childTnLst>
                                  <p:subTnLst>
                                    <p:animClr clrSpc="rgb" dir="cw">
                                      <p:cBhvr override="childStyle">
                                        <p:cTn dur="1" fill="hold" display="0" masterRel="nextClick" afterEffect="1"/>
                                        <p:tgtEl>
                                          <p:spTgt spid="6">
                                            <p:txEl>
                                              <p:pRg st="6" end="6"/>
                                            </p:txEl>
                                          </p:spTgt>
                                        </p:tgtEl>
                                        <p:attrNameLst>
                                          <p:attrName>ppt_c</p:attrName>
                                        </p:attrNameLst>
                                      </p:cBhvr>
                                      <p:to>
                                        <a:srgbClr val="919191"/>
                                      </p:to>
                                    </p:animClr>
                                  </p:subTnLst>
                                </p:cTn>
                              </p:par>
                              <p:par>
                                <p:cTn id="26" presetID="9" presetClass="entr" presetSubtype="0" fill="hold" grpId="0" nodeType="withEffect">
                                  <p:stCondLst>
                                    <p:cond delay="0"/>
                                  </p:stCondLst>
                                  <p:childTnLst>
                                    <p:set>
                                      <p:cBhvr>
                                        <p:cTn id="27" dur="1" fill="hold">
                                          <p:stCondLst>
                                            <p:cond delay="0"/>
                                          </p:stCondLst>
                                        </p:cTn>
                                        <p:tgtEl>
                                          <p:spTgt spid="6">
                                            <p:txEl>
                                              <p:pRg st="7" end="7"/>
                                            </p:txEl>
                                          </p:spTgt>
                                        </p:tgtEl>
                                        <p:attrNameLst>
                                          <p:attrName>style.visibility</p:attrName>
                                        </p:attrNameLst>
                                      </p:cBhvr>
                                      <p:to>
                                        <p:strVal val="visible"/>
                                      </p:to>
                                    </p:set>
                                    <p:animEffect transition="in" filter="dissolve">
                                      <p:cBhvr>
                                        <p:cTn id="28" dur="500"/>
                                        <p:tgtEl>
                                          <p:spTgt spid="6">
                                            <p:txEl>
                                              <p:pRg st="7" end="7"/>
                                            </p:txEl>
                                          </p:spTgt>
                                        </p:tgtEl>
                                      </p:cBhvr>
                                    </p:animEffect>
                                  </p:childTnLst>
                                  <p:subTnLst>
                                    <p:animClr clrSpc="rgb" dir="cw">
                                      <p:cBhvr override="childStyle">
                                        <p:cTn dur="1" fill="hold" display="0" masterRel="nextClick" afterEffect="1"/>
                                        <p:tgtEl>
                                          <p:spTgt spid="6">
                                            <p:txEl>
                                              <p:pRg st="7" end="7"/>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2"/>
          </p:nvPr>
        </p:nvSpPr>
        <p:spPr/>
        <p:txBody>
          <a:bodyPr/>
          <a:lstStyle/>
          <a:p>
            <a:fld id="{ED4E15CC-00E7-4347-A93E-95A6C085033F}" type="datetime1">
              <a:rPr lang="en-US" smtClean="0"/>
              <a:t>8/5/2015</a:t>
            </a:fld>
            <a:endParaRPr lang="en-US" dirty="0"/>
          </a:p>
        </p:txBody>
      </p:sp>
      <p:sp>
        <p:nvSpPr>
          <p:cNvPr id="3" name="Footer Placeholder 2"/>
          <p:cNvSpPr>
            <a:spLocks noGrp="1"/>
          </p:cNvSpPr>
          <p:nvPr>
            <p:ph type="ftr" sz="quarter" idx="3"/>
          </p:nvPr>
        </p:nvSpPr>
        <p:spPr/>
        <p:txBody>
          <a:bodyPr/>
          <a:lstStyle/>
          <a:p>
            <a:r>
              <a:rPr lang="en-US" smtClean="0"/>
              <a:t>Professor James Kuhle</a:t>
            </a:r>
            <a:endParaRPr lang="en-US" dirty="0"/>
          </a:p>
        </p:txBody>
      </p:sp>
      <p:sp>
        <p:nvSpPr>
          <p:cNvPr id="4" name="Slide Number Placeholder 3"/>
          <p:cNvSpPr>
            <a:spLocks noGrp="1"/>
          </p:cNvSpPr>
          <p:nvPr>
            <p:ph type="sldNum" sz="quarter" idx="4"/>
          </p:nvPr>
        </p:nvSpPr>
        <p:spPr/>
        <p:txBody>
          <a:bodyPr/>
          <a:lstStyle/>
          <a:p>
            <a:fld id="{B5387B5B-A4DF-467A-8FE4-AF2DB400330E}" type="slidenum">
              <a:rPr lang="en-US" smtClean="0"/>
              <a:pPr/>
              <a:t>8</a:t>
            </a:fld>
            <a:endParaRPr lang="en-US" dirty="0"/>
          </a:p>
        </p:txBody>
      </p:sp>
    </p:spTree>
    <p:extLst>
      <p:ext uri="{BB962C8B-B14F-4D97-AF65-F5344CB8AC3E}">
        <p14:creationId xmlns:p14="http://schemas.microsoft.com/office/powerpoint/2010/main" val="2021806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Rectangle 2"/>
          <p:cNvSpPr txBox="1">
            <a:spLocks noChangeArrowheads="1"/>
          </p:cNvSpPr>
          <p:nvPr/>
        </p:nvSpPr>
        <p:spPr>
          <a:xfrm>
            <a:off x="1828800" y="762000"/>
            <a:ext cx="5791200" cy="762000"/>
          </a:xfrm>
          <a:prstGeom prst="rect">
            <a:avLst/>
          </a:prstGeom>
          <a:noFill/>
        </p:spPr>
        <p:txBody>
          <a:bodyPr lIns="92075" tIns="46038" rIns="92075" bIns="46038"/>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000" b="1" i="1"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mj-lt"/>
                <a:ea typeface="+mj-ea"/>
                <a:cs typeface="+mj-cs"/>
              </a:rPr>
              <a:t>A.  Return (continued)</a:t>
            </a:r>
          </a:p>
        </p:txBody>
      </p:sp>
      <p:sp>
        <p:nvSpPr>
          <p:cNvPr id="6" name="Rectangle 3"/>
          <p:cNvSpPr txBox="1">
            <a:spLocks noChangeArrowheads="1"/>
          </p:cNvSpPr>
          <p:nvPr/>
        </p:nvSpPr>
        <p:spPr>
          <a:xfrm>
            <a:off x="685800" y="1676400"/>
            <a:ext cx="7620000" cy="4267200"/>
          </a:xfrm>
          <a:prstGeom prst="rect">
            <a:avLst/>
          </a:prstGeom>
          <a:solidFill>
            <a:srgbClr val="D2D2F4">
              <a:alpha val="69804"/>
            </a:srgbClr>
          </a:solidFill>
        </p:spPr>
        <p:txBody>
          <a:bodyPr lIns="92075" tIns="46038" rIns="92075" bIns="46038"/>
          <a:lstStyle/>
          <a:p>
            <a:pPr marL="342900" marR="0" lvl="0" indent="-34290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2800" b="1" i="0" u="none" strike="noStrike" kern="0" cap="none" spc="0" normalizeH="0" baseline="0" noProof="0" smtClean="0">
                <a:ln>
                  <a:noFill/>
                </a:ln>
                <a:solidFill>
                  <a:schemeClr val="tx1"/>
                </a:solidFill>
                <a:effectLst/>
                <a:uLnTx/>
                <a:uFillTx/>
                <a:latin typeface="+mn-lt"/>
                <a:ea typeface="+mn-ea"/>
                <a:cs typeface="+mn-cs"/>
              </a:rPr>
              <a:t>6.  </a:t>
            </a:r>
            <a:r>
              <a:rPr kumimoji="0" lang="en-US" sz="3200" b="1" i="0" u="none" strike="noStrike" kern="0" cap="none" spc="0" normalizeH="0" baseline="0" noProof="0" smtClean="0">
                <a:ln>
                  <a:noFill/>
                </a:ln>
                <a:solidFill>
                  <a:schemeClr val="tx1"/>
                </a:solidFill>
                <a:effectLst/>
                <a:uLnTx/>
                <a:uFillTx/>
                <a:latin typeface="+mn-lt"/>
                <a:ea typeface="+mn-ea"/>
                <a:cs typeface="+mn-cs"/>
              </a:rPr>
              <a:t>Six Functions of a Dollar</a:t>
            </a:r>
            <a:endParaRPr kumimoji="0" lang="en-US" sz="2800" b="1" i="0" u="none" strike="noStrike" kern="0" cap="none" spc="0" normalizeH="0" baseline="0" noProof="0" smtClean="0">
              <a:ln>
                <a:noFill/>
              </a:ln>
              <a:solidFill>
                <a:schemeClr val="tx1"/>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2800" b="1" i="0" u="none" strike="noStrike" kern="0" cap="none" spc="0" normalizeH="0" baseline="0" noProof="0" smtClean="0">
                <a:ln>
                  <a:noFill/>
                </a:ln>
                <a:solidFill>
                  <a:schemeClr val="tx1"/>
                </a:solidFill>
                <a:effectLst/>
                <a:uLnTx/>
                <a:uFillTx/>
                <a:latin typeface="+mn-lt"/>
              </a:rPr>
              <a:t>Future Value of a Single Sum</a:t>
            </a:r>
          </a:p>
          <a:p>
            <a:pPr marL="742950" marR="0" lvl="1" indent="-28575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2800" b="1" i="0" u="none" strike="noStrike" kern="0" cap="none" spc="0" normalizeH="0" baseline="0" noProof="0" smtClean="0">
                <a:ln>
                  <a:noFill/>
                </a:ln>
                <a:solidFill>
                  <a:schemeClr val="tx1"/>
                </a:solidFill>
                <a:effectLst/>
                <a:uLnTx/>
                <a:uFillTx/>
                <a:latin typeface="+mn-lt"/>
              </a:rPr>
              <a:t>Future Value of a Series of Payments</a:t>
            </a:r>
          </a:p>
          <a:p>
            <a:pPr marL="742950" marR="0" lvl="1" indent="-28575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2800" b="1" i="0" u="none" strike="noStrike" kern="0" cap="none" spc="0" normalizeH="0" baseline="0" noProof="0" smtClean="0">
                <a:ln>
                  <a:noFill/>
                </a:ln>
                <a:solidFill>
                  <a:schemeClr val="tx1"/>
                </a:solidFill>
                <a:effectLst/>
                <a:uLnTx/>
                <a:uFillTx/>
                <a:latin typeface="+mn-lt"/>
              </a:rPr>
              <a:t>Sinking Fund Factor</a:t>
            </a:r>
          </a:p>
          <a:p>
            <a:pPr marL="742950" marR="0" lvl="1" indent="-28575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2800" b="1" i="0" u="none" strike="noStrike" kern="0" cap="none" spc="0" normalizeH="0" baseline="0" noProof="0" smtClean="0">
                <a:ln>
                  <a:noFill/>
                </a:ln>
                <a:solidFill>
                  <a:schemeClr val="tx1"/>
                </a:solidFill>
                <a:effectLst/>
                <a:uLnTx/>
                <a:uFillTx/>
                <a:latin typeface="+mn-lt"/>
              </a:rPr>
              <a:t>Present Value of a Single Sum</a:t>
            </a:r>
          </a:p>
          <a:p>
            <a:pPr marL="742950" marR="0" lvl="1" indent="-28575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2800" b="1" i="0" u="none" strike="noStrike" kern="0" cap="none" spc="0" normalizeH="0" baseline="0" noProof="0" smtClean="0">
                <a:ln>
                  <a:noFill/>
                </a:ln>
                <a:solidFill>
                  <a:schemeClr val="tx1"/>
                </a:solidFill>
                <a:effectLst/>
                <a:uLnTx/>
                <a:uFillTx/>
                <a:latin typeface="+mn-lt"/>
              </a:rPr>
              <a:t>Present Value of a Series of Payments</a:t>
            </a:r>
          </a:p>
          <a:p>
            <a:pPr marL="742950" marR="0" lvl="1" indent="-285750" algn="l" defTabSz="914400" rtl="0" eaLnBrk="0" fontAlgn="base" latinLnBrk="0" hangingPunct="0">
              <a:lnSpc>
                <a:spcPct val="100000"/>
              </a:lnSpc>
              <a:spcBef>
                <a:spcPct val="20000"/>
              </a:spcBef>
              <a:spcAft>
                <a:spcPct val="0"/>
              </a:spcAft>
              <a:buClr>
                <a:srgbClr val="000099"/>
              </a:buClr>
              <a:buSzTx/>
              <a:buFontTx/>
              <a:buChar char="–"/>
              <a:tabLst/>
              <a:defRPr/>
            </a:pPr>
            <a:r>
              <a:rPr kumimoji="0" lang="en-US" sz="2800" b="1" i="0" u="none" strike="noStrike" kern="0" cap="none" spc="0" normalizeH="0" baseline="0" noProof="0" smtClean="0">
                <a:ln>
                  <a:noFill/>
                </a:ln>
                <a:solidFill>
                  <a:schemeClr val="tx1"/>
                </a:solidFill>
                <a:effectLst/>
                <a:uLnTx/>
                <a:uFillTx/>
                <a:latin typeface="+mn-lt"/>
              </a:rPr>
              <a:t>Amortization Factor</a:t>
            </a:r>
            <a:endParaRPr kumimoji="0" lang="en-US" sz="2800" b="1" i="0" u="none" strike="noStrike" kern="0" cap="none" spc="0" normalizeH="0" baseline="0" noProof="0" dirty="0" smtClean="0">
              <a:ln>
                <a:noFill/>
              </a:ln>
              <a:solidFill>
                <a:schemeClr val="tx1"/>
              </a:solidFill>
              <a:effectLst/>
              <a:uLnTx/>
              <a:uFillTx/>
              <a:latin typeface="+mn-lt"/>
            </a:endParaRPr>
          </a:p>
        </p:txBody>
      </p:sp>
      <p:sp>
        <p:nvSpPr>
          <p:cNvPr id="3" name="Date Placeholder 2"/>
          <p:cNvSpPr>
            <a:spLocks noGrp="1"/>
          </p:cNvSpPr>
          <p:nvPr>
            <p:ph type="dt" sz="half" idx="2"/>
          </p:nvPr>
        </p:nvSpPr>
        <p:spPr/>
        <p:txBody>
          <a:bodyPr/>
          <a:lstStyle/>
          <a:p>
            <a:fld id="{AE7A7CEE-555C-4540-9A3D-24F567DDAAB2}" type="datetime1">
              <a:rPr lang="en-US" smtClean="0"/>
              <a:t>8/5/2015</a:t>
            </a:fld>
            <a:endParaRPr lang="en-US" dirty="0"/>
          </a:p>
        </p:txBody>
      </p:sp>
      <p:sp>
        <p:nvSpPr>
          <p:cNvPr id="4" name="Footer Placeholder 3"/>
          <p:cNvSpPr>
            <a:spLocks noGrp="1"/>
          </p:cNvSpPr>
          <p:nvPr>
            <p:ph type="ftr" sz="quarter" idx="3"/>
          </p:nvPr>
        </p:nvSpPr>
        <p:spPr/>
        <p:txBody>
          <a:bodyPr/>
          <a:lstStyle/>
          <a:p>
            <a:r>
              <a:rPr lang="en-US" smtClean="0"/>
              <a:t>Professor James Kuhle</a:t>
            </a:r>
            <a:endParaRPr lang="en-US" dirty="0"/>
          </a:p>
        </p:txBody>
      </p:sp>
      <p:sp>
        <p:nvSpPr>
          <p:cNvPr id="9" name="Slide Number Placeholder 8"/>
          <p:cNvSpPr>
            <a:spLocks noGrp="1"/>
          </p:cNvSpPr>
          <p:nvPr>
            <p:ph type="sldNum" sz="quarter" idx="4"/>
          </p:nvPr>
        </p:nvSpPr>
        <p:spPr/>
        <p:txBody>
          <a:bodyPr/>
          <a:lstStyle/>
          <a:p>
            <a:fld id="{B5387B5B-A4DF-467A-8FE4-AF2DB400330E}" type="slidenum">
              <a:rPr lang="en-US" smtClean="0"/>
              <a:pPr/>
              <a:t>9</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subTnLst>
                                    <p:animClr clrSpc="rgb" dir="cw">
                                      <p:cBhvr override="childStyle">
                                        <p:cTn dur="1" fill="hold" display="0" masterRel="nextClick" afterEffect="1"/>
                                        <p:tgtEl>
                                          <p:spTgt spid="6">
                                            <p:txEl>
                                              <p:pRg st="0" end="0"/>
                                            </p:txEl>
                                          </p:spTgt>
                                        </p:tgtEl>
                                        <p:attrNameLst>
                                          <p:attrName>ppt_c</p:attrName>
                                        </p:attrNameLst>
                                      </p:cBhvr>
                                      <p:to>
                                        <a:srgbClr val="919191"/>
                                      </p:to>
                                    </p:animClr>
                                  </p:subTnLst>
                                </p:cTn>
                              </p:par>
                              <p:par>
                                <p:cTn id="8" presetID="9" presetClass="entr" presetSubtype="0"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dissolve">
                                      <p:cBhvr>
                                        <p:cTn id="10" dur="500"/>
                                        <p:tgtEl>
                                          <p:spTgt spid="6">
                                            <p:txEl>
                                              <p:pRg st="1" end="1"/>
                                            </p:txEl>
                                          </p:spTgt>
                                        </p:tgtEl>
                                      </p:cBhvr>
                                    </p:animEffect>
                                  </p:childTnLst>
                                  <p:subTnLst>
                                    <p:animClr clrSpc="rgb" dir="cw">
                                      <p:cBhvr override="childStyle">
                                        <p:cTn dur="1" fill="hold" display="0" masterRel="nextClick" afterEffect="1"/>
                                        <p:tgtEl>
                                          <p:spTgt spid="6">
                                            <p:txEl>
                                              <p:pRg st="1" end="1"/>
                                            </p:txEl>
                                          </p:spTgt>
                                        </p:tgtEl>
                                        <p:attrNameLst>
                                          <p:attrName>ppt_c</p:attrName>
                                        </p:attrNameLst>
                                      </p:cBhvr>
                                      <p:to>
                                        <a:srgbClr val="919191"/>
                                      </p:to>
                                    </p:animClr>
                                  </p:subTnLst>
                                </p:cTn>
                              </p:par>
                              <p:par>
                                <p:cTn id="11" presetID="9"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dissolve">
                                      <p:cBhvr>
                                        <p:cTn id="13" dur="500"/>
                                        <p:tgtEl>
                                          <p:spTgt spid="6">
                                            <p:txEl>
                                              <p:pRg st="2" end="2"/>
                                            </p:txEl>
                                          </p:spTgt>
                                        </p:tgtEl>
                                      </p:cBhvr>
                                    </p:animEffect>
                                  </p:childTnLst>
                                  <p:subTnLst>
                                    <p:animClr clrSpc="rgb" dir="cw">
                                      <p:cBhvr override="childStyle">
                                        <p:cTn dur="1" fill="hold" display="0" masterRel="nextClick" afterEffect="1"/>
                                        <p:tgtEl>
                                          <p:spTgt spid="6">
                                            <p:txEl>
                                              <p:pRg st="2" end="2"/>
                                            </p:txEl>
                                          </p:spTgt>
                                        </p:tgtEl>
                                        <p:attrNameLst>
                                          <p:attrName>ppt_c</p:attrName>
                                        </p:attrNameLst>
                                      </p:cBhvr>
                                      <p:to>
                                        <a:srgbClr val="919191"/>
                                      </p:to>
                                    </p:animClr>
                                  </p:subTnLst>
                                </p:cTn>
                              </p:par>
                              <p:par>
                                <p:cTn id="14" presetID="9" presetClass="entr" presetSubtype="0" fill="hold" grpId="0"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dissolve">
                                      <p:cBhvr>
                                        <p:cTn id="16" dur="500"/>
                                        <p:tgtEl>
                                          <p:spTgt spid="6">
                                            <p:txEl>
                                              <p:pRg st="3" end="3"/>
                                            </p:txEl>
                                          </p:spTgt>
                                        </p:tgtEl>
                                      </p:cBhvr>
                                    </p:animEffect>
                                  </p:childTnLst>
                                  <p:subTnLst>
                                    <p:animClr clrSpc="rgb" dir="cw">
                                      <p:cBhvr override="childStyle">
                                        <p:cTn dur="1" fill="hold" display="0" masterRel="nextClick" afterEffect="1"/>
                                        <p:tgtEl>
                                          <p:spTgt spid="6">
                                            <p:txEl>
                                              <p:pRg st="3" end="3"/>
                                            </p:txEl>
                                          </p:spTgt>
                                        </p:tgtEl>
                                        <p:attrNameLst>
                                          <p:attrName>ppt_c</p:attrName>
                                        </p:attrNameLst>
                                      </p:cBhvr>
                                      <p:to>
                                        <a:srgbClr val="919191"/>
                                      </p:to>
                                    </p:animClr>
                                  </p:subTnLst>
                                </p:cTn>
                              </p:par>
                              <p:par>
                                <p:cTn id="17" presetID="9" presetClass="entr" presetSubtype="0" fill="hold" grpId="0"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dissolve">
                                      <p:cBhvr>
                                        <p:cTn id="19" dur="500"/>
                                        <p:tgtEl>
                                          <p:spTgt spid="6">
                                            <p:txEl>
                                              <p:pRg st="4" end="4"/>
                                            </p:txEl>
                                          </p:spTgt>
                                        </p:tgtEl>
                                      </p:cBhvr>
                                    </p:animEffect>
                                  </p:childTnLst>
                                  <p:subTnLst>
                                    <p:animClr clrSpc="rgb" dir="cw">
                                      <p:cBhvr override="childStyle">
                                        <p:cTn dur="1" fill="hold" display="0" masterRel="nextClick" afterEffect="1"/>
                                        <p:tgtEl>
                                          <p:spTgt spid="6">
                                            <p:txEl>
                                              <p:pRg st="4" end="4"/>
                                            </p:txEl>
                                          </p:spTgt>
                                        </p:tgtEl>
                                        <p:attrNameLst>
                                          <p:attrName>ppt_c</p:attrName>
                                        </p:attrNameLst>
                                      </p:cBhvr>
                                      <p:to>
                                        <a:srgbClr val="919191"/>
                                      </p:to>
                                    </p:animClr>
                                  </p:subTnLst>
                                </p:cTn>
                              </p:par>
                              <p:par>
                                <p:cTn id="20" presetID="9" presetClass="entr" presetSubtype="0" fill="hold" grpId="0" nodeType="with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dissolve">
                                      <p:cBhvr>
                                        <p:cTn id="22" dur="500"/>
                                        <p:tgtEl>
                                          <p:spTgt spid="6">
                                            <p:txEl>
                                              <p:pRg st="5" end="5"/>
                                            </p:txEl>
                                          </p:spTgt>
                                        </p:tgtEl>
                                      </p:cBhvr>
                                    </p:animEffect>
                                  </p:childTnLst>
                                  <p:subTnLst>
                                    <p:animClr clrSpc="rgb" dir="cw">
                                      <p:cBhvr override="childStyle">
                                        <p:cTn dur="1" fill="hold" display="0" masterRel="nextClick" afterEffect="1"/>
                                        <p:tgtEl>
                                          <p:spTgt spid="6">
                                            <p:txEl>
                                              <p:pRg st="5" end="5"/>
                                            </p:txEl>
                                          </p:spTgt>
                                        </p:tgtEl>
                                        <p:attrNameLst>
                                          <p:attrName>ppt_c</p:attrName>
                                        </p:attrNameLst>
                                      </p:cBhvr>
                                      <p:to>
                                        <a:srgbClr val="919191"/>
                                      </p:to>
                                    </p:animClr>
                                  </p:subTnLst>
                                </p:cTn>
                              </p:par>
                              <p:par>
                                <p:cTn id="23" presetID="9" presetClass="entr" presetSubtype="0" fill="hold" grpId="0" nodeType="with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Effect transition="in" filter="dissolve">
                                      <p:cBhvr>
                                        <p:cTn id="25" dur="500"/>
                                        <p:tgtEl>
                                          <p:spTgt spid="6">
                                            <p:txEl>
                                              <p:pRg st="6" end="6"/>
                                            </p:txEl>
                                          </p:spTgt>
                                        </p:tgtEl>
                                      </p:cBhvr>
                                    </p:animEffect>
                                  </p:childTnLst>
                                  <p:subTnLst>
                                    <p:animClr clrSpc="rgb" dir="cw">
                                      <p:cBhvr override="childStyle">
                                        <p:cTn dur="1" fill="hold" display="0" masterRel="nextClick" afterEffect="1"/>
                                        <p:tgtEl>
                                          <p:spTgt spid="6">
                                            <p:txEl>
                                              <p:pRg st="6" end="6"/>
                                            </p:txEl>
                                          </p:spTgt>
                                        </p:tgtEl>
                                        <p:attrNameLst>
                                          <p:attrName>ppt_c</p:attrName>
                                        </p:attrNameLst>
                                      </p:cBhvr>
                                      <p:to>
                                        <a:srgbClr val="91919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1601</TotalTime>
  <Words>2128</Words>
  <Application>Microsoft Office PowerPoint</Application>
  <PresentationFormat>On-screen Show (4:3)</PresentationFormat>
  <Paragraphs>313</Paragraphs>
  <Slides>37</Slides>
  <Notes>13</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Blank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  Risk (continued)</vt:lpstr>
      <vt:lpstr>B.  Risk (continued)</vt:lpstr>
      <vt:lpstr>PowerPoint Presentation</vt:lpstr>
      <vt:lpstr>PowerPoint Presentation</vt:lpstr>
      <vt:lpstr>Investment Fundamentals</vt:lpstr>
      <vt:lpstr>A.  Margin Trading</vt:lpstr>
      <vt:lpstr>A.  Margin Trading (continued)</vt:lpstr>
      <vt:lpstr>A.  Margin Trading (continued)</vt:lpstr>
      <vt:lpstr>A.  Margin Trading (continued)</vt:lpstr>
      <vt:lpstr>A.  Margin Trading (continued)</vt:lpstr>
      <vt:lpstr>B.  Selling Short</vt:lpstr>
      <vt:lpstr>Warren Buffett’s Thoughts on Risk</vt:lpstr>
      <vt:lpstr>Buffett on Risk Continued</vt:lpstr>
      <vt:lpstr>Buffett on Risk Continued</vt:lpstr>
      <vt:lpstr>Buffett on Risk Continued</vt:lpstr>
      <vt:lpstr>Buffett on Risk Continued</vt:lpstr>
      <vt:lpstr>PowerPoint Presentation</vt:lpstr>
      <vt:lpstr>PowerPoint Presentation</vt:lpstr>
      <vt:lpstr>PowerPoint Presentation</vt:lpstr>
      <vt:lpstr>Review Questions: Section 5</vt:lpstr>
    </vt:vector>
  </TitlesOfParts>
  <Company>Fusion Media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Professor James Kuhle</dc:creator>
  <cp:lastModifiedBy>James Kuhle</cp:lastModifiedBy>
  <cp:revision>77</cp:revision>
  <dcterms:created xsi:type="dcterms:W3CDTF">1998-06-30T18:28:06Z</dcterms:created>
  <dcterms:modified xsi:type="dcterms:W3CDTF">2015-08-05T21:40:44Z</dcterms:modified>
</cp:coreProperties>
</file>