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118"/>
  </p:notesMasterIdLst>
  <p:handoutMasterIdLst>
    <p:handoutMasterId r:id="rId119"/>
  </p:handoutMasterIdLst>
  <p:sldIdLst>
    <p:sldId id="256" r:id="rId2"/>
    <p:sldId id="257" r:id="rId3"/>
    <p:sldId id="259" r:id="rId4"/>
    <p:sldId id="264" r:id="rId5"/>
    <p:sldId id="266" r:id="rId6"/>
    <p:sldId id="267" r:id="rId7"/>
    <p:sldId id="268" r:id="rId8"/>
    <p:sldId id="269" r:id="rId9"/>
    <p:sldId id="270" r:id="rId10"/>
    <p:sldId id="271" r:id="rId11"/>
    <p:sldId id="273" r:id="rId12"/>
    <p:sldId id="274" r:id="rId13"/>
    <p:sldId id="275" r:id="rId14"/>
    <p:sldId id="280" r:id="rId15"/>
    <p:sldId id="284" r:id="rId16"/>
    <p:sldId id="286" r:id="rId17"/>
    <p:sldId id="276" r:id="rId18"/>
    <p:sldId id="277" r:id="rId19"/>
    <p:sldId id="287" r:id="rId20"/>
    <p:sldId id="283"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 id="336" r:id="rId70"/>
    <p:sldId id="337" r:id="rId71"/>
    <p:sldId id="338" r:id="rId72"/>
    <p:sldId id="339" r:id="rId73"/>
    <p:sldId id="340" r:id="rId74"/>
    <p:sldId id="341" r:id="rId75"/>
    <p:sldId id="342" r:id="rId76"/>
    <p:sldId id="343" r:id="rId77"/>
    <p:sldId id="344" r:id="rId78"/>
    <p:sldId id="345" r:id="rId79"/>
    <p:sldId id="346" r:id="rId80"/>
    <p:sldId id="347" r:id="rId81"/>
    <p:sldId id="348" r:id="rId82"/>
    <p:sldId id="349" r:id="rId83"/>
    <p:sldId id="350" r:id="rId84"/>
    <p:sldId id="351" r:id="rId85"/>
    <p:sldId id="352" r:id="rId86"/>
    <p:sldId id="353" r:id="rId87"/>
    <p:sldId id="354" r:id="rId88"/>
    <p:sldId id="355" r:id="rId89"/>
    <p:sldId id="356" r:id="rId90"/>
    <p:sldId id="357" r:id="rId91"/>
    <p:sldId id="358" r:id="rId92"/>
    <p:sldId id="359" r:id="rId93"/>
    <p:sldId id="360" r:id="rId94"/>
    <p:sldId id="361" r:id="rId95"/>
    <p:sldId id="362" r:id="rId96"/>
    <p:sldId id="363" r:id="rId97"/>
    <p:sldId id="364" r:id="rId98"/>
    <p:sldId id="365" r:id="rId99"/>
    <p:sldId id="366" r:id="rId100"/>
    <p:sldId id="367" r:id="rId101"/>
    <p:sldId id="368" r:id="rId102"/>
    <p:sldId id="369" r:id="rId103"/>
    <p:sldId id="370" r:id="rId104"/>
    <p:sldId id="371" r:id="rId105"/>
    <p:sldId id="372" r:id="rId106"/>
    <p:sldId id="373" r:id="rId107"/>
    <p:sldId id="374" r:id="rId108"/>
    <p:sldId id="375" r:id="rId109"/>
    <p:sldId id="376" r:id="rId110"/>
    <p:sldId id="377" r:id="rId111"/>
    <p:sldId id="378" r:id="rId112"/>
    <p:sldId id="379" r:id="rId113"/>
    <p:sldId id="380" r:id="rId114"/>
    <p:sldId id="381" r:id="rId115"/>
    <p:sldId id="382" r:id="rId116"/>
    <p:sldId id="383" r:id="rId117"/>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3300"/>
    <a:srgbClr val="FF0000"/>
    <a:srgbClr val="6600CC"/>
    <a:srgbClr val="00FF00"/>
    <a:srgbClr val="66CCFF"/>
    <a:srgbClr val="CC66FF"/>
    <a:srgbClr val="FF00FF"/>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snapToGrid="0">
      <p:cViewPr varScale="1">
        <p:scale>
          <a:sx n="70" d="100"/>
          <a:sy n="70" d="100"/>
        </p:scale>
        <p:origin x="-516" y="-10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_rels/viewProps.xml.rels><?xml version="1.0" encoding="UTF-8" standalone="yes"?>
<Relationships xmlns="http://schemas.openxmlformats.org/package/2006/relationships"><Relationship Id="rId8" Type="http://schemas.openxmlformats.org/officeDocument/2006/relationships/slide" Target="slides/slide28.xml"/><Relationship Id="rId13" Type="http://schemas.openxmlformats.org/officeDocument/2006/relationships/slide" Target="slides/slide44.xml"/><Relationship Id="rId18" Type="http://schemas.openxmlformats.org/officeDocument/2006/relationships/slide" Target="slides/slide88.xml"/><Relationship Id="rId3" Type="http://schemas.openxmlformats.org/officeDocument/2006/relationships/slide" Target="slides/slide8.xml"/><Relationship Id="rId21" Type="http://schemas.openxmlformats.org/officeDocument/2006/relationships/slide" Target="slides/slide110.xml"/><Relationship Id="rId7" Type="http://schemas.openxmlformats.org/officeDocument/2006/relationships/slide" Target="slides/slide27.xml"/><Relationship Id="rId12" Type="http://schemas.openxmlformats.org/officeDocument/2006/relationships/slide" Target="slides/slide43.xml"/><Relationship Id="rId17" Type="http://schemas.openxmlformats.org/officeDocument/2006/relationships/slide" Target="slides/slide82.xml"/><Relationship Id="rId2" Type="http://schemas.openxmlformats.org/officeDocument/2006/relationships/slide" Target="slides/slide7.xml"/><Relationship Id="rId16" Type="http://schemas.openxmlformats.org/officeDocument/2006/relationships/slide" Target="slides/slide81.xml"/><Relationship Id="rId20" Type="http://schemas.openxmlformats.org/officeDocument/2006/relationships/slide" Target="slides/slide107.xml"/><Relationship Id="rId1" Type="http://schemas.openxmlformats.org/officeDocument/2006/relationships/slide" Target="slides/slide6.xml"/><Relationship Id="rId6" Type="http://schemas.openxmlformats.org/officeDocument/2006/relationships/slide" Target="slides/slide26.xml"/><Relationship Id="rId11" Type="http://schemas.openxmlformats.org/officeDocument/2006/relationships/slide" Target="slides/slide36.xml"/><Relationship Id="rId5" Type="http://schemas.openxmlformats.org/officeDocument/2006/relationships/slide" Target="slides/slide10.xml"/><Relationship Id="rId15" Type="http://schemas.openxmlformats.org/officeDocument/2006/relationships/slide" Target="slides/slide74.xml"/><Relationship Id="rId10" Type="http://schemas.openxmlformats.org/officeDocument/2006/relationships/slide" Target="slides/slide35.xml"/><Relationship Id="rId19" Type="http://schemas.openxmlformats.org/officeDocument/2006/relationships/slide" Target="slides/slide105.xml"/><Relationship Id="rId4" Type="http://schemas.openxmlformats.org/officeDocument/2006/relationships/slide" Target="slides/slide9.xml"/><Relationship Id="rId9" Type="http://schemas.openxmlformats.org/officeDocument/2006/relationships/slide" Target="slides/slide31.xml"/><Relationship Id="rId14" Type="http://schemas.openxmlformats.org/officeDocument/2006/relationships/slide" Target="slides/slide45.xml"/><Relationship Id="rId22" Type="http://schemas.openxmlformats.org/officeDocument/2006/relationships/slide" Target="slides/slide1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0938" y="692150"/>
            <a:ext cx="4556125" cy="3416300"/>
          </a:xfrm>
          <a:ln/>
        </p:spPr>
      </p:sp>
      <p:sp>
        <p:nvSpPr>
          <p:cNvPr id="3277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0938" y="692150"/>
            <a:ext cx="4556125" cy="3416300"/>
          </a:xfrm>
          <a:ln/>
        </p:spPr>
      </p:sp>
      <p:sp>
        <p:nvSpPr>
          <p:cNvPr id="4198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1150938" y="692150"/>
            <a:ext cx="4556125" cy="3416300"/>
          </a:xfrm>
          <a:ln/>
        </p:spPr>
      </p:sp>
      <p:sp>
        <p:nvSpPr>
          <p:cNvPr id="4301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xfrm>
            <a:off x="1150938" y="692150"/>
            <a:ext cx="4556125" cy="3416300"/>
          </a:xfrm>
          <a:ln/>
        </p:spPr>
      </p:sp>
      <p:sp>
        <p:nvSpPr>
          <p:cNvPr id="4403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0938" y="692150"/>
            <a:ext cx="4556125" cy="3416300"/>
          </a:xfrm>
          <a:ln/>
        </p:spPr>
      </p:sp>
      <p:sp>
        <p:nvSpPr>
          <p:cNvPr id="4505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1150938" y="692150"/>
            <a:ext cx="4556125" cy="3416300"/>
          </a:xfrm>
          <a:ln/>
        </p:spPr>
      </p:sp>
      <p:sp>
        <p:nvSpPr>
          <p:cNvPr id="4608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1150938" y="692150"/>
            <a:ext cx="4556125" cy="3416300"/>
          </a:xfrm>
          <a:ln/>
        </p:spPr>
      </p:sp>
      <p:sp>
        <p:nvSpPr>
          <p:cNvPr id="4710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xfrm>
            <a:off x="1150938" y="692150"/>
            <a:ext cx="4556125" cy="3416300"/>
          </a:xfrm>
          <a:ln/>
        </p:spPr>
      </p:sp>
      <p:sp>
        <p:nvSpPr>
          <p:cNvPr id="4813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1150938" y="692150"/>
            <a:ext cx="4556125" cy="3416300"/>
          </a:xfrm>
          <a:ln/>
        </p:spPr>
      </p:sp>
      <p:sp>
        <p:nvSpPr>
          <p:cNvPr id="4915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xfrm>
            <a:off x="1150938" y="692150"/>
            <a:ext cx="4556125" cy="3416300"/>
          </a:xfrm>
          <a:ln/>
        </p:spPr>
      </p:sp>
      <p:sp>
        <p:nvSpPr>
          <p:cNvPr id="50179"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150938" y="692150"/>
            <a:ext cx="4556125" cy="3416300"/>
          </a:xfrm>
          <a:ln/>
        </p:spPr>
      </p:sp>
      <p:sp>
        <p:nvSpPr>
          <p:cNvPr id="5120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50938" y="692150"/>
            <a:ext cx="4556125" cy="3416300"/>
          </a:xfrm>
          <a:ln/>
        </p:spPr>
      </p:sp>
      <p:sp>
        <p:nvSpPr>
          <p:cNvPr id="3379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1150938" y="692150"/>
            <a:ext cx="4556125" cy="3416300"/>
          </a:xfrm>
          <a:ln/>
        </p:spPr>
      </p:sp>
      <p:sp>
        <p:nvSpPr>
          <p:cNvPr id="5222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1150938" y="692150"/>
            <a:ext cx="4556125" cy="3416300"/>
          </a:xfrm>
          <a:ln/>
        </p:spPr>
      </p:sp>
      <p:sp>
        <p:nvSpPr>
          <p:cNvPr id="5325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150938" y="692150"/>
            <a:ext cx="4556125" cy="3416300"/>
          </a:xfrm>
          <a:ln/>
        </p:spPr>
      </p:sp>
      <p:sp>
        <p:nvSpPr>
          <p:cNvPr id="5427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1150938" y="692150"/>
            <a:ext cx="4556125" cy="3416300"/>
          </a:xfrm>
          <a:ln/>
        </p:spPr>
      </p:sp>
      <p:sp>
        <p:nvSpPr>
          <p:cNvPr id="5529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1150938" y="692150"/>
            <a:ext cx="4556125" cy="3416300"/>
          </a:xfrm>
          <a:ln/>
        </p:spPr>
      </p:sp>
      <p:sp>
        <p:nvSpPr>
          <p:cNvPr id="5632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1150938" y="692150"/>
            <a:ext cx="4556125" cy="3416300"/>
          </a:xfrm>
          <a:ln/>
        </p:spPr>
      </p:sp>
      <p:sp>
        <p:nvSpPr>
          <p:cNvPr id="5734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50938" y="692150"/>
            <a:ext cx="4556125" cy="3416300"/>
          </a:xfrm>
          <a:ln/>
        </p:spPr>
      </p:sp>
      <p:sp>
        <p:nvSpPr>
          <p:cNvPr id="5837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1150938" y="692150"/>
            <a:ext cx="4556125" cy="3416300"/>
          </a:xfrm>
          <a:ln/>
        </p:spPr>
      </p:sp>
      <p:sp>
        <p:nvSpPr>
          <p:cNvPr id="5939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1150938" y="692150"/>
            <a:ext cx="4556125" cy="3416300"/>
          </a:xfrm>
          <a:ln/>
        </p:spPr>
      </p:sp>
      <p:sp>
        <p:nvSpPr>
          <p:cNvPr id="6041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0938" y="692150"/>
            <a:ext cx="4556125" cy="3416300"/>
          </a:xfrm>
          <a:ln/>
        </p:spPr>
      </p:sp>
      <p:sp>
        <p:nvSpPr>
          <p:cNvPr id="2662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0938" y="692150"/>
            <a:ext cx="4556125" cy="3416300"/>
          </a:xfrm>
          <a:ln/>
        </p:spPr>
      </p:sp>
      <p:sp>
        <p:nvSpPr>
          <p:cNvPr id="3481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50938" y="692150"/>
            <a:ext cx="4556125" cy="3416300"/>
          </a:xfrm>
          <a:ln/>
        </p:spPr>
      </p:sp>
      <p:sp>
        <p:nvSpPr>
          <p:cNvPr id="2765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0938" y="692150"/>
            <a:ext cx="4556125" cy="3416300"/>
          </a:xfrm>
          <a:ln/>
        </p:spPr>
      </p:sp>
      <p:sp>
        <p:nvSpPr>
          <p:cNvPr id="2867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0938" y="692150"/>
            <a:ext cx="4556125" cy="3416300"/>
          </a:xfrm>
          <a:ln/>
        </p:spPr>
      </p:sp>
      <p:sp>
        <p:nvSpPr>
          <p:cNvPr id="2969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0938" y="692150"/>
            <a:ext cx="4556125" cy="3416300"/>
          </a:xfrm>
          <a:ln/>
        </p:spPr>
      </p:sp>
      <p:sp>
        <p:nvSpPr>
          <p:cNvPr id="3072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0938" y="692150"/>
            <a:ext cx="4556125" cy="3416300"/>
          </a:xfrm>
          <a:ln/>
        </p:spPr>
      </p:sp>
      <p:sp>
        <p:nvSpPr>
          <p:cNvPr id="3174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0938" y="692150"/>
            <a:ext cx="4556125" cy="3416300"/>
          </a:xfrm>
          <a:ln/>
        </p:spPr>
      </p:sp>
      <p:sp>
        <p:nvSpPr>
          <p:cNvPr id="3277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50938" y="692150"/>
            <a:ext cx="4556125" cy="3416300"/>
          </a:xfrm>
          <a:ln/>
        </p:spPr>
      </p:sp>
      <p:sp>
        <p:nvSpPr>
          <p:cNvPr id="3379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0938" y="692150"/>
            <a:ext cx="4556125" cy="3416300"/>
          </a:xfrm>
          <a:ln/>
        </p:spPr>
      </p:sp>
      <p:sp>
        <p:nvSpPr>
          <p:cNvPr id="3481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0938" y="692150"/>
            <a:ext cx="4556125" cy="3416300"/>
          </a:xfrm>
          <a:ln/>
        </p:spPr>
      </p:sp>
      <p:sp>
        <p:nvSpPr>
          <p:cNvPr id="3584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0938" y="692150"/>
            <a:ext cx="4556125" cy="3416300"/>
          </a:xfrm>
          <a:ln/>
        </p:spPr>
      </p:sp>
      <p:sp>
        <p:nvSpPr>
          <p:cNvPr id="3686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0938" y="692150"/>
            <a:ext cx="4556125" cy="3416300"/>
          </a:xfrm>
          <a:ln/>
        </p:spPr>
      </p:sp>
      <p:sp>
        <p:nvSpPr>
          <p:cNvPr id="3584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1150938" y="692150"/>
            <a:ext cx="4556125" cy="3416300"/>
          </a:xfrm>
          <a:ln/>
        </p:spPr>
      </p:sp>
      <p:sp>
        <p:nvSpPr>
          <p:cNvPr id="3789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0938" y="692150"/>
            <a:ext cx="4556125" cy="3416300"/>
          </a:xfrm>
          <a:ln/>
        </p:spPr>
      </p:sp>
      <p:sp>
        <p:nvSpPr>
          <p:cNvPr id="3891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150938" y="692150"/>
            <a:ext cx="4556125" cy="3416300"/>
          </a:xfrm>
          <a:ln/>
        </p:spPr>
      </p:sp>
      <p:sp>
        <p:nvSpPr>
          <p:cNvPr id="3993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0938" y="692150"/>
            <a:ext cx="4556125" cy="3416300"/>
          </a:xfrm>
          <a:ln/>
        </p:spPr>
      </p:sp>
      <p:sp>
        <p:nvSpPr>
          <p:cNvPr id="4096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0938" y="692150"/>
            <a:ext cx="4556125" cy="3416300"/>
          </a:xfrm>
          <a:ln/>
        </p:spPr>
      </p:sp>
      <p:sp>
        <p:nvSpPr>
          <p:cNvPr id="4198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1150938" y="692150"/>
            <a:ext cx="4556125" cy="3416300"/>
          </a:xfrm>
          <a:ln/>
        </p:spPr>
      </p:sp>
      <p:sp>
        <p:nvSpPr>
          <p:cNvPr id="4301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xfrm>
            <a:off x="1150938" y="692150"/>
            <a:ext cx="4556125" cy="3416300"/>
          </a:xfrm>
          <a:ln/>
        </p:spPr>
      </p:sp>
      <p:sp>
        <p:nvSpPr>
          <p:cNvPr id="4403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0938" y="692150"/>
            <a:ext cx="4556125" cy="3416300"/>
          </a:xfrm>
          <a:ln/>
        </p:spPr>
      </p:sp>
      <p:sp>
        <p:nvSpPr>
          <p:cNvPr id="4505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1150938" y="692150"/>
            <a:ext cx="4556125" cy="3416300"/>
          </a:xfrm>
          <a:ln/>
        </p:spPr>
      </p:sp>
      <p:sp>
        <p:nvSpPr>
          <p:cNvPr id="4608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1150938" y="692150"/>
            <a:ext cx="4556125" cy="3416300"/>
          </a:xfrm>
          <a:ln/>
        </p:spPr>
      </p:sp>
      <p:sp>
        <p:nvSpPr>
          <p:cNvPr id="4710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0938" y="692150"/>
            <a:ext cx="4556125" cy="3416300"/>
          </a:xfrm>
          <a:ln/>
        </p:spPr>
      </p:sp>
      <p:sp>
        <p:nvSpPr>
          <p:cNvPr id="36867"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1150938" y="692150"/>
            <a:ext cx="4556125" cy="3416300"/>
          </a:xfrm>
          <a:ln/>
        </p:spPr>
      </p:sp>
      <p:sp>
        <p:nvSpPr>
          <p:cNvPr id="4813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1150938" y="692150"/>
            <a:ext cx="4556125" cy="3416300"/>
          </a:xfrm>
          <a:ln/>
        </p:spPr>
      </p:sp>
      <p:sp>
        <p:nvSpPr>
          <p:cNvPr id="37891"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0938" y="692150"/>
            <a:ext cx="4556125" cy="3416300"/>
          </a:xfrm>
          <a:ln/>
        </p:spPr>
      </p:sp>
      <p:sp>
        <p:nvSpPr>
          <p:cNvPr id="38915"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150938" y="692150"/>
            <a:ext cx="4556125" cy="3416300"/>
          </a:xfrm>
          <a:ln/>
        </p:spPr>
      </p:sp>
      <p:sp>
        <p:nvSpPr>
          <p:cNvPr id="39939"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0938" y="692150"/>
            <a:ext cx="4556125" cy="3416300"/>
          </a:xfrm>
          <a:ln/>
        </p:spPr>
      </p:sp>
      <p:sp>
        <p:nvSpPr>
          <p:cNvPr id="40963" name="Notes Placeholder 2"/>
          <p:cNvSpPr>
            <a:spLocks noGrp="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9154" name="Group 2"/>
          <p:cNvGrpSpPr>
            <a:grpSpLocks/>
          </p:cNvGrpSpPr>
          <p:nvPr/>
        </p:nvGrpSpPr>
        <p:grpSpPr bwMode="auto">
          <a:xfrm>
            <a:off x="0" y="6350"/>
            <a:ext cx="9140825" cy="6851650"/>
            <a:chOff x="0" y="4"/>
            <a:chExt cx="5758" cy="4316"/>
          </a:xfrm>
        </p:grpSpPr>
        <p:grpSp>
          <p:nvGrpSpPr>
            <p:cNvPr id="49155" name="Group 3"/>
            <p:cNvGrpSpPr>
              <a:grpSpLocks/>
            </p:cNvGrpSpPr>
            <p:nvPr/>
          </p:nvGrpSpPr>
          <p:grpSpPr bwMode="auto">
            <a:xfrm>
              <a:off x="0" y="1161"/>
              <a:ext cx="5758" cy="3159"/>
              <a:chOff x="0" y="1161"/>
              <a:chExt cx="5758" cy="3159"/>
            </a:xfrm>
          </p:grpSpPr>
          <p:sp>
            <p:nvSpPr>
              <p:cNvPr id="4915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en-US"/>
              </a:p>
            </p:txBody>
          </p:sp>
          <p:sp>
            <p:nvSpPr>
              <p:cNvPr id="4915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grpSp>
        <p:sp>
          <p:nvSpPr>
            <p:cNvPr id="49158"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en-US"/>
            </a:p>
          </p:txBody>
        </p:sp>
        <p:sp>
          <p:nvSpPr>
            <p:cNvPr id="49159"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en-US"/>
            </a:p>
          </p:txBody>
        </p:sp>
        <p:sp>
          <p:nvSpPr>
            <p:cNvPr id="49160"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en-US"/>
            </a:p>
          </p:txBody>
        </p:sp>
        <p:grpSp>
          <p:nvGrpSpPr>
            <p:cNvPr id="49161" name="Group 9"/>
            <p:cNvGrpSpPr>
              <a:grpSpLocks/>
            </p:cNvGrpSpPr>
            <p:nvPr/>
          </p:nvGrpSpPr>
          <p:grpSpPr bwMode="auto">
            <a:xfrm>
              <a:off x="348" y="4"/>
              <a:ext cx="5410" cy="4316"/>
              <a:chOff x="348" y="4"/>
              <a:chExt cx="5410" cy="4316"/>
            </a:xfrm>
          </p:grpSpPr>
          <p:sp>
            <p:nvSpPr>
              <p:cNvPr id="49162"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sp>
            <p:nvSpPr>
              <p:cNvPr id="49163"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49164"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49165"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en-US"/>
              </a:p>
            </p:txBody>
          </p:sp>
          <p:sp>
            <p:nvSpPr>
              <p:cNvPr id="49166"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en-US"/>
              </a:p>
            </p:txBody>
          </p:sp>
          <p:sp>
            <p:nvSpPr>
              <p:cNvPr id="49167"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en-US"/>
              </a:p>
            </p:txBody>
          </p:sp>
        </p:grpSp>
      </p:grpSp>
      <p:sp>
        <p:nvSpPr>
          <p:cNvPr id="49168" name="Rectangle 16"/>
          <p:cNvSpPr>
            <a:spLocks noGrp="1" noChangeArrowheads="1"/>
          </p:cNvSpPr>
          <p:nvPr>
            <p:ph type="ctrTitle" sz="quarter"/>
          </p:nvPr>
        </p:nvSpPr>
        <p:spPr>
          <a:xfrm>
            <a:off x="1066800" y="1997075"/>
            <a:ext cx="7086600" cy="1431925"/>
          </a:xfrm>
        </p:spPr>
        <p:txBody>
          <a:bodyPr anchor="b"/>
          <a:lstStyle>
            <a:lvl1pPr>
              <a:defRPr/>
            </a:lvl1pPr>
          </a:lstStyle>
          <a:p>
            <a:r>
              <a:rPr lang="en-US"/>
              <a:t>Click to edit Master title style</a:t>
            </a:r>
          </a:p>
        </p:txBody>
      </p:sp>
      <p:sp>
        <p:nvSpPr>
          <p:cNvPr id="4916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n-US"/>
              <a:t>Click to edit Master subtitle style</a:t>
            </a:r>
          </a:p>
        </p:txBody>
      </p:sp>
      <p:sp>
        <p:nvSpPr>
          <p:cNvPr id="49170" name="Rectangle 18"/>
          <p:cNvSpPr>
            <a:spLocks noGrp="1" noChangeArrowheads="1"/>
          </p:cNvSpPr>
          <p:nvPr>
            <p:ph type="dt" sz="quarter" idx="2"/>
          </p:nvPr>
        </p:nvSpPr>
        <p:spPr/>
        <p:txBody>
          <a:bodyPr/>
          <a:lstStyle>
            <a:lvl1pPr>
              <a:defRPr/>
            </a:lvl1pPr>
          </a:lstStyle>
          <a:p>
            <a:endParaRPr lang="en-US"/>
          </a:p>
        </p:txBody>
      </p:sp>
      <p:sp>
        <p:nvSpPr>
          <p:cNvPr id="49171" name="Rectangle 19"/>
          <p:cNvSpPr>
            <a:spLocks noGrp="1" noChangeArrowheads="1"/>
          </p:cNvSpPr>
          <p:nvPr>
            <p:ph type="ftr" sz="quarter" idx="3"/>
          </p:nvPr>
        </p:nvSpPr>
        <p:spPr>
          <a:xfrm>
            <a:off x="3352800" y="6248400"/>
            <a:ext cx="2895600" cy="457200"/>
          </a:xfrm>
        </p:spPr>
        <p:txBody>
          <a:bodyPr/>
          <a:lstStyle>
            <a:lvl1pPr>
              <a:defRPr/>
            </a:lvl1pPr>
          </a:lstStyle>
          <a:p>
            <a:endParaRPr lang="en-US"/>
          </a:p>
        </p:txBody>
      </p:sp>
      <p:sp>
        <p:nvSpPr>
          <p:cNvPr id="49172" name="Rectangle 20"/>
          <p:cNvSpPr>
            <a:spLocks noGrp="1" noChangeArrowheads="1"/>
          </p:cNvSpPr>
          <p:nvPr>
            <p:ph type="sldNum" sz="quarter" idx="4"/>
          </p:nvPr>
        </p:nvSpPr>
        <p:spPr/>
        <p:txBody>
          <a:bodyPr/>
          <a:lstStyle>
            <a:lvl1pPr>
              <a:defRPr/>
            </a:lvl1pPr>
          </a:lstStyle>
          <a:p>
            <a:fld id="{E044EF1D-FA98-4286-A226-45E60BD8440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D160D1-7F34-4559-96DC-BBBFD1BE018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94FEEA-4C97-4852-9B21-545FA977868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C4C1A7-DDEA-4E1A-8536-D01F7D753CE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6F5E59-E524-426B-87D0-7AC1304C346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108C98A-295F-4F59-9535-F99A6C5B4B6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23B83A6-9809-47DE-B15E-311C9B04AAA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8BC0802-419A-4B94-B26D-EB4CEEEF15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13181E1-47B5-4568-AB5E-FD7DA49AE86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87B89A-5A85-4E9C-BABF-C56D2EC7124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1E21A4-EAD5-4951-9DD8-0456EAA2A62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8130" name="Group 2"/>
          <p:cNvGrpSpPr>
            <a:grpSpLocks/>
          </p:cNvGrpSpPr>
          <p:nvPr/>
        </p:nvGrpSpPr>
        <p:grpSpPr bwMode="auto">
          <a:xfrm>
            <a:off x="0" y="6350"/>
            <a:ext cx="9140825" cy="6851650"/>
            <a:chOff x="0" y="4"/>
            <a:chExt cx="5758" cy="4316"/>
          </a:xfrm>
        </p:grpSpPr>
        <p:sp>
          <p:nvSpPr>
            <p:cNvPr id="4813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en-US"/>
            </a:p>
          </p:txBody>
        </p:sp>
        <p:sp>
          <p:nvSpPr>
            <p:cNvPr id="4813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grpSp>
          <p:nvGrpSpPr>
            <p:cNvPr id="48133" name="Group 5"/>
            <p:cNvGrpSpPr>
              <a:grpSpLocks/>
            </p:cNvGrpSpPr>
            <p:nvPr userDrawn="1"/>
          </p:nvGrpSpPr>
          <p:grpSpPr bwMode="auto">
            <a:xfrm>
              <a:off x="0" y="4"/>
              <a:ext cx="5758" cy="4316"/>
              <a:chOff x="0" y="4"/>
              <a:chExt cx="5758" cy="4316"/>
            </a:xfrm>
          </p:grpSpPr>
          <p:sp>
            <p:nvSpPr>
              <p:cNvPr id="4813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sp>
            <p:nvSpPr>
              <p:cNvPr id="4813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4813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4813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en-US"/>
              </a:p>
            </p:txBody>
          </p:sp>
          <p:sp>
            <p:nvSpPr>
              <p:cNvPr id="4813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en-US"/>
              </a:p>
            </p:txBody>
          </p:sp>
          <p:sp>
            <p:nvSpPr>
              <p:cNvPr id="4813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en-US"/>
              </a:p>
            </p:txBody>
          </p:sp>
          <p:sp>
            <p:nvSpPr>
              <p:cNvPr id="4814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en-US"/>
              </a:p>
            </p:txBody>
          </p:sp>
          <p:sp>
            <p:nvSpPr>
              <p:cNvPr id="4814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en-US"/>
              </a:p>
            </p:txBody>
          </p:sp>
          <p:sp>
            <p:nvSpPr>
              <p:cNvPr id="4814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en-US"/>
              </a:p>
            </p:txBody>
          </p:sp>
        </p:grpSp>
      </p:grpSp>
      <p:sp>
        <p:nvSpPr>
          <p:cNvPr id="4814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814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4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a:p>
        </p:txBody>
      </p:sp>
      <p:sp>
        <p:nvSpPr>
          <p:cNvPr id="4814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endParaRPr lang="en-US"/>
          </a:p>
        </p:txBody>
      </p:sp>
      <p:sp>
        <p:nvSpPr>
          <p:cNvPr id="4814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42504749-5CB3-4CCF-AD32-0B9FBD69EB5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hdr="0" ftr="0" dt="0"/>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hyperlink" Target="http://www.cnnfn.com/"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dnb.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bea.doc.gov/"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www.hoovers.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www.ftc.gov/bcp/conline/pubs/credit/scoring.ht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www.bloomberg.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2F3127B1-52D6-43EB-94C4-D315E0697E84}" type="slidenum">
              <a:rPr lang="en-US"/>
              <a:pPr/>
              <a:t>1</a:t>
            </a:fld>
            <a:endParaRPr lang="en-US"/>
          </a:p>
        </p:txBody>
      </p:sp>
      <p:grpSp>
        <p:nvGrpSpPr>
          <p:cNvPr id="4105" name="Group 9"/>
          <p:cNvGrpSpPr>
            <a:grpSpLocks/>
          </p:cNvGrpSpPr>
          <p:nvPr/>
        </p:nvGrpSpPr>
        <p:grpSpPr bwMode="auto">
          <a:xfrm>
            <a:off x="1131888" y="1876425"/>
            <a:ext cx="3860800" cy="1955800"/>
            <a:chOff x="1296" y="768"/>
            <a:chExt cx="2432" cy="1232"/>
          </a:xfrm>
        </p:grpSpPr>
        <p:sp>
          <p:nvSpPr>
            <p:cNvPr id="4098" name="Rectangle 2"/>
            <p:cNvSpPr>
              <a:spLocks noChangeArrowheads="1"/>
            </p:cNvSpPr>
            <p:nvPr/>
          </p:nvSpPr>
          <p:spPr bwMode="auto">
            <a:xfrm>
              <a:off x="1296" y="768"/>
              <a:ext cx="2432" cy="1232"/>
            </a:xfrm>
            <a:prstGeom prst="rect">
              <a:avLst/>
            </a:prstGeom>
            <a:noFill/>
            <a:ln w="25400">
              <a:solidFill>
                <a:srgbClr val="00FF00"/>
              </a:solidFill>
              <a:miter lim="800000"/>
              <a:headEnd/>
              <a:tailEnd/>
            </a:ln>
            <a:effectLst/>
            <a:scene3d>
              <a:camera prst="legacyObliqueBottomLeft"/>
              <a:lightRig rig="legacyFlat3" dir="t"/>
            </a:scene3d>
            <a:sp3d extrusionH="430200" prstMaterial="legacyMatte">
              <a:bevelT w="13500" h="13500" prst="angle"/>
              <a:bevelB w="13500" h="13500" prst="angle"/>
              <a:extrusionClr>
                <a:srgbClr val="00FF00"/>
              </a:extrusionClr>
            </a:sp3d>
          </p:spPr>
          <p:txBody>
            <a:bodyPr wrap="none" anchor="ctr">
              <a:flatTx/>
            </a:bodyPr>
            <a:lstStyle/>
            <a:p>
              <a:endParaRPr lang="en-US"/>
            </a:p>
          </p:txBody>
        </p:sp>
        <p:sp>
          <p:nvSpPr>
            <p:cNvPr id="4101" name="Rectangle 5"/>
            <p:cNvSpPr>
              <a:spLocks noChangeArrowheads="1"/>
            </p:cNvSpPr>
            <p:nvPr/>
          </p:nvSpPr>
          <p:spPr bwMode="auto">
            <a:xfrm>
              <a:off x="1296" y="1008"/>
              <a:ext cx="2306" cy="748"/>
            </a:xfrm>
            <a:prstGeom prst="rect">
              <a:avLst/>
            </a:prstGeom>
            <a:noFill/>
            <a:ln w="12700">
              <a:noFill/>
              <a:miter lim="800000"/>
              <a:headEnd/>
              <a:tailEnd/>
            </a:ln>
            <a:effectLst/>
          </p:spPr>
          <p:txBody>
            <a:bodyPr wrap="none" lIns="90488" tIns="44450" rIns="90488" bIns="44450">
              <a:spAutoFit/>
            </a:bodyPr>
            <a:lstStyle/>
            <a:p>
              <a:pPr algn="ctr"/>
              <a:r>
                <a:rPr lang="en-US" sz="3600" b="1">
                  <a:effectLst>
                    <a:outerShdw blurRad="38100" dist="38100" dir="2700000" algn="tl">
                      <a:srgbClr val="000000"/>
                    </a:outerShdw>
                  </a:effectLst>
                  <a:latin typeface="Arial" charset="0"/>
                </a:rPr>
                <a:t>Working Capital</a:t>
              </a:r>
            </a:p>
            <a:p>
              <a:pPr algn="ctr"/>
              <a:r>
                <a:rPr lang="en-US" sz="3600" b="1">
                  <a:effectLst>
                    <a:outerShdw blurRad="38100" dist="38100" dir="2700000" algn="tl">
                      <a:srgbClr val="000000"/>
                    </a:outerShdw>
                  </a:effectLst>
                  <a:latin typeface="Arial" charset="0"/>
                </a:rPr>
                <a:t>Policy</a:t>
              </a:r>
            </a:p>
          </p:txBody>
        </p:sp>
      </p:grpSp>
      <p:sp>
        <p:nvSpPr>
          <p:cNvPr id="4103" name="WordArt 7"/>
          <p:cNvSpPr>
            <a:spLocks noChangeArrowheads="1" noChangeShapeType="1" noTextEdit="1"/>
          </p:cNvSpPr>
          <p:nvPr/>
        </p:nvSpPr>
        <p:spPr bwMode="auto">
          <a:xfrm>
            <a:off x="5203825" y="4173538"/>
            <a:ext cx="2733675"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Chapter 17</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barn(inHorizontal)">
                                      <p:cBhvr>
                                        <p:cTn id="7"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5"/>
          <p:cNvSpPr>
            <a:spLocks noGrp="1"/>
          </p:cNvSpPr>
          <p:nvPr>
            <p:ph type="sldNum" sz="quarter" idx="12"/>
          </p:nvPr>
        </p:nvSpPr>
        <p:spPr/>
        <p:txBody>
          <a:bodyPr/>
          <a:lstStyle/>
          <a:p>
            <a:fld id="{A8363B0D-B932-4A4B-9335-C5E7711ED640}" type="slidenum">
              <a:rPr lang="en-US"/>
              <a:pPr/>
              <a:t>10</a:t>
            </a:fld>
            <a:endParaRPr lang="en-US"/>
          </a:p>
        </p:txBody>
      </p:sp>
      <p:sp>
        <p:nvSpPr>
          <p:cNvPr id="19470" name="Rectangle 14"/>
          <p:cNvSpPr>
            <a:spLocks noChangeArrowheads="1"/>
          </p:cNvSpPr>
          <p:nvPr/>
        </p:nvSpPr>
        <p:spPr bwMode="auto">
          <a:xfrm>
            <a:off x="4970463" y="4397375"/>
            <a:ext cx="1550987" cy="1368425"/>
          </a:xfrm>
          <a:prstGeom prst="rect">
            <a:avLst/>
          </a:prstGeom>
          <a:noFill/>
          <a:ln w="12700">
            <a:noFill/>
            <a:miter lim="800000"/>
            <a:headEnd/>
            <a:tailEnd/>
          </a:ln>
          <a:effectLst/>
        </p:spPr>
        <p:txBody>
          <a:bodyPr wrap="none" lIns="90488" tIns="44450" rIns="90488" bIns="44450">
            <a:spAutoFit/>
          </a:bodyPr>
          <a:lstStyle/>
          <a:p>
            <a:r>
              <a:rPr lang="en-US" sz="2400" i="1" u="sng">
                <a:solidFill>
                  <a:srgbClr val="FF6600"/>
                </a:solidFill>
                <a:effectLst>
                  <a:outerShdw blurRad="38100" dist="38100" dir="2700000" algn="tl">
                    <a:srgbClr val="000000"/>
                  </a:outerShdw>
                </a:effectLst>
                <a:latin typeface="Arial" charset="0"/>
              </a:rPr>
              <a:t>Firm 1</a:t>
            </a:r>
          </a:p>
          <a:p>
            <a:r>
              <a:rPr lang="en-US" sz="2000">
                <a:latin typeface="Arial" charset="0"/>
              </a:rPr>
              <a:t>Higher ROA</a:t>
            </a:r>
          </a:p>
          <a:p>
            <a:r>
              <a:rPr lang="en-US" sz="2000">
                <a:latin typeface="Arial" charset="0"/>
              </a:rPr>
              <a:t>Less Liquid</a:t>
            </a:r>
          </a:p>
          <a:p>
            <a:r>
              <a:rPr lang="en-US" sz="2000">
                <a:latin typeface="Arial" charset="0"/>
              </a:rPr>
              <a:t>Riskier</a:t>
            </a:r>
          </a:p>
        </p:txBody>
      </p:sp>
      <p:sp>
        <p:nvSpPr>
          <p:cNvPr id="19471" name="Rectangle 15"/>
          <p:cNvSpPr>
            <a:spLocks noChangeArrowheads="1"/>
          </p:cNvSpPr>
          <p:nvPr/>
        </p:nvSpPr>
        <p:spPr bwMode="auto">
          <a:xfrm>
            <a:off x="6757988" y="4395788"/>
            <a:ext cx="1508125" cy="1368425"/>
          </a:xfrm>
          <a:prstGeom prst="rect">
            <a:avLst/>
          </a:prstGeom>
          <a:noFill/>
          <a:ln w="12700">
            <a:noFill/>
            <a:miter lim="800000"/>
            <a:headEnd/>
            <a:tailEnd/>
          </a:ln>
          <a:effectLst/>
        </p:spPr>
        <p:txBody>
          <a:bodyPr wrap="none" lIns="90488" tIns="44450" rIns="90488" bIns="44450">
            <a:spAutoFit/>
          </a:bodyPr>
          <a:lstStyle/>
          <a:p>
            <a:r>
              <a:rPr lang="en-US" sz="2400" i="1" u="sng">
                <a:solidFill>
                  <a:srgbClr val="FF6600"/>
                </a:solidFill>
                <a:effectLst>
                  <a:outerShdw blurRad="38100" dist="38100" dir="2700000" algn="tl">
                    <a:srgbClr val="000000"/>
                  </a:outerShdw>
                </a:effectLst>
                <a:latin typeface="Arial" charset="0"/>
              </a:rPr>
              <a:t>Firm 2</a:t>
            </a:r>
          </a:p>
          <a:p>
            <a:r>
              <a:rPr lang="en-US" sz="2000">
                <a:latin typeface="Arial" charset="0"/>
              </a:rPr>
              <a:t>Lower ROA</a:t>
            </a:r>
          </a:p>
          <a:p>
            <a:r>
              <a:rPr lang="en-US" sz="2000">
                <a:latin typeface="Arial" charset="0"/>
              </a:rPr>
              <a:t>More Liquid</a:t>
            </a:r>
          </a:p>
          <a:p>
            <a:r>
              <a:rPr lang="en-US" sz="2000">
                <a:latin typeface="Arial" charset="0"/>
              </a:rPr>
              <a:t>Less Risky</a:t>
            </a:r>
          </a:p>
        </p:txBody>
      </p:sp>
      <p:sp>
        <p:nvSpPr>
          <p:cNvPr id="19480" name="Rectangle 24"/>
          <p:cNvSpPr>
            <a:spLocks noGrp="1" noChangeArrowheads="1"/>
          </p:cNvSpPr>
          <p:nvPr>
            <p:ph type="body" idx="1"/>
          </p:nvPr>
        </p:nvSpPr>
        <p:spPr>
          <a:xfrm>
            <a:off x="1006475" y="720725"/>
            <a:ext cx="7772400" cy="1046163"/>
          </a:xfrm>
          <a:noFill/>
          <a:ln/>
        </p:spPr>
        <p:txBody>
          <a:bodyPr lIns="90488" tIns="44450" rIns="90488" bIns="44450"/>
          <a:lstStyle/>
          <a:p>
            <a:pPr>
              <a:buFont typeface="Wingdings" pitchFamily="2" charset="2"/>
              <a:buNone/>
            </a:pPr>
            <a:r>
              <a:rPr lang="en-US">
                <a:solidFill>
                  <a:schemeClr val="accent1"/>
                </a:solidFill>
              </a:rPr>
              <a:t>Example:</a:t>
            </a:r>
            <a:r>
              <a:rPr lang="en-US"/>
              <a:t> Risk-Return Trade-off</a:t>
            </a:r>
          </a:p>
          <a:p>
            <a:pPr lvl="1">
              <a:buFontTx/>
              <a:buNone/>
            </a:pPr>
            <a:r>
              <a:rPr lang="en-US"/>
              <a:t>Compare the 2 following companies</a:t>
            </a:r>
          </a:p>
        </p:txBody>
      </p:sp>
      <p:grpSp>
        <p:nvGrpSpPr>
          <p:cNvPr id="19481" name="Group 25"/>
          <p:cNvGrpSpPr>
            <a:grpSpLocks/>
          </p:cNvGrpSpPr>
          <p:nvPr/>
        </p:nvGrpSpPr>
        <p:grpSpPr bwMode="auto">
          <a:xfrm>
            <a:off x="217488" y="2089150"/>
            <a:ext cx="8509000" cy="4451350"/>
            <a:chOff x="137" y="1316"/>
            <a:chExt cx="5360" cy="2804"/>
          </a:xfrm>
        </p:grpSpPr>
        <p:grpSp>
          <p:nvGrpSpPr>
            <p:cNvPr id="19482" name="Group 26"/>
            <p:cNvGrpSpPr>
              <a:grpSpLocks/>
            </p:cNvGrpSpPr>
            <p:nvPr/>
          </p:nvGrpSpPr>
          <p:grpSpPr bwMode="auto">
            <a:xfrm>
              <a:off x="137" y="1317"/>
              <a:ext cx="2661" cy="981"/>
              <a:chOff x="137" y="1317"/>
              <a:chExt cx="2661" cy="981"/>
            </a:xfrm>
          </p:grpSpPr>
          <p:grpSp>
            <p:nvGrpSpPr>
              <p:cNvPr id="19483" name="Group 27"/>
              <p:cNvGrpSpPr>
                <a:grpSpLocks/>
              </p:cNvGrpSpPr>
              <p:nvPr/>
            </p:nvGrpSpPr>
            <p:grpSpPr bwMode="auto">
              <a:xfrm>
                <a:off x="152" y="1317"/>
                <a:ext cx="2616" cy="981"/>
                <a:chOff x="15" y="1323"/>
                <a:chExt cx="2616" cy="981"/>
              </a:xfrm>
            </p:grpSpPr>
            <p:sp>
              <p:nvSpPr>
                <p:cNvPr id="19484" name="Rectangle 28"/>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9485" name="Rectangle 29"/>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9486" name="Rectangle 30"/>
              <p:cNvSpPr>
                <a:spLocks noChangeArrowheads="1"/>
              </p:cNvSpPr>
              <p:nvPr/>
            </p:nvSpPr>
            <p:spPr bwMode="auto">
              <a:xfrm>
                <a:off x="137" y="1318"/>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r>
                  <a:rPr lang="en-US" i="1">
                    <a:solidFill>
                      <a:srgbClr val="FF6600"/>
                    </a:solidFill>
                    <a:effectLst>
                      <a:outerShdw blurRad="38100" dist="38100" dir="2700000" algn="tl">
                        <a:srgbClr val="000000"/>
                      </a:outerShdw>
                    </a:effectLst>
                    <a:latin typeface="Arial" charset="0"/>
                  </a:rPr>
                  <a:t>	    </a:t>
                </a:r>
                <a:r>
                  <a:rPr lang="en-US" i="1"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Marketable Securities	0	200</a:t>
                </a:r>
              </a:p>
              <a:p>
                <a:pPr>
                  <a:tabLst>
                    <a:tab pos="3089275" algn="r"/>
                    <a:tab pos="3879850" algn="r"/>
                  </a:tabLst>
                </a:pPr>
                <a:r>
                  <a:rPr lang="en-US">
                    <a:solidFill>
                      <a:srgbClr val="000000"/>
                    </a:solidFill>
                    <a:latin typeface="Arial" charset="0"/>
                  </a:rPr>
                  <a:t>Other Current Assets	200	200</a:t>
                </a:r>
              </a:p>
              <a:p>
                <a:pPr>
                  <a:tabLst>
                    <a:tab pos="3089275" algn="r"/>
                    <a:tab pos="3879850" algn="r"/>
                  </a:tabLst>
                </a:pPr>
                <a:r>
                  <a:rPr lang="en-US">
                    <a:solidFill>
                      <a:srgbClr val="000000"/>
                    </a:solidFill>
                    <a:latin typeface="Arial" charset="0"/>
                  </a:rPr>
                  <a:t>Fixed Assets	800	800</a:t>
                </a:r>
              </a:p>
              <a:p>
                <a:pPr>
                  <a:tabLst>
                    <a:tab pos="3089275" algn="r"/>
                    <a:tab pos="3879850" algn="r"/>
                  </a:tabLst>
                </a:pPr>
                <a:r>
                  <a:rPr lang="en-US">
                    <a:solidFill>
                      <a:srgbClr val="000000"/>
                    </a:solidFill>
                    <a:latin typeface="Arial" charset="0"/>
                  </a:rPr>
                  <a:t>Total Assets	1000	1200</a:t>
                </a:r>
              </a:p>
            </p:txBody>
          </p:sp>
          <p:sp>
            <p:nvSpPr>
              <p:cNvPr id="19487" name="Line 31"/>
              <p:cNvSpPr>
                <a:spLocks noChangeShapeType="1"/>
              </p:cNvSpPr>
              <p:nvPr/>
            </p:nvSpPr>
            <p:spPr bwMode="auto">
              <a:xfrm>
                <a:off x="1776" y="2043"/>
                <a:ext cx="384" cy="0"/>
              </a:xfrm>
              <a:prstGeom prst="line">
                <a:avLst/>
              </a:prstGeom>
              <a:noFill/>
              <a:ln w="12700">
                <a:solidFill>
                  <a:schemeClr val="bg2"/>
                </a:solidFill>
                <a:round/>
                <a:headEnd/>
                <a:tailEnd/>
              </a:ln>
              <a:effectLst/>
            </p:spPr>
            <p:txBody>
              <a:bodyPr/>
              <a:lstStyle/>
              <a:p>
                <a:endParaRPr lang="en-US"/>
              </a:p>
            </p:txBody>
          </p:sp>
          <p:sp>
            <p:nvSpPr>
              <p:cNvPr id="19488" name="Line 32"/>
              <p:cNvSpPr>
                <a:spLocks noChangeShapeType="1"/>
              </p:cNvSpPr>
              <p:nvPr/>
            </p:nvSpPr>
            <p:spPr bwMode="auto">
              <a:xfrm>
                <a:off x="2304" y="2043"/>
                <a:ext cx="336" cy="0"/>
              </a:xfrm>
              <a:prstGeom prst="line">
                <a:avLst/>
              </a:prstGeom>
              <a:noFill/>
              <a:ln w="12700">
                <a:solidFill>
                  <a:schemeClr val="bg2"/>
                </a:solidFill>
                <a:round/>
                <a:headEnd/>
                <a:tailEnd/>
              </a:ln>
              <a:effectLst/>
            </p:spPr>
            <p:txBody>
              <a:bodyPr/>
              <a:lstStyle/>
              <a:p>
                <a:endParaRPr lang="en-US"/>
              </a:p>
            </p:txBody>
          </p:sp>
        </p:grpSp>
        <p:grpSp>
          <p:nvGrpSpPr>
            <p:cNvPr id="19489" name="Group 33"/>
            <p:cNvGrpSpPr>
              <a:grpSpLocks/>
            </p:cNvGrpSpPr>
            <p:nvPr/>
          </p:nvGrpSpPr>
          <p:grpSpPr bwMode="auto">
            <a:xfrm>
              <a:off x="2836" y="1316"/>
              <a:ext cx="2661" cy="981"/>
              <a:chOff x="2836" y="1316"/>
              <a:chExt cx="2661" cy="981"/>
            </a:xfrm>
          </p:grpSpPr>
          <p:grpSp>
            <p:nvGrpSpPr>
              <p:cNvPr id="19490" name="Group 34"/>
              <p:cNvGrpSpPr>
                <a:grpSpLocks/>
              </p:cNvGrpSpPr>
              <p:nvPr/>
            </p:nvGrpSpPr>
            <p:grpSpPr bwMode="auto">
              <a:xfrm>
                <a:off x="2854" y="1316"/>
                <a:ext cx="2616" cy="981"/>
                <a:chOff x="15" y="1323"/>
                <a:chExt cx="2616" cy="981"/>
              </a:xfrm>
            </p:grpSpPr>
            <p:sp>
              <p:nvSpPr>
                <p:cNvPr id="19491" name="Rectangle 35"/>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9492" name="Rectangle 36"/>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9493" name="Rectangle 37"/>
              <p:cNvSpPr>
                <a:spLocks noChangeArrowheads="1"/>
              </p:cNvSpPr>
              <p:nvPr/>
            </p:nvSpPr>
            <p:spPr bwMode="auto">
              <a:xfrm>
                <a:off x="2836" y="1319"/>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r>
                  <a:rPr lang="en-US" i="1">
                    <a:solidFill>
                      <a:srgbClr val="FF6600"/>
                    </a:solidFill>
                    <a:effectLst>
                      <a:outerShdw blurRad="38100" dist="38100" dir="2700000" algn="tl">
                        <a:srgbClr val="000000"/>
                      </a:outerShdw>
                    </a:effectLst>
                    <a:latin typeface="Arial" charset="0"/>
                  </a:rPr>
                  <a:t>	    </a:t>
                </a:r>
                <a:r>
                  <a:rPr lang="en-US" i="1"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ST Debt	100	100</a:t>
                </a:r>
              </a:p>
              <a:p>
                <a:pPr>
                  <a:tabLst>
                    <a:tab pos="3089275" algn="r"/>
                    <a:tab pos="3879850" algn="r"/>
                  </a:tabLst>
                </a:pPr>
                <a:r>
                  <a:rPr lang="en-US">
                    <a:solidFill>
                      <a:srgbClr val="000000"/>
                    </a:solidFill>
                    <a:latin typeface="Arial" charset="0"/>
                  </a:rPr>
                  <a:t>LT Debt	400	400</a:t>
                </a:r>
              </a:p>
              <a:p>
                <a:pPr>
                  <a:tabLst>
                    <a:tab pos="3089275" algn="r"/>
                    <a:tab pos="3879850" algn="r"/>
                  </a:tabLst>
                </a:pPr>
                <a:r>
                  <a:rPr lang="en-US">
                    <a:solidFill>
                      <a:srgbClr val="000000"/>
                    </a:solidFill>
                    <a:latin typeface="Arial" charset="0"/>
                  </a:rPr>
                  <a:t>Common Stock	500	700</a:t>
                </a:r>
              </a:p>
              <a:p>
                <a:pPr>
                  <a:tabLst>
                    <a:tab pos="3089275" algn="r"/>
                    <a:tab pos="3879850" algn="r"/>
                  </a:tabLst>
                </a:pPr>
                <a:r>
                  <a:rPr lang="en-US">
                    <a:solidFill>
                      <a:srgbClr val="000000"/>
                    </a:solidFill>
                    <a:latin typeface="Arial" charset="0"/>
                  </a:rPr>
                  <a:t>Total Liabilities&amp;Equity	1000	1200</a:t>
                </a:r>
              </a:p>
            </p:txBody>
          </p:sp>
          <p:sp>
            <p:nvSpPr>
              <p:cNvPr id="19494" name="Line 38"/>
              <p:cNvSpPr>
                <a:spLocks noChangeShapeType="1"/>
              </p:cNvSpPr>
              <p:nvPr/>
            </p:nvSpPr>
            <p:spPr bwMode="auto">
              <a:xfrm>
                <a:off x="4514" y="2040"/>
                <a:ext cx="336" cy="0"/>
              </a:xfrm>
              <a:prstGeom prst="line">
                <a:avLst/>
              </a:prstGeom>
              <a:noFill/>
              <a:ln w="12700">
                <a:solidFill>
                  <a:schemeClr val="bg2"/>
                </a:solidFill>
                <a:round/>
                <a:headEnd/>
                <a:tailEnd/>
              </a:ln>
              <a:effectLst/>
            </p:spPr>
            <p:txBody>
              <a:bodyPr/>
              <a:lstStyle/>
              <a:p>
                <a:endParaRPr lang="en-US"/>
              </a:p>
            </p:txBody>
          </p:sp>
          <p:sp>
            <p:nvSpPr>
              <p:cNvPr id="19495" name="Line 39"/>
              <p:cNvSpPr>
                <a:spLocks noChangeShapeType="1"/>
              </p:cNvSpPr>
              <p:nvPr/>
            </p:nvSpPr>
            <p:spPr bwMode="auto">
              <a:xfrm>
                <a:off x="5042" y="2034"/>
                <a:ext cx="288" cy="0"/>
              </a:xfrm>
              <a:prstGeom prst="line">
                <a:avLst/>
              </a:prstGeom>
              <a:noFill/>
              <a:ln w="12700">
                <a:solidFill>
                  <a:schemeClr val="bg2"/>
                </a:solidFill>
                <a:round/>
                <a:headEnd/>
                <a:tailEnd/>
              </a:ln>
              <a:effectLst/>
            </p:spPr>
            <p:txBody>
              <a:bodyPr/>
              <a:lstStyle/>
              <a:p>
                <a:endParaRPr lang="en-US"/>
              </a:p>
            </p:txBody>
          </p:sp>
        </p:grpSp>
        <p:grpSp>
          <p:nvGrpSpPr>
            <p:cNvPr id="19496" name="Group 40"/>
            <p:cNvGrpSpPr>
              <a:grpSpLocks/>
            </p:cNvGrpSpPr>
            <p:nvPr/>
          </p:nvGrpSpPr>
          <p:grpSpPr bwMode="auto">
            <a:xfrm>
              <a:off x="169" y="2507"/>
              <a:ext cx="2661" cy="1613"/>
              <a:chOff x="351" y="2615"/>
              <a:chExt cx="2661" cy="1613"/>
            </a:xfrm>
          </p:grpSpPr>
          <p:grpSp>
            <p:nvGrpSpPr>
              <p:cNvPr id="19497" name="Group 41"/>
              <p:cNvGrpSpPr>
                <a:grpSpLocks/>
              </p:cNvGrpSpPr>
              <p:nvPr/>
            </p:nvGrpSpPr>
            <p:grpSpPr bwMode="auto">
              <a:xfrm>
                <a:off x="359" y="2623"/>
                <a:ext cx="2616" cy="1596"/>
                <a:chOff x="15" y="1323"/>
                <a:chExt cx="2616" cy="981"/>
              </a:xfrm>
            </p:grpSpPr>
            <p:sp>
              <p:nvSpPr>
                <p:cNvPr id="19498" name="Rectangle 42"/>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9499" name="Rectangle 43"/>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9500" name="Rectangle 44"/>
              <p:cNvSpPr>
                <a:spLocks noChangeArrowheads="1"/>
              </p:cNvSpPr>
              <p:nvPr/>
            </p:nvSpPr>
            <p:spPr bwMode="auto">
              <a:xfrm>
                <a:off x="351" y="2615"/>
                <a:ext cx="2661" cy="1613"/>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u="sng">
                    <a:solidFill>
                      <a:srgbClr val="FF6600"/>
                    </a:solidFill>
                    <a:effectLst>
                      <a:outerShdw blurRad="38100" dist="38100" dir="2700000" algn="tl">
                        <a:srgbClr val="000000"/>
                      </a:outerShdw>
                    </a:effectLst>
                    <a:latin typeface="Arial" charset="0"/>
                  </a:rPr>
                  <a:t>Firm 1</a:t>
                </a:r>
                <a:r>
                  <a:rPr lang="en-US">
                    <a:solidFill>
                      <a:srgbClr val="FF6600"/>
                    </a:solidFill>
                    <a:effectLst>
                      <a:outerShdw blurRad="38100" dist="38100" dir="2700000" algn="tl">
                        <a:srgbClr val="000000"/>
                      </a:outerShdw>
                    </a:effectLst>
                    <a:latin typeface="Arial" charset="0"/>
                  </a:rPr>
                  <a:t>	    </a:t>
                </a:r>
                <a:r>
                  <a:rPr lang="en-US"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Operating Earnings	150	150</a:t>
                </a:r>
              </a:p>
              <a:p>
                <a:pPr>
                  <a:tabLst>
                    <a:tab pos="3089275" algn="r"/>
                    <a:tab pos="3879850" algn="r"/>
                  </a:tabLst>
                </a:pPr>
                <a:r>
                  <a:rPr lang="en-US">
                    <a:solidFill>
                      <a:srgbClr val="000000"/>
                    </a:solidFill>
                    <a:latin typeface="Arial" charset="0"/>
                  </a:rPr>
                  <a:t>Interest Earned	0	8</a:t>
                </a:r>
              </a:p>
              <a:p>
                <a:pPr>
                  <a:tabLst>
                    <a:tab pos="3089275" algn="r"/>
                    <a:tab pos="3879850" algn="r"/>
                  </a:tabLst>
                </a:pPr>
                <a:r>
                  <a:rPr lang="en-US">
                    <a:solidFill>
                      <a:srgbClr val="000000"/>
                    </a:solidFill>
                    <a:latin typeface="Arial" charset="0"/>
                  </a:rPr>
                  <a:t>EBT 	150	158</a:t>
                </a:r>
                <a:endParaRPr lang="en-US" u="sng">
                  <a:solidFill>
                    <a:srgbClr val="000000"/>
                  </a:solidFill>
                  <a:latin typeface="Arial" charset="0"/>
                </a:endParaRPr>
              </a:p>
              <a:p>
                <a:pPr>
                  <a:tabLst>
                    <a:tab pos="3089275" algn="r"/>
                    <a:tab pos="3879850" algn="r"/>
                  </a:tabLst>
                </a:pPr>
                <a:r>
                  <a:rPr lang="en-US">
                    <a:solidFill>
                      <a:srgbClr val="000000"/>
                    </a:solidFill>
                    <a:latin typeface="Arial" charset="0"/>
                  </a:rPr>
                  <a:t>Taxes (40%)	-60	-63</a:t>
                </a:r>
              </a:p>
              <a:p>
                <a:pPr>
                  <a:tabLst>
                    <a:tab pos="3089275" algn="r"/>
                    <a:tab pos="3879850" algn="r"/>
                  </a:tabLst>
                </a:pPr>
                <a:r>
                  <a:rPr lang="en-US">
                    <a:solidFill>
                      <a:srgbClr val="000000"/>
                    </a:solidFill>
                    <a:latin typeface="Arial" charset="0"/>
                  </a:rPr>
                  <a:t>Net Income	90	95</a:t>
                </a:r>
              </a:p>
              <a:p>
                <a:pPr>
                  <a:tabLst>
                    <a:tab pos="3089275" algn="r"/>
                    <a:tab pos="3879850" algn="r"/>
                  </a:tabLst>
                </a:pPr>
                <a:endParaRPr lang="en-US">
                  <a:solidFill>
                    <a:srgbClr val="000000"/>
                  </a:solidFill>
                  <a:latin typeface="Arial" charset="0"/>
                </a:endParaRPr>
              </a:p>
              <a:p>
                <a:pPr>
                  <a:tabLst>
                    <a:tab pos="3089275" algn="r"/>
                    <a:tab pos="3879850" algn="r"/>
                  </a:tabLst>
                </a:pPr>
                <a:r>
                  <a:rPr lang="en-US">
                    <a:solidFill>
                      <a:srgbClr val="000000"/>
                    </a:solidFill>
                    <a:latin typeface="Arial" charset="0"/>
                  </a:rPr>
                  <a:t>Current Ratio                        2            4</a:t>
                </a:r>
              </a:p>
              <a:p>
                <a:pPr>
                  <a:tabLst>
                    <a:tab pos="3089275" algn="r"/>
                    <a:tab pos="3879850" algn="r"/>
                  </a:tabLst>
                </a:pPr>
                <a:r>
                  <a:rPr lang="en-US">
                    <a:solidFill>
                      <a:srgbClr val="000000"/>
                    </a:solidFill>
                    <a:latin typeface="Arial" charset="0"/>
                  </a:rPr>
                  <a:t>ROA                                   9%       7.9%</a:t>
                </a:r>
              </a:p>
            </p:txBody>
          </p:sp>
          <p:sp>
            <p:nvSpPr>
              <p:cNvPr id="19501" name="Line 45"/>
              <p:cNvSpPr>
                <a:spLocks noChangeShapeType="1"/>
              </p:cNvSpPr>
              <p:nvPr/>
            </p:nvSpPr>
            <p:spPr bwMode="auto">
              <a:xfrm>
                <a:off x="2112" y="3168"/>
                <a:ext cx="240" cy="0"/>
              </a:xfrm>
              <a:prstGeom prst="line">
                <a:avLst/>
              </a:prstGeom>
              <a:noFill/>
              <a:ln w="12700">
                <a:solidFill>
                  <a:schemeClr val="bg2"/>
                </a:solidFill>
                <a:round/>
                <a:headEnd/>
                <a:tailEnd/>
              </a:ln>
              <a:effectLst/>
            </p:spPr>
            <p:txBody>
              <a:bodyPr/>
              <a:lstStyle/>
              <a:p>
                <a:endParaRPr lang="en-US"/>
              </a:p>
            </p:txBody>
          </p:sp>
          <p:sp>
            <p:nvSpPr>
              <p:cNvPr id="19502" name="Line 46"/>
              <p:cNvSpPr>
                <a:spLocks noChangeShapeType="1"/>
              </p:cNvSpPr>
              <p:nvPr/>
            </p:nvSpPr>
            <p:spPr bwMode="auto">
              <a:xfrm>
                <a:off x="2640" y="3168"/>
                <a:ext cx="240" cy="0"/>
              </a:xfrm>
              <a:prstGeom prst="line">
                <a:avLst/>
              </a:prstGeom>
              <a:noFill/>
              <a:ln w="12700">
                <a:solidFill>
                  <a:schemeClr val="bg2"/>
                </a:solidFill>
                <a:round/>
                <a:headEnd/>
                <a:tailEnd/>
              </a:ln>
              <a:effectLst/>
            </p:spPr>
            <p:txBody>
              <a:bodyPr/>
              <a:lstStyle/>
              <a:p>
                <a:endParaRPr lang="en-US"/>
              </a:p>
            </p:txBody>
          </p:sp>
          <p:sp>
            <p:nvSpPr>
              <p:cNvPr id="19503" name="Line 47"/>
              <p:cNvSpPr>
                <a:spLocks noChangeShapeType="1"/>
              </p:cNvSpPr>
              <p:nvPr/>
            </p:nvSpPr>
            <p:spPr bwMode="auto">
              <a:xfrm>
                <a:off x="2112" y="3504"/>
                <a:ext cx="240" cy="0"/>
              </a:xfrm>
              <a:prstGeom prst="line">
                <a:avLst/>
              </a:prstGeom>
              <a:noFill/>
              <a:ln w="12700">
                <a:solidFill>
                  <a:schemeClr val="bg2"/>
                </a:solidFill>
                <a:round/>
                <a:headEnd/>
                <a:tailEnd/>
              </a:ln>
              <a:effectLst/>
            </p:spPr>
            <p:txBody>
              <a:bodyPr/>
              <a:lstStyle/>
              <a:p>
                <a:endParaRPr lang="en-US"/>
              </a:p>
            </p:txBody>
          </p:sp>
          <p:sp>
            <p:nvSpPr>
              <p:cNvPr id="19504" name="Line 48"/>
              <p:cNvSpPr>
                <a:spLocks noChangeShapeType="1"/>
              </p:cNvSpPr>
              <p:nvPr/>
            </p:nvSpPr>
            <p:spPr bwMode="auto">
              <a:xfrm>
                <a:off x="2640" y="3504"/>
                <a:ext cx="240" cy="0"/>
              </a:xfrm>
              <a:prstGeom prst="line">
                <a:avLst/>
              </a:prstGeom>
              <a:noFill/>
              <a:ln w="12700">
                <a:solidFill>
                  <a:schemeClr val="bg2"/>
                </a:solidFill>
                <a:round/>
                <a:headEnd/>
                <a:tailEnd/>
              </a:ln>
              <a:effectLst/>
            </p:spPr>
            <p:txBody>
              <a:bodyP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470"/>
                                        </p:tgtEl>
                                        <p:attrNameLst>
                                          <p:attrName>style.visibility</p:attrName>
                                        </p:attrNameLst>
                                      </p:cBhvr>
                                      <p:to>
                                        <p:strVal val="visible"/>
                                      </p:to>
                                    </p:set>
                                    <p:animEffect transition="in" filter="wipe(left)">
                                      <p:cBhvr>
                                        <p:cTn id="7" dur="500"/>
                                        <p:tgtEl>
                                          <p:spTgt spid="1947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471"/>
                                        </p:tgtEl>
                                        <p:attrNameLst>
                                          <p:attrName>style.visibility</p:attrName>
                                        </p:attrNameLst>
                                      </p:cBhvr>
                                      <p:to>
                                        <p:strVal val="visible"/>
                                      </p:to>
                                    </p:set>
                                    <p:animEffect transition="in" filter="wipe(left)">
                                      <p:cBhvr>
                                        <p:cTn id="11" dur="500"/>
                                        <p:tgtEl>
                                          <p:spTgt spid="19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0" grpId="0" autoUpdateAnimBg="0"/>
      <p:bldP spid="19471" grpId="0"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E3C42AE-24A7-43C1-BB45-FFB919E7BE23}" type="slidenum">
              <a:rPr lang="en-US"/>
              <a:pPr>
                <a:defRPr/>
              </a:pPr>
              <a:t>100</a:t>
            </a:fld>
            <a:endParaRPr lang="en-US"/>
          </a:p>
        </p:txBody>
      </p:sp>
      <p:sp>
        <p:nvSpPr>
          <p:cNvPr id="9220" name="Rectangle 4"/>
          <p:cNvSpPr>
            <a:spLocks noGrp="1" noChangeArrowheads="1"/>
          </p:cNvSpPr>
          <p:nvPr>
            <p:ph type="title"/>
          </p:nvPr>
        </p:nvSpPr>
        <p:spPr/>
        <p:txBody>
          <a:bodyPr/>
          <a:lstStyle/>
          <a:p>
            <a:pPr eaLnBrk="1" hangingPunct="1">
              <a:defRPr/>
            </a:pPr>
            <a:r>
              <a:rPr lang="en-US" smtClean="0"/>
              <a:t>Types of short-term loans:</a:t>
            </a:r>
          </a:p>
        </p:txBody>
      </p:sp>
      <p:sp>
        <p:nvSpPr>
          <p:cNvPr id="9221" name="Rectangle 5"/>
          <p:cNvSpPr>
            <a:spLocks noGrp="1" noChangeArrowheads="1"/>
          </p:cNvSpPr>
          <p:nvPr>
            <p:ph type="body" idx="1"/>
          </p:nvPr>
        </p:nvSpPr>
        <p:spPr/>
        <p:txBody>
          <a:bodyPr/>
          <a:lstStyle/>
          <a:p>
            <a:pPr eaLnBrk="1" hangingPunct="1">
              <a:lnSpc>
                <a:spcPct val="80000"/>
              </a:lnSpc>
              <a:defRPr/>
            </a:pPr>
            <a:r>
              <a:rPr lang="en-US" sz="2800" smtClean="0"/>
              <a:t>Line of Credit</a:t>
            </a:r>
          </a:p>
          <a:p>
            <a:pPr lvl="1" eaLnBrk="1" hangingPunct="1">
              <a:lnSpc>
                <a:spcPct val="80000"/>
              </a:lnSpc>
              <a:defRPr/>
            </a:pPr>
            <a:r>
              <a:rPr lang="en-US" sz="2400" smtClean="0"/>
              <a:t>The borrowing limit that a bank sets for a firm.</a:t>
            </a:r>
          </a:p>
          <a:p>
            <a:pPr lvl="1" eaLnBrk="1" hangingPunct="1">
              <a:lnSpc>
                <a:spcPct val="80000"/>
              </a:lnSpc>
              <a:defRPr/>
            </a:pPr>
            <a:r>
              <a:rPr lang="en-US" sz="2400" smtClean="0"/>
              <a:t>May include many promissory notes that the firm has taken out at different times and with overlapping payment periods.</a:t>
            </a:r>
          </a:p>
          <a:p>
            <a:pPr lvl="1" eaLnBrk="1" hangingPunct="1">
              <a:lnSpc>
                <a:spcPct val="80000"/>
              </a:lnSpc>
              <a:defRPr/>
            </a:pPr>
            <a:r>
              <a:rPr lang="en-US" sz="2400" smtClean="0"/>
              <a:t>Usually informal agreement and may change over time	</a:t>
            </a:r>
          </a:p>
          <a:p>
            <a:pPr eaLnBrk="1" hangingPunct="1">
              <a:lnSpc>
                <a:spcPct val="80000"/>
              </a:lnSpc>
              <a:defRPr/>
            </a:pPr>
            <a:r>
              <a:rPr lang="en-US" sz="2800" smtClean="0"/>
              <a:t>Revolving credit agreement</a:t>
            </a:r>
          </a:p>
          <a:p>
            <a:pPr lvl="1" eaLnBrk="1" hangingPunct="1">
              <a:lnSpc>
                <a:spcPct val="80000"/>
              </a:lnSpc>
              <a:defRPr/>
            </a:pPr>
            <a:r>
              <a:rPr lang="en-US" sz="2400" smtClean="0"/>
              <a:t>Formal agreement with bank to extend credit to a firm for a period of time (can be more than one year).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subTnLst>
                                    <p:animClr>
                                      <p:cBhvr override="childStyle">
                                        <p:cTn dur="1" fill="hold" display="0" masterRel="nextClick" afterEffect="1"/>
                                        <p:tgtEl>
                                          <p:spTgt spid="9221">
                                            <p:txEl>
                                              <p:pRg st="0" end="0"/>
                                            </p:txEl>
                                          </p:spTgt>
                                        </p:tgtEl>
                                        <p:attrNameLst>
                                          <p:attrName>ppt_c</p:attrName>
                                        </p:attrNameLst>
                                      </p:cBhvr>
                                      <p:to>
                                        <a:schemeClr val="hlink"/>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1">
                                            <p:txEl>
                                              <p:pRg st="1" end="1"/>
                                            </p:txEl>
                                          </p:spTgt>
                                        </p:tgtEl>
                                        <p:attrNameLst>
                                          <p:attrName>style.visibility</p:attrName>
                                        </p:attrNameLst>
                                      </p:cBhvr>
                                      <p:to>
                                        <p:strVal val="visible"/>
                                      </p:to>
                                    </p:set>
                                    <p:animEffect transition="in" filter="wipe(left)">
                                      <p:cBhvr>
                                        <p:cTn id="12" dur="500"/>
                                        <p:tgtEl>
                                          <p:spTgt spid="9221">
                                            <p:txEl>
                                              <p:pRg st="1" end="1"/>
                                            </p:txEl>
                                          </p:spTgt>
                                        </p:tgtEl>
                                      </p:cBhvr>
                                    </p:animEffect>
                                  </p:childTnLst>
                                  <p:subTnLst>
                                    <p:animClr>
                                      <p:cBhvr override="childStyle">
                                        <p:cTn dur="1" fill="hold" display="0" masterRel="nextClick" afterEffect="1"/>
                                        <p:tgtEl>
                                          <p:spTgt spid="9221">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1">
                                            <p:txEl>
                                              <p:pRg st="2" end="2"/>
                                            </p:txEl>
                                          </p:spTgt>
                                        </p:tgtEl>
                                        <p:attrNameLst>
                                          <p:attrName>style.visibility</p:attrName>
                                        </p:attrNameLst>
                                      </p:cBhvr>
                                      <p:to>
                                        <p:strVal val="visible"/>
                                      </p:to>
                                    </p:set>
                                    <p:animEffect transition="in" filter="wipe(left)">
                                      <p:cBhvr>
                                        <p:cTn id="17" dur="500"/>
                                        <p:tgtEl>
                                          <p:spTgt spid="9221">
                                            <p:txEl>
                                              <p:pRg st="2" end="2"/>
                                            </p:txEl>
                                          </p:spTgt>
                                        </p:tgtEl>
                                      </p:cBhvr>
                                    </p:animEffect>
                                  </p:childTnLst>
                                  <p:subTnLst>
                                    <p:animClr>
                                      <p:cBhvr override="childStyle">
                                        <p:cTn dur="1" fill="hold" display="0" masterRel="nextClick" afterEffect="1"/>
                                        <p:tgtEl>
                                          <p:spTgt spid="9221">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21">
                                            <p:txEl>
                                              <p:pRg st="3" end="3"/>
                                            </p:txEl>
                                          </p:spTgt>
                                        </p:tgtEl>
                                        <p:attrNameLst>
                                          <p:attrName>style.visibility</p:attrName>
                                        </p:attrNameLst>
                                      </p:cBhvr>
                                      <p:to>
                                        <p:strVal val="visible"/>
                                      </p:to>
                                    </p:set>
                                    <p:animEffect transition="in" filter="wipe(left)">
                                      <p:cBhvr>
                                        <p:cTn id="22" dur="500"/>
                                        <p:tgtEl>
                                          <p:spTgt spid="9221">
                                            <p:txEl>
                                              <p:pRg st="3" end="3"/>
                                            </p:txEl>
                                          </p:spTgt>
                                        </p:tgtEl>
                                      </p:cBhvr>
                                    </p:animEffect>
                                  </p:childTnLst>
                                  <p:subTnLst>
                                    <p:animClr>
                                      <p:cBhvr override="childStyle">
                                        <p:cTn dur="1" fill="hold" display="0" masterRel="nextClick" afterEffect="1"/>
                                        <p:tgtEl>
                                          <p:spTgt spid="9221">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221">
                                            <p:txEl>
                                              <p:pRg st="4" end="4"/>
                                            </p:txEl>
                                          </p:spTgt>
                                        </p:tgtEl>
                                        <p:attrNameLst>
                                          <p:attrName>style.visibility</p:attrName>
                                        </p:attrNameLst>
                                      </p:cBhvr>
                                      <p:to>
                                        <p:strVal val="visible"/>
                                      </p:to>
                                    </p:set>
                                    <p:animEffect transition="in" filter="wipe(left)">
                                      <p:cBhvr>
                                        <p:cTn id="27" dur="500"/>
                                        <p:tgtEl>
                                          <p:spTgt spid="9221">
                                            <p:txEl>
                                              <p:pRg st="4" end="4"/>
                                            </p:txEl>
                                          </p:spTgt>
                                        </p:tgtEl>
                                      </p:cBhvr>
                                    </p:animEffect>
                                  </p:childTnLst>
                                  <p:subTnLst>
                                    <p:animClr>
                                      <p:cBhvr override="childStyle">
                                        <p:cTn dur="1" fill="hold" display="0" masterRel="nextClick" afterEffect="1"/>
                                        <p:tgtEl>
                                          <p:spTgt spid="9221">
                                            <p:txEl>
                                              <p:pRg st="4" end="4"/>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221">
                                            <p:txEl>
                                              <p:pRg st="5" end="5"/>
                                            </p:txEl>
                                          </p:spTgt>
                                        </p:tgtEl>
                                        <p:attrNameLst>
                                          <p:attrName>style.visibility</p:attrName>
                                        </p:attrNameLst>
                                      </p:cBhvr>
                                      <p:to>
                                        <p:strVal val="visible"/>
                                      </p:to>
                                    </p:set>
                                    <p:animEffect transition="in" filter="wipe(left)">
                                      <p:cBhvr>
                                        <p:cTn id="32" dur="500"/>
                                        <p:tgtEl>
                                          <p:spTgt spid="9221">
                                            <p:txEl>
                                              <p:pRg st="5" end="5"/>
                                            </p:txEl>
                                          </p:spTgt>
                                        </p:tgtEl>
                                      </p:cBhvr>
                                    </p:animEffect>
                                  </p:childTnLst>
                                  <p:subTnLst>
                                    <p:animClr>
                                      <p:cBhvr override="childStyle">
                                        <p:cTn dur="1" fill="hold" display="0" masterRel="nextClick" afterEffect="1"/>
                                        <p:tgtEl>
                                          <p:spTgt spid="9221">
                                            <p:txEl>
                                              <p:pRg st="5" end="5"/>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bldLvl="2"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C2A38EC-E174-476B-BD36-AE08B7E83AD2}" type="slidenum">
              <a:rPr lang="en-US"/>
              <a:pPr>
                <a:defRPr/>
              </a:pPr>
              <a:t>101</a:t>
            </a:fld>
            <a:endParaRPr lang="en-US" dirty="0"/>
          </a:p>
        </p:txBody>
      </p:sp>
      <p:sp>
        <p:nvSpPr>
          <p:cNvPr id="10244" name="Rectangle 4"/>
          <p:cNvSpPr>
            <a:spLocks noGrp="1" noChangeArrowheads="1"/>
          </p:cNvSpPr>
          <p:nvPr>
            <p:ph type="title"/>
          </p:nvPr>
        </p:nvSpPr>
        <p:spPr/>
        <p:txBody>
          <a:bodyPr/>
          <a:lstStyle/>
          <a:p>
            <a:pPr eaLnBrk="1" hangingPunct="1">
              <a:defRPr/>
            </a:pPr>
            <a:r>
              <a:rPr lang="en-US" smtClean="0"/>
              <a:t>Trade Credit</a:t>
            </a:r>
          </a:p>
        </p:txBody>
      </p:sp>
      <p:sp>
        <p:nvSpPr>
          <p:cNvPr id="10245" name="Rectangle 5"/>
          <p:cNvSpPr>
            <a:spLocks noGrp="1" noChangeArrowheads="1"/>
          </p:cNvSpPr>
          <p:nvPr>
            <p:ph type="body" idx="1"/>
          </p:nvPr>
        </p:nvSpPr>
        <p:spPr/>
        <p:txBody>
          <a:bodyPr/>
          <a:lstStyle/>
          <a:p>
            <a:pPr eaLnBrk="1" hangingPunct="1">
              <a:lnSpc>
                <a:spcPct val="80000"/>
              </a:lnSpc>
              <a:defRPr/>
            </a:pPr>
            <a:r>
              <a:rPr lang="en-US" sz="2400" dirty="0" smtClean="0"/>
              <a:t>Trade credit is the act of obtaining funds by delaying payment to suppliers.</a:t>
            </a:r>
          </a:p>
          <a:p>
            <a:pPr eaLnBrk="1" hangingPunct="1">
              <a:lnSpc>
                <a:spcPct val="80000"/>
              </a:lnSpc>
              <a:defRPr/>
            </a:pPr>
            <a:r>
              <a:rPr lang="en-US" sz="2400" dirty="0" smtClean="0"/>
              <a:t>Even though it is obtained by simply delaying payment, it is not always free.</a:t>
            </a:r>
          </a:p>
          <a:p>
            <a:pPr eaLnBrk="1" hangingPunct="1">
              <a:lnSpc>
                <a:spcPct val="80000"/>
              </a:lnSpc>
              <a:defRPr/>
            </a:pPr>
            <a:r>
              <a:rPr lang="en-US" sz="2400" dirty="0" smtClean="0"/>
              <a:t>The cost of trade credit may be some interest charge that the supplier charges on the unpaid balance.  More often, it is in the form of a lost discount that would be given to firms who pay earlier.</a:t>
            </a:r>
          </a:p>
          <a:p>
            <a:pPr eaLnBrk="1" hangingPunct="1">
              <a:lnSpc>
                <a:spcPct val="80000"/>
              </a:lnSpc>
              <a:defRPr/>
            </a:pPr>
            <a:r>
              <a:rPr lang="en-US" sz="2400" dirty="0" smtClean="0"/>
              <a:t>Credit has a cost.  That cost may be passed along to the customer as higher prices, borne by the seller as lower profits, or some of both.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ipe(left)">
                                      <p:cBhvr>
                                        <p:cTn id="7" dur="500"/>
                                        <p:tgtEl>
                                          <p:spTgt spid="10245">
                                            <p:txEl>
                                              <p:pRg st="0" end="0"/>
                                            </p:txEl>
                                          </p:spTgt>
                                        </p:tgtEl>
                                      </p:cBhvr>
                                    </p:animEffect>
                                  </p:childTnLst>
                                  <p:subTnLst>
                                    <p:animClr>
                                      <p:cBhvr override="childStyle">
                                        <p:cTn dur="1" fill="hold" display="0" masterRel="nextClick" afterEffect="1"/>
                                        <p:tgtEl>
                                          <p:spTgt spid="10245">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5">
                                            <p:txEl>
                                              <p:pRg st="1" end="1"/>
                                            </p:txEl>
                                          </p:spTgt>
                                        </p:tgtEl>
                                        <p:attrNameLst>
                                          <p:attrName>style.visibility</p:attrName>
                                        </p:attrNameLst>
                                      </p:cBhvr>
                                      <p:to>
                                        <p:strVal val="visible"/>
                                      </p:to>
                                    </p:set>
                                    <p:animEffect transition="in" filter="wipe(left)">
                                      <p:cBhvr>
                                        <p:cTn id="12" dur="500"/>
                                        <p:tgtEl>
                                          <p:spTgt spid="10245">
                                            <p:txEl>
                                              <p:pRg st="1" end="1"/>
                                            </p:txEl>
                                          </p:spTgt>
                                        </p:tgtEl>
                                      </p:cBhvr>
                                    </p:animEffect>
                                  </p:childTnLst>
                                  <p:subTnLst>
                                    <p:animClr>
                                      <p:cBhvr override="childStyle">
                                        <p:cTn dur="1" fill="hold" display="0" masterRel="nextClick" afterEffect="1"/>
                                        <p:tgtEl>
                                          <p:spTgt spid="10245">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5">
                                            <p:txEl>
                                              <p:pRg st="2" end="2"/>
                                            </p:txEl>
                                          </p:spTgt>
                                        </p:tgtEl>
                                        <p:attrNameLst>
                                          <p:attrName>style.visibility</p:attrName>
                                        </p:attrNameLst>
                                      </p:cBhvr>
                                      <p:to>
                                        <p:strVal val="visible"/>
                                      </p:to>
                                    </p:set>
                                    <p:animEffect transition="in" filter="wipe(left)">
                                      <p:cBhvr>
                                        <p:cTn id="17" dur="500"/>
                                        <p:tgtEl>
                                          <p:spTgt spid="10245">
                                            <p:txEl>
                                              <p:pRg st="2" end="2"/>
                                            </p:txEl>
                                          </p:spTgt>
                                        </p:tgtEl>
                                      </p:cBhvr>
                                    </p:animEffect>
                                  </p:childTnLst>
                                  <p:subTnLst>
                                    <p:animClr>
                                      <p:cBhvr override="childStyle">
                                        <p:cTn dur="1" fill="hold" display="0" masterRel="nextClick" afterEffect="1"/>
                                        <p:tgtEl>
                                          <p:spTgt spid="10245">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5">
                                            <p:txEl>
                                              <p:pRg st="3" end="3"/>
                                            </p:txEl>
                                          </p:spTgt>
                                        </p:tgtEl>
                                        <p:attrNameLst>
                                          <p:attrName>style.visibility</p:attrName>
                                        </p:attrNameLst>
                                      </p:cBhvr>
                                      <p:to>
                                        <p:strVal val="visible"/>
                                      </p:to>
                                    </p:set>
                                    <p:animEffect transition="in" filter="wipe(left)">
                                      <p:cBhvr>
                                        <p:cTn id="22" dur="500"/>
                                        <p:tgtEl>
                                          <p:spTgt spid="10245">
                                            <p:txEl>
                                              <p:pRg st="3" end="3"/>
                                            </p:txEl>
                                          </p:spTgt>
                                        </p:tgtEl>
                                      </p:cBhvr>
                                    </p:animEffect>
                                  </p:childTnLst>
                                  <p:subTnLst>
                                    <p:animClr>
                                      <p:cBhvr override="childStyle">
                                        <p:cTn dur="1" fill="hold" display="0" masterRel="nextClick" afterEffect="1"/>
                                        <p:tgtEl>
                                          <p:spTgt spid="10245">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pPr>
              <a:defRPr/>
            </a:pPr>
            <a:fld id="{619E57B9-946D-4BEB-9164-746E2EAD43BC}" type="slidenum">
              <a:rPr lang="en-US"/>
              <a:pPr>
                <a:defRPr/>
              </a:pPr>
              <a:t>102</a:t>
            </a:fld>
            <a:endParaRPr lang="en-US"/>
          </a:p>
        </p:txBody>
      </p:sp>
      <p:sp>
        <p:nvSpPr>
          <p:cNvPr id="11278" name="Rectangle 14"/>
          <p:cNvSpPr>
            <a:spLocks noGrp="1" noChangeArrowheads="1"/>
          </p:cNvSpPr>
          <p:nvPr>
            <p:ph type="title"/>
          </p:nvPr>
        </p:nvSpPr>
        <p:spPr>
          <a:xfrm>
            <a:off x="1066800" y="304800"/>
            <a:ext cx="7696200" cy="1431925"/>
          </a:xfrm>
        </p:spPr>
        <p:txBody>
          <a:bodyPr/>
          <a:lstStyle/>
          <a:p>
            <a:pPr eaLnBrk="1" hangingPunct="1">
              <a:defRPr/>
            </a:pPr>
            <a:r>
              <a:rPr lang="en-US" smtClean="0"/>
              <a:t>Estimation of Cost of Short-Term Credit</a:t>
            </a:r>
          </a:p>
        </p:txBody>
      </p:sp>
      <p:sp>
        <p:nvSpPr>
          <p:cNvPr id="11279" name="Rectangle 15"/>
          <p:cNvSpPr>
            <a:spLocks noGrp="1" noChangeArrowheads="1"/>
          </p:cNvSpPr>
          <p:nvPr>
            <p:ph type="body" idx="1"/>
          </p:nvPr>
        </p:nvSpPr>
        <p:spPr>
          <a:xfrm>
            <a:off x="914400" y="1905000"/>
            <a:ext cx="6934200" cy="1828800"/>
          </a:xfrm>
        </p:spPr>
        <p:txBody>
          <a:bodyPr/>
          <a:lstStyle/>
          <a:p>
            <a:pPr eaLnBrk="1" hangingPunct="1">
              <a:lnSpc>
                <a:spcPct val="90000"/>
              </a:lnSpc>
              <a:defRPr/>
            </a:pPr>
            <a:r>
              <a:rPr lang="en-US" sz="2400" smtClean="0"/>
              <a:t>Calculation is easiest if the loan is for a one year period:</a:t>
            </a:r>
          </a:p>
          <a:p>
            <a:pPr eaLnBrk="1" hangingPunct="1">
              <a:lnSpc>
                <a:spcPct val="90000"/>
              </a:lnSpc>
              <a:defRPr/>
            </a:pPr>
            <a:r>
              <a:rPr lang="en-US" sz="2400" smtClean="0"/>
              <a:t>Effective Interest Rate is used to determine the cost of the credit to be able to compare differing terms.</a:t>
            </a:r>
          </a:p>
        </p:txBody>
      </p:sp>
      <p:grpSp>
        <p:nvGrpSpPr>
          <p:cNvPr id="2" name="Group 16"/>
          <p:cNvGrpSpPr>
            <a:grpSpLocks/>
          </p:cNvGrpSpPr>
          <p:nvPr/>
        </p:nvGrpSpPr>
        <p:grpSpPr bwMode="auto">
          <a:xfrm>
            <a:off x="1295400" y="3962400"/>
            <a:ext cx="6032500" cy="1090613"/>
            <a:chOff x="672" y="1920"/>
            <a:chExt cx="3800" cy="687"/>
          </a:xfrm>
        </p:grpSpPr>
        <p:grpSp>
          <p:nvGrpSpPr>
            <p:cNvPr id="3" name="Group 7"/>
            <p:cNvGrpSpPr>
              <a:grpSpLocks/>
            </p:cNvGrpSpPr>
            <p:nvPr/>
          </p:nvGrpSpPr>
          <p:grpSpPr bwMode="auto">
            <a:xfrm>
              <a:off x="672" y="1920"/>
              <a:ext cx="3787" cy="687"/>
              <a:chOff x="672" y="2335"/>
              <a:chExt cx="3787" cy="687"/>
            </a:xfrm>
          </p:grpSpPr>
          <p:sp>
            <p:nvSpPr>
              <p:cNvPr id="10252" name="Rectangle 4"/>
              <p:cNvSpPr>
                <a:spLocks noChangeArrowheads="1"/>
              </p:cNvSpPr>
              <p:nvPr/>
            </p:nvSpPr>
            <p:spPr bwMode="auto">
              <a:xfrm>
                <a:off x="672" y="2341"/>
                <a:ext cx="3787" cy="681"/>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10253" name="Line 5"/>
              <p:cNvSpPr>
                <a:spLocks noChangeShapeType="1"/>
              </p:cNvSpPr>
              <p:nvPr/>
            </p:nvSpPr>
            <p:spPr bwMode="auto">
              <a:xfrm>
                <a:off x="701" y="3016"/>
                <a:ext cx="3739" cy="0"/>
              </a:xfrm>
              <a:prstGeom prst="line">
                <a:avLst/>
              </a:prstGeom>
              <a:noFill/>
              <a:ln w="76200">
                <a:noFill/>
                <a:round/>
                <a:headEnd/>
                <a:tailEnd/>
              </a:ln>
            </p:spPr>
            <p:txBody>
              <a:bodyPr wrap="none" anchor="ctr"/>
              <a:lstStyle/>
              <a:p>
                <a:endParaRPr lang="en-US"/>
              </a:p>
            </p:txBody>
          </p:sp>
          <p:sp>
            <p:nvSpPr>
              <p:cNvPr id="10254" name="Line 6"/>
              <p:cNvSpPr>
                <a:spLocks noChangeShapeType="1"/>
              </p:cNvSpPr>
              <p:nvPr/>
            </p:nvSpPr>
            <p:spPr bwMode="auto">
              <a:xfrm>
                <a:off x="701" y="2335"/>
                <a:ext cx="3739" cy="0"/>
              </a:xfrm>
              <a:prstGeom prst="line">
                <a:avLst/>
              </a:prstGeom>
              <a:noFill/>
              <a:ln w="76200">
                <a:noFill/>
                <a:round/>
                <a:headEnd/>
                <a:tailEnd/>
              </a:ln>
            </p:spPr>
            <p:txBody>
              <a:bodyPr wrap="none" anchor="ctr"/>
              <a:lstStyle/>
              <a:p>
                <a:endParaRPr lang="en-US"/>
              </a:p>
            </p:txBody>
          </p:sp>
        </p:grpSp>
        <p:sp>
          <p:nvSpPr>
            <p:cNvPr id="10248" name="Rectangle 8"/>
            <p:cNvSpPr>
              <a:spLocks noChangeArrowheads="1"/>
            </p:cNvSpPr>
            <p:nvPr/>
          </p:nvSpPr>
          <p:spPr bwMode="auto">
            <a:xfrm>
              <a:off x="796" y="2028"/>
              <a:ext cx="1278" cy="516"/>
            </a:xfrm>
            <a:prstGeom prst="rect">
              <a:avLst/>
            </a:prstGeom>
            <a:noFill/>
            <a:ln w="12700">
              <a:noFill/>
              <a:miter lim="800000"/>
              <a:headEnd/>
              <a:tailEnd/>
            </a:ln>
          </p:spPr>
          <p:txBody>
            <a:bodyPr wrap="none" lIns="90488" tIns="44450" rIns="90488" bIns="44450">
              <a:spAutoFit/>
            </a:bodyPr>
            <a:lstStyle/>
            <a:p>
              <a:r>
                <a:rPr lang="en-US" sz="2400" b="1">
                  <a:solidFill>
                    <a:srgbClr val="000000"/>
                  </a:solidFill>
                  <a:latin typeface="Arial" charset="0"/>
                </a:rPr>
                <a:t> Effective </a:t>
              </a:r>
            </a:p>
            <a:p>
              <a:r>
                <a:rPr lang="en-US" sz="2400" b="1">
                  <a:solidFill>
                    <a:srgbClr val="000000"/>
                  </a:solidFill>
                  <a:latin typeface="Arial" charset="0"/>
                </a:rPr>
                <a:t>Interest Rate</a:t>
              </a:r>
            </a:p>
          </p:txBody>
        </p:sp>
        <p:sp>
          <p:nvSpPr>
            <p:cNvPr id="10249" name="Rectangle 9"/>
            <p:cNvSpPr>
              <a:spLocks noChangeArrowheads="1"/>
            </p:cNvSpPr>
            <p:nvPr/>
          </p:nvSpPr>
          <p:spPr bwMode="auto">
            <a:xfrm>
              <a:off x="2205" y="2037"/>
              <a:ext cx="2267" cy="522"/>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      Interest you pay    </a:t>
              </a:r>
              <a:endParaRPr lang="en-US" sz="2400" b="1" u="sng">
                <a:solidFill>
                  <a:srgbClr val="000000"/>
                </a:solidFill>
                <a:latin typeface="Arial" charset="0"/>
              </a:endParaRPr>
            </a:p>
            <a:p>
              <a:pPr algn="ctr"/>
              <a:r>
                <a:rPr lang="en-US" sz="2400" b="1">
                  <a:solidFill>
                    <a:srgbClr val="000000"/>
                  </a:solidFill>
                  <a:latin typeface="Arial" charset="0"/>
                </a:rPr>
                <a:t>Amount you get to use </a:t>
              </a:r>
            </a:p>
          </p:txBody>
        </p:sp>
        <p:sp>
          <p:nvSpPr>
            <p:cNvPr id="10250" name="Rectangle 10"/>
            <p:cNvSpPr>
              <a:spLocks noChangeArrowheads="1"/>
            </p:cNvSpPr>
            <p:nvPr/>
          </p:nvSpPr>
          <p:spPr bwMode="auto">
            <a:xfrm>
              <a:off x="2038" y="2087"/>
              <a:ext cx="245" cy="325"/>
            </a:xfrm>
            <a:prstGeom prst="rect">
              <a:avLst/>
            </a:prstGeom>
            <a:noFill/>
            <a:ln w="12700">
              <a:noFill/>
              <a:miter lim="800000"/>
              <a:headEnd/>
              <a:tailEnd/>
            </a:ln>
          </p:spPr>
          <p:txBody>
            <a:bodyPr wrap="none" lIns="90488" tIns="44450" rIns="90488" bIns="44450">
              <a:spAutoFit/>
            </a:bodyPr>
            <a:lstStyle/>
            <a:p>
              <a:pPr algn="ctr"/>
              <a:r>
                <a:rPr lang="en-US" sz="2800" b="1">
                  <a:solidFill>
                    <a:srgbClr val="000000"/>
                  </a:solidFill>
                  <a:latin typeface="Arial" charset="0"/>
                </a:rPr>
                <a:t>=</a:t>
              </a:r>
            </a:p>
          </p:txBody>
        </p:sp>
        <p:sp>
          <p:nvSpPr>
            <p:cNvPr id="10251" name="Line 11"/>
            <p:cNvSpPr>
              <a:spLocks noChangeShapeType="1"/>
            </p:cNvSpPr>
            <p:nvPr/>
          </p:nvSpPr>
          <p:spPr bwMode="auto">
            <a:xfrm>
              <a:off x="2256" y="2304"/>
              <a:ext cx="2112" cy="0"/>
            </a:xfrm>
            <a:prstGeom prst="line">
              <a:avLst/>
            </a:prstGeom>
            <a:noFill/>
            <a:ln w="28575">
              <a:solidFill>
                <a:schemeClr val="bg2"/>
              </a:solidFill>
              <a:round/>
              <a:headEnd/>
              <a:tailEnd/>
            </a:ln>
          </p:spPr>
          <p:txBody>
            <a:bodyPr/>
            <a:lstStyle/>
            <a:p>
              <a:endParaRPr lang="en-US"/>
            </a:p>
          </p:txBody>
        </p:sp>
      </p:grpSp>
      <p:sp>
        <p:nvSpPr>
          <p:cNvPr id="11277" name="Rectangle 13"/>
          <p:cNvSpPr>
            <a:spLocks noChangeArrowheads="1"/>
          </p:cNvSpPr>
          <p:nvPr/>
        </p:nvSpPr>
        <p:spPr bwMode="auto">
          <a:xfrm>
            <a:off x="533400" y="5029200"/>
            <a:ext cx="8001000" cy="1589088"/>
          </a:xfrm>
          <a:prstGeom prst="rect">
            <a:avLst/>
          </a:prstGeom>
          <a:noFill/>
          <a:ln w="12700" cap="sq">
            <a:noFill/>
            <a:miter lim="800000"/>
            <a:headEnd type="none" w="sm" len="sm"/>
            <a:tailEnd type="none" w="sm" len="sm"/>
          </a:ln>
          <a:effectLst/>
        </p:spPr>
        <p:txBody>
          <a:bodyPr>
            <a:spAutoFit/>
          </a:bodyPr>
          <a:lstStyle/>
          <a:p>
            <a:pPr eaLnBrk="1" hangingPunct="1">
              <a:lnSpc>
                <a:spcPct val="90000"/>
              </a:lnSpc>
              <a:spcBef>
                <a:spcPct val="50000"/>
              </a:spcBef>
              <a:buClr>
                <a:schemeClr val="tx2"/>
              </a:buClr>
              <a:buSzPct val="75000"/>
              <a:buFont typeface="Wingdings" pitchFamily="2" charset="2"/>
              <a:buNone/>
              <a:defRPr/>
            </a:pPr>
            <a:r>
              <a:rPr lang="en-US" sz="2400" i="1">
                <a:solidFill>
                  <a:srgbClr val="FF9900"/>
                </a:solidFill>
                <a:effectLst>
                  <a:outerShdw blurRad="38100" dist="38100" dir="2700000" algn="tl">
                    <a:srgbClr val="000000"/>
                  </a:outerShdw>
                </a:effectLst>
                <a:latin typeface="Arial Narrow" pitchFamily="34" charset="0"/>
              </a:rPr>
              <a:t>Example:</a:t>
            </a:r>
            <a:r>
              <a:rPr lang="en-US" sz="2400">
                <a:latin typeface="Arial Narrow" pitchFamily="34" charset="0"/>
              </a:rPr>
              <a:t> You borrow $10,000 from a bank and must pay $1,000 interest at the end of the year</a:t>
            </a:r>
          </a:p>
          <a:p>
            <a:pPr lvl="1" eaLnBrk="1" hangingPunct="1">
              <a:lnSpc>
                <a:spcPct val="90000"/>
              </a:lnSpc>
              <a:spcBef>
                <a:spcPct val="50000"/>
              </a:spcBef>
              <a:buClr>
                <a:schemeClr val="tx2"/>
              </a:buClr>
              <a:buSzPct val="75000"/>
              <a:buFont typeface="Wingdings" pitchFamily="2" charset="2"/>
              <a:buNone/>
              <a:defRPr/>
            </a:pPr>
            <a:r>
              <a:rPr lang="en-US" sz="2400">
                <a:latin typeface="Arial Narrow" pitchFamily="34" charset="0"/>
              </a:rPr>
              <a:t>Your effective rate is the same as the stated rate</a:t>
            </a:r>
            <a:br>
              <a:rPr lang="en-US" sz="2400">
                <a:latin typeface="Arial Narrow" pitchFamily="34" charset="0"/>
              </a:rPr>
            </a:br>
            <a:r>
              <a:rPr lang="en-US" sz="2400">
                <a:latin typeface="Arial Narrow" pitchFamily="34" charset="0"/>
              </a:rPr>
              <a:t>	= $1,000/$10,000 = .10 = 10%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79">
                                            <p:txEl>
                                              <p:pRg st="0" end="0"/>
                                            </p:txEl>
                                          </p:spTgt>
                                        </p:tgtEl>
                                        <p:attrNameLst>
                                          <p:attrName>style.visibility</p:attrName>
                                        </p:attrNameLst>
                                      </p:cBhvr>
                                      <p:to>
                                        <p:strVal val="visible"/>
                                      </p:to>
                                    </p:set>
                                    <p:animEffect transition="in" filter="wipe(left)">
                                      <p:cBhvr>
                                        <p:cTn id="7" dur="500"/>
                                        <p:tgtEl>
                                          <p:spTgt spid="112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79">
                                            <p:txEl>
                                              <p:pRg st="1" end="1"/>
                                            </p:txEl>
                                          </p:spTgt>
                                        </p:tgtEl>
                                        <p:attrNameLst>
                                          <p:attrName>style.visibility</p:attrName>
                                        </p:attrNameLst>
                                      </p:cBhvr>
                                      <p:to>
                                        <p:strVal val="visible"/>
                                      </p:to>
                                    </p:set>
                                    <p:animEffect transition="in" filter="wipe(left)">
                                      <p:cBhvr>
                                        <p:cTn id="12" dur="500"/>
                                        <p:tgtEl>
                                          <p:spTgt spid="11279">
                                            <p:txEl>
                                              <p:pRg st="1" end="1"/>
                                            </p:txEl>
                                          </p:spTgt>
                                        </p:tgtEl>
                                      </p:cBhvr>
                                    </p:animEffect>
                                  </p:childTnLst>
                                </p:cTn>
                              </p:par>
                            </p:childTnLst>
                          </p:cTn>
                        </p:par>
                        <p:par>
                          <p:cTn id="13" fill="hold">
                            <p:stCondLst>
                              <p:cond delay="500"/>
                            </p:stCondLst>
                            <p:childTnLst>
                              <p:par>
                                <p:cTn id="14" presetID="16" presetClass="entr" presetSubtype="42"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arn(outHorizontal)">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277"/>
                                        </p:tgtEl>
                                        <p:attrNameLst>
                                          <p:attrName>style.visibility</p:attrName>
                                        </p:attrNameLst>
                                      </p:cBhvr>
                                      <p:to>
                                        <p:strVal val="visible"/>
                                      </p:to>
                                    </p:set>
                                    <p:animEffect transition="in" filter="wipe(left)">
                                      <p:cBhvr>
                                        <p:cTn id="21" dur="500"/>
                                        <p:tgtEl>
                                          <p:spTgt spid="11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9" grpId="0" build="p" autoUpdateAnimBg="0"/>
      <p:bldP spid="11277" grpId="0"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87DD183-B667-4B55-B869-8C6211318F86}" type="slidenum">
              <a:rPr lang="en-US"/>
              <a:pPr>
                <a:defRPr/>
              </a:pPr>
              <a:t>103</a:t>
            </a:fld>
            <a:endParaRPr lang="en-US"/>
          </a:p>
        </p:txBody>
      </p:sp>
      <p:sp>
        <p:nvSpPr>
          <p:cNvPr id="13316" name="Rectangle 4"/>
          <p:cNvSpPr>
            <a:spLocks noGrp="1" noChangeArrowheads="1"/>
          </p:cNvSpPr>
          <p:nvPr>
            <p:ph type="title"/>
          </p:nvPr>
        </p:nvSpPr>
        <p:spPr/>
        <p:txBody>
          <a:bodyPr/>
          <a:lstStyle/>
          <a:p>
            <a:pPr eaLnBrk="1" hangingPunct="1">
              <a:defRPr/>
            </a:pPr>
            <a:r>
              <a:rPr lang="en-US" smtClean="0"/>
              <a:t>Variations in Loan Terms</a:t>
            </a:r>
          </a:p>
        </p:txBody>
      </p:sp>
      <p:sp>
        <p:nvSpPr>
          <p:cNvPr id="13317" name="Rectangle 5"/>
          <p:cNvSpPr>
            <a:spLocks noGrp="1" noChangeArrowheads="1"/>
          </p:cNvSpPr>
          <p:nvPr>
            <p:ph type="body" idx="1"/>
          </p:nvPr>
        </p:nvSpPr>
        <p:spPr>
          <a:xfrm>
            <a:off x="1066800" y="1905000"/>
            <a:ext cx="7543800" cy="4114800"/>
          </a:xfrm>
        </p:spPr>
        <p:txBody>
          <a:bodyPr/>
          <a:lstStyle/>
          <a:p>
            <a:pPr eaLnBrk="1" hangingPunct="1">
              <a:defRPr/>
            </a:pPr>
            <a:r>
              <a:rPr lang="en-US" dirty="0" smtClean="0"/>
              <a:t>A discount loan requires that interest be paid up front when the loan is given.</a:t>
            </a:r>
          </a:p>
          <a:p>
            <a:pPr eaLnBrk="1" hangingPunct="1">
              <a:defRPr/>
            </a:pPr>
            <a:r>
              <a:rPr lang="en-US" dirty="0" smtClean="0"/>
              <a:t>This changes the effective cost  in the previous example since you only get to use:</a:t>
            </a:r>
          </a:p>
          <a:p>
            <a:pPr eaLnBrk="1" hangingPunct="1">
              <a:buFont typeface="Wingdings" pitchFamily="2" charset="2"/>
              <a:buNone/>
              <a:defRPr/>
            </a:pPr>
            <a:r>
              <a:rPr lang="en-US" dirty="0" smtClean="0"/>
              <a:t>    ($10,000 - $1,000) = $9,000.</a:t>
            </a:r>
          </a:p>
          <a:p>
            <a:pPr eaLnBrk="1" hangingPunct="1">
              <a:defRPr/>
            </a:pPr>
            <a:r>
              <a:rPr lang="en-US" dirty="0" smtClean="0"/>
              <a:t>Effective cost = $1,000/$9,000 = .1111 = 11.11%.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wipe(left)">
                                      <p:cBhvr>
                                        <p:cTn id="7" dur="500"/>
                                        <p:tgtEl>
                                          <p:spTgt spid="13317">
                                            <p:txEl>
                                              <p:pRg st="0" end="0"/>
                                            </p:txEl>
                                          </p:spTgt>
                                        </p:tgtEl>
                                      </p:cBhvr>
                                    </p:animEffect>
                                  </p:childTnLst>
                                  <p:subTnLst>
                                    <p:animClr>
                                      <p:cBhvr override="childStyle">
                                        <p:cTn dur="1" fill="hold" display="0" masterRel="nextClick" afterEffect="1"/>
                                        <p:tgtEl>
                                          <p:spTgt spid="1331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wipe(left)">
                                      <p:cBhvr>
                                        <p:cTn id="12" dur="500"/>
                                        <p:tgtEl>
                                          <p:spTgt spid="13317">
                                            <p:txEl>
                                              <p:pRg st="1" end="1"/>
                                            </p:txEl>
                                          </p:spTgt>
                                        </p:tgtEl>
                                      </p:cBhvr>
                                    </p:animEffect>
                                  </p:childTnLst>
                                  <p:subTnLst>
                                    <p:animClr>
                                      <p:cBhvr override="childStyle">
                                        <p:cTn dur="1" fill="hold" display="0" masterRel="nextClick" afterEffect="1"/>
                                        <p:tgtEl>
                                          <p:spTgt spid="1331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wipe(left)">
                                      <p:cBhvr>
                                        <p:cTn id="17" dur="500"/>
                                        <p:tgtEl>
                                          <p:spTgt spid="13317">
                                            <p:txEl>
                                              <p:pRg st="2" end="2"/>
                                            </p:txEl>
                                          </p:spTgt>
                                        </p:tgtEl>
                                      </p:cBhvr>
                                    </p:animEffect>
                                  </p:childTnLst>
                                  <p:subTnLst>
                                    <p:animClr>
                                      <p:cBhvr override="childStyle">
                                        <p:cTn dur="1" fill="hold" display="0" masterRel="nextClick" afterEffect="1"/>
                                        <p:tgtEl>
                                          <p:spTgt spid="13317">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7">
                                            <p:txEl>
                                              <p:pRg st="3" end="3"/>
                                            </p:txEl>
                                          </p:spTgt>
                                        </p:tgtEl>
                                        <p:attrNameLst>
                                          <p:attrName>style.visibility</p:attrName>
                                        </p:attrNameLst>
                                      </p:cBhvr>
                                      <p:to>
                                        <p:strVal val="visible"/>
                                      </p:to>
                                    </p:set>
                                    <p:animEffect transition="in" filter="wipe(left)">
                                      <p:cBhvr>
                                        <p:cTn id="22" dur="500"/>
                                        <p:tgtEl>
                                          <p:spTgt spid="13317">
                                            <p:txEl>
                                              <p:pRg st="3" end="3"/>
                                            </p:txEl>
                                          </p:spTgt>
                                        </p:tgtEl>
                                      </p:cBhvr>
                                    </p:animEffect>
                                  </p:childTnLst>
                                  <p:subTnLst>
                                    <p:animClr>
                                      <p:cBhvr override="childStyle">
                                        <p:cTn dur="1" fill="hold" display="0" masterRel="nextClick" afterEffect="1"/>
                                        <p:tgtEl>
                                          <p:spTgt spid="13317">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A9273C3-C7DF-4E44-8C36-6D6AF0DA50BA}" type="slidenum">
              <a:rPr lang="en-US"/>
              <a:pPr>
                <a:defRPr/>
              </a:pPr>
              <a:t>104</a:t>
            </a:fld>
            <a:endParaRPr lang="en-US"/>
          </a:p>
        </p:txBody>
      </p:sp>
      <p:sp>
        <p:nvSpPr>
          <p:cNvPr id="14340" name="Rectangle 4"/>
          <p:cNvSpPr>
            <a:spLocks noGrp="1" noChangeArrowheads="1"/>
          </p:cNvSpPr>
          <p:nvPr>
            <p:ph type="title"/>
          </p:nvPr>
        </p:nvSpPr>
        <p:spPr/>
        <p:txBody>
          <a:bodyPr/>
          <a:lstStyle/>
          <a:p>
            <a:pPr eaLnBrk="1" hangingPunct="1">
              <a:defRPr/>
            </a:pPr>
            <a:r>
              <a:rPr lang="en-US" smtClean="0"/>
              <a:t>Variations in Loan Terms</a:t>
            </a:r>
          </a:p>
        </p:txBody>
      </p:sp>
      <p:sp>
        <p:nvSpPr>
          <p:cNvPr id="14341" name="Rectangle 5"/>
          <p:cNvSpPr>
            <a:spLocks noGrp="1" noChangeArrowheads="1"/>
          </p:cNvSpPr>
          <p:nvPr>
            <p:ph type="body" idx="1"/>
          </p:nvPr>
        </p:nvSpPr>
        <p:spPr/>
        <p:txBody>
          <a:bodyPr/>
          <a:lstStyle/>
          <a:p>
            <a:pPr eaLnBrk="1" hangingPunct="1">
              <a:lnSpc>
                <a:spcPct val="90000"/>
              </a:lnSpc>
              <a:defRPr/>
            </a:pPr>
            <a:r>
              <a:rPr lang="en-US" sz="2800" smtClean="0"/>
              <a:t>Sometimes lenders require that a minimum amount, called a compensating balance be kept in your bank account.</a:t>
            </a:r>
          </a:p>
          <a:p>
            <a:pPr eaLnBrk="1" hangingPunct="1">
              <a:lnSpc>
                <a:spcPct val="90000"/>
              </a:lnSpc>
              <a:defRPr/>
            </a:pPr>
            <a:r>
              <a:rPr lang="en-US" sz="2800" smtClean="0"/>
              <a:t>If your compensating balance requirement is $500, then the amount you can use is reduced by that amount.</a:t>
            </a:r>
          </a:p>
          <a:p>
            <a:pPr eaLnBrk="1" hangingPunct="1">
              <a:lnSpc>
                <a:spcPct val="90000"/>
              </a:lnSpc>
              <a:defRPr/>
            </a:pPr>
            <a:r>
              <a:rPr lang="en-US" sz="2800" smtClean="0"/>
              <a:t>Effective cost for a $10,000 simple interest 10% loan with a $500 compensating balance = $1,000/($10,000-$500) = .1053 = 10.53%.</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Effect transition="in" filter="wipe(left)">
                                      <p:cBhvr>
                                        <p:cTn id="7" dur="500"/>
                                        <p:tgtEl>
                                          <p:spTgt spid="14341">
                                            <p:txEl>
                                              <p:pRg st="0" end="0"/>
                                            </p:txEl>
                                          </p:spTgt>
                                        </p:tgtEl>
                                      </p:cBhvr>
                                    </p:animEffect>
                                  </p:childTnLst>
                                  <p:subTnLst>
                                    <p:animClr>
                                      <p:cBhvr override="childStyle">
                                        <p:cTn dur="1" fill="hold" display="0" masterRel="nextClick" afterEffect="1"/>
                                        <p:tgtEl>
                                          <p:spTgt spid="14341">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41">
                                            <p:txEl>
                                              <p:pRg st="1" end="1"/>
                                            </p:txEl>
                                          </p:spTgt>
                                        </p:tgtEl>
                                        <p:attrNameLst>
                                          <p:attrName>style.visibility</p:attrName>
                                        </p:attrNameLst>
                                      </p:cBhvr>
                                      <p:to>
                                        <p:strVal val="visible"/>
                                      </p:to>
                                    </p:set>
                                    <p:animEffect transition="in" filter="wipe(left)">
                                      <p:cBhvr>
                                        <p:cTn id="12" dur="500"/>
                                        <p:tgtEl>
                                          <p:spTgt spid="14341">
                                            <p:txEl>
                                              <p:pRg st="1" end="1"/>
                                            </p:txEl>
                                          </p:spTgt>
                                        </p:tgtEl>
                                      </p:cBhvr>
                                    </p:animEffect>
                                  </p:childTnLst>
                                  <p:subTnLst>
                                    <p:animClr>
                                      <p:cBhvr override="childStyle">
                                        <p:cTn dur="1" fill="hold" display="0" masterRel="nextClick" afterEffect="1"/>
                                        <p:tgtEl>
                                          <p:spTgt spid="14341">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41">
                                            <p:txEl>
                                              <p:pRg st="2" end="2"/>
                                            </p:txEl>
                                          </p:spTgt>
                                        </p:tgtEl>
                                        <p:attrNameLst>
                                          <p:attrName>style.visibility</p:attrName>
                                        </p:attrNameLst>
                                      </p:cBhvr>
                                      <p:to>
                                        <p:strVal val="visible"/>
                                      </p:to>
                                    </p:set>
                                    <p:animEffect transition="in" filter="wipe(left)">
                                      <p:cBhvr>
                                        <p:cTn id="17" dur="500"/>
                                        <p:tgtEl>
                                          <p:spTgt spid="14341">
                                            <p:txEl>
                                              <p:pRg st="2" end="2"/>
                                            </p:txEl>
                                          </p:spTgt>
                                        </p:tgtEl>
                                      </p:cBhvr>
                                    </p:animEffect>
                                  </p:childTnLst>
                                  <p:subTnLst>
                                    <p:animClr>
                                      <p:cBhvr override="childStyle">
                                        <p:cTn dur="1" fill="hold" display="0" masterRel="nextClick" afterEffect="1"/>
                                        <p:tgtEl>
                                          <p:spTgt spid="14341">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pPr>
              <a:defRPr/>
            </a:pPr>
            <a:fld id="{C16CB457-0349-4E82-B2EA-42BC01FB600A}" type="slidenum">
              <a:rPr lang="en-US"/>
              <a:pPr>
                <a:defRPr/>
              </a:pPr>
              <a:t>105</a:t>
            </a:fld>
            <a:endParaRPr lang="en-US"/>
          </a:p>
        </p:txBody>
      </p:sp>
      <p:sp>
        <p:nvSpPr>
          <p:cNvPr id="15362" name="Rectangle 2"/>
          <p:cNvSpPr>
            <a:spLocks noGrp="1" noChangeArrowheads="1"/>
          </p:cNvSpPr>
          <p:nvPr>
            <p:ph type="title"/>
          </p:nvPr>
        </p:nvSpPr>
        <p:spPr>
          <a:xfrm>
            <a:off x="990600" y="304800"/>
            <a:ext cx="7678738" cy="1447800"/>
          </a:xfrm>
        </p:spPr>
        <p:txBody>
          <a:bodyPr lIns="90488" tIns="44450" rIns="90488" bIns="44450"/>
          <a:lstStyle/>
          <a:p>
            <a:pPr eaLnBrk="1" hangingPunct="1">
              <a:defRPr/>
            </a:pPr>
            <a:r>
              <a:rPr lang="en-US" sz="3600" smtClean="0"/>
              <a:t>Cost of Short-Term Credit</a:t>
            </a:r>
            <a:br>
              <a:rPr lang="en-US" sz="3600" smtClean="0"/>
            </a:br>
            <a:r>
              <a:rPr lang="en-US" sz="3600" smtClean="0"/>
              <a:t>For Periods Less Than One Year</a:t>
            </a:r>
          </a:p>
        </p:txBody>
      </p:sp>
      <p:sp>
        <p:nvSpPr>
          <p:cNvPr id="15367" name="Rectangle 7"/>
          <p:cNvSpPr>
            <a:spLocks noGrp="1" noChangeArrowheads="1"/>
          </p:cNvSpPr>
          <p:nvPr>
            <p:ph type="body" idx="1"/>
          </p:nvPr>
        </p:nvSpPr>
        <p:spPr>
          <a:xfrm>
            <a:off x="876300" y="2057400"/>
            <a:ext cx="7391400" cy="2362200"/>
          </a:xfrm>
        </p:spPr>
        <p:txBody>
          <a:bodyPr lIns="90488" tIns="44450" rIns="90488" bIns="44450"/>
          <a:lstStyle/>
          <a:p>
            <a:pPr eaLnBrk="1" hangingPunct="1">
              <a:lnSpc>
                <a:spcPct val="90000"/>
              </a:lnSpc>
              <a:defRPr/>
            </a:pPr>
            <a:r>
              <a:rPr lang="en-US" sz="2400" smtClean="0"/>
              <a:t>When loans are for less than one year, we must convert the cost to annual terms for comparison. </a:t>
            </a:r>
          </a:p>
          <a:p>
            <a:pPr eaLnBrk="1" hangingPunct="1">
              <a:lnSpc>
                <a:spcPct val="90000"/>
              </a:lnSpc>
              <a:defRPr/>
            </a:pPr>
            <a:r>
              <a:rPr lang="en-US" sz="2400" smtClean="0"/>
              <a:t>e.g. A 1 month $10,000 loan requires that interest of  $90 be paid:</a:t>
            </a:r>
          </a:p>
          <a:p>
            <a:pPr eaLnBrk="1" hangingPunct="1">
              <a:lnSpc>
                <a:spcPct val="90000"/>
              </a:lnSpc>
              <a:buFont typeface="Wingdings" pitchFamily="2" charset="2"/>
              <a:buNone/>
              <a:defRPr/>
            </a:pPr>
            <a:r>
              <a:rPr lang="en-US" sz="2400" smtClean="0"/>
              <a:t>	 the monthly rate = 90/10,000 = .0090 = .9%.</a:t>
            </a:r>
          </a:p>
        </p:txBody>
      </p:sp>
      <p:sp>
        <p:nvSpPr>
          <p:cNvPr id="15375" name="Rectangle 15"/>
          <p:cNvSpPr>
            <a:spLocks noChangeArrowheads="1"/>
          </p:cNvSpPr>
          <p:nvPr/>
        </p:nvSpPr>
        <p:spPr bwMode="auto">
          <a:xfrm>
            <a:off x="876300" y="4419600"/>
            <a:ext cx="7391400" cy="533400"/>
          </a:xfrm>
          <a:prstGeom prst="rect">
            <a:avLst/>
          </a:prstGeom>
          <a:noFill/>
          <a:ln w="12700">
            <a:noFill/>
            <a:miter lim="800000"/>
            <a:headEnd/>
            <a:tailEnd/>
          </a:ln>
        </p:spPr>
        <p:txBody>
          <a:bodyPr lIns="90488" tIns="44450" rIns="90488" bIns="44450"/>
          <a:lstStyle/>
          <a:p>
            <a:pPr marL="347663" indent="-347663" eaLnBrk="1" hangingPunct="1">
              <a:spcBef>
                <a:spcPct val="20000"/>
              </a:spcBef>
              <a:buClr>
                <a:srgbClr val="FAFD00"/>
              </a:buClr>
              <a:buFont typeface="Wingdings" pitchFamily="2" charset="2"/>
              <a:buChar char="v"/>
            </a:pPr>
            <a:r>
              <a:rPr lang="en-US" sz="2800">
                <a:latin typeface="Arial Narrow" pitchFamily="34" charset="0"/>
              </a:rPr>
              <a:t>Use the following formula to equate:</a:t>
            </a:r>
          </a:p>
        </p:txBody>
      </p:sp>
      <p:grpSp>
        <p:nvGrpSpPr>
          <p:cNvPr id="2" name="Group 18"/>
          <p:cNvGrpSpPr>
            <a:grpSpLocks/>
          </p:cNvGrpSpPr>
          <p:nvPr/>
        </p:nvGrpSpPr>
        <p:grpSpPr bwMode="auto">
          <a:xfrm>
            <a:off x="1447800" y="5140325"/>
            <a:ext cx="6477000" cy="1489075"/>
            <a:chOff x="912" y="3238"/>
            <a:chExt cx="4080" cy="938"/>
          </a:xfrm>
        </p:grpSpPr>
        <p:grpSp>
          <p:nvGrpSpPr>
            <p:cNvPr id="3" name="Group 13"/>
            <p:cNvGrpSpPr>
              <a:grpSpLocks/>
            </p:cNvGrpSpPr>
            <p:nvPr/>
          </p:nvGrpSpPr>
          <p:grpSpPr bwMode="auto">
            <a:xfrm>
              <a:off x="912" y="3238"/>
              <a:ext cx="4080" cy="938"/>
              <a:chOff x="840" y="2784"/>
              <a:chExt cx="4080" cy="938"/>
            </a:xfrm>
          </p:grpSpPr>
          <p:sp>
            <p:nvSpPr>
              <p:cNvPr id="13322" name="Rectangle 3"/>
              <p:cNvSpPr>
                <a:spLocks noChangeArrowheads="1"/>
              </p:cNvSpPr>
              <p:nvPr/>
            </p:nvSpPr>
            <p:spPr bwMode="auto">
              <a:xfrm>
                <a:off x="840" y="2840"/>
                <a:ext cx="4080" cy="856"/>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13323" name="Rectangle 8"/>
              <p:cNvSpPr>
                <a:spLocks noChangeArrowheads="1"/>
              </p:cNvSpPr>
              <p:nvPr/>
            </p:nvSpPr>
            <p:spPr bwMode="auto">
              <a:xfrm>
                <a:off x="960" y="2880"/>
                <a:ext cx="1141" cy="746"/>
              </a:xfrm>
              <a:prstGeom prst="rect">
                <a:avLst/>
              </a:prstGeom>
              <a:noFill/>
              <a:ln w="12700">
                <a:noFill/>
                <a:miter lim="800000"/>
                <a:headEnd/>
                <a:tailEnd/>
              </a:ln>
            </p:spPr>
            <p:txBody>
              <a:bodyPr wrap="none" lIns="90488" tIns="44450" rIns="90488" bIns="44450">
                <a:spAutoFit/>
              </a:bodyPr>
              <a:lstStyle/>
              <a:p>
                <a:r>
                  <a:rPr lang="en-US" sz="2400" b="1">
                    <a:solidFill>
                      <a:srgbClr val="000000"/>
                    </a:solidFill>
                    <a:latin typeface="Arial" charset="0"/>
                  </a:rPr>
                  <a:t>Effective</a:t>
                </a:r>
              </a:p>
              <a:p>
                <a:r>
                  <a:rPr lang="en-US" sz="2400" b="1">
                    <a:solidFill>
                      <a:srgbClr val="000000"/>
                    </a:solidFill>
                    <a:latin typeface="Arial" charset="0"/>
                  </a:rPr>
                  <a:t>Annual    = </a:t>
                </a:r>
              </a:p>
              <a:p>
                <a:r>
                  <a:rPr lang="en-US" sz="2400" b="1">
                    <a:solidFill>
                      <a:srgbClr val="000000"/>
                    </a:solidFill>
                    <a:latin typeface="Arial" charset="0"/>
                  </a:rPr>
                  <a:t>Rate</a:t>
                </a:r>
              </a:p>
            </p:txBody>
          </p:sp>
          <p:grpSp>
            <p:nvGrpSpPr>
              <p:cNvPr id="4" name="Group 12"/>
              <p:cNvGrpSpPr>
                <a:grpSpLocks/>
              </p:cNvGrpSpPr>
              <p:nvPr/>
            </p:nvGrpSpPr>
            <p:grpSpPr bwMode="auto">
              <a:xfrm>
                <a:off x="2016" y="2784"/>
                <a:ext cx="2900" cy="938"/>
                <a:chOff x="2016" y="2784"/>
                <a:chExt cx="2900" cy="938"/>
              </a:xfrm>
            </p:grpSpPr>
            <p:sp>
              <p:nvSpPr>
                <p:cNvPr id="13325" name="Rectangle 9"/>
                <p:cNvSpPr>
                  <a:spLocks noChangeArrowheads="1"/>
                </p:cNvSpPr>
                <p:nvPr/>
              </p:nvSpPr>
              <p:spPr bwMode="auto">
                <a:xfrm>
                  <a:off x="2016" y="3024"/>
                  <a:ext cx="2900" cy="440"/>
                </a:xfrm>
                <a:prstGeom prst="rect">
                  <a:avLst/>
                </a:prstGeom>
                <a:noFill/>
                <a:ln w="12700">
                  <a:noFill/>
                  <a:miter lim="800000"/>
                  <a:headEnd/>
                  <a:tailEnd/>
                </a:ln>
              </p:spPr>
              <p:txBody>
                <a:bodyPr wrap="none" lIns="90488" tIns="44450" rIns="90488" bIns="44450">
                  <a:spAutoFit/>
                </a:bodyPr>
                <a:lstStyle/>
                <a:p>
                  <a:r>
                    <a:rPr lang="en-US" sz="4000">
                      <a:solidFill>
                        <a:srgbClr val="000000"/>
                      </a:solidFill>
                      <a:latin typeface="Arial" charset="0"/>
                    </a:rPr>
                    <a:t> 1 +                      -1</a:t>
                  </a:r>
                </a:p>
              </p:txBody>
            </p:sp>
            <p:sp>
              <p:nvSpPr>
                <p:cNvPr id="13326" name="Rectangle 10"/>
                <p:cNvSpPr>
                  <a:spLocks noChangeArrowheads="1"/>
                </p:cNvSpPr>
                <p:nvPr/>
              </p:nvSpPr>
              <p:spPr bwMode="auto">
                <a:xfrm>
                  <a:off x="2592" y="2976"/>
                  <a:ext cx="957" cy="746"/>
                </a:xfrm>
                <a:prstGeom prst="rect">
                  <a:avLst/>
                </a:prstGeom>
                <a:noFill/>
                <a:ln w="12700">
                  <a:noFill/>
                  <a:miter lim="800000"/>
                  <a:headEnd/>
                  <a:tailEnd/>
                </a:ln>
              </p:spPr>
              <p:txBody>
                <a:bodyPr wrap="none" lIns="90488" tIns="44450" rIns="90488" bIns="44450">
                  <a:spAutoFit/>
                </a:bodyPr>
                <a:lstStyle/>
                <a:p>
                  <a:r>
                    <a:rPr lang="en-US" sz="2400" u="sng">
                      <a:solidFill>
                        <a:srgbClr val="000000"/>
                      </a:solidFill>
                      <a:latin typeface="Arial" charset="0"/>
                    </a:rPr>
                    <a:t>$ Interest</a:t>
                  </a:r>
                  <a:endParaRPr lang="en-US" sz="2400">
                    <a:solidFill>
                      <a:srgbClr val="000000"/>
                    </a:solidFill>
                    <a:latin typeface="Arial" charset="0"/>
                  </a:endParaRPr>
                </a:p>
                <a:p>
                  <a:r>
                    <a:rPr lang="en-US" sz="2400">
                      <a:solidFill>
                        <a:srgbClr val="000000"/>
                      </a:solidFill>
                      <a:latin typeface="Arial" charset="0"/>
                    </a:rPr>
                    <a:t>$ you get </a:t>
                  </a:r>
                </a:p>
                <a:p>
                  <a:r>
                    <a:rPr lang="en-US" sz="2400">
                      <a:solidFill>
                        <a:srgbClr val="000000"/>
                      </a:solidFill>
                      <a:latin typeface="Arial" charset="0"/>
                    </a:rPr>
                    <a:t>   to use</a:t>
                  </a:r>
                </a:p>
              </p:txBody>
            </p:sp>
            <p:sp>
              <p:nvSpPr>
                <p:cNvPr id="13327" name="Rectangle 11"/>
                <p:cNvSpPr>
                  <a:spLocks noChangeArrowheads="1"/>
                </p:cNvSpPr>
                <p:nvPr/>
              </p:nvSpPr>
              <p:spPr bwMode="auto">
                <a:xfrm>
                  <a:off x="3600" y="2784"/>
                  <a:ext cx="1048" cy="440"/>
                </a:xfrm>
                <a:prstGeom prst="rect">
                  <a:avLst/>
                </a:prstGeom>
                <a:noFill/>
                <a:ln w="12700">
                  <a:noFill/>
                  <a:miter lim="800000"/>
                  <a:headEnd/>
                  <a:tailEnd/>
                </a:ln>
              </p:spPr>
              <p:txBody>
                <a:bodyPr wrap="none" lIns="90488" tIns="44450" rIns="90488" bIns="44450">
                  <a:spAutoFit/>
                </a:bodyPr>
                <a:lstStyle/>
                <a:p>
                  <a:r>
                    <a:rPr lang="en-US" sz="4000">
                      <a:solidFill>
                        <a:srgbClr val="000000"/>
                      </a:solidFill>
                      <a:latin typeface="Arial" charset="0"/>
                    </a:rPr>
                    <a:t>(</a:t>
                  </a:r>
                  <a:r>
                    <a:rPr lang="en-US" sz="2000">
                      <a:solidFill>
                        <a:srgbClr val="000000"/>
                      </a:solidFill>
                      <a:latin typeface="Arial" charset="0"/>
                    </a:rPr>
                    <a:t>Periods/yr</a:t>
                  </a:r>
                  <a:r>
                    <a:rPr lang="en-US" sz="4000">
                      <a:solidFill>
                        <a:srgbClr val="000000"/>
                      </a:solidFill>
                      <a:latin typeface="Arial" charset="0"/>
                    </a:rPr>
                    <a:t>)</a:t>
                  </a:r>
                </a:p>
              </p:txBody>
            </p:sp>
          </p:grpSp>
        </p:grpSp>
        <p:sp>
          <p:nvSpPr>
            <p:cNvPr id="13320" name="Text Box 16"/>
            <p:cNvSpPr txBox="1">
              <a:spLocks noChangeArrowheads="1"/>
            </p:cNvSpPr>
            <p:nvPr/>
          </p:nvSpPr>
          <p:spPr bwMode="auto">
            <a:xfrm>
              <a:off x="2016" y="3312"/>
              <a:ext cx="180" cy="749"/>
            </a:xfrm>
            <a:prstGeom prst="rect">
              <a:avLst/>
            </a:prstGeom>
            <a:noFill/>
            <a:ln w="12700" cap="sq">
              <a:noFill/>
              <a:miter lim="800000"/>
              <a:headEnd type="none" w="sm" len="sm"/>
              <a:tailEnd type="none" w="sm" len="sm"/>
            </a:ln>
          </p:spPr>
          <p:txBody>
            <a:bodyPr>
              <a:spAutoFit/>
            </a:bodyPr>
            <a:lstStyle/>
            <a:p>
              <a:pPr eaLnBrk="1" hangingPunct="1"/>
              <a:r>
                <a:rPr lang="en-US" sz="7200">
                  <a:solidFill>
                    <a:srgbClr val="000000"/>
                  </a:solidFill>
                  <a:latin typeface="Times New Roman" pitchFamily="18" charset="0"/>
                </a:rPr>
                <a:t>(</a:t>
              </a:r>
            </a:p>
          </p:txBody>
        </p:sp>
        <p:sp>
          <p:nvSpPr>
            <p:cNvPr id="13321" name="Text Box 17"/>
            <p:cNvSpPr txBox="1">
              <a:spLocks noChangeArrowheads="1"/>
            </p:cNvSpPr>
            <p:nvPr/>
          </p:nvSpPr>
          <p:spPr bwMode="auto">
            <a:xfrm>
              <a:off x="3504" y="3312"/>
              <a:ext cx="288" cy="749"/>
            </a:xfrm>
            <a:prstGeom prst="rect">
              <a:avLst/>
            </a:prstGeom>
            <a:noFill/>
            <a:ln w="12700" cap="sq">
              <a:noFill/>
              <a:miter lim="800000"/>
              <a:headEnd type="none" w="sm" len="sm"/>
              <a:tailEnd type="none" w="sm" len="sm"/>
            </a:ln>
          </p:spPr>
          <p:txBody>
            <a:bodyPr>
              <a:spAutoFit/>
            </a:bodyPr>
            <a:lstStyle/>
            <a:p>
              <a:pPr eaLnBrk="1" hangingPunct="1">
                <a:spcBef>
                  <a:spcPct val="50000"/>
                </a:spcBef>
              </a:pPr>
              <a:r>
                <a:rPr lang="en-US" sz="7200">
                  <a:solidFill>
                    <a:srgbClr val="000000"/>
                  </a:solidFill>
                  <a:latin typeface="Times New Roman" pitchFamily="18" charset="0"/>
                </a:rPr>
                <a:t>)</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7">
                                            <p:txEl>
                                              <p:pRg st="0" end="0"/>
                                            </p:txEl>
                                          </p:spTgt>
                                        </p:tgtEl>
                                        <p:attrNameLst>
                                          <p:attrName>style.visibility</p:attrName>
                                        </p:attrNameLst>
                                      </p:cBhvr>
                                      <p:to>
                                        <p:strVal val="visible"/>
                                      </p:to>
                                    </p:set>
                                    <p:animEffect transition="in" filter="wipe(left)">
                                      <p:cBhvr>
                                        <p:cTn id="7" dur="500"/>
                                        <p:tgtEl>
                                          <p:spTgt spid="15367">
                                            <p:txEl>
                                              <p:pRg st="0" end="0"/>
                                            </p:txEl>
                                          </p:spTgt>
                                        </p:tgtEl>
                                      </p:cBhvr>
                                    </p:animEffect>
                                  </p:childTnLst>
                                  <p:subTnLst>
                                    <p:animClr>
                                      <p:cBhvr override="childStyle">
                                        <p:cTn dur="1" fill="hold" display="0" masterRel="nextClick" afterEffect="1"/>
                                        <p:tgtEl>
                                          <p:spTgt spid="15367">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7">
                                            <p:txEl>
                                              <p:pRg st="1" end="1"/>
                                            </p:txEl>
                                          </p:spTgt>
                                        </p:tgtEl>
                                        <p:attrNameLst>
                                          <p:attrName>style.visibility</p:attrName>
                                        </p:attrNameLst>
                                      </p:cBhvr>
                                      <p:to>
                                        <p:strVal val="visible"/>
                                      </p:to>
                                    </p:set>
                                    <p:animEffect transition="in" filter="wipe(left)">
                                      <p:cBhvr>
                                        <p:cTn id="12" dur="500"/>
                                        <p:tgtEl>
                                          <p:spTgt spid="15367">
                                            <p:txEl>
                                              <p:pRg st="1" end="1"/>
                                            </p:txEl>
                                          </p:spTgt>
                                        </p:tgtEl>
                                      </p:cBhvr>
                                    </p:animEffect>
                                  </p:childTnLst>
                                  <p:subTnLst>
                                    <p:animClr>
                                      <p:cBhvr override="childStyle">
                                        <p:cTn dur="1" fill="hold" display="0" masterRel="nextClick" afterEffect="1"/>
                                        <p:tgtEl>
                                          <p:spTgt spid="15367">
                                            <p:txEl>
                                              <p:pRg st="1" end="1"/>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7">
                                            <p:txEl>
                                              <p:pRg st="2" end="2"/>
                                            </p:txEl>
                                          </p:spTgt>
                                        </p:tgtEl>
                                        <p:attrNameLst>
                                          <p:attrName>style.visibility</p:attrName>
                                        </p:attrNameLst>
                                      </p:cBhvr>
                                      <p:to>
                                        <p:strVal val="visible"/>
                                      </p:to>
                                    </p:set>
                                    <p:animEffect transition="in" filter="wipe(left)">
                                      <p:cBhvr>
                                        <p:cTn id="17" dur="500"/>
                                        <p:tgtEl>
                                          <p:spTgt spid="15367">
                                            <p:txEl>
                                              <p:pRg st="2" end="2"/>
                                            </p:txEl>
                                          </p:spTgt>
                                        </p:tgtEl>
                                      </p:cBhvr>
                                    </p:animEffect>
                                  </p:childTnLst>
                                  <p:subTnLst>
                                    <p:animClr>
                                      <p:cBhvr override="childStyle">
                                        <p:cTn dur="1" fill="hold" display="0" masterRel="nextClick" afterEffect="1"/>
                                        <p:tgtEl>
                                          <p:spTgt spid="15367">
                                            <p:txEl>
                                              <p:pRg st="2" end="2"/>
                                            </p:txEl>
                                          </p:spTgt>
                                        </p:tgtEl>
                                        <p:attrNameLst>
                                          <p:attrName>ppt_c</p:attrName>
                                        </p:attrNameLst>
                                      </p:cBhvr>
                                      <p:to>
                                        <a:schemeClr val="folHlink"/>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375">
                                            <p:txEl>
                                              <p:pRg st="0" end="0"/>
                                            </p:txEl>
                                          </p:spTgt>
                                        </p:tgtEl>
                                        <p:attrNameLst>
                                          <p:attrName>style.visibility</p:attrName>
                                        </p:attrNameLst>
                                      </p:cBhvr>
                                      <p:to>
                                        <p:strVal val="visible"/>
                                      </p:to>
                                    </p:set>
                                    <p:animEffect transition="in" filter="wipe(left)">
                                      <p:cBhvr>
                                        <p:cTn id="22" dur="500"/>
                                        <p:tgtEl>
                                          <p:spTgt spid="15375">
                                            <p:txEl>
                                              <p:pRg st="0" end="0"/>
                                            </p:txEl>
                                          </p:spTgt>
                                        </p:tgtEl>
                                      </p:cBhvr>
                                    </p:animEffect>
                                  </p:childTnLst>
                                </p:cTn>
                              </p:par>
                            </p:childTnLst>
                          </p:cTn>
                        </p:par>
                        <p:par>
                          <p:cTn id="23" fill="hold">
                            <p:stCondLst>
                              <p:cond delay="500"/>
                            </p:stCondLst>
                            <p:childTnLst>
                              <p:par>
                                <p:cTn id="24" presetID="55" presetClass="entr" presetSubtype="0"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p:cTn id="26" dur="1000" fill="hold"/>
                                        <p:tgtEl>
                                          <p:spTgt spid="2"/>
                                        </p:tgtEl>
                                        <p:attrNameLst>
                                          <p:attrName>ppt_w</p:attrName>
                                        </p:attrNameLst>
                                      </p:cBhvr>
                                      <p:tavLst>
                                        <p:tav tm="0">
                                          <p:val>
                                            <p:strVal val="#ppt_w*0.70"/>
                                          </p:val>
                                        </p:tav>
                                        <p:tav tm="100000">
                                          <p:val>
                                            <p:strVal val="#ppt_w"/>
                                          </p:val>
                                        </p:tav>
                                      </p:tavLst>
                                    </p:anim>
                                    <p:anim calcmode="lin" valueType="num">
                                      <p:cBhvr>
                                        <p:cTn id="27" dur="1000" fill="hold"/>
                                        <p:tgtEl>
                                          <p:spTgt spid="2"/>
                                        </p:tgtEl>
                                        <p:attrNameLst>
                                          <p:attrName>ppt_h</p:attrName>
                                        </p:attrNameLst>
                                      </p:cBhvr>
                                      <p:tavLst>
                                        <p:tav tm="0">
                                          <p:val>
                                            <p:strVal val="#ppt_h"/>
                                          </p:val>
                                        </p:tav>
                                        <p:tav tm="100000">
                                          <p:val>
                                            <p:strVal val="#ppt_h"/>
                                          </p:val>
                                        </p:tav>
                                      </p:tavLst>
                                    </p:anim>
                                    <p:animEffect transition="in" filter="fade">
                                      <p:cBhvr>
                                        <p:cTn id="2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build="p" autoUpdateAnimBg="0"/>
      <p:bldP spid="15375" grpId="0" build="p"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4161322C-B231-444A-B14B-6DBCC3838417}" type="slidenum">
              <a:rPr lang="en-US"/>
              <a:pPr>
                <a:defRPr/>
              </a:pPr>
              <a:t>106</a:t>
            </a:fld>
            <a:endParaRPr lang="en-US"/>
          </a:p>
        </p:txBody>
      </p:sp>
      <p:sp>
        <p:nvSpPr>
          <p:cNvPr id="16390" name="Rectangle 6"/>
          <p:cNvSpPr>
            <a:spLocks noGrp="1" noChangeArrowheads="1"/>
          </p:cNvSpPr>
          <p:nvPr>
            <p:ph type="title"/>
          </p:nvPr>
        </p:nvSpPr>
        <p:spPr>
          <a:xfrm>
            <a:off x="914400" y="304800"/>
            <a:ext cx="7696200" cy="1431925"/>
          </a:xfrm>
        </p:spPr>
        <p:txBody>
          <a:bodyPr/>
          <a:lstStyle/>
          <a:p>
            <a:pPr eaLnBrk="1" hangingPunct="1">
              <a:defRPr/>
            </a:pPr>
            <a:r>
              <a:rPr lang="en-US" sz="3600" smtClean="0"/>
              <a:t>Cost of Short-Term Credit</a:t>
            </a:r>
            <a:br>
              <a:rPr lang="en-US" sz="3600" smtClean="0"/>
            </a:br>
            <a:r>
              <a:rPr lang="en-US" sz="3600" smtClean="0"/>
              <a:t>For Periods Less Than One Year</a:t>
            </a:r>
          </a:p>
        </p:txBody>
      </p:sp>
      <p:sp>
        <p:nvSpPr>
          <p:cNvPr id="16391" name="Rectangle 7"/>
          <p:cNvSpPr>
            <a:spLocks noGrp="1" noChangeArrowheads="1"/>
          </p:cNvSpPr>
          <p:nvPr>
            <p:ph type="body" idx="1"/>
          </p:nvPr>
        </p:nvSpPr>
        <p:spPr>
          <a:xfrm>
            <a:off x="990600" y="2362200"/>
            <a:ext cx="7924800" cy="2133600"/>
          </a:xfrm>
        </p:spPr>
        <p:txBody>
          <a:bodyPr/>
          <a:lstStyle/>
          <a:p>
            <a:pPr eaLnBrk="1" hangingPunct="1">
              <a:lnSpc>
                <a:spcPct val="90000"/>
              </a:lnSpc>
              <a:defRPr/>
            </a:pPr>
            <a:r>
              <a:rPr lang="en-US" sz="2800" smtClean="0"/>
              <a:t>$10,000 loan for 1 month with monthly interest equal to $90.  What is the effective annual interest rate?</a:t>
            </a:r>
          </a:p>
          <a:p>
            <a:pPr eaLnBrk="1" hangingPunct="1">
              <a:lnSpc>
                <a:spcPct val="90000"/>
              </a:lnSpc>
              <a:defRPr/>
            </a:pPr>
            <a:r>
              <a:rPr lang="en-US" sz="2800" smtClean="0"/>
              <a:t>Effective annual rate = (1.009)</a:t>
            </a:r>
            <a:r>
              <a:rPr lang="en-US" sz="2800" baseline="45000" smtClean="0"/>
              <a:t>12 </a:t>
            </a:r>
            <a:r>
              <a:rPr lang="en-US" sz="2800" smtClean="0"/>
              <a:t>- 1 = .1135 =11.35%</a:t>
            </a:r>
          </a:p>
        </p:txBody>
      </p:sp>
      <p:sp>
        <p:nvSpPr>
          <p:cNvPr id="14341" name="Rectangle 4"/>
          <p:cNvSpPr>
            <a:spLocks noChangeArrowheads="1"/>
          </p:cNvSpPr>
          <p:nvPr/>
        </p:nvSpPr>
        <p:spPr bwMode="auto">
          <a:xfrm>
            <a:off x="3048000" y="4495800"/>
            <a:ext cx="180975" cy="454025"/>
          </a:xfrm>
          <a:prstGeom prst="rect">
            <a:avLst/>
          </a:prstGeom>
          <a:noFill/>
          <a:ln w="12700">
            <a:noFill/>
            <a:miter lim="800000"/>
            <a:headEnd/>
            <a:tailEnd/>
          </a:ln>
        </p:spPr>
        <p:txBody>
          <a:bodyPr wrap="none" lIns="90488" tIns="44450" rIns="90488" bIns="44450">
            <a:spAutoFit/>
          </a:bodyPr>
          <a:lstStyle/>
          <a:p>
            <a:endParaRPr lang="en-US" sz="2400" b="1" u="sng">
              <a:latin typeface="Arial" charset="0"/>
            </a:endParaRPr>
          </a:p>
        </p:txBody>
      </p:sp>
      <p:sp>
        <p:nvSpPr>
          <p:cNvPr id="16389" name="Text Box 5"/>
          <p:cNvSpPr txBox="1">
            <a:spLocks noChangeArrowheads="1"/>
          </p:cNvSpPr>
          <p:nvPr/>
        </p:nvSpPr>
        <p:spPr bwMode="auto">
          <a:xfrm>
            <a:off x="3641725" y="4762500"/>
            <a:ext cx="1657350" cy="366713"/>
          </a:xfrm>
          <a:prstGeom prst="rect">
            <a:avLst/>
          </a:prstGeom>
          <a:noFill/>
          <a:ln w="12700" cap="sq">
            <a:noFill/>
            <a:miter lim="800000"/>
            <a:headEnd type="none" w="sm" len="sm"/>
            <a:tailEnd type="none" w="sm" len="sm"/>
          </a:ln>
        </p:spPr>
        <p:txBody>
          <a:bodyPr wrap="none">
            <a:spAutoFit/>
          </a:bodyPr>
          <a:lstStyle/>
          <a:p>
            <a:pPr eaLnBrk="1" hangingPunct="1"/>
            <a:r>
              <a:rPr lang="en-US" b="1">
                <a:latin typeface="Times New Roman" pitchFamily="18" charset="0"/>
                <a:hlinkClick r:id="rId3"/>
              </a:rPr>
              <a:t>Link to CNNfn</a:t>
            </a:r>
            <a:endParaRPr lang="en-US" b="1">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91">
                                            <p:txEl>
                                              <p:pRg st="0" end="0"/>
                                            </p:txEl>
                                          </p:spTgt>
                                        </p:tgtEl>
                                        <p:attrNameLst>
                                          <p:attrName>style.visibility</p:attrName>
                                        </p:attrNameLst>
                                      </p:cBhvr>
                                      <p:to>
                                        <p:strVal val="visible"/>
                                      </p:to>
                                    </p:set>
                                    <p:animEffect transition="in" filter="wipe(left)">
                                      <p:cBhvr>
                                        <p:cTn id="7" dur="500"/>
                                        <p:tgtEl>
                                          <p:spTgt spid="16391">
                                            <p:txEl>
                                              <p:pRg st="0" end="0"/>
                                            </p:txEl>
                                          </p:spTgt>
                                        </p:tgtEl>
                                      </p:cBhvr>
                                    </p:animEffect>
                                  </p:childTnLst>
                                  <p:subTnLst>
                                    <p:animClr>
                                      <p:cBhvr override="childStyle">
                                        <p:cTn dur="1" fill="hold" display="0" masterRel="nextClick" afterEffect="1"/>
                                        <p:tgtEl>
                                          <p:spTgt spid="16391">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91">
                                            <p:txEl>
                                              <p:pRg st="1" end="1"/>
                                            </p:txEl>
                                          </p:spTgt>
                                        </p:tgtEl>
                                        <p:attrNameLst>
                                          <p:attrName>style.visibility</p:attrName>
                                        </p:attrNameLst>
                                      </p:cBhvr>
                                      <p:to>
                                        <p:strVal val="visible"/>
                                      </p:to>
                                    </p:set>
                                    <p:animEffect transition="in" filter="wipe(left)">
                                      <p:cBhvr>
                                        <p:cTn id="12" dur="500"/>
                                        <p:tgtEl>
                                          <p:spTgt spid="16391">
                                            <p:txEl>
                                              <p:pRg st="1" end="1"/>
                                            </p:txEl>
                                          </p:spTgt>
                                        </p:tgtEl>
                                      </p:cBhvr>
                                    </p:animEffect>
                                  </p:childTnLst>
                                  <p:subTnLst>
                                    <p:animClr>
                                      <p:cBhvr override="childStyle">
                                        <p:cTn dur="1" fill="hold" display="0" masterRel="nextClick" afterEffect="1"/>
                                        <p:tgtEl>
                                          <p:spTgt spid="16391">
                                            <p:txEl>
                                              <p:pRg st="1" end="1"/>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9"/>
                                        </p:tgtEl>
                                        <p:attrNameLst>
                                          <p:attrName>style.visibility</p:attrName>
                                        </p:attrNameLst>
                                      </p:cBhvr>
                                      <p:to>
                                        <p:strVal val="visible"/>
                                      </p:to>
                                    </p:set>
                                    <p:animEffect transition="in" filter="dissolve">
                                      <p:cBhvr>
                                        <p:cTn id="17"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build="p" autoUpdateAnimBg="0"/>
      <p:bldP spid="16389" grpId="0"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pPr>
              <a:defRPr/>
            </a:pPr>
            <a:fld id="{117850D8-DBD7-4DE2-B793-746975762244}" type="slidenum">
              <a:rPr lang="en-US"/>
              <a:pPr>
                <a:defRPr/>
              </a:pPr>
              <a:t>107</a:t>
            </a:fld>
            <a:endParaRPr lang="en-US"/>
          </a:p>
        </p:txBody>
      </p:sp>
      <p:sp>
        <p:nvSpPr>
          <p:cNvPr id="17435" name="Rectangle 27"/>
          <p:cNvSpPr>
            <a:spLocks noGrp="1" noChangeArrowheads="1"/>
          </p:cNvSpPr>
          <p:nvPr>
            <p:ph type="title"/>
          </p:nvPr>
        </p:nvSpPr>
        <p:spPr>
          <a:xfrm>
            <a:off x="1066800" y="304800"/>
            <a:ext cx="7772400" cy="1431925"/>
          </a:xfrm>
        </p:spPr>
        <p:txBody>
          <a:bodyPr/>
          <a:lstStyle/>
          <a:p>
            <a:pPr eaLnBrk="1" hangingPunct="1">
              <a:defRPr/>
            </a:pPr>
            <a:r>
              <a:rPr lang="en-US" sz="3600" smtClean="0"/>
              <a:t>Cost of Short-Term Credit</a:t>
            </a:r>
            <a:br>
              <a:rPr lang="en-US" sz="3600" smtClean="0"/>
            </a:br>
            <a:r>
              <a:rPr lang="en-US" sz="3600" smtClean="0"/>
              <a:t>For Periods Less Than One Year</a:t>
            </a:r>
          </a:p>
        </p:txBody>
      </p:sp>
      <p:sp>
        <p:nvSpPr>
          <p:cNvPr id="17436" name="Rectangle 28"/>
          <p:cNvSpPr>
            <a:spLocks noGrp="1" noChangeArrowheads="1"/>
          </p:cNvSpPr>
          <p:nvPr>
            <p:ph type="body" idx="1"/>
          </p:nvPr>
        </p:nvSpPr>
        <p:spPr>
          <a:xfrm>
            <a:off x="1066800" y="1981200"/>
            <a:ext cx="7543800" cy="1905000"/>
          </a:xfrm>
        </p:spPr>
        <p:txBody>
          <a:bodyPr/>
          <a:lstStyle/>
          <a:p>
            <a:pPr eaLnBrk="1" hangingPunct="1">
              <a:defRPr/>
            </a:pPr>
            <a:r>
              <a:rPr lang="en-US" sz="2800" smtClean="0"/>
              <a:t>What if the loan is a discount loan? Must pay the interest up front so that reduces the dollars available to use.</a:t>
            </a:r>
          </a:p>
          <a:p>
            <a:pPr eaLnBrk="1" hangingPunct="1">
              <a:defRPr/>
            </a:pPr>
            <a:r>
              <a:rPr lang="en-US" sz="2800" smtClean="0"/>
              <a:t>$10,000 loan with .9%monthly interest:</a:t>
            </a:r>
          </a:p>
        </p:txBody>
      </p:sp>
      <p:sp>
        <p:nvSpPr>
          <p:cNvPr id="15365" name="Line 17"/>
          <p:cNvSpPr>
            <a:spLocks noChangeShapeType="1"/>
          </p:cNvSpPr>
          <p:nvPr/>
        </p:nvSpPr>
        <p:spPr bwMode="auto">
          <a:xfrm>
            <a:off x="1028700" y="5019675"/>
            <a:ext cx="6034088" cy="0"/>
          </a:xfrm>
          <a:prstGeom prst="line">
            <a:avLst/>
          </a:prstGeom>
          <a:noFill/>
          <a:ln w="76200">
            <a:noFill/>
            <a:round/>
            <a:headEnd/>
            <a:tailEnd/>
          </a:ln>
        </p:spPr>
        <p:txBody>
          <a:bodyPr wrap="none" anchor="ctr"/>
          <a:lstStyle/>
          <a:p>
            <a:endParaRPr lang="en-US"/>
          </a:p>
        </p:txBody>
      </p:sp>
      <p:sp>
        <p:nvSpPr>
          <p:cNvPr id="15366" name="Line 18"/>
          <p:cNvSpPr>
            <a:spLocks noChangeShapeType="1"/>
          </p:cNvSpPr>
          <p:nvPr/>
        </p:nvSpPr>
        <p:spPr bwMode="auto">
          <a:xfrm>
            <a:off x="1028700" y="3962400"/>
            <a:ext cx="6034088" cy="0"/>
          </a:xfrm>
          <a:prstGeom prst="line">
            <a:avLst/>
          </a:prstGeom>
          <a:noFill/>
          <a:ln w="76200">
            <a:noFill/>
            <a:round/>
            <a:headEnd/>
            <a:tailEnd/>
          </a:ln>
        </p:spPr>
        <p:txBody>
          <a:bodyPr wrap="none" anchor="ctr"/>
          <a:lstStyle/>
          <a:p>
            <a:endParaRPr lang="en-US"/>
          </a:p>
        </p:txBody>
      </p:sp>
      <p:grpSp>
        <p:nvGrpSpPr>
          <p:cNvPr id="2" name="Group 29"/>
          <p:cNvGrpSpPr>
            <a:grpSpLocks/>
          </p:cNvGrpSpPr>
          <p:nvPr/>
        </p:nvGrpSpPr>
        <p:grpSpPr bwMode="auto">
          <a:xfrm>
            <a:off x="1600200" y="4800600"/>
            <a:ext cx="6096000" cy="1057275"/>
            <a:chOff x="624" y="2496"/>
            <a:chExt cx="3840" cy="666"/>
          </a:xfrm>
        </p:grpSpPr>
        <p:sp>
          <p:nvSpPr>
            <p:cNvPr id="15370" name="Rectangle 16"/>
            <p:cNvSpPr>
              <a:spLocks noChangeArrowheads="1"/>
            </p:cNvSpPr>
            <p:nvPr/>
          </p:nvSpPr>
          <p:spPr bwMode="auto">
            <a:xfrm>
              <a:off x="624" y="2496"/>
              <a:ext cx="3840" cy="666"/>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15371" name="Rectangle 19"/>
            <p:cNvSpPr>
              <a:spLocks noChangeArrowheads="1"/>
            </p:cNvSpPr>
            <p:nvPr/>
          </p:nvSpPr>
          <p:spPr bwMode="auto">
            <a:xfrm>
              <a:off x="768" y="2592"/>
              <a:ext cx="1008" cy="384"/>
            </a:xfrm>
            <a:prstGeom prst="rect">
              <a:avLst/>
            </a:prstGeom>
            <a:noFill/>
            <a:ln w="12700">
              <a:noFill/>
              <a:miter lim="800000"/>
              <a:headEnd/>
              <a:tailEnd/>
            </a:ln>
          </p:spPr>
          <p:txBody>
            <a:bodyPr wrap="none" anchor="ctr"/>
            <a:lstStyle/>
            <a:p>
              <a:pPr algn="ctr"/>
              <a:r>
                <a:rPr lang="en-US" sz="2800">
                  <a:solidFill>
                    <a:schemeClr val="bg2"/>
                  </a:solidFill>
                  <a:latin typeface="Arial" charset="0"/>
                </a:rPr>
                <a:t>K=</a:t>
              </a:r>
              <a:r>
                <a:rPr lang="en-US" sz="4800">
                  <a:solidFill>
                    <a:schemeClr val="bg2"/>
                  </a:solidFill>
                  <a:latin typeface="Arial" charset="0"/>
                </a:rPr>
                <a:t>(</a:t>
              </a:r>
              <a:r>
                <a:rPr lang="en-US" sz="2800">
                  <a:solidFill>
                    <a:schemeClr val="bg2"/>
                  </a:solidFill>
                  <a:latin typeface="Arial" charset="0"/>
                </a:rPr>
                <a:t>1+</a:t>
              </a:r>
            </a:p>
          </p:txBody>
        </p:sp>
        <p:sp>
          <p:nvSpPr>
            <p:cNvPr id="15372" name="Rectangle 20"/>
            <p:cNvSpPr>
              <a:spLocks noChangeArrowheads="1"/>
            </p:cNvSpPr>
            <p:nvPr/>
          </p:nvSpPr>
          <p:spPr bwMode="auto">
            <a:xfrm>
              <a:off x="1632" y="2640"/>
              <a:ext cx="1296" cy="384"/>
            </a:xfrm>
            <a:prstGeom prst="rect">
              <a:avLst/>
            </a:prstGeom>
            <a:noFill/>
            <a:ln w="12700">
              <a:noFill/>
              <a:miter lim="800000"/>
              <a:headEnd/>
              <a:tailEnd/>
            </a:ln>
          </p:spPr>
          <p:txBody>
            <a:bodyPr wrap="none" anchor="ctr"/>
            <a:lstStyle/>
            <a:p>
              <a:pPr algn="ctr"/>
              <a:r>
                <a:rPr lang="en-US" sz="2800">
                  <a:solidFill>
                    <a:schemeClr val="bg2"/>
                  </a:solidFill>
                  <a:latin typeface="Arial" charset="0"/>
                </a:rPr>
                <a:t>90</a:t>
              </a:r>
            </a:p>
            <a:p>
              <a:pPr algn="ctr"/>
              <a:r>
                <a:rPr lang="en-US" sz="2800">
                  <a:solidFill>
                    <a:schemeClr val="bg2"/>
                  </a:solidFill>
                  <a:latin typeface="Arial" charset="0"/>
                </a:rPr>
                <a:t>10,000 - 90</a:t>
              </a:r>
            </a:p>
          </p:txBody>
        </p:sp>
        <p:sp>
          <p:nvSpPr>
            <p:cNvPr id="15373" name="Rectangle 21"/>
            <p:cNvSpPr>
              <a:spLocks noChangeArrowheads="1"/>
            </p:cNvSpPr>
            <p:nvPr/>
          </p:nvSpPr>
          <p:spPr bwMode="auto">
            <a:xfrm>
              <a:off x="2976" y="2592"/>
              <a:ext cx="384" cy="384"/>
            </a:xfrm>
            <a:prstGeom prst="rect">
              <a:avLst/>
            </a:prstGeom>
            <a:noFill/>
            <a:ln w="12700">
              <a:noFill/>
              <a:miter lim="800000"/>
              <a:headEnd/>
              <a:tailEnd/>
            </a:ln>
          </p:spPr>
          <p:txBody>
            <a:bodyPr wrap="none" anchor="ctr"/>
            <a:lstStyle/>
            <a:p>
              <a:pPr algn="ctr"/>
              <a:r>
                <a:rPr lang="en-US" sz="4800">
                  <a:solidFill>
                    <a:schemeClr val="bg2"/>
                  </a:solidFill>
                  <a:latin typeface="Arial" charset="0"/>
                </a:rPr>
                <a:t>)</a:t>
              </a:r>
            </a:p>
          </p:txBody>
        </p:sp>
        <p:sp>
          <p:nvSpPr>
            <p:cNvPr id="15374" name="Rectangle 22"/>
            <p:cNvSpPr>
              <a:spLocks noChangeArrowheads="1"/>
            </p:cNvSpPr>
            <p:nvPr/>
          </p:nvSpPr>
          <p:spPr bwMode="auto">
            <a:xfrm>
              <a:off x="3168" y="2496"/>
              <a:ext cx="192" cy="240"/>
            </a:xfrm>
            <a:prstGeom prst="rect">
              <a:avLst/>
            </a:prstGeom>
            <a:noFill/>
            <a:ln w="12700">
              <a:noFill/>
              <a:miter lim="800000"/>
              <a:headEnd/>
              <a:tailEnd/>
            </a:ln>
          </p:spPr>
          <p:txBody>
            <a:bodyPr wrap="none" anchor="ctr"/>
            <a:lstStyle/>
            <a:p>
              <a:pPr algn="ctr"/>
              <a:r>
                <a:rPr lang="en-US" sz="1600">
                  <a:solidFill>
                    <a:schemeClr val="bg2"/>
                  </a:solidFill>
                  <a:latin typeface="Arial" charset="0"/>
                </a:rPr>
                <a:t>12</a:t>
              </a:r>
            </a:p>
          </p:txBody>
        </p:sp>
        <p:sp>
          <p:nvSpPr>
            <p:cNvPr id="15375" name="Rectangle 23"/>
            <p:cNvSpPr>
              <a:spLocks noChangeArrowheads="1"/>
            </p:cNvSpPr>
            <p:nvPr/>
          </p:nvSpPr>
          <p:spPr bwMode="auto">
            <a:xfrm>
              <a:off x="3216" y="2688"/>
              <a:ext cx="1104" cy="336"/>
            </a:xfrm>
            <a:prstGeom prst="rect">
              <a:avLst/>
            </a:prstGeom>
            <a:noFill/>
            <a:ln w="12700">
              <a:noFill/>
              <a:miter lim="800000"/>
              <a:headEnd/>
              <a:tailEnd/>
            </a:ln>
          </p:spPr>
          <p:txBody>
            <a:bodyPr wrap="none" anchor="ctr"/>
            <a:lstStyle/>
            <a:p>
              <a:pPr algn="ctr"/>
              <a:r>
                <a:rPr lang="en-US" sz="2800">
                  <a:solidFill>
                    <a:schemeClr val="bg2"/>
                  </a:solidFill>
                  <a:latin typeface="Arial" charset="0"/>
                </a:rPr>
                <a:t>-1 = .1146</a:t>
              </a:r>
            </a:p>
          </p:txBody>
        </p:sp>
        <p:sp>
          <p:nvSpPr>
            <p:cNvPr id="15376" name="Line 24"/>
            <p:cNvSpPr>
              <a:spLocks noChangeShapeType="1"/>
            </p:cNvSpPr>
            <p:nvPr/>
          </p:nvSpPr>
          <p:spPr bwMode="auto">
            <a:xfrm>
              <a:off x="1632" y="2832"/>
              <a:ext cx="1440" cy="0"/>
            </a:xfrm>
            <a:prstGeom prst="line">
              <a:avLst/>
            </a:prstGeom>
            <a:noFill/>
            <a:ln w="28575">
              <a:solidFill>
                <a:schemeClr val="bg2"/>
              </a:solidFill>
              <a:round/>
              <a:headEnd/>
              <a:tailEnd/>
            </a:ln>
          </p:spPr>
          <p:txBody>
            <a:bodyPr/>
            <a:lstStyle/>
            <a:p>
              <a:endParaRPr lang="en-US"/>
            </a:p>
          </p:txBody>
        </p:sp>
      </p:grpSp>
      <p:sp>
        <p:nvSpPr>
          <p:cNvPr id="17438" name="Rectangle 30"/>
          <p:cNvSpPr>
            <a:spLocks noChangeArrowheads="1"/>
          </p:cNvSpPr>
          <p:nvPr/>
        </p:nvSpPr>
        <p:spPr bwMode="auto">
          <a:xfrm>
            <a:off x="990600" y="5867400"/>
            <a:ext cx="6934200" cy="533400"/>
          </a:xfrm>
          <a:prstGeom prst="rect">
            <a:avLst/>
          </a:prstGeom>
          <a:noFill/>
          <a:ln w="9525">
            <a:noFill/>
            <a:miter lim="800000"/>
            <a:headEnd/>
            <a:tailEnd/>
          </a:ln>
        </p:spPr>
        <p:txBody>
          <a:bodyPr/>
          <a:lstStyle/>
          <a:p>
            <a:pPr marL="347663" indent="-347663" eaLnBrk="1" hangingPunct="1">
              <a:lnSpc>
                <a:spcPct val="90000"/>
              </a:lnSpc>
              <a:spcBef>
                <a:spcPct val="20000"/>
              </a:spcBef>
              <a:buClr>
                <a:srgbClr val="FAFD00"/>
              </a:buClr>
              <a:buFont typeface="Wingdings" pitchFamily="2" charset="2"/>
              <a:buChar char="v"/>
            </a:pPr>
            <a:r>
              <a:rPr lang="en-US" sz="2800">
                <a:latin typeface="Arial Narrow" pitchFamily="34" charset="0"/>
              </a:rPr>
              <a:t>k = 11.46%</a:t>
            </a:r>
          </a:p>
        </p:txBody>
      </p:sp>
      <p:sp>
        <p:nvSpPr>
          <p:cNvPr id="17439" name="Rectangle 31"/>
          <p:cNvSpPr>
            <a:spLocks noChangeArrowheads="1"/>
          </p:cNvSpPr>
          <p:nvPr/>
        </p:nvSpPr>
        <p:spPr bwMode="auto">
          <a:xfrm>
            <a:off x="990600" y="3886200"/>
            <a:ext cx="6934200" cy="533400"/>
          </a:xfrm>
          <a:prstGeom prst="rect">
            <a:avLst/>
          </a:prstGeom>
          <a:noFill/>
          <a:ln w="9525">
            <a:noFill/>
            <a:miter lim="800000"/>
            <a:headEnd/>
            <a:tailEnd/>
          </a:ln>
        </p:spPr>
        <p:txBody>
          <a:bodyPr/>
          <a:lstStyle/>
          <a:p>
            <a:pPr marL="347663" indent="-347663" eaLnBrk="1" hangingPunct="1">
              <a:spcBef>
                <a:spcPct val="20000"/>
              </a:spcBef>
              <a:buClr>
                <a:srgbClr val="FAFD00"/>
              </a:buClr>
              <a:buFont typeface="Wingdings" pitchFamily="2" charset="2"/>
              <a:buChar char="v"/>
            </a:pPr>
            <a:r>
              <a:rPr lang="en-US" sz="2800">
                <a:latin typeface="Arial Narrow" pitchFamily="34" charset="0"/>
              </a:rPr>
              <a:t>Effective annual rate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36">
                                            <p:txEl>
                                              <p:pRg st="0" end="0"/>
                                            </p:txEl>
                                          </p:spTgt>
                                        </p:tgtEl>
                                        <p:attrNameLst>
                                          <p:attrName>style.visibility</p:attrName>
                                        </p:attrNameLst>
                                      </p:cBhvr>
                                      <p:to>
                                        <p:strVal val="visible"/>
                                      </p:to>
                                    </p:set>
                                    <p:animEffect transition="in" filter="wipe(left)">
                                      <p:cBhvr>
                                        <p:cTn id="7" dur="500"/>
                                        <p:tgtEl>
                                          <p:spTgt spid="17436">
                                            <p:txEl>
                                              <p:pRg st="0" end="0"/>
                                            </p:txEl>
                                          </p:spTgt>
                                        </p:tgtEl>
                                      </p:cBhvr>
                                    </p:animEffect>
                                  </p:childTnLst>
                                  <p:subTnLst>
                                    <p:animClr>
                                      <p:cBhvr override="childStyle">
                                        <p:cTn dur="1" fill="hold" display="0" masterRel="nextClick" afterEffect="1"/>
                                        <p:tgtEl>
                                          <p:spTgt spid="17436">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36">
                                            <p:txEl>
                                              <p:pRg st="1" end="1"/>
                                            </p:txEl>
                                          </p:spTgt>
                                        </p:tgtEl>
                                        <p:attrNameLst>
                                          <p:attrName>style.visibility</p:attrName>
                                        </p:attrNameLst>
                                      </p:cBhvr>
                                      <p:to>
                                        <p:strVal val="visible"/>
                                      </p:to>
                                    </p:set>
                                    <p:animEffect transition="in" filter="wipe(left)">
                                      <p:cBhvr>
                                        <p:cTn id="12" dur="500"/>
                                        <p:tgtEl>
                                          <p:spTgt spid="17436">
                                            <p:txEl>
                                              <p:pRg st="1" end="1"/>
                                            </p:txEl>
                                          </p:spTgt>
                                        </p:tgtEl>
                                      </p:cBhvr>
                                    </p:animEffect>
                                  </p:childTnLst>
                                  <p:subTnLst>
                                    <p:animClr>
                                      <p:cBhvr override="childStyle">
                                        <p:cTn dur="1" fill="hold" display="0" masterRel="nextClick" afterEffect="1"/>
                                        <p:tgtEl>
                                          <p:spTgt spid="17436">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39">
                                            <p:txEl>
                                              <p:pRg st="0" end="0"/>
                                            </p:txEl>
                                          </p:spTgt>
                                        </p:tgtEl>
                                        <p:attrNameLst>
                                          <p:attrName>style.visibility</p:attrName>
                                        </p:attrNameLst>
                                      </p:cBhvr>
                                      <p:to>
                                        <p:strVal val="visible"/>
                                      </p:to>
                                    </p:set>
                                    <p:animEffect transition="in" filter="wipe(left)">
                                      <p:cBhvr>
                                        <p:cTn id="17" dur="500"/>
                                        <p:tgtEl>
                                          <p:spTgt spid="17439">
                                            <p:txEl>
                                              <p:pRg st="0" end="0"/>
                                            </p:txEl>
                                          </p:spTgt>
                                        </p:tgtEl>
                                      </p:cBhvr>
                                    </p:animEffect>
                                  </p:childTnLst>
                                </p:cTn>
                              </p:par>
                            </p:childTnLst>
                          </p:cTn>
                        </p:par>
                        <p:par>
                          <p:cTn id="18" fill="hold">
                            <p:stCondLst>
                              <p:cond delay="500"/>
                            </p:stCondLst>
                            <p:childTnLst>
                              <p:par>
                                <p:cTn id="19" presetID="16" presetClass="entr" presetSubtype="37"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outVertical)">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7438"/>
                                        </p:tgtEl>
                                        <p:attrNameLst>
                                          <p:attrName>style.visibility</p:attrName>
                                        </p:attrNameLst>
                                      </p:cBhvr>
                                      <p:to>
                                        <p:strVal val="visible"/>
                                      </p:to>
                                    </p:set>
                                    <p:animEffect transition="in" filter="wipe(left)">
                                      <p:cBhvr>
                                        <p:cTn id="26" dur="500"/>
                                        <p:tgtEl>
                                          <p:spTgt spid="17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36" grpId="0" build="p" autoUpdateAnimBg="0"/>
      <p:bldP spid="17438" grpId="0" autoUpdateAnimBg="0"/>
      <p:bldP spid="17439" grpId="0" build="p"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78EF416-FC3F-4696-AC48-56740C699955}" type="slidenum">
              <a:rPr lang="en-US"/>
              <a:pPr>
                <a:defRPr/>
              </a:pPr>
              <a:t>108</a:t>
            </a:fld>
            <a:endParaRPr lang="en-US"/>
          </a:p>
        </p:txBody>
      </p:sp>
      <p:sp>
        <p:nvSpPr>
          <p:cNvPr id="19460" name="Rectangle 4"/>
          <p:cNvSpPr>
            <a:spLocks noGrp="1" noChangeArrowheads="1"/>
          </p:cNvSpPr>
          <p:nvPr>
            <p:ph type="title"/>
          </p:nvPr>
        </p:nvSpPr>
        <p:spPr/>
        <p:txBody>
          <a:bodyPr/>
          <a:lstStyle/>
          <a:p>
            <a:pPr eaLnBrk="1" hangingPunct="1">
              <a:defRPr/>
            </a:pPr>
            <a:r>
              <a:rPr lang="en-US" smtClean="0"/>
              <a:t>Sources of Short Term Credit</a:t>
            </a:r>
          </a:p>
        </p:txBody>
      </p:sp>
      <p:sp>
        <p:nvSpPr>
          <p:cNvPr id="19461" name="Rectangle 5"/>
          <p:cNvSpPr>
            <a:spLocks noGrp="1" noChangeArrowheads="1"/>
          </p:cNvSpPr>
          <p:nvPr>
            <p:ph type="body" idx="1"/>
          </p:nvPr>
        </p:nvSpPr>
        <p:spPr/>
        <p:txBody>
          <a:bodyPr/>
          <a:lstStyle/>
          <a:p>
            <a:pPr eaLnBrk="1" hangingPunct="1">
              <a:defRPr/>
            </a:pPr>
            <a:r>
              <a:rPr lang="en-US" smtClean="0"/>
              <a:t>Cost of Trade Credit</a:t>
            </a:r>
          </a:p>
          <a:p>
            <a:pPr lvl="1" eaLnBrk="1" hangingPunct="1">
              <a:defRPr/>
            </a:pPr>
            <a:r>
              <a:rPr lang="en-US" smtClean="0"/>
              <a:t>Typically receive a discount if you pay early.</a:t>
            </a:r>
          </a:p>
          <a:p>
            <a:pPr lvl="1" eaLnBrk="1" hangingPunct="1">
              <a:defRPr/>
            </a:pPr>
            <a:r>
              <a:rPr lang="en-US" smtClean="0"/>
              <a:t>Stated as:  2/10, net 60</a:t>
            </a:r>
          </a:p>
          <a:p>
            <a:pPr lvl="2" eaLnBrk="1" hangingPunct="1">
              <a:defRPr/>
            </a:pPr>
            <a:r>
              <a:rPr lang="en-US" smtClean="0"/>
              <a:t>Purchaser receives a 2% discount if payment is made within 10 days of the invoice date, otherwise payment is due within 60 days of the invoice date.</a:t>
            </a:r>
          </a:p>
          <a:p>
            <a:pPr lvl="1" eaLnBrk="1" hangingPunct="1">
              <a:defRPr/>
            </a:pPr>
            <a:r>
              <a:rPr lang="en-US" smtClean="0"/>
              <a:t>The cost is the form of the lost discount.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wipe(left)">
                                      <p:cBhvr>
                                        <p:cTn id="7" dur="500"/>
                                        <p:tgtEl>
                                          <p:spTgt spid="194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1">
                                            <p:txEl>
                                              <p:pRg st="1" end="1"/>
                                            </p:txEl>
                                          </p:spTgt>
                                        </p:tgtEl>
                                        <p:attrNameLst>
                                          <p:attrName>style.visibility</p:attrName>
                                        </p:attrNameLst>
                                      </p:cBhvr>
                                      <p:to>
                                        <p:strVal val="visible"/>
                                      </p:to>
                                    </p:set>
                                    <p:animEffect transition="in" filter="wipe(left)">
                                      <p:cBhvr>
                                        <p:cTn id="12" dur="500"/>
                                        <p:tgtEl>
                                          <p:spTgt spid="1946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61">
                                            <p:txEl>
                                              <p:pRg st="2" end="2"/>
                                            </p:txEl>
                                          </p:spTgt>
                                        </p:tgtEl>
                                        <p:attrNameLst>
                                          <p:attrName>style.visibility</p:attrName>
                                        </p:attrNameLst>
                                      </p:cBhvr>
                                      <p:to>
                                        <p:strVal val="visible"/>
                                      </p:to>
                                    </p:set>
                                    <p:animEffect transition="in" filter="wipe(left)">
                                      <p:cBhvr>
                                        <p:cTn id="17" dur="500"/>
                                        <p:tgtEl>
                                          <p:spTgt spid="1946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461">
                                            <p:txEl>
                                              <p:pRg st="3" end="3"/>
                                            </p:txEl>
                                          </p:spTgt>
                                        </p:tgtEl>
                                        <p:attrNameLst>
                                          <p:attrName>style.visibility</p:attrName>
                                        </p:attrNameLst>
                                      </p:cBhvr>
                                      <p:to>
                                        <p:strVal val="visible"/>
                                      </p:to>
                                    </p:set>
                                    <p:animEffect transition="in" filter="wipe(left)">
                                      <p:cBhvr>
                                        <p:cTn id="22" dur="500"/>
                                        <p:tgtEl>
                                          <p:spTgt spid="1946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461">
                                            <p:txEl>
                                              <p:pRg st="4" end="4"/>
                                            </p:txEl>
                                          </p:spTgt>
                                        </p:tgtEl>
                                        <p:attrNameLst>
                                          <p:attrName>style.visibility</p:attrName>
                                        </p:attrNameLst>
                                      </p:cBhvr>
                                      <p:to>
                                        <p:strVal val="visible"/>
                                      </p:to>
                                    </p:set>
                                    <p:animEffect transition="in" filter="wipe(left)">
                                      <p:cBhvr>
                                        <p:cTn id="27" dur="500"/>
                                        <p:tgtEl>
                                          <p:spTgt spid="1946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build="p" bldLvl="3"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AA57E30-66F1-4A55-9F5F-72C7DE900303}" type="slidenum">
              <a:rPr lang="en-US"/>
              <a:pPr>
                <a:defRPr/>
              </a:pPr>
              <a:t>109</a:t>
            </a:fld>
            <a:endParaRPr lang="en-US"/>
          </a:p>
        </p:txBody>
      </p:sp>
      <p:sp>
        <p:nvSpPr>
          <p:cNvPr id="35844" name="Rectangle 4"/>
          <p:cNvSpPr>
            <a:spLocks noGrp="1" noChangeArrowheads="1"/>
          </p:cNvSpPr>
          <p:nvPr>
            <p:ph type="title"/>
          </p:nvPr>
        </p:nvSpPr>
        <p:spPr/>
        <p:txBody>
          <a:bodyPr/>
          <a:lstStyle/>
          <a:p>
            <a:pPr eaLnBrk="1" hangingPunct="1">
              <a:defRPr/>
            </a:pPr>
            <a:r>
              <a:rPr lang="en-US" smtClean="0"/>
              <a:t>Cost of Trade Credit 2/10 net 60</a:t>
            </a:r>
          </a:p>
        </p:txBody>
      </p:sp>
      <p:sp>
        <p:nvSpPr>
          <p:cNvPr id="35845" name="Rectangle 5"/>
          <p:cNvSpPr>
            <a:spLocks noGrp="1" noChangeArrowheads="1"/>
          </p:cNvSpPr>
          <p:nvPr>
            <p:ph type="body" idx="1"/>
          </p:nvPr>
        </p:nvSpPr>
        <p:spPr/>
        <p:txBody>
          <a:bodyPr/>
          <a:lstStyle/>
          <a:p>
            <a:pPr eaLnBrk="1" hangingPunct="1">
              <a:defRPr/>
            </a:pPr>
            <a:r>
              <a:rPr lang="en-US" smtClean="0"/>
              <a:t>Assume your purchase is $100 list.</a:t>
            </a:r>
          </a:p>
          <a:p>
            <a:pPr eaLnBrk="1" hangingPunct="1">
              <a:defRPr/>
            </a:pPr>
            <a:r>
              <a:rPr lang="en-US" smtClean="0"/>
              <a:t>If you take the discount, you pay $98. If you don’t take the discount, you pay $100.</a:t>
            </a:r>
          </a:p>
          <a:p>
            <a:pPr eaLnBrk="1" hangingPunct="1">
              <a:defRPr/>
            </a:pPr>
            <a:r>
              <a:rPr lang="en-US" smtClean="0"/>
              <a:t>Therefore, you are paying $2 for the privilege of borrowing $98 for the additional 50 days. (Note: the first 10 days are free in this example).</a:t>
            </a:r>
          </a:p>
          <a:p>
            <a:pPr eaLnBrk="1" hangingPunct="1">
              <a:defRPr/>
            </a:pPr>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animEffect transition="in" filter="wipe(left)">
                                      <p:cBhvr>
                                        <p:cTn id="7" dur="500"/>
                                        <p:tgtEl>
                                          <p:spTgt spid="35845">
                                            <p:txEl>
                                              <p:pRg st="0" end="0"/>
                                            </p:txEl>
                                          </p:spTgt>
                                        </p:tgtEl>
                                      </p:cBhvr>
                                    </p:animEffect>
                                  </p:childTnLst>
                                  <p:subTnLst>
                                    <p:animClr>
                                      <p:cBhvr override="childStyle">
                                        <p:cTn dur="1" fill="hold" display="0" masterRel="nextClick" afterEffect="1"/>
                                        <p:tgtEl>
                                          <p:spTgt spid="35845">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5">
                                            <p:txEl>
                                              <p:pRg st="1" end="1"/>
                                            </p:txEl>
                                          </p:spTgt>
                                        </p:tgtEl>
                                        <p:attrNameLst>
                                          <p:attrName>style.visibility</p:attrName>
                                        </p:attrNameLst>
                                      </p:cBhvr>
                                      <p:to>
                                        <p:strVal val="visible"/>
                                      </p:to>
                                    </p:set>
                                    <p:animEffect transition="in" filter="wipe(left)">
                                      <p:cBhvr>
                                        <p:cTn id="12" dur="500"/>
                                        <p:tgtEl>
                                          <p:spTgt spid="35845">
                                            <p:txEl>
                                              <p:pRg st="1" end="1"/>
                                            </p:txEl>
                                          </p:spTgt>
                                        </p:tgtEl>
                                      </p:cBhvr>
                                    </p:animEffect>
                                  </p:childTnLst>
                                  <p:subTnLst>
                                    <p:animClr>
                                      <p:cBhvr override="childStyle">
                                        <p:cTn dur="1" fill="hold" display="0" masterRel="nextClick" afterEffect="1"/>
                                        <p:tgtEl>
                                          <p:spTgt spid="35845">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845">
                                            <p:txEl>
                                              <p:pRg st="2" end="2"/>
                                            </p:txEl>
                                          </p:spTgt>
                                        </p:tgtEl>
                                        <p:attrNameLst>
                                          <p:attrName>style.visibility</p:attrName>
                                        </p:attrNameLst>
                                      </p:cBhvr>
                                      <p:to>
                                        <p:strVal val="visible"/>
                                      </p:to>
                                    </p:set>
                                    <p:animEffect transition="in" filter="wipe(left)">
                                      <p:cBhvr>
                                        <p:cTn id="17" dur="500"/>
                                        <p:tgtEl>
                                          <p:spTgt spid="35845">
                                            <p:txEl>
                                              <p:pRg st="2" end="2"/>
                                            </p:txEl>
                                          </p:spTgt>
                                        </p:tgtEl>
                                      </p:cBhvr>
                                    </p:animEffect>
                                  </p:childTnLst>
                                  <p:subTnLst>
                                    <p:animClr>
                                      <p:cBhvr override="childStyle">
                                        <p:cTn dur="1" fill="hold" display="0" masterRel="nextClick" afterEffect="1"/>
                                        <p:tgtEl>
                                          <p:spTgt spid="35845">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F009F791-DA9E-4F2B-88C9-55455307DAC7}" type="slidenum">
              <a:rPr lang="en-US"/>
              <a:pPr/>
              <a:t>11</a:t>
            </a:fld>
            <a:endParaRPr lang="en-US"/>
          </a:p>
        </p:txBody>
      </p:sp>
      <p:sp>
        <p:nvSpPr>
          <p:cNvPr id="21506" name="Freeform 2"/>
          <p:cNvSpPr>
            <a:spLocks/>
          </p:cNvSpPr>
          <p:nvPr/>
        </p:nvSpPr>
        <p:spPr bwMode="auto">
          <a:xfrm>
            <a:off x="2268538" y="2305050"/>
            <a:ext cx="4995862" cy="3484563"/>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21507" name="Rectangle 3"/>
          <p:cNvSpPr>
            <a:spLocks noChangeArrowheads="1"/>
          </p:cNvSpPr>
          <p:nvPr/>
        </p:nvSpPr>
        <p:spPr bwMode="auto">
          <a:xfrm>
            <a:off x="7261225" y="5772150"/>
            <a:ext cx="773113" cy="393700"/>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21508" name="Rectangle 4"/>
          <p:cNvSpPr>
            <a:spLocks noChangeArrowheads="1"/>
          </p:cNvSpPr>
          <p:nvPr/>
        </p:nvSpPr>
        <p:spPr bwMode="auto">
          <a:xfrm>
            <a:off x="882650" y="1870075"/>
            <a:ext cx="1690688" cy="393700"/>
          </a:xfrm>
          <a:prstGeom prst="rect">
            <a:avLst/>
          </a:prstGeom>
          <a:noFill/>
          <a:ln w="12700">
            <a:noFill/>
            <a:miter lim="800000"/>
            <a:headEnd/>
            <a:tailEnd/>
          </a:ln>
          <a:effectLst/>
        </p:spPr>
        <p:txBody>
          <a:bodyPr wrap="none" lIns="90488" tIns="44450" rIns="90488" bIns="44450">
            <a:spAutoFit/>
          </a:bodyPr>
          <a:lstStyle/>
          <a:p>
            <a:pPr algn="ctr"/>
            <a:r>
              <a:rPr lang="en-US" sz="2000" b="1" i="1">
                <a:effectLst>
                  <a:outerShdw blurRad="38100" dist="38100" dir="2700000" algn="tl">
                    <a:srgbClr val="000000"/>
                  </a:outerShdw>
                </a:effectLst>
                <a:latin typeface="Arial" charset="0"/>
              </a:rPr>
              <a:t>Total Assets</a:t>
            </a:r>
          </a:p>
        </p:txBody>
      </p:sp>
      <p:sp>
        <p:nvSpPr>
          <p:cNvPr id="21510" name="Line 6"/>
          <p:cNvSpPr>
            <a:spLocks noChangeShapeType="1"/>
          </p:cNvSpPr>
          <p:nvPr/>
        </p:nvSpPr>
        <p:spPr bwMode="auto">
          <a:xfrm>
            <a:off x="2305050" y="4232275"/>
            <a:ext cx="4879975" cy="0"/>
          </a:xfrm>
          <a:prstGeom prst="line">
            <a:avLst/>
          </a:prstGeom>
          <a:noFill/>
          <a:ln w="28575">
            <a:solidFill>
              <a:srgbClr val="FF0000"/>
            </a:solidFill>
            <a:round/>
            <a:headEnd/>
            <a:tailEnd/>
          </a:ln>
          <a:effectLst/>
        </p:spPr>
        <p:txBody>
          <a:bodyPr wrap="none" anchor="ctr"/>
          <a:lstStyle/>
          <a:p>
            <a:endParaRPr lang="en-US"/>
          </a:p>
        </p:txBody>
      </p:sp>
      <p:sp>
        <p:nvSpPr>
          <p:cNvPr id="21511" name="Rectangle 7"/>
          <p:cNvSpPr>
            <a:spLocks noChangeArrowheads="1"/>
          </p:cNvSpPr>
          <p:nvPr/>
        </p:nvSpPr>
        <p:spPr bwMode="auto">
          <a:xfrm>
            <a:off x="2927350" y="6167438"/>
            <a:ext cx="4754563" cy="454025"/>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Assume ZERO Long-term Growth</a:t>
            </a:r>
          </a:p>
        </p:txBody>
      </p:sp>
      <p:sp>
        <p:nvSpPr>
          <p:cNvPr id="21513" name="Rectangle 9"/>
          <p:cNvSpPr>
            <a:spLocks noChangeArrowheads="1"/>
          </p:cNvSpPr>
          <p:nvPr/>
        </p:nvSpPr>
        <p:spPr bwMode="auto">
          <a:xfrm>
            <a:off x="1465263" y="4008438"/>
            <a:ext cx="774700" cy="454025"/>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21517" name="Rectangle 13"/>
          <p:cNvSpPr>
            <a:spLocks noChangeArrowheads="1"/>
          </p:cNvSpPr>
          <p:nvPr/>
        </p:nvSpPr>
        <p:spPr bwMode="auto">
          <a:xfrm>
            <a:off x="998538" y="1098550"/>
            <a:ext cx="6357937" cy="576263"/>
          </a:xfrm>
          <a:prstGeom prst="rect">
            <a:avLst/>
          </a:prstGeom>
          <a:noFill/>
          <a:ln w="12700">
            <a:noFill/>
            <a:miter lim="800000"/>
            <a:headEnd/>
            <a:tailEnd/>
          </a:ln>
          <a:effectLst/>
        </p:spPr>
        <p:txBody>
          <a:bodyPr lIns="90488" tIns="44450" rIns="90488" bIns="44450">
            <a:spAutoFit/>
          </a:bodyPr>
          <a:lstStyle/>
          <a:p>
            <a:r>
              <a:rPr lang="en-US" sz="3200" b="1">
                <a:solidFill>
                  <a:schemeClr val="tx2"/>
                </a:solidFill>
                <a:effectLst>
                  <a:outerShdw blurRad="38100" dist="38100" dir="2700000" algn="tl">
                    <a:srgbClr val="000000"/>
                  </a:outerShdw>
                </a:effectLst>
                <a:latin typeface="Arial" charset="0"/>
              </a:rPr>
              <a:t>Variation in assets over time</a:t>
            </a:r>
          </a:p>
        </p:txBody>
      </p:sp>
      <p:sp>
        <p:nvSpPr>
          <p:cNvPr id="21518" name="Rectangle 14"/>
          <p:cNvSpPr>
            <a:spLocks noChangeArrowheads="1"/>
          </p:cNvSpPr>
          <p:nvPr/>
        </p:nvSpPr>
        <p:spPr bwMode="auto">
          <a:xfrm>
            <a:off x="7693025" y="4646613"/>
            <a:ext cx="942975" cy="69850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21519" name="Rectangle 15"/>
          <p:cNvSpPr>
            <a:spLocks noChangeArrowheads="1"/>
          </p:cNvSpPr>
          <p:nvPr/>
        </p:nvSpPr>
        <p:spPr bwMode="auto">
          <a:xfrm>
            <a:off x="7173913" y="3897313"/>
            <a:ext cx="677862" cy="1871662"/>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510"/>
                                        </p:tgtEl>
                                        <p:attrNameLst>
                                          <p:attrName>style.visibility</p:attrName>
                                        </p:attrNameLst>
                                      </p:cBhvr>
                                      <p:to>
                                        <p:strVal val="visible"/>
                                      </p:to>
                                    </p:set>
                                    <p:animEffect transition="in" filter="wipe(left)">
                                      <p:cBhvr>
                                        <p:cTn id="7" dur="500"/>
                                        <p:tgtEl>
                                          <p:spTgt spid="21510"/>
                                        </p:tgtEl>
                                      </p:cBhvr>
                                    </p:animEffect>
                                  </p:childTnLst>
                                </p:cTn>
                              </p:par>
                            </p:childTnLst>
                          </p:cTn>
                        </p:par>
                        <p:par>
                          <p:cTn id="8" fill="hold">
                            <p:stCondLst>
                              <p:cond delay="500"/>
                            </p:stCondLst>
                            <p:childTnLst>
                              <p:par>
                                <p:cTn id="9" presetID="16" presetClass="entr" presetSubtype="42" fill="hold" grpId="0" nodeType="afterEffect">
                                  <p:stCondLst>
                                    <p:cond delay="0"/>
                                  </p:stCondLst>
                                  <p:childTnLst>
                                    <p:set>
                                      <p:cBhvr>
                                        <p:cTn id="10" dur="1" fill="hold">
                                          <p:stCondLst>
                                            <p:cond delay="0"/>
                                          </p:stCondLst>
                                        </p:cTn>
                                        <p:tgtEl>
                                          <p:spTgt spid="21519"/>
                                        </p:tgtEl>
                                        <p:attrNameLst>
                                          <p:attrName>style.visibility</p:attrName>
                                        </p:attrNameLst>
                                      </p:cBhvr>
                                      <p:to>
                                        <p:strVal val="visible"/>
                                      </p:to>
                                    </p:set>
                                    <p:animEffect transition="in" filter="barn(outHorizontal)">
                                      <p:cBhvr>
                                        <p:cTn id="11" dur="500"/>
                                        <p:tgtEl>
                                          <p:spTgt spid="2151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1518"/>
                                        </p:tgtEl>
                                        <p:attrNameLst>
                                          <p:attrName>style.visibility</p:attrName>
                                        </p:attrNameLst>
                                      </p:cBhvr>
                                      <p:to>
                                        <p:strVal val="visible"/>
                                      </p:to>
                                    </p:set>
                                    <p:animEffect transition="in" filter="wipe(left)">
                                      <p:cBhvr>
                                        <p:cTn id="15" dur="500"/>
                                        <p:tgtEl>
                                          <p:spTgt spid="215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animBg="1"/>
      <p:bldP spid="21518" grpId="0" autoUpdateAnimBg="0"/>
      <p:bldP spid="21519" grpId="0"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Slide Number Placeholder 5"/>
          <p:cNvSpPr>
            <a:spLocks noGrp="1"/>
          </p:cNvSpPr>
          <p:nvPr>
            <p:ph type="sldNum" sz="quarter" idx="12"/>
          </p:nvPr>
        </p:nvSpPr>
        <p:spPr/>
        <p:txBody>
          <a:bodyPr/>
          <a:lstStyle/>
          <a:p>
            <a:pPr>
              <a:defRPr/>
            </a:pPr>
            <a:fld id="{3298C155-678A-45C3-9EEE-7DDADA3678DE}" type="slidenum">
              <a:rPr lang="en-US"/>
              <a:pPr>
                <a:defRPr/>
              </a:pPr>
              <a:t>110</a:t>
            </a:fld>
            <a:endParaRPr lang="en-US"/>
          </a:p>
        </p:txBody>
      </p:sp>
      <p:sp>
        <p:nvSpPr>
          <p:cNvPr id="18435" name="Line 3"/>
          <p:cNvSpPr>
            <a:spLocks noChangeShapeType="1"/>
          </p:cNvSpPr>
          <p:nvPr/>
        </p:nvSpPr>
        <p:spPr bwMode="auto">
          <a:xfrm>
            <a:off x="962025" y="5835650"/>
            <a:ext cx="7458075" cy="1588"/>
          </a:xfrm>
          <a:prstGeom prst="line">
            <a:avLst/>
          </a:prstGeom>
          <a:noFill/>
          <a:ln w="76200">
            <a:noFill/>
            <a:round/>
            <a:headEnd/>
            <a:tailEnd/>
          </a:ln>
        </p:spPr>
        <p:txBody>
          <a:bodyPr wrap="none" anchor="ctr"/>
          <a:lstStyle/>
          <a:p>
            <a:endParaRPr lang="en-US"/>
          </a:p>
        </p:txBody>
      </p:sp>
      <p:sp>
        <p:nvSpPr>
          <p:cNvPr id="18436" name="Line 4"/>
          <p:cNvSpPr>
            <a:spLocks noChangeShapeType="1"/>
          </p:cNvSpPr>
          <p:nvPr/>
        </p:nvSpPr>
        <p:spPr bwMode="auto">
          <a:xfrm>
            <a:off x="962025" y="4419600"/>
            <a:ext cx="7458075" cy="1588"/>
          </a:xfrm>
          <a:prstGeom prst="line">
            <a:avLst/>
          </a:prstGeom>
          <a:noFill/>
          <a:ln w="76200">
            <a:noFill/>
            <a:round/>
            <a:headEnd/>
            <a:tailEnd/>
          </a:ln>
        </p:spPr>
        <p:txBody>
          <a:bodyPr wrap="none" anchor="ctr"/>
          <a:lstStyle/>
          <a:p>
            <a:endParaRPr lang="en-US"/>
          </a:p>
        </p:txBody>
      </p:sp>
      <p:sp>
        <p:nvSpPr>
          <p:cNvPr id="22557" name="Rectangle 29"/>
          <p:cNvSpPr>
            <a:spLocks noGrp="1" noChangeArrowheads="1"/>
          </p:cNvSpPr>
          <p:nvPr>
            <p:ph type="body" idx="1"/>
          </p:nvPr>
        </p:nvSpPr>
        <p:spPr>
          <a:xfrm>
            <a:off x="990600" y="1905000"/>
            <a:ext cx="6934200" cy="2362200"/>
          </a:xfrm>
        </p:spPr>
        <p:txBody>
          <a:bodyPr/>
          <a:lstStyle/>
          <a:p>
            <a:pPr eaLnBrk="1" hangingPunct="1">
              <a:lnSpc>
                <a:spcPct val="90000"/>
              </a:lnSpc>
              <a:defRPr/>
            </a:pPr>
            <a:r>
              <a:rPr lang="en-US" sz="2400" smtClean="0"/>
              <a:t>The formula for cost of trade credit is similar to the previous equations. </a:t>
            </a:r>
          </a:p>
          <a:p>
            <a:pPr eaLnBrk="1" hangingPunct="1">
              <a:lnSpc>
                <a:spcPct val="90000"/>
              </a:lnSpc>
              <a:defRPr/>
            </a:pPr>
            <a:r>
              <a:rPr lang="en-US" sz="2400" smtClean="0"/>
              <a:t>The exponent is the number of times per year the firm can take 50 days of credit. </a:t>
            </a:r>
          </a:p>
          <a:p>
            <a:pPr eaLnBrk="1" hangingPunct="1">
              <a:lnSpc>
                <a:spcPct val="90000"/>
              </a:lnSpc>
              <a:defRPr/>
            </a:pPr>
            <a:r>
              <a:rPr lang="en-US" sz="2400" smtClean="0"/>
              <a:t>The cost of trade credit for this example:</a:t>
            </a:r>
            <a:br>
              <a:rPr lang="en-US" sz="2400" smtClean="0"/>
            </a:br>
            <a:r>
              <a:rPr lang="en-US" sz="2400" smtClean="0"/>
              <a:t>[1 +(2/98)])</a:t>
            </a:r>
            <a:r>
              <a:rPr lang="en-US" sz="2400" baseline="45000" smtClean="0"/>
              <a:t>7.3</a:t>
            </a:r>
            <a:r>
              <a:rPr lang="en-US" sz="2400" smtClean="0"/>
              <a:t> -1 =  .1589 = 15.89%.</a:t>
            </a:r>
          </a:p>
        </p:txBody>
      </p:sp>
      <p:sp>
        <p:nvSpPr>
          <p:cNvPr id="22538" name="Rectangle 10"/>
          <p:cNvSpPr>
            <a:spLocks noChangeArrowheads="1"/>
          </p:cNvSpPr>
          <p:nvPr/>
        </p:nvSpPr>
        <p:spPr bwMode="auto">
          <a:xfrm>
            <a:off x="838200" y="381000"/>
            <a:ext cx="7772400" cy="1143000"/>
          </a:xfrm>
          <a:prstGeom prst="rect">
            <a:avLst/>
          </a:prstGeom>
          <a:noFill/>
          <a:ln w="12700">
            <a:noFill/>
            <a:miter lim="800000"/>
            <a:headEnd/>
            <a:tailEnd/>
          </a:ln>
          <a:effectLst/>
        </p:spPr>
        <p:txBody>
          <a:bodyPr lIns="90488" tIns="44450" rIns="90488" bIns="44450" anchor="ctr"/>
          <a:lstStyle/>
          <a:p>
            <a:pPr>
              <a:defRPr/>
            </a:pPr>
            <a:r>
              <a:rPr lang="en-US" sz="3200" b="1">
                <a:solidFill>
                  <a:schemeClr val="tx2"/>
                </a:solidFill>
                <a:effectLst>
                  <a:outerShdw blurRad="38100" dist="38100" dir="2700000" algn="tl">
                    <a:srgbClr val="000000"/>
                  </a:outerShdw>
                </a:effectLst>
                <a:latin typeface="Arial" charset="0"/>
              </a:rPr>
              <a:t>Cost of Trade Credit 2/10 net 60</a:t>
            </a:r>
          </a:p>
        </p:txBody>
      </p:sp>
      <p:grpSp>
        <p:nvGrpSpPr>
          <p:cNvPr id="2" name="Group 34"/>
          <p:cNvGrpSpPr>
            <a:grpSpLocks/>
          </p:cNvGrpSpPr>
          <p:nvPr/>
        </p:nvGrpSpPr>
        <p:grpSpPr bwMode="auto">
          <a:xfrm>
            <a:off x="914400" y="4572000"/>
            <a:ext cx="7729538" cy="1458913"/>
            <a:chOff x="576" y="2880"/>
            <a:chExt cx="4869" cy="919"/>
          </a:xfrm>
        </p:grpSpPr>
        <p:grpSp>
          <p:nvGrpSpPr>
            <p:cNvPr id="3" name="Group 30"/>
            <p:cNvGrpSpPr>
              <a:grpSpLocks/>
            </p:cNvGrpSpPr>
            <p:nvPr/>
          </p:nvGrpSpPr>
          <p:grpSpPr bwMode="auto">
            <a:xfrm>
              <a:off x="576" y="2880"/>
              <a:ext cx="4869" cy="768"/>
              <a:chOff x="576" y="2880"/>
              <a:chExt cx="4869" cy="768"/>
            </a:xfrm>
          </p:grpSpPr>
          <p:sp>
            <p:nvSpPr>
              <p:cNvPr id="18443" name="Rectangle 2"/>
              <p:cNvSpPr>
                <a:spLocks noChangeArrowheads="1"/>
              </p:cNvSpPr>
              <p:nvPr/>
            </p:nvSpPr>
            <p:spPr bwMode="auto">
              <a:xfrm>
                <a:off x="576" y="2880"/>
                <a:ext cx="4800" cy="768"/>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18444" name="Rectangle 6"/>
              <p:cNvSpPr>
                <a:spLocks noChangeArrowheads="1"/>
              </p:cNvSpPr>
              <p:nvPr/>
            </p:nvSpPr>
            <p:spPr bwMode="auto">
              <a:xfrm>
                <a:off x="576" y="3132"/>
                <a:ext cx="956" cy="51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Cost</a:t>
                </a:r>
              </a:p>
              <a:p>
                <a:pPr algn="ctr"/>
                <a:r>
                  <a:rPr lang="en-US" sz="2400" b="1">
                    <a:solidFill>
                      <a:srgbClr val="000000"/>
                    </a:solidFill>
                    <a:latin typeface="Arial" charset="0"/>
                  </a:rPr>
                  <a:t>of Credit</a:t>
                </a:r>
                <a:r>
                  <a:rPr lang="en-US" sz="2400">
                    <a:solidFill>
                      <a:srgbClr val="000000"/>
                    </a:solidFill>
                    <a:latin typeface="Arial" charset="0"/>
                  </a:rPr>
                  <a:t> </a:t>
                </a:r>
              </a:p>
            </p:txBody>
          </p:sp>
          <p:sp>
            <p:nvSpPr>
              <p:cNvPr id="18445" name="Line 8"/>
              <p:cNvSpPr>
                <a:spLocks noChangeShapeType="1"/>
              </p:cNvSpPr>
              <p:nvPr/>
            </p:nvSpPr>
            <p:spPr bwMode="auto">
              <a:xfrm>
                <a:off x="2169" y="3360"/>
                <a:ext cx="1056" cy="0"/>
              </a:xfrm>
              <a:prstGeom prst="line">
                <a:avLst/>
              </a:prstGeom>
              <a:noFill/>
              <a:ln w="28575">
                <a:solidFill>
                  <a:srgbClr val="000000"/>
                </a:solidFill>
                <a:round/>
                <a:headEnd/>
                <a:tailEnd/>
              </a:ln>
            </p:spPr>
            <p:txBody>
              <a:bodyPr wrap="none" anchor="ctr"/>
              <a:lstStyle/>
              <a:p>
                <a:endParaRPr lang="en-US"/>
              </a:p>
            </p:txBody>
          </p:sp>
          <p:sp>
            <p:nvSpPr>
              <p:cNvPr id="18446" name="Rectangle 7"/>
              <p:cNvSpPr>
                <a:spLocks noChangeArrowheads="1"/>
              </p:cNvSpPr>
              <p:nvPr/>
            </p:nvSpPr>
            <p:spPr bwMode="auto">
              <a:xfrm>
                <a:off x="1998" y="3118"/>
                <a:ext cx="1418" cy="516"/>
              </a:xfrm>
              <a:prstGeom prst="rect">
                <a:avLst/>
              </a:prstGeom>
              <a:noFill/>
              <a:ln w="12700">
                <a:noFill/>
                <a:miter lim="800000"/>
                <a:headEnd/>
                <a:tailEnd/>
              </a:ln>
            </p:spPr>
            <p:txBody>
              <a:bodyPr wrap="none" lIns="90488" tIns="44450" rIns="90488" bIns="44450">
                <a:spAutoFit/>
              </a:bodyPr>
              <a:lstStyle/>
              <a:p>
                <a:pPr algn="ctr"/>
                <a:r>
                  <a:rPr lang="en-US" sz="2400">
                    <a:solidFill>
                      <a:srgbClr val="000000"/>
                    </a:solidFill>
                    <a:latin typeface="Arial" charset="0"/>
                  </a:rPr>
                  <a:t>Discount %</a:t>
                </a:r>
              </a:p>
              <a:p>
                <a:pPr algn="ctr"/>
                <a:r>
                  <a:rPr lang="en-US" sz="2400">
                    <a:solidFill>
                      <a:srgbClr val="000000"/>
                    </a:solidFill>
                    <a:latin typeface="Arial" charset="0"/>
                  </a:rPr>
                  <a:t>100-Discount%</a:t>
                </a:r>
              </a:p>
            </p:txBody>
          </p:sp>
          <p:sp>
            <p:nvSpPr>
              <p:cNvPr id="18447" name="Rectangle 11"/>
              <p:cNvSpPr>
                <a:spLocks noChangeArrowheads="1"/>
              </p:cNvSpPr>
              <p:nvPr/>
            </p:nvSpPr>
            <p:spPr bwMode="auto">
              <a:xfrm>
                <a:off x="1536" y="3092"/>
                <a:ext cx="566" cy="440"/>
              </a:xfrm>
              <a:prstGeom prst="rect">
                <a:avLst/>
              </a:prstGeom>
              <a:noFill/>
              <a:ln w="12700">
                <a:noFill/>
                <a:miter lim="800000"/>
                <a:headEnd/>
                <a:tailEnd/>
              </a:ln>
            </p:spPr>
            <p:txBody>
              <a:bodyPr wrap="none" lIns="90488" tIns="44450" rIns="90488" bIns="44450">
                <a:spAutoFit/>
              </a:bodyPr>
              <a:lstStyle/>
              <a:p>
                <a:r>
                  <a:rPr lang="en-US" sz="4000">
                    <a:solidFill>
                      <a:srgbClr val="000000"/>
                    </a:solidFill>
                    <a:latin typeface="Arial" charset="0"/>
                  </a:rPr>
                  <a:t> </a:t>
                </a:r>
                <a:r>
                  <a:rPr lang="en-US" sz="3200">
                    <a:solidFill>
                      <a:srgbClr val="000000"/>
                    </a:solidFill>
                    <a:latin typeface="Arial" charset="0"/>
                  </a:rPr>
                  <a:t>1 +</a:t>
                </a:r>
              </a:p>
            </p:txBody>
          </p:sp>
          <p:sp>
            <p:nvSpPr>
              <p:cNvPr id="18448" name="Rectangle 12"/>
              <p:cNvSpPr>
                <a:spLocks noChangeArrowheads="1"/>
              </p:cNvSpPr>
              <p:nvPr/>
            </p:nvSpPr>
            <p:spPr bwMode="auto">
              <a:xfrm>
                <a:off x="3177" y="3072"/>
                <a:ext cx="2268" cy="440"/>
              </a:xfrm>
              <a:prstGeom prst="rect">
                <a:avLst/>
              </a:prstGeom>
              <a:noFill/>
              <a:ln w="12700">
                <a:noFill/>
                <a:miter lim="800000"/>
                <a:headEnd/>
                <a:tailEnd/>
              </a:ln>
            </p:spPr>
            <p:txBody>
              <a:bodyPr wrap="none" lIns="90488" tIns="44450" rIns="90488" bIns="44450">
                <a:spAutoFit/>
              </a:bodyPr>
              <a:lstStyle/>
              <a:p>
                <a:r>
                  <a:rPr lang="en-US" sz="4000">
                    <a:solidFill>
                      <a:srgbClr val="000000"/>
                    </a:solidFill>
                    <a:latin typeface="Arial" charset="0"/>
                  </a:rPr>
                  <a:t>                     -1</a:t>
                </a:r>
              </a:p>
            </p:txBody>
          </p:sp>
          <p:grpSp>
            <p:nvGrpSpPr>
              <p:cNvPr id="4" name="Group 27"/>
              <p:cNvGrpSpPr>
                <a:grpSpLocks/>
              </p:cNvGrpSpPr>
              <p:nvPr/>
            </p:nvGrpSpPr>
            <p:grpSpPr bwMode="auto">
              <a:xfrm>
                <a:off x="3360" y="2880"/>
                <a:ext cx="1872" cy="440"/>
                <a:chOff x="3225" y="2880"/>
                <a:chExt cx="1872" cy="440"/>
              </a:xfrm>
            </p:grpSpPr>
            <p:sp>
              <p:nvSpPr>
                <p:cNvPr id="18451" name="Rectangle 13"/>
                <p:cNvSpPr>
                  <a:spLocks noChangeArrowheads="1"/>
                </p:cNvSpPr>
                <p:nvPr/>
              </p:nvSpPr>
              <p:spPr bwMode="auto">
                <a:xfrm>
                  <a:off x="3325" y="2880"/>
                  <a:ext cx="1667" cy="440"/>
                </a:xfrm>
                <a:prstGeom prst="rect">
                  <a:avLst/>
                </a:prstGeom>
                <a:noFill/>
                <a:ln w="12700">
                  <a:noFill/>
                  <a:miter lim="800000"/>
                  <a:headEnd/>
                  <a:tailEnd/>
                </a:ln>
              </p:spPr>
              <p:txBody>
                <a:bodyPr wrap="none" lIns="90488" tIns="44450" rIns="90488" bIns="44450">
                  <a:spAutoFit/>
                </a:bodyPr>
                <a:lstStyle/>
                <a:p>
                  <a:pPr algn="ctr"/>
                  <a:r>
                    <a:rPr lang="en-US" sz="2000">
                      <a:solidFill>
                        <a:srgbClr val="000000"/>
                      </a:solidFill>
                      <a:latin typeface="Arial" charset="0"/>
                    </a:rPr>
                    <a:t>365</a:t>
                  </a:r>
                </a:p>
                <a:p>
                  <a:pPr algn="ctr"/>
                  <a:r>
                    <a:rPr lang="en-US" sz="2000">
                      <a:solidFill>
                        <a:srgbClr val="000000"/>
                      </a:solidFill>
                      <a:latin typeface="Arial" charset="0"/>
                    </a:rPr>
                    <a:t>days to pay - disc. pd.</a:t>
                  </a:r>
                </a:p>
              </p:txBody>
            </p:sp>
            <p:grpSp>
              <p:nvGrpSpPr>
                <p:cNvPr id="5" name="Group 21"/>
                <p:cNvGrpSpPr>
                  <a:grpSpLocks/>
                </p:cNvGrpSpPr>
                <p:nvPr/>
              </p:nvGrpSpPr>
              <p:grpSpPr bwMode="auto">
                <a:xfrm>
                  <a:off x="3225" y="2880"/>
                  <a:ext cx="1872" cy="440"/>
                  <a:chOff x="3216" y="2880"/>
                  <a:chExt cx="1872" cy="440"/>
                </a:xfrm>
              </p:grpSpPr>
              <p:sp>
                <p:nvSpPr>
                  <p:cNvPr id="18453" name="Rectangle 14"/>
                  <p:cNvSpPr>
                    <a:spLocks noChangeArrowheads="1"/>
                  </p:cNvSpPr>
                  <p:nvPr/>
                </p:nvSpPr>
                <p:spPr bwMode="auto">
                  <a:xfrm>
                    <a:off x="3216" y="2880"/>
                    <a:ext cx="1872" cy="440"/>
                  </a:xfrm>
                  <a:prstGeom prst="rect">
                    <a:avLst/>
                  </a:prstGeom>
                  <a:noFill/>
                  <a:ln w="12700">
                    <a:noFill/>
                    <a:miter lim="800000"/>
                    <a:headEnd/>
                    <a:tailEnd/>
                  </a:ln>
                </p:spPr>
                <p:txBody>
                  <a:bodyPr lIns="90488" tIns="44450" rIns="90488" bIns="44450">
                    <a:spAutoFit/>
                  </a:bodyPr>
                  <a:lstStyle/>
                  <a:p>
                    <a:r>
                      <a:rPr lang="en-US" sz="4000">
                        <a:solidFill>
                          <a:srgbClr val="000000"/>
                        </a:solidFill>
                        <a:latin typeface="Arial" charset="0"/>
                      </a:rPr>
                      <a:t>(                 )</a:t>
                    </a:r>
                  </a:p>
                </p:txBody>
              </p:sp>
              <p:sp>
                <p:nvSpPr>
                  <p:cNvPr id="18454" name="Line 17"/>
                  <p:cNvSpPr>
                    <a:spLocks noChangeShapeType="1"/>
                  </p:cNvSpPr>
                  <p:nvPr/>
                </p:nvSpPr>
                <p:spPr bwMode="auto">
                  <a:xfrm>
                    <a:off x="3360" y="3072"/>
                    <a:ext cx="1584" cy="0"/>
                  </a:xfrm>
                  <a:prstGeom prst="line">
                    <a:avLst/>
                  </a:prstGeom>
                  <a:noFill/>
                  <a:ln w="28575">
                    <a:solidFill>
                      <a:schemeClr val="bg2"/>
                    </a:solidFill>
                    <a:round/>
                    <a:headEnd/>
                    <a:tailEnd/>
                  </a:ln>
                </p:spPr>
                <p:txBody>
                  <a:bodyPr/>
                  <a:lstStyle/>
                  <a:p>
                    <a:endParaRPr lang="en-US"/>
                  </a:p>
                </p:txBody>
              </p:sp>
            </p:grpSp>
          </p:grpSp>
          <p:sp>
            <p:nvSpPr>
              <p:cNvPr id="18450" name="Rectangle 26"/>
              <p:cNvSpPr>
                <a:spLocks noChangeArrowheads="1"/>
              </p:cNvSpPr>
              <p:nvPr/>
            </p:nvSpPr>
            <p:spPr bwMode="auto">
              <a:xfrm>
                <a:off x="1392" y="3216"/>
                <a:ext cx="228" cy="288"/>
              </a:xfrm>
              <a:prstGeom prst="rect">
                <a:avLst/>
              </a:prstGeom>
              <a:noFill/>
              <a:ln w="12700" cap="sq">
                <a:noFill/>
                <a:miter lim="800000"/>
                <a:headEnd type="none" w="sm" len="sm"/>
                <a:tailEnd type="none" w="sm" len="sm"/>
              </a:ln>
            </p:spPr>
            <p:txBody>
              <a:bodyPr wrap="none">
                <a:spAutoFit/>
              </a:bodyPr>
              <a:lstStyle/>
              <a:p>
                <a:r>
                  <a:rPr lang="en-US" sz="2400">
                    <a:solidFill>
                      <a:srgbClr val="000000"/>
                    </a:solidFill>
                    <a:latin typeface="Arial" charset="0"/>
                  </a:rPr>
                  <a:t>=</a:t>
                </a:r>
              </a:p>
            </p:txBody>
          </p:sp>
        </p:grpSp>
        <p:sp>
          <p:nvSpPr>
            <p:cNvPr id="18441" name="Text Box 32"/>
            <p:cNvSpPr txBox="1">
              <a:spLocks noChangeArrowheads="1"/>
            </p:cNvSpPr>
            <p:nvPr/>
          </p:nvSpPr>
          <p:spPr bwMode="auto">
            <a:xfrm>
              <a:off x="1515" y="2976"/>
              <a:ext cx="240" cy="692"/>
            </a:xfrm>
            <a:prstGeom prst="rect">
              <a:avLst/>
            </a:prstGeom>
            <a:noFill/>
            <a:ln w="12700" cap="sq">
              <a:noFill/>
              <a:miter lim="800000"/>
              <a:headEnd type="none" w="sm" len="sm"/>
              <a:tailEnd type="none" w="sm" len="sm"/>
            </a:ln>
          </p:spPr>
          <p:txBody>
            <a:bodyPr>
              <a:spAutoFit/>
            </a:bodyPr>
            <a:lstStyle/>
            <a:p>
              <a:pPr eaLnBrk="1" hangingPunct="1">
                <a:spcBef>
                  <a:spcPct val="50000"/>
                </a:spcBef>
              </a:pPr>
              <a:r>
                <a:rPr lang="en-US" sz="6600">
                  <a:solidFill>
                    <a:srgbClr val="000000"/>
                  </a:solidFill>
                  <a:latin typeface="Times New Roman" pitchFamily="18" charset="0"/>
                </a:rPr>
                <a:t>(</a:t>
              </a:r>
            </a:p>
          </p:txBody>
        </p:sp>
        <p:sp>
          <p:nvSpPr>
            <p:cNvPr id="18442" name="Text Box 33"/>
            <p:cNvSpPr txBox="1">
              <a:spLocks noChangeArrowheads="1"/>
            </p:cNvSpPr>
            <p:nvPr/>
          </p:nvSpPr>
          <p:spPr bwMode="auto">
            <a:xfrm rot="10800000">
              <a:off x="3312" y="3107"/>
              <a:ext cx="240" cy="692"/>
            </a:xfrm>
            <a:prstGeom prst="rect">
              <a:avLst/>
            </a:prstGeom>
            <a:noFill/>
            <a:ln w="12700" cap="sq">
              <a:noFill/>
              <a:miter lim="800000"/>
              <a:headEnd type="none" w="sm" len="sm"/>
              <a:tailEnd type="none" w="sm" len="sm"/>
            </a:ln>
          </p:spPr>
          <p:txBody>
            <a:bodyPr>
              <a:spAutoFit/>
            </a:bodyPr>
            <a:lstStyle/>
            <a:p>
              <a:pPr eaLnBrk="1" hangingPunct="1">
                <a:spcBef>
                  <a:spcPct val="50000"/>
                </a:spcBef>
              </a:pPr>
              <a:r>
                <a:rPr lang="en-US" sz="6600">
                  <a:solidFill>
                    <a:srgbClr val="000000"/>
                  </a:solidFill>
                  <a:latin typeface="Times New Roman" pitchFamily="18" charset="0"/>
                </a:rPr>
                <a:t>(</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57">
                                            <p:txEl>
                                              <p:pRg st="0" end="0"/>
                                            </p:txEl>
                                          </p:spTgt>
                                        </p:tgtEl>
                                        <p:attrNameLst>
                                          <p:attrName>style.visibility</p:attrName>
                                        </p:attrNameLst>
                                      </p:cBhvr>
                                      <p:to>
                                        <p:strVal val="visible"/>
                                      </p:to>
                                    </p:set>
                                    <p:animEffect transition="in" filter="wipe(left)">
                                      <p:cBhvr>
                                        <p:cTn id="7" dur="500"/>
                                        <p:tgtEl>
                                          <p:spTgt spid="22557">
                                            <p:txEl>
                                              <p:pRg st="0" end="0"/>
                                            </p:txEl>
                                          </p:spTgt>
                                        </p:tgtEl>
                                      </p:cBhvr>
                                    </p:animEffect>
                                  </p:childTnLst>
                                  <p:subTnLst>
                                    <p:animClr>
                                      <p:cBhvr override="childStyle">
                                        <p:cTn dur="1" fill="hold" display="0" masterRel="nextClick" afterEffect="1"/>
                                        <p:tgtEl>
                                          <p:spTgt spid="2255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57">
                                            <p:txEl>
                                              <p:pRg st="1" end="1"/>
                                            </p:txEl>
                                          </p:spTgt>
                                        </p:tgtEl>
                                        <p:attrNameLst>
                                          <p:attrName>style.visibility</p:attrName>
                                        </p:attrNameLst>
                                      </p:cBhvr>
                                      <p:to>
                                        <p:strVal val="visible"/>
                                      </p:to>
                                    </p:set>
                                    <p:animEffect transition="in" filter="wipe(left)">
                                      <p:cBhvr>
                                        <p:cTn id="12" dur="500"/>
                                        <p:tgtEl>
                                          <p:spTgt spid="22557">
                                            <p:txEl>
                                              <p:pRg st="1" end="1"/>
                                            </p:txEl>
                                          </p:spTgt>
                                        </p:tgtEl>
                                      </p:cBhvr>
                                    </p:animEffect>
                                  </p:childTnLst>
                                  <p:subTnLst>
                                    <p:animClr>
                                      <p:cBhvr override="childStyle">
                                        <p:cTn dur="1" fill="hold" display="0" masterRel="nextClick" afterEffect="1"/>
                                        <p:tgtEl>
                                          <p:spTgt spid="2255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57">
                                            <p:txEl>
                                              <p:pRg st="2" end="2"/>
                                            </p:txEl>
                                          </p:spTgt>
                                        </p:tgtEl>
                                        <p:attrNameLst>
                                          <p:attrName>style.visibility</p:attrName>
                                        </p:attrNameLst>
                                      </p:cBhvr>
                                      <p:to>
                                        <p:strVal val="visible"/>
                                      </p:to>
                                    </p:set>
                                    <p:animEffect transition="in" filter="wipe(left)">
                                      <p:cBhvr>
                                        <p:cTn id="17" dur="500"/>
                                        <p:tgtEl>
                                          <p:spTgt spid="22557">
                                            <p:txEl>
                                              <p:pRg st="2" end="2"/>
                                            </p:txEl>
                                          </p:spTgt>
                                        </p:tgtEl>
                                      </p:cBhvr>
                                    </p:animEffect>
                                  </p:childTnLst>
                                </p:cTn>
                              </p:par>
                            </p:childTnLst>
                          </p:cTn>
                        </p:par>
                        <p:par>
                          <p:cTn id="18" fill="hold">
                            <p:stCondLst>
                              <p:cond delay="500"/>
                            </p:stCondLst>
                            <p:childTnLst>
                              <p:par>
                                <p:cTn id="19" presetID="29" presetClass="entr" presetSubtype="0"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1000" fill="hold"/>
                                        <p:tgtEl>
                                          <p:spTgt spid="2"/>
                                        </p:tgtEl>
                                        <p:attrNameLst>
                                          <p:attrName>ppt_x</p:attrName>
                                        </p:attrNameLst>
                                      </p:cBhvr>
                                      <p:tavLst>
                                        <p:tav tm="0">
                                          <p:val>
                                            <p:strVal val="#ppt_x-.2"/>
                                          </p:val>
                                        </p:tav>
                                        <p:tav tm="100000">
                                          <p:val>
                                            <p:strVal val="#ppt_x"/>
                                          </p:val>
                                        </p:tav>
                                      </p:tavLst>
                                    </p:anim>
                                    <p:anim calcmode="lin" valueType="num">
                                      <p:cBhvr>
                                        <p:cTn id="22"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7" grpId="0" build="p"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pPr>
              <a:defRPr/>
            </a:pPr>
            <a:fld id="{9566EA4B-B620-4688-AF51-C2D04F5E4D71}" type="slidenum">
              <a:rPr lang="en-US"/>
              <a:pPr>
                <a:defRPr/>
              </a:pPr>
              <a:t>111</a:t>
            </a:fld>
            <a:endParaRPr lang="en-US"/>
          </a:p>
        </p:txBody>
      </p:sp>
      <p:sp>
        <p:nvSpPr>
          <p:cNvPr id="36884" name="Rectangle 20"/>
          <p:cNvSpPr>
            <a:spLocks noGrp="1" noChangeArrowheads="1"/>
          </p:cNvSpPr>
          <p:nvPr>
            <p:ph type="title"/>
          </p:nvPr>
        </p:nvSpPr>
        <p:spPr/>
        <p:txBody>
          <a:bodyPr/>
          <a:lstStyle/>
          <a:p>
            <a:pPr eaLnBrk="1" hangingPunct="1">
              <a:defRPr/>
            </a:pPr>
            <a:r>
              <a:rPr lang="en-US" sz="3600" smtClean="0"/>
              <a:t>Computing the Cost of Trade Credit</a:t>
            </a:r>
            <a:br>
              <a:rPr lang="en-US" sz="3600" smtClean="0"/>
            </a:br>
            <a:r>
              <a:rPr lang="en-US" sz="3600" smtClean="0"/>
              <a:t>Another Example</a:t>
            </a:r>
          </a:p>
        </p:txBody>
      </p:sp>
      <p:sp>
        <p:nvSpPr>
          <p:cNvPr id="36885" name="Rectangle 21"/>
          <p:cNvSpPr>
            <a:spLocks noGrp="1" noChangeArrowheads="1"/>
          </p:cNvSpPr>
          <p:nvPr>
            <p:ph type="body" idx="1"/>
          </p:nvPr>
        </p:nvSpPr>
        <p:spPr>
          <a:xfrm>
            <a:off x="1066800" y="1981200"/>
            <a:ext cx="7543800" cy="990600"/>
          </a:xfrm>
        </p:spPr>
        <p:txBody>
          <a:bodyPr/>
          <a:lstStyle/>
          <a:p>
            <a:pPr eaLnBrk="1" hangingPunct="1">
              <a:defRPr/>
            </a:pPr>
            <a:r>
              <a:rPr lang="en-US" smtClean="0"/>
              <a:t>Effective Annual Cost, k, of Passing Up a Discount; 2/10, n40</a:t>
            </a:r>
          </a:p>
        </p:txBody>
      </p:sp>
      <p:grpSp>
        <p:nvGrpSpPr>
          <p:cNvPr id="2" name="Group 19"/>
          <p:cNvGrpSpPr>
            <a:grpSpLocks/>
          </p:cNvGrpSpPr>
          <p:nvPr/>
        </p:nvGrpSpPr>
        <p:grpSpPr bwMode="auto">
          <a:xfrm>
            <a:off x="1295400" y="3352800"/>
            <a:ext cx="6934200" cy="1371600"/>
            <a:chOff x="480" y="2016"/>
            <a:chExt cx="4368" cy="864"/>
          </a:xfrm>
        </p:grpSpPr>
        <p:grpSp>
          <p:nvGrpSpPr>
            <p:cNvPr id="3" name="Group 5"/>
            <p:cNvGrpSpPr>
              <a:grpSpLocks/>
            </p:cNvGrpSpPr>
            <p:nvPr/>
          </p:nvGrpSpPr>
          <p:grpSpPr bwMode="auto">
            <a:xfrm>
              <a:off x="480" y="2064"/>
              <a:ext cx="4368" cy="768"/>
              <a:chOff x="576" y="2784"/>
              <a:chExt cx="4746" cy="900"/>
            </a:xfrm>
          </p:grpSpPr>
          <p:sp>
            <p:nvSpPr>
              <p:cNvPr id="19474" name="Rectangle 6"/>
              <p:cNvSpPr>
                <a:spLocks noChangeArrowheads="1"/>
              </p:cNvSpPr>
              <p:nvPr/>
            </p:nvSpPr>
            <p:spPr bwMode="auto">
              <a:xfrm>
                <a:off x="576" y="2792"/>
                <a:ext cx="4746" cy="892"/>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19475" name="Line 7"/>
              <p:cNvSpPr>
                <a:spLocks noChangeShapeType="1"/>
              </p:cNvSpPr>
              <p:nvPr/>
            </p:nvSpPr>
            <p:spPr bwMode="auto">
              <a:xfrm>
                <a:off x="606" y="3676"/>
                <a:ext cx="4698" cy="0"/>
              </a:xfrm>
              <a:prstGeom prst="line">
                <a:avLst/>
              </a:prstGeom>
              <a:noFill/>
              <a:ln w="76200">
                <a:noFill/>
                <a:round/>
                <a:headEnd/>
                <a:tailEnd/>
              </a:ln>
            </p:spPr>
            <p:txBody>
              <a:bodyPr wrap="none" anchor="ctr"/>
              <a:lstStyle/>
              <a:p>
                <a:endParaRPr lang="en-US"/>
              </a:p>
            </p:txBody>
          </p:sp>
          <p:sp>
            <p:nvSpPr>
              <p:cNvPr id="19476" name="Line 8"/>
              <p:cNvSpPr>
                <a:spLocks noChangeShapeType="1"/>
              </p:cNvSpPr>
              <p:nvPr/>
            </p:nvSpPr>
            <p:spPr bwMode="auto">
              <a:xfrm>
                <a:off x="606" y="2784"/>
                <a:ext cx="4698" cy="0"/>
              </a:xfrm>
              <a:prstGeom prst="line">
                <a:avLst/>
              </a:prstGeom>
              <a:noFill/>
              <a:ln w="76200">
                <a:noFill/>
                <a:round/>
                <a:headEnd/>
                <a:tailEnd/>
              </a:ln>
            </p:spPr>
            <p:txBody>
              <a:bodyPr wrap="none" anchor="ctr"/>
              <a:lstStyle/>
              <a:p>
                <a:endParaRPr lang="en-US"/>
              </a:p>
            </p:txBody>
          </p:sp>
        </p:grpSp>
        <p:sp>
          <p:nvSpPr>
            <p:cNvPr id="19464" name="Rectangle 9"/>
            <p:cNvSpPr>
              <a:spLocks noChangeArrowheads="1"/>
            </p:cNvSpPr>
            <p:nvPr/>
          </p:nvSpPr>
          <p:spPr bwMode="auto">
            <a:xfrm>
              <a:off x="480" y="2256"/>
              <a:ext cx="576" cy="480"/>
            </a:xfrm>
            <a:prstGeom prst="rect">
              <a:avLst/>
            </a:prstGeom>
            <a:noFill/>
            <a:ln w="12700">
              <a:noFill/>
              <a:miter lim="800000"/>
              <a:headEnd/>
              <a:tailEnd/>
            </a:ln>
          </p:spPr>
          <p:txBody>
            <a:bodyPr wrap="none" anchor="ctr"/>
            <a:lstStyle/>
            <a:p>
              <a:pPr algn="ctr"/>
              <a:r>
                <a:rPr lang="en-US" sz="3200">
                  <a:solidFill>
                    <a:schemeClr val="bg2"/>
                  </a:solidFill>
                  <a:latin typeface="Arial" charset="0"/>
                </a:rPr>
                <a:t>K =</a:t>
              </a:r>
            </a:p>
          </p:txBody>
        </p:sp>
        <p:sp>
          <p:nvSpPr>
            <p:cNvPr id="19465" name="Rectangle 10"/>
            <p:cNvSpPr>
              <a:spLocks noChangeArrowheads="1"/>
            </p:cNvSpPr>
            <p:nvPr/>
          </p:nvSpPr>
          <p:spPr bwMode="auto">
            <a:xfrm>
              <a:off x="960" y="2064"/>
              <a:ext cx="480" cy="720"/>
            </a:xfrm>
            <a:prstGeom prst="rect">
              <a:avLst/>
            </a:prstGeom>
            <a:noFill/>
            <a:ln w="12700">
              <a:noFill/>
              <a:miter lim="800000"/>
              <a:headEnd/>
              <a:tailEnd/>
            </a:ln>
          </p:spPr>
          <p:txBody>
            <a:bodyPr wrap="none" anchor="ctr"/>
            <a:lstStyle/>
            <a:p>
              <a:pPr algn="ctr"/>
              <a:r>
                <a:rPr lang="en-US" sz="4800">
                  <a:solidFill>
                    <a:schemeClr val="bg2"/>
                  </a:solidFill>
                  <a:latin typeface="Arial" charset="0"/>
                </a:rPr>
                <a:t>(</a:t>
              </a:r>
              <a:r>
                <a:rPr lang="en-US" sz="3200">
                  <a:solidFill>
                    <a:schemeClr val="bg2"/>
                  </a:solidFill>
                  <a:latin typeface="Arial" charset="0"/>
                </a:rPr>
                <a:t>1+</a:t>
              </a:r>
            </a:p>
          </p:txBody>
        </p:sp>
        <p:sp>
          <p:nvSpPr>
            <p:cNvPr id="19466" name="Rectangle 11"/>
            <p:cNvSpPr>
              <a:spLocks noChangeArrowheads="1"/>
            </p:cNvSpPr>
            <p:nvPr/>
          </p:nvSpPr>
          <p:spPr bwMode="auto">
            <a:xfrm>
              <a:off x="1344" y="2352"/>
              <a:ext cx="1440" cy="528"/>
            </a:xfrm>
            <a:prstGeom prst="rect">
              <a:avLst/>
            </a:prstGeom>
            <a:noFill/>
            <a:ln w="12700">
              <a:noFill/>
              <a:miter lim="800000"/>
              <a:headEnd/>
              <a:tailEnd/>
            </a:ln>
          </p:spPr>
          <p:txBody>
            <a:bodyPr wrap="none" anchor="ctr"/>
            <a:lstStyle/>
            <a:p>
              <a:pPr algn="ctr"/>
              <a:r>
                <a:rPr lang="en-US" sz="3200">
                  <a:solidFill>
                    <a:schemeClr val="bg2"/>
                  </a:solidFill>
                  <a:latin typeface="Arial" charset="0"/>
                </a:rPr>
                <a:t>2</a:t>
              </a:r>
            </a:p>
            <a:p>
              <a:pPr algn="ctr"/>
              <a:r>
                <a:rPr lang="en-US" sz="3200">
                  <a:solidFill>
                    <a:schemeClr val="bg2"/>
                  </a:solidFill>
                  <a:latin typeface="Arial" charset="0"/>
                </a:rPr>
                <a:t>100 - 2</a:t>
              </a:r>
            </a:p>
            <a:p>
              <a:pPr algn="ctr"/>
              <a:endParaRPr lang="en-US" sz="3200">
                <a:latin typeface="Arial" charset="0"/>
              </a:endParaRPr>
            </a:p>
          </p:txBody>
        </p:sp>
        <p:sp>
          <p:nvSpPr>
            <p:cNvPr id="19467" name="Line 12"/>
            <p:cNvSpPr>
              <a:spLocks noChangeShapeType="1"/>
            </p:cNvSpPr>
            <p:nvPr/>
          </p:nvSpPr>
          <p:spPr bwMode="auto">
            <a:xfrm>
              <a:off x="1440" y="2496"/>
              <a:ext cx="1248" cy="0"/>
            </a:xfrm>
            <a:prstGeom prst="line">
              <a:avLst/>
            </a:prstGeom>
            <a:noFill/>
            <a:ln w="28575">
              <a:solidFill>
                <a:schemeClr val="bg2"/>
              </a:solidFill>
              <a:round/>
              <a:headEnd/>
              <a:tailEnd/>
            </a:ln>
          </p:spPr>
          <p:txBody>
            <a:bodyPr/>
            <a:lstStyle/>
            <a:p>
              <a:endParaRPr lang="en-US"/>
            </a:p>
          </p:txBody>
        </p:sp>
        <p:sp>
          <p:nvSpPr>
            <p:cNvPr id="19468" name="Rectangle 13"/>
            <p:cNvSpPr>
              <a:spLocks noChangeArrowheads="1"/>
            </p:cNvSpPr>
            <p:nvPr/>
          </p:nvSpPr>
          <p:spPr bwMode="auto">
            <a:xfrm>
              <a:off x="2544" y="2304"/>
              <a:ext cx="432" cy="336"/>
            </a:xfrm>
            <a:prstGeom prst="rect">
              <a:avLst/>
            </a:prstGeom>
            <a:noFill/>
            <a:ln w="12700">
              <a:noFill/>
              <a:miter lim="800000"/>
              <a:headEnd/>
              <a:tailEnd/>
            </a:ln>
          </p:spPr>
          <p:txBody>
            <a:bodyPr wrap="none" anchor="ctr"/>
            <a:lstStyle/>
            <a:p>
              <a:pPr algn="ctr"/>
              <a:r>
                <a:rPr lang="en-US" sz="4800">
                  <a:solidFill>
                    <a:schemeClr val="bg2"/>
                  </a:solidFill>
                  <a:latin typeface="Arial" charset="0"/>
                </a:rPr>
                <a:t>)</a:t>
              </a:r>
            </a:p>
          </p:txBody>
        </p:sp>
        <p:sp>
          <p:nvSpPr>
            <p:cNvPr id="19469" name="Rectangle 14"/>
            <p:cNvSpPr>
              <a:spLocks noChangeArrowheads="1"/>
            </p:cNvSpPr>
            <p:nvPr/>
          </p:nvSpPr>
          <p:spPr bwMode="auto">
            <a:xfrm>
              <a:off x="2688" y="2016"/>
              <a:ext cx="384" cy="432"/>
            </a:xfrm>
            <a:prstGeom prst="rect">
              <a:avLst/>
            </a:prstGeom>
            <a:noFill/>
            <a:ln w="12700">
              <a:noFill/>
              <a:miter lim="800000"/>
              <a:headEnd/>
              <a:tailEnd/>
            </a:ln>
          </p:spPr>
          <p:txBody>
            <a:bodyPr wrap="none" anchor="ctr"/>
            <a:lstStyle/>
            <a:p>
              <a:pPr algn="ctr"/>
              <a:r>
                <a:rPr lang="en-US" sz="4000">
                  <a:solidFill>
                    <a:schemeClr val="bg2"/>
                  </a:solidFill>
                  <a:latin typeface="Arial" charset="0"/>
                </a:rPr>
                <a:t>(</a:t>
              </a:r>
            </a:p>
          </p:txBody>
        </p:sp>
        <p:sp>
          <p:nvSpPr>
            <p:cNvPr id="19470" name="Rectangle 15"/>
            <p:cNvSpPr>
              <a:spLocks noChangeArrowheads="1"/>
            </p:cNvSpPr>
            <p:nvPr/>
          </p:nvSpPr>
          <p:spPr bwMode="auto">
            <a:xfrm>
              <a:off x="2784" y="2016"/>
              <a:ext cx="768" cy="480"/>
            </a:xfrm>
            <a:prstGeom prst="rect">
              <a:avLst/>
            </a:prstGeom>
            <a:noFill/>
            <a:ln w="12700">
              <a:noFill/>
              <a:miter lim="800000"/>
              <a:headEnd/>
              <a:tailEnd/>
            </a:ln>
          </p:spPr>
          <p:txBody>
            <a:bodyPr wrap="none" anchor="ctr"/>
            <a:lstStyle/>
            <a:p>
              <a:pPr algn="ctr"/>
              <a:r>
                <a:rPr lang="en-US" sz="1600">
                  <a:solidFill>
                    <a:schemeClr val="bg2"/>
                  </a:solidFill>
                  <a:latin typeface="Arial" charset="0"/>
                </a:rPr>
                <a:t>365</a:t>
              </a:r>
            </a:p>
            <a:p>
              <a:pPr algn="ctr"/>
              <a:r>
                <a:rPr lang="en-US" sz="1600">
                  <a:solidFill>
                    <a:schemeClr val="bg2"/>
                  </a:solidFill>
                  <a:latin typeface="Arial" charset="0"/>
                </a:rPr>
                <a:t>40 – 10</a:t>
              </a:r>
            </a:p>
          </p:txBody>
        </p:sp>
        <p:sp>
          <p:nvSpPr>
            <p:cNvPr id="19471" name="Rectangle 16"/>
            <p:cNvSpPr>
              <a:spLocks noChangeArrowheads="1"/>
            </p:cNvSpPr>
            <p:nvPr/>
          </p:nvSpPr>
          <p:spPr bwMode="auto">
            <a:xfrm>
              <a:off x="3312" y="2064"/>
              <a:ext cx="384" cy="336"/>
            </a:xfrm>
            <a:prstGeom prst="rect">
              <a:avLst/>
            </a:prstGeom>
            <a:noFill/>
            <a:ln w="12700">
              <a:noFill/>
              <a:miter lim="800000"/>
              <a:headEnd/>
              <a:tailEnd/>
            </a:ln>
          </p:spPr>
          <p:txBody>
            <a:bodyPr wrap="none" anchor="ctr"/>
            <a:lstStyle/>
            <a:p>
              <a:pPr algn="ctr"/>
              <a:r>
                <a:rPr lang="en-US" sz="4000">
                  <a:solidFill>
                    <a:schemeClr val="bg2"/>
                  </a:solidFill>
                  <a:latin typeface="Arial" charset="0"/>
                </a:rPr>
                <a:t>)</a:t>
              </a:r>
            </a:p>
          </p:txBody>
        </p:sp>
        <p:sp>
          <p:nvSpPr>
            <p:cNvPr id="19472" name="Line 17"/>
            <p:cNvSpPr>
              <a:spLocks noChangeShapeType="1"/>
            </p:cNvSpPr>
            <p:nvPr/>
          </p:nvSpPr>
          <p:spPr bwMode="auto">
            <a:xfrm>
              <a:off x="2928" y="2256"/>
              <a:ext cx="576" cy="0"/>
            </a:xfrm>
            <a:prstGeom prst="line">
              <a:avLst/>
            </a:prstGeom>
            <a:noFill/>
            <a:ln w="12700">
              <a:solidFill>
                <a:schemeClr val="bg2"/>
              </a:solidFill>
              <a:round/>
              <a:headEnd/>
              <a:tailEnd/>
            </a:ln>
          </p:spPr>
          <p:txBody>
            <a:bodyPr/>
            <a:lstStyle/>
            <a:p>
              <a:endParaRPr lang="en-US"/>
            </a:p>
          </p:txBody>
        </p:sp>
        <p:sp>
          <p:nvSpPr>
            <p:cNvPr id="19473" name="Rectangle 18"/>
            <p:cNvSpPr>
              <a:spLocks noChangeArrowheads="1"/>
            </p:cNvSpPr>
            <p:nvPr/>
          </p:nvSpPr>
          <p:spPr bwMode="auto">
            <a:xfrm>
              <a:off x="3600" y="2304"/>
              <a:ext cx="1200" cy="480"/>
            </a:xfrm>
            <a:prstGeom prst="rect">
              <a:avLst/>
            </a:prstGeom>
            <a:noFill/>
            <a:ln w="12700">
              <a:noFill/>
              <a:miter lim="800000"/>
              <a:headEnd/>
              <a:tailEnd/>
            </a:ln>
          </p:spPr>
          <p:txBody>
            <a:bodyPr wrap="none" anchor="ctr"/>
            <a:lstStyle/>
            <a:p>
              <a:pPr algn="ctr"/>
              <a:r>
                <a:rPr lang="en-US" sz="3200">
                  <a:solidFill>
                    <a:schemeClr val="bg2"/>
                  </a:solidFill>
                  <a:latin typeface="Arial" charset="0"/>
                </a:rPr>
                <a:t>-1 = .2786</a:t>
              </a:r>
            </a:p>
          </p:txBody>
        </p:sp>
      </p:grpSp>
      <p:sp>
        <p:nvSpPr>
          <p:cNvPr id="36886" name="Rectangle 22"/>
          <p:cNvSpPr>
            <a:spLocks noChangeArrowheads="1"/>
          </p:cNvSpPr>
          <p:nvPr/>
        </p:nvSpPr>
        <p:spPr bwMode="auto">
          <a:xfrm>
            <a:off x="1219200" y="4876800"/>
            <a:ext cx="6934200" cy="990600"/>
          </a:xfrm>
          <a:prstGeom prst="rect">
            <a:avLst/>
          </a:prstGeom>
          <a:noFill/>
          <a:ln w="9525">
            <a:noFill/>
            <a:miter lim="800000"/>
            <a:headEnd/>
            <a:tailEnd/>
          </a:ln>
        </p:spPr>
        <p:txBody>
          <a:bodyPr/>
          <a:lstStyle/>
          <a:p>
            <a:pPr marL="347663" indent="-347663" eaLnBrk="1" hangingPunct="1">
              <a:spcBef>
                <a:spcPct val="20000"/>
              </a:spcBef>
              <a:buClr>
                <a:srgbClr val="FAFD00"/>
              </a:buClr>
              <a:buFont typeface="Wingdings" pitchFamily="2" charset="2"/>
              <a:buChar char="v"/>
            </a:pPr>
            <a:r>
              <a:rPr lang="en-US" sz="2800">
                <a:latin typeface="Arial Narrow" pitchFamily="34" charset="0"/>
              </a:rPr>
              <a:t>k = 27.86%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85">
                                            <p:txEl>
                                              <p:pRg st="0" end="0"/>
                                            </p:txEl>
                                          </p:spTgt>
                                        </p:tgtEl>
                                        <p:attrNameLst>
                                          <p:attrName>style.visibility</p:attrName>
                                        </p:attrNameLst>
                                      </p:cBhvr>
                                      <p:to>
                                        <p:strVal val="visible"/>
                                      </p:to>
                                    </p:set>
                                    <p:animEffect transition="in" filter="wipe(left)">
                                      <p:cBhvr>
                                        <p:cTn id="7" dur="500"/>
                                        <p:tgtEl>
                                          <p:spTgt spid="36885">
                                            <p:txEl>
                                              <p:pRg st="0" end="0"/>
                                            </p:txEl>
                                          </p:spTgt>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6886">
                                            <p:txEl>
                                              <p:pRg st="0" end="0"/>
                                            </p:txEl>
                                          </p:spTgt>
                                        </p:tgtEl>
                                        <p:attrNameLst>
                                          <p:attrName>style.visibility</p:attrName>
                                        </p:attrNameLst>
                                      </p:cBhvr>
                                      <p:to>
                                        <p:strVal val="visible"/>
                                      </p:to>
                                    </p:set>
                                    <p:animEffect transition="in" filter="wipe(left)">
                                      <p:cBhvr>
                                        <p:cTn id="16" dur="500"/>
                                        <p:tgtEl>
                                          <p:spTgt spid="368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5" grpId="0" build="p" autoUpdateAnimBg="0"/>
      <p:bldP spid="36886" grpId="0" build="p"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4552F18-ADFD-4993-BC19-F18B59144F3E}" type="slidenum">
              <a:rPr lang="en-US"/>
              <a:pPr>
                <a:defRPr/>
              </a:pPr>
              <a:t>112</a:t>
            </a:fld>
            <a:endParaRPr lang="en-US"/>
          </a:p>
        </p:txBody>
      </p:sp>
      <p:sp>
        <p:nvSpPr>
          <p:cNvPr id="23556" name="Rectangle 4"/>
          <p:cNvSpPr>
            <a:spLocks noGrp="1" noChangeArrowheads="1"/>
          </p:cNvSpPr>
          <p:nvPr>
            <p:ph type="title"/>
          </p:nvPr>
        </p:nvSpPr>
        <p:spPr/>
        <p:txBody>
          <a:bodyPr/>
          <a:lstStyle/>
          <a:p>
            <a:pPr eaLnBrk="1" hangingPunct="1">
              <a:defRPr/>
            </a:pPr>
            <a:r>
              <a:rPr lang="en-US" smtClean="0"/>
              <a:t>Commercial Paper</a:t>
            </a:r>
          </a:p>
        </p:txBody>
      </p:sp>
      <p:sp>
        <p:nvSpPr>
          <p:cNvPr id="23557" name="Rectangle 5"/>
          <p:cNvSpPr>
            <a:spLocks noGrp="1" noChangeArrowheads="1"/>
          </p:cNvSpPr>
          <p:nvPr>
            <p:ph type="body" idx="1"/>
          </p:nvPr>
        </p:nvSpPr>
        <p:spPr/>
        <p:txBody>
          <a:bodyPr/>
          <a:lstStyle/>
          <a:p>
            <a:pPr eaLnBrk="1" hangingPunct="1">
              <a:lnSpc>
                <a:spcPct val="80000"/>
              </a:lnSpc>
              <a:defRPr/>
            </a:pPr>
            <a:r>
              <a:rPr lang="en-US" sz="2800" smtClean="0"/>
              <a:t>Commercial paper is quoted on a discount basis so discount yield must be converted to effective annual interest rate for comparison.</a:t>
            </a:r>
          </a:p>
          <a:p>
            <a:pPr eaLnBrk="1" hangingPunct="1">
              <a:lnSpc>
                <a:spcPct val="80000"/>
              </a:lnSpc>
              <a:defRPr/>
            </a:pPr>
            <a:r>
              <a:rPr lang="en-US" sz="2800" smtClean="0"/>
              <a:t>Compute the discount from face value (D)</a:t>
            </a:r>
          </a:p>
          <a:p>
            <a:pPr lvl="1" eaLnBrk="1" hangingPunct="1">
              <a:lnSpc>
                <a:spcPct val="80000"/>
              </a:lnSpc>
              <a:defRPr/>
            </a:pPr>
            <a:r>
              <a:rPr lang="en-US" sz="2400" smtClean="0"/>
              <a:t> D = (Discount yield x par x DTG)/360</a:t>
            </a:r>
          </a:p>
          <a:p>
            <a:pPr lvl="1" eaLnBrk="1" hangingPunct="1">
              <a:lnSpc>
                <a:spcPct val="80000"/>
              </a:lnSpc>
              <a:defRPr/>
            </a:pPr>
            <a:r>
              <a:rPr lang="en-US" sz="2400" smtClean="0"/>
              <a:t>DTG = days to go (to maturity)</a:t>
            </a:r>
          </a:p>
          <a:p>
            <a:pPr eaLnBrk="1" hangingPunct="1">
              <a:lnSpc>
                <a:spcPct val="80000"/>
              </a:lnSpc>
              <a:defRPr/>
            </a:pPr>
            <a:r>
              <a:rPr lang="en-US" sz="2800" smtClean="0"/>
              <a:t>Compute the price = Par  -  D</a:t>
            </a:r>
          </a:p>
          <a:p>
            <a:pPr eaLnBrk="1" hangingPunct="1">
              <a:lnSpc>
                <a:spcPct val="80000"/>
              </a:lnSpc>
              <a:defRPr/>
            </a:pPr>
            <a:r>
              <a:rPr lang="en-US" sz="2800" smtClean="0"/>
              <a:t>Compute Effective Annual Rate</a:t>
            </a:r>
            <a:br>
              <a:rPr lang="en-US" sz="2800" smtClean="0"/>
            </a:br>
            <a:r>
              <a:rPr lang="en-US" sz="2800" smtClean="0"/>
              <a:t> = (par/price)</a:t>
            </a:r>
            <a:r>
              <a:rPr lang="en-US" sz="2800" baseline="40000" smtClean="0"/>
              <a:t>(365/DTG)</a:t>
            </a:r>
            <a:r>
              <a:rPr lang="en-US" sz="2800" smtClean="0"/>
              <a:t> - 1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subTnLst>
                                    <p:animClr>
                                      <p:cBhvr override="childStyle">
                                        <p:cTn dur="1" fill="hold" display="0" masterRel="nextClick" afterEffect="1"/>
                                        <p:tgtEl>
                                          <p:spTgt spid="2355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subTnLst>
                                    <p:animClr>
                                      <p:cBhvr override="childStyle">
                                        <p:cTn dur="1" fill="hold" display="0" masterRel="nextClick" afterEffect="1"/>
                                        <p:tgtEl>
                                          <p:spTgt spid="2355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7">
                                            <p:txEl>
                                              <p:pRg st="2" end="2"/>
                                            </p:txEl>
                                          </p:spTgt>
                                        </p:tgtEl>
                                        <p:attrNameLst>
                                          <p:attrName>style.visibility</p:attrName>
                                        </p:attrNameLst>
                                      </p:cBhvr>
                                      <p:to>
                                        <p:strVal val="visible"/>
                                      </p:to>
                                    </p:set>
                                    <p:animEffect transition="in" filter="wipe(left)">
                                      <p:cBhvr>
                                        <p:cTn id="17" dur="500"/>
                                        <p:tgtEl>
                                          <p:spTgt spid="23557">
                                            <p:txEl>
                                              <p:pRg st="2" end="2"/>
                                            </p:txEl>
                                          </p:spTgt>
                                        </p:tgtEl>
                                      </p:cBhvr>
                                    </p:animEffect>
                                  </p:childTnLst>
                                  <p:subTnLst>
                                    <p:animClr>
                                      <p:cBhvr override="childStyle">
                                        <p:cTn dur="1" fill="hold" display="0" masterRel="nextClick" afterEffect="1"/>
                                        <p:tgtEl>
                                          <p:spTgt spid="23557">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7">
                                            <p:txEl>
                                              <p:pRg st="3" end="3"/>
                                            </p:txEl>
                                          </p:spTgt>
                                        </p:tgtEl>
                                        <p:attrNameLst>
                                          <p:attrName>style.visibility</p:attrName>
                                        </p:attrNameLst>
                                      </p:cBhvr>
                                      <p:to>
                                        <p:strVal val="visible"/>
                                      </p:to>
                                    </p:set>
                                    <p:animEffect transition="in" filter="wipe(left)">
                                      <p:cBhvr>
                                        <p:cTn id="22" dur="500"/>
                                        <p:tgtEl>
                                          <p:spTgt spid="23557">
                                            <p:txEl>
                                              <p:pRg st="3" end="3"/>
                                            </p:txEl>
                                          </p:spTgt>
                                        </p:tgtEl>
                                      </p:cBhvr>
                                    </p:animEffect>
                                  </p:childTnLst>
                                  <p:subTnLst>
                                    <p:animClr>
                                      <p:cBhvr override="childStyle">
                                        <p:cTn dur="1" fill="hold" display="0" masterRel="nextClick" afterEffect="1"/>
                                        <p:tgtEl>
                                          <p:spTgt spid="23557">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557">
                                            <p:txEl>
                                              <p:pRg st="4" end="4"/>
                                            </p:txEl>
                                          </p:spTgt>
                                        </p:tgtEl>
                                        <p:attrNameLst>
                                          <p:attrName>style.visibility</p:attrName>
                                        </p:attrNameLst>
                                      </p:cBhvr>
                                      <p:to>
                                        <p:strVal val="visible"/>
                                      </p:to>
                                    </p:set>
                                    <p:animEffect transition="in" filter="wipe(left)">
                                      <p:cBhvr>
                                        <p:cTn id="27" dur="500"/>
                                        <p:tgtEl>
                                          <p:spTgt spid="23557">
                                            <p:txEl>
                                              <p:pRg st="4" end="4"/>
                                            </p:txEl>
                                          </p:spTgt>
                                        </p:tgtEl>
                                      </p:cBhvr>
                                    </p:animEffect>
                                  </p:childTnLst>
                                  <p:subTnLst>
                                    <p:animClr>
                                      <p:cBhvr override="childStyle">
                                        <p:cTn dur="1" fill="hold" display="0" masterRel="nextClick" afterEffect="1"/>
                                        <p:tgtEl>
                                          <p:spTgt spid="23557">
                                            <p:txEl>
                                              <p:pRg st="4" end="4"/>
                                            </p:txEl>
                                          </p:spTgt>
                                        </p:tgtEl>
                                        <p:attrNameLst>
                                          <p:attrName>ppt_c</p:attrName>
                                        </p:attrNameLst>
                                      </p:cBhvr>
                                      <p:to>
                                        <a:srgbClr val="FFFF66"/>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557">
                                            <p:txEl>
                                              <p:pRg st="5" end="5"/>
                                            </p:txEl>
                                          </p:spTgt>
                                        </p:tgtEl>
                                        <p:attrNameLst>
                                          <p:attrName>style.visibility</p:attrName>
                                        </p:attrNameLst>
                                      </p:cBhvr>
                                      <p:to>
                                        <p:strVal val="visible"/>
                                      </p:to>
                                    </p:set>
                                    <p:animEffect transition="in" filter="wipe(left)">
                                      <p:cBhvr>
                                        <p:cTn id="32" dur="500"/>
                                        <p:tgtEl>
                                          <p:spTgt spid="23557">
                                            <p:txEl>
                                              <p:pRg st="5" end="5"/>
                                            </p:txEl>
                                          </p:spTgt>
                                        </p:tgtEl>
                                      </p:cBhvr>
                                    </p:animEffect>
                                  </p:childTnLst>
                                  <p:subTnLst>
                                    <p:animClr>
                                      <p:cBhvr override="childStyle">
                                        <p:cTn dur="1" fill="hold" display="0" masterRel="nextClick" afterEffect="1"/>
                                        <p:tgtEl>
                                          <p:spTgt spid="23557">
                                            <p:txEl>
                                              <p:pRg st="5" end="5"/>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2" autoUpdateAnimBg="0"/>
    </p:bld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81EF86C-36BD-4274-AEE6-3D17AAFA93EB}" type="slidenum">
              <a:rPr lang="en-US"/>
              <a:pPr>
                <a:defRPr/>
              </a:pPr>
              <a:t>113</a:t>
            </a:fld>
            <a:endParaRPr lang="en-US"/>
          </a:p>
        </p:txBody>
      </p:sp>
      <p:sp>
        <p:nvSpPr>
          <p:cNvPr id="24578" name="Rectangle 2"/>
          <p:cNvSpPr>
            <a:spLocks noGrp="1" noChangeArrowheads="1"/>
          </p:cNvSpPr>
          <p:nvPr>
            <p:ph type="title"/>
          </p:nvPr>
        </p:nvSpPr>
        <p:spPr/>
        <p:txBody>
          <a:bodyPr lIns="90488" tIns="44450" rIns="90488" bIns="44450"/>
          <a:lstStyle/>
          <a:p>
            <a:pPr eaLnBrk="1" hangingPunct="1">
              <a:defRPr/>
            </a:pPr>
            <a:r>
              <a:rPr lang="en-US" smtClean="0"/>
              <a:t>Cost of Commercial Paper Example</a:t>
            </a:r>
          </a:p>
        </p:txBody>
      </p:sp>
      <p:sp>
        <p:nvSpPr>
          <p:cNvPr id="24579" name="Rectangle 3"/>
          <p:cNvSpPr>
            <a:spLocks noGrp="1" noChangeArrowheads="1"/>
          </p:cNvSpPr>
          <p:nvPr>
            <p:ph type="body" idx="1"/>
          </p:nvPr>
        </p:nvSpPr>
        <p:spPr>
          <a:xfrm>
            <a:off x="990600" y="2133600"/>
            <a:ext cx="7848600" cy="4038600"/>
          </a:xfrm>
        </p:spPr>
        <p:txBody>
          <a:bodyPr lIns="90488" tIns="44450" rIns="90488" bIns="44450"/>
          <a:lstStyle/>
          <a:p>
            <a:pPr eaLnBrk="1" hangingPunct="1">
              <a:lnSpc>
                <a:spcPct val="80000"/>
              </a:lnSpc>
              <a:defRPr/>
            </a:pPr>
            <a:r>
              <a:rPr lang="en-US" sz="2000" smtClean="0"/>
              <a:t>$1 million issue of 90 day c.p. quoted at 4% discount yield.</a:t>
            </a:r>
            <a:r>
              <a:rPr lang="en-US" sz="600" smtClean="0"/>
              <a:t/>
            </a:r>
            <a:br>
              <a:rPr lang="en-US" sz="600" smtClean="0"/>
            </a:br>
            <a:endParaRPr lang="en-US" sz="600" smtClean="0"/>
          </a:p>
          <a:p>
            <a:pPr eaLnBrk="1" hangingPunct="1">
              <a:lnSpc>
                <a:spcPct val="80000"/>
              </a:lnSpc>
              <a:buFont typeface="Wingdings" pitchFamily="2" charset="2"/>
              <a:buNone/>
              <a:defRPr/>
            </a:pPr>
            <a:r>
              <a:rPr lang="en-US" sz="2000" smtClean="0"/>
              <a:t>		</a:t>
            </a:r>
            <a:r>
              <a:rPr lang="en-US" sz="2000" b="1" i="1" smtClean="0">
                <a:solidFill>
                  <a:srgbClr val="FF9900"/>
                </a:solidFill>
              </a:rPr>
              <a:t>Step 1:</a:t>
            </a:r>
            <a:r>
              <a:rPr lang="en-US" sz="2000" smtClean="0"/>
              <a:t> Calculate D = </a:t>
            </a:r>
            <a:r>
              <a:rPr lang="en-US" sz="2000" u="sng" smtClean="0"/>
              <a:t>.04 x $1 mill. x 90</a:t>
            </a:r>
            <a:r>
              <a:rPr lang="en-US" sz="2000" smtClean="0"/>
              <a:t/>
            </a:r>
            <a:br>
              <a:rPr lang="en-US" sz="2000" smtClean="0"/>
            </a:br>
            <a:r>
              <a:rPr lang="en-US" sz="2000" smtClean="0"/>
              <a:t>			                  360</a:t>
            </a:r>
            <a:br>
              <a:rPr lang="en-US" sz="2000" smtClean="0"/>
            </a:br>
            <a:r>
              <a:rPr lang="en-US" sz="2000" smtClean="0"/>
              <a:t> 		          	      =  $10,000</a:t>
            </a:r>
            <a:br>
              <a:rPr lang="en-US" sz="2000" smtClean="0"/>
            </a:br>
            <a:endParaRPr lang="en-US" sz="2000" smtClean="0"/>
          </a:p>
          <a:p>
            <a:pPr eaLnBrk="1" hangingPunct="1">
              <a:lnSpc>
                <a:spcPct val="80000"/>
              </a:lnSpc>
              <a:buFont typeface="Wingdings" pitchFamily="2" charset="2"/>
              <a:buNone/>
              <a:defRPr/>
            </a:pPr>
            <a:r>
              <a:rPr lang="en-US" sz="2000" smtClean="0"/>
              <a:t>		</a:t>
            </a:r>
            <a:r>
              <a:rPr lang="en-US" sz="2000" b="1" i="1" smtClean="0">
                <a:solidFill>
                  <a:srgbClr val="FF9900"/>
                </a:solidFill>
              </a:rPr>
              <a:t>Step 2:</a:t>
            </a:r>
            <a:r>
              <a:rPr lang="en-US" sz="2000" smtClean="0"/>
              <a:t> Calculate price </a:t>
            </a:r>
            <a:br>
              <a:rPr lang="en-US" sz="2000" smtClean="0"/>
            </a:br>
            <a:r>
              <a:rPr lang="en-US" sz="2000" smtClean="0"/>
              <a:t>		                   = $1,000,000 - $10,000</a:t>
            </a:r>
            <a:br>
              <a:rPr lang="en-US" sz="2000" smtClean="0"/>
            </a:br>
            <a:r>
              <a:rPr lang="en-US" sz="2000" smtClean="0"/>
              <a:t>		                   = $990,000</a:t>
            </a:r>
            <a:br>
              <a:rPr lang="en-US" sz="2000" smtClean="0"/>
            </a:br>
            <a:endParaRPr lang="en-US" sz="2000" smtClean="0"/>
          </a:p>
          <a:p>
            <a:pPr eaLnBrk="1" hangingPunct="1">
              <a:lnSpc>
                <a:spcPct val="80000"/>
              </a:lnSpc>
              <a:buFont typeface="Wingdings" pitchFamily="2" charset="2"/>
              <a:buNone/>
              <a:defRPr/>
            </a:pPr>
            <a:r>
              <a:rPr lang="en-US" sz="2000" smtClean="0"/>
              <a:t>		</a:t>
            </a:r>
            <a:r>
              <a:rPr lang="en-US" sz="2000" b="1" i="1" smtClean="0">
                <a:solidFill>
                  <a:srgbClr val="FF9900"/>
                </a:solidFill>
              </a:rPr>
              <a:t>Step 3:</a:t>
            </a:r>
            <a:r>
              <a:rPr lang="en-US" sz="2000" smtClean="0"/>
              <a:t> Calculate effective rate</a:t>
            </a:r>
            <a:br>
              <a:rPr lang="en-US" sz="2000" smtClean="0"/>
            </a:br>
            <a:r>
              <a:rPr lang="en-US" sz="2000" smtClean="0"/>
              <a:t>		                  = (1,000,000 / 990,000) </a:t>
            </a:r>
            <a:r>
              <a:rPr lang="en-US" sz="2000" baseline="60000" smtClean="0"/>
              <a:t>(365/90)</a:t>
            </a:r>
            <a:r>
              <a:rPr lang="en-US" sz="2000" baseline="30000" smtClean="0"/>
              <a:t> </a:t>
            </a:r>
            <a:r>
              <a:rPr lang="en-US" sz="2000" smtClean="0"/>
              <a:t>-1</a:t>
            </a:r>
            <a:br>
              <a:rPr lang="en-US" sz="2000" smtClean="0"/>
            </a:br>
            <a:r>
              <a:rPr lang="en-US" sz="2000" smtClean="0"/>
              <a:t>		                  = 4.16%</a:t>
            </a:r>
            <a:br>
              <a:rPr lang="en-US" sz="2000" smtClean="0"/>
            </a:br>
            <a:endParaRPr lang="en-US" sz="20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dissolve">
                                      <p:cBhvr>
                                        <p:cTn id="7" dur="500"/>
                                        <p:tgtEl>
                                          <p:spTgt spid="2457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wipe(left)">
                                      <p:cBhvr>
                                        <p:cTn id="12" dur="500"/>
                                        <p:tgtEl>
                                          <p:spTgt spid="245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wipe(left)">
                                      <p:cBhvr>
                                        <p:cTn id="17" dur="500"/>
                                        <p:tgtEl>
                                          <p:spTgt spid="245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79">
                                            <p:txEl>
                                              <p:pRg st="2" end="2"/>
                                            </p:txEl>
                                          </p:spTgt>
                                        </p:tgtEl>
                                        <p:attrNameLst>
                                          <p:attrName>style.visibility</p:attrName>
                                        </p:attrNameLst>
                                      </p:cBhvr>
                                      <p:to>
                                        <p:strVal val="visible"/>
                                      </p:to>
                                    </p:set>
                                    <p:animEffect transition="in" filter="wipe(left)">
                                      <p:cBhvr>
                                        <p:cTn id="22" dur="500"/>
                                        <p:tgtEl>
                                          <p:spTgt spid="245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79">
                                            <p:txEl>
                                              <p:pRg st="3" end="3"/>
                                            </p:txEl>
                                          </p:spTgt>
                                        </p:tgtEl>
                                        <p:attrNameLst>
                                          <p:attrName>style.visibility</p:attrName>
                                        </p:attrNameLst>
                                      </p:cBhvr>
                                      <p:to>
                                        <p:strVal val="visible"/>
                                      </p:to>
                                    </p:set>
                                    <p:animEffect transition="in" filter="wipe(left)">
                                      <p:cBhvr>
                                        <p:cTn id="27" dur="5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715B8ED-BFF8-485B-8E48-9DFBE78D6FB1}" type="slidenum">
              <a:rPr lang="en-US"/>
              <a:pPr>
                <a:defRPr/>
              </a:pPr>
              <a:t>114</a:t>
            </a:fld>
            <a:endParaRPr lang="en-US"/>
          </a:p>
        </p:txBody>
      </p:sp>
      <p:sp>
        <p:nvSpPr>
          <p:cNvPr id="25608" name="Rectangle 8"/>
          <p:cNvSpPr>
            <a:spLocks noGrp="1" noChangeArrowheads="1"/>
          </p:cNvSpPr>
          <p:nvPr>
            <p:ph type="title"/>
          </p:nvPr>
        </p:nvSpPr>
        <p:spPr/>
        <p:txBody>
          <a:bodyPr/>
          <a:lstStyle/>
          <a:p>
            <a:pPr eaLnBrk="1" hangingPunct="1">
              <a:defRPr/>
            </a:pPr>
            <a:r>
              <a:rPr lang="en-US" smtClean="0"/>
              <a:t>Accounts Receivable as Collateral</a:t>
            </a:r>
          </a:p>
        </p:txBody>
      </p:sp>
      <p:sp>
        <p:nvSpPr>
          <p:cNvPr id="25609" name="Rectangle 9"/>
          <p:cNvSpPr>
            <a:spLocks noGrp="1" noChangeArrowheads="1"/>
          </p:cNvSpPr>
          <p:nvPr>
            <p:ph type="body" idx="1"/>
          </p:nvPr>
        </p:nvSpPr>
        <p:spPr/>
        <p:txBody>
          <a:bodyPr/>
          <a:lstStyle/>
          <a:p>
            <a:pPr eaLnBrk="1" hangingPunct="1">
              <a:lnSpc>
                <a:spcPct val="80000"/>
              </a:lnSpc>
              <a:defRPr/>
            </a:pPr>
            <a:r>
              <a:rPr lang="en-US" sz="2800" smtClean="0"/>
              <a:t>A pledge is a promise that the borrowing firm will pay the lender any payments received from the accounts receivable collateral in the event of default.</a:t>
            </a:r>
          </a:p>
          <a:p>
            <a:pPr eaLnBrk="1" hangingPunct="1">
              <a:lnSpc>
                <a:spcPct val="80000"/>
              </a:lnSpc>
              <a:defRPr/>
            </a:pPr>
            <a:r>
              <a:rPr lang="en-US" sz="2800" smtClean="0"/>
              <a:t>Since accounts receivable fluctuate over time, the lender may require certain safeguards to ensure that the value of the collateral does not go below the balance of the loan.</a:t>
            </a:r>
          </a:p>
          <a:p>
            <a:pPr eaLnBrk="1" hangingPunct="1">
              <a:lnSpc>
                <a:spcPct val="80000"/>
              </a:lnSpc>
              <a:defRPr/>
            </a:pPr>
            <a:r>
              <a:rPr lang="en-US" sz="2800" smtClean="0"/>
              <a:t>Accounts receivable can also be sold outright.  This is known as factoring.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9">
                                            <p:txEl>
                                              <p:pRg st="0" end="0"/>
                                            </p:txEl>
                                          </p:spTgt>
                                        </p:tgtEl>
                                        <p:attrNameLst>
                                          <p:attrName>style.visibility</p:attrName>
                                        </p:attrNameLst>
                                      </p:cBhvr>
                                      <p:to>
                                        <p:strVal val="visible"/>
                                      </p:to>
                                    </p:set>
                                    <p:animEffect transition="in" filter="wipe(left)">
                                      <p:cBhvr>
                                        <p:cTn id="7" dur="500"/>
                                        <p:tgtEl>
                                          <p:spTgt spid="25609">
                                            <p:txEl>
                                              <p:pRg st="0" end="0"/>
                                            </p:txEl>
                                          </p:spTgt>
                                        </p:tgtEl>
                                      </p:cBhvr>
                                    </p:animEffect>
                                  </p:childTnLst>
                                  <p:subTnLst>
                                    <p:animClr>
                                      <p:cBhvr override="childStyle">
                                        <p:cTn dur="1" fill="hold" display="0" masterRel="nextClick" afterEffect="1"/>
                                        <p:tgtEl>
                                          <p:spTgt spid="25609">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9">
                                            <p:txEl>
                                              <p:pRg st="1" end="1"/>
                                            </p:txEl>
                                          </p:spTgt>
                                        </p:tgtEl>
                                        <p:attrNameLst>
                                          <p:attrName>style.visibility</p:attrName>
                                        </p:attrNameLst>
                                      </p:cBhvr>
                                      <p:to>
                                        <p:strVal val="visible"/>
                                      </p:to>
                                    </p:set>
                                    <p:animEffect transition="in" filter="wipe(left)">
                                      <p:cBhvr>
                                        <p:cTn id="12" dur="500"/>
                                        <p:tgtEl>
                                          <p:spTgt spid="25609">
                                            <p:txEl>
                                              <p:pRg st="1" end="1"/>
                                            </p:txEl>
                                          </p:spTgt>
                                        </p:tgtEl>
                                      </p:cBhvr>
                                    </p:animEffect>
                                  </p:childTnLst>
                                  <p:subTnLst>
                                    <p:animClr>
                                      <p:cBhvr override="childStyle">
                                        <p:cTn dur="1" fill="hold" display="0" masterRel="nextClick" afterEffect="1"/>
                                        <p:tgtEl>
                                          <p:spTgt spid="25609">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609">
                                            <p:txEl>
                                              <p:pRg st="2" end="2"/>
                                            </p:txEl>
                                          </p:spTgt>
                                        </p:tgtEl>
                                        <p:attrNameLst>
                                          <p:attrName>style.visibility</p:attrName>
                                        </p:attrNameLst>
                                      </p:cBhvr>
                                      <p:to>
                                        <p:strVal val="visible"/>
                                      </p:to>
                                    </p:set>
                                    <p:animEffect transition="in" filter="wipe(left)">
                                      <p:cBhvr>
                                        <p:cTn id="17" dur="500"/>
                                        <p:tgtEl>
                                          <p:spTgt spid="25609">
                                            <p:txEl>
                                              <p:pRg st="2" end="2"/>
                                            </p:txEl>
                                          </p:spTgt>
                                        </p:tgtEl>
                                      </p:cBhvr>
                                    </p:animEffect>
                                  </p:childTnLst>
                                  <p:subTnLst>
                                    <p:animClr>
                                      <p:cBhvr override="childStyle">
                                        <p:cTn dur="1" fill="hold" display="0" masterRel="nextClick" afterEffect="1"/>
                                        <p:tgtEl>
                                          <p:spTgt spid="25609">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9" grpId="0" build="p"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D430867-4686-4A6A-AC84-93CA5D7DF02D}" type="slidenum">
              <a:rPr lang="en-US"/>
              <a:pPr>
                <a:defRPr/>
              </a:pPr>
              <a:t>115</a:t>
            </a:fld>
            <a:endParaRPr lang="en-US"/>
          </a:p>
        </p:txBody>
      </p:sp>
      <p:sp>
        <p:nvSpPr>
          <p:cNvPr id="26628" name="Rectangle 4"/>
          <p:cNvSpPr>
            <a:spLocks noGrp="1" noChangeArrowheads="1"/>
          </p:cNvSpPr>
          <p:nvPr>
            <p:ph type="title"/>
          </p:nvPr>
        </p:nvSpPr>
        <p:spPr/>
        <p:txBody>
          <a:bodyPr/>
          <a:lstStyle/>
          <a:p>
            <a:pPr eaLnBrk="1" hangingPunct="1">
              <a:defRPr/>
            </a:pPr>
            <a:r>
              <a:rPr lang="en-US" smtClean="0"/>
              <a:t>Inventory as Collateral</a:t>
            </a:r>
          </a:p>
        </p:txBody>
      </p:sp>
      <p:sp>
        <p:nvSpPr>
          <p:cNvPr id="26629" name="Rectangle 5"/>
          <p:cNvSpPr>
            <a:spLocks noGrp="1" noChangeArrowheads="1"/>
          </p:cNvSpPr>
          <p:nvPr>
            <p:ph type="body" idx="1"/>
          </p:nvPr>
        </p:nvSpPr>
        <p:spPr/>
        <p:txBody>
          <a:bodyPr/>
          <a:lstStyle/>
          <a:p>
            <a:pPr eaLnBrk="1" hangingPunct="1">
              <a:defRPr/>
            </a:pPr>
            <a:r>
              <a:rPr lang="en-US" smtClean="0"/>
              <a:t>A major problem with inventory financing is valuing the inventory. </a:t>
            </a:r>
          </a:p>
          <a:p>
            <a:pPr eaLnBrk="1" hangingPunct="1">
              <a:defRPr/>
            </a:pPr>
            <a:r>
              <a:rPr lang="en-US" smtClean="0"/>
              <a:t>For this reason, lenders will generally make a loan in the amount of only a fraction of the value of the inventory. The fraction will differ depending on the type of inventory.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9">
                                            <p:txEl>
                                              <p:pRg st="0" end="0"/>
                                            </p:txEl>
                                          </p:spTgt>
                                        </p:tgtEl>
                                        <p:attrNameLst>
                                          <p:attrName>style.visibility</p:attrName>
                                        </p:attrNameLst>
                                      </p:cBhvr>
                                      <p:to>
                                        <p:strVal val="visible"/>
                                      </p:to>
                                    </p:set>
                                    <p:animEffect transition="in" filter="wipe(left)">
                                      <p:cBhvr>
                                        <p:cTn id="7" dur="500"/>
                                        <p:tgtEl>
                                          <p:spTgt spid="26629">
                                            <p:txEl>
                                              <p:pRg st="0" end="0"/>
                                            </p:txEl>
                                          </p:spTgt>
                                        </p:tgtEl>
                                      </p:cBhvr>
                                    </p:animEffect>
                                  </p:childTnLst>
                                  <p:subTnLst>
                                    <p:animClr>
                                      <p:cBhvr override="childStyle">
                                        <p:cTn dur="1" fill="hold" display="0" masterRel="nextClick" afterEffect="1"/>
                                        <p:tgtEl>
                                          <p:spTgt spid="26629">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9">
                                            <p:txEl>
                                              <p:pRg st="1" end="1"/>
                                            </p:txEl>
                                          </p:spTgt>
                                        </p:tgtEl>
                                        <p:attrNameLst>
                                          <p:attrName>style.visibility</p:attrName>
                                        </p:attrNameLst>
                                      </p:cBhvr>
                                      <p:to>
                                        <p:strVal val="visible"/>
                                      </p:to>
                                    </p:set>
                                    <p:animEffect transition="in" filter="wipe(left)">
                                      <p:cBhvr>
                                        <p:cTn id="12" dur="500"/>
                                        <p:tgtEl>
                                          <p:spTgt spid="26629">
                                            <p:txEl>
                                              <p:pRg st="1" end="1"/>
                                            </p:txEl>
                                          </p:spTgt>
                                        </p:tgtEl>
                                      </p:cBhvr>
                                    </p:animEffect>
                                  </p:childTnLst>
                                  <p:subTnLst>
                                    <p:animClr>
                                      <p:cBhvr override="childStyle">
                                        <p:cTn dur="1" fill="hold" display="0" masterRel="nextClick" afterEffect="1"/>
                                        <p:tgtEl>
                                          <p:spTgt spid="26629">
                                            <p:txEl>
                                              <p:pRg st="1" end="1"/>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build="p"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B024472-8006-43A9-A394-DFCE03184639}" type="slidenum">
              <a:rPr lang="en-US"/>
              <a:pPr>
                <a:defRPr/>
              </a:pPr>
              <a:t>116</a:t>
            </a:fld>
            <a:endParaRPr lang="en-US"/>
          </a:p>
        </p:txBody>
      </p:sp>
      <p:sp>
        <p:nvSpPr>
          <p:cNvPr id="27652" name="Rectangle 4"/>
          <p:cNvSpPr>
            <a:spLocks noGrp="1" noChangeArrowheads="1"/>
          </p:cNvSpPr>
          <p:nvPr>
            <p:ph type="title"/>
          </p:nvPr>
        </p:nvSpPr>
        <p:spPr/>
        <p:txBody>
          <a:bodyPr/>
          <a:lstStyle/>
          <a:p>
            <a:pPr eaLnBrk="1" hangingPunct="1">
              <a:defRPr/>
            </a:pPr>
            <a:r>
              <a:rPr lang="en-US" smtClean="0"/>
              <a:t>Inventory as Collateral</a:t>
            </a:r>
          </a:p>
        </p:txBody>
      </p:sp>
      <p:sp>
        <p:nvSpPr>
          <p:cNvPr id="27653" name="Rectangle 5"/>
          <p:cNvSpPr>
            <a:spLocks noGrp="1" noChangeArrowheads="1"/>
          </p:cNvSpPr>
          <p:nvPr>
            <p:ph type="body" idx="1"/>
          </p:nvPr>
        </p:nvSpPr>
        <p:spPr/>
        <p:txBody>
          <a:bodyPr/>
          <a:lstStyle/>
          <a:p>
            <a:pPr eaLnBrk="1" hangingPunct="1">
              <a:defRPr/>
            </a:pPr>
            <a:r>
              <a:rPr lang="en-US" sz="2800" smtClean="0"/>
              <a:t>Blanket Lien:  A general claim against the borrowers inventory if there is a default</a:t>
            </a:r>
          </a:p>
          <a:p>
            <a:pPr eaLnBrk="1" hangingPunct="1">
              <a:defRPr/>
            </a:pPr>
            <a:r>
              <a:rPr lang="en-US" sz="2800" smtClean="0"/>
              <a:t>Trust Receipt: A legal document that identifies specific inventory as security for a loan</a:t>
            </a:r>
          </a:p>
          <a:p>
            <a:pPr eaLnBrk="1" hangingPunct="1">
              <a:defRPr/>
            </a:pPr>
            <a:r>
              <a:rPr lang="en-US" sz="2800" smtClean="0"/>
              <a:t>Warehousing: Inventory pledged as collateral is removed from the control of the borrower (either in an on-site or public warehouse)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3">
                                            <p:txEl>
                                              <p:pRg st="0" end="0"/>
                                            </p:txEl>
                                          </p:spTgt>
                                        </p:tgtEl>
                                        <p:attrNameLst>
                                          <p:attrName>style.visibility</p:attrName>
                                        </p:attrNameLst>
                                      </p:cBhvr>
                                      <p:to>
                                        <p:strVal val="visible"/>
                                      </p:to>
                                    </p:set>
                                    <p:animEffect transition="in" filter="wipe(left)">
                                      <p:cBhvr>
                                        <p:cTn id="7" dur="500"/>
                                        <p:tgtEl>
                                          <p:spTgt spid="27653">
                                            <p:txEl>
                                              <p:pRg st="0" end="0"/>
                                            </p:txEl>
                                          </p:spTgt>
                                        </p:tgtEl>
                                      </p:cBhvr>
                                    </p:animEffect>
                                  </p:childTnLst>
                                  <p:subTnLst>
                                    <p:animClr>
                                      <p:cBhvr override="childStyle">
                                        <p:cTn dur="1" fill="hold" display="0" masterRel="nextClick" afterEffect="1"/>
                                        <p:tgtEl>
                                          <p:spTgt spid="27653">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3">
                                            <p:txEl>
                                              <p:pRg st="1" end="1"/>
                                            </p:txEl>
                                          </p:spTgt>
                                        </p:tgtEl>
                                        <p:attrNameLst>
                                          <p:attrName>style.visibility</p:attrName>
                                        </p:attrNameLst>
                                      </p:cBhvr>
                                      <p:to>
                                        <p:strVal val="visible"/>
                                      </p:to>
                                    </p:set>
                                    <p:animEffect transition="in" filter="wipe(left)">
                                      <p:cBhvr>
                                        <p:cTn id="12" dur="500"/>
                                        <p:tgtEl>
                                          <p:spTgt spid="27653">
                                            <p:txEl>
                                              <p:pRg st="1" end="1"/>
                                            </p:txEl>
                                          </p:spTgt>
                                        </p:tgtEl>
                                      </p:cBhvr>
                                    </p:animEffect>
                                  </p:childTnLst>
                                  <p:subTnLst>
                                    <p:animClr>
                                      <p:cBhvr override="childStyle">
                                        <p:cTn dur="1" fill="hold" display="0" masterRel="nextClick" afterEffect="1"/>
                                        <p:tgtEl>
                                          <p:spTgt spid="27653">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3">
                                            <p:txEl>
                                              <p:pRg st="2" end="2"/>
                                            </p:txEl>
                                          </p:spTgt>
                                        </p:tgtEl>
                                        <p:attrNameLst>
                                          <p:attrName>style.visibility</p:attrName>
                                        </p:attrNameLst>
                                      </p:cBhvr>
                                      <p:to>
                                        <p:strVal val="visible"/>
                                      </p:to>
                                    </p:set>
                                    <p:animEffect transition="in" filter="wipe(left)">
                                      <p:cBhvr>
                                        <p:cTn id="17" dur="500"/>
                                        <p:tgtEl>
                                          <p:spTgt spid="27653">
                                            <p:txEl>
                                              <p:pRg st="2" end="2"/>
                                            </p:txEl>
                                          </p:spTgt>
                                        </p:tgtEl>
                                      </p:cBhvr>
                                    </p:animEffect>
                                  </p:childTnLst>
                                  <p:subTnLst>
                                    <p:animClr>
                                      <p:cBhvr override="childStyle">
                                        <p:cTn dur="1" fill="hold" display="0" masterRel="nextClick" afterEffect="1"/>
                                        <p:tgtEl>
                                          <p:spTgt spid="27653">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fld id="{78301BA2-ABA3-43C3-A83A-42330B6C2C8A}" type="slidenum">
              <a:rPr lang="en-US"/>
              <a:pPr/>
              <a:t>12</a:t>
            </a:fld>
            <a:endParaRPr lang="en-US"/>
          </a:p>
        </p:txBody>
      </p:sp>
      <p:sp>
        <p:nvSpPr>
          <p:cNvPr id="22530" name="Freeform 2"/>
          <p:cNvSpPr>
            <a:spLocks/>
          </p:cNvSpPr>
          <p:nvPr/>
        </p:nvSpPr>
        <p:spPr bwMode="auto">
          <a:xfrm>
            <a:off x="2089150" y="2381250"/>
            <a:ext cx="4995863" cy="3484563"/>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22531" name="Line 3"/>
          <p:cNvSpPr>
            <a:spLocks noChangeShapeType="1"/>
          </p:cNvSpPr>
          <p:nvPr/>
        </p:nvSpPr>
        <p:spPr bwMode="auto">
          <a:xfrm>
            <a:off x="2108200" y="3659188"/>
            <a:ext cx="4879975" cy="0"/>
          </a:xfrm>
          <a:prstGeom prst="line">
            <a:avLst/>
          </a:prstGeom>
          <a:noFill/>
          <a:ln w="28575">
            <a:solidFill>
              <a:srgbClr val="FAFD00"/>
            </a:solidFill>
            <a:round/>
            <a:headEnd/>
            <a:tailEnd/>
          </a:ln>
          <a:effectLst/>
        </p:spPr>
        <p:txBody>
          <a:bodyPr wrap="none" anchor="ctr"/>
          <a:lstStyle/>
          <a:p>
            <a:endParaRPr lang="en-US"/>
          </a:p>
        </p:txBody>
      </p:sp>
      <p:sp>
        <p:nvSpPr>
          <p:cNvPr id="22532" name="Rectangle 4"/>
          <p:cNvSpPr>
            <a:spLocks noChangeArrowheads="1"/>
          </p:cNvSpPr>
          <p:nvPr/>
        </p:nvSpPr>
        <p:spPr bwMode="auto">
          <a:xfrm>
            <a:off x="7081838" y="5848350"/>
            <a:ext cx="773112" cy="393700"/>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22533" name="Rectangle 5"/>
          <p:cNvSpPr>
            <a:spLocks noChangeArrowheads="1"/>
          </p:cNvSpPr>
          <p:nvPr/>
        </p:nvSpPr>
        <p:spPr bwMode="auto">
          <a:xfrm>
            <a:off x="877888" y="1946275"/>
            <a:ext cx="1690687" cy="393700"/>
          </a:xfrm>
          <a:prstGeom prst="rect">
            <a:avLst/>
          </a:prstGeom>
          <a:noFill/>
          <a:ln w="12700">
            <a:noFill/>
            <a:miter lim="800000"/>
            <a:headEnd/>
            <a:tailEnd/>
          </a:ln>
          <a:effectLst/>
        </p:spPr>
        <p:txBody>
          <a:bodyPr wrap="none" lIns="90488" tIns="44450" rIns="90488" bIns="44450">
            <a:spAutoFit/>
          </a:bodyPr>
          <a:lstStyle/>
          <a:p>
            <a:pPr algn="ctr"/>
            <a:r>
              <a:rPr lang="en-US" sz="2000" b="1" i="1">
                <a:effectLst>
                  <a:outerShdw blurRad="38100" dist="38100" dir="2700000" algn="tl">
                    <a:srgbClr val="000000"/>
                  </a:outerShdw>
                </a:effectLst>
                <a:latin typeface="Arial" charset="0"/>
              </a:rPr>
              <a:t>Total Assets</a:t>
            </a:r>
          </a:p>
        </p:txBody>
      </p:sp>
      <p:sp>
        <p:nvSpPr>
          <p:cNvPr id="22534" name="Rectangle 6"/>
          <p:cNvSpPr>
            <a:spLocks noChangeArrowheads="1"/>
          </p:cNvSpPr>
          <p:nvPr/>
        </p:nvSpPr>
        <p:spPr bwMode="auto">
          <a:xfrm>
            <a:off x="7513638" y="4722813"/>
            <a:ext cx="942975" cy="69850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22535" name="Rectangle 7"/>
          <p:cNvSpPr>
            <a:spLocks noChangeArrowheads="1"/>
          </p:cNvSpPr>
          <p:nvPr/>
        </p:nvSpPr>
        <p:spPr bwMode="auto">
          <a:xfrm>
            <a:off x="7285038" y="3625850"/>
            <a:ext cx="1858962" cy="69850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22537" name="Rectangle 9"/>
          <p:cNvSpPr>
            <a:spLocks noChangeArrowheads="1"/>
          </p:cNvSpPr>
          <p:nvPr/>
        </p:nvSpPr>
        <p:spPr bwMode="auto">
          <a:xfrm>
            <a:off x="7018338" y="3495675"/>
            <a:ext cx="384175" cy="820738"/>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22538" name="Rectangle 10"/>
          <p:cNvSpPr>
            <a:spLocks noChangeArrowheads="1"/>
          </p:cNvSpPr>
          <p:nvPr/>
        </p:nvSpPr>
        <p:spPr bwMode="auto">
          <a:xfrm>
            <a:off x="6994525" y="3973513"/>
            <a:ext cx="677863" cy="1871662"/>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22539" name="Rectangle 11"/>
          <p:cNvSpPr>
            <a:spLocks noChangeArrowheads="1"/>
          </p:cNvSpPr>
          <p:nvPr/>
        </p:nvSpPr>
        <p:spPr bwMode="auto">
          <a:xfrm>
            <a:off x="1285875" y="4084638"/>
            <a:ext cx="774700" cy="454025"/>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22540" name="Rectangle 12"/>
          <p:cNvSpPr>
            <a:spLocks noChangeArrowheads="1"/>
          </p:cNvSpPr>
          <p:nvPr/>
        </p:nvSpPr>
        <p:spPr bwMode="auto">
          <a:xfrm>
            <a:off x="1276350" y="3409950"/>
            <a:ext cx="774700" cy="454025"/>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22542" name="Line 14"/>
          <p:cNvSpPr>
            <a:spLocks noChangeShapeType="1"/>
          </p:cNvSpPr>
          <p:nvPr/>
        </p:nvSpPr>
        <p:spPr bwMode="auto">
          <a:xfrm>
            <a:off x="2116138" y="4308475"/>
            <a:ext cx="4879975" cy="0"/>
          </a:xfrm>
          <a:prstGeom prst="line">
            <a:avLst/>
          </a:prstGeom>
          <a:noFill/>
          <a:ln w="28575">
            <a:solidFill>
              <a:srgbClr val="FF0000"/>
            </a:solidFill>
            <a:round/>
            <a:headEnd/>
            <a:tailEnd/>
          </a:ln>
          <a:effectLst/>
        </p:spPr>
        <p:txBody>
          <a:bodyPr wrap="none" anchor="ctr"/>
          <a:lstStyle/>
          <a:p>
            <a:endParaRPr lang="en-US"/>
          </a:p>
        </p:txBody>
      </p:sp>
      <p:sp>
        <p:nvSpPr>
          <p:cNvPr id="22543" name="Rectangle 15"/>
          <p:cNvSpPr>
            <a:spLocks noChangeArrowheads="1"/>
          </p:cNvSpPr>
          <p:nvPr/>
        </p:nvSpPr>
        <p:spPr bwMode="auto">
          <a:xfrm>
            <a:off x="1036638" y="1120775"/>
            <a:ext cx="5683250" cy="576263"/>
          </a:xfrm>
          <a:prstGeom prst="rect">
            <a:avLst/>
          </a:prstGeom>
          <a:noFill/>
          <a:ln w="12700">
            <a:noFill/>
            <a:miter lim="800000"/>
            <a:headEnd/>
            <a:tailEnd/>
          </a:ln>
          <a:effectLst/>
        </p:spPr>
        <p:txBody>
          <a:bodyPr wrap="none" lIns="90488" tIns="44450" rIns="90488" bIns="44450">
            <a:spAutoFit/>
          </a:bodyPr>
          <a:lstStyle/>
          <a:p>
            <a:r>
              <a:rPr lang="en-US" sz="3200" b="1">
                <a:solidFill>
                  <a:schemeClr val="tx2"/>
                </a:solidFill>
                <a:effectLst>
                  <a:outerShdw blurRad="38100" dist="38100" dir="2700000" algn="tl">
                    <a:srgbClr val="000000"/>
                  </a:outerShdw>
                </a:effectLst>
                <a:latin typeface="Arial" charset="0"/>
              </a:rPr>
              <a:t>Variation in assets over time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wipe(left)">
                                      <p:cBhvr>
                                        <p:cTn id="7" dur="500"/>
                                        <p:tgtEl>
                                          <p:spTgt spid="22531"/>
                                        </p:tgtEl>
                                      </p:cBhvr>
                                    </p:animEffect>
                                  </p:childTnLst>
                                </p:cTn>
                              </p:par>
                            </p:childTnLst>
                          </p:cTn>
                        </p:par>
                        <p:par>
                          <p:cTn id="8" fill="hold">
                            <p:stCondLst>
                              <p:cond delay="500"/>
                            </p:stCondLst>
                            <p:childTnLst>
                              <p:par>
                                <p:cTn id="9" presetID="16" presetClass="entr" presetSubtype="42" fill="hold" grpId="0" nodeType="afterEffect">
                                  <p:stCondLst>
                                    <p:cond delay="0"/>
                                  </p:stCondLst>
                                  <p:childTnLst>
                                    <p:set>
                                      <p:cBhvr>
                                        <p:cTn id="10" dur="1" fill="hold">
                                          <p:stCondLst>
                                            <p:cond delay="0"/>
                                          </p:stCondLst>
                                        </p:cTn>
                                        <p:tgtEl>
                                          <p:spTgt spid="22537"/>
                                        </p:tgtEl>
                                        <p:attrNameLst>
                                          <p:attrName>style.visibility</p:attrName>
                                        </p:attrNameLst>
                                      </p:cBhvr>
                                      <p:to>
                                        <p:strVal val="visible"/>
                                      </p:to>
                                    </p:set>
                                    <p:animEffect transition="in" filter="barn(outHorizontal)">
                                      <p:cBhvr>
                                        <p:cTn id="11" dur="500"/>
                                        <p:tgtEl>
                                          <p:spTgt spid="2253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2535"/>
                                        </p:tgtEl>
                                        <p:attrNameLst>
                                          <p:attrName>style.visibility</p:attrName>
                                        </p:attrNameLst>
                                      </p:cBhvr>
                                      <p:to>
                                        <p:strVal val="visible"/>
                                      </p:to>
                                    </p:set>
                                    <p:animEffect transition="in" filter="wipe(left)">
                                      <p:cBhvr>
                                        <p:cTn id="15" dur="500"/>
                                        <p:tgtEl>
                                          <p:spTgt spid="22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p:bldP spid="22535" grpId="0" autoUpdateAnimBg="0"/>
      <p:bldP spid="2253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1A375D37-691A-4276-932F-C83DAC4FEB0A}" type="slidenum">
              <a:rPr lang="en-US"/>
              <a:pPr/>
              <a:t>13</a:t>
            </a:fld>
            <a:endParaRPr lang="en-US"/>
          </a:p>
        </p:txBody>
      </p:sp>
      <p:sp>
        <p:nvSpPr>
          <p:cNvPr id="23560" name="Rectangle 8"/>
          <p:cNvSpPr>
            <a:spLocks noChangeArrowheads="1"/>
          </p:cNvSpPr>
          <p:nvPr/>
        </p:nvSpPr>
        <p:spPr bwMode="auto">
          <a:xfrm>
            <a:off x="5568950" y="2676525"/>
            <a:ext cx="3155950" cy="39370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23574" name="Line 22"/>
          <p:cNvSpPr>
            <a:spLocks noChangeShapeType="1"/>
          </p:cNvSpPr>
          <p:nvPr/>
        </p:nvSpPr>
        <p:spPr bwMode="auto">
          <a:xfrm>
            <a:off x="1511300" y="2427288"/>
            <a:ext cx="2427288" cy="0"/>
          </a:xfrm>
          <a:prstGeom prst="line">
            <a:avLst/>
          </a:prstGeom>
          <a:noFill/>
          <a:ln w="12700">
            <a:solidFill>
              <a:schemeClr val="tx1"/>
            </a:solidFill>
            <a:prstDash val="lgDash"/>
            <a:round/>
            <a:headEnd/>
            <a:tailEnd/>
          </a:ln>
          <a:effectLst/>
        </p:spPr>
        <p:txBody>
          <a:bodyPr wrap="none" anchor="ctr"/>
          <a:lstStyle/>
          <a:p>
            <a:endParaRPr lang="en-US"/>
          </a:p>
        </p:txBody>
      </p:sp>
      <p:sp>
        <p:nvSpPr>
          <p:cNvPr id="23575" name="Rectangle 23"/>
          <p:cNvSpPr>
            <a:spLocks noChangeArrowheads="1"/>
          </p:cNvSpPr>
          <p:nvPr/>
        </p:nvSpPr>
        <p:spPr bwMode="auto">
          <a:xfrm>
            <a:off x="987425" y="912813"/>
            <a:ext cx="5683250" cy="576262"/>
          </a:xfrm>
          <a:prstGeom prst="rect">
            <a:avLst/>
          </a:prstGeom>
          <a:noFill/>
          <a:ln w="12700">
            <a:noFill/>
            <a:miter lim="800000"/>
            <a:headEnd/>
            <a:tailEnd/>
          </a:ln>
          <a:effectLst/>
        </p:spPr>
        <p:txBody>
          <a:bodyPr wrap="none" lIns="90488" tIns="44450" rIns="90488" bIns="44450">
            <a:spAutoFit/>
          </a:bodyPr>
          <a:lstStyle/>
          <a:p>
            <a:r>
              <a:rPr lang="en-US" sz="3200" b="1">
                <a:solidFill>
                  <a:schemeClr val="tx2"/>
                </a:solidFill>
                <a:effectLst>
                  <a:outerShdw blurRad="38100" dist="38100" dir="2700000" algn="tl">
                    <a:srgbClr val="000000"/>
                  </a:outerShdw>
                </a:effectLst>
                <a:latin typeface="Arial" charset="0"/>
              </a:rPr>
              <a:t>Variation in assets over time</a:t>
            </a:r>
          </a:p>
        </p:txBody>
      </p:sp>
      <p:sp>
        <p:nvSpPr>
          <p:cNvPr id="23583" name="Freeform 31"/>
          <p:cNvSpPr>
            <a:spLocks/>
          </p:cNvSpPr>
          <p:nvPr/>
        </p:nvSpPr>
        <p:spPr bwMode="auto">
          <a:xfrm>
            <a:off x="1558925" y="2435225"/>
            <a:ext cx="5181600" cy="822325"/>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23634" name="Group 82"/>
          <p:cNvGrpSpPr>
            <a:grpSpLocks/>
          </p:cNvGrpSpPr>
          <p:nvPr/>
        </p:nvGrpSpPr>
        <p:grpSpPr bwMode="auto">
          <a:xfrm>
            <a:off x="142875" y="1554163"/>
            <a:ext cx="8440738" cy="4295775"/>
            <a:chOff x="90" y="979"/>
            <a:chExt cx="5317" cy="2706"/>
          </a:xfrm>
        </p:grpSpPr>
        <p:sp>
          <p:nvSpPr>
            <p:cNvPr id="23623" name="Freeform 71"/>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23624" name="Line 72"/>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23625" name="Rectangle 73"/>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23626" name="Rectangle 74"/>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i="1">
                  <a:effectLst>
                    <a:outerShdw blurRad="38100" dist="38100" dir="2700000" algn="tl">
                      <a:srgbClr val="000000"/>
                    </a:outerShdw>
                  </a:effectLst>
                  <a:latin typeface="Arial" charset="0"/>
                </a:rPr>
                <a:t>Total Assets</a:t>
              </a:r>
            </a:p>
          </p:txBody>
        </p:sp>
        <p:sp>
          <p:nvSpPr>
            <p:cNvPr id="23627" name="Rectangle 75"/>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23628" name="Rectangle 76"/>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23629" name="Rectangle 77"/>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23630" name="Rectangle 78"/>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23631" name="Rectangle 79"/>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23632" name="Rectangle 80"/>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23633" name="Line 81"/>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23635" name="Rectangle 83"/>
          <p:cNvSpPr>
            <a:spLocks noChangeArrowheads="1"/>
          </p:cNvSpPr>
          <p:nvPr/>
        </p:nvSpPr>
        <p:spPr bwMode="auto">
          <a:xfrm>
            <a:off x="557213" y="2222500"/>
            <a:ext cx="944562" cy="454025"/>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sp>
        <p:nvSpPr>
          <p:cNvPr id="23636" name="Freeform 84"/>
          <p:cNvSpPr>
            <a:spLocks/>
          </p:cNvSpPr>
          <p:nvPr/>
        </p:nvSpPr>
        <p:spPr bwMode="auto">
          <a:xfrm rot="637995" flipV="1">
            <a:off x="4438650" y="2474913"/>
            <a:ext cx="1746250" cy="242887"/>
          </a:xfrm>
          <a:custGeom>
            <a:avLst/>
            <a:gdLst/>
            <a:ahLst/>
            <a:cxnLst>
              <a:cxn ang="0">
                <a:pos x="1130" y="129"/>
              </a:cxn>
              <a:cxn ang="0">
                <a:pos x="1118" y="161"/>
              </a:cxn>
              <a:cxn ang="0">
                <a:pos x="1101" y="188"/>
              </a:cxn>
              <a:cxn ang="0">
                <a:pos x="1077" y="213"/>
              </a:cxn>
              <a:cxn ang="0">
                <a:pos x="1038" y="245"/>
              </a:cxn>
              <a:cxn ang="0">
                <a:pos x="993" y="271"/>
              </a:cxn>
              <a:cxn ang="0">
                <a:pos x="951" y="291"/>
              </a:cxn>
              <a:cxn ang="0">
                <a:pos x="908" y="306"/>
              </a:cxn>
              <a:cxn ang="0">
                <a:pos x="860" y="320"/>
              </a:cxn>
              <a:cxn ang="0">
                <a:pos x="811" y="332"/>
              </a:cxn>
              <a:cxn ang="0">
                <a:pos x="748" y="343"/>
              </a:cxn>
              <a:cxn ang="0">
                <a:pos x="689" y="350"/>
              </a:cxn>
              <a:cxn ang="0">
                <a:pos x="613" y="354"/>
              </a:cxn>
              <a:cxn ang="0">
                <a:pos x="546" y="351"/>
              </a:cxn>
              <a:cxn ang="0">
                <a:pos x="481" y="345"/>
              </a:cxn>
              <a:cxn ang="0">
                <a:pos x="427" y="337"/>
              </a:cxn>
              <a:cxn ang="0">
                <a:pos x="355" y="321"/>
              </a:cxn>
              <a:cxn ang="0">
                <a:pos x="299" y="304"/>
              </a:cxn>
              <a:cxn ang="0">
                <a:pos x="254" y="285"/>
              </a:cxn>
              <a:cxn ang="0">
                <a:pos x="203" y="260"/>
              </a:cxn>
              <a:cxn ang="0">
                <a:pos x="159" y="231"/>
              </a:cxn>
              <a:cxn ang="0">
                <a:pos x="107" y="174"/>
              </a:cxn>
              <a:cxn ang="0">
                <a:pos x="84" y="124"/>
              </a:cxn>
              <a:cxn ang="0">
                <a:pos x="0" y="95"/>
              </a:cxn>
              <a:cxn ang="0">
                <a:pos x="363" y="97"/>
              </a:cxn>
              <a:cxn ang="0">
                <a:pos x="287" y="125"/>
              </a:cxn>
              <a:cxn ang="0">
                <a:pos x="312" y="169"/>
              </a:cxn>
              <a:cxn ang="0">
                <a:pos x="367" y="214"/>
              </a:cxn>
              <a:cxn ang="0">
                <a:pos x="418" y="240"/>
              </a:cxn>
              <a:cxn ang="0">
                <a:pos x="469" y="261"/>
              </a:cxn>
              <a:cxn ang="0">
                <a:pos x="530" y="277"/>
              </a:cxn>
              <a:cxn ang="0">
                <a:pos x="604" y="290"/>
              </a:cxn>
              <a:cxn ang="0">
                <a:pos x="678" y="295"/>
              </a:cxn>
              <a:cxn ang="0">
                <a:pos x="744" y="295"/>
              </a:cxn>
              <a:cxn ang="0">
                <a:pos x="806" y="290"/>
              </a:cxn>
              <a:cxn ang="0">
                <a:pos x="871" y="280"/>
              </a:cxn>
              <a:cxn ang="0">
                <a:pos x="946" y="260"/>
              </a:cxn>
              <a:cxn ang="0">
                <a:pos x="1007" y="235"/>
              </a:cxn>
              <a:cxn ang="0">
                <a:pos x="1052" y="210"/>
              </a:cxn>
              <a:cxn ang="0">
                <a:pos x="1083" y="185"/>
              </a:cxn>
              <a:cxn ang="0">
                <a:pos x="1102" y="166"/>
              </a:cxn>
              <a:cxn ang="0">
                <a:pos x="1114" y="142"/>
              </a:cxn>
              <a:cxn ang="0">
                <a:pos x="1133" y="87"/>
              </a:cxn>
            </a:cxnLst>
            <a:rect l="0" t="0" r="r" b="b"/>
            <a:pathLst>
              <a:path w="1134" h="355">
                <a:moveTo>
                  <a:pt x="1133" y="87"/>
                </a:moveTo>
                <a:lnTo>
                  <a:pt x="1130" y="129"/>
                </a:lnTo>
                <a:lnTo>
                  <a:pt x="1126" y="144"/>
                </a:lnTo>
                <a:lnTo>
                  <a:pt x="1118" y="161"/>
                </a:lnTo>
                <a:lnTo>
                  <a:pt x="1111" y="175"/>
                </a:lnTo>
                <a:lnTo>
                  <a:pt x="1101" y="188"/>
                </a:lnTo>
                <a:lnTo>
                  <a:pt x="1090" y="201"/>
                </a:lnTo>
                <a:lnTo>
                  <a:pt x="1077" y="213"/>
                </a:lnTo>
                <a:lnTo>
                  <a:pt x="1061" y="227"/>
                </a:lnTo>
                <a:lnTo>
                  <a:pt x="1038" y="245"/>
                </a:lnTo>
                <a:lnTo>
                  <a:pt x="1017" y="258"/>
                </a:lnTo>
                <a:lnTo>
                  <a:pt x="993" y="271"/>
                </a:lnTo>
                <a:lnTo>
                  <a:pt x="974" y="280"/>
                </a:lnTo>
                <a:lnTo>
                  <a:pt x="951" y="291"/>
                </a:lnTo>
                <a:lnTo>
                  <a:pt x="933" y="298"/>
                </a:lnTo>
                <a:lnTo>
                  <a:pt x="908" y="306"/>
                </a:lnTo>
                <a:lnTo>
                  <a:pt x="885" y="313"/>
                </a:lnTo>
                <a:lnTo>
                  <a:pt x="860" y="320"/>
                </a:lnTo>
                <a:lnTo>
                  <a:pt x="840" y="325"/>
                </a:lnTo>
                <a:lnTo>
                  <a:pt x="811" y="332"/>
                </a:lnTo>
                <a:lnTo>
                  <a:pt x="779" y="339"/>
                </a:lnTo>
                <a:lnTo>
                  <a:pt x="748" y="343"/>
                </a:lnTo>
                <a:lnTo>
                  <a:pt x="721" y="347"/>
                </a:lnTo>
                <a:lnTo>
                  <a:pt x="689" y="350"/>
                </a:lnTo>
                <a:lnTo>
                  <a:pt x="656" y="353"/>
                </a:lnTo>
                <a:lnTo>
                  <a:pt x="613" y="354"/>
                </a:lnTo>
                <a:lnTo>
                  <a:pt x="577" y="353"/>
                </a:lnTo>
                <a:lnTo>
                  <a:pt x="546" y="351"/>
                </a:lnTo>
                <a:lnTo>
                  <a:pt x="515" y="349"/>
                </a:lnTo>
                <a:lnTo>
                  <a:pt x="481" y="345"/>
                </a:lnTo>
                <a:lnTo>
                  <a:pt x="453" y="342"/>
                </a:lnTo>
                <a:lnTo>
                  <a:pt x="427" y="337"/>
                </a:lnTo>
                <a:lnTo>
                  <a:pt x="393" y="330"/>
                </a:lnTo>
                <a:lnTo>
                  <a:pt x="355" y="321"/>
                </a:lnTo>
                <a:lnTo>
                  <a:pt x="325" y="312"/>
                </a:lnTo>
                <a:lnTo>
                  <a:pt x="299" y="304"/>
                </a:lnTo>
                <a:lnTo>
                  <a:pt x="274" y="294"/>
                </a:lnTo>
                <a:lnTo>
                  <a:pt x="254" y="285"/>
                </a:lnTo>
                <a:lnTo>
                  <a:pt x="231" y="274"/>
                </a:lnTo>
                <a:lnTo>
                  <a:pt x="203" y="260"/>
                </a:lnTo>
                <a:lnTo>
                  <a:pt x="182" y="246"/>
                </a:lnTo>
                <a:lnTo>
                  <a:pt x="159" y="231"/>
                </a:lnTo>
                <a:lnTo>
                  <a:pt x="127" y="200"/>
                </a:lnTo>
                <a:lnTo>
                  <a:pt x="107" y="174"/>
                </a:lnTo>
                <a:lnTo>
                  <a:pt x="92" y="146"/>
                </a:lnTo>
                <a:lnTo>
                  <a:pt x="84" y="124"/>
                </a:lnTo>
                <a:lnTo>
                  <a:pt x="79" y="95"/>
                </a:lnTo>
                <a:lnTo>
                  <a:pt x="0" y="95"/>
                </a:lnTo>
                <a:lnTo>
                  <a:pt x="180" y="0"/>
                </a:lnTo>
                <a:lnTo>
                  <a:pt x="363" y="97"/>
                </a:lnTo>
                <a:lnTo>
                  <a:pt x="282" y="96"/>
                </a:lnTo>
                <a:lnTo>
                  <a:pt x="287" y="125"/>
                </a:lnTo>
                <a:lnTo>
                  <a:pt x="297" y="146"/>
                </a:lnTo>
                <a:lnTo>
                  <a:pt x="312" y="169"/>
                </a:lnTo>
                <a:lnTo>
                  <a:pt x="345" y="200"/>
                </a:lnTo>
                <a:lnTo>
                  <a:pt x="367" y="214"/>
                </a:lnTo>
                <a:lnTo>
                  <a:pt x="391" y="228"/>
                </a:lnTo>
                <a:lnTo>
                  <a:pt x="418" y="240"/>
                </a:lnTo>
                <a:lnTo>
                  <a:pt x="444" y="251"/>
                </a:lnTo>
                <a:lnTo>
                  <a:pt x="469" y="261"/>
                </a:lnTo>
                <a:lnTo>
                  <a:pt x="497" y="268"/>
                </a:lnTo>
                <a:lnTo>
                  <a:pt x="530" y="277"/>
                </a:lnTo>
                <a:lnTo>
                  <a:pt x="568" y="285"/>
                </a:lnTo>
                <a:lnTo>
                  <a:pt x="604" y="290"/>
                </a:lnTo>
                <a:lnTo>
                  <a:pt x="637" y="293"/>
                </a:lnTo>
                <a:lnTo>
                  <a:pt x="678" y="295"/>
                </a:lnTo>
                <a:lnTo>
                  <a:pt x="717" y="296"/>
                </a:lnTo>
                <a:lnTo>
                  <a:pt x="744" y="295"/>
                </a:lnTo>
                <a:lnTo>
                  <a:pt x="773" y="294"/>
                </a:lnTo>
                <a:lnTo>
                  <a:pt x="806" y="290"/>
                </a:lnTo>
                <a:lnTo>
                  <a:pt x="840" y="285"/>
                </a:lnTo>
                <a:lnTo>
                  <a:pt x="871" y="280"/>
                </a:lnTo>
                <a:lnTo>
                  <a:pt x="901" y="273"/>
                </a:lnTo>
                <a:lnTo>
                  <a:pt x="946" y="260"/>
                </a:lnTo>
                <a:lnTo>
                  <a:pt x="975" y="249"/>
                </a:lnTo>
                <a:lnTo>
                  <a:pt x="1007" y="235"/>
                </a:lnTo>
                <a:lnTo>
                  <a:pt x="1034" y="221"/>
                </a:lnTo>
                <a:lnTo>
                  <a:pt x="1052" y="210"/>
                </a:lnTo>
                <a:lnTo>
                  <a:pt x="1069" y="198"/>
                </a:lnTo>
                <a:lnTo>
                  <a:pt x="1083" y="185"/>
                </a:lnTo>
                <a:lnTo>
                  <a:pt x="1093" y="176"/>
                </a:lnTo>
                <a:lnTo>
                  <a:pt x="1102" y="166"/>
                </a:lnTo>
                <a:lnTo>
                  <a:pt x="1109" y="153"/>
                </a:lnTo>
                <a:lnTo>
                  <a:pt x="1114" y="142"/>
                </a:lnTo>
                <a:lnTo>
                  <a:pt x="1122" y="127"/>
                </a:lnTo>
                <a:lnTo>
                  <a:pt x="1133" y="87"/>
                </a:lnTo>
              </a:path>
            </a:pathLst>
          </a:custGeom>
          <a:gradFill rotWithShape="0">
            <a:gsLst>
              <a:gs pos="0">
                <a:srgbClr val="000000"/>
              </a:gs>
              <a:gs pos="100000">
                <a:srgbClr val="66CCFF"/>
              </a:gs>
            </a:gsLst>
            <a:lin ang="0" scaled="1"/>
          </a:gradFill>
          <a:ln w="12700" cap="rnd" cmpd="sng">
            <a:solidFill>
              <a:srgbClr val="000000"/>
            </a:solidFill>
            <a:prstDash val="solid"/>
            <a:round/>
            <a:headEnd type="none" w="med" len="med"/>
            <a:tailEnd type="none" w="med" len="me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583"/>
                                        </p:tgtEl>
                                        <p:attrNameLst>
                                          <p:attrName>style.visibility</p:attrName>
                                        </p:attrNameLst>
                                      </p:cBhvr>
                                      <p:to>
                                        <p:strVal val="visible"/>
                                      </p:to>
                                    </p:set>
                                    <p:animEffect transition="in" filter="wipe(left)">
                                      <p:cBhvr>
                                        <p:cTn id="7" dur="500"/>
                                        <p:tgtEl>
                                          <p:spTgt spid="2358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3635"/>
                                        </p:tgtEl>
                                        <p:attrNameLst>
                                          <p:attrName>style.visibility</p:attrName>
                                        </p:attrNameLst>
                                      </p:cBhvr>
                                      <p:to>
                                        <p:strVal val="visible"/>
                                      </p:to>
                                    </p:set>
                                    <p:animEffect transition="in" filter="dissolve">
                                      <p:cBhvr>
                                        <p:cTn id="11" dur="500"/>
                                        <p:tgtEl>
                                          <p:spTgt spid="23635"/>
                                        </p:tgtEl>
                                      </p:cBhvr>
                                    </p:animEffect>
                                  </p:childTnLst>
                                </p:cTn>
                              </p:par>
                            </p:childTnLst>
                          </p:cTn>
                        </p:par>
                        <p:par>
                          <p:cTn id="12" fill="hold">
                            <p:stCondLst>
                              <p:cond delay="1000"/>
                            </p:stCondLst>
                            <p:childTnLst>
                              <p:par>
                                <p:cTn id="13" presetID="22" presetClass="entr" presetSubtype="8" fill="hold" grpId="0" nodeType="afterEffect">
                                  <p:stCondLst>
                                    <p:cond delay="1000"/>
                                  </p:stCondLst>
                                  <p:childTnLst>
                                    <p:set>
                                      <p:cBhvr>
                                        <p:cTn id="14" dur="1" fill="hold">
                                          <p:stCondLst>
                                            <p:cond delay="0"/>
                                          </p:stCondLst>
                                        </p:cTn>
                                        <p:tgtEl>
                                          <p:spTgt spid="23574"/>
                                        </p:tgtEl>
                                        <p:attrNameLst>
                                          <p:attrName>style.visibility</p:attrName>
                                        </p:attrNameLst>
                                      </p:cBhvr>
                                      <p:to>
                                        <p:strVal val="visible"/>
                                      </p:to>
                                    </p:set>
                                    <p:animEffect transition="in" filter="wipe(left)">
                                      <p:cBhvr>
                                        <p:cTn id="15" dur="500"/>
                                        <p:tgtEl>
                                          <p:spTgt spid="23574"/>
                                        </p:tgtEl>
                                      </p:cBhvr>
                                    </p:animEffect>
                                  </p:childTnLst>
                                </p:cTn>
                              </p:par>
                            </p:childTnLst>
                          </p:cTn>
                        </p:par>
                        <p:par>
                          <p:cTn id="16" fill="hold">
                            <p:stCondLst>
                              <p:cond delay="2500"/>
                            </p:stCondLst>
                            <p:childTnLst>
                              <p:par>
                                <p:cTn id="17" presetID="22" presetClass="entr" presetSubtype="8" fill="hold" grpId="0" nodeType="afterEffect">
                                  <p:stCondLst>
                                    <p:cond delay="1000"/>
                                  </p:stCondLst>
                                  <p:childTnLst>
                                    <p:set>
                                      <p:cBhvr>
                                        <p:cTn id="18" dur="1" fill="hold">
                                          <p:stCondLst>
                                            <p:cond delay="0"/>
                                          </p:stCondLst>
                                        </p:cTn>
                                        <p:tgtEl>
                                          <p:spTgt spid="23560"/>
                                        </p:tgtEl>
                                        <p:attrNameLst>
                                          <p:attrName>style.visibility</p:attrName>
                                        </p:attrNameLst>
                                      </p:cBhvr>
                                      <p:to>
                                        <p:strVal val="visible"/>
                                      </p:to>
                                    </p:set>
                                    <p:animEffect transition="in" filter="wipe(left)">
                                      <p:cBhvr>
                                        <p:cTn id="19" dur="500"/>
                                        <p:tgtEl>
                                          <p:spTgt spid="23560"/>
                                        </p:tgtEl>
                                      </p:cBhvr>
                                    </p:animEffect>
                                  </p:childTnLst>
                                </p:cTn>
                              </p:par>
                            </p:childTnLst>
                          </p:cTn>
                        </p:par>
                        <p:par>
                          <p:cTn id="20" fill="hold">
                            <p:stCondLst>
                              <p:cond delay="4000"/>
                            </p:stCondLst>
                            <p:childTnLst>
                              <p:par>
                                <p:cTn id="21" presetID="22" presetClass="entr" presetSubtype="2" fill="hold" grpId="0" nodeType="afterEffect">
                                  <p:stCondLst>
                                    <p:cond delay="1000"/>
                                  </p:stCondLst>
                                  <p:childTnLst>
                                    <p:set>
                                      <p:cBhvr>
                                        <p:cTn id="22" dur="1" fill="hold">
                                          <p:stCondLst>
                                            <p:cond delay="0"/>
                                          </p:stCondLst>
                                        </p:cTn>
                                        <p:tgtEl>
                                          <p:spTgt spid="23636"/>
                                        </p:tgtEl>
                                        <p:attrNameLst>
                                          <p:attrName>style.visibility</p:attrName>
                                        </p:attrNameLst>
                                      </p:cBhvr>
                                      <p:to>
                                        <p:strVal val="visible"/>
                                      </p:to>
                                    </p:set>
                                    <p:animEffect transition="in" filter="wipe(right)">
                                      <p:cBhvr>
                                        <p:cTn id="23" dur="500"/>
                                        <p:tgtEl>
                                          <p:spTgt spid="236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autoUpdateAnimBg="0"/>
      <p:bldP spid="23574" grpId="0" animBg="1"/>
      <p:bldP spid="23583" grpId="0" animBg="1"/>
      <p:bldP spid="23635" grpId="0" autoUpdateAnimBg="0"/>
      <p:bldP spid="2363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CB41C84-2635-4E47-A1EC-AE4BB9D47088}" type="slidenum">
              <a:rPr lang="en-US"/>
              <a:pPr/>
              <a:t>14</a:t>
            </a:fld>
            <a:endParaRPr lang="en-US"/>
          </a:p>
        </p:txBody>
      </p:sp>
      <p:sp>
        <p:nvSpPr>
          <p:cNvPr id="35842" name="Rectangle 2"/>
          <p:cNvSpPr>
            <a:spLocks noGrp="1" noChangeArrowheads="1"/>
          </p:cNvSpPr>
          <p:nvPr>
            <p:ph type="title"/>
          </p:nvPr>
        </p:nvSpPr>
        <p:spPr>
          <a:xfrm>
            <a:off x="1057275" y="787400"/>
            <a:ext cx="7543800" cy="609600"/>
          </a:xfrm>
        </p:spPr>
        <p:txBody>
          <a:bodyPr/>
          <a:lstStyle/>
          <a:p>
            <a:r>
              <a:rPr lang="en-US" sz="3200" i="1"/>
              <a:t>Different Approaches to Financing</a:t>
            </a:r>
          </a:p>
        </p:txBody>
      </p:sp>
      <p:sp>
        <p:nvSpPr>
          <p:cNvPr id="35843" name="Rectangle 3"/>
          <p:cNvSpPr>
            <a:spLocks noGrp="1" noChangeArrowheads="1"/>
          </p:cNvSpPr>
          <p:nvPr>
            <p:ph type="body" idx="1"/>
          </p:nvPr>
        </p:nvSpPr>
        <p:spPr>
          <a:xfrm>
            <a:off x="841375" y="1965325"/>
            <a:ext cx="7794625" cy="4654550"/>
          </a:xfrm>
        </p:spPr>
        <p:txBody>
          <a:bodyPr/>
          <a:lstStyle/>
          <a:p>
            <a:r>
              <a:rPr lang="en-US" sz="2800"/>
              <a:t>Conservative Approach</a:t>
            </a:r>
          </a:p>
          <a:p>
            <a:pPr lvl="1"/>
            <a:r>
              <a:rPr lang="en-US" sz="2400"/>
              <a:t>Finance all fixed assets, permanent current assets, and some temporary with LT debt or equity.  ST financing is used for the remaining temp. current assets.</a:t>
            </a:r>
          </a:p>
          <a:p>
            <a:pPr lvl="1"/>
            <a:r>
              <a:rPr lang="en-US" sz="2400"/>
              <a:t>Lower risk, lower return</a:t>
            </a:r>
          </a:p>
          <a:p>
            <a:pPr lvl="1">
              <a:buFontTx/>
              <a:buNone/>
            </a:pPr>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left)">
                                      <p:cBhvr>
                                        <p:cTn id="7" dur="500"/>
                                        <p:tgtEl>
                                          <p:spTgt spid="35843">
                                            <p:txEl>
                                              <p:pRg st="0" end="0"/>
                                            </p:txEl>
                                          </p:spTgt>
                                        </p:tgtEl>
                                      </p:cBhvr>
                                    </p:animEffect>
                                  </p:childTnLst>
                                  <p:subTnLst>
                                    <p:animClr clrSpc="rgb" dir="cw">
                                      <p:cBhvr override="childStyle">
                                        <p:cTn dur="1" fill="hold" display="0" masterRel="nextClick" afterEffect="1"/>
                                        <p:tgtEl>
                                          <p:spTgt spid="35843">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wipe(left)">
                                      <p:cBhvr>
                                        <p:cTn id="12" dur="5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wipe(left)">
                                      <p:cBhvr>
                                        <p:cTn id="17" dur="5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3"/>
          <p:cNvSpPr>
            <a:spLocks noGrp="1"/>
          </p:cNvSpPr>
          <p:nvPr>
            <p:ph type="sldNum" sz="quarter" idx="12"/>
          </p:nvPr>
        </p:nvSpPr>
        <p:spPr/>
        <p:txBody>
          <a:bodyPr/>
          <a:lstStyle/>
          <a:p>
            <a:fld id="{A8695757-744D-44DB-BBAA-3D72FB54468B}" type="slidenum">
              <a:rPr lang="en-US"/>
              <a:pPr/>
              <a:t>15</a:t>
            </a:fld>
            <a:endParaRPr lang="en-US"/>
          </a:p>
        </p:txBody>
      </p:sp>
      <p:sp>
        <p:nvSpPr>
          <p:cNvPr id="39938" name="Freeform 2"/>
          <p:cNvSpPr>
            <a:spLocks/>
          </p:cNvSpPr>
          <p:nvPr/>
        </p:nvSpPr>
        <p:spPr bwMode="auto">
          <a:xfrm>
            <a:off x="2659063" y="2420938"/>
            <a:ext cx="2465387" cy="349250"/>
          </a:xfrm>
          <a:custGeom>
            <a:avLst/>
            <a:gdLst/>
            <a:ahLst/>
            <a:cxnLst>
              <a:cxn ang="0">
                <a:pos x="0" y="507"/>
              </a:cxn>
              <a:cxn ang="0">
                <a:pos x="2883" y="507"/>
              </a:cxn>
              <a:cxn ang="0">
                <a:pos x="2502" y="463"/>
              </a:cxn>
              <a:cxn ang="0">
                <a:pos x="2268" y="361"/>
              </a:cxn>
              <a:cxn ang="0">
                <a:pos x="1975" y="200"/>
              </a:cxn>
              <a:cxn ang="0">
                <a:pos x="1697" y="68"/>
              </a:cxn>
              <a:cxn ang="0">
                <a:pos x="1453" y="0"/>
              </a:cxn>
              <a:cxn ang="0">
                <a:pos x="1317" y="24"/>
              </a:cxn>
              <a:cxn ang="0">
                <a:pos x="1156" y="83"/>
              </a:cxn>
              <a:cxn ang="0">
                <a:pos x="943" y="150"/>
              </a:cxn>
              <a:cxn ang="0">
                <a:pos x="757" y="270"/>
              </a:cxn>
              <a:cxn ang="0">
                <a:pos x="600" y="375"/>
              </a:cxn>
              <a:cxn ang="0">
                <a:pos x="307" y="463"/>
              </a:cxn>
              <a:cxn ang="0">
                <a:pos x="0" y="507"/>
              </a:cxn>
            </a:cxnLst>
            <a:rect l="0" t="0" r="r" b="b"/>
            <a:pathLst>
              <a:path w="2884" h="508">
                <a:moveTo>
                  <a:pt x="0" y="507"/>
                </a:moveTo>
                <a:lnTo>
                  <a:pt x="2883" y="507"/>
                </a:lnTo>
                <a:lnTo>
                  <a:pt x="2502" y="463"/>
                </a:lnTo>
                <a:lnTo>
                  <a:pt x="2268" y="361"/>
                </a:lnTo>
                <a:lnTo>
                  <a:pt x="1975" y="200"/>
                </a:lnTo>
                <a:lnTo>
                  <a:pt x="1697" y="68"/>
                </a:lnTo>
                <a:lnTo>
                  <a:pt x="1453" y="0"/>
                </a:lnTo>
                <a:lnTo>
                  <a:pt x="1317" y="24"/>
                </a:lnTo>
                <a:lnTo>
                  <a:pt x="1156" y="83"/>
                </a:lnTo>
                <a:lnTo>
                  <a:pt x="943" y="150"/>
                </a:lnTo>
                <a:lnTo>
                  <a:pt x="757" y="270"/>
                </a:lnTo>
                <a:lnTo>
                  <a:pt x="600" y="375"/>
                </a:lnTo>
                <a:lnTo>
                  <a:pt x="307" y="463"/>
                </a:lnTo>
                <a:lnTo>
                  <a:pt x="0" y="507"/>
                </a:lnTo>
              </a:path>
            </a:pathLst>
          </a:custGeom>
          <a:gradFill rotWithShape="0">
            <a:gsLst>
              <a:gs pos="0">
                <a:srgbClr val="00FF00">
                  <a:gamma/>
                  <a:shade val="29804"/>
                  <a:invGamma/>
                </a:srgbClr>
              </a:gs>
              <a:gs pos="50000">
                <a:srgbClr val="00FF00"/>
              </a:gs>
              <a:gs pos="100000">
                <a:srgbClr val="00FF00">
                  <a:gamma/>
                  <a:shade val="29804"/>
                  <a:invGamma/>
                </a:srgbClr>
              </a:gs>
            </a:gsLst>
            <a:lin ang="5400000" scaled="1"/>
          </a:gradFill>
          <a:ln w="12700" cap="rnd" cmpd="sng">
            <a:noFill/>
            <a:prstDash val="solid"/>
            <a:round/>
            <a:headEnd type="none" w="med" len="med"/>
            <a:tailEnd type="none" w="med" len="med"/>
          </a:ln>
          <a:effectLst/>
        </p:spPr>
        <p:txBody>
          <a:bodyPr/>
          <a:lstStyle/>
          <a:p>
            <a:endParaRPr lang="en-US"/>
          </a:p>
        </p:txBody>
      </p:sp>
      <p:grpSp>
        <p:nvGrpSpPr>
          <p:cNvPr id="39939" name="Group 3"/>
          <p:cNvGrpSpPr>
            <a:grpSpLocks/>
          </p:cNvGrpSpPr>
          <p:nvPr/>
        </p:nvGrpSpPr>
        <p:grpSpPr bwMode="auto">
          <a:xfrm>
            <a:off x="1533525" y="2751138"/>
            <a:ext cx="4903788" cy="2740025"/>
            <a:chOff x="966" y="1733"/>
            <a:chExt cx="3089" cy="1726"/>
          </a:xfrm>
        </p:grpSpPr>
        <p:sp>
          <p:nvSpPr>
            <p:cNvPr id="39940" name="Rectangle 4"/>
            <p:cNvSpPr>
              <a:spLocks noChangeArrowheads="1"/>
            </p:cNvSpPr>
            <p:nvPr/>
          </p:nvSpPr>
          <p:spPr bwMode="auto">
            <a:xfrm>
              <a:off x="966" y="2067"/>
              <a:ext cx="3089" cy="1392"/>
            </a:xfrm>
            <a:prstGeom prst="rect">
              <a:avLst/>
            </a:prstGeom>
            <a:gradFill rotWithShape="0">
              <a:gsLst>
                <a:gs pos="0">
                  <a:srgbClr val="F95AB7"/>
                </a:gs>
                <a:gs pos="100000">
                  <a:srgbClr val="F95AB7">
                    <a:gamma/>
                    <a:shade val="29804"/>
                    <a:invGamma/>
                  </a:srgbClr>
                </a:gs>
              </a:gsLst>
              <a:lin ang="5400000" scaled="1"/>
            </a:gradFill>
            <a:ln w="12700">
              <a:noFill/>
              <a:miter lim="800000"/>
              <a:headEnd/>
              <a:tailEnd/>
            </a:ln>
            <a:effectLst/>
          </p:spPr>
          <p:txBody>
            <a:bodyPr wrap="none" anchor="ctr"/>
            <a:lstStyle/>
            <a:p>
              <a:endParaRPr lang="en-US"/>
            </a:p>
          </p:txBody>
        </p:sp>
        <p:sp>
          <p:nvSpPr>
            <p:cNvPr id="39941" name="Rectangle 5"/>
            <p:cNvSpPr>
              <a:spLocks noChangeArrowheads="1"/>
            </p:cNvSpPr>
            <p:nvPr/>
          </p:nvSpPr>
          <p:spPr bwMode="auto">
            <a:xfrm>
              <a:off x="1839" y="1751"/>
              <a:ext cx="1195" cy="334"/>
            </a:xfrm>
            <a:prstGeom prst="rect">
              <a:avLst/>
            </a:prstGeom>
            <a:gradFill rotWithShape="0">
              <a:gsLst>
                <a:gs pos="0">
                  <a:srgbClr val="F95AB7">
                    <a:gamma/>
                    <a:shade val="29804"/>
                    <a:invGamma/>
                  </a:srgbClr>
                </a:gs>
                <a:gs pos="100000">
                  <a:srgbClr val="F95AB7"/>
                </a:gs>
              </a:gsLst>
              <a:lin ang="5400000" scaled="1"/>
            </a:gradFill>
            <a:ln w="12700">
              <a:noFill/>
              <a:miter lim="800000"/>
              <a:headEnd/>
              <a:tailEnd/>
            </a:ln>
            <a:effectLst/>
          </p:spPr>
          <p:txBody>
            <a:bodyPr wrap="none" anchor="ctr"/>
            <a:lstStyle/>
            <a:p>
              <a:endParaRPr lang="en-US"/>
            </a:p>
          </p:txBody>
        </p:sp>
        <p:sp>
          <p:nvSpPr>
            <p:cNvPr id="39942" name="Freeform 6"/>
            <p:cNvSpPr>
              <a:spLocks/>
            </p:cNvSpPr>
            <p:nvPr/>
          </p:nvSpPr>
          <p:spPr bwMode="auto">
            <a:xfrm>
              <a:off x="2106" y="1751"/>
              <a:ext cx="1683" cy="301"/>
            </a:xfrm>
            <a:custGeom>
              <a:avLst/>
              <a:gdLst/>
              <a:ahLst/>
              <a:cxnLst>
                <a:cxn ang="0">
                  <a:pos x="0" y="507"/>
                </a:cxn>
                <a:cxn ang="0">
                  <a:pos x="2883" y="507"/>
                </a:cxn>
                <a:cxn ang="0">
                  <a:pos x="2502" y="463"/>
                </a:cxn>
                <a:cxn ang="0">
                  <a:pos x="2268" y="361"/>
                </a:cxn>
                <a:cxn ang="0">
                  <a:pos x="1975" y="200"/>
                </a:cxn>
                <a:cxn ang="0">
                  <a:pos x="1697" y="68"/>
                </a:cxn>
                <a:cxn ang="0">
                  <a:pos x="1453" y="0"/>
                </a:cxn>
                <a:cxn ang="0">
                  <a:pos x="1317" y="24"/>
                </a:cxn>
                <a:cxn ang="0">
                  <a:pos x="1156" y="83"/>
                </a:cxn>
                <a:cxn ang="0">
                  <a:pos x="943" y="150"/>
                </a:cxn>
                <a:cxn ang="0">
                  <a:pos x="757" y="270"/>
                </a:cxn>
                <a:cxn ang="0">
                  <a:pos x="600" y="375"/>
                </a:cxn>
                <a:cxn ang="0">
                  <a:pos x="307" y="463"/>
                </a:cxn>
                <a:cxn ang="0">
                  <a:pos x="0" y="507"/>
                </a:cxn>
              </a:cxnLst>
              <a:rect l="0" t="0" r="r" b="b"/>
              <a:pathLst>
                <a:path w="2884" h="508">
                  <a:moveTo>
                    <a:pt x="0" y="507"/>
                  </a:moveTo>
                  <a:lnTo>
                    <a:pt x="2883" y="507"/>
                  </a:lnTo>
                  <a:lnTo>
                    <a:pt x="2502" y="463"/>
                  </a:lnTo>
                  <a:lnTo>
                    <a:pt x="2268" y="361"/>
                  </a:lnTo>
                  <a:lnTo>
                    <a:pt x="1975" y="200"/>
                  </a:lnTo>
                  <a:lnTo>
                    <a:pt x="1697" y="68"/>
                  </a:lnTo>
                  <a:lnTo>
                    <a:pt x="1453" y="0"/>
                  </a:lnTo>
                  <a:lnTo>
                    <a:pt x="1317" y="24"/>
                  </a:lnTo>
                  <a:lnTo>
                    <a:pt x="1156" y="83"/>
                  </a:lnTo>
                  <a:lnTo>
                    <a:pt x="943" y="150"/>
                  </a:lnTo>
                  <a:lnTo>
                    <a:pt x="757" y="270"/>
                  </a:lnTo>
                  <a:lnTo>
                    <a:pt x="600" y="375"/>
                  </a:lnTo>
                  <a:lnTo>
                    <a:pt x="307" y="463"/>
                  </a:lnTo>
                  <a:lnTo>
                    <a:pt x="0" y="507"/>
                  </a:lnTo>
                </a:path>
              </a:pathLst>
            </a:custGeom>
            <a:gradFill rotWithShape="0">
              <a:gsLst>
                <a:gs pos="0">
                  <a:srgbClr val="F95AB7">
                    <a:gamma/>
                    <a:shade val="46275"/>
                    <a:invGamma/>
                  </a:srgbClr>
                </a:gs>
                <a:gs pos="100000">
                  <a:srgbClr val="F95AB7"/>
                </a:gs>
              </a:gsLst>
              <a:lin ang="5400000" scaled="1"/>
            </a:gradFill>
            <a:ln w="12700" cap="rnd" cmpd="sng">
              <a:noFill/>
              <a:prstDash val="solid"/>
              <a:round/>
              <a:headEnd type="none" w="med" len="med"/>
              <a:tailEnd type="none" w="med" len="med"/>
            </a:ln>
            <a:effectLst/>
          </p:spPr>
          <p:txBody>
            <a:bodyPr/>
            <a:lstStyle/>
            <a:p>
              <a:endParaRPr lang="en-US"/>
            </a:p>
          </p:txBody>
        </p:sp>
        <p:sp>
          <p:nvSpPr>
            <p:cNvPr id="39943" name="Freeform 7"/>
            <p:cNvSpPr>
              <a:spLocks/>
            </p:cNvSpPr>
            <p:nvPr/>
          </p:nvSpPr>
          <p:spPr bwMode="auto">
            <a:xfrm>
              <a:off x="1141" y="1733"/>
              <a:ext cx="1739" cy="334"/>
            </a:xfrm>
            <a:custGeom>
              <a:avLst/>
              <a:gdLst/>
              <a:ahLst/>
              <a:cxnLst>
                <a:cxn ang="0">
                  <a:pos x="0" y="507"/>
                </a:cxn>
                <a:cxn ang="0">
                  <a:pos x="2883" y="507"/>
                </a:cxn>
                <a:cxn ang="0">
                  <a:pos x="2502" y="463"/>
                </a:cxn>
                <a:cxn ang="0">
                  <a:pos x="2268" y="361"/>
                </a:cxn>
                <a:cxn ang="0">
                  <a:pos x="1975" y="200"/>
                </a:cxn>
                <a:cxn ang="0">
                  <a:pos x="1697" y="68"/>
                </a:cxn>
                <a:cxn ang="0">
                  <a:pos x="1453" y="0"/>
                </a:cxn>
                <a:cxn ang="0">
                  <a:pos x="1317" y="24"/>
                </a:cxn>
                <a:cxn ang="0">
                  <a:pos x="1156" y="83"/>
                </a:cxn>
                <a:cxn ang="0">
                  <a:pos x="943" y="150"/>
                </a:cxn>
                <a:cxn ang="0">
                  <a:pos x="757" y="270"/>
                </a:cxn>
                <a:cxn ang="0">
                  <a:pos x="600" y="375"/>
                </a:cxn>
                <a:cxn ang="0">
                  <a:pos x="307" y="463"/>
                </a:cxn>
                <a:cxn ang="0">
                  <a:pos x="0" y="507"/>
                </a:cxn>
              </a:cxnLst>
              <a:rect l="0" t="0" r="r" b="b"/>
              <a:pathLst>
                <a:path w="2884" h="508">
                  <a:moveTo>
                    <a:pt x="0" y="507"/>
                  </a:moveTo>
                  <a:lnTo>
                    <a:pt x="2883" y="507"/>
                  </a:lnTo>
                  <a:lnTo>
                    <a:pt x="2502" y="463"/>
                  </a:lnTo>
                  <a:lnTo>
                    <a:pt x="2268" y="361"/>
                  </a:lnTo>
                  <a:lnTo>
                    <a:pt x="1975" y="200"/>
                  </a:lnTo>
                  <a:lnTo>
                    <a:pt x="1697" y="68"/>
                  </a:lnTo>
                  <a:lnTo>
                    <a:pt x="1453" y="0"/>
                  </a:lnTo>
                  <a:lnTo>
                    <a:pt x="1317" y="24"/>
                  </a:lnTo>
                  <a:lnTo>
                    <a:pt x="1156" y="83"/>
                  </a:lnTo>
                  <a:lnTo>
                    <a:pt x="943" y="150"/>
                  </a:lnTo>
                  <a:lnTo>
                    <a:pt x="757" y="270"/>
                  </a:lnTo>
                  <a:lnTo>
                    <a:pt x="600" y="375"/>
                  </a:lnTo>
                  <a:lnTo>
                    <a:pt x="307" y="463"/>
                  </a:lnTo>
                  <a:lnTo>
                    <a:pt x="0" y="507"/>
                  </a:lnTo>
                </a:path>
              </a:pathLst>
            </a:custGeom>
            <a:gradFill rotWithShape="0">
              <a:gsLst>
                <a:gs pos="0">
                  <a:srgbClr val="F95AB7">
                    <a:gamma/>
                    <a:shade val="46275"/>
                    <a:invGamma/>
                  </a:srgbClr>
                </a:gs>
                <a:gs pos="100000">
                  <a:srgbClr val="F95AB7"/>
                </a:gs>
              </a:gsLst>
              <a:lin ang="5400000" scaled="1"/>
            </a:gradFill>
            <a:ln w="12700" cap="rnd" cmpd="sng">
              <a:noFill/>
              <a:prstDash val="solid"/>
              <a:round/>
              <a:headEnd type="none" w="med" len="med"/>
              <a:tailEnd type="none" w="med" len="med"/>
            </a:ln>
            <a:effectLst/>
          </p:spPr>
          <p:txBody>
            <a:bodyPr/>
            <a:lstStyle/>
            <a:p>
              <a:endParaRPr lang="en-US"/>
            </a:p>
          </p:txBody>
        </p:sp>
      </p:grpSp>
      <p:sp>
        <p:nvSpPr>
          <p:cNvPr id="39944" name="Rectangle 8"/>
          <p:cNvSpPr>
            <a:spLocks noChangeArrowheads="1"/>
          </p:cNvSpPr>
          <p:nvPr/>
        </p:nvSpPr>
        <p:spPr bwMode="auto">
          <a:xfrm>
            <a:off x="1276350" y="336550"/>
            <a:ext cx="6226175" cy="1187450"/>
          </a:xfrm>
          <a:prstGeom prst="rect">
            <a:avLst/>
          </a:prstGeom>
          <a:noFill/>
          <a:ln w="12700">
            <a:noFill/>
            <a:miter lim="800000"/>
            <a:headEnd/>
            <a:tailEnd/>
          </a:ln>
          <a:effectLst/>
        </p:spPr>
        <p:txBody>
          <a:bodyPr wrap="none" lIns="90488" tIns="44450" rIns="90488" bIns="44450">
            <a:spAutoFit/>
          </a:bodyPr>
          <a:lstStyle/>
          <a:p>
            <a:r>
              <a:rPr lang="en-US" sz="3600" b="1">
                <a:solidFill>
                  <a:schemeClr val="tx2"/>
                </a:solidFill>
                <a:effectLst>
                  <a:outerShdw blurRad="38100" dist="38100" dir="2700000" algn="tl">
                    <a:srgbClr val="000000"/>
                  </a:outerShdw>
                </a:effectLst>
                <a:latin typeface="Arial" charset="0"/>
              </a:rPr>
              <a:t>Financing Current Assets:</a:t>
            </a:r>
          </a:p>
          <a:p>
            <a:r>
              <a:rPr lang="en-US" sz="3600" b="1">
                <a:solidFill>
                  <a:schemeClr val="tx2"/>
                </a:solidFill>
                <a:effectLst>
                  <a:outerShdw blurRad="38100" dist="38100" dir="2700000" algn="tl">
                    <a:srgbClr val="000000"/>
                  </a:outerShdw>
                </a:effectLst>
                <a:latin typeface="Arial" charset="0"/>
              </a:rPr>
              <a:t>	Conservative Approach</a:t>
            </a:r>
          </a:p>
        </p:txBody>
      </p:sp>
      <p:sp>
        <p:nvSpPr>
          <p:cNvPr id="39945" name="Line 9"/>
          <p:cNvSpPr>
            <a:spLocks noChangeShapeType="1"/>
          </p:cNvSpPr>
          <p:nvPr/>
        </p:nvSpPr>
        <p:spPr bwMode="auto">
          <a:xfrm>
            <a:off x="1565275" y="3916363"/>
            <a:ext cx="4879975" cy="0"/>
          </a:xfrm>
          <a:prstGeom prst="line">
            <a:avLst/>
          </a:prstGeom>
          <a:noFill/>
          <a:ln w="12700">
            <a:solidFill>
              <a:schemeClr val="tx1"/>
            </a:solidFill>
            <a:round/>
            <a:headEnd/>
            <a:tailEnd/>
          </a:ln>
          <a:effectLst/>
        </p:spPr>
        <p:txBody>
          <a:bodyPr wrap="none" anchor="ctr"/>
          <a:lstStyle/>
          <a:p>
            <a:endParaRPr lang="en-US"/>
          </a:p>
        </p:txBody>
      </p:sp>
      <p:grpSp>
        <p:nvGrpSpPr>
          <p:cNvPr id="39946" name="Group 10"/>
          <p:cNvGrpSpPr>
            <a:grpSpLocks/>
          </p:cNvGrpSpPr>
          <p:nvPr/>
        </p:nvGrpSpPr>
        <p:grpSpPr bwMode="auto">
          <a:xfrm>
            <a:off x="142875" y="1554163"/>
            <a:ext cx="8582025" cy="4295775"/>
            <a:chOff x="90" y="979"/>
            <a:chExt cx="5406" cy="2706"/>
          </a:xfrm>
        </p:grpSpPr>
        <p:grpSp>
          <p:nvGrpSpPr>
            <p:cNvPr id="39947" name="Group 11"/>
            <p:cNvGrpSpPr>
              <a:grpSpLocks/>
            </p:cNvGrpSpPr>
            <p:nvPr/>
          </p:nvGrpSpPr>
          <p:grpSpPr bwMode="auto">
            <a:xfrm>
              <a:off x="90" y="979"/>
              <a:ext cx="5406" cy="2706"/>
              <a:chOff x="90" y="979"/>
              <a:chExt cx="5406" cy="2706"/>
            </a:xfrm>
          </p:grpSpPr>
          <p:sp>
            <p:nvSpPr>
              <p:cNvPr id="39948" name="Rectangle 12"/>
              <p:cNvSpPr>
                <a:spLocks noChangeArrowheads="1"/>
              </p:cNvSpPr>
              <p:nvPr/>
            </p:nvSpPr>
            <p:spPr bwMode="auto">
              <a:xfrm>
                <a:off x="3508" y="1686"/>
                <a:ext cx="1988" cy="248"/>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39949" name="Line 13"/>
              <p:cNvSpPr>
                <a:spLocks noChangeShapeType="1"/>
              </p:cNvSpPr>
              <p:nvPr/>
            </p:nvSpPr>
            <p:spPr bwMode="auto">
              <a:xfrm>
                <a:off x="952" y="1529"/>
                <a:ext cx="1529" cy="0"/>
              </a:xfrm>
              <a:prstGeom prst="line">
                <a:avLst/>
              </a:prstGeom>
              <a:noFill/>
              <a:ln w="12700">
                <a:solidFill>
                  <a:schemeClr val="tx1"/>
                </a:solidFill>
                <a:prstDash val="lgDash"/>
                <a:round/>
                <a:headEnd/>
                <a:tailEnd/>
              </a:ln>
              <a:effectLst/>
            </p:spPr>
            <p:txBody>
              <a:bodyPr wrap="none" anchor="ctr"/>
              <a:lstStyle/>
              <a:p>
                <a:endParaRPr lang="en-US"/>
              </a:p>
            </p:txBody>
          </p:sp>
          <p:sp>
            <p:nvSpPr>
              <p:cNvPr id="39950" name="Freeform 14"/>
              <p:cNvSpPr>
                <a:spLocks/>
              </p:cNvSpPr>
              <p:nvPr/>
            </p:nvSpPr>
            <p:spPr bwMode="auto">
              <a:xfrm>
                <a:off x="982" y="1534"/>
                <a:ext cx="3264" cy="518"/>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39951" name="Group 15"/>
              <p:cNvGrpSpPr>
                <a:grpSpLocks/>
              </p:cNvGrpSpPr>
              <p:nvPr/>
            </p:nvGrpSpPr>
            <p:grpSpPr bwMode="auto">
              <a:xfrm>
                <a:off x="90" y="979"/>
                <a:ext cx="5317" cy="2706"/>
                <a:chOff x="90" y="979"/>
                <a:chExt cx="5317" cy="2706"/>
              </a:xfrm>
            </p:grpSpPr>
            <p:sp>
              <p:nvSpPr>
                <p:cNvPr id="39952" name="Freeform 16"/>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39953" name="Line 17"/>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39954" name="Rectangle 18"/>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39955" name="Rectangle 19"/>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a:effectLst>
                        <a:outerShdw blurRad="38100" dist="38100" dir="2700000" algn="tl">
                          <a:srgbClr val="000000"/>
                        </a:outerShdw>
                      </a:effectLst>
                      <a:latin typeface="Arial" charset="0"/>
                    </a:rPr>
                    <a:t>Total Assets</a:t>
                  </a:r>
                </a:p>
              </p:txBody>
            </p:sp>
            <p:sp>
              <p:nvSpPr>
                <p:cNvPr id="39956" name="Rectangle 20"/>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39957" name="Rectangle 21"/>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39958" name="Rectangle 22"/>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39959" name="Rectangle 23"/>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39960" name="Rectangle 24"/>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39961" name="Rectangle 25"/>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39962" name="Line 26"/>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39963" name="Rectangle 27"/>
              <p:cNvSpPr>
                <a:spLocks noChangeArrowheads="1"/>
              </p:cNvSpPr>
              <p:nvPr/>
            </p:nvSpPr>
            <p:spPr bwMode="auto">
              <a:xfrm>
                <a:off x="351" y="1400"/>
                <a:ext cx="595"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grpSp>
        <p:sp>
          <p:nvSpPr>
            <p:cNvPr id="39964" name="Rectangle 28"/>
            <p:cNvSpPr>
              <a:spLocks noChangeArrowheads="1"/>
            </p:cNvSpPr>
            <p:nvPr/>
          </p:nvSpPr>
          <p:spPr bwMode="auto">
            <a:xfrm>
              <a:off x="3508" y="1686"/>
              <a:ext cx="1988" cy="248"/>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39965" name="Line 29"/>
            <p:cNvSpPr>
              <a:spLocks noChangeShapeType="1"/>
            </p:cNvSpPr>
            <p:nvPr/>
          </p:nvSpPr>
          <p:spPr bwMode="auto">
            <a:xfrm>
              <a:off x="952" y="1529"/>
              <a:ext cx="1529" cy="0"/>
            </a:xfrm>
            <a:prstGeom prst="line">
              <a:avLst/>
            </a:prstGeom>
            <a:noFill/>
            <a:ln w="12700">
              <a:solidFill>
                <a:schemeClr val="tx1"/>
              </a:solidFill>
              <a:prstDash val="lgDash"/>
              <a:round/>
              <a:headEnd/>
              <a:tailEnd/>
            </a:ln>
            <a:effectLst/>
          </p:spPr>
          <p:txBody>
            <a:bodyPr wrap="none" anchor="ctr"/>
            <a:lstStyle/>
            <a:p>
              <a:endParaRPr lang="en-US"/>
            </a:p>
          </p:txBody>
        </p:sp>
        <p:sp>
          <p:nvSpPr>
            <p:cNvPr id="39966" name="Freeform 30"/>
            <p:cNvSpPr>
              <a:spLocks/>
            </p:cNvSpPr>
            <p:nvPr/>
          </p:nvSpPr>
          <p:spPr bwMode="auto">
            <a:xfrm>
              <a:off x="982" y="1534"/>
              <a:ext cx="3264" cy="518"/>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39967" name="Group 31"/>
            <p:cNvGrpSpPr>
              <a:grpSpLocks/>
            </p:cNvGrpSpPr>
            <p:nvPr/>
          </p:nvGrpSpPr>
          <p:grpSpPr bwMode="auto">
            <a:xfrm>
              <a:off x="90" y="979"/>
              <a:ext cx="5317" cy="2706"/>
              <a:chOff x="90" y="979"/>
              <a:chExt cx="5317" cy="2706"/>
            </a:xfrm>
          </p:grpSpPr>
          <p:sp>
            <p:nvSpPr>
              <p:cNvPr id="39968" name="Freeform 32"/>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39969" name="Line 33"/>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39970" name="Rectangle 34"/>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39971" name="Rectangle 35"/>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i="1">
                    <a:effectLst>
                      <a:outerShdw blurRad="38100" dist="38100" dir="2700000" algn="tl">
                        <a:srgbClr val="000000"/>
                      </a:outerShdw>
                    </a:effectLst>
                    <a:latin typeface="Arial" charset="0"/>
                  </a:rPr>
                  <a:t>Total Assets</a:t>
                </a:r>
              </a:p>
            </p:txBody>
          </p:sp>
          <p:sp>
            <p:nvSpPr>
              <p:cNvPr id="39972" name="Rectangle 36"/>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39973" name="Rectangle 37"/>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39974" name="Rectangle 38"/>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39975" name="Rectangle 39"/>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39976" name="Rectangle 40"/>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39977" name="Rectangle 41"/>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39978" name="Line 42"/>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39979" name="Rectangle 43"/>
            <p:cNvSpPr>
              <a:spLocks noChangeArrowheads="1"/>
            </p:cNvSpPr>
            <p:nvPr/>
          </p:nvSpPr>
          <p:spPr bwMode="auto">
            <a:xfrm>
              <a:off x="351" y="1400"/>
              <a:ext cx="595"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sp>
          <p:nvSpPr>
            <p:cNvPr id="39980" name="Freeform 44"/>
            <p:cNvSpPr>
              <a:spLocks/>
            </p:cNvSpPr>
            <p:nvPr/>
          </p:nvSpPr>
          <p:spPr bwMode="auto">
            <a:xfrm rot="637995" flipV="1">
              <a:off x="2796" y="1559"/>
              <a:ext cx="1100" cy="153"/>
            </a:xfrm>
            <a:custGeom>
              <a:avLst/>
              <a:gdLst/>
              <a:ahLst/>
              <a:cxnLst>
                <a:cxn ang="0">
                  <a:pos x="1130" y="129"/>
                </a:cxn>
                <a:cxn ang="0">
                  <a:pos x="1118" y="161"/>
                </a:cxn>
                <a:cxn ang="0">
                  <a:pos x="1101" y="188"/>
                </a:cxn>
                <a:cxn ang="0">
                  <a:pos x="1077" y="213"/>
                </a:cxn>
                <a:cxn ang="0">
                  <a:pos x="1038" y="245"/>
                </a:cxn>
                <a:cxn ang="0">
                  <a:pos x="993" y="271"/>
                </a:cxn>
                <a:cxn ang="0">
                  <a:pos x="951" y="291"/>
                </a:cxn>
                <a:cxn ang="0">
                  <a:pos x="908" y="306"/>
                </a:cxn>
                <a:cxn ang="0">
                  <a:pos x="860" y="320"/>
                </a:cxn>
                <a:cxn ang="0">
                  <a:pos x="811" y="332"/>
                </a:cxn>
                <a:cxn ang="0">
                  <a:pos x="748" y="343"/>
                </a:cxn>
                <a:cxn ang="0">
                  <a:pos x="689" y="350"/>
                </a:cxn>
                <a:cxn ang="0">
                  <a:pos x="613" y="354"/>
                </a:cxn>
                <a:cxn ang="0">
                  <a:pos x="546" y="351"/>
                </a:cxn>
                <a:cxn ang="0">
                  <a:pos x="481" y="345"/>
                </a:cxn>
                <a:cxn ang="0">
                  <a:pos x="427" y="337"/>
                </a:cxn>
                <a:cxn ang="0">
                  <a:pos x="355" y="321"/>
                </a:cxn>
                <a:cxn ang="0">
                  <a:pos x="299" y="304"/>
                </a:cxn>
                <a:cxn ang="0">
                  <a:pos x="254" y="285"/>
                </a:cxn>
                <a:cxn ang="0">
                  <a:pos x="203" y="260"/>
                </a:cxn>
                <a:cxn ang="0">
                  <a:pos x="159" y="231"/>
                </a:cxn>
                <a:cxn ang="0">
                  <a:pos x="107" y="174"/>
                </a:cxn>
                <a:cxn ang="0">
                  <a:pos x="84" y="124"/>
                </a:cxn>
                <a:cxn ang="0">
                  <a:pos x="0" y="95"/>
                </a:cxn>
                <a:cxn ang="0">
                  <a:pos x="363" y="97"/>
                </a:cxn>
                <a:cxn ang="0">
                  <a:pos x="287" y="125"/>
                </a:cxn>
                <a:cxn ang="0">
                  <a:pos x="312" y="169"/>
                </a:cxn>
                <a:cxn ang="0">
                  <a:pos x="367" y="214"/>
                </a:cxn>
                <a:cxn ang="0">
                  <a:pos x="418" y="240"/>
                </a:cxn>
                <a:cxn ang="0">
                  <a:pos x="469" y="261"/>
                </a:cxn>
                <a:cxn ang="0">
                  <a:pos x="530" y="277"/>
                </a:cxn>
                <a:cxn ang="0">
                  <a:pos x="604" y="290"/>
                </a:cxn>
                <a:cxn ang="0">
                  <a:pos x="678" y="295"/>
                </a:cxn>
                <a:cxn ang="0">
                  <a:pos x="744" y="295"/>
                </a:cxn>
                <a:cxn ang="0">
                  <a:pos x="806" y="290"/>
                </a:cxn>
                <a:cxn ang="0">
                  <a:pos x="871" y="280"/>
                </a:cxn>
                <a:cxn ang="0">
                  <a:pos x="946" y="260"/>
                </a:cxn>
                <a:cxn ang="0">
                  <a:pos x="1007" y="235"/>
                </a:cxn>
                <a:cxn ang="0">
                  <a:pos x="1052" y="210"/>
                </a:cxn>
                <a:cxn ang="0">
                  <a:pos x="1083" y="185"/>
                </a:cxn>
                <a:cxn ang="0">
                  <a:pos x="1102" y="166"/>
                </a:cxn>
                <a:cxn ang="0">
                  <a:pos x="1114" y="142"/>
                </a:cxn>
                <a:cxn ang="0">
                  <a:pos x="1133" y="87"/>
                </a:cxn>
              </a:cxnLst>
              <a:rect l="0" t="0" r="r" b="b"/>
              <a:pathLst>
                <a:path w="1134" h="355">
                  <a:moveTo>
                    <a:pt x="1133" y="87"/>
                  </a:moveTo>
                  <a:lnTo>
                    <a:pt x="1130" y="129"/>
                  </a:lnTo>
                  <a:lnTo>
                    <a:pt x="1126" y="144"/>
                  </a:lnTo>
                  <a:lnTo>
                    <a:pt x="1118" y="161"/>
                  </a:lnTo>
                  <a:lnTo>
                    <a:pt x="1111" y="175"/>
                  </a:lnTo>
                  <a:lnTo>
                    <a:pt x="1101" y="188"/>
                  </a:lnTo>
                  <a:lnTo>
                    <a:pt x="1090" y="201"/>
                  </a:lnTo>
                  <a:lnTo>
                    <a:pt x="1077" y="213"/>
                  </a:lnTo>
                  <a:lnTo>
                    <a:pt x="1061" y="227"/>
                  </a:lnTo>
                  <a:lnTo>
                    <a:pt x="1038" y="245"/>
                  </a:lnTo>
                  <a:lnTo>
                    <a:pt x="1017" y="258"/>
                  </a:lnTo>
                  <a:lnTo>
                    <a:pt x="993" y="271"/>
                  </a:lnTo>
                  <a:lnTo>
                    <a:pt x="974" y="280"/>
                  </a:lnTo>
                  <a:lnTo>
                    <a:pt x="951" y="291"/>
                  </a:lnTo>
                  <a:lnTo>
                    <a:pt x="933" y="298"/>
                  </a:lnTo>
                  <a:lnTo>
                    <a:pt x="908" y="306"/>
                  </a:lnTo>
                  <a:lnTo>
                    <a:pt x="885" y="313"/>
                  </a:lnTo>
                  <a:lnTo>
                    <a:pt x="860" y="320"/>
                  </a:lnTo>
                  <a:lnTo>
                    <a:pt x="840" y="325"/>
                  </a:lnTo>
                  <a:lnTo>
                    <a:pt x="811" y="332"/>
                  </a:lnTo>
                  <a:lnTo>
                    <a:pt x="779" y="339"/>
                  </a:lnTo>
                  <a:lnTo>
                    <a:pt x="748" y="343"/>
                  </a:lnTo>
                  <a:lnTo>
                    <a:pt x="721" y="347"/>
                  </a:lnTo>
                  <a:lnTo>
                    <a:pt x="689" y="350"/>
                  </a:lnTo>
                  <a:lnTo>
                    <a:pt x="656" y="353"/>
                  </a:lnTo>
                  <a:lnTo>
                    <a:pt x="613" y="354"/>
                  </a:lnTo>
                  <a:lnTo>
                    <a:pt x="577" y="353"/>
                  </a:lnTo>
                  <a:lnTo>
                    <a:pt x="546" y="351"/>
                  </a:lnTo>
                  <a:lnTo>
                    <a:pt x="515" y="349"/>
                  </a:lnTo>
                  <a:lnTo>
                    <a:pt x="481" y="345"/>
                  </a:lnTo>
                  <a:lnTo>
                    <a:pt x="453" y="342"/>
                  </a:lnTo>
                  <a:lnTo>
                    <a:pt x="427" y="337"/>
                  </a:lnTo>
                  <a:lnTo>
                    <a:pt x="393" y="330"/>
                  </a:lnTo>
                  <a:lnTo>
                    <a:pt x="355" y="321"/>
                  </a:lnTo>
                  <a:lnTo>
                    <a:pt x="325" y="312"/>
                  </a:lnTo>
                  <a:lnTo>
                    <a:pt x="299" y="304"/>
                  </a:lnTo>
                  <a:lnTo>
                    <a:pt x="274" y="294"/>
                  </a:lnTo>
                  <a:lnTo>
                    <a:pt x="254" y="285"/>
                  </a:lnTo>
                  <a:lnTo>
                    <a:pt x="231" y="274"/>
                  </a:lnTo>
                  <a:lnTo>
                    <a:pt x="203" y="260"/>
                  </a:lnTo>
                  <a:lnTo>
                    <a:pt x="182" y="246"/>
                  </a:lnTo>
                  <a:lnTo>
                    <a:pt x="159" y="231"/>
                  </a:lnTo>
                  <a:lnTo>
                    <a:pt x="127" y="200"/>
                  </a:lnTo>
                  <a:lnTo>
                    <a:pt x="107" y="174"/>
                  </a:lnTo>
                  <a:lnTo>
                    <a:pt x="92" y="146"/>
                  </a:lnTo>
                  <a:lnTo>
                    <a:pt x="84" y="124"/>
                  </a:lnTo>
                  <a:lnTo>
                    <a:pt x="79" y="95"/>
                  </a:lnTo>
                  <a:lnTo>
                    <a:pt x="0" y="95"/>
                  </a:lnTo>
                  <a:lnTo>
                    <a:pt x="180" y="0"/>
                  </a:lnTo>
                  <a:lnTo>
                    <a:pt x="363" y="97"/>
                  </a:lnTo>
                  <a:lnTo>
                    <a:pt x="282" y="96"/>
                  </a:lnTo>
                  <a:lnTo>
                    <a:pt x="287" y="125"/>
                  </a:lnTo>
                  <a:lnTo>
                    <a:pt x="297" y="146"/>
                  </a:lnTo>
                  <a:lnTo>
                    <a:pt x="312" y="169"/>
                  </a:lnTo>
                  <a:lnTo>
                    <a:pt x="345" y="200"/>
                  </a:lnTo>
                  <a:lnTo>
                    <a:pt x="367" y="214"/>
                  </a:lnTo>
                  <a:lnTo>
                    <a:pt x="391" y="228"/>
                  </a:lnTo>
                  <a:lnTo>
                    <a:pt x="418" y="240"/>
                  </a:lnTo>
                  <a:lnTo>
                    <a:pt x="444" y="251"/>
                  </a:lnTo>
                  <a:lnTo>
                    <a:pt x="469" y="261"/>
                  </a:lnTo>
                  <a:lnTo>
                    <a:pt x="497" y="268"/>
                  </a:lnTo>
                  <a:lnTo>
                    <a:pt x="530" y="277"/>
                  </a:lnTo>
                  <a:lnTo>
                    <a:pt x="568" y="285"/>
                  </a:lnTo>
                  <a:lnTo>
                    <a:pt x="604" y="290"/>
                  </a:lnTo>
                  <a:lnTo>
                    <a:pt x="637" y="293"/>
                  </a:lnTo>
                  <a:lnTo>
                    <a:pt x="678" y="295"/>
                  </a:lnTo>
                  <a:lnTo>
                    <a:pt x="717" y="296"/>
                  </a:lnTo>
                  <a:lnTo>
                    <a:pt x="744" y="295"/>
                  </a:lnTo>
                  <a:lnTo>
                    <a:pt x="773" y="294"/>
                  </a:lnTo>
                  <a:lnTo>
                    <a:pt x="806" y="290"/>
                  </a:lnTo>
                  <a:lnTo>
                    <a:pt x="840" y="285"/>
                  </a:lnTo>
                  <a:lnTo>
                    <a:pt x="871" y="280"/>
                  </a:lnTo>
                  <a:lnTo>
                    <a:pt x="901" y="273"/>
                  </a:lnTo>
                  <a:lnTo>
                    <a:pt x="946" y="260"/>
                  </a:lnTo>
                  <a:lnTo>
                    <a:pt x="975" y="249"/>
                  </a:lnTo>
                  <a:lnTo>
                    <a:pt x="1007" y="235"/>
                  </a:lnTo>
                  <a:lnTo>
                    <a:pt x="1034" y="221"/>
                  </a:lnTo>
                  <a:lnTo>
                    <a:pt x="1052" y="210"/>
                  </a:lnTo>
                  <a:lnTo>
                    <a:pt x="1069" y="198"/>
                  </a:lnTo>
                  <a:lnTo>
                    <a:pt x="1083" y="185"/>
                  </a:lnTo>
                  <a:lnTo>
                    <a:pt x="1093" y="176"/>
                  </a:lnTo>
                  <a:lnTo>
                    <a:pt x="1102" y="166"/>
                  </a:lnTo>
                  <a:lnTo>
                    <a:pt x="1109" y="153"/>
                  </a:lnTo>
                  <a:lnTo>
                    <a:pt x="1114" y="142"/>
                  </a:lnTo>
                  <a:lnTo>
                    <a:pt x="1122" y="127"/>
                  </a:lnTo>
                  <a:lnTo>
                    <a:pt x="1133" y="87"/>
                  </a:lnTo>
                </a:path>
              </a:pathLst>
            </a:custGeom>
            <a:gradFill rotWithShape="0">
              <a:gsLst>
                <a:gs pos="0">
                  <a:srgbClr val="000000"/>
                </a:gs>
                <a:gs pos="100000">
                  <a:srgbClr val="66CCFF"/>
                </a:gs>
              </a:gsLst>
              <a:lin ang="0" scaled="1"/>
            </a:gradFill>
            <a:ln w="12700" cap="rnd" cmpd="sng">
              <a:solidFill>
                <a:srgbClr val="000000"/>
              </a:solidFill>
              <a:prstDash val="solid"/>
              <a:round/>
              <a:headEnd type="none" w="med" len="med"/>
              <a:tailEnd type="none" w="med" len="med"/>
            </a:ln>
            <a:effectLst/>
          </p:spPr>
          <p:txBody>
            <a:bodyPr/>
            <a:lstStyle/>
            <a:p>
              <a:endParaRPr lang="en-US"/>
            </a:p>
          </p:txBody>
        </p:sp>
      </p:grpSp>
      <p:sp>
        <p:nvSpPr>
          <p:cNvPr id="39981" name="Rectangle 45"/>
          <p:cNvSpPr>
            <a:spLocks noChangeArrowheads="1"/>
          </p:cNvSpPr>
          <p:nvPr/>
        </p:nvSpPr>
        <p:spPr bwMode="auto">
          <a:xfrm>
            <a:off x="4827588" y="1733550"/>
            <a:ext cx="1709737" cy="698500"/>
          </a:xfrm>
          <a:prstGeom prst="rect">
            <a:avLst/>
          </a:prstGeom>
          <a:noFill/>
          <a:ln w="12700">
            <a:noFill/>
            <a:miter lim="800000"/>
            <a:headEnd/>
            <a:tailEnd/>
          </a:ln>
          <a:effectLst/>
        </p:spPr>
        <p:txBody>
          <a:bodyPr lIns="90488" tIns="44450" rIns="90488" bIns="44450">
            <a:spAutoFit/>
          </a:bodyPr>
          <a:lstStyle/>
          <a:p>
            <a:pPr algn="ctr"/>
            <a:r>
              <a:rPr lang="en-US" sz="2000" b="1">
                <a:solidFill>
                  <a:srgbClr val="00FF00"/>
                </a:solidFill>
                <a:effectLst>
                  <a:outerShdw blurRad="38100" dist="38100" dir="2700000" algn="tl">
                    <a:srgbClr val="000000"/>
                  </a:outerShdw>
                </a:effectLst>
                <a:latin typeface="Arial" charset="0"/>
              </a:rPr>
              <a:t>Short-term</a:t>
            </a:r>
          </a:p>
          <a:p>
            <a:pPr algn="ctr"/>
            <a:r>
              <a:rPr lang="en-US" sz="2000" b="1">
                <a:solidFill>
                  <a:srgbClr val="00FF00"/>
                </a:solidFill>
                <a:effectLst>
                  <a:outerShdw blurRad="38100" dist="38100" dir="2700000" algn="tl">
                    <a:srgbClr val="000000"/>
                  </a:outerShdw>
                </a:effectLst>
                <a:latin typeface="Arial" charset="0"/>
              </a:rPr>
              <a:t>Sources</a:t>
            </a:r>
          </a:p>
        </p:txBody>
      </p:sp>
      <p:sp>
        <p:nvSpPr>
          <p:cNvPr id="39982" name="Freeform 46"/>
          <p:cNvSpPr>
            <a:spLocks/>
          </p:cNvSpPr>
          <p:nvPr/>
        </p:nvSpPr>
        <p:spPr bwMode="auto">
          <a:xfrm rot="20275316" flipV="1">
            <a:off x="3297238" y="1955800"/>
            <a:ext cx="1703387" cy="493713"/>
          </a:xfrm>
          <a:custGeom>
            <a:avLst/>
            <a:gdLst/>
            <a:ahLst/>
            <a:cxnLst>
              <a:cxn ang="0">
                <a:pos x="1130" y="129"/>
              </a:cxn>
              <a:cxn ang="0">
                <a:pos x="1118" y="161"/>
              </a:cxn>
              <a:cxn ang="0">
                <a:pos x="1101" y="188"/>
              </a:cxn>
              <a:cxn ang="0">
                <a:pos x="1077" y="213"/>
              </a:cxn>
              <a:cxn ang="0">
                <a:pos x="1038" y="245"/>
              </a:cxn>
              <a:cxn ang="0">
                <a:pos x="993" y="271"/>
              </a:cxn>
              <a:cxn ang="0">
                <a:pos x="951" y="291"/>
              </a:cxn>
              <a:cxn ang="0">
                <a:pos x="908" y="306"/>
              </a:cxn>
              <a:cxn ang="0">
                <a:pos x="860" y="320"/>
              </a:cxn>
              <a:cxn ang="0">
                <a:pos x="811" y="332"/>
              </a:cxn>
              <a:cxn ang="0">
                <a:pos x="748" y="343"/>
              </a:cxn>
              <a:cxn ang="0">
                <a:pos x="689" y="350"/>
              </a:cxn>
              <a:cxn ang="0">
                <a:pos x="613" y="354"/>
              </a:cxn>
              <a:cxn ang="0">
                <a:pos x="546" y="351"/>
              </a:cxn>
              <a:cxn ang="0">
                <a:pos x="481" y="345"/>
              </a:cxn>
              <a:cxn ang="0">
                <a:pos x="427" y="337"/>
              </a:cxn>
              <a:cxn ang="0">
                <a:pos x="355" y="321"/>
              </a:cxn>
              <a:cxn ang="0">
                <a:pos x="299" y="304"/>
              </a:cxn>
              <a:cxn ang="0">
                <a:pos x="254" y="285"/>
              </a:cxn>
              <a:cxn ang="0">
                <a:pos x="203" y="260"/>
              </a:cxn>
              <a:cxn ang="0">
                <a:pos x="159" y="231"/>
              </a:cxn>
              <a:cxn ang="0">
                <a:pos x="107" y="174"/>
              </a:cxn>
              <a:cxn ang="0">
                <a:pos x="84" y="124"/>
              </a:cxn>
              <a:cxn ang="0">
                <a:pos x="0" y="95"/>
              </a:cxn>
              <a:cxn ang="0">
                <a:pos x="363" y="97"/>
              </a:cxn>
              <a:cxn ang="0">
                <a:pos x="287" y="125"/>
              </a:cxn>
              <a:cxn ang="0">
                <a:pos x="312" y="169"/>
              </a:cxn>
              <a:cxn ang="0">
                <a:pos x="367" y="214"/>
              </a:cxn>
              <a:cxn ang="0">
                <a:pos x="418" y="240"/>
              </a:cxn>
              <a:cxn ang="0">
                <a:pos x="469" y="261"/>
              </a:cxn>
              <a:cxn ang="0">
                <a:pos x="530" y="277"/>
              </a:cxn>
              <a:cxn ang="0">
                <a:pos x="604" y="290"/>
              </a:cxn>
              <a:cxn ang="0">
                <a:pos x="678" y="295"/>
              </a:cxn>
              <a:cxn ang="0">
                <a:pos x="744" y="295"/>
              </a:cxn>
              <a:cxn ang="0">
                <a:pos x="806" y="290"/>
              </a:cxn>
              <a:cxn ang="0">
                <a:pos x="871" y="280"/>
              </a:cxn>
              <a:cxn ang="0">
                <a:pos x="946" y="260"/>
              </a:cxn>
              <a:cxn ang="0">
                <a:pos x="1007" y="235"/>
              </a:cxn>
              <a:cxn ang="0">
                <a:pos x="1052" y="210"/>
              </a:cxn>
              <a:cxn ang="0">
                <a:pos x="1083" y="185"/>
              </a:cxn>
              <a:cxn ang="0">
                <a:pos x="1102" y="166"/>
              </a:cxn>
              <a:cxn ang="0">
                <a:pos x="1114" y="142"/>
              </a:cxn>
              <a:cxn ang="0">
                <a:pos x="1133" y="87"/>
              </a:cxn>
            </a:cxnLst>
            <a:rect l="0" t="0" r="r" b="b"/>
            <a:pathLst>
              <a:path w="1134" h="355">
                <a:moveTo>
                  <a:pt x="1133" y="87"/>
                </a:moveTo>
                <a:lnTo>
                  <a:pt x="1130" y="129"/>
                </a:lnTo>
                <a:lnTo>
                  <a:pt x="1126" y="144"/>
                </a:lnTo>
                <a:lnTo>
                  <a:pt x="1118" y="161"/>
                </a:lnTo>
                <a:lnTo>
                  <a:pt x="1111" y="175"/>
                </a:lnTo>
                <a:lnTo>
                  <a:pt x="1101" y="188"/>
                </a:lnTo>
                <a:lnTo>
                  <a:pt x="1090" y="201"/>
                </a:lnTo>
                <a:lnTo>
                  <a:pt x="1077" y="213"/>
                </a:lnTo>
                <a:lnTo>
                  <a:pt x="1061" y="227"/>
                </a:lnTo>
                <a:lnTo>
                  <a:pt x="1038" y="245"/>
                </a:lnTo>
                <a:lnTo>
                  <a:pt x="1017" y="258"/>
                </a:lnTo>
                <a:lnTo>
                  <a:pt x="993" y="271"/>
                </a:lnTo>
                <a:lnTo>
                  <a:pt x="974" y="280"/>
                </a:lnTo>
                <a:lnTo>
                  <a:pt x="951" y="291"/>
                </a:lnTo>
                <a:lnTo>
                  <a:pt x="933" y="298"/>
                </a:lnTo>
                <a:lnTo>
                  <a:pt x="908" y="306"/>
                </a:lnTo>
                <a:lnTo>
                  <a:pt x="885" y="313"/>
                </a:lnTo>
                <a:lnTo>
                  <a:pt x="860" y="320"/>
                </a:lnTo>
                <a:lnTo>
                  <a:pt x="840" y="325"/>
                </a:lnTo>
                <a:lnTo>
                  <a:pt x="811" y="332"/>
                </a:lnTo>
                <a:lnTo>
                  <a:pt x="779" y="339"/>
                </a:lnTo>
                <a:lnTo>
                  <a:pt x="748" y="343"/>
                </a:lnTo>
                <a:lnTo>
                  <a:pt x="721" y="347"/>
                </a:lnTo>
                <a:lnTo>
                  <a:pt x="689" y="350"/>
                </a:lnTo>
                <a:lnTo>
                  <a:pt x="656" y="353"/>
                </a:lnTo>
                <a:lnTo>
                  <a:pt x="613" y="354"/>
                </a:lnTo>
                <a:lnTo>
                  <a:pt x="577" y="353"/>
                </a:lnTo>
                <a:lnTo>
                  <a:pt x="546" y="351"/>
                </a:lnTo>
                <a:lnTo>
                  <a:pt x="515" y="349"/>
                </a:lnTo>
                <a:lnTo>
                  <a:pt x="481" y="345"/>
                </a:lnTo>
                <a:lnTo>
                  <a:pt x="453" y="342"/>
                </a:lnTo>
                <a:lnTo>
                  <a:pt x="427" y="337"/>
                </a:lnTo>
                <a:lnTo>
                  <a:pt x="393" y="330"/>
                </a:lnTo>
                <a:lnTo>
                  <a:pt x="355" y="321"/>
                </a:lnTo>
                <a:lnTo>
                  <a:pt x="325" y="312"/>
                </a:lnTo>
                <a:lnTo>
                  <a:pt x="299" y="304"/>
                </a:lnTo>
                <a:lnTo>
                  <a:pt x="274" y="294"/>
                </a:lnTo>
                <a:lnTo>
                  <a:pt x="254" y="285"/>
                </a:lnTo>
                <a:lnTo>
                  <a:pt x="231" y="274"/>
                </a:lnTo>
                <a:lnTo>
                  <a:pt x="203" y="260"/>
                </a:lnTo>
                <a:lnTo>
                  <a:pt x="182" y="246"/>
                </a:lnTo>
                <a:lnTo>
                  <a:pt x="159" y="231"/>
                </a:lnTo>
                <a:lnTo>
                  <a:pt x="127" y="200"/>
                </a:lnTo>
                <a:lnTo>
                  <a:pt x="107" y="174"/>
                </a:lnTo>
                <a:lnTo>
                  <a:pt x="92" y="146"/>
                </a:lnTo>
                <a:lnTo>
                  <a:pt x="84" y="124"/>
                </a:lnTo>
                <a:lnTo>
                  <a:pt x="79" y="95"/>
                </a:lnTo>
                <a:lnTo>
                  <a:pt x="0" y="95"/>
                </a:lnTo>
                <a:lnTo>
                  <a:pt x="180" y="0"/>
                </a:lnTo>
                <a:lnTo>
                  <a:pt x="363" y="97"/>
                </a:lnTo>
                <a:lnTo>
                  <a:pt x="282" y="96"/>
                </a:lnTo>
                <a:lnTo>
                  <a:pt x="287" y="125"/>
                </a:lnTo>
                <a:lnTo>
                  <a:pt x="297" y="146"/>
                </a:lnTo>
                <a:lnTo>
                  <a:pt x="312" y="169"/>
                </a:lnTo>
                <a:lnTo>
                  <a:pt x="345" y="200"/>
                </a:lnTo>
                <a:lnTo>
                  <a:pt x="367" y="214"/>
                </a:lnTo>
                <a:lnTo>
                  <a:pt x="391" y="228"/>
                </a:lnTo>
                <a:lnTo>
                  <a:pt x="418" y="240"/>
                </a:lnTo>
                <a:lnTo>
                  <a:pt x="444" y="251"/>
                </a:lnTo>
                <a:lnTo>
                  <a:pt x="469" y="261"/>
                </a:lnTo>
                <a:lnTo>
                  <a:pt x="497" y="268"/>
                </a:lnTo>
                <a:lnTo>
                  <a:pt x="530" y="277"/>
                </a:lnTo>
                <a:lnTo>
                  <a:pt x="568" y="285"/>
                </a:lnTo>
                <a:lnTo>
                  <a:pt x="604" y="290"/>
                </a:lnTo>
                <a:lnTo>
                  <a:pt x="637" y="293"/>
                </a:lnTo>
                <a:lnTo>
                  <a:pt x="678" y="295"/>
                </a:lnTo>
                <a:lnTo>
                  <a:pt x="717" y="296"/>
                </a:lnTo>
                <a:lnTo>
                  <a:pt x="744" y="295"/>
                </a:lnTo>
                <a:lnTo>
                  <a:pt x="773" y="294"/>
                </a:lnTo>
                <a:lnTo>
                  <a:pt x="806" y="290"/>
                </a:lnTo>
                <a:lnTo>
                  <a:pt x="840" y="285"/>
                </a:lnTo>
                <a:lnTo>
                  <a:pt x="871" y="280"/>
                </a:lnTo>
                <a:lnTo>
                  <a:pt x="901" y="273"/>
                </a:lnTo>
                <a:lnTo>
                  <a:pt x="946" y="260"/>
                </a:lnTo>
                <a:lnTo>
                  <a:pt x="975" y="249"/>
                </a:lnTo>
                <a:lnTo>
                  <a:pt x="1007" y="235"/>
                </a:lnTo>
                <a:lnTo>
                  <a:pt x="1034" y="221"/>
                </a:lnTo>
                <a:lnTo>
                  <a:pt x="1052" y="210"/>
                </a:lnTo>
                <a:lnTo>
                  <a:pt x="1069" y="198"/>
                </a:lnTo>
                <a:lnTo>
                  <a:pt x="1083" y="185"/>
                </a:lnTo>
                <a:lnTo>
                  <a:pt x="1093" y="176"/>
                </a:lnTo>
                <a:lnTo>
                  <a:pt x="1102" y="166"/>
                </a:lnTo>
                <a:lnTo>
                  <a:pt x="1109" y="153"/>
                </a:lnTo>
                <a:lnTo>
                  <a:pt x="1114" y="142"/>
                </a:lnTo>
                <a:lnTo>
                  <a:pt x="1122" y="127"/>
                </a:lnTo>
                <a:lnTo>
                  <a:pt x="1133" y="87"/>
                </a:lnTo>
              </a:path>
            </a:pathLst>
          </a:custGeom>
          <a:gradFill rotWithShape="0">
            <a:gsLst>
              <a:gs pos="0">
                <a:srgbClr val="00FF00"/>
              </a:gs>
              <a:gs pos="100000">
                <a:srgbClr val="000000"/>
              </a:gs>
            </a:gsLst>
            <a:lin ang="5400000" scaled="1"/>
          </a:gradFill>
          <a:ln w="12700" cap="rnd" cmpd="sng">
            <a:solidFill>
              <a:srgbClr val="000000"/>
            </a:solidFill>
            <a:prstDash val="solid"/>
            <a:round/>
            <a:headEnd type="none" w="med" len="med"/>
            <a:tailEnd type="none" w="med" len="med"/>
          </a:ln>
          <a:effectLst/>
        </p:spPr>
        <p:txBody>
          <a:bodyPr/>
          <a:lstStyle/>
          <a:p>
            <a:endParaRPr lang="en-US"/>
          </a:p>
        </p:txBody>
      </p:sp>
      <p:grpSp>
        <p:nvGrpSpPr>
          <p:cNvPr id="39983" name="Group 47"/>
          <p:cNvGrpSpPr>
            <a:grpSpLocks/>
          </p:cNvGrpSpPr>
          <p:nvPr/>
        </p:nvGrpSpPr>
        <p:grpSpPr bwMode="auto">
          <a:xfrm>
            <a:off x="2655888" y="2755900"/>
            <a:ext cx="760412" cy="2667000"/>
            <a:chOff x="1673" y="1736"/>
            <a:chExt cx="479" cy="1680"/>
          </a:xfrm>
        </p:grpSpPr>
        <p:sp>
          <p:nvSpPr>
            <p:cNvPr id="39984" name="AutoShape 48"/>
            <p:cNvSpPr>
              <a:spLocks noChangeArrowheads="1"/>
            </p:cNvSpPr>
            <p:nvPr/>
          </p:nvSpPr>
          <p:spPr bwMode="auto">
            <a:xfrm>
              <a:off x="1841" y="1736"/>
              <a:ext cx="311" cy="442"/>
            </a:xfrm>
            <a:prstGeom prst="upArrow">
              <a:avLst>
                <a:gd name="adj1" fmla="val 50000"/>
                <a:gd name="adj2" fmla="val 35531"/>
              </a:avLst>
            </a:prstGeom>
            <a:gradFill rotWithShape="0">
              <a:gsLst>
                <a:gs pos="0">
                  <a:schemeClr val="accent2"/>
                </a:gs>
                <a:gs pos="100000">
                  <a:srgbClr val="FF0000"/>
                </a:gs>
              </a:gsLst>
              <a:lin ang="5400000" scaled="1"/>
            </a:gradFill>
            <a:ln w="12700">
              <a:solidFill>
                <a:srgbClr val="FF0000"/>
              </a:solidFill>
              <a:miter lim="800000"/>
              <a:headEnd type="none" w="sm" len="sm"/>
              <a:tailEnd type="none" w="sm" len="sm"/>
            </a:ln>
            <a:effectLst/>
          </p:spPr>
          <p:txBody>
            <a:bodyPr wrap="none" anchor="ctr"/>
            <a:lstStyle/>
            <a:p>
              <a:endParaRPr lang="en-US"/>
            </a:p>
          </p:txBody>
        </p:sp>
        <p:sp>
          <p:nvSpPr>
            <p:cNvPr id="39985" name="Rectangle 49"/>
            <p:cNvSpPr>
              <a:spLocks noChangeArrowheads="1"/>
            </p:cNvSpPr>
            <p:nvPr/>
          </p:nvSpPr>
          <p:spPr bwMode="auto">
            <a:xfrm rot="16200000">
              <a:off x="1354" y="2309"/>
              <a:ext cx="1077" cy="440"/>
            </a:xfrm>
            <a:prstGeom prst="rect">
              <a:avLst/>
            </a:prstGeom>
            <a:noFill/>
            <a:ln w="12700">
              <a:noFill/>
              <a:miter lim="800000"/>
              <a:headEnd/>
              <a:tailEnd/>
            </a:ln>
            <a:effectLst/>
          </p:spPr>
          <p:txBody>
            <a:bodyPr lIns="90488" tIns="44450" rIns="90488" bIns="44450">
              <a:spAutoFit/>
            </a:bodyPr>
            <a:lstStyle/>
            <a:p>
              <a:pPr algn="ctr"/>
              <a:r>
                <a:rPr lang="en-US" sz="2000" b="1">
                  <a:solidFill>
                    <a:srgbClr val="000000"/>
                  </a:solidFill>
                  <a:effectLst>
                    <a:outerShdw blurRad="38100" dist="38100" dir="2700000" algn="tl">
                      <a:srgbClr val="FFFFFF"/>
                    </a:outerShdw>
                  </a:effectLst>
                  <a:latin typeface="Arial" charset="0"/>
                </a:rPr>
                <a:t>Long-term</a:t>
              </a:r>
            </a:p>
            <a:p>
              <a:pPr algn="ctr"/>
              <a:r>
                <a:rPr lang="en-US" sz="2000" b="1">
                  <a:solidFill>
                    <a:srgbClr val="000000"/>
                  </a:solidFill>
                  <a:effectLst>
                    <a:outerShdw blurRad="38100" dist="38100" dir="2700000" algn="tl">
                      <a:srgbClr val="FFFFFF"/>
                    </a:outerShdw>
                  </a:effectLst>
                  <a:latin typeface="Arial" charset="0"/>
                </a:rPr>
                <a:t>Sources</a:t>
              </a:r>
            </a:p>
          </p:txBody>
        </p:sp>
        <p:sp>
          <p:nvSpPr>
            <p:cNvPr id="39986" name="AutoShape 50"/>
            <p:cNvSpPr>
              <a:spLocks noChangeArrowheads="1"/>
            </p:cNvSpPr>
            <p:nvPr/>
          </p:nvSpPr>
          <p:spPr bwMode="auto">
            <a:xfrm rot="-10800000">
              <a:off x="1834" y="2923"/>
              <a:ext cx="317" cy="493"/>
            </a:xfrm>
            <a:prstGeom prst="upArrow">
              <a:avLst>
                <a:gd name="adj1" fmla="val 50000"/>
                <a:gd name="adj2" fmla="val 38880"/>
              </a:avLst>
            </a:prstGeom>
            <a:gradFill rotWithShape="0">
              <a:gsLst>
                <a:gs pos="0">
                  <a:srgbClr val="FF0000"/>
                </a:gs>
                <a:gs pos="100000">
                  <a:schemeClr val="accent2"/>
                </a:gs>
              </a:gsLst>
              <a:lin ang="5400000" scaled="1"/>
            </a:gradFill>
            <a:ln w="12700">
              <a:solidFill>
                <a:srgbClr val="FF0000"/>
              </a:solidFill>
              <a:miter lim="800000"/>
              <a:headEnd type="none" w="sm" len="sm"/>
              <a:tailEnd type="none" w="sm" len="sm"/>
            </a:ln>
            <a:effectLst/>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after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barn(outHorizontal)">
                                      <p:cBhvr>
                                        <p:cTn id="7" dur="500"/>
                                        <p:tgtEl>
                                          <p:spTgt spid="39939"/>
                                        </p:tgtEl>
                                      </p:cBhvr>
                                    </p:animEffect>
                                  </p:childTnLst>
                                </p:cTn>
                              </p:par>
                            </p:childTnLst>
                          </p:cTn>
                        </p:par>
                        <p:par>
                          <p:cTn id="8" fill="hold">
                            <p:stCondLst>
                              <p:cond delay="500"/>
                            </p:stCondLst>
                            <p:childTnLst>
                              <p:par>
                                <p:cTn id="9" presetID="16" presetClass="entr" presetSubtype="42" fill="hold" nodeType="afterEffect">
                                  <p:stCondLst>
                                    <p:cond delay="1000"/>
                                  </p:stCondLst>
                                  <p:childTnLst>
                                    <p:set>
                                      <p:cBhvr>
                                        <p:cTn id="10" dur="1" fill="hold">
                                          <p:stCondLst>
                                            <p:cond delay="0"/>
                                          </p:stCondLst>
                                        </p:cTn>
                                        <p:tgtEl>
                                          <p:spTgt spid="39983"/>
                                        </p:tgtEl>
                                        <p:attrNameLst>
                                          <p:attrName>style.visibility</p:attrName>
                                        </p:attrNameLst>
                                      </p:cBhvr>
                                      <p:to>
                                        <p:strVal val="visible"/>
                                      </p:to>
                                    </p:set>
                                    <p:animEffect transition="in" filter="barn(outHorizontal)">
                                      <p:cBhvr>
                                        <p:cTn id="11" dur="500"/>
                                        <p:tgtEl>
                                          <p:spTgt spid="39983"/>
                                        </p:tgtEl>
                                      </p:cBhvr>
                                    </p:animEffect>
                                  </p:childTnLst>
                                </p:cTn>
                              </p:par>
                            </p:childTnLst>
                          </p:cTn>
                        </p:par>
                        <p:par>
                          <p:cTn id="12" fill="hold">
                            <p:stCondLst>
                              <p:cond delay="2000"/>
                            </p:stCondLst>
                            <p:childTnLst>
                              <p:par>
                                <p:cTn id="13" presetID="16" presetClass="entr" presetSubtype="26" fill="hold" grpId="0" nodeType="afterEffect">
                                  <p:stCondLst>
                                    <p:cond delay="1000"/>
                                  </p:stCondLst>
                                  <p:childTnLst>
                                    <p:set>
                                      <p:cBhvr>
                                        <p:cTn id="14" dur="1" fill="hold">
                                          <p:stCondLst>
                                            <p:cond delay="0"/>
                                          </p:stCondLst>
                                        </p:cTn>
                                        <p:tgtEl>
                                          <p:spTgt spid="39938"/>
                                        </p:tgtEl>
                                        <p:attrNameLst>
                                          <p:attrName>style.visibility</p:attrName>
                                        </p:attrNameLst>
                                      </p:cBhvr>
                                      <p:to>
                                        <p:strVal val="visible"/>
                                      </p:to>
                                    </p:set>
                                    <p:animEffect transition="in" filter="barn(inHorizontal)">
                                      <p:cBhvr>
                                        <p:cTn id="15" dur="500"/>
                                        <p:tgtEl>
                                          <p:spTgt spid="39938"/>
                                        </p:tgtEl>
                                      </p:cBhvr>
                                    </p:animEffect>
                                  </p:childTnLst>
                                </p:cTn>
                              </p:par>
                            </p:childTnLst>
                          </p:cTn>
                        </p:par>
                        <p:par>
                          <p:cTn id="16" fill="hold">
                            <p:stCondLst>
                              <p:cond delay="3500"/>
                            </p:stCondLst>
                            <p:childTnLst>
                              <p:par>
                                <p:cTn id="17" presetID="22" presetClass="entr" presetSubtype="8" fill="hold" grpId="0" nodeType="afterEffect">
                                  <p:stCondLst>
                                    <p:cond delay="0"/>
                                  </p:stCondLst>
                                  <p:childTnLst>
                                    <p:set>
                                      <p:cBhvr>
                                        <p:cTn id="18" dur="1" fill="hold">
                                          <p:stCondLst>
                                            <p:cond delay="0"/>
                                          </p:stCondLst>
                                        </p:cTn>
                                        <p:tgtEl>
                                          <p:spTgt spid="39981"/>
                                        </p:tgtEl>
                                        <p:attrNameLst>
                                          <p:attrName>style.visibility</p:attrName>
                                        </p:attrNameLst>
                                      </p:cBhvr>
                                      <p:to>
                                        <p:strVal val="visible"/>
                                      </p:to>
                                    </p:set>
                                    <p:animEffect transition="in" filter="wipe(left)">
                                      <p:cBhvr>
                                        <p:cTn id="19" dur="500"/>
                                        <p:tgtEl>
                                          <p:spTgt spid="39981"/>
                                        </p:tgtEl>
                                      </p:cBhvr>
                                    </p:animEffect>
                                  </p:childTnLst>
                                </p:cTn>
                              </p:par>
                            </p:childTnLst>
                          </p:cTn>
                        </p:par>
                        <p:par>
                          <p:cTn id="20" fill="hold">
                            <p:stCondLst>
                              <p:cond delay="4000"/>
                            </p:stCondLst>
                            <p:childTnLst>
                              <p:par>
                                <p:cTn id="21" presetID="22" presetClass="entr" presetSubtype="2" fill="hold" grpId="0" nodeType="afterEffect">
                                  <p:stCondLst>
                                    <p:cond delay="0"/>
                                  </p:stCondLst>
                                  <p:childTnLst>
                                    <p:set>
                                      <p:cBhvr>
                                        <p:cTn id="22" dur="1" fill="hold">
                                          <p:stCondLst>
                                            <p:cond delay="0"/>
                                          </p:stCondLst>
                                        </p:cTn>
                                        <p:tgtEl>
                                          <p:spTgt spid="39982"/>
                                        </p:tgtEl>
                                        <p:attrNameLst>
                                          <p:attrName>style.visibility</p:attrName>
                                        </p:attrNameLst>
                                      </p:cBhvr>
                                      <p:to>
                                        <p:strVal val="visible"/>
                                      </p:to>
                                    </p:set>
                                    <p:animEffect transition="in" filter="wipe(right)">
                                      <p:cBhvr>
                                        <p:cTn id="23" dur="500"/>
                                        <p:tgtEl>
                                          <p:spTgt spid="39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81" grpId="0" autoUpdateAnimBg="0"/>
      <p:bldP spid="39982"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AAF0E40-EE6D-42FC-93E4-6BF6C9688B3F}" type="slidenum">
              <a:rPr lang="en-US"/>
              <a:pPr/>
              <a:t>16</a:t>
            </a:fld>
            <a:endParaRPr lang="en-US"/>
          </a:p>
        </p:txBody>
      </p:sp>
      <p:sp>
        <p:nvSpPr>
          <p:cNvPr id="44034" name="Rectangle 2"/>
          <p:cNvSpPr>
            <a:spLocks noGrp="1" noChangeArrowheads="1"/>
          </p:cNvSpPr>
          <p:nvPr>
            <p:ph type="title"/>
          </p:nvPr>
        </p:nvSpPr>
        <p:spPr>
          <a:xfrm>
            <a:off x="1023938" y="620713"/>
            <a:ext cx="7805737" cy="1041400"/>
          </a:xfrm>
        </p:spPr>
        <p:txBody>
          <a:bodyPr/>
          <a:lstStyle/>
          <a:p>
            <a:r>
              <a:rPr lang="en-US" sz="4000" i="1"/>
              <a:t>Different Approaches to Financing</a:t>
            </a:r>
          </a:p>
        </p:txBody>
      </p:sp>
      <p:sp>
        <p:nvSpPr>
          <p:cNvPr id="44035" name="Rectangle 3"/>
          <p:cNvSpPr>
            <a:spLocks noGrp="1" noChangeArrowheads="1"/>
          </p:cNvSpPr>
          <p:nvPr>
            <p:ph type="body" idx="1"/>
          </p:nvPr>
        </p:nvSpPr>
        <p:spPr>
          <a:xfrm>
            <a:off x="1047750" y="1903413"/>
            <a:ext cx="7794625" cy="4675187"/>
          </a:xfrm>
        </p:spPr>
        <p:txBody>
          <a:bodyPr/>
          <a:lstStyle/>
          <a:p>
            <a:r>
              <a:rPr lang="en-US" sz="2800"/>
              <a:t>Conservative Approach</a:t>
            </a:r>
          </a:p>
          <a:p>
            <a:pPr lvl="1"/>
            <a:r>
              <a:rPr lang="en-US" sz="2400"/>
              <a:t>Finance all fixed assets, permanent current assets, and some temporary with LT debt or equity.  ST financing is used for the remaining temp. current assets.</a:t>
            </a:r>
          </a:p>
          <a:p>
            <a:pPr lvl="1"/>
            <a:r>
              <a:rPr lang="en-US" sz="2400"/>
              <a:t>Lower risk, lower return</a:t>
            </a:r>
          </a:p>
          <a:p>
            <a:r>
              <a:rPr lang="en-US" sz="2800"/>
              <a:t>Moderate Approach (Maturity Matching)</a:t>
            </a:r>
          </a:p>
          <a:p>
            <a:pPr lvl="1"/>
            <a:r>
              <a:rPr lang="en-US" sz="2400"/>
              <a:t>Finance fixed assets and permanent current assets with LT funds and temporary current assets with ST funds.</a:t>
            </a:r>
          </a:p>
          <a:p>
            <a:pPr lvl="1"/>
            <a:r>
              <a:rPr lang="en-US" sz="2400"/>
              <a:t>Moderate risk, moderate return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4035">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4035">
                                            <p:txEl>
                                              <p:pRg st="1" end="1"/>
                                            </p:txEl>
                                          </p:spTgt>
                                        </p:tgtEl>
                                        <p:attrNameLst>
                                          <p:attrName>ppt_c</p:attrName>
                                        </p:attrNameLst>
                                      </p:cBhvr>
                                      <p:to>
                                        <a:srgbClr val="FFFF66"/>
                                      </p:to>
                                    </p:animClr>
                                  </p:subTnLst>
                                </p:cTn>
                              </p:par>
                              <p:par>
                                <p:cTn id="11" presetID="1" presetClass="entr" presetSubtype="0" fill="hold" nodeType="with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4035">
                                            <p:txEl>
                                              <p:pRg st="2" end="2"/>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4035">
                                            <p:txEl>
                                              <p:pRg st="3" end="3"/>
                                            </p:txEl>
                                          </p:spTgt>
                                        </p:tgtEl>
                                        <p:attrNameLst>
                                          <p:attrName>style.visibility</p:attrName>
                                        </p:attrNameLst>
                                      </p:cBhvr>
                                      <p:to>
                                        <p:strVal val="visible"/>
                                      </p:to>
                                    </p:set>
                                    <p:animEffect transition="in" filter="wipe(left)">
                                      <p:cBhvr>
                                        <p:cTn id="17" dur="500"/>
                                        <p:tgtEl>
                                          <p:spTgt spid="44035">
                                            <p:txEl>
                                              <p:pRg st="3" end="3"/>
                                            </p:txEl>
                                          </p:spTgt>
                                        </p:tgtEl>
                                      </p:cBhvr>
                                    </p:animEffect>
                                  </p:childTnLst>
                                  <p:subTnLst>
                                    <p:animClr clrSpc="rgb" dir="cw">
                                      <p:cBhvr override="childStyle">
                                        <p:cTn dur="1" fill="hold" display="0" masterRel="nextClick" afterEffect="1"/>
                                        <p:tgtEl>
                                          <p:spTgt spid="44035">
                                            <p:txEl>
                                              <p:pRg st="3" end="3"/>
                                            </p:txEl>
                                          </p:spTgt>
                                        </p:tgtEl>
                                        <p:attrNameLst>
                                          <p:attrName>ppt_c</p:attrName>
                                        </p:attrNameLst>
                                      </p:cBhvr>
                                      <p:to>
                                        <a:schemeClr val="hlink"/>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4035">
                                            <p:txEl>
                                              <p:pRg st="4" end="4"/>
                                            </p:txEl>
                                          </p:spTgt>
                                        </p:tgtEl>
                                        <p:attrNameLst>
                                          <p:attrName>style.visibility</p:attrName>
                                        </p:attrNameLst>
                                      </p:cBhvr>
                                      <p:to>
                                        <p:strVal val="visible"/>
                                      </p:to>
                                    </p:set>
                                    <p:animEffect transition="in" filter="wipe(left)">
                                      <p:cBhvr>
                                        <p:cTn id="22" dur="500"/>
                                        <p:tgtEl>
                                          <p:spTgt spid="44035">
                                            <p:txEl>
                                              <p:pRg st="4" end="4"/>
                                            </p:txEl>
                                          </p:spTgt>
                                        </p:tgtEl>
                                      </p:cBhvr>
                                    </p:animEffect>
                                  </p:childTnLst>
                                  <p:subTnLst>
                                    <p:animClr clrSpc="rgb" dir="cw">
                                      <p:cBhvr override="childStyle">
                                        <p:cTn dur="1" fill="hold" display="0" masterRel="nextClick" afterEffect="1"/>
                                        <p:tgtEl>
                                          <p:spTgt spid="44035">
                                            <p:txEl>
                                              <p:pRg st="4" end="4"/>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4035">
                                            <p:txEl>
                                              <p:pRg st="5" end="5"/>
                                            </p:txEl>
                                          </p:spTgt>
                                        </p:tgtEl>
                                        <p:attrNameLst>
                                          <p:attrName>style.visibility</p:attrName>
                                        </p:attrNameLst>
                                      </p:cBhvr>
                                      <p:to>
                                        <p:strVal val="visible"/>
                                      </p:to>
                                    </p:set>
                                    <p:animEffect transition="in" filter="wipe(left)">
                                      <p:cBhvr>
                                        <p:cTn id="27" dur="500"/>
                                        <p:tgtEl>
                                          <p:spTgt spid="44035">
                                            <p:txEl>
                                              <p:pRg st="5" end="5"/>
                                            </p:txEl>
                                          </p:spTgt>
                                        </p:tgtEl>
                                      </p:cBhvr>
                                    </p:animEffect>
                                  </p:childTnLst>
                                  <p:subTnLst>
                                    <p:animClr clrSpc="rgb" dir="cw">
                                      <p:cBhvr override="childStyle">
                                        <p:cTn dur="1" fill="hold" display="0" masterRel="nextClick" afterEffect="1"/>
                                        <p:tgtEl>
                                          <p:spTgt spid="44035">
                                            <p:txEl>
                                              <p:pRg st="5" end="5"/>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5"/>
          <p:cNvSpPr>
            <a:spLocks noGrp="1"/>
          </p:cNvSpPr>
          <p:nvPr>
            <p:ph type="sldNum" sz="quarter" idx="12"/>
          </p:nvPr>
        </p:nvSpPr>
        <p:spPr/>
        <p:txBody>
          <a:bodyPr/>
          <a:lstStyle/>
          <a:p>
            <a:fld id="{D111AC6D-2CAE-4317-B761-9ED338621518}" type="slidenum">
              <a:rPr lang="en-US"/>
              <a:pPr/>
              <a:t>17</a:t>
            </a:fld>
            <a:endParaRPr lang="en-US"/>
          </a:p>
        </p:txBody>
      </p:sp>
      <p:sp>
        <p:nvSpPr>
          <p:cNvPr id="24578" name="Rectangle 2"/>
          <p:cNvSpPr>
            <a:spLocks noChangeArrowheads="1"/>
          </p:cNvSpPr>
          <p:nvPr/>
        </p:nvSpPr>
        <p:spPr bwMode="auto">
          <a:xfrm>
            <a:off x="1658938" y="3594100"/>
            <a:ext cx="4921250" cy="2168525"/>
          </a:xfrm>
          <a:prstGeom prst="rect">
            <a:avLst/>
          </a:prstGeom>
          <a:gradFill rotWithShape="0">
            <a:gsLst>
              <a:gs pos="0">
                <a:srgbClr val="F95AB7">
                  <a:gamma/>
                  <a:shade val="29804"/>
                  <a:invGamma/>
                </a:srgbClr>
              </a:gs>
              <a:gs pos="50000">
                <a:srgbClr val="F95AB7"/>
              </a:gs>
              <a:gs pos="100000">
                <a:srgbClr val="F95AB7">
                  <a:gamma/>
                  <a:shade val="29804"/>
                  <a:invGamma/>
                </a:srgbClr>
              </a:gs>
            </a:gsLst>
            <a:lin ang="5400000" scaled="1"/>
          </a:gradFill>
          <a:ln w="12700">
            <a:noFill/>
            <a:miter lim="800000"/>
            <a:headEnd/>
            <a:tailEnd/>
          </a:ln>
          <a:effectLst/>
        </p:spPr>
        <p:txBody>
          <a:bodyPr wrap="none" anchor="ctr"/>
          <a:lstStyle/>
          <a:p>
            <a:endParaRPr lang="en-US"/>
          </a:p>
        </p:txBody>
      </p:sp>
      <p:sp>
        <p:nvSpPr>
          <p:cNvPr id="24602" name="Rectangle 26"/>
          <p:cNvSpPr>
            <a:spLocks noChangeArrowheads="1"/>
          </p:cNvSpPr>
          <p:nvPr/>
        </p:nvSpPr>
        <p:spPr bwMode="auto">
          <a:xfrm>
            <a:off x="965200" y="598488"/>
            <a:ext cx="6173788" cy="1187450"/>
          </a:xfrm>
          <a:prstGeom prst="rect">
            <a:avLst/>
          </a:prstGeom>
          <a:noFill/>
          <a:ln w="12700">
            <a:noFill/>
            <a:miter lim="800000"/>
            <a:headEnd/>
            <a:tailEnd/>
          </a:ln>
          <a:effectLst/>
        </p:spPr>
        <p:txBody>
          <a:bodyPr lIns="90488" tIns="44450" rIns="90488" bIns="44450">
            <a:spAutoFit/>
          </a:bodyPr>
          <a:lstStyle/>
          <a:p>
            <a:r>
              <a:rPr lang="en-US" sz="3600" b="1">
                <a:solidFill>
                  <a:schemeClr val="tx2"/>
                </a:solidFill>
                <a:effectLst>
                  <a:outerShdw blurRad="38100" dist="38100" dir="2700000" algn="tl">
                    <a:srgbClr val="000000"/>
                  </a:outerShdw>
                </a:effectLst>
                <a:latin typeface="Arial" charset="0"/>
              </a:rPr>
              <a:t>Financing Current Assets:</a:t>
            </a:r>
          </a:p>
          <a:p>
            <a:r>
              <a:rPr lang="en-US" sz="3600" b="1">
                <a:solidFill>
                  <a:schemeClr val="tx2"/>
                </a:solidFill>
                <a:effectLst>
                  <a:outerShdw blurRad="38100" dist="38100" dir="2700000" algn="tl">
                    <a:srgbClr val="000000"/>
                  </a:outerShdw>
                </a:effectLst>
                <a:latin typeface="Arial" charset="0"/>
              </a:rPr>
              <a:t>	Moderate Approach</a:t>
            </a:r>
          </a:p>
        </p:txBody>
      </p:sp>
      <p:grpSp>
        <p:nvGrpSpPr>
          <p:cNvPr id="24723" name="Group 147"/>
          <p:cNvGrpSpPr>
            <a:grpSpLocks/>
          </p:cNvGrpSpPr>
          <p:nvPr/>
        </p:nvGrpSpPr>
        <p:grpSpPr bwMode="auto">
          <a:xfrm>
            <a:off x="273050" y="1881188"/>
            <a:ext cx="8582025" cy="4295775"/>
            <a:chOff x="90" y="979"/>
            <a:chExt cx="5406" cy="2706"/>
          </a:xfrm>
        </p:grpSpPr>
        <p:sp>
          <p:nvSpPr>
            <p:cNvPr id="24705" name="Rectangle 129"/>
            <p:cNvSpPr>
              <a:spLocks noChangeArrowheads="1"/>
            </p:cNvSpPr>
            <p:nvPr/>
          </p:nvSpPr>
          <p:spPr bwMode="auto">
            <a:xfrm>
              <a:off x="3508" y="1686"/>
              <a:ext cx="1988" cy="248"/>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24706" name="Line 130"/>
            <p:cNvSpPr>
              <a:spLocks noChangeShapeType="1"/>
            </p:cNvSpPr>
            <p:nvPr/>
          </p:nvSpPr>
          <p:spPr bwMode="auto">
            <a:xfrm>
              <a:off x="952" y="1529"/>
              <a:ext cx="1529" cy="0"/>
            </a:xfrm>
            <a:prstGeom prst="line">
              <a:avLst/>
            </a:prstGeom>
            <a:noFill/>
            <a:ln w="12700">
              <a:solidFill>
                <a:schemeClr val="tx1"/>
              </a:solidFill>
              <a:prstDash val="lgDash"/>
              <a:round/>
              <a:headEnd/>
              <a:tailEnd/>
            </a:ln>
            <a:effectLst/>
          </p:spPr>
          <p:txBody>
            <a:bodyPr wrap="none" anchor="ctr"/>
            <a:lstStyle/>
            <a:p>
              <a:endParaRPr lang="en-US"/>
            </a:p>
          </p:txBody>
        </p:sp>
        <p:sp>
          <p:nvSpPr>
            <p:cNvPr id="24707" name="Freeform 131"/>
            <p:cNvSpPr>
              <a:spLocks/>
            </p:cNvSpPr>
            <p:nvPr/>
          </p:nvSpPr>
          <p:spPr bwMode="auto">
            <a:xfrm>
              <a:off x="982" y="1534"/>
              <a:ext cx="3264" cy="518"/>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24708" name="Group 132"/>
            <p:cNvGrpSpPr>
              <a:grpSpLocks/>
            </p:cNvGrpSpPr>
            <p:nvPr/>
          </p:nvGrpSpPr>
          <p:grpSpPr bwMode="auto">
            <a:xfrm>
              <a:off x="90" y="979"/>
              <a:ext cx="5317" cy="2706"/>
              <a:chOff x="90" y="979"/>
              <a:chExt cx="5317" cy="2706"/>
            </a:xfrm>
          </p:grpSpPr>
          <p:sp>
            <p:nvSpPr>
              <p:cNvPr id="24709" name="Freeform 133"/>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24710" name="Line 134"/>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24711" name="Rectangle 135"/>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24712" name="Rectangle 136"/>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a:effectLst>
                      <a:outerShdw blurRad="38100" dist="38100" dir="2700000" algn="tl">
                        <a:srgbClr val="000000"/>
                      </a:outerShdw>
                    </a:effectLst>
                    <a:latin typeface="Arial" charset="0"/>
                  </a:rPr>
                  <a:t>Total Assets</a:t>
                </a:r>
              </a:p>
            </p:txBody>
          </p:sp>
          <p:sp>
            <p:nvSpPr>
              <p:cNvPr id="24713" name="Rectangle 137"/>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24714" name="Rectangle 138"/>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24715" name="Rectangle 139"/>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24716" name="Rectangle 140"/>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24717" name="Rectangle 141"/>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24718" name="Rectangle 142"/>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24719" name="Line 143"/>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24720" name="Rectangle 144"/>
            <p:cNvSpPr>
              <a:spLocks noChangeArrowheads="1"/>
            </p:cNvSpPr>
            <p:nvPr/>
          </p:nvSpPr>
          <p:spPr bwMode="auto">
            <a:xfrm>
              <a:off x="351" y="1400"/>
              <a:ext cx="595"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grpSp>
      <p:sp>
        <p:nvSpPr>
          <p:cNvPr id="24724" name="Rectangle 148"/>
          <p:cNvSpPr>
            <a:spLocks noChangeArrowheads="1"/>
          </p:cNvSpPr>
          <p:nvPr/>
        </p:nvSpPr>
        <p:spPr bwMode="auto">
          <a:xfrm>
            <a:off x="5699125" y="3003550"/>
            <a:ext cx="3155950" cy="39370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24725" name="Line 149"/>
          <p:cNvSpPr>
            <a:spLocks noChangeShapeType="1"/>
          </p:cNvSpPr>
          <p:nvPr/>
        </p:nvSpPr>
        <p:spPr bwMode="auto">
          <a:xfrm>
            <a:off x="1641475" y="2754313"/>
            <a:ext cx="2427288" cy="0"/>
          </a:xfrm>
          <a:prstGeom prst="line">
            <a:avLst/>
          </a:prstGeom>
          <a:noFill/>
          <a:ln w="12700">
            <a:solidFill>
              <a:schemeClr val="tx1"/>
            </a:solidFill>
            <a:prstDash val="lgDash"/>
            <a:round/>
            <a:headEnd/>
            <a:tailEnd/>
          </a:ln>
          <a:effectLst/>
        </p:spPr>
        <p:txBody>
          <a:bodyPr wrap="none" anchor="ctr"/>
          <a:lstStyle/>
          <a:p>
            <a:endParaRPr lang="en-US"/>
          </a:p>
        </p:txBody>
      </p:sp>
      <p:sp>
        <p:nvSpPr>
          <p:cNvPr id="24726" name="Freeform 150"/>
          <p:cNvSpPr>
            <a:spLocks/>
          </p:cNvSpPr>
          <p:nvPr/>
        </p:nvSpPr>
        <p:spPr bwMode="auto">
          <a:xfrm>
            <a:off x="1689100" y="2762250"/>
            <a:ext cx="5181600" cy="822325"/>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24727" name="Group 151"/>
          <p:cNvGrpSpPr>
            <a:grpSpLocks/>
          </p:cNvGrpSpPr>
          <p:nvPr/>
        </p:nvGrpSpPr>
        <p:grpSpPr bwMode="auto">
          <a:xfrm>
            <a:off x="273050" y="1881188"/>
            <a:ext cx="8440738" cy="4295775"/>
            <a:chOff x="90" y="979"/>
            <a:chExt cx="5317" cy="2706"/>
          </a:xfrm>
        </p:grpSpPr>
        <p:sp>
          <p:nvSpPr>
            <p:cNvPr id="24728" name="Freeform 152"/>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24729" name="Line 153"/>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24730" name="Rectangle 154"/>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24731" name="Rectangle 155"/>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i="1">
                  <a:effectLst>
                    <a:outerShdw blurRad="38100" dist="38100" dir="2700000" algn="tl">
                      <a:srgbClr val="000000"/>
                    </a:outerShdw>
                  </a:effectLst>
                  <a:latin typeface="Arial" charset="0"/>
                </a:rPr>
                <a:t>Total Assets</a:t>
              </a:r>
            </a:p>
          </p:txBody>
        </p:sp>
        <p:sp>
          <p:nvSpPr>
            <p:cNvPr id="24732" name="Rectangle 156"/>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24733" name="Rectangle 157"/>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24734" name="Rectangle 158"/>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24735" name="Rectangle 159"/>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24736" name="Rectangle 160"/>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24737" name="Rectangle 161"/>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24738" name="Line 162"/>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24739" name="Rectangle 163"/>
          <p:cNvSpPr>
            <a:spLocks noChangeArrowheads="1"/>
          </p:cNvSpPr>
          <p:nvPr/>
        </p:nvSpPr>
        <p:spPr bwMode="auto">
          <a:xfrm>
            <a:off x="687388" y="2549525"/>
            <a:ext cx="944562" cy="454025"/>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sp>
        <p:nvSpPr>
          <p:cNvPr id="24740" name="Freeform 164"/>
          <p:cNvSpPr>
            <a:spLocks/>
          </p:cNvSpPr>
          <p:nvPr/>
        </p:nvSpPr>
        <p:spPr bwMode="auto">
          <a:xfrm rot="637995" flipV="1">
            <a:off x="4568825" y="2801938"/>
            <a:ext cx="1746250" cy="242887"/>
          </a:xfrm>
          <a:custGeom>
            <a:avLst/>
            <a:gdLst/>
            <a:ahLst/>
            <a:cxnLst>
              <a:cxn ang="0">
                <a:pos x="1130" y="129"/>
              </a:cxn>
              <a:cxn ang="0">
                <a:pos x="1118" y="161"/>
              </a:cxn>
              <a:cxn ang="0">
                <a:pos x="1101" y="188"/>
              </a:cxn>
              <a:cxn ang="0">
                <a:pos x="1077" y="213"/>
              </a:cxn>
              <a:cxn ang="0">
                <a:pos x="1038" y="245"/>
              </a:cxn>
              <a:cxn ang="0">
                <a:pos x="993" y="271"/>
              </a:cxn>
              <a:cxn ang="0">
                <a:pos x="951" y="291"/>
              </a:cxn>
              <a:cxn ang="0">
                <a:pos x="908" y="306"/>
              </a:cxn>
              <a:cxn ang="0">
                <a:pos x="860" y="320"/>
              </a:cxn>
              <a:cxn ang="0">
                <a:pos x="811" y="332"/>
              </a:cxn>
              <a:cxn ang="0">
                <a:pos x="748" y="343"/>
              </a:cxn>
              <a:cxn ang="0">
                <a:pos x="689" y="350"/>
              </a:cxn>
              <a:cxn ang="0">
                <a:pos x="613" y="354"/>
              </a:cxn>
              <a:cxn ang="0">
                <a:pos x="546" y="351"/>
              </a:cxn>
              <a:cxn ang="0">
                <a:pos x="481" y="345"/>
              </a:cxn>
              <a:cxn ang="0">
                <a:pos x="427" y="337"/>
              </a:cxn>
              <a:cxn ang="0">
                <a:pos x="355" y="321"/>
              </a:cxn>
              <a:cxn ang="0">
                <a:pos x="299" y="304"/>
              </a:cxn>
              <a:cxn ang="0">
                <a:pos x="254" y="285"/>
              </a:cxn>
              <a:cxn ang="0">
                <a:pos x="203" y="260"/>
              </a:cxn>
              <a:cxn ang="0">
                <a:pos x="159" y="231"/>
              </a:cxn>
              <a:cxn ang="0">
                <a:pos x="107" y="174"/>
              </a:cxn>
              <a:cxn ang="0">
                <a:pos x="84" y="124"/>
              </a:cxn>
              <a:cxn ang="0">
                <a:pos x="0" y="95"/>
              </a:cxn>
              <a:cxn ang="0">
                <a:pos x="363" y="97"/>
              </a:cxn>
              <a:cxn ang="0">
                <a:pos x="287" y="125"/>
              </a:cxn>
              <a:cxn ang="0">
                <a:pos x="312" y="169"/>
              </a:cxn>
              <a:cxn ang="0">
                <a:pos x="367" y="214"/>
              </a:cxn>
              <a:cxn ang="0">
                <a:pos x="418" y="240"/>
              </a:cxn>
              <a:cxn ang="0">
                <a:pos x="469" y="261"/>
              </a:cxn>
              <a:cxn ang="0">
                <a:pos x="530" y="277"/>
              </a:cxn>
              <a:cxn ang="0">
                <a:pos x="604" y="290"/>
              </a:cxn>
              <a:cxn ang="0">
                <a:pos x="678" y="295"/>
              </a:cxn>
              <a:cxn ang="0">
                <a:pos x="744" y="295"/>
              </a:cxn>
              <a:cxn ang="0">
                <a:pos x="806" y="290"/>
              </a:cxn>
              <a:cxn ang="0">
                <a:pos x="871" y="280"/>
              </a:cxn>
              <a:cxn ang="0">
                <a:pos x="946" y="260"/>
              </a:cxn>
              <a:cxn ang="0">
                <a:pos x="1007" y="235"/>
              </a:cxn>
              <a:cxn ang="0">
                <a:pos x="1052" y="210"/>
              </a:cxn>
              <a:cxn ang="0">
                <a:pos x="1083" y="185"/>
              </a:cxn>
              <a:cxn ang="0">
                <a:pos x="1102" y="166"/>
              </a:cxn>
              <a:cxn ang="0">
                <a:pos x="1114" y="142"/>
              </a:cxn>
              <a:cxn ang="0">
                <a:pos x="1133" y="87"/>
              </a:cxn>
            </a:cxnLst>
            <a:rect l="0" t="0" r="r" b="b"/>
            <a:pathLst>
              <a:path w="1134" h="355">
                <a:moveTo>
                  <a:pt x="1133" y="87"/>
                </a:moveTo>
                <a:lnTo>
                  <a:pt x="1130" y="129"/>
                </a:lnTo>
                <a:lnTo>
                  <a:pt x="1126" y="144"/>
                </a:lnTo>
                <a:lnTo>
                  <a:pt x="1118" y="161"/>
                </a:lnTo>
                <a:lnTo>
                  <a:pt x="1111" y="175"/>
                </a:lnTo>
                <a:lnTo>
                  <a:pt x="1101" y="188"/>
                </a:lnTo>
                <a:lnTo>
                  <a:pt x="1090" y="201"/>
                </a:lnTo>
                <a:lnTo>
                  <a:pt x="1077" y="213"/>
                </a:lnTo>
                <a:lnTo>
                  <a:pt x="1061" y="227"/>
                </a:lnTo>
                <a:lnTo>
                  <a:pt x="1038" y="245"/>
                </a:lnTo>
                <a:lnTo>
                  <a:pt x="1017" y="258"/>
                </a:lnTo>
                <a:lnTo>
                  <a:pt x="993" y="271"/>
                </a:lnTo>
                <a:lnTo>
                  <a:pt x="974" y="280"/>
                </a:lnTo>
                <a:lnTo>
                  <a:pt x="951" y="291"/>
                </a:lnTo>
                <a:lnTo>
                  <a:pt x="933" y="298"/>
                </a:lnTo>
                <a:lnTo>
                  <a:pt x="908" y="306"/>
                </a:lnTo>
                <a:lnTo>
                  <a:pt x="885" y="313"/>
                </a:lnTo>
                <a:lnTo>
                  <a:pt x="860" y="320"/>
                </a:lnTo>
                <a:lnTo>
                  <a:pt x="840" y="325"/>
                </a:lnTo>
                <a:lnTo>
                  <a:pt x="811" y="332"/>
                </a:lnTo>
                <a:lnTo>
                  <a:pt x="779" y="339"/>
                </a:lnTo>
                <a:lnTo>
                  <a:pt x="748" y="343"/>
                </a:lnTo>
                <a:lnTo>
                  <a:pt x="721" y="347"/>
                </a:lnTo>
                <a:lnTo>
                  <a:pt x="689" y="350"/>
                </a:lnTo>
                <a:lnTo>
                  <a:pt x="656" y="353"/>
                </a:lnTo>
                <a:lnTo>
                  <a:pt x="613" y="354"/>
                </a:lnTo>
                <a:lnTo>
                  <a:pt x="577" y="353"/>
                </a:lnTo>
                <a:lnTo>
                  <a:pt x="546" y="351"/>
                </a:lnTo>
                <a:lnTo>
                  <a:pt x="515" y="349"/>
                </a:lnTo>
                <a:lnTo>
                  <a:pt x="481" y="345"/>
                </a:lnTo>
                <a:lnTo>
                  <a:pt x="453" y="342"/>
                </a:lnTo>
                <a:lnTo>
                  <a:pt x="427" y="337"/>
                </a:lnTo>
                <a:lnTo>
                  <a:pt x="393" y="330"/>
                </a:lnTo>
                <a:lnTo>
                  <a:pt x="355" y="321"/>
                </a:lnTo>
                <a:lnTo>
                  <a:pt x="325" y="312"/>
                </a:lnTo>
                <a:lnTo>
                  <a:pt x="299" y="304"/>
                </a:lnTo>
                <a:lnTo>
                  <a:pt x="274" y="294"/>
                </a:lnTo>
                <a:lnTo>
                  <a:pt x="254" y="285"/>
                </a:lnTo>
                <a:lnTo>
                  <a:pt x="231" y="274"/>
                </a:lnTo>
                <a:lnTo>
                  <a:pt x="203" y="260"/>
                </a:lnTo>
                <a:lnTo>
                  <a:pt x="182" y="246"/>
                </a:lnTo>
                <a:lnTo>
                  <a:pt x="159" y="231"/>
                </a:lnTo>
                <a:lnTo>
                  <a:pt x="127" y="200"/>
                </a:lnTo>
                <a:lnTo>
                  <a:pt x="107" y="174"/>
                </a:lnTo>
                <a:lnTo>
                  <a:pt x="92" y="146"/>
                </a:lnTo>
                <a:lnTo>
                  <a:pt x="84" y="124"/>
                </a:lnTo>
                <a:lnTo>
                  <a:pt x="79" y="95"/>
                </a:lnTo>
                <a:lnTo>
                  <a:pt x="0" y="95"/>
                </a:lnTo>
                <a:lnTo>
                  <a:pt x="180" y="0"/>
                </a:lnTo>
                <a:lnTo>
                  <a:pt x="363" y="97"/>
                </a:lnTo>
                <a:lnTo>
                  <a:pt x="282" y="96"/>
                </a:lnTo>
                <a:lnTo>
                  <a:pt x="287" y="125"/>
                </a:lnTo>
                <a:lnTo>
                  <a:pt x="297" y="146"/>
                </a:lnTo>
                <a:lnTo>
                  <a:pt x="312" y="169"/>
                </a:lnTo>
                <a:lnTo>
                  <a:pt x="345" y="200"/>
                </a:lnTo>
                <a:lnTo>
                  <a:pt x="367" y="214"/>
                </a:lnTo>
                <a:lnTo>
                  <a:pt x="391" y="228"/>
                </a:lnTo>
                <a:lnTo>
                  <a:pt x="418" y="240"/>
                </a:lnTo>
                <a:lnTo>
                  <a:pt x="444" y="251"/>
                </a:lnTo>
                <a:lnTo>
                  <a:pt x="469" y="261"/>
                </a:lnTo>
                <a:lnTo>
                  <a:pt x="497" y="268"/>
                </a:lnTo>
                <a:lnTo>
                  <a:pt x="530" y="277"/>
                </a:lnTo>
                <a:lnTo>
                  <a:pt x="568" y="285"/>
                </a:lnTo>
                <a:lnTo>
                  <a:pt x="604" y="290"/>
                </a:lnTo>
                <a:lnTo>
                  <a:pt x="637" y="293"/>
                </a:lnTo>
                <a:lnTo>
                  <a:pt x="678" y="295"/>
                </a:lnTo>
                <a:lnTo>
                  <a:pt x="717" y="296"/>
                </a:lnTo>
                <a:lnTo>
                  <a:pt x="744" y="295"/>
                </a:lnTo>
                <a:lnTo>
                  <a:pt x="773" y="294"/>
                </a:lnTo>
                <a:lnTo>
                  <a:pt x="806" y="290"/>
                </a:lnTo>
                <a:lnTo>
                  <a:pt x="840" y="285"/>
                </a:lnTo>
                <a:lnTo>
                  <a:pt x="871" y="280"/>
                </a:lnTo>
                <a:lnTo>
                  <a:pt x="901" y="273"/>
                </a:lnTo>
                <a:lnTo>
                  <a:pt x="946" y="260"/>
                </a:lnTo>
                <a:lnTo>
                  <a:pt x="975" y="249"/>
                </a:lnTo>
                <a:lnTo>
                  <a:pt x="1007" y="235"/>
                </a:lnTo>
                <a:lnTo>
                  <a:pt x="1034" y="221"/>
                </a:lnTo>
                <a:lnTo>
                  <a:pt x="1052" y="210"/>
                </a:lnTo>
                <a:lnTo>
                  <a:pt x="1069" y="198"/>
                </a:lnTo>
                <a:lnTo>
                  <a:pt x="1083" y="185"/>
                </a:lnTo>
                <a:lnTo>
                  <a:pt x="1093" y="176"/>
                </a:lnTo>
                <a:lnTo>
                  <a:pt x="1102" y="166"/>
                </a:lnTo>
                <a:lnTo>
                  <a:pt x="1109" y="153"/>
                </a:lnTo>
                <a:lnTo>
                  <a:pt x="1114" y="142"/>
                </a:lnTo>
                <a:lnTo>
                  <a:pt x="1122" y="127"/>
                </a:lnTo>
                <a:lnTo>
                  <a:pt x="1133" y="87"/>
                </a:lnTo>
              </a:path>
            </a:pathLst>
          </a:custGeom>
          <a:gradFill rotWithShape="0">
            <a:gsLst>
              <a:gs pos="0">
                <a:srgbClr val="000000"/>
              </a:gs>
              <a:gs pos="100000">
                <a:srgbClr val="66CCFF"/>
              </a:gs>
            </a:gsLst>
            <a:lin ang="0" scaled="1"/>
          </a:gradFill>
          <a:ln w="12700" cap="rnd" cmpd="sng">
            <a:solidFill>
              <a:srgbClr val="000000"/>
            </a:solidFill>
            <a:prstDash val="solid"/>
            <a:round/>
            <a:headEnd type="none" w="med" len="med"/>
            <a:tailEnd type="none" w="med" len="med"/>
          </a:ln>
          <a:effectLst/>
        </p:spPr>
        <p:txBody>
          <a:bodyPr/>
          <a:lstStyle/>
          <a:p>
            <a:endParaRPr lang="en-US"/>
          </a:p>
        </p:txBody>
      </p:sp>
      <p:grpSp>
        <p:nvGrpSpPr>
          <p:cNvPr id="24741" name="Group 165"/>
          <p:cNvGrpSpPr>
            <a:grpSpLocks/>
          </p:cNvGrpSpPr>
          <p:nvPr/>
        </p:nvGrpSpPr>
        <p:grpSpPr bwMode="auto">
          <a:xfrm>
            <a:off x="2498725" y="3606800"/>
            <a:ext cx="760413" cy="2143125"/>
            <a:chOff x="1492" y="2066"/>
            <a:chExt cx="479" cy="1350"/>
          </a:xfrm>
        </p:grpSpPr>
        <p:grpSp>
          <p:nvGrpSpPr>
            <p:cNvPr id="24703" name="Group 127"/>
            <p:cNvGrpSpPr>
              <a:grpSpLocks/>
            </p:cNvGrpSpPr>
            <p:nvPr/>
          </p:nvGrpSpPr>
          <p:grpSpPr bwMode="auto">
            <a:xfrm>
              <a:off x="1653" y="2066"/>
              <a:ext cx="318" cy="1350"/>
              <a:chOff x="1653" y="2066"/>
              <a:chExt cx="318" cy="1350"/>
            </a:xfrm>
          </p:grpSpPr>
          <p:sp>
            <p:nvSpPr>
              <p:cNvPr id="24624" name="AutoShape 48"/>
              <p:cNvSpPr>
                <a:spLocks noChangeArrowheads="1"/>
              </p:cNvSpPr>
              <p:nvPr/>
            </p:nvSpPr>
            <p:spPr bwMode="auto">
              <a:xfrm>
                <a:off x="1660" y="2066"/>
                <a:ext cx="311" cy="328"/>
              </a:xfrm>
              <a:prstGeom prst="upArrow">
                <a:avLst>
                  <a:gd name="adj1" fmla="val 50000"/>
                  <a:gd name="adj2" fmla="val 26367"/>
                </a:avLst>
              </a:prstGeom>
              <a:gradFill rotWithShape="0">
                <a:gsLst>
                  <a:gs pos="0">
                    <a:schemeClr val="accent2"/>
                  </a:gs>
                  <a:gs pos="100000">
                    <a:srgbClr val="FF0000"/>
                  </a:gs>
                </a:gsLst>
                <a:lin ang="5400000" scaled="1"/>
              </a:gradFill>
              <a:ln w="12700">
                <a:solidFill>
                  <a:srgbClr val="FF0000"/>
                </a:solidFill>
                <a:miter lim="800000"/>
                <a:headEnd type="none" w="sm" len="sm"/>
                <a:tailEnd type="none" w="sm" len="sm"/>
              </a:ln>
              <a:effectLst/>
            </p:spPr>
            <p:txBody>
              <a:bodyPr wrap="none" anchor="ctr"/>
              <a:lstStyle/>
              <a:p>
                <a:endParaRPr lang="en-US"/>
              </a:p>
            </p:txBody>
          </p:sp>
          <p:sp>
            <p:nvSpPr>
              <p:cNvPr id="24625" name="AutoShape 49"/>
              <p:cNvSpPr>
                <a:spLocks noChangeArrowheads="1"/>
              </p:cNvSpPr>
              <p:nvPr/>
            </p:nvSpPr>
            <p:spPr bwMode="auto">
              <a:xfrm rot="-10800000">
                <a:off x="1653" y="3077"/>
                <a:ext cx="317" cy="339"/>
              </a:xfrm>
              <a:prstGeom prst="upArrow">
                <a:avLst>
                  <a:gd name="adj1" fmla="val 50000"/>
                  <a:gd name="adj2" fmla="val 26735"/>
                </a:avLst>
              </a:prstGeom>
              <a:gradFill rotWithShape="0">
                <a:gsLst>
                  <a:gs pos="0">
                    <a:srgbClr val="FF0000"/>
                  </a:gs>
                  <a:gs pos="100000">
                    <a:schemeClr val="accent2"/>
                  </a:gs>
                </a:gsLst>
                <a:lin ang="5400000" scaled="1"/>
              </a:gradFill>
              <a:ln w="12700">
                <a:solidFill>
                  <a:srgbClr val="FF0000"/>
                </a:solidFill>
                <a:miter lim="800000"/>
                <a:headEnd type="none" w="sm" len="sm"/>
                <a:tailEnd type="none" w="sm" len="sm"/>
              </a:ln>
              <a:effectLst/>
            </p:spPr>
            <p:txBody>
              <a:bodyPr wrap="none" anchor="ctr"/>
              <a:lstStyle/>
              <a:p>
                <a:endParaRPr lang="en-US"/>
              </a:p>
            </p:txBody>
          </p:sp>
        </p:grpSp>
        <p:sp>
          <p:nvSpPr>
            <p:cNvPr id="24591" name="Rectangle 15"/>
            <p:cNvSpPr>
              <a:spLocks noChangeArrowheads="1"/>
            </p:cNvSpPr>
            <p:nvPr/>
          </p:nvSpPr>
          <p:spPr bwMode="auto">
            <a:xfrm rot="16200000">
              <a:off x="1173" y="2515"/>
              <a:ext cx="1077" cy="440"/>
            </a:xfrm>
            <a:prstGeom prst="rect">
              <a:avLst/>
            </a:prstGeom>
            <a:noFill/>
            <a:ln w="12700">
              <a:noFill/>
              <a:miter lim="800000"/>
              <a:headEnd/>
              <a:tailEnd/>
            </a:ln>
            <a:effectLst/>
          </p:spPr>
          <p:txBody>
            <a:bodyPr lIns="90488" tIns="44450" rIns="90488" bIns="44450">
              <a:spAutoFit/>
            </a:bodyPr>
            <a:lstStyle/>
            <a:p>
              <a:pPr algn="ctr"/>
              <a:r>
                <a:rPr lang="en-US" sz="2000" b="1">
                  <a:solidFill>
                    <a:srgbClr val="000000"/>
                  </a:solidFill>
                  <a:effectLst>
                    <a:outerShdw blurRad="38100" dist="38100" dir="2700000" algn="tl">
                      <a:srgbClr val="FFFFFF"/>
                    </a:outerShdw>
                  </a:effectLst>
                  <a:latin typeface="Arial" charset="0"/>
                </a:rPr>
                <a:t>Long-term</a:t>
              </a:r>
            </a:p>
            <a:p>
              <a:pPr algn="ctr"/>
              <a:r>
                <a:rPr lang="en-US" sz="2000" b="1">
                  <a:solidFill>
                    <a:srgbClr val="000000"/>
                  </a:solidFill>
                  <a:effectLst>
                    <a:outerShdw blurRad="38100" dist="38100" dir="2700000" algn="tl">
                      <a:srgbClr val="FFFFFF"/>
                    </a:outerShdw>
                  </a:effectLst>
                  <a:latin typeface="Arial" charset="0"/>
                </a:rPr>
                <a:t>Sources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barn(outHorizontal)">
                                      <p:cBhvr>
                                        <p:cTn id="7" dur="500"/>
                                        <p:tgtEl>
                                          <p:spTgt spid="24578"/>
                                        </p:tgtEl>
                                      </p:cBhvr>
                                    </p:animEffect>
                                  </p:childTnLst>
                                </p:cTn>
                              </p:par>
                            </p:childTnLst>
                          </p:cTn>
                        </p:par>
                        <p:par>
                          <p:cTn id="8" fill="hold">
                            <p:stCondLst>
                              <p:cond delay="500"/>
                            </p:stCondLst>
                            <p:childTnLst>
                              <p:par>
                                <p:cTn id="9" presetID="16" presetClass="entr" presetSubtype="42" fill="hold" nodeType="afterEffect">
                                  <p:stCondLst>
                                    <p:cond delay="0"/>
                                  </p:stCondLst>
                                  <p:childTnLst>
                                    <p:set>
                                      <p:cBhvr>
                                        <p:cTn id="10" dur="1" fill="hold">
                                          <p:stCondLst>
                                            <p:cond delay="0"/>
                                          </p:stCondLst>
                                        </p:cTn>
                                        <p:tgtEl>
                                          <p:spTgt spid="24741"/>
                                        </p:tgtEl>
                                        <p:attrNameLst>
                                          <p:attrName>style.visibility</p:attrName>
                                        </p:attrNameLst>
                                      </p:cBhvr>
                                      <p:to>
                                        <p:strVal val="visible"/>
                                      </p:to>
                                    </p:set>
                                    <p:animEffect transition="in" filter="barn(outHorizontal)">
                                      <p:cBhvr>
                                        <p:cTn id="11" dur="500"/>
                                        <p:tgtEl>
                                          <p:spTgt spid="24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5"/>
          <p:cNvSpPr>
            <a:spLocks noGrp="1"/>
          </p:cNvSpPr>
          <p:nvPr>
            <p:ph type="sldNum" sz="quarter" idx="12"/>
          </p:nvPr>
        </p:nvSpPr>
        <p:spPr/>
        <p:txBody>
          <a:bodyPr/>
          <a:lstStyle/>
          <a:p>
            <a:fld id="{7AE2ABF5-8F67-4D84-9113-5E0BE535BC95}" type="slidenum">
              <a:rPr lang="en-US"/>
              <a:pPr/>
              <a:t>18</a:t>
            </a:fld>
            <a:endParaRPr lang="en-US"/>
          </a:p>
        </p:txBody>
      </p:sp>
      <p:sp>
        <p:nvSpPr>
          <p:cNvPr id="25602" name="Freeform 2"/>
          <p:cNvSpPr>
            <a:spLocks/>
          </p:cNvSpPr>
          <p:nvPr/>
        </p:nvSpPr>
        <p:spPr bwMode="auto">
          <a:xfrm>
            <a:off x="1898650" y="2909888"/>
            <a:ext cx="4578350" cy="814387"/>
          </a:xfrm>
          <a:custGeom>
            <a:avLst/>
            <a:gdLst/>
            <a:ahLst/>
            <a:cxnLst>
              <a:cxn ang="0">
                <a:pos x="0" y="507"/>
              </a:cxn>
              <a:cxn ang="0">
                <a:pos x="2883" y="507"/>
              </a:cxn>
              <a:cxn ang="0">
                <a:pos x="2502" y="463"/>
              </a:cxn>
              <a:cxn ang="0">
                <a:pos x="2268" y="361"/>
              </a:cxn>
              <a:cxn ang="0">
                <a:pos x="1975" y="200"/>
              </a:cxn>
              <a:cxn ang="0">
                <a:pos x="1697" y="68"/>
              </a:cxn>
              <a:cxn ang="0">
                <a:pos x="1453" y="0"/>
              </a:cxn>
              <a:cxn ang="0">
                <a:pos x="1317" y="24"/>
              </a:cxn>
              <a:cxn ang="0">
                <a:pos x="1156" y="83"/>
              </a:cxn>
              <a:cxn ang="0">
                <a:pos x="943" y="150"/>
              </a:cxn>
              <a:cxn ang="0">
                <a:pos x="757" y="270"/>
              </a:cxn>
              <a:cxn ang="0">
                <a:pos x="600" y="375"/>
              </a:cxn>
              <a:cxn ang="0">
                <a:pos x="307" y="463"/>
              </a:cxn>
              <a:cxn ang="0">
                <a:pos x="0" y="507"/>
              </a:cxn>
            </a:cxnLst>
            <a:rect l="0" t="0" r="r" b="b"/>
            <a:pathLst>
              <a:path w="2884" h="508">
                <a:moveTo>
                  <a:pt x="0" y="507"/>
                </a:moveTo>
                <a:lnTo>
                  <a:pt x="2883" y="507"/>
                </a:lnTo>
                <a:lnTo>
                  <a:pt x="2502" y="463"/>
                </a:lnTo>
                <a:lnTo>
                  <a:pt x="2268" y="361"/>
                </a:lnTo>
                <a:lnTo>
                  <a:pt x="1975" y="200"/>
                </a:lnTo>
                <a:lnTo>
                  <a:pt x="1697" y="68"/>
                </a:lnTo>
                <a:lnTo>
                  <a:pt x="1453" y="0"/>
                </a:lnTo>
                <a:lnTo>
                  <a:pt x="1317" y="24"/>
                </a:lnTo>
                <a:lnTo>
                  <a:pt x="1156" y="83"/>
                </a:lnTo>
                <a:lnTo>
                  <a:pt x="943" y="150"/>
                </a:lnTo>
                <a:lnTo>
                  <a:pt x="757" y="270"/>
                </a:lnTo>
                <a:lnTo>
                  <a:pt x="600" y="375"/>
                </a:lnTo>
                <a:lnTo>
                  <a:pt x="307" y="463"/>
                </a:lnTo>
                <a:lnTo>
                  <a:pt x="0" y="507"/>
                </a:lnTo>
              </a:path>
            </a:pathLst>
          </a:custGeom>
          <a:gradFill rotWithShape="0">
            <a:gsLst>
              <a:gs pos="0">
                <a:srgbClr val="00FF00">
                  <a:gamma/>
                  <a:shade val="29804"/>
                  <a:invGamma/>
                </a:srgbClr>
              </a:gs>
              <a:gs pos="50000">
                <a:srgbClr val="00FF00"/>
              </a:gs>
              <a:gs pos="100000">
                <a:srgbClr val="00FF00">
                  <a:gamma/>
                  <a:shade val="29804"/>
                  <a:invGamma/>
                </a:srgbClr>
              </a:gs>
            </a:gsLst>
            <a:lin ang="5400000" scaled="1"/>
          </a:gradFill>
          <a:ln w="12700" cap="rnd" cmpd="sng">
            <a:noFill/>
            <a:prstDash val="solid"/>
            <a:round/>
            <a:headEnd type="none" w="med" len="med"/>
            <a:tailEnd type="none" w="med" len="med"/>
          </a:ln>
          <a:effectLst/>
        </p:spPr>
        <p:txBody>
          <a:bodyPr/>
          <a:lstStyle/>
          <a:p>
            <a:endParaRPr lang="en-US"/>
          </a:p>
        </p:txBody>
      </p:sp>
      <p:sp>
        <p:nvSpPr>
          <p:cNvPr id="25603" name="Rectangle 3"/>
          <p:cNvSpPr>
            <a:spLocks noChangeArrowheads="1"/>
          </p:cNvSpPr>
          <p:nvPr/>
        </p:nvSpPr>
        <p:spPr bwMode="auto">
          <a:xfrm>
            <a:off x="1800225" y="3746500"/>
            <a:ext cx="4921250" cy="2160588"/>
          </a:xfrm>
          <a:prstGeom prst="rect">
            <a:avLst/>
          </a:prstGeom>
          <a:gradFill rotWithShape="0">
            <a:gsLst>
              <a:gs pos="0">
                <a:srgbClr val="F95AB7">
                  <a:gamma/>
                  <a:shade val="29804"/>
                  <a:invGamma/>
                </a:srgbClr>
              </a:gs>
              <a:gs pos="50000">
                <a:srgbClr val="F95AB7"/>
              </a:gs>
              <a:gs pos="100000">
                <a:srgbClr val="F95AB7">
                  <a:gamma/>
                  <a:shade val="29804"/>
                  <a:invGamma/>
                </a:srgbClr>
              </a:gs>
            </a:gsLst>
            <a:lin ang="5400000" scaled="1"/>
          </a:gradFill>
          <a:ln w="12700">
            <a:noFill/>
            <a:miter lim="800000"/>
            <a:headEnd/>
            <a:tailEnd/>
          </a:ln>
          <a:effectLst/>
        </p:spPr>
        <p:txBody>
          <a:bodyPr wrap="none" anchor="ctr"/>
          <a:lstStyle/>
          <a:p>
            <a:endParaRPr lang="en-US"/>
          </a:p>
        </p:txBody>
      </p:sp>
      <p:sp>
        <p:nvSpPr>
          <p:cNvPr id="25679" name="Rectangle 79"/>
          <p:cNvSpPr>
            <a:spLocks noChangeArrowheads="1"/>
          </p:cNvSpPr>
          <p:nvPr/>
        </p:nvSpPr>
        <p:spPr bwMode="auto">
          <a:xfrm>
            <a:off x="992188" y="554038"/>
            <a:ext cx="7304087" cy="1187450"/>
          </a:xfrm>
          <a:prstGeom prst="rect">
            <a:avLst/>
          </a:prstGeom>
          <a:noFill/>
          <a:ln w="12700">
            <a:noFill/>
            <a:miter lim="800000"/>
            <a:headEnd/>
            <a:tailEnd/>
          </a:ln>
          <a:effectLst/>
        </p:spPr>
        <p:txBody>
          <a:bodyPr lIns="90488" tIns="44450" rIns="90488" bIns="44450">
            <a:spAutoFit/>
          </a:bodyPr>
          <a:lstStyle/>
          <a:p>
            <a:r>
              <a:rPr lang="en-US" sz="3600" b="1">
                <a:solidFill>
                  <a:schemeClr val="tx2"/>
                </a:solidFill>
                <a:effectLst>
                  <a:outerShdw blurRad="38100" dist="38100" dir="2700000" algn="tl">
                    <a:srgbClr val="000000"/>
                  </a:outerShdw>
                </a:effectLst>
                <a:latin typeface="Arial" charset="0"/>
              </a:rPr>
              <a:t>Financing Current Assets:</a:t>
            </a:r>
          </a:p>
          <a:p>
            <a:r>
              <a:rPr lang="en-US" sz="3600" b="1">
                <a:solidFill>
                  <a:schemeClr val="tx2"/>
                </a:solidFill>
                <a:effectLst>
                  <a:outerShdw blurRad="38100" dist="38100" dir="2700000" algn="tl">
                    <a:srgbClr val="000000"/>
                  </a:outerShdw>
                </a:effectLst>
                <a:latin typeface="Arial" charset="0"/>
              </a:rPr>
              <a:t>	Moderate Approach</a:t>
            </a:r>
          </a:p>
        </p:txBody>
      </p:sp>
      <p:sp>
        <p:nvSpPr>
          <p:cNvPr id="25681" name="Rectangle 81"/>
          <p:cNvSpPr>
            <a:spLocks noChangeArrowheads="1"/>
          </p:cNvSpPr>
          <p:nvPr/>
        </p:nvSpPr>
        <p:spPr bwMode="auto">
          <a:xfrm>
            <a:off x="5099050" y="2212975"/>
            <a:ext cx="1709738" cy="698500"/>
          </a:xfrm>
          <a:prstGeom prst="rect">
            <a:avLst/>
          </a:prstGeom>
          <a:noFill/>
          <a:ln w="12700">
            <a:noFill/>
            <a:miter lim="800000"/>
            <a:headEnd/>
            <a:tailEnd/>
          </a:ln>
          <a:effectLst/>
        </p:spPr>
        <p:txBody>
          <a:bodyPr lIns="90488" tIns="44450" rIns="90488" bIns="44450">
            <a:spAutoFit/>
          </a:bodyPr>
          <a:lstStyle/>
          <a:p>
            <a:pPr algn="ctr"/>
            <a:r>
              <a:rPr lang="en-US" sz="2000" b="1">
                <a:solidFill>
                  <a:srgbClr val="00FF00"/>
                </a:solidFill>
                <a:effectLst>
                  <a:outerShdw blurRad="38100" dist="38100" dir="2700000" algn="tl">
                    <a:srgbClr val="000000"/>
                  </a:outerShdw>
                </a:effectLst>
                <a:latin typeface="Arial" charset="0"/>
              </a:rPr>
              <a:t>Short-term</a:t>
            </a:r>
          </a:p>
          <a:p>
            <a:pPr algn="ctr"/>
            <a:r>
              <a:rPr lang="en-US" sz="2000" b="1">
                <a:solidFill>
                  <a:srgbClr val="00FF00"/>
                </a:solidFill>
                <a:effectLst>
                  <a:outerShdw blurRad="38100" dist="38100" dir="2700000" algn="tl">
                    <a:srgbClr val="000000"/>
                  </a:outerShdw>
                </a:effectLst>
                <a:latin typeface="Arial" charset="0"/>
              </a:rPr>
              <a:t>Sources</a:t>
            </a:r>
          </a:p>
        </p:txBody>
      </p:sp>
      <p:grpSp>
        <p:nvGrpSpPr>
          <p:cNvPr id="25801" name="Group 201"/>
          <p:cNvGrpSpPr>
            <a:grpSpLocks/>
          </p:cNvGrpSpPr>
          <p:nvPr/>
        </p:nvGrpSpPr>
        <p:grpSpPr bwMode="auto">
          <a:xfrm>
            <a:off x="414338" y="2033588"/>
            <a:ext cx="8582025" cy="4295775"/>
            <a:chOff x="90" y="979"/>
            <a:chExt cx="5406" cy="2706"/>
          </a:xfrm>
        </p:grpSpPr>
        <p:sp>
          <p:nvSpPr>
            <p:cNvPr id="25761" name="Rectangle 161"/>
            <p:cNvSpPr>
              <a:spLocks noChangeArrowheads="1"/>
            </p:cNvSpPr>
            <p:nvPr/>
          </p:nvSpPr>
          <p:spPr bwMode="auto">
            <a:xfrm>
              <a:off x="963" y="2058"/>
              <a:ext cx="3100" cy="1366"/>
            </a:xfrm>
            <a:prstGeom prst="rect">
              <a:avLst/>
            </a:prstGeom>
            <a:gradFill rotWithShape="0">
              <a:gsLst>
                <a:gs pos="0">
                  <a:srgbClr val="F95AB7">
                    <a:gamma/>
                    <a:shade val="29804"/>
                    <a:invGamma/>
                  </a:srgbClr>
                </a:gs>
                <a:gs pos="50000">
                  <a:srgbClr val="F95AB7"/>
                </a:gs>
                <a:gs pos="100000">
                  <a:srgbClr val="F95AB7">
                    <a:gamma/>
                    <a:shade val="29804"/>
                    <a:invGamma/>
                  </a:srgbClr>
                </a:gs>
              </a:gsLst>
              <a:lin ang="5400000" scaled="1"/>
            </a:gradFill>
            <a:ln w="12700">
              <a:noFill/>
              <a:miter lim="800000"/>
              <a:headEnd/>
              <a:tailEnd/>
            </a:ln>
            <a:effectLst/>
          </p:spPr>
          <p:txBody>
            <a:bodyPr wrap="none" anchor="ctr"/>
            <a:lstStyle/>
            <a:p>
              <a:endParaRPr lang="en-US"/>
            </a:p>
          </p:txBody>
        </p:sp>
        <p:grpSp>
          <p:nvGrpSpPr>
            <p:cNvPr id="25762" name="Group 162"/>
            <p:cNvGrpSpPr>
              <a:grpSpLocks/>
            </p:cNvGrpSpPr>
            <p:nvPr/>
          </p:nvGrpSpPr>
          <p:grpSpPr bwMode="auto">
            <a:xfrm>
              <a:off x="90" y="979"/>
              <a:ext cx="5406" cy="2706"/>
              <a:chOff x="90" y="979"/>
              <a:chExt cx="5406" cy="2706"/>
            </a:xfrm>
          </p:grpSpPr>
          <p:sp>
            <p:nvSpPr>
              <p:cNvPr id="25763" name="Rectangle 163"/>
              <p:cNvSpPr>
                <a:spLocks noChangeArrowheads="1"/>
              </p:cNvSpPr>
              <p:nvPr/>
            </p:nvSpPr>
            <p:spPr bwMode="auto">
              <a:xfrm>
                <a:off x="3508" y="1686"/>
                <a:ext cx="1988" cy="248"/>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25764" name="Line 164"/>
              <p:cNvSpPr>
                <a:spLocks noChangeShapeType="1"/>
              </p:cNvSpPr>
              <p:nvPr/>
            </p:nvSpPr>
            <p:spPr bwMode="auto">
              <a:xfrm>
                <a:off x="952" y="1529"/>
                <a:ext cx="1529" cy="0"/>
              </a:xfrm>
              <a:prstGeom prst="line">
                <a:avLst/>
              </a:prstGeom>
              <a:noFill/>
              <a:ln w="12700">
                <a:solidFill>
                  <a:schemeClr val="tx1"/>
                </a:solidFill>
                <a:prstDash val="lgDash"/>
                <a:round/>
                <a:headEnd/>
                <a:tailEnd/>
              </a:ln>
              <a:effectLst/>
            </p:spPr>
            <p:txBody>
              <a:bodyPr wrap="none" anchor="ctr"/>
              <a:lstStyle/>
              <a:p>
                <a:endParaRPr lang="en-US"/>
              </a:p>
            </p:txBody>
          </p:sp>
          <p:sp>
            <p:nvSpPr>
              <p:cNvPr id="25765" name="Freeform 165"/>
              <p:cNvSpPr>
                <a:spLocks/>
              </p:cNvSpPr>
              <p:nvPr/>
            </p:nvSpPr>
            <p:spPr bwMode="auto">
              <a:xfrm>
                <a:off x="982" y="1534"/>
                <a:ext cx="3264" cy="518"/>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25766" name="Group 166"/>
              <p:cNvGrpSpPr>
                <a:grpSpLocks/>
              </p:cNvGrpSpPr>
              <p:nvPr/>
            </p:nvGrpSpPr>
            <p:grpSpPr bwMode="auto">
              <a:xfrm>
                <a:off x="90" y="979"/>
                <a:ext cx="5317" cy="2706"/>
                <a:chOff x="90" y="979"/>
                <a:chExt cx="5317" cy="2706"/>
              </a:xfrm>
            </p:grpSpPr>
            <p:sp>
              <p:nvSpPr>
                <p:cNvPr id="25767" name="Freeform 167"/>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25768" name="Line 168"/>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25769" name="Rectangle 169"/>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25770" name="Rectangle 170"/>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a:effectLst>
                        <a:outerShdw blurRad="38100" dist="38100" dir="2700000" algn="tl">
                          <a:srgbClr val="000000"/>
                        </a:outerShdw>
                      </a:effectLst>
                      <a:latin typeface="Arial" charset="0"/>
                    </a:rPr>
                    <a:t>Total Assets</a:t>
                  </a:r>
                </a:p>
              </p:txBody>
            </p:sp>
            <p:sp>
              <p:nvSpPr>
                <p:cNvPr id="25771" name="Rectangle 171"/>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25772" name="Rectangle 172"/>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25773" name="Rectangle 173"/>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25774" name="Rectangle 174"/>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25775" name="Rectangle 175"/>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25776" name="Rectangle 176"/>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25777" name="Line 177"/>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25778" name="Rectangle 178"/>
              <p:cNvSpPr>
                <a:spLocks noChangeArrowheads="1"/>
              </p:cNvSpPr>
              <p:nvPr/>
            </p:nvSpPr>
            <p:spPr bwMode="auto">
              <a:xfrm>
                <a:off x="351" y="1400"/>
                <a:ext cx="595"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grpSp>
        <p:sp>
          <p:nvSpPr>
            <p:cNvPr id="25779" name="Rectangle 179"/>
            <p:cNvSpPr>
              <a:spLocks noChangeArrowheads="1"/>
            </p:cNvSpPr>
            <p:nvPr/>
          </p:nvSpPr>
          <p:spPr bwMode="auto">
            <a:xfrm>
              <a:off x="3508" y="1686"/>
              <a:ext cx="1988" cy="248"/>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25780" name="Line 180"/>
            <p:cNvSpPr>
              <a:spLocks noChangeShapeType="1"/>
            </p:cNvSpPr>
            <p:nvPr/>
          </p:nvSpPr>
          <p:spPr bwMode="auto">
            <a:xfrm>
              <a:off x="952" y="1529"/>
              <a:ext cx="1529" cy="0"/>
            </a:xfrm>
            <a:prstGeom prst="line">
              <a:avLst/>
            </a:prstGeom>
            <a:noFill/>
            <a:ln w="12700">
              <a:solidFill>
                <a:schemeClr val="tx1"/>
              </a:solidFill>
              <a:prstDash val="lgDash"/>
              <a:round/>
              <a:headEnd/>
              <a:tailEnd/>
            </a:ln>
            <a:effectLst/>
          </p:spPr>
          <p:txBody>
            <a:bodyPr wrap="none" anchor="ctr"/>
            <a:lstStyle/>
            <a:p>
              <a:endParaRPr lang="en-US"/>
            </a:p>
          </p:txBody>
        </p:sp>
        <p:sp>
          <p:nvSpPr>
            <p:cNvPr id="25781" name="Freeform 181"/>
            <p:cNvSpPr>
              <a:spLocks/>
            </p:cNvSpPr>
            <p:nvPr/>
          </p:nvSpPr>
          <p:spPr bwMode="auto">
            <a:xfrm>
              <a:off x="982" y="1534"/>
              <a:ext cx="3264" cy="518"/>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25782" name="Group 182"/>
            <p:cNvGrpSpPr>
              <a:grpSpLocks/>
            </p:cNvGrpSpPr>
            <p:nvPr/>
          </p:nvGrpSpPr>
          <p:grpSpPr bwMode="auto">
            <a:xfrm>
              <a:off x="90" y="979"/>
              <a:ext cx="5317" cy="2706"/>
              <a:chOff x="90" y="979"/>
              <a:chExt cx="5317" cy="2706"/>
            </a:xfrm>
          </p:grpSpPr>
          <p:sp>
            <p:nvSpPr>
              <p:cNvPr id="25783" name="Freeform 183"/>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25784" name="Line 184"/>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25785" name="Rectangle 185"/>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25786" name="Rectangle 186"/>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i="1">
                    <a:effectLst>
                      <a:outerShdw blurRad="38100" dist="38100" dir="2700000" algn="tl">
                        <a:srgbClr val="000000"/>
                      </a:outerShdw>
                    </a:effectLst>
                    <a:latin typeface="Arial" charset="0"/>
                  </a:rPr>
                  <a:t>Total Assets</a:t>
                </a:r>
              </a:p>
            </p:txBody>
          </p:sp>
          <p:sp>
            <p:nvSpPr>
              <p:cNvPr id="25787" name="Rectangle 187"/>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25788" name="Rectangle 188"/>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25789" name="Rectangle 189"/>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25790" name="Rectangle 190"/>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25791" name="Rectangle 191"/>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25792" name="Rectangle 192"/>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25793" name="Line 193"/>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25794" name="Rectangle 194"/>
            <p:cNvSpPr>
              <a:spLocks noChangeArrowheads="1"/>
            </p:cNvSpPr>
            <p:nvPr/>
          </p:nvSpPr>
          <p:spPr bwMode="auto">
            <a:xfrm>
              <a:off x="351" y="1400"/>
              <a:ext cx="595"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sp>
          <p:nvSpPr>
            <p:cNvPr id="25795" name="Freeform 195"/>
            <p:cNvSpPr>
              <a:spLocks/>
            </p:cNvSpPr>
            <p:nvPr/>
          </p:nvSpPr>
          <p:spPr bwMode="auto">
            <a:xfrm rot="637995" flipV="1">
              <a:off x="2796" y="1559"/>
              <a:ext cx="1100" cy="153"/>
            </a:xfrm>
            <a:custGeom>
              <a:avLst/>
              <a:gdLst/>
              <a:ahLst/>
              <a:cxnLst>
                <a:cxn ang="0">
                  <a:pos x="1130" y="129"/>
                </a:cxn>
                <a:cxn ang="0">
                  <a:pos x="1118" y="161"/>
                </a:cxn>
                <a:cxn ang="0">
                  <a:pos x="1101" y="188"/>
                </a:cxn>
                <a:cxn ang="0">
                  <a:pos x="1077" y="213"/>
                </a:cxn>
                <a:cxn ang="0">
                  <a:pos x="1038" y="245"/>
                </a:cxn>
                <a:cxn ang="0">
                  <a:pos x="993" y="271"/>
                </a:cxn>
                <a:cxn ang="0">
                  <a:pos x="951" y="291"/>
                </a:cxn>
                <a:cxn ang="0">
                  <a:pos x="908" y="306"/>
                </a:cxn>
                <a:cxn ang="0">
                  <a:pos x="860" y="320"/>
                </a:cxn>
                <a:cxn ang="0">
                  <a:pos x="811" y="332"/>
                </a:cxn>
                <a:cxn ang="0">
                  <a:pos x="748" y="343"/>
                </a:cxn>
                <a:cxn ang="0">
                  <a:pos x="689" y="350"/>
                </a:cxn>
                <a:cxn ang="0">
                  <a:pos x="613" y="354"/>
                </a:cxn>
                <a:cxn ang="0">
                  <a:pos x="546" y="351"/>
                </a:cxn>
                <a:cxn ang="0">
                  <a:pos x="481" y="345"/>
                </a:cxn>
                <a:cxn ang="0">
                  <a:pos x="427" y="337"/>
                </a:cxn>
                <a:cxn ang="0">
                  <a:pos x="355" y="321"/>
                </a:cxn>
                <a:cxn ang="0">
                  <a:pos x="299" y="304"/>
                </a:cxn>
                <a:cxn ang="0">
                  <a:pos x="254" y="285"/>
                </a:cxn>
                <a:cxn ang="0">
                  <a:pos x="203" y="260"/>
                </a:cxn>
                <a:cxn ang="0">
                  <a:pos x="159" y="231"/>
                </a:cxn>
                <a:cxn ang="0">
                  <a:pos x="107" y="174"/>
                </a:cxn>
                <a:cxn ang="0">
                  <a:pos x="84" y="124"/>
                </a:cxn>
                <a:cxn ang="0">
                  <a:pos x="0" y="95"/>
                </a:cxn>
                <a:cxn ang="0">
                  <a:pos x="363" y="97"/>
                </a:cxn>
                <a:cxn ang="0">
                  <a:pos x="287" y="125"/>
                </a:cxn>
                <a:cxn ang="0">
                  <a:pos x="312" y="169"/>
                </a:cxn>
                <a:cxn ang="0">
                  <a:pos x="367" y="214"/>
                </a:cxn>
                <a:cxn ang="0">
                  <a:pos x="418" y="240"/>
                </a:cxn>
                <a:cxn ang="0">
                  <a:pos x="469" y="261"/>
                </a:cxn>
                <a:cxn ang="0">
                  <a:pos x="530" y="277"/>
                </a:cxn>
                <a:cxn ang="0">
                  <a:pos x="604" y="290"/>
                </a:cxn>
                <a:cxn ang="0">
                  <a:pos x="678" y="295"/>
                </a:cxn>
                <a:cxn ang="0">
                  <a:pos x="744" y="295"/>
                </a:cxn>
                <a:cxn ang="0">
                  <a:pos x="806" y="290"/>
                </a:cxn>
                <a:cxn ang="0">
                  <a:pos x="871" y="280"/>
                </a:cxn>
                <a:cxn ang="0">
                  <a:pos x="946" y="260"/>
                </a:cxn>
                <a:cxn ang="0">
                  <a:pos x="1007" y="235"/>
                </a:cxn>
                <a:cxn ang="0">
                  <a:pos x="1052" y="210"/>
                </a:cxn>
                <a:cxn ang="0">
                  <a:pos x="1083" y="185"/>
                </a:cxn>
                <a:cxn ang="0">
                  <a:pos x="1102" y="166"/>
                </a:cxn>
                <a:cxn ang="0">
                  <a:pos x="1114" y="142"/>
                </a:cxn>
                <a:cxn ang="0">
                  <a:pos x="1133" y="87"/>
                </a:cxn>
              </a:cxnLst>
              <a:rect l="0" t="0" r="r" b="b"/>
              <a:pathLst>
                <a:path w="1134" h="355">
                  <a:moveTo>
                    <a:pt x="1133" y="87"/>
                  </a:moveTo>
                  <a:lnTo>
                    <a:pt x="1130" y="129"/>
                  </a:lnTo>
                  <a:lnTo>
                    <a:pt x="1126" y="144"/>
                  </a:lnTo>
                  <a:lnTo>
                    <a:pt x="1118" y="161"/>
                  </a:lnTo>
                  <a:lnTo>
                    <a:pt x="1111" y="175"/>
                  </a:lnTo>
                  <a:lnTo>
                    <a:pt x="1101" y="188"/>
                  </a:lnTo>
                  <a:lnTo>
                    <a:pt x="1090" y="201"/>
                  </a:lnTo>
                  <a:lnTo>
                    <a:pt x="1077" y="213"/>
                  </a:lnTo>
                  <a:lnTo>
                    <a:pt x="1061" y="227"/>
                  </a:lnTo>
                  <a:lnTo>
                    <a:pt x="1038" y="245"/>
                  </a:lnTo>
                  <a:lnTo>
                    <a:pt x="1017" y="258"/>
                  </a:lnTo>
                  <a:lnTo>
                    <a:pt x="993" y="271"/>
                  </a:lnTo>
                  <a:lnTo>
                    <a:pt x="974" y="280"/>
                  </a:lnTo>
                  <a:lnTo>
                    <a:pt x="951" y="291"/>
                  </a:lnTo>
                  <a:lnTo>
                    <a:pt x="933" y="298"/>
                  </a:lnTo>
                  <a:lnTo>
                    <a:pt x="908" y="306"/>
                  </a:lnTo>
                  <a:lnTo>
                    <a:pt x="885" y="313"/>
                  </a:lnTo>
                  <a:lnTo>
                    <a:pt x="860" y="320"/>
                  </a:lnTo>
                  <a:lnTo>
                    <a:pt x="840" y="325"/>
                  </a:lnTo>
                  <a:lnTo>
                    <a:pt x="811" y="332"/>
                  </a:lnTo>
                  <a:lnTo>
                    <a:pt x="779" y="339"/>
                  </a:lnTo>
                  <a:lnTo>
                    <a:pt x="748" y="343"/>
                  </a:lnTo>
                  <a:lnTo>
                    <a:pt x="721" y="347"/>
                  </a:lnTo>
                  <a:lnTo>
                    <a:pt x="689" y="350"/>
                  </a:lnTo>
                  <a:lnTo>
                    <a:pt x="656" y="353"/>
                  </a:lnTo>
                  <a:lnTo>
                    <a:pt x="613" y="354"/>
                  </a:lnTo>
                  <a:lnTo>
                    <a:pt x="577" y="353"/>
                  </a:lnTo>
                  <a:lnTo>
                    <a:pt x="546" y="351"/>
                  </a:lnTo>
                  <a:lnTo>
                    <a:pt x="515" y="349"/>
                  </a:lnTo>
                  <a:lnTo>
                    <a:pt x="481" y="345"/>
                  </a:lnTo>
                  <a:lnTo>
                    <a:pt x="453" y="342"/>
                  </a:lnTo>
                  <a:lnTo>
                    <a:pt x="427" y="337"/>
                  </a:lnTo>
                  <a:lnTo>
                    <a:pt x="393" y="330"/>
                  </a:lnTo>
                  <a:lnTo>
                    <a:pt x="355" y="321"/>
                  </a:lnTo>
                  <a:lnTo>
                    <a:pt x="325" y="312"/>
                  </a:lnTo>
                  <a:lnTo>
                    <a:pt x="299" y="304"/>
                  </a:lnTo>
                  <a:lnTo>
                    <a:pt x="274" y="294"/>
                  </a:lnTo>
                  <a:lnTo>
                    <a:pt x="254" y="285"/>
                  </a:lnTo>
                  <a:lnTo>
                    <a:pt x="231" y="274"/>
                  </a:lnTo>
                  <a:lnTo>
                    <a:pt x="203" y="260"/>
                  </a:lnTo>
                  <a:lnTo>
                    <a:pt x="182" y="246"/>
                  </a:lnTo>
                  <a:lnTo>
                    <a:pt x="159" y="231"/>
                  </a:lnTo>
                  <a:lnTo>
                    <a:pt x="127" y="200"/>
                  </a:lnTo>
                  <a:lnTo>
                    <a:pt x="107" y="174"/>
                  </a:lnTo>
                  <a:lnTo>
                    <a:pt x="92" y="146"/>
                  </a:lnTo>
                  <a:lnTo>
                    <a:pt x="84" y="124"/>
                  </a:lnTo>
                  <a:lnTo>
                    <a:pt x="79" y="95"/>
                  </a:lnTo>
                  <a:lnTo>
                    <a:pt x="0" y="95"/>
                  </a:lnTo>
                  <a:lnTo>
                    <a:pt x="180" y="0"/>
                  </a:lnTo>
                  <a:lnTo>
                    <a:pt x="363" y="97"/>
                  </a:lnTo>
                  <a:lnTo>
                    <a:pt x="282" y="96"/>
                  </a:lnTo>
                  <a:lnTo>
                    <a:pt x="287" y="125"/>
                  </a:lnTo>
                  <a:lnTo>
                    <a:pt x="297" y="146"/>
                  </a:lnTo>
                  <a:lnTo>
                    <a:pt x="312" y="169"/>
                  </a:lnTo>
                  <a:lnTo>
                    <a:pt x="345" y="200"/>
                  </a:lnTo>
                  <a:lnTo>
                    <a:pt x="367" y="214"/>
                  </a:lnTo>
                  <a:lnTo>
                    <a:pt x="391" y="228"/>
                  </a:lnTo>
                  <a:lnTo>
                    <a:pt x="418" y="240"/>
                  </a:lnTo>
                  <a:lnTo>
                    <a:pt x="444" y="251"/>
                  </a:lnTo>
                  <a:lnTo>
                    <a:pt x="469" y="261"/>
                  </a:lnTo>
                  <a:lnTo>
                    <a:pt x="497" y="268"/>
                  </a:lnTo>
                  <a:lnTo>
                    <a:pt x="530" y="277"/>
                  </a:lnTo>
                  <a:lnTo>
                    <a:pt x="568" y="285"/>
                  </a:lnTo>
                  <a:lnTo>
                    <a:pt x="604" y="290"/>
                  </a:lnTo>
                  <a:lnTo>
                    <a:pt x="637" y="293"/>
                  </a:lnTo>
                  <a:lnTo>
                    <a:pt x="678" y="295"/>
                  </a:lnTo>
                  <a:lnTo>
                    <a:pt x="717" y="296"/>
                  </a:lnTo>
                  <a:lnTo>
                    <a:pt x="744" y="295"/>
                  </a:lnTo>
                  <a:lnTo>
                    <a:pt x="773" y="294"/>
                  </a:lnTo>
                  <a:lnTo>
                    <a:pt x="806" y="290"/>
                  </a:lnTo>
                  <a:lnTo>
                    <a:pt x="840" y="285"/>
                  </a:lnTo>
                  <a:lnTo>
                    <a:pt x="871" y="280"/>
                  </a:lnTo>
                  <a:lnTo>
                    <a:pt x="901" y="273"/>
                  </a:lnTo>
                  <a:lnTo>
                    <a:pt x="946" y="260"/>
                  </a:lnTo>
                  <a:lnTo>
                    <a:pt x="975" y="249"/>
                  </a:lnTo>
                  <a:lnTo>
                    <a:pt x="1007" y="235"/>
                  </a:lnTo>
                  <a:lnTo>
                    <a:pt x="1034" y="221"/>
                  </a:lnTo>
                  <a:lnTo>
                    <a:pt x="1052" y="210"/>
                  </a:lnTo>
                  <a:lnTo>
                    <a:pt x="1069" y="198"/>
                  </a:lnTo>
                  <a:lnTo>
                    <a:pt x="1083" y="185"/>
                  </a:lnTo>
                  <a:lnTo>
                    <a:pt x="1093" y="176"/>
                  </a:lnTo>
                  <a:lnTo>
                    <a:pt x="1102" y="166"/>
                  </a:lnTo>
                  <a:lnTo>
                    <a:pt x="1109" y="153"/>
                  </a:lnTo>
                  <a:lnTo>
                    <a:pt x="1114" y="142"/>
                  </a:lnTo>
                  <a:lnTo>
                    <a:pt x="1122" y="127"/>
                  </a:lnTo>
                  <a:lnTo>
                    <a:pt x="1133" y="87"/>
                  </a:lnTo>
                </a:path>
              </a:pathLst>
            </a:custGeom>
            <a:gradFill rotWithShape="0">
              <a:gsLst>
                <a:gs pos="0">
                  <a:srgbClr val="000000"/>
                </a:gs>
                <a:gs pos="100000">
                  <a:srgbClr val="66CCFF"/>
                </a:gs>
              </a:gsLst>
              <a:lin ang="0" scaled="1"/>
            </a:gradFill>
            <a:ln w="12700" cap="rnd" cmpd="sng">
              <a:solidFill>
                <a:srgbClr val="000000"/>
              </a:solidFill>
              <a:prstDash val="solid"/>
              <a:round/>
              <a:headEnd type="none" w="med" len="med"/>
              <a:tailEnd type="none" w="med" len="med"/>
            </a:ln>
            <a:effectLst/>
          </p:spPr>
          <p:txBody>
            <a:bodyPr/>
            <a:lstStyle/>
            <a:p>
              <a:endParaRPr lang="en-US"/>
            </a:p>
          </p:txBody>
        </p:sp>
        <p:grpSp>
          <p:nvGrpSpPr>
            <p:cNvPr id="25796" name="Group 196"/>
            <p:cNvGrpSpPr>
              <a:grpSpLocks/>
            </p:cNvGrpSpPr>
            <p:nvPr/>
          </p:nvGrpSpPr>
          <p:grpSpPr bwMode="auto">
            <a:xfrm>
              <a:off x="1492" y="2066"/>
              <a:ext cx="479" cy="1350"/>
              <a:chOff x="1492" y="2066"/>
              <a:chExt cx="479" cy="1350"/>
            </a:xfrm>
          </p:grpSpPr>
          <p:grpSp>
            <p:nvGrpSpPr>
              <p:cNvPr id="25797" name="Group 197"/>
              <p:cNvGrpSpPr>
                <a:grpSpLocks/>
              </p:cNvGrpSpPr>
              <p:nvPr/>
            </p:nvGrpSpPr>
            <p:grpSpPr bwMode="auto">
              <a:xfrm>
                <a:off x="1653" y="2066"/>
                <a:ext cx="318" cy="1350"/>
                <a:chOff x="1653" y="2066"/>
                <a:chExt cx="318" cy="1350"/>
              </a:xfrm>
            </p:grpSpPr>
            <p:sp>
              <p:nvSpPr>
                <p:cNvPr id="25798" name="AutoShape 198"/>
                <p:cNvSpPr>
                  <a:spLocks noChangeArrowheads="1"/>
                </p:cNvSpPr>
                <p:nvPr/>
              </p:nvSpPr>
              <p:spPr bwMode="auto">
                <a:xfrm>
                  <a:off x="1660" y="2066"/>
                  <a:ext cx="311" cy="328"/>
                </a:xfrm>
                <a:prstGeom prst="upArrow">
                  <a:avLst>
                    <a:gd name="adj1" fmla="val 50000"/>
                    <a:gd name="adj2" fmla="val 26367"/>
                  </a:avLst>
                </a:prstGeom>
                <a:gradFill rotWithShape="0">
                  <a:gsLst>
                    <a:gs pos="0">
                      <a:schemeClr val="accent2"/>
                    </a:gs>
                    <a:gs pos="100000">
                      <a:srgbClr val="FF0000"/>
                    </a:gs>
                  </a:gsLst>
                  <a:lin ang="5400000" scaled="1"/>
                </a:gradFill>
                <a:ln w="12700">
                  <a:solidFill>
                    <a:srgbClr val="FF0000"/>
                  </a:solidFill>
                  <a:miter lim="800000"/>
                  <a:headEnd type="none" w="sm" len="sm"/>
                  <a:tailEnd type="none" w="sm" len="sm"/>
                </a:ln>
                <a:effectLst/>
              </p:spPr>
              <p:txBody>
                <a:bodyPr wrap="none" anchor="ctr"/>
                <a:lstStyle/>
                <a:p>
                  <a:endParaRPr lang="en-US"/>
                </a:p>
              </p:txBody>
            </p:sp>
            <p:sp>
              <p:nvSpPr>
                <p:cNvPr id="25799" name="AutoShape 199"/>
                <p:cNvSpPr>
                  <a:spLocks noChangeArrowheads="1"/>
                </p:cNvSpPr>
                <p:nvPr/>
              </p:nvSpPr>
              <p:spPr bwMode="auto">
                <a:xfrm rot="-10800000">
                  <a:off x="1653" y="3077"/>
                  <a:ext cx="317" cy="339"/>
                </a:xfrm>
                <a:prstGeom prst="upArrow">
                  <a:avLst>
                    <a:gd name="adj1" fmla="val 50000"/>
                    <a:gd name="adj2" fmla="val 26735"/>
                  </a:avLst>
                </a:prstGeom>
                <a:gradFill rotWithShape="0">
                  <a:gsLst>
                    <a:gs pos="0">
                      <a:srgbClr val="FF0000"/>
                    </a:gs>
                    <a:gs pos="100000">
                      <a:schemeClr val="accent2"/>
                    </a:gs>
                  </a:gsLst>
                  <a:lin ang="5400000" scaled="1"/>
                </a:gradFill>
                <a:ln w="12700">
                  <a:solidFill>
                    <a:srgbClr val="FF0000"/>
                  </a:solidFill>
                  <a:miter lim="800000"/>
                  <a:headEnd type="none" w="sm" len="sm"/>
                  <a:tailEnd type="none" w="sm" len="sm"/>
                </a:ln>
                <a:effectLst/>
              </p:spPr>
              <p:txBody>
                <a:bodyPr wrap="none" anchor="ctr"/>
                <a:lstStyle/>
                <a:p>
                  <a:endParaRPr lang="en-US"/>
                </a:p>
              </p:txBody>
            </p:sp>
          </p:grpSp>
          <p:sp>
            <p:nvSpPr>
              <p:cNvPr id="25800" name="Rectangle 200"/>
              <p:cNvSpPr>
                <a:spLocks noChangeArrowheads="1"/>
              </p:cNvSpPr>
              <p:nvPr/>
            </p:nvSpPr>
            <p:spPr bwMode="auto">
              <a:xfrm rot="16200000">
                <a:off x="1173" y="2515"/>
                <a:ext cx="1077" cy="440"/>
              </a:xfrm>
              <a:prstGeom prst="rect">
                <a:avLst/>
              </a:prstGeom>
              <a:noFill/>
              <a:ln w="12700">
                <a:noFill/>
                <a:miter lim="800000"/>
                <a:headEnd/>
                <a:tailEnd/>
              </a:ln>
              <a:effectLst/>
            </p:spPr>
            <p:txBody>
              <a:bodyPr lIns="90488" tIns="44450" rIns="90488" bIns="44450">
                <a:spAutoFit/>
              </a:bodyPr>
              <a:lstStyle/>
              <a:p>
                <a:pPr algn="ctr"/>
                <a:r>
                  <a:rPr lang="en-US" sz="2000" b="1">
                    <a:solidFill>
                      <a:srgbClr val="000000"/>
                    </a:solidFill>
                    <a:effectLst>
                      <a:outerShdw blurRad="38100" dist="38100" dir="2700000" algn="tl">
                        <a:srgbClr val="FFFFFF"/>
                      </a:outerShdw>
                    </a:effectLst>
                    <a:latin typeface="Arial" charset="0"/>
                  </a:rPr>
                  <a:t>Long-term</a:t>
                </a:r>
              </a:p>
              <a:p>
                <a:pPr algn="ctr"/>
                <a:r>
                  <a:rPr lang="en-US" sz="2000" b="1">
                    <a:solidFill>
                      <a:srgbClr val="000000"/>
                    </a:solidFill>
                    <a:effectLst>
                      <a:outerShdw blurRad="38100" dist="38100" dir="2700000" algn="tl">
                        <a:srgbClr val="FFFFFF"/>
                      </a:outerShdw>
                    </a:effectLst>
                    <a:latin typeface="Arial" charset="0"/>
                  </a:rPr>
                  <a:t>Sources</a:t>
                </a:r>
              </a:p>
            </p:txBody>
          </p:sp>
        </p:grpSp>
      </p:grpSp>
      <p:sp>
        <p:nvSpPr>
          <p:cNvPr id="25682" name="Freeform 82"/>
          <p:cNvSpPr>
            <a:spLocks/>
          </p:cNvSpPr>
          <p:nvPr/>
        </p:nvSpPr>
        <p:spPr bwMode="auto">
          <a:xfrm rot="20275316" flipV="1">
            <a:off x="3568700" y="2435225"/>
            <a:ext cx="1703388" cy="493713"/>
          </a:xfrm>
          <a:custGeom>
            <a:avLst/>
            <a:gdLst/>
            <a:ahLst/>
            <a:cxnLst>
              <a:cxn ang="0">
                <a:pos x="1130" y="129"/>
              </a:cxn>
              <a:cxn ang="0">
                <a:pos x="1118" y="161"/>
              </a:cxn>
              <a:cxn ang="0">
                <a:pos x="1101" y="188"/>
              </a:cxn>
              <a:cxn ang="0">
                <a:pos x="1077" y="213"/>
              </a:cxn>
              <a:cxn ang="0">
                <a:pos x="1038" y="245"/>
              </a:cxn>
              <a:cxn ang="0">
                <a:pos x="993" y="271"/>
              </a:cxn>
              <a:cxn ang="0">
                <a:pos x="951" y="291"/>
              </a:cxn>
              <a:cxn ang="0">
                <a:pos x="908" y="306"/>
              </a:cxn>
              <a:cxn ang="0">
                <a:pos x="860" y="320"/>
              </a:cxn>
              <a:cxn ang="0">
                <a:pos x="811" y="332"/>
              </a:cxn>
              <a:cxn ang="0">
                <a:pos x="748" y="343"/>
              </a:cxn>
              <a:cxn ang="0">
                <a:pos x="689" y="350"/>
              </a:cxn>
              <a:cxn ang="0">
                <a:pos x="613" y="354"/>
              </a:cxn>
              <a:cxn ang="0">
                <a:pos x="546" y="351"/>
              </a:cxn>
              <a:cxn ang="0">
                <a:pos x="481" y="345"/>
              </a:cxn>
              <a:cxn ang="0">
                <a:pos x="427" y="337"/>
              </a:cxn>
              <a:cxn ang="0">
                <a:pos x="355" y="321"/>
              </a:cxn>
              <a:cxn ang="0">
                <a:pos x="299" y="304"/>
              </a:cxn>
              <a:cxn ang="0">
                <a:pos x="254" y="285"/>
              </a:cxn>
              <a:cxn ang="0">
                <a:pos x="203" y="260"/>
              </a:cxn>
              <a:cxn ang="0">
                <a:pos x="159" y="231"/>
              </a:cxn>
              <a:cxn ang="0">
                <a:pos x="107" y="174"/>
              </a:cxn>
              <a:cxn ang="0">
                <a:pos x="84" y="124"/>
              </a:cxn>
              <a:cxn ang="0">
                <a:pos x="0" y="95"/>
              </a:cxn>
              <a:cxn ang="0">
                <a:pos x="363" y="97"/>
              </a:cxn>
              <a:cxn ang="0">
                <a:pos x="287" y="125"/>
              </a:cxn>
              <a:cxn ang="0">
                <a:pos x="312" y="169"/>
              </a:cxn>
              <a:cxn ang="0">
                <a:pos x="367" y="214"/>
              </a:cxn>
              <a:cxn ang="0">
                <a:pos x="418" y="240"/>
              </a:cxn>
              <a:cxn ang="0">
                <a:pos x="469" y="261"/>
              </a:cxn>
              <a:cxn ang="0">
                <a:pos x="530" y="277"/>
              </a:cxn>
              <a:cxn ang="0">
                <a:pos x="604" y="290"/>
              </a:cxn>
              <a:cxn ang="0">
                <a:pos x="678" y="295"/>
              </a:cxn>
              <a:cxn ang="0">
                <a:pos x="744" y="295"/>
              </a:cxn>
              <a:cxn ang="0">
                <a:pos x="806" y="290"/>
              </a:cxn>
              <a:cxn ang="0">
                <a:pos x="871" y="280"/>
              </a:cxn>
              <a:cxn ang="0">
                <a:pos x="946" y="260"/>
              </a:cxn>
              <a:cxn ang="0">
                <a:pos x="1007" y="235"/>
              </a:cxn>
              <a:cxn ang="0">
                <a:pos x="1052" y="210"/>
              </a:cxn>
              <a:cxn ang="0">
                <a:pos x="1083" y="185"/>
              </a:cxn>
              <a:cxn ang="0">
                <a:pos x="1102" y="166"/>
              </a:cxn>
              <a:cxn ang="0">
                <a:pos x="1114" y="142"/>
              </a:cxn>
              <a:cxn ang="0">
                <a:pos x="1133" y="87"/>
              </a:cxn>
            </a:cxnLst>
            <a:rect l="0" t="0" r="r" b="b"/>
            <a:pathLst>
              <a:path w="1134" h="355">
                <a:moveTo>
                  <a:pt x="1133" y="87"/>
                </a:moveTo>
                <a:lnTo>
                  <a:pt x="1130" y="129"/>
                </a:lnTo>
                <a:lnTo>
                  <a:pt x="1126" y="144"/>
                </a:lnTo>
                <a:lnTo>
                  <a:pt x="1118" y="161"/>
                </a:lnTo>
                <a:lnTo>
                  <a:pt x="1111" y="175"/>
                </a:lnTo>
                <a:lnTo>
                  <a:pt x="1101" y="188"/>
                </a:lnTo>
                <a:lnTo>
                  <a:pt x="1090" y="201"/>
                </a:lnTo>
                <a:lnTo>
                  <a:pt x="1077" y="213"/>
                </a:lnTo>
                <a:lnTo>
                  <a:pt x="1061" y="227"/>
                </a:lnTo>
                <a:lnTo>
                  <a:pt x="1038" y="245"/>
                </a:lnTo>
                <a:lnTo>
                  <a:pt x="1017" y="258"/>
                </a:lnTo>
                <a:lnTo>
                  <a:pt x="993" y="271"/>
                </a:lnTo>
                <a:lnTo>
                  <a:pt x="974" y="280"/>
                </a:lnTo>
                <a:lnTo>
                  <a:pt x="951" y="291"/>
                </a:lnTo>
                <a:lnTo>
                  <a:pt x="933" y="298"/>
                </a:lnTo>
                <a:lnTo>
                  <a:pt x="908" y="306"/>
                </a:lnTo>
                <a:lnTo>
                  <a:pt x="885" y="313"/>
                </a:lnTo>
                <a:lnTo>
                  <a:pt x="860" y="320"/>
                </a:lnTo>
                <a:lnTo>
                  <a:pt x="840" y="325"/>
                </a:lnTo>
                <a:lnTo>
                  <a:pt x="811" y="332"/>
                </a:lnTo>
                <a:lnTo>
                  <a:pt x="779" y="339"/>
                </a:lnTo>
                <a:lnTo>
                  <a:pt x="748" y="343"/>
                </a:lnTo>
                <a:lnTo>
                  <a:pt x="721" y="347"/>
                </a:lnTo>
                <a:lnTo>
                  <a:pt x="689" y="350"/>
                </a:lnTo>
                <a:lnTo>
                  <a:pt x="656" y="353"/>
                </a:lnTo>
                <a:lnTo>
                  <a:pt x="613" y="354"/>
                </a:lnTo>
                <a:lnTo>
                  <a:pt x="577" y="353"/>
                </a:lnTo>
                <a:lnTo>
                  <a:pt x="546" y="351"/>
                </a:lnTo>
                <a:lnTo>
                  <a:pt x="515" y="349"/>
                </a:lnTo>
                <a:lnTo>
                  <a:pt x="481" y="345"/>
                </a:lnTo>
                <a:lnTo>
                  <a:pt x="453" y="342"/>
                </a:lnTo>
                <a:lnTo>
                  <a:pt x="427" y="337"/>
                </a:lnTo>
                <a:lnTo>
                  <a:pt x="393" y="330"/>
                </a:lnTo>
                <a:lnTo>
                  <a:pt x="355" y="321"/>
                </a:lnTo>
                <a:lnTo>
                  <a:pt x="325" y="312"/>
                </a:lnTo>
                <a:lnTo>
                  <a:pt x="299" y="304"/>
                </a:lnTo>
                <a:lnTo>
                  <a:pt x="274" y="294"/>
                </a:lnTo>
                <a:lnTo>
                  <a:pt x="254" y="285"/>
                </a:lnTo>
                <a:lnTo>
                  <a:pt x="231" y="274"/>
                </a:lnTo>
                <a:lnTo>
                  <a:pt x="203" y="260"/>
                </a:lnTo>
                <a:lnTo>
                  <a:pt x="182" y="246"/>
                </a:lnTo>
                <a:lnTo>
                  <a:pt x="159" y="231"/>
                </a:lnTo>
                <a:lnTo>
                  <a:pt x="127" y="200"/>
                </a:lnTo>
                <a:lnTo>
                  <a:pt x="107" y="174"/>
                </a:lnTo>
                <a:lnTo>
                  <a:pt x="92" y="146"/>
                </a:lnTo>
                <a:lnTo>
                  <a:pt x="84" y="124"/>
                </a:lnTo>
                <a:lnTo>
                  <a:pt x="79" y="95"/>
                </a:lnTo>
                <a:lnTo>
                  <a:pt x="0" y="95"/>
                </a:lnTo>
                <a:lnTo>
                  <a:pt x="180" y="0"/>
                </a:lnTo>
                <a:lnTo>
                  <a:pt x="363" y="97"/>
                </a:lnTo>
                <a:lnTo>
                  <a:pt x="282" y="96"/>
                </a:lnTo>
                <a:lnTo>
                  <a:pt x="287" y="125"/>
                </a:lnTo>
                <a:lnTo>
                  <a:pt x="297" y="146"/>
                </a:lnTo>
                <a:lnTo>
                  <a:pt x="312" y="169"/>
                </a:lnTo>
                <a:lnTo>
                  <a:pt x="345" y="200"/>
                </a:lnTo>
                <a:lnTo>
                  <a:pt x="367" y="214"/>
                </a:lnTo>
                <a:lnTo>
                  <a:pt x="391" y="228"/>
                </a:lnTo>
                <a:lnTo>
                  <a:pt x="418" y="240"/>
                </a:lnTo>
                <a:lnTo>
                  <a:pt x="444" y="251"/>
                </a:lnTo>
                <a:lnTo>
                  <a:pt x="469" y="261"/>
                </a:lnTo>
                <a:lnTo>
                  <a:pt x="497" y="268"/>
                </a:lnTo>
                <a:lnTo>
                  <a:pt x="530" y="277"/>
                </a:lnTo>
                <a:lnTo>
                  <a:pt x="568" y="285"/>
                </a:lnTo>
                <a:lnTo>
                  <a:pt x="604" y="290"/>
                </a:lnTo>
                <a:lnTo>
                  <a:pt x="637" y="293"/>
                </a:lnTo>
                <a:lnTo>
                  <a:pt x="678" y="295"/>
                </a:lnTo>
                <a:lnTo>
                  <a:pt x="717" y="296"/>
                </a:lnTo>
                <a:lnTo>
                  <a:pt x="744" y="295"/>
                </a:lnTo>
                <a:lnTo>
                  <a:pt x="773" y="294"/>
                </a:lnTo>
                <a:lnTo>
                  <a:pt x="806" y="290"/>
                </a:lnTo>
                <a:lnTo>
                  <a:pt x="840" y="285"/>
                </a:lnTo>
                <a:lnTo>
                  <a:pt x="871" y="280"/>
                </a:lnTo>
                <a:lnTo>
                  <a:pt x="901" y="273"/>
                </a:lnTo>
                <a:lnTo>
                  <a:pt x="946" y="260"/>
                </a:lnTo>
                <a:lnTo>
                  <a:pt x="975" y="249"/>
                </a:lnTo>
                <a:lnTo>
                  <a:pt x="1007" y="235"/>
                </a:lnTo>
                <a:lnTo>
                  <a:pt x="1034" y="221"/>
                </a:lnTo>
                <a:lnTo>
                  <a:pt x="1052" y="210"/>
                </a:lnTo>
                <a:lnTo>
                  <a:pt x="1069" y="198"/>
                </a:lnTo>
                <a:lnTo>
                  <a:pt x="1083" y="185"/>
                </a:lnTo>
                <a:lnTo>
                  <a:pt x="1093" y="176"/>
                </a:lnTo>
                <a:lnTo>
                  <a:pt x="1102" y="166"/>
                </a:lnTo>
                <a:lnTo>
                  <a:pt x="1109" y="153"/>
                </a:lnTo>
                <a:lnTo>
                  <a:pt x="1114" y="142"/>
                </a:lnTo>
                <a:lnTo>
                  <a:pt x="1122" y="127"/>
                </a:lnTo>
                <a:lnTo>
                  <a:pt x="1133" y="87"/>
                </a:lnTo>
              </a:path>
            </a:pathLst>
          </a:custGeom>
          <a:gradFill rotWithShape="0">
            <a:gsLst>
              <a:gs pos="0">
                <a:srgbClr val="00FF00"/>
              </a:gs>
              <a:gs pos="100000">
                <a:srgbClr val="000000"/>
              </a:gs>
            </a:gsLst>
            <a:lin ang="5400000" scaled="1"/>
          </a:gradFill>
          <a:ln w="12700" cap="rnd" cmpd="sng">
            <a:solidFill>
              <a:srgbClr val="000000"/>
            </a:solidFill>
            <a:prstDash val="solid"/>
            <a:round/>
            <a:headEnd type="none" w="med" len="med"/>
            <a:tailEnd type="none" w="med" len="me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barn(outHorizontal)">
                                      <p:cBhvr>
                                        <p:cTn id="7" dur="500"/>
                                        <p:tgtEl>
                                          <p:spTgt spid="2560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5681"/>
                                        </p:tgtEl>
                                        <p:attrNameLst>
                                          <p:attrName>style.visibility</p:attrName>
                                        </p:attrNameLst>
                                      </p:cBhvr>
                                      <p:to>
                                        <p:strVal val="visible"/>
                                      </p:to>
                                    </p:set>
                                    <p:animEffect transition="in" filter="wipe(left)">
                                      <p:cBhvr>
                                        <p:cTn id="11" dur="500"/>
                                        <p:tgtEl>
                                          <p:spTgt spid="25681"/>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25682"/>
                                        </p:tgtEl>
                                        <p:attrNameLst>
                                          <p:attrName>style.visibility</p:attrName>
                                        </p:attrNameLst>
                                      </p:cBhvr>
                                      <p:to>
                                        <p:strVal val="visible"/>
                                      </p:to>
                                    </p:set>
                                    <p:animEffect transition="in" filter="wipe(right)">
                                      <p:cBhvr>
                                        <p:cTn id="15" dur="500"/>
                                        <p:tgtEl>
                                          <p:spTgt spid="25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nimBg="1"/>
      <p:bldP spid="25681" grpId="0" autoUpdateAnimBg="0"/>
      <p:bldP spid="2568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10D1787-6A6A-4372-8A9A-081BF0483313}" type="slidenum">
              <a:rPr lang="en-US"/>
              <a:pPr/>
              <a:t>19</a:t>
            </a:fld>
            <a:endParaRPr lang="en-US"/>
          </a:p>
        </p:txBody>
      </p:sp>
      <p:sp>
        <p:nvSpPr>
          <p:cNvPr id="45058" name="Rectangle 2"/>
          <p:cNvSpPr>
            <a:spLocks noGrp="1" noChangeArrowheads="1"/>
          </p:cNvSpPr>
          <p:nvPr>
            <p:ph type="title"/>
          </p:nvPr>
        </p:nvSpPr>
        <p:spPr>
          <a:xfrm>
            <a:off x="1066800" y="425450"/>
            <a:ext cx="7543800" cy="1317625"/>
          </a:xfrm>
        </p:spPr>
        <p:txBody>
          <a:bodyPr/>
          <a:lstStyle/>
          <a:p>
            <a:r>
              <a:rPr lang="en-US" sz="4000" i="1"/>
              <a:t>Different Approaches to Financing</a:t>
            </a:r>
          </a:p>
        </p:txBody>
      </p:sp>
      <p:sp>
        <p:nvSpPr>
          <p:cNvPr id="45059" name="Rectangle 3"/>
          <p:cNvSpPr>
            <a:spLocks noGrp="1" noChangeArrowheads="1"/>
          </p:cNvSpPr>
          <p:nvPr>
            <p:ph type="body" idx="1"/>
          </p:nvPr>
        </p:nvSpPr>
        <p:spPr>
          <a:xfrm>
            <a:off x="922338" y="1885950"/>
            <a:ext cx="7794625" cy="4691063"/>
          </a:xfrm>
        </p:spPr>
        <p:txBody>
          <a:bodyPr/>
          <a:lstStyle/>
          <a:p>
            <a:pPr>
              <a:lnSpc>
                <a:spcPct val="90000"/>
              </a:lnSpc>
            </a:pPr>
            <a:r>
              <a:rPr lang="en-US" sz="2400">
                <a:solidFill>
                  <a:schemeClr val="hlink"/>
                </a:solidFill>
              </a:rPr>
              <a:t>Conservative Approach</a:t>
            </a:r>
          </a:p>
          <a:p>
            <a:pPr lvl="1">
              <a:lnSpc>
                <a:spcPct val="90000"/>
              </a:lnSpc>
            </a:pPr>
            <a:r>
              <a:rPr lang="en-US" sz="2000"/>
              <a:t>Finance all fixed assets, permanent current assets, and some temporary with LT debt or equity.  ST financing is used for the remaining temp. current assets.</a:t>
            </a:r>
          </a:p>
          <a:p>
            <a:pPr lvl="1">
              <a:lnSpc>
                <a:spcPct val="90000"/>
              </a:lnSpc>
            </a:pPr>
            <a:r>
              <a:rPr lang="en-US" sz="2000"/>
              <a:t>Lower risk, lower return</a:t>
            </a:r>
          </a:p>
          <a:p>
            <a:pPr>
              <a:lnSpc>
                <a:spcPct val="90000"/>
              </a:lnSpc>
            </a:pPr>
            <a:r>
              <a:rPr lang="en-US" sz="2400">
                <a:solidFill>
                  <a:schemeClr val="hlink"/>
                </a:solidFill>
              </a:rPr>
              <a:t>Moderate Approach (Maturity Matching)</a:t>
            </a:r>
          </a:p>
          <a:p>
            <a:pPr lvl="1">
              <a:lnSpc>
                <a:spcPct val="90000"/>
              </a:lnSpc>
            </a:pPr>
            <a:r>
              <a:rPr lang="en-US" sz="2000"/>
              <a:t>Finance fixed assets and permanent current assets with LT funds and temporary current assets with ST funds.</a:t>
            </a:r>
          </a:p>
          <a:p>
            <a:pPr lvl="1">
              <a:lnSpc>
                <a:spcPct val="90000"/>
              </a:lnSpc>
            </a:pPr>
            <a:r>
              <a:rPr lang="en-US" sz="2000"/>
              <a:t>Moderate risk, moderate return</a:t>
            </a:r>
          </a:p>
          <a:p>
            <a:pPr>
              <a:lnSpc>
                <a:spcPct val="90000"/>
              </a:lnSpc>
            </a:pPr>
            <a:r>
              <a:rPr lang="en-US" sz="2400">
                <a:solidFill>
                  <a:schemeClr val="hlink"/>
                </a:solidFill>
              </a:rPr>
              <a:t>Aggressive Approach</a:t>
            </a:r>
          </a:p>
          <a:p>
            <a:pPr lvl="1">
              <a:lnSpc>
                <a:spcPct val="90000"/>
              </a:lnSpc>
            </a:pPr>
            <a:r>
              <a:rPr lang="en-US" sz="2000"/>
              <a:t>Finance  all temporary current assets, permanent current assets, and some fixed assets with ST debt.  LT financing is used for the remaining fixed assets.</a:t>
            </a:r>
          </a:p>
          <a:p>
            <a:pPr lvl="1">
              <a:lnSpc>
                <a:spcPct val="90000"/>
              </a:lnSpc>
            </a:pPr>
            <a:r>
              <a:rPr lang="en-US" sz="2000"/>
              <a:t>Higher risk, higher return</a:t>
            </a:r>
          </a:p>
          <a:p>
            <a:pPr lvl="1">
              <a:lnSpc>
                <a:spcPct val="90000"/>
              </a:lnSpc>
              <a:buFontTx/>
              <a:buNone/>
            </a:pPr>
            <a:endParaRPr lang="en-US" sz="2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59">
                                            <p:txEl>
                                              <p:pRg st="6" end="6"/>
                                            </p:txEl>
                                          </p:spTgt>
                                        </p:tgtEl>
                                        <p:attrNameLst>
                                          <p:attrName>style.visibility</p:attrName>
                                        </p:attrNameLst>
                                      </p:cBhvr>
                                      <p:to>
                                        <p:strVal val="visible"/>
                                      </p:to>
                                    </p:set>
                                    <p:animEffect transition="in" filter="wipe(left)">
                                      <p:cBhvr>
                                        <p:cTn id="7" dur="500"/>
                                        <p:tgtEl>
                                          <p:spTgt spid="45059">
                                            <p:txEl>
                                              <p:pRg st="6" end="6"/>
                                            </p:txEl>
                                          </p:spTgt>
                                        </p:tgtEl>
                                      </p:cBhvr>
                                    </p:animEffect>
                                  </p:childTnLst>
                                  <p:subTnLst>
                                    <p:animClr clrSpc="rgb" dir="cw">
                                      <p:cBhvr override="childStyle">
                                        <p:cTn dur="1" fill="hold" display="0" masterRel="nextClick" afterEffect="1"/>
                                        <p:tgtEl>
                                          <p:spTgt spid="45059">
                                            <p:txEl>
                                              <p:pRg st="6" end="6"/>
                                            </p:txEl>
                                          </p:spTgt>
                                        </p:tgtEl>
                                        <p:attrNameLst>
                                          <p:attrName>ppt_c</p:attrName>
                                        </p:attrNameLst>
                                      </p:cBhvr>
                                      <p:to>
                                        <a:schemeClr val="hlink"/>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59">
                                            <p:txEl>
                                              <p:pRg st="7" end="7"/>
                                            </p:txEl>
                                          </p:spTgt>
                                        </p:tgtEl>
                                        <p:attrNameLst>
                                          <p:attrName>style.visibility</p:attrName>
                                        </p:attrNameLst>
                                      </p:cBhvr>
                                      <p:to>
                                        <p:strVal val="visible"/>
                                      </p:to>
                                    </p:set>
                                    <p:animEffect transition="in" filter="wipe(left)">
                                      <p:cBhvr>
                                        <p:cTn id="12" dur="500"/>
                                        <p:tgtEl>
                                          <p:spTgt spid="45059">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59">
                                            <p:txEl>
                                              <p:pRg st="8" end="8"/>
                                            </p:txEl>
                                          </p:spTgt>
                                        </p:tgtEl>
                                        <p:attrNameLst>
                                          <p:attrName>style.visibility</p:attrName>
                                        </p:attrNameLst>
                                      </p:cBhvr>
                                      <p:to>
                                        <p:strVal val="visible"/>
                                      </p:to>
                                    </p:set>
                                    <p:animEffect transition="in" filter="wipe(left)">
                                      <p:cBhvr>
                                        <p:cTn id="17" dur="500"/>
                                        <p:tgtEl>
                                          <p:spTgt spid="450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64687C3-81DB-4EC5-AFAB-E86C628D1F3F}" type="slidenum">
              <a:rPr lang="en-US"/>
              <a:pPr/>
              <a:t>2</a:t>
            </a:fld>
            <a:endParaRPr lang="en-US"/>
          </a:p>
        </p:txBody>
      </p:sp>
      <p:sp>
        <p:nvSpPr>
          <p:cNvPr id="5124" name="Rectangle 4"/>
          <p:cNvSpPr>
            <a:spLocks noGrp="1" noChangeArrowheads="1"/>
          </p:cNvSpPr>
          <p:nvPr>
            <p:ph type="title"/>
          </p:nvPr>
        </p:nvSpPr>
        <p:spPr>
          <a:xfrm>
            <a:off x="958850" y="742950"/>
            <a:ext cx="7369175" cy="903288"/>
          </a:xfrm>
        </p:spPr>
        <p:txBody>
          <a:bodyPr/>
          <a:lstStyle/>
          <a:p>
            <a:r>
              <a:rPr lang="en-US"/>
              <a:t>Learning Objectives</a:t>
            </a:r>
          </a:p>
        </p:txBody>
      </p:sp>
      <p:sp>
        <p:nvSpPr>
          <p:cNvPr id="5125" name="Rectangle 5"/>
          <p:cNvSpPr>
            <a:spLocks noGrp="1" noChangeArrowheads="1"/>
          </p:cNvSpPr>
          <p:nvPr>
            <p:ph type="body" idx="1"/>
          </p:nvPr>
        </p:nvSpPr>
        <p:spPr>
          <a:xfrm>
            <a:off x="1066800" y="1958975"/>
            <a:ext cx="7543800" cy="4114800"/>
          </a:xfrm>
        </p:spPr>
        <p:txBody>
          <a:bodyPr/>
          <a:lstStyle/>
          <a:p>
            <a:pPr>
              <a:lnSpc>
                <a:spcPct val="90000"/>
              </a:lnSpc>
            </a:pPr>
            <a:r>
              <a:rPr lang="en-US"/>
              <a:t>Understand the importance of working capital.</a:t>
            </a:r>
          </a:p>
          <a:p>
            <a:pPr>
              <a:lnSpc>
                <a:spcPct val="90000"/>
              </a:lnSpc>
            </a:pPr>
            <a:r>
              <a:rPr lang="en-US"/>
              <a:t>The liquidity-profitability trade-off.</a:t>
            </a:r>
          </a:p>
          <a:p>
            <a:pPr>
              <a:lnSpc>
                <a:spcPct val="90000"/>
              </a:lnSpc>
            </a:pPr>
            <a:r>
              <a:rPr lang="en-US"/>
              <a:t>Determining the optimal level of current assets.</a:t>
            </a:r>
          </a:p>
          <a:p>
            <a:pPr>
              <a:lnSpc>
                <a:spcPct val="90000"/>
              </a:lnSpc>
            </a:pPr>
            <a:r>
              <a:rPr lang="en-US"/>
              <a:t>The risk and return implications of alternative approaches to working capital financing policy.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wipe(left)">
                                      <p:cBhvr>
                                        <p:cTn id="7" dur="500"/>
                                        <p:tgtEl>
                                          <p:spTgt spid="5125">
                                            <p:txEl>
                                              <p:pRg st="0" end="0"/>
                                            </p:txEl>
                                          </p:spTgt>
                                        </p:tgtEl>
                                      </p:cBhvr>
                                    </p:animEffect>
                                  </p:childTnLst>
                                  <p:subTnLst>
                                    <p:animClr clrSpc="rgb" dir="cw">
                                      <p:cBhvr override="childStyle">
                                        <p:cTn dur="1" fill="hold" display="0" masterRel="nextClick" afterEffect="1"/>
                                        <p:tgtEl>
                                          <p:spTgt spid="5125">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5">
                                            <p:txEl>
                                              <p:pRg st="1" end="1"/>
                                            </p:txEl>
                                          </p:spTgt>
                                        </p:tgtEl>
                                        <p:attrNameLst>
                                          <p:attrName>style.visibility</p:attrName>
                                        </p:attrNameLst>
                                      </p:cBhvr>
                                      <p:to>
                                        <p:strVal val="visible"/>
                                      </p:to>
                                    </p:set>
                                    <p:animEffect transition="in" filter="wipe(left)">
                                      <p:cBhvr>
                                        <p:cTn id="12" dur="500"/>
                                        <p:tgtEl>
                                          <p:spTgt spid="5125">
                                            <p:txEl>
                                              <p:pRg st="1" end="1"/>
                                            </p:txEl>
                                          </p:spTgt>
                                        </p:tgtEl>
                                      </p:cBhvr>
                                    </p:animEffect>
                                  </p:childTnLst>
                                  <p:subTnLst>
                                    <p:animClr clrSpc="rgb" dir="cw">
                                      <p:cBhvr override="childStyle">
                                        <p:cTn dur="1" fill="hold" display="0" masterRel="nextClick" afterEffect="1"/>
                                        <p:tgtEl>
                                          <p:spTgt spid="5125">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5">
                                            <p:txEl>
                                              <p:pRg st="2" end="2"/>
                                            </p:txEl>
                                          </p:spTgt>
                                        </p:tgtEl>
                                        <p:attrNameLst>
                                          <p:attrName>style.visibility</p:attrName>
                                        </p:attrNameLst>
                                      </p:cBhvr>
                                      <p:to>
                                        <p:strVal val="visible"/>
                                      </p:to>
                                    </p:set>
                                    <p:animEffect transition="in" filter="wipe(left)">
                                      <p:cBhvr>
                                        <p:cTn id="17" dur="500"/>
                                        <p:tgtEl>
                                          <p:spTgt spid="5125">
                                            <p:txEl>
                                              <p:pRg st="2" end="2"/>
                                            </p:txEl>
                                          </p:spTgt>
                                        </p:tgtEl>
                                      </p:cBhvr>
                                    </p:animEffect>
                                  </p:childTnLst>
                                  <p:subTnLst>
                                    <p:animClr clrSpc="rgb" dir="cw">
                                      <p:cBhvr override="childStyle">
                                        <p:cTn dur="1" fill="hold" display="0" masterRel="nextClick" afterEffect="1"/>
                                        <p:tgtEl>
                                          <p:spTgt spid="5125">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5">
                                            <p:txEl>
                                              <p:pRg st="3" end="3"/>
                                            </p:txEl>
                                          </p:spTgt>
                                        </p:tgtEl>
                                        <p:attrNameLst>
                                          <p:attrName>style.visibility</p:attrName>
                                        </p:attrNameLst>
                                      </p:cBhvr>
                                      <p:to>
                                        <p:strVal val="visible"/>
                                      </p:to>
                                    </p:set>
                                    <p:animEffect transition="in" filter="wipe(left)">
                                      <p:cBhvr>
                                        <p:cTn id="22" dur="500"/>
                                        <p:tgtEl>
                                          <p:spTgt spid="5125">
                                            <p:txEl>
                                              <p:pRg st="3" end="3"/>
                                            </p:txEl>
                                          </p:spTgt>
                                        </p:tgtEl>
                                      </p:cBhvr>
                                    </p:animEffect>
                                  </p:childTnLst>
                                  <p:subTnLst>
                                    <p:animClr clrSpc="rgb" dir="cw">
                                      <p:cBhvr override="childStyle">
                                        <p:cTn dur="1" fill="hold" display="0" masterRel="nextClick" afterEffect="1"/>
                                        <p:tgtEl>
                                          <p:spTgt spid="5125">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lide Number Placeholder 5"/>
          <p:cNvSpPr>
            <a:spLocks noGrp="1"/>
          </p:cNvSpPr>
          <p:nvPr>
            <p:ph type="sldNum" sz="quarter" idx="12"/>
          </p:nvPr>
        </p:nvSpPr>
        <p:spPr/>
        <p:txBody>
          <a:bodyPr/>
          <a:lstStyle/>
          <a:p>
            <a:fld id="{7ED9D22D-515C-449C-B959-2BA0865AF01E}" type="slidenum">
              <a:rPr lang="en-US"/>
              <a:pPr/>
              <a:t>20</a:t>
            </a:fld>
            <a:endParaRPr lang="en-US"/>
          </a:p>
        </p:txBody>
      </p:sp>
      <p:sp>
        <p:nvSpPr>
          <p:cNvPr id="38914" name="Rectangle 2"/>
          <p:cNvSpPr>
            <a:spLocks noChangeArrowheads="1"/>
          </p:cNvSpPr>
          <p:nvPr/>
        </p:nvSpPr>
        <p:spPr bwMode="auto">
          <a:xfrm>
            <a:off x="1651000" y="3892550"/>
            <a:ext cx="4905375" cy="1060450"/>
          </a:xfrm>
          <a:prstGeom prst="rect">
            <a:avLst/>
          </a:prstGeom>
          <a:gradFill rotWithShape="0">
            <a:gsLst>
              <a:gs pos="0">
                <a:srgbClr val="00FF00">
                  <a:gamma/>
                  <a:shade val="29804"/>
                  <a:invGamma/>
                </a:srgbClr>
              </a:gs>
              <a:gs pos="50000">
                <a:srgbClr val="00FF00"/>
              </a:gs>
              <a:gs pos="100000">
                <a:srgbClr val="00FF00">
                  <a:gamma/>
                  <a:shade val="29804"/>
                  <a:invGamma/>
                </a:srgbClr>
              </a:gs>
            </a:gsLst>
            <a:lin ang="5400000" scaled="1"/>
          </a:gradFill>
          <a:ln w="12700">
            <a:noFill/>
            <a:miter lim="800000"/>
            <a:headEnd/>
            <a:tailEnd/>
          </a:ln>
          <a:effectLst/>
        </p:spPr>
        <p:txBody>
          <a:bodyPr wrap="none" anchor="ctr"/>
          <a:lstStyle/>
          <a:p>
            <a:endParaRPr lang="en-US"/>
          </a:p>
        </p:txBody>
      </p:sp>
      <p:sp>
        <p:nvSpPr>
          <p:cNvPr id="38915" name="Freeform 3"/>
          <p:cNvSpPr>
            <a:spLocks/>
          </p:cNvSpPr>
          <p:nvPr/>
        </p:nvSpPr>
        <p:spPr bwMode="auto">
          <a:xfrm>
            <a:off x="1738313" y="3048000"/>
            <a:ext cx="4578350" cy="806450"/>
          </a:xfrm>
          <a:custGeom>
            <a:avLst/>
            <a:gdLst/>
            <a:ahLst/>
            <a:cxnLst>
              <a:cxn ang="0">
                <a:pos x="0" y="507"/>
              </a:cxn>
              <a:cxn ang="0">
                <a:pos x="2883" y="507"/>
              </a:cxn>
              <a:cxn ang="0">
                <a:pos x="2502" y="463"/>
              </a:cxn>
              <a:cxn ang="0">
                <a:pos x="2268" y="361"/>
              </a:cxn>
              <a:cxn ang="0">
                <a:pos x="1975" y="200"/>
              </a:cxn>
              <a:cxn ang="0">
                <a:pos x="1697" y="68"/>
              </a:cxn>
              <a:cxn ang="0">
                <a:pos x="1453" y="0"/>
              </a:cxn>
              <a:cxn ang="0">
                <a:pos x="1317" y="24"/>
              </a:cxn>
              <a:cxn ang="0">
                <a:pos x="1156" y="83"/>
              </a:cxn>
              <a:cxn ang="0">
                <a:pos x="943" y="150"/>
              </a:cxn>
              <a:cxn ang="0">
                <a:pos x="757" y="270"/>
              </a:cxn>
              <a:cxn ang="0">
                <a:pos x="600" y="375"/>
              </a:cxn>
              <a:cxn ang="0">
                <a:pos x="307" y="463"/>
              </a:cxn>
              <a:cxn ang="0">
                <a:pos x="0" y="507"/>
              </a:cxn>
            </a:cxnLst>
            <a:rect l="0" t="0" r="r" b="b"/>
            <a:pathLst>
              <a:path w="2884" h="508">
                <a:moveTo>
                  <a:pt x="0" y="507"/>
                </a:moveTo>
                <a:lnTo>
                  <a:pt x="2883" y="507"/>
                </a:lnTo>
                <a:lnTo>
                  <a:pt x="2502" y="463"/>
                </a:lnTo>
                <a:lnTo>
                  <a:pt x="2268" y="361"/>
                </a:lnTo>
                <a:lnTo>
                  <a:pt x="1975" y="200"/>
                </a:lnTo>
                <a:lnTo>
                  <a:pt x="1697" y="68"/>
                </a:lnTo>
                <a:lnTo>
                  <a:pt x="1453" y="0"/>
                </a:lnTo>
                <a:lnTo>
                  <a:pt x="1317" y="24"/>
                </a:lnTo>
                <a:lnTo>
                  <a:pt x="1156" y="83"/>
                </a:lnTo>
                <a:lnTo>
                  <a:pt x="943" y="150"/>
                </a:lnTo>
                <a:lnTo>
                  <a:pt x="757" y="270"/>
                </a:lnTo>
                <a:lnTo>
                  <a:pt x="600" y="375"/>
                </a:lnTo>
                <a:lnTo>
                  <a:pt x="307" y="463"/>
                </a:lnTo>
                <a:lnTo>
                  <a:pt x="0" y="507"/>
                </a:lnTo>
              </a:path>
            </a:pathLst>
          </a:custGeom>
          <a:gradFill rotWithShape="0">
            <a:gsLst>
              <a:gs pos="0">
                <a:srgbClr val="00FF00">
                  <a:gamma/>
                  <a:shade val="29804"/>
                  <a:invGamma/>
                </a:srgbClr>
              </a:gs>
              <a:gs pos="50000">
                <a:srgbClr val="00FF00"/>
              </a:gs>
              <a:gs pos="100000">
                <a:srgbClr val="00FF00">
                  <a:gamma/>
                  <a:shade val="29804"/>
                  <a:invGamma/>
                </a:srgbClr>
              </a:gs>
            </a:gsLst>
            <a:lin ang="5400000" scaled="1"/>
          </a:gradFill>
          <a:ln w="12700" cap="rnd" cmpd="sng">
            <a:noFill/>
            <a:prstDash val="solid"/>
            <a:round/>
            <a:headEnd type="none" w="med" len="med"/>
            <a:tailEnd type="none" w="med" len="med"/>
          </a:ln>
          <a:effectLst/>
        </p:spPr>
        <p:txBody>
          <a:bodyPr/>
          <a:lstStyle/>
          <a:p>
            <a:endParaRPr lang="en-US"/>
          </a:p>
        </p:txBody>
      </p:sp>
      <p:sp>
        <p:nvSpPr>
          <p:cNvPr id="38916" name="Rectangle 4"/>
          <p:cNvSpPr>
            <a:spLocks noChangeArrowheads="1"/>
          </p:cNvSpPr>
          <p:nvPr/>
        </p:nvSpPr>
        <p:spPr bwMode="auto">
          <a:xfrm>
            <a:off x="1649413" y="4953000"/>
            <a:ext cx="4913312" cy="1093788"/>
          </a:xfrm>
          <a:prstGeom prst="rect">
            <a:avLst/>
          </a:prstGeom>
          <a:gradFill rotWithShape="0">
            <a:gsLst>
              <a:gs pos="0">
                <a:srgbClr val="F95AB7">
                  <a:gamma/>
                  <a:shade val="29804"/>
                  <a:invGamma/>
                </a:srgbClr>
              </a:gs>
              <a:gs pos="50000">
                <a:srgbClr val="F95AB7"/>
              </a:gs>
              <a:gs pos="100000">
                <a:srgbClr val="F95AB7">
                  <a:gamma/>
                  <a:shade val="29804"/>
                  <a:invGamma/>
                </a:srgbClr>
              </a:gs>
            </a:gsLst>
            <a:lin ang="5400000" scaled="1"/>
          </a:gradFill>
          <a:ln w="12700">
            <a:noFill/>
            <a:miter lim="800000"/>
            <a:headEnd/>
            <a:tailEnd/>
          </a:ln>
          <a:effectLst/>
        </p:spPr>
        <p:txBody>
          <a:bodyPr wrap="none" anchor="ctr"/>
          <a:lstStyle/>
          <a:p>
            <a:endParaRPr lang="en-US"/>
          </a:p>
        </p:txBody>
      </p:sp>
      <p:sp>
        <p:nvSpPr>
          <p:cNvPr id="38917" name="Line 5"/>
          <p:cNvSpPr>
            <a:spLocks noChangeShapeType="1"/>
          </p:cNvSpPr>
          <p:nvPr/>
        </p:nvSpPr>
        <p:spPr bwMode="auto">
          <a:xfrm>
            <a:off x="1685925" y="4525963"/>
            <a:ext cx="4879975" cy="0"/>
          </a:xfrm>
          <a:prstGeom prst="line">
            <a:avLst/>
          </a:prstGeom>
          <a:noFill/>
          <a:ln w="12700">
            <a:solidFill>
              <a:schemeClr val="tx1"/>
            </a:solidFill>
            <a:round/>
            <a:headEnd/>
            <a:tailEnd/>
          </a:ln>
          <a:effectLst/>
        </p:spPr>
        <p:txBody>
          <a:bodyPr wrap="none" anchor="ctr"/>
          <a:lstStyle/>
          <a:p>
            <a:endParaRPr lang="en-US"/>
          </a:p>
        </p:txBody>
      </p:sp>
      <p:sp>
        <p:nvSpPr>
          <p:cNvPr id="38918" name="Rectangle 6"/>
          <p:cNvSpPr>
            <a:spLocks noChangeArrowheads="1"/>
          </p:cNvSpPr>
          <p:nvPr/>
        </p:nvSpPr>
        <p:spPr bwMode="auto">
          <a:xfrm>
            <a:off x="3001963" y="5213350"/>
            <a:ext cx="2509837" cy="393700"/>
          </a:xfrm>
          <a:prstGeom prst="rect">
            <a:avLst/>
          </a:prstGeom>
          <a:noFill/>
          <a:ln w="12700">
            <a:noFill/>
            <a:miter lim="800000"/>
            <a:headEnd/>
            <a:tailEnd/>
          </a:ln>
          <a:effectLst/>
        </p:spPr>
        <p:txBody>
          <a:bodyPr wrap="none" lIns="90488" tIns="44450" rIns="90488" bIns="44450">
            <a:spAutoFit/>
          </a:bodyPr>
          <a:lstStyle/>
          <a:p>
            <a:r>
              <a:rPr lang="en-US" sz="2000" b="1">
                <a:effectLst>
                  <a:outerShdw blurRad="38100" dist="38100" dir="2700000" algn="tl">
                    <a:srgbClr val="000000"/>
                  </a:outerShdw>
                </a:effectLst>
                <a:latin typeface="Arial" charset="0"/>
              </a:rPr>
              <a:t>Long-term Sources</a:t>
            </a:r>
          </a:p>
        </p:txBody>
      </p:sp>
      <p:sp>
        <p:nvSpPr>
          <p:cNvPr id="38919" name="Rectangle 7"/>
          <p:cNvSpPr>
            <a:spLocks noChangeArrowheads="1"/>
          </p:cNvSpPr>
          <p:nvPr/>
        </p:nvSpPr>
        <p:spPr bwMode="auto">
          <a:xfrm>
            <a:off x="1020763" y="561975"/>
            <a:ext cx="5895975" cy="1187450"/>
          </a:xfrm>
          <a:prstGeom prst="rect">
            <a:avLst/>
          </a:prstGeom>
          <a:noFill/>
          <a:ln w="12700">
            <a:noFill/>
            <a:miter lim="800000"/>
            <a:headEnd/>
            <a:tailEnd/>
          </a:ln>
          <a:effectLst/>
        </p:spPr>
        <p:txBody>
          <a:bodyPr wrap="none" lIns="90488" tIns="44450" rIns="90488" bIns="44450">
            <a:spAutoFit/>
          </a:bodyPr>
          <a:lstStyle/>
          <a:p>
            <a:r>
              <a:rPr lang="en-US" sz="3600" b="1">
                <a:solidFill>
                  <a:schemeClr val="tx2"/>
                </a:solidFill>
                <a:effectLst>
                  <a:outerShdw blurRad="38100" dist="38100" dir="2700000" algn="tl">
                    <a:srgbClr val="000000"/>
                  </a:outerShdw>
                </a:effectLst>
                <a:latin typeface="Arial" charset="0"/>
              </a:rPr>
              <a:t>Financing Current Assets:</a:t>
            </a:r>
          </a:p>
          <a:p>
            <a:r>
              <a:rPr lang="en-US" sz="3600" b="1">
                <a:solidFill>
                  <a:schemeClr val="tx2"/>
                </a:solidFill>
                <a:effectLst>
                  <a:outerShdw blurRad="38100" dist="38100" dir="2700000" algn="tl">
                    <a:srgbClr val="000000"/>
                  </a:outerShdw>
                </a:effectLst>
                <a:latin typeface="Arial" charset="0"/>
              </a:rPr>
              <a:t>	Aggressive Approach</a:t>
            </a:r>
          </a:p>
        </p:txBody>
      </p:sp>
      <p:grpSp>
        <p:nvGrpSpPr>
          <p:cNvPr id="38920" name="Group 8"/>
          <p:cNvGrpSpPr>
            <a:grpSpLocks/>
          </p:cNvGrpSpPr>
          <p:nvPr/>
        </p:nvGrpSpPr>
        <p:grpSpPr bwMode="auto">
          <a:xfrm>
            <a:off x="263525" y="2163763"/>
            <a:ext cx="8582025" cy="4295775"/>
            <a:chOff x="90" y="979"/>
            <a:chExt cx="5406" cy="2706"/>
          </a:xfrm>
        </p:grpSpPr>
        <p:grpSp>
          <p:nvGrpSpPr>
            <p:cNvPr id="38921" name="Group 9"/>
            <p:cNvGrpSpPr>
              <a:grpSpLocks/>
            </p:cNvGrpSpPr>
            <p:nvPr/>
          </p:nvGrpSpPr>
          <p:grpSpPr bwMode="auto">
            <a:xfrm>
              <a:off x="90" y="979"/>
              <a:ext cx="5406" cy="2706"/>
              <a:chOff x="90" y="979"/>
              <a:chExt cx="5406" cy="2706"/>
            </a:xfrm>
          </p:grpSpPr>
          <p:grpSp>
            <p:nvGrpSpPr>
              <p:cNvPr id="38922" name="Group 10"/>
              <p:cNvGrpSpPr>
                <a:grpSpLocks/>
              </p:cNvGrpSpPr>
              <p:nvPr/>
            </p:nvGrpSpPr>
            <p:grpSpPr bwMode="auto">
              <a:xfrm>
                <a:off x="90" y="979"/>
                <a:ext cx="5406" cy="2706"/>
                <a:chOff x="90" y="979"/>
                <a:chExt cx="5406" cy="2706"/>
              </a:xfrm>
            </p:grpSpPr>
            <p:sp>
              <p:nvSpPr>
                <p:cNvPr id="38923" name="Rectangle 11"/>
                <p:cNvSpPr>
                  <a:spLocks noChangeArrowheads="1"/>
                </p:cNvSpPr>
                <p:nvPr/>
              </p:nvSpPr>
              <p:spPr bwMode="auto">
                <a:xfrm>
                  <a:off x="3508" y="1686"/>
                  <a:ext cx="1988" cy="248"/>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38924" name="Line 12"/>
                <p:cNvSpPr>
                  <a:spLocks noChangeShapeType="1"/>
                </p:cNvSpPr>
                <p:nvPr/>
              </p:nvSpPr>
              <p:spPr bwMode="auto">
                <a:xfrm>
                  <a:off x="952" y="1529"/>
                  <a:ext cx="1529" cy="0"/>
                </a:xfrm>
                <a:prstGeom prst="line">
                  <a:avLst/>
                </a:prstGeom>
                <a:noFill/>
                <a:ln w="12700">
                  <a:solidFill>
                    <a:schemeClr val="tx1"/>
                  </a:solidFill>
                  <a:prstDash val="lgDash"/>
                  <a:round/>
                  <a:headEnd/>
                  <a:tailEnd/>
                </a:ln>
                <a:effectLst/>
              </p:spPr>
              <p:txBody>
                <a:bodyPr wrap="none" anchor="ctr"/>
                <a:lstStyle/>
                <a:p>
                  <a:endParaRPr lang="en-US"/>
                </a:p>
              </p:txBody>
            </p:sp>
            <p:sp>
              <p:nvSpPr>
                <p:cNvPr id="38925" name="Freeform 13"/>
                <p:cNvSpPr>
                  <a:spLocks/>
                </p:cNvSpPr>
                <p:nvPr/>
              </p:nvSpPr>
              <p:spPr bwMode="auto">
                <a:xfrm>
                  <a:off x="982" y="1534"/>
                  <a:ext cx="3264" cy="518"/>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38926" name="Group 14"/>
                <p:cNvGrpSpPr>
                  <a:grpSpLocks/>
                </p:cNvGrpSpPr>
                <p:nvPr/>
              </p:nvGrpSpPr>
              <p:grpSpPr bwMode="auto">
                <a:xfrm>
                  <a:off x="90" y="979"/>
                  <a:ext cx="5317" cy="2706"/>
                  <a:chOff x="90" y="979"/>
                  <a:chExt cx="5317" cy="2706"/>
                </a:xfrm>
              </p:grpSpPr>
              <p:sp>
                <p:nvSpPr>
                  <p:cNvPr id="38927" name="Freeform 15"/>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38928" name="Line 16"/>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38929" name="Rectangle 17"/>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38930" name="Rectangle 18"/>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a:effectLst>
                          <a:outerShdw blurRad="38100" dist="38100" dir="2700000" algn="tl">
                            <a:srgbClr val="000000"/>
                          </a:outerShdw>
                        </a:effectLst>
                        <a:latin typeface="Arial" charset="0"/>
                      </a:rPr>
                      <a:t>Total Assets</a:t>
                    </a:r>
                  </a:p>
                </p:txBody>
              </p:sp>
              <p:sp>
                <p:nvSpPr>
                  <p:cNvPr id="38931" name="Rectangle 19"/>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38932" name="Rectangle 20"/>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38933" name="Rectangle 21"/>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38934" name="Rectangle 22"/>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38935" name="Rectangle 23"/>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38936" name="Rectangle 24"/>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38937" name="Line 25"/>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38938" name="Rectangle 26"/>
                <p:cNvSpPr>
                  <a:spLocks noChangeArrowheads="1"/>
                </p:cNvSpPr>
                <p:nvPr/>
              </p:nvSpPr>
              <p:spPr bwMode="auto">
                <a:xfrm>
                  <a:off x="351" y="1400"/>
                  <a:ext cx="595"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grpSp>
          <p:sp>
            <p:nvSpPr>
              <p:cNvPr id="38939" name="Rectangle 27"/>
              <p:cNvSpPr>
                <a:spLocks noChangeArrowheads="1"/>
              </p:cNvSpPr>
              <p:nvPr/>
            </p:nvSpPr>
            <p:spPr bwMode="auto">
              <a:xfrm>
                <a:off x="3508" y="1686"/>
                <a:ext cx="1988" cy="248"/>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66CCFF"/>
                    </a:solidFill>
                    <a:effectLst>
                      <a:outerShdw blurRad="38100" dist="38100" dir="2700000" algn="tl">
                        <a:srgbClr val="000000"/>
                      </a:outerShdw>
                    </a:effectLst>
                    <a:latin typeface="Arial" charset="0"/>
                  </a:rPr>
                  <a:t>Temporary Current Assets</a:t>
                </a:r>
                <a:endParaRPr lang="en-US" sz="2000">
                  <a:solidFill>
                    <a:srgbClr val="FF00FF"/>
                  </a:solidFill>
                  <a:latin typeface="Arial" charset="0"/>
                </a:endParaRPr>
              </a:p>
            </p:txBody>
          </p:sp>
          <p:sp>
            <p:nvSpPr>
              <p:cNvPr id="38940" name="Line 28"/>
              <p:cNvSpPr>
                <a:spLocks noChangeShapeType="1"/>
              </p:cNvSpPr>
              <p:nvPr/>
            </p:nvSpPr>
            <p:spPr bwMode="auto">
              <a:xfrm>
                <a:off x="952" y="1529"/>
                <a:ext cx="1529" cy="0"/>
              </a:xfrm>
              <a:prstGeom prst="line">
                <a:avLst/>
              </a:prstGeom>
              <a:noFill/>
              <a:ln w="12700">
                <a:solidFill>
                  <a:schemeClr val="tx1"/>
                </a:solidFill>
                <a:prstDash val="lgDash"/>
                <a:round/>
                <a:headEnd/>
                <a:tailEnd/>
              </a:ln>
              <a:effectLst/>
            </p:spPr>
            <p:txBody>
              <a:bodyPr wrap="none" anchor="ctr"/>
              <a:lstStyle/>
              <a:p>
                <a:endParaRPr lang="en-US"/>
              </a:p>
            </p:txBody>
          </p:sp>
          <p:sp>
            <p:nvSpPr>
              <p:cNvPr id="38941" name="Freeform 29"/>
              <p:cNvSpPr>
                <a:spLocks/>
              </p:cNvSpPr>
              <p:nvPr/>
            </p:nvSpPr>
            <p:spPr bwMode="auto">
              <a:xfrm>
                <a:off x="982" y="1534"/>
                <a:ext cx="3264" cy="518"/>
              </a:xfrm>
              <a:custGeom>
                <a:avLst/>
                <a:gdLst/>
                <a:ahLst/>
                <a:cxnLst>
                  <a:cxn ang="0">
                    <a:pos x="0" y="482"/>
                  </a:cxn>
                  <a:cxn ang="0">
                    <a:pos x="237" y="476"/>
                  </a:cxn>
                  <a:cxn ang="0">
                    <a:pos x="451" y="431"/>
                  </a:cxn>
                  <a:cxn ang="0">
                    <a:pos x="666" y="341"/>
                  </a:cxn>
                  <a:cxn ang="0">
                    <a:pos x="790" y="256"/>
                  </a:cxn>
                  <a:cxn ang="0">
                    <a:pos x="892" y="188"/>
                  </a:cxn>
                  <a:cxn ang="0">
                    <a:pos x="1005" y="132"/>
                  </a:cxn>
                  <a:cxn ang="0">
                    <a:pos x="1174" y="70"/>
                  </a:cxn>
                  <a:cxn ang="0">
                    <a:pos x="1332" y="25"/>
                  </a:cxn>
                  <a:cxn ang="0">
                    <a:pos x="1462" y="2"/>
                  </a:cxn>
                  <a:cxn ang="0">
                    <a:pos x="1575" y="13"/>
                  </a:cxn>
                  <a:cxn ang="0">
                    <a:pos x="1784" y="70"/>
                  </a:cxn>
                  <a:cxn ang="0">
                    <a:pos x="1942" y="143"/>
                  </a:cxn>
                  <a:cxn ang="0">
                    <a:pos x="2033" y="188"/>
                  </a:cxn>
                  <a:cxn ang="0">
                    <a:pos x="2157" y="267"/>
                  </a:cxn>
                  <a:cxn ang="0">
                    <a:pos x="2225" y="318"/>
                  </a:cxn>
                  <a:cxn ang="0">
                    <a:pos x="2366" y="392"/>
                  </a:cxn>
                  <a:cxn ang="0">
                    <a:pos x="2546" y="448"/>
                  </a:cxn>
                  <a:cxn ang="0">
                    <a:pos x="2772" y="488"/>
                  </a:cxn>
                  <a:cxn ang="0">
                    <a:pos x="2914" y="488"/>
                  </a:cxn>
                  <a:cxn ang="0">
                    <a:pos x="3032" y="482"/>
                  </a:cxn>
                  <a:cxn ang="0">
                    <a:pos x="3151" y="454"/>
                  </a:cxn>
                  <a:cxn ang="0">
                    <a:pos x="3264" y="420"/>
                  </a:cxn>
                </a:cxnLst>
                <a:rect l="0" t="0" r="r" b="b"/>
                <a:pathLst>
                  <a:path w="3264" h="495">
                    <a:moveTo>
                      <a:pt x="0" y="482"/>
                    </a:moveTo>
                    <a:cubicBezTo>
                      <a:pt x="81" y="483"/>
                      <a:pt x="162" y="484"/>
                      <a:pt x="237" y="476"/>
                    </a:cubicBezTo>
                    <a:cubicBezTo>
                      <a:pt x="312" y="468"/>
                      <a:pt x="380" y="453"/>
                      <a:pt x="451" y="431"/>
                    </a:cubicBezTo>
                    <a:cubicBezTo>
                      <a:pt x="522" y="409"/>
                      <a:pt x="610" y="370"/>
                      <a:pt x="666" y="341"/>
                    </a:cubicBezTo>
                    <a:cubicBezTo>
                      <a:pt x="722" y="312"/>
                      <a:pt x="752" y="282"/>
                      <a:pt x="790" y="256"/>
                    </a:cubicBezTo>
                    <a:cubicBezTo>
                      <a:pt x="828" y="230"/>
                      <a:pt x="856" y="209"/>
                      <a:pt x="892" y="188"/>
                    </a:cubicBezTo>
                    <a:cubicBezTo>
                      <a:pt x="928" y="167"/>
                      <a:pt x="958" y="152"/>
                      <a:pt x="1005" y="132"/>
                    </a:cubicBezTo>
                    <a:cubicBezTo>
                      <a:pt x="1052" y="112"/>
                      <a:pt x="1120" y="88"/>
                      <a:pt x="1174" y="70"/>
                    </a:cubicBezTo>
                    <a:cubicBezTo>
                      <a:pt x="1228" y="52"/>
                      <a:pt x="1284" y="36"/>
                      <a:pt x="1332" y="25"/>
                    </a:cubicBezTo>
                    <a:cubicBezTo>
                      <a:pt x="1380" y="14"/>
                      <a:pt x="1422" y="4"/>
                      <a:pt x="1462" y="2"/>
                    </a:cubicBezTo>
                    <a:cubicBezTo>
                      <a:pt x="1502" y="0"/>
                      <a:pt x="1521" y="2"/>
                      <a:pt x="1575" y="13"/>
                    </a:cubicBezTo>
                    <a:cubicBezTo>
                      <a:pt x="1629" y="24"/>
                      <a:pt x="1723" y="48"/>
                      <a:pt x="1784" y="70"/>
                    </a:cubicBezTo>
                    <a:cubicBezTo>
                      <a:pt x="1845" y="92"/>
                      <a:pt x="1901" y="123"/>
                      <a:pt x="1942" y="143"/>
                    </a:cubicBezTo>
                    <a:cubicBezTo>
                      <a:pt x="1983" y="163"/>
                      <a:pt x="1997" y="167"/>
                      <a:pt x="2033" y="188"/>
                    </a:cubicBezTo>
                    <a:cubicBezTo>
                      <a:pt x="2069" y="209"/>
                      <a:pt x="2125" y="245"/>
                      <a:pt x="2157" y="267"/>
                    </a:cubicBezTo>
                    <a:cubicBezTo>
                      <a:pt x="2189" y="289"/>
                      <a:pt x="2190" y="297"/>
                      <a:pt x="2225" y="318"/>
                    </a:cubicBezTo>
                    <a:cubicBezTo>
                      <a:pt x="2260" y="339"/>
                      <a:pt x="2312" y="370"/>
                      <a:pt x="2366" y="392"/>
                    </a:cubicBezTo>
                    <a:cubicBezTo>
                      <a:pt x="2420" y="414"/>
                      <a:pt x="2478" y="432"/>
                      <a:pt x="2546" y="448"/>
                    </a:cubicBezTo>
                    <a:cubicBezTo>
                      <a:pt x="2614" y="464"/>
                      <a:pt x="2711" y="481"/>
                      <a:pt x="2772" y="488"/>
                    </a:cubicBezTo>
                    <a:cubicBezTo>
                      <a:pt x="2833" y="495"/>
                      <a:pt x="2871" y="489"/>
                      <a:pt x="2914" y="488"/>
                    </a:cubicBezTo>
                    <a:cubicBezTo>
                      <a:pt x="2957" y="487"/>
                      <a:pt x="2993" y="488"/>
                      <a:pt x="3032" y="482"/>
                    </a:cubicBezTo>
                    <a:cubicBezTo>
                      <a:pt x="3071" y="476"/>
                      <a:pt x="3112" y="464"/>
                      <a:pt x="3151" y="454"/>
                    </a:cubicBezTo>
                    <a:cubicBezTo>
                      <a:pt x="3190" y="444"/>
                      <a:pt x="3227" y="432"/>
                      <a:pt x="3264" y="420"/>
                    </a:cubicBezTo>
                  </a:path>
                </a:pathLst>
              </a:custGeom>
              <a:noFill/>
              <a:ln w="57150" cap="flat" cmpd="sng">
                <a:solidFill>
                  <a:srgbClr val="66CCFF"/>
                </a:solidFill>
                <a:prstDash val="solid"/>
                <a:round/>
                <a:headEnd type="none" w="sm" len="sm"/>
                <a:tailEnd type="none" w="sm" len="sm"/>
              </a:ln>
              <a:effectLst/>
            </p:spPr>
            <p:txBody>
              <a:bodyPr wrap="none"/>
              <a:lstStyle/>
              <a:p>
                <a:endParaRPr lang="en-US"/>
              </a:p>
            </p:txBody>
          </p:sp>
          <p:grpSp>
            <p:nvGrpSpPr>
              <p:cNvPr id="38942" name="Group 30"/>
              <p:cNvGrpSpPr>
                <a:grpSpLocks/>
              </p:cNvGrpSpPr>
              <p:nvPr/>
            </p:nvGrpSpPr>
            <p:grpSpPr bwMode="auto">
              <a:xfrm>
                <a:off x="90" y="979"/>
                <a:ext cx="5317" cy="2706"/>
                <a:chOff x="90" y="979"/>
                <a:chExt cx="5317" cy="2706"/>
              </a:xfrm>
            </p:grpSpPr>
            <p:sp>
              <p:nvSpPr>
                <p:cNvPr id="38943" name="Freeform 31"/>
                <p:cNvSpPr>
                  <a:spLocks/>
                </p:cNvSpPr>
                <p:nvPr/>
              </p:nvSpPr>
              <p:spPr bwMode="auto">
                <a:xfrm>
                  <a:off x="963" y="1253"/>
                  <a:ext cx="3147" cy="2195"/>
                </a:xfrm>
                <a:custGeom>
                  <a:avLst/>
                  <a:gdLst/>
                  <a:ahLst/>
                  <a:cxnLst>
                    <a:cxn ang="0">
                      <a:pos x="0" y="0"/>
                    </a:cxn>
                    <a:cxn ang="0">
                      <a:pos x="0" y="2194"/>
                    </a:cxn>
                    <a:cxn ang="0">
                      <a:pos x="3146" y="2194"/>
                    </a:cxn>
                  </a:cxnLst>
                  <a:rect l="0" t="0" r="r" b="b"/>
                  <a:pathLst>
                    <a:path w="3147" h="2195">
                      <a:moveTo>
                        <a:pt x="0" y="0"/>
                      </a:moveTo>
                      <a:lnTo>
                        <a:pt x="0" y="2194"/>
                      </a:lnTo>
                      <a:lnTo>
                        <a:pt x="3146" y="2194"/>
                      </a:lnTo>
                    </a:path>
                  </a:pathLst>
                </a:custGeom>
                <a:noFill/>
                <a:ln w="50800" cap="rnd" cmpd="sng">
                  <a:solidFill>
                    <a:schemeClr val="tx1"/>
                  </a:solidFill>
                  <a:prstDash val="solid"/>
                  <a:round/>
                  <a:headEnd type="none" w="med" len="med"/>
                  <a:tailEnd type="none" w="med" len="med"/>
                </a:ln>
                <a:effectLst/>
              </p:spPr>
              <p:txBody>
                <a:bodyPr/>
                <a:lstStyle/>
                <a:p>
                  <a:endParaRPr lang="en-US"/>
                </a:p>
              </p:txBody>
            </p:sp>
            <p:sp>
              <p:nvSpPr>
                <p:cNvPr id="38944" name="Line 32"/>
                <p:cNvSpPr>
                  <a:spLocks noChangeShapeType="1"/>
                </p:cNvSpPr>
                <p:nvPr/>
              </p:nvSpPr>
              <p:spPr bwMode="auto">
                <a:xfrm>
                  <a:off x="975" y="2058"/>
                  <a:ext cx="3074" cy="0"/>
                </a:xfrm>
                <a:prstGeom prst="line">
                  <a:avLst/>
                </a:prstGeom>
                <a:noFill/>
                <a:ln w="28575">
                  <a:solidFill>
                    <a:srgbClr val="FAFD00"/>
                  </a:solidFill>
                  <a:round/>
                  <a:headEnd/>
                  <a:tailEnd/>
                </a:ln>
                <a:effectLst/>
              </p:spPr>
              <p:txBody>
                <a:bodyPr wrap="none" anchor="ctr"/>
                <a:lstStyle/>
                <a:p>
                  <a:endParaRPr lang="en-US"/>
                </a:p>
              </p:txBody>
            </p:sp>
            <p:sp>
              <p:nvSpPr>
                <p:cNvPr id="38945" name="Rectangle 33"/>
                <p:cNvSpPr>
                  <a:spLocks noChangeArrowheads="1"/>
                </p:cNvSpPr>
                <p:nvPr/>
              </p:nvSpPr>
              <p:spPr bwMode="auto">
                <a:xfrm>
                  <a:off x="4108" y="3437"/>
                  <a:ext cx="487" cy="248"/>
                </a:xfrm>
                <a:prstGeom prst="rect">
                  <a:avLst/>
                </a:prstGeom>
                <a:noFill/>
                <a:ln w="12700">
                  <a:noFill/>
                  <a:miter lim="800000"/>
                  <a:headEnd/>
                  <a:tailEnd/>
                </a:ln>
                <a:effectLst/>
              </p:spPr>
              <p:txBody>
                <a:bodyPr wrap="none" lIns="90488" tIns="44450" rIns="90488" bIns="44450">
                  <a:spAutoFit/>
                </a:bodyPr>
                <a:lstStyle/>
                <a:p>
                  <a:r>
                    <a:rPr lang="en-US" sz="2000" b="1" i="1">
                      <a:effectLst>
                        <a:outerShdw blurRad="38100" dist="38100" dir="2700000" algn="tl">
                          <a:srgbClr val="000000"/>
                        </a:outerShdw>
                      </a:effectLst>
                      <a:latin typeface="Arial" charset="0"/>
                    </a:rPr>
                    <a:t>Time</a:t>
                  </a:r>
                </a:p>
              </p:txBody>
            </p:sp>
            <p:sp>
              <p:nvSpPr>
                <p:cNvPr id="38946" name="Rectangle 34"/>
                <p:cNvSpPr>
                  <a:spLocks noChangeArrowheads="1"/>
                </p:cNvSpPr>
                <p:nvPr/>
              </p:nvSpPr>
              <p:spPr bwMode="auto">
                <a:xfrm>
                  <a:off x="90" y="979"/>
                  <a:ext cx="1065" cy="248"/>
                </a:xfrm>
                <a:prstGeom prst="rect">
                  <a:avLst/>
                </a:prstGeom>
                <a:noFill/>
                <a:ln w="12700">
                  <a:noFill/>
                  <a:miter lim="800000"/>
                  <a:headEnd/>
                  <a:tailEnd/>
                </a:ln>
                <a:effectLst/>
              </p:spPr>
              <p:txBody>
                <a:bodyPr wrap="none" lIns="90488" tIns="44450" rIns="90488" bIns="44450">
                  <a:spAutoFit/>
                </a:bodyPr>
                <a:lstStyle/>
                <a:p>
                  <a:pPr algn="ctr"/>
                  <a:r>
                    <a:rPr lang="en-US" sz="2000" b="1" i="1">
                      <a:effectLst>
                        <a:outerShdw blurRad="38100" dist="38100" dir="2700000" algn="tl">
                          <a:srgbClr val="000000"/>
                        </a:outerShdw>
                      </a:effectLst>
                      <a:latin typeface="Arial" charset="0"/>
                    </a:rPr>
                    <a:t>Total Assets</a:t>
                  </a:r>
                </a:p>
              </p:txBody>
            </p:sp>
            <p:sp>
              <p:nvSpPr>
                <p:cNvPr id="38947" name="Rectangle 35"/>
                <p:cNvSpPr>
                  <a:spLocks noChangeArrowheads="1"/>
                </p:cNvSpPr>
                <p:nvPr/>
              </p:nvSpPr>
              <p:spPr bwMode="auto">
                <a:xfrm>
                  <a:off x="4380" y="2728"/>
                  <a:ext cx="594"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F0000"/>
                      </a:solidFill>
                      <a:effectLst>
                        <a:outerShdw blurRad="38100" dist="38100" dir="2700000" algn="tl">
                          <a:srgbClr val="000000"/>
                        </a:outerShdw>
                      </a:effectLst>
                      <a:latin typeface="Arial" charset="0"/>
                    </a:rPr>
                    <a:t>Fixed</a:t>
                  </a:r>
                </a:p>
                <a:p>
                  <a:pPr algn="ctr"/>
                  <a:r>
                    <a:rPr lang="en-US" sz="2000" i="1">
                      <a:solidFill>
                        <a:srgbClr val="FF0000"/>
                      </a:solidFill>
                      <a:effectLst>
                        <a:outerShdw blurRad="38100" dist="38100" dir="2700000" algn="tl">
                          <a:srgbClr val="000000"/>
                        </a:outerShdw>
                      </a:effectLst>
                      <a:latin typeface="Arial" charset="0"/>
                    </a:rPr>
                    <a:t>Assets</a:t>
                  </a:r>
                </a:p>
              </p:txBody>
            </p:sp>
            <p:sp>
              <p:nvSpPr>
                <p:cNvPr id="38948" name="Rectangle 36"/>
                <p:cNvSpPr>
                  <a:spLocks noChangeArrowheads="1"/>
                </p:cNvSpPr>
                <p:nvPr/>
              </p:nvSpPr>
              <p:spPr bwMode="auto">
                <a:xfrm>
                  <a:off x="4236" y="2037"/>
                  <a:ext cx="1171" cy="440"/>
                </a:xfrm>
                <a:prstGeom prst="rect">
                  <a:avLst/>
                </a:prstGeom>
                <a:noFill/>
                <a:ln w="12700">
                  <a:noFill/>
                  <a:miter lim="800000"/>
                  <a:headEnd/>
                  <a:tailEnd/>
                </a:ln>
                <a:effectLst/>
              </p:spPr>
              <p:txBody>
                <a:bodyPr wrap="none" lIns="90488" tIns="44450" rIns="90488" bIns="44450">
                  <a:spAutoFit/>
                </a:bodyPr>
                <a:lstStyle/>
                <a:p>
                  <a:pPr algn="ctr"/>
                  <a:r>
                    <a:rPr lang="en-US" sz="2000" i="1">
                      <a:solidFill>
                        <a:srgbClr val="FAFD00"/>
                      </a:solidFill>
                      <a:effectLst>
                        <a:outerShdw blurRad="38100" dist="38100" dir="2700000" algn="tl">
                          <a:srgbClr val="000000"/>
                        </a:outerShdw>
                      </a:effectLst>
                      <a:latin typeface="Arial" charset="0"/>
                    </a:rPr>
                    <a:t>Permanent</a:t>
                  </a:r>
                </a:p>
                <a:p>
                  <a:pPr algn="ctr"/>
                  <a:r>
                    <a:rPr lang="en-US" sz="2000" i="1">
                      <a:solidFill>
                        <a:srgbClr val="FAFD00"/>
                      </a:solidFill>
                      <a:effectLst>
                        <a:outerShdw blurRad="38100" dist="38100" dir="2700000" algn="tl">
                          <a:srgbClr val="000000"/>
                        </a:outerShdw>
                      </a:effectLst>
                      <a:latin typeface="Arial" charset="0"/>
                    </a:rPr>
                    <a:t>Current Assets</a:t>
                  </a:r>
                </a:p>
              </p:txBody>
            </p:sp>
            <p:sp>
              <p:nvSpPr>
                <p:cNvPr id="38949" name="Rectangle 37"/>
                <p:cNvSpPr>
                  <a:spLocks noChangeArrowheads="1"/>
                </p:cNvSpPr>
                <p:nvPr/>
              </p:nvSpPr>
              <p:spPr bwMode="auto">
                <a:xfrm>
                  <a:off x="4068" y="1955"/>
                  <a:ext cx="242" cy="517"/>
                </a:xfrm>
                <a:prstGeom prst="rect">
                  <a:avLst/>
                </a:prstGeom>
                <a:noFill/>
                <a:ln w="12700">
                  <a:noFill/>
                  <a:miter lim="800000"/>
                  <a:headEnd/>
                  <a:tailEnd/>
                </a:ln>
                <a:effectLst/>
              </p:spPr>
              <p:txBody>
                <a:bodyPr lIns="90488" tIns="44450" rIns="90488" bIns="44450">
                  <a:spAutoFit/>
                </a:bodyPr>
                <a:lstStyle/>
                <a:p>
                  <a:r>
                    <a:rPr lang="en-US" sz="4800">
                      <a:solidFill>
                        <a:srgbClr val="FAFD00"/>
                      </a:solidFill>
                      <a:latin typeface="Arial" charset="0"/>
                    </a:rPr>
                    <a:t>}</a:t>
                  </a:r>
                </a:p>
              </p:txBody>
            </p:sp>
            <p:sp>
              <p:nvSpPr>
                <p:cNvPr id="38950" name="Rectangle 38"/>
                <p:cNvSpPr>
                  <a:spLocks noChangeArrowheads="1"/>
                </p:cNvSpPr>
                <p:nvPr/>
              </p:nvSpPr>
              <p:spPr bwMode="auto">
                <a:xfrm>
                  <a:off x="4053" y="2256"/>
                  <a:ext cx="427" cy="1179"/>
                </a:xfrm>
                <a:prstGeom prst="rect">
                  <a:avLst/>
                </a:prstGeom>
                <a:noFill/>
                <a:ln w="12700">
                  <a:noFill/>
                  <a:miter lim="800000"/>
                  <a:headEnd/>
                  <a:tailEnd/>
                </a:ln>
                <a:effectLst/>
              </p:spPr>
              <p:txBody>
                <a:bodyPr lIns="90488" tIns="44450" rIns="90488" bIns="44450">
                  <a:spAutoFit/>
                </a:bodyPr>
                <a:lstStyle/>
                <a:p>
                  <a:r>
                    <a:rPr lang="en-US" sz="11700">
                      <a:solidFill>
                        <a:srgbClr val="FF0000"/>
                      </a:solidFill>
                      <a:latin typeface="Arial" charset="0"/>
                    </a:rPr>
                    <a:t>}</a:t>
                  </a:r>
                </a:p>
              </p:txBody>
            </p:sp>
            <p:sp>
              <p:nvSpPr>
                <p:cNvPr id="38951" name="Rectangle 39"/>
                <p:cNvSpPr>
                  <a:spLocks noChangeArrowheads="1"/>
                </p:cNvSpPr>
                <p:nvPr/>
              </p:nvSpPr>
              <p:spPr bwMode="auto">
                <a:xfrm>
                  <a:off x="457" y="2326"/>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$5M</a:t>
                  </a:r>
                </a:p>
              </p:txBody>
            </p:sp>
            <p:sp>
              <p:nvSpPr>
                <p:cNvPr id="38952" name="Rectangle 40"/>
                <p:cNvSpPr>
                  <a:spLocks noChangeArrowheads="1"/>
                </p:cNvSpPr>
                <p:nvPr/>
              </p:nvSpPr>
              <p:spPr bwMode="auto">
                <a:xfrm>
                  <a:off x="451" y="1901"/>
                  <a:ext cx="488"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$7M</a:t>
                  </a:r>
                </a:p>
              </p:txBody>
            </p:sp>
            <p:sp>
              <p:nvSpPr>
                <p:cNvPr id="38953" name="Line 41"/>
                <p:cNvSpPr>
                  <a:spLocks noChangeShapeType="1"/>
                </p:cNvSpPr>
                <p:nvPr/>
              </p:nvSpPr>
              <p:spPr bwMode="auto">
                <a:xfrm>
                  <a:off x="980" y="2467"/>
                  <a:ext cx="3074" cy="0"/>
                </a:xfrm>
                <a:prstGeom prst="line">
                  <a:avLst/>
                </a:prstGeom>
                <a:noFill/>
                <a:ln w="28575">
                  <a:solidFill>
                    <a:srgbClr val="FF0000"/>
                  </a:solidFill>
                  <a:round/>
                  <a:headEnd/>
                  <a:tailEnd/>
                </a:ln>
                <a:effectLst/>
              </p:spPr>
              <p:txBody>
                <a:bodyPr wrap="none" anchor="ctr"/>
                <a:lstStyle/>
                <a:p>
                  <a:endParaRPr lang="en-US"/>
                </a:p>
              </p:txBody>
            </p:sp>
          </p:grpSp>
          <p:sp>
            <p:nvSpPr>
              <p:cNvPr id="38954" name="Rectangle 42"/>
              <p:cNvSpPr>
                <a:spLocks noChangeArrowheads="1"/>
              </p:cNvSpPr>
              <p:nvPr/>
            </p:nvSpPr>
            <p:spPr bwMode="auto">
              <a:xfrm>
                <a:off x="351" y="1400"/>
                <a:ext cx="595" cy="286"/>
              </a:xfrm>
              <a:prstGeom prst="rect">
                <a:avLst/>
              </a:prstGeom>
              <a:noFill/>
              <a:ln w="12700">
                <a:noFill/>
                <a:miter lim="800000"/>
                <a:headEnd/>
                <a:tailEnd/>
              </a:ln>
              <a:effectLst/>
            </p:spPr>
            <p:txBody>
              <a:bodyPr wrap="none" lIns="90488" tIns="44450" rIns="90488" bIns="44450">
                <a:spAutoFit/>
              </a:bodyPr>
              <a:lstStyle/>
              <a:p>
                <a:pPr algn="ctr"/>
                <a:r>
                  <a:rPr lang="en-US" sz="2400">
                    <a:effectLst>
                      <a:outerShdw blurRad="38100" dist="38100" dir="2700000" algn="tl">
                        <a:srgbClr val="000000"/>
                      </a:outerShdw>
                    </a:effectLst>
                    <a:latin typeface="Arial" charset="0"/>
                  </a:rPr>
                  <a:t>$10M</a:t>
                </a:r>
              </a:p>
            </p:txBody>
          </p:sp>
          <p:sp>
            <p:nvSpPr>
              <p:cNvPr id="38955" name="Freeform 43"/>
              <p:cNvSpPr>
                <a:spLocks/>
              </p:cNvSpPr>
              <p:nvPr/>
            </p:nvSpPr>
            <p:spPr bwMode="auto">
              <a:xfrm rot="637995" flipV="1">
                <a:off x="2796" y="1559"/>
                <a:ext cx="1100" cy="153"/>
              </a:xfrm>
              <a:custGeom>
                <a:avLst/>
                <a:gdLst/>
                <a:ahLst/>
                <a:cxnLst>
                  <a:cxn ang="0">
                    <a:pos x="1130" y="129"/>
                  </a:cxn>
                  <a:cxn ang="0">
                    <a:pos x="1118" y="161"/>
                  </a:cxn>
                  <a:cxn ang="0">
                    <a:pos x="1101" y="188"/>
                  </a:cxn>
                  <a:cxn ang="0">
                    <a:pos x="1077" y="213"/>
                  </a:cxn>
                  <a:cxn ang="0">
                    <a:pos x="1038" y="245"/>
                  </a:cxn>
                  <a:cxn ang="0">
                    <a:pos x="993" y="271"/>
                  </a:cxn>
                  <a:cxn ang="0">
                    <a:pos x="951" y="291"/>
                  </a:cxn>
                  <a:cxn ang="0">
                    <a:pos x="908" y="306"/>
                  </a:cxn>
                  <a:cxn ang="0">
                    <a:pos x="860" y="320"/>
                  </a:cxn>
                  <a:cxn ang="0">
                    <a:pos x="811" y="332"/>
                  </a:cxn>
                  <a:cxn ang="0">
                    <a:pos x="748" y="343"/>
                  </a:cxn>
                  <a:cxn ang="0">
                    <a:pos x="689" y="350"/>
                  </a:cxn>
                  <a:cxn ang="0">
                    <a:pos x="613" y="354"/>
                  </a:cxn>
                  <a:cxn ang="0">
                    <a:pos x="546" y="351"/>
                  </a:cxn>
                  <a:cxn ang="0">
                    <a:pos x="481" y="345"/>
                  </a:cxn>
                  <a:cxn ang="0">
                    <a:pos x="427" y="337"/>
                  </a:cxn>
                  <a:cxn ang="0">
                    <a:pos x="355" y="321"/>
                  </a:cxn>
                  <a:cxn ang="0">
                    <a:pos x="299" y="304"/>
                  </a:cxn>
                  <a:cxn ang="0">
                    <a:pos x="254" y="285"/>
                  </a:cxn>
                  <a:cxn ang="0">
                    <a:pos x="203" y="260"/>
                  </a:cxn>
                  <a:cxn ang="0">
                    <a:pos x="159" y="231"/>
                  </a:cxn>
                  <a:cxn ang="0">
                    <a:pos x="107" y="174"/>
                  </a:cxn>
                  <a:cxn ang="0">
                    <a:pos x="84" y="124"/>
                  </a:cxn>
                  <a:cxn ang="0">
                    <a:pos x="0" y="95"/>
                  </a:cxn>
                  <a:cxn ang="0">
                    <a:pos x="363" y="97"/>
                  </a:cxn>
                  <a:cxn ang="0">
                    <a:pos x="287" y="125"/>
                  </a:cxn>
                  <a:cxn ang="0">
                    <a:pos x="312" y="169"/>
                  </a:cxn>
                  <a:cxn ang="0">
                    <a:pos x="367" y="214"/>
                  </a:cxn>
                  <a:cxn ang="0">
                    <a:pos x="418" y="240"/>
                  </a:cxn>
                  <a:cxn ang="0">
                    <a:pos x="469" y="261"/>
                  </a:cxn>
                  <a:cxn ang="0">
                    <a:pos x="530" y="277"/>
                  </a:cxn>
                  <a:cxn ang="0">
                    <a:pos x="604" y="290"/>
                  </a:cxn>
                  <a:cxn ang="0">
                    <a:pos x="678" y="295"/>
                  </a:cxn>
                  <a:cxn ang="0">
                    <a:pos x="744" y="295"/>
                  </a:cxn>
                  <a:cxn ang="0">
                    <a:pos x="806" y="290"/>
                  </a:cxn>
                  <a:cxn ang="0">
                    <a:pos x="871" y="280"/>
                  </a:cxn>
                  <a:cxn ang="0">
                    <a:pos x="946" y="260"/>
                  </a:cxn>
                  <a:cxn ang="0">
                    <a:pos x="1007" y="235"/>
                  </a:cxn>
                  <a:cxn ang="0">
                    <a:pos x="1052" y="210"/>
                  </a:cxn>
                  <a:cxn ang="0">
                    <a:pos x="1083" y="185"/>
                  </a:cxn>
                  <a:cxn ang="0">
                    <a:pos x="1102" y="166"/>
                  </a:cxn>
                  <a:cxn ang="0">
                    <a:pos x="1114" y="142"/>
                  </a:cxn>
                  <a:cxn ang="0">
                    <a:pos x="1133" y="87"/>
                  </a:cxn>
                </a:cxnLst>
                <a:rect l="0" t="0" r="r" b="b"/>
                <a:pathLst>
                  <a:path w="1134" h="355">
                    <a:moveTo>
                      <a:pt x="1133" y="87"/>
                    </a:moveTo>
                    <a:lnTo>
                      <a:pt x="1130" y="129"/>
                    </a:lnTo>
                    <a:lnTo>
                      <a:pt x="1126" y="144"/>
                    </a:lnTo>
                    <a:lnTo>
                      <a:pt x="1118" y="161"/>
                    </a:lnTo>
                    <a:lnTo>
                      <a:pt x="1111" y="175"/>
                    </a:lnTo>
                    <a:lnTo>
                      <a:pt x="1101" y="188"/>
                    </a:lnTo>
                    <a:lnTo>
                      <a:pt x="1090" y="201"/>
                    </a:lnTo>
                    <a:lnTo>
                      <a:pt x="1077" y="213"/>
                    </a:lnTo>
                    <a:lnTo>
                      <a:pt x="1061" y="227"/>
                    </a:lnTo>
                    <a:lnTo>
                      <a:pt x="1038" y="245"/>
                    </a:lnTo>
                    <a:lnTo>
                      <a:pt x="1017" y="258"/>
                    </a:lnTo>
                    <a:lnTo>
                      <a:pt x="993" y="271"/>
                    </a:lnTo>
                    <a:lnTo>
                      <a:pt x="974" y="280"/>
                    </a:lnTo>
                    <a:lnTo>
                      <a:pt x="951" y="291"/>
                    </a:lnTo>
                    <a:lnTo>
                      <a:pt x="933" y="298"/>
                    </a:lnTo>
                    <a:lnTo>
                      <a:pt x="908" y="306"/>
                    </a:lnTo>
                    <a:lnTo>
                      <a:pt x="885" y="313"/>
                    </a:lnTo>
                    <a:lnTo>
                      <a:pt x="860" y="320"/>
                    </a:lnTo>
                    <a:lnTo>
                      <a:pt x="840" y="325"/>
                    </a:lnTo>
                    <a:lnTo>
                      <a:pt x="811" y="332"/>
                    </a:lnTo>
                    <a:lnTo>
                      <a:pt x="779" y="339"/>
                    </a:lnTo>
                    <a:lnTo>
                      <a:pt x="748" y="343"/>
                    </a:lnTo>
                    <a:lnTo>
                      <a:pt x="721" y="347"/>
                    </a:lnTo>
                    <a:lnTo>
                      <a:pt x="689" y="350"/>
                    </a:lnTo>
                    <a:lnTo>
                      <a:pt x="656" y="353"/>
                    </a:lnTo>
                    <a:lnTo>
                      <a:pt x="613" y="354"/>
                    </a:lnTo>
                    <a:lnTo>
                      <a:pt x="577" y="353"/>
                    </a:lnTo>
                    <a:lnTo>
                      <a:pt x="546" y="351"/>
                    </a:lnTo>
                    <a:lnTo>
                      <a:pt x="515" y="349"/>
                    </a:lnTo>
                    <a:lnTo>
                      <a:pt x="481" y="345"/>
                    </a:lnTo>
                    <a:lnTo>
                      <a:pt x="453" y="342"/>
                    </a:lnTo>
                    <a:lnTo>
                      <a:pt x="427" y="337"/>
                    </a:lnTo>
                    <a:lnTo>
                      <a:pt x="393" y="330"/>
                    </a:lnTo>
                    <a:lnTo>
                      <a:pt x="355" y="321"/>
                    </a:lnTo>
                    <a:lnTo>
                      <a:pt x="325" y="312"/>
                    </a:lnTo>
                    <a:lnTo>
                      <a:pt x="299" y="304"/>
                    </a:lnTo>
                    <a:lnTo>
                      <a:pt x="274" y="294"/>
                    </a:lnTo>
                    <a:lnTo>
                      <a:pt x="254" y="285"/>
                    </a:lnTo>
                    <a:lnTo>
                      <a:pt x="231" y="274"/>
                    </a:lnTo>
                    <a:lnTo>
                      <a:pt x="203" y="260"/>
                    </a:lnTo>
                    <a:lnTo>
                      <a:pt x="182" y="246"/>
                    </a:lnTo>
                    <a:lnTo>
                      <a:pt x="159" y="231"/>
                    </a:lnTo>
                    <a:lnTo>
                      <a:pt x="127" y="200"/>
                    </a:lnTo>
                    <a:lnTo>
                      <a:pt x="107" y="174"/>
                    </a:lnTo>
                    <a:lnTo>
                      <a:pt x="92" y="146"/>
                    </a:lnTo>
                    <a:lnTo>
                      <a:pt x="84" y="124"/>
                    </a:lnTo>
                    <a:lnTo>
                      <a:pt x="79" y="95"/>
                    </a:lnTo>
                    <a:lnTo>
                      <a:pt x="0" y="95"/>
                    </a:lnTo>
                    <a:lnTo>
                      <a:pt x="180" y="0"/>
                    </a:lnTo>
                    <a:lnTo>
                      <a:pt x="363" y="97"/>
                    </a:lnTo>
                    <a:lnTo>
                      <a:pt x="282" y="96"/>
                    </a:lnTo>
                    <a:lnTo>
                      <a:pt x="287" y="125"/>
                    </a:lnTo>
                    <a:lnTo>
                      <a:pt x="297" y="146"/>
                    </a:lnTo>
                    <a:lnTo>
                      <a:pt x="312" y="169"/>
                    </a:lnTo>
                    <a:lnTo>
                      <a:pt x="345" y="200"/>
                    </a:lnTo>
                    <a:lnTo>
                      <a:pt x="367" y="214"/>
                    </a:lnTo>
                    <a:lnTo>
                      <a:pt x="391" y="228"/>
                    </a:lnTo>
                    <a:lnTo>
                      <a:pt x="418" y="240"/>
                    </a:lnTo>
                    <a:lnTo>
                      <a:pt x="444" y="251"/>
                    </a:lnTo>
                    <a:lnTo>
                      <a:pt x="469" y="261"/>
                    </a:lnTo>
                    <a:lnTo>
                      <a:pt x="497" y="268"/>
                    </a:lnTo>
                    <a:lnTo>
                      <a:pt x="530" y="277"/>
                    </a:lnTo>
                    <a:lnTo>
                      <a:pt x="568" y="285"/>
                    </a:lnTo>
                    <a:lnTo>
                      <a:pt x="604" y="290"/>
                    </a:lnTo>
                    <a:lnTo>
                      <a:pt x="637" y="293"/>
                    </a:lnTo>
                    <a:lnTo>
                      <a:pt x="678" y="295"/>
                    </a:lnTo>
                    <a:lnTo>
                      <a:pt x="717" y="296"/>
                    </a:lnTo>
                    <a:lnTo>
                      <a:pt x="744" y="295"/>
                    </a:lnTo>
                    <a:lnTo>
                      <a:pt x="773" y="294"/>
                    </a:lnTo>
                    <a:lnTo>
                      <a:pt x="806" y="290"/>
                    </a:lnTo>
                    <a:lnTo>
                      <a:pt x="840" y="285"/>
                    </a:lnTo>
                    <a:lnTo>
                      <a:pt x="871" y="280"/>
                    </a:lnTo>
                    <a:lnTo>
                      <a:pt x="901" y="273"/>
                    </a:lnTo>
                    <a:lnTo>
                      <a:pt x="946" y="260"/>
                    </a:lnTo>
                    <a:lnTo>
                      <a:pt x="975" y="249"/>
                    </a:lnTo>
                    <a:lnTo>
                      <a:pt x="1007" y="235"/>
                    </a:lnTo>
                    <a:lnTo>
                      <a:pt x="1034" y="221"/>
                    </a:lnTo>
                    <a:lnTo>
                      <a:pt x="1052" y="210"/>
                    </a:lnTo>
                    <a:lnTo>
                      <a:pt x="1069" y="198"/>
                    </a:lnTo>
                    <a:lnTo>
                      <a:pt x="1083" y="185"/>
                    </a:lnTo>
                    <a:lnTo>
                      <a:pt x="1093" y="176"/>
                    </a:lnTo>
                    <a:lnTo>
                      <a:pt x="1102" y="166"/>
                    </a:lnTo>
                    <a:lnTo>
                      <a:pt x="1109" y="153"/>
                    </a:lnTo>
                    <a:lnTo>
                      <a:pt x="1114" y="142"/>
                    </a:lnTo>
                    <a:lnTo>
                      <a:pt x="1122" y="127"/>
                    </a:lnTo>
                    <a:lnTo>
                      <a:pt x="1133" y="87"/>
                    </a:lnTo>
                  </a:path>
                </a:pathLst>
              </a:custGeom>
              <a:gradFill rotWithShape="0">
                <a:gsLst>
                  <a:gs pos="0">
                    <a:srgbClr val="000000"/>
                  </a:gs>
                  <a:gs pos="100000">
                    <a:srgbClr val="66CCFF"/>
                  </a:gs>
                </a:gsLst>
                <a:lin ang="0" scaled="1"/>
              </a:gradFill>
              <a:ln w="12700" cap="rnd" cmpd="sng">
                <a:solidFill>
                  <a:srgbClr val="000000"/>
                </a:solidFill>
                <a:prstDash val="solid"/>
                <a:round/>
                <a:headEnd type="none" w="med" len="med"/>
                <a:tailEnd type="none" w="med" len="med"/>
              </a:ln>
              <a:effectLst/>
            </p:spPr>
            <p:txBody>
              <a:bodyPr/>
              <a:lstStyle/>
              <a:p>
                <a:endParaRPr lang="en-US"/>
              </a:p>
            </p:txBody>
          </p:sp>
        </p:grpSp>
        <p:sp>
          <p:nvSpPr>
            <p:cNvPr id="38956" name="Rectangle 44"/>
            <p:cNvSpPr>
              <a:spLocks noChangeArrowheads="1"/>
            </p:cNvSpPr>
            <p:nvPr/>
          </p:nvSpPr>
          <p:spPr bwMode="auto">
            <a:xfrm>
              <a:off x="3041" y="1092"/>
              <a:ext cx="1077" cy="440"/>
            </a:xfrm>
            <a:prstGeom prst="rect">
              <a:avLst/>
            </a:prstGeom>
            <a:noFill/>
            <a:ln w="12700">
              <a:noFill/>
              <a:miter lim="800000"/>
              <a:headEnd/>
              <a:tailEnd/>
            </a:ln>
            <a:effectLst/>
          </p:spPr>
          <p:txBody>
            <a:bodyPr lIns="90488" tIns="44450" rIns="90488" bIns="44450">
              <a:spAutoFit/>
            </a:bodyPr>
            <a:lstStyle/>
            <a:p>
              <a:pPr algn="ctr"/>
              <a:r>
                <a:rPr lang="en-US" sz="2000" b="1">
                  <a:solidFill>
                    <a:srgbClr val="00FF00"/>
                  </a:solidFill>
                  <a:effectLst>
                    <a:outerShdw blurRad="38100" dist="38100" dir="2700000" algn="tl">
                      <a:srgbClr val="000000"/>
                    </a:outerShdw>
                  </a:effectLst>
                  <a:latin typeface="Arial" charset="0"/>
                </a:rPr>
                <a:t>Short-term</a:t>
              </a:r>
            </a:p>
            <a:p>
              <a:pPr algn="ctr"/>
              <a:r>
                <a:rPr lang="en-US" sz="2000" b="1">
                  <a:solidFill>
                    <a:srgbClr val="00FF00"/>
                  </a:solidFill>
                  <a:effectLst>
                    <a:outerShdw blurRad="38100" dist="38100" dir="2700000" algn="tl">
                      <a:srgbClr val="000000"/>
                    </a:outerShdw>
                  </a:effectLst>
                  <a:latin typeface="Arial" charset="0"/>
                </a:rPr>
                <a:t>Sources</a:t>
              </a:r>
            </a:p>
          </p:txBody>
        </p:sp>
        <p:sp>
          <p:nvSpPr>
            <p:cNvPr id="38957" name="Freeform 45"/>
            <p:cNvSpPr>
              <a:spLocks/>
            </p:cNvSpPr>
            <p:nvPr/>
          </p:nvSpPr>
          <p:spPr bwMode="auto">
            <a:xfrm rot="20275316" flipV="1">
              <a:off x="2077" y="1232"/>
              <a:ext cx="1073" cy="311"/>
            </a:xfrm>
            <a:custGeom>
              <a:avLst/>
              <a:gdLst/>
              <a:ahLst/>
              <a:cxnLst>
                <a:cxn ang="0">
                  <a:pos x="1130" y="129"/>
                </a:cxn>
                <a:cxn ang="0">
                  <a:pos x="1118" y="161"/>
                </a:cxn>
                <a:cxn ang="0">
                  <a:pos x="1101" y="188"/>
                </a:cxn>
                <a:cxn ang="0">
                  <a:pos x="1077" y="213"/>
                </a:cxn>
                <a:cxn ang="0">
                  <a:pos x="1038" y="245"/>
                </a:cxn>
                <a:cxn ang="0">
                  <a:pos x="993" y="271"/>
                </a:cxn>
                <a:cxn ang="0">
                  <a:pos x="951" y="291"/>
                </a:cxn>
                <a:cxn ang="0">
                  <a:pos x="908" y="306"/>
                </a:cxn>
                <a:cxn ang="0">
                  <a:pos x="860" y="320"/>
                </a:cxn>
                <a:cxn ang="0">
                  <a:pos x="811" y="332"/>
                </a:cxn>
                <a:cxn ang="0">
                  <a:pos x="748" y="343"/>
                </a:cxn>
                <a:cxn ang="0">
                  <a:pos x="689" y="350"/>
                </a:cxn>
                <a:cxn ang="0">
                  <a:pos x="613" y="354"/>
                </a:cxn>
                <a:cxn ang="0">
                  <a:pos x="546" y="351"/>
                </a:cxn>
                <a:cxn ang="0">
                  <a:pos x="481" y="345"/>
                </a:cxn>
                <a:cxn ang="0">
                  <a:pos x="427" y="337"/>
                </a:cxn>
                <a:cxn ang="0">
                  <a:pos x="355" y="321"/>
                </a:cxn>
                <a:cxn ang="0">
                  <a:pos x="299" y="304"/>
                </a:cxn>
                <a:cxn ang="0">
                  <a:pos x="254" y="285"/>
                </a:cxn>
                <a:cxn ang="0">
                  <a:pos x="203" y="260"/>
                </a:cxn>
                <a:cxn ang="0">
                  <a:pos x="159" y="231"/>
                </a:cxn>
                <a:cxn ang="0">
                  <a:pos x="107" y="174"/>
                </a:cxn>
                <a:cxn ang="0">
                  <a:pos x="84" y="124"/>
                </a:cxn>
                <a:cxn ang="0">
                  <a:pos x="0" y="95"/>
                </a:cxn>
                <a:cxn ang="0">
                  <a:pos x="363" y="97"/>
                </a:cxn>
                <a:cxn ang="0">
                  <a:pos x="287" y="125"/>
                </a:cxn>
                <a:cxn ang="0">
                  <a:pos x="312" y="169"/>
                </a:cxn>
                <a:cxn ang="0">
                  <a:pos x="367" y="214"/>
                </a:cxn>
                <a:cxn ang="0">
                  <a:pos x="418" y="240"/>
                </a:cxn>
                <a:cxn ang="0">
                  <a:pos x="469" y="261"/>
                </a:cxn>
                <a:cxn ang="0">
                  <a:pos x="530" y="277"/>
                </a:cxn>
                <a:cxn ang="0">
                  <a:pos x="604" y="290"/>
                </a:cxn>
                <a:cxn ang="0">
                  <a:pos x="678" y="295"/>
                </a:cxn>
                <a:cxn ang="0">
                  <a:pos x="744" y="295"/>
                </a:cxn>
                <a:cxn ang="0">
                  <a:pos x="806" y="290"/>
                </a:cxn>
                <a:cxn ang="0">
                  <a:pos x="871" y="280"/>
                </a:cxn>
                <a:cxn ang="0">
                  <a:pos x="946" y="260"/>
                </a:cxn>
                <a:cxn ang="0">
                  <a:pos x="1007" y="235"/>
                </a:cxn>
                <a:cxn ang="0">
                  <a:pos x="1052" y="210"/>
                </a:cxn>
                <a:cxn ang="0">
                  <a:pos x="1083" y="185"/>
                </a:cxn>
                <a:cxn ang="0">
                  <a:pos x="1102" y="166"/>
                </a:cxn>
                <a:cxn ang="0">
                  <a:pos x="1114" y="142"/>
                </a:cxn>
                <a:cxn ang="0">
                  <a:pos x="1133" y="87"/>
                </a:cxn>
              </a:cxnLst>
              <a:rect l="0" t="0" r="r" b="b"/>
              <a:pathLst>
                <a:path w="1134" h="355">
                  <a:moveTo>
                    <a:pt x="1133" y="87"/>
                  </a:moveTo>
                  <a:lnTo>
                    <a:pt x="1130" y="129"/>
                  </a:lnTo>
                  <a:lnTo>
                    <a:pt x="1126" y="144"/>
                  </a:lnTo>
                  <a:lnTo>
                    <a:pt x="1118" y="161"/>
                  </a:lnTo>
                  <a:lnTo>
                    <a:pt x="1111" y="175"/>
                  </a:lnTo>
                  <a:lnTo>
                    <a:pt x="1101" y="188"/>
                  </a:lnTo>
                  <a:lnTo>
                    <a:pt x="1090" y="201"/>
                  </a:lnTo>
                  <a:lnTo>
                    <a:pt x="1077" y="213"/>
                  </a:lnTo>
                  <a:lnTo>
                    <a:pt x="1061" y="227"/>
                  </a:lnTo>
                  <a:lnTo>
                    <a:pt x="1038" y="245"/>
                  </a:lnTo>
                  <a:lnTo>
                    <a:pt x="1017" y="258"/>
                  </a:lnTo>
                  <a:lnTo>
                    <a:pt x="993" y="271"/>
                  </a:lnTo>
                  <a:lnTo>
                    <a:pt x="974" y="280"/>
                  </a:lnTo>
                  <a:lnTo>
                    <a:pt x="951" y="291"/>
                  </a:lnTo>
                  <a:lnTo>
                    <a:pt x="933" y="298"/>
                  </a:lnTo>
                  <a:lnTo>
                    <a:pt x="908" y="306"/>
                  </a:lnTo>
                  <a:lnTo>
                    <a:pt x="885" y="313"/>
                  </a:lnTo>
                  <a:lnTo>
                    <a:pt x="860" y="320"/>
                  </a:lnTo>
                  <a:lnTo>
                    <a:pt x="840" y="325"/>
                  </a:lnTo>
                  <a:lnTo>
                    <a:pt x="811" y="332"/>
                  </a:lnTo>
                  <a:lnTo>
                    <a:pt x="779" y="339"/>
                  </a:lnTo>
                  <a:lnTo>
                    <a:pt x="748" y="343"/>
                  </a:lnTo>
                  <a:lnTo>
                    <a:pt x="721" y="347"/>
                  </a:lnTo>
                  <a:lnTo>
                    <a:pt x="689" y="350"/>
                  </a:lnTo>
                  <a:lnTo>
                    <a:pt x="656" y="353"/>
                  </a:lnTo>
                  <a:lnTo>
                    <a:pt x="613" y="354"/>
                  </a:lnTo>
                  <a:lnTo>
                    <a:pt x="577" y="353"/>
                  </a:lnTo>
                  <a:lnTo>
                    <a:pt x="546" y="351"/>
                  </a:lnTo>
                  <a:lnTo>
                    <a:pt x="515" y="349"/>
                  </a:lnTo>
                  <a:lnTo>
                    <a:pt x="481" y="345"/>
                  </a:lnTo>
                  <a:lnTo>
                    <a:pt x="453" y="342"/>
                  </a:lnTo>
                  <a:lnTo>
                    <a:pt x="427" y="337"/>
                  </a:lnTo>
                  <a:lnTo>
                    <a:pt x="393" y="330"/>
                  </a:lnTo>
                  <a:lnTo>
                    <a:pt x="355" y="321"/>
                  </a:lnTo>
                  <a:lnTo>
                    <a:pt x="325" y="312"/>
                  </a:lnTo>
                  <a:lnTo>
                    <a:pt x="299" y="304"/>
                  </a:lnTo>
                  <a:lnTo>
                    <a:pt x="274" y="294"/>
                  </a:lnTo>
                  <a:lnTo>
                    <a:pt x="254" y="285"/>
                  </a:lnTo>
                  <a:lnTo>
                    <a:pt x="231" y="274"/>
                  </a:lnTo>
                  <a:lnTo>
                    <a:pt x="203" y="260"/>
                  </a:lnTo>
                  <a:lnTo>
                    <a:pt x="182" y="246"/>
                  </a:lnTo>
                  <a:lnTo>
                    <a:pt x="159" y="231"/>
                  </a:lnTo>
                  <a:lnTo>
                    <a:pt x="127" y="200"/>
                  </a:lnTo>
                  <a:lnTo>
                    <a:pt x="107" y="174"/>
                  </a:lnTo>
                  <a:lnTo>
                    <a:pt x="92" y="146"/>
                  </a:lnTo>
                  <a:lnTo>
                    <a:pt x="84" y="124"/>
                  </a:lnTo>
                  <a:lnTo>
                    <a:pt x="79" y="95"/>
                  </a:lnTo>
                  <a:lnTo>
                    <a:pt x="0" y="95"/>
                  </a:lnTo>
                  <a:lnTo>
                    <a:pt x="180" y="0"/>
                  </a:lnTo>
                  <a:lnTo>
                    <a:pt x="363" y="97"/>
                  </a:lnTo>
                  <a:lnTo>
                    <a:pt x="282" y="96"/>
                  </a:lnTo>
                  <a:lnTo>
                    <a:pt x="287" y="125"/>
                  </a:lnTo>
                  <a:lnTo>
                    <a:pt x="297" y="146"/>
                  </a:lnTo>
                  <a:lnTo>
                    <a:pt x="312" y="169"/>
                  </a:lnTo>
                  <a:lnTo>
                    <a:pt x="345" y="200"/>
                  </a:lnTo>
                  <a:lnTo>
                    <a:pt x="367" y="214"/>
                  </a:lnTo>
                  <a:lnTo>
                    <a:pt x="391" y="228"/>
                  </a:lnTo>
                  <a:lnTo>
                    <a:pt x="418" y="240"/>
                  </a:lnTo>
                  <a:lnTo>
                    <a:pt x="444" y="251"/>
                  </a:lnTo>
                  <a:lnTo>
                    <a:pt x="469" y="261"/>
                  </a:lnTo>
                  <a:lnTo>
                    <a:pt x="497" y="268"/>
                  </a:lnTo>
                  <a:lnTo>
                    <a:pt x="530" y="277"/>
                  </a:lnTo>
                  <a:lnTo>
                    <a:pt x="568" y="285"/>
                  </a:lnTo>
                  <a:lnTo>
                    <a:pt x="604" y="290"/>
                  </a:lnTo>
                  <a:lnTo>
                    <a:pt x="637" y="293"/>
                  </a:lnTo>
                  <a:lnTo>
                    <a:pt x="678" y="295"/>
                  </a:lnTo>
                  <a:lnTo>
                    <a:pt x="717" y="296"/>
                  </a:lnTo>
                  <a:lnTo>
                    <a:pt x="744" y="295"/>
                  </a:lnTo>
                  <a:lnTo>
                    <a:pt x="773" y="294"/>
                  </a:lnTo>
                  <a:lnTo>
                    <a:pt x="806" y="290"/>
                  </a:lnTo>
                  <a:lnTo>
                    <a:pt x="840" y="285"/>
                  </a:lnTo>
                  <a:lnTo>
                    <a:pt x="871" y="280"/>
                  </a:lnTo>
                  <a:lnTo>
                    <a:pt x="901" y="273"/>
                  </a:lnTo>
                  <a:lnTo>
                    <a:pt x="946" y="260"/>
                  </a:lnTo>
                  <a:lnTo>
                    <a:pt x="975" y="249"/>
                  </a:lnTo>
                  <a:lnTo>
                    <a:pt x="1007" y="235"/>
                  </a:lnTo>
                  <a:lnTo>
                    <a:pt x="1034" y="221"/>
                  </a:lnTo>
                  <a:lnTo>
                    <a:pt x="1052" y="210"/>
                  </a:lnTo>
                  <a:lnTo>
                    <a:pt x="1069" y="198"/>
                  </a:lnTo>
                  <a:lnTo>
                    <a:pt x="1083" y="185"/>
                  </a:lnTo>
                  <a:lnTo>
                    <a:pt x="1093" y="176"/>
                  </a:lnTo>
                  <a:lnTo>
                    <a:pt x="1102" y="166"/>
                  </a:lnTo>
                  <a:lnTo>
                    <a:pt x="1109" y="153"/>
                  </a:lnTo>
                  <a:lnTo>
                    <a:pt x="1114" y="142"/>
                  </a:lnTo>
                  <a:lnTo>
                    <a:pt x="1122" y="127"/>
                  </a:lnTo>
                  <a:lnTo>
                    <a:pt x="1133" y="87"/>
                  </a:lnTo>
                </a:path>
              </a:pathLst>
            </a:custGeom>
            <a:gradFill rotWithShape="0">
              <a:gsLst>
                <a:gs pos="0">
                  <a:srgbClr val="00FF00"/>
                </a:gs>
                <a:gs pos="100000">
                  <a:srgbClr val="000000"/>
                </a:gs>
              </a:gsLst>
              <a:lin ang="5400000" scaled="1"/>
            </a:gradFill>
            <a:ln w="12700" cap="rnd" cmpd="sng">
              <a:solidFill>
                <a:srgbClr val="000000"/>
              </a:solidFill>
              <a:prstDash val="solid"/>
              <a:round/>
              <a:headEnd type="none" w="med" len="med"/>
              <a:tailEnd type="none" w="med" len="med"/>
            </a:ln>
            <a:effec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barn(outHorizontal)">
                                      <p:cBhvr>
                                        <p:cTn id="7" dur="500"/>
                                        <p:tgtEl>
                                          <p:spTgt spid="38914"/>
                                        </p:tgtEl>
                                      </p:cBhvr>
                                    </p:animEffect>
                                  </p:childTnLst>
                                </p:cTn>
                              </p:par>
                            </p:childTnLst>
                          </p:cTn>
                        </p:par>
                        <p:par>
                          <p:cTn id="8" fill="hold">
                            <p:stCondLst>
                              <p:cond delay="500"/>
                            </p:stCondLst>
                            <p:childTnLst>
                              <p:par>
                                <p:cTn id="9" presetID="16" presetClass="entr" presetSubtype="42" fill="hold" grpId="0" nodeType="afterEffect">
                                  <p:stCondLst>
                                    <p:cond delay="0"/>
                                  </p:stCondLst>
                                  <p:childTnLst>
                                    <p:set>
                                      <p:cBhvr>
                                        <p:cTn id="10" dur="1" fill="hold">
                                          <p:stCondLst>
                                            <p:cond delay="0"/>
                                          </p:stCondLst>
                                        </p:cTn>
                                        <p:tgtEl>
                                          <p:spTgt spid="38916"/>
                                        </p:tgtEl>
                                        <p:attrNameLst>
                                          <p:attrName>style.visibility</p:attrName>
                                        </p:attrNameLst>
                                      </p:cBhvr>
                                      <p:to>
                                        <p:strVal val="visible"/>
                                      </p:to>
                                    </p:set>
                                    <p:animEffect transition="in" filter="barn(outHorizontal)">
                                      <p:cBhvr>
                                        <p:cTn id="11" dur="500"/>
                                        <p:tgtEl>
                                          <p:spTgt spid="38916"/>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8918"/>
                                        </p:tgtEl>
                                        <p:attrNameLst>
                                          <p:attrName>style.visibility</p:attrName>
                                        </p:attrNameLst>
                                      </p:cBhvr>
                                      <p:to>
                                        <p:strVal val="visible"/>
                                      </p:to>
                                    </p:set>
                                    <p:animEffect transition="in" filter="wipe(left)">
                                      <p:cBhvr>
                                        <p:cTn id="15" dur="500"/>
                                        <p:tgtEl>
                                          <p:spTgt spid="389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nimBg="1"/>
      <p:bldP spid="38916" grpId="0" animBg="1"/>
      <p:bldP spid="3891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C01257B0-51C7-472F-AD29-1FA9E1383964}" type="slidenum">
              <a:rPr lang="en-US"/>
              <a:pPr/>
              <a:t>21</a:t>
            </a:fld>
            <a:endParaRPr lang="en-US"/>
          </a:p>
        </p:txBody>
      </p:sp>
      <p:grpSp>
        <p:nvGrpSpPr>
          <p:cNvPr id="2" name="Group 9"/>
          <p:cNvGrpSpPr>
            <a:grpSpLocks/>
          </p:cNvGrpSpPr>
          <p:nvPr/>
        </p:nvGrpSpPr>
        <p:grpSpPr bwMode="auto">
          <a:xfrm>
            <a:off x="-49213" y="1939925"/>
            <a:ext cx="7107238" cy="1422400"/>
            <a:chOff x="-31" y="1112"/>
            <a:chExt cx="4477" cy="896"/>
          </a:xfrm>
        </p:grpSpPr>
        <p:sp>
          <p:nvSpPr>
            <p:cNvPr id="3077" name="Rectangle 2"/>
            <p:cNvSpPr>
              <a:spLocks noChangeArrowheads="1"/>
            </p:cNvSpPr>
            <p:nvPr/>
          </p:nvSpPr>
          <p:spPr bwMode="auto">
            <a:xfrm>
              <a:off x="728" y="1112"/>
              <a:ext cx="2960" cy="896"/>
            </a:xfrm>
            <a:prstGeom prst="rect">
              <a:avLst/>
            </a:prstGeom>
            <a:noFill/>
            <a:ln w="25400">
              <a:solidFill>
                <a:srgbClr val="00FF00"/>
              </a:solidFill>
              <a:miter lim="800000"/>
              <a:headEnd/>
              <a:tailEnd/>
            </a:ln>
            <a:scene3d>
              <a:camera prst="legacyObliqueBottomLeft"/>
              <a:lightRig rig="legacyFlat3" dir="t"/>
            </a:scene3d>
            <a:sp3d extrusionH="430200" prstMaterial="legacyMatte">
              <a:bevelT w="13500" h="13500" prst="angle"/>
              <a:bevelB w="13500" h="13500" prst="angle"/>
              <a:extrusionClr>
                <a:srgbClr val="00FF00"/>
              </a:extrusionClr>
            </a:sp3d>
          </p:spPr>
          <p:txBody>
            <a:bodyPr wrap="none" anchor="ctr">
              <a:flatTx/>
            </a:bodyPr>
            <a:lstStyle/>
            <a:p>
              <a:endParaRPr lang="en-US"/>
            </a:p>
          </p:txBody>
        </p:sp>
        <p:sp>
          <p:nvSpPr>
            <p:cNvPr id="4101" name="Rectangle 5"/>
            <p:cNvSpPr>
              <a:spLocks noChangeArrowheads="1"/>
            </p:cNvSpPr>
            <p:nvPr/>
          </p:nvSpPr>
          <p:spPr bwMode="auto">
            <a:xfrm>
              <a:off x="-31" y="1340"/>
              <a:ext cx="4477" cy="406"/>
            </a:xfrm>
            <a:prstGeom prst="rect">
              <a:avLst/>
            </a:prstGeom>
            <a:noFill/>
            <a:ln w="12700">
              <a:noFill/>
              <a:miter lim="800000"/>
              <a:headEnd/>
              <a:tailEnd/>
            </a:ln>
            <a:effectLst/>
          </p:spPr>
          <p:txBody>
            <a:bodyPr wrap="none" lIns="90488" tIns="44450" rIns="90488" bIns="44450">
              <a:spAutoFit/>
            </a:bodyPr>
            <a:lstStyle/>
            <a:p>
              <a:pPr algn="ctr">
                <a:defRPr/>
              </a:pPr>
              <a:r>
                <a:rPr lang="en-US" sz="3600" b="1" dirty="0">
                  <a:effectLst>
                    <a:outerShdw blurRad="38100" dist="38100" dir="2700000" algn="tl">
                      <a:srgbClr val="000000"/>
                    </a:outerShdw>
                  </a:effectLst>
                  <a:latin typeface="Arial" charset="0"/>
                </a:rPr>
                <a:t>Managing (WARM, SOFT) Cash</a:t>
              </a:r>
              <a:r>
                <a:rPr lang="en-US" sz="3600" b="1" dirty="0">
                  <a:solidFill>
                    <a:srgbClr val="000000"/>
                  </a:solidFill>
                  <a:effectLst>
                    <a:outerShdw blurRad="38100" dist="38100" dir="2700000" algn="tl">
                      <a:srgbClr val="FFFFFF"/>
                    </a:outerShdw>
                  </a:effectLst>
                  <a:latin typeface="Arial" charset="0"/>
                </a:rPr>
                <a:t> </a:t>
              </a:r>
            </a:p>
          </p:txBody>
        </p:sp>
      </p:grpSp>
      <p:sp>
        <p:nvSpPr>
          <p:cNvPr id="4103" name="WordArt 7"/>
          <p:cNvSpPr>
            <a:spLocks noChangeArrowheads="1" noChangeShapeType="1" noTextEdit="1"/>
          </p:cNvSpPr>
          <p:nvPr/>
        </p:nvSpPr>
        <p:spPr bwMode="auto">
          <a:xfrm>
            <a:off x="5632450" y="3703638"/>
            <a:ext cx="2733675"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miter lim="800000"/>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Chapter 18</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103"/>
                                        </p:tgtEl>
                                        <p:attrNameLst>
                                          <p:attrName>style.visibility</p:attrName>
                                        </p:attrNameLst>
                                      </p:cBhvr>
                                      <p:to>
                                        <p:strVal val="visible"/>
                                      </p:to>
                                    </p:set>
                                    <p:anim calcmode="lin" valueType="num">
                                      <p:cBhvr>
                                        <p:cTn id="7" dur="1000" fill="hold"/>
                                        <p:tgtEl>
                                          <p:spTgt spid="4103"/>
                                        </p:tgtEl>
                                        <p:attrNameLst>
                                          <p:attrName>ppt_w</p:attrName>
                                        </p:attrNameLst>
                                      </p:cBhvr>
                                      <p:tavLst>
                                        <p:tav tm="0">
                                          <p:val>
                                            <p:fltVal val="0"/>
                                          </p:val>
                                        </p:tav>
                                        <p:tav tm="100000">
                                          <p:val>
                                            <p:strVal val="#ppt_w"/>
                                          </p:val>
                                        </p:tav>
                                      </p:tavLst>
                                    </p:anim>
                                    <p:anim calcmode="lin" valueType="num">
                                      <p:cBhvr>
                                        <p:cTn id="8" dur="1000" fill="hold"/>
                                        <p:tgtEl>
                                          <p:spTgt spid="4103"/>
                                        </p:tgtEl>
                                        <p:attrNameLst>
                                          <p:attrName>ppt_h</p:attrName>
                                        </p:attrNameLst>
                                      </p:cBhvr>
                                      <p:tavLst>
                                        <p:tav tm="0">
                                          <p:val>
                                            <p:fltVal val="0"/>
                                          </p:val>
                                        </p:tav>
                                        <p:tav tm="100000">
                                          <p:val>
                                            <p:strVal val="#ppt_h"/>
                                          </p:val>
                                        </p:tav>
                                      </p:tavLst>
                                    </p:anim>
                                    <p:anim calcmode="lin" valueType="num">
                                      <p:cBhvr>
                                        <p:cTn id="9" dur="1000" fill="hold"/>
                                        <p:tgtEl>
                                          <p:spTgt spid="410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10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A635867-BE47-4AC1-BBCE-C20A42F9E281}" type="slidenum">
              <a:rPr lang="en-US"/>
              <a:pPr/>
              <a:t>22</a:t>
            </a:fld>
            <a:endParaRPr lang="en-US"/>
          </a:p>
        </p:txBody>
      </p:sp>
      <p:sp>
        <p:nvSpPr>
          <p:cNvPr id="5124" name="Rectangle 4"/>
          <p:cNvSpPr>
            <a:spLocks noGrp="1" noChangeArrowheads="1"/>
          </p:cNvSpPr>
          <p:nvPr>
            <p:ph type="title"/>
          </p:nvPr>
        </p:nvSpPr>
        <p:spPr/>
        <p:txBody>
          <a:bodyPr/>
          <a:lstStyle/>
          <a:p>
            <a:pPr eaLnBrk="1" hangingPunct="1">
              <a:defRPr/>
            </a:pPr>
            <a:r>
              <a:rPr lang="en-US" smtClean="0"/>
              <a:t>Learning Objectives</a:t>
            </a:r>
          </a:p>
        </p:txBody>
      </p:sp>
      <p:sp>
        <p:nvSpPr>
          <p:cNvPr id="5125" name="Rectangle 5"/>
          <p:cNvSpPr>
            <a:spLocks noGrp="1" noChangeArrowheads="1"/>
          </p:cNvSpPr>
          <p:nvPr>
            <p:ph type="body" idx="1"/>
          </p:nvPr>
        </p:nvSpPr>
        <p:spPr/>
        <p:txBody>
          <a:bodyPr/>
          <a:lstStyle/>
          <a:p>
            <a:pPr eaLnBrk="1" hangingPunct="1">
              <a:lnSpc>
                <a:spcPct val="90000"/>
              </a:lnSpc>
              <a:defRPr/>
            </a:pPr>
            <a:r>
              <a:rPr lang="en-US" smtClean="0"/>
              <a:t>Factors that affect a firm’s minimum cash balance.</a:t>
            </a:r>
          </a:p>
          <a:p>
            <a:pPr eaLnBrk="1" hangingPunct="1">
              <a:lnSpc>
                <a:spcPct val="90000"/>
              </a:lnSpc>
              <a:defRPr/>
            </a:pPr>
            <a:r>
              <a:rPr lang="en-US" smtClean="0"/>
              <a:t>Factors that affect a firm’s maximum cash balance.</a:t>
            </a:r>
          </a:p>
          <a:p>
            <a:pPr eaLnBrk="1" hangingPunct="1">
              <a:lnSpc>
                <a:spcPct val="90000"/>
              </a:lnSpc>
              <a:defRPr/>
            </a:pPr>
            <a:r>
              <a:rPr lang="en-US" smtClean="0"/>
              <a:t>How to establish an optimum cash balance using the Miller-Orr model.</a:t>
            </a:r>
          </a:p>
          <a:p>
            <a:pPr eaLnBrk="1" hangingPunct="1">
              <a:lnSpc>
                <a:spcPct val="90000"/>
              </a:lnSpc>
              <a:defRPr/>
            </a:pPr>
            <a:r>
              <a:rPr lang="en-US" smtClean="0"/>
              <a:t>Preparation of a cash budget.</a:t>
            </a:r>
          </a:p>
          <a:p>
            <a:pPr eaLnBrk="1" hangingPunct="1">
              <a:lnSpc>
                <a:spcPct val="90000"/>
              </a:lnSpc>
              <a:defRPr/>
            </a:pPr>
            <a:r>
              <a:rPr lang="en-US" smtClean="0"/>
              <a:t>Managing cash inflows and outflows to maximize value.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wipe(left)">
                                      <p:cBhvr>
                                        <p:cTn id="7" dur="500"/>
                                        <p:tgtEl>
                                          <p:spTgt spid="5125">
                                            <p:txEl>
                                              <p:pRg st="0" end="0"/>
                                            </p:txEl>
                                          </p:spTgt>
                                        </p:tgtEl>
                                      </p:cBhvr>
                                    </p:animEffect>
                                  </p:childTnLst>
                                  <p:subTnLst>
                                    <p:animClr>
                                      <p:cBhvr override="childStyle">
                                        <p:cTn dur="1" fill="hold" display="0" masterRel="nextClick" afterEffect="1"/>
                                        <p:tgtEl>
                                          <p:spTgt spid="5125">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5">
                                            <p:txEl>
                                              <p:pRg st="1" end="1"/>
                                            </p:txEl>
                                          </p:spTgt>
                                        </p:tgtEl>
                                        <p:attrNameLst>
                                          <p:attrName>style.visibility</p:attrName>
                                        </p:attrNameLst>
                                      </p:cBhvr>
                                      <p:to>
                                        <p:strVal val="visible"/>
                                      </p:to>
                                    </p:set>
                                    <p:animEffect transition="in" filter="wipe(left)">
                                      <p:cBhvr>
                                        <p:cTn id="12" dur="500"/>
                                        <p:tgtEl>
                                          <p:spTgt spid="5125">
                                            <p:txEl>
                                              <p:pRg st="1" end="1"/>
                                            </p:txEl>
                                          </p:spTgt>
                                        </p:tgtEl>
                                      </p:cBhvr>
                                    </p:animEffect>
                                  </p:childTnLst>
                                  <p:subTnLst>
                                    <p:animClr>
                                      <p:cBhvr override="childStyle">
                                        <p:cTn dur="1" fill="hold" display="0" masterRel="nextClick" afterEffect="1"/>
                                        <p:tgtEl>
                                          <p:spTgt spid="5125">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5">
                                            <p:txEl>
                                              <p:pRg st="2" end="2"/>
                                            </p:txEl>
                                          </p:spTgt>
                                        </p:tgtEl>
                                        <p:attrNameLst>
                                          <p:attrName>style.visibility</p:attrName>
                                        </p:attrNameLst>
                                      </p:cBhvr>
                                      <p:to>
                                        <p:strVal val="visible"/>
                                      </p:to>
                                    </p:set>
                                    <p:animEffect transition="in" filter="wipe(left)">
                                      <p:cBhvr>
                                        <p:cTn id="17" dur="500"/>
                                        <p:tgtEl>
                                          <p:spTgt spid="5125">
                                            <p:txEl>
                                              <p:pRg st="2" end="2"/>
                                            </p:txEl>
                                          </p:spTgt>
                                        </p:tgtEl>
                                      </p:cBhvr>
                                    </p:animEffect>
                                  </p:childTnLst>
                                  <p:subTnLst>
                                    <p:animClr>
                                      <p:cBhvr override="childStyle">
                                        <p:cTn dur="1" fill="hold" display="0" masterRel="nextClick" afterEffect="1"/>
                                        <p:tgtEl>
                                          <p:spTgt spid="5125">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5">
                                            <p:txEl>
                                              <p:pRg st="3" end="3"/>
                                            </p:txEl>
                                          </p:spTgt>
                                        </p:tgtEl>
                                        <p:attrNameLst>
                                          <p:attrName>style.visibility</p:attrName>
                                        </p:attrNameLst>
                                      </p:cBhvr>
                                      <p:to>
                                        <p:strVal val="visible"/>
                                      </p:to>
                                    </p:set>
                                    <p:animEffect transition="in" filter="wipe(left)">
                                      <p:cBhvr>
                                        <p:cTn id="22" dur="500"/>
                                        <p:tgtEl>
                                          <p:spTgt spid="5125">
                                            <p:txEl>
                                              <p:pRg st="3" end="3"/>
                                            </p:txEl>
                                          </p:spTgt>
                                        </p:tgtEl>
                                      </p:cBhvr>
                                    </p:animEffect>
                                  </p:childTnLst>
                                  <p:subTnLst>
                                    <p:animClr>
                                      <p:cBhvr override="childStyle">
                                        <p:cTn dur="1" fill="hold" display="0" masterRel="nextClick" afterEffect="1"/>
                                        <p:tgtEl>
                                          <p:spTgt spid="5125">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5">
                                            <p:txEl>
                                              <p:pRg st="4" end="4"/>
                                            </p:txEl>
                                          </p:spTgt>
                                        </p:tgtEl>
                                        <p:attrNameLst>
                                          <p:attrName>style.visibility</p:attrName>
                                        </p:attrNameLst>
                                      </p:cBhvr>
                                      <p:to>
                                        <p:strVal val="visible"/>
                                      </p:to>
                                    </p:set>
                                    <p:animEffect transition="in" filter="wipe(left)">
                                      <p:cBhvr>
                                        <p:cTn id="27" dur="500"/>
                                        <p:tgtEl>
                                          <p:spTgt spid="5125">
                                            <p:txEl>
                                              <p:pRg st="4" end="4"/>
                                            </p:txEl>
                                          </p:spTgt>
                                        </p:tgtEl>
                                      </p:cBhvr>
                                    </p:animEffect>
                                  </p:childTnLst>
                                  <p:subTnLst>
                                    <p:animClr>
                                      <p:cBhvr override="childStyle">
                                        <p:cTn dur="1" fill="hold" display="0" masterRel="nextClick" afterEffect="1"/>
                                        <p:tgtEl>
                                          <p:spTgt spid="5125">
                                            <p:txEl>
                                              <p:pRg st="4" end="4"/>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B2D5BF4-F6B9-4746-91E5-1062537C32E4}" type="slidenum">
              <a:rPr lang="en-US"/>
              <a:pPr/>
              <a:t>23</a:t>
            </a:fld>
            <a:endParaRPr lang="en-US"/>
          </a:p>
        </p:txBody>
      </p:sp>
      <p:sp>
        <p:nvSpPr>
          <p:cNvPr id="6150" name="Rectangle 6"/>
          <p:cNvSpPr>
            <a:spLocks noGrp="1" noChangeArrowheads="1"/>
          </p:cNvSpPr>
          <p:nvPr>
            <p:ph type="title"/>
          </p:nvPr>
        </p:nvSpPr>
        <p:spPr/>
        <p:txBody>
          <a:bodyPr/>
          <a:lstStyle/>
          <a:p>
            <a:pPr eaLnBrk="1" hangingPunct="1">
              <a:defRPr/>
            </a:pPr>
            <a:r>
              <a:rPr lang="en-US" smtClean="0"/>
              <a:t>How much cash should a firm keep on hand?</a:t>
            </a:r>
          </a:p>
        </p:txBody>
      </p:sp>
      <p:sp>
        <p:nvSpPr>
          <p:cNvPr id="6151" name="Rectangle 7"/>
          <p:cNvSpPr>
            <a:spLocks noGrp="1" noChangeArrowheads="1"/>
          </p:cNvSpPr>
          <p:nvPr>
            <p:ph type="body" idx="1"/>
          </p:nvPr>
        </p:nvSpPr>
        <p:spPr/>
        <p:txBody>
          <a:bodyPr/>
          <a:lstStyle/>
          <a:p>
            <a:pPr eaLnBrk="1" hangingPunct="1">
              <a:defRPr/>
            </a:pPr>
            <a:r>
              <a:rPr lang="en-US" smtClean="0"/>
              <a:t>Managers must keep enough cash to make payments when needed.</a:t>
            </a:r>
            <a:br>
              <a:rPr lang="en-US" smtClean="0"/>
            </a:br>
            <a:r>
              <a:rPr lang="en-US" smtClean="0"/>
              <a:t> (Minimum balance)</a:t>
            </a:r>
          </a:p>
          <a:p>
            <a:pPr eaLnBrk="1" hangingPunct="1">
              <a:defRPr/>
            </a:pPr>
            <a:r>
              <a:rPr lang="en-US" smtClean="0"/>
              <a:t>But since cash is a non-earning asset, managers should invest excess returns and keep just the amount of cash that is necessary.</a:t>
            </a:r>
            <a:br>
              <a:rPr lang="en-US" smtClean="0"/>
            </a:br>
            <a:r>
              <a:rPr lang="en-US" smtClean="0"/>
              <a:t>(Maximum balance)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51">
                                            <p:txEl>
                                              <p:pRg st="0" end="0"/>
                                            </p:txEl>
                                          </p:spTgt>
                                        </p:tgtEl>
                                        <p:attrNameLst>
                                          <p:attrName>style.visibility</p:attrName>
                                        </p:attrNameLst>
                                      </p:cBhvr>
                                      <p:to>
                                        <p:strVal val="visible"/>
                                      </p:to>
                                    </p:set>
                                    <p:animEffect transition="in" filter="wipe(left)">
                                      <p:cBhvr>
                                        <p:cTn id="7" dur="500"/>
                                        <p:tgtEl>
                                          <p:spTgt spid="6151">
                                            <p:txEl>
                                              <p:pRg st="0" end="0"/>
                                            </p:txEl>
                                          </p:spTgt>
                                        </p:tgtEl>
                                      </p:cBhvr>
                                    </p:animEffect>
                                  </p:childTnLst>
                                  <p:subTnLst>
                                    <p:animClr>
                                      <p:cBhvr override="childStyle">
                                        <p:cTn dur="1" fill="hold" display="0" masterRel="nextClick" afterEffect="1"/>
                                        <p:tgtEl>
                                          <p:spTgt spid="6151">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51">
                                            <p:txEl>
                                              <p:pRg st="1" end="1"/>
                                            </p:txEl>
                                          </p:spTgt>
                                        </p:tgtEl>
                                        <p:attrNameLst>
                                          <p:attrName>style.visibility</p:attrName>
                                        </p:attrNameLst>
                                      </p:cBhvr>
                                      <p:to>
                                        <p:strVal val="visible"/>
                                      </p:to>
                                    </p:set>
                                    <p:animEffect transition="in" filter="wipe(left)">
                                      <p:cBhvr>
                                        <p:cTn id="12" dur="500"/>
                                        <p:tgtEl>
                                          <p:spTgt spid="6151">
                                            <p:txEl>
                                              <p:pRg st="1" end="1"/>
                                            </p:txEl>
                                          </p:spTgt>
                                        </p:tgtEl>
                                      </p:cBhvr>
                                    </p:animEffect>
                                  </p:childTnLst>
                                  <p:subTnLst>
                                    <p:animClr>
                                      <p:cBhvr override="childStyle">
                                        <p:cTn dur="1" fill="hold" display="0" masterRel="nextClick" afterEffect="1"/>
                                        <p:tgtEl>
                                          <p:spTgt spid="6151">
                                            <p:txEl>
                                              <p:pRg st="1" end="1"/>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DE168B9-5248-481C-9A57-6603620A2454}" type="slidenum">
              <a:rPr lang="en-US"/>
              <a:pPr/>
              <a:t>24</a:t>
            </a:fld>
            <a:endParaRPr lang="en-US"/>
          </a:p>
        </p:txBody>
      </p:sp>
      <p:sp>
        <p:nvSpPr>
          <p:cNvPr id="7176" name="Rectangle 8"/>
          <p:cNvSpPr>
            <a:spLocks noGrp="1" noChangeArrowheads="1"/>
          </p:cNvSpPr>
          <p:nvPr>
            <p:ph type="title"/>
          </p:nvPr>
        </p:nvSpPr>
        <p:spPr/>
        <p:txBody>
          <a:bodyPr/>
          <a:lstStyle/>
          <a:p>
            <a:pPr eaLnBrk="1" hangingPunct="1">
              <a:defRPr/>
            </a:pPr>
            <a:r>
              <a:rPr lang="en-US" smtClean="0"/>
              <a:t>The size of the minimum cash balance depends on:</a:t>
            </a:r>
          </a:p>
        </p:txBody>
      </p:sp>
      <p:sp>
        <p:nvSpPr>
          <p:cNvPr id="7177" name="Rectangle 9"/>
          <p:cNvSpPr>
            <a:spLocks noGrp="1" noChangeArrowheads="1"/>
          </p:cNvSpPr>
          <p:nvPr>
            <p:ph type="body" idx="1"/>
          </p:nvPr>
        </p:nvSpPr>
        <p:spPr/>
        <p:txBody>
          <a:bodyPr/>
          <a:lstStyle/>
          <a:p>
            <a:pPr eaLnBrk="1" hangingPunct="1">
              <a:defRPr/>
            </a:pPr>
            <a:r>
              <a:rPr lang="en-US" smtClean="0"/>
              <a:t>How quickly and cheaply a firm can raise cash when needed.</a:t>
            </a:r>
          </a:p>
          <a:p>
            <a:pPr eaLnBrk="1" hangingPunct="1">
              <a:defRPr/>
            </a:pPr>
            <a:r>
              <a:rPr lang="en-US" smtClean="0"/>
              <a:t>How accurately managers can predict cash requirements.</a:t>
            </a:r>
          </a:p>
          <a:p>
            <a:pPr eaLnBrk="1" hangingPunct="1">
              <a:defRPr/>
            </a:pPr>
            <a:r>
              <a:rPr lang="en-US" smtClean="0"/>
              <a:t>How much precautionary cash the managers need for emergencies.</a:t>
            </a:r>
          </a:p>
        </p:txBody>
      </p:sp>
      <p:sp>
        <p:nvSpPr>
          <p:cNvPr id="7173" name="Text Box 5"/>
          <p:cNvSpPr txBox="1">
            <a:spLocks noChangeArrowheads="1"/>
          </p:cNvSpPr>
          <p:nvPr/>
        </p:nvSpPr>
        <p:spPr bwMode="auto">
          <a:xfrm>
            <a:off x="3276600" y="5715000"/>
            <a:ext cx="3048000" cy="366713"/>
          </a:xfrm>
          <a:prstGeom prst="rect">
            <a:avLst/>
          </a:prstGeom>
          <a:noFill/>
          <a:ln w="9525">
            <a:noFill/>
            <a:miter lim="800000"/>
            <a:headEnd/>
            <a:tailEnd/>
          </a:ln>
        </p:spPr>
        <p:txBody>
          <a:bodyPr>
            <a:spAutoFit/>
          </a:bodyPr>
          <a:lstStyle/>
          <a:p>
            <a:pPr eaLnBrk="1" hangingPunct="1">
              <a:spcBef>
                <a:spcPct val="50000"/>
              </a:spcBef>
            </a:pPr>
            <a:r>
              <a:rPr lang="en-US" b="1">
                <a:latin typeface="Times New Roman" pitchFamily="18" charset="0"/>
                <a:hlinkClick r:id="rId2"/>
              </a:rPr>
              <a:t>Link to Dun &amp; Bradstreet</a:t>
            </a:r>
            <a:endParaRPr lang="en-US" b="1">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7">
                                            <p:txEl>
                                              <p:pRg st="0" end="0"/>
                                            </p:txEl>
                                          </p:spTgt>
                                        </p:tgtEl>
                                        <p:attrNameLst>
                                          <p:attrName>style.visibility</p:attrName>
                                        </p:attrNameLst>
                                      </p:cBhvr>
                                      <p:to>
                                        <p:strVal val="visible"/>
                                      </p:to>
                                    </p:set>
                                    <p:animEffect transition="in" filter="wipe(left)">
                                      <p:cBhvr>
                                        <p:cTn id="7" dur="500"/>
                                        <p:tgtEl>
                                          <p:spTgt spid="7177">
                                            <p:txEl>
                                              <p:pRg st="0" end="0"/>
                                            </p:txEl>
                                          </p:spTgt>
                                        </p:tgtEl>
                                      </p:cBhvr>
                                    </p:animEffect>
                                  </p:childTnLst>
                                  <p:subTnLst>
                                    <p:animClr>
                                      <p:cBhvr override="childStyle">
                                        <p:cTn dur="1" fill="hold" display="0" masterRel="nextClick" afterEffect="1"/>
                                        <p:tgtEl>
                                          <p:spTgt spid="717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7">
                                            <p:txEl>
                                              <p:pRg st="1" end="1"/>
                                            </p:txEl>
                                          </p:spTgt>
                                        </p:tgtEl>
                                        <p:attrNameLst>
                                          <p:attrName>style.visibility</p:attrName>
                                        </p:attrNameLst>
                                      </p:cBhvr>
                                      <p:to>
                                        <p:strVal val="visible"/>
                                      </p:to>
                                    </p:set>
                                    <p:animEffect transition="in" filter="wipe(left)">
                                      <p:cBhvr>
                                        <p:cTn id="12" dur="500"/>
                                        <p:tgtEl>
                                          <p:spTgt spid="7177">
                                            <p:txEl>
                                              <p:pRg st="1" end="1"/>
                                            </p:txEl>
                                          </p:spTgt>
                                        </p:tgtEl>
                                      </p:cBhvr>
                                    </p:animEffect>
                                  </p:childTnLst>
                                  <p:subTnLst>
                                    <p:animClr>
                                      <p:cBhvr override="childStyle">
                                        <p:cTn dur="1" fill="hold" display="0" masterRel="nextClick" afterEffect="1"/>
                                        <p:tgtEl>
                                          <p:spTgt spid="717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7">
                                            <p:txEl>
                                              <p:pRg st="2" end="2"/>
                                            </p:txEl>
                                          </p:spTgt>
                                        </p:tgtEl>
                                        <p:attrNameLst>
                                          <p:attrName>style.visibility</p:attrName>
                                        </p:attrNameLst>
                                      </p:cBhvr>
                                      <p:to>
                                        <p:strVal val="visible"/>
                                      </p:to>
                                    </p:set>
                                    <p:animEffect transition="in" filter="wipe(left)">
                                      <p:cBhvr>
                                        <p:cTn id="17" dur="500"/>
                                        <p:tgtEl>
                                          <p:spTgt spid="7177">
                                            <p:txEl>
                                              <p:pRg st="2" end="2"/>
                                            </p:txEl>
                                          </p:spTgt>
                                        </p:tgtEl>
                                      </p:cBhvr>
                                    </p:animEffect>
                                  </p:childTnLst>
                                  <p:subTnLst>
                                    <p:animClr>
                                      <p:cBhvr override="childStyle">
                                        <p:cTn dur="1" fill="hold" display="0" masterRel="nextClick" afterEffect="1"/>
                                        <p:tgtEl>
                                          <p:spTgt spid="7177">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71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build="p" autoUpdateAnimBg="0"/>
      <p:bldP spid="717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46939523-417D-47F1-9AD4-5446B07DE05D}" type="slidenum">
              <a:rPr lang="en-US"/>
              <a:pPr/>
              <a:t>25</a:t>
            </a:fld>
            <a:endParaRPr lang="en-US"/>
          </a:p>
        </p:txBody>
      </p:sp>
      <p:sp>
        <p:nvSpPr>
          <p:cNvPr id="8197" name="Rectangle 5"/>
          <p:cNvSpPr>
            <a:spLocks noGrp="1" noChangeArrowheads="1"/>
          </p:cNvSpPr>
          <p:nvPr>
            <p:ph type="title"/>
          </p:nvPr>
        </p:nvSpPr>
        <p:spPr/>
        <p:txBody>
          <a:bodyPr/>
          <a:lstStyle/>
          <a:p>
            <a:pPr eaLnBrk="1" hangingPunct="1">
              <a:defRPr/>
            </a:pPr>
            <a:r>
              <a:rPr lang="en-US" smtClean="0"/>
              <a:t>The firm’s maximum cash balance depends on:</a:t>
            </a:r>
          </a:p>
        </p:txBody>
      </p:sp>
      <p:sp>
        <p:nvSpPr>
          <p:cNvPr id="8198" name="Rectangle 6"/>
          <p:cNvSpPr>
            <a:spLocks noGrp="1" noChangeArrowheads="1"/>
          </p:cNvSpPr>
          <p:nvPr>
            <p:ph type="body" idx="1"/>
          </p:nvPr>
        </p:nvSpPr>
        <p:spPr>
          <a:xfrm>
            <a:off x="1066800" y="1981200"/>
            <a:ext cx="7543800" cy="3657600"/>
          </a:xfrm>
        </p:spPr>
        <p:txBody>
          <a:bodyPr/>
          <a:lstStyle/>
          <a:p>
            <a:pPr eaLnBrk="1" hangingPunct="1">
              <a:lnSpc>
                <a:spcPct val="80000"/>
              </a:lnSpc>
              <a:defRPr/>
            </a:pPr>
            <a:r>
              <a:rPr lang="en-US" sz="2800" smtClean="0"/>
              <a:t>Available (short-term) investment opportunities</a:t>
            </a:r>
          </a:p>
          <a:p>
            <a:pPr lvl="1" eaLnBrk="1" hangingPunct="1">
              <a:lnSpc>
                <a:spcPct val="80000"/>
              </a:lnSpc>
              <a:defRPr/>
            </a:pPr>
            <a:r>
              <a:rPr lang="en-US" sz="2400" smtClean="0"/>
              <a:t>e.g. money market funds, CDs, commercial paper</a:t>
            </a:r>
          </a:p>
          <a:p>
            <a:pPr eaLnBrk="1" hangingPunct="1">
              <a:lnSpc>
                <a:spcPct val="80000"/>
              </a:lnSpc>
              <a:defRPr/>
            </a:pPr>
            <a:r>
              <a:rPr lang="en-US" sz="2800" smtClean="0"/>
              <a:t>Expected return on investment opportunities (opportunity cost)</a:t>
            </a:r>
          </a:p>
          <a:p>
            <a:pPr lvl="1" eaLnBrk="1" hangingPunct="1">
              <a:lnSpc>
                <a:spcPct val="80000"/>
              </a:lnSpc>
              <a:defRPr/>
            </a:pPr>
            <a:r>
              <a:rPr lang="en-US" sz="2400" smtClean="0"/>
              <a:t>If high expected return, firms are quick to invest excess cash</a:t>
            </a:r>
          </a:p>
          <a:p>
            <a:pPr eaLnBrk="1" hangingPunct="1">
              <a:lnSpc>
                <a:spcPct val="80000"/>
              </a:lnSpc>
              <a:defRPr/>
            </a:pPr>
            <a:r>
              <a:rPr lang="en-US" sz="2800" smtClean="0"/>
              <a:t>Transaction cost of withdrawing cash and making an investment</a:t>
            </a:r>
          </a:p>
        </p:txBody>
      </p:sp>
      <p:sp>
        <p:nvSpPr>
          <p:cNvPr id="8196" name="Text Box 4">
            <a:hlinkClick r:id="rId2"/>
          </p:cNvPr>
          <p:cNvSpPr txBox="1">
            <a:spLocks noChangeArrowheads="1"/>
          </p:cNvSpPr>
          <p:nvPr/>
        </p:nvSpPr>
        <p:spPr bwMode="auto">
          <a:xfrm>
            <a:off x="2667000" y="5943600"/>
            <a:ext cx="3835400" cy="366713"/>
          </a:xfrm>
          <a:prstGeom prst="rect">
            <a:avLst/>
          </a:prstGeom>
          <a:noFill/>
          <a:ln w="9525">
            <a:noFill/>
            <a:miter lim="800000"/>
            <a:headEnd/>
            <a:tailEnd/>
          </a:ln>
        </p:spPr>
        <p:txBody>
          <a:bodyPr wrap="none">
            <a:spAutoFit/>
          </a:bodyPr>
          <a:lstStyle/>
          <a:p>
            <a:pPr eaLnBrk="1" hangingPunct="1"/>
            <a:r>
              <a:rPr lang="en-US" b="1">
                <a:latin typeface="Times New Roman" pitchFamily="18" charset="0"/>
                <a:hlinkClick r:id="rId2"/>
              </a:rPr>
              <a:t>Link to Bureau of Economic Analysis</a:t>
            </a:r>
            <a:endParaRPr lang="en-US" b="1">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8">
                                            <p:txEl>
                                              <p:pRg st="0" end="0"/>
                                            </p:txEl>
                                          </p:spTgt>
                                        </p:tgtEl>
                                        <p:attrNameLst>
                                          <p:attrName>style.visibility</p:attrName>
                                        </p:attrNameLst>
                                      </p:cBhvr>
                                      <p:to>
                                        <p:strVal val="visible"/>
                                      </p:to>
                                    </p:set>
                                    <p:animEffect transition="in" filter="wipe(left)">
                                      <p:cBhvr>
                                        <p:cTn id="7" dur="500"/>
                                        <p:tgtEl>
                                          <p:spTgt spid="8198">
                                            <p:txEl>
                                              <p:pRg st="0" end="0"/>
                                            </p:txEl>
                                          </p:spTgt>
                                        </p:tgtEl>
                                      </p:cBhvr>
                                    </p:animEffect>
                                  </p:childTnLst>
                                  <p:subTnLst>
                                    <p:animClr>
                                      <p:cBhvr override="childStyle">
                                        <p:cTn dur="1" fill="hold" display="0" masterRel="nextClick" afterEffect="1"/>
                                        <p:tgtEl>
                                          <p:spTgt spid="8198">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8">
                                            <p:txEl>
                                              <p:pRg st="1" end="1"/>
                                            </p:txEl>
                                          </p:spTgt>
                                        </p:tgtEl>
                                        <p:attrNameLst>
                                          <p:attrName>style.visibility</p:attrName>
                                        </p:attrNameLst>
                                      </p:cBhvr>
                                      <p:to>
                                        <p:strVal val="visible"/>
                                      </p:to>
                                    </p:set>
                                    <p:animEffect transition="in" filter="wipe(left)">
                                      <p:cBhvr>
                                        <p:cTn id="12" dur="500"/>
                                        <p:tgtEl>
                                          <p:spTgt spid="8198">
                                            <p:txEl>
                                              <p:pRg st="1" end="1"/>
                                            </p:txEl>
                                          </p:spTgt>
                                        </p:tgtEl>
                                      </p:cBhvr>
                                    </p:animEffect>
                                  </p:childTnLst>
                                  <p:subTnLst>
                                    <p:animClr>
                                      <p:cBhvr override="childStyle">
                                        <p:cTn dur="1" fill="hold" display="0" masterRel="nextClick" afterEffect="1"/>
                                        <p:tgtEl>
                                          <p:spTgt spid="8198">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8">
                                            <p:txEl>
                                              <p:pRg st="2" end="2"/>
                                            </p:txEl>
                                          </p:spTgt>
                                        </p:tgtEl>
                                        <p:attrNameLst>
                                          <p:attrName>style.visibility</p:attrName>
                                        </p:attrNameLst>
                                      </p:cBhvr>
                                      <p:to>
                                        <p:strVal val="visible"/>
                                      </p:to>
                                    </p:set>
                                    <p:animEffect transition="in" filter="wipe(left)">
                                      <p:cBhvr>
                                        <p:cTn id="17" dur="500"/>
                                        <p:tgtEl>
                                          <p:spTgt spid="8198">
                                            <p:txEl>
                                              <p:pRg st="2" end="2"/>
                                            </p:txEl>
                                          </p:spTgt>
                                        </p:tgtEl>
                                      </p:cBhvr>
                                    </p:animEffect>
                                  </p:childTnLst>
                                  <p:subTnLst>
                                    <p:animClr>
                                      <p:cBhvr override="childStyle">
                                        <p:cTn dur="1" fill="hold" display="0" masterRel="nextClick" afterEffect="1"/>
                                        <p:tgtEl>
                                          <p:spTgt spid="8198">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8">
                                            <p:txEl>
                                              <p:pRg st="3" end="3"/>
                                            </p:txEl>
                                          </p:spTgt>
                                        </p:tgtEl>
                                        <p:attrNameLst>
                                          <p:attrName>style.visibility</p:attrName>
                                        </p:attrNameLst>
                                      </p:cBhvr>
                                      <p:to>
                                        <p:strVal val="visible"/>
                                      </p:to>
                                    </p:set>
                                    <p:animEffect transition="in" filter="wipe(left)">
                                      <p:cBhvr>
                                        <p:cTn id="22" dur="500"/>
                                        <p:tgtEl>
                                          <p:spTgt spid="8198">
                                            <p:txEl>
                                              <p:pRg st="3" end="3"/>
                                            </p:txEl>
                                          </p:spTgt>
                                        </p:tgtEl>
                                      </p:cBhvr>
                                    </p:animEffect>
                                  </p:childTnLst>
                                  <p:subTnLst>
                                    <p:animClr>
                                      <p:cBhvr override="childStyle">
                                        <p:cTn dur="1" fill="hold" display="0" masterRel="nextClick" afterEffect="1"/>
                                        <p:tgtEl>
                                          <p:spTgt spid="8198">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198">
                                            <p:txEl>
                                              <p:pRg st="4" end="4"/>
                                            </p:txEl>
                                          </p:spTgt>
                                        </p:tgtEl>
                                        <p:attrNameLst>
                                          <p:attrName>style.visibility</p:attrName>
                                        </p:attrNameLst>
                                      </p:cBhvr>
                                      <p:to>
                                        <p:strVal val="visible"/>
                                      </p:to>
                                    </p:set>
                                    <p:animEffect transition="in" filter="wipe(left)">
                                      <p:cBhvr>
                                        <p:cTn id="27" dur="500"/>
                                        <p:tgtEl>
                                          <p:spTgt spid="8198">
                                            <p:txEl>
                                              <p:pRg st="4" end="4"/>
                                            </p:txEl>
                                          </p:spTgt>
                                        </p:tgtEl>
                                      </p:cBhvr>
                                    </p:animEffect>
                                  </p:childTnLst>
                                  <p:subTnLst>
                                    <p:animClr>
                                      <p:cBhvr override="childStyle">
                                        <p:cTn dur="1" fill="hold" display="0" masterRel="nextClick" afterEffect="1"/>
                                        <p:tgtEl>
                                          <p:spTgt spid="8198">
                                            <p:txEl>
                                              <p:pRg st="4" end="4"/>
                                            </p:txEl>
                                          </p:spTgt>
                                        </p:tgtEl>
                                        <p:attrNameLst>
                                          <p:attrName>ppt_c</p:attrName>
                                        </p:attrNameLst>
                                      </p:cBhvr>
                                      <p:to>
                                        <a:srgbClr val="FFFF66"/>
                                      </p:to>
                                    </p:animClr>
                                  </p:subTnLst>
                                </p:cTn>
                              </p:par>
                            </p:childTnLst>
                          </p:cTn>
                        </p:par>
                        <p:par>
                          <p:cTn id="28" fill="hold">
                            <p:stCondLst>
                              <p:cond delay="500"/>
                            </p:stCondLst>
                            <p:childTnLst>
                              <p:par>
                                <p:cTn id="29" presetID="16" presetClass="entr" presetSubtype="26" fill="hold" grpId="0" nodeType="afterEffect">
                                  <p:stCondLst>
                                    <p:cond delay="0"/>
                                  </p:stCondLst>
                                  <p:childTnLst>
                                    <p:set>
                                      <p:cBhvr>
                                        <p:cTn id="30" dur="1" fill="hold">
                                          <p:stCondLst>
                                            <p:cond delay="0"/>
                                          </p:stCondLst>
                                        </p:cTn>
                                        <p:tgtEl>
                                          <p:spTgt spid="8196"/>
                                        </p:tgtEl>
                                        <p:attrNameLst>
                                          <p:attrName>style.visibility</p:attrName>
                                        </p:attrNameLst>
                                      </p:cBhvr>
                                      <p:to>
                                        <p:strVal val="visible"/>
                                      </p:to>
                                    </p:set>
                                    <p:animEffect transition="in" filter="barn(inHorizontal)">
                                      <p:cBhvr>
                                        <p:cTn id="31" dur="5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build="p" bldLvl="2" autoUpdateAnimBg="0"/>
      <p:bldP spid="819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fld id="{A313D71E-D3B4-42D0-A6D9-67C028AC11AB}" type="slidenum">
              <a:rPr lang="en-US"/>
              <a:pPr/>
              <a:t>26</a:t>
            </a:fld>
            <a:endParaRPr lang="en-US"/>
          </a:p>
        </p:txBody>
      </p:sp>
      <p:sp>
        <p:nvSpPr>
          <p:cNvPr id="9230" name="Rectangle 1038"/>
          <p:cNvSpPr>
            <a:spLocks noGrp="1" noChangeArrowheads="1"/>
          </p:cNvSpPr>
          <p:nvPr>
            <p:ph type="title"/>
          </p:nvPr>
        </p:nvSpPr>
        <p:spPr>
          <a:xfrm>
            <a:off x="1066800" y="304800"/>
            <a:ext cx="7508875" cy="1050925"/>
          </a:xfrm>
        </p:spPr>
        <p:txBody>
          <a:bodyPr/>
          <a:lstStyle/>
          <a:p>
            <a:pPr eaLnBrk="1" hangingPunct="1">
              <a:defRPr/>
            </a:pPr>
            <a:r>
              <a:rPr lang="en-US" sz="4000" smtClean="0"/>
              <a:t>Choosing the Optimum Cash Balance</a:t>
            </a:r>
          </a:p>
        </p:txBody>
      </p:sp>
      <p:sp>
        <p:nvSpPr>
          <p:cNvPr id="8196" name="Rectangle 1027"/>
          <p:cNvSpPr>
            <a:spLocks noChangeArrowheads="1"/>
          </p:cNvSpPr>
          <p:nvPr/>
        </p:nvSpPr>
        <p:spPr bwMode="auto">
          <a:xfrm>
            <a:off x="1108075" y="2114550"/>
            <a:ext cx="7115175" cy="3803650"/>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8197" name="Rectangle 1028"/>
          <p:cNvSpPr>
            <a:spLocks noChangeArrowheads="1"/>
          </p:cNvSpPr>
          <p:nvPr/>
        </p:nvSpPr>
        <p:spPr bwMode="auto">
          <a:xfrm>
            <a:off x="5867400" y="6153150"/>
            <a:ext cx="2238375" cy="393700"/>
          </a:xfrm>
          <a:prstGeom prst="rect">
            <a:avLst/>
          </a:prstGeom>
          <a:noFill/>
          <a:ln w="12700">
            <a:noFill/>
            <a:miter lim="800000"/>
            <a:headEnd/>
            <a:tailEnd/>
          </a:ln>
        </p:spPr>
        <p:txBody>
          <a:bodyPr wrap="none" lIns="90488" tIns="44450" rIns="90488" bIns="44450">
            <a:spAutoFit/>
          </a:bodyPr>
          <a:lstStyle/>
          <a:p>
            <a:pPr algn="ctr"/>
            <a:r>
              <a:rPr lang="en-US" sz="2000" i="1">
                <a:solidFill>
                  <a:srgbClr val="FAFD00"/>
                </a:solidFill>
                <a:latin typeface="Arial" charset="0"/>
              </a:rPr>
              <a:t>Days of the Month</a:t>
            </a:r>
          </a:p>
        </p:txBody>
      </p:sp>
      <p:sp>
        <p:nvSpPr>
          <p:cNvPr id="8198" name="Rectangle 1029"/>
          <p:cNvSpPr>
            <a:spLocks noChangeArrowheads="1"/>
          </p:cNvSpPr>
          <p:nvPr/>
        </p:nvSpPr>
        <p:spPr bwMode="auto">
          <a:xfrm>
            <a:off x="1214438" y="5640388"/>
            <a:ext cx="6946900" cy="454025"/>
          </a:xfrm>
          <a:prstGeom prst="rect">
            <a:avLst/>
          </a:prstGeom>
          <a:noFill/>
          <a:ln w="12700">
            <a:noFill/>
            <a:miter lim="800000"/>
            <a:headEnd/>
            <a:tailEnd/>
          </a:ln>
        </p:spPr>
        <p:txBody>
          <a:bodyPr wrap="none" lIns="90488" tIns="44450" rIns="90488" bIns="44450">
            <a:spAutoFit/>
          </a:bodyPr>
          <a:lstStyle/>
          <a:p>
            <a:r>
              <a:rPr lang="en-US" sz="2400">
                <a:latin typeface="Arial" charset="0"/>
              </a:rPr>
              <a:t>|  |  |  |  |  |  |  |  |  |  |  |  |  |  |  |  |  |  |  |  |  |  |  |  |  |  |  |</a:t>
            </a:r>
          </a:p>
        </p:txBody>
      </p:sp>
      <p:sp>
        <p:nvSpPr>
          <p:cNvPr id="9222" name="Freeform 1030"/>
          <p:cNvSpPr>
            <a:spLocks/>
          </p:cNvSpPr>
          <p:nvPr/>
        </p:nvSpPr>
        <p:spPr bwMode="auto">
          <a:xfrm>
            <a:off x="1117600" y="2190750"/>
            <a:ext cx="7075488" cy="3354388"/>
          </a:xfrm>
          <a:custGeom>
            <a:avLst/>
            <a:gdLst>
              <a:gd name="T0" fmla="*/ 0 w 4465"/>
              <a:gd name="T1" fmla="*/ 1488 h 2113"/>
              <a:gd name="T2" fmla="*/ 192 w 4465"/>
              <a:gd name="T3" fmla="*/ 1920 h 2113"/>
              <a:gd name="T4" fmla="*/ 336 w 4465"/>
              <a:gd name="T5" fmla="*/ 1632 h 2113"/>
              <a:gd name="T6" fmla="*/ 528 w 4465"/>
              <a:gd name="T7" fmla="*/ 2112 h 2113"/>
              <a:gd name="T8" fmla="*/ 672 w 4465"/>
              <a:gd name="T9" fmla="*/ 1488 h 2113"/>
              <a:gd name="T10" fmla="*/ 816 w 4465"/>
              <a:gd name="T11" fmla="*/ 2016 h 2113"/>
              <a:gd name="T12" fmla="*/ 912 w 4465"/>
              <a:gd name="T13" fmla="*/ 1824 h 2113"/>
              <a:gd name="T14" fmla="*/ 1008 w 4465"/>
              <a:gd name="T15" fmla="*/ 2016 h 2113"/>
              <a:gd name="T16" fmla="*/ 1152 w 4465"/>
              <a:gd name="T17" fmla="*/ 1488 h 2113"/>
              <a:gd name="T18" fmla="*/ 1344 w 4465"/>
              <a:gd name="T19" fmla="*/ 1104 h 2113"/>
              <a:gd name="T20" fmla="*/ 1488 w 4465"/>
              <a:gd name="T21" fmla="*/ 816 h 2113"/>
              <a:gd name="T22" fmla="*/ 1536 w 4465"/>
              <a:gd name="T23" fmla="*/ 1296 h 2113"/>
              <a:gd name="T24" fmla="*/ 1632 w 4465"/>
              <a:gd name="T25" fmla="*/ 1008 h 2113"/>
              <a:gd name="T26" fmla="*/ 1728 w 4465"/>
              <a:gd name="T27" fmla="*/ 1584 h 2113"/>
              <a:gd name="T28" fmla="*/ 1920 w 4465"/>
              <a:gd name="T29" fmla="*/ 432 h 2113"/>
              <a:gd name="T30" fmla="*/ 2016 w 4465"/>
              <a:gd name="T31" fmla="*/ 1200 h 2113"/>
              <a:gd name="T32" fmla="*/ 2160 w 4465"/>
              <a:gd name="T33" fmla="*/ 0 h 2113"/>
              <a:gd name="T34" fmla="*/ 2256 w 4465"/>
              <a:gd name="T35" fmla="*/ 1776 h 2113"/>
              <a:gd name="T36" fmla="*/ 2352 w 4465"/>
              <a:gd name="T37" fmla="*/ 1344 h 2113"/>
              <a:gd name="T38" fmla="*/ 2448 w 4465"/>
              <a:gd name="T39" fmla="*/ 1584 h 2113"/>
              <a:gd name="T40" fmla="*/ 2544 w 4465"/>
              <a:gd name="T41" fmla="*/ 1104 h 2113"/>
              <a:gd name="T42" fmla="*/ 2640 w 4465"/>
              <a:gd name="T43" fmla="*/ 1536 h 2113"/>
              <a:gd name="T44" fmla="*/ 2736 w 4465"/>
              <a:gd name="T45" fmla="*/ 720 h 2113"/>
              <a:gd name="T46" fmla="*/ 2832 w 4465"/>
              <a:gd name="T47" fmla="*/ 1104 h 2113"/>
              <a:gd name="T48" fmla="*/ 2976 w 4465"/>
              <a:gd name="T49" fmla="*/ 336 h 2113"/>
              <a:gd name="T50" fmla="*/ 3024 w 4465"/>
              <a:gd name="T51" fmla="*/ 960 h 2113"/>
              <a:gd name="T52" fmla="*/ 3216 w 4465"/>
              <a:gd name="T53" fmla="*/ 0 h 2113"/>
              <a:gd name="T54" fmla="*/ 3264 w 4465"/>
              <a:gd name="T55" fmla="*/ 1680 h 2113"/>
              <a:gd name="T56" fmla="*/ 3360 w 4465"/>
              <a:gd name="T57" fmla="*/ 1200 h 2113"/>
              <a:gd name="T58" fmla="*/ 3456 w 4465"/>
              <a:gd name="T59" fmla="*/ 1824 h 2113"/>
              <a:gd name="T60" fmla="*/ 3600 w 4465"/>
              <a:gd name="T61" fmla="*/ 912 h 2113"/>
              <a:gd name="T62" fmla="*/ 3792 w 4465"/>
              <a:gd name="T63" fmla="*/ 2112 h 2113"/>
              <a:gd name="T64" fmla="*/ 3792 w 4465"/>
              <a:gd name="T65" fmla="*/ 1728 h 2113"/>
              <a:gd name="T66" fmla="*/ 3840 w 4465"/>
              <a:gd name="T67" fmla="*/ 1440 h 2113"/>
              <a:gd name="T68" fmla="*/ 3984 w 4465"/>
              <a:gd name="T69" fmla="*/ 2112 h 2113"/>
              <a:gd name="T70" fmla="*/ 4032 w 4465"/>
              <a:gd name="T71" fmla="*/ 1680 h 2113"/>
              <a:gd name="T72" fmla="*/ 4128 w 4465"/>
              <a:gd name="T73" fmla="*/ 2112 h 2113"/>
              <a:gd name="T74" fmla="*/ 4224 w 4465"/>
              <a:gd name="T75" fmla="*/ 1248 h 2113"/>
              <a:gd name="T76" fmla="*/ 4320 w 4465"/>
              <a:gd name="T77" fmla="*/ 1728 h 2113"/>
              <a:gd name="T78" fmla="*/ 4464 w 4465"/>
              <a:gd name="T79" fmla="*/ 912 h 2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465"/>
              <a:gd name="T121" fmla="*/ 0 h 2113"/>
              <a:gd name="T122" fmla="*/ 4465 w 4465"/>
              <a:gd name="T123" fmla="*/ 2113 h 2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465" h="2113">
                <a:moveTo>
                  <a:pt x="0" y="1488"/>
                </a:moveTo>
                <a:lnTo>
                  <a:pt x="192" y="1920"/>
                </a:lnTo>
                <a:lnTo>
                  <a:pt x="336" y="1632"/>
                </a:lnTo>
                <a:lnTo>
                  <a:pt x="528" y="2112"/>
                </a:lnTo>
                <a:lnTo>
                  <a:pt x="672" y="1488"/>
                </a:lnTo>
                <a:lnTo>
                  <a:pt x="816" y="2016"/>
                </a:lnTo>
                <a:lnTo>
                  <a:pt x="912" y="1824"/>
                </a:lnTo>
                <a:lnTo>
                  <a:pt x="1008" y="2016"/>
                </a:lnTo>
                <a:lnTo>
                  <a:pt x="1152" y="1488"/>
                </a:lnTo>
                <a:lnTo>
                  <a:pt x="1344" y="1104"/>
                </a:lnTo>
                <a:lnTo>
                  <a:pt x="1488" y="816"/>
                </a:lnTo>
                <a:lnTo>
                  <a:pt x="1536" y="1296"/>
                </a:lnTo>
                <a:lnTo>
                  <a:pt x="1632" y="1008"/>
                </a:lnTo>
                <a:lnTo>
                  <a:pt x="1728" y="1584"/>
                </a:lnTo>
                <a:lnTo>
                  <a:pt x="1920" y="432"/>
                </a:lnTo>
                <a:lnTo>
                  <a:pt x="2016" y="1200"/>
                </a:lnTo>
                <a:lnTo>
                  <a:pt x="2160" y="0"/>
                </a:lnTo>
                <a:lnTo>
                  <a:pt x="2256" y="1776"/>
                </a:lnTo>
                <a:lnTo>
                  <a:pt x="2352" y="1344"/>
                </a:lnTo>
                <a:lnTo>
                  <a:pt x="2448" y="1584"/>
                </a:lnTo>
                <a:lnTo>
                  <a:pt x="2544" y="1104"/>
                </a:lnTo>
                <a:lnTo>
                  <a:pt x="2640" y="1536"/>
                </a:lnTo>
                <a:lnTo>
                  <a:pt x="2736" y="720"/>
                </a:lnTo>
                <a:lnTo>
                  <a:pt x="2832" y="1104"/>
                </a:lnTo>
                <a:lnTo>
                  <a:pt x="2976" y="336"/>
                </a:lnTo>
                <a:lnTo>
                  <a:pt x="3024" y="960"/>
                </a:lnTo>
                <a:lnTo>
                  <a:pt x="3216" y="0"/>
                </a:lnTo>
                <a:lnTo>
                  <a:pt x="3264" y="1680"/>
                </a:lnTo>
                <a:lnTo>
                  <a:pt x="3360" y="1200"/>
                </a:lnTo>
                <a:lnTo>
                  <a:pt x="3456" y="1824"/>
                </a:lnTo>
                <a:lnTo>
                  <a:pt x="3600" y="912"/>
                </a:lnTo>
                <a:lnTo>
                  <a:pt x="3792" y="2112"/>
                </a:lnTo>
                <a:lnTo>
                  <a:pt x="3792" y="1728"/>
                </a:lnTo>
                <a:lnTo>
                  <a:pt x="3840" y="1440"/>
                </a:lnTo>
                <a:lnTo>
                  <a:pt x="3984" y="2112"/>
                </a:lnTo>
                <a:lnTo>
                  <a:pt x="4032" y="1680"/>
                </a:lnTo>
                <a:lnTo>
                  <a:pt x="4128" y="2112"/>
                </a:lnTo>
                <a:lnTo>
                  <a:pt x="4224" y="1248"/>
                </a:lnTo>
                <a:lnTo>
                  <a:pt x="4320" y="1728"/>
                </a:lnTo>
                <a:lnTo>
                  <a:pt x="4464" y="912"/>
                </a:lnTo>
              </a:path>
            </a:pathLst>
          </a:custGeom>
          <a:noFill/>
          <a:ln w="50800" cap="rnd" cmpd="sng">
            <a:solidFill>
              <a:srgbClr val="CC00FF"/>
            </a:solidFill>
            <a:prstDash val="solid"/>
            <a:round/>
            <a:headEnd type="none" w="med" len="med"/>
            <a:tailEnd type="none" w="med" len="med"/>
          </a:ln>
        </p:spPr>
        <p:txBody>
          <a:bodyPr/>
          <a:lstStyle/>
          <a:p>
            <a:endParaRPr lang="en-US"/>
          </a:p>
        </p:txBody>
      </p:sp>
      <p:sp>
        <p:nvSpPr>
          <p:cNvPr id="8200" name="Rectangle 1031"/>
          <p:cNvSpPr>
            <a:spLocks noChangeArrowheads="1"/>
          </p:cNvSpPr>
          <p:nvPr/>
        </p:nvSpPr>
        <p:spPr bwMode="auto">
          <a:xfrm rot="-5460000">
            <a:off x="-895350" y="3638550"/>
            <a:ext cx="3314700" cy="393700"/>
          </a:xfrm>
          <a:prstGeom prst="rect">
            <a:avLst/>
          </a:prstGeom>
          <a:noFill/>
          <a:ln w="12700">
            <a:noFill/>
            <a:miter lim="800000"/>
            <a:headEnd/>
            <a:tailEnd/>
          </a:ln>
        </p:spPr>
        <p:txBody>
          <a:bodyPr wrap="none" lIns="90488" tIns="44450" rIns="90488" bIns="44450">
            <a:spAutoFit/>
          </a:bodyPr>
          <a:lstStyle/>
          <a:p>
            <a:r>
              <a:rPr lang="en-US" sz="2000" i="1">
                <a:solidFill>
                  <a:srgbClr val="FAFD00"/>
                </a:solidFill>
                <a:latin typeface="Arial" charset="0"/>
              </a:rPr>
              <a:t>Dollars in the Cash Account</a:t>
            </a:r>
          </a:p>
        </p:txBody>
      </p:sp>
      <p:grpSp>
        <p:nvGrpSpPr>
          <p:cNvPr id="2" name="Group 1035"/>
          <p:cNvGrpSpPr>
            <a:grpSpLocks/>
          </p:cNvGrpSpPr>
          <p:nvPr/>
        </p:nvGrpSpPr>
        <p:grpSpPr bwMode="auto">
          <a:xfrm>
            <a:off x="1095375" y="2154238"/>
            <a:ext cx="7118350" cy="3810000"/>
            <a:chOff x="700" y="1248"/>
            <a:chExt cx="4484" cy="2400"/>
          </a:xfrm>
        </p:grpSpPr>
        <p:sp>
          <p:nvSpPr>
            <p:cNvPr id="8203" name="Line 1033"/>
            <p:cNvSpPr>
              <a:spLocks noChangeShapeType="1"/>
            </p:cNvSpPr>
            <p:nvPr/>
          </p:nvSpPr>
          <p:spPr bwMode="auto">
            <a:xfrm>
              <a:off x="700" y="1248"/>
              <a:ext cx="0" cy="2400"/>
            </a:xfrm>
            <a:prstGeom prst="line">
              <a:avLst/>
            </a:prstGeom>
            <a:noFill/>
            <a:ln w="38100">
              <a:solidFill>
                <a:srgbClr val="000000"/>
              </a:solidFill>
              <a:miter lim="800000"/>
              <a:headEnd/>
              <a:tailEnd/>
            </a:ln>
          </p:spPr>
          <p:txBody>
            <a:bodyPr wrap="none"/>
            <a:lstStyle/>
            <a:p>
              <a:endParaRPr lang="en-US"/>
            </a:p>
          </p:txBody>
        </p:sp>
        <p:sp>
          <p:nvSpPr>
            <p:cNvPr id="8204" name="Line 1034"/>
            <p:cNvSpPr>
              <a:spLocks noChangeShapeType="1"/>
            </p:cNvSpPr>
            <p:nvPr/>
          </p:nvSpPr>
          <p:spPr bwMode="auto">
            <a:xfrm>
              <a:off x="700" y="3637"/>
              <a:ext cx="4484" cy="0"/>
            </a:xfrm>
            <a:prstGeom prst="line">
              <a:avLst/>
            </a:prstGeom>
            <a:noFill/>
            <a:ln w="38100">
              <a:solidFill>
                <a:srgbClr val="000000"/>
              </a:solidFill>
              <a:miter lim="800000"/>
              <a:headEnd/>
              <a:tailEnd/>
            </a:ln>
          </p:spPr>
          <p:txBody>
            <a:bodyPr wrap="none"/>
            <a:lstStyle/>
            <a:p>
              <a:endParaRPr lang="en-US"/>
            </a:p>
          </p:txBody>
        </p:sp>
      </p:grpSp>
      <p:sp>
        <p:nvSpPr>
          <p:cNvPr id="9232" name="Rectangle 1040"/>
          <p:cNvSpPr>
            <a:spLocks noChangeArrowheads="1"/>
          </p:cNvSpPr>
          <p:nvPr/>
        </p:nvSpPr>
        <p:spPr bwMode="auto">
          <a:xfrm>
            <a:off x="1077913" y="1336675"/>
            <a:ext cx="7435850" cy="519113"/>
          </a:xfrm>
          <a:prstGeom prst="rect">
            <a:avLst/>
          </a:prstGeom>
          <a:noFill/>
          <a:ln w="9525">
            <a:noFill/>
            <a:miter lim="800000"/>
            <a:headEnd/>
            <a:tailEnd/>
          </a:ln>
          <a:effectLst/>
        </p:spPr>
        <p:txBody>
          <a:bodyPr>
            <a:spAutoFit/>
          </a:bodyPr>
          <a:lstStyle/>
          <a:p>
            <a:pPr eaLnBrk="1" hangingPunct="1">
              <a:defRPr/>
            </a:pPr>
            <a:r>
              <a:rPr lang="en-US" sz="2800" i="1">
                <a:solidFill>
                  <a:srgbClr val="00FF00"/>
                </a:solidFill>
                <a:effectLst>
                  <a:outerShdw blurRad="38100" dist="38100" dir="2700000" algn="tl">
                    <a:srgbClr val="000000"/>
                  </a:outerShdw>
                </a:effectLst>
                <a:latin typeface="Arial" charset="0"/>
              </a:rPr>
              <a:t>Cash Balances in a Typical  Month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22"/>
                                        </p:tgtEl>
                                        <p:attrNameLst>
                                          <p:attrName>style.visibility</p:attrName>
                                        </p:attrNameLst>
                                      </p:cBhvr>
                                      <p:to>
                                        <p:strVal val="visible"/>
                                      </p:to>
                                    </p:set>
                                    <p:animEffect transition="in" filter="wipe(left)">
                                      <p:cBhvr>
                                        <p:cTn id="7" dur="5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C40EA4BF-AE3C-4542-8B30-90566B7FF914}" type="slidenum">
              <a:rPr lang="en-US"/>
              <a:pPr/>
              <a:t>27</a:t>
            </a:fld>
            <a:endParaRPr lang="en-US"/>
          </a:p>
        </p:txBody>
      </p:sp>
      <p:grpSp>
        <p:nvGrpSpPr>
          <p:cNvPr id="2" name="Group 24"/>
          <p:cNvGrpSpPr>
            <a:grpSpLocks/>
          </p:cNvGrpSpPr>
          <p:nvPr/>
        </p:nvGrpSpPr>
        <p:grpSpPr bwMode="auto">
          <a:xfrm>
            <a:off x="565150" y="1368425"/>
            <a:ext cx="7664450" cy="5116513"/>
            <a:chOff x="356" y="901"/>
            <a:chExt cx="4828" cy="3223"/>
          </a:xfrm>
        </p:grpSpPr>
        <p:sp>
          <p:nvSpPr>
            <p:cNvPr id="9226" name="Rectangle 15"/>
            <p:cNvSpPr>
              <a:spLocks noChangeArrowheads="1"/>
            </p:cNvSpPr>
            <p:nvPr/>
          </p:nvSpPr>
          <p:spPr bwMode="auto">
            <a:xfrm>
              <a:off x="698" y="1332"/>
              <a:ext cx="4482" cy="2396"/>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9227" name="Rectangle 16"/>
            <p:cNvSpPr>
              <a:spLocks noChangeArrowheads="1"/>
            </p:cNvSpPr>
            <p:nvPr/>
          </p:nvSpPr>
          <p:spPr bwMode="auto">
            <a:xfrm>
              <a:off x="3696" y="3876"/>
              <a:ext cx="1410" cy="248"/>
            </a:xfrm>
            <a:prstGeom prst="rect">
              <a:avLst/>
            </a:prstGeom>
            <a:noFill/>
            <a:ln w="12700">
              <a:noFill/>
              <a:miter lim="800000"/>
              <a:headEnd/>
              <a:tailEnd/>
            </a:ln>
          </p:spPr>
          <p:txBody>
            <a:bodyPr wrap="none" lIns="90488" tIns="44450" rIns="90488" bIns="44450">
              <a:spAutoFit/>
            </a:bodyPr>
            <a:lstStyle/>
            <a:p>
              <a:pPr algn="ctr"/>
              <a:r>
                <a:rPr lang="en-US" sz="2000" i="1">
                  <a:solidFill>
                    <a:srgbClr val="FAFD00"/>
                  </a:solidFill>
                  <a:latin typeface="Arial" charset="0"/>
                </a:rPr>
                <a:t>Days of the Month</a:t>
              </a:r>
            </a:p>
          </p:txBody>
        </p:sp>
        <p:sp>
          <p:nvSpPr>
            <p:cNvPr id="9228" name="Rectangle 17"/>
            <p:cNvSpPr>
              <a:spLocks noChangeArrowheads="1"/>
            </p:cNvSpPr>
            <p:nvPr/>
          </p:nvSpPr>
          <p:spPr bwMode="auto">
            <a:xfrm>
              <a:off x="765" y="3553"/>
              <a:ext cx="4376" cy="286"/>
            </a:xfrm>
            <a:prstGeom prst="rect">
              <a:avLst/>
            </a:prstGeom>
            <a:noFill/>
            <a:ln w="12700">
              <a:noFill/>
              <a:miter lim="800000"/>
              <a:headEnd/>
              <a:tailEnd/>
            </a:ln>
          </p:spPr>
          <p:txBody>
            <a:bodyPr wrap="none" lIns="90488" tIns="44450" rIns="90488" bIns="44450">
              <a:spAutoFit/>
            </a:bodyPr>
            <a:lstStyle/>
            <a:p>
              <a:r>
                <a:rPr lang="en-US" sz="2400">
                  <a:latin typeface="Arial" charset="0"/>
                </a:rPr>
                <a:t>|  |  |  |  |  |  |  |  |  |  |  |  |  |  |  |  |  |  |  |  |  |  |  |  |  |  |  |</a:t>
              </a:r>
            </a:p>
          </p:txBody>
        </p:sp>
        <p:sp>
          <p:nvSpPr>
            <p:cNvPr id="9229" name="Freeform 18"/>
            <p:cNvSpPr>
              <a:spLocks/>
            </p:cNvSpPr>
            <p:nvPr/>
          </p:nvSpPr>
          <p:spPr bwMode="auto">
            <a:xfrm>
              <a:off x="704" y="1380"/>
              <a:ext cx="4457" cy="2113"/>
            </a:xfrm>
            <a:custGeom>
              <a:avLst/>
              <a:gdLst>
                <a:gd name="T0" fmla="*/ 0 w 4465"/>
                <a:gd name="T1" fmla="*/ 1488 h 2113"/>
                <a:gd name="T2" fmla="*/ 192 w 4465"/>
                <a:gd name="T3" fmla="*/ 1920 h 2113"/>
                <a:gd name="T4" fmla="*/ 336 w 4465"/>
                <a:gd name="T5" fmla="*/ 1632 h 2113"/>
                <a:gd name="T6" fmla="*/ 528 w 4465"/>
                <a:gd name="T7" fmla="*/ 2112 h 2113"/>
                <a:gd name="T8" fmla="*/ 672 w 4465"/>
                <a:gd name="T9" fmla="*/ 1488 h 2113"/>
                <a:gd name="T10" fmla="*/ 816 w 4465"/>
                <a:gd name="T11" fmla="*/ 2016 h 2113"/>
                <a:gd name="T12" fmla="*/ 912 w 4465"/>
                <a:gd name="T13" fmla="*/ 1824 h 2113"/>
                <a:gd name="T14" fmla="*/ 1008 w 4465"/>
                <a:gd name="T15" fmla="*/ 2016 h 2113"/>
                <a:gd name="T16" fmla="*/ 1152 w 4465"/>
                <a:gd name="T17" fmla="*/ 1488 h 2113"/>
                <a:gd name="T18" fmla="*/ 1344 w 4465"/>
                <a:gd name="T19" fmla="*/ 1104 h 2113"/>
                <a:gd name="T20" fmla="*/ 1488 w 4465"/>
                <a:gd name="T21" fmla="*/ 816 h 2113"/>
                <a:gd name="T22" fmla="*/ 1536 w 4465"/>
                <a:gd name="T23" fmla="*/ 1296 h 2113"/>
                <a:gd name="T24" fmla="*/ 1632 w 4465"/>
                <a:gd name="T25" fmla="*/ 1008 h 2113"/>
                <a:gd name="T26" fmla="*/ 1728 w 4465"/>
                <a:gd name="T27" fmla="*/ 1584 h 2113"/>
                <a:gd name="T28" fmla="*/ 1920 w 4465"/>
                <a:gd name="T29" fmla="*/ 432 h 2113"/>
                <a:gd name="T30" fmla="*/ 2016 w 4465"/>
                <a:gd name="T31" fmla="*/ 1200 h 2113"/>
                <a:gd name="T32" fmla="*/ 2160 w 4465"/>
                <a:gd name="T33" fmla="*/ 0 h 2113"/>
                <a:gd name="T34" fmla="*/ 2256 w 4465"/>
                <a:gd name="T35" fmla="*/ 1776 h 2113"/>
                <a:gd name="T36" fmla="*/ 2352 w 4465"/>
                <a:gd name="T37" fmla="*/ 1344 h 2113"/>
                <a:gd name="T38" fmla="*/ 2448 w 4465"/>
                <a:gd name="T39" fmla="*/ 1584 h 2113"/>
                <a:gd name="T40" fmla="*/ 2544 w 4465"/>
                <a:gd name="T41" fmla="*/ 1104 h 2113"/>
                <a:gd name="T42" fmla="*/ 2640 w 4465"/>
                <a:gd name="T43" fmla="*/ 1536 h 2113"/>
                <a:gd name="T44" fmla="*/ 2736 w 4465"/>
                <a:gd name="T45" fmla="*/ 720 h 2113"/>
                <a:gd name="T46" fmla="*/ 2832 w 4465"/>
                <a:gd name="T47" fmla="*/ 1104 h 2113"/>
                <a:gd name="T48" fmla="*/ 2976 w 4465"/>
                <a:gd name="T49" fmla="*/ 336 h 2113"/>
                <a:gd name="T50" fmla="*/ 3024 w 4465"/>
                <a:gd name="T51" fmla="*/ 960 h 2113"/>
                <a:gd name="T52" fmla="*/ 3216 w 4465"/>
                <a:gd name="T53" fmla="*/ 0 h 2113"/>
                <a:gd name="T54" fmla="*/ 3264 w 4465"/>
                <a:gd name="T55" fmla="*/ 1680 h 2113"/>
                <a:gd name="T56" fmla="*/ 3360 w 4465"/>
                <a:gd name="T57" fmla="*/ 1200 h 2113"/>
                <a:gd name="T58" fmla="*/ 3456 w 4465"/>
                <a:gd name="T59" fmla="*/ 1824 h 2113"/>
                <a:gd name="T60" fmla="*/ 3600 w 4465"/>
                <a:gd name="T61" fmla="*/ 912 h 2113"/>
                <a:gd name="T62" fmla="*/ 3792 w 4465"/>
                <a:gd name="T63" fmla="*/ 2112 h 2113"/>
                <a:gd name="T64" fmla="*/ 3792 w 4465"/>
                <a:gd name="T65" fmla="*/ 1728 h 2113"/>
                <a:gd name="T66" fmla="*/ 3840 w 4465"/>
                <a:gd name="T67" fmla="*/ 1440 h 2113"/>
                <a:gd name="T68" fmla="*/ 3984 w 4465"/>
                <a:gd name="T69" fmla="*/ 2112 h 2113"/>
                <a:gd name="T70" fmla="*/ 4032 w 4465"/>
                <a:gd name="T71" fmla="*/ 1680 h 2113"/>
                <a:gd name="T72" fmla="*/ 4128 w 4465"/>
                <a:gd name="T73" fmla="*/ 2112 h 2113"/>
                <a:gd name="T74" fmla="*/ 4224 w 4465"/>
                <a:gd name="T75" fmla="*/ 1248 h 2113"/>
                <a:gd name="T76" fmla="*/ 4320 w 4465"/>
                <a:gd name="T77" fmla="*/ 1728 h 2113"/>
                <a:gd name="T78" fmla="*/ 4464 w 4465"/>
                <a:gd name="T79" fmla="*/ 912 h 2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465"/>
                <a:gd name="T121" fmla="*/ 0 h 2113"/>
                <a:gd name="T122" fmla="*/ 4465 w 4465"/>
                <a:gd name="T123" fmla="*/ 2113 h 2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465" h="2113">
                  <a:moveTo>
                    <a:pt x="0" y="1488"/>
                  </a:moveTo>
                  <a:lnTo>
                    <a:pt x="192" y="1920"/>
                  </a:lnTo>
                  <a:lnTo>
                    <a:pt x="336" y="1632"/>
                  </a:lnTo>
                  <a:lnTo>
                    <a:pt x="528" y="2112"/>
                  </a:lnTo>
                  <a:lnTo>
                    <a:pt x="672" y="1488"/>
                  </a:lnTo>
                  <a:lnTo>
                    <a:pt x="816" y="2016"/>
                  </a:lnTo>
                  <a:lnTo>
                    <a:pt x="912" y="1824"/>
                  </a:lnTo>
                  <a:lnTo>
                    <a:pt x="1008" y="2016"/>
                  </a:lnTo>
                  <a:lnTo>
                    <a:pt x="1152" y="1488"/>
                  </a:lnTo>
                  <a:lnTo>
                    <a:pt x="1344" y="1104"/>
                  </a:lnTo>
                  <a:lnTo>
                    <a:pt x="1488" y="816"/>
                  </a:lnTo>
                  <a:lnTo>
                    <a:pt x="1536" y="1296"/>
                  </a:lnTo>
                  <a:lnTo>
                    <a:pt x="1632" y="1008"/>
                  </a:lnTo>
                  <a:lnTo>
                    <a:pt x="1728" y="1584"/>
                  </a:lnTo>
                  <a:lnTo>
                    <a:pt x="1920" y="432"/>
                  </a:lnTo>
                  <a:lnTo>
                    <a:pt x="2016" y="1200"/>
                  </a:lnTo>
                  <a:lnTo>
                    <a:pt x="2160" y="0"/>
                  </a:lnTo>
                  <a:lnTo>
                    <a:pt x="2256" y="1776"/>
                  </a:lnTo>
                  <a:lnTo>
                    <a:pt x="2352" y="1344"/>
                  </a:lnTo>
                  <a:lnTo>
                    <a:pt x="2448" y="1584"/>
                  </a:lnTo>
                  <a:lnTo>
                    <a:pt x="2544" y="1104"/>
                  </a:lnTo>
                  <a:lnTo>
                    <a:pt x="2640" y="1536"/>
                  </a:lnTo>
                  <a:lnTo>
                    <a:pt x="2736" y="720"/>
                  </a:lnTo>
                  <a:lnTo>
                    <a:pt x="2832" y="1104"/>
                  </a:lnTo>
                  <a:lnTo>
                    <a:pt x="2976" y="336"/>
                  </a:lnTo>
                  <a:lnTo>
                    <a:pt x="3024" y="960"/>
                  </a:lnTo>
                  <a:lnTo>
                    <a:pt x="3216" y="0"/>
                  </a:lnTo>
                  <a:lnTo>
                    <a:pt x="3264" y="1680"/>
                  </a:lnTo>
                  <a:lnTo>
                    <a:pt x="3360" y="1200"/>
                  </a:lnTo>
                  <a:lnTo>
                    <a:pt x="3456" y="1824"/>
                  </a:lnTo>
                  <a:lnTo>
                    <a:pt x="3600" y="912"/>
                  </a:lnTo>
                  <a:lnTo>
                    <a:pt x="3792" y="2112"/>
                  </a:lnTo>
                  <a:lnTo>
                    <a:pt x="3792" y="1728"/>
                  </a:lnTo>
                  <a:lnTo>
                    <a:pt x="3840" y="1440"/>
                  </a:lnTo>
                  <a:lnTo>
                    <a:pt x="3984" y="2112"/>
                  </a:lnTo>
                  <a:lnTo>
                    <a:pt x="4032" y="1680"/>
                  </a:lnTo>
                  <a:lnTo>
                    <a:pt x="4128" y="2112"/>
                  </a:lnTo>
                  <a:lnTo>
                    <a:pt x="4224" y="1248"/>
                  </a:lnTo>
                  <a:lnTo>
                    <a:pt x="4320" y="1728"/>
                  </a:lnTo>
                  <a:lnTo>
                    <a:pt x="4464" y="912"/>
                  </a:lnTo>
                </a:path>
              </a:pathLst>
            </a:custGeom>
            <a:noFill/>
            <a:ln w="50800" cap="rnd" cmpd="sng">
              <a:solidFill>
                <a:srgbClr val="CC00FF"/>
              </a:solidFill>
              <a:prstDash val="solid"/>
              <a:round/>
              <a:headEnd type="none" w="med" len="med"/>
              <a:tailEnd type="none" w="med" len="med"/>
            </a:ln>
          </p:spPr>
          <p:txBody>
            <a:bodyPr/>
            <a:lstStyle/>
            <a:p>
              <a:endParaRPr lang="en-US"/>
            </a:p>
          </p:txBody>
        </p:sp>
        <p:sp>
          <p:nvSpPr>
            <p:cNvPr id="9230" name="Rectangle 19"/>
            <p:cNvSpPr>
              <a:spLocks noChangeArrowheads="1"/>
            </p:cNvSpPr>
            <p:nvPr/>
          </p:nvSpPr>
          <p:spPr bwMode="auto">
            <a:xfrm rot="-5460000">
              <a:off x="-564" y="2292"/>
              <a:ext cx="2088" cy="248"/>
            </a:xfrm>
            <a:prstGeom prst="rect">
              <a:avLst/>
            </a:prstGeom>
            <a:noFill/>
            <a:ln w="12700">
              <a:noFill/>
              <a:miter lim="800000"/>
              <a:headEnd/>
              <a:tailEnd/>
            </a:ln>
          </p:spPr>
          <p:txBody>
            <a:bodyPr wrap="none" lIns="90488" tIns="44450" rIns="90488" bIns="44450">
              <a:spAutoFit/>
            </a:bodyPr>
            <a:lstStyle/>
            <a:p>
              <a:r>
                <a:rPr lang="en-US" sz="2000" i="1">
                  <a:solidFill>
                    <a:srgbClr val="FAFD00"/>
                  </a:solidFill>
                  <a:latin typeface="Arial" charset="0"/>
                </a:rPr>
                <a:t>Dollars in the Cash Account</a:t>
              </a:r>
            </a:p>
          </p:txBody>
        </p:sp>
        <p:grpSp>
          <p:nvGrpSpPr>
            <p:cNvPr id="3" name="Group 20"/>
            <p:cNvGrpSpPr>
              <a:grpSpLocks/>
            </p:cNvGrpSpPr>
            <p:nvPr/>
          </p:nvGrpSpPr>
          <p:grpSpPr bwMode="auto">
            <a:xfrm>
              <a:off x="700" y="1332"/>
              <a:ext cx="4484" cy="2400"/>
              <a:chOff x="700" y="1248"/>
              <a:chExt cx="4484" cy="2400"/>
            </a:xfrm>
          </p:grpSpPr>
          <p:sp>
            <p:nvSpPr>
              <p:cNvPr id="9233" name="Line 21"/>
              <p:cNvSpPr>
                <a:spLocks noChangeShapeType="1"/>
              </p:cNvSpPr>
              <p:nvPr/>
            </p:nvSpPr>
            <p:spPr bwMode="auto">
              <a:xfrm>
                <a:off x="700" y="1248"/>
                <a:ext cx="0" cy="2400"/>
              </a:xfrm>
              <a:prstGeom prst="line">
                <a:avLst/>
              </a:prstGeom>
              <a:noFill/>
              <a:ln w="38100">
                <a:solidFill>
                  <a:srgbClr val="000000"/>
                </a:solidFill>
                <a:miter lim="800000"/>
                <a:headEnd/>
                <a:tailEnd/>
              </a:ln>
            </p:spPr>
            <p:txBody>
              <a:bodyPr wrap="none"/>
              <a:lstStyle/>
              <a:p>
                <a:endParaRPr lang="en-US"/>
              </a:p>
            </p:txBody>
          </p:sp>
          <p:sp>
            <p:nvSpPr>
              <p:cNvPr id="9234" name="Line 22"/>
              <p:cNvSpPr>
                <a:spLocks noChangeShapeType="1"/>
              </p:cNvSpPr>
              <p:nvPr/>
            </p:nvSpPr>
            <p:spPr bwMode="auto">
              <a:xfrm>
                <a:off x="700" y="3637"/>
                <a:ext cx="4484" cy="0"/>
              </a:xfrm>
              <a:prstGeom prst="line">
                <a:avLst/>
              </a:prstGeom>
              <a:noFill/>
              <a:ln w="38100">
                <a:solidFill>
                  <a:srgbClr val="000000"/>
                </a:solidFill>
                <a:miter lim="800000"/>
                <a:headEnd/>
                <a:tailEnd/>
              </a:ln>
            </p:spPr>
            <p:txBody>
              <a:bodyPr wrap="none"/>
              <a:lstStyle/>
              <a:p>
                <a:endParaRPr lang="en-US"/>
              </a:p>
            </p:txBody>
          </p:sp>
        </p:grpSp>
        <p:sp>
          <p:nvSpPr>
            <p:cNvPr id="10263" name="Rectangle 23"/>
            <p:cNvSpPr>
              <a:spLocks noChangeArrowheads="1"/>
            </p:cNvSpPr>
            <p:nvPr/>
          </p:nvSpPr>
          <p:spPr bwMode="auto">
            <a:xfrm>
              <a:off x="679" y="901"/>
              <a:ext cx="3570" cy="327"/>
            </a:xfrm>
            <a:prstGeom prst="rect">
              <a:avLst/>
            </a:prstGeom>
            <a:noFill/>
            <a:ln w="9525">
              <a:noFill/>
              <a:miter lim="800000"/>
              <a:headEnd/>
              <a:tailEnd/>
            </a:ln>
            <a:effectLst/>
          </p:spPr>
          <p:txBody>
            <a:bodyPr wrap="none">
              <a:spAutoFit/>
            </a:bodyPr>
            <a:lstStyle/>
            <a:p>
              <a:pPr eaLnBrk="1" hangingPunct="1">
                <a:defRPr/>
              </a:pPr>
              <a:r>
                <a:rPr lang="en-US" sz="2800" i="1">
                  <a:solidFill>
                    <a:srgbClr val="00FF00"/>
                  </a:solidFill>
                  <a:effectLst>
                    <a:outerShdw blurRad="38100" dist="38100" dir="2700000" algn="tl">
                      <a:srgbClr val="000000"/>
                    </a:outerShdw>
                  </a:effectLst>
                  <a:latin typeface="Arial" charset="0"/>
                </a:rPr>
                <a:t>Cash Balances in a Typical  Month</a:t>
              </a:r>
            </a:p>
          </p:txBody>
        </p:sp>
      </p:grpSp>
      <p:sp>
        <p:nvSpPr>
          <p:cNvPr id="10253" name="Rectangle 13"/>
          <p:cNvSpPr>
            <a:spLocks noGrp="1" noChangeArrowheads="1"/>
          </p:cNvSpPr>
          <p:nvPr>
            <p:ph type="title"/>
          </p:nvPr>
        </p:nvSpPr>
        <p:spPr>
          <a:xfrm>
            <a:off x="1066800" y="304800"/>
            <a:ext cx="7780338" cy="1031875"/>
          </a:xfrm>
        </p:spPr>
        <p:txBody>
          <a:bodyPr/>
          <a:lstStyle/>
          <a:p>
            <a:pPr eaLnBrk="1" hangingPunct="1">
              <a:defRPr/>
            </a:pPr>
            <a:r>
              <a:rPr lang="en-US" sz="4000" smtClean="0"/>
              <a:t>Choosing the Optimum Cash Balance</a:t>
            </a:r>
          </a:p>
        </p:txBody>
      </p:sp>
      <p:grpSp>
        <p:nvGrpSpPr>
          <p:cNvPr id="4" name="Group 25"/>
          <p:cNvGrpSpPr>
            <a:grpSpLocks/>
          </p:cNvGrpSpPr>
          <p:nvPr/>
        </p:nvGrpSpPr>
        <p:grpSpPr bwMode="auto">
          <a:xfrm>
            <a:off x="1682750" y="2368550"/>
            <a:ext cx="2044700" cy="717550"/>
            <a:chOff x="1060" y="1492"/>
            <a:chExt cx="1288" cy="452"/>
          </a:xfrm>
        </p:grpSpPr>
        <p:sp>
          <p:nvSpPr>
            <p:cNvPr id="9224" name="Rectangle 8"/>
            <p:cNvSpPr>
              <a:spLocks noChangeArrowheads="1"/>
            </p:cNvSpPr>
            <p:nvPr/>
          </p:nvSpPr>
          <p:spPr bwMode="auto">
            <a:xfrm>
              <a:off x="1060" y="1492"/>
              <a:ext cx="1288" cy="424"/>
            </a:xfrm>
            <a:prstGeom prst="rect">
              <a:avLst/>
            </a:prstGeom>
            <a:solidFill>
              <a:schemeClr val="accent1"/>
            </a:solidFill>
            <a:ln w="28575">
              <a:solidFill>
                <a:srgbClr val="00FF00"/>
              </a:solidFill>
              <a:miter lim="800000"/>
              <a:headEnd/>
              <a:tailEnd/>
            </a:ln>
          </p:spPr>
          <p:txBody>
            <a:bodyPr wrap="none" anchor="ctr"/>
            <a:lstStyle/>
            <a:p>
              <a:endParaRPr lang="en-US"/>
            </a:p>
          </p:txBody>
        </p:sp>
        <p:sp>
          <p:nvSpPr>
            <p:cNvPr id="9225" name="Rectangle 9"/>
            <p:cNvSpPr>
              <a:spLocks noChangeArrowheads="1"/>
            </p:cNvSpPr>
            <p:nvPr/>
          </p:nvSpPr>
          <p:spPr bwMode="auto">
            <a:xfrm>
              <a:off x="1091" y="1504"/>
              <a:ext cx="1172" cy="440"/>
            </a:xfrm>
            <a:prstGeom prst="rect">
              <a:avLst/>
            </a:prstGeom>
            <a:noFill/>
            <a:ln w="12700">
              <a:noFill/>
              <a:miter lim="800000"/>
              <a:headEnd/>
              <a:tailEnd/>
            </a:ln>
          </p:spPr>
          <p:txBody>
            <a:bodyPr wrap="none" lIns="90488" tIns="44450" rIns="90488" bIns="44450">
              <a:spAutoFit/>
            </a:bodyPr>
            <a:lstStyle/>
            <a:p>
              <a:r>
                <a:rPr lang="en-US" sz="2000" b="1">
                  <a:solidFill>
                    <a:schemeClr val="bg2"/>
                  </a:solidFill>
                  <a:latin typeface="Arial" charset="0"/>
                </a:rPr>
                <a:t>Invest Excess</a:t>
              </a:r>
            </a:p>
            <a:p>
              <a:r>
                <a:rPr lang="en-US" sz="2000" b="1">
                  <a:solidFill>
                    <a:schemeClr val="bg2"/>
                  </a:solidFill>
                  <a:latin typeface="Arial" charset="0"/>
                </a:rPr>
                <a:t>       Cash</a:t>
              </a:r>
            </a:p>
          </p:txBody>
        </p:sp>
      </p:grpSp>
      <p:sp>
        <p:nvSpPr>
          <p:cNvPr id="10250" name="Line 10"/>
          <p:cNvSpPr>
            <a:spLocks noChangeShapeType="1"/>
          </p:cNvSpPr>
          <p:nvPr/>
        </p:nvSpPr>
        <p:spPr bwMode="auto">
          <a:xfrm flipV="1">
            <a:off x="3746500" y="2193925"/>
            <a:ext cx="781050" cy="485775"/>
          </a:xfrm>
          <a:prstGeom prst="line">
            <a:avLst/>
          </a:prstGeom>
          <a:noFill/>
          <a:ln w="25400">
            <a:solidFill>
              <a:srgbClr val="000000"/>
            </a:solidFill>
            <a:round/>
            <a:headEnd/>
            <a:tailEnd type="triangle" w="med" len="med"/>
          </a:ln>
        </p:spPr>
        <p:txBody>
          <a:bodyPr wrap="none" anchor="ctr"/>
          <a:lstStyle/>
          <a:p>
            <a:endParaRPr lang="en-US"/>
          </a:p>
        </p:txBody>
      </p:sp>
      <p:sp>
        <p:nvSpPr>
          <p:cNvPr id="10251" name="Line 11"/>
          <p:cNvSpPr>
            <a:spLocks noChangeShapeType="1"/>
          </p:cNvSpPr>
          <p:nvPr/>
        </p:nvSpPr>
        <p:spPr bwMode="auto">
          <a:xfrm flipV="1">
            <a:off x="3746500" y="2192338"/>
            <a:ext cx="2462213" cy="487362"/>
          </a:xfrm>
          <a:prstGeom prst="line">
            <a:avLst/>
          </a:prstGeom>
          <a:noFill/>
          <a:ln w="25400">
            <a:solidFill>
              <a:srgbClr val="000000"/>
            </a:solidFill>
            <a:round/>
            <a:headEnd/>
            <a:tailEnd type="triangle" w="med" len="me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0250"/>
                                        </p:tgtEl>
                                        <p:attrNameLst>
                                          <p:attrName>style.visibility</p:attrName>
                                        </p:attrNameLst>
                                      </p:cBhvr>
                                      <p:to>
                                        <p:strVal val="visible"/>
                                      </p:to>
                                    </p:set>
                                    <p:animEffect transition="in" filter="wipe(down)">
                                      <p:cBhvr>
                                        <p:cTn id="11" dur="500"/>
                                        <p:tgtEl>
                                          <p:spTgt spid="1025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251"/>
                                        </p:tgtEl>
                                        <p:attrNameLst>
                                          <p:attrName>style.visibility</p:attrName>
                                        </p:attrNameLst>
                                      </p:cBhvr>
                                      <p:to>
                                        <p:strVal val="visible"/>
                                      </p:to>
                                    </p:set>
                                    <p:animEffect transition="in" filter="wipe(left)">
                                      <p:cBhvr>
                                        <p:cTn id="15" dur="500"/>
                                        <p:tgtEl>
                                          <p:spTgt spid="10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animBg="1"/>
      <p:bldP spid="1025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4166F3DF-65D9-44E6-A9A6-68DD8A622254}" type="slidenum">
              <a:rPr lang="en-US"/>
              <a:pPr/>
              <a:t>28</a:t>
            </a:fld>
            <a:endParaRPr lang="en-US"/>
          </a:p>
        </p:txBody>
      </p:sp>
      <p:grpSp>
        <p:nvGrpSpPr>
          <p:cNvPr id="2" name="Group 15"/>
          <p:cNvGrpSpPr>
            <a:grpSpLocks/>
          </p:cNvGrpSpPr>
          <p:nvPr/>
        </p:nvGrpSpPr>
        <p:grpSpPr bwMode="auto">
          <a:xfrm>
            <a:off x="565150" y="1336675"/>
            <a:ext cx="7664450" cy="5116513"/>
            <a:chOff x="356" y="901"/>
            <a:chExt cx="4828" cy="3223"/>
          </a:xfrm>
        </p:grpSpPr>
        <p:sp>
          <p:nvSpPr>
            <p:cNvPr id="10250" name="Rectangle 16"/>
            <p:cNvSpPr>
              <a:spLocks noChangeArrowheads="1"/>
            </p:cNvSpPr>
            <p:nvPr/>
          </p:nvSpPr>
          <p:spPr bwMode="auto">
            <a:xfrm>
              <a:off x="698" y="1332"/>
              <a:ext cx="4482" cy="2396"/>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10251" name="Rectangle 17"/>
            <p:cNvSpPr>
              <a:spLocks noChangeArrowheads="1"/>
            </p:cNvSpPr>
            <p:nvPr/>
          </p:nvSpPr>
          <p:spPr bwMode="auto">
            <a:xfrm>
              <a:off x="3696" y="3876"/>
              <a:ext cx="1410" cy="248"/>
            </a:xfrm>
            <a:prstGeom prst="rect">
              <a:avLst/>
            </a:prstGeom>
            <a:noFill/>
            <a:ln w="12700">
              <a:noFill/>
              <a:miter lim="800000"/>
              <a:headEnd/>
              <a:tailEnd/>
            </a:ln>
          </p:spPr>
          <p:txBody>
            <a:bodyPr wrap="none" lIns="90488" tIns="44450" rIns="90488" bIns="44450">
              <a:spAutoFit/>
            </a:bodyPr>
            <a:lstStyle/>
            <a:p>
              <a:pPr algn="ctr"/>
              <a:r>
                <a:rPr lang="en-US" sz="2000" i="1">
                  <a:solidFill>
                    <a:srgbClr val="FAFD00"/>
                  </a:solidFill>
                  <a:latin typeface="Arial" charset="0"/>
                </a:rPr>
                <a:t>Days of the Month</a:t>
              </a:r>
            </a:p>
          </p:txBody>
        </p:sp>
        <p:sp>
          <p:nvSpPr>
            <p:cNvPr id="10252" name="Rectangle 18"/>
            <p:cNvSpPr>
              <a:spLocks noChangeArrowheads="1"/>
            </p:cNvSpPr>
            <p:nvPr/>
          </p:nvSpPr>
          <p:spPr bwMode="auto">
            <a:xfrm>
              <a:off x="765" y="3553"/>
              <a:ext cx="4376" cy="286"/>
            </a:xfrm>
            <a:prstGeom prst="rect">
              <a:avLst/>
            </a:prstGeom>
            <a:noFill/>
            <a:ln w="12700">
              <a:noFill/>
              <a:miter lim="800000"/>
              <a:headEnd/>
              <a:tailEnd/>
            </a:ln>
          </p:spPr>
          <p:txBody>
            <a:bodyPr wrap="none" lIns="90488" tIns="44450" rIns="90488" bIns="44450">
              <a:spAutoFit/>
            </a:bodyPr>
            <a:lstStyle/>
            <a:p>
              <a:r>
                <a:rPr lang="en-US" sz="2400">
                  <a:latin typeface="Arial" charset="0"/>
                </a:rPr>
                <a:t>|  |  |  |  |  |  |  |  |  |  |  |  |  |  |  |  |  |  |  |  |  |  |  |  |  |  |  |</a:t>
              </a:r>
            </a:p>
          </p:txBody>
        </p:sp>
        <p:sp>
          <p:nvSpPr>
            <p:cNvPr id="10253" name="Freeform 19"/>
            <p:cNvSpPr>
              <a:spLocks/>
            </p:cNvSpPr>
            <p:nvPr/>
          </p:nvSpPr>
          <p:spPr bwMode="auto">
            <a:xfrm>
              <a:off x="704" y="1380"/>
              <a:ext cx="4457" cy="2113"/>
            </a:xfrm>
            <a:custGeom>
              <a:avLst/>
              <a:gdLst>
                <a:gd name="T0" fmla="*/ 0 w 4465"/>
                <a:gd name="T1" fmla="*/ 1488 h 2113"/>
                <a:gd name="T2" fmla="*/ 192 w 4465"/>
                <a:gd name="T3" fmla="*/ 1920 h 2113"/>
                <a:gd name="T4" fmla="*/ 336 w 4465"/>
                <a:gd name="T5" fmla="*/ 1632 h 2113"/>
                <a:gd name="T6" fmla="*/ 528 w 4465"/>
                <a:gd name="T7" fmla="*/ 2112 h 2113"/>
                <a:gd name="T8" fmla="*/ 672 w 4465"/>
                <a:gd name="T9" fmla="*/ 1488 h 2113"/>
                <a:gd name="T10" fmla="*/ 816 w 4465"/>
                <a:gd name="T11" fmla="*/ 2016 h 2113"/>
                <a:gd name="T12" fmla="*/ 912 w 4465"/>
                <a:gd name="T13" fmla="*/ 1824 h 2113"/>
                <a:gd name="T14" fmla="*/ 1008 w 4465"/>
                <a:gd name="T15" fmla="*/ 2016 h 2113"/>
                <a:gd name="T16" fmla="*/ 1152 w 4465"/>
                <a:gd name="T17" fmla="*/ 1488 h 2113"/>
                <a:gd name="T18" fmla="*/ 1344 w 4465"/>
                <a:gd name="T19" fmla="*/ 1104 h 2113"/>
                <a:gd name="T20" fmla="*/ 1488 w 4465"/>
                <a:gd name="T21" fmla="*/ 816 h 2113"/>
                <a:gd name="T22" fmla="*/ 1536 w 4465"/>
                <a:gd name="T23" fmla="*/ 1296 h 2113"/>
                <a:gd name="T24" fmla="*/ 1632 w 4465"/>
                <a:gd name="T25" fmla="*/ 1008 h 2113"/>
                <a:gd name="T26" fmla="*/ 1728 w 4465"/>
                <a:gd name="T27" fmla="*/ 1584 h 2113"/>
                <a:gd name="T28" fmla="*/ 1920 w 4465"/>
                <a:gd name="T29" fmla="*/ 432 h 2113"/>
                <a:gd name="T30" fmla="*/ 2016 w 4465"/>
                <a:gd name="T31" fmla="*/ 1200 h 2113"/>
                <a:gd name="T32" fmla="*/ 2160 w 4465"/>
                <a:gd name="T33" fmla="*/ 0 h 2113"/>
                <a:gd name="T34" fmla="*/ 2256 w 4465"/>
                <a:gd name="T35" fmla="*/ 1776 h 2113"/>
                <a:gd name="T36" fmla="*/ 2352 w 4465"/>
                <a:gd name="T37" fmla="*/ 1344 h 2113"/>
                <a:gd name="T38" fmla="*/ 2448 w 4465"/>
                <a:gd name="T39" fmla="*/ 1584 h 2113"/>
                <a:gd name="T40" fmla="*/ 2544 w 4465"/>
                <a:gd name="T41" fmla="*/ 1104 h 2113"/>
                <a:gd name="T42" fmla="*/ 2640 w 4465"/>
                <a:gd name="T43" fmla="*/ 1536 h 2113"/>
                <a:gd name="T44" fmla="*/ 2736 w 4465"/>
                <a:gd name="T45" fmla="*/ 720 h 2113"/>
                <a:gd name="T46" fmla="*/ 2832 w 4465"/>
                <a:gd name="T47" fmla="*/ 1104 h 2113"/>
                <a:gd name="T48" fmla="*/ 2976 w 4465"/>
                <a:gd name="T49" fmla="*/ 336 h 2113"/>
                <a:gd name="T50" fmla="*/ 3024 w 4465"/>
                <a:gd name="T51" fmla="*/ 960 h 2113"/>
                <a:gd name="T52" fmla="*/ 3216 w 4465"/>
                <a:gd name="T53" fmla="*/ 0 h 2113"/>
                <a:gd name="T54" fmla="*/ 3264 w 4465"/>
                <a:gd name="T55" fmla="*/ 1680 h 2113"/>
                <a:gd name="T56" fmla="*/ 3360 w 4465"/>
                <a:gd name="T57" fmla="*/ 1200 h 2113"/>
                <a:gd name="T58" fmla="*/ 3456 w 4465"/>
                <a:gd name="T59" fmla="*/ 1824 h 2113"/>
                <a:gd name="T60" fmla="*/ 3600 w 4465"/>
                <a:gd name="T61" fmla="*/ 912 h 2113"/>
                <a:gd name="T62" fmla="*/ 3792 w 4465"/>
                <a:gd name="T63" fmla="*/ 2112 h 2113"/>
                <a:gd name="T64" fmla="*/ 3792 w 4465"/>
                <a:gd name="T65" fmla="*/ 1728 h 2113"/>
                <a:gd name="T66" fmla="*/ 3840 w 4465"/>
                <a:gd name="T67" fmla="*/ 1440 h 2113"/>
                <a:gd name="T68" fmla="*/ 3984 w 4465"/>
                <a:gd name="T69" fmla="*/ 2112 h 2113"/>
                <a:gd name="T70" fmla="*/ 4032 w 4465"/>
                <a:gd name="T71" fmla="*/ 1680 h 2113"/>
                <a:gd name="T72" fmla="*/ 4128 w 4465"/>
                <a:gd name="T73" fmla="*/ 2112 h 2113"/>
                <a:gd name="T74" fmla="*/ 4224 w 4465"/>
                <a:gd name="T75" fmla="*/ 1248 h 2113"/>
                <a:gd name="T76" fmla="*/ 4320 w 4465"/>
                <a:gd name="T77" fmla="*/ 1728 h 2113"/>
                <a:gd name="T78" fmla="*/ 4464 w 4465"/>
                <a:gd name="T79" fmla="*/ 912 h 2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465"/>
                <a:gd name="T121" fmla="*/ 0 h 2113"/>
                <a:gd name="T122" fmla="*/ 4465 w 4465"/>
                <a:gd name="T123" fmla="*/ 2113 h 2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465" h="2113">
                  <a:moveTo>
                    <a:pt x="0" y="1488"/>
                  </a:moveTo>
                  <a:lnTo>
                    <a:pt x="192" y="1920"/>
                  </a:lnTo>
                  <a:lnTo>
                    <a:pt x="336" y="1632"/>
                  </a:lnTo>
                  <a:lnTo>
                    <a:pt x="528" y="2112"/>
                  </a:lnTo>
                  <a:lnTo>
                    <a:pt x="672" y="1488"/>
                  </a:lnTo>
                  <a:lnTo>
                    <a:pt x="816" y="2016"/>
                  </a:lnTo>
                  <a:lnTo>
                    <a:pt x="912" y="1824"/>
                  </a:lnTo>
                  <a:lnTo>
                    <a:pt x="1008" y="2016"/>
                  </a:lnTo>
                  <a:lnTo>
                    <a:pt x="1152" y="1488"/>
                  </a:lnTo>
                  <a:lnTo>
                    <a:pt x="1344" y="1104"/>
                  </a:lnTo>
                  <a:lnTo>
                    <a:pt x="1488" y="816"/>
                  </a:lnTo>
                  <a:lnTo>
                    <a:pt x="1536" y="1296"/>
                  </a:lnTo>
                  <a:lnTo>
                    <a:pt x="1632" y="1008"/>
                  </a:lnTo>
                  <a:lnTo>
                    <a:pt x="1728" y="1584"/>
                  </a:lnTo>
                  <a:lnTo>
                    <a:pt x="1920" y="432"/>
                  </a:lnTo>
                  <a:lnTo>
                    <a:pt x="2016" y="1200"/>
                  </a:lnTo>
                  <a:lnTo>
                    <a:pt x="2160" y="0"/>
                  </a:lnTo>
                  <a:lnTo>
                    <a:pt x="2256" y="1776"/>
                  </a:lnTo>
                  <a:lnTo>
                    <a:pt x="2352" y="1344"/>
                  </a:lnTo>
                  <a:lnTo>
                    <a:pt x="2448" y="1584"/>
                  </a:lnTo>
                  <a:lnTo>
                    <a:pt x="2544" y="1104"/>
                  </a:lnTo>
                  <a:lnTo>
                    <a:pt x="2640" y="1536"/>
                  </a:lnTo>
                  <a:lnTo>
                    <a:pt x="2736" y="720"/>
                  </a:lnTo>
                  <a:lnTo>
                    <a:pt x="2832" y="1104"/>
                  </a:lnTo>
                  <a:lnTo>
                    <a:pt x="2976" y="336"/>
                  </a:lnTo>
                  <a:lnTo>
                    <a:pt x="3024" y="960"/>
                  </a:lnTo>
                  <a:lnTo>
                    <a:pt x="3216" y="0"/>
                  </a:lnTo>
                  <a:lnTo>
                    <a:pt x="3264" y="1680"/>
                  </a:lnTo>
                  <a:lnTo>
                    <a:pt x="3360" y="1200"/>
                  </a:lnTo>
                  <a:lnTo>
                    <a:pt x="3456" y="1824"/>
                  </a:lnTo>
                  <a:lnTo>
                    <a:pt x="3600" y="912"/>
                  </a:lnTo>
                  <a:lnTo>
                    <a:pt x="3792" y="2112"/>
                  </a:lnTo>
                  <a:lnTo>
                    <a:pt x="3792" y="1728"/>
                  </a:lnTo>
                  <a:lnTo>
                    <a:pt x="3840" y="1440"/>
                  </a:lnTo>
                  <a:lnTo>
                    <a:pt x="3984" y="2112"/>
                  </a:lnTo>
                  <a:lnTo>
                    <a:pt x="4032" y="1680"/>
                  </a:lnTo>
                  <a:lnTo>
                    <a:pt x="4128" y="2112"/>
                  </a:lnTo>
                  <a:lnTo>
                    <a:pt x="4224" y="1248"/>
                  </a:lnTo>
                  <a:lnTo>
                    <a:pt x="4320" y="1728"/>
                  </a:lnTo>
                  <a:lnTo>
                    <a:pt x="4464" y="912"/>
                  </a:lnTo>
                </a:path>
              </a:pathLst>
            </a:custGeom>
            <a:noFill/>
            <a:ln w="50800" cap="rnd" cmpd="sng">
              <a:solidFill>
                <a:srgbClr val="CC00FF"/>
              </a:solidFill>
              <a:prstDash val="solid"/>
              <a:round/>
              <a:headEnd type="none" w="med" len="med"/>
              <a:tailEnd type="none" w="med" len="med"/>
            </a:ln>
          </p:spPr>
          <p:txBody>
            <a:bodyPr/>
            <a:lstStyle/>
            <a:p>
              <a:endParaRPr lang="en-US"/>
            </a:p>
          </p:txBody>
        </p:sp>
        <p:sp>
          <p:nvSpPr>
            <p:cNvPr id="10254" name="Rectangle 20"/>
            <p:cNvSpPr>
              <a:spLocks noChangeArrowheads="1"/>
            </p:cNvSpPr>
            <p:nvPr/>
          </p:nvSpPr>
          <p:spPr bwMode="auto">
            <a:xfrm rot="-5460000">
              <a:off x="-564" y="2292"/>
              <a:ext cx="2088" cy="248"/>
            </a:xfrm>
            <a:prstGeom prst="rect">
              <a:avLst/>
            </a:prstGeom>
            <a:noFill/>
            <a:ln w="12700">
              <a:noFill/>
              <a:miter lim="800000"/>
              <a:headEnd/>
              <a:tailEnd/>
            </a:ln>
          </p:spPr>
          <p:txBody>
            <a:bodyPr wrap="none" lIns="90488" tIns="44450" rIns="90488" bIns="44450">
              <a:spAutoFit/>
            </a:bodyPr>
            <a:lstStyle/>
            <a:p>
              <a:r>
                <a:rPr lang="en-US" sz="2000" i="1">
                  <a:solidFill>
                    <a:srgbClr val="FAFD00"/>
                  </a:solidFill>
                  <a:latin typeface="Arial" charset="0"/>
                </a:rPr>
                <a:t>Dollars in the Cash Account</a:t>
              </a:r>
            </a:p>
          </p:txBody>
        </p:sp>
        <p:grpSp>
          <p:nvGrpSpPr>
            <p:cNvPr id="3" name="Group 21"/>
            <p:cNvGrpSpPr>
              <a:grpSpLocks/>
            </p:cNvGrpSpPr>
            <p:nvPr/>
          </p:nvGrpSpPr>
          <p:grpSpPr bwMode="auto">
            <a:xfrm>
              <a:off x="700" y="1332"/>
              <a:ext cx="4484" cy="2400"/>
              <a:chOff x="700" y="1248"/>
              <a:chExt cx="4484" cy="2400"/>
            </a:xfrm>
          </p:grpSpPr>
          <p:sp>
            <p:nvSpPr>
              <p:cNvPr id="10257" name="Line 22"/>
              <p:cNvSpPr>
                <a:spLocks noChangeShapeType="1"/>
              </p:cNvSpPr>
              <p:nvPr/>
            </p:nvSpPr>
            <p:spPr bwMode="auto">
              <a:xfrm>
                <a:off x="700" y="1248"/>
                <a:ext cx="0" cy="2400"/>
              </a:xfrm>
              <a:prstGeom prst="line">
                <a:avLst/>
              </a:prstGeom>
              <a:noFill/>
              <a:ln w="38100">
                <a:solidFill>
                  <a:srgbClr val="000000"/>
                </a:solidFill>
                <a:miter lim="800000"/>
                <a:headEnd/>
                <a:tailEnd/>
              </a:ln>
            </p:spPr>
            <p:txBody>
              <a:bodyPr wrap="none"/>
              <a:lstStyle/>
              <a:p>
                <a:endParaRPr lang="en-US"/>
              </a:p>
            </p:txBody>
          </p:sp>
          <p:sp>
            <p:nvSpPr>
              <p:cNvPr id="10258" name="Line 23"/>
              <p:cNvSpPr>
                <a:spLocks noChangeShapeType="1"/>
              </p:cNvSpPr>
              <p:nvPr/>
            </p:nvSpPr>
            <p:spPr bwMode="auto">
              <a:xfrm>
                <a:off x="700" y="3637"/>
                <a:ext cx="4484" cy="0"/>
              </a:xfrm>
              <a:prstGeom prst="line">
                <a:avLst/>
              </a:prstGeom>
              <a:noFill/>
              <a:ln w="38100">
                <a:solidFill>
                  <a:srgbClr val="000000"/>
                </a:solidFill>
                <a:miter lim="800000"/>
                <a:headEnd/>
                <a:tailEnd/>
              </a:ln>
            </p:spPr>
            <p:txBody>
              <a:bodyPr wrap="none"/>
              <a:lstStyle/>
              <a:p>
                <a:endParaRPr lang="en-US"/>
              </a:p>
            </p:txBody>
          </p:sp>
        </p:grpSp>
        <p:sp>
          <p:nvSpPr>
            <p:cNvPr id="11288" name="Rectangle 24"/>
            <p:cNvSpPr>
              <a:spLocks noChangeArrowheads="1"/>
            </p:cNvSpPr>
            <p:nvPr/>
          </p:nvSpPr>
          <p:spPr bwMode="auto">
            <a:xfrm>
              <a:off x="679" y="901"/>
              <a:ext cx="3570" cy="327"/>
            </a:xfrm>
            <a:prstGeom prst="rect">
              <a:avLst/>
            </a:prstGeom>
            <a:noFill/>
            <a:ln w="9525">
              <a:noFill/>
              <a:miter lim="800000"/>
              <a:headEnd/>
              <a:tailEnd/>
            </a:ln>
            <a:effectLst/>
          </p:spPr>
          <p:txBody>
            <a:bodyPr wrap="none">
              <a:spAutoFit/>
            </a:bodyPr>
            <a:lstStyle/>
            <a:p>
              <a:pPr eaLnBrk="1" hangingPunct="1">
                <a:defRPr/>
              </a:pPr>
              <a:r>
                <a:rPr lang="en-US" sz="2800" i="1">
                  <a:solidFill>
                    <a:srgbClr val="00FF00"/>
                  </a:solidFill>
                  <a:effectLst>
                    <a:outerShdw blurRad="38100" dist="38100" dir="2700000" algn="tl">
                      <a:srgbClr val="000000"/>
                    </a:outerShdw>
                  </a:effectLst>
                  <a:latin typeface="Arial" charset="0"/>
                </a:rPr>
                <a:t>Cash Balances in a Typical  Month</a:t>
              </a:r>
            </a:p>
          </p:txBody>
        </p:sp>
      </p:grpSp>
      <p:sp>
        <p:nvSpPr>
          <p:cNvPr id="11277" name="Rectangle 13"/>
          <p:cNvSpPr>
            <a:spLocks noGrp="1" noChangeArrowheads="1"/>
          </p:cNvSpPr>
          <p:nvPr>
            <p:ph type="title"/>
          </p:nvPr>
        </p:nvSpPr>
        <p:spPr>
          <a:xfrm>
            <a:off x="1066800" y="304800"/>
            <a:ext cx="7543800" cy="1009650"/>
          </a:xfrm>
        </p:spPr>
        <p:txBody>
          <a:bodyPr/>
          <a:lstStyle/>
          <a:p>
            <a:pPr eaLnBrk="1" hangingPunct="1">
              <a:defRPr/>
            </a:pPr>
            <a:r>
              <a:rPr lang="en-US" sz="4000" smtClean="0"/>
              <a:t>Choosing the Optimum Cash Balance</a:t>
            </a:r>
          </a:p>
        </p:txBody>
      </p:sp>
      <p:sp>
        <p:nvSpPr>
          <p:cNvPr id="11275" name="Line 11"/>
          <p:cNvSpPr>
            <a:spLocks noChangeShapeType="1"/>
          </p:cNvSpPr>
          <p:nvPr/>
        </p:nvSpPr>
        <p:spPr bwMode="auto">
          <a:xfrm>
            <a:off x="2222500" y="3822700"/>
            <a:ext cx="4846638" cy="1697038"/>
          </a:xfrm>
          <a:prstGeom prst="line">
            <a:avLst/>
          </a:prstGeom>
          <a:noFill/>
          <a:ln w="25400">
            <a:solidFill>
              <a:srgbClr val="000000"/>
            </a:solidFill>
            <a:round/>
            <a:headEnd/>
            <a:tailEnd type="triangle" w="med" len="med"/>
          </a:ln>
        </p:spPr>
        <p:txBody>
          <a:bodyPr wrap="none" anchor="ctr"/>
          <a:lstStyle/>
          <a:p>
            <a:endParaRPr lang="en-US"/>
          </a:p>
        </p:txBody>
      </p:sp>
      <p:sp>
        <p:nvSpPr>
          <p:cNvPr id="11276" name="Line 12"/>
          <p:cNvSpPr>
            <a:spLocks noChangeShapeType="1"/>
          </p:cNvSpPr>
          <p:nvPr/>
        </p:nvSpPr>
        <p:spPr bwMode="auto">
          <a:xfrm>
            <a:off x="2298700" y="3822700"/>
            <a:ext cx="5367338" cy="1724025"/>
          </a:xfrm>
          <a:prstGeom prst="line">
            <a:avLst/>
          </a:prstGeom>
          <a:noFill/>
          <a:ln w="25400">
            <a:solidFill>
              <a:srgbClr val="000000"/>
            </a:solidFill>
            <a:round/>
            <a:headEnd/>
            <a:tailEnd type="triangle" w="med" len="med"/>
          </a:ln>
        </p:spPr>
        <p:txBody>
          <a:bodyPr wrap="none" anchor="ctr"/>
          <a:lstStyle/>
          <a:p>
            <a:endParaRPr lang="en-US"/>
          </a:p>
        </p:txBody>
      </p:sp>
      <p:grpSp>
        <p:nvGrpSpPr>
          <p:cNvPr id="4" name="Group 26"/>
          <p:cNvGrpSpPr>
            <a:grpSpLocks/>
          </p:cNvGrpSpPr>
          <p:nvPr/>
        </p:nvGrpSpPr>
        <p:grpSpPr bwMode="auto">
          <a:xfrm>
            <a:off x="1527175" y="3054350"/>
            <a:ext cx="2282825" cy="755650"/>
            <a:chOff x="962" y="1924"/>
            <a:chExt cx="1438" cy="476"/>
          </a:xfrm>
        </p:grpSpPr>
        <p:sp>
          <p:nvSpPr>
            <p:cNvPr id="10248" name="Rectangle 8"/>
            <p:cNvSpPr>
              <a:spLocks noChangeArrowheads="1"/>
            </p:cNvSpPr>
            <p:nvPr/>
          </p:nvSpPr>
          <p:spPr bwMode="auto">
            <a:xfrm>
              <a:off x="964" y="1924"/>
              <a:ext cx="1436" cy="476"/>
            </a:xfrm>
            <a:prstGeom prst="rect">
              <a:avLst/>
            </a:prstGeom>
            <a:solidFill>
              <a:schemeClr val="hlink"/>
            </a:solidFill>
            <a:ln w="28575">
              <a:solidFill>
                <a:srgbClr val="00FF00"/>
              </a:solidFill>
              <a:miter lim="800000"/>
              <a:headEnd/>
              <a:tailEnd/>
            </a:ln>
          </p:spPr>
          <p:txBody>
            <a:bodyPr wrap="none" anchor="ctr"/>
            <a:lstStyle/>
            <a:p>
              <a:endParaRPr lang="en-US"/>
            </a:p>
          </p:txBody>
        </p:sp>
        <p:sp>
          <p:nvSpPr>
            <p:cNvPr id="10249" name="Rectangle 9"/>
            <p:cNvSpPr>
              <a:spLocks noChangeArrowheads="1"/>
            </p:cNvSpPr>
            <p:nvPr/>
          </p:nvSpPr>
          <p:spPr bwMode="auto">
            <a:xfrm>
              <a:off x="962" y="1937"/>
              <a:ext cx="1401" cy="440"/>
            </a:xfrm>
            <a:prstGeom prst="rect">
              <a:avLst/>
            </a:prstGeom>
            <a:noFill/>
            <a:ln w="12700">
              <a:noFill/>
              <a:miter lim="800000"/>
              <a:headEnd/>
              <a:tailEnd/>
            </a:ln>
          </p:spPr>
          <p:txBody>
            <a:bodyPr wrap="none" lIns="90488" tIns="44450" rIns="90488" bIns="44450">
              <a:spAutoFit/>
            </a:bodyPr>
            <a:lstStyle/>
            <a:p>
              <a:r>
                <a:rPr lang="en-US" sz="2000" b="1">
                  <a:solidFill>
                    <a:schemeClr val="bg2"/>
                  </a:solidFill>
                  <a:latin typeface="Arial" charset="0"/>
                </a:rPr>
                <a:t>Sell Securities to</a:t>
              </a:r>
            </a:p>
            <a:p>
              <a:r>
                <a:rPr lang="en-US" sz="2000" b="1">
                  <a:solidFill>
                    <a:schemeClr val="bg2"/>
                  </a:solidFill>
                  <a:latin typeface="Arial" charset="0"/>
                </a:rPr>
                <a:t>obtain cash</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275"/>
                                        </p:tgtEl>
                                        <p:attrNameLst>
                                          <p:attrName>style.visibility</p:attrName>
                                        </p:attrNameLst>
                                      </p:cBhvr>
                                      <p:to>
                                        <p:strVal val="visible"/>
                                      </p:to>
                                    </p:set>
                                    <p:animEffect transition="in" filter="wipe(left)">
                                      <p:cBhvr>
                                        <p:cTn id="11" dur="500"/>
                                        <p:tgtEl>
                                          <p:spTgt spid="1127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276"/>
                                        </p:tgtEl>
                                        <p:attrNameLst>
                                          <p:attrName>style.visibility</p:attrName>
                                        </p:attrNameLst>
                                      </p:cBhvr>
                                      <p:to>
                                        <p:strVal val="visible"/>
                                      </p:to>
                                    </p:set>
                                    <p:animEffect transition="in" filter="wipe(left)">
                                      <p:cBhvr>
                                        <p:cTn id="15" dur="500"/>
                                        <p:tgtEl>
                                          <p:spTgt spid="11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animBg="1"/>
      <p:bldP spid="11276"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B0B0A8D-B9E9-4E0C-B24A-D4F5018A732D}" type="slidenum">
              <a:rPr lang="en-US"/>
              <a:pPr/>
              <a:t>29</a:t>
            </a:fld>
            <a:endParaRPr lang="en-US"/>
          </a:p>
        </p:txBody>
      </p:sp>
      <p:sp>
        <p:nvSpPr>
          <p:cNvPr id="12292" name="Rectangle 4"/>
          <p:cNvSpPr>
            <a:spLocks noGrp="1" noChangeArrowheads="1"/>
          </p:cNvSpPr>
          <p:nvPr>
            <p:ph type="title"/>
          </p:nvPr>
        </p:nvSpPr>
        <p:spPr/>
        <p:txBody>
          <a:bodyPr/>
          <a:lstStyle/>
          <a:p>
            <a:pPr eaLnBrk="1" hangingPunct="1">
              <a:defRPr/>
            </a:pPr>
            <a:r>
              <a:rPr lang="en-US" smtClean="0"/>
              <a:t>The Miller - Orr Model</a:t>
            </a:r>
          </a:p>
        </p:txBody>
      </p:sp>
      <p:sp>
        <p:nvSpPr>
          <p:cNvPr id="12293" name="Rectangle 5"/>
          <p:cNvSpPr>
            <a:spLocks noGrp="1" noChangeArrowheads="1"/>
          </p:cNvSpPr>
          <p:nvPr>
            <p:ph type="body" idx="1"/>
          </p:nvPr>
        </p:nvSpPr>
        <p:spPr/>
        <p:txBody>
          <a:bodyPr/>
          <a:lstStyle/>
          <a:p>
            <a:pPr eaLnBrk="1" hangingPunct="1">
              <a:defRPr/>
            </a:pPr>
            <a:r>
              <a:rPr lang="en-US" sz="2800" smtClean="0"/>
              <a:t>The Miller-Orr Model provides a formula for determining the optimum cash balance, the point at which to sell securities (lower limit) and when to invest excess cash (upper limit).</a:t>
            </a:r>
          </a:p>
          <a:p>
            <a:pPr eaLnBrk="1" hangingPunct="1">
              <a:defRPr/>
            </a:pPr>
            <a:r>
              <a:rPr lang="en-US" sz="2800" smtClean="0"/>
              <a:t>Depends on: </a:t>
            </a:r>
          </a:p>
          <a:p>
            <a:pPr lvl="1" eaLnBrk="1" hangingPunct="1">
              <a:defRPr/>
            </a:pPr>
            <a:r>
              <a:rPr lang="en-US" sz="2400" smtClean="0"/>
              <a:t>transaction costs of buying or selling securities</a:t>
            </a:r>
          </a:p>
          <a:p>
            <a:pPr lvl="1" eaLnBrk="1" hangingPunct="1">
              <a:defRPr/>
            </a:pPr>
            <a:r>
              <a:rPr lang="en-US" sz="2400" smtClean="0"/>
              <a:t>variability of daily cash </a:t>
            </a:r>
          </a:p>
          <a:p>
            <a:pPr lvl="1" eaLnBrk="1" hangingPunct="1">
              <a:defRPr/>
            </a:pPr>
            <a:r>
              <a:rPr lang="en-US" sz="2400" smtClean="0"/>
              <a:t>return on short-term investments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subTnLst>
                                    <p:animClr>
                                      <p:cBhvr override="childStyle">
                                        <p:cTn dur="1" fill="hold" display="0" masterRel="nextClick" afterEffect="1"/>
                                        <p:tgtEl>
                                          <p:spTgt spid="12293">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subTnLst>
                                    <p:animClr>
                                      <p:cBhvr override="childStyle">
                                        <p:cTn dur="1" fill="hold" display="0" masterRel="nextClick" afterEffect="1"/>
                                        <p:tgtEl>
                                          <p:spTgt spid="12293">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subTnLst>
                                    <p:animClr>
                                      <p:cBhvr override="childStyle">
                                        <p:cTn dur="1" fill="hold" display="0" masterRel="nextClick" afterEffect="1"/>
                                        <p:tgtEl>
                                          <p:spTgt spid="12293">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subTnLst>
                                    <p:animClr>
                                      <p:cBhvr override="childStyle">
                                        <p:cTn dur="1" fill="hold" display="0" masterRel="nextClick" afterEffect="1"/>
                                        <p:tgtEl>
                                          <p:spTgt spid="12293">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93">
                                            <p:txEl>
                                              <p:pRg st="4" end="4"/>
                                            </p:txEl>
                                          </p:spTgt>
                                        </p:tgtEl>
                                        <p:attrNameLst>
                                          <p:attrName>style.visibility</p:attrName>
                                        </p:attrNameLst>
                                      </p:cBhvr>
                                      <p:to>
                                        <p:strVal val="visible"/>
                                      </p:to>
                                    </p:set>
                                    <p:animEffect transition="in" filter="wipe(left)">
                                      <p:cBhvr>
                                        <p:cTn id="27" dur="500"/>
                                        <p:tgtEl>
                                          <p:spTgt spid="12293">
                                            <p:txEl>
                                              <p:pRg st="4" end="4"/>
                                            </p:txEl>
                                          </p:spTgt>
                                        </p:tgtEl>
                                      </p:cBhvr>
                                    </p:animEffect>
                                  </p:childTnLst>
                                  <p:subTnLst>
                                    <p:animClr>
                                      <p:cBhvr override="childStyle">
                                        <p:cTn dur="1" fill="hold" display="0" masterRel="nextClick" afterEffect="1"/>
                                        <p:tgtEl>
                                          <p:spTgt spid="12293">
                                            <p:txEl>
                                              <p:pRg st="4" end="4"/>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F4A2869-9C29-40B2-96D6-C04890FC1817}" type="slidenum">
              <a:rPr lang="en-US"/>
              <a:pPr/>
              <a:t>3</a:t>
            </a:fld>
            <a:endParaRPr lang="en-US"/>
          </a:p>
        </p:txBody>
      </p:sp>
      <p:sp>
        <p:nvSpPr>
          <p:cNvPr id="7170" name="Rectangle 2"/>
          <p:cNvSpPr>
            <a:spLocks noGrp="1" noChangeArrowheads="1"/>
          </p:cNvSpPr>
          <p:nvPr>
            <p:ph type="title"/>
          </p:nvPr>
        </p:nvSpPr>
        <p:spPr>
          <a:xfrm>
            <a:off x="1062038" y="706438"/>
            <a:ext cx="7772400" cy="1143000"/>
          </a:xfrm>
          <a:noFill/>
          <a:ln/>
        </p:spPr>
        <p:txBody>
          <a:bodyPr lIns="90488" tIns="44450" rIns="90488" bIns="44450"/>
          <a:lstStyle/>
          <a:p>
            <a:r>
              <a:rPr lang="en-US" sz="3200"/>
              <a:t>The Importance of Managing and Accumulating Working Capital</a:t>
            </a:r>
          </a:p>
        </p:txBody>
      </p:sp>
      <p:sp>
        <p:nvSpPr>
          <p:cNvPr id="7171" name="Rectangle 3"/>
          <p:cNvSpPr>
            <a:spLocks noGrp="1" noChangeArrowheads="1"/>
          </p:cNvSpPr>
          <p:nvPr>
            <p:ph type="body" idx="1"/>
          </p:nvPr>
        </p:nvSpPr>
        <p:spPr>
          <a:xfrm>
            <a:off x="877888" y="1863725"/>
            <a:ext cx="7772400" cy="4598988"/>
          </a:xfrm>
          <a:noFill/>
          <a:ln/>
        </p:spPr>
        <p:txBody>
          <a:bodyPr lIns="90488" tIns="44450" rIns="90488" bIns="44450"/>
          <a:lstStyle/>
          <a:p>
            <a:pPr>
              <a:lnSpc>
                <a:spcPct val="90000"/>
              </a:lnSpc>
            </a:pPr>
            <a:r>
              <a:rPr lang="en-US"/>
              <a:t>Working capital is the amount of the firm’s current assets: cash, accounts receivable, marketable securities, inventory and prepaid expenses.</a:t>
            </a:r>
          </a:p>
          <a:p>
            <a:pPr>
              <a:lnSpc>
                <a:spcPct val="90000"/>
              </a:lnSpc>
            </a:pPr>
            <a:r>
              <a:rPr lang="en-US"/>
              <a:t>Managing the level and financing of working capital is necessary:</a:t>
            </a:r>
          </a:p>
          <a:p>
            <a:pPr lvl="1">
              <a:lnSpc>
                <a:spcPct val="90000"/>
              </a:lnSpc>
            </a:pPr>
            <a:r>
              <a:rPr lang="en-US"/>
              <a:t>to keep costs under control (e.g. storage of inventory)</a:t>
            </a:r>
          </a:p>
          <a:p>
            <a:pPr lvl="1">
              <a:lnSpc>
                <a:spcPct val="90000"/>
              </a:lnSpc>
            </a:pPr>
            <a:r>
              <a:rPr lang="en-US"/>
              <a:t>to keep risk levels at an appropriate level (e.g. liquidity)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left)">
                                      <p:cBhvr>
                                        <p:cTn id="7" dur="500"/>
                                        <p:tgtEl>
                                          <p:spTgt spid="7171">
                                            <p:txEl>
                                              <p:pRg st="0" end="0"/>
                                            </p:txEl>
                                          </p:spTgt>
                                        </p:tgtEl>
                                      </p:cBhvr>
                                    </p:animEffect>
                                  </p:childTnLst>
                                  <p:subTnLst>
                                    <p:animClr clrSpc="rgb" dir="cw">
                                      <p:cBhvr override="childStyle">
                                        <p:cTn dur="1" fill="hold" display="0" masterRel="nextClick" afterEffect="1"/>
                                        <p:tgtEl>
                                          <p:spTgt spid="7171">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wipe(left)">
                                      <p:cBhvr>
                                        <p:cTn id="12" dur="500"/>
                                        <p:tgtEl>
                                          <p:spTgt spid="7171">
                                            <p:txEl>
                                              <p:pRg st="1" end="1"/>
                                            </p:txEl>
                                          </p:spTgt>
                                        </p:tgtEl>
                                      </p:cBhvr>
                                    </p:animEffect>
                                  </p:childTnLst>
                                  <p:subTnLst>
                                    <p:animClr clrSpc="rgb" dir="cw">
                                      <p:cBhvr override="childStyle">
                                        <p:cTn dur="1" fill="hold" display="0" masterRel="nextClick" afterEffect="1"/>
                                        <p:tgtEl>
                                          <p:spTgt spid="7171">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wipe(left)">
                                      <p:cBhvr>
                                        <p:cTn id="17" dur="500"/>
                                        <p:tgtEl>
                                          <p:spTgt spid="7171">
                                            <p:txEl>
                                              <p:pRg st="2" end="2"/>
                                            </p:txEl>
                                          </p:spTgt>
                                        </p:tgtEl>
                                      </p:cBhvr>
                                    </p:animEffect>
                                  </p:childTnLst>
                                  <p:subTnLst>
                                    <p:animClr clrSpc="rgb" dir="cw">
                                      <p:cBhvr override="childStyle">
                                        <p:cTn dur="1" fill="hold" display="0" masterRel="nextClick" afterEffect="1"/>
                                        <p:tgtEl>
                                          <p:spTgt spid="7171">
                                            <p:txEl>
                                              <p:pRg st="2" end="2"/>
                                            </p:txEl>
                                          </p:spTgt>
                                        </p:tgtEl>
                                        <p:attrNameLst>
                                          <p:attrName>ppt_c</p:attrName>
                                        </p:attrNameLst>
                                      </p:cBhvr>
                                      <p:to>
                                        <a:schemeClr val="folHlink"/>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wipe(left)">
                                      <p:cBhvr>
                                        <p:cTn id="22" dur="500"/>
                                        <p:tgtEl>
                                          <p:spTgt spid="7171">
                                            <p:txEl>
                                              <p:pRg st="3" end="3"/>
                                            </p:txEl>
                                          </p:spTgt>
                                        </p:tgtEl>
                                      </p:cBhvr>
                                    </p:animEffect>
                                  </p:childTnLst>
                                  <p:subTnLst>
                                    <p:animClr clrSpc="rgb" dir="cw">
                                      <p:cBhvr override="childStyle">
                                        <p:cTn dur="1" fill="hold" display="0" masterRel="nextClick" afterEffect="1"/>
                                        <p:tgtEl>
                                          <p:spTgt spid="7171">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C08AB60A-C864-4231-AE5C-E9066280AC79}" type="slidenum">
              <a:rPr lang="en-US"/>
              <a:pPr/>
              <a:t>30</a:t>
            </a:fld>
            <a:endParaRPr lang="en-US"/>
          </a:p>
        </p:txBody>
      </p:sp>
      <p:sp>
        <p:nvSpPr>
          <p:cNvPr id="13314" name="Rectangle 2"/>
          <p:cNvSpPr>
            <a:spLocks noGrp="1" noChangeArrowheads="1"/>
          </p:cNvSpPr>
          <p:nvPr>
            <p:ph type="title"/>
          </p:nvPr>
        </p:nvSpPr>
        <p:spPr>
          <a:xfrm>
            <a:off x="1046163" y="460375"/>
            <a:ext cx="7772400" cy="1103313"/>
          </a:xfrm>
        </p:spPr>
        <p:txBody>
          <a:bodyPr lIns="90488" tIns="44450" rIns="90488" bIns="44450"/>
          <a:lstStyle/>
          <a:p>
            <a:pPr eaLnBrk="1" hangingPunct="1">
              <a:defRPr/>
            </a:pPr>
            <a:r>
              <a:rPr lang="en-US" sz="4000" smtClean="0"/>
              <a:t>The Miller-Orr Model</a:t>
            </a:r>
            <a:br>
              <a:rPr lang="en-US" sz="4000" smtClean="0"/>
            </a:br>
            <a:r>
              <a:rPr lang="en-US" sz="4000" smtClean="0"/>
              <a:t>	- Target Cash Balance (Z)</a:t>
            </a:r>
          </a:p>
        </p:txBody>
      </p:sp>
      <p:grpSp>
        <p:nvGrpSpPr>
          <p:cNvPr id="2" name="Group 8"/>
          <p:cNvGrpSpPr>
            <a:grpSpLocks/>
          </p:cNvGrpSpPr>
          <p:nvPr/>
        </p:nvGrpSpPr>
        <p:grpSpPr bwMode="auto">
          <a:xfrm>
            <a:off x="2424113" y="2347913"/>
            <a:ext cx="4414837" cy="1201737"/>
            <a:chOff x="1527" y="1479"/>
            <a:chExt cx="2781" cy="757"/>
          </a:xfrm>
        </p:grpSpPr>
        <p:sp>
          <p:nvSpPr>
            <p:cNvPr id="12294" name="Rectangle 3"/>
            <p:cNvSpPr>
              <a:spLocks noChangeArrowheads="1"/>
            </p:cNvSpPr>
            <p:nvPr/>
          </p:nvSpPr>
          <p:spPr bwMode="auto">
            <a:xfrm>
              <a:off x="2391" y="1566"/>
              <a:ext cx="1308" cy="670"/>
            </a:xfrm>
            <a:prstGeom prst="rect">
              <a:avLst/>
            </a:prstGeom>
            <a:noFill/>
            <a:ln w="12700">
              <a:noFill/>
              <a:miter lim="800000"/>
              <a:headEnd/>
              <a:tailEnd/>
            </a:ln>
          </p:spPr>
          <p:txBody>
            <a:bodyPr wrap="none" lIns="90488" tIns="44450" rIns="90488" bIns="44450">
              <a:spAutoFit/>
            </a:bodyPr>
            <a:lstStyle/>
            <a:p>
              <a:r>
                <a:rPr lang="en-US" sz="3200" u="sng">
                  <a:latin typeface="Arial" charset="0"/>
                </a:rPr>
                <a:t>3 x TC x V</a:t>
              </a:r>
              <a:endParaRPr lang="en-US" sz="3200">
                <a:latin typeface="Arial" charset="0"/>
              </a:endParaRPr>
            </a:p>
            <a:p>
              <a:r>
                <a:rPr lang="en-US" sz="3200">
                  <a:latin typeface="Arial" charset="0"/>
                </a:rPr>
                <a:t>    4 x r</a:t>
              </a:r>
            </a:p>
          </p:txBody>
        </p:sp>
        <p:sp>
          <p:nvSpPr>
            <p:cNvPr id="12295" name="Rectangle 4"/>
            <p:cNvSpPr>
              <a:spLocks noChangeArrowheads="1"/>
            </p:cNvSpPr>
            <p:nvPr/>
          </p:nvSpPr>
          <p:spPr bwMode="auto">
            <a:xfrm>
              <a:off x="1527" y="1710"/>
              <a:ext cx="2781" cy="363"/>
            </a:xfrm>
            <a:prstGeom prst="rect">
              <a:avLst/>
            </a:prstGeom>
            <a:noFill/>
            <a:ln w="12700">
              <a:noFill/>
              <a:miter lim="800000"/>
              <a:headEnd/>
              <a:tailEnd/>
            </a:ln>
          </p:spPr>
          <p:txBody>
            <a:bodyPr wrap="none" lIns="90488" tIns="44450" rIns="90488" bIns="44450">
              <a:spAutoFit/>
            </a:bodyPr>
            <a:lstStyle/>
            <a:p>
              <a:r>
                <a:rPr lang="en-US" sz="3200">
                  <a:latin typeface="Arial" charset="0"/>
                </a:rPr>
                <a:t>Z = 				+ L</a:t>
              </a:r>
            </a:p>
          </p:txBody>
        </p:sp>
        <p:sp>
          <p:nvSpPr>
            <p:cNvPr id="12296" name="Freeform 5"/>
            <p:cNvSpPr>
              <a:spLocks/>
            </p:cNvSpPr>
            <p:nvPr/>
          </p:nvSpPr>
          <p:spPr bwMode="auto">
            <a:xfrm>
              <a:off x="2112" y="1536"/>
              <a:ext cx="1633" cy="625"/>
            </a:xfrm>
            <a:custGeom>
              <a:avLst/>
              <a:gdLst>
                <a:gd name="T0" fmla="*/ 0 w 1633"/>
                <a:gd name="T1" fmla="*/ 384 h 625"/>
                <a:gd name="T2" fmla="*/ 96 w 1633"/>
                <a:gd name="T3" fmla="*/ 336 h 625"/>
                <a:gd name="T4" fmla="*/ 192 w 1633"/>
                <a:gd name="T5" fmla="*/ 624 h 625"/>
                <a:gd name="T6" fmla="*/ 288 w 1633"/>
                <a:gd name="T7" fmla="*/ 0 h 625"/>
                <a:gd name="T8" fmla="*/ 1632 w 1633"/>
                <a:gd name="T9" fmla="*/ 0 h 625"/>
                <a:gd name="T10" fmla="*/ 0 60000 65536"/>
                <a:gd name="T11" fmla="*/ 0 60000 65536"/>
                <a:gd name="T12" fmla="*/ 0 60000 65536"/>
                <a:gd name="T13" fmla="*/ 0 60000 65536"/>
                <a:gd name="T14" fmla="*/ 0 60000 65536"/>
                <a:gd name="T15" fmla="*/ 0 w 1633"/>
                <a:gd name="T16" fmla="*/ 0 h 625"/>
                <a:gd name="T17" fmla="*/ 1633 w 1633"/>
                <a:gd name="T18" fmla="*/ 625 h 625"/>
              </a:gdLst>
              <a:ahLst/>
              <a:cxnLst>
                <a:cxn ang="T10">
                  <a:pos x="T0" y="T1"/>
                </a:cxn>
                <a:cxn ang="T11">
                  <a:pos x="T2" y="T3"/>
                </a:cxn>
                <a:cxn ang="T12">
                  <a:pos x="T4" y="T5"/>
                </a:cxn>
                <a:cxn ang="T13">
                  <a:pos x="T6" y="T7"/>
                </a:cxn>
                <a:cxn ang="T14">
                  <a:pos x="T8" y="T9"/>
                </a:cxn>
              </a:cxnLst>
              <a:rect l="T15" t="T16" r="T17" b="T18"/>
              <a:pathLst>
                <a:path w="1633" h="625">
                  <a:moveTo>
                    <a:pt x="0" y="384"/>
                  </a:moveTo>
                  <a:lnTo>
                    <a:pt x="96" y="336"/>
                  </a:lnTo>
                  <a:lnTo>
                    <a:pt x="192" y="624"/>
                  </a:lnTo>
                  <a:lnTo>
                    <a:pt x="288" y="0"/>
                  </a:lnTo>
                  <a:lnTo>
                    <a:pt x="1632" y="0"/>
                  </a:lnTo>
                </a:path>
              </a:pathLst>
            </a:custGeom>
            <a:noFill/>
            <a:ln w="12700" cap="rnd" cmpd="sng">
              <a:solidFill>
                <a:schemeClr val="tx1"/>
              </a:solidFill>
              <a:prstDash val="solid"/>
              <a:round/>
              <a:headEnd type="none" w="med" len="med"/>
              <a:tailEnd type="none" w="med" len="med"/>
            </a:ln>
          </p:spPr>
          <p:txBody>
            <a:bodyPr/>
            <a:lstStyle/>
            <a:p>
              <a:endParaRPr lang="en-US"/>
            </a:p>
          </p:txBody>
        </p:sp>
        <p:sp>
          <p:nvSpPr>
            <p:cNvPr id="12297" name="Rectangle 6"/>
            <p:cNvSpPr>
              <a:spLocks noChangeArrowheads="1"/>
            </p:cNvSpPr>
            <p:nvPr/>
          </p:nvSpPr>
          <p:spPr bwMode="auto">
            <a:xfrm>
              <a:off x="2103" y="1479"/>
              <a:ext cx="221" cy="286"/>
            </a:xfrm>
            <a:prstGeom prst="rect">
              <a:avLst/>
            </a:prstGeom>
            <a:noFill/>
            <a:ln w="12700">
              <a:noFill/>
              <a:miter lim="800000"/>
              <a:headEnd/>
              <a:tailEnd/>
            </a:ln>
          </p:spPr>
          <p:txBody>
            <a:bodyPr wrap="none" lIns="90488" tIns="44450" rIns="90488" bIns="44450">
              <a:spAutoFit/>
            </a:bodyPr>
            <a:lstStyle/>
            <a:p>
              <a:r>
                <a:rPr lang="en-US" sz="2400">
                  <a:latin typeface="Arial" charset="0"/>
                </a:rPr>
                <a:t>3</a:t>
              </a:r>
            </a:p>
          </p:txBody>
        </p:sp>
      </p:grpSp>
      <p:sp>
        <p:nvSpPr>
          <p:cNvPr id="13319" name="Rectangle 7"/>
          <p:cNvSpPr>
            <a:spLocks noChangeArrowheads="1"/>
          </p:cNvSpPr>
          <p:nvPr/>
        </p:nvSpPr>
        <p:spPr bwMode="auto">
          <a:xfrm>
            <a:off x="1357313" y="3825875"/>
            <a:ext cx="6761162" cy="2651125"/>
          </a:xfrm>
          <a:prstGeom prst="rect">
            <a:avLst/>
          </a:prstGeom>
          <a:noFill/>
          <a:ln w="12700">
            <a:noFill/>
            <a:miter lim="800000"/>
            <a:headEnd/>
            <a:tailEnd/>
          </a:ln>
        </p:spPr>
        <p:txBody>
          <a:bodyPr wrap="none" lIns="90488" tIns="44450" rIns="90488" bIns="44450">
            <a:spAutoFit/>
          </a:bodyPr>
          <a:lstStyle/>
          <a:p>
            <a:r>
              <a:rPr lang="en-US" sz="2800">
                <a:latin typeface="Arial" charset="0"/>
              </a:rPr>
              <a:t>where:  TC = transaction cost of buying</a:t>
            </a:r>
          </a:p>
          <a:p>
            <a:r>
              <a:rPr lang="en-US" sz="2800">
                <a:latin typeface="Arial" charset="0"/>
              </a:rPr>
              <a:t>		    or selling securities</a:t>
            </a:r>
          </a:p>
          <a:p>
            <a:r>
              <a:rPr lang="en-US" sz="2800">
                <a:latin typeface="Arial" charset="0"/>
              </a:rPr>
              <a:t>	     V   = variance of daily cash flows</a:t>
            </a:r>
          </a:p>
          <a:p>
            <a:r>
              <a:rPr lang="en-US" sz="2800">
                <a:latin typeface="Arial" charset="0"/>
              </a:rPr>
              <a:t>	     r    = return on short-term </a:t>
            </a:r>
          </a:p>
          <a:p>
            <a:r>
              <a:rPr lang="en-US" sz="2800">
                <a:latin typeface="Arial" charset="0"/>
              </a:rPr>
              <a:t>		    investments</a:t>
            </a:r>
          </a:p>
          <a:p>
            <a:r>
              <a:rPr lang="en-US" sz="2800">
                <a:latin typeface="Arial" charset="0"/>
              </a:rPr>
              <a:t>	     L   = minimum cash requirement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9"/>
                                        </p:tgtEl>
                                        <p:attrNameLst>
                                          <p:attrName>style.visibility</p:attrName>
                                        </p:attrNameLst>
                                      </p:cBhvr>
                                      <p:to>
                                        <p:strVal val="visible"/>
                                      </p:to>
                                    </p:set>
                                    <p:animEffect transition="in" filter="wipe(left)">
                                      <p:cBhvr>
                                        <p:cTn id="12" dur="500"/>
                                        <p:tgtEl>
                                          <p:spTgt spid="13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B0FE307-5813-4B43-AFA8-68F9595D848E}" type="slidenum">
              <a:rPr lang="en-US"/>
              <a:pPr/>
              <a:t>31</a:t>
            </a:fld>
            <a:endParaRPr lang="en-US"/>
          </a:p>
        </p:txBody>
      </p:sp>
      <p:sp>
        <p:nvSpPr>
          <p:cNvPr id="15370" name="Rectangle 10"/>
          <p:cNvSpPr>
            <a:spLocks noGrp="1" noChangeArrowheads="1"/>
          </p:cNvSpPr>
          <p:nvPr>
            <p:ph type="body" idx="1"/>
          </p:nvPr>
        </p:nvSpPr>
        <p:spPr>
          <a:xfrm>
            <a:off x="841375" y="2525713"/>
            <a:ext cx="7543800" cy="4114800"/>
          </a:xfrm>
        </p:spPr>
        <p:txBody>
          <a:bodyPr/>
          <a:lstStyle/>
          <a:p>
            <a:pPr eaLnBrk="1" hangingPunct="1">
              <a:buFont typeface="Wingdings" pitchFamily="2" charset="2"/>
              <a:buNone/>
              <a:defRPr/>
            </a:pPr>
            <a:r>
              <a:rPr lang="en-US" i="1" smtClean="0">
                <a:solidFill>
                  <a:srgbClr val="FF9900"/>
                </a:solidFill>
              </a:rPr>
              <a:t>Example:</a:t>
            </a:r>
            <a:r>
              <a:rPr lang="en-US" smtClean="0"/>
              <a:t>  </a:t>
            </a:r>
            <a:r>
              <a:rPr lang="en-US" sz="2800" smtClean="0"/>
              <a:t>Suppose that short-term securities yield 5% per year  (r) and it costs the firm $50 each time it buys or sells securities (TC). The variance of cash flows is $100,000 (V) and your bank requires $1,000 minimum checking account balance (L).</a:t>
            </a:r>
          </a:p>
        </p:txBody>
      </p:sp>
      <p:sp>
        <p:nvSpPr>
          <p:cNvPr id="15372" name="Rectangle 12"/>
          <p:cNvSpPr>
            <a:spLocks noGrp="1" noChangeArrowheads="1"/>
          </p:cNvSpPr>
          <p:nvPr>
            <p:ph type="title"/>
          </p:nvPr>
        </p:nvSpPr>
        <p:spPr>
          <a:xfrm>
            <a:off x="993775" y="428625"/>
            <a:ext cx="7772400" cy="1143000"/>
          </a:xfrm>
        </p:spPr>
        <p:txBody>
          <a:bodyPr lIns="90488" tIns="44450" rIns="90488" bIns="44450"/>
          <a:lstStyle/>
          <a:p>
            <a:pPr eaLnBrk="1" hangingPunct="1">
              <a:defRPr/>
            </a:pPr>
            <a:r>
              <a:rPr lang="en-US" sz="4000" smtClean="0"/>
              <a:t>The Miller-Orr Model</a:t>
            </a:r>
            <a:br>
              <a:rPr lang="en-US" sz="4000" smtClean="0"/>
            </a:br>
            <a:r>
              <a:rPr lang="en-US" sz="4000" smtClean="0"/>
              <a:t>	- Target Cash Balance (Z)</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70">
                                            <p:txEl>
                                              <p:pRg st="0" end="0"/>
                                            </p:txEl>
                                          </p:spTgt>
                                        </p:tgtEl>
                                        <p:attrNameLst>
                                          <p:attrName>style.visibility</p:attrName>
                                        </p:attrNameLst>
                                      </p:cBhvr>
                                      <p:to>
                                        <p:strVal val="visible"/>
                                      </p:to>
                                    </p:set>
                                    <p:animEffect transition="in" filter="wipe(left)">
                                      <p:cBhvr>
                                        <p:cTn id="7" dur="500"/>
                                        <p:tgtEl>
                                          <p:spTgt spid="153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0" grpId="0" build="p" autoUpdateAnimBg="0" advAuto="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D3DC52DA-74AE-416E-9B61-CBE4B7FAB614}" type="slidenum">
              <a:rPr lang="en-US"/>
              <a:pPr/>
              <a:t>32</a:t>
            </a:fld>
            <a:endParaRPr lang="en-US"/>
          </a:p>
        </p:txBody>
      </p:sp>
      <p:sp>
        <p:nvSpPr>
          <p:cNvPr id="61442" name="Rectangle 2"/>
          <p:cNvSpPr>
            <a:spLocks noGrp="1" noChangeArrowheads="1"/>
          </p:cNvSpPr>
          <p:nvPr>
            <p:ph type="title"/>
          </p:nvPr>
        </p:nvSpPr>
        <p:spPr>
          <a:xfrm>
            <a:off x="776288" y="304800"/>
            <a:ext cx="7834312" cy="1431925"/>
          </a:xfrm>
        </p:spPr>
        <p:txBody>
          <a:bodyPr/>
          <a:lstStyle/>
          <a:p>
            <a:pPr eaLnBrk="1" hangingPunct="1">
              <a:defRPr/>
            </a:pPr>
            <a:r>
              <a:rPr lang="en-US" sz="4000" smtClean="0"/>
              <a:t>The Miller-Orr Model</a:t>
            </a:r>
            <a:br>
              <a:rPr lang="en-US" sz="4000" smtClean="0"/>
            </a:br>
            <a:r>
              <a:rPr lang="en-US" sz="4000" smtClean="0"/>
              <a:t>	- Target Cash Balance (Z)</a:t>
            </a:r>
          </a:p>
        </p:txBody>
      </p:sp>
      <p:sp>
        <p:nvSpPr>
          <p:cNvPr id="61443" name="Rectangle 3"/>
          <p:cNvSpPr>
            <a:spLocks noGrp="1" noChangeArrowheads="1"/>
          </p:cNvSpPr>
          <p:nvPr>
            <p:ph type="body" idx="1"/>
          </p:nvPr>
        </p:nvSpPr>
        <p:spPr/>
        <p:txBody>
          <a:bodyPr/>
          <a:lstStyle/>
          <a:p>
            <a:pPr eaLnBrk="1" hangingPunct="1">
              <a:defRPr/>
            </a:pPr>
            <a:r>
              <a:rPr lang="en-US" smtClean="0"/>
              <a:t>Example</a:t>
            </a:r>
          </a:p>
        </p:txBody>
      </p:sp>
      <p:grpSp>
        <p:nvGrpSpPr>
          <p:cNvPr id="2" name="Group 4"/>
          <p:cNvGrpSpPr>
            <a:grpSpLocks/>
          </p:cNvGrpSpPr>
          <p:nvPr/>
        </p:nvGrpSpPr>
        <p:grpSpPr bwMode="auto">
          <a:xfrm>
            <a:off x="1958975" y="3111500"/>
            <a:ext cx="5286375" cy="1550988"/>
            <a:chOff x="1527" y="2679"/>
            <a:chExt cx="3330" cy="977"/>
          </a:xfrm>
        </p:grpSpPr>
        <p:sp>
          <p:nvSpPr>
            <p:cNvPr id="14342" name="Rectangle 5"/>
            <p:cNvSpPr>
              <a:spLocks noChangeArrowheads="1"/>
            </p:cNvSpPr>
            <p:nvPr/>
          </p:nvSpPr>
          <p:spPr bwMode="auto">
            <a:xfrm>
              <a:off x="2391" y="2823"/>
              <a:ext cx="1534" cy="516"/>
            </a:xfrm>
            <a:prstGeom prst="rect">
              <a:avLst/>
            </a:prstGeom>
            <a:noFill/>
            <a:ln w="12700">
              <a:noFill/>
              <a:miter lim="800000"/>
              <a:headEnd/>
              <a:tailEnd/>
            </a:ln>
          </p:spPr>
          <p:txBody>
            <a:bodyPr wrap="none" lIns="90488" tIns="44450" rIns="90488" bIns="44450">
              <a:spAutoFit/>
            </a:bodyPr>
            <a:lstStyle/>
            <a:p>
              <a:r>
                <a:rPr lang="en-US" sz="2400" u="sng">
                  <a:latin typeface="Arial" charset="0"/>
                </a:rPr>
                <a:t>3 x 50 x 100,000</a:t>
              </a:r>
              <a:endParaRPr lang="en-US" sz="2400">
                <a:latin typeface="Arial" charset="0"/>
              </a:endParaRPr>
            </a:p>
            <a:p>
              <a:r>
                <a:rPr lang="en-US" sz="2400">
                  <a:latin typeface="Arial" charset="0"/>
                </a:rPr>
                <a:t>    4 x .05/365</a:t>
              </a:r>
            </a:p>
          </p:txBody>
        </p:sp>
        <p:sp>
          <p:nvSpPr>
            <p:cNvPr id="14343" name="Rectangle 6"/>
            <p:cNvSpPr>
              <a:spLocks noChangeArrowheads="1"/>
            </p:cNvSpPr>
            <p:nvPr/>
          </p:nvSpPr>
          <p:spPr bwMode="auto">
            <a:xfrm>
              <a:off x="1527" y="2910"/>
              <a:ext cx="3330" cy="746"/>
            </a:xfrm>
            <a:prstGeom prst="rect">
              <a:avLst/>
            </a:prstGeom>
            <a:noFill/>
            <a:ln w="12700">
              <a:noFill/>
              <a:miter lim="800000"/>
              <a:headEnd/>
              <a:tailEnd/>
            </a:ln>
          </p:spPr>
          <p:txBody>
            <a:bodyPr wrap="none" lIns="90488" tIns="44450" rIns="90488" bIns="44450">
              <a:spAutoFit/>
            </a:bodyPr>
            <a:lstStyle/>
            <a:p>
              <a:r>
                <a:rPr lang="en-US" sz="2400">
                  <a:latin typeface="Arial" charset="0"/>
                </a:rPr>
                <a:t>Z = 				   + $1,000</a:t>
              </a:r>
            </a:p>
            <a:p>
              <a:endParaRPr lang="en-US" sz="2400">
                <a:latin typeface="Arial" charset="0"/>
              </a:endParaRPr>
            </a:p>
            <a:p>
              <a:r>
                <a:rPr lang="en-US" sz="2400">
                  <a:latin typeface="Arial" charset="0"/>
                </a:rPr>
                <a:t>   =  $3,014 + $1,000 = $4,014</a:t>
              </a:r>
            </a:p>
          </p:txBody>
        </p:sp>
        <p:sp>
          <p:nvSpPr>
            <p:cNvPr id="14344" name="Freeform 7"/>
            <p:cNvSpPr>
              <a:spLocks/>
            </p:cNvSpPr>
            <p:nvPr/>
          </p:nvSpPr>
          <p:spPr bwMode="auto">
            <a:xfrm>
              <a:off x="2112" y="2736"/>
              <a:ext cx="1633" cy="625"/>
            </a:xfrm>
            <a:custGeom>
              <a:avLst/>
              <a:gdLst>
                <a:gd name="T0" fmla="*/ 0 w 1633"/>
                <a:gd name="T1" fmla="*/ 384 h 625"/>
                <a:gd name="T2" fmla="*/ 96 w 1633"/>
                <a:gd name="T3" fmla="*/ 336 h 625"/>
                <a:gd name="T4" fmla="*/ 192 w 1633"/>
                <a:gd name="T5" fmla="*/ 624 h 625"/>
                <a:gd name="T6" fmla="*/ 288 w 1633"/>
                <a:gd name="T7" fmla="*/ 0 h 625"/>
                <a:gd name="T8" fmla="*/ 1632 w 1633"/>
                <a:gd name="T9" fmla="*/ 0 h 625"/>
                <a:gd name="T10" fmla="*/ 0 60000 65536"/>
                <a:gd name="T11" fmla="*/ 0 60000 65536"/>
                <a:gd name="T12" fmla="*/ 0 60000 65536"/>
                <a:gd name="T13" fmla="*/ 0 60000 65536"/>
                <a:gd name="T14" fmla="*/ 0 60000 65536"/>
                <a:gd name="T15" fmla="*/ 0 w 1633"/>
                <a:gd name="T16" fmla="*/ 0 h 625"/>
                <a:gd name="T17" fmla="*/ 1633 w 1633"/>
                <a:gd name="T18" fmla="*/ 625 h 625"/>
              </a:gdLst>
              <a:ahLst/>
              <a:cxnLst>
                <a:cxn ang="T10">
                  <a:pos x="T0" y="T1"/>
                </a:cxn>
                <a:cxn ang="T11">
                  <a:pos x="T2" y="T3"/>
                </a:cxn>
                <a:cxn ang="T12">
                  <a:pos x="T4" y="T5"/>
                </a:cxn>
                <a:cxn ang="T13">
                  <a:pos x="T6" y="T7"/>
                </a:cxn>
                <a:cxn ang="T14">
                  <a:pos x="T8" y="T9"/>
                </a:cxn>
              </a:cxnLst>
              <a:rect l="T15" t="T16" r="T17" b="T18"/>
              <a:pathLst>
                <a:path w="1633" h="625">
                  <a:moveTo>
                    <a:pt x="0" y="384"/>
                  </a:moveTo>
                  <a:lnTo>
                    <a:pt x="96" y="336"/>
                  </a:lnTo>
                  <a:lnTo>
                    <a:pt x="192" y="624"/>
                  </a:lnTo>
                  <a:lnTo>
                    <a:pt x="288" y="0"/>
                  </a:lnTo>
                  <a:lnTo>
                    <a:pt x="1632" y="0"/>
                  </a:lnTo>
                </a:path>
              </a:pathLst>
            </a:custGeom>
            <a:noFill/>
            <a:ln w="12700" cap="rnd" cmpd="sng">
              <a:solidFill>
                <a:schemeClr val="tx1"/>
              </a:solidFill>
              <a:prstDash val="solid"/>
              <a:round/>
              <a:headEnd type="none" w="med" len="med"/>
              <a:tailEnd type="none" w="med" len="med"/>
            </a:ln>
          </p:spPr>
          <p:txBody>
            <a:bodyPr/>
            <a:lstStyle/>
            <a:p>
              <a:endParaRPr lang="en-US"/>
            </a:p>
          </p:txBody>
        </p:sp>
        <p:sp>
          <p:nvSpPr>
            <p:cNvPr id="14345" name="Rectangle 8"/>
            <p:cNvSpPr>
              <a:spLocks noChangeArrowheads="1"/>
            </p:cNvSpPr>
            <p:nvPr/>
          </p:nvSpPr>
          <p:spPr bwMode="auto">
            <a:xfrm>
              <a:off x="2103" y="2679"/>
              <a:ext cx="221" cy="286"/>
            </a:xfrm>
            <a:prstGeom prst="rect">
              <a:avLst/>
            </a:prstGeom>
            <a:noFill/>
            <a:ln w="12700">
              <a:noFill/>
              <a:miter lim="800000"/>
              <a:headEnd/>
              <a:tailEnd/>
            </a:ln>
          </p:spPr>
          <p:txBody>
            <a:bodyPr wrap="none" lIns="90488" tIns="44450" rIns="90488" bIns="44450">
              <a:spAutoFit/>
            </a:bodyPr>
            <a:lstStyle/>
            <a:p>
              <a:r>
                <a:rPr lang="en-US" sz="2400">
                  <a:latin typeface="Arial" charset="0"/>
                </a:rPr>
                <a:t>3</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E926D75-7446-4285-AD0D-5CFA04EB177F}" type="slidenum">
              <a:rPr lang="en-US"/>
              <a:pPr/>
              <a:t>33</a:t>
            </a:fld>
            <a:endParaRPr lang="en-US"/>
          </a:p>
        </p:txBody>
      </p:sp>
      <p:sp>
        <p:nvSpPr>
          <p:cNvPr id="16390" name="Rectangle 6"/>
          <p:cNvSpPr>
            <a:spLocks noGrp="1" noChangeArrowheads="1"/>
          </p:cNvSpPr>
          <p:nvPr>
            <p:ph type="title"/>
          </p:nvPr>
        </p:nvSpPr>
        <p:spPr/>
        <p:txBody>
          <a:bodyPr/>
          <a:lstStyle/>
          <a:p>
            <a:pPr eaLnBrk="1" hangingPunct="1">
              <a:defRPr/>
            </a:pPr>
            <a:r>
              <a:rPr lang="en-US" smtClean="0"/>
              <a:t>The Miller-Orr Mode</a:t>
            </a:r>
            <a:br>
              <a:rPr lang="en-US" smtClean="0"/>
            </a:br>
            <a:r>
              <a:rPr lang="en-US" smtClean="0"/>
              <a:t>	- Upper Limit</a:t>
            </a:r>
          </a:p>
        </p:txBody>
      </p:sp>
      <p:sp>
        <p:nvSpPr>
          <p:cNvPr id="16391" name="Rectangle 7"/>
          <p:cNvSpPr>
            <a:spLocks noGrp="1" noChangeArrowheads="1"/>
          </p:cNvSpPr>
          <p:nvPr>
            <p:ph type="body" idx="1"/>
          </p:nvPr>
        </p:nvSpPr>
        <p:spPr/>
        <p:txBody>
          <a:bodyPr/>
          <a:lstStyle/>
          <a:p>
            <a:pPr eaLnBrk="1" hangingPunct="1">
              <a:defRPr/>
            </a:pPr>
            <a:r>
              <a:rPr lang="en-US" sz="2800" smtClean="0"/>
              <a:t>The upper limit for the cash account (H) is determined by the equation:</a:t>
            </a:r>
            <a:br>
              <a:rPr lang="en-US" sz="2800" smtClean="0"/>
            </a:br>
            <a:r>
              <a:rPr lang="en-US" sz="2800" smtClean="0"/>
              <a:t>		H = 3Z  -  2L</a:t>
            </a:r>
            <a:br>
              <a:rPr lang="en-US" sz="2800" smtClean="0"/>
            </a:br>
            <a:r>
              <a:rPr lang="en-US" sz="2800" smtClean="0"/>
              <a:t>	where:</a:t>
            </a:r>
            <a:br>
              <a:rPr lang="en-US" sz="2800" smtClean="0"/>
            </a:br>
            <a:r>
              <a:rPr lang="en-US" sz="2800" smtClean="0"/>
              <a:t>	Z = Target cash balance</a:t>
            </a:r>
            <a:br>
              <a:rPr lang="en-US" sz="2800" smtClean="0"/>
            </a:br>
            <a:r>
              <a:rPr lang="en-US" sz="2800" smtClean="0"/>
              <a:t>	L = Lower limit</a:t>
            </a:r>
          </a:p>
          <a:p>
            <a:pPr eaLnBrk="1" hangingPunct="1">
              <a:defRPr/>
            </a:pPr>
            <a:r>
              <a:rPr lang="en-US" sz="2800" smtClean="0"/>
              <a:t>In the previous example:</a:t>
            </a:r>
            <a:br>
              <a:rPr lang="en-US" sz="2800" smtClean="0"/>
            </a:br>
            <a:r>
              <a:rPr lang="en-US" sz="2800" smtClean="0"/>
              <a:t>	H = 3 ($4,014) - 2($1,000) = $10,042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91">
                                            <p:txEl>
                                              <p:pRg st="0" end="0"/>
                                            </p:txEl>
                                          </p:spTgt>
                                        </p:tgtEl>
                                        <p:attrNameLst>
                                          <p:attrName>style.visibility</p:attrName>
                                        </p:attrNameLst>
                                      </p:cBhvr>
                                      <p:to>
                                        <p:strVal val="visible"/>
                                      </p:to>
                                    </p:set>
                                    <p:animEffect transition="in" filter="wipe(left)">
                                      <p:cBhvr>
                                        <p:cTn id="7" dur="500"/>
                                        <p:tgtEl>
                                          <p:spTgt spid="16391">
                                            <p:txEl>
                                              <p:pRg st="0" end="0"/>
                                            </p:txEl>
                                          </p:spTgt>
                                        </p:tgtEl>
                                      </p:cBhvr>
                                    </p:animEffect>
                                  </p:childTnLst>
                                  <p:subTnLst>
                                    <p:animClr>
                                      <p:cBhvr override="childStyle">
                                        <p:cTn dur="1" fill="hold" display="0" masterRel="nextClick" afterEffect="1"/>
                                        <p:tgtEl>
                                          <p:spTgt spid="16391">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91">
                                            <p:txEl>
                                              <p:pRg st="1" end="1"/>
                                            </p:txEl>
                                          </p:spTgt>
                                        </p:tgtEl>
                                        <p:attrNameLst>
                                          <p:attrName>style.visibility</p:attrName>
                                        </p:attrNameLst>
                                      </p:cBhvr>
                                      <p:to>
                                        <p:strVal val="visible"/>
                                      </p:to>
                                    </p:set>
                                    <p:animEffect transition="in" filter="wipe(left)">
                                      <p:cBhvr>
                                        <p:cTn id="12" dur="500"/>
                                        <p:tgtEl>
                                          <p:spTgt spid="163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2E88EC6-1AAA-4B60-BE4F-82541FE7DE1D}" type="slidenum">
              <a:rPr lang="en-US"/>
              <a:pPr/>
              <a:t>34</a:t>
            </a:fld>
            <a:endParaRPr lang="en-US"/>
          </a:p>
        </p:txBody>
      </p:sp>
      <p:sp>
        <p:nvSpPr>
          <p:cNvPr id="17412" name="Rectangle 4"/>
          <p:cNvSpPr>
            <a:spLocks noGrp="1" noChangeArrowheads="1"/>
          </p:cNvSpPr>
          <p:nvPr>
            <p:ph type="title"/>
          </p:nvPr>
        </p:nvSpPr>
        <p:spPr/>
        <p:txBody>
          <a:bodyPr/>
          <a:lstStyle/>
          <a:p>
            <a:pPr eaLnBrk="1" hangingPunct="1">
              <a:defRPr/>
            </a:pPr>
            <a:r>
              <a:rPr lang="en-US" smtClean="0"/>
              <a:t>Forecasting Cash Needs </a:t>
            </a:r>
            <a:br>
              <a:rPr lang="en-US" smtClean="0"/>
            </a:br>
            <a:r>
              <a:rPr lang="en-US" smtClean="0"/>
              <a:t>	- Cash Budget</a:t>
            </a:r>
          </a:p>
        </p:txBody>
      </p:sp>
      <p:sp>
        <p:nvSpPr>
          <p:cNvPr id="17413" name="Rectangle 5"/>
          <p:cNvSpPr>
            <a:spLocks noGrp="1" noChangeArrowheads="1"/>
          </p:cNvSpPr>
          <p:nvPr>
            <p:ph type="body" idx="1"/>
          </p:nvPr>
        </p:nvSpPr>
        <p:spPr/>
        <p:txBody>
          <a:bodyPr/>
          <a:lstStyle/>
          <a:p>
            <a:pPr eaLnBrk="1" hangingPunct="1">
              <a:defRPr/>
            </a:pPr>
            <a:r>
              <a:rPr lang="en-US" sz="2800" smtClean="0"/>
              <a:t>Used to determine monthly needs and surpluses for cash during the planning period</a:t>
            </a:r>
          </a:p>
          <a:p>
            <a:pPr eaLnBrk="1" hangingPunct="1">
              <a:defRPr/>
            </a:pPr>
            <a:r>
              <a:rPr lang="en-US" sz="2800" smtClean="0"/>
              <a:t>Examines timing of cash inflows and outflows i.e. when checks are written and when deposits are made.</a:t>
            </a:r>
          </a:p>
          <a:p>
            <a:pPr eaLnBrk="1" hangingPunct="1">
              <a:defRPr/>
            </a:pPr>
            <a:r>
              <a:rPr lang="en-US" sz="2800" smtClean="0"/>
              <a:t>Payments to suppliers are typically made some time after shipment is received.</a:t>
            </a:r>
          </a:p>
          <a:p>
            <a:pPr eaLnBrk="1" hangingPunct="1">
              <a:defRPr/>
            </a:pPr>
            <a:r>
              <a:rPr lang="en-US" sz="2800" smtClean="0"/>
              <a:t>Receipts from credit customers are received some time after sale is recorded.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Effect transition="in" filter="wipe(left)">
                                      <p:cBhvr>
                                        <p:cTn id="7" dur="500"/>
                                        <p:tgtEl>
                                          <p:spTgt spid="17413">
                                            <p:txEl>
                                              <p:pRg st="0" end="0"/>
                                            </p:txEl>
                                          </p:spTgt>
                                        </p:tgtEl>
                                      </p:cBhvr>
                                    </p:animEffect>
                                  </p:childTnLst>
                                  <p:subTnLst>
                                    <p:animClr>
                                      <p:cBhvr override="childStyle">
                                        <p:cTn dur="1" fill="hold" display="0" masterRel="nextClick" afterEffect="1"/>
                                        <p:tgtEl>
                                          <p:spTgt spid="17413">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3">
                                            <p:txEl>
                                              <p:pRg st="1" end="1"/>
                                            </p:txEl>
                                          </p:spTgt>
                                        </p:tgtEl>
                                        <p:attrNameLst>
                                          <p:attrName>style.visibility</p:attrName>
                                        </p:attrNameLst>
                                      </p:cBhvr>
                                      <p:to>
                                        <p:strVal val="visible"/>
                                      </p:to>
                                    </p:set>
                                    <p:animEffect transition="in" filter="wipe(left)">
                                      <p:cBhvr>
                                        <p:cTn id="12" dur="500"/>
                                        <p:tgtEl>
                                          <p:spTgt spid="17413">
                                            <p:txEl>
                                              <p:pRg st="1" end="1"/>
                                            </p:txEl>
                                          </p:spTgt>
                                        </p:tgtEl>
                                      </p:cBhvr>
                                    </p:animEffect>
                                  </p:childTnLst>
                                  <p:subTnLst>
                                    <p:animClr>
                                      <p:cBhvr override="childStyle">
                                        <p:cTn dur="1" fill="hold" display="0" masterRel="nextClick" afterEffect="1"/>
                                        <p:tgtEl>
                                          <p:spTgt spid="17413">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3">
                                            <p:txEl>
                                              <p:pRg st="2" end="2"/>
                                            </p:txEl>
                                          </p:spTgt>
                                        </p:tgtEl>
                                        <p:attrNameLst>
                                          <p:attrName>style.visibility</p:attrName>
                                        </p:attrNameLst>
                                      </p:cBhvr>
                                      <p:to>
                                        <p:strVal val="visible"/>
                                      </p:to>
                                    </p:set>
                                    <p:animEffect transition="in" filter="wipe(left)">
                                      <p:cBhvr>
                                        <p:cTn id="17" dur="500"/>
                                        <p:tgtEl>
                                          <p:spTgt spid="17413">
                                            <p:txEl>
                                              <p:pRg st="2" end="2"/>
                                            </p:txEl>
                                          </p:spTgt>
                                        </p:tgtEl>
                                      </p:cBhvr>
                                    </p:animEffect>
                                  </p:childTnLst>
                                  <p:subTnLst>
                                    <p:animClr>
                                      <p:cBhvr override="childStyle">
                                        <p:cTn dur="1" fill="hold" display="0" masterRel="nextClick" afterEffect="1"/>
                                        <p:tgtEl>
                                          <p:spTgt spid="17413">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413">
                                            <p:txEl>
                                              <p:pRg st="3" end="3"/>
                                            </p:txEl>
                                          </p:spTgt>
                                        </p:tgtEl>
                                        <p:attrNameLst>
                                          <p:attrName>style.visibility</p:attrName>
                                        </p:attrNameLst>
                                      </p:cBhvr>
                                      <p:to>
                                        <p:strVal val="visible"/>
                                      </p:to>
                                    </p:set>
                                    <p:animEffect transition="in" filter="wipe(left)">
                                      <p:cBhvr>
                                        <p:cTn id="22" dur="500"/>
                                        <p:tgtEl>
                                          <p:spTgt spid="17413">
                                            <p:txEl>
                                              <p:pRg st="3" end="3"/>
                                            </p:txEl>
                                          </p:spTgt>
                                        </p:tgtEl>
                                      </p:cBhvr>
                                    </p:animEffect>
                                  </p:childTnLst>
                                  <p:subTnLst>
                                    <p:animClr>
                                      <p:cBhvr override="childStyle">
                                        <p:cTn dur="1" fill="hold" display="0" masterRel="nextClick" afterEffect="1"/>
                                        <p:tgtEl>
                                          <p:spTgt spid="17413">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455CE39-413C-42F3-8CFA-089F3D1BD4DD}" type="slidenum">
              <a:rPr lang="en-US"/>
              <a:pPr/>
              <a:t>35</a:t>
            </a:fld>
            <a:endParaRPr lang="en-US"/>
          </a:p>
        </p:txBody>
      </p:sp>
      <p:sp>
        <p:nvSpPr>
          <p:cNvPr id="18437" name="Rectangle 5"/>
          <p:cNvSpPr>
            <a:spLocks noGrp="1" noChangeArrowheads="1"/>
          </p:cNvSpPr>
          <p:nvPr>
            <p:ph type="title"/>
          </p:nvPr>
        </p:nvSpPr>
        <p:spPr/>
        <p:txBody>
          <a:bodyPr/>
          <a:lstStyle/>
          <a:p>
            <a:pPr eaLnBrk="1" hangingPunct="1">
              <a:defRPr/>
            </a:pPr>
            <a:r>
              <a:rPr lang="en-US" smtClean="0"/>
              <a:t>Cash Budget - Problem</a:t>
            </a:r>
          </a:p>
        </p:txBody>
      </p:sp>
      <p:sp>
        <p:nvSpPr>
          <p:cNvPr id="18435" name="Rectangle 3"/>
          <p:cNvSpPr>
            <a:spLocks noChangeArrowheads="1"/>
          </p:cNvSpPr>
          <p:nvPr/>
        </p:nvSpPr>
        <p:spPr bwMode="auto">
          <a:xfrm>
            <a:off x="1200150" y="2087563"/>
            <a:ext cx="6451600" cy="4227512"/>
          </a:xfrm>
          <a:prstGeom prst="rect">
            <a:avLst/>
          </a:prstGeom>
          <a:noFill/>
          <a:ln w="12700">
            <a:noFill/>
            <a:miter lim="800000"/>
            <a:headEnd/>
            <a:tailEnd/>
          </a:ln>
        </p:spPr>
        <p:txBody>
          <a:bodyPr wrap="none" lIns="90488" tIns="44450" rIns="90488" bIns="44450">
            <a:spAutoFit/>
          </a:bodyPr>
          <a:lstStyle/>
          <a:p>
            <a:pPr>
              <a:tabLst>
                <a:tab pos="2111375" algn="l"/>
                <a:tab pos="4914900" algn="l"/>
              </a:tabLst>
            </a:pPr>
            <a:r>
              <a:rPr lang="en-US" sz="2400">
                <a:latin typeface="Arial" charset="0"/>
              </a:rPr>
              <a:t>Rocky Mountain Climbing, Inc. (RMC) has the </a:t>
            </a:r>
          </a:p>
          <a:p>
            <a:pPr>
              <a:tabLst>
                <a:tab pos="2111375" algn="l"/>
                <a:tab pos="4914900" algn="l"/>
              </a:tabLst>
            </a:pPr>
            <a:r>
              <a:rPr lang="en-US" sz="2400">
                <a:latin typeface="Arial" charset="0"/>
              </a:rPr>
              <a:t>following information:</a:t>
            </a:r>
            <a:r>
              <a:rPr lang="en-US" sz="800">
                <a:latin typeface="Arial" charset="0"/>
              </a:rPr>
              <a:t/>
            </a:r>
            <a:br>
              <a:rPr lang="en-US" sz="800">
                <a:latin typeface="Arial" charset="0"/>
              </a:rPr>
            </a:br>
            <a:endParaRPr lang="en-US" sz="800">
              <a:latin typeface="Arial" charset="0"/>
            </a:endParaRPr>
          </a:p>
          <a:p>
            <a:pPr>
              <a:tabLst>
                <a:tab pos="2111375" algn="l"/>
                <a:tab pos="4914900" algn="l"/>
              </a:tabLst>
            </a:pPr>
            <a:r>
              <a:rPr lang="en-US" sz="2400">
                <a:latin typeface="Arial" charset="0"/>
              </a:rPr>
              <a:t>Previous Sales </a:t>
            </a:r>
            <a:br>
              <a:rPr lang="en-US" sz="2400">
                <a:latin typeface="Arial" charset="0"/>
              </a:rPr>
            </a:br>
            <a:r>
              <a:rPr lang="en-US" sz="2400">
                <a:latin typeface="Arial" charset="0"/>
              </a:rPr>
              <a:t>	November 2007	130,000</a:t>
            </a:r>
          </a:p>
          <a:p>
            <a:pPr>
              <a:tabLst>
                <a:tab pos="2111375" algn="l"/>
                <a:tab pos="4914900" algn="l"/>
              </a:tabLst>
            </a:pPr>
            <a:r>
              <a:rPr lang="en-US" sz="2400">
                <a:latin typeface="Arial" charset="0"/>
              </a:rPr>
              <a:t>	December 2007	125,000</a:t>
            </a:r>
          </a:p>
          <a:p>
            <a:pPr>
              <a:tabLst>
                <a:tab pos="2111375" algn="l"/>
                <a:tab pos="4914900" algn="l"/>
              </a:tabLst>
            </a:pPr>
            <a:r>
              <a:rPr lang="en-US" sz="2400">
                <a:latin typeface="Arial" charset="0"/>
              </a:rPr>
              <a:t>Forecast Sales </a:t>
            </a:r>
            <a:br>
              <a:rPr lang="en-US" sz="2400">
                <a:latin typeface="Arial" charset="0"/>
              </a:rPr>
            </a:br>
            <a:r>
              <a:rPr lang="en-US" sz="2400">
                <a:latin typeface="Arial" charset="0"/>
              </a:rPr>
              <a:t>	January 2008	120,000</a:t>
            </a:r>
          </a:p>
          <a:p>
            <a:pPr>
              <a:tabLst>
                <a:tab pos="2111375" algn="l"/>
                <a:tab pos="4914900" algn="l"/>
              </a:tabLst>
            </a:pPr>
            <a:r>
              <a:rPr lang="en-US" sz="2400">
                <a:latin typeface="Arial" charset="0"/>
              </a:rPr>
              <a:t>	February 2008	260,000</a:t>
            </a:r>
          </a:p>
          <a:p>
            <a:pPr>
              <a:tabLst>
                <a:tab pos="2111375" algn="l"/>
                <a:tab pos="4914900" algn="l"/>
              </a:tabLst>
            </a:pPr>
            <a:r>
              <a:rPr lang="en-US" sz="2400">
                <a:latin typeface="Arial" charset="0"/>
              </a:rPr>
              <a:t>	March 2008	140,000</a:t>
            </a:r>
          </a:p>
          <a:p>
            <a:pPr>
              <a:tabLst>
                <a:tab pos="2111375" algn="l"/>
                <a:tab pos="4914900" algn="l"/>
              </a:tabLst>
            </a:pPr>
            <a:r>
              <a:rPr lang="en-US" sz="2400">
                <a:latin typeface="Arial" charset="0"/>
              </a:rPr>
              <a:t>	April 2008	140,000</a:t>
            </a:r>
          </a:p>
          <a:p>
            <a:pPr latinLnBrk="1">
              <a:tabLst>
                <a:tab pos="2111375" algn="l"/>
                <a:tab pos="4914900" algn="l"/>
              </a:tabLst>
            </a:pPr>
            <a:endParaRPr lang="en-US" sz="2400" b="1">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wipe(up)">
                                      <p:cBhvr>
                                        <p:cTn id="7" dur="5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617BEF8-3CD6-44A5-A6E8-62A1F90BC960}" type="slidenum">
              <a:rPr lang="en-US"/>
              <a:pPr/>
              <a:t>36</a:t>
            </a:fld>
            <a:endParaRPr lang="en-US"/>
          </a:p>
        </p:txBody>
      </p:sp>
      <p:sp>
        <p:nvSpPr>
          <p:cNvPr id="19460" name="Rectangle 4"/>
          <p:cNvSpPr>
            <a:spLocks noGrp="1" noChangeArrowheads="1"/>
          </p:cNvSpPr>
          <p:nvPr>
            <p:ph type="title"/>
          </p:nvPr>
        </p:nvSpPr>
        <p:spPr/>
        <p:txBody>
          <a:bodyPr/>
          <a:lstStyle/>
          <a:p>
            <a:pPr eaLnBrk="1" hangingPunct="1">
              <a:defRPr/>
            </a:pPr>
            <a:r>
              <a:rPr lang="en-US" smtClean="0"/>
              <a:t>Cash Budget - Problem</a:t>
            </a:r>
          </a:p>
        </p:txBody>
      </p:sp>
      <p:sp>
        <p:nvSpPr>
          <p:cNvPr id="19459" name="Rectangle 3"/>
          <p:cNvSpPr>
            <a:spLocks noChangeArrowheads="1"/>
          </p:cNvSpPr>
          <p:nvPr/>
        </p:nvSpPr>
        <p:spPr bwMode="auto">
          <a:xfrm>
            <a:off x="1089025" y="2038350"/>
            <a:ext cx="6770688" cy="4470400"/>
          </a:xfrm>
          <a:prstGeom prst="rect">
            <a:avLst/>
          </a:prstGeom>
          <a:noFill/>
          <a:ln w="12700">
            <a:noFill/>
            <a:miter lim="800000"/>
            <a:headEnd/>
            <a:tailEnd/>
          </a:ln>
          <a:effectLst/>
        </p:spPr>
        <p:txBody>
          <a:bodyPr wrap="none" lIns="90488" tIns="44450" rIns="90488" bIns="44450">
            <a:spAutoFit/>
          </a:bodyPr>
          <a:lstStyle/>
          <a:p>
            <a:r>
              <a:rPr lang="en-US" sz="2400">
                <a:latin typeface="Arial" charset="0"/>
              </a:rPr>
              <a:t>Rocky Mountain Climbing, Inc. (RMC) has the </a:t>
            </a:r>
          </a:p>
          <a:p>
            <a:r>
              <a:rPr lang="en-US" sz="2400">
                <a:latin typeface="Arial" charset="0"/>
              </a:rPr>
              <a:t>following information:</a:t>
            </a:r>
          </a:p>
          <a:p>
            <a:r>
              <a:rPr lang="en-US" sz="2400">
                <a:solidFill>
                  <a:srgbClr val="FFFF00"/>
                </a:solidFill>
                <a:effectLst>
                  <a:outerShdw blurRad="38100" dist="38100" dir="2700000" algn="tl">
                    <a:srgbClr val="000000"/>
                  </a:outerShdw>
                </a:effectLst>
                <a:latin typeface="Arial" charset="0"/>
              </a:rPr>
              <a:t>Previous Sales:       November 2007	130,000</a:t>
            </a:r>
          </a:p>
          <a:p>
            <a:r>
              <a:rPr lang="en-US" sz="2400">
                <a:solidFill>
                  <a:srgbClr val="FFFF00"/>
                </a:solidFill>
                <a:effectLst>
                  <a:outerShdw blurRad="38100" dist="38100" dir="2700000" algn="tl">
                    <a:srgbClr val="000000"/>
                  </a:outerShdw>
                </a:effectLst>
                <a:latin typeface="Arial" charset="0"/>
              </a:rPr>
              <a:t>	                      December 2007	125,000</a:t>
            </a:r>
          </a:p>
          <a:p>
            <a:r>
              <a:rPr lang="en-US" sz="2400">
                <a:solidFill>
                  <a:srgbClr val="FFFF00"/>
                </a:solidFill>
                <a:effectLst>
                  <a:outerShdw blurRad="38100" dist="38100" dir="2700000" algn="tl">
                    <a:srgbClr val="000000"/>
                  </a:outerShdw>
                </a:effectLst>
                <a:latin typeface="Arial" charset="0"/>
              </a:rPr>
              <a:t>Forecast sales for:   January 2008	120,000</a:t>
            </a:r>
          </a:p>
          <a:p>
            <a:r>
              <a:rPr lang="en-US" sz="2400">
                <a:solidFill>
                  <a:srgbClr val="FFFF00"/>
                </a:solidFill>
                <a:effectLst>
                  <a:outerShdw blurRad="38100" dist="38100" dir="2700000" algn="tl">
                    <a:srgbClr val="000000"/>
                  </a:outerShdw>
                </a:effectLst>
                <a:latin typeface="Arial" charset="0"/>
              </a:rPr>
              <a:t>			February 2008	260,000</a:t>
            </a:r>
          </a:p>
          <a:p>
            <a:r>
              <a:rPr lang="en-US" sz="2400">
                <a:solidFill>
                  <a:srgbClr val="FFFF00"/>
                </a:solidFill>
                <a:effectLst>
                  <a:outerShdw blurRad="38100" dist="38100" dir="2700000" algn="tl">
                    <a:srgbClr val="000000"/>
                  </a:outerShdw>
                </a:effectLst>
                <a:latin typeface="Arial" charset="0"/>
              </a:rPr>
              <a:t>			March 2008		140,000</a:t>
            </a:r>
          </a:p>
          <a:p>
            <a:r>
              <a:rPr lang="en-US" sz="2400">
                <a:solidFill>
                  <a:srgbClr val="FFFF00"/>
                </a:solidFill>
                <a:effectLst>
                  <a:outerShdw blurRad="38100" dist="38100" dir="2700000" algn="tl">
                    <a:srgbClr val="000000"/>
                  </a:outerShdw>
                </a:effectLst>
                <a:latin typeface="Arial" charset="0"/>
              </a:rPr>
              <a:t>			April 2008		140,000</a:t>
            </a:r>
          </a:p>
          <a:p>
            <a:r>
              <a:rPr lang="en-US" sz="2400">
                <a:latin typeface="Arial" charset="0"/>
              </a:rPr>
              <a:t>Collections :  30% of customers pay cash</a:t>
            </a:r>
          </a:p>
          <a:p>
            <a:r>
              <a:rPr lang="en-US" sz="2400">
                <a:latin typeface="Arial" charset="0"/>
              </a:rPr>
              <a:t>		  50% pay in month after sale</a:t>
            </a:r>
          </a:p>
          <a:p>
            <a:r>
              <a:rPr lang="en-US" sz="2400">
                <a:latin typeface="Arial" charset="0"/>
              </a:rPr>
              <a:t>		  20% pay 2 months after sale</a:t>
            </a:r>
          </a:p>
          <a:p>
            <a:pPr latinLnBrk="1"/>
            <a:endParaRPr lang="en-US" sz="2400" b="1">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wipe(up)">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525093D-EDD2-426D-82BB-D0182CEBDA19}" type="slidenum">
              <a:rPr lang="en-US"/>
              <a:pPr/>
              <a:t>37</a:t>
            </a:fld>
            <a:endParaRPr lang="en-US"/>
          </a:p>
        </p:txBody>
      </p:sp>
      <p:sp>
        <p:nvSpPr>
          <p:cNvPr id="20484" name="Rectangle 4"/>
          <p:cNvSpPr>
            <a:spLocks noGrp="1" noChangeArrowheads="1"/>
          </p:cNvSpPr>
          <p:nvPr>
            <p:ph type="title"/>
          </p:nvPr>
        </p:nvSpPr>
        <p:spPr/>
        <p:txBody>
          <a:bodyPr/>
          <a:lstStyle/>
          <a:p>
            <a:pPr eaLnBrk="1" hangingPunct="1">
              <a:defRPr/>
            </a:pPr>
            <a:r>
              <a:rPr lang="en-US" smtClean="0"/>
              <a:t>Cash Budget - Problem</a:t>
            </a:r>
          </a:p>
        </p:txBody>
      </p:sp>
      <p:sp>
        <p:nvSpPr>
          <p:cNvPr id="20483" name="Rectangle 3"/>
          <p:cNvSpPr>
            <a:spLocks noChangeArrowheads="1"/>
          </p:cNvSpPr>
          <p:nvPr/>
        </p:nvSpPr>
        <p:spPr bwMode="auto">
          <a:xfrm>
            <a:off x="1225550" y="1966913"/>
            <a:ext cx="7294563" cy="4470400"/>
          </a:xfrm>
          <a:prstGeom prst="rect">
            <a:avLst/>
          </a:prstGeom>
          <a:noFill/>
          <a:ln w="12700">
            <a:noFill/>
            <a:miter lim="800000"/>
            <a:headEnd/>
            <a:tailEnd/>
          </a:ln>
        </p:spPr>
        <p:txBody>
          <a:bodyPr wrap="none" lIns="90488" tIns="44450" rIns="90488" bIns="44450">
            <a:spAutoFit/>
          </a:bodyPr>
          <a:lstStyle/>
          <a:p>
            <a:r>
              <a:rPr lang="en-US" sz="2400">
                <a:latin typeface="Arial" charset="0"/>
              </a:rPr>
              <a:t>Other information for RMC Cash Budget:</a:t>
            </a:r>
          </a:p>
          <a:p>
            <a:endParaRPr lang="en-US" sz="2400">
              <a:latin typeface="Arial" charset="0"/>
            </a:endParaRPr>
          </a:p>
          <a:p>
            <a:r>
              <a:rPr lang="en-US" sz="2400">
                <a:latin typeface="Arial" charset="0"/>
              </a:rPr>
              <a:t>	Purchases of inventory are 75% of sales</a:t>
            </a:r>
          </a:p>
          <a:p>
            <a:r>
              <a:rPr lang="en-US" sz="2400">
                <a:latin typeface="Arial" charset="0"/>
              </a:rPr>
              <a:t>		and are made 2 months before sale</a:t>
            </a:r>
          </a:p>
          <a:p>
            <a:r>
              <a:rPr lang="en-US" sz="2400">
                <a:latin typeface="Arial" charset="0"/>
              </a:rPr>
              <a:t>		and are paid for 1 month after delivery</a:t>
            </a:r>
          </a:p>
          <a:p>
            <a:endParaRPr lang="en-US" sz="2400">
              <a:latin typeface="Arial" charset="0"/>
            </a:endParaRPr>
          </a:p>
          <a:p>
            <a:r>
              <a:rPr lang="en-US" sz="2400">
                <a:latin typeface="Arial" charset="0"/>
              </a:rPr>
              <a:t>	Other expenses      $14,000 per month</a:t>
            </a:r>
          </a:p>
          <a:p>
            <a:r>
              <a:rPr lang="en-US" sz="2400">
                <a:latin typeface="Arial" charset="0"/>
              </a:rPr>
              <a:t>	Taxes			$10,000 due in March</a:t>
            </a:r>
          </a:p>
          <a:p>
            <a:r>
              <a:rPr lang="en-US" sz="2400">
                <a:latin typeface="Arial" charset="0"/>
              </a:rPr>
              <a:t>	</a:t>
            </a:r>
          </a:p>
          <a:p>
            <a:r>
              <a:rPr lang="en-US" sz="2400">
                <a:latin typeface="Arial" charset="0"/>
              </a:rPr>
              <a:t>	Cash Balance (Dec. 31, 2007) = $28,000</a:t>
            </a:r>
          </a:p>
          <a:p>
            <a:r>
              <a:rPr lang="en-US" sz="2400">
                <a:latin typeface="Arial" charset="0"/>
              </a:rPr>
              <a:t>	Minimum balance required by bank = $25,000</a:t>
            </a:r>
          </a:p>
          <a:p>
            <a:r>
              <a:rPr lang="en-US" sz="2400">
                <a:latin typeface="Arial" charset="0"/>
              </a:rPr>
              <a:t>	(ST borrowing rate = 6% annually)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wipe(up)">
                                      <p:cBhvr>
                                        <p:cTn id="7" dur="10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DCBDF1F-003C-4DF8-A67C-A751ED9C17E7}" type="slidenum">
              <a:rPr lang="en-US"/>
              <a:pPr/>
              <a:t>38</a:t>
            </a:fld>
            <a:endParaRPr lang="en-US"/>
          </a:p>
        </p:txBody>
      </p:sp>
      <p:sp>
        <p:nvSpPr>
          <p:cNvPr id="21510" name="Rectangle 6"/>
          <p:cNvSpPr>
            <a:spLocks noGrp="1" noChangeArrowheads="1"/>
          </p:cNvSpPr>
          <p:nvPr>
            <p:ph type="title"/>
          </p:nvPr>
        </p:nvSpPr>
        <p:spPr/>
        <p:txBody>
          <a:bodyPr/>
          <a:lstStyle/>
          <a:p>
            <a:pPr eaLnBrk="1" hangingPunct="1">
              <a:defRPr/>
            </a:pPr>
            <a:r>
              <a:rPr lang="en-US" smtClean="0"/>
              <a:t>Steps in the Cash Budget</a:t>
            </a:r>
          </a:p>
        </p:txBody>
      </p:sp>
      <p:sp>
        <p:nvSpPr>
          <p:cNvPr id="21511" name="Rectangle 7"/>
          <p:cNvSpPr>
            <a:spLocks noGrp="1" noChangeArrowheads="1"/>
          </p:cNvSpPr>
          <p:nvPr>
            <p:ph type="body" idx="1"/>
          </p:nvPr>
        </p:nvSpPr>
        <p:spPr/>
        <p:txBody>
          <a:bodyPr/>
          <a:lstStyle/>
          <a:p>
            <a:pPr eaLnBrk="1" hangingPunct="1">
              <a:defRPr/>
            </a:pPr>
            <a:r>
              <a:rPr lang="en-US" smtClean="0"/>
              <a:t>Forecast of monthly collections and other cash inflows</a:t>
            </a:r>
          </a:p>
          <a:p>
            <a:pPr eaLnBrk="1" hangingPunct="1">
              <a:defRPr/>
            </a:pPr>
            <a:r>
              <a:rPr lang="en-US" smtClean="0"/>
              <a:t>Forecast of purchases and other cash outflows</a:t>
            </a:r>
          </a:p>
          <a:p>
            <a:pPr eaLnBrk="1" hangingPunct="1">
              <a:defRPr/>
            </a:pPr>
            <a:r>
              <a:rPr lang="en-US" smtClean="0"/>
              <a:t>Summarize the effect on net monthly cash flows and determine borrowing needs or surpluses.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11">
                                            <p:txEl>
                                              <p:pRg st="0" end="0"/>
                                            </p:txEl>
                                          </p:spTgt>
                                        </p:tgtEl>
                                        <p:attrNameLst>
                                          <p:attrName>style.visibility</p:attrName>
                                        </p:attrNameLst>
                                      </p:cBhvr>
                                      <p:to>
                                        <p:strVal val="visible"/>
                                      </p:to>
                                    </p:set>
                                    <p:animEffect transition="in" filter="wipe(left)">
                                      <p:cBhvr>
                                        <p:cTn id="7" dur="500"/>
                                        <p:tgtEl>
                                          <p:spTgt spid="21511">
                                            <p:txEl>
                                              <p:pRg st="0" end="0"/>
                                            </p:txEl>
                                          </p:spTgt>
                                        </p:tgtEl>
                                      </p:cBhvr>
                                    </p:animEffect>
                                  </p:childTnLst>
                                  <p:subTnLst>
                                    <p:animClr>
                                      <p:cBhvr override="childStyle">
                                        <p:cTn dur="1" fill="hold" display="0" masterRel="nextClick" afterEffect="1"/>
                                        <p:tgtEl>
                                          <p:spTgt spid="21511">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11">
                                            <p:txEl>
                                              <p:pRg st="1" end="1"/>
                                            </p:txEl>
                                          </p:spTgt>
                                        </p:tgtEl>
                                        <p:attrNameLst>
                                          <p:attrName>style.visibility</p:attrName>
                                        </p:attrNameLst>
                                      </p:cBhvr>
                                      <p:to>
                                        <p:strVal val="visible"/>
                                      </p:to>
                                    </p:set>
                                    <p:animEffect transition="in" filter="wipe(left)">
                                      <p:cBhvr>
                                        <p:cTn id="12" dur="500"/>
                                        <p:tgtEl>
                                          <p:spTgt spid="21511">
                                            <p:txEl>
                                              <p:pRg st="1" end="1"/>
                                            </p:txEl>
                                          </p:spTgt>
                                        </p:tgtEl>
                                      </p:cBhvr>
                                    </p:animEffect>
                                  </p:childTnLst>
                                  <p:subTnLst>
                                    <p:animClr>
                                      <p:cBhvr override="childStyle">
                                        <p:cTn dur="1" fill="hold" display="0" masterRel="nextClick" afterEffect="1"/>
                                        <p:tgtEl>
                                          <p:spTgt spid="21511">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11">
                                            <p:txEl>
                                              <p:pRg st="2" end="2"/>
                                            </p:txEl>
                                          </p:spTgt>
                                        </p:tgtEl>
                                        <p:attrNameLst>
                                          <p:attrName>style.visibility</p:attrName>
                                        </p:attrNameLst>
                                      </p:cBhvr>
                                      <p:to>
                                        <p:strVal val="visible"/>
                                      </p:to>
                                    </p:set>
                                    <p:animEffect transition="in" filter="wipe(left)">
                                      <p:cBhvr>
                                        <p:cTn id="17" dur="500"/>
                                        <p:tgtEl>
                                          <p:spTgt spid="21511">
                                            <p:txEl>
                                              <p:pRg st="2" end="2"/>
                                            </p:txEl>
                                          </p:spTgt>
                                        </p:tgtEl>
                                      </p:cBhvr>
                                    </p:animEffect>
                                  </p:childTnLst>
                                  <p:subTnLst>
                                    <p:animClr>
                                      <p:cBhvr override="childStyle">
                                        <p:cTn dur="1" fill="hold" display="0" masterRel="nextClick" afterEffect="1"/>
                                        <p:tgtEl>
                                          <p:spTgt spid="21511">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E941B7-8187-47F5-BC96-B3071A3CA3EA}" type="slidenum">
              <a:rPr lang="en-US"/>
              <a:pPr/>
              <a:t>39</a:t>
            </a:fld>
            <a:endParaRPr lang="en-US"/>
          </a:p>
        </p:txBody>
      </p:sp>
      <p:sp>
        <p:nvSpPr>
          <p:cNvPr id="22532" name="Rectangle 4"/>
          <p:cNvSpPr>
            <a:spLocks noGrp="1" noChangeArrowheads="1"/>
          </p:cNvSpPr>
          <p:nvPr>
            <p:ph type="title"/>
          </p:nvPr>
        </p:nvSpPr>
        <p:spPr/>
        <p:txBody>
          <a:bodyPr/>
          <a:lstStyle/>
          <a:p>
            <a:pPr eaLnBrk="1" hangingPunct="1">
              <a:defRPr/>
            </a:pPr>
            <a:r>
              <a:rPr lang="en-US" smtClean="0"/>
              <a:t>Cash Budget - Collections</a:t>
            </a:r>
          </a:p>
        </p:txBody>
      </p:sp>
      <p:sp>
        <p:nvSpPr>
          <p:cNvPr id="22533" name="Rectangle 5"/>
          <p:cNvSpPr>
            <a:spLocks noGrp="1" noChangeArrowheads="1"/>
          </p:cNvSpPr>
          <p:nvPr>
            <p:ph type="body" idx="1"/>
          </p:nvPr>
        </p:nvSpPr>
        <p:spPr>
          <a:xfrm>
            <a:off x="1149350" y="1970088"/>
            <a:ext cx="7543800" cy="4114800"/>
          </a:xfrm>
        </p:spPr>
        <p:txBody>
          <a:bodyPr/>
          <a:lstStyle/>
          <a:p>
            <a:pPr eaLnBrk="1" hangingPunct="1">
              <a:lnSpc>
                <a:spcPct val="80000"/>
              </a:lnSpc>
            </a:pPr>
            <a:r>
              <a:rPr lang="en-US" sz="2400" smtClean="0"/>
              <a:t>In each month RMC will collect cash from sales that have occurred in that month and in the preceding two months.</a:t>
            </a:r>
          </a:p>
          <a:p>
            <a:pPr eaLnBrk="1" hangingPunct="1">
              <a:lnSpc>
                <a:spcPct val="80000"/>
              </a:lnSpc>
            </a:pPr>
            <a:endParaRPr lang="en-US" sz="2400" smtClean="0"/>
          </a:p>
          <a:p>
            <a:pPr eaLnBrk="1" hangingPunct="1">
              <a:lnSpc>
                <a:spcPct val="80000"/>
              </a:lnSpc>
            </a:pPr>
            <a:r>
              <a:rPr lang="en-US" sz="2400" smtClean="0"/>
              <a:t>In January, sales are 120,000</a:t>
            </a:r>
          </a:p>
          <a:p>
            <a:pPr eaLnBrk="1" hangingPunct="1">
              <a:lnSpc>
                <a:spcPct val="80000"/>
              </a:lnSpc>
            </a:pPr>
            <a:endParaRPr lang="en-US" sz="2400" smtClean="0"/>
          </a:p>
          <a:p>
            <a:pPr eaLnBrk="1" hangingPunct="1">
              <a:lnSpc>
                <a:spcPct val="80000"/>
              </a:lnSpc>
            </a:pPr>
            <a:r>
              <a:rPr lang="en-US" sz="2400" smtClean="0"/>
              <a:t>Collections:	</a:t>
            </a:r>
          </a:p>
          <a:p>
            <a:pPr lvl="1" eaLnBrk="1" hangingPunct="1">
              <a:lnSpc>
                <a:spcPct val="80000"/>
              </a:lnSpc>
            </a:pPr>
            <a:r>
              <a:rPr lang="en-US" sz="2000" smtClean="0"/>
              <a:t>30% x  $120,000 (January sales) 		= 36,000</a:t>
            </a:r>
          </a:p>
          <a:p>
            <a:pPr lvl="1" eaLnBrk="1" hangingPunct="1">
              <a:lnSpc>
                <a:spcPct val="80000"/>
              </a:lnSpc>
            </a:pPr>
            <a:r>
              <a:rPr lang="en-US" sz="2000" smtClean="0"/>
              <a:t>50% x  $125,000 (December sales)	= 62,500</a:t>
            </a:r>
          </a:p>
          <a:p>
            <a:pPr lvl="1" eaLnBrk="1" hangingPunct="1">
              <a:lnSpc>
                <a:spcPct val="80000"/>
              </a:lnSpc>
            </a:pPr>
            <a:r>
              <a:rPr lang="en-US" sz="2000" smtClean="0"/>
              <a:t>20% x  $130,000 (November sales)	= 26,000</a:t>
            </a:r>
          </a:p>
          <a:p>
            <a:pPr lvl="1" eaLnBrk="1" hangingPunct="1">
              <a:lnSpc>
                <a:spcPct val="80000"/>
              </a:lnSpc>
              <a:buFontTx/>
              <a:buNone/>
            </a:pPr>
            <a:endParaRPr lang="en-US" sz="2000" smtClean="0"/>
          </a:p>
          <a:p>
            <a:pPr eaLnBrk="1" hangingPunct="1">
              <a:lnSpc>
                <a:spcPct val="80000"/>
              </a:lnSpc>
            </a:pPr>
            <a:r>
              <a:rPr lang="en-US" sz="2400" smtClean="0"/>
              <a:t>Total cash collected in January     	=$124,500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wipe(left)">
                                      <p:cBhvr>
                                        <p:cTn id="7" dur="500"/>
                                        <p:tgtEl>
                                          <p:spTgt spid="22533">
                                            <p:txEl>
                                              <p:pRg st="0" end="0"/>
                                            </p:txEl>
                                          </p:spTgt>
                                        </p:tgtEl>
                                      </p:cBhvr>
                                    </p:animEffect>
                                  </p:childTnLst>
                                  <p:subTnLst>
                                    <p:animClr>
                                      <p:cBhvr override="childStyle">
                                        <p:cTn dur="1" fill="hold" display="0" masterRel="nextClick" afterEffect="1"/>
                                        <p:tgtEl>
                                          <p:spTgt spid="22533">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3">
                                            <p:txEl>
                                              <p:pRg st="2" end="2"/>
                                            </p:txEl>
                                          </p:spTgt>
                                        </p:tgtEl>
                                        <p:attrNameLst>
                                          <p:attrName>style.visibility</p:attrName>
                                        </p:attrNameLst>
                                      </p:cBhvr>
                                      <p:to>
                                        <p:strVal val="visible"/>
                                      </p:to>
                                    </p:set>
                                    <p:animEffect transition="in" filter="wipe(left)">
                                      <p:cBhvr>
                                        <p:cTn id="12" dur="500"/>
                                        <p:tgtEl>
                                          <p:spTgt spid="22533">
                                            <p:txEl>
                                              <p:pRg st="2" end="2"/>
                                            </p:txEl>
                                          </p:spTgt>
                                        </p:tgtEl>
                                      </p:cBhvr>
                                    </p:animEffect>
                                  </p:childTnLst>
                                  <p:subTnLst>
                                    <p:animClr>
                                      <p:cBhvr override="childStyle">
                                        <p:cTn dur="1" fill="hold" display="0" masterRel="nextClick" afterEffect="1"/>
                                        <p:tgtEl>
                                          <p:spTgt spid="22533">
                                            <p:txEl>
                                              <p:pRg st="2" end="2"/>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3">
                                            <p:txEl>
                                              <p:pRg st="4" end="4"/>
                                            </p:txEl>
                                          </p:spTgt>
                                        </p:tgtEl>
                                        <p:attrNameLst>
                                          <p:attrName>style.visibility</p:attrName>
                                        </p:attrNameLst>
                                      </p:cBhvr>
                                      <p:to>
                                        <p:strVal val="visible"/>
                                      </p:to>
                                    </p:set>
                                    <p:animEffect transition="in" filter="wipe(left)">
                                      <p:cBhvr>
                                        <p:cTn id="17" dur="500"/>
                                        <p:tgtEl>
                                          <p:spTgt spid="22533">
                                            <p:txEl>
                                              <p:pRg st="4" end="4"/>
                                            </p:txEl>
                                          </p:spTgt>
                                        </p:tgtEl>
                                      </p:cBhvr>
                                    </p:animEffect>
                                  </p:childTnLst>
                                  <p:subTnLst>
                                    <p:animClr>
                                      <p:cBhvr override="childStyle">
                                        <p:cTn dur="1" fill="hold" display="0" masterRel="nextClick" afterEffect="1"/>
                                        <p:tgtEl>
                                          <p:spTgt spid="22533">
                                            <p:txEl>
                                              <p:pRg st="4" end="4"/>
                                            </p:txEl>
                                          </p:spTgt>
                                        </p:tgtEl>
                                        <p:attrNameLst>
                                          <p:attrName>ppt_c</p:attrName>
                                        </p:attrNameLst>
                                      </p:cBhvr>
                                      <p:to>
                                        <a:schemeClr val="hlink"/>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33">
                                            <p:txEl>
                                              <p:pRg st="5" end="5"/>
                                            </p:txEl>
                                          </p:spTgt>
                                        </p:tgtEl>
                                        <p:attrNameLst>
                                          <p:attrName>style.visibility</p:attrName>
                                        </p:attrNameLst>
                                      </p:cBhvr>
                                      <p:to>
                                        <p:strVal val="visible"/>
                                      </p:to>
                                    </p:set>
                                    <p:animEffect transition="in" filter="wipe(left)">
                                      <p:cBhvr>
                                        <p:cTn id="22" dur="500"/>
                                        <p:tgtEl>
                                          <p:spTgt spid="22533">
                                            <p:txEl>
                                              <p:pRg st="5" end="5"/>
                                            </p:txEl>
                                          </p:spTgt>
                                        </p:tgtEl>
                                      </p:cBhvr>
                                    </p:animEffect>
                                  </p:childTnLst>
                                  <p:subTnLst>
                                    <p:animClr>
                                      <p:cBhvr override="childStyle">
                                        <p:cTn dur="1" fill="hold" display="0" masterRel="nextClick" afterEffect="1"/>
                                        <p:tgtEl>
                                          <p:spTgt spid="22533">
                                            <p:txEl>
                                              <p:pRg st="5" end="5"/>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533">
                                            <p:txEl>
                                              <p:pRg st="6" end="6"/>
                                            </p:txEl>
                                          </p:spTgt>
                                        </p:tgtEl>
                                        <p:attrNameLst>
                                          <p:attrName>style.visibility</p:attrName>
                                        </p:attrNameLst>
                                      </p:cBhvr>
                                      <p:to>
                                        <p:strVal val="visible"/>
                                      </p:to>
                                    </p:set>
                                    <p:animEffect transition="in" filter="wipe(left)">
                                      <p:cBhvr>
                                        <p:cTn id="27" dur="500"/>
                                        <p:tgtEl>
                                          <p:spTgt spid="22533">
                                            <p:txEl>
                                              <p:pRg st="6" end="6"/>
                                            </p:txEl>
                                          </p:spTgt>
                                        </p:tgtEl>
                                      </p:cBhvr>
                                    </p:animEffect>
                                  </p:childTnLst>
                                  <p:subTnLst>
                                    <p:animClr>
                                      <p:cBhvr override="childStyle">
                                        <p:cTn dur="1" fill="hold" display="0" masterRel="nextClick" afterEffect="1"/>
                                        <p:tgtEl>
                                          <p:spTgt spid="22533">
                                            <p:txEl>
                                              <p:pRg st="6" end="6"/>
                                            </p:txEl>
                                          </p:spTgt>
                                        </p:tgtEl>
                                        <p:attrNameLst>
                                          <p:attrName>ppt_c</p:attrName>
                                        </p:attrNameLst>
                                      </p:cBhvr>
                                      <p:to>
                                        <a:schemeClr val="folHlink"/>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2533">
                                            <p:txEl>
                                              <p:pRg st="7" end="7"/>
                                            </p:txEl>
                                          </p:spTgt>
                                        </p:tgtEl>
                                        <p:attrNameLst>
                                          <p:attrName>style.visibility</p:attrName>
                                        </p:attrNameLst>
                                      </p:cBhvr>
                                      <p:to>
                                        <p:strVal val="visible"/>
                                      </p:to>
                                    </p:set>
                                    <p:animEffect transition="in" filter="wipe(left)">
                                      <p:cBhvr>
                                        <p:cTn id="32" dur="500"/>
                                        <p:tgtEl>
                                          <p:spTgt spid="22533">
                                            <p:txEl>
                                              <p:pRg st="7" end="7"/>
                                            </p:txEl>
                                          </p:spTgt>
                                        </p:tgtEl>
                                      </p:cBhvr>
                                    </p:animEffect>
                                  </p:childTnLst>
                                  <p:subTnLst>
                                    <p:animClr>
                                      <p:cBhvr override="childStyle">
                                        <p:cTn dur="1" fill="hold" display="0" masterRel="nextClick" afterEffect="1"/>
                                        <p:tgtEl>
                                          <p:spTgt spid="22533">
                                            <p:txEl>
                                              <p:pRg st="7" end="7"/>
                                            </p:txEl>
                                          </p:spTgt>
                                        </p:tgtEl>
                                        <p:attrNameLst>
                                          <p:attrName>ppt_c</p:attrName>
                                        </p:attrNameLst>
                                      </p:cBhvr>
                                      <p:to>
                                        <a:schemeClr val="folHlink"/>
                                      </p:to>
                                    </p:animClr>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2533">
                                            <p:txEl>
                                              <p:pRg st="9" end="9"/>
                                            </p:txEl>
                                          </p:spTgt>
                                        </p:tgtEl>
                                        <p:attrNameLst>
                                          <p:attrName>style.visibility</p:attrName>
                                        </p:attrNameLst>
                                      </p:cBhvr>
                                      <p:to>
                                        <p:strVal val="visible"/>
                                      </p:to>
                                    </p:set>
                                    <p:animEffect transition="in" filter="wipe(left)">
                                      <p:cBhvr>
                                        <p:cTn id="37" dur="500"/>
                                        <p:tgtEl>
                                          <p:spTgt spid="22533">
                                            <p:txEl>
                                              <p:pRg st="9" end="9"/>
                                            </p:txEl>
                                          </p:spTgt>
                                        </p:tgtEl>
                                      </p:cBhvr>
                                    </p:animEffect>
                                  </p:childTnLst>
                                  <p:subTnLst>
                                    <p:animClr>
                                      <p:cBhvr override="childStyle">
                                        <p:cTn dur="1" fill="hold" display="0" masterRel="nextClick" afterEffect="1"/>
                                        <p:tgtEl>
                                          <p:spTgt spid="22533">
                                            <p:txEl>
                                              <p:pRg st="9" end="9"/>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E3DF5BF-DA87-47B1-846E-908BB43DDBE8}" type="slidenum">
              <a:rPr lang="en-US"/>
              <a:pPr/>
              <a:t>4</a:t>
            </a:fld>
            <a:endParaRPr lang="en-US"/>
          </a:p>
        </p:txBody>
      </p:sp>
      <p:sp>
        <p:nvSpPr>
          <p:cNvPr id="12292" name="Rectangle 4"/>
          <p:cNvSpPr>
            <a:spLocks noGrp="1" noChangeArrowheads="1"/>
          </p:cNvSpPr>
          <p:nvPr>
            <p:ph type="title"/>
          </p:nvPr>
        </p:nvSpPr>
        <p:spPr/>
        <p:txBody>
          <a:bodyPr/>
          <a:lstStyle/>
          <a:p>
            <a:r>
              <a:rPr lang="en-US"/>
              <a:t>Managing Current Assets &amp; Liabilities</a:t>
            </a:r>
          </a:p>
        </p:txBody>
      </p:sp>
      <p:sp>
        <p:nvSpPr>
          <p:cNvPr id="12293" name="Rectangle 5"/>
          <p:cNvSpPr>
            <a:spLocks noGrp="1" noChangeArrowheads="1"/>
          </p:cNvSpPr>
          <p:nvPr>
            <p:ph type="body" idx="1"/>
          </p:nvPr>
        </p:nvSpPr>
        <p:spPr/>
        <p:txBody>
          <a:bodyPr/>
          <a:lstStyle/>
          <a:p>
            <a:pPr>
              <a:lnSpc>
                <a:spcPct val="90000"/>
              </a:lnSpc>
            </a:pPr>
            <a:r>
              <a:rPr lang="en-US" sz="2800"/>
              <a:t>Net Working Capital</a:t>
            </a:r>
          </a:p>
          <a:p>
            <a:pPr lvl="1">
              <a:lnSpc>
                <a:spcPct val="90000"/>
              </a:lnSpc>
              <a:buFontTx/>
              <a:buNone/>
            </a:pPr>
            <a:r>
              <a:rPr lang="en-US" sz="2400"/>
              <a:t>= Current Assets - Current Liabilities</a:t>
            </a:r>
          </a:p>
          <a:p>
            <a:pPr>
              <a:lnSpc>
                <a:spcPct val="90000"/>
              </a:lnSpc>
            </a:pPr>
            <a:r>
              <a:rPr lang="en-US" sz="2800"/>
              <a:t>Determining the “Correct” level of Working Capital</a:t>
            </a:r>
          </a:p>
          <a:p>
            <a:pPr lvl="1">
              <a:lnSpc>
                <a:spcPct val="90000"/>
              </a:lnSpc>
            </a:pPr>
            <a:r>
              <a:rPr lang="en-US" sz="2400"/>
              <a:t>Balance Risk &amp; Return</a:t>
            </a:r>
          </a:p>
          <a:p>
            <a:pPr lvl="1">
              <a:lnSpc>
                <a:spcPct val="90000"/>
              </a:lnSpc>
            </a:pPr>
            <a:r>
              <a:rPr lang="en-US" sz="2400"/>
              <a:t>Benefits of Working Capital</a:t>
            </a:r>
          </a:p>
          <a:p>
            <a:pPr lvl="2">
              <a:lnSpc>
                <a:spcPct val="90000"/>
              </a:lnSpc>
            </a:pPr>
            <a:r>
              <a:rPr lang="en-US" sz="2000"/>
              <a:t>Higher Liquidity (Lowers Risk)</a:t>
            </a:r>
          </a:p>
          <a:p>
            <a:pPr lvl="1">
              <a:lnSpc>
                <a:spcPct val="90000"/>
              </a:lnSpc>
            </a:pPr>
            <a:r>
              <a:rPr lang="en-US" sz="2400"/>
              <a:t>Costs of Working Capital</a:t>
            </a:r>
          </a:p>
          <a:p>
            <a:pPr lvl="2">
              <a:lnSpc>
                <a:spcPct val="90000"/>
              </a:lnSpc>
            </a:pPr>
            <a:r>
              <a:rPr lang="en-US" sz="2000"/>
              <a:t>Lower Returns - $$ invested in lower returning securities rather than production.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subTnLst>
                                    <p:animClr clrSpc="rgb" dir="cw">
                                      <p:cBhvr override="childStyle">
                                        <p:cTn dur="1" fill="hold" display="0" masterRel="nextClick" afterEffect="1"/>
                                        <p:tgtEl>
                                          <p:spTgt spid="12293">
                                            <p:txEl>
                                              <p:pRg st="0" end="0"/>
                                            </p:txEl>
                                          </p:spTgt>
                                        </p:tgtEl>
                                        <p:attrNameLst>
                                          <p:attrName>ppt_c</p:attrName>
                                        </p:attrNameLst>
                                      </p:cBhvr>
                                      <p:to>
                                        <a:srgbClr val="FF0000"/>
                                      </p:to>
                                    </p:animClr>
                                  </p:subTnLst>
                                </p:cTn>
                              </p:par>
                              <p:par>
                                <p:cTn id="8" presetID="22" presetClass="entr" presetSubtype="8" fill="hold" grpId="0" nodeType="withEffect">
                                  <p:stCondLst>
                                    <p:cond delay="0"/>
                                  </p:stCondLst>
                                  <p:childTnLst>
                                    <p:set>
                                      <p:cBhvr>
                                        <p:cTn id="9" dur="1" fill="hold">
                                          <p:stCondLst>
                                            <p:cond delay="0"/>
                                          </p:stCondLst>
                                        </p:cTn>
                                        <p:tgtEl>
                                          <p:spTgt spid="12293">
                                            <p:txEl>
                                              <p:pRg st="1" end="1"/>
                                            </p:txEl>
                                          </p:spTgt>
                                        </p:tgtEl>
                                        <p:attrNameLst>
                                          <p:attrName>style.visibility</p:attrName>
                                        </p:attrNameLst>
                                      </p:cBhvr>
                                      <p:to>
                                        <p:strVal val="visible"/>
                                      </p:to>
                                    </p:set>
                                    <p:animEffect transition="in" filter="wipe(left)">
                                      <p:cBhvr>
                                        <p:cTn id="10" dur="500"/>
                                        <p:tgtEl>
                                          <p:spTgt spid="12293">
                                            <p:txEl>
                                              <p:pRg st="1" end="1"/>
                                            </p:txEl>
                                          </p:spTgt>
                                        </p:tgtEl>
                                      </p:cBhvr>
                                    </p:animEffect>
                                  </p:childTnLst>
                                  <p:subTnLst>
                                    <p:animClr clrSpc="rgb" dir="cw">
                                      <p:cBhvr override="childStyle">
                                        <p:cTn dur="1" fill="hold" display="0" masterRel="nextClick" afterEffect="1"/>
                                        <p:tgtEl>
                                          <p:spTgt spid="12293">
                                            <p:txEl>
                                              <p:pRg st="1" end="1"/>
                                            </p:txEl>
                                          </p:spTgt>
                                        </p:tgtEl>
                                        <p:attrNameLst>
                                          <p:attrName>ppt_c</p:attrName>
                                        </p:attrNameLst>
                                      </p:cBhvr>
                                      <p:to>
                                        <a:srgbClr val="FFFF66"/>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2293">
                                            <p:txEl>
                                              <p:pRg st="2" end="2"/>
                                            </p:txEl>
                                          </p:spTgt>
                                        </p:tgtEl>
                                        <p:attrNameLst>
                                          <p:attrName>style.visibility</p:attrName>
                                        </p:attrNameLst>
                                      </p:cBhvr>
                                      <p:to>
                                        <p:strVal val="visible"/>
                                      </p:to>
                                    </p:set>
                                    <p:animEffect transition="in" filter="wipe(left)">
                                      <p:cBhvr>
                                        <p:cTn id="15" dur="500"/>
                                        <p:tgtEl>
                                          <p:spTgt spid="12293">
                                            <p:txEl>
                                              <p:pRg st="2" end="2"/>
                                            </p:txEl>
                                          </p:spTgt>
                                        </p:tgtEl>
                                      </p:cBhvr>
                                    </p:animEffect>
                                  </p:childTnLst>
                                  <p:subTnLst>
                                    <p:animClr clrSpc="rgb" dir="cw">
                                      <p:cBhvr override="childStyle">
                                        <p:cTn dur="1" fill="hold" display="0" masterRel="nextClick" afterEffect="1"/>
                                        <p:tgtEl>
                                          <p:spTgt spid="12293">
                                            <p:txEl>
                                              <p:pRg st="2" end="2"/>
                                            </p:txEl>
                                          </p:spTgt>
                                        </p:tgtEl>
                                        <p:attrNameLst>
                                          <p:attrName>ppt_c</p:attrName>
                                        </p:attrNameLst>
                                      </p:cBhvr>
                                      <p:to>
                                        <a:srgbClr val="FF000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2293">
                                            <p:txEl>
                                              <p:pRg st="3" end="3"/>
                                            </p:txEl>
                                          </p:spTgt>
                                        </p:tgtEl>
                                        <p:attrNameLst>
                                          <p:attrName>style.visibility</p:attrName>
                                        </p:attrNameLst>
                                      </p:cBhvr>
                                      <p:to>
                                        <p:strVal val="visible"/>
                                      </p:to>
                                    </p:set>
                                    <p:animEffect transition="in" filter="wipe(left)">
                                      <p:cBhvr>
                                        <p:cTn id="20" dur="500"/>
                                        <p:tgtEl>
                                          <p:spTgt spid="12293">
                                            <p:txEl>
                                              <p:pRg st="3" end="3"/>
                                            </p:txEl>
                                          </p:spTgt>
                                        </p:tgtEl>
                                      </p:cBhvr>
                                    </p:animEffect>
                                  </p:childTnLst>
                                  <p:subTnLst>
                                    <p:animClr clrSpc="rgb" dir="cw">
                                      <p:cBhvr override="childStyle">
                                        <p:cTn dur="1" fill="hold" display="0" masterRel="nextClick" afterEffect="1"/>
                                        <p:tgtEl>
                                          <p:spTgt spid="12293">
                                            <p:txEl>
                                              <p:pRg st="3" end="3"/>
                                            </p:txEl>
                                          </p:spTgt>
                                        </p:tgtEl>
                                        <p:attrNameLst>
                                          <p:attrName>ppt_c</p:attrName>
                                        </p:attrNameLst>
                                      </p:cBhvr>
                                      <p:to>
                                        <a:srgbClr val="FFFF66"/>
                                      </p:to>
                                    </p:animClr>
                                  </p:sub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2293">
                                            <p:txEl>
                                              <p:pRg st="4" end="4"/>
                                            </p:txEl>
                                          </p:spTgt>
                                        </p:tgtEl>
                                        <p:attrNameLst>
                                          <p:attrName>style.visibility</p:attrName>
                                        </p:attrNameLst>
                                      </p:cBhvr>
                                      <p:to>
                                        <p:strVal val="visible"/>
                                      </p:to>
                                    </p:set>
                                    <p:animEffect transition="in" filter="wipe(left)">
                                      <p:cBhvr>
                                        <p:cTn id="25" dur="500"/>
                                        <p:tgtEl>
                                          <p:spTgt spid="12293">
                                            <p:txEl>
                                              <p:pRg st="4" end="4"/>
                                            </p:txEl>
                                          </p:spTgt>
                                        </p:tgtEl>
                                      </p:cBhvr>
                                    </p:animEffect>
                                  </p:childTnLst>
                                  <p:subTnLst>
                                    <p:animClr clrSpc="rgb" dir="cw">
                                      <p:cBhvr override="childStyle">
                                        <p:cTn dur="1" fill="hold" display="0" masterRel="nextClick" afterEffect="1"/>
                                        <p:tgtEl>
                                          <p:spTgt spid="12293">
                                            <p:txEl>
                                              <p:pRg st="4" end="4"/>
                                            </p:txEl>
                                          </p:spTgt>
                                        </p:tgtEl>
                                        <p:attrNameLst>
                                          <p:attrName>ppt_c</p:attrName>
                                        </p:attrNameLst>
                                      </p:cBhvr>
                                      <p:to>
                                        <a:srgbClr val="FFFF66"/>
                                      </p:to>
                                    </p:animClr>
                                  </p:sub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2293">
                                            <p:txEl>
                                              <p:pRg st="5" end="5"/>
                                            </p:txEl>
                                          </p:spTgt>
                                        </p:tgtEl>
                                        <p:attrNameLst>
                                          <p:attrName>style.visibility</p:attrName>
                                        </p:attrNameLst>
                                      </p:cBhvr>
                                      <p:to>
                                        <p:strVal val="visible"/>
                                      </p:to>
                                    </p:set>
                                    <p:animEffect transition="in" filter="wipe(left)">
                                      <p:cBhvr>
                                        <p:cTn id="29" dur="500"/>
                                        <p:tgtEl>
                                          <p:spTgt spid="12293">
                                            <p:txEl>
                                              <p:pRg st="5" end="5"/>
                                            </p:txEl>
                                          </p:spTgt>
                                        </p:tgtEl>
                                      </p:cBhvr>
                                    </p:animEffect>
                                  </p:childTnLst>
                                  <p:subTnLst>
                                    <p:animClr clrSpc="rgb" dir="cw">
                                      <p:cBhvr override="childStyle">
                                        <p:cTn dur="1" fill="hold" display="0" masterRel="nextClick" afterEffect="1"/>
                                        <p:tgtEl>
                                          <p:spTgt spid="12293">
                                            <p:txEl>
                                              <p:pRg st="5" end="5"/>
                                            </p:txEl>
                                          </p:spTgt>
                                        </p:tgtEl>
                                        <p:attrNameLst>
                                          <p:attrName>ppt_c</p:attrName>
                                        </p:attrNameLst>
                                      </p:cBhvr>
                                      <p:to>
                                        <a:srgbClr val="66CCFF"/>
                                      </p:to>
                                    </p:animClr>
                                  </p:sub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2293">
                                            <p:txEl>
                                              <p:pRg st="6" end="6"/>
                                            </p:txEl>
                                          </p:spTgt>
                                        </p:tgtEl>
                                        <p:attrNameLst>
                                          <p:attrName>style.visibility</p:attrName>
                                        </p:attrNameLst>
                                      </p:cBhvr>
                                      <p:to>
                                        <p:strVal val="visible"/>
                                      </p:to>
                                    </p:set>
                                    <p:animEffect transition="in" filter="wipe(left)">
                                      <p:cBhvr>
                                        <p:cTn id="34" dur="500"/>
                                        <p:tgtEl>
                                          <p:spTgt spid="12293">
                                            <p:txEl>
                                              <p:pRg st="6" end="6"/>
                                            </p:txEl>
                                          </p:spTgt>
                                        </p:tgtEl>
                                      </p:cBhvr>
                                    </p:animEffect>
                                  </p:childTnLst>
                                  <p:subTnLst>
                                    <p:animClr clrSpc="rgb" dir="cw">
                                      <p:cBhvr override="childStyle">
                                        <p:cTn dur="1" fill="hold" display="0" masterRel="nextClick" afterEffect="1"/>
                                        <p:tgtEl>
                                          <p:spTgt spid="12293">
                                            <p:txEl>
                                              <p:pRg st="6" end="6"/>
                                            </p:txEl>
                                          </p:spTgt>
                                        </p:tgtEl>
                                        <p:attrNameLst>
                                          <p:attrName>ppt_c</p:attrName>
                                        </p:attrNameLst>
                                      </p:cBhvr>
                                      <p:to>
                                        <a:srgbClr val="FFFF66"/>
                                      </p:to>
                                    </p:animClr>
                                  </p:sub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2293">
                                            <p:txEl>
                                              <p:pRg st="7" end="7"/>
                                            </p:txEl>
                                          </p:spTgt>
                                        </p:tgtEl>
                                        <p:attrNameLst>
                                          <p:attrName>style.visibility</p:attrName>
                                        </p:attrNameLst>
                                      </p:cBhvr>
                                      <p:to>
                                        <p:strVal val="visible"/>
                                      </p:to>
                                    </p:set>
                                    <p:animEffect transition="in" filter="wipe(left)">
                                      <p:cBhvr>
                                        <p:cTn id="38" dur="500"/>
                                        <p:tgtEl>
                                          <p:spTgt spid="12293">
                                            <p:txEl>
                                              <p:pRg st="7" end="7"/>
                                            </p:txEl>
                                          </p:spTgt>
                                        </p:tgtEl>
                                      </p:cBhvr>
                                    </p:animEffect>
                                  </p:childTnLst>
                                  <p:subTnLst>
                                    <p:animClr clrSpc="rgb" dir="cw">
                                      <p:cBhvr override="childStyle">
                                        <p:cTn dur="1" fill="hold" display="0" masterRel="nextClick" afterEffect="1"/>
                                        <p:tgtEl>
                                          <p:spTgt spid="12293">
                                            <p:txEl>
                                              <p:pRg st="7" end="7"/>
                                            </p:txEl>
                                          </p:spTgt>
                                        </p:tgtEl>
                                        <p:attrNameLst>
                                          <p:attrName>ppt_c</p:attrName>
                                        </p:attrNameLst>
                                      </p:cBhvr>
                                      <p:to>
                                        <a:srgbClr val="66CC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uiExpand="1"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fld id="{1FA15926-8074-4991-867C-2B282799A8D0}" type="slidenum">
              <a:rPr lang="en-US"/>
              <a:pPr/>
              <a:t>40</a:t>
            </a:fld>
            <a:endParaRPr lang="en-US"/>
          </a:p>
        </p:txBody>
      </p:sp>
      <p:grpSp>
        <p:nvGrpSpPr>
          <p:cNvPr id="2" name="Group 22"/>
          <p:cNvGrpSpPr>
            <a:grpSpLocks/>
          </p:cNvGrpSpPr>
          <p:nvPr/>
        </p:nvGrpSpPr>
        <p:grpSpPr bwMode="auto">
          <a:xfrm>
            <a:off x="506413" y="3532188"/>
            <a:ext cx="7939087" cy="2108200"/>
            <a:chOff x="319" y="2225"/>
            <a:chExt cx="5001" cy="1328"/>
          </a:xfrm>
        </p:grpSpPr>
        <p:sp>
          <p:nvSpPr>
            <p:cNvPr id="22537" name="Rectangle 2"/>
            <p:cNvSpPr>
              <a:spLocks noChangeArrowheads="1"/>
            </p:cNvSpPr>
            <p:nvPr/>
          </p:nvSpPr>
          <p:spPr bwMode="auto">
            <a:xfrm>
              <a:off x="4004" y="2876"/>
              <a:ext cx="826" cy="288"/>
            </a:xfrm>
            <a:prstGeom prst="rect">
              <a:avLst/>
            </a:prstGeom>
            <a:noFill/>
            <a:ln w="12700">
              <a:noFill/>
              <a:miter lim="800000"/>
              <a:headEnd/>
              <a:tailEnd/>
            </a:ln>
          </p:spPr>
          <p:txBody>
            <a:bodyPr wrap="none" anchor="ctr"/>
            <a:lstStyle/>
            <a:p>
              <a:endParaRPr lang="en-US"/>
            </a:p>
          </p:txBody>
        </p:sp>
        <p:sp>
          <p:nvSpPr>
            <p:cNvPr id="22538" name="Rectangle 4"/>
            <p:cNvSpPr>
              <a:spLocks noChangeArrowheads="1"/>
            </p:cNvSpPr>
            <p:nvPr/>
          </p:nvSpPr>
          <p:spPr bwMode="auto">
            <a:xfrm>
              <a:off x="361" y="2225"/>
              <a:ext cx="4959" cy="1328"/>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23557" name="Rectangle 5"/>
            <p:cNvSpPr>
              <a:spLocks noChangeArrowheads="1"/>
            </p:cNvSpPr>
            <p:nvPr/>
          </p:nvSpPr>
          <p:spPr bwMode="auto">
            <a:xfrm>
              <a:off x="2584" y="3100"/>
              <a:ext cx="672" cy="180"/>
            </a:xfrm>
            <a:prstGeom prst="rect">
              <a:avLst/>
            </a:prstGeom>
            <a:solidFill>
              <a:schemeClr val="tx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22540" name="Rectangle 3"/>
            <p:cNvSpPr>
              <a:spLocks noChangeArrowheads="1"/>
            </p:cNvSpPr>
            <p:nvPr/>
          </p:nvSpPr>
          <p:spPr bwMode="auto">
            <a:xfrm>
              <a:off x="366" y="2230"/>
              <a:ext cx="4950" cy="301"/>
            </a:xfrm>
            <a:prstGeom prst="rect">
              <a:avLst/>
            </a:prstGeom>
            <a:solidFill>
              <a:schemeClr val="bg1"/>
            </a:solidFill>
            <a:ln w="28575">
              <a:solidFill>
                <a:srgbClr val="000000"/>
              </a:solidFill>
              <a:miter lim="800000"/>
              <a:headEnd/>
              <a:tailEnd/>
            </a:ln>
          </p:spPr>
          <p:txBody>
            <a:bodyPr wrap="none" anchor="ctr"/>
            <a:lstStyle/>
            <a:p>
              <a:endParaRPr lang="en-US"/>
            </a:p>
          </p:txBody>
        </p:sp>
        <p:sp>
          <p:nvSpPr>
            <p:cNvPr id="23558" name="Rectangle 6"/>
            <p:cNvSpPr>
              <a:spLocks noChangeArrowheads="1"/>
            </p:cNvSpPr>
            <p:nvPr/>
          </p:nvSpPr>
          <p:spPr bwMode="auto">
            <a:xfrm>
              <a:off x="442" y="2232"/>
              <a:ext cx="2443" cy="286"/>
            </a:xfrm>
            <a:prstGeom prst="rect">
              <a:avLst/>
            </a:prstGeom>
            <a:noFill/>
            <a:ln w="12700">
              <a:noFill/>
              <a:miter lim="800000"/>
              <a:headEnd/>
              <a:tailEnd/>
            </a:ln>
            <a:effectLst/>
          </p:spPr>
          <p:txBody>
            <a:bodyPr wrap="none" lIns="90488" tIns="44450" rIns="90488" bIns="44450">
              <a:spAutoFit/>
            </a:bodyPr>
            <a:lstStyle/>
            <a:p>
              <a:pPr>
                <a:defRPr/>
              </a:pPr>
              <a:r>
                <a:rPr lang="en-US" sz="2400">
                  <a:solidFill>
                    <a:srgbClr val="FF9900"/>
                  </a:solidFill>
                  <a:effectLst>
                    <a:outerShdw blurRad="38100" dist="38100" dir="2700000" algn="tl">
                      <a:srgbClr val="000000"/>
                    </a:outerShdw>
                  </a:effectLst>
                  <a:latin typeface="Arial" charset="0"/>
                </a:rPr>
                <a:t>Collection of January Sales</a:t>
              </a:r>
            </a:p>
          </p:txBody>
        </p:sp>
        <p:sp>
          <p:nvSpPr>
            <p:cNvPr id="22542" name="Line 7"/>
            <p:cNvSpPr>
              <a:spLocks noChangeShapeType="1"/>
            </p:cNvSpPr>
            <p:nvPr/>
          </p:nvSpPr>
          <p:spPr bwMode="auto">
            <a:xfrm>
              <a:off x="1240" y="2985"/>
              <a:ext cx="3744" cy="0"/>
            </a:xfrm>
            <a:prstGeom prst="line">
              <a:avLst/>
            </a:prstGeom>
            <a:noFill/>
            <a:ln w="50800">
              <a:solidFill>
                <a:srgbClr val="000000"/>
              </a:solidFill>
              <a:round/>
              <a:headEnd/>
              <a:tailEnd/>
            </a:ln>
          </p:spPr>
          <p:txBody>
            <a:bodyPr wrap="none" anchor="ctr"/>
            <a:lstStyle/>
            <a:p>
              <a:endParaRPr lang="en-US"/>
            </a:p>
          </p:txBody>
        </p:sp>
        <p:sp>
          <p:nvSpPr>
            <p:cNvPr id="22543" name="Line 8"/>
            <p:cNvSpPr>
              <a:spLocks noChangeShapeType="1"/>
            </p:cNvSpPr>
            <p:nvPr/>
          </p:nvSpPr>
          <p:spPr bwMode="auto">
            <a:xfrm>
              <a:off x="1224" y="2861"/>
              <a:ext cx="0" cy="233"/>
            </a:xfrm>
            <a:prstGeom prst="line">
              <a:avLst/>
            </a:prstGeom>
            <a:noFill/>
            <a:ln w="25400">
              <a:solidFill>
                <a:srgbClr val="000000"/>
              </a:solidFill>
              <a:round/>
              <a:headEnd/>
              <a:tailEnd/>
            </a:ln>
          </p:spPr>
          <p:txBody>
            <a:bodyPr wrap="none" anchor="ctr"/>
            <a:lstStyle/>
            <a:p>
              <a:endParaRPr lang="en-US"/>
            </a:p>
          </p:txBody>
        </p:sp>
        <p:sp>
          <p:nvSpPr>
            <p:cNvPr id="22544" name="Line 9"/>
            <p:cNvSpPr>
              <a:spLocks noChangeShapeType="1"/>
            </p:cNvSpPr>
            <p:nvPr/>
          </p:nvSpPr>
          <p:spPr bwMode="auto">
            <a:xfrm>
              <a:off x="4984" y="2860"/>
              <a:ext cx="0" cy="233"/>
            </a:xfrm>
            <a:prstGeom prst="line">
              <a:avLst/>
            </a:prstGeom>
            <a:noFill/>
            <a:ln w="25400">
              <a:solidFill>
                <a:srgbClr val="000000"/>
              </a:solidFill>
              <a:round/>
              <a:headEnd/>
              <a:tailEnd/>
            </a:ln>
          </p:spPr>
          <p:txBody>
            <a:bodyPr wrap="none" anchor="ctr"/>
            <a:lstStyle/>
            <a:p>
              <a:endParaRPr lang="en-US"/>
            </a:p>
          </p:txBody>
        </p:sp>
        <p:sp>
          <p:nvSpPr>
            <p:cNvPr id="22545" name="Line 10"/>
            <p:cNvSpPr>
              <a:spLocks noChangeShapeType="1"/>
            </p:cNvSpPr>
            <p:nvPr/>
          </p:nvSpPr>
          <p:spPr bwMode="auto">
            <a:xfrm>
              <a:off x="2951" y="2861"/>
              <a:ext cx="0" cy="233"/>
            </a:xfrm>
            <a:prstGeom prst="line">
              <a:avLst/>
            </a:prstGeom>
            <a:noFill/>
            <a:ln w="25400">
              <a:solidFill>
                <a:srgbClr val="000000"/>
              </a:solidFill>
              <a:round/>
              <a:headEnd/>
              <a:tailEnd/>
            </a:ln>
          </p:spPr>
          <p:txBody>
            <a:bodyPr wrap="none" anchor="ctr"/>
            <a:lstStyle/>
            <a:p>
              <a:endParaRPr lang="en-US"/>
            </a:p>
          </p:txBody>
        </p:sp>
        <p:sp>
          <p:nvSpPr>
            <p:cNvPr id="22546" name="Line 11"/>
            <p:cNvSpPr>
              <a:spLocks noChangeShapeType="1"/>
            </p:cNvSpPr>
            <p:nvPr/>
          </p:nvSpPr>
          <p:spPr bwMode="auto">
            <a:xfrm>
              <a:off x="2058" y="2861"/>
              <a:ext cx="0" cy="233"/>
            </a:xfrm>
            <a:prstGeom prst="line">
              <a:avLst/>
            </a:prstGeom>
            <a:noFill/>
            <a:ln w="25400">
              <a:solidFill>
                <a:srgbClr val="000000"/>
              </a:solidFill>
              <a:round/>
              <a:headEnd/>
              <a:tailEnd/>
            </a:ln>
          </p:spPr>
          <p:txBody>
            <a:bodyPr wrap="none" anchor="ctr"/>
            <a:lstStyle/>
            <a:p>
              <a:endParaRPr lang="en-US"/>
            </a:p>
          </p:txBody>
        </p:sp>
        <p:sp>
          <p:nvSpPr>
            <p:cNvPr id="22547" name="Line 12"/>
            <p:cNvSpPr>
              <a:spLocks noChangeShapeType="1"/>
            </p:cNvSpPr>
            <p:nvPr/>
          </p:nvSpPr>
          <p:spPr bwMode="auto">
            <a:xfrm>
              <a:off x="3946" y="2861"/>
              <a:ext cx="0" cy="233"/>
            </a:xfrm>
            <a:prstGeom prst="line">
              <a:avLst/>
            </a:prstGeom>
            <a:noFill/>
            <a:ln w="25400">
              <a:solidFill>
                <a:srgbClr val="000000"/>
              </a:solidFill>
              <a:round/>
              <a:headEnd/>
              <a:tailEnd/>
            </a:ln>
          </p:spPr>
          <p:txBody>
            <a:bodyPr wrap="none" anchor="ctr"/>
            <a:lstStyle/>
            <a:p>
              <a:endParaRPr lang="en-US"/>
            </a:p>
          </p:txBody>
        </p:sp>
        <p:sp>
          <p:nvSpPr>
            <p:cNvPr id="23565" name="Rectangle 13"/>
            <p:cNvSpPr>
              <a:spLocks noChangeArrowheads="1"/>
            </p:cNvSpPr>
            <p:nvPr/>
          </p:nvSpPr>
          <p:spPr bwMode="auto">
            <a:xfrm>
              <a:off x="1021" y="2652"/>
              <a:ext cx="4153" cy="248"/>
            </a:xfrm>
            <a:prstGeom prst="rect">
              <a:avLst/>
            </a:prstGeom>
            <a:noFill/>
            <a:ln w="12700">
              <a:noFill/>
              <a:miter lim="800000"/>
              <a:headEnd/>
              <a:tailEnd/>
            </a:ln>
            <a:effectLst/>
          </p:spPr>
          <p:txBody>
            <a:bodyPr wrap="none" lIns="90488" tIns="44450" rIns="90488" bIns="44450">
              <a:spAutoFit/>
            </a:bodyPr>
            <a:lstStyle/>
            <a:p>
              <a:pPr>
                <a:defRPr/>
              </a:pPr>
              <a:r>
                <a:rPr lang="en-US" sz="2000" i="1">
                  <a:solidFill>
                    <a:srgbClr val="FAFD00"/>
                  </a:solidFill>
                  <a:effectLst>
                    <a:outerShdw blurRad="38100" dist="38100" dir="2700000" algn="tl">
                      <a:srgbClr val="000000"/>
                    </a:outerShdw>
                  </a:effectLst>
                  <a:latin typeface="Arial" charset="0"/>
                </a:rPr>
                <a:t>Nov  	     Dec	    	Jan	          Feb	       Mar</a:t>
              </a:r>
            </a:p>
          </p:txBody>
        </p:sp>
        <p:sp>
          <p:nvSpPr>
            <p:cNvPr id="22549" name="Rectangle 14"/>
            <p:cNvSpPr>
              <a:spLocks noChangeArrowheads="1"/>
            </p:cNvSpPr>
            <p:nvPr/>
          </p:nvSpPr>
          <p:spPr bwMode="auto">
            <a:xfrm>
              <a:off x="319" y="3052"/>
              <a:ext cx="4988" cy="248"/>
            </a:xfrm>
            <a:prstGeom prst="rect">
              <a:avLst/>
            </a:prstGeom>
            <a:noFill/>
            <a:ln w="12700">
              <a:noFill/>
              <a:miter lim="800000"/>
              <a:headEnd/>
              <a:tailEnd/>
            </a:ln>
          </p:spPr>
          <p:txBody>
            <a:bodyPr wrap="none" lIns="90488" tIns="44450" rIns="90488" bIns="44450">
              <a:spAutoFit/>
            </a:bodyPr>
            <a:lstStyle/>
            <a:p>
              <a:r>
                <a:rPr lang="en-US" sz="2000">
                  <a:solidFill>
                    <a:srgbClr val="000000"/>
                  </a:solidFill>
                  <a:latin typeface="Arial" charset="0"/>
                </a:rPr>
                <a:t>   Sales 130,000     125,000       120,000	         260,000	      140,000</a:t>
              </a:r>
            </a:p>
          </p:txBody>
        </p:sp>
      </p:grpSp>
      <p:sp>
        <p:nvSpPr>
          <p:cNvPr id="23567" name="Rectangle 15"/>
          <p:cNvSpPr>
            <a:spLocks noChangeArrowheads="1"/>
          </p:cNvSpPr>
          <p:nvPr/>
        </p:nvSpPr>
        <p:spPr bwMode="auto">
          <a:xfrm>
            <a:off x="4184650" y="5256213"/>
            <a:ext cx="957263" cy="393700"/>
          </a:xfrm>
          <a:prstGeom prst="rect">
            <a:avLst/>
          </a:prstGeom>
          <a:noFill/>
          <a:ln w="12700">
            <a:noFill/>
            <a:miter lim="800000"/>
            <a:headEnd/>
            <a:tailEnd/>
          </a:ln>
          <a:effectLst/>
        </p:spPr>
        <p:txBody>
          <a:bodyPr wrap="none" lIns="90488" tIns="44450" rIns="90488" bIns="44450">
            <a:spAutoFit/>
          </a:bodyPr>
          <a:lstStyle/>
          <a:p>
            <a:pPr>
              <a:defRPr/>
            </a:pPr>
            <a:r>
              <a:rPr lang="en-US" sz="2000">
                <a:effectLst>
                  <a:outerShdw blurRad="38100" dist="38100" dir="2700000" algn="tl">
                    <a:srgbClr val="000000"/>
                  </a:outerShdw>
                </a:effectLst>
                <a:latin typeface="Arial" charset="0"/>
              </a:rPr>
              <a:t>36,000</a:t>
            </a:r>
          </a:p>
        </p:txBody>
      </p:sp>
      <p:sp>
        <p:nvSpPr>
          <p:cNvPr id="23570" name="Rectangle 18"/>
          <p:cNvSpPr>
            <a:spLocks noGrp="1" noChangeArrowheads="1"/>
          </p:cNvSpPr>
          <p:nvPr>
            <p:ph type="title"/>
          </p:nvPr>
        </p:nvSpPr>
        <p:spPr/>
        <p:txBody>
          <a:bodyPr lIns="90488" tIns="44450" rIns="90488" bIns="44450"/>
          <a:lstStyle/>
          <a:p>
            <a:pPr eaLnBrk="1" hangingPunct="1">
              <a:defRPr/>
            </a:pPr>
            <a:r>
              <a:rPr lang="en-US" smtClean="0"/>
              <a:t>Cash Budget - Collections</a:t>
            </a:r>
          </a:p>
        </p:txBody>
      </p:sp>
      <p:sp>
        <p:nvSpPr>
          <p:cNvPr id="23571" name="Rectangle 19"/>
          <p:cNvSpPr>
            <a:spLocks noChangeArrowheads="1"/>
          </p:cNvSpPr>
          <p:nvPr/>
        </p:nvSpPr>
        <p:spPr bwMode="auto">
          <a:xfrm>
            <a:off x="976313" y="1768475"/>
            <a:ext cx="6219825" cy="942975"/>
          </a:xfrm>
          <a:prstGeom prst="rect">
            <a:avLst/>
          </a:prstGeom>
          <a:noFill/>
          <a:ln w="12700">
            <a:noFill/>
            <a:miter lim="800000"/>
            <a:headEnd/>
            <a:tailEnd/>
          </a:ln>
        </p:spPr>
        <p:txBody>
          <a:bodyPr wrap="none" lIns="90488" tIns="44450" rIns="90488" bIns="44450">
            <a:spAutoFit/>
          </a:bodyPr>
          <a:lstStyle/>
          <a:p>
            <a:r>
              <a:rPr lang="en-US" sz="2800">
                <a:latin typeface="Arial" charset="0"/>
              </a:rPr>
              <a:t>Sales made in January will not be fully</a:t>
            </a:r>
          </a:p>
          <a:p>
            <a:r>
              <a:rPr lang="en-US" sz="2800">
                <a:latin typeface="Arial" charset="0"/>
              </a:rPr>
              <a:t>collected until March.</a:t>
            </a:r>
          </a:p>
        </p:txBody>
      </p:sp>
      <p:sp>
        <p:nvSpPr>
          <p:cNvPr id="23575" name="AutoShape 23"/>
          <p:cNvSpPr>
            <a:spLocks noChangeArrowheads="1"/>
          </p:cNvSpPr>
          <p:nvPr/>
        </p:nvSpPr>
        <p:spPr bwMode="auto">
          <a:xfrm rot="3827565">
            <a:off x="3599656" y="5230019"/>
            <a:ext cx="430213" cy="1006475"/>
          </a:xfrm>
          <a:prstGeom prst="upArrow">
            <a:avLst>
              <a:gd name="adj1" fmla="val 50000"/>
              <a:gd name="adj2" fmla="val 58487"/>
            </a:avLst>
          </a:prstGeom>
          <a:gradFill rotWithShape="0">
            <a:gsLst>
              <a:gs pos="0">
                <a:srgbClr val="6600CC"/>
              </a:gs>
              <a:gs pos="100000">
                <a:srgbClr val="FF0000"/>
              </a:gs>
            </a:gsLst>
            <a:lin ang="5400000" scaled="1"/>
          </a:gradFill>
          <a:ln w="9525">
            <a:solidFill>
              <a:srgbClr val="FF0000"/>
            </a:solidFill>
            <a:miter lim="800000"/>
            <a:headEnd/>
            <a:tailEnd/>
          </a:ln>
        </p:spPr>
        <p:txBody>
          <a:bodyPr wrap="none" anchor="ctr"/>
          <a:lstStyle/>
          <a:p>
            <a:endParaRPr lang="en-US"/>
          </a:p>
        </p:txBody>
      </p:sp>
      <p:sp>
        <p:nvSpPr>
          <p:cNvPr id="23568" name="Rectangle 16"/>
          <p:cNvSpPr>
            <a:spLocks noChangeArrowheads="1"/>
          </p:cNvSpPr>
          <p:nvPr/>
        </p:nvSpPr>
        <p:spPr bwMode="auto">
          <a:xfrm>
            <a:off x="1765300" y="5792788"/>
            <a:ext cx="1746250" cy="422275"/>
          </a:xfrm>
          <a:prstGeom prst="rect">
            <a:avLst/>
          </a:prstGeom>
          <a:solidFill>
            <a:schemeClr val="folHlink"/>
          </a:solidFill>
          <a:ln w="28575">
            <a:solidFill>
              <a:srgbClr val="00FF00"/>
            </a:solid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000">
                <a:latin typeface="Arial" charset="0"/>
              </a:rPr>
              <a:t>120,000 x .30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71"/>
                                        </p:tgtEl>
                                        <p:attrNameLst>
                                          <p:attrName>style.visibility</p:attrName>
                                        </p:attrNameLst>
                                      </p:cBhvr>
                                      <p:to>
                                        <p:strVal val="visible"/>
                                      </p:to>
                                    </p:set>
                                    <p:animEffect transition="in" filter="wipe(left)">
                                      <p:cBhvr>
                                        <p:cTn id="7" dur="500"/>
                                        <p:tgtEl>
                                          <p:spTgt spid="2357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upRight)">
                                      <p:cBhvr>
                                        <p:cTn id="12" dur="500"/>
                                        <p:tgtEl>
                                          <p:spTgt spid="2"/>
                                        </p:tgtEl>
                                      </p:cBhvr>
                                    </p:animEffect>
                                  </p:childTnLst>
                                </p:cTn>
                              </p:par>
                            </p:childTnLst>
                          </p:cTn>
                        </p:par>
                        <p:par>
                          <p:cTn id="13" fill="hold">
                            <p:stCondLst>
                              <p:cond delay="500"/>
                            </p:stCondLst>
                            <p:childTnLst>
                              <p:par>
                                <p:cTn id="14" presetID="4" presetClass="entr" presetSubtype="32" fill="hold" grpId="0" nodeType="afterEffect">
                                  <p:stCondLst>
                                    <p:cond delay="0"/>
                                  </p:stCondLst>
                                  <p:childTnLst>
                                    <p:set>
                                      <p:cBhvr>
                                        <p:cTn id="15" dur="1" fill="hold">
                                          <p:stCondLst>
                                            <p:cond delay="0"/>
                                          </p:stCondLst>
                                        </p:cTn>
                                        <p:tgtEl>
                                          <p:spTgt spid="23568"/>
                                        </p:tgtEl>
                                        <p:attrNameLst>
                                          <p:attrName>style.visibility</p:attrName>
                                        </p:attrNameLst>
                                      </p:cBhvr>
                                      <p:to>
                                        <p:strVal val="visible"/>
                                      </p:to>
                                    </p:set>
                                    <p:animEffect transition="in" filter="box(out)">
                                      <p:cBhvr>
                                        <p:cTn id="16" dur="500"/>
                                        <p:tgtEl>
                                          <p:spTgt spid="23568"/>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23575"/>
                                        </p:tgtEl>
                                        <p:attrNameLst>
                                          <p:attrName>style.visibility</p:attrName>
                                        </p:attrNameLst>
                                      </p:cBhvr>
                                      <p:to>
                                        <p:strVal val="visible"/>
                                      </p:to>
                                    </p:set>
                                    <p:animEffect transition="in" filter="wipe(left)">
                                      <p:cBhvr>
                                        <p:cTn id="20" dur="500"/>
                                        <p:tgtEl>
                                          <p:spTgt spid="23575"/>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23567"/>
                                        </p:tgtEl>
                                        <p:attrNameLst>
                                          <p:attrName>style.visibility</p:attrName>
                                        </p:attrNameLst>
                                      </p:cBhvr>
                                      <p:to>
                                        <p:strVal val="visible"/>
                                      </p:to>
                                    </p:set>
                                    <p:animEffect transition="in" filter="dissolve">
                                      <p:cBhvr>
                                        <p:cTn id="24" dur="500"/>
                                        <p:tgtEl>
                                          <p:spTgt spid="235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7" grpId="0" autoUpdateAnimBg="0"/>
      <p:bldP spid="23571" grpId="0" autoUpdateAnimBg="0"/>
      <p:bldP spid="23575" grpId="0" animBg="1"/>
      <p:bldP spid="23568"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5"/>
          <p:cNvSpPr>
            <a:spLocks noGrp="1"/>
          </p:cNvSpPr>
          <p:nvPr>
            <p:ph type="sldNum" sz="quarter" idx="12"/>
          </p:nvPr>
        </p:nvSpPr>
        <p:spPr/>
        <p:txBody>
          <a:bodyPr/>
          <a:lstStyle/>
          <a:p>
            <a:fld id="{2939374D-E36A-4860-87C1-1C4DC09B5A13}" type="slidenum">
              <a:rPr lang="en-US"/>
              <a:pPr/>
              <a:t>41</a:t>
            </a:fld>
            <a:endParaRPr lang="en-US"/>
          </a:p>
        </p:txBody>
      </p:sp>
      <p:sp>
        <p:nvSpPr>
          <p:cNvPr id="23555" name="Rectangle 21"/>
          <p:cNvSpPr>
            <a:spLocks noChangeArrowheads="1"/>
          </p:cNvSpPr>
          <p:nvPr/>
        </p:nvSpPr>
        <p:spPr bwMode="auto">
          <a:xfrm>
            <a:off x="1017588" y="1984375"/>
            <a:ext cx="6219825" cy="942975"/>
          </a:xfrm>
          <a:prstGeom prst="rect">
            <a:avLst/>
          </a:prstGeom>
          <a:noFill/>
          <a:ln w="12700">
            <a:noFill/>
            <a:miter lim="800000"/>
            <a:headEnd/>
            <a:tailEnd/>
          </a:ln>
        </p:spPr>
        <p:txBody>
          <a:bodyPr wrap="none" lIns="90488" tIns="44450" rIns="90488" bIns="44450">
            <a:spAutoFit/>
          </a:bodyPr>
          <a:lstStyle/>
          <a:p>
            <a:r>
              <a:rPr lang="en-US" sz="2800">
                <a:latin typeface="Arial" charset="0"/>
              </a:rPr>
              <a:t>Sales made in January will not be fully</a:t>
            </a:r>
          </a:p>
          <a:p>
            <a:r>
              <a:rPr lang="en-US" sz="2800">
                <a:latin typeface="Arial" charset="0"/>
              </a:rPr>
              <a:t>collected until March.</a:t>
            </a:r>
          </a:p>
        </p:txBody>
      </p:sp>
      <p:sp>
        <p:nvSpPr>
          <p:cNvPr id="24598" name="Rectangle 22"/>
          <p:cNvSpPr>
            <a:spLocks noGrp="1" noChangeArrowheads="1"/>
          </p:cNvSpPr>
          <p:nvPr>
            <p:ph type="title"/>
          </p:nvPr>
        </p:nvSpPr>
        <p:spPr/>
        <p:txBody>
          <a:bodyPr lIns="90488" tIns="44450" rIns="90488" bIns="44450"/>
          <a:lstStyle/>
          <a:p>
            <a:pPr eaLnBrk="1" hangingPunct="1">
              <a:defRPr/>
            </a:pPr>
            <a:r>
              <a:rPr lang="en-US" smtClean="0"/>
              <a:t>Cash Budget - Collections</a:t>
            </a:r>
          </a:p>
        </p:txBody>
      </p:sp>
      <p:grpSp>
        <p:nvGrpSpPr>
          <p:cNvPr id="2" name="Group 40"/>
          <p:cNvGrpSpPr>
            <a:grpSpLocks/>
          </p:cNvGrpSpPr>
          <p:nvPr/>
        </p:nvGrpSpPr>
        <p:grpSpPr bwMode="auto">
          <a:xfrm>
            <a:off x="506413" y="3532188"/>
            <a:ext cx="7939087" cy="2682875"/>
            <a:chOff x="319" y="2225"/>
            <a:chExt cx="5001" cy="1690"/>
          </a:xfrm>
        </p:grpSpPr>
        <p:grpSp>
          <p:nvGrpSpPr>
            <p:cNvPr id="3" name="Group 23"/>
            <p:cNvGrpSpPr>
              <a:grpSpLocks/>
            </p:cNvGrpSpPr>
            <p:nvPr/>
          </p:nvGrpSpPr>
          <p:grpSpPr bwMode="auto">
            <a:xfrm>
              <a:off x="319" y="2225"/>
              <a:ext cx="5001" cy="1328"/>
              <a:chOff x="319" y="2225"/>
              <a:chExt cx="5001" cy="1328"/>
            </a:xfrm>
          </p:grpSpPr>
          <p:sp>
            <p:nvSpPr>
              <p:cNvPr id="23565" name="Rectangle 24"/>
              <p:cNvSpPr>
                <a:spLocks noChangeArrowheads="1"/>
              </p:cNvSpPr>
              <p:nvPr/>
            </p:nvSpPr>
            <p:spPr bwMode="auto">
              <a:xfrm>
                <a:off x="4004" y="2876"/>
                <a:ext cx="826" cy="288"/>
              </a:xfrm>
              <a:prstGeom prst="rect">
                <a:avLst/>
              </a:prstGeom>
              <a:noFill/>
              <a:ln w="12700">
                <a:noFill/>
                <a:miter lim="800000"/>
                <a:headEnd/>
                <a:tailEnd/>
              </a:ln>
            </p:spPr>
            <p:txBody>
              <a:bodyPr wrap="none" anchor="ctr"/>
              <a:lstStyle/>
              <a:p>
                <a:endParaRPr lang="en-US"/>
              </a:p>
            </p:txBody>
          </p:sp>
          <p:sp>
            <p:nvSpPr>
              <p:cNvPr id="23566" name="Rectangle 25"/>
              <p:cNvSpPr>
                <a:spLocks noChangeArrowheads="1"/>
              </p:cNvSpPr>
              <p:nvPr/>
            </p:nvSpPr>
            <p:spPr bwMode="auto">
              <a:xfrm>
                <a:off x="361" y="2225"/>
                <a:ext cx="4959" cy="1328"/>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24602" name="Rectangle 26"/>
              <p:cNvSpPr>
                <a:spLocks noChangeArrowheads="1"/>
              </p:cNvSpPr>
              <p:nvPr/>
            </p:nvSpPr>
            <p:spPr bwMode="auto">
              <a:xfrm>
                <a:off x="2584" y="3100"/>
                <a:ext cx="672" cy="180"/>
              </a:xfrm>
              <a:prstGeom prst="rect">
                <a:avLst/>
              </a:prstGeom>
              <a:solidFill>
                <a:schemeClr val="tx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23568" name="Rectangle 27"/>
              <p:cNvSpPr>
                <a:spLocks noChangeArrowheads="1"/>
              </p:cNvSpPr>
              <p:nvPr/>
            </p:nvSpPr>
            <p:spPr bwMode="auto">
              <a:xfrm>
                <a:off x="366" y="2230"/>
                <a:ext cx="4950" cy="301"/>
              </a:xfrm>
              <a:prstGeom prst="rect">
                <a:avLst/>
              </a:prstGeom>
              <a:solidFill>
                <a:schemeClr val="bg1"/>
              </a:solidFill>
              <a:ln w="28575">
                <a:solidFill>
                  <a:srgbClr val="000000"/>
                </a:solidFill>
                <a:miter lim="800000"/>
                <a:headEnd/>
                <a:tailEnd/>
              </a:ln>
            </p:spPr>
            <p:txBody>
              <a:bodyPr wrap="none" anchor="ctr"/>
              <a:lstStyle/>
              <a:p>
                <a:endParaRPr lang="en-US"/>
              </a:p>
            </p:txBody>
          </p:sp>
          <p:sp>
            <p:nvSpPr>
              <p:cNvPr id="24604" name="Rectangle 28"/>
              <p:cNvSpPr>
                <a:spLocks noChangeArrowheads="1"/>
              </p:cNvSpPr>
              <p:nvPr/>
            </p:nvSpPr>
            <p:spPr bwMode="auto">
              <a:xfrm>
                <a:off x="442" y="2232"/>
                <a:ext cx="2443" cy="286"/>
              </a:xfrm>
              <a:prstGeom prst="rect">
                <a:avLst/>
              </a:prstGeom>
              <a:noFill/>
              <a:ln w="12700">
                <a:noFill/>
                <a:miter lim="800000"/>
                <a:headEnd/>
                <a:tailEnd/>
              </a:ln>
              <a:effectLst/>
            </p:spPr>
            <p:txBody>
              <a:bodyPr wrap="none" lIns="90488" tIns="44450" rIns="90488" bIns="44450">
                <a:spAutoFit/>
              </a:bodyPr>
              <a:lstStyle/>
              <a:p>
                <a:pPr>
                  <a:defRPr/>
                </a:pPr>
                <a:r>
                  <a:rPr lang="en-US" sz="2400">
                    <a:solidFill>
                      <a:srgbClr val="FF9900"/>
                    </a:solidFill>
                    <a:effectLst>
                      <a:outerShdw blurRad="38100" dist="38100" dir="2700000" algn="tl">
                        <a:srgbClr val="000000"/>
                      </a:outerShdw>
                    </a:effectLst>
                    <a:latin typeface="Arial" charset="0"/>
                  </a:rPr>
                  <a:t>Collection of January Sales</a:t>
                </a:r>
              </a:p>
            </p:txBody>
          </p:sp>
          <p:sp>
            <p:nvSpPr>
              <p:cNvPr id="23570" name="Line 29"/>
              <p:cNvSpPr>
                <a:spLocks noChangeShapeType="1"/>
              </p:cNvSpPr>
              <p:nvPr/>
            </p:nvSpPr>
            <p:spPr bwMode="auto">
              <a:xfrm>
                <a:off x="1240" y="2985"/>
                <a:ext cx="3744" cy="0"/>
              </a:xfrm>
              <a:prstGeom prst="line">
                <a:avLst/>
              </a:prstGeom>
              <a:noFill/>
              <a:ln w="50800">
                <a:solidFill>
                  <a:srgbClr val="000000"/>
                </a:solidFill>
                <a:round/>
                <a:headEnd/>
                <a:tailEnd/>
              </a:ln>
            </p:spPr>
            <p:txBody>
              <a:bodyPr wrap="none" anchor="ctr"/>
              <a:lstStyle/>
              <a:p>
                <a:endParaRPr lang="en-US"/>
              </a:p>
            </p:txBody>
          </p:sp>
          <p:sp>
            <p:nvSpPr>
              <p:cNvPr id="23571" name="Line 30"/>
              <p:cNvSpPr>
                <a:spLocks noChangeShapeType="1"/>
              </p:cNvSpPr>
              <p:nvPr/>
            </p:nvSpPr>
            <p:spPr bwMode="auto">
              <a:xfrm>
                <a:off x="1224" y="2861"/>
                <a:ext cx="0" cy="233"/>
              </a:xfrm>
              <a:prstGeom prst="line">
                <a:avLst/>
              </a:prstGeom>
              <a:noFill/>
              <a:ln w="25400">
                <a:solidFill>
                  <a:srgbClr val="000000"/>
                </a:solidFill>
                <a:round/>
                <a:headEnd/>
                <a:tailEnd/>
              </a:ln>
            </p:spPr>
            <p:txBody>
              <a:bodyPr wrap="none" anchor="ctr"/>
              <a:lstStyle/>
              <a:p>
                <a:endParaRPr lang="en-US"/>
              </a:p>
            </p:txBody>
          </p:sp>
          <p:sp>
            <p:nvSpPr>
              <p:cNvPr id="23572" name="Line 31"/>
              <p:cNvSpPr>
                <a:spLocks noChangeShapeType="1"/>
              </p:cNvSpPr>
              <p:nvPr/>
            </p:nvSpPr>
            <p:spPr bwMode="auto">
              <a:xfrm>
                <a:off x="4984" y="2860"/>
                <a:ext cx="0" cy="233"/>
              </a:xfrm>
              <a:prstGeom prst="line">
                <a:avLst/>
              </a:prstGeom>
              <a:noFill/>
              <a:ln w="25400">
                <a:solidFill>
                  <a:srgbClr val="000000"/>
                </a:solidFill>
                <a:round/>
                <a:headEnd/>
                <a:tailEnd/>
              </a:ln>
            </p:spPr>
            <p:txBody>
              <a:bodyPr wrap="none" anchor="ctr"/>
              <a:lstStyle/>
              <a:p>
                <a:endParaRPr lang="en-US"/>
              </a:p>
            </p:txBody>
          </p:sp>
          <p:sp>
            <p:nvSpPr>
              <p:cNvPr id="23573" name="Line 32"/>
              <p:cNvSpPr>
                <a:spLocks noChangeShapeType="1"/>
              </p:cNvSpPr>
              <p:nvPr/>
            </p:nvSpPr>
            <p:spPr bwMode="auto">
              <a:xfrm>
                <a:off x="2951" y="2861"/>
                <a:ext cx="0" cy="233"/>
              </a:xfrm>
              <a:prstGeom prst="line">
                <a:avLst/>
              </a:prstGeom>
              <a:noFill/>
              <a:ln w="25400">
                <a:solidFill>
                  <a:srgbClr val="000000"/>
                </a:solidFill>
                <a:round/>
                <a:headEnd/>
                <a:tailEnd/>
              </a:ln>
            </p:spPr>
            <p:txBody>
              <a:bodyPr wrap="none" anchor="ctr"/>
              <a:lstStyle/>
              <a:p>
                <a:endParaRPr lang="en-US"/>
              </a:p>
            </p:txBody>
          </p:sp>
          <p:sp>
            <p:nvSpPr>
              <p:cNvPr id="23574" name="Line 33"/>
              <p:cNvSpPr>
                <a:spLocks noChangeShapeType="1"/>
              </p:cNvSpPr>
              <p:nvPr/>
            </p:nvSpPr>
            <p:spPr bwMode="auto">
              <a:xfrm>
                <a:off x="2058" y="2861"/>
                <a:ext cx="0" cy="233"/>
              </a:xfrm>
              <a:prstGeom prst="line">
                <a:avLst/>
              </a:prstGeom>
              <a:noFill/>
              <a:ln w="25400">
                <a:solidFill>
                  <a:srgbClr val="000000"/>
                </a:solidFill>
                <a:round/>
                <a:headEnd/>
                <a:tailEnd/>
              </a:ln>
            </p:spPr>
            <p:txBody>
              <a:bodyPr wrap="none" anchor="ctr"/>
              <a:lstStyle/>
              <a:p>
                <a:endParaRPr lang="en-US"/>
              </a:p>
            </p:txBody>
          </p:sp>
          <p:sp>
            <p:nvSpPr>
              <p:cNvPr id="23575" name="Line 34"/>
              <p:cNvSpPr>
                <a:spLocks noChangeShapeType="1"/>
              </p:cNvSpPr>
              <p:nvPr/>
            </p:nvSpPr>
            <p:spPr bwMode="auto">
              <a:xfrm>
                <a:off x="3946" y="2861"/>
                <a:ext cx="0" cy="233"/>
              </a:xfrm>
              <a:prstGeom prst="line">
                <a:avLst/>
              </a:prstGeom>
              <a:noFill/>
              <a:ln w="25400">
                <a:solidFill>
                  <a:srgbClr val="000000"/>
                </a:solidFill>
                <a:round/>
                <a:headEnd/>
                <a:tailEnd/>
              </a:ln>
            </p:spPr>
            <p:txBody>
              <a:bodyPr wrap="none" anchor="ctr"/>
              <a:lstStyle/>
              <a:p>
                <a:endParaRPr lang="en-US"/>
              </a:p>
            </p:txBody>
          </p:sp>
          <p:sp>
            <p:nvSpPr>
              <p:cNvPr id="24611" name="Rectangle 35"/>
              <p:cNvSpPr>
                <a:spLocks noChangeArrowheads="1"/>
              </p:cNvSpPr>
              <p:nvPr/>
            </p:nvSpPr>
            <p:spPr bwMode="auto">
              <a:xfrm>
                <a:off x="1021" y="2652"/>
                <a:ext cx="4153" cy="248"/>
              </a:xfrm>
              <a:prstGeom prst="rect">
                <a:avLst/>
              </a:prstGeom>
              <a:noFill/>
              <a:ln w="12700">
                <a:noFill/>
                <a:miter lim="800000"/>
                <a:headEnd/>
                <a:tailEnd/>
              </a:ln>
              <a:effectLst/>
            </p:spPr>
            <p:txBody>
              <a:bodyPr wrap="none" lIns="90488" tIns="44450" rIns="90488" bIns="44450">
                <a:spAutoFit/>
              </a:bodyPr>
              <a:lstStyle/>
              <a:p>
                <a:pPr>
                  <a:defRPr/>
                </a:pPr>
                <a:r>
                  <a:rPr lang="en-US" sz="2000" i="1">
                    <a:solidFill>
                      <a:srgbClr val="FAFD00"/>
                    </a:solidFill>
                    <a:effectLst>
                      <a:outerShdw blurRad="38100" dist="38100" dir="2700000" algn="tl">
                        <a:srgbClr val="000000"/>
                      </a:outerShdw>
                    </a:effectLst>
                    <a:latin typeface="Arial" charset="0"/>
                  </a:rPr>
                  <a:t>Nov  	     Dec	    	Jan	          Feb	       Mar</a:t>
                </a:r>
              </a:p>
            </p:txBody>
          </p:sp>
          <p:sp>
            <p:nvSpPr>
              <p:cNvPr id="23577" name="Rectangle 36"/>
              <p:cNvSpPr>
                <a:spLocks noChangeArrowheads="1"/>
              </p:cNvSpPr>
              <p:nvPr/>
            </p:nvSpPr>
            <p:spPr bwMode="auto">
              <a:xfrm>
                <a:off x="319" y="3052"/>
                <a:ext cx="4988" cy="248"/>
              </a:xfrm>
              <a:prstGeom prst="rect">
                <a:avLst/>
              </a:prstGeom>
              <a:noFill/>
              <a:ln w="12700">
                <a:noFill/>
                <a:miter lim="800000"/>
                <a:headEnd/>
                <a:tailEnd/>
              </a:ln>
            </p:spPr>
            <p:txBody>
              <a:bodyPr wrap="none" lIns="90488" tIns="44450" rIns="90488" bIns="44450">
                <a:spAutoFit/>
              </a:bodyPr>
              <a:lstStyle/>
              <a:p>
                <a:r>
                  <a:rPr lang="en-US" sz="2000">
                    <a:solidFill>
                      <a:srgbClr val="000000"/>
                    </a:solidFill>
                    <a:latin typeface="Arial" charset="0"/>
                  </a:rPr>
                  <a:t>   Sales 130,000     125,000       120,000	         260,000	      140,000</a:t>
                </a:r>
              </a:p>
            </p:txBody>
          </p:sp>
        </p:grpSp>
        <p:sp>
          <p:nvSpPr>
            <p:cNvPr id="24613" name="Rectangle 37"/>
            <p:cNvSpPr>
              <a:spLocks noChangeArrowheads="1"/>
            </p:cNvSpPr>
            <p:nvPr/>
          </p:nvSpPr>
          <p:spPr bwMode="auto">
            <a:xfrm>
              <a:off x="2636" y="3311"/>
              <a:ext cx="603" cy="248"/>
            </a:xfrm>
            <a:prstGeom prst="rect">
              <a:avLst/>
            </a:prstGeom>
            <a:noFill/>
            <a:ln w="12700">
              <a:noFill/>
              <a:miter lim="800000"/>
              <a:headEnd/>
              <a:tailEnd/>
            </a:ln>
            <a:effectLst/>
          </p:spPr>
          <p:txBody>
            <a:bodyPr wrap="none" lIns="90488" tIns="44450" rIns="90488" bIns="44450">
              <a:spAutoFit/>
            </a:bodyPr>
            <a:lstStyle/>
            <a:p>
              <a:pPr>
                <a:defRPr/>
              </a:pPr>
              <a:r>
                <a:rPr lang="en-US" sz="2000">
                  <a:effectLst>
                    <a:outerShdw blurRad="38100" dist="38100" dir="2700000" algn="tl">
                      <a:srgbClr val="000000"/>
                    </a:outerShdw>
                  </a:effectLst>
                  <a:latin typeface="Arial" charset="0"/>
                </a:rPr>
                <a:t>36,000</a:t>
              </a:r>
            </a:p>
          </p:txBody>
        </p:sp>
        <p:sp>
          <p:nvSpPr>
            <p:cNvPr id="23563" name="AutoShape 38"/>
            <p:cNvSpPr>
              <a:spLocks noChangeArrowheads="1"/>
            </p:cNvSpPr>
            <p:nvPr/>
          </p:nvSpPr>
          <p:spPr bwMode="auto">
            <a:xfrm rot="3827565">
              <a:off x="2267" y="3295"/>
              <a:ext cx="271" cy="634"/>
            </a:xfrm>
            <a:prstGeom prst="upArrow">
              <a:avLst>
                <a:gd name="adj1" fmla="val 50000"/>
                <a:gd name="adj2" fmla="val 58487"/>
              </a:avLst>
            </a:prstGeom>
            <a:gradFill rotWithShape="0">
              <a:gsLst>
                <a:gs pos="0">
                  <a:srgbClr val="000000"/>
                </a:gs>
                <a:gs pos="100000">
                  <a:srgbClr val="FF0000"/>
                </a:gs>
              </a:gsLst>
              <a:lin ang="5400000" scaled="1"/>
            </a:gradFill>
            <a:ln w="9525">
              <a:solidFill>
                <a:srgbClr val="FF0000"/>
              </a:solidFill>
              <a:miter lim="800000"/>
              <a:headEnd/>
              <a:tailEnd/>
            </a:ln>
          </p:spPr>
          <p:txBody>
            <a:bodyPr wrap="none" anchor="ctr"/>
            <a:lstStyle/>
            <a:p>
              <a:endParaRPr lang="en-US"/>
            </a:p>
          </p:txBody>
        </p:sp>
        <p:sp>
          <p:nvSpPr>
            <p:cNvPr id="24615" name="Rectangle 39"/>
            <p:cNvSpPr>
              <a:spLocks noChangeArrowheads="1"/>
            </p:cNvSpPr>
            <p:nvPr/>
          </p:nvSpPr>
          <p:spPr bwMode="auto">
            <a:xfrm>
              <a:off x="1112" y="3649"/>
              <a:ext cx="1100" cy="266"/>
            </a:xfrm>
            <a:prstGeom prst="rect">
              <a:avLst/>
            </a:prstGeom>
            <a:solidFill>
              <a:schemeClr val="folHlink"/>
            </a:solidFill>
            <a:ln w="28575">
              <a:solidFill>
                <a:srgbClr val="00FF00"/>
              </a:solid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000">
                  <a:latin typeface="Arial" charset="0"/>
                </a:rPr>
                <a:t>120,000 x .30</a:t>
              </a:r>
            </a:p>
          </p:txBody>
        </p:sp>
      </p:grpSp>
      <p:sp>
        <p:nvSpPr>
          <p:cNvPr id="24594" name="Rectangle 18"/>
          <p:cNvSpPr>
            <a:spLocks noChangeArrowheads="1"/>
          </p:cNvSpPr>
          <p:nvPr/>
        </p:nvSpPr>
        <p:spPr bwMode="auto">
          <a:xfrm>
            <a:off x="5780088" y="5192713"/>
            <a:ext cx="957262" cy="393700"/>
          </a:xfrm>
          <a:prstGeom prst="rect">
            <a:avLst/>
          </a:prstGeom>
          <a:noFill/>
          <a:ln w="12700">
            <a:noFill/>
            <a:miter lim="800000"/>
            <a:headEnd/>
            <a:tailEnd/>
          </a:ln>
          <a:effectLst/>
        </p:spPr>
        <p:txBody>
          <a:bodyPr wrap="none" lIns="90488" tIns="44450" rIns="90488" bIns="44450">
            <a:spAutoFit/>
          </a:bodyPr>
          <a:lstStyle/>
          <a:p>
            <a:pPr>
              <a:defRPr/>
            </a:pPr>
            <a:r>
              <a:rPr lang="en-US" sz="2000">
                <a:effectLst>
                  <a:outerShdw blurRad="38100" dist="38100" dir="2700000" algn="tl">
                    <a:srgbClr val="000000"/>
                  </a:outerShdw>
                </a:effectLst>
                <a:latin typeface="Arial" charset="0"/>
              </a:rPr>
              <a:t>60,000</a:t>
            </a:r>
          </a:p>
        </p:txBody>
      </p:sp>
      <p:sp>
        <p:nvSpPr>
          <p:cNvPr id="24618" name="AutoShape 42"/>
          <p:cNvSpPr>
            <a:spLocks noChangeArrowheads="1"/>
          </p:cNvSpPr>
          <p:nvPr/>
        </p:nvSpPr>
        <p:spPr bwMode="auto">
          <a:xfrm rot="3827565">
            <a:off x="5230019" y="5230019"/>
            <a:ext cx="430213" cy="1006475"/>
          </a:xfrm>
          <a:prstGeom prst="upArrow">
            <a:avLst>
              <a:gd name="adj1" fmla="val 50000"/>
              <a:gd name="adj2" fmla="val 58487"/>
            </a:avLst>
          </a:prstGeom>
          <a:gradFill rotWithShape="0">
            <a:gsLst>
              <a:gs pos="0">
                <a:srgbClr val="6600CC"/>
              </a:gs>
              <a:gs pos="100000">
                <a:srgbClr val="FF0000"/>
              </a:gs>
            </a:gsLst>
            <a:lin ang="5400000" scaled="1"/>
          </a:gradFill>
          <a:ln w="9525">
            <a:solidFill>
              <a:srgbClr val="FF0000"/>
            </a:solidFill>
            <a:miter lim="800000"/>
            <a:headEnd/>
            <a:tailEnd/>
          </a:ln>
        </p:spPr>
        <p:txBody>
          <a:bodyPr wrap="none" anchor="ctr"/>
          <a:lstStyle/>
          <a:p>
            <a:endParaRPr lang="en-US"/>
          </a:p>
        </p:txBody>
      </p:sp>
      <p:sp>
        <p:nvSpPr>
          <p:cNvPr id="24595" name="Rectangle 19"/>
          <p:cNvSpPr>
            <a:spLocks noChangeArrowheads="1"/>
          </p:cNvSpPr>
          <p:nvPr/>
        </p:nvSpPr>
        <p:spPr bwMode="auto">
          <a:xfrm>
            <a:off x="4171950" y="5868988"/>
            <a:ext cx="1746250" cy="422275"/>
          </a:xfrm>
          <a:prstGeom prst="rect">
            <a:avLst/>
          </a:prstGeom>
          <a:solidFill>
            <a:schemeClr val="folHlink"/>
          </a:solidFill>
          <a:ln w="28575">
            <a:solidFill>
              <a:srgbClr val="00FF00"/>
            </a:solid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000">
                <a:latin typeface="Arial" charset="0"/>
              </a:rPr>
              <a:t>120,000 x .50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4595"/>
                                        </p:tgtEl>
                                        <p:attrNameLst>
                                          <p:attrName>style.visibility</p:attrName>
                                        </p:attrNameLst>
                                      </p:cBhvr>
                                      <p:to>
                                        <p:strVal val="visible"/>
                                      </p:to>
                                    </p:set>
                                    <p:animEffect transition="in" filter="box(out)">
                                      <p:cBhvr>
                                        <p:cTn id="7" dur="500"/>
                                        <p:tgtEl>
                                          <p:spTgt spid="2459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4618"/>
                                        </p:tgtEl>
                                        <p:attrNameLst>
                                          <p:attrName>style.visibility</p:attrName>
                                        </p:attrNameLst>
                                      </p:cBhvr>
                                      <p:to>
                                        <p:strVal val="visible"/>
                                      </p:to>
                                    </p:set>
                                    <p:animEffect transition="in" filter="wipe(left)">
                                      <p:cBhvr>
                                        <p:cTn id="11" dur="500"/>
                                        <p:tgtEl>
                                          <p:spTgt spid="24618"/>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4594"/>
                                        </p:tgtEl>
                                        <p:attrNameLst>
                                          <p:attrName>style.visibility</p:attrName>
                                        </p:attrNameLst>
                                      </p:cBhvr>
                                      <p:to>
                                        <p:strVal val="visible"/>
                                      </p:to>
                                    </p:set>
                                    <p:animEffect transition="in" filter="dissolve">
                                      <p:cBhvr>
                                        <p:cTn id="15" dur="500"/>
                                        <p:tgtEl>
                                          <p:spTgt spid="24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4" grpId="0" autoUpdateAnimBg="0"/>
      <p:bldP spid="24618" grpId="0" animBg="1"/>
      <p:bldP spid="24595"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5"/>
          <p:cNvSpPr>
            <a:spLocks noGrp="1"/>
          </p:cNvSpPr>
          <p:nvPr>
            <p:ph type="sldNum" sz="quarter" idx="12"/>
          </p:nvPr>
        </p:nvSpPr>
        <p:spPr/>
        <p:txBody>
          <a:bodyPr/>
          <a:lstStyle/>
          <a:p>
            <a:fld id="{3E2BC617-E27A-40D8-A8FB-916439B5FE0A}" type="slidenum">
              <a:rPr lang="en-US"/>
              <a:pPr/>
              <a:t>42</a:t>
            </a:fld>
            <a:endParaRPr lang="en-US"/>
          </a:p>
        </p:txBody>
      </p:sp>
      <p:sp>
        <p:nvSpPr>
          <p:cNvPr id="24579" name="Rectangle 24"/>
          <p:cNvSpPr>
            <a:spLocks noChangeArrowheads="1"/>
          </p:cNvSpPr>
          <p:nvPr/>
        </p:nvSpPr>
        <p:spPr bwMode="auto">
          <a:xfrm>
            <a:off x="976313" y="2025650"/>
            <a:ext cx="6219825" cy="942975"/>
          </a:xfrm>
          <a:prstGeom prst="rect">
            <a:avLst/>
          </a:prstGeom>
          <a:noFill/>
          <a:ln w="12700">
            <a:noFill/>
            <a:miter lim="800000"/>
            <a:headEnd/>
            <a:tailEnd/>
          </a:ln>
        </p:spPr>
        <p:txBody>
          <a:bodyPr wrap="none" lIns="90488" tIns="44450" rIns="90488" bIns="44450">
            <a:spAutoFit/>
          </a:bodyPr>
          <a:lstStyle/>
          <a:p>
            <a:r>
              <a:rPr lang="en-US" sz="2800">
                <a:latin typeface="Arial" charset="0"/>
              </a:rPr>
              <a:t>Sales made in January will not be fully</a:t>
            </a:r>
          </a:p>
          <a:p>
            <a:r>
              <a:rPr lang="en-US" sz="2800">
                <a:latin typeface="Arial" charset="0"/>
              </a:rPr>
              <a:t>collected until March.</a:t>
            </a:r>
          </a:p>
        </p:txBody>
      </p:sp>
      <p:sp>
        <p:nvSpPr>
          <p:cNvPr id="25625" name="Rectangle 25"/>
          <p:cNvSpPr>
            <a:spLocks noGrp="1" noChangeArrowheads="1"/>
          </p:cNvSpPr>
          <p:nvPr>
            <p:ph type="title"/>
          </p:nvPr>
        </p:nvSpPr>
        <p:spPr/>
        <p:txBody>
          <a:bodyPr lIns="90488" tIns="44450" rIns="90488" bIns="44450"/>
          <a:lstStyle/>
          <a:p>
            <a:pPr eaLnBrk="1" hangingPunct="1">
              <a:defRPr/>
            </a:pPr>
            <a:r>
              <a:rPr lang="en-US" smtClean="0"/>
              <a:t>Cash Budget - Collections</a:t>
            </a:r>
          </a:p>
        </p:txBody>
      </p:sp>
      <p:grpSp>
        <p:nvGrpSpPr>
          <p:cNvPr id="2" name="Group 48"/>
          <p:cNvGrpSpPr>
            <a:grpSpLocks/>
          </p:cNvGrpSpPr>
          <p:nvPr/>
        </p:nvGrpSpPr>
        <p:grpSpPr bwMode="auto">
          <a:xfrm>
            <a:off x="506413" y="3532188"/>
            <a:ext cx="7939087" cy="2759075"/>
            <a:chOff x="319" y="2225"/>
            <a:chExt cx="5001" cy="1738"/>
          </a:xfrm>
        </p:grpSpPr>
        <p:grpSp>
          <p:nvGrpSpPr>
            <p:cNvPr id="3" name="Group 26"/>
            <p:cNvGrpSpPr>
              <a:grpSpLocks/>
            </p:cNvGrpSpPr>
            <p:nvPr/>
          </p:nvGrpSpPr>
          <p:grpSpPr bwMode="auto">
            <a:xfrm>
              <a:off x="319" y="2225"/>
              <a:ext cx="5001" cy="1690"/>
              <a:chOff x="319" y="2225"/>
              <a:chExt cx="5001" cy="1690"/>
            </a:xfrm>
          </p:grpSpPr>
          <p:grpSp>
            <p:nvGrpSpPr>
              <p:cNvPr id="4" name="Group 27"/>
              <p:cNvGrpSpPr>
                <a:grpSpLocks/>
              </p:cNvGrpSpPr>
              <p:nvPr/>
            </p:nvGrpSpPr>
            <p:grpSpPr bwMode="auto">
              <a:xfrm>
                <a:off x="319" y="2225"/>
                <a:ext cx="5001" cy="1328"/>
                <a:chOff x="319" y="2225"/>
                <a:chExt cx="5001" cy="1328"/>
              </a:xfrm>
            </p:grpSpPr>
            <p:sp>
              <p:nvSpPr>
                <p:cNvPr id="24593" name="Rectangle 28"/>
                <p:cNvSpPr>
                  <a:spLocks noChangeArrowheads="1"/>
                </p:cNvSpPr>
                <p:nvPr/>
              </p:nvSpPr>
              <p:spPr bwMode="auto">
                <a:xfrm>
                  <a:off x="4004" y="2876"/>
                  <a:ext cx="826" cy="288"/>
                </a:xfrm>
                <a:prstGeom prst="rect">
                  <a:avLst/>
                </a:prstGeom>
                <a:noFill/>
                <a:ln w="12700">
                  <a:noFill/>
                  <a:miter lim="800000"/>
                  <a:headEnd/>
                  <a:tailEnd/>
                </a:ln>
              </p:spPr>
              <p:txBody>
                <a:bodyPr wrap="none" anchor="ctr"/>
                <a:lstStyle/>
                <a:p>
                  <a:endParaRPr lang="en-US"/>
                </a:p>
              </p:txBody>
            </p:sp>
            <p:sp>
              <p:nvSpPr>
                <p:cNvPr id="24594" name="Rectangle 29"/>
                <p:cNvSpPr>
                  <a:spLocks noChangeArrowheads="1"/>
                </p:cNvSpPr>
                <p:nvPr/>
              </p:nvSpPr>
              <p:spPr bwMode="auto">
                <a:xfrm>
                  <a:off x="361" y="2225"/>
                  <a:ext cx="4959" cy="1328"/>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25630" name="Rectangle 30"/>
                <p:cNvSpPr>
                  <a:spLocks noChangeArrowheads="1"/>
                </p:cNvSpPr>
                <p:nvPr/>
              </p:nvSpPr>
              <p:spPr bwMode="auto">
                <a:xfrm>
                  <a:off x="2584" y="3100"/>
                  <a:ext cx="672" cy="180"/>
                </a:xfrm>
                <a:prstGeom prst="rect">
                  <a:avLst/>
                </a:prstGeom>
                <a:solidFill>
                  <a:schemeClr val="tx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24596" name="Rectangle 31"/>
                <p:cNvSpPr>
                  <a:spLocks noChangeArrowheads="1"/>
                </p:cNvSpPr>
                <p:nvPr/>
              </p:nvSpPr>
              <p:spPr bwMode="auto">
                <a:xfrm>
                  <a:off x="366" y="2230"/>
                  <a:ext cx="4950" cy="301"/>
                </a:xfrm>
                <a:prstGeom prst="rect">
                  <a:avLst/>
                </a:prstGeom>
                <a:solidFill>
                  <a:schemeClr val="bg1"/>
                </a:solidFill>
                <a:ln w="28575">
                  <a:solidFill>
                    <a:srgbClr val="000000"/>
                  </a:solidFill>
                  <a:miter lim="800000"/>
                  <a:headEnd/>
                  <a:tailEnd/>
                </a:ln>
              </p:spPr>
              <p:txBody>
                <a:bodyPr wrap="none" anchor="ctr"/>
                <a:lstStyle/>
                <a:p>
                  <a:endParaRPr lang="en-US"/>
                </a:p>
              </p:txBody>
            </p:sp>
            <p:sp>
              <p:nvSpPr>
                <p:cNvPr id="25632" name="Rectangle 32"/>
                <p:cNvSpPr>
                  <a:spLocks noChangeArrowheads="1"/>
                </p:cNvSpPr>
                <p:nvPr/>
              </p:nvSpPr>
              <p:spPr bwMode="auto">
                <a:xfrm>
                  <a:off x="442" y="2232"/>
                  <a:ext cx="2443" cy="286"/>
                </a:xfrm>
                <a:prstGeom prst="rect">
                  <a:avLst/>
                </a:prstGeom>
                <a:noFill/>
                <a:ln w="12700">
                  <a:noFill/>
                  <a:miter lim="800000"/>
                  <a:headEnd/>
                  <a:tailEnd/>
                </a:ln>
                <a:effectLst/>
              </p:spPr>
              <p:txBody>
                <a:bodyPr wrap="none" lIns="90488" tIns="44450" rIns="90488" bIns="44450">
                  <a:spAutoFit/>
                </a:bodyPr>
                <a:lstStyle/>
                <a:p>
                  <a:pPr>
                    <a:defRPr/>
                  </a:pPr>
                  <a:r>
                    <a:rPr lang="en-US" sz="2400">
                      <a:solidFill>
                        <a:srgbClr val="FF9900"/>
                      </a:solidFill>
                      <a:effectLst>
                        <a:outerShdw blurRad="38100" dist="38100" dir="2700000" algn="tl">
                          <a:srgbClr val="000000"/>
                        </a:outerShdw>
                      </a:effectLst>
                      <a:latin typeface="Arial" charset="0"/>
                    </a:rPr>
                    <a:t>Collection of January Sales</a:t>
                  </a:r>
                </a:p>
              </p:txBody>
            </p:sp>
            <p:sp>
              <p:nvSpPr>
                <p:cNvPr id="24598" name="Line 33"/>
                <p:cNvSpPr>
                  <a:spLocks noChangeShapeType="1"/>
                </p:cNvSpPr>
                <p:nvPr/>
              </p:nvSpPr>
              <p:spPr bwMode="auto">
                <a:xfrm>
                  <a:off x="1240" y="2985"/>
                  <a:ext cx="3744" cy="0"/>
                </a:xfrm>
                <a:prstGeom prst="line">
                  <a:avLst/>
                </a:prstGeom>
                <a:noFill/>
                <a:ln w="50800">
                  <a:solidFill>
                    <a:srgbClr val="000000"/>
                  </a:solidFill>
                  <a:round/>
                  <a:headEnd/>
                  <a:tailEnd/>
                </a:ln>
              </p:spPr>
              <p:txBody>
                <a:bodyPr wrap="none" anchor="ctr"/>
                <a:lstStyle/>
                <a:p>
                  <a:endParaRPr lang="en-US"/>
                </a:p>
              </p:txBody>
            </p:sp>
            <p:sp>
              <p:nvSpPr>
                <p:cNvPr id="24599" name="Line 34"/>
                <p:cNvSpPr>
                  <a:spLocks noChangeShapeType="1"/>
                </p:cNvSpPr>
                <p:nvPr/>
              </p:nvSpPr>
              <p:spPr bwMode="auto">
                <a:xfrm>
                  <a:off x="1224" y="2861"/>
                  <a:ext cx="0" cy="233"/>
                </a:xfrm>
                <a:prstGeom prst="line">
                  <a:avLst/>
                </a:prstGeom>
                <a:noFill/>
                <a:ln w="25400">
                  <a:solidFill>
                    <a:srgbClr val="000000"/>
                  </a:solidFill>
                  <a:round/>
                  <a:headEnd/>
                  <a:tailEnd/>
                </a:ln>
              </p:spPr>
              <p:txBody>
                <a:bodyPr wrap="none" anchor="ctr"/>
                <a:lstStyle/>
                <a:p>
                  <a:endParaRPr lang="en-US"/>
                </a:p>
              </p:txBody>
            </p:sp>
            <p:sp>
              <p:nvSpPr>
                <p:cNvPr id="24600" name="Line 35"/>
                <p:cNvSpPr>
                  <a:spLocks noChangeShapeType="1"/>
                </p:cNvSpPr>
                <p:nvPr/>
              </p:nvSpPr>
              <p:spPr bwMode="auto">
                <a:xfrm>
                  <a:off x="4984" y="2860"/>
                  <a:ext cx="0" cy="233"/>
                </a:xfrm>
                <a:prstGeom prst="line">
                  <a:avLst/>
                </a:prstGeom>
                <a:noFill/>
                <a:ln w="25400">
                  <a:solidFill>
                    <a:srgbClr val="000000"/>
                  </a:solidFill>
                  <a:round/>
                  <a:headEnd/>
                  <a:tailEnd/>
                </a:ln>
              </p:spPr>
              <p:txBody>
                <a:bodyPr wrap="none" anchor="ctr"/>
                <a:lstStyle/>
                <a:p>
                  <a:endParaRPr lang="en-US"/>
                </a:p>
              </p:txBody>
            </p:sp>
            <p:sp>
              <p:nvSpPr>
                <p:cNvPr id="24601" name="Line 36"/>
                <p:cNvSpPr>
                  <a:spLocks noChangeShapeType="1"/>
                </p:cNvSpPr>
                <p:nvPr/>
              </p:nvSpPr>
              <p:spPr bwMode="auto">
                <a:xfrm>
                  <a:off x="2951" y="2861"/>
                  <a:ext cx="0" cy="233"/>
                </a:xfrm>
                <a:prstGeom prst="line">
                  <a:avLst/>
                </a:prstGeom>
                <a:noFill/>
                <a:ln w="25400">
                  <a:solidFill>
                    <a:srgbClr val="000000"/>
                  </a:solidFill>
                  <a:round/>
                  <a:headEnd/>
                  <a:tailEnd/>
                </a:ln>
              </p:spPr>
              <p:txBody>
                <a:bodyPr wrap="none" anchor="ctr"/>
                <a:lstStyle/>
                <a:p>
                  <a:endParaRPr lang="en-US"/>
                </a:p>
              </p:txBody>
            </p:sp>
            <p:sp>
              <p:nvSpPr>
                <p:cNvPr id="24602" name="Line 37"/>
                <p:cNvSpPr>
                  <a:spLocks noChangeShapeType="1"/>
                </p:cNvSpPr>
                <p:nvPr/>
              </p:nvSpPr>
              <p:spPr bwMode="auto">
                <a:xfrm>
                  <a:off x="2058" y="2861"/>
                  <a:ext cx="0" cy="233"/>
                </a:xfrm>
                <a:prstGeom prst="line">
                  <a:avLst/>
                </a:prstGeom>
                <a:noFill/>
                <a:ln w="25400">
                  <a:solidFill>
                    <a:srgbClr val="000000"/>
                  </a:solidFill>
                  <a:round/>
                  <a:headEnd/>
                  <a:tailEnd/>
                </a:ln>
              </p:spPr>
              <p:txBody>
                <a:bodyPr wrap="none" anchor="ctr"/>
                <a:lstStyle/>
                <a:p>
                  <a:endParaRPr lang="en-US"/>
                </a:p>
              </p:txBody>
            </p:sp>
            <p:sp>
              <p:nvSpPr>
                <p:cNvPr id="24603" name="Line 38"/>
                <p:cNvSpPr>
                  <a:spLocks noChangeShapeType="1"/>
                </p:cNvSpPr>
                <p:nvPr/>
              </p:nvSpPr>
              <p:spPr bwMode="auto">
                <a:xfrm>
                  <a:off x="3946" y="2861"/>
                  <a:ext cx="0" cy="233"/>
                </a:xfrm>
                <a:prstGeom prst="line">
                  <a:avLst/>
                </a:prstGeom>
                <a:noFill/>
                <a:ln w="25400">
                  <a:solidFill>
                    <a:srgbClr val="000000"/>
                  </a:solidFill>
                  <a:round/>
                  <a:headEnd/>
                  <a:tailEnd/>
                </a:ln>
              </p:spPr>
              <p:txBody>
                <a:bodyPr wrap="none" anchor="ctr"/>
                <a:lstStyle/>
                <a:p>
                  <a:endParaRPr lang="en-US"/>
                </a:p>
              </p:txBody>
            </p:sp>
            <p:sp>
              <p:nvSpPr>
                <p:cNvPr id="25639" name="Rectangle 39"/>
                <p:cNvSpPr>
                  <a:spLocks noChangeArrowheads="1"/>
                </p:cNvSpPr>
                <p:nvPr/>
              </p:nvSpPr>
              <p:spPr bwMode="auto">
                <a:xfrm>
                  <a:off x="1021" y="2652"/>
                  <a:ext cx="4153" cy="248"/>
                </a:xfrm>
                <a:prstGeom prst="rect">
                  <a:avLst/>
                </a:prstGeom>
                <a:noFill/>
                <a:ln w="12700">
                  <a:noFill/>
                  <a:miter lim="800000"/>
                  <a:headEnd/>
                  <a:tailEnd/>
                </a:ln>
                <a:effectLst/>
              </p:spPr>
              <p:txBody>
                <a:bodyPr wrap="none" lIns="90488" tIns="44450" rIns="90488" bIns="44450">
                  <a:spAutoFit/>
                </a:bodyPr>
                <a:lstStyle/>
                <a:p>
                  <a:pPr>
                    <a:defRPr/>
                  </a:pPr>
                  <a:r>
                    <a:rPr lang="en-US" sz="2000" i="1">
                      <a:solidFill>
                        <a:srgbClr val="FAFD00"/>
                      </a:solidFill>
                      <a:effectLst>
                        <a:outerShdw blurRad="38100" dist="38100" dir="2700000" algn="tl">
                          <a:srgbClr val="000000"/>
                        </a:outerShdw>
                      </a:effectLst>
                      <a:latin typeface="Arial" charset="0"/>
                    </a:rPr>
                    <a:t>Nov  	     Dec	    	Jan	          Feb	       Mar</a:t>
                  </a:r>
                </a:p>
              </p:txBody>
            </p:sp>
            <p:sp>
              <p:nvSpPr>
                <p:cNvPr id="24605" name="Rectangle 40"/>
                <p:cNvSpPr>
                  <a:spLocks noChangeArrowheads="1"/>
                </p:cNvSpPr>
                <p:nvPr/>
              </p:nvSpPr>
              <p:spPr bwMode="auto">
                <a:xfrm>
                  <a:off x="319" y="3052"/>
                  <a:ext cx="4988" cy="248"/>
                </a:xfrm>
                <a:prstGeom prst="rect">
                  <a:avLst/>
                </a:prstGeom>
                <a:noFill/>
                <a:ln w="12700">
                  <a:noFill/>
                  <a:miter lim="800000"/>
                  <a:headEnd/>
                  <a:tailEnd/>
                </a:ln>
              </p:spPr>
              <p:txBody>
                <a:bodyPr wrap="none" lIns="90488" tIns="44450" rIns="90488" bIns="44450">
                  <a:spAutoFit/>
                </a:bodyPr>
                <a:lstStyle/>
                <a:p>
                  <a:r>
                    <a:rPr lang="en-US" sz="2000">
                      <a:solidFill>
                        <a:srgbClr val="000000"/>
                      </a:solidFill>
                      <a:latin typeface="Arial" charset="0"/>
                    </a:rPr>
                    <a:t>   Sales 130,000     125,000       120,000	         260,000	      140,000</a:t>
                  </a:r>
                </a:p>
              </p:txBody>
            </p:sp>
          </p:grpSp>
          <p:sp>
            <p:nvSpPr>
              <p:cNvPr id="25641" name="Rectangle 41"/>
              <p:cNvSpPr>
                <a:spLocks noChangeArrowheads="1"/>
              </p:cNvSpPr>
              <p:nvPr/>
            </p:nvSpPr>
            <p:spPr bwMode="auto">
              <a:xfrm>
                <a:off x="2636" y="3311"/>
                <a:ext cx="603" cy="248"/>
              </a:xfrm>
              <a:prstGeom prst="rect">
                <a:avLst/>
              </a:prstGeom>
              <a:noFill/>
              <a:ln w="12700">
                <a:noFill/>
                <a:miter lim="800000"/>
                <a:headEnd/>
                <a:tailEnd/>
              </a:ln>
              <a:effectLst/>
            </p:spPr>
            <p:txBody>
              <a:bodyPr wrap="none" lIns="90488" tIns="44450" rIns="90488" bIns="44450">
                <a:spAutoFit/>
              </a:bodyPr>
              <a:lstStyle/>
              <a:p>
                <a:pPr>
                  <a:defRPr/>
                </a:pPr>
                <a:r>
                  <a:rPr lang="en-US" sz="2000">
                    <a:effectLst>
                      <a:outerShdw blurRad="38100" dist="38100" dir="2700000" algn="tl">
                        <a:srgbClr val="000000"/>
                      </a:outerShdw>
                    </a:effectLst>
                    <a:latin typeface="Arial" charset="0"/>
                  </a:rPr>
                  <a:t>36,000</a:t>
                </a:r>
              </a:p>
            </p:txBody>
          </p:sp>
          <p:sp>
            <p:nvSpPr>
              <p:cNvPr id="24591" name="AutoShape 42"/>
              <p:cNvSpPr>
                <a:spLocks noChangeArrowheads="1"/>
              </p:cNvSpPr>
              <p:nvPr/>
            </p:nvSpPr>
            <p:spPr bwMode="auto">
              <a:xfrm rot="3827565">
                <a:off x="2267" y="3295"/>
                <a:ext cx="271" cy="634"/>
              </a:xfrm>
              <a:prstGeom prst="upArrow">
                <a:avLst>
                  <a:gd name="adj1" fmla="val 50000"/>
                  <a:gd name="adj2" fmla="val 58487"/>
                </a:avLst>
              </a:prstGeom>
              <a:gradFill rotWithShape="0">
                <a:gsLst>
                  <a:gs pos="0">
                    <a:srgbClr val="000000"/>
                  </a:gs>
                  <a:gs pos="100000">
                    <a:srgbClr val="FF0000"/>
                  </a:gs>
                </a:gsLst>
                <a:lin ang="5400000" scaled="1"/>
              </a:gradFill>
              <a:ln w="9525">
                <a:solidFill>
                  <a:srgbClr val="FF0000"/>
                </a:solidFill>
                <a:miter lim="800000"/>
                <a:headEnd/>
                <a:tailEnd/>
              </a:ln>
            </p:spPr>
            <p:txBody>
              <a:bodyPr wrap="none" anchor="ctr"/>
              <a:lstStyle/>
              <a:p>
                <a:endParaRPr lang="en-US"/>
              </a:p>
            </p:txBody>
          </p:sp>
          <p:sp>
            <p:nvSpPr>
              <p:cNvPr id="25643" name="Rectangle 43"/>
              <p:cNvSpPr>
                <a:spLocks noChangeArrowheads="1"/>
              </p:cNvSpPr>
              <p:nvPr/>
            </p:nvSpPr>
            <p:spPr bwMode="auto">
              <a:xfrm>
                <a:off x="1112" y="3649"/>
                <a:ext cx="1100" cy="266"/>
              </a:xfrm>
              <a:prstGeom prst="rect">
                <a:avLst/>
              </a:prstGeom>
              <a:solidFill>
                <a:schemeClr val="folHlink"/>
              </a:solidFill>
              <a:ln w="28575">
                <a:solidFill>
                  <a:srgbClr val="00FF00"/>
                </a:solid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000">
                    <a:latin typeface="Arial" charset="0"/>
                  </a:rPr>
                  <a:t>120,000 x .30</a:t>
                </a:r>
              </a:p>
            </p:txBody>
          </p:sp>
        </p:grpSp>
        <p:sp>
          <p:nvSpPr>
            <p:cNvPr id="25645" name="Rectangle 45"/>
            <p:cNvSpPr>
              <a:spLocks noChangeArrowheads="1"/>
            </p:cNvSpPr>
            <p:nvPr/>
          </p:nvSpPr>
          <p:spPr bwMode="auto">
            <a:xfrm>
              <a:off x="3641" y="3271"/>
              <a:ext cx="603" cy="248"/>
            </a:xfrm>
            <a:prstGeom prst="rect">
              <a:avLst/>
            </a:prstGeom>
            <a:noFill/>
            <a:ln w="12700">
              <a:noFill/>
              <a:miter lim="800000"/>
              <a:headEnd/>
              <a:tailEnd/>
            </a:ln>
            <a:effectLst/>
          </p:spPr>
          <p:txBody>
            <a:bodyPr wrap="none" lIns="90488" tIns="44450" rIns="90488" bIns="44450">
              <a:spAutoFit/>
            </a:bodyPr>
            <a:lstStyle/>
            <a:p>
              <a:pPr>
                <a:defRPr/>
              </a:pPr>
              <a:r>
                <a:rPr lang="en-US" sz="2000">
                  <a:effectLst>
                    <a:outerShdw blurRad="38100" dist="38100" dir="2700000" algn="tl">
                      <a:srgbClr val="000000"/>
                    </a:outerShdw>
                  </a:effectLst>
                  <a:latin typeface="Arial" charset="0"/>
                </a:rPr>
                <a:t>60,000</a:t>
              </a:r>
            </a:p>
          </p:txBody>
        </p:sp>
        <p:sp>
          <p:nvSpPr>
            <p:cNvPr id="24587" name="AutoShape 44"/>
            <p:cNvSpPr>
              <a:spLocks noChangeArrowheads="1"/>
            </p:cNvSpPr>
            <p:nvPr/>
          </p:nvSpPr>
          <p:spPr bwMode="auto">
            <a:xfrm rot="3827565">
              <a:off x="3294" y="3300"/>
              <a:ext cx="271" cy="634"/>
            </a:xfrm>
            <a:prstGeom prst="upArrow">
              <a:avLst>
                <a:gd name="adj1" fmla="val 50000"/>
                <a:gd name="adj2" fmla="val 58487"/>
              </a:avLst>
            </a:prstGeom>
            <a:gradFill rotWithShape="0">
              <a:gsLst>
                <a:gs pos="0">
                  <a:srgbClr val="000000"/>
                </a:gs>
                <a:gs pos="100000">
                  <a:srgbClr val="FF0000"/>
                </a:gs>
              </a:gsLst>
              <a:lin ang="5400000" scaled="1"/>
            </a:gradFill>
            <a:ln w="9525">
              <a:solidFill>
                <a:srgbClr val="FF0000"/>
              </a:solidFill>
              <a:miter lim="800000"/>
              <a:headEnd/>
              <a:tailEnd/>
            </a:ln>
          </p:spPr>
          <p:txBody>
            <a:bodyPr wrap="none" anchor="ctr"/>
            <a:lstStyle/>
            <a:p>
              <a:endParaRPr lang="en-US"/>
            </a:p>
          </p:txBody>
        </p:sp>
        <p:sp>
          <p:nvSpPr>
            <p:cNvPr id="25647" name="Rectangle 47"/>
            <p:cNvSpPr>
              <a:spLocks noChangeArrowheads="1"/>
            </p:cNvSpPr>
            <p:nvPr/>
          </p:nvSpPr>
          <p:spPr bwMode="auto">
            <a:xfrm>
              <a:off x="2628" y="3697"/>
              <a:ext cx="1100" cy="266"/>
            </a:xfrm>
            <a:prstGeom prst="rect">
              <a:avLst/>
            </a:prstGeom>
            <a:solidFill>
              <a:schemeClr val="folHlink"/>
            </a:solidFill>
            <a:ln w="28575">
              <a:solidFill>
                <a:srgbClr val="00FF00"/>
              </a:solid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000">
                  <a:latin typeface="Arial" charset="0"/>
                </a:rPr>
                <a:t>120,000 x .50</a:t>
              </a:r>
            </a:p>
          </p:txBody>
        </p:sp>
      </p:grpSp>
      <p:sp>
        <p:nvSpPr>
          <p:cNvPr id="25646" name="AutoShape 46"/>
          <p:cNvSpPr>
            <a:spLocks noChangeArrowheads="1"/>
          </p:cNvSpPr>
          <p:nvPr/>
        </p:nvSpPr>
        <p:spPr bwMode="auto">
          <a:xfrm rot="3827565">
            <a:off x="6861970" y="5257006"/>
            <a:ext cx="430212" cy="1006475"/>
          </a:xfrm>
          <a:prstGeom prst="upArrow">
            <a:avLst>
              <a:gd name="adj1" fmla="val 50000"/>
              <a:gd name="adj2" fmla="val 58487"/>
            </a:avLst>
          </a:prstGeom>
          <a:gradFill rotWithShape="0">
            <a:gsLst>
              <a:gs pos="0">
                <a:srgbClr val="6600CC"/>
              </a:gs>
              <a:gs pos="100000">
                <a:srgbClr val="FF0000"/>
              </a:gs>
            </a:gsLst>
            <a:lin ang="5400000" scaled="1"/>
          </a:gradFill>
          <a:ln w="9525">
            <a:solidFill>
              <a:srgbClr val="FF0000"/>
            </a:solidFill>
            <a:miter lim="800000"/>
            <a:headEnd/>
            <a:tailEnd/>
          </a:ln>
        </p:spPr>
        <p:txBody>
          <a:bodyPr wrap="none" anchor="ctr"/>
          <a:lstStyle/>
          <a:p>
            <a:endParaRPr lang="en-US"/>
          </a:p>
        </p:txBody>
      </p:sp>
      <p:sp>
        <p:nvSpPr>
          <p:cNvPr id="25619" name="Rectangle 19"/>
          <p:cNvSpPr>
            <a:spLocks noChangeArrowheads="1"/>
          </p:cNvSpPr>
          <p:nvPr/>
        </p:nvSpPr>
        <p:spPr bwMode="auto">
          <a:xfrm>
            <a:off x="7408863" y="5181600"/>
            <a:ext cx="957262" cy="393700"/>
          </a:xfrm>
          <a:prstGeom prst="rect">
            <a:avLst/>
          </a:prstGeom>
          <a:noFill/>
          <a:ln w="12700">
            <a:noFill/>
            <a:miter lim="800000"/>
            <a:headEnd/>
            <a:tailEnd/>
          </a:ln>
          <a:effectLst/>
        </p:spPr>
        <p:txBody>
          <a:bodyPr wrap="none" lIns="90488" tIns="44450" rIns="90488" bIns="44450">
            <a:spAutoFit/>
          </a:bodyPr>
          <a:lstStyle/>
          <a:p>
            <a:pPr>
              <a:defRPr/>
            </a:pPr>
            <a:r>
              <a:rPr lang="en-US" sz="2000">
                <a:effectLst>
                  <a:outerShdw blurRad="38100" dist="38100" dir="2700000" algn="tl">
                    <a:srgbClr val="000000"/>
                  </a:outerShdw>
                </a:effectLst>
                <a:latin typeface="Arial" charset="0"/>
              </a:rPr>
              <a:t>24,000</a:t>
            </a:r>
          </a:p>
        </p:txBody>
      </p:sp>
      <p:sp>
        <p:nvSpPr>
          <p:cNvPr id="25622" name="Rectangle 22"/>
          <p:cNvSpPr>
            <a:spLocks noChangeArrowheads="1"/>
          </p:cNvSpPr>
          <p:nvPr/>
        </p:nvSpPr>
        <p:spPr bwMode="auto">
          <a:xfrm>
            <a:off x="6403975" y="5889625"/>
            <a:ext cx="1746250" cy="422275"/>
          </a:xfrm>
          <a:prstGeom prst="rect">
            <a:avLst/>
          </a:prstGeom>
          <a:solidFill>
            <a:schemeClr val="folHlink"/>
          </a:solidFill>
          <a:ln w="28575">
            <a:solidFill>
              <a:srgbClr val="00FF00"/>
            </a:solid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000">
                <a:latin typeface="Arial" charset="0"/>
              </a:rPr>
              <a:t>120,000 x .20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622"/>
                                        </p:tgtEl>
                                        <p:attrNameLst>
                                          <p:attrName>style.visibility</p:attrName>
                                        </p:attrNameLst>
                                      </p:cBhvr>
                                      <p:to>
                                        <p:strVal val="visible"/>
                                      </p:to>
                                    </p:set>
                                    <p:animEffect transition="in" filter="box(out)">
                                      <p:cBhvr>
                                        <p:cTn id="7" dur="500"/>
                                        <p:tgtEl>
                                          <p:spTgt spid="256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5646"/>
                                        </p:tgtEl>
                                        <p:attrNameLst>
                                          <p:attrName>style.visibility</p:attrName>
                                        </p:attrNameLst>
                                      </p:cBhvr>
                                      <p:to>
                                        <p:strVal val="visible"/>
                                      </p:to>
                                    </p:set>
                                    <p:animEffect transition="in" filter="wipe(left)">
                                      <p:cBhvr>
                                        <p:cTn id="11" dur="500"/>
                                        <p:tgtEl>
                                          <p:spTgt spid="25646"/>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5619"/>
                                        </p:tgtEl>
                                        <p:attrNameLst>
                                          <p:attrName>style.visibility</p:attrName>
                                        </p:attrNameLst>
                                      </p:cBhvr>
                                      <p:to>
                                        <p:strVal val="visible"/>
                                      </p:to>
                                    </p:set>
                                    <p:animEffect transition="in" filter="dissolve">
                                      <p:cBhvr>
                                        <p:cTn id="15" dur="500"/>
                                        <p:tgtEl>
                                          <p:spTgt spid="25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46" grpId="0" animBg="1"/>
      <p:bldP spid="25619" grpId="0" autoUpdateAnimBg="0"/>
      <p:bldP spid="25622"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95F34C86-C6C7-4B6C-91FE-8F4A9ACAE43D}" type="slidenum">
              <a:rPr lang="en-US"/>
              <a:pPr/>
              <a:t>43</a:t>
            </a:fld>
            <a:endParaRPr lang="en-US"/>
          </a:p>
        </p:txBody>
      </p:sp>
      <p:sp>
        <p:nvSpPr>
          <p:cNvPr id="26633" name="Rectangle 9"/>
          <p:cNvSpPr>
            <a:spLocks noChangeArrowheads="1"/>
          </p:cNvSpPr>
          <p:nvPr/>
        </p:nvSpPr>
        <p:spPr bwMode="auto">
          <a:xfrm>
            <a:off x="1017588" y="1973263"/>
            <a:ext cx="6219825" cy="515937"/>
          </a:xfrm>
          <a:prstGeom prst="rect">
            <a:avLst/>
          </a:prstGeom>
          <a:noFill/>
          <a:ln w="12700">
            <a:noFill/>
            <a:miter lim="800000"/>
            <a:headEnd/>
            <a:tailEnd/>
          </a:ln>
        </p:spPr>
        <p:txBody>
          <a:bodyPr wrap="none" lIns="90488" tIns="44450" rIns="90488" bIns="44450">
            <a:spAutoFit/>
          </a:bodyPr>
          <a:lstStyle/>
          <a:p>
            <a:r>
              <a:rPr lang="en-US" sz="2800">
                <a:latin typeface="Arial" charset="0"/>
              </a:rPr>
              <a:t>Calculate collections for other months.</a:t>
            </a:r>
          </a:p>
        </p:txBody>
      </p:sp>
      <p:sp>
        <p:nvSpPr>
          <p:cNvPr id="26638" name="Rectangle 14"/>
          <p:cNvSpPr>
            <a:spLocks noGrp="1" noChangeArrowheads="1"/>
          </p:cNvSpPr>
          <p:nvPr>
            <p:ph type="title"/>
          </p:nvPr>
        </p:nvSpPr>
        <p:spPr/>
        <p:txBody>
          <a:bodyPr/>
          <a:lstStyle/>
          <a:p>
            <a:pPr eaLnBrk="1" hangingPunct="1">
              <a:defRPr/>
            </a:pPr>
            <a:r>
              <a:rPr lang="en-US" smtClean="0"/>
              <a:t>Cash Budget - Collections</a:t>
            </a:r>
          </a:p>
        </p:txBody>
      </p:sp>
      <p:grpSp>
        <p:nvGrpSpPr>
          <p:cNvPr id="2" name="Group 21"/>
          <p:cNvGrpSpPr>
            <a:grpSpLocks/>
          </p:cNvGrpSpPr>
          <p:nvPr/>
        </p:nvGrpSpPr>
        <p:grpSpPr bwMode="auto">
          <a:xfrm>
            <a:off x="685800" y="2819400"/>
            <a:ext cx="7899400" cy="3248025"/>
            <a:chOff x="432" y="1776"/>
            <a:chExt cx="4976" cy="2046"/>
          </a:xfrm>
        </p:grpSpPr>
        <p:grpSp>
          <p:nvGrpSpPr>
            <p:cNvPr id="3" name="Group 20"/>
            <p:cNvGrpSpPr>
              <a:grpSpLocks/>
            </p:cNvGrpSpPr>
            <p:nvPr/>
          </p:nvGrpSpPr>
          <p:grpSpPr bwMode="auto">
            <a:xfrm>
              <a:off x="432" y="1776"/>
              <a:ext cx="4976" cy="2046"/>
              <a:chOff x="432" y="1776"/>
              <a:chExt cx="4976" cy="2046"/>
            </a:xfrm>
          </p:grpSpPr>
          <p:sp>
            <p:nvSpPr>
              <p:cNvPr id="25608" name="Rectangle 2"/>
              <p:cNvSpPr>
                <a:spLocks noChangeArrowheads="1"/>
              </p:cNvSpPr>
              <p:nvPr/>
            </p:nvSpPr>
            <p:spPr bwMode="auto">
              <a:xfrm>
                <a:off x="432" y="1776"/>
                <a:ext cx="4976" cy="1902"/>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25609" name="Rectangle 3"/>
              <p:cNvSpPr>
                <a:spLocks noChangeArrowheads="1"/>
              </p:cNvSpPr>
              <p:nvPr/>
            </p:nvSpPr>
            <p:spPr bwMode="auto">
              <a:xfrm>
                <a:off x="2268" y="1779"/>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sp>
            <p:nvSpPr>
              <p:cNvPr id="25610" name="Rectangle 8"/>
              <p:cNvSpPr>
                <a:spLocks noChangeArrowheads="1"/>
              </p:cNvSpPr>
              <p:nvPr/>
            </p:nvSpPr>
            <p:spPr bwMode="auto">
              <a:xfrm>
                <a:off x="565" y="2422"/>
                <a:ext cx="4769" cy="14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Sales	130,000	125,000	120,000	260,000	140,000</a:t>
                </a:r>
              </a:p>
              <a:p>
                <a:pPr>
                  <a:tabLst>
                    <a:tab pos="2066925" algn="r"/>
                    <a:tab pos="3368675" algn="r"/>
                    <a:tab pos="4738688" algn="r"/>
                    <a:tab pos="6064250" algn="r"/>
                    <a:tab pos="7318375" algn="r"/>
                  </a:tabLst>
                </a:pPr>
                <a:r>
                  <a:rPr lang="en-US" sz="2000">
                    <a:solidFill>
                      <a:srgbClr val="000000"/>
                    </a:solidFill>
                    <a:latin typeface="Arial" charset="0"/>
                  </a:rPr>
                  <a:t>Collections:</a:t>
                </a:r>
              </a:p>
              <a:p>
                <a:pPr>
                  <a:tabLst>
                    <a:tab pos="2066925" algn="r"/>
                    <a:tab pos="3368675" algn="r"/>
                    <a:tab pos="4738688" algn="r"/>
                    <a:tab pos="6064250" algn="r"/>
                    <a:tab pos="7318375" algn="r"/>
                  </a:tabLst>
                </a:pPr>
                <a:r>
                  <a:rPr lang="en-US" sz="2000">
                    <a:solidFill>
                      <a:srgbClr val="000000"/>
                    </a:solidFill>
                    <a:latin typeface="Arial" charset="0"/>
                  </a:rPr>
                  <a:t>Month of Sale (30%)		36,000	78,000	42,000</a:t>
                </a:r>
              </a:p>
              <a:p>
                <a:pPr>
                  <a:tabLst>
                    <a:tab pos="2066925" algn="r"/>
                    <a:tab pos="3368675" algn="r"/>
                    <a:tab pos="4738688" algn="r"/>
                    <a:tab pos="6064250" algn="r"/>
                    <a:tab pos="7318375" algn="r"/>
                  </a:tabLst>
                </a:pPr>
                <a:r>
                  <a:rPr lang="en-US" sz="2000">
                    <a:solidFill>
                      <a:srgbClr val="000000"/>
                    </a:solidFill>
                    <a:latin typeface="Arial" charset="0"/>
                  </a:rPr>
                  <a:t>First Month (50%)			62,500	60,000	130,000</a:t>
                </a:r>
              </a:p>
              <a:p>
                <a:pPr>
                  <a:tabLst>
                    <a:tab pos="2066925" algn="r"/>
                    <a:tab pos="3368675" algn="r"/>
                    <a:tab pos="4738688" algn="r"/>
                    <a:tab pos="6064250" algn="r"/>
                    <a:tab pos="7318375" algn="r"/>
                  </a:tabLst>
                </a:pPr>
                <a:r>
                  <a:rPr lang="en-US" sz="2000">
                    <a:solidFill>
                      <a:srgbClr val="000000"/>
                    </a:solidFill>
                    <a:latin typeface="Arial" charset="0"/>
                  </a:rPr>
                  <a:t>2nd Month (20%)			26,000	25,000	24,000</a:t>
                </a:r>
              </a:p>
              <a:p>
                <a:pPr>
                  <a:tabLst>
                    <a:tab pos="2066925" algn="r"/>
                    <a:tab pos="3368675" algn="r"/>
                    <a:tab pos="4738688" algn="r"/>
                    <a:tab pos="6064250" algn="r"/>
                    <a:tab pos="7318375" algn="r"/>
                  </a:tabLst>
                </a:pPr>
                <a:r>
                  <a:rPr lang="en-US" sz="2000" b="1">
                    <a:solidFill>
                      <a:srgbClr val="000000"/>
                    </a:solidFill>
                    <a:latin typeface="Arial" charset="0"/>
                  </a:rPr>
                  <a:t>Total Collections			124,500	163,000	196,000</a:t>
                </a:r>
              </a:p>
              <a:p>
                <a:pPr eaLnBrk="1" hangingPunct="1">
                  <a:tabLst>
                    <a:tab pos="2066925" algn="r"/>
                    <a:tab pos="3368675" algn="r"/>
                    <a:tab pos="4738688" algn="r"/>
                    <a:tab pos="6064250" algn="r"/>
                    <a:tab pos="7318375" algn="r"/>
                  </a:tabLst>
                </a:pPr>
                <a:endParaRPr lang="en-US" sz="2000" b="1">
                  <a:solidFill>
                    <a:srgbClr val="000000"/>
                  </a:solidFill>
                  <a:latin typeface="Arial" charset="0"/>
                </a:endParaRPr>
              </a:p>
            </p:txBody>
          </p:sp>
          <p:sp>
            <p:nvSpPr>
              <p:cNvPr id="26641" name="Rectangle 17"/>
              <p:cNvSpPr>
                <a:spLocks noChangeArrowheads="1"/>
              </p:cNvSpPr>
              <p:nvPr/>
            </p:nvSpPr>
            <p:spPr bwMode="auto">
              <a:xfrm>
                <a:off x="1426" y="2196"/>
                <a:ext cx="3711" cy="250"/>
              </a:xfrm>
              <a:prstGeom prst="rect">
                <a:avLst/>
              </a:prstGeom>
              <a:noFill/>
              <a:ln w="9525">
                <a:noFill/>
                <a:miter lim="800000"/>
                <a:headEnd/>
                <a:tailEnd/>
              </a:ln>
              <a:effectLst/>
            </p:spPr>
            <p:txBody>
              <a:bodyPr wrap="none">
                <a:spAutoFit/>
              </a:bodyPr>
              <a:lstStyle/>
              <a:p>
                <a:pPr>
                  <a:defRPr/>
                </a:pPr>
                <a:r>
                  <a:rPr lang="en-US" sz="2000" i="1">
                    <a:solidFill>
                      <a:srgbClr val="FAFD00"/>
                    </a:solidFill>
                    <a:effectLst>
                      <a:outerShdw blurRad="38100" dist="38100" dir="2700000" algn="tl">
                        <a:srgbClr val="000000"/>
                      </a:outerShdw>
                    </a:effectLst>
                    <a:latin typeface="Arial" charset="0"/>
                  </a:rPr>
                  <a:t>Nov  	     Dec	    	Jan	     Feb	          Mar</a:t>
                </a:r>
              </a:p>
            </p:txBody>
          </p:sp>
        </p:grpSp>
        <p:sp>
          <p:nvSpPr>
            <p:cNvPr id="25607" name="Rectangle 13"/>
            <p:cNvSpPr>
              <a:spLocks noChangeArrowheads="1"/>
            </p:cNvSpPr>
            <p:nvPr/>
          </p:nvSpPr>
          <p:spPr bwMode="auto">
            <a:xfrm>
              <a:off x="576" y="2640"/>
              <a:ext cx="4704" cy="768"/>
            </a:xfrm>
            <a:prstGeom prst="rect">
              <a:avLst/>
            </a:prstGeom>
            <a:noFill/>
            <a:ln w="28575">
              <a:solidFill>
                <a:srgbClr val="00FF00"/>
              </a:solidFill>
              <a:miter lim="800000"/>
              <a:headEnd/>
              <a:tailEnd/>
            </a:ln>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33"/>
                                        </p:tgtEl>
                                        <p:attrNameLst>
                                          <p:attrName>style.visibility</p:attrName>
                                        </p:attrNameLst>
                                      </p:cBhvr>
                                      <p:to>
                                        <p:strVal val="visible"/>
                                      </p:to>
                                    </p:set>
                                    <p:animEffect transition="in" filter="wipe(left)">
                                      <p:cBhvr>
                                        <p:cTn id="7" dur="500"/>
                                        <p:tgtEl>
                                          <p:spTgt spid="2663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upRight)">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3"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fld id="{50321977-89D4-4474-BBFE-954D7603B27C}" type="slidenum">
              <a:rPr lang="en-US"/>
              <a:pPr/>
              <a:t>44</a:t>
            </a:fld>
            <a:endParaRPr lang="en-US"/>
          </a:p>
        </p:txBody>
      </p:sp>
      <p:grpSp>
        <p:nvGrpSpPr>
          <p:cNvPr id="2" name="Group 36"/>
          <p:cNvGrpSpPr>
            <a:grpSpLocks/>
          </p:cNvGrpSpPr>
          <p:nvPr/>
        </p:nvGrpSpPr>
        <p:grpSpPr bwMode="auto">
          <a:xfrm>
            <a:off x="506413" y="3532188"/>
            <a:ext cx="7939087" cy="2108200"/>
            <a:chOff x="319" y="2225"/>
            <a:chExt cx="5001" cy="1328"/>
          </a:xfrm>
        </p:grpSpPr>
        <p:sp>
          <p:nvSpPr>
            <p:cNvPr id="26633" name="Rectangle 37"/>
            <p:cNvSpPr>
              <a:spLocks noChangeArrowheads="1"/>
            </p:cNvSpPr>
            <p:nvPr/>
          </p:nvSpPr>
          <p:spPr bwMode="auto">
            <a:xfrm>
              <a:off x="4004" y="2876"/>
              <a:ext cx="826" cy="288"/>
            </a:xfrm>
            <a:prstGeom prst="rect">
              <a:avLst/>
            </a:prstGeom>
            <a:noFill/>
            <a:ln w="12700">
              <a:noFill/>
              <a:miter lim="800000"/>
              <a:headEnd/>
              <a:tailEnd/>
            </a:ln>
          </p:spPr>
          <p:txBody>
            <a:bodyPr wrap="none" anchor="ctr"/>
            <a:lstStyle/>
            <a:p>
              <a:endParaRPr lang="en-US"/>
            </a:p>
          </p:txBody>
        </p:sp>
        <p:sp>
          <p:nvSpPr>
            <p:cNvPr id="26634" name="Rectangle 38"/>
            <p:cNvSpPr>
              <a:spLocks noChangeArrowheads="1"/>
            </p:cNvSpPr>
            <p:nvPr/>
          </p:nvSpPr>
          <p:spPr bwMode="auto">
            <a:xfrm>
              <a:off x="361" y="2225"/>
              <a:ext cx="4959" cy="1328"/>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27687" name="Rectangle 39"/>
            <p:cNvSpPr>
              <a:spLocks noChangeArrowheads="1"/>
            </p:cNvSpPr>
            <p:nvPr/>
          </p:nvSpPr>
          <p:spPr bwMode="auto">
            <a:xfrm>
              <a:off x="2584" y="3100"/>
              <a:ext cx="672" cy="180"/>
            </a:xfrm>
            <a:prstGeom prst="rect">
              <a:avLst/>
            </a:prstGeom>
            <a:solidFill>
              <a:schemeClr val="tx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26636" name="Rectangle 40"/>
            <p:cNvSpPr>
              <a:spLocks noChangeArrowheads="1"/>
            </p:cNvSpPr>
            <p:nvPr/>
          </p:nvSpPr>
          <p:spPr bwMode="auto">
            <a:xfrm>
              <a:off x="366" y="2230"/>
              <a:ext cx="4950" cy="301"/>
            </a:xfrm>
            <a:prstGeom prst="rect">
              <a:avLst/>
            </a:prstGeom>
            <a:solidFill>
              <a:schemeClr val="bg1"/>
            </a:solidFill>
            <a:ln w="28575">
              <a:solidFill>
                <a:srgbClr val="000000"/>
              </a:solidFill>
              <a:miter lim="800000"/>
              <a:headEnd/>
              <a:tailEnd/>
            </a:ln>
          </p:spPr>
          <p:txBody>
            <a:bodyPr wrap="none" anchor="ctr"/>
            <a:lstStyle/>
            <a:p>
              <a:endParaRPr lang="en-US"/>
            </a:p>
          </p:txBody>
        </p:sp>
        <p:sp>
          <p:nvSpPr>
            <p:cNvPr id="27689" name="Rectangle 41"/>
            <p:cNvSpPr>
              <a:spLocks noChangeArrowheads="1"/>
            </p:cNvSpPr>
            <p:nvPr/>
          </p:nvSpPr>
          <p:spPr bwMode="auto">
            <a:xfrm>
              <a:off x="442" y="2232"/>
              <a:ext cx="2943" cy="286"/>
            </a:xfrm>
            <a:prstGeom prst="rect">
              <a:avLst/>
            </a:prstGeom>
            <a:noFill/>
            <a:ln w="12700">
              <a:noFill/>
              <a:miter lim="800000"/>
              <a:headEnd/>
              <a:tailEnd/>
            </a:ln>
            <a:effectLst/>
          </p:spPr>
          <p:txBody>
            <a:bodyPr wrap="none" lIns="90488" tIns="44450" rIns="90488" bIns="44450">
              <a:spAutoFit/>
            </a:bodyPr>
            <a:lstStyle/>
            <a:p>
              <a:pPr>
                <a:defRPr/>
              </a:pPr>
              <a:r>
                <a:rPr lang="en-US" sz="2400">
                  <a:solidFill>
                    <a:srgbClr val="FF9900"/>
                  </a:solidFill>
                  <a:effectLst>
                    <a:outerShdw blurRad="38100" dist="38100" dir="2700000" algn="tl">
                      <a:srgbClr val="000000"/>
                    </a:outerShdw>
                  </a:effectLst>
                  <a:latin typeface="Arial" charset="0"/>
                </a:rPr>
                <a:t>Payments for January Purchases</a:t>
              </a:r>
            </a:p>
          </p:txBody>
        </p:sp>
        <p:sp>
          <p:nvSpPr>
            <p:cNvPr id="26638" name="Line 42"/>
            <p:cNvSpPr>
              <a:spLocks noChangeShapeType="1"/>
            </p:cNvSpPr>
            <p:nvPr/>
          </p:nvSpPr>
          <p:spPr bwMode="auto">
            <a:xfrm>
              <a:off x="1240" y="2985"/>
              <a:ext cx="3744" cy="0"/>
            </a:xfrm>
            <a:prstGeom prst="line">
              <a:avLst/>
            </a:prstGeom>
            <a:noFill/>
            <a:ln w="50800">
              <a:solidFill>
                <a:srgbClr val="000000"/>
              </a:solidFill>
              <a:round/>
              <a:headEnd/>
              <a:tailEnd/>
            </a:ln>
          </p:spPr>
          <p:txBody>
            <a:bodyPr wrap="none" anchor="ctr"/>
            <a:lstStyle/>
            <a:p>
              <a:endParaRPr lang="en-US"/>
            </a:p>
          </p:txBody>
        </p:sp>
        <p:sp>
          <p:nvSpPr>
            <p:cNvPr id="26639" name="Line 43"/>
            <p:cNvSpPr>
              <a:spLocks noChangeShapeType="1"/>
            </p:cNvSpPr>
            <p:nvPr/>
          </p:nvSpPr>
          <p:spPr bwMode="auto">
            <a:xfrm>
              <a:off x="1224" y="2861"/>
              <a:ext cx="0" cy="233"/>
            </a:xfrm>
            <a:prstGeom prst="line">
              <a:avLst/>
            </a:prstGeom>
            <a:noFill/>
            <a:ln w="25400">
              <a:solidFill>
                <a:srgbClr val="000000"/>
              </a:solidFill>
              <a:round/>
              <a:headEnd/>
              <a:tailEnd/>
            </a:ln>
          </p:spPr>
          <p:txBody>
            <a:bodyPr wrap="none" anchor="ctr"/>
            <a:lstStyle/>
            <a:p>
              <a:endParaRPr lang="en-US"/>
            </a:p>
          </p:txBody>
        </p:sp>
        <p:sp>
          <p:nvSpPr>
            <p:cNvPr id="26640" name="Line 44"/>
            <p:cNvSpPr>
              <a:spLocks noChangeShapeType="1"/>
            </p:cNvSpPr>
            <p:nvPr/>
          </p:nvSpPr>
          <p:spPr bwMode="auto">
            <a:xfrm>
              <a:off x="4984" y="2860"/>
              <a:ext cx="0" cy="233"/>
            </a:xfrm>
            <a:prstGeom prst="line">
              <a:avLst/>
            </a:prstGeom>
            <a:noFill/>
            <a:ln w="25400">
              <a:solidFill>
                <a:srgbClr val="000000"/>
              </a:solidFill>
              <a:round/>
              <a:headEnd/>
              <a:tailEnd/>
            </a:ln>
          </p:spPr>
          <p:txBody>
            <a:bodyPr wrap="none" anchor="ctr"/>
            <a:lstStyle/>
            <a:p>
              <a:endParaRPr lang="en-US"/>
            </a:p>
          </p:txBody>
        </p:sp>
        <p:sp>
          <p:nvSpPr>
            <p:cNvPr id="26641" name="Line 45"/>
            <p:cNvSpPr>
              <a:spLocks noChangeShapeType="1"/>
            </p:cNvSpPr>
            <p:nvPr/>
          </p:nvSpPr>
          <p:spPr bwMode="auto">
            <a:xfrm>
              <a:off x="2951" y="2861"/>
              <a:ext cx="0" cy="233"/>
            </a:xfrm>
            <a:prstGeom prst="line">
              <a:avLst/>
            </a:prstGeom>
            <a:noFill/>
            <a:ln w="25400">
              <a:solidFill>
                <a:srgbClr val="000000"/>
              </a:solidFill>
              <a:round/>
              <a:headEnd/>
              <a:tailEnd/>
            </a:ln>
          </p:spPr>
          <p:txBody>
            <a:bodyPr wrap="none" anchor="ctr"/>
            <a:lstStyle/>
            <a:p>
              <a:endParaRPr lang="en-US"/>
            </a:p>
          </p:txBody>
        </p:sp>
        <p:sp>
          <p:nvSpPr>
            <p:cNvPr id="26642" name="Line 46"/>
            <p:cNvSpPr>
              <a:spLocks noChangeShapeType="1"/>
            </p:cNvSpPr>
            <p:nvPr/>
          </p:nvSpPr>
          <p:spPr bwMode="auto">
            <a:xfrm>
              <a:off x="2058" y="2861"/>
              <a:ext cx="0" cy="233"/>
            </a:xfrm>
            <a:prstGeom prst="line">
              <a:avLst/>
            </a:prstGeom>
            <a:noFill/>
            <a:ln w="25400">
              <a:solidFill>
                <a:srgbClr val="000000"/>
              </a:solidFill>
              <a:round/>
              <a:headEnd/>
              <a:tailEnd/>
            </a:ln>
          </p:spPr>
          <p:txBody>
            <a:bodyPr wrap="none" anchor="ctr"/>
            <a:lstStyle/>
            <a:p>
              <a:endParaRPr lang="en-US"/>
            </a:p>
          </p:txBody>
        </p:sp>
        <p:sp>
          <p:nvSpPr>
            <p:cNvPr id="26643" name="Line 47"/>
            <p:cNvSpPr>
              <a:spLocks noChangeShapeType="1"/>
            </p:cNvSpPr>
            <p:nvPr/>
          </p:nvSpPr>
          <p:spPr bwMode="auto">
            <a:xfrm>
              <a:off x="3946" y="2861"/>
              <a:ext cx="0" cy="233"/>
            </a:xfrm>
            <a:prstGeom prst="line">
              <a:avLst/>
            </a:prstGeom>
            <a:noFill/>
            <a:ln w="25400">
              <a:solidFill>
                <a:srgbClr val="000000"/>
              </a:solidFill>
              <a:round/>
              <a:headEnd/>
              <a:tailEnd/>
            </a:ln>
          </p:spPr>
          <p:txBody>
            <a:bodyPr wrap="none" anchor="ctr"/>
            <a:lstStyle/>
            <a:p>
              <a:endParaRPr lang="en-US"/>
            </a:p>
          </p:txBody>
        </p:sp>
        <p:sp>
          <p:nvSpPr>
            <p:cNvPr id="27696" name="Rectangle 48"/>
            <p:cNvSpPr>
              <a:spLocks noChangeArrowheads="1"/>
            </p:cNvSpPr>
            <p:nvPr/>
          </p:nvSpPr>
          <p:spPr bwMode="auto">
            <a:xfrm>
              <a:off x="1021" y="2652"/>
              <a:ext cx="4153" cy="248"/>
            </a:xfrm>
            <a:prstGeom prst="rect">
              <a:avLst/>
            </a:prstGeom>
            <a:noFill/>
            <a:ln w="12700">
              <a:noFill/>
              <a:miter lim="800000"/>
              <a:headEnd/>
              <a:tailEnd/>
            </a:ln>
            <a:effectLst/>
          </p:spPr>
          <p:txBody>
            <a:bodyPr wrap="none" lIns="90488" tIns="44450" rIns="90488" bIns="44450">
              <a:spAutoFit/>
            </a:bodyPr>
            <a:lstStyle/>
            <a:p>
              <a:pPr>
                <a:defRPr/>
              </a:pPr>
              <a:r>
                <a:rPr lang="en-US" sz="2000" i="1">
                  <a:solidFill>
                    <a:srgbClr val="FAFD00"/>
                  </a:solidFill>
                  <a:effectLst>
                    <a:outerShdw blurRad="38100" dist="38100" dir="2700000" algn="tl">
                      <a:srgbClr val="000000"/>
                    </a:outerShdw>
                  </a:effectLst>
                  <a:latin typeface="Arial" charset="0"/>
                </a:rPr>
                <a:t>Nov  	     Dec	    	Jan	          Feb	       Mar</a:t>
              </a:r>
            </a:p>
          </p:txBody>
        </p:sp>
        <p:sp>
          <p:nvSpPr>
            <p:cNvPr id="26645" name="Rectangle 49"/>
            <p:cNvSpPr>
              <a:spLocks noChangeArrowheads="1"/>
            </p:cNvSpPr>
            <p:nvPr/>
          </p:nvSpPr>
          <p:spPr bwMode="auto">
            <a:xfrm>
              <a:off x="319" y="3052"/>
              <a:ext cx="4988" cy="248"/>
            </a:xfrm>
            <a:prstGeom prst="rect">
              <a:avLst/>
            </a:prstGeom>
            <a:noFill/>
            <a:ln w="12700">
              <a:noFill/>
              <a:miter lim="800000"/>
              <a:headEnd/>
              <a:tailEnd/>
            </a:ln>
          </p:spPr>
          <p:txBody>
            <a:bodyPr wrap="none" lIns="90488" tIns="44450" rIns="90488" bIns="44450">
              <a:spAutoFit/>
            </a:bodyPr>
            <a:lstStyle/>
            <a:p>
              <a:r>
                <a:rPr lang="en-US" sz="2000">
                  <a:solidFill>
                    <a:srgbClr val="000000"/>
                  </a:solidFill>
                  <a:latin typeface="Arial" charset="0"/>
                </a:rPr>
                <a:t>   Sales 130,000     125,000       120,000	         260,000	      140,000</a:t>
              </a:r>
            </a:p>
          </p:txBody>
        </p:sp>
      </p:grpSp>
      <p:sp>
        <p:nvSpPr>
          <p:cNvPr id="27663" name="Rectangle 15"/>
          <p:cNvSpPr>
            <a:spLocks noChangeArrowheads="1"/>
          </p:cNvSpPr>
          <p:nvPr/>
        </p:nvSpPr>
        <p:spPr bwMode="auto">
          <a:xfrm>
            <a:off x="3417888" y="5462588"/>
            <a:ext cx="4362450" cy="727075"/>
          </a:xfrm>
          <a:prstGeom prst="rect">
            <a:avLst/>
          </a:prstGeom>
          <a:solidFill>
            <a:schemeClr val="folHlink"/>
          </a:solidFill>
          <a:ln w="28575">
            <a:solidFill>
              <a:srgbClr val="00FF00"/>
            </a:solidFill>
            <a:miter lim="800000"/>
            <a:headEnd/>
            <a:tailEnd/>
          </a:ln>
          <a:effectLst>
            <a:outerShdw dist="107763" dir="2700000" algn="ctr" rotWithShape="0">
              <a:srgbClr val="000000"/>
            </a:outerShdw>
          </a:effectLst>
        </p:spPr>
        <p:txBody>
          <a:bodyPr lIns="90488" tIns="44450" rIns="90488" bIns="44450">
            <a:spAutoFit/>
          </a:bodyPr>
          <a:lstStyle/>
          <a:p>
            <a:pPr>
              <a:defRPr/>
            </a:pPr>
            <a:r>
              <a:rPr lang="en-US" sz="2000">
                <a:solidFill>
                  <a:schemeClr val="bg1"/>
                </a:solidFill>
                <a:latin typeface="Arial" charset="0"/>
              </a:rPr>
              <a:t>75% of January Sales Purchased in November</a:t>
            </a:r>
          </a:p>
        </p:txBody>
      </p:sp>
      <p:sp>
        <p:nvSpPr>
          <p:cNvPr id="27665" name="Rectangle 17"/>
          <p:cNvSpPr>
            <a:spLocks noChangeArrowheads="1"/>
          </p:cNvSpPr>
          <p:nvPr/>
        </p:nvSpPr>
        <p:spPr bwMode="auto">
          <a:xfrm>
            <a:off x="990600" y="2286000"/>
            <a:ext cx="6338888" cy="942975"/>
          </a:xfrm>
          <a:prstGeom prst="rect">
            <a:avLst/>
          </a:prstGeom>
          <a:noFill/>
          <a:ln w="12700">
            <a:noFill/>
            <a:miter lim="800000"/>
            <a:headEnd/>
            <a:tailEnd/>
          </a:ln>
        </p:spPr>
        <p:txBody>
          <a:bodyPr wrap="none" lIns="90488" tIns="44450" rIns="90488" bIns="44450">
            <a:spAutoFit/>
          </a:bodyPr>
          <a:lstStyle/>
          <a:p>
            <a:r>
              <a:rPr lang="en-US" sz="2800">
                <a:latin typeface="Arial" charset="0"/>
              </a:rPr>
              <a:t>Purchases are made 2 months prior to </a:t>
            </a:r>
          </a:p>
          <a:p>
            <a:r>
              <a:rPr lang="en-US" sz="2800">
                <a:latin typeface="Arial" charset="0"/>
              </a:rPr>
              <a:t>sale and are paid for 1 month later.</a:t>
            </a:r>
          </a:p>
        </p:txBody>
      </p:sp>
      <p:sp>
        <p:nvSpPr>
          <p:cNvPr id="27667" name="Rectangle 19"/>
          <p:cNvSpPr>
            <a:spLocks noGrp="1" noChangeArrowheads="1"/>
          </p:cNvSpPr>
          <p:nvPr>
            <p:ph type="title"/>
          </p:nvPr>
        </p:nvSpPr>
        <p:spPr/>
        <p:txBody>
          <a:bodyPr/>
          <a:lstStyle/>
          <a:p>
            <a:pPr eaLnBrk="1" hangingPunct="1">
              <a:defRPr/>
            </a:pPr>
            <a:r>
              <a:rPr lang="en-US" smtClean="0"/>
              <a:t>Cash Budget - Purchases/Payments</a:t>
            </a:r>
          </a:p>
        </p:txBody>
      </p:sp>
      <p:sp>
        <p:nvSpPr>
          <p:cNvPr id="27662" name="Rectangle 14"/>
          <p:cNvSpPr>
            <a:spLocks noChangeArrowheads="1"/>
          </p:cNvSpPr>
          <p:nvPr/>
        </p:nvSpPr>
        <p:spPr bwMode="auto">
          <a:xfrm>
            <a:off x="1463675" y="5200650"/>
            <a:ext cx="957263" cy="393700"/>
          </a:xfrm>
          <a:prstGeom prst="rect">
            <a:avLst/>
          </a:prstGeom>
          <a:noFill/>
          <a:ln w="12700">
            <a:noFill/>
            <a:miter lim="800000"/>
            <a:headEnd/>
            <a:tailEnd/>
          </a:ln>
          <a:effectLst/>
        </p:spPr>
        <p:txBody>
          <a:bodyPr wrap="none" lIns="90488" tIns="44450" rIns="90488" bIns="44450">
            <a:spAutoFit/>
          </a:bodyPr>
          <a:lstStyle/>
          <a:p>
            <a:pPr>
              <a:defRPr/>
            </a:pPr>
            <a:r>
              <a:rPr lang="en-US" sz="2000">
                <a:solidFill>
                  <a:srgbClr val="FFFF66"/>
                </a:solidFill>
                <a:effectLst>
                  <a:outerShdw blurRad="38100" dist="38100" dir="2700000" algn="tl">
                    <a:srgbClr val="000000"/>
                  </a:outerShdw>
                </a:effectLst>
                <a:latin typeface="Arial" charset="0"/>
              </a:rPr>
              <a:t>90,000</a:t>
            </a:r>
          </a:p>
        </p:txBody>
      </p:sp>
      <p:sp>
        <p:nvSpPr>
          <p:cNvPr id="27698" name="Line 50"/>
          <p:cNvSpPr>
            <a:spLocks noChangeShapeType="1"/>
          </p:cNvSpPr>
          <p:nvPr/>
        </p:nvSpPr>
        <p:spPr bwMode="auto">
          <a:xfrm flipH="1">
            <a:off x="2401888" y="5056188"/>
            <a:ext cx="1668462" cy="314325"/>
          </a:xfrm>
          <a:prstGeom prst="line">
            <a:avLst/>
          </a:prstGeom>
          <a:noFill/>
          <a:ln w="38100">
            <a:solidFill>
              <a:srgbClr val="FF0000"/>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65"/>
                                        </p:tgtEl>
                                        <p:attrNameLst>
                                          <p:attrName>style.visibility</p:attrName>
                                        </p:attrNameLst>
                                      </p:cBhvr>
                                      <p:to>
                                        <p:strVal val="visible"/>
                                      </p:to>
                                    </p:set>
                                    <p:animEffect transition="in" filter="wipe(left)">
                                      <p:cBhvr>
                                        <p:cTn id="7" dur="500"/>
                                        <p:tgtEl>
                                          <p:spTgt spid="2766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upRight)">
                                      <p:cBhvr>
                                        <p:cTn id="12" dur="500"/>
                                        <p:tgtEl>
                                          <p:spTgt spid="2"/>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27698"/>
                                        </p:tgtEl>
                                        <p:attrNameLst>
                                          <p:attrName>style.visibility</p:attrName>
                                        </p:attrNameLst>
                                      </p:cBhvr>
                                      <p:to>
                                        <p:strVal val="visible"/>
                                      </p:to>
                                    </p:set>
                                    <p:animEffect transition="in" filter="wipe(right)">
                                      <p:cBhvr>
                                        <p:cTn id="16" dur="500"/>
                                        <p:tgtEl>
                                          <p:spTgt spid="27698"/>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27662"/>
                                        </p:tgtEl>
                                        <p:attrNameLst>
                                          <p:attrName>style.visibility</p:attrName>
                                        </p:attrNameLst>
                                      </p:cBhvr>
                                      <p:to>
                                        <p:strVal val="visible"/>
                                      </p:to>
                                    </p:set>
                                    <p:animEffect transition="in" filter="dissolve">
                                      <p:cBhvr>
                                        <p:cTn id="20" dur="500"/>
                                        <p:tgtEl>
                                          <p:spTgt spid="27662"/>
                                        </p:tgtEl>
                                      </p:cBhvr>
                                    </p:animEffect>
                                  </p:childTnLst>
                                </p:cTn>
                              </p:par>
                            </p:childTnLst>
                          </p:cTn>
                        </p:par>
                        <p:par>
                          <p:cTn id="21" fill="hold">
                            <p:stCondLst>
                              <p:cond delay="1500"/>
                            </p:stCondLst>
                            <p:childTnLst>
                              <p:par>
                                <p:cTn id="22" presetID="4" presetClass="entr" presetSubtype="32" fill="hold" grpId="0" nodeType="afterEffect">
                                  <p:stCondLst>
                                    <p:cond delay="0"/>
                                  </p:stCondLst>
                                  <p:childTnLst>
                                    <p:set>
                                      <p:cBhvr>
                                        <p:cTn id="23" dur="1" fill="hold">
                                          <p:stCondLst>
                                            <p:cond delay="0"/>
                                          </p:stCondLst>
                                        </p:cTn>
                                        <p:tgtEl>
                                          <p:spTgt spid="27663"/>
                                        </p:tgtEl>
                                        <p:attrNameLst>
                                          <p:attrName>style.visibility</p:attrName>
                                        </p:attrNameLst>
                                      </p:cBhvr>
                                      <p:to>
                                        <p:strVal val="visible"/>
                                      </p:to>
                                    </p:set>
                                    <p:animEffect transition="in" filter="box(out)">
                                      <p:cBhvr>
                                        <p:cTn id="24" dur="500"/>
                                        <p:tgtEl>
                                          <p:spTgt spid="276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3" grpId="0" animBg="1" autoUpdateAnimBg="0"/>
      <p:bldP spid="27665" grpId="0" autoUpdateAnimBg="0"/>
      <p:bldP spid="27662" grpId="0" autoUpdateAnimBg="0"/>
      <p:bldP spid="2769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fld id="{CD148F2C-A35C-4472-9C28-EC97E9089858}" type="slidenum">
              <a:rPr lang="en-US"/>
              <a:pPr/>
              <a:t>45</a:t>
            </a:fld>
            <a:endParaRPr lang="en-US"/>
          </a:p>
        </p:txBody>
      </p:sp>
      <p:sp>
        <p:nvSpPr>
          <p:cNvPr id="28692" name="Rectangle 20"/>
          <p:cNvSpPr>
            <a:spLocks noGrp="1" noChangeArrowheads="1"/>
          </p:cNvSpPr>
          <p:nvPr>
            <p:ph type="title"/>
          </p:nvPr>
        </p:nvSpPr>
        <p:spPr/>
        <p:txBody>
          <a:bodyPr/>
          <a:lstStyle/>
          <a:p>
            <a:pPr eaLnBrk="1" hangingPunct="1">
              <a:defRPr/>
            </a:pPr>
            <a:r>
              <a:rPr lang="en-US" smtClean="0"/>
              <a:t>Cash Budget - Purchases/Payments</a:t>
            </a:r>
          </a:p>
        </p:txBody>
      </p:sp>
      <p:grpSp>
        <p:nvGrpSpPr>
          <p:cNvPr id="2" name="Group 23"/>
          <p:cNvGrpSpPr>
            <a:grpSpLocks/>
          </p:cNvGrpSpPr>
          <p:nvPr/>
        </p:nvGrpSpPr>
        <p:grpSpPr bwMode="auto">
          <a:xfrm>
            <a:off x="506413" y="3532188"/>
            <a:ext cx="7939087" cy="2108200"/>
            <a:chOff x="319" y="2225"/>
            <a:chExt cx="5001" cy="1328"/>
          </a:xfrm>
        </p:grpSpPr>
        <p:sp>
          <p:nvSpPr>
            <p:cNvPr id="27659" name="Rectangle 24"/>
            <p:cNvSpPr>
              <a:spLocks noChangeArrowheads="1"/>
            </p:cNvSpPr>
            <p:nvPr/>
          </p:nvSpPr>
          <p:spPr bwMode="auto">
            <a:xfrm>
              <a:off x="4004" y="2876"/>
              <a:ext cx="826" cy="288"/>
            </a:xfrm>
            <a:prstGeom prst="rect">
              <a:avLst/>
            </a:prstGeom>
            <a:noFill/>
            <a:ln w="12700">
              <a:noFill/>
              <a:miter lim="800000"/>
              <a:headEnd/>
              <a:tailEnd/>
            </a:ln>
          </p:spPr>
          <p:txBody>
            <a:bodyPr wrap="none" anchor="ctr"/>
            <a:lstStyle/>
            <a:p>
              <a:endParaRPr lang="en-US"/>
            </a:p>
          </p:txBody>
        </p:sp>
        <p:sp>
          <p:nvSpPr>
            <p:cNvPr id="27660" name="Rectangle 25"/>
            <p:cNvSpPr>
              <a:spLocks noChangeArrowheads="1"/>
            </p:cNvSpPr>
            <p:nvPr/>
          </p:nvSpPr>
          <p:spPr bwMode="auto">
            <a:xfrm>
              <a:off x="361" y="2225"/>
              <a:ext cx="4959" cy="1328"/>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28698" name="Rectangle 26"/>
            <p:cNvSpPr>
              <a:spLocks noChangeArrowheads="1"/>
            </p:cNvSpPr>
            <p:nvPr/>
          </p:nvSpPr>
          <p:spPr bwMode="auto">
            <a:xfrm>
              <a:off x="2584" y="3100"/>
              <a:ext cx="672" cy="180"/>
            </a:xfrm>
            <a:prstGeom prst="rect">
              <a:avLst/>
            </a:prstGeom>
            <a:solidFill>
              <a:schemeClr val="tx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27662" name="Rectangle 27"/>
            <p:cNvSpPr>
              <a:spLocks noChangeArrowheads="1"/>
            </p:cNvSpPr>
            <p:nvPr/>
          </p:nvSpPr>
          <p:spPr bwMode="auto">
            <a:xfrm>
              <a:off x="366" y="2230"/>
              <a:ext cx="4950" cy="301"/>
            </a:xfrm>
            <a:prstGeom prst="rect">
              <a:avLst/>
            </a:prstGeom>
            <a:solidFill>
              <a:schemeClr val="bg1"/>
            </a:solidFill>
            <a:ln w="28575">
              <a:solidFill>
                <a:srgbClr val="000000"/>
              </a:solidFill>
              <a:miter lim="800000"/>
              <a:headEnd/>
              <a:tailEnd/>
            </a:ln>
          </p:spPr>
          <p:txBody>
            <a:bodyPr wrap="none" anchor="ctr"/>
            <a:lstStyle/>
            <a:p>
              <a:endParaRPr lang="en-US"/>
            </a:p>
          </p:txBody>
        </p:sp>
        <p:sp>
          <p:nvSpPr>
            <p:cNvPr id="28700" name="Rectangle 28"/>
            <p:cNvSpPr>
              <a:spLocks noChangeArrowheads="1"/>
            </p:cNvSpPr>
            <p:nvPr/>
          </p:nvSpPr>
          <p:spPr bwMode="auto">
            <a:xfrm>
              <a:off x="442" y="2232"/>
              <a:ext cx="2943" cy="286"/>
            </a:xfrm>
            <a:prstGeom prst="rect">
              <a:avLst/>
            </a:prstGeom>
            <a:noFill/>
            <a:ln w="12700">
              <a:noFill/>
              <a:miter lim="800000"/>
              <a:headEnd/>
              <a:tailEnd/>
            </a:ln>
            <a:effectLst/>
          </p:spPr>
          <p:txBody>
            <a:bodyPr wrap="none" lIns="90488" tIns="44450" rIns="90488" bIns="44450">
              <a:spAutoFit/>
            </a:bodyPr>
            <a:lstStyle/>
            <a:p>
              <a:pPr>
                <a:defRPr/>
              </a:pPr>
              <a:r>
                <a:rPr lang="en-US" sz="2400">
                  <a:solidFill>
                    <a:srgbClr val="FF9900"/>
                  </a:solidFill>
                  <a:effectLst>
                    <a:outerShdw blurRad="38100" dist="38100" dir="2700000" algn="tl">
                      <a:srgbClr val="000000"/>
                    </a:outerShdw>
                  </a:effectLst>
                  <a:latin typeface="Arial" charset="0"/>
                </a:rPr>
                <a:t>Payments for January Purchases</a:t>
              </a:r>
            </a:p>
          </p:txBody>
        </p:sp>
        <p:sp>
          <p:nvSpPr>
            <p:cNvPr id="27664" name="Line 29"/>
            <p:cNvSpPr>
              <a:spLocks noChangeShapeType="1"/>
            </p:cNvSpPr>
            <p:nvPr/>
          </p:nvSpPr>
          <p:spPr bwMode="auto">
            <a:xfrm>
              <a:off x="1240" y="2985"/>
              <a:ext cx="3744" cy="0"/>
            </a:xfrm>
            <a:prstGeom prst="line">
              <a:avLst/>
            </a:prstGeom>
            <a:noFill/>
            <a:ln w="50800">
              <a:solidFill>
                <a:srgbClr val="000000"/>
              </a:solidFill>
              <a:round/>
              <a:headEnd/>
              <a:tailEnd/>
            </a:ln>
          </p:spPr>
          <p:txBody>
            <a:bodyPr wrap="none" anchor="ctr"/>
            <a:lstStyle/>
            <a:p>
              <a:endParaRPr lang="en-US"/>
            </a:p>
          </p:txBody>
        </p:sp>
        <p:sp>
          <p:nvSpPr>
            <p:cNvPr id="27665" name="Line 30"/>
            <p:cNvSpPr>
              <a:spLocks noChangeShapeType="1"/>
            </p:cNvSpPr>
            <p:nvPr/>
          </p:nvSpPr>
          <p:spPr bwMode="auto">
            <a:xfrm>
              <a:off x="1224" y="2861"/>
              <a:ext cx="0" cy="233"/>
            </a:xfrm>
            <a:prstGeom prst="line">
              <a:avLst/>
            </a:prstGeom>
            <a:noFill/>
            <a:ln w="25400">
              <a:solidFill>
                <a:srgbClr val="000000"/>
              </a:solidFill>
              <a:round/>
              <a:headEnd/>
              <a:tailEnd/>
            </a:ln>
          </p:spPr>
          <p:txBody>
            <a:bodyPr wrap="none" anchor="ctr"/>
            <a:lstStyle/>
            <a:p>
              <a:endParaRPr lang="en-US"/>
            </a:p>
          </p:txBody>
        </p:sp>
        <p:sp>
          <p:nvSpPr>
            <p:cNvPr id="27666" name="Line 31"/>
            <p:cNvSpPr>
              <a:spLocks noChangeShapeType="1"/>
            </p:cNvSpPr>
            <p:nvPr/>
          </p:nvSpPr>
          <p:spPr bwMode="auto">
            <a:xfrm>
              <a:off x="4984" y="2860"/>
              <a:ext cx="0" cy="233"/>
            </a:xfrm>
            <a:prstGeom prst="line">
              <a:avLst/>
            </a:prstGeom>
            <a:noFill/>
            <a:ln w="25400">
              <a:solidFill>
                <a:srgbClr val="000000"/>
              </a:solidFill>
              <a:round/>
              <a:headEnd/>
              <a:tailEnd/>
            </a:ln>
          </p:spPr>
          <p:txBody>
            <a:bodyPr wrap="none" anchor="ctr"/>
            <a:lstStyle/>
            <a:p>
              <a:endParaRPr lang="en-US"/>
            </a:p>
          </p:txBody>
        </p:sp>
        <p:sp>
          <p:nvSpPr>
            <p:cNvPr id="27667" name="Line 32"/>
            <p:cNvSpPr>
              <a:spLocks noChangeShapeType="1"/>
            </p:cNvSpPr>
            <p:nvPr/>
          </p:nvSpPr>
          <p:spPr bwMode="auto">
            <a:xfrm>
              <a:off x="2951" y="2861"/>
              <a:ext cx="0" cy="233"/>
            </a:xfrm>
            <a:prstGeom prst="line">
              <a:avLst/>
            </a:prstGeom>
            <a:noFill/>
            <a:ln w="25400">
              <a:solidFill>
                <a:srgbClr val="000000"/>
              </a:solidFill>
              <a:round/>
              <a:headEnd/>
              <a:tailEnd/>
            </a:ln>
          </p:spPr>
          <p:txBody>
            <a:bodyPr wrap="none" anchor="ctr"/>
            <a:lstStyle/>
            <a:p>
              <a:endParaRPr lang="en-US"/>
            </a:p>
          </p:txBody>
        </p:sp>
        <p:sp>
          <p:nvSpPr>
            <p:cNvPr id="27668" name="Line 33"/>
            <p:cNvSpPr>
              <a:spLocks noChangeShapeType="1"/>
            </p:cNvSpPr>
            <p:nvPr/>
          </p:nvSpPr>
          <p:spPr bwMode="auto">
            <a:xfrm>
              <a:off x="2058" y="2861"/>
              <a:ext cx="0" cy="233"/>
            </a:xfrm>
            <a:prstGeom prst="line">
              <a:avLst/>
            </a:prstGeom>
            <a:noFill/>
            <a:ln w="25400">
              <a:solidFill>
                <a:srgbClr val="000000"/>
              </a:solidFill>
              <a:round/>
              <a:headEnd/>
              <a:tailEnd/>
            </a:ln>
          </p:spPr>
          <p:txBody>
            <a:bodyPr wrap="none" anchor="ctr"/>
            <a:lstStyle/>
            <a:p>
              <a:endParaRPr lang="en-US"/>
            </a:p>
          </p:txBody>
        </p:sp>
        <p:sp>
          <p:nvSpPr>
            <p:cNvPr id="27669" name="Line 34"/>
            <p:cNvSpPr>
              <a:spLocks noChangeShapeType="1"/>
            </p:cNvSpPr>
            <p:nvPr/>
          </p:nvSpPr>
          <p:spPr bwMode="auto">
            <a:xfrm>
              <a:off x="3946" y="2861"/>
              <a:ext cx="0" cy="233"/>
            </a:xfrm>
            <a:prstGeom prst="line">
              <a:avLst/>
            </a:prstGeom>
            <a:noFill/>
            <a:ln w="25400">
              <a:solidFill>
                <a:srgbClr val="000000"/>
              </a:solidFill>
              <a:round/>
              <a:headEnd/>
              <a:tailEnd/>
            </a:ln>
          </p:spPr>
          <p:txBody>
            <a:bodyPr wrap="none" anchor="ctr"/>
            <a:lstStyle/>
            <a:p>
              <a:endParaRPr lang="en-US"/>
            </a:p>
          </p:txBody>
        </p:sp>
        <p:sp>
          <p:nvSpPr>
            <p:cNvPr id="28707" name="Rectangle 35"/>
            <p:cNvSpPr>
              <a:spLocks noChangeArrowheads="1"/>
            </p:cNvSpPr>
            <p:nvPr/>
          </p:nvSpPr>
          <p:spPr bwMode="auto">
            <a:xfrm>
              <a:off x="1021" y="2652"/>
              <a:ext cx="4153" cy="248"/>
            </a:xfrm>
            <a:prstGeom prst="rect">
              <a:avLst/>
            </a:prstGeom>
            <a:noFill/>
            <a:ln w="12700">
              <a:noFill/>
              <a:miter lim="800000"/>
              <a:headEnd/>
              <a:tailEnd/>
            </a:ln>
            <a:effectLst/>
          </p:spPr>
          <p:txBody>
            <a:bodyPr wrap="none" lIns="90488" tIns="44450" rIns="90488" bIns="44450">
              <a:spAutoFit/>
            </a:bodyPr>
            <a:lstStyle/>
            <a:p>
              <a:pPr>
                <a:defRPr/>
              </a:pPr>
              <a:r>
                <a:rPr lang="en-US" sz="2000" i="1">
                  <a:solidFill>
                    <a:srgbClr val="FAFD00"/>
                  </a:solidFill>
                  <a:effectLst>
                    <a:outerShdw blurRad="38100" dist="38100" dir="2700000" algn="tl">
                      <a:srgbClr val="000000"/>
                    </a:outerShdw>
                  </a:effectLst>
                  <a:latin typeface="Arial" charset="0"/>
                </a:rPr>
                <a:t>Nov  	     Dec	    	Jan	          Feb	       Mar</a:t>
              </a:r>
            </a:p>
          </p:txBody>
        </p:sp>
        <p:sp>
          <p:nvSpPr>
            <p:cNvPr id="27671" name="Rectangle 36"/>
            <p:cNvSpPr>
              <a:spLocks noChangeArrowheads="1"/>
            </p:cNvSpPr>
            <p:nvPr/>
          </p:nvSpPr>
          <p:spPr bwMode="auto">
            <a:xfrm>
              <a:off x="319" y="3052"/>
              <a:ext cx="4988" cy="248"/>
            </a:xfrm>
            <a:prstGeom prst="rect">
              <a:avLst/>
            </a:prstGeom>
            <a:noFill/>
            <a:ln w="12700">
              <a:noFill/>
              <a:miter lim="800000"/>
              <a:headEnd/>
              <a:tailEnd/>
            </a:ln>
          </p:spPr>
          <p:txBody>
            <a:bodyPr wrap="none" lIns="90488" tIns="44450" rIns="90488" bIns="44450">
              <a:spAutoFit/>
            </a:bodyPr>
            <a:lstStyle/>
            <a:p>
              <a:r>
                <a:rPr lang="en-US" sz="2000">
                  <a:solidFill>
                    <a:srgbClr val="000000"/>
                  </a:solidFill>
                  <a:latin typeface="Arial" charset="0"/>
                </a:rPr>
                <a:t>   Sales 130,000     125,000       120,000	         260,000	      140,000</a:t>
              </a:r>
            </a:p>
          </p:txBody>
        </p:sp>
      </p:grpSp>
      <p:sp>
        <p:nvSpPr>
          <p:cNvPr id="28711" name="Rectangle 39"/>
          <p:cNvSpPr>
            <a:spLocks noChangeArrowheads="1"/>
          </p:cNvSpPr>
          <p:nvPr/>
        </p:nvSpPr>
        <p:spPr bwMode="auto">
          <a:xfrm>
            <a:off x="1463675" y="5200650"/>
            <a:ext cx="957263" cy="393700"/>
          </a:xfrm>
          <a:prstGeom prst="rect">
            <a:avLst/>
          </a:prstGeom>
          <a:noFill/>
          <a:ln w="12700">
            <a:noFill/>
            <a:miter lim="800000"/>
            <a:headEnd/>
            <a:tailEnd/>
          </a:ln>
          <a:effectLst/>
        </p:spPr>
        <p:txBody>
          <a:bodyPr wrap="none" lIns="90488" tIns="44450" rIns="90488" bIns="44450">
            <a:spAutoFit/>
          </a:bodyPr>
          <a:lstStyle/>
          <a:p>
            <a:pPr>
              <a:defRPr/>
            </a:pPr>
            <a:r>
              <a:rPr lang="en-US" sz="2000">
                <a:solidFill>
                  <a:schemeClr val="bg1"/>
                </a:solidFill>
                <a:effectLst>
                  <a:outerShdw blurRad="38100" dist="38100" dir="2700000" algn="tl">
                    <a:srgbClr val="000000"/>
                  </a:outerShdw>
                </a:effectLst>
                <a:latin typeface="Arial" charset="0"/>
              </a:rPr>
              <a:t>90,000</a:t>
            </a:r>
          </a:p>
        </p:txBody>
      </p:sp>
      <p:sp>
        <p:nvSpPr>
          <p:cNvPr id="28688" name="Rectangle 16"/>
          <p:cNvSpPr>
            <a:spLocks noChangeArrowheads="1"/>
          </p:cNvSpPr>
          <p:nvPr/>
        </p:nvSpPr>
        <p:spPr bwMode="auto">
          <a:xfrm>
            <a:off x="2798763" y="5245100"/>
            <a:ext cx="957262" cy="393700"/>
          </a:xfrm>
          <a:prstGeom prst="rect">
            <a:avLst/>
          </a:prstGeom>
          <a:noFill/>
          <a:ln w="12700">
            <a:noFill/>
            <a:miter lim="800000"/>
            <a:headEnd/>
            <a:tailEnd/>
          </a:ln>
          <a:effectLst/>
        </p:spPr>
        <p:txBody>
          <a:bodyPr wrap="none" lIns="90488" tIns="44450" rIns="90488" bIns="44450">
            <a:spAutoFit/>
          </a:bodyPr>
          <a:lstStyle/>
          <a:p>
            <a:pPr>
              <a:defRPr/>
            </a:pPr>
            <a:r>
              <a:rPr lang="en-US" sz="2000">
                <a:solidFill>
                  <a:schemeClr val="bg1"/>
                </a:solidFill>
                <a:effectLst>
                  <a:outerShdw blurRad="38100" dist="38100" dir="2700000" algn="tl">
                    <a:srgbClr val="000000"/>
                  </a:outerShdw>
                </a:effectLst>
                <a:latin typeface="Arial" charset="0"/>
              </a:rPr>
              <a:t>90,000</a:t>
            </a:r>
          </a:p>
        </p:txBody>
      </p:sp>
      <p:sp>
        <p:nvSpPr>
          <p:cNvPr id="28687" name="Rectangle 15"/>
          <p:cNvSpPr>
            <a:spLocks noChangeArrowheads="1"/>
          </p:cNvSpPr>
          <p:nvPr/>
        </p:nvSpPr>
        <p:spPr bwMode="auto">
          <a:xfrm>
            <a:off x="3846513" y="5507038"/>
            <a:ext cx="4362450" cy="727075"/>
          </a:xfrm>
          <a:prstGeom prst="rect">
            <a:avLst/>
          </a:prstGeom>
          <a:solidFill>
            <a:schemeClr val="folHlink"/>
          </a:solidFill>
          <a:ln w="28575">
            <a:solidFill>
              <a:srgbClr val="00FF00"/>
            </a:solidFill>
            <a:miter lim="800000"/>
            <a:headEnd/>
            <a:tailEnd/>
          </a:ln>
          <a:effectLst>
            <a:outerShdw dist="107763" dir="2700000" algn="ctr" rotWithShape="0">
              <a:srgbClr val="000000"/>
            </a:outerShdw>
          </a:effectLst>
        </p:spPr>
        <p:txBody>
          <a:bodyPr lIns="90488" tIns="44450" rIns="90488" bIns="44450">
            <a:spAutoFit/>
          </a:bodyPr>
          <a:lstStyle/>
          <a:p>
            <a:pPr>
              <a:defRPr/>
            </a:pPr>
            <a:r>
              <a:rPr lang="en-US" sz="2000">
                <a:solidFill>
                  <a:schemeClr val="bg1"/>
                </a:solidFill>
                <a:latin typeface="Arial" charset="0"/>
              </a:rPr>
              <a:t>75% of January Sales Purchased in November, Paid for in December</a:t>
            </a:r>
          </a:p>
        </p:txBody>
      </p:sp>
      <p:sp>
        <p:nvSpPr>
          <p:cNvPr id="27656" name="Line 42"/>
          <p:cNvSpPr>
            <a:spLocks noChangeShapeType="1"/>
          </p:cNvSpPr>
          <p:nvPr/>
        </p:nvSpPr>
        <p:spPr bwMode="auto">
          <a:xfrm flipH="1">
            <a:off x="2401888" y="5038725"/>
            <a:ext cx="1668462" cy="331788"/>
          </a:xfrm>
          <a:prstGeom prst="line">
            <a:avLst/>
          </a:prstGeom>
          <a:noFill/>
          <a:ln w="38100">
            <a:solidFill>
              <a:srgbClr val="FF0000"/>
            </a:solidFill>
            <a:miter lim="800000"/>
            <a:headEnd/>
            <a:tailEnd/>
          </a:ln>
        </p:spPr>
        <p:txBody>
          <a:bodyPr wrap="none"/>
          <a:lstStyle/>
          <a:p>
            <a:endParaRPr lang="en-US"/>
          </a:p>
        </p:txBody>
      </p:sp>
      <p:sp>
        <p:nvSpPr>
          <p:cNvPr id="28715" name="Line 43"/>
          <p:cNvSpPr>
            <a:spLocks noChangeShapeType="1"/>
          </p:cNvSpPr>
          <p:nvPr/>
        </p:nvSpPr>
        <p:spPr bwMode="auto">
          <a:xfrm>
            <a:off x="2420938" y="5370513"/>
            <a:ext cx="420687" cy="71437"/>
          </a:xfrm>
          <a:prstGeom prst="line">
            <a:avLst/>
          </a:prstGeom>
          <a:noFill/>
          <a:ln w="38100">
            <a:solidFill>
              <a:srgbClr val="FF0000"/>
            </a:solidFill>
            <a:miter lim="800000"/>
            <a:headEnd/>
            <a:tailEnd type="triangle" w="med" len="med"/>
          </a:ln>
        </p:spPr>
        <p:txBody>
          <a:bodyPr wrap="none"/>
          <a:lstStyle/>
          <a:p>
            <a:endParaRPr lang="en-US"/>
          </a:p>
        </p:txBody>
      </p:sp>
      <p:sp>
        <p:nvSpPr>
          <p:cNvPr id="27658" name="Rectangle 46"/>
          <p:cNvSpPr>
            <a:spLocks noChangeArrowheads="1"/>
          </p:cNvSpPr>
          <p:nvPr/>
        </p:nvSpPr>
        <p:spPr bwMode="auto">
          <a:xfrm>
            <a:off x="990600" y="2286000"/>
            <a:ext cx="6338888" cy="942975"/>
          </a:xfrm>
          <a:prstGeom prst="rect">
            <a:avLst/>
          </a:prstGeom>
          <a:noFill/>
          <a:ln w="12700">
            <a:noFill/>
            <a:miter lim="800000"/>
            <a:headEnd/>
            <a:tailEnd/>
          </a:ln>
        </p:spPr>
        <p:txBody>
          <a:bodyPr wrap="none" lIns="90488" tIns="44450" rIns="90488" bIns="44450">
            <a:spAutoFit/>
          </a:bodyPr>
          <a:lstStyle/>
          <a:p>
            <a:r>
              <a:rPr lang="en-US" sz="2800">
                <a:latin typeface="Arial" charset="0"/>
              </a:rPr>
              <a:t>Purchases are made 2 months prior to </a:t>
            </a:r>
          </a:p>
          <a:p>
            <a:r>
              <a:rPr lang="en-US" sz="2800">
                <a:latin typeface="Arial" charset="0"/>
              </a:rPr>
              <a:t>sale and are paid for 1 month later.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715"/>
                                        </p:tgtEl>
                                        <p:attrNameLst>
                                          <p:attrName>style.visibility</p:attrName>
                                        </p:attrNameLst>
                                      </p:cBhvr>
                                      <p:to>
                                        <p:strVal val="visible"/>
                                      </p:to>
                                    </p:set>
                                    <p:animEffect transition="in" filter="wipe(left)">
                                      <p:cBhvr>
                                        <p:cTn id="7" dur="500"/>
                                        <p:tgtEl>
                                          <p:spTgt spid="2871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8688"/>
                                        </p:tgtEl>
                                        <p:attrNameLst>
                                          <p:attrName>style.visibility</p:attrName>
                                        </p:attrNameLst>
                                      </p:cBhvr>
                                      <p:to>
                                        <p:strVal val="visible"/>
                                      </p:to>
                                    </p:set>
                                    <p:animEffect transition="in" filter="dissolve">
                                      <p:cBhvr>
                                        <p:cTn id="11" dur="500"/>
                                        <p:tgtEl>
                                          <p:spTgt spid="28688"/>
                                        </p:tgtEl>
                                      </p:cBhvr>
                                    </p:animEffect>
                                  </p:childTnLst>
                                </p:cTn>
                              </p:par>
                            </p:childTnLst>
                          </p:cTn>
                        </p:par>
                        <p:par>
                          <p:cTn id="12" fill="hold">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28687"/>
                                        </p:tgtEl>
                                        <p:attrNameLst>
                                          <p:attrName>style.visibility</p:attrName>
                                        </p:attrNameLst>
                                      </p:cBhvr>
                                      <p:to>
                                        <p:strVal val="visible"/>
                                      </p:to>
                                    </p:set>
                                    <p:animEffect transition="in" filter="box(out)">
                                      <p:cBhvr>
                                        <p:cTn id="15" dur="500"/>
                                        <p:tgtEl>
                                          <p:spTgt spid="28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autoUpdateAnimBg="0"/>
      <p:bldP spid="28687" grpId="0" animBg="1" autoUpdateAnimBg="0"/>
      <p:bldP spid="2871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fld id="{D8AFA724-0AA5-4D59-9507-CB8954DB6B37}" type="slidenum">
              <a:rPr lang="en-US"/>
              <a:pPr/>
              <a:t>46</a:t>
            </a:fld>
            <a:endParaRPr lang="en-US"/>
          </a:p>
        </p:txBody>
      </p:sp>
      <p:sp>
        <p:nvSpPr>
          <p:cNvPr id="29705" name="Rectangle 9"/>
          <p:cNvSpPr>
            <a:spLocks noChangeArrowheads="1"/>
          </p:cNvSpPr>
          <p:nvPr/>
        </p:nvSpPr>
        <p:spPr bwMode="auto">
          <a:xfrm>
            <a:off x="1401763" y="2049463"/>
            <a:ext cx="6534150" cy="1370012"/>
          </a:xfrm>
          <a:prstGeom prst="rect">
            <a:avLst/>
          </a:prstGeom>
          <a:noFill/>
          <a:ln w="12700">
            <a:noFill/>
            <a:miter lim="800000"/>
            <a:headEnd/>
            <a:tailEnd/>
          </a:ln>
        </p:spPr>
        <p:txBody>
          <a:bodyPr wrap="none" lIns="90488" tIns="44450" rIns="90488" bIns="44450">
            <a:spAutoFit/>
          </a:bodyPr>
          <a:lstStyle/>
          <a:p>
            <a:r>
              <a:rPr lang="en-US" sz="2800">
                <a:latin typeface="Arial" charset="0"/>
              </a:rPr>
              <a:t>Calculate payments for all months. </a:t>
            </a:r>
          </a:p>
          <a:p>
            <a:r>
              <a:rPr lang="en-US" sz="2800">
                <a:latin typeface="Arial" charset="0"/>
              </a:rPr>
              <a:t>Note that in order to do a cash budget,</a:t>
            </a:r>
          </a:p>
          <a:p>
            <a:r>
              <a:rPr lang="en-US" sz="2800">
                <a:latin typeface="Arial" charset="0"/>
              </a:rPr>
              <a:t>you will need forecasts of sales for April.</a:t>
            </a:r>
          </a:p>
        </p:txBody>
      </p:sp>
      <p:sp>
        <p:nvSpPr>
          <p:cNvPr id="29706" name="Rectangle 10"/>
          <p:cNvSpPr>
            <a:spLocks noGrp="1" noChangeArrowheads="1"/>
          </p:cNvSpPr>
          <p:nvPr>
            <p:ph type="title"/>
          </p:nvPr>
        </p:nvSpPr>
        <p:spPr/>
        <p:txBody>
          <a:bodyPr lIns="90488" tIns="44450" rIns="90488" bIns="44450"/>
          <a:lstStyle/>
          <a:p>
            <a:pPr eaLnBrk="1" hangingPunct="1">
              <a:defRPr/>
            </a:pPr>
            <a:r>
              <a:rPr lang="en-US" smtClean="0"/>
              <a:t>Cash Budget - Purchases/Payments</a:t>
            </a:r>
          </a:p>
        </p:txBody>
      </p:sp>
      <p:grpSp>
        <p:nvGrpSpPr>
          <p:cNvPr id="2" name="Group 17"/>
          <p:cNvGrpSpPr>
            <a:grpSpLocks/>
          </p:cNvGrpSpPr>
          <p:nvPr/>
        </p:nvGrpSpPr>
        <p:grpSpPr bwMode="auto">
          <a:xfrm>
            <a:off x="285750" y="4119563"/>
            <a:ext cx="8858250" cy="2136775"/>
            <a:chOff x="180" y="2595"/>
            <a:chExt cx="5580" cy="1346"/>
          </a:xfrm>
        </p:grpSpPr>
        <p:grpSp>
          <p:nvGrpSpPr>
            <p:cNvPr id="3" name="Group 13"/>
            <p:cNvGrpSpPr>
              <a:grpSpLocks/>
            </p:cNvGrpSpPr>
            <p:nvPr/>
          </p:nvGrpSpPr>
          <p:grpSpPr bwMode="auto">
            <a:xfrm>
              <a:off x="180" y="2595"/>
              <a:ext cx="5580" cy="1346"/>
              <a:chOff x="180" y="2595"/>
              <a:chExt cx="5580" cy="1346"/>
            </a:xfrm>
          </p:grpSpPr>
          <p:sp>
            <p:nvSpPr>
              <p:cNvPr id="28682" name="Rectangle 2"/>
              <p:cNvSpPr>
                <a:spLocks noChangeArrowheads="1"/>
              </p:cNvSpPr>
              <p:nvPr/>
            </p:nvSpPr>
            <p:spPr bwMode="auto">
              <a:xfrm>
                <a:off x="180" y="2595"/>
                <a:ext cx="5505" cy="1346"/>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28683" name="Rectangle 3"/>
              <p:cNvSpPr>
                <a:spLocks noChangeArrowheads="1"/>
              </p:cNvSpPr>
              <p:nvPr/>
            </p:nvSpPr>
            <p:spPr bwMode="auto">
              <a:xfrm>
                <a:off x="2382" y="2624"/>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sp>
            <p:nvSpPr>
              <p:cNvPr id="28684" name="Rectangle 7"/>
              <p:cNvSpPr>
                <a:spLocks noChangeArrowheads="1"/>
              </p:cNvSpPr>
              <p:nvPr/>
            </p:nvSpPr>
            <p:spPr bwMode="auto">
              <a:xfrm>
                <a:off x="233" y="3238"/>
                <a:ext cx="5527" cy="632"/>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 pos="8526463" algn="r"/>
                  </a:tabLst>
                </a:pPr>
                <a:r>
                  <a:rPr lang="en-US" sz="2000">
                    <a:solidFill>
                      <a:srgbClr val="000000"/>
                    </a:solidFill>
                    <a:latin typeface="Arial" charset="0"/>
                  </a:rPr>
                  <a:t>Sales	130,000	125,000	120,000	260,000	140,000	140,000</a:t>
                </a:r>
              </a:p>
              <a:p>
                <a:pPr>
                  <a:tabLst>
                    <a:tab pos="2066925" algn="r"/>
                    <a:tab pos="3368675" algn="r"/>
                    <a:tab pos="4738688" algn="r"/>
                    <a:tab pos="6064250" algn="r"/>
                    <a:tab pos="7318375" algn="r"/>
                    <a:tab pos="8526463" algn="r"/>
                  </a:tabLst>
                </a:pPr>
                <a:r>
                  <a:rPr lang="en-US" sz="2000">
                    <a:solidFill>
                      <a:srgbClr val="000000"/>
                    </a:solidFill>
                    <a:latin typeface="Arial" charset="0"/>
                  </a:rPr>
                  <a:t>Purchases		195,000	105,000	105,000</a:t>
                </a:r>
              </a:p>
              <a:p>
                <a:pPr>
                  <a:tabLst>
                    <a:tab pos="2066925" algn="r"/>
                    <a:tab pos="3368675" algn="r"/>
                    <a:tab pos="4738688" algn="r"/>
                    <a:tab pos="6064250" algn="r"/>
                    <a:tab pos="7318375" algn="r"/>
                    <a:tab pos="8526463" algn="r"/>
                  </a:tabLst>
                </a:pPr>
                <a:r>
                  <a:rPr lang="en-US" sz="2000" b="1">
                    <a:solidFill>
                      <a:srgbClr val="000000"/>
                    </a:solidFill>
                    <a:latin typeface="Arial" charset="0"/>
                  </a:rPr>
                  <a:t>Payments			195,000	105,000	105,000</a:t>
                </a:r>
              </a:p>
            </p:txBody>
          </p:sp>
        </p:grpSp>
        <p:grpSp>
          <p:nvGrpSpPr>
            <p:cNvPr id="4" name="Group 16"/>
            <p:cNvGrpSpPr>
              <a:grpSpLocks/>
            </p:cNvGrpSpPr>
            <p:nvPr/>
          </p:nvGrpSpPr>
          <p:grpSpPr bwMode="auto">
            <a:xfrm>
              <a:off x="260" y="3031"/>
              <a:ext cx="5388" cy="631"/>
              <a:chOff x="260" y="3031"/>
              <a:chExt cx="5388" cy="631"/>
            </a:xfrm>
          </p:grpSpPr>
          <p:sp>
            <p:nvSpPr>
              <p:cNvPr id="29708" name="Rectangle 12"/>
              <p:cNvSpPr>
                <a:spLocks noChangeArrowheads="1"/>
              </p:cNvSpPr>
              <p:nvPr/>
            </p:nvSpPr>
            <p:spPr bwMode="auto">
              <a:xfrm>
                <a:off x="1120" y="3031"/>
                <a:ext cx="4400" cy="250"/>
              </a:xfrm>
              <a:prstGeom prst="rect">
                <a:avLst/>
              </a:prstGeom>
              <a:noFill/>
              <a:ln w="9525">
                <a:noFill/>
                <a:miter lim="800000"/>
                <a:headEnd/>
                <a:tailEnd/>
              </a:ln>
              <a:effectLst/>
            </p:spPr>
            <p:txBody>
              <a:bodyPr wrap="none">
                <a:spAutoFit/>
              </a:bodyPr>
              <a:lstStyle/>
              <a:p>
                <a:pPr>
                  <a:defRPr/>
                </a:pPr>
                <a:r>
                  <a:rPr lang="en-US" sz="2000" i="1">
                    <a:solidFill>
                      <a:srgbClr val="FAFD00"/>
                    </a:solidFill>
                    <a:effectLst>
                      <a:outerShdw blurRad="38100" dist="38100" dir="2700000" algn="tl">
                        <a:srgbClr val="000000"/>
                      </a:outerShdw>
                    </a:effectLst>
                    <a:latin typeface="Arial" charset="0"/>
                  </a:rPr>
                  <a:t>Nov  	     Dec	           Jan	    Feb	        Mar            Apr</a:t>
                </a:r>
              </a:p>
            </p:txBody>
          </p:sp>
          <p:sp>
            <p:nvSpPr>
              <p:cNvPr id="28681" name="Rectangle 15"/>
              <p:cNvSpPr>
                <a:spLocks noChangeArrowheads="1"/>
              </p:cNvSpPr>
              <p:nvPr/>
            </p:nvSpPr>
            <p:spPr bwMode="auto">
              <a:xfrm>
                <a:off x="260" y="3442"/>
                <a:ext cx="5388" cy="220"/>
              </a:xfrm>
              <a:prstGeom prst="rect">
                <a:avLst/>
              </a:prstGeom>
              <a:noFill/>
              <a:ln w="28575">
                <a:solidFill>
                  <a:srgbClr val="00FF00"/>
                </a:solidFill>
                <a:miter lim="800000"/>
                <a:headEnd/>
                <a:tailEnd/>
              </a:ln>
            </p:spPr>
            <p:txBody>
              <a:bodyPr wrap="none" anchor="ct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705"/>
                                        </p:tgtEl>
                                        <p:attrNameLst>
                                          <p:attrName>style.visibility</p:attrName>
                                        </p:attrNameLst>
                                      </p:cBhvr>
                                      <p:to>
                                        <p:strVal val="visible"/>
                                      </p:to>
                                    </p:set>
                                    <p:animEffect transition="in" filter="wipe(left)">
                                      <p:cBhvr>
                                        <p:cTn id="7" dur="500"/>
                                        <p:tgtEl>
                                          <p:spTgt spid="2970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upRigh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9573BC85-5A57-487C-86BD-90E8D3A19FC7}" type="slidenum">
              <a:rPr lang="en-US"/>
              <a:pPr/>
              <a:t>47</a:t>
            </a:fld>
            <a:endParaRPr lang="en-US"/>
          </a:p>
        </p:txBody>
      </p:sp>
      <p:grpSp>
        <p:nvGrpSpPr>
          <p:cNvPr id="2" name="Group 15"/>
          <p:cNvGrpSpPr>
            <a:grpSpLocks/>
          </p:cNvGrpSpPr>
          <p:nvPr/>
        </p:nvGrpSpPr>
        <p:grpSpPr bwMode="auto">
          <a:xfrm>
            <a:off x="668338" y="1292225"/>
            <a:ext cx="7899400" cy="3624263"/>
            <a:chOff x="421" y="814"/>
            <a:chExt cx="4976" cy="2283"/>
          </a:xfrm>
        </p:grpSpPr>
        <p:grpSp>
          <p:nvGrpSpPr>
            <p:cNvPr id="3" name="Group 11"/>
            <p:cNvGrpSpPr>
              <a:grpSpLocks/>
            </p:cNvGrpSpPr>
            <p:nvPr/>
          </p:nvGrpSpPr>
          <p:grpSpPr bwMode="auto">
            <a:xfrm>
              <a:off x="421" y="814"/>
              <a:ext cx="4976" cy="2283"/>
              <a:chOff x="421" y="814"/>
              <a:chExt cx="4976" cy="2283"/>
            </a:xfrm>
          </p:grpSpPr>
          <p:sp>
            <p:nvSpPr>
              <p:cNvPr id="29704" name="Rectangle 12"/>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0733" name="Rectangle 13"/>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29706" name="Rectangle 14"/>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29702" name="Rectangle 7"/>
            <p:cNvSpPr>
              <a:spLocks noChangeArrowheads="1"/>
            </p:cNvSpPr>
            <p:nvPr/>
          </p:nvSpPr>
          <p:spPr bwMode="auto">
            <a:xfrm>
              <a:off x="554" y="1460"/>
              <a:ext cx="4769" cy="632"/>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Cash Collections			 124,500	163,000	196,000</a:t>
              </a:r>
            </a:p>
            <a:p>
              <a:pPr>
                <a:tabLst>
                  <a:tab pos="2066925" algn="r"/>
                  <a:tab pos="3368675" algn="r"/>
                  <a:tab pos="4738688" algn="r"/>
                  <a:tab pos="6064250" algn="r"/>
                  <a:tab pos="7318375" algn="r"/>
                </a:tabLst>
              </a:pPr>
              <a:r>
                <a:rPr lang="en-US" sz="2000">
                  <a:solidFill>
                    <a:srgbClr val="000000"/>
                  </a:solidFill>
                  <a:latin typeface="Arial" charset="0"/>
                </a:rPr>
                <a:t>Material Payments		195,000	105,000	105,000</a:t>
              </a:r>
            </a:p>
            <a:p>
              <a:pPr eaLnBrk="1" hangingPunct="1">
                <a:tabLst>
                  <a:tab pos="2066925" algn="r"/>
                  <a:tab pos="3368675" algn="r"/>
                  <a:tab pos="4738688" algn="r"/>
                  <a:tab pos="6064250" algn="r"/>
                  <a:tab pos="7318375" algn="r"/>
                </a:tabLst>
              </a:pPr>
              <a:endParaRPr lang="en-US" sz="2000">
                <a:solidFill>
                  <a:srgbClr val="000000"/>
                </a:solidFill>
                <a:latin typeface="Arial" charset="0"/>
              </a:endParaRPr>
            </a:p>
          </p:txBody>
        </p:sp>
        <p:sp>
          <p:nvSpPr>
            <p:cNvPr id="29703" name="Rectangle 10"/>
            <p:cNvSpPr>
              <a:spLocks noChangeArrowheads="1"/>
            </p:cNvSpPr>
            <p:nvPr/>
          </p:nvSpPr>
          <p:spPr bwMode="auto">
            <a:xfrm>
              <a:off x="542" y="1466"/>
              <a:ext cx="4704" cy="485"/>
            </a:xfrm>
            <a:prstGeom prst="rect">
              <a:avLst/>
            </a:prstGeom>
            <a:noFill/>
            <a:ln w="28575">
              <a:solidFill>
                <a:srgbClr val="00FF00"/>
              </a:solidFill>
              <a:miter lim="800000"/>
              <a:headEnd/>
              <a:tailEnd/>
            </a:ln>
          </p:spPr>
          <p:txBody>
            <a:bodyPr wrap="none" anchor="ctr"/>
            <a:lstStyle/>
            <a:p>
              <a:endParaRPr lang="en-US"/>
            </a:p>
          </p:txBody>
        </p:sp>
      </p:grpSp>
      <p:sp>
        <p:nvSpPr>
          <p:cNvPr id="30729" name="Rectangle 9"/>
          <p:cNvSpPr>
            <a:spLocks noChangeArrowheads="1"/>
          </p:cNvSpPr>
          <p:nvPr/>
        </p:nvSpPr>
        <p:spPr bwMode="auto">
          <a:xfrm>
            <a:off x="2393950" y="4100513"/>
            <a:ext cx="4843463" cy="454025"/>
          </a:xfrm>
          <a:prstGeom prst="rect">
            <a:avLst/>
          </a:prstGeom>
          <a:solidFill>
            <a:schemeClr val="bg1"/>
          </a:solidFill>
          <a:ln w="12700">
            <a:no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400">
                <a:latin typeface="Arial" charset="0"/>
              </a:rPr>
              <a:t>Summary of Previous Calculations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upRight)">
                                      <p:cBhvr>
                                        <p:cTn id="7" dur="500"/>
                                        <p:tgtEl>
                                          <p:spTgt spid="2"/>
                                        </p:tgtEl>
                                      </p:cBhvr>
                                    </p:animEffect>
                                  </p:childTnLst>
                                </p:cTn>
                              </p:par>
                            </p:childTnLst>
                          </p:cTn>
                        </p:par>
                        <p:par>
                          <p:cTn id="8" fill="hold">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30729"/>
                                        </p:tgtEl>
                                        <p:attrNameLst>
                                          <p:attrName>style.visibility</p:attrName>
                                        </p:attrNameLst>
                                      </p:cBhvr>
                                      <p:to>
                                        <p:strVal val="visible"/>
                                      </p:to>
                                    </p:set>
                                    <p:animEffect transition="in" filter="box(out)">
                                      <p:cBhvr>
                                        <p:cTn id="11" dur="500"/>
                                        <p:tgtEl>
                                          <p:spTgt spid="30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9"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904384DF-B696-41B0-A9B5-B2F47487B513}" type="slidenum">
              <a:rPr lang="en-US"/>
              <a:pPr/>
              <a:t>48</a:t>
            </a:fld>
            <a:endParaRPr lang="en-US"/>
          </a:p>
        </p:txBody>
      </p:sp>
      <p:grpSp>
        <p:nvGrpSpPr>
          <p:cNvPr id="2" name="Group 10"/>
          <p:cNvGrpSpPr>
            <a:grpSpLocks/>
          </p:cNvGrpSpPr>
          <p:nvPr/>
        </p:nvGrpSpPr>
        <p:grpSpPr bwMode="auto">
          <a:xfrm>
            <a:off x="668338" y="1292225"/>
            <a:ext cx="7899400" cy="3624263"/>
            <a:chOff x="421" y="814"/>
            <a:chExt cx="4976" cy="2283"/>
          </a:xfrm>
        </p:grpSpPr>
        <p:sp>
          <p:nvSpPr>
            <p:cNvPr id="30727" name="Rectangle 11"/>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1756" name="Rectangle 12"/>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0729" name="Rectangle 13"/>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0724" name="Rectangle 14"/>
          <p:cNvSpPr>
            <a:spLocks noChangeArrowheads="1"/>
          </p:cNvSpPr>
          <p:nvPr/>
        </p:nvSpPr>
        <p:spPr bwMode="auto">
          <a:xfrm>
            <a:off x="860425" y="2327275"/>
            <a:ext cx="7467600" cy="1630363"/>
          </a:xfrm>
          <a:prstGeom prst="rect">
            <a:avLst/>
          </a:prstGeom>
          <a:noFill/>
          <a:ln w="28575">
            <a:solidFill>
              <a:srgbClr val="00FF00"/>
            </a:solidFill>
            <a:miter lim="800000"/>
            <a:headEnd/>
            <a:tailEnd/>
          </a:ln>
        </p:spPr>
        <p:txBody>
          <a:bodyPr wrap="none" anchor="ctr"/>
          <a:lstStyle/>
          <a:p>
            <a:endParaRPr lang="en-US"/>
          </a:p>
        </p:txBody>
      </p:sp>
      <p:sp>
        <p:nvSpPr>
          <p:cNvPr id="30725" name="Rectangle 7"/>
          <p:cNvSpPr>
            <a:spLocks noChangeArrowheads="1"/>
          </p:cNvSpPr>
          <p:nvPr/>
        </p:nvSpPr>
        <p:spPr bwMode="auto">
          <a:xfrm>
            <a:off x="879475" y="2317750"/>
            <a:ext cx="7570788" cy="19177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Cash Collections			 124,500	163,000	196,000</a:t>
            </a:r>
          </a:p>
          <a:p>
            <a:pPr>
              <a:tabLst>
                <a:tab pos="2066925" algn="r"/>
                <a:tab pos="3368675" algn="r"/>
                <a:tab pos="4738688" algn="r"/>
                <a:tab pos="6064250" algn="r"/>
                <a:tab pos="7318375" algn="r"/>
              </a:tabLst>
            </a:pPr>
            <a:r>
              <a:rPr lang="en-US" sz="2000">
                <a:solidFill>
                  <a:srgbClr val="000000"/>
                </a:solidFill>
                <a:latin typeface="Arial" charset="0"/>
              </a:rPr>
              <a:t>Material Payments		195,000	105,000	105,000</a:t>
            </a:r>
          </a:p>
          <a:p>
            <a:pPr>
              <a:tabLst>
                <a:tab pos="2066925" algn="r"/>
                <a:tab pos="3368675" algn="r"/>
                <a:tab pos="4738688" algn="r"/>
                <a:tab pos="6064250" algn="r"/>
                <a:tab pos="7318375" algn="r"/>
              </a:tabLst>
            </a:pPr>
            <a:r>
              <a:rPr lang="en-US" sz="2000">
                <a:solidFill>
                  <a:srgbClr val="000000"/>
                </a:solidFill>
                <a:latin typeface="Arial" charset="0"/>
              </a:rPr>
              <a:t>Other Payments:</a:t>
            </a:r>
          </a:p>
          <a:p>
            <a:pPr>
              <a:tabLst>
                <a:tab pos="2066925" algn="r"/>
                <a:tab pos="3368675" algn="r"/>
                <a:tab pos="4738688" algn="r"/>
                <a:tab pos="6064250" algn="r"/>
                <a:tab pos="7318375" algn="r"/>
              </a:tabLst>
            </a:pPr>
            <a:r>
              <a:rPr lang="en-US" sz="2000">
                <a:solidFill>
                  <a:srgbClr val="000000"/>
                </a:solidFill>
                <a:latin typeface="Arial" charset="0"/>
              </a:rPr>
              <a:t>Other Expenses			14,000	14,000	14,000</a:t>
            </a:r>
          </a:p>
          <a:p>
            <a:pPr>
              <a:tabLst>
                <a:tab pos="2066925" algn="r"/>
                <a:tab pos="3368675" algn="r"/>
                <a:tab pos="4738688" algn="r"/>
                <a:tab pos="6064250" algn="r"/>
                <a:tab pos="7318375" algn="r"/>
              </a:tabLst>
            </a:pPr>
            <a:r>
              <a:rPr lang="en-US" sz="2000">
                <a:solidFill>
                  <a:srgbClr val="000000"/>
                </a:solidFill>
                <a:latin typeface="Arial" charset="0"/>
              </a:rPr>
              <a:t>Tax Payments			0	0	10,000</a:t>
            </a:r>
          </a:p>
          <a:p>
            <a:pPr>
              <a:tabLst>
                <a:tab pos="2066925" algn="r"/>
                <a:tab pos="3368675" algn="r"/>
                <a:tab pos="4738688" algn="r"/>
                <a:tab pos="6064250" algn="r"/>
                <a:tab pos="7318375" algn="r"/>
              </a:tabLst>
            </a:pPr>
            <a:r>
              <a:rPr lang="en-US" sz="2000">
                <a:solidFill>
                  <a:srgbClr val="000000"/>
                </a:solidFill>
                <a:latin typeface="Arial" charset="0"/>
              </a:rPr>
              <a:t>		</a:t>
            </a:r>
          </a:p>
        </p:txBody>
      </p:sp>
      <p:sp>
        <p:nvSpPr>
          <p:cNvPr id="31753" name="Rectangle 9"/>
          <p:cNvSpPr>
            <a:spLocks noChangeArrowheads="1"/>
          </p:cNvSpPr>
          <p:nvPr/>
        </p:nvSpPr>
        <p:spPr bwMode="auto">
          <a:xfrm>
            <a:off x="2963863" y="4094163"/>
            <a:ext cx="3708400" cy="454025"/>
          </a:xfrm>
          <a:prstGeom prst="rect">
            <a:avLst/>
          </a:prstGeom>
          <a:solidFill>
            <a:schemeClr val="bg1"/>
          </a:solidFill>
          <a:ln w="12700">
            <a:no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400">
                <a:latin typeface="Arial" charset="0"/>
              </a:rPr>
              <a:t>Remaining Cash Outflows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1753"/>
                                        </p:tgtEl>
                                        <p:attrNameLst>
                                          <p:attrName>style.visibility</p:attrName>
                                        </p:attrNameLst>
                                      </p:cBhvr>
                                      <p:to>
                                        <p:strVal val="visible"/>
                                      </p:to>
                                    </p:set>
                                    <p:animEffect transition="in" filter="box(out)">
                                      <p:cBhvr>
                                        <p:cTn id="7" dur="500"/>
                                        <p:tgtEl>
                                          <p:spTgt spid="317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3"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96179140-75FB-494C-A94D-F13B40425AE1}" type="slidenum">
              <a:rPr lang="en-US"/>
              <a:pPr/>
              <a:t>49</a:t>
            </a:fld>
            <a:endParaRPr lang="en-US"/>
          </a:p>
        </p:txBody>
      </p:sp>
      <p:grpSp>
        <p:nvGrpSpPr>
          <p:cNvPr id="2" name="Group 9"/>
          <p:cNvGrpSpPr>
            <a:grpSpLocks/>
          </p:cNvGrpSpPr>
          <p:nvPr/>
        </p:nvGrpSpPr>
        <p:grpSpPr bwMode="auto">
          <a:xfrm>
            <a:off x="668338" y="1292225"/>
            <a:ext cx="7899400" cy="3624263"/>
            <a:chOff x="421" y="814"/>
            <a:chExt cx="4976" cy="2283"/>
          </a:xfrm>
        </p:grpSpPr>
        <p:sp>
          <p:nvSpPr>
            <p:cNvPr id="31750" name="Rectangle 10"/>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2779" name="Rectangle 11"/>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1752" name="Rectangle 12"/>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1748" name="Rectangle 7"/>
          <p:cNvSpPr>
            <a:spLocks noChangeArrowheads="1"/>
          </p:cNvSpPr>
          <p:nvPr/>
        </p:nvSpPr>
        <p:spPr bwMode="auto">
          <a:xfrm>
            <a:off x="879475" y="2317750"/>
            <a:ext cx="7570788" cy="22225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Cash Collections			 124,500	163,000	196,000</a:t>
            </a:r>
          </a:p>
          <a:p>
            <a:pPr>
              <a:tabLst>
                <a:tab pos="2066925" algn="r"/>
                <a:tab pos="3368675" algn="r"/>
                <a:tab pos="4738688" algn="r"/>
                <a:tab pos="6064250" algn="r"/>
                <a:tab pos="7318375" algn="r"/>
              </a:tabLst>
            </a:pPr>
            <a:r>
              <a:rPr lang="en-US" sz="2000">
                <a:solidFill>
                  <a:srgbClr val="000000"/>
                </a:solidFill>
                <a:latin typeface="Arial" charset="0"/>
              </a:rPr>
              <a:t>Material Payments		195,000	105,000	105,000</a:t>
            </a:r>
          </a:p>
          <a:p>
            <a:pPr>
              <a:tabLst>
                <a:tab pos="2066925" algn="r"/>
                <a:tab pos="3368675" algn="r"/>
                <a:tab pos="4738688" algn="r"/>
                <a:tab pos="6064250" algn="r"/>
                <a:tab pos="7318375" algn="r"/>
              </a:tabLst>
            </a:pPr>
            <a:r>
              <a:rPr lang="en-US" sz="2000">
                <a:solidFill>
                  <a:srgbClr val="000000"/>
                </a:solidFill>
                <a:latin typeface="Arial" charset="0"/>
              </a:rPr>
              <a:t>Other Payments:</a:t>
            </a:r>
          </a:p>
          <a:p>
            <a:pPr>
              <a:tabLst>
                <a:tab pos="2066925" algn="r"/>
                <a:tab pos="3368675" algn="r"/>
                <a:tab pos="4738688" algn="r"/>
                <a:tab pos="6064250" algn="r"/>
                <a:tab pos="7318375" algn="r"/>
              </a:tabLst>
            </a:pPr>
            <a:r>
              <a:rPr lang="en-US" sz="2000">
                <a:solidFill>
                  <a:srgbClr val="000000"/>
                </a:solidFill>
                <a:latin typeface="Arial" charset="0"/>
              </a:rPr>
              <a:t>Rent			2,000	2,000	2,000</a:t>
            </a:r>
          </a:p>
          <a:p>
            <a:pPr>
              <a:tabLst>
                <a:tab pos="2066925" algn="r"/>
                <a:tab pos="3368675" algn="r"/>
                <a:tab pos="4738688" algn="r"/>
                <a:tab pos="6064250" algn="r"/>
                <a:tab pos="7318375" algn="r"/>
              </a:tabLst>
            </a:pPr>
            <a:r>
              <a:rPr lang="en-US" sz="2000">
                <a:solidFill>
                  <a:srgbClr val="000000"/>
                </a:solidFill>
                <a:latin typeface="Arial" charset="0"/>
              </a:rPr>
              <a:t>Other Expenses			12,000	12,000	12,000</a:t>
            </a:r>
          </a:p>
          <a:p>
            <a:pPr>
              <a:tabLst>
                <a:tab pos="2066925" algn="r"/>
                <a:tab pos="3368675" algn="r"/>
                <a:tab pos="4738688" algn="r"/>
                <a:tab pos="6064250" algn="r"/>
                <a:tab pos="7318375" algn="r"/>
              </a:tabLst>
            </a:pPr>
            <a:r>
              <a:rPr lang="en-US" sz="2000">
                <a:solidFill>
                  <a:srgbClr val="000000"/>
                </a:solidFill>
                <a:latin typeface="Arial" charset="0"/>
              </a:rPr>
              <a:t>Tax Payments			0	0	10,000</a:t>
            </a:r>
          </a:p>
          <a:p>
            <a:pPr>
              <a:tabLst>
                <a:tab pos="2066925" algn="r"/>
                <a:tab pos="3368675" algn="r"/>
                <a:tab pos="4738688" algn="r"/>
                <a:tab pos="6064250" algn="r"/>
                <a:tab pos="7318375" algn="r"/>
              </a:tabLst>
            </a:pPr>
            <a:r>
              <a:rPr lang="en-US" sz="2000" b="1">
                <a:solidFill>
                  <a:srgbClr val="000000"/>
                </a:solidFill>
                <a:latin typeface="Arial" charset="0"/>
              </a:rPr>
              <a:t>Net Monthly Change		(84,500)	44,000	67,000</a:t>
            </a:r>
          </a:p>
        </p:txBody>
      </p:sp>
      <p:sp>
        <p:nvSpPr>
          <p:cNvPr id="31749" name="Rectangle 13"/>
          <p:cNvSpPr>
            <a:spLocks noChangeArrowheads="1"/>
          </p:cNvSpPr>
          <p:nvPr/>
        </p:nvSpPr>
        <p:spPr bwMode="auto">
          <a:xfrm>
            <a:off x="860425" y="2327275"/>
            <a:ext cx="7467600" cy="1881188"/>
          </a:xfrm>
          <a:prstGeom prst="rect">
            <a:avLst/>
          </a:prstGeom>
          <a:noFill/>
          <a:ln w="28575">
            <a:solidFill>
              <a:srgbClr val="00FF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5"/>
          <p:cNvSpPr>
            <a:spLocks noGrp="1"/>
          </p:cNvSpPr>
          <p:nvPr>
            <p:ph type="sldNum" sz="quarter" idx="12"/>
          </p:nvPr>
        </p:nvSpPr>
        <p:spPr/>
        <p:txBody>
          <a:bodyPr/>
          <a:lstStyle/>
          <a:p>
            <a:fld id="{DA4B448F-3761-4DC9-83A5-2EB564873D55}" type="slidenum">
              <a:rPr lang="en-US"/>
              <a:pPr/>
              <a:t>5</a:t>
            </a:fld>
            <a:endParaRPr lang="en-US"/>
          </a:p>
        </p:txBody>
      </p:sp>
      <p:grpSp>
        <p:nvGrpSpPr>
          <p:cNvPr id="14393" name="Group 57"/>
          <p:cNvGrpSpPr>
            <a:grpSpLocks/>
          </p:cNvGrpSpPr>
          <p:nvPr/>
        </p:nvGrpSpPr>
        <p:grpSpPr bwMode="auto">
          <a:xfrm>
            <a:off x="219075" y="2060575"/>
            <a:ext cx="8464550" cy="4465638"/>
            <a:chOff x="138" y="1298"/>
            <a:chExt cx="5332" cy="2813"/>
          </a:xfrm>
        </p:grpSpPr>
        <p:grpSp>
          <p:nvGrpSpPr>
            <p:cNvPr id="14392" name="Group 56"/>
            <p:cNvGrpSpPr>
              <a:grpSpLocks/>
            </p:cNvGrpSpPr>
            <p:nvPr/>
          </p:nvGrpSpPr>
          <p:grpSpPr bwMode="auto">
            <a:xfrm>
              <a:off x="2854" y="1298"/>
              <a:ext cx="2616" cy="999"/>
              <a:chOff x="2854" y="1298"/>
              <a:chExt cx="2616" cy="999"/>
            </a:xfrm>
          </p:grpSpPr>
          <p:grpSp>
            <p:nvGrpSpPr>
              <p:cNvPr id="14377" name="Group 41"/>
              <p:cNvGrpSpPr>
                <a:grpSpLocks/>
              </p:cNvGrpSpPr>
              <p:nvPr/>
            </p:nvGrpSpPr>
            <p:grpSpPr bwMode="auto">
              <a:xfrm>
                <a:off x="2854" y="1316"/>
                <a:ext cx="2616" cy="981"/>
                <a:chOff x="15" y="1323"/>
                <a:chExt cx="2616" cy="981"/>
              </a:xfrm>
            </p:grpSpPr>
            <p:sp>
              <p:nvSpPr>
                <p:cNvPr id="14378" name="Rectangle 42"/>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4379" name="Rectangle 43"/>
                <p:cNvSpPr>
                  <a:spLocks noChangeArrowheads="1"/>
                </p:cNvSpPr>
                <p:nvPr/>
              </p:nvSpPr>
              <p:spPr bwMode="auto">
                <a:xfrm>
                  <a:off x="18" y="1335"/>
                  <a:ext cx="2612" cy="969"/>
                </a:xfrm>
                <a:prstGeom prst="rect">
                  <a:avLst/>
                </a:prstGeom>
                <a:noFill/>
                <a:ln w="19050">
                  <a:noFill/>
                  <a:miter lim="800000"/>
                  <a:headEnd type="none" w="sm" len="sm"/>
                  <a:tailEnd type="none" w="sm" len="sm"/>
                </a:ln>
                <a:effectLst/>
              </p:spPr>
              <p:txBody>
                <a:bodyPr wrap="none" anchor="ctr"/>
                <a:lstStyle/>
                <a:p>
                  <a:endParaRPr lang="en-US"/>
                </a:p>
              </p:txBody>
            </p:sp>
          </p:grpSp>
          <p:sp>
            <p:nvSpPr>
              <p:cNvPr id="14344" name="Rectangle 8"/>
              <p:cNvSpPr>
                <a:spLocks noChangeArrowheads="1"/>
              </p:cNvSpPr>
              <p:nvPr/>
            </p:nvSpPr>
            <p:spPr bwMode="auto">
              <a:xfrm>
                <a:off x="2859" y="1298"/>
                <a:ext cx="2256" cy="921"/>
              </a:xfrm>
              <a:prstGeom prst="rect">
                <a:avLst/>
              </a:prstGeom>
              <a:noFill/>
              <a:ln w="12700">
                <a:noFill/>
                <a:miter lim="800000"/>
                <a:headEnd/>
                <a:tailEnd/>
              </a:ln>
              <a:effectLst/>
            </p:spPr>
            <p:txBody>
              <a:bodyPr lIns="90488" tIns="44450" rIns="90488" bIns="44450">
                <a:spAutoFit/>
              </a:bodyPr>
              <a:lstStyle/>
              <a:p>
                <a:pPr algn="r">
                  <a:tabLst>
                    <a:tab pos="3089275" algn="r"/>
                    <a:tab pos="3879850" algn="r"/>
                  </a:tabLst>
                </a:pPr>
                <a:r>
                  <a:rPr lang="en-US" b="1">
                    <a:solidFill>
                      <a:srgbClr val="FF6600"/>
                    </a:solidFill>
                    <a:effectLst>
                      <a:outerShdw blurRad="38100" dist="38100" dir="2700000" algn="tl">
                        <a:srgbClr val="000000"/>
                      </a:outerShdw>
                    </a:effectLst>
                    <a:latin typeface="Arial" charset="0"/>
                  </a:rPr>
                  <a:t>                                  </a:t>
                </a:r>
                <a:r>
                  <a:rPr lang="en-US" b="1" u="sng">
                    <a:solidFill>
                      <a:srgbClr val="FF6600"/>
                    </a:solidFill>
                    <a:effectLst>
                      <a:outerShdw blurRad="38100" dist="38100" dir="2700000" algn="tl">
                        <a:srgbClr val="000000"/>
                      </a:outerShdw>
                    </a:effectLst>
                    <a:latin typeface="Arial" charset="0"/>
                  </a:rPr>
                  <a:t>Firm 1</a:t>
                </a:r>
                <a:r>
                  <a:rPr lang="en-US" sz="800">
                    <a:solidFill>
                      <a:srgbClr val="000000"/>
                    </a:solidFill>
                    <a:latin typeface="Arial" charset="0"/>
                  </a:rPr>
                  <a:t>	</a:t>
                </a:r>
              </a:p>
              <a:p>
                <a:pPr>
                  <a:tabLst>
                    <a:tab pos="3089275" algn="r"/>
                    <a:tab pos="3879850" algn="r"/>
                  </a:tabLst>
                </a:pPr>
                <a:r>
                  <a:rPr lang="en-US">
                    <a:solidFill>
                      <a:srgbClr val="000000"/>
                    </a:solidFill>
                    <a:latin typeface="Arial" charset="0"/>
                  </a:rPr>
                  <a:t>ST Debt	100	</a:t>
                </a:r>
              </a:p>
              <a:p>
                <a:pPr>
                  <a:tabLst>
                    <a:tab pos="3089275" algn="r"/>
                    <a:tab pos="3879850" algn="r"/>
                  </a:tabLst>
                </a:pPr>
                <a:r>
                  <a:rPr lang="en-US">
                    <a:solidFill>
                      <a:srgbClr val="000000"/>
                    </a:solidFill>
                    <a:latin typeface="Arial" charset="0"/>
                  </a:rPr>
                  <a:t>LT Debt	400	</a:t>
                </a:r>
              </a:p>
              <a:p>
                <a:pPr>
                  <a:tabLst>
                    <a:tab pos="3089275" algn="r"/>
                    <a:tab pos="3879850" algn="r"/>
                  </a:tabLst>
                </a:pPr>
                <a:r>
                  <a:rPr lang="en-US">
                    <a:solidFill>
                      <a:srgbClr val="000000"/>
                    </a:solidFill>
                    <a:latin typeface="Arial" charset="0"/>
                  </a:rPr>
                  <a:t>Common Stock	500	</a:t>
                </a:r>
              </a:p>
              <a:p>
                <a:pPr>
                  <a:tabLst>
                    <a:tab pos="3089275" algn="r"/>
                    <a:tab pos="3879850" algn="r"/>
                  </a:tabLst>
                </a:pPr>
                <a:r>
                  <a:rPr lang="en-US">
                    <a:solidFill>
                      <a:srgbClr val="000000"/>
                    </a:solidFill>
                    <a:latin typeface="Arial" charset="0"/>
                  </a:rPr>
                  <a:t>Total Liabilities&amp;Equity	1000	</a:t>
                </a:r>
              </a:p>
            </p:txBody>
          </p:sp>
          <p:sp>
            <p:nvSpPr>
              <p:cNvPr id="14358" name="Line 22"/>
              <p:cNvSpPr>
                <a:spLocks noChangeShapeType="1"/>
              </p:cNvSpPr>
              <p:nvPr/>
            </p:nvSpPr>
            <p:spPr bwMode="auto">
              <a:xfrm>
                <a:off x="4549" y="2020"/>
                <a:ext cx="336" cy="0"/>
              </a:xfrm>
              <a:prstGeom prst="line">
                <a:avLst/>
              </a:prstGeom>
              <a:noFill/>
              <a:ln w="12700">
                <a:noFill/>
                <a:round/>
                <a:headEnd/>
                <a:tailEnd/>
              </a:ln>
              <a:effectLst/>
            </p:spPr>
            <p:txBody>
              <a:bodyPr/>
              <a:lstStyle/>
              <a:p>
                <a:endParaRPr lang="en-US"/>
              </a:p>
            </p:txBody>
          </p:sp>
        </p:grpSp>
        <p:grpSp>
          <p:nvGrpSpPr>
            <p:cNvPr id="14391" name="Group 55"/>
            <p:cNvGrpSpPr>
              <a:grpSpLocks/>
            </p:cNvGrpSpPr>
            <p:nvPr/>
          </p:nvGrpSpPr>
          <p:grpSpPr bwMode="auto">
            <a:xfrm>
              <a:off x="138" y="1317"/>
              <a:ext cx="2661" cy="981"/>
              <a:chOff x="138" y="1317"/>
              <a:chExt cx="2661" cy="981"/>
            </a:xfrm>
          </p:grpSpPr>
          <p:grpSp>
            <p:nvGrpSpPr>
              <p:cNvPr id="14374" name="Group 38"/>
              <p:cNvGrpSpPr>
                <a:grpSpLocks/>
              </p:cNvGrpSpPr>
              <p:nvPr/>
            </p:nvGrpSpPr>
            <p:grpSpPr bwMode="auto">
              <a:xfrm>
                <a:off x="152" y="1317"/>
                <a:ext cx="2616" cy="981"/>
                <a:chOff x="15" y="1323"/>
                <a:chExt cx="2616" cy="981"/>
              </a:xfrm>
            </p:grpSpPr>
            <p:sp>
              <p:nvSpPr>
                <p:cNvPr id="14375" name="Rectangle 39"/>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4376" name="Rectangle 40"/>
                <p:cNvSpPr>
                  <a:spLocks noChangeArrowheads="1"/>
                </p:cNvSpPr>
                <p:nvPr/>
              </p:nvSpPr>
              <p:spPr bwMode="auto">
                <a:xfrm>
                  <a:off x="18" y="1335"/>
                  <a:ext cx="2612" cy="969"/>
                </a:xfrm>
                <a:prstGeom prst="rect">
                  <a:avLst/>
                </a:prstGeom>
                <a:noFill/>
                <a:ln w="19050">
                  <a:noFill/>
                  <a:miter lim="800000"/>
                  <a:headEnd type="none" w="sm" len="sm"/>
                  <a:tailEnd type="none" w="sm" len="sm"/>
                </a:ln>
                <a:effectLst/>
              </p:spPr>
              <p:txBody>
                <a:bodyPr wrap="none" anchor="ctr"/>
                <a:lstStyle/>
                <a:p>
                  <a:endParaRPr lang="en-US"/>
                </a:p>
              </p:txBody>
            </p:sp>
          </p:grpSp>
          <p:sp>
            <p:nvSpPr>
              <p:cNvPr id="14343" name="Rectangle 7"/>
              <p:cNvSpPr>
                <a:spLocks noChangeArrowheads="1"/>
              </p:cNvSpPr>
              <p:nvPr/>
            </p:nvSpPr>
            <p:spPr bwMode="auto">
              <a:xfrm>
                <a:off x="138" y="1319"/>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endParaRPr lang="en-US" u="sng">
                  <a:solidFill>
                    <a:srgbClr val="000000"/>
                  </a:solidFill>
                  <a:latin typeface="Arial" charset="0"/>
                </a:endParaRPr>
              </a:p>
              <a:p>
                <a:pPr>
                  <a:tabLst>
                    <a:tab pos="3089275" algn="r"/>
                    <a:tab pos="3879850" algn="r"/>
                  </a:tabLst>
                </a:pPr>
                <a:r>
                  <a:rPr lang="en-US">
                    <a:solidFill>
                      <a:srgbClr val="000000"/>
                    </a:solidFill>
                    <a:latin typeface="Arial" charset="0"/>
                  </a:rPr>
                  <a:t>Marketable Securities            0	</a:t>
                </a:r>
              </a:p>
              <a:p>
                <a:pPr>
                  <a:tabLst>
                    <a:tab pos="3089275" algn="r"/>
                    <a:tab pos="3879850" algn="r"/>
                  </a:tabLst>
                </a:pPr>
                <a:r>
                  <a:rPr lang="en-US">
                    <a:solidFill>
                      <a:srgbClr val="000000"/>
                    </a:solidFill>
                    <a:latin typeface="Arial" charset="0"/>
                  </a:rPr>
                  <a:t>Other Current Assets	200	</a:t>
                </a:r>
              </a:p>
              <a:p>
                <a:pPr>
                  <a:tabLst>
                    <a:tab pos="3089275" algn="r"/>
                    <a:tab pos="3879850" algn="r"/>
                  </a:tabLst>
                </a:pPr>
                <a:r>
                  <a:rPr lang="en-US">
                    <a:solidFill>
                      <a:srgbClr val="000000"/>
                    </a:solidFill>
                    <a:latin typeface="Arial" charset="0"/>
                  </a:rPr>
                  <a:t>Fixed Assets	800</a:t>
                </a:r>
              </a:p>
              <a:p>
                <a:pPr>
                  <a:tabLst>
                    <a:tab pos="3089275" algn="r"/>
                    <a:tab pos="3879850" algn="r"/>
                  </a:tabLst>
                </a:pPr>
                <a:r>
                  <a:rPr lang="en-US">
                    <a:solidFill>
                      <a:srgbClr val="000000"/>
                    </a:solidFill>
                    <a:latin typeface="Arial" charset="0"/>
                  </a:rPr>
                  <a:t>Total Assets	1000	</a:t>
                </a:r>
              </a:p>
            </p:txBody>
          </p:sp>
          <p:sp>
            <p:nvSpPr>
              <p:cNvPr id="14361" name="Line 25"/>
              <p:cNvSpPr>
                <a:spLocks noChangeShapeType="1"/>
              </p:cNvSpPr>
              <p:nvPr/>
            </p:nvSpPr>
            <p:spPr bwMode="auto">
              <a:xfrm>
                <a:off x="1812" y="2041"/>
                <a:ext cx="336" cy="0"/>
              </a:xfrm>
              <a:prstGeom prst="line">
                <a:avLst/>
              </a:prstGeom>
              <a:noFill/>
              <a:ln w="12700">
                <a:noFill/>
                <a:round/>
                <a:headEnd/>
                <a:tailEnd/>
              </a:ln>
              <a:effectLst/>
            </p:spPr>
            <p:txBody>
              <a:bodyPr/>
              <a:lstStyle/>
              <a:p>
                <a:endParaRPr lang="en-US"/>
              </a:p>
            </p:txBody>
          </p:sp>
        </p:grpSp>
        <p:grpSp>
          <p:nvGrpSpPr>
            <p:cNvPr id="14390" name="Group 54"/>
            <p:cNvGrpSpPr>
              <a:grpSpLocks/>
            </p:cNvGrpSpPr>
            <p:nvPr/>
          </p:nvGrpSpPr>
          <p:grpSpPr bwMode="auto">
            <a:xfrm>
              <a:off x="161" y="2515"/>
              <a:ext cx="2661" cy="1596"/>
              <a:chOff x="161" y="2515"/>
              <a:chExt cx="2661" cy="1596"/>
            </a:xfrm>
          </p:grpSpPr>
          <p:sp>
            <p:nvSpPr>
              <p:cNvPr id="14359" name="Line 23"/>
              <p:cNvSpPr>
                <a:spLocks noChangeShapeType="1"/>
              </p:cNvSpPr>
              <p:nvPr/>
            </p:nvSpPr>
            <p:spPr bwMode="auto">
              <a:xfrm>
                <a:off x="2070" y="3148"/>
                <a:ext cx="288" cy="0"/>
              </a:xfrm>
              <a:prstGeom prst="line">
                <a:avLst/>
              </a:prstGeom>
              <a:noFill/>
              <a:ln w="12700">
                <a:noFill/>
                <a:round/>
                <a:headEnd/>
                <a:tailEnd/>
              </a:ln>
              <a:effectLst/>
            </p:spPr>
            <p:txBody>
              <a:bodyPr/>
              <a:lstStyle/>
              <a:p>
                <a:endParaRPr lang="en-US"/>
              </a:p>
            </p:txBody>
          </p:sp>
          <p:sp>
            <p:nvSpPr>
              <p:cNvPr id="14360" name="Line 24"/>
              <p:cNvSpPr>
                <a:spLocks noChangeShapeType="1"/>
              </p:cNvSpPr>
              <p:nvPr/>
            </p:nvSpPr>
            <p:spPr bwMode="auto">
              <a:xfrm>
                <a:off x="2112" y="3504"/>
                <a:ext cx="240" cy="0"/>
              </a:xfrm>
              <a:prstGeom prst="line">
                <a:avLst/>
              </a:prstGeom>
              <a:noFill/>
              <a:ln w="12700">
                <a:noFill/>
                <a:round/>
                <a:headEnd/>
                <a:tailEnd/>
              </a:ln>
              <a:effectLst/>
            </p:spPr>
            <p:txBody>
              <a:bodyPr/>
              <a:lstStyle/>
              <a:p>
                <a:endParaRPr lang="en-US"/>
              </a:p>
            </p:txBody>
          </p:sp>
          <p:grpSp>
            <p:nvGrpSpPr>
              <p:cNvPr id="14389" name="Group 53"/>
              <p:cNvGrpSpPr>
                <a:grpSpLocks/>
              </p:cNvGrpSpPr>
              <p:nvPr/>
            </p:nvGrpSpPr>
            <p:grpSpPr bwMode="auto">
              <a:xfrm>
                <a:off x="177" y="2515"/>
                <a:ext cx="2616" cy="1596"/>
                <a:chOff x="177" y="2515"/>
                <a:chExt cx="2616" cy="1596"/>
              </a:xfrm>
            </p:grpSpPr>
            <p:sp>
              <p:nvSpPr>
                <p:cNvPr id="14382" name="Rectangle 46"/>
                <p:cNvSpPr>
                  <a:spLocks noChangeArrowheads="1"/>
                </p:cNvSpPr>
                <p:nvPr/>
              </p:nvSpPr>
              <p:spPr bwMode="auto">
                <a:xfrm>
                  <a:off x="177" y="2515"/>
                  <a:ext cx="2616" cy="1594"/>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4383" name="Rectangle 47"/>
                <p:cNvSpPr>
                  <a:spLocks noChangeArrowheads="1"/>
                </p:cNvSpPr>
                <p:nvPr/>
              </p:nvSpPr>
              <p:spPr bwMode="auto">
                <a:xfrm>
                  <a:off x="180" y="2517"/>
                  <a:ext cx="2612" cy="1594"/>
                </a:xfrm>
                <a:prstGeom prst="rect">
                  <a:avLst/>
                </a:prstGeom>
                <a:noFill/>
                <a:ln w="19050">
                  <a:noFill/>
                  <a:miter lim="800000"/>
                  <a:headEnd type="none" w="sm" len="sm"/>
                  <a:tailEnd type="none" w="sm" len="sm"/>
                </a:ln>
                <a:effectLst/>
              </p:spPr>
              <p:txBody>
                <a:bodyPr wrap="none" anchor="ctr"/>
                <a:lstStyle/>
                <a:p>
                  <a:endParaRPr lang="en-US"/>
                </a:p>
              </p:txBody>
            </p:sp>
          </p:grpSp>
          <p:sp>
            <p:nvSpPr>
              <p:cNvPr id="14384" name="Rectangle 48"/>
              <p:cNvSpPr>
                <a:spLocks noChangeArrowheads="1"/>
              </p:cNvSpPr>
              <p:nvPr/>
            </p:nvSpPr>
            <p:spPr bwMode="auto">
              <a:xfrm>
                <a:off x="161" y="2522"/>
                <a:ext cx="2661" cy="1440"/>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u="sng">
                    <a:solidFill>
                      <a:srgbClr val="FF6600"/>
                    </a:solidFill>
                    <a:effectLst>
                      <a:outerShdw blurRad="38100" dist="38100" dir="2700000" algn="tl">
                        <a:srgbClr val="000000"/>
                      </a:outerShdw>
                    </a:effectLst>
                    <a:latin typeface="Arial" charset="0"/>
                  </a:rPr>
                  <a:t>Firm 1</a:t>
                </a:r>
                <a:r>
                  <a:rPr lang="en-US">
                    <a:solidFill>
                      <a:srgbClr val="FF6600"/>
                    </a:solidFill>
                    <a:effectLst>
                      <a:outerShdw blurRad="38100" dist="38100" dir="2700000" algn="tl">
                        <a:srgbClr val="000000"/>
                      </a:outerShdw>
                    </a:effectLst>
                    <a:latin typeface="Arial" charset="0"/>
                  </a:rPr>
                  <a:t>	    </a:t>
                </a:r>
                <a:endParaRPr lang="en-US" u="sng">
                  <a:solidFill>
                    <a:srgbClr val="FF6600"/>
                  </a:solidFill>
                  <a:effectLst>
                    <a:outerShdw blurRad="38100" dist="38100" dir="2700000" algn="tl">
                      <a:srgbClr val="000000"/>
                    </a:outerShdw>
                  </a:effectLst>
                  <a:latin typeface="Arial" charset="0"/>
                </a:endParaRPr>
              </a:p>
              <a:p>
                <a:pPr>
                  <a:tabLst>
                    <a:tab pos="3089275" algn="r"/>
                    <a:tab pos="3879850" algn="r"/>
                  </a:tabLst>
                </a:pPr>
                <a:r>
                  <a:rPr lang="en-US">
                    <a:solidFill>
                      <a:srgbClr val="000000"/>
                    </a:solidFill>
                    <a:latin typeface="Arial" charset="0"/>
                  </a:rPr>
                  <a:t>Operating Earnings	150	</a:t>
                </a:r>
              </a:p>
              <a:p>
                <a:pPr>
                  <a:tabLst>
                    <a:tab pos="3089275" algn="r"/>
                    <a:tab pos="3879850" algn="r"/>
                  </a:tabLst>
                </a:pPr>
                <a:r>
                  <a:rPr lang="en-US">
                    <a:solidFill>
                      <a:srgbClr val="000000"/>
                    </a:solidFill>
                    <a:latin typeface="Arial" charset="0"/>
                  </a:rPr>
                  <a:t>Interest Earned	0	</a:t>
                </a:r>
              </a:p>
              <a:p>
                <a:pPr>
                  <a:tabLst>
                    <a:tab pos="3089275" algn="r"/>
                    <a:tab pos="3879850" algn="r"/>
                  </a:tabLst>
                </a:pPr>
                <a:r>
                  <a:rPr lang="en-US">
                    <a:solidFill>
                      <a:srgbClr val="000000"/>
                    </a:solidFill>
                    <a:latin typeface="Arial" charset="0"/>
                  </a:rPr>
                  <a:t>EBT 	150	</a:t>
                </a:r>
                <a:endParaRPr lang="en-US" u="sng">
                  <a:solidFill>
                    <a:srgbClr val="000000"/>
                  </a:solidFill>
                  <a:latin typeface="Arial" charset="0"/>
                </a:endParaRPr>
              </a:p>
              <a:p>
                <a:pPr>
                  <a:tabLst>
                    <a:tab pos="3089275" algn="r"/>
                    <a:tab pos="3879850" algn="r"/>
                  </a:tabLst>
                </a:pPr>
                <a:r>
                  <a:rPr lang="en-US">
                    <a:solidFill>
                      <a:srgbClr val="000000"/>
                    </a:solidFill>
                    <a:latin typeface="Arial" charset="0"/>
                  </a:rPr>
                  <a:t>Taxes (40%)	-60	</a:t>
                </a:r>
              </a:p>
              <a:p>
                <a:pPr>
                  <a:tabLst>
                    <a:tab pos="3089275" algn="r"/>
                    <a:tab pos="3879850" algn="r"/>
                  </a:tabLst>
                </a:pPr>
                <a:r>
                  <a:rPr lang="en-US">
                    <a:solidFill>
                      <a:srgbClr val="000000"/>
                    </a:solidFill>
                    <a:latin typeface="Arial" charset="0"/>
                  </a:rPr>
                  <a:t>Net Income	90	</a:t>
                </a:r>
              </a:p>
              <a:p>
                <a:pPr>
                  <a:tabLst>
                    <a:tab pos="3089275" algn="r"/>
                    <a:tab pos="3879850" algn="r"/>
                  </a:tabLst>
                </a:pPr>
                <a:endParaRPr lang="en-US">
                  <a:solidFill>
                    <a:srgbClr val="000000"/>
                  </a:solidFill>
                  <a:latin typeface="Arial" charset="0"/>
                </a:endParaRPr>
              </a:p>
              <a:p>
                <a:pPr>
                  <a:tabLst>
                    <a:tab pos="3089275" algn="r"/>
                    <a:tab pos="3879850" algn="r"/>
                  </a:tabLst>
                </a:pPr>
                <a:r>
                  <a:rPr lang="en-US">
                    <a:solidFill>
                      <a:srgbClr val="000000"/>
                    </a:solidFill>
                    <a:latin typeface="Arial" charset="0"/>
                  </a:rPr>
                  <a:t>	</a:t>
                </a:r>
              </a:p>
            </p:txBody>
          </p:sp>
          <p:sp>
            <p:nvSpPr>
              <p:cNvPr id="14385" name="Line 49"/>
              <p:cNvSpPr>
                <a:spLocks noChangeShapeType="1"/>
              </p:cNvSpPr>
              <p:nvPr/>
            </p:nvSpPr>
            <p:spPr bwMode="auto">
              <a:xfrm>
                <a:off x="1930" y="3060"/>
                <a:ext cx="240" cy="0"/>
              </a:xfrm>
              <a:prstGeom prst="line">
                <a:avLst/>
              </a:prstGeom>
              <a:noFill/>
              <a:ln w="12700">
                <a:noFill/>
                <a:round/>
                <a:headEnd/>
                <a:tailEnd/>
              </a:ln>
              <a:effectLst/>
            </p:spPr>
            <p:txBody>
              <a:bodyPr/>
              <a:lstStyle/>
              <a:p>
                <a:endParaRPr lang="en-US"/>
              </a:p>
            </p:txBody>
          </p:sp>
          <p:sp>
            <p:nvSpPr>
              <p:cNvPr id="14386" name="Line 50"/>
              <p:cNvSpPr>
                <a:spLocks noChangeShapeType="1"/>
              </p:cNvSpPr>
              <p:nvPr/>
            </p:nvSpPr>
            <p:spPr bwMode="auto">
              <a:xfrm>
                <a:off x="2458" y="3060"/>
                <a:ext cx="240" cy="0"/>
              </a:xfrm>
              <a:prstGeom prst="line">
                <a:avLst/>
              </a:prstGeom>
              <a:noFill/>
              <a:ln w="12700">
                <a:noFill/>
                <a:round/>
                <a:headEnd/>
                <a:tailEnd/>
              </a:ln>
              <a:effectLst/>
            </p:spPr>
            <p:txBody>
              <a:bodyPr/>
              <a:lstStyle/>
              <a:p>
                <a:endParaRPr lang="en-US"/>
              </a:p>
            </p:txBody>
          </p:sp>
          <p:sp>
            <p:nvSpPr>
              <p:cNvPr id="14387" name="Line 51"/>
              <p:cNvSpPr>
                <a:spLocks noChangeShapeType="1"/>
              </p:cNvSpPr>
              <p:nvPr/>
            </p:nvSpPr>
            <p:spPr bwMode="auto">
              <a:xfrm>
                <a:off x="1930" y="3396"/>
                <a:ext cx="240" cy="0"/>
              </a:xfrm>
              <a:prstGeom prst="line">
                <a:avLst/>
              </a:prstGeom>
              <a:noFill/>
              <a:ln w="12700">
                <a:noFill/>
                <a:round/>
                <a:headEnd/>
                <a:tailEnd/>
              </a:ln>
              <a:effectLst/>
            </p:spPr>
            <p:txBody>
              <a:bodyPr/>
              <a:lstStyle/>
              <a:p>
                <a:endParaRPr lang="en-US"/>
              </a:p>
            </p:txBody>
          </p:sp>
          <p:sp>
            <p:nvSpPr>
              <p:cNvPr id="14388" name="Line 52"/>
              <p:cNvSpPr>
                <a:spLocks noChangeShapeType="1"/>
              </p:cNvSpPr>
              <p:nvPr/>
            </p:nvSpPr>
            <p:spPr bwMode="auto">
              <a:xfrm>
                <a:off x="2458" y="3396"/>
                <a:ext cx="240" cy="0"/>
              </a:xfrm>
              <a:prstGeom prst="line">
                <a:avLst/>
              </a:prstGeom>
              <a:noFill/>
              <a:ln w="12700">
                <a:noFill/>
                <a:round/>
                <a:headEnd/>
                <a:tailEnd/>
              </a:ln>
              <a:effectLst/>
            </p:spPr>
            <p:txBody>
              <a:bodyPr/>
              <a:lstStyle/>
              <a:p>
                <a:endParaRPr lang="en-US"/>
              </a:p>
            </p:txBody>
          </p:sp>
        </p:grpSp>
      </p:grpSp>
      <p:sp>
        <p:nvSpPr>
          <p:cNvPr id="14357" name="Rectangle 21"/>
          <p:cNvSpPr>
            <a:spLocks noGrp="1" noChangeArrowheads="1"/>
          </p:cNvSpPr>
          <p:nvPr>
            <p:ph type="body" idx="1"/>
          </p:nvPr>
        </p:nvSpPr>
        <p:spPr>
          <a:xfrm>
            <a:off x="1068388" y="679450"/>
            <a:ext cx="7772400" cy="1046163"/>
          </a:xfrm>
          <a:noFill/>
          <a:ln/>
        </p:spPr>
        <p:txBody>
          <a:bodyPr lIns="90488" tIns="44450" rIns="90488" bIns="44450"/>
          <a:lstStyle/>
          <a:p>
            <a:pPr>
              <a:buFont typeface="Wingdings" pitchFamily="2" charset="2"/>
              <a:buNone/>
            </a:pPr>
            <a:r>
              <a:rPr lang="en-US">
                <a:solidFill>
                  <a:schemeClr val="accent1"/>
                </a:solidFill>
              </a:rPr>
              <a:t>Example:</a:t>
            </a:r>
            <a:r>
              <a:rPr lang="en-US"/>
              <a:t> Risk-Return Trade-off</a:t>
            </a:r>
          </a:p>
          <a:p>
            <a:pPr lvl="1">
              <a:buFontTx/>
              <a:buNone/>
            </a:pPr>
            <a:r>
              <a:rPr lang="en-US"/>
              <a:t>Compare the 2 following companies</a:t>
            </a:r>
          </a:p>
        </p:txBody>
      </p:sp>
      <p:sp>
        <p:nvSpPr>
          <p:cNvPr id="14355" name="Rectangle 19"/>
          <p:cNvSpPr>
            <a:spLocks noChangeArrowheads="1"/>
          </p:cNvSpPr>
          <p:nvPr/>
        </p:nvSpPr>
        <p:spPr bwMode="auto">
          <a:xfrm>
            <a:off x="2914650" y="2684463"/>
            <a:ext cx="544513" cy="266700"/>
          </a:xfrm>
          <a:prstGeom prst="rect">
            <a:avLst/>
          </a:prstGeom>
          <a:noFill/>
          <a:ln w="19050">
            <a:solidFill>
              <a:srgbClr val="FF0000"/>
            </a:solidFill>
            <a:miter lim="800000"/>
            <a:headEnd/>
            <a:tailEnd/>
          </a:ln>
          <a:effectLst/>
        </p:spPr>
        <p:txBody>
          <a:bodyPr wrap="none" anchor="ctr"/>
          <a:lstStyle/>
          <a:p>
            <a:endParaRPr lang="en-US"/>
          </a:p>
        </p:txBody>
      </p:sp>
      <p:sp>
        <p:nvSpPr>
          <p:cNvPr id="14356" name="Rectangle 20"/>
          <p:cNvSpPr>
            <a:spLocks noChangeArrowheads="1"/>
          </p:cNvSpPr>
          <p:nvPr/>
        </p:nvSpPr>
        <p:spPr bwMode="auto">
          <a:xfrm>
            <a:off x="7227888" y="2405063"/>
            <a:ext cx="544512" cy="266700"/>
          </a:xfrm>
          <a:prstGeom prst="rect">
            <a:avLst/>
          </a:prstGeom>
          <a:noFill/>
          <a:ln w="19050">
            <a:solidFill>
              <a:srgbClr val="FF0000"/>
            </a:solidFill>
            <a:miter lim="800000"/>
            <a:headEnd/>
            <a:tailEnd/>
          </a:ln>
          <a:effectLst/>
        </p:spPr>
        <p:txBody>
          <a:bodyPr wrap="none" anchor="ctr"/>
          <a:lstStyle/>
          <a:p>
            <a:endParaRPr lang="en-US"/>
          </a:p>
        </p:txBody>
      </p:sp>
      <p:grpSp>
        <p:nvGrpSpPr>
          <p:cNvPr id="14401" name="Group 65"/>
          <p:cNvGrpSpPr>
            <a:grpSpLocks/>
          </p:cNvGrpSpPr>
          <p:nvPr/>
        </p:nvGrpSpPr>
        <p:grpSpPr bwMode="auto">
          <a:xfrm>
            <a:off x="4651375" y="4176713"/>
            <a:ext cx="4051300" cy="698500"/>
            <a:chOff x="2930" y="2631"/>
            <a:chExt cx="2552" cy="440"/>
          </a:xfrm>
        </p:grpSpPr>
        <p:sp>
          <p:nvSpPr>
            <p:cNvPr id="14338" name="Rectangle 2"/>
            <p:cNvSpPr>
              <a:spLocks noChangeArrowheads="1"/>
            </p:cNvSpPr>
            <p:nvPr/>
          </p:nvSpPr>
          <p:spPr bwMode="auto">
            <a:xfrm>
              <a:off x="4043" y="2631"/>
              <a:ext cx="1439" cy="440"/>
            </a:xfrm>
            <a:prstGeom prst="rect">
              <a:avLst/>
            </a:prstGeom>
            <a:noFill/>
            <a:ln w="12700">
              <a:noFill/>
              <a:miter lim="800000"/>
              <a:headEnd/>
              <a:tailEnd/>
            </a:ln>
            <a:effectLst/>
          </p:spPr>
          <p:txBody>
            <a:bodyPr wrap="none" lIns="90488" tIns="44450" rIns="90488" bIns="44450">
              <a:spAutoFit/>
            </a:bodyPr>
            <a:lstStyle/>
            <a:p>
              <a:pPr algn="ctr"/>
              <a:r>
                <a:rPr lang="en-US" sz="2000" u="sng">
                  <a:latin typeface="Arial" charset="0"/>
                </a:rPr>
                <a:t>Current Assets </a:t>
              </a:r>
              <a:endParaRPr lang="en-US" sz="2000">
                <a:latin typeface="Arial" charset="0"/>
              </a:endParaRPr>
            </a:p>
            <a:p>
              <a:pPr algn="ctr"/>
              <a:r>
                <a:rPr lang="en-US" sz="2000">
                  <a:latin typeface="Arial" charset="0"/>
                </a:rPr>
                <a:t> Current Liabilities </a:t>
              </a:r>
            </a:p>
          </p:txBody>
        </p:sp>
        <p:sp>
          <p:nvSpPr>
            <p:cNvPr id="14353" name="Rectangle 17"/>
            <p:cNvSpPr>
              <a:spLocks noChangeArrowheads="1"/>
            </p:cNvSpPr>
            <p:nvPr/>
          </p:nvSpPr>
          <p:spPr bwMode="auto">
            <a:xfrm>
              <a:off x="2930" y="2700"/>
              <a:ext cx="1246" cy="248"/>
            </a:xfrm>
            <a:prstGeom prst="rect">
              <a:avLst/>
            </a:prstGeom>
            <a:noFill/>
            <a:ln w="12700">
              <a:noFill/>
              <a:miter lim="800000"/>
              <a:headEnd/>
              <a:tailEnd/>
            </a:ln>
            <a:effectLst/>
          </p:spPr>
          <p:txBody>
            <a:bodyPr wrap="none" lIns="90488" tIns="44450" rIns="90488" bIns="44450">
              <a:spAutoFit/>
            </a:bodyPr>
            <a:lstStyle/>
            <a:p>
              <a:r>
                <a:rPr lang="en-US" sz="2000">
                  <a:latin typeface="Arial" charset="0"/>
                </a:rPr>
                <a:t>Current Ratio = </a:t>
              </a:r>
            </a:p>
          </p:txBody>
        </p:sp>
      </p:grpSp>
      <p:grpSp>
        <p:nvGrpSpPr>
          <p:cNvPr id="14366" name="Group 30"/>
          <p:cNvGrpSpPr>
            <a:grpSpLocks/>
          </p:cNvGrpSpPr>
          <p:nvPr/>
        </p:nvGrpSpPr>
        <p:grpSpPr bwMode="auto">
          <a:xfrm>
            <a:off x="6224588" y="5013325"/>
            <a:ext cx="904875" cy="742950"/>
            <a:chOff x="4245" y="3231"/>
            <a:chExt cx="570" cy="468"/>
          </a:xfrm>
        </p:grpSpPr>
        <p:sp>
          <p:nvSpPr>
            <p:cNvPr id="14351" name="Rectangle 15"/>
            <p:cNvSpPr>
              <a:spLocks noChangeArrowheads="1"/>
            </p:cNvSpPr>
            <p:nvPr/>
          </p:nvSpPr>
          <p:spPr bwMode="auto">
            <a:xfrm>
              <a:off x="4434" y="3231"/>
              <a:ext cx="381" cy="440"/>
            </a:xfrm>
            <a:prstGeom prst="rect">
              <a:avLst/>
            </a:prstGeom>
            <a:noFill/>
            <a:ln w="12700">
              <a:noFill/>
              <a:miter lim="800000"/>
              <a:headEnd/>
              <a:tailEnd/>
            </a:ln>
            <a:effectLst/>
          </p:spPr>
          <p:txBody>
            <a:bodyPr wrap="none" lIns="90488" tIns="44450" rIns="90488" bIns="44450">
              <a:spAutoFit/>
            </a:bodyPr>
            <a:lstStyle/>
            <a:p>
              <a:r>
                <a:rPr lang="en-US" sz="2000" u="sng">
                  <a:latin typeface="Arial" charset="0"/>
                </a:rPr>
                <a:t>200</a:t>
              </a:r>
            </a:p>
            <a:p>
              <a:r>
                <a:rPr lang="en-US" sz="2000">
                  <a:latin typeface="Arial" charset="0"/>
                </a:rPr>
                <a:t>100</a:t>
              </a:r>
            </a:p>
          </p:txBody>
        </p:sp>
        <p:sp>
          <p:nvSpPr>
            <p:cNvPr id="14352" name="Rectangle 16"/>
            <p:cNvSpPr>
              <a:spLocks noChangeArrowheads="1"/>
            </p:cNvSpPr>
            <p:nvPr/>
          </p:nvSpPr>
          <p:spPr bwMode="auto">
            <a:xfrm>
              <a:off x="4245" y="3290"/>
              <a:ext cx="207" cy="248"/>
            </a:xfrm>
            <a:prstGeom prst="rect">
              <a:avLst/>
            </a:prstGeom>
            <a:noFill/>
            <a:ln w="12700">
              <a:noFill/>
              <a:miter lim="800000"/>
              <a:headEnd/>
              <a:tailEnd/>
            </a:ln>
            <a:effectLst/>
          </p:spPr>
          <p:txBody>
            <a:bodyPr wrap="none" lIns="90488" tIns="44450" rIns="90488" bIns="44450">
              <a:spAutoFit/>
            </a:bodyPr>
            <a:lstStyle/>
            <a:p>
              <a:r>
                <a:rPr lang="en-US" sz="2000">
                  <a:latin typeface="Arial" charset="0"/>
                </a:rPr>
                <a:t>=</a:t>
              </a:r>
            </a:p>
          </p:txBody>
        </p:sp>
        <p:sp>
          <p:nvSpPr>
            <p:cNvPr id="14354" name="Rectangle 18"/>
            <p:cNvSpPr>
              <a:spLocks noChangeArrowheads="1"/>
            </p:cNvSpPr>
            <p:nvPr/>
          </p:nvSpPr>
          <p:spPr bwMode="auto">
            <a:xfrm>
              <a:off x="4449" y="3451"/>
              <a:ext cx="114" cy="248"/>
            </a:xfrm>
            <a:prstGeom prst="rect">
              <a:avLst/>
            </a:prstGeom>
            <a:noFill/>
            <a:ln w="12700">
              <a:noFill/>
              <a:miter lim="800000"/>
              <a:headEnd/>
              <a:tailEnd/>
            </a:ln>
            <a:effectLst/>
          </p:spPr>
          <p:txBody>
            <a:bodyPr wrap="none" lIns="90488" tIns="44450" rIns="90488" bIns="44450">
              <a:spAutoFit/>
            </a:bodyPr>
            <a:lstStyle/>
            <a:p>
              <a:endParaRPr lang="en-US" sz="2000" b="1">
                <a:latin typeface="Arial" charset="0"/>
              </a:endParaRPr>
            </a:p>
          </p:txBody>
        </p:sp>
      </p:grpSp>
      <p:sp>
        <p:nvSpPr>
          <p:cNvPr id="14369" name="Rectangle 33"/>
          <p:cNvSpPr>
            <a:spLocks noChangeArrowheads="1"/>
          </p:cNvSpPr>
          <p:nvPr/>
        </p:nvSpPr>
        <p:spPr bwMode="auto">
          <a:xfrm>
            <a:off x="6223000" y="5821363"/>
            <a:ext cx="682625" cy="396875"/>
          </a:xfrm>
          <a:prstGeom prst="rect">
            <a:avLst/>
          </a:prstGeom>
          <a:noFill/>
          <a:ln w="12700">
            <a:noFill/>
            <a:miter lim="800000"/>
            <a:headEnd type="none" w="sm" len="sm"/>
            <a:tailEnd type="none" w="sm" len="sm"/>
          </a:ln>
          <a:effectLst/>
        </p:spPr>
        <p:txBody>
          <a:bodyPr wrap="none">
            <a:spAutoFit/>
          </a:bodyPr>
          <a:lstStyle/>
          <a:p>
            <a:r>
              <a:rPr lang="en-US" sz="2000">
                <a:latin typeface="Arial" charset="0"/>
              </a:rPr>
              <a:t>=   2</a:t>
            </a:r>
          </a:p>
        </p:txBody>
      </p:sp>
      <p:sp>
        <p:nvSpPr>
          <p:cNvPr id="14394" name="Line 58"/>
          <p:cNvSpPr>
            <a:spLocks noChangeShapeType="1"/>
          </p:cNvSpPr>
          <p:nvPr/>
        </p:nvSpPr>
        <p:spPr bwMode="auto">
          <a:xfrm>
            <a:off x="2867025" y="3249613"/>
            <a:ext cx="617538" cy="0"/>
          </a:xfrm>
          <a:prstGeom prst="line">
            <a:avLst/>
          </a:prstGeom>
          <a:noFill/>
          <a:ln w="12700">
            <a:solidFill>
              <a:schemeClr val="bg2"/>
            </a:solidFill>
            <a:round/>
            <a:headEnd type="none" w="sm" len="sm"/>
            <a:tailEnd type="none" w="sm" len="sm"/>
          </a:ln>
          <a:effectLst/>
        </p:spPr>
        <p:txBody>
          <a:bodyPr wrap="none"/>
          <a:lstStyle/>
          <a:p>
            <a:endParaRPr lang="en-US"/>
          </a:p>
        </p:txBody>
      </p:sp>
      <p:sp>
        <p:nvSpPr>
          <p:cNvPr id="14395" name="Line 59"/>
          <p:cNvSpPr>
            <a:spLocks noChangeShapeType="1"/>
          </p:cNvSpPr>
          <p:nvPr/>
        </p:nvSpPr>
        <p:spPr bwMode="auto">
          <a:xfrm>
            <a:off x="3027363" y="4868863"/>
            <a:ext cx="493712" cy="0"/>
          </a:xfrm>
          <a:prstGeom prst="line">
            <a:avLst/>
          </a:prstGeom>
          <a:noFill/>
          <a:ln w="12700">
            <a:solidFill>
              <a:schemeClr val="bg2"/>
            </a:solidFill>
            <a:round/>
            <a:headEnd type="none" w="sm" len="sm"/>
            <a:tailEnd type="none" w="sm" len="sm"/>
          </a:ln>
          <a:effectLst/>
        </p:spPr>
        <p:txBody>
          <a:bodyPr wrap="none"/>
          <a:lstStyle/>
          <a:p>
            <a:endParaRPr lang="en-US"/>
          </a:p>
        </p:txBody>
      </p:sp>
      <p:sp>
        <p:nvSpPr>
          <p:cNvPr id="14397" name="Line 61"/>
          <p:cNvSpPr>
            <a:spLocks noChangeShapeType="1"/>
          </p:cNvSpPr>
          <p:nvPr/>
        </p:nvSpPr>
        <p:spPr bwMode="auto">
          <a:xfrm>
            <a:off x="3063875" y="5435600"/>
            <a:ext cx="469900" cy="0"/>
          </a:xfrm>
          <a:prstGeom prst="line">
            <a:avLst/>
          </a:prstGeom>
          <a:noFill/>
          <a:ln w="12700">
            <a:solidFill>
              <a:schemeClr val="bg2"/>
            </a:solidFill>
            <a:round/>
            <a:headEnd type="none" w="sm" len="sm"/>
            <a:tailEnd type="none" w="sm" len="sm"/>
          </a:ln>
          <a:effectLst/>
        </p:spPr>
        <p:txBody>
          <a:bodyPr wrap="none"/>
          <a:lstStyle/>
          <a:p>
            <a:endParaRPr lang="en-US"/>
          </a:p>
        </p:txBody>
      </p:sp>
      <p:sp>
        <p:nvSpPr>
          <p:cNvPr id="14400" name="Line 64"/>
          <p:cNvSpPr>
            <a:spLocks noChangeShapeType="1"/>
          </p:cNvSpPr>
          <p:nvPr/>
        </p:nvSpPr>
        <p:spPr bwMode="auto">
          <a:xfrm>
            <a:off x="7186613" y="3205163"/>
            <a:ext cx="655637" cy="0"/>
          </a:xfrm>
          <a:prstGeom prst="line">
            <a:avLst/>
          </a:prstGeom>
          <a:noFill/>
          <a:ln w="12700">
            <a:solidFill>
              <a:schemeClr val="bg2"/>
            </a:solidFill>
            <a:round/>
            <a:headEnd type="none" w="sm" len="sm"/>
            <a:tailEnd type="none" w="sm" len="sm"/>
          </a:ln>
          <a:effectLst/>
        </p:spPr>
        <p:txBody>
          <a:bodyPr wrap="none"/>
          <a:lstStyle/>
          <a:p>
            <a:endParaRPr lang="en-US"/>
          </a:p>
        </p:txBody>
      </p:sp>
      <p:sp>
        <p:nvSpPr>
          <p:cNvPr id="14403" name="Text Box 67"/>
          <p:cNvSpPr txBox="1">
            <a:spLocks noChangeArrowheads="1"/>
          </p:cNvSpPr>
          <p:nvPr/>
        </p:nvSpPr>
        <p:spPr bwMode="auto">
          <a:xfrm>
            <a:off x="265113" y="5868988"/>
            <a:ext cx="3979862" cy="366712"/>
          </a:xfrm>
          <a:prstGeom prst="rect">
            <a:avLst/>
          </a:prstGeom>
          <a:noFill/>
          <a:ln w="12700">
            <a:noFill/>
            <a:miter lim="800000"/>
            <a:headEnd type="none" w="sm" len="sm"/>
            <a:tailEnd type="none" w="sm" len="sm"/>
          </a:ln>
          <a:effectLst/>
        </p:spPr>
        <p:txBody>
          <a:bodyPr>
            <a:spAutoFit/>
          </a:bodyPr>
          <a:lstStyle/>
          <a:p>
            <a:r>
              <a:rPr lang="en-US">
                <a:solidFill>
                  <a:srgbClr val="000000"/>
                </a:solidFill>
                <a:latin typeface="Arial" charset="0"/>
              </a:rPr>
              <a:t>Current Ratio		   </a:t>
            </a:r>
            <a:r>
              <a:rPr lang="en-US" b="1">
                <a:solidFill>
                  <a:srgbClr val="000000"/>
                </a:solidFill>
                <a:latin typeface="Arial" charset="0"/>
              </a:rPr>
              <a:t>2</a:t>
            </a:r>
            <a:r>
              <a:rPr lang="en-US">
                <a:solidFill>
                  <a:srgbClr val="000000"/>
                </a:solidFill>
                <a:latin typeface="Arial" charset="0"/>
              </a:rPr>
              <a:t>	</a:t>
            </a:r>
          </a:p>
        </p:txBody>
      </p:sp>
      <p:sp>
        <p:nvSpPr>
          <p:cNvPr id="14404" name="Rectangle 68"/>
          <p:cNvSpPr>
            <a:spLocks noChangeArrowheads="1"/>
          </p:cNvSpPr>
          <p:nvPr/>
        </p:nvSpPr>
        <p:spPr bwMode="auto">
          <a:xfrm>
            <a:off x="3097213" y="5913438"/>
            <a:ext cx="544512" cy="266700"/>
          </a:xfrm>
          <a:prstGeom prst="rect">
            <a:avLst/>
          </a:prstGeom>
          <a:noFill/>
          <a:ln w="19050">
            <a:solidFill>
              <a:srgbClr val="FF0000"/>
            </a:solidFill>
            <a:miter lim="800000"/>
            <a:headEnd/>
            <a:tailEnd/>
          </a:ln>
          <a:effec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14393"/>
                                        </p:tgtEl>
                                        <p:attrNameLst>
                                          <p:attrName>style.visibility</p:attrName>
                                        </p:attrNameLst>
                                      </p:cBhvr>
                                      <p:to>
                                        <p:strVal val="visible"/>
                                      </p:to>
                                    </p:set>
                                    <p:animEffect transition="in" filter="strips(upRight)">
                                      <p:cBhvr>
                                        <p:cTn id="7" dur="500"/>
                                        <p:tgtEl>
                                          <p:spTgt spid="143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4401"/>
                                        </p:tgtEl>
                                        <p:attrNameLst>
                                          <p:attrName>style.visibility</p:attrName>
                                        </p:attrNameLst>
                                      </p:cBhvr>
                                      <p:to>
                                        <p:strVal val="visible"/>
                                      </p:to>
                                    </p:set>
                                    <p:animEffect transition="in" filter="wipe(right)">
                                      <p:cBhvr>
                                        <p:cTn id="12" dur="1000"/>
                                        <p:tgtEl>
                                          <p:spTgt spid="1440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355"/>
                                        </p:tgtEl>
                                        <p:attrNameLst>
                                          <p:attrName>style.visibility</p:attrName>
                                        </p:attrNameLst>
                                      </p:cBhvr>
                                      <p:to>
                                        <p:strVal val="visible"/>
                                      </p:to>
                                    </p:set>
                                    <p:animEffect transition="in" filter="dissolve">
                                      <p:cBhvr>
                                        <p:cTn id="17" dur="500"/>
                                        <p:tgtEl>
                                          <p:spTgt spid="14355"/>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14356"/>
                                        </p:tgtEl>
                                        <p:attrNameLst>
                                          <p:attrName>style.visibility</p:attrName>
                                        </p:attrNameLst>
                                      </p:cBhvr>
                                      <p:to>
                                        <p:strVal val="visible"/>
                                      </p:to>
                                    </p:set>
                                    <p:animEffect transition="in" filter="wipe(left)">
                                      <p:cBhvr>
                                        <p:cTn id="21" dur="500"/>
                                        <p:tgtEl>
                                          <p:spTgt spid="14356"/>
                                        </p:tgtEl>
                                      </p:cBhvr>
                                    </p:animEffect>
                                  </p:childTnLst>
                                </p:cTn>
                              </p:par>
                            </p:childTnLst>
                          </p:cTn>
                        </p:par>
                        <p:par>
                          <p:cTn id="22" fill="hold">
                            <p:stCondLst>
                              <p:cond delay="1000"/>
                            </p:stCondLst>
                            <p:childTnLst>
                              <p:par>
                                <p:cTn id="23" presetID="22" presetClass="entr" presetSubtype="2" fill="hold" nodeType="afterEffect">
                                  <p:stCondLst>
                                    <p:cond delay="0"/>
                                  </p:stCondLst>
                                  <p:childTnLst>
                                    <p:set>
                                      <p:cBhvr>
                                        <p:cTn id="24" dur="1" fill="hold">
                                          <p:stCondLst>
                                            <p:cond delay="0"/>
                                          </p:stCondLst>
                                        </p:cTn>
                                        <p:tgtEl>
                                          <p:spTgt spid="14366"/>
                                        </p:tgtEl>
                                        <p:attrNameLst>
                                          <p:attrName>style.visibility</p:attrName>
                                        </p:attrNameLst>
                                      </p:cBhvr>
                                      <p:to>
                                        <p:strVal val="visible"/>
                                      </p:to>
                                    </p:set>
                                    <p:animEffect transition="in" filter="wipe(right)">
                                      <p:cBhvr>
                                        <p:cTn id="25" dur="500"/>
                                        <p:tgtEl>
                                          <p:spTgt spid="14366"/>
                                        </p:tgtEl>
                                      </p:cBhvr>
                                    </p:animEffect>
                                  </p:childTnLst>
                                </p:cTn>
                              </p:par>
                            </p:childTnLst>
                          </p:cTn>
                        </p:par>
                        <p:par>
                          <p:cTn id="26" fill="hold">
                            <p:stCondLst>
                              <p:cond delay="1500"/>
                            </p:stCondLst>
                            <p:childTnLst>
                              <p:par>
                                <p:cTn id="27" presetID="22" presetClass="entr" presetSubtype="8" fill="hold" grpId="0" nodeType="afterEffect">
                                  <p:stCondLst>
                                    <p:cond delay="0"/>
                                  </p:stCondLst>
                                  <p:childTnLst>
                                    <p:set>
                                      <p:cBhvr>
                                        <p:cTn id="28" dur="1" fill="hold">
                                          <p:stCondLst>
                                            <p:cond delay="0"/>
                                          </p:stCondLst>
                                        </p:cTn>
                                        <p:tgtEl>
                                          <p:spTgt spid="14369"/>
                                        </p:tgtEl>
                                        <p:attrNameLst>
                                          <p:attrName>style.visibility</p:attrName>
                                        </p:attrNameLst>
                                      </p:cBhvr>
                                      <p:to>
                                        <p:strVal val="visible"/>
                                      </p:to>
                                    </p:set>
                                    <p:animEffect transition="in" filter="wipe(left)">
                                      <p:cBhvr>
                                        <p:cTn id="29" dur="500"/>
                                        <p:tgtEl>
                                          <p:spTgt spid="14369"/>
                                        </p:tgtEl>
                                      </p:cBhvr>
                                    </p:animEffect>
                                  </p:childTnLst>
                                </p:cTn>
                              </p:par>
                            </p:childTnLst>
                          </p:cTn>
                        </p:par>
                      </p:childTnLst>
                    </p:cTn>
                  </p:par>
                  <p:par>
                    <p:cTn id="30" fill="hold">
                      <p:stCondLst>
                        <p:cond delay="indefinite"/>
                      </p:stCondLst>
                      <p:childTnLst>
                        <p:par>
                          <p:cTn id="31" fill="hold">
                            <p:stCondLst>
                              <p:cond delay="0"/>
                            </p:stCondLst>
                            <p:childTnLst>
                              <p:par>
                                <p:cTn id="32" presetID="29" presetClass="entr" presetSubtype="0" fill="hold" grpId="0" nodeType="clickEffect">
                                  <p:stCondLst>
                                    <p:cond delay="0"/>
                                  </p:stCondLst>
                                  <p:childTnLst>
                                    <p:set>
                                      <p:cBhvr>
                                        <p:cTn id="33" dur="1" fill="hold">
                                          <p:stCondLst>
                                            <p:cond delay="0"/>
                                          </p:stCondLst>
                                        </p:cTn>
                                        <p:tgtEl>
                                          <p:spTgt spid="14403"/>
                                        </p:tgtEl>
                                        <p:attrNameLst>
                                          <p:attrName>style.visibility</p:attrName>
                                        </p:attrNameLst>
                                      </p:cBhvr>
                                      <p:to>
                                        <p:strVal val="visible"/>
                                      </p:to>
                                    </p:set>
                                    <p:anim calcmode="lin" valueType="num">
                                      <p:cBhvr>
                                        <p:cTn id="34" dur="1000" fill="hold"/>
                                        <p:tgtEl>
                                          <p:spTgt spid="14403"/>
                                        </p:tgtEl>
                                        <p:attrNameLst>
                                          <p:attrName>ppt_x</p:attrName>
                                        </p:attrNameLst>
                                      </p:cBhvr>
                                      <p:tavLst>
                                        <p:tav tm="0">
                                          <p:val>
                                            <p:strVal val="#ppt_x-.2"/>
                                          </p:val>
                                        </p:tav>
                                        <p:tav tm="100000">
                                          <p:val>
                                            <p:strVal val="#ppt_x"/>
                                          </p:val>
                                        </p:tav>
                                      </p:tavLst>
                                    </p:anim>
                                    <p:anim calcmode="lin" valueType="num">
                                      <p:cBhvr>
                                        <p:cTn id="35" dur="1000" fill="hold"/>
                                        <p:tgtEl>
                                          <p:spTgt spid="14403"/>
                                        </p:tgtEl>
                                        <p:attrNameLst>
                                          <p:attrName>ppt_y</p:attrName>
                                        </p:attrNameLst>
                                      </p:cBhvr>
                                      <p:tavLst>
                                        <p:tav tm="0">
                                          <p:val>
                                            <p:strVal val="#ppt_y"/>
                                          </p:val>
                                        </p:tav>
                                        <p:tav tm="100000">
                                          <p:val>
                                            <p:strVal val="#ppt_y"/>
                                          </p:val>
                                        </p:tav>
                                      </p:tavLst>
                                    </p:anim>
                                    <p:animEffect transition="in" filter="wipe(right)" prLst="gradientSize: 0.1">
                                      <p:cBhvr>
                                        <p:cTn id="36" dur="1000"/>
                                        <p:tgtEl>
                                          <p:spTgt spid="14403"/>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4404"/>
                                        </p:tgtEl>
                                        <p:attrNameLst>
                                          <p:attrName>style.visibility</p:attrName>
                                        </p:attrNameLst>
                                      </p:cBhvr>
                                      <p:to>
                                        <p:strVal val="visible"/>
                                      </p:to>
                                    </p:set>
                                    <p:animEffect transition="in" filter="dissolve">
                                      <p:cBhvr>
                                        <p:cTn id="39" dur="500"/>
                                        <p:tgtEl>
                                          <p:spTgt spid="14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5" grpId="0" animBg="1"/>
      <p:bldP spid="14356" grpId="0" animBg="1"/>
      <p:bldP spid="14369" grpId="0"/>
      <p:bldP spid="14403" grpId="0"/>
      <p:bldP spid="1440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CDB1796E-6EFF-4A15-B48D-BF29B7C5AD67}" type="slidenum">
              <a:rPr lang="en-US"/>
              <a:pPr/>
              <a:t>50</a:t>
            </a:fld>
            <a:endParaRPr lang="en-US"/>
          </a:p>
        </p:txBody>
      </p:sp>
      <p:grpSp>
        <p:nvGrpSpPr>
          <p:cNvPr id="2" name="Group 15"/>
          <p:cNvGrpSpPr>
            <a:grpSpLocks/>
          </p:cNvGrpSpPr>
          <p:nvPr/>
        </p:nvGrpSpPr>
        <p:grpSpPr bwMode="auto">
          <a:xfrm>
            <a:off x="668338" y="1292225"/>
            <a:ext cx="7899400" cy="3624263"/>
            <a:chOff x="421" y="814"/>
            <a:chExt cx="4976" cy="2283"/>
          </a:xfrm>
        </p:grpSpPr>
        <p:sp>
          <p:nvSpPr>
            <p:cNvPr id="32775" name="Rectangle 16"/>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3809" name="Rectangle 17"/>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2777" name="Rectangle 18"/>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2772" name="Rectangle 8"/>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a:t>
            </a:r>
            <a:r>
              <a:rPr lang="en-US" sz="2000" u="sng">
                <a:solidFill>
                  <a:srgbClr val="000000"/>
                </a:solidFill>
                <a:latin typeface="Arial" charset="0"/>
              </a:rPr>
              <a:t>28,000</a:t>
            </a:r>
          </a:p>
          <a:p>
            <a:pPr>
              <a:tabLst>
                <a:tab pos="2066925" algn="r"/>
                <a:tab pos="3368675" algn="r"/>
                <a:tab pos="4738688" algn="r"/>
                <a:tab pos="6064250" algn="r"/>
                <a:tab pos="7318375" algn="r"/>
              </a:tabLst>
            </a:pPr>
            <a:r>
              <a:rPr lang="en-US" sz="2000">
                <a:solidFill>
                  <a:srgbClr val="000000"/>
                </a:solidFill>
                <a:latin typeface="Arial" charset="0"/>
              </a:rPr>
              <a:t>Ending Cash (No Borrow)		</a:t>
            </a:r>
          </a:p>
          <a:p>
            <a:pPr>
              <a:tabLst>
                <a:tab pos="2066925" algn="r"/>
                <a:tab pos="3368675" algn="r"/>
                <a:tab pos="4738688" algn="r"/>
                <a:tab pos="6064250" algn="r"/>
                <a:tab pos="7318375" algn="r"/>
              </a:tabLst>
            </a:pPr>
            <a:r>
              <a:rPr lang="en-US" sz="2000">
                <a:solidFill>
                  <a:srgbClr val="000000"/>
                </a:solidFill>
                <a:latin typeface="Arial" charset="0"/>
              </a:rPr>
              <a:t>Needed (Borrowing)		</a:t>
            </a:r>
          </a:p>
          <a:p>
            <a:pPr>
              <a:tabLst>
                <a:tab pos="2066925" algn="r"/>
                <a:tab pos="3368675" algn="r"/>
                <a:tab pos="4738688" algn="r"/>
                <a:tab pos="6064250" algn="r"/>
                <a:tab pos="7318375" algn="r"/>
              </a:tabLst>
            </a:pPr>
            <a:r>
              <a:rPr lang="en-US" sz="2000">
                <a:solidFill>
                  <a:srgbClr val="000000"/>
                </a:solidFill>
                <a:latin typeface="Arial" charset="0"/>
              </a:rPr>
              <a:t>Loan Repayment			</a:t>
            </a:r>
          </a:p>
          <a:p>
            <a:pPr>
              <a:tabLst>
                <a:tab pos="2066925" algn="r"/>
                <a:tab pos="3368675" algn="r"/>
                <a:tab pos="4738688" algn="r"/>
                <a:tab pos="6064250" algn="r"/>
                <a:tab pos="7318375" algn="r"/>
              </a:tabLst>
            </a:pPr>
            <a:r>
              <a:rPr lang="en-US" sz="2000">
                <a:solidFill>
                  <a:srgbClr val="000000"/>
                </a:solidFill>
                <a:latin typeface="Arial" charset="0"/>
              </a:rPr>
              <a:t>Interest Cost</a:t>
            </a:r>
          </a:p>
          <a:p>
            <a:pPr>
              <a:tabLst>
                <a:tab pos="2066925" algn="r"/>
                <a:tab pos="3368675" algn="r"/>
                <a:tab pos="4738688" algn="r"/>
                <a:tab pos="6064250" algn="r"/>
                <a:tab pos="7318375" algn="r"/>
              </a:tabLst>
            </a:pPr>
            <a:r>
              <a:rPr lang="en-US" sz="2000">
                <a:solidFill>
                  <a:srgbClr val="000000"/>
                </a:solidFill>
                <a:latin typeface="Arial" charset="0"/>
              </a:rPr>
              <a:t>Ending Cash Balance		</a:t>
            </a:r>
          </a:p>
          <a:p>
            <a:pPr>
              <a:tabLst>
                <a:tab pos="2066925" algn="r"/>
                <a:tab pos="3368675" algn="r"/>
                <a:tab pos="4738688" algn="r"/>
                <a:tab pos="6064250" algn="r"/>
                <a:tab pos="7318375" algn="r"/>
              </a:tabLst>
            </a:pPr>
            <a:r>
              <a:rPr lang="en-US" sz="2000">
                <a:solidFill>
                  <a:srgbClr val="000000"/>
                </a:solidFill>
                <a:latin typeface="Arial" charset="0"/>
              </a:rPr>
              <a:t>Cumulative Borrowing		</a:t>
            </a:r>
          </a:p>
        </p:txBody>
      </p:sp>
      <p:sp>
        <p:nvSpPr>
          <p:cNvPr id="33794" name="Rectangle 2"/>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32774" name="Rectangle 20"/>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98F95A60-27B5-4EB2-AC9E-7ACD74E330FC}" type="slidenum">
              <a:rPr lang="en-US"/>
              <a:pPr/>
              <a:t>51</a:t>
            </a:fld>
            <a:endParaRPr lang="en-US"/>
          </a:p>
        </p:txBody>
      </p:sp>
      <p:grpSp>
        <p:nvGrpSpPr>
          <p:cNvPr id="2" name="Group 10"/>
          <p:cNvGrpSpPr>
            <a:grpSpLocks/>
          </p:cNvGrpSpPr>
          <p:nvPr/>
        </p:nvGrpSpPr>
        <p:grpSpPr bwMode="auto">
          <a:xfrm>
            <a:off x="668338" y="1292225"/>
            <a:ext cx="7899400" cy="3624263"/>
            <a:chOff x="421" y="814"/>
            <a:chExt cx="4976" cy="2283"/>
          </a:xfrm>
        </p:grpSpPr>
        <p:sp>
          <p:nvSpPr>
            <p:cNvPr id="33799" name="Rectangle 11"/>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4828" name="Rectangle 12"/>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3801" name="Rectangle 13"/>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3796"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a:t>
            </a:r>
            <a:r>
              <a:rPr lang="en-US" sz="2000" u="sng">
                <a:solidFill>
                  <a:srgbClr val="000000"/>
                </a:solidFill>
                <a:latin typeface="Arial" charset="0"/>
              </a:rPr>
              <a:t>28,000</a:t>
            </a:r>
            <a:r>
              <a:rPr lang="en-US" sz="2000">
                <a:solidFill>
                  <a:srgbClr val="000000"/>
                </a:solidFill>
                <a:latin typeface="Arial" charset="0"/>
              </a:rPr>
              <a:t>	</a:t>
            </a:r>
          </a:p>
          <a:p>
            <a:pPr>
              <a:tabLst>
                <a:tab pos="2066925" algn="r"/>
                <a:tab pos="3368675" algn="r"/>
                <a:tab pos="4738688" algn="r"/>
                <a:tab pos="6064250" algn="r"/>
                <a:tab pos="7318375" algn="r"/>
              </a:tabLst>
            </a:pPr>
            <a:r>
              <a:rPr lang="en-US" sz="2000">
                <a:solidFill>
                  <a:srgbClr val="000000"/>
                </a:solidFill>
                <a:latin typeface="Arial" charset="0"/>
              </a:rPr>
              <a:t>Ending Cash (No Borrow)		(56,500)	</a:t>
            </a:r>
          </a:p>
          <a:p>
            <a:pPr>
              <a:tabLst>
                <a:tab pos="2066925" algn="r"/>
                <a:tab pos="3368675" algn="r"/>
                <a:tab pos="4738688" algn="r"/>
                <a:tab pos="6064250" algn="r"/>
                <a:tab pos="7318375" algn="r"/>
              </a:tabLst>
            </a:pPr>
            <a:r>
              <a:rPr lang="en-US" sz="2000">
                <a:solidFill>
                  <a:srgbClr val="000000"/>
                </a:solidFill>
                <a:latin typeface="Arial" charset="0"/>
              </a:rPr>
              <a:t>Needed (Borrowing)		</a:t>
            </a:r>
          </a:p>
          <a:p>
            <a:pPr>
              <a:tabLst>
                <a:tab pos="2066925" algn="r"/>
                <a:tab pos="3368675" algn="r"/>
                <a:tab pos="4738688" algn="r"/>
                <a:tab pos="6064250" algn="r"/>
                <a:tab pos="7318375" algn="r"/>
              </a:tabLst>
            </a:pPr>
            <a:r>
              <a:rPr lang="en-US" sz="2000">
                <a:solidFill>
                  <a:srgbClr val="000000"/>
                </a:solidFill>
                <a:latin typeface="Arial" charset="0"/>
              </a:rPr>
              <a:t>Loan Repayment			</a:t>
            </a:r>
          </a:p>
          <a:p>
            <a:pPr>
              <a:tabLst>
                <a:tab pos="2066925" algn="r"/>
                <a:tab pos="3368675" algn="r"/>
                <a:tab pos="4738688" algn="r"/>
                <a:tab pos="6064250" algn="r"/>
                <a:tab pos="7318375" algn="r"/>
              </a:tabLst>
            </a:pPr>
            <a:r>
              <a:rPr lang="en-US" sz="2000">
                <a:solidFill>
                  <a:srgbClr val="000000"/>
                </a:solidFill>
                <a:latin typeface="Arial" charset="0"/>
              </a:rPr>
              <a:t>Interest Cost			</a:t>
            </a:r>
          </a:p>
          <a:p>
            <a:pPr>
              <a:tabLst>
                <a:tab pos="2066925" algn="r"/>
                <a:tab pos="3368675" algn="r"/>
                <a:tab pos="4738688" algn="r"/>
                <a:tab pos="6064250" algn="r"/>
                <a:tab pos="7318375" algn="r"/>
              </a:tabLst>
            </a:pPr>
            <a:r>
              <a:rPr lang="en-US" sz="2000">
                <a:solidFill>
                  <a:srgbClr val="000000"/>
                </a:solidFill>
                <a:latin typeface="Arial" charset="0"/>
              </a:rPr>
              <a:t>Ending Cash Balance</a:t>
            </a:r>
          </a:p>
          <a:p>
            <a:pPr>
              <a:tabLst>
                <a:tab pos="2066925" algn="r"/>
                <a:tab pos="3368675" algn="r"/>
                <a:tab pos="4738688" algn="r"/>
                <a:tab pos="6064250" algn="r"/>
                <a:tab pos="7318375" algn="r"/>
              </a:tabLst>
            </a:pPr>
            <a:r>
              <a:rPr lang="en-US" sz="2000">
                <a:solidFill>
                  <a:srgbClr val="000000"/>
                </a:solidFill>
                <a:latin typeface="Arial" charset="0"/>
              </a:rPr>
              <a:t>Cumulative Borrowing		</a:t>
            </a:r>
          </a:p>
        </p:txBody>
      </p:sp>
      <p:sp>
        <p:nvSpPr>
          <p:cNvPr id="34824" name="Rectangle 8"/>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33798" name="Rectangle 14"/>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57624E45-2276-4208-882C-08C7A68FF512}" type="slidenum">
              <a:rPr lang="en-US"/>
              <a:pPr/>
              <a:t>52</a:t>
            </a:fld>
            <a:endParaRPr lang="en-US"/>
          </a:p>
        </p:txBody>
      </p:sp>
      <p:grpSp>
        <p:nvGrpSpPr>
          <p:cNvPr id="2" name="Group 11"/>
          <p:cNvGrpSpPr>
            <a:grpSpLocks/>
          </p:cNvGrpSpPr>
          <p:nvPr/>
        </p:nvGrpSpPr>
        <p:grpSpPr bwMode="auto">
          <a:xfrm>
            <a:off x="668338" y="1292225"/>
            <a:ext cx="7899400" cy="3624263"/>
            <a:chOff x="421" y="814"/>
            <a:chExt cx="4976" cy="2283"/>
          </a:xfrm>
        </p:grpSpPr>
        <p:sp>
          <p:nvSpPr>
            <p:cNvPr id="34824" name="Rectangle 12"/>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5853" name="Rectangle 13"/>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4826" name="Rectangle 14"/>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4820"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a:t>
            </a:r>
            <a:r>
              <a:rPr lang="en-US" sz="2000" u="sng">
                <a:solidFill>
                  <a:srgbClr val="000000"/>
                </a:solidFill>
                <a:latin typeface="Arial" charset="0"/>
              </a:rPr>
              <a:t>28,000</a:t>
            </a:r>
            <a:r>
              <a:rPr lang="en-US" sz="2000">
                <a:solidFill>
                  <a:srgbClr val="000000"/>
                </a:solidFill>
                <a:latin typeface="Arial" charset="0"/>
              </a:rPr>
              <a:t>	</a:t>
            </a:r>
          </a:p>
          <a:p>
            <a:pPr>
              <a:tabLst>
                <a:tab pos="2066925" algn="r"/>
                <a:tab pos="3368675" algn="r"/>
                <a:tab pos="4738688" algn="r"/>
                <a:tab pos="6064250" algn="r"/>
                <a:tab pos="7318375" algn="r"/>
              </a:tabLst>
            </a:pPr>
            <a:r>
              <a:rPr lang="en-US" sz="2000">
                <a:solidFill>
                  <a:srgbClr val="000000"/>
                </a:solidFill>
                <a:latin typeface="Arial" charset="0"/>
              </a:rPr>
              <a:t>Ending Cash (No Borrow)		(56,500)	</a:t>
            </a:r>
          </a:p>
          <a:p>
            <a:pPr>
              <a:tabLst>
                <a:tab pos="2066925" algn="r"/>
                <a:tab pos="3368675" algn="r"/>
                <a:tab pos="4738688" algn="r"/>
                <a:tab pos="6064250" algn="r"/>
                <a:tab pos="7318375" algn="r"/>
              </a:tabLst>
            </a:pPr>
            <a:r>
              <a:rPr lang="en-US" sz="2000">
                <a:solidFill>
                  <a:srgbClr val="000000"/>
                </a:solidFill>
                <a:latin typeface="Arial" charset="0"/>
              </a:rPr>
              <a:t>Needed (Borrowing)			</a:t>
            </a:r>
          </a:p>
          <a:p>
            <a:pPr>
              <a:tabLst>
                <a:tab pos="2066925" algn="r"/>
                <a:tab pos="3368675" algn="r"/>
                <a:tab pos="4738688" algn="r"/>
                <a:tab pos="6064250" algn="r"/>
                <a:tab pos="7318375" algn="r"/>
              </a:tabLst>
            </a:pPr>
            <a:r>
              <a:rPr lang="en-US" sz="2000">
                <a:solidFill>
                  <a:srgbClr val="000000"/>
                </a:solidFill>
                <a:latin typeface="Arial" charset="0"/>
              </a:rPr>
              <a:t>Loan Repayment				</a:t>
            </a:r>
          </a:p>
          <a:p>
            <a:pPr>
              <a:tabLst>
                <a:tab pos="2066925" algn="r"/>
                <a:tab pos="3368675" algn="r"/>
                <a:tab pos="4738688" algn="r"/>
                <a:tab pos="6064250" algn="r"/>
                <a:tab pos="7318375" algn="r"/>
              </a:tabLst>
            </a:pPr>
            <a:r>
              <a:rPr lang="en-US" sz="2000">
                <a:solidFill>
                  <a:srgbClr val="000000"/>
                </a:solidFill>
                <a:latin typeface="Arial" charset="0"/>
              </a:rPr>
              <a:t>Interest Cost				</a:t>
            </a:r>
          </a:p>
          <a:p>
            <a:pPr>
              <a:tabLst>
                <a:tab pos="2066925" algn="r"/>
                <a:tab pos="3368675" algn="r"/>
                <a:tab pos="4738688" algn="r"/>
                <a:tab pos="6064250" algn="r"/>
                <a:tab pos="7318375" algn="r"/>
              </a:tabLst>
            </a:pPr>
            <a:r>
              <a:rPr lang="en-US" sz="2000">
                <a:solidFill>
                  <a:srgbClr val="000000"/>
                </a:solidFill>
                <a:latin typeface="Arial" charset="0"/>
              </a:rPr>
              <a:t>Ending Cash Balance		25,000	</a:t>
            </a:r>
          </a:p>
          <a:p>
            <a:pPr>
              <a:tabLst>
                <a:tab pos="2066925" algn="r"/>
                <a:tab pos="3368675" algn="r"/>
                <a:tab pos="4738688" algn="r"/>
                <a:tab pos="6064250" algn="r"/>
                <a:tab pos="7318375" algn="r"/>
              </a:tabLst>
            </a:pPr>
            <a:r>
              <a:rPr lang="en-US" sz="2000">
                <a:solidFill>
                  <a:srgbClr val="000000"/>
                </a:solidFill>
                <a:latin typeface="Arial" charset="0"/>
              </a:rPr>
              <a:t>Cumulative Borrowing		</a:t>
            </a:r>
          </a:p>
        </p:txBody>
      </p:sp>
      <p:sp>
        <p:nvSpPr>
          <p:cNvPr id="35848" name="Rectangle 8"/>
          <p:cNvSpPr>
            <a:spLocks noChangeArrowheads="1"/>
          </p:cNvSpPr>
          <p:nvPr/>
        </p:nvSpPr>
        <p:spPr bwMode="auto">
          <a:xfrm>
            <a:off x="5403850" y="3424238"/>
            <a:ext cx="2765425" cy="393700"/>
          </a:xfrm>
          <a:prstGeom prst="rect">
            <a:avLst/>
          </a:prstGeom>
          <a:solidFill>
            <a:schemeClr val="bg1"/>
          </a:solidFill>
          <a:ln w="12700">
            <a:noFill/>
            <a:miter lim="800000"/>
            <a:headEnd/>
            <a:tailEnd/>
          </a:ln>
          <a:effectLst>
            <a:outerShdw dist="107763" dir="2700000" algn="ctr" rotWithShape="0">
              <a:srgbClr val="000000"/>
            </a:outerShdw>
          </a:effectLst>
        </p:spPr>
        <p:txBody>
          <a:bodyPr wrap="none" lIns="90488" tIns="44450" rIns="90488" bIns="44450">
            <a:spAutoFit/>
          </a:bodyPr>
          <a:lstStyle/>
          <a:p>
            <a:pPr>
              <a:defRPr/>
            </a:pPr>
            <a:r>
              <a:rPr lang="en-US" sz="2000">
                <a:latin typeface="Arial" charset="0"/>
              </a:rPr>
              <a:t>Target Ending Balance</a:t>
            </a:r>
          </a:p>
        </p:txBody>
      </p:sp>
      <p:sp>
        <p:nvSpPr>
          <p:cNvPr id="35849" name="Rectangle 9"/>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34823" name="Rectangle 16"/>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5848"/>
                                        </p:tgtEl>
                                        <p:attrNameLst>
                                          <p:attrName>style.visibility</p:attrName>
                                        </p:attrNameLst>
                                      </p:cBhvr>
                                      <p:to>
                                        <p:strVal val="visible"/>
                                      </p:to>
                                    </p:set>
                                    <p:animEffect transition="in" filter="box(out)">
                                      <p:cBhvr>
                                        <p:cTn id="7" dur="500"/>
                                        <p:tgtEl>
                                          <p:spTgt spid="35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8"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fld id="{02F2DEA9-38E5-48DC-B0D5-19ACE40C23FC}" type="slidenum">
              <a:rPr lang="en-US"/>
              <a:pPr/>
              <a:t>53</a:t>
            </a:fld>
            <a:endParaRPr lang="en-US"/>
          </a:p>
        </p:txBody>
      </p:sp>
      <p:grpSp>
        <p:nvGrpSpPr>
          <p:cNvPr id="2" name="Group 15"/>
          <p:cNvGrpSpPr>
            <a:grpSpLocks/>
          </p:cNvGrpSpPr>
          <p:nvPr/>
        </p:nvGrpSpPr>
        <p:grpSpPr bwMode="auto">
          <a:xfrm>
            <a:off x="668338" y="1292225"/>
            <a:ext cx="7899400" cy="3624263"/>
            <a:chOff x="421" y="814"/>
            <a:chExt cx="4976" cy="2283"/>
          </a:xfrm>
        </p:grpSpPr>
        <p:sp>
          <p:nvSpPr>
            <p:cNvPr id="35852" name="Rectangle 16"/>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6881" name="Rectangle 17"/>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5854" name="Rectangle 18"/>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5844"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a:t>
            </a:r>
            <a:r>
              <a:rPr lang="en-US" sz="2000" u="sng">
                <a:solidFill>
                  <a:srgbClr val="000000"/>
                </a:solidFill>
                <a:latin typeface="Arial" charset="0"/>
              </a:rPr>
              <a:t>28,000</a:t>
            </a:r>
            <a:r>
              <a:rPr lang="en-US" sz="2000">
                <a:solidFill>
                  <a:srgbClr val="000000"/>
                </a:solidFill>
                <a:latin typeface="Arial" charset="0"/>
              </a:rPr>
              <a:t>	</a:t>
            </a:r>
          </a:p>
          <a:p>
            <a:pPr>
              <a:tabLst>
                <a:tab pos="2066925" algn="r"/>
                <a:tab pos="3368675" algn="r"/>
                <a:tab pos="4738688" algn="r"/>
                <a:tab pos="6064250" algn="r"/>
                <a:tab pos="7318375" algn="r"/>
              </a:tabLst>
            </a:pPr>
            <a:r>
              <a:rPr lang="en-US" sz="2000">
                <a:solidFill>
                  <a:srgbClr val="000000"/>
                </a:solidFill>
                <a:latin typeface="Arial" charset="0"/>
              </a:rPr>
              <a:t>Ending Cash (No Borrow)		(56,500)	</a:t>
            </a:r>
          </a:p>
          <a:p>
            <a:pPr>
              <a:tabLst>
                <a:tab pos="2066925" algn="r"/>
                <a:tab pos="3368675" algn="r"/>
                <a:tab pos="4738688" algn="r"/>
                <a:tab pos="6064250" algn="r"/>
                <a:tab pos="7318375" algn="r"/>
              </a:tabLst>
            </a:pPr>
            <a:r>
              <a:rPr lang="en-US" sz="2000">
                <a:solidFill>
                  <a:srgbClr val="000000"/>
                </a:solidFill>
                <a:latin typeface="Arial" charset="0"/>
              </a:rPr>
              <a:t>Needed (Borrowing)		81,500	</a:t>
            </a:r>
          </a:p>
          <a:p>
            <a:pPr>
              <a:tabLst>
                <a:tab pos="2066925" algn="r"/>
                <a:tab pos="3368675" algn="r"/>
                <a:tab pos="4738688" algn="r"/>
                <a:tab pos="6064250" algn="r"/>
                <a:tab pos="7318375" algn="r"/>
              </a:tabLst>
            </a:pPr>
            <a:r>
              <a:rPr lang="en-US" sz="2000">
                <a:solidFill>
                  <a:srgbClr val="000000"/>
                </a:solidFill>
                <a:latin typeface="Arial" charset="0"/>
              </a:rPr>
              <a:t>Loan Repayment			0	</a:t>
            </a:r>
          </a:p>
          <a:p>
            <a:pPr>
              <a:tabLst>
                <a:tab pos="2066925" algn="r"/>
                <a:tab pos="3368675" algn="r"/>
                <a:tab pos="4738688" algn="r"/>
                <a:tab pos="6064250" algn="r"/>
                <a:tab pos="7318375" algn="r"/>
              </a:tabLst>
            </a:pPr>
            <a:r>
              <a:rPr lang="en-US" sz="2000">
                <a:solidFill>
                  <a:srgbClr val="000000"/>
                </a:solidFill>
                <a:latin typeface="Arial" charset="0"/>
              </a:rPr>
              <a:t>Interest Cost			0	</a:t>
            </a:r>
          </a:p>
          <a:p>
            <a:pPr>
              <a:tabLst>
                <a:tab pos="2066925" algn="r"/>
                <a:tab pos="3368675" algn="r"/>
                <a:tab pos="4738688" algn="r"/>
                <a:tab pos="6064250" algn="r"/>
                <a:tab pos="7318375" algn="r"/>
              </a:tabLst>
            </a:pPr>
            <a:r>
              <a:rPr lang="en-US" sz="2000">
                <a:solidFill>
                  <a:srgbClr val="000000"/>
                </a:solidFill>
                <a:latin typeface="Arial" charset="0"/>
              </a:rPr>
              <a:t>Ending Cash Balance		25,000	</a:t>
            </a:r>
          </a:p>
          <a:p>
            <a:pPr>
              <a:tabLst>
                <a:tab pos="2066925" algn="r"/>
                <a:tab pos="3368675" algn="r"/>
                <a:tab pos="4738688" algn="r"/>
                <a:tab pos="6064250" algn="r"/>
                <a:tab pos="7318375" algn="r"/>
              </a:tabLst>
            </a:pPr>
            <a:r>
              <a:rPr lang="en-US" sz="2000">
                <a:solidFill>
                  <a:srgbClr val="000000"/>
                </a:solidFill>
                <a:latin typeface="Arial" charset="0"/>
              </a:rPr>
              <a:t>Cumulative Borrowing		</a:t>
            </a:r>
          </a:p>
        </p:txBody>
      </p:sp>
      <p:sp>
        <p:nvSpPr>
          <p:cNvPr id="36873" name="Line 9"/>
          <p:cNvSpPr>
            <a:spLocks noChangeShapeType="1"/>
          </p:cNvSpPr>
          <p:nvPr/>
        </p:nvSpPr>
        <p:spPr bwMode="auto">
          <a:xfrm flipH="1" flipV="1">
            <a:off x="5713413" y="3452813"/>
            <a:ext cx="1377950" cy="801687"/>
          </a:xfrm>
          <a:prstGeom prst="line">
            <a:avLst/>
          </a:prstGeom>
          <a:noFill/>
          <a:ln w="50800">
            <a:solidFill>
              <a:srgbClr val="FF0000"/>
            </a:solidFill>
            <a:round/>
            <a:headEnd/>
            <a:tailEnd type="triangle" w="med" len="med"/>
          </a:ln>
        </p:spPr>
        <p:txBody>
          <a:bodyPr wrap="none" anchor="ctr"/>
          <a:lstStyle/>
          <a:p>
            <a:endParaRPr lang="en-US"/>
          </a:p>
        </p:txBody>
      </p:sp>
      <p:sp>
        <p:nvSpPr>
          <p:cNvPr id="36877" name="Rectangle 13"/>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35847" name="Rectangle 21"/>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grpSp>
        <p:nvGrpSpPr>
          <p:cNvPr id="3" name="Group 20"/>
          <p:cNvGrpSpPr>
            <a:grpSpLocks/>
          </p:cNvGrpSpPr>
          <p:nvPr/>
        </p:nvGrpSpPr>
        <p:grpSpPr bwMode="auto">
          <a:xfrm>
            <a:off x="5778500" y="4178300"/>
            <a:ext cx="3046413" cy="1481138"/>
            <a:chOff x="3640" y="2632"/>
            <a:chExt cx="1919" cy="933"/>
          </a:xfrm>
        </p:grpSpPr>
        <p:sp>
          <p:nvSpPr>
            <p:cNvPr id="36872" name="Rectangle 8"/>
            <p:cNvSpPr>
              <a:spLocks noChangeArrowheads="1"/>
            </p:cNvSpPr>
            <p:nvPr/>
          </p:nvSpPr>
          <p:spPr bwMode="auto">
            <a:xfrm>
              <a:off x="3640" y="2632"/>
              <a:ext cx="1916" cy="632"/>
            </a:xfrm>
            <a:prstGeom prst="rect">
              <a:avLst/>
            </a:prstGeom>
            <a:solidFill>
              <a:schemeClr val="bg1"/>
            </a:solidFill>
            <a:ln w="12700">
              <a:noFill/>
              <a:miter lim="800000"/>
              <a:headEnd/>
              <a:tailEnd/>
            </a:ln>
            <a:effectLst>
              <a:outerShdw dist="107763" dir="2700000" algn="ctr" rotWithShape="0">
                <a:srgbClr val="000000"/>
              </a:outerShdw>
            </a:effectLst>
          </p:spPr>
          <p:txBody>
            <a:bodyPr lIns="90488" tIns="44450" rIns="90488" bIns="44450">
              <a:spAutoFit/>
            </a:bodyPr>
            <a:lstStyle/>
            <a:p>
              <a:pPr>
                <a:defRPr/>
              </a:pPr>
              <a:r>
                <a:rPr lang="en-US" sz="2000">
                  <a:latin typeface="Arial" charset="0"/>
                </a:rPr>
                <a:t>Borrowing Required to cover Minimum Balance and Deficit</a:t>
              </a:r>
            </a:p>
          </p:txBody>
        </p:sp>
        <p:sp>
          <p:nvSpPr>
            <p:cNvPr id="36874" name="Rectangle 10"/>
            <p:cNvSpPr>
              <a:spLocks noChangeArrowheads="1"/>
            </p:cNvSpPr>
            <p:nvPr/>
          </p:nvSpPr>
          <p:spPr bwMode="auto">
            <a:xfrm>
              <a:off x="3644" y="3259"/>
              <a:ext cx="1915" cy="293"/>
            </a:xfrm>
            <a:prstGeom prst="rect">
              <a:avLst/>
            </a:prstGeom>
            <a:solidFill>
              <a:schemeClr val="accent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35851" name="Rectangle 11"/>
            <p:cNvSpPr>
              <a:spLocks noChangeArrowheads="1"/>
            </p:cNvSpPr>
            <p:nvPr/>
          </p:nvSpPr>
          <p:spPr bwMode="auto">
            <a:xfrm>
              <a:off x="3803" y="3279"/>
              <a:ext cx="1402" cy="286"/>
            </a:xfrm>
            <a:prstGeom prst="rect">
              <a:avLst/>
            </a:prstGeom>
            <a:noFill/>
            <a:ln w="12700">
              <a:noFill/>
              <a:miter lim="800000"/>
              <a:headEnd/>
              <a:tailEnd/>
            </a:ln>
          </p:spPr>
          <p:txBody>
            <a:bodyPr wrap="none" lIns="90488" tIns="44450" rIns="90488" bIns="44450">
              <a:spAutoFit/>
            </a:bodyPr>
            <a:lstStyle/>
            <a:p>
              <a:r>
                <a:rPr lang="en-US" sz="2400">
                  <a:solidFill>
                    <a:srgbClr val="000000"/>
                  </a:solidFill>
                  <a:latin typeface="Arial" charset="0"/>
                </a:rPr>
                <a:t>56,500+25,000</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6873"/>
                                        </p:tgtEl>
                                        <p:attrNameLst>
                                          <p:attrName>style.visibility</p:attrName>
                                        </p:attrNameLst>
                                      </p:cBhvr>
                                      <p:to>
                                        <p:strVal val="visible"/>
                                      </p:to>
                                    </p:set>
                                    <p:animEffect transition="in" filter="wipe(right)">
                                      <p:cBhvr>
                                        <p:cTn id="11" dur="500"/>
                                        <p:tgtEl>
                                          <p:spTgt spid="368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A073169D-E43C-4779-A6E6-731A209825DE}" type="slidenum">
              <a:rPr lang="en-US"/>
              <a:pPr/>
              <a:t>54</a:t>
            </a:fld>
            <a:endParaRPr lang="en-US"/>
          </a:p>
        </p:txBody>
      </p:sp>
      <p:grpSp>
        <p:nvGrpSpPr>
          <p:cNvPr id="2" name="Group 10"/>
          <p:cNvGrpSpPr>
            <a:grpSpLocks/>
          </p:cNvGrpSpPr>
          <p:nvPr/>
        </p:nvGrpSpPr>
        <p:grpSpPr bwMode="auto">
          <a:xfrm>
            <a:off x="668338" y="1292225"/>
            <a:ext cx="7899400" cy="3624263"/>
            <a:chOff x="421" y="814"/>
            <a:chExt cx="4976" cy="2283"/>
          </a:xfrm>
        </p:grpSpPr>
        <p:sp>
          <p:nvSpPr>
            <p:cNvPr id="36871" name="Rectangle 11"/>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7900" name="Rectangle 12"/>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6873" name="Rectangle 13"/>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6868"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a:t>
            </a:r>
            <a:r>
              <a:rPr lang="en-US" sz="2000" u="sng">
                <a:solidFill>
                  <a:srgbClr val="000000"/>
                </a:solidFill>
                <a:latin typeface="Arial" charset="0"/>
              </a:rPr>
              <a:t>28,000</a:t>
            </a:r>
            <a:r>
              <a:rPr lang="en-US" sz="2000">
                <a:solidFill>
                  <a:srgbClr val="000000"/>
                </a:solidFill>
                <a:latin typeface="Arial" charset="0"/>
              </a:rPr>
              <a:t>	</a:t>
            </a:r>
          </a:p>
          <a:p>
            <a:pPr>
              <a:tabLst>
                <a:tab pos="2066925" algn="r"/>
                <a:tab pos="3368675" algn="r"/>
                <a:tab pos="4738688" algn="r"/>
                <a:tab pos="6064250" algn="r"/>
                <a:tab pos="7318375" algn="r"/>
              </a:tabLst>
            </a:pPr>
            <a:r>
              <a:rPr lang="en-US" sz="2000">
                <a:solidFill>
                  <a:srgbClr val="000000"/>
                </a:solidFill>
                <a:latin typeface="Arial" charset="0"/>
              </a:rPr>
              <a:t>Ending Cash (No Borrow)		(56,500)	</a:t>
            </a:r>
          </a:p>
          <a:p>
            <a:pPr>
              <a:tabLst>
                <a:tab pos="2066925" algn="r"/>
                <a:tab pos="3368675" algn="r"/>
                <a:tab pos="4738688" algn="r"/>
                <a:tab pos="6064250" algn="r"/>
                <a:tab pos="7318375" algn="r"/>
              </a:tabLst>
            </a:pPr>
            <a:r>
              <a:rPr lang="en-US" sz="2000">
                <a:solidFill>
                  <a:srgbClr val="000000"/>
                </a:solidFill>
                <a:latin typeface="Arial" charset="0"/>
              </a:rPr>
              <a:t>Needed (Borrowing)		81,500	</a:t>
            </a:r>
          </a:p>
          <a:p>
            <a:pPr>
              <a:tabLst>
                <a:tab pos="2066925" algn="r"/>
                <a:tab pos="3368675" algn="r"/>
                <a:tab pos="4738688" algn="r"/>
                <a:tab pos="6064250" algn="r"/>
                <a:tab pos="7318375" algn="r"/>
              </a:tabLst>
            </a:pPr>
            <a:r>
              <a:rPr lang="en-US" sz="2000">
                <a:solidFill>
                  <a:srgbClr val="000000"/>
                </a:solidFill>
                <a:latin typeface="Arial" charset="0"/>
              </a:rPr>
              <a:t>Loan Repayment			0	</a:t>
            </a:r>
          </a:p>
          <a:p>
            <a:pPr>
              <a:tabLst>
                <a:tab pos="2066925" algn="r"/>
                <a:tab pos="3368675" algn="r"/>
                <a:tab pos="4738688" algn="r"/>
                <a:tab pos="6064250" algn="r"/>
                <a:tab pos="7318375" algn="r"/>
              </a:tabLst>
            </a:pPr>
            <a:r>
              <a:rPr lang="en-US" sz="2000">
                <a:solidFill>
                  <a:srgbClr val="000000"/>
                </a:solidFill>
                <a:latin typeface="Arial" charset="0"/>
              </a:rPr>
              <a:t>Interest Cost			0	</a:t>
            </a:r>
          </a:p>
          <a:p>
            <a:pPr>
              <a:tabLst>
                <a:tab pos="2066925" algn="r"/>
                <a:tab pos="3368675" algn="r"/>
                <a:tab pos="4738688" algn="r"/>
                <a:tab pos="6064250" algn="r"/>
                <a:tab pos="7318375" algn="r"/>
              </a:tabLst>
            </a:pPr>
            <a:r>
              <a:rPr lang="en-US" sz="2000">
                <a:solidFill>
                  <a:srgbClr val="000000"/>
                </a:solidFill>
                <a:latin typeface="Arial" charset="0"/>
              </a:rPr>
              <a:t>Ending Cash Balance		25,000	</a:t>
            </a:r>
          </a:p>
          <a:p>
            <a:pPr>
              <a:tabLst>
                <a:tab pos="2066925" algn="r"/>
                <a:tab pos="3368675" algn="r"/>
                <a:tab pos="4738688" algn="r"/>
                <a:tab pos="6064250" algn="r"/>
                <a:tab pos="7318375" algn="r"/>
              </a:tabLst>
            </a:pPr>
            <a:r>
              <a:rPr lang="en-US" sz="2000" b="1">
                <a:solidFill>
                  <a:srgbClr val="000000"/>
                </a:solidFill>
                <a:latin typeface="Arial" charset="0"/>
              </a:rPr>
              <a:t>Cumulative Borrowing		81,500</a:t>
            </a:r>
          </a:p>
        </p:txBody>
      </p:sp>
      <p:sp>
        <p:nvSpPr>
          <p:cNvPr id="37896" name="Rectangle 8"/>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36870" name="Rectangle 15"/>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6E6A3166-BFD3-4BD9-9396-A41DDC1A9584}" type="slidenum">
              <a:rPr lang="en-US"/>
              <a:pPr/>
              <a:t>55</a:t>
            </a:fld>
            <a:endParaRPr lang="en-US"/>
          </a:p>
        </p:txBody>
      </p:sp>
      <p:grpSp>
        <p:nvGrpSpPr>
          <p:cNvPr id="2" name="Group 13"/>
          <p:cNvGrpSpPr>
            <a:grpSpLocks/>
          </p:cNvGrpSpPr>
          <p:nvPr/>
        </p:nvGrpSpPr>
        <p:grpSpPr bwMode="auto">
          <a:xfrm>
            <a:off x="668338" y="1292225"/>
            <a:ext cx="7899400" cy="3624263"/>
            <a:chOff x="421" y="814"/>
            <a:chExt cx="4976" cy="2283"/>
          </a:xfrm>
        </p:grpSpPr>
        <p:sp>
          <p:nvSpPr>
            <p:cNvPr id="37896" name="Rectangle 14"/>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8927" name="Rectangle 15"/>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7898" name="Rectangle 16"/>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7892"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a:t>
            </a:r>
            <a:r>
              <a:rPr lang="en-US" sz="2000" u="sng">
                <a:solidFill>
                  <a:srgbClr val="000000"/>
                </a:solidFill>
                <a:latin typeface="Arial" charset="0"/>
              </a:rPr>
              <a:t>28,000</a:t>
            </a:r>
            <a:r>
              <a:rPr lang="en-US" sz="2000">
                <a:solidFill>
                  <a:srgbClr val="000000"/>
                </a:solidFill>
                <a:latin typeface="Arial" charset="0"/>
              </a:rPr>
              <a:t>	</a:t>
            </a:r>
            <a:r>
              <a:rPr lang="en-US" sz="2000" u="sng">
                <a:solidFill>
                  <a:srgbClr val="000000"/>
                </a:solidFill>
                <a:latin typeface="Arial" charset="0"/>
              </a:rPr>
              <a:t>25,000</a:t>
            </a:r>
            <a:r>
              <a:rPr lang="en-US" sz="2000">
                <a:solidFill>
                  <a:srgbClr val="000000"/>
                </a:solidFill>
                <a:latin typeface="Arial" charset="0"/>
              </a:rPr>
              <a:t>	</a:t>
            </a:r>
          </a:p>
          <a:p>
            <a:pPr>
              <a:tabLst>
                <a:tab pos="2066925" algn="r"/>
                <a:tab pos="3368675" algn="r"/>
                <a:tab pos="4738688" algn="r"/>
                <a:tab pos="6064250" algn="r"/>
                <a:tab pos="7318375" algn="r"/>
              </a:tabLst>
            </a:pPr>
            <a:r>
              <a:rPr lang="en-US" sz="2000">
                <a:solidFill>
                  <a:srgbClr val="000000"/>
                </a:solidFill>
                <a:latin typeface="Arial" charset="0"/>
              </a:rPr>
              <a:t>Ending Cash (No Borrow)		(56,500)	69,000</a:t>
            </a:r>
          </a:p>
          <a:p>
            <a:pPr>
              <a:tabLst>
                <a:tab pos="2066925" algn="r"/>
                <a:tab pos="3368675" algn="r"/>
                <a:tab pos="4738688" algn="r"/>
                <a:tab pos="6064250" algn="r"/>
                <a:tab pos="7318375" algn="r"/>
              </a:tabLst>
            </a:pPr>
            <a:r>
              <a:rPr lang="en-US" sz="2000">
                <a:solidFill>
                  <a:srgbClr val="000000"/>
                </a:solidFill>
                <a:latin typeface="Arial" charset="0"/>
              </a:rPr>
              <a:t>Needed (Borrowing)		81,500	</a:t>
            </a:r>
          </a:p>
          <a:p>
            <a:pPr>
              <a:tabLst>
                <a:tab pos="2066925" algn="r"/>
                <a:tab pos="3368675" algn="r"/>
                <a:tab pos="4738688" algn="r"/>
                <a:tab pos="6064250" algn="r"/>
                <a:tab pos="7318375" algn="r"/>
              </a:tabLst>
            </a:pPr>
            <a:r>
              <a:rPr lang="en-US" sz="2000">
                <a:solidFill>
                  <a:srgbClr val="000000"/>
                </a:solidFill>
                <a:latin typeface="Arial" charset="0"/>
              </a:rPr>
              <a:t>Loan Repayment			0	</a:t>
            </a:r>
          </a:p>
          <a:p>
            <a:pPr>
              <a:tabLst>
                <a:tab pos="2066925" algn="r"/>
                <a:tab pos="3368675" algn="r"/>
                <a:tab pos="4738688" algn="r"/>
                <a:tab pos="6064250" algn="r"/>
                <a:tab pos="7318375" algn="r"/>
              </a:tabLst>
            </a:pPr>
            <a:r>
              <a:rPr lang="en-US" sz="2000">
                <a:solidFill>
                  <a:srgbClr val="000000"/>
                </a:solidFill>
                <a:latin typeface="Arial" charset="0"/>
              </a:rPr>
              <a:t>Interest Cost			0	</a:t>
            </a:r>
          </a:p>
          <a:p>
            <a:pPr>
              <a:tabLst>
                <a:tab pos="2066925" algn="r"/>
                <a:tab pos="3368675" algn="r"/>
                <a:tab pos="4738688" algn="r"/>
                <a:tab pos="6064250" algn="r"/>
                <a:tab pos="7318375" algn="r"/>
              </a:tabLst>
            </a:pPr>
            <a:r>
              <a:rPr lang="en-US" sz="2000">
                <a:solidFill>
                  <a:srgbClr val="000000"/>
                </a:solidFill>
                <a:latin typeface="Arial" charset="0"/>
              </a:rPr>
              <a:t>Ending Cash Balance		25,000	</a:t>
            </a:r>
          </a:p>
          <a:p>
            <a:pPr>
              <a:tabLst>
                <a:tab pos="2066925" algn="r"/>
                <a:tab pos="3368675" algn="r"/>
                <a:tab pos="4738688" algn="r"/>
                <a:tab pos="6064250" algn="r"/>
                <a:tab pos="7318375" algn="r"/>
              </a:tabLst>
            </a:pPr>
            <a:r>
              <a:rPr lang="en-US" sz="2000">
                <a:solidFill>
                  <a:srgbClr val="000000"/>
                </a:solidFill>
                <a:latin typeface="Arial" charset="0"/>
              </a:rPr>
              <a:t>Cumulative Borrowing		81,500	</a:t>
            </a:r>
          </a:p>
        </p:txBody>
      </p:sp>
      <p:sp>
        <p:nvSpPr>
          <p:cNvPr id="38920" name="Line 8"/>
          <p:cNvSpPr>
            <a:spLocks noChangeShapeType="1"/>
          </p:cNvSpPr>
          <p:nvPr/>
        </p:nvSpPr>
        <p:spPr bwMode="auto">
          <a:xfrm flipV="1">
            <a:off x="5735638" y="2881313"/>
            <a:ext cx="495300" cy="1338262"/>
          </a:xfrm>
          <a:prstGeom prst="line">
            <a:avLst/>
          </a:prstGeom>
          <a:noFill/>
          <a:ln w="38100">
            <a:solidFill>
              <a:srgbClr val="FF0000"/>
            </a:solidFill>
            <a:round/>
            <a:headEnd/>
            <a:tailEnd type="triangle" w="med" len="med"/>
          </a:ln>
        </p:spPr>
        <p:txBody>
          <a:bodyPr wrap="none" anchor="ctr"/>
          <a:lstStyle/>
          <a:p>
            <a:endParaRPr lang="en-US"/>
          </a:p>
        </p:txBody>
      </p:sp>
      <p:sp>
        <p:nvSpPr>
          <p:cNvPr id="38921" name="Rectangle 9"/>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37895" name="Rectangle 18"/>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8920"/>
                                        </p:tgtEl>
                                        <p:attrNameLst>
                                          <p:attrName>style.visibility</p:attrName>
                                        </p:attrNameLst>
                                      </p:cBhvr>
                                      <p:to>
                                        <p:strVal val="visible"/>
                                      </p:to>
                                    </p:set>
                                    <p:animEffect transition="in" filter="wipe(down)">
                                      <p:cBhvr>
                                        <p:cTn id="7" dur="500"/>
                                        <p:tgtEl>
                                          <p:spTgt spid="38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0"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EFA674A3-313D-477E-9942-FD29E87C8ABD}" type="slidenum">
              <a:rPr lang="en-US"/>
              <a:pPr/>
              <a:t>56</a:t>
            </a:fld>
            <a:endParaRPr lang="en-US"/>
          </a:p>
        </p:txBody>
      </p:sp>
      <p:grpSp>
        <p:nvGrpSpPr>
          <p:cNvPr id="2" name="Group 16"/>
          <p:cNvGrpSpPr>
            <a:grpSpLocks/>
          </p:cNvGrpSpPr>
          <p:nvPr/>
        </p:nvGrpSpPr>
        <p:grpSpPr bwMode="auto">
          <a:xfrm>
            <a:off x="668338" y="1292225"/>
            <a:ext cx="7899400" cy="3624263"/>
            <a:chOff x="421" y="814"/>
            <a:chExt cx="4976" cy="2283"/>
          </a:xfrm>
        </p:grpSpPr>
        <p:sp>
          <p:nvSpPr>
            <p:cNvPr id="38926" name="Rectangle 17"/>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39954" name="Rectangle 18"/>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8928" name="Rectangle 19"/>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8916"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28,000	25,000	</a:t>
            </a:r>
          </a:p>
          <a:p>
            <a:pPr>
              <a:tabLst>
                <a:tab pos="2066925" algn="r"/>
                <a:tab pos="3368675" algn="r"/>
                <a:tab pos="4738688" algn="r"/>
                <a:tab pos="6064250" algn="r"/>
                <a:tab pos="7318375" algn="r"/>
              </a:tabLst>
            </a:pPr>
            <a:r>
              <a:rPr lang="en-US" sz="2000">
                <a:solidFill>
                  <a:srgbClr val="000000"/>
                </a:solidFill>
                <a:latin typeface="Arial" charset="0"/>
              </a:rPr>
              <a:t>Ending Cash (No Borrow)		(56,500)	69,000	</a:t>
            </a:r>
          </a:p>
          <a:p>
            <a:pPr>
              <a:tabLst>
                <a:tab pos="2066925" algn="r"/>
                <a:tab pos="3368675" algn="r"/>
                <a:tab pos="4738688" algn="r"/>
                <a:tab pos="6064250" algn="r"/>
                <a:tab pos="7318375" algn="r"/>
              </a:tabLst>
            </a:pPr>
            <a:r>
              <a:rPr lang="en-US" sz="2000">
                <a:solidFill>
                  <a:srgbClr val="000000"/>
                </a:solidFill>
                <a:latin typeface="Arial" charset="0"/>
              </a:rPr>
              <a:t>Needed (Borrowing)		81,500	0	</a:t>
            </a:r>
          </a:p>
          <a:p>
            <a:pPr>
              <a:tabLst>
                <a:tab pos="2066925" algn="r"/>
                <a:tab pos="3368675" algn="r"/>
                <a:tab pos="4738688" algn="r"/>
                <a:tab pos="6064250" algn="r"/>
                <a:tab pos="7318375" algn="r"/>
              </a:tabLst>
            </a:pPr>
            <a:r>
              <a:rPr lang="en-US" sz="2000">
                <a:solidFill>
                  <a:srgbClr val="000000"/>
                </a:solidFill>
                <a:latin typeface="Arial" charset="0"/>
              </a:rPr>
              <a:t>Loan Repayment			0		</a:t>
            </a:r>
          </a:p>
          <a:p>
            <a:pPr>
              <a:tabLst>
                <a:tab pos="2066925" algn="r"/>
                <a:tab pos="3368675" algn="r"/>
                <a:tab pos="4738688" algn="r"/>
                <a:tab pos="6064250" algn="r"/>
                <a:tab pos="7318375" algn="r"/>
              </a:tabLst>
            </a:pPr>
            <a:r>
              <a:rPr lang="en-US" sz="2000">
                <a:solidFill>
                  <a:srgbClr val="000000"/>
                </a:solidFill>
                <a:latin typeface="Arial" charset="0"/>
              </a:rPr>
              <a:t>Interest Cost			0	408	</a:t>
            </a:r>
          </a:p>
          <a:p>
            <a:pPr>
              <a:tabLst>
                <a:tab pos="2066925" algn="r"/>
                <a:tab pos="3368675" algn="r"/>
                <a:tab pos="4738688" algn="r"/>
                <a:tab pos="6064250" algn="r"/>
                <a:tab pos="7318375" algn="r"/>
              </a:tabLst>
            </a:pPr>
            <a:r>
              <a:rPr lang="en-US" sz="2000">
                <a:solidFill>
                  <a:srgbClr val="000000"/>
                </a:solidFill>
                <a:latin typeface="Arial" charset="0"/>
              </a:rPr>
              <a:t>Ending Cash Balance		25,000	25,000	</a:t>
            </a:r>
          </a:p>
          <a:p>
            <a:pPr>
              <a:tabLst>
                <a:tab pos="2066925" algn="r"/>
                <a:tab pos="3368675" algn="r"/>
                <a:tab pos="4738688" algn="r"/>
                <a:tab pos="6064250" algn="r"/>
                <a:tab pos="7318375" algn="r"/>
              </a:tabLst>
            </a:pPr>
            <a:r>
              <a:rPr lang="en-US" sz="2000">
                <a:solidFill>
                  <a:srgbClr val="000000"/>
                </a:solidFill>
                <a:latin typeface="Arial" charset="0"/>
              </a:rPr>
              <a:t>Cumulative Borrowing		81,500		</a:t>
            </a:r>
          </a:p>
        </p:txBody>
      </p:sp>
      <p:sp>
        <p:nvSpPr>
          <p:cNvPr id="39948" name="Rectangle 12"/>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38918" name="Line 14"/>
          <p:cNvSpPr>
            <a:spLocks noChangeShapeType="1"/>
          </p:cNvSpPr>
          <p:nvPr/>
        </p:nvSpPr>
        <p:spPr bwMode="auto">
          <a:xfrm>
            <a:off x="4800600" y="2971800"/>
            <a:ext cx="914400" cy="0"/>
          </a:xfrm>
          <a:prstGeom prst="line">
            <a:avLst/>
          </a:prstGeom>
          <a:noFill/>
          <a:ln w="12700">
            <a:solidFill>
              <a:schemeClr val="bg2"/>
            </a:solidFill>
            <a:round/>
            <a:headEnd/>
            <a:tailEnd/>
          </a:ln>
        </p:spPr>
        <p:txBody>
          <a:bodyPr/>
          <a:lstStyle/>
          <a:p>
            <a:endParaRPr lang="en-US"/>
          </a:p>
        </p:txBody>
      </p:sp>
      <p:sp>
        <p:nvSpPr>
          <p:cNvPr id="38919" name="Line 15"/>
          <p:cNvSpPr>
            <a:spLocks noChangeShapeType="1"/>
          </p:cNvSpPr>
          <p:nvPr/>
        </p:nvSpPr>
        <p:spPr bwMode="auto">
          <a:xfrm flipV="1">
            <a:off x="6172200" y="2971800"/>
            <a:ext cx="914400" cy="0"/>
          </a:xfrm>
          <a:prstGeom prst="line">
            <a:avLst/>
          </a:prstGeom>
          <a:noFill/>
          <a:ln w="12700">
            <a:solidFill>
              <a:schemeClr val="bg2"/>
            </a:solidFill>
            <a:round/>
            <a:headEnd/>
            <a:tailEnd/>
          </a:ln>
        </p:spPr>
        <p:txBody>
          <a:bodyPr/>
          <a:lstStyle/>
          <a:p>
            <a:endParaRPr lang="en-US"/>
          </a:p>
        </p:txBody>
      </p:sp>
      <p:sp>
        <p:nvSpPr>
          <p:cNvPr id="38920" name="Rectangle 22"/>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
        <p:nvSpPr>
          <p:cNvPr id="39945" name="Line 9"/>
          <p:cNvSpPr>
            <a:spLocks noChangeShapeType="1"/>
          </p:cNvSpPr>
          <p:nvPr/>
        </p:nvSpPr>
        <p:spPr bwMode="auto">
          <a:xfrm rot="285721" flipV="1">
            <a:off x="5522913" y="4029075"/>
            <a:ext cx="993775" cy="1327150"/>
          </a:xfrm>
          <a:prstGeom prst="line">
            <a:avLst/>
          </a:prstGeom>
          <a:noFill/>
          <a:ln w="50800">
            <a:solidFill>
              <a:srgbClr val="FF0000"/>
            </a:solidFill>
            <a:round/>
            <a:headEnd/>
            <a:tailEnd type="triangle" w="med" len="med"/>
          </a:ln>
        </p:spPr>
        <p:txBody>
          <a:bodyPr wrap="none" anchor="ctr"/>
          <a:lstStyle/>
          <a:p>
            <a:endParaRPr lang="en-US"/>
          </a:p>
        </p:txBody>
      </p:sp>
      <p:grpSp>
        <p:nvGrpSpPr>
          <p:cNvPr id="3" name="Group 21"/>
          <p:cNvGrpSpPr>
            <a:grpSpLocks/>
          </p:cNvGrpSpPr>
          <p:nvPr/>
        </p:nvGrpSpPr>
        <p:grpSpPr bwMode="auto">
          <a:xfrm>
            <a:off x="4732338" y="5243513"/>
            <a:ext cx="3051175" cy="1195387"/>
            <a:chOff x="2981" y="3303"/>
            <a:chExt cx="1922" cy="753"/>
          </a:xfrm>
        </p:grpSpPr>
        <p:sp>
          <p:nvSpPr>
            <p:cNvPr id="39944" name="Rectangle 8"/>
            <p:cNvSpPr>
              <a:spLocks noChangeArrowheads="1"/>
            </p:cNvSpPr>
            <p:nvPr/>
          </p:nvSpPr>
          <p:spPr bwMode="auto">
            <a:xfrm>
              <a:off x="2984" y="3303"/>
              <a:ext cx="1916" cy="440"/>
            </a:xfrm>
            <a:prstGeom prst="rect">
              <a:avLst/>
            </a:prstGeom>
            <a:solidFill>
              <a:schemeClr val="bg1"/>
            </a:solidFill>
            <a:ln w="12700">
              <a:noFill/>
              <a:miter lim="800000"/>
              <a:headEnd/>
              <a:tailEnd/>
            </a:ln>
            <a:effectLst>
              <a:outerShdw dist="107763" dir="2700000" algn="ctr" rotWithShape="0">
                <a:srgbClr val="000000"/>
              </a:outerShdw>
            </a:effectLst>
          </p:spPr>
          <p:txBody>
            <a:bodyPr lIns="90488" tIns="44450" rIns="90488" bIns="44450">
              <a:spAutoFit/>
            </a:bodyPr>
            <a:lstStyle/>
            <a:p>
              <a:pPr>
                <a:defRPr/>
              </a:pPr>
              <a:r>
                <a:rPr lang="en-US" sz="2000">
                  <a:latin typeface="Arial" charset="0"/>
                </a:rPr>
                <a:t>Interest Incurred on Prior</a:t>
              </a:r>
            </a:p>
            <a:p>
              <a:pPr>
                <a:defRPr/>
              </a:pPr>
              <a:r>
                <a:rPr lang="en-US" sz="2000">
                  <a:latin typeface="Arial" charset="0"/>
                </a:rPr>
                <a:t>Month Borrowing</a:t>
              </a:r>
            </a:p>
          </p:txBody>
        </p:sp>
        <p:sp>
          <p:nvSpPr>
            <p:cNvPr id="39946" name="Rectangle 10"/>
            <p:cNvSpPr>
              <a:spLocks noChangeArrowheads="1"/>
            </p:cNvSpPr>
            <p:nvPr/>
          </p:nvSpPr>
          <p:spPr bwMode="auto">
            <a:xfrm>
              <a:off x="2981" y="3744"/>
              <a:ext cx="1922" cy="293"/>
            </a:xfrm>
            <a:prstGeom prst="rect">
              <a:avLst/>
            </a:prstGeom>
            <a:solidFill>
              <a:schemeClr val="accent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38925" name="Rectangle 11"/>
            <p:cNvSpPr>
              <a:spLocks noChangeArrowheads="1"/>
            </p:cNvSpPr>
            <p:nvPr/>
          </p:nvSpPr>
          <p:spPr bwMode="auto">
            <a:xfrm>
              <a:off x="3147" y="3770"/>
              <a:ext cx="1278" cy="286"/>
            </a:xfrm>
            <a:prstGeom prst="rect">
              <a:avLst/>
            </a:prstGeom>
            <a:noFill/>
            <a:ln w="12700">
              <a:noFill/>
              <a:miter lim="800000"/>
              <a:headEnd/>
              <a:tailEnd/>
            </a:ln>
          </p:spPr>
          <p:txBody>
            <a:bodyPr wrap="none" lIns="90488" tIns="44450" rIns="90488" bIns="44450">
              <a:spAutoFit/>
            </a:bodyPr>
            <a:lstStyle/>
            <a:p>
              <a:r>
                <a:rPr lang="en-US" sz="2400">
                  <a:solidFill>
                    <a:srgbClr val="000000"/>
                  </a:solidFill>
                  <a:latin typeface="Arial" charset="0"/>
                </a:rPr>
                <a:t>81,500 x .005</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9945"/>
                                        </p:tgtEl>
                                        <p:attrNameLst>
                                          <p:attrName>style.visibility</p:attrName>
                                        </p:attrNameLst>
                                      </p:cBhvr>
                                      <p:to>
                                        <p:strVal val="visible"/>
                                      </p:to>
                                    </p:set>
                                    <p:animEffect transition="in" filter="wipe(down)">
                                      <p:cBhvr>
                                        <p:cTn id="11" dur="500"/>
                                        <p:tgtEl>
                                          <p:spTgt spid="399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21C4EF73-4663-4885-8E91-0CDD16BA5116}" type="slidenum">
              <a:rPr lang="en-US"/>
              <a:pPr/>
              <a:t>57</a:t>
            </a:fld>
            <a:endParaRPr lang="en-US"/>
          </a:p>
        </p:txBody>
      </p:sp>
      <p:grpSp>
        <p:nvGrpSpPr>
          <p:cNvPr id="2" name="Group 16"/>
          <p:cNvGrpSpPr>
            <a:grpSpLocks/>
          </p:cNvGrpSpPr>
          <p:nvPr/>
        </p:nvGrpSpPr>
        <p:grpSpPr bwMode="auto">
          <a:xfrm>
            <a:off x="668338" y="1292225"/>
            <a:ext cx="7899400" cy="3624263"/>
            <a:chOff x="421" y="814"/>
            <a:chExt cx="4976" cy="2283"/>
          </a:xfrm>
        </p:grpSpPr>
        <p:sp>
          <p:nvSpPr>
            <p:cNvPr id="39950" name="Rectangle 17"/>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40978" name="Rectangle 18"/>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39952" name="Rectangle 19"/>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39940"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28,000	25,000	</a:t>
            </a:r>
          </a:p>
          <a:p>
            <a:pPr>
              <a:tabLst>
                <a:tab pos="2066925" algn="r"/>
                <a:tab pos="3368675" algn="r"/>
                <a:tab pos="4738688" algn="r"/>
                <a:tab pos="6064250" algn="r"/>
                <a:tab pos="7318375" algn="r"/>
              </a:tabLst>
            </a:pPr>
            <a:r>
              <a:rPr lang="en-US" sz="2000">
                <a:solidFill>
                  <a:srgbClr val="000000"/>
                </a:solidFill>
                <a:latin typeface="Arial" charset="0"/>
              </a:rPr>
              <a:t>Ending Cash (No Borrow)		(56,500)	69,000	</a:t>
            </a:r>
          </a:p>
          <a:p>
            <a:pPr>
              <a:tabLst>
                <a:tab pos="2066925" algn="r"/>
                <a:tab pos="3368675" algn="r"/>
                <a:tab pos="4738688" algn="r"/>
                <a:tab pos="6064250" algn="r"/>
                <a:tab pos="7318375" algn="r"/>
              </a:tabLst>
            </a:pPr>
            <a:r>
              <a:rPr lang="en-US" sz="2000">
                <a:solidFill>
                  <a:srgbClr val="000000"/>
                </a:solidFill>
                <a:latin typeface="Arial" charset="0"/>
              </a:rPr>
              <a:t>Needed (Borrowing)		81,500	0	</a:t>
            </a:r>
          </a:p>
          <a:p>
            <a:pPr>
              <a:tabLst>
                <a:tab pos="2066925" algn="r"/>
                <a:tab pos="3368675" algn="r"/>
                <a:tab pos="4738688" algn="r"/>
                <a:tab pos="6064250" algn="r"/>
                <a:tab pos="7318375" algn="r"/>
              </a:tabLst>
            </a:pPr>
            <a:r>
              <a:rPr lang="en-US" sz="2000">
                <a:solidFill>
                  <a:srgbClr val="000000"/>
                </a:solidFill>
                <a:latin typeface="Arial" charset="0"/>
              </a:rPr>
              <a:t>Loan Repayment			0	43,592	</a:t>
            </a:r>
          </a:p>
          <a:p>
            <a:pPr>
              <a:tabLst>
                <a:tab pos="2066925" algn="r"/>
                <a:tab pos="3368675" algn="r"/>
                <a:tab pos="4738688" algn="r"/>
                <a:tab pos="6064250" algn="r"/>
                <a:tab pos="7318375" algn="r"/>
              </a:tabLst>
            </a:pPr>
            <a:r>
              <a:rPr lang="en-US" sz="2000">
                <a:solidFill>
                  <a:srgbClr val="000000"/>
                </a:solidFill>
                <a:latin typeface="Arial" charset="0"/>
              </a:rPr>
              <a:t>Interest Cost			0	408	</a:t>
            </a:r>
          </a:p>
          <a:p>
            <a:pPr>
              <a:tabLst>
                <a:tab pos="2066925" algn="r"/>
                <a:tab pos="3368675" algn="r"/>
                <a:tab pos="4738688" algn="r"/>
                <a:tab pos="6064250" algn="r"/>
                <a:tab pos="7318375" algn="r"/>
              </a:tabLst>
            </a:pPr>
            <a:r>
              <a:rPr lang="en-US" sz="2000">
                <a:solidFill>
                  <a:srgbClr val="000000"/>
                </a:solidFill>
                <a:latin typeface="Arial" charset="0"/>
              </a:rPr>
              <a:t>Ending Cash Balance		25,000	25,000	</a:t>
            </a:r>
          </a:p>
          <a:p>
            <a:pPr>
              <a:tabLst>
                <a:tab pos="2066925" algn="r"/>
                <a:tab pos="3368675" algn="r"/>
                <a:tab pos="4738688" algn="r"/>
                <a:tab pos="6064250" algn="r"/>
                <a:tab pos="7318375" algn="r"/>
              </a:tabLst>
            </a:pPr>
            <a:r>
              <a:rPr lang="en-US" sz="2000">
                <a:solidFill>
                  <a:srgbClr val="000000"/>
                </a:solidFill>
                <a:latin typeface="Arial" charset="0"/>
              </a:rPr>
              <a:t>Cumulative Borrowing		81,500	</a:t>
            </a:r>
          </a:p>
        </p:txBody>
      </p:sp>
      <p:sp>
        <p:nvSpPr>
          <p:cNvPr id="40972" name="Rectangle 12"/>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39942" name="Line 14"/>
          <p:cNvSpPr>
            <a:spLocks noChangeShapeType="1"/>
          </p:cNvSpPr>
          <p:nvPr/>
        </p:nvSpPr>
        <p:spPr bwMode="auto">
          <a:xfrm>
            <a:off x="4724400" y="2971800"/>
            <a:ext cx="1066800" cy="0"/>
          </a:xfrm>
          <a:prstGeom prst="line">
            <a:avLst/>
          </a:prstGeom>
          <a:noFill/>
          <a:ln w="12700">
            <a:solidFill>
              <a:schemeClr val="bg2"/>
            </a:solidFill>
            <a:round/>
            <a:headEnd/>
            <a:tailEnd/>
          </a:ln>
        </p:spPr>
        <p:txBody>
          <a:bodyPr/>
          <a:lstStyle/>
          <a:p>
            <a:endParaRPr lang="en-US"/>
          </a:p>
        </p:txBody>
      </p:sp>
      <p:sp>
        <p:nvSpPr>
          <p:cNvPr id="39943" name="Line 15"/>
          <p:cNvSpPr>
            <a:spLocks noChangeShapeType="1"/>
          </p:cNvSpPr>
          <p:nvPr/>
        </p:nvSpPr>
        <p:spPr bwMode="auto">
          <a:xfrm>
            <a:off x="6172200" y="2971800"/>
            <a:ext cx="914400" cy="0"/>
          </a:xfrm>
          <a:prstGeom prst="line">
            <a:avLst/>
          </a:prstGeom>
          <a:noFill/>
          <a:ln w="12700">
            <a:solidFill>
              <a:schemeClr val="bg2"/>
            </a:solidFill>
            <a:round/>
            <a:headEnd/>
            <a:tailEnd/>
          </a:ln>
        </p:spPr>
        <p:txBody>
          <a:bodyPr/>
          <a:lstStyle/>
          <a:p>
            <a:endParaRPr lang="en-US"/>
          </a:p>
        </p:txBody>
      </p:sp>
      <p:sp>
        <p:nvSpPr>
          <p:cNvPr id="39944" name="Rectangle 22"/>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
        <p:nvSpPr>
          <p:cNvPr id="40969" name="Line 9"/>
          <p:cNvSpPr>
            <a:spLocks noChangeShapeType="1"/>
          </p:cNvSpPr>
          <p:nvPr/>
        </p:nvSpPr>
        <p:spPr bwMode="auto">
          <a:xfrm flipV="1">
            <a:off x="4038600" y="3775075"/>
            <a:ext cx="2157413" cy="1468438"/>
          </a:xfrm>
          <a:prstGeom prst="line">
            <a:avLst/>
          </a:prstGeom>
          <a:noFill/>
          <a:ln w="50800">
            <a:solidFill>
              <a:srgbClr val="FF0000"/>
            </a:solidFill>
            <a:round/>
            <a:headEnd/>
            <a:tailEnd type="triangle" w="med" len="med"/>
          </a:ln>
        </p:spPr>
        <p:txBody>
          <a:bodyPr wrap="none" anchor="ctr"/>
          <a:lstStyle/>
          <a:p>
            <a:endParaRPr lang="en-US"/>
          </a:p>
        </p:txBody>
      </p:sp>
      <p:grpSp>
        <p:nvGrpSpPr>
          <p:cNvPr id="3" name="Group 21"/>
          <p:cNvGrpSpPr>
            <a:grpSpLocks/>
          </p:cNvGrpSpPr>
          <p:nvPr/>
        </p:nvGrpSpPr>
        <p:grpSpPr bwMode="auto">
          <a:xfrm>
            <a:off x="3357563" y="5114925"/>
            <a:ext cx="4575175" cy="1460500"/>
            <a:chOff x="2102" y="3289"/>
            <a:chExt cx="1919" cy="920"/>
          </a:xfrm>
        </p:grpSpPr>
        <p:sp>
          <p:nvSpPr>
            <p:cNvPr id="40968" name="Rectangle 8"/>
            <p:cNvSpPr>
              <a:spLocks noChangeArrowheads="1"/>
            </p:cNvSpPr>
            <p:nvPr/>
          </p:nvSpPr>
          <p:spPr bwMode="auto">
            <a:xfrm>
              <a:off x="2105" y="3289"/>
              <a:ext cx="1916" cy="516"/>
            </a:xfrm>
            <a:prstGeom prst="rect">
              <a:avLst/>
            </a:prstGeom>
            <a:solidFill>
              <a:schemeClr val="bg1"/>
            </a:solidFill>
            <a:ln w="12700">
              <a:noFill/>
              <a:miter lim="800000"/>
              <a:headEnd/>
              <a:tailEnd/>
            </a:ln>
            <a:effectLst>
              <a:outerShdw dist="107763" dir="2700000" algn="ctr" rotWithShape="0">
                <a:srgbClr val="000000"/>
              </a:outerShdw>
            </a:effectLst>
          </p:spPr>
          <p:txBody>
            <a:bodyPr lIns="90488" tIns="44450" rIns="90488" bIns="44450">
              <a:spAutoFit/>
            </a:bodyPr>
            <a:lstStyle/>
            <a:p>
              <a:pPr algn="ctr">
                <a:defRPr/>
              </a:pPr>
              <a:r>
                <a:rPr lang="en-US" sz="2400">
                  <a:latin typeface="Arial" charset="0"/>
                </a:rPr>
                <a:t>Amount that can be repaid from monthly surplus</a:t>
              </a:r>
            </a:p>
          </p:txBody>
        </p:sp>
        <p:sp>
          <p:nvSpPr>
            <p:cNvPr id="40970" name="Rectangle 10"/>
            <p:cNvSpPr>
              <a:spLocks noChangeArrowheads="1"/>
            </p:cNvSpPr>
            <p:nvPr/>
          </p:nvSpPr>
          <p:spPr bwMode="auto">
            <a:xfrm>
              <a:off x="2104" y="3916"/>
              <a:ext cx="1915" cy="293"/>
            </a:xfrm>
            <a:prstGeom prst="rect">
              <a:avLst/>
            </a:prstGeom>
            <a:solidFill>
              <a:schemeClr val="accent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39949" name="Rectangle 11"/>
            <p:cNvSpPr>
              <a:spLocks noChangeArrowheads="1"/>
            </p:cNvSpPr>
            <p:nvPr/>
          </p:nvSpPr>
          <p:spPr bwMode="auto">
            <a:xfrm>
              <a:off x="2102" y="3914"/>
              <a:ext cx="1836" cy="286"/>
            </a:xfrm>
            <a:prstGeom prst="rect">
              <a:avLst/>
            </a:prstGeom>
            <a:noFill/>
            <a:ln w="12700">
              <a:noFill/>
              <a:miter lim="800000"/>
              <a:headEnd/>
              <a:tailEnd/>
            </a:ln>
          </p:spPr>
          <p:txBody>
            <a:bodyPr wrap="none" lIns="90488" tIns="44450" rIns="90488" bIns="44450">
              <a:spAutoFit/>
            </a:bodyPr>
            <a:lstStyle/>
            <a:p>
              <a:r>
                <a:rPr lang="en-US" sz="2400">
                  <a:solidFill>
                    <a:srgbClr val="000000"/>
                  </a:solidFill>
                  <a:latin typeface="Arial" charset="0"/>
                </a:rPr>
                <a:t>69,000 - 408 - 25,000=$43,592</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0969"/>
                                        </p:tgtEl>
                                        <p:attrNameLst>
                                          <p:attrName>style.visibility</p:attrName>
                                        </p:attrNameLst>
                                      </p:cBhvr>
                                      <p:to>
                                        <p:strVal val="visible"/>
                                      </p:to>
                                    </p:set>
                                    <p:animEffect transition="in" filter="wipe(down)">
                                      <p:cBhvr>
                                        <p:cTn id="11" dur="5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85297F89-56EC-43FE-B377-AED9EA97C113}" type="slidenum">
              <a:rPr lang="en-US"/>
              <a:pPr/>
              <a:t>58</a:t>
            </a:fld>
            <a:endParaRPr lang="en-US"/>
          </a:p>
        </p:txBody>
      </p:sp>
      <p:grpSp>
        <p:nvGrpSpPr>
          <p:cNvPr id="2" name="Group 17"/>
          <p:cNvGrpSpPr>
            <a:grpSpLocks/>
          </p:cNvGrpSpPr>
          <p:nvPr/>
        </p:nvGrpSpPr>
        <p:grpSpPr bwMode="auto">
          <a:xfrm>
            <a:off x="668338" y="1292225"/>
            <a:ext cx="7899400" cy="3624263"/>
            <a:chOff x="421" y="814"/>
            <a:chExt cx="4976" cy="2283"/>
          </a:xfrm>
        </p:grpSpPr>
        <p:sp>
          <p:nvSpPr>
            <p:cNvPr id="40975" name="Rectangle 18"/>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42003" name="Rectangle 19"/>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40977" name="Rectangle 20"/>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40964"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28,000	25,000	</a:t>
            </a:r>
          </a:p>
          <a:p>
            <a:pPr>
              <a:tabLst>
                <a:tab pos="2066925" algn="r"/>
                <a:tab pos="3368675" algn="r"/>
                <a:tab pos="4738688" algn="r"/>
                <a:tab pos="6064250" algn="r"/>
                <a:tab pos="7318375" algn="r"/>
              </a:tabLst>
            </a:pPr>
            <a:r>
              <a:rPr lang="en-US" sz="2000">
                <a:solidFill>
                  <a:srgbClr val="000000"/>
                </a:solidFill>
                <a:latin typeface="Arial" charset="0"/>
              </a:rPr>
              <a:t>Ending Cash (No Borrow)		(56,500)	69,000	</a:t>
            </a:r>
          </a:p>
          <a:p>
            <a:pPr>
              <a:tabLst>
                <a:tab pos="2066925" algn="r"/>
                <a:tab pos="3368675" algn="r"/>
                <a:tab pos="4738688" algn="r"/>
                <a:tab pos="6064250" algn="r"/>
                <a:tab pos="7318375" algn="r"/>
              </a:tabLst>
            </a:pPr>
            <a:r>
              <a:rPr lang="en-US" sz="2000">
                <a:solidFill>
                  <a:srgbClr val="000000"/>
                </a:solidFill>
                <a:latin typeface="Arial" charset="0"/>
              </a:rPr>
              <a:t>Needed (Borrowing)		81,500	0	</a:t>
            </a:r>
          </a:p>
          <a:p>
            <a:pPr>
              <a:tabLst>
                <a:tab pos="2066925" algn="r"/>
                <a:tab pos="3368675" algn="r"/>
                <a:tab pos="4738688" algn="r"/>
                <a:tab pos="6064250" algn="r"/>
                <a:tab pos="7318375" algn="r"/>
              </a:tabLst>
            </a:pPr>
            <a:r>
              <a:rPr lang="en-US" sz="2000">
                <a:solidFill>
                  <a:srgbClr val="000000"/>
                </a:solidFill>
                <a:latin typeface="Arial" charset="0"/>
              </a:rPr>
              <a:t>Loan Repayment			0	43,592	</a:t>
            </a:r>
          </a:p>
          <a:p>
            <a:pPr>
              <a:tabLst>
                <a:tab pos="2066925" algn="r"/>
                <a:tab pos="3368675" algn="r"/>
                <a:tab pos="4738688" algn="r"/>
                <a:tab pos="6064250" algn="r"/>
                <a:tab pos="7318375" algn="r"/>
              </a:tabLst>
            </a:pPr>
            <a:r>
              <a:rPr lang="en-US" sz="2000">
                <a:solidFill>
                  <a:srgbClr val="000000"/>
                </a:solidFill>
                <a:latin typeface="Arial" charset="0"/>
              </a:rPr>
              <a:t>Interest Cost			0	408	</a:t>
            </a:r>
          </a:p>
          <a:p>
            <a:pPr>
              <a:tabLst>
                <a:tab pos="2066925" algn="r"/>
                <a:tab pos="3368675" algn="r"/>
                <a:tab pos="4738688" algn="r"/>
                <a:tab pos="6064250" algn="r"/>
                <a:tab pos="7318375" algn="r"/>
              </a:tabLst>
            </a:pPr>
            <a:r>
              <a:rPr lang="en-US" sz="2000">
                <a:solidFill>
                  <a:srgbClr val="000000"/>
                </a:solidFill>
                <a:latin typeface="Arial" charset="0"/>
              </a:rPr>
              <a:t>Ending Cash Balance		25,000	25,000</a:t>
            </a:r>
          </a:p>
          <a:p>
            <a:pPr>
              <a:tabLst>
                <a:tab pos="2066925" algn="r"/>
                <a:tab pos="3368675" algn="r"/>
                <a:tab pos="4738688" algn="r"/>
                <a:tab pos="6064250" algn="r"/>
                <a:tab pos="7318375" algn="r"/>
              </a:tabLst>
            </a:pPr>
            <a:r>
              <a:rPr lang="en-US" sz="2000">
                <a:solidFill>
                  <a:srgbClr val="000000"/>
                </a:solidFill>
                <a:latin typeface="Arial" charset="0"/>
              </a:rPr>
              <a:t>Cumulative Borrowing		81,500		</a:t>
            </a:r>
          </a:p>
        </p:txBody>
      </p:sp>
      <p:sp>
        <p:nvSpPr>
          <p:cNvPr id="41993" name="Line 9"/>
          <p:cNvSpPr>
            <a:spLocks noChangeShapeType="1"/>
          </p:cNvSpPr>
          <p:nvPr/>
        </p:nvSpPr>
        <p:spPr bwMode="auto">
          <a:xfrm flipV="1">
            <a:off x="5599113" y="4689475"/>
            <a:ext cx="625475" cy="701675"/>
          </a:xfrm>
          <a:prstGeom prst="line">
            <a:avLst/>
          </a:prstGeom>
          <a:noFill/>
          <a:ln w="50800">
            <a:solidFill>
              <a:srgbClr val="FF0000"/>
            </a:solidFill>
            <a:round/>
            <a:headEnd/>
            <a:tailEnd type="triangle" w="med" len="med"/>
          </a:ln>
        </p:spPr>
        <p:txBody>
          <a:bodyPr wrap="none" anchor="ctr"/>
          <a:lstStyle/>
          <a:p>
            <a:endParaRPr lang="en-US"/>
          </a:p>
        </p:txBody>
      </p:sp>
      <p:grpSp>
        <p:nvGrpSpPr>
          <p:cNvPr id="3" name="Group 16"/>
          <p:cNvGrpSpPr>
            <a:grpSpLocks/>
          </p:cNvGrpSpPr>
          <p:nvPr/>
        </p:nvGrpSpPr>
        <p:grpSpPr bwMode="auto">
          <a:xfrm>
            <a:off x="2571750" y="5292725"/>
            <a:ext cx="3598863" cy="838200"/>
            <a:chOff x="1620" y="3334"/>
            <a:chExt cx="1935" cy="528"/>
          </a:xfrm>
        </p:grpSpPr>
        <p:sp>
          <p:nvSpPr>
            <p:cNvPr id="41992" name="Rectangle 8"/>
            <p:cNvSpPr>
              <a:spLocks noChangeArrowheads="1"/>
            </p:cNvSpPr>
            <p:nvPr/>
          </p:nvSpPr>
          <p:spPr bwMode="auto">
            <a:xfrm>
              <a:off x="1638" y="3334"/>
              <a:ext cx="1916" cy="248"/>
            </a:xfrm>
            <a:prstGeom prst="rect">
              <a:avLst/>
            </a:prstGeom>
            <a:solidFill>
              <a:schemeClr val="bg1"/>
            </a:solidFill>
            <a:ln w="12700">
              <a:noFill/>
              <a:miter lim="800000"/>
              <a:headEnd/>
              <a:tailEnd/>
            </a:ln>
            <a:effectLst>
              <a:outerShdw dist="107763" dir="2700000" algn="ctr" rotWithShape="0">
                <a:srgbClr val="000000"/>
              </a:outerShdw>
            </a:effectLst>
          </p:spPr>
          <p:txBody>
            <a:bodyPr lIns="90488" tIns="44450" rIns="90488" bIns="44450">
              <a:spAutoFit/>
            </a:bodyPr>
            <a:lstStyle/>
            <a:p>
              <a:pPr>
                <a:defRPr/>
              </a:pPr>
              <a:r>
                <a:rPr lang="en-US" sz="2000">
                  <a:latin typeface="Arial" charset="0"/>
                </a:rPr>
                <a:t>New Loan Balance</a:t>
              </a:r>
            </a:p>
          </p:txBody>
        </p:sp>
        <p:sp>
          <p:nvSpPr>
            <p:cNvPr id="41994" name="Rectangle 10"/>
            <p:cNvSpPr>
              <a:spLocks noChangeArrowheads="1"/>
            </p:cNvSpPr>
            <p:nvPr/>
          </p:nvSpPr>
          <p:spPr bwMode="auto">
            <a:xfrm>
              <a:off x="1621" y="3556"/>
              <a:ext cx="1932" cy="293"/>
            </a:xfrm>
            <a:prstGeom prst="rect">
              <a:avLst/>
            </a:prstGeom>
            <a:solidFill>
              <a:schemeClr val="accent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40974" name="Rectangle 11"/>
            <p:cNvSpPr>
              <a:spLocks noChangeArrowheads="1"/>
            </p:cNvSpPr>
            <p:nvPr/>
          </p:nvSpPr>
          <p:spPr bwMode="auto">
            <a:xfrm>
              <a:off x="1620" y="3576"/>
              <a:ext cx="1935" cy="286"/>
            </a:xfrm>
            <a:prstGeom prst="rect">
              <a:avLst/>
            </a:prstGeom>
            <a:noFill/>
            <a:ln w="12700">
              <a:noFill/>
              <a:miter lim="800000"/>
              <a:headEnd/>
              <a:tailEnd/>
            </a:ln>
          </p:spPr>
          <p:txBody>
            <a:bodyPr wrap="none" lIns="90488" tIns="44450" rIns="90488" bIns="44450">
              <a:spAutoFit/>
            </a:bodyPr>
            <a:lstStyle/>
            <a:p>
              <a:r>
                <a:rPr lang="en-US" sz="2400">
                  <a:solidFill>
                    <a:srgbClr val="000000"/>
                  </a:solidFill>
                  <a:latin typeface="Arial" charset="0"/>
                </a:rPr>
                <a:t>81,500 - 43,592=$37,908</a:t>
              </a:r>
            </a:p>
          </p:txBody>
        </p:sp>
      </p:grpSp>
      <p:sp>
        <p:nvSpPr>
          <p:cNvPr id="41996" name="Rectangle 12"/>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40968" name="Line 14"/>
          <p:cNvSpPr>
            <a:spLocks noChangeShapeType="1"/>
          </p:cNvSpPr>
          <p:nvPr/>
        </p:nvSpPr>
        <p:spPr bwMode="auto">
          <a:xfrm>
            <a:off x="4724400" y="2971800"/>
            <a:ext cx="1066800" cy="0"/>
          </a:xfrm>
          <a:prstGeom prst="line">
            <a:avLst/>
          </a:prstGeom>
          <a:noFill/>
          <a:ln w="12700">
            <a:solidFill>
              <a:schemeClr val="bg2"/>
            </a:solidFill>
            <a:round/>
            <a:headEnd/>
            <a:tailEnd/>
          </a:ln>
        </p:spPr>
        <p:txBody>
          <a:bodyPr/>
          <a:lstStyle/>
          <a:p>
            <a:endParaRPr lang="en-US"/>
          </a:p>
        </p:txBody>
      </p:sp>
      <p:sp>
        <p:nvSpPr>
          <p:cNvPr id="40969" name="Line 15"/>
          <p:cNvSpPr>
            <a:spLocks noChangeShapeType="1"/>
          </p:cNvSpPr>
          <p:nvPr/>
        </p:nvSpPr>
        <p:spPr bwMode="auto">
          <a:xfrm>
            <a:off x="6248400" y="2971800"/>
            <a:ext cx="838200" cy="0"/>
          </a:xfrm>
          <a:prstGeom prst="line">
            <a:avLst/>
          </a:prstGeom>
          <a:noFill/>
          <a:ln w="12700">
            <a:solidFill>
              <a:schemeClr val="bg2"/>
            </a:solidFill>
            <a:round/>
            <a:headEnd/>
            <a:tailEnd/>
          </a:ln>
        </p:spPr>
        <p:txBody>
          <a:bodyPr/>
          <a:lstStyle/>
          <a:p>
            <a:endParaRPr lang="en-US"/>
          </a:p>
        </p:txBody>
      </p:sp>
      <p:sp>
        <p:nvSpPr>
          <p:cNvPr id="40970" name="Rectangle 23"/>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
        <p:nvSpPr>
          <p:cNvPr id="42008" name="Text Box 24"/>
          <p:cNvSpPr txBox="1">
            <a:spLocks noChangeArrowheads="1"/>
          </p:cNvSpPr>
          <p:nvPr/>
        </p:nvSpPr>
        <p:spPr bwMode="auto">
          <a:xfrm>
            <a:off x="6140450" y="4449763"/>
            <a:ext cx="1022350" cy="396875"/>
          </a:xfrm>
          <a:prstGeom prst="rect">
            <a:avLst/>
          </a:prstGeom>
          <a:noFill/>
          <a:ln w="9525">
            <a:noFill/>
            <a:miter lim="800000"/>
            <a:headEnd/>
            <a:tailEnd/>
          </a:ln>
        </p:spPr>
        <p:txBody>
          <a:bodyPr>
            <a:spAutoFit/>
          </a:bodyPr>
          <a:lstStyle/>
          <a:p>
            <a:pPr eaLnBrk="1" hangingPunct="1">
              <a:spcBef>
                <a:spcPct val="50000"/>
              </a:spcBef>
            </a:pPr>
            <a:r>
              <a:rPr lang="en-US" sz="2000">
                <a:solidFill>
                  <a:srgbClr val="000000"/>
                </a:solidFill>
                <a:latin typeface="Arial" charset="0"/>
              </a:rPr>
              <a:t>37,908</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1993"/>
                                        </p:tgtEl>
                                        <p:attrNameLst>
                                          <p:attrName>style.visibility</p:attrName>
                                        </p:attrNameLst>
                                      </p:cBhvr>
                                      <p:to>
                                        <p:strVal val="visible"/>
                                      </p:to>
                                    </p:set>
                                    <p:animEffect transition="in" filter="wipe(down)">
                                      <p:cBhvr>
                                        <p:cTn id="11" dur="500"/>
                                        <p:tgtEl>
                                          <p:spTgt spid="41993"/>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42008"/>
                                        </p:tgtEl>
                                        <p:attrNameLst>
                                          <p:attrName>style.visibility</p:attrName>
                                        </p:attrNameLst>
                                      </p:cBhvr>
                                      <p:to>
                                        <p:strVal val="visible"/>
                                      </p:to>
                                    </p:set>
                                    <p:animEffect transition="in" filter="dissolve">
                                      <p:cBhvr>
                                        <p:cTn id="15" dur="500"/>
                                        <p:tgtEl>
                                          <p:spTgt spid="420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3" grpId="0" animBg="1"/>
      <p:bldP spid="4200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1132F948-7439-4CC7-A55B-2867EC42B4E0}" type="slidenum">
              <a:rPr lang="en-US"/>
              <a:pPr/>
              <a:t>59</a:t>
            </a:fld>
            <a:endParaRPr lang="en-US"/>
          </a:p>
        </p:txBody>
      </p:sp>
      <p:grpSp>
        <p:nvGrpSpPr>
          <p:cNvPr id="2" name="Group 15"/>
          <p:cNvGrpSpPr>
            <a:grpSpLocks/>
          </p:cNvGrpSpPr>
          <p:nvPr/>
        </p:nvGrpSpPr>
        <p:grpSpPr bwMode="auto">
          <a:xfrm>
            <a:off x="668338" y="1292225"/>
            <a:ext cx="7899400" cy="3624263"/>
            <a:chOff x="421" y="814"/>
            <a:chExt cx="4976" cy="2283"/>
          </a:xfrm>
        </p:grpSpPr>
        <p:sp>
          <p:nvSpPr>
            <p:cNvPr id="41995" name="Rectangle 16"/>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43025" name="Rectangle 17"/>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41997" name="Rectangle 18"/>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41988"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28,000	25,000	25,000</a:t>
            </a:r>
          </a:p>
          <a:p>
            <a:pPr>
              <a:tabLst>
                <a:tab pos="2066925" algn="r"/>
                <a:tab pos="3368675" algn="r"/>
                <a:tab pos="4738688" algn="r"/>
                <a:tab pos="6064250" algn="r"/>
                <a:tab pos="7318375" algn="r"/>
              </a:tabLst>
            </a:pPr>
            <a:r>
              <a:rPr lang="en-US" sz="2000">
                <a:solidFill>
                  <a:srgbClr val="000000"/>
                </a:solidFill>
                <a:latin typeface="Arial" charset="0"/>
              </a:rPr>
              <a:t>Ending Cash (No Borrow)		(56,500)	69,000	92,000</a:t>
            </a:r>
          </a:p>
          <a:p>
            <a:pPr>
              <a:tabLst>
                <a:tab pos="2066925" algn="r"/>
                <a:tab pos="3368675" algn="r"/>
                <a:tab pos="4738688" algn="r"/>
                <a:tab pos="6064250" algn="r"/>
                <a:tab pos="7318375" algn="r"/>
              </a:tabLst>
            </a:pPr>
            <a:r>
              <a:rPr lang="en-US" sz="2000">
                <a:solidFill>
                  <a:srgbClr val="000000"/>
                </a:solidFill>
                <a:latin typeface="Arial" charset="0"/>
              </a:rPr>
              <a:t>Needed (Borrowing)		81,500	0	</a:t>
            </a:r>
          </a:p>
          <a:p>
            <a:pPr>
              <a:tabLst>
                <a:tab pos="2066925" algn="r"/>
                <a:tab pos="3368675" algn="r"/>
                <a:tab pos="4738688" algn="r"/>
                <a:tab pos="6064250" algn="r"/>
                <a:tab pos="7318375" algn="r"/>
              </a:tabLst>
            </a:pPr>
            <a:r>
              <a:rPr lang="en-US" sz="2000">
                <a:solidFill>
                  <a:srgbClr val="000000"/>
                </a:solidFill>
                <a:latin typeface="Arial" charset="0"/>
              </a:rPr>
              <a:t>Loan Repayment			0	43,592	</a:t>
            </a:r>
          </a:p>
          <a:p>
            <a:pPr>
              <a:tabLst>
                <a:tab pos="2066925" algn="r"/>
                <a:tab pos="3368675" algn="r"/>
                <a:tab pos="4738688" algn="r"/>
                <a:tab pos="6064250" algn="r"/>
                <a:tab pos="7318375" algn="r"/>
              </a:tabLst>
            </a:pPr>
            <a:r>
              <a:rPr lang="en-US" sz="2000">
                <a:solidFill>
                  <a:srgbClr val="000000"/>
                </a:solidFill>
                <a:latin typeface="Arial" charset="0"/>
              </a:rPr>
              <a:t>Interest Cost			0	408	</a:t>
            </a:r>
          </a:p>
          <a:p>
            <a:pPr>
              <a:tabLst>
                <a:tab pos="2066925" algn="r"/>
                <a:tab pos="3368675" algn="r"/>
                <a:tab pos="4738688" algn="r"/>
                <a:tab pos="6064250" algn="r"/>
                <a:tab pos="7318375" algn="r"/>
              </a:tabLst>
            </a:pPr>
            <a:r>
              <a:rPr lang="en-US" sz="2000">
                <a:solidFill>
                  <a:srgbClr val="000000"/>
                </a:solidFill>
                <a:latin typeface="Arial" charset="0"/>
              </a:rPr>
              <a:t>Ending Cash Balance		25,000	25,000</a:t>
            </a:r>
          </a:p>
          <a:p>
            <a:pPr>
              <a:tabLst>
                <a:tab pos="2066925" algn="r"/>
                <a:tab pos="3368675" algn="r"/>
                <a:tab pos="4738688" algn="r"/>
                <a:tab pos="6064250" algn="r"/>
                <a:tab pos="7318375" algn="r"/>
              </a:tabLst>
            </a:pPr>
            <a:r>
              <a:rPr lang="en-US" sz="2000">
                <a:solidFill>
                  <a:srgbClr val="000000"/>
                </a:solidFill>
                <a:latin typeface="Arial" charset="0"/>
              </a:rPr>
              <a:t>Cumulative Borrowing		81,500	37,908	</a:t>
            </a:r>
          </a:p>
        </p:txBody>
      </p:sp>
      <p:sp>
        <p:nvSpPr>
          <p:cNvPr id="43016" name="Line 8"/>
          <p:cNvSpPr>
            <a:spLocks noChangeShapeType="1"/>
          </p:cNvSpPr>
          <p:nvPr/>
        </p:nvSpPr>
        <p:spPr bwMode="auto">
          <a:xfrm flipV="1">
            <a:off x="7059613" y="2867025"/>
            <a:ext cx="406400" cy="1400175"/>
          </a:xfrm>
          <a:prstGeom prst="line">
            <a:avLst/>
          </a:prstGeom>
          <a:noFill/>
          <a:ln w="50800">
            <a:solidFill>
              <a:srgbClr val="FF0000"/>
            </a:solidFill>
            <a:round/>
            <a:headEnd/>
            <a:tailEnd type="triangle" w="med" len="med"/>
          </a:ln>
        </p:spPr>
        <p:txBody>
          <a:bodyPr wrap="none" anchor="ctr"/>
          <a:lstStyle/>
          <a:p>
            <a:endParaRPr lang="en-US"/>
          </a:p>
        </p:txBody>
      </p:sp>
      <p:sp>
        <p:nvSpPr>
          <p:cNvPr id="43017" name="Rectangle 9"/>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41991" name="Line 11"/>
          <p:cNvSpPr>
            <a:spLocks noChangeShapeType="1"/>
          </p:cNvSpPr>
          <p:nvPr/>
        </p:nvSpPr>
        <p:spPr bwMode="auto">
          <a:xfrm>
            <a:off x="4724400" y="2971800"/>
            <a:ext cx="990600" cy="0"/>
          </a:xfrm>
          <a:prstGeom prst="line">
            <a:avLst/>
          </a:prstGeom>
          <a:noFill/>
          <a:ln w="12700">
            <a:solidFill>
              <a:schemeClr val="bg2"/>
            </a:solidFill>
            <a:round/>
            <a:headEnd/>
            <a:tailEnd/>
          </a:ln>
        </p:spPr>
        <p:txBody>
          <a:bodyPr/>
          <a:lstStyle/>
          <a:p>
            <a:endParaRPr lang="en-US"/>
          </a:p>
        </p:txBody>
      </p:sp>
      <p:sp>
        <p:nvSpPr>
          <p:cNvPr id="41992" name="Line 12"/>
          <p:cNvSpPr>
            <a:spLocks noChangeShapeType="1"/>
          </p:cNvSpPr>
          <p:nvPr/>
        </p:nvSpPr>
        <p:spPr bwMode="auto">
          <a:xfrm>
            <a:off x="6172200" y="2971800"/>
            <a:ext cx="914400" cy="0"/>
          </a:xfrm>
          <a:prstGeom prst="line">
            <a:avLst/>
          </a:prstGeom>
          <a:noFill/>
          <a:ln w="12700">
            <a:solidFill>
              <a:schemeClr val="bg2"/>
            </a:solidFill>
            <a:round/>
            <a:headEnd/>
            <a:tailEnd/>
          </a:ln>
        </p:spPr>
        <p:txBody>
          <a:bodyPr/>
          <a:lstStyle/>
          <a:p>
            <a:endParaRPr lang="en-US"/>
          </a:p>
        </p:txBody>
      </p:sp>
      <p:sp>
        <p:nvSpPr>
          <p:cNvPr id="41993" name="Line 13"/>
          <p:cNvSpPr>
            <a:spLocks noChangeShapeType="1"/>
          </p:cNvSpPr>
          <p:nvPr/>
        </p:nvSpPr>
        <p:spPr bwMode="auto">
          <a:xfrm>
            <a:off x="7467600" y="2971800"/>
            <a:ext cx="838200" cy="0"/>
          </a:xfrm>
          <a:prstGeom prst="line">
            <a:avLst/>
          </a:prstGeom>
          <a:noFill/>
          <a:ln w="12700">
            <a:solidFill>
              <a:schemeClr val="bg2"/>
            </a:solidFill>
            <a:round/>
            <a:headEnd/>
            <a:tailEnd/>
          </a:ln>
        </p:spPr>
        <p:txBody>
          <a:bodyPr/>
          <a:lstStyle/>
          <a:p>
            <a:endParaRPr lang="en-US"/>
          </a:p>
        </p:txBody>
      </p:sp>
      <p:sp>
        <p:nvSpPr>
          <p:cNvPr id="41994" name="Rectangle 20"/>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3016"/>
                                        </p:tgtEl>
                                        <p:attrNameLst>
                                          <p:attrName>style.visibility</p:attrName>
                                        </p:attrNameLst>
                                      </p:cBhvr>
                                      <p:to>
                                        <p:strVal val="visible"/>
                                      </p:to>
                                    </p:set>
                                    <p:animEffect transition="in" filter="wipe(down)">
                                      <p:cBhvr>
                                        <p:cTn id="7" dur="500"/>
                                        <p:tgtEl>
                                          <p:spTgt spid="43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lide Number Placeholder 5"/>
          <p:cNvSpPr>
            <a:spLocks noGrp="1"/>
          </p:cNvSpPr>
          <p:nvPr>
            <p:ph type="sldNum" sz="quarter" idx="12"/>
          </p:nvPr>
        </p:nvSpPr>
        <p:spPr/>
        <p:txBody>
          <a:bodyPr/>
          <a:lstStyle/>
          <a:p>
            <a:fld id="{8FBD5651-8035-4F33-B221-57520FF920D6}" type="slidenum">
              <a:rPr lang="en-US"/>
              <a:pPr/>
              <a:t>6</a:t>
            </a:fld>
            <a:endParaRPr lang="en-US"/>
          </a:p>
        </p:txBody>
      </p:sp>
      <p:grpSp>
        <p:nvGrpSpPr>
          <p:cNvPr id="15416" name="Group 56"/>
          <p:cNvGrpSpPr>
            <a:grpSpLocks/>
          </p:cNvGrpSpPr>
          <p:nvPr/>
        </p:nvGrpSpPr>
        <p:grpSpPr bwMode="auto">
          <a:xfrm>
            <a:off x="219075" y="2060575"/>
            <a:ext cx="8464550" cy="4503738"/>
            <a:chOff x="138" y="1298"/>
            <a:chExt cx="5332" cy="2837"/>
          </a:xfrm>
        </p:grpSpPr>
        <p:grpSp>
          <p:nvGrpSpPr>
            <p:cNvPr id="15393" name="Group 33"/>
            <p:cNvGrpSpPr>
              <a:grpSpLocks/>
            </p:cNvGrpSpPr>
            <p:nvPr/>
          </p:nvGrpSpPr>
          <p:grpSpPr bwMode="auto">
            <a:xfrm>
              <a:off x="2854" y="1298"/>
              <a:ext cx="2616" cy="999"/>
              <a:chOff x="2854" y="1298"/>
              <a:chExt cx="2616" cy="999"/>
            </a:xfrm>
          </p:grpSpPr>
          <p:grpSp>
            <p:nvGrpSpPr>
              <p:cNvPr id="15394" name="Group 34"/>
              <p:cNvGrpSpPr>
                <a:grpSpLocks/>
              </p:cNvGrpSpPr>
              <p:nvPr/>
            </p:nvGrpSpPr>
            <p:grpSpPr bwMode="auto">
              <a:xfrm>
                <a:off x="2854" y="1316"/>
                <a:ext cx="2616" cy="981"/>
                <a:chOff x="15" y="1323"/>
                <a:chExt cx="2616" cy="981"/>
              </a:xfrm>
            </p:grpSpPr>
            <p:sp>
              <p:nvSpPr>
                <p:cNvPr id="15395" name="Rectangle 35"/>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5396" name="Rectangle 36"/>
                <p:cNvSpPr>
                  <a:spLocks noChangeArrowheads="1"/>
                </p:cNvSpPr>
                <p:nvPr/>
              </p:nvSpPr>
              <p:spPr bwMode="auto">
                <a:xfrm>
                  <a:off x="18" y="1335"/>
                  <a:ext cx="2612" cy="969"/>
                </a:xfrm>
                <a:prstGeom prst="rect">
                  <a:avLst/>
                </a:prstGeom>
                <a:noFill/>
                <a:ln w="19050">
                  <a:noFill/>
                  <a:miter lim="800000"/>
                  <a:headEnd type="none" w="sm" len="sm"/>
                  <a:tailEnd type="none" w="sm" len="sm"/>
                </a:ln>
                <a:effectLst/>
              </p:spPr>
              <p:txBody>
                <a:bodyPr wrap="none" anchor="ctr"/>
                <a:lstStyle/>
                <a:p>
                  <a:endParaRPr lang="en-US"/>
                </a:p>
              </p:txBody>
            </p:sp>
          </p:grpSp>
          <p:sp>
            <p:nvSpPr>
              <p:cNvPr id="15397" name="Rectangle 37"/>
              <p:cNvSpPr>
                <a:spLocks noChangeArrowheads="1"/>
              </p:cNvSpPr>
              <p:nvPr/>
            </p:nvSpPr>
            <p:spPr bwMode="auto">
              <a:xfrm>
                <a:off x="2859" y="1298"/>
                <a:ext cx="2256" cy="921"/>
              </a:xfrm>
              <a:prstGeom prst="rect">
                <a:avLst/>
              </a:prstGeom>
              <a:noFill/>
              <a:ln w="12700">
                <a:noFill/>
                <a:miter lim="800000"/>
                <a:headEnd/>
                <a:tailEnd/>
              </a:ln>
              <a:effectLst/>
            </p:spPr>
            <p:txBody>
              <a:bodyPr lIns="90488" tIns="44450" rIns="90488" bIns="44450">
                <a:spAutoFit/>
              </a:bodyPr>
              <a:lstStyle/>
              <a:p>
                <a:pPr algn="r">
                  <a:tabLst>
                    <a:tab pos="3089275" algn="r"/>
                    <a:tab pos="3879850" algn="r"/>
                  </a:tabLst>
                </a:pPr>
                <a:r>
                  <a:rPr lang="en-US" b="1">
                    <a:solidFill>
                      <a:srgbClr val="FF6600"/>
                    </a:solidFill>
                    <a:effectLst>
                      <a:outerShdw blurRad="38100" dist="38100" dir="2700000" algn="tl">
                        <a:srgbClr val="000000"/>
                      </a:outerShdw>
                    </a:effectLst>
                    <a:latin typeface="Arial" charset="0"/>
                  </a:rPr>
                  <a:t>                                  </a:t>
                </a:r>
                <a:r>
                  <a:rPr lang="en-US" b="1" u="sng">
                    <a:solidFill>
                      <a:srgbClr val="FF6600"/>
                    </a:solidFill>
                    <a:effectLst>
                      <a:outerShdw blurRad="38100" dist="38100" dir="2700000" algn="tl">
                        <a:srgbClr val="000000"/>
                      </a:outerShdw>
                    </a:effectLst>
                    <a:latin typeface="Arial" charset="0"/>
                  </a:rPr>
                  <a:t>Firm 1</a:t>
                </a:r>
                <a:r>
                  <a:rPr lang="en-US" sz="800">
                    <a:solidFill>
                      <a:srgbClr val="000000"/>
                    </a:solidFill>
                    <a:latin typeface="Arial" charset="0"/>
                  </a:rPr>
                  <a:t>	</a:t>
                </a:r>
              </a:p>
              <a:p>
                <a:pPr>
                  <a:tabLst>
                    <a:tab pos="3089275" algn="r"/>
                    <a:tab pos="3879850" algn="r"/>
                  </a:tabLst>
                </a:pPr>
                <a:r>
                  <a:rPr lang="en-US">
                    <a:solidFill>
                      <a:srgbClr val="000000"/>
                    </a:solidFill>
                    <a:latin typeface="Arial" charset="0"/>
                  </a:rPr>
                  <a:t>ST Debt	100	</a:t>
                </a:r>
              </a:p>
              <a:p>
                <a:pPr>
                  <a:tabLst>
                    <a:tab pos="3089275" algn="r"/>
                    <a:tab pos="3879850" algn="r"/>
                  </a:tabLst>
                </a:pPr>
                <a:r>
                  <a:rPr lang="en-US">
                    <a:solidFill>
                      <a:srgbClr val="000000"/>
                    </a:solidFill>
                    <a:latin typeface="Arial" charset="0"/>
                  </a:rPr>
                  <a:t>LT Debt	400	</a:t>
                </a:r>
              </a:p>
              <a:p>
                <a:pPr>
                  <a:tabLst>
                    <a:tab pos="3089275" algn="r"/>
                    <a:tab pos="3879850" algn="r"/>
                  </a:tabLst>
                </a:pPr>
                <a:r>
                  <a:rPr lang="en-US">
                    <a:solidFill>
                      <a:srgbClr val="000000"/>
                    </a:solidFill>
                    <a:latin typeface="Arial" charset="0"/>
                  </a:rPr>
                  <a:t>Common Stock	500	</a:t>
                </a:r>
              </a:p>
              <a:p>
                <a:pPr>
                  <a:tabLst>
                    <a:tab pos="3089275" algn="r"/>
                    <a:tab pos="3879850" algn="r"/>
                  </a:tabLst>
                </a:pPr>
                <a:r>
                  <a:rPr lang="en-US">
                    <a:solidFill>
                      <a:srgbClr val="000000"/>
                    </a:solidFill>
                    <a:latin typeface="Arial" charset="0"/>
                  </a:rPr>
                  <a:t>Total Liabilities&amp;Equity	1000	</a:t>
                </a:r>
              </a:p>
            </p:txBody>
          </p:sp>
          <p:sp>
            <p:nvSpPr>
              <p:cNvPr id="15398" name="Line 38"/>
              <p:cNvSpPr>
                <a:spLocks noChangeShapeType="1"/>
              </p:cNvSpPr>
              <p:nvPr/>
            </p:nvSpPr>
            <p:spPr bwMode="auto">
              <a:xfrm>
                <a:off x="4549" y="2020"/>
                <a:ext cx="336" cy="0"/>
              </a:xfrm>
              <a:prstGeom prst="line">
                <a:avLst/>
              </a:prstGeom>
              <a:noFill/>
              <a:ln w="12700">
                <a:noFill/>
                <a:round/>
                <a:headEnd/>
                <a:tailEnd/>
              </a:ln>
              <a:effectLst/>
            </p:spPr>
            <p:txBody>
              <a:bodyPr/>
              <a:lstStyle/>
              <a:p>
                <a:endParaRPr lang="en-US"/>
              </a:p>
            </p:txBody>
          </p:sp>
        </p:grpSp>
        <p:grpSp>
          <p:nvGrpSpPr>
            <p:cNvPr id="15399" name="Group 39"/>
            <p:cNvGrpSpPr>
              <a:grpSpLocks/>
            </p:cNvGrpSpPr>
            <p:nvPr/>
          </p:nvGrpSpPr>
          <p:grpSpPr bwMode="auto">
            <a:xfrm>
              <a:off x="138" y="1317"/>
              <a:ext cx="2661" cy="981"/>
              <a:chOff x="138" y="1317"/>
              <a:chExt cx="2661" cy="981"/>
            </a:xfrm>
          </p:grpSpPr>
          <p:grpSp>
            <p:nvGrpSpPr>
              <p:cNvPr id="15400" name="Group 40"/>
              <p:cNvGrpSpPr>
                <a:grpSpLocks/>
              </p:cNvGrpSpPr>
              <p:nvPr/>
            </p:nvGrpSpPr>
            <p:grpSpPr bwMode="auto">
              <a:xfrm>
                <a:off x="152" y="1317"/>
                <a:ext cx="2616" cy="981"/>
                <a:chOff x="15" y="1323"/>
                <a:chExt cx="2616" cy="981"/>
              </a:xfrm>
            </p:grpSpPr>
            <p:sp>
              <p:nvSpPr>
                <p:cNvPr id="15401" name="Rectangle 41"/>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5402" name="Rectangle 42"/>
                <p:cNvSpPr>
                  <a:spLocks noChangeArrowheads="1"/>
                </p:cNvSpPr>
                <p:nvPr/>
              </p:nvSpPr>
              <p:spPr bwMode="auto">
                <a:xfrm>
                  <a:off x="18" y="1335"/>
                  <a:ext cx="2612" cy="969"/>
                </a:xfrm>
                <a:prstGeom prst="rect">
                  <a:avLst/>
                </a:prstGeom>
                <a:noFill/>
                <a:ln w="19050">
                  <a:noFill/>
                  <a:miter lim="800000"/>
                  <a:headEnd type="none" w="sm" len="sm"/>
                  <a:tailEnd type="none" w="sm" len="sm"/>
                </a:ln>
                <a:effectLst/>
              </p:spPr>
              <p:txBody>
                <a:bodyPr wrap="none" anchor="ctr"/>
                <a:lstStyle/>
                <a:p>
                  <a:endParaRPr lang="en-US"/>
                </a:p>
              </p:txBody>
            </p:sp>
          </p:grpSp>
          <p:sp>
            <p:nvSpPr>
              <p:cNvPr id="15403" name="Rectangle 43"/>
              <p:cNvSpPr>
                <a:spLocks noChangeArrowheads="1"/>
              </p:cNvSpPr>
              <p:nvPr/>
            </p:nvSpPr>
            <p:spPr bwMode="auto">
              <a:xfrm>
                <a:off x="138" y="1319"/>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endParaRPr lang="en-US" u="sng">
                  <a:solidFill>
                    <a:srgbClr val="000000"/>
                  </a:solidFill>
                  <a:latin typeface="Arial" charset="0"/>
                </a:endParaRPr>
              </a:p>
              <a:p>
                <a:pPr>
                  <a:tabLst>
                    <a:tab pos="3089275" algn="r"/>
                    <a:tab pos="3879850" algn="r"/>
                  </a:tabLst>
                </a:pPr>
                <a:r>
                  <a:rPr lang="en-US">
                    <a:solidFill>
                      <a:srgbClr val="000000"/>
                    </a:solidFill>
                    <a:latin typeface="Arial" charset="0"/>
                  </a:rPr>
                  <a:t>Marketable Securities	0	</a:t>
                </a:r>
              </a:p>
              <a:p>
                <a:pPr>
                  <a:tabLst>
                    <a:tab pos="3089275" algn="r"/>
                    <a:tab pos="3879850" algn="r"/>
                  </a:tabLst>
                </a:pPr>
                <a:r>
                  <a:rPr lang="en-US">
                    <a:solidFill>
                      <a:srgbClr val="000000"/>
                    </a:solidFill>
                    <a:latin typeface="Arial" charset="0"/>
                  </a:rPr>
                  <a:t>Other Current Assets	200	</a:t>
                </a:r>
              </a:p>
              <a:p>
                <a:pPr>
                  <a:tabLst>
                    <a:tab pos="3089275" algn="r"/>
                    <a:tab pos="3879850" algn="r"/>
                  </a:tabLst>
                </a:pPr>
                <a:r>
                  <a:rPr lang="en-US">
                    <a:solidFill>
                      <a:srgbClr val="000000"/>
                    </a:solidFill>
                    <a:latin typeface="Arial" charset="0"/>
                  </a:rPr>
                  <a:t>Fixed Assets	800</a:t>
                </a:r>
              </a:p>
              <a:p>
                <a:pPr>
                  <a:tabLst>
                    <a:tab pos="3089275" algn="r"/>
                    <a:tab pos="3879850" algn="r"/>
                  </a:tabLst>
                </a:pPr>
                <a:r>
                  <a:rPr lang="en-US">
                    <a:solidFill>
                      <a:srgbClr val="000000"/>
                    </a:solidFill>
                    <a:latin typeface="Arial" charset="0"/>
                  </a:rPr>
                  <a:t>Total Assets	1000	</a:t>
                </a:r>
              </a:p>
            </p:txBody>
          </p:sp>
          <p:sp>
            <p:nvSpPr>
              <p:cNvPr id="15404" name="Line 44"/>
              <p:cNvSpPr>
                <a:spLocks noChangeShapeType="1"/>
              </p:cNvSpPr>
              <p:nvPr/>
            </p:nvSpPr>
            <p:spPr bwMode="auto">
              <a:xfrm>
                <a:off x="1812" y="2041"/>
                <a:ext cx="336" cy="0"/>
              </a:xfrm>
              <a:prstGeom prst="line">
                <a:avLst/>
              </a:prstGeom>
              <a:noFill/>
              <a:ln w="12700">
                <a:noFill/>
                <a:round/>
                <a:headEnd/>
                <a:tailEnd/>
              </a:ln>
              <a:effectLst/>
            </p:spPr>
            <p:txBody>
              <a:bodyPr/>
              <a:lstStyle/>
              <a:p>
                <a:endParaRPr lang="en-US"/>
              </a:p>
            </p:txBody>
          </p:sp>
        </p:grpSp>
        <p:grpSp>
          <p:nvGrpSpPr>
            <p:cNvPr id="15405" name="Group 45"/>
            <p:cNvGrpSpPr>
              <a:grpSpLocks/>
            </p:cNvGrpSpPr>
            <p:nvPr/>
          </p:nvGrpSpPr>
          <p:grpSpPr bwMode="auto">
            <a:xfrm>
              <a:off x="161" y="2515"/>
              <a:ext cx="2661" cy="1620"/>
              <a:chOff x="161" y="2515"/>
              <a:chExt cx="2661" cy="1620"/>
            </a:xfrm>
          </p:grpSpPr>
          <p:sp>
            <p:nvSpPr>
              <p:cNvPr id="15406" name="Line 46"/>
              <p:cNvSpPr>
                <a:spLocks noChangeShapeType="1"/>
              </p:cNvSpPr>
              <p:nvPr/>
            </p:nvSpPr>
            <p:spPr bwMode="auto">
              <a:xfrm>
                <a:off x="2070" y="3148"/>
                <a:ext cx="288" cy="0"/>
              </a:xfrm>
              <a:prstGeom prst="line">
                <a:avLst/>
              </a:prstGeom>
              <a:noFill/>
              <a:ln w="12700">
                <a:noFill/>
                <a:round/>
                <a:headEnd/>
                <a:tailEnd/>
              </a:ln>
              <a:effectLst/>
            </p:spPr>
            <p:txBody>
              <a:bodyPr/>
              <a:lstStyle/>
              <a:p>
                <a:endParaRPr lang="en-US"/>
              </a:p>
            </p:txBody>
          </p:sp>
          <p:sp>
            <p:nvSpPr>
              <p:cNvPr id="15407" name="Line 47"/>
              <p:cNvSpPr>
                <a:spLocks noChangeShapeType="1"/>
              </p:cNvSpPr>
              <p:nvPr/>
            </p:nvSpPr>
            <p:spPr bwMode="auto">
              <a:xfrm>
                <a:off x="2112" y="3504"/>
                <a:ext cx="240" cy="0"/>
              </a:xfrm>
              <a:prstGeom prst="line">
                <a:avLst/>
              </a:prstGeom>
              <a:noFill/>
              <a:ln w="12700">
                <a:noFill/>
                <a:round/>
                <a:headEnd/>
                <a:tailEnd/>
              </a:ln>
              <a:effectLst/>
            </p:spPr>
            <p:txBody>
              <a:bodyPr/>
              <a:lstStyle/>
              <a:p>
                <a:endParaRPr lang="en-US"/>
              </a:p>
            </p:txBody>
          </p:sp>
          <p:grpSp>
            <p:nvGrpSpPr>
              <p:cNvPr id="15408" name="Group 48"/>
              <p:cNvGrpSpPr>
                <a:grpSpLocks/>
              </p:cNvGrpSpPr>
              <p:nvPr/>
            </p:nvGrpSpPr>
            <p:grpSpPr bwMode="auto">
              <a:xfrm>
                <a:off x="177" y="2515"/>
                <a:ext cx="2616" cy="1596"/>
                <a:chOff x="177" y="2515"/>
                <a:chExt cx="2616" cy="1596"/>
              </a:xfrm>
            </p:grpSpPr>
            <p:sp>
              <p:nvSpPr>
                <p:cNvPr id="15409" name="Rectangle 49"/>
                <p:cNvSpPr>
                  <a:spLocks noChangeArrowheads="1"/>
                </p:cNvSpPr>
                <p:nvPr/>
              </p:nvSpPr>
              <p:spPr bwMode="auto">
                <a:xfrm>
                  <a:off x="177" y="2515"/>
                  <a:ext cx="2616" cy="1594"/>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5410" name="Rectangle 50"/>
                <p:cNvSpPr>
                  <a:spLocks noChangeArrowheads="1"/>
                </p:cNvSpPr>
                <p:nvPr/>
              </p:nvSpPr>
              <p:spPr bwMode="auto">
                <a:xfrm>
                  <a:off x="180" y="2517"/>
                  <a:ext cx="2612" cy="1594"/>
                </a:xfrm>
                <a:prstGeom prst="rect">
                  <a:avLst/>
                </a:prstGeom>
                <a:noFill/>
                <a:ln w="19050">
                  <a:noFill/>
                  <a:miter lim="800000"/>
                  <a:headEnd type="none" w="sm" len="sm"/>
                  <a:tailEnd type="none" w="sm" len="sm"/>
                </a:ln>
                <a:effectLst/>
              </p:spPr>
              <p:txBody>
                <a:bodyPr wrap="none" anchor="ctr"/>
                <a:lstStyle/>
                <a:p>
                  <a:endParaRPr lang="en-US"/>
                </a:p>
              </p:txBody>
            </p:sp>
          </p:grpSp>
          <p:sp>
            <p:nvSpPr>
              <p:cNvPr id="15411" name="Rectangle 51"/>
              <p:cNvSpPr>
                <a:spLocks noChangeArrowheads="1"/>
              </p:cNvSpPr>
              <p:nvPr/>
            </p:nvSpPr>
            <p:spPr bwMode="auto">
              <a:xfrm>
                <a:off x="161" y="2522"/>
                <a:ext cx="2661" cy="1613"/>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u="sng">
                    <a:solidFill>
                      <a:srgbClr val="FF6600"/>
                    </a:solidFill>
                    <a:effectLst>
                      <a:outerShdw blurRad="38100" dist="38100" dir="2700000" algn="tl">
                        <a:srgbClr val="000000"/>
                      </a:outerShdw>
                    </a:effectLst>
                    <a:latin typeface="Arial" charset="0"/>
                  </a:rPr>
                  <a:t>Firm 1</a:t>
                </a:r>
                <a:r>
                  <a:rPr lang="en-US">
                    <a:solidFill>
                      <a:srgbClr val="FF6600"/>
                    </a:solidFill>
                    <a:effectLst>
                      <a:outerShdw blurRad="38100" dist="38100" dir="2700000" algn="tl">
                        <a:srgbClr val="000000"/>
                      </a:outerShdw>
                    </a:effectLst>
                    <a:latin typeface="Arial" charset="0"/>
                  </a:rPr>
                  <a:t>	    </a:t>
                </a:r>
                <a:endParaRPr lang="en-US" u="sng">
                  <a:solidFill>
                    <a:srgbClr val="FF6600"/>
                  </a:solidFill>
                  <a:effectLst>
                    <a:outerShdw blurRad="38100" dist="38100" dir="2700000" algn="tl">
                      <a:srgbClr val="000000"/>
                    </a:outerShdw>
                  </a:effectLst>
                  <a:latin typeface="Arial" charset="0"/>
                </a:endParaRPr>
              </a:p>
              <a:p>
                <a:pPr>
                  <a:tabLst>
                    <a:tab pos="3089275" algn="r"/>
                    <a:tab pos="3879850" algn="r"/>
                  </a:tabLst>
                </a:pPr>
                <a:r>
                  <a:rPr lang="en-US">
                    <a:solidFill>
                      <a:srgbClr val="000000"/>
                    </a:solidFill>
                    <a:latin typeface="Arial" charset="0"/>
                  </a:rPr>
                  <a:t>Operating Earnings	150	</a:t>
                </a:r>
              </a:p>
              <a:p>
                <a:pPr>
                  <a:tabLst>
                    <a:tab pos="3089275" algn="r"/>
                    <a:tab pos="3879850" algn="r"/>
                  </a:tabLst>
                </a:pPr>
                <a:r>
                  <a:rPr lang="en-US">
                    <a:solidFill>
                      <a:srgbClr val="000000"/>
                    </a:solidFill>
                    <a:latin typeface="Arial" charset="0"/>
                  </a:rPr>
                  <a:t>Interest Earned	0</a:t>
                </a:r>
              </a:p>
              <a:p>
                <a:pPr>
                  <a:tabLst>
                    <a:tab pos="3089275" algn="r"/>
                    <a:tab pos="3879850" algn="r"/>
                  </a:tabLst>
                </a:pPr>
                <a:r>
                  <a:rPr lang="en-US">
                    <a:solidFill>
                      <a:srgbClr val="000000"/>
                    </a:solidFill>
                    <a:latin typeface="Arial" charset="0"/>
                  </a:rPr>
                  <a:t>EBT 	150	</a:t>
                </a:r>
                <a:endParaRPr lang="en-US" u="sng">
                  <a:solidFill>
                    <a:srgbClr val="000000"/>
                  </a:solidFill>
                  <a:latin typeface="Arial" charset="0"/>
                </a:endParaRPr>
              </a:p>
              <a:p>
                <a:pPr>
                  <a:tabLst>
                    <a:tab pos="3089275" algn="r"/>
                    <a:tab pos="3879850" algn="r"/>
                  </a:tabLst>
                </a:pPr>
                <a:r>
                  <a:rPr lang="en-US">
                    <a:solidFill>
                      <a:srgbClr val="000000"/>
                    </a:solidFill>
                    <a:latin typeface="Arial" charset="0"/>
                  </a:rPr>
                  <a:t>Taxes (40%)	-60</a:t>
                </a:r>
              </a:p>
              <a:p>
                <a:pPr>
                  <a:tabLst>
                    <a:tab pos="3089275" algn="r"/>
                    <a:tab pos="3879850" algn="r"/>
                  </a:tabLst>
                </a:pPr>
                <a:r>
                  <a:rPr lang="en-US">
                    <a:solidFill>
                      <a:srgbClr val="000000"/>
                    </a:solidFill>
                    <a:latin typeface="Arial" charset="0"/>
                  </a:rPr>
                  <a:t>Net Income	90	</a:t>
                </a:r>
              </a:p>
              <a:p>
                <a:pPr>
                  <a:tabLst>
                    <a:tab pos="3089275" algn="r"/>
                    <a:tab pos="3879850" algn="r"/>
                  </a:tabLst>
                </a:pPr>
                <a:endParaRPr lang="en-US">
                  <a:solidFill>
                    <a:srgbClr val="000000"/>
                  </a:solidFill>
                  <a:latin typeface="Arial" charset="0"/>
                </a:endParaRPr>
              </a:p>
              <a:p>
                <a:pPr>
                  <a:tabLst>
                    <a:tab pos="3089275" algn="r"/>
                    <a:tab pos="3879850" algn="r"/>
                  </a:tabLst>
                </a:pPr>
                <a:r>
                  <a:rPr lang="en-US">
                    <a:solidFill>
                      <a:srgbClr val="000000"/>
                    </a:solidFill>
                    <a:latin typeface="Arial" charset="0"/>
                  </a:rPr>
                  <a:t>Current Ratio	2	</a:t>
                </a:r>
              </a:p>
              <a:p>
                <a:pPr>
                  <a:tabLst>
                    <a:tab pos="3089275" algn="r"/>
                    <a:tab pos="3879850" algn="r"/>
                  </a:tabLst>
                </a:pPr>
                <a:r>
                  <a:rPr lang="en-US">
                    <a:solidFill>
                      <a:schemeClr val="bg2"/>
                    </a:solidFill>
                    <a:latin typeface="Arial" charset="0"/>
                  </a:rPr>
                  <a:t>	</a:t>
                </a:r>
              </a:p>
            </p:txBody>
          </p:sp>
          <p:sp>
            <p:nvSpPr>
              <p:cNvPr id="15412" name="Line 52"/>
              <p:cNvSpPr>
                <a:spLocks noChangeShapeType="1"/>
              </p:cNvSpPr>
              <p:nvPr/>
            </p:nvSpPr>
            <p:spPr bwMode="auto">
              <a:xfrm>
                <a:off x="1930" y="3060"/>
                <a:ext cx="240" cy="0"/>
              </a:xfrm>
              <a:prstGeom prst="line">
                <a:avLst/>
              </a:prstGeom>
              <a:noFill/>
              <a:ln w="12700">
                <a:noFill/>
                <a:round/>
                <a:headEnd/>
                <a:tailEnd/>
              </a:ln>
              <a:effectLst/>
            </p:spPr>
            <p:txBody>
              <a:bodyPr/>
              <a:lstStyle/>
              <a:p>
                <a:endParaRPr lang="en-US"/>
              </a:p>
            </p:txBody>
          </p:sp>
          <p:sp>
            <p:nvSpPr>
              <p:cNvPr id="15413" name="Line 53"/>
              <p:cNvSpPr>
                <a:spLocks noChangeShapeType="1"/>
              </p:cNvSpPr>
              <p:nvPr/>
            </p:nvSpPr>
            <p:spPr bwMode="auto">
              <a:xfrm>
                <a:off x="2458" y="3060"/>
                <a:ext cx="240" cy="0"/>
              </a:xfrm>
              <a:prstGeom prst="line">
                <a:avLst/>
              </a:prstGeom>
              <a:noFill/>
              <a:ln w="12700">
                <a:noFill/>
                <a:round/>
                <a:headEnd/>
                <a:tailEnd/>
              </a:ln>
              <a:effectLst/>
            </p:spPr>
            <p:txBody>
              <a:bodyPr/>
              <a:lstStyle/>
              <a:p>
                <a:endParaRPr lang="en-US"/>
              </a:p>
            </p:txBody>
          </p:sp>
          <p:sp>
            <p:nvSpPr>
              <p:cNvPr id="15414" name="Line 54"/>
              <p:cNvSpPr>
                <a:spLocks noChangeShapeType="1"/>
              </p:cNvSpPr>
              <p:nvPr/>
            </p:nvSpPr>
            <p:spPr bwMode="auto">
              <a:xfrm>
                <a:off x="1930" y="3396"/>
                <a:ext cx="240" cy="0"/>
              </a:xfrm>
              <a:prstGeom prst="line">
                <a:avLst/>
              </a:prstGeom>
              <a:noFill/>
              <a:ln w="12700">
                <a:noFill/>
                <a:round/>
                <a:headEnd/>
                <a:tailEnd/>
              </a:ln>
              <a:effectLst/>
            </p:spPr>
            <p:txBody>
              <a:bodyPr/>
              <a:lstStyle/>
              <a:p>
                <a:endParaRPr lang="en-US"/>
              </a:p>
            </p:txBody>
          </p:sp>
          <p:sp>
            <p:nvSpPr>
              <p:cNvPr id="15415" name="Line 55"/>
              <p:cNvSpPr>
                <a:spLocks noChangeShapeType="1"/>
              </p:cNvSpPr>
              <p:nvPr/>
            </p:nvSpPr>
            <p:spPr bwMode="auto">
              <a:xfrm>
                <a:off x="2458" y="3396"/>
                <a:ext cx="240" cy="0"/>
              </a:xfrm>
              <a:prstGeom prst="line">
                <a:avLst/>
              </a:prstGeom>
              <a:noFill/>
              <a:ln w="12700">
                <a:noFill/>
                <a:round/>
                <a:headEnd/>
                <a:tailEnd/>
              </a:ln>
              <a:effectLst/>
            </p:spPr>
            <p:txBody>
              <a:bodyPr/>
              <a:lstStyle/>
              <a:p>
                <a:endParaRPr lang="en-US"/>
              </a:p>
            </p:txBody>
          </p:sp>
        </p:grpSp>
      </p:grpSp>
      <p:sp>
        <p:nvSpPr>
          <p:cNvPr id="15378" name="Rectangle 18"/>
          <p:cNvSpPr>
            <a:spLocks noChangeArrowheads="1"/>
          </p:cNvSpPr>
          <p:nvPr/>
        </p:nvSpPr>
        <p:spPr bwMode="auto">
          <a:xfrm>
            <a:off x="2781300" y="3260725"/>
            <a:ext cx="735013" cy="266700"/>
          </a:xfrm>
          <a:prstGeom prst="rect">
            <a:avLst/>
          </a:prstGeom>
          <a:noFill/>
          <a:ln w="19050">
            <a:solidFill>
              <a:srgbClr val="FF0000"/>
            </a:solidFill>
            <a:miter lim="800000"/>
            <a:headEnd/>
            <a:tailEnd/>
          </a:ln>
          <a:effectLst/>
        </p:spPr>
        <p:txBody>
          <a:bodyPr wrap="none" anchor="ctr"/>
          <a:lstStyle/>
          <a:p>
            <a:endParaRPr lang="en-US"/>
          </a:p>
        </p:txBody>
      </p:sp>
      <p:sp>
        <p:nvSpPr>
          <p:cNvPr id="15379" name="Rectangle 19"/>
          <p:cNvSpPr>
            <a:spLocks noChangeArrowheads="1"/>
          </p:cNvSpPr>
          <p:nvPr/>
        </p:nvSpPr>
        <p:spPr bwMode="auto">
          <a:xfrm>
            <a:off x="2994025" y="5427663"/>
            <a:ext cx="544513" cy="255587"/>
          </a:xfrm>
          <a:prstGeom prst="rect">
            <a:avLst/>
          </a:prstGeom>
          <a:noFill/>
          <a:ln w="19050">
            <a:solidFill>
              <a:srgbClr val="FF0000"/>
            </a:solidFill>
            <a:miter lim="800000"/>
            <a:headEnd/>
            <a:tailEnd/>
          </a:ln>
          <a:effectLst/>
        </p:spPr>
        <p:txBody>
          <a:bodyPr wrap="none" anchor="ctr"/>
          <a:lstStyle/>
          <a:p>
            <a:endParaRPr lang="en-US"/>
          </a:p>
        </p:txBody>
      </p:sp>
      <p:grpSp>
        <p:nvGrpSpPr>
          <p:cNvPr id="15387" name="Group 27"/>
          <p:cNvGrpSpPr>
            <a:grpSpLocks/>
          </p:cNvGrpSpPr>
          <p:nvPr/>
        </p:nvGrpSpPr>
        <p:grpSpPr bwMode="auto">
          <a:xfrm>
            <a:off x="4741863" y="4144963"/>
            <a:ext cx="3981450" cy="698500"/>
            <a:chOff x="3092" y="2704"/>
            <a:chExt cx="2508" cy="440"/>
          </a:xfrm>
        </p:grpSpPr>
        <p:sp>
          <p:nvSpPr>
            <p:cNvPr id="15376" name="Rectangle 16"/>
            <p:cNvSpPr>
              <a:spLocks noChangeArrowheads="1"/>
            </p:cNvSpPr>
            <p:nvPr/>
          </p:nvSpPr>
          <p:spPr bwMode="auto">
            <a:xfrm>
              <a:off x="3092" y="2821"/>
              <a:ext cx="1565" cy="248"/>
            </a:xfrm>
            <a:prstGeom prst="rect">
              <a:avLst/>
            </a:prstGeom>
            <a:noFill/>
            <a:ln w="12700">
              <a:noFill/>
              <a:miter lim="800000"/>
              <a:headEnd/>
              <a:tailEnd/>
            </a:ln>
            <a:effectLst/>
          </p:spPr>
          <p:txBody>
            <a:bodyPr wrap="none" lIns="90488" tIns="44450" rIns="90488" bIns="44450">
              <a:spAutoFit/>
            </a:bodyPr>
            <a:lstStyle/>
            <a:p>
              <a:r>
                <a:rPr lang="en-US" sz="2000">
                  <a:effectLst>
                    <a:outerShdw blurRad="38100" dist="38100" dir="2700000" algn="tl">
                      <a:srgbClr val="000000"/>
                    </a:outerShdw>
                  </a:effectLst>
                  <a:latin typeface="Arial" charset="0"/>
                </a:rPr>
                <a:t>Return on Assets  = </a:t>
              </a:r>
            </a:p>
          </p:txBody>
        </p:sp>
        <p:sp>
          <p:nvSpPr>
            <p:cNvPr id="15377" name="Rectangle 17"/>
            <p:cNvSpPr>
              <a:spLocks noChangeArrowheads="1"/>
            </p:cNvSpPr>
            <p:nvPr/>
          </p:nvSpPr>
          <p:spPr bwMode="auto">
            <a:xfrm>
              <a:off x="4669" y="2704"/>
              <a:ext cx="931" cy="440"/>
            </a:xfrm>
            <a:prstGeom prst="rect">
              <a:avLst/>
            </a:prstGeom>
            <a:noFill/>
            <a:ln w="12700">
              <a:noFill/>
              <a:miter lim="800000"/>
              <a:headEnd/>
              <a:tailEnd/>
            </a:ln>
            <a:effectLst/>
          </p:spPr>
          <p:txBody>
            <a:bodyPr wrap="none" lIns="90488" tIns="44450" rIns="90488" bIns="44450">
              <a:spAutoFit/>
            </a:bodyPr>
            <a:lstStyle/>
            <a:p>
              <a:pPr algn="ctr"/>
              <a:r>
                <a:rPr lang="en-US" sz="2000" u="sng">
                  <a:effectLst>
                    <a:outerShdw blurRad="38100" dist="38100" dir="2700000" algn="tl">
                      <a:srgbClr val="000000"/>
                    </a:outerShdw>
                  </a:effectLst>
                  <a:latin typeface="Arial" charset="0"/>
                </a:rPr>
                <a:t>Net Income</a:t>
              </a:r>
              <a:endParaRPr lang="en-US" sz="2000">
                <a:effectLst>
                  <a:outerShdw blurRad="38100" dist="38100" dir="2700000" algn="tl">
                    <a:srgbClr val="000000"/>
                  </a:outerShdw>
                </a:effectLst>
                <a:latin typeface="Arial" charset="0"/>
              </a:endParaRPr>
            </a:p>
            <a:p>
              <a:pPr algn="ctr"/>
              <a:r>
                <a:rPr lang="en-US" sz="2000">
                  <a:effectLst>
                    <a:outerShdw blurRad="38100" dist="38100" dir="2700000" algn="tl">
                      <a:srgbClr val="000000"/>
                    </a:outerShdw>
                  </a:effectLst>
                  <a:latin typeface="Arial" charset="0"/>
                </a:rPr>
                <a:t>Assets</a:t>
              </a:r>
              <a:r>
                <a:rPr lang="en-US" sz="2000" b="1">
                  <a:effectLst>
                    <a:outerShdw blurRad="38100" dist="38100" dir="2700000" algn="tl">
                      <a:srgbClr val="000000"/>
                    </a:outerShdw>
                  </a:effectLst>
                  <a:latin typeface="Arial" charset="0"/>
                </a:rPr>
                <a:t> </a:t>
              </a:r>
            </a:p>
          </p:txBody>
        </p:sp>
      </p:grpSp>
      <p:grpSp>
        <p:nvGrpSpPr>
          <p:cNvPr id="15388" name="Group 28"/>
          <p:cNvGrpSpPr>
            <a:grpSpLocks/>
          </p:cNvGrpSpPr>
          <p:nvPr/>
        </p:nvGrpSpPr>
        <p:grpSpPr bwMode="auto">
          <a:xfrm>
            <a:off x="6842125" y="4843463"/>
            <a:ext cx="1046163" cy="698500"/>
            <a:chOff x="4470" y="3201"/>
            <a:chExt cx="659" cy="440"/>
          </a:xfrm>
        </p:grpSpPr>
        <p:sp>
          <p:nvSpPr>
            <p:cNvPr id="15374" name="Rectangle 14"/>
            <p:cNvSpPr>
              <a:spLocks noChangeArrowheads="1"/>
            </p:cNvSpPr>
            <p:nvPr/>
          </p:nvSpPr>
          <p:spPr bwMode="auto">
            <a:xfrm>
              <a:off x="4659" y="3201"/>
              <a:ext cx="470" cy="440"/>
            </a:xfrm>
            <a:prstGeom prst="rect">
              <a:avLst/>
            </a:prstGeom>
            <a:noFill/>
            <a:ln w="12700">
              <a:noFill/>
              <a:miter lim="800000"/>
              <a:headEnd/>
              <a:tailEnd/>
            </a:ln>
            <a:effectLst/>
          </p:spPr>
          <p:txBody>
            <a:bodyPr wrap="none" lIns="90488" tIns="44450" rIns="90488" bIns="44450">
              <a:spAutoFit/>
            </a:bodyPr>
            <a:lstStyle/>
            <a:p>
              <a:pPr algn="ctr"/>
              <a:r>
                <a:rPr lang="en-US" sz="2000" b="1">
                  <a:effectLst>
                    <a:outerShdw blurRad="38100" dist="38100" dir="2700000" algn="tl">
                      <a:srgbClr val="000000"/>
                    </a:outerShdw>
                  </a:effectLst>
                  <a:latin typeface="Arial" charset="0"/>
                </a:rPr>
                <a:t>  </a:t>
              </a:r>
              <a:r>
                <a:rPr lang="en-US" sz="2000">
                  <a:effectLst>
                    <a:outerShdw blurRad="38100" dist="38100" dir="2700000" algn="tl">
                      <a:srgbClr val="000000"/>
                    </a:outerShdw>
                  </a:effectLst>
                  <a:latin typeface="Arial" charset="0"/>
                </a:rPr>
                <a:t>90</a:t>
              </a:r>
              <a:r>
                <a:rPr lang="en-US" sz="2000" u="sng">
                  <a:effectLst>
                    <a:outerShdw blurRad="38100" dist="38100" dir="2700000" algn="tl">
                      <a:srgbClr val="000000"/>
                    </a:outerShdw>
                  </a:effectLst>
                  <a:latin typeface="Arial" charset="0"/>
                </a:rPr>
                <a:t>  </a:t>
              </a:r>
            </a:p>
            <a:p>
              <a:pPr algn="ctr"/>
              <a:r>
                <a:rPr lang="en-US" sz="2000">
                  <a:effectLst>
                    <a:outerShdw blurRad="38100" dist="38100" dir="2700000" algn="tl">
                      <a:srgbClr val="000000"/>
                    </a:outerShdw>
                  </a:effectLst>
                  <a:latin typeface="Arial" charset="0"/>
                </a:rPr>
                <a:t>1000</a:t>
              </a:r>
            </a:p>
          </p:txBody>
        </p:sp>
        <p:sp>
          <p:nvSpPr>
            <p:cNvPr id="15375" name="Rectangle 15"/>
            <p:cNvSpPr>
              <a:spLocks noChangeArrowheads="1"/>
            </p:cNvSpPr>
            <p:nvPr/>
          </p:nvSpPr>
          <p:spPr bwMode="auto">
            <a:xfrm>
              <a:off x="4470" y="3260"/>
              <a:ext cx="207" cy="248"/>
            </a:xfrm>
            <a:prstGeom prst="rect">
              <a:avLst/>
            </a:prstGeom>
            <a:noFill/>
            <a:ln w="12700">
              <a:noFill/>
              <a:miter lim="800000"/>
              <a:headEnd/>
              <a:tailEnd/>
            </a:ln>
            <a:effectLst/>
          </p:spPr>
          <p:txBody>
            <a:bodyPr wrap="none" lIns="90488" tIns="44450" rIns="90488" bIns="44450">
              <a:spAutoFit/>
            </a:bodyPr>
            <a:lstStyle/>
            <a:p>
              <a:r>
                <a:rPr lang="en-US" sz="2000">
                  <a:effectLst>
                    <a:outerShdw blurRad="38100" dist="38100" dir="2700000" algn="tl">
                      <a:srgbClr val="000000"/>
                    </a:outerShdw>
                  </a:effectLst>
                  <a:latin typeface="Arial" charset="0"/>
                </a:rPr>
                <a:t>=</a:t>
              </a:r>
            </a:p>
          </p:txBody>
        </p:sp>
        <p:sp>
          <p:nvSpPr>
            <p:cNvPr id="15386" name="Line 26"/>
            <p:cNvSpPr>
              <a:spLocks noChangeShapeType="1"/>
            </p:cNvSpPr>
            <p:nvPr/>
          </p:nvSpPr>
          <p:spPr bwMode="auto">
            <a:xfrm>
              <a:off x="4656" y="3408"/>
              <a:ext cx="432" cy="0"/>
            </a:xfrm>
            <a:prstGeom prst="line">
              <a:avLst/>
            </a:prstGeom>
            <a:noFill/>
            <a:ln w="28575">
              <a:solidFill>
                <a:schemeClr val="tx1"/>
              </a:solidFill>
              <a:round/>
              <a:headEnd/>
              <a:tailEnd/>
            </a:ln>
            <a:effectLst/>
          </p:spPr>
          <p:txBody>
            <a:bodyPr/>
            <a:lstStyle/>
            <a:p>
              <a:endParaRPr lang="en-US"/>
            </a:p>
          </p:txBody>
        </p:sp>
      </p:grpSp>
      <p:sp>
        <p:nvSpPr>
          <p:cNvPr id="15392" name="Rectangle 32"/>
          <p:cNvSpPr>
            <a:spLocks noGrp="1" noChangeArrowheads="1"/>
          </p:cNvSpPr>
          <p:nvPr>
            <p:ph type="body" idx="1"/>
          </p:nvPr>
        </p:nvSpPr>
        <p:spPr>
          <a:xfrm>
            <a:off x="923925" y="792163"/>
            <a:ext cx="7772400" cy="1046162"/>
          </a:xfrm>
          <a:noFill/>
          <a:ln/>
        </p:spPr>
        <p:txBody>
          <a:bodyPr lIns="90488" tIns="44450" rIns="90488" bIns="44450"/>
          <a:lstStyle/>
          <a:p>
            <a:pPr>
              <a:buFont typeface="Wingdings" pitchFamily="2" charset="2"/>
              <a:buNone/>
            </a:pPr>
            <a:r>
              <a:rPr lang="en-US">
                <a:solidFill>
                  <a:schemeClr val="accent1"/>
                </a:solidFill>
              </a:rPr>
              <a:t>Example:</a:t>
            </a:r>
            <a:r>
              <a:rPr lang="en-US"/>
              <a:t> Risk-Return Trade-off</a:t>
            </a:r>
          </a:p>
          <a:p>
            <a:pPr lvl="1">
              <a:buFontTx/>
              <a:buNone/>
            </a:pPr>
            <a:r>
              <a:rPr lang="en-US"/>
              <a:t>Compare the 2 following companies</a:t>
            </a:r>
          </a:p>
        </p:txBody>
      </p:sp>
      <p:sp>
        <p:nvSpPr>
          <p:cNvPr id="15418" name="Line 58"/>
          <p:cNvSpPr>
            <a:spLocks noChangeShapeType="1"/>
          </p:cNvSpPr>
          <p:nvPr/>
        </p:nvSpPr>
        <p:spPr bwMode="auto">
          <a:xfrm>
            <a:off x="3063875" y="4868863"/>
            <a:ext cx="420688" cy="0"/>
          </a:xfrm>
          <a:prstGeom prst="line">
            <a:avLst/>
          </a:prstGeom>
          <a:noFill/>
          <a:ln w="12700">
            <a:solidFill>
              <a:schemeClr val="bg2"/>
            </a:solidFill>
            <a:round/>
            <a:headEnd type="none" w="sm" len="sm"/>
            <a:tailEnd type="none" w="sm" len="sm"/>
          </a:ln>
          <a:effectLst/>
        </p:spPr>
        <p:txBody>
          <a:bodyPr wrap="none"/>
          <a:lstStyle/>
          <a:p>
            <a:endParaRPr lang="en-US"/>
          </a:p>
        </p:txBody>
      </p:sp>
      <p:sp>
        <p:nvSpPr>
          <p:cNvPr id="15419" name="Line 59"/>
          <p:cNvSpPr>
            <a:spLocks noChangeShapeType="1"/>
          </p:cNvSpPr>
          <p:nvPr/>
        </p:nvSpPr>
        <p:spPr bwMode="auto">
          <a:xfrm>
            <a:off x="3051175" y="5389563"/>
            <a:ext cx="420688" cy="0"/>
          </a:xfrm>
          <a:prstGeom prst="line">
            <a:avLst/>
          </a:prstGeom>
          <a:noFill/>
          <a:ln w="12700">
            <a:solidFill>
              <a:schemeClr val="bg2"/>
            </a:solidFill>
            <a:round/>
            <a:headEnd type="none" w="sm" len="sm"/>
            <a:tailEnd type="none" w="sm" len="sm"/>
          </a:ln>
          <a:effectLst/>
        </p:spPr>
        <p:txBody>
          <a:bodyPr wrap="none"/>
          <a:lstStyle/>
          <a:p>
            <a:endParaRPr lang="en-US"/>
          </a:p>
        </p:txBody>
      </p:sp>
      <p:sp>
        <p:nvSpPr>
          <p:cNvPr id="15421" name="Line 61"/>
          <p:cNvSpPr>
            <a:spLocks noChangeShapeType="1"/>
          </p:cNvSpPr>
          <p:nvPr/>
        </p:nvSpPr>
        <p:spPr bwMode="auto">
          <a:xfrm>
            <a:off x="2890838" y="3213100"/>
            <a:ext cx="568325" cy="0"/>
          </a:xfrm>
          <a:prstGeom prst="line">
            <a:avLst/>
          </a:prstGeom>
          <a:noFill/>
          <a:ln w="12700">
            <a:solidFill>
              <a:schemeClr val="bg2"/>
            </a:solidFill>
            <a:round/>
            <a:headEnd type="none" w="sm" len="sm"/>
            <a:tailEnd type="none" w="sm" len="sm"/>
          </a:ln>
          <a:effectLst/>
        </p:spPr>
        <p:txBody>
          <a:bodyPr wrap="none"/>
          <a:lstStyle/>
          <a:p>
            <a:endParaRPr lang="en-US"/>
          </a:p>
        </p:txBody>
      </p:sp>
      <p:sp>
        <p:nvSpPr>
          <p:cNvPr id="15422" name="Line 62"/>
          <p:cNvSpPr>
            <a:spLocks noChangeShapeType="1"/>
          </p:cNvSpPr>
          <p:nvPr/>
        </p:nvSpPr>
        <p:spPr bwMode="auto">
          <a:xfrm>
            <a:off x="7189788" y="3187700"/>
            <a:ext cx="642937" cy="0"/>
          </a:xfrm>
          <a:prstGeom prst="line">
            <a:avLst/>
          </a:prstGeom>
          <a:noFill/>
          <a:ln w="12700">
            <a:solidFill>
              <a:schemeClr val="bg2"/>
            </a:solidFill>
            <a:round/>
            <a:headEnd type="none" w="sm" len="sm"/>
            <a:tailEnd type="none" w="sm" len="sm"/>
          </a:ln>
          <a:effectLst/>
        </p:spPr>
        <p:txBody>
          <a:bodyPr wrap="none"/>
          <a:lstStyle/>
          <a:p>
            <a:endParaRPr lang="en-US"/>
          </a:p>
        </p:txBody>
      </p:sp>
      <p:grpSp>
        <p:nvGrpSpPr>
          <p:cNvPr id="15427" name="Group 67"/>
          <p:cNvGrpSpPr>
            <a:grpSpLocks/>
          </p:cNvGrpSpPr>
          <p:nvPr/>
        </p:nvGrpSpPr>
        <p:grpSpPr bwMode="auto">
          <a:xfrm>
            <a:off x="6819900" y="5632450"/>
            <a:ext cx="1992313" cy="430213"/>
            <a:chOff x="4296" y="3548"/>
            <a:chExt cx="1255" cy="271"/>
          </a:xfrm>
        </p:grpSpPr>
        <p:sp>
          <p:nvSpPr>
            <p:cNvPr id="15424" name="Text Box 64"/>
            <p:cNvSpPr txBox="1">
              <a:spLocks noChangeArrowheads="1"/>
            </p:cNvSpPr>
            <p:nvPr/>
          </p:nvSpPr>
          <p:spPr bwMode="auto">
            <a:xfrm>
              <a:off x="4296" y="3569"/>
              <a:ext cx="191" cy="250"/>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n-US" sz="2000">
                  <a:latin typeface="Arial" charset="0"/>
                </a:rPr>
                <a:t>=</a:t>
              </a:r>
            </a:p>
          </p:txBody>
        </p:sp>
        <p:sp>
          <p:nvSpPr>
            <p:cNvPr id="15425" name="Text Box 65"/>
            <p:cNvSpPr txBox="1">
              <a:spLocks noChangeArrowheads="1"/>
            </p:cNvSpPr>
            <p:nvPr/>
          </p:nvSpPr>
          <p:spPr bwMode="auto">
            <a:xfrm>
              <a:off x="4450" y="3548"/>
              <a:ext cx="1101" cy="250"/>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n-US" sz="2000">
                  <a:latin typeface="Arial" charset="0"/>
                </a:rPr>
                <a:t>.09 = 9%</a:t>
              </a:r>
            </a:p>
          </p:txBody>
        </p:sp>
      </p:grpSp>
      <p:sp>
        <p:nvSpPr>
          <p:cNvPr id="15426" name="Rectangle 66"/>
          <p:cNvSpPr>
            <a:spLocks noChangeArrowheads="1"/>
          </p:cNvSpPr>
          <p:nvPr/>
        </p:nvSpPr>
        <p:spPr bwMode="auto">
          <a:xfrm>
            <a:off x="3011488" y="6234113"/>
            <a:ext cx="544512" cy="255587"/>
          </a:xfrm>
          <a:prstGeom prst="rect">
            <a:avLst/>
          </a:prstGeom>
          <a:noFill/>
          <a:ln w="19050">
            <a:solidFill>
              <a:srgbClr val="FF0000"/>
            </a:solidFill>
            <a:miter lim="800000"/>
            <a:headEnd/>
            <a:tailEnd/>
          </a:ln>
          <a:effectLst/>
        </p:spPr>
        <p:txBody>
          <a:bodyPr wrap="none" anchor="ctr"/>
          <a:lstStyle/>
          <a:p>
            <a:endParaRPr lang="en-US"/>
          </a:p>
        </p:txBody>
      </p:sp>
      <p:sp>
        <p:nvSpPr>
          <p:cNvPr id="15428" name="Text Box 68"/>
          <p:cNvSpPr txBox="1">
            <a:spLocks noChangeArrowheads="1"/>
          </p:cNvSpPr>
          <p:nvPr/>
        </p:nvSpPr>
        <p:spPr bwMode="auto">
          <a:xfrm>
            <a:off x="260350" y="6178550"/>
            <a:ext cx="3895725" cy="366713"/>
          </a:xfrm>
          <a:prstGeom prst="rect">
            <a:avLst/>
          </a:prstGeom>
          <a:noFill/>
          <a:ln w="12700">
            <a:noFill/>
            <a:miter lim="800000"/>
            <a:headEnd type="none" w="sm" len="sm"/>
            <a:tailEnd type="none" w="sm" len="sm"/>
          </a:ln>
          <a:effectLst/>
        </p:spPr>
        <p:txBody>
          <a:bodyPr>
            <a:spAutoFit/>
          </a:bodyPr>
          <a:lstStyle/>
          <a:p>
            <a:pPr eaLnBrk="1" hangingPunct="1"/>
            <a:r>
              <a:rPr lang="en-US">
                <a:solidFill>
                  <a:schemeClr val="bg2"/>
                </a:solidFill>
                <a:latin typeface="Arial" charset="0"/>
              </a:rPr>
              <a:t>ROA			 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387"/>
                                        </p:tgtEl>
                                        <p:attrNameLst>
                                          <p:attrName>style.visibility</p:attrName>
                                        </p:attrNameLst>
                                      </p:cBhvr>
                                      <p:to>
                                        <p:strVal val="visible"/>
                                      </p:to>
                                    </p:set>
                                    <p:animEffect transition="in" filter="wipe(left)">
                                      <p:cBhvr>
                                        <p:cTn id="7" dur="500"/>
                                        <p:tgtEl>
                                          <p:spTgt spid="1538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79"/>
                                        </p:tgtEl>
                                        <p:attrNameLst>
                                          <p:attrName>style.visibility</p:attrName>
                                        </p:attrNameLst>
                                      </p:cBhvr>
                                      <p:to>
                                        <p:strVal val="visible"/>
                                      </p:to>
                                    </p:set>
                                    <p:animEffect transition="in" filter="dissolve">
                                      <p:cBhvr>
                                        <p:cTn id="12" dur="500"/>
                                        <p:tgtEl>
                                          <p:spTgt spid="15379"/>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5378"/>
                                        </p:tgtEl>
                                        <p:attrNameLst>
                                          <p:attrName>style.visibility</p:attrName>
                                        </p:attrNameLst>
                                      </p:cBhvr>
                                      <p:to>
                                        <p:strVal val="visible"/>
                                      </p:to>
                                    </p:set>
                                    <p:animEffect transition="in" filter="dissolve">
                                      <p:cBhvr>
                                        <p:cTn id="16" dur="500"/>
                                        <p:tgtEl>
                                          <p:spTgt spid="15378"/>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15388"/>
                                        </p:tgtEl>
                                        <p:attrNameLst>
                                          <p:attrName>style.visibility</p:attrName>
                                        </p:attrNameLst>
                                      </p:cBhvr>
                                      <p:to>
                                        <p:strVal val="visible"/>
                                      </p:to>
                                    </p:set>
                                    <p:animEffect transition="in" filter="wipe(left)">
                                      <p:cBhvr>
                                        <p:cTn id="20" dur="1000"/>
                                        <p:tgtEl>
                                          <p:spTgt spid="15388"/>
                                        </p:tgtEl>
                                      </p:cBhvr>
                                    </p:animEffect>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nodeType="clickEffect">
                                  <p:stCondLst>
                                    <p:cond delay="0"/>
                                  </p:stCondLst>
                                  <p:childTnLst>
                                    <p:set>
                                      <p:cBhvr>
                                        <p:cTn id="24" dur="1" fill="hold">
                                          <p:stCondLst>
                                            <p:cond delay="0"/>
                                          </p:stCondLst>
                                        </p:cTn>
                                        <p:tgtEl>
                                          <p:spTgt spid="15427"/>
                                        </p:tgtEl>
                                        <p:attrNameLst>
                                          <p:attrName>style.visibility</p:attrName>
                                        </p:attrNameLst>
                                      </p:cBhvr>
                                      <p:to>
                                        <p:strVal val="visible"/>
                                      </p:to>
                                    </p:set>
                                    <p:anim calcmode="lin" valueType="num">
                                      <p:cBhvr>
                                        <p:cTn id="25" dur="500" fill="hold"/>
                                        <p:tgtEl>
                                          <p:spTgt spid="15427"/>
                                        </p:tgtEl>
                                        <p:attrNameLst>
                                          <p:attrName>ppt_x</p:attrName>
                                        </p:attrNameLst>
                                      </p:cBhvr>
                                      <p:tavLst>
                                        <p:tav tm="0">
                                          <p:val>
                                            <p:strVal val="#ppt_x-.2"/>
                                          </p:val>
                                        </p:tav>
                                        <p:tav tm="100000">
                                          <p:val>
                                            <p:strVal val="#ppt_x"/>
                                          </p:val>
                                        </p:tav>
                                      </p:tavLst>
                                    </p:anim>
                                    <p:anim calcmode="lin" valueType="num">
                                      <p:cBhvr>
                                        <p:cTn id="26" dur="500" fill="hold"/>
                                        <p:tgtEl>
                                          <p:spTgt spid="15427"/>
                                        </p:tgtEl>
                                        <p:attrNameLst>
                                          <p:attrName>ppt_y</p:attrName>
                                        </p:attrNameLst>
                                      </p:cBhvr>
                                      <p:tavLst>
                                        <p:tav tm="0">
                                          <p:val>
                                            <p:strVal val="#ppt_y"/>
                                          </p:val>
                                        </p:tav>
                                        <p:tav tm="100000">
                                          <p:val>
                                            <p:strVal val="#ppt_y"/>
                                          </p:val>
                                        </p:tav>
                                      </p:tavLst>
                                    </p:anim>
                                    <p:animEffect transition="in" filter="wipe(right)" prLst="gradientSize: 0.1">
                                      <p:cBhvr>
                                        <p:cTn id="27" dur="500"/>
                                        <p:tgtEl>
                                          <p:spTgt spid="15427"/>
                                        </p:tgtEl>
                                      </p:cBhvr>
                                    </p:animEffect>
                                  </p:childTnLst>
                                </p:cTn>
                              </p:par>
                            </p:childTnLst>
                          </p:cTn>
                        </p:par>
                        <p:par>
                          <p:cTn id="28" fill="hold">
                            <p:stCondLst>
                              <p:cond delay="500"/>
                            </p:stCondLst>
                            <p:childTnLst>
                              <p:par>
                                <p:cTn id="29" presetID="54" presetClass="entr" presetSubtype="0" accel="100000" fill="hold" grpId="0" nodeType="afterEffect">
                                  <p:stCondLst>
                                    <p:cond delay="0"/>
                                  </p:stCondLst>
                                  <p:childTnLst>
                                    <p:set>
                                      <p:cBhvr>
                                        <p:cTn id="30" dur="1" fill="hold">
                                          <p:stCondLst>
                                            <p:cond delay="0"/>
                                          </p:stCondLst>
                                        </p:cTn>
                                        <p:tgtEl>
                                          <p:spTgt spid="15428"/>
                                        </p:tgtEl>
                                        <p:attrNameLst>
                                          <p:attrName>style.visibility</p:attrName>
                                        </p:attrNameLst>
                                      </p:cBhvr>
                                      <p:to>
                                        <p:strVal val="visible"/>
                                      </p:to>
                                    </p:set>
                                    <p:anim calcmode="lin" valueType="num">
                                      <p:cBhvr>
                                        <p:cTn id="31" dur="1000" fill="hold"/>
                                        <p:tgtEl>
                                          <p:spTgt spid="15428"/>
                                        </p:tgtEl>
                                        <p:attrNameLst>
                                          <p:attrName>ppt_w</p:attrName>
                                        </p:attrNameLst>
                                      </p:cBhvr>
                                      <p:tavLst>
                                        <p:tav tm="0">
                                          <p:val>
                                            <p:strVal val="#ppt_w*0.05"/>
                                          </p:val>
                                        </p:tav>
                                        <p:tav tm="100000">
                                          <p:val>
                                            <p:strVal val="#ppt_w"/>
                                          </p:val>
                                        </p:tav>
                                      </p:tavLst>
                                    </p:anim>
                                    <p:anim calcmode="lin" valueType="num">
                                      <p:cBhvr>
                                        <p:cTn id="32" dur="1000" fill="hold"/>
                                        <p:tgtEl>
                                          <p:spTgt spid="15428"/>
                                        </p:tgtEl>
                                        <p:attrNameLst>
                                          <p:attrName>ppt_h</p:attrName>
                                        </p:attrNameLst>
                                      </p:cBhvr>
                                      <p:tavLst>
                                        <p:tav tm="0">
                                          <p:val>
                                            <p:strVal val="#ppt_h"/>
                                          </p:val>
                                        </p:tav>
                                        <p:tav tm="100000">
                                          <p:val>
                                            <p:strVal val="#ppt_h"/>
                                          </p:val>
                                        </p:tav>
                                      </p:tavLst>
                                    </p:anim>
                                    <p:anim calcmode="lin" valueType="num">
                                      <p:cBhvr>
                                        <p:cTn id="33" dur="1000" fill="hold"/>
                                        <p:tgtEl>
                                          <p:spTgt spid="15428"/>
                                        </p:tgtEl>
                                        <p:attrNameLst>
                                          <p:attrName>ppt_x</p:attrName>
                                        </p:attrNameLst>
                                      </p:cBhvr>
                                      <p:tavLst>
                                        <p:tav tm="0">
                                          <p:val>
                                            <p:strVal val="#ppt_x-.2"/>
                                          </p:val>
                                        </p:tav>
                                        <p:tav tm="100000">
                                          <p:val>
                                            <p:strVal val="#ppt_x"/>
                                          </p:val>
                                        </p:tav>
                                      </p:tavLst>
                                    </p:anim>
                                    <p:anim calcmode="lin" valueType="num">
                                      <p:cBhvr>
                                        <p:cTn id="34" dur="1000" fill="hold"/>
                                        <p:tgtEl>
                                          <p:spTgt spid="15428"/>
                                        </p:tgtEl>
                                        <p:attrNameLst>
                                          <p:attrName>ppt_y</p:attrName>
                                        </p:attrNameLst>
                                      </p:cBhvr>
                                      <p:tavLst>
                                        <p:tav tm="0">
                                          <p:val>
                                            <p:strVal val="#ppt_y"/>
                                          </p:val>
                                        </p:tav>
                                        <p:tav tm="100000">
                                          <p:val>
                                            <p:strVal val="#ppt_y"/>
                                          </p:val>
                                        </p:tav>
                                      </p:tavLst>
                                    </p:anim>
                                    <p:animEffect transition="in" filter="fade">
                                      <p:cBhvr>
                                        <p:cTn id="35" dur="1000"/>
                                        <p:tgtEl>
                                          <p:spTgt spid="15428"/>
                                        </p:tgtEl>
                                      </p:cBhvr>
                                    </p:animEffect>
                                  </p:childTnLst>
                                </p:cTn>
                              </p:par>
                            </p:childTnLst>
                          </p:cTn>
                        </p:par>
                        <p:par>
                          <p:cTn id="36" fill="hold">
                            <p:stCondLst>
                              <p:cond delay="1500"/>
                            </p:stCondLst>
                            <p:childTnLst>
                              <p:par>
                                <p:cTn id="37" presetID="9" presetClass="entr" presetSubtype="0" fill="hold" grpId="0" nodeType="afterEffect">
                                  <p:stCondLst>
                                    <p:cond delay="0"/>
                                  </p:stCondLst>
                                  <p:childTnLst>
                                    <p:set>
                                      <p:cBhvr>
                                        <p:cTn id="38" dur="1" fill="hold">
                                          <p:stCondLst>
                                            <p:cond delay="0"/>
                                          </p:stCondLst>
                                        </p:cTn>
                                        <p:tgtEl>
                                          <p:spTgt spid="15426"/>
                                        </p:tgtEl>
                                        <p:attrNameLst>
                                          <p:attrName>style.visibility</p:attrName>
                                        </p:attrNameLst>
                                      </p:cBhvr>
                                      <p:to>
                                        <p:strVal val="visible"/>
                                      </p:to>
                                    </p:set>
                                    <p:animEffect transition="in" filter="dissolve">
                                      <p:cBhvr>
                                        <p:cTn id="39" dur="500"/>
                                        <p:tgtEl>
                                          <p:spTgt spid="15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8" grpId="0" animBg="1"/>
      <p:bldP spid="15379" grpId="0" animBg="1"/>
      <p:bldP spid="15426" grpId="0" animBg="1"/>
      <p:bldP spid="1542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7D98BB1A-2549-4580-A26B-18A0A489B74B}" type="slidenum">
              <a:rPr lang="en-US"/>
              <a:pPr/>
              <a:t>60</a:t>
            </a:fld>
            <a:endParaRPr lang="en-US"/>
          </a:p>
        </p:txBody>
      </p:sp>
      <p:grpSp>
        <p:nvGrpSpPr>
          <p:cNvPr id="2" name="Group 19"/>
          <p:cNvGrpSpPr>
            <a:grpSpLocks/>
          </p:cNvGrpSpPr>
          <p:nvPr/>
        </p:nvGrpSpPr>
        <p:grpSpPr bwMode="auto">
          <a:xfrm>
            <a:off x="668338" y="1292225"/>
            <a:ext cx="7899400" cy="3624263"/>
            <a:chOff x="421" y="814"/>
            <a:chExt cx="4976" cy="2283"/>
          </a:xfrm>
        </p:grpSpPr>
        <p:sp>
          <p:nvSpPr>
            <p:cNvPr id="43024" name="Rectangle 20"/>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44053" name="Rectangle 21"/>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43026" name="Rectangle 22"/>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43012"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28,000	25,000	25,000</a:t>
            </a:r>
          </a:p>
          <a:p>
            <a:pPr>
              <a:tabLst>
                <a:tab pos="2066925" algn="r"/>
                <a:tab pos="3368675" algn="r"/>
                <a:tab pos="4738688" algn="r"/>
                <a:tab pos="6064250" algn="r"/>
                <a:tab pos="7318375" algn="r"/>
              </a:tabLst>
            </a:pPr>
            <a:r>
              <a:rPr lang="en-US" sz="2000">
                <a:solidFill>
                  <a:srgbClr val="000000"/>
                </a:solidFill>
                <a:latin typeface="Arial" charset="0"/>
              </a:rPr>
              <a:t>Ending Cash (No Borrow)		(56,500)	69,000	92,000</a:t>
            </a:r>
          </a:p>
          <a:p>
            <a:pPr>
              <a:tabLst>
                <a:tab pos="2066925" algn="r"/>
                <a:tab pos="3368675" algn="r"/>
                <a:tab pos="4738688" algn="r"/>
                <a:tab pos="6064250" algn="r"/>
                <a:tab pos="7318375" algn="r"/>
              </a:tabLst>
            </a:pPr>
            <a:r>
              <a:rPr lang="en-US" sz="2000">
                <a:solidFill>
                  <a:srgbClr val="000000"/>
                </a:solidFill>
                <a:latin typeface="Arial" charset="0"/>
              </a:rPr>
              <a:t>Needed (Borrowing)		81,500	0	0</a:t>
            </a:r>
          </a:p>
          <a:p>
            <a:pPr>
              <a:tabLst>
                <a:tab pos="2066925" algn="r"/>
                <a:tab pos="3368675" algn="r"/>
                <a:tab pos="4738688" algn="r"/>
                <a:tab pos="6064250" algn="r"/>
                <a:tab pos="7318375" algn="r"/>
              </a:tabLst>
            </a:pPr>
            <a:r>
              <a:rPr lang="en-US" sz="2000">
                <a:solidFill>
                  <a:srgbClr val="000000"/>
                </a:solidFill>
                <a:latin typeface="Arial" charset="0"/>
              </a:rPr>
              <a:t>Loan Repayment			0	43,592	</a:t>
            </a:r>
          </a:p>
          <a:p>
            <a:pPr>
              <a:tabLst>
                <a:tab pos="2066925" algn="r"/>
                <a:tab pos="3368675" algn="r"/>
                <a:tab pos="4738688" algn="r"/>
                <a:tab pos="6064250" algn="r"/>
                <a:tab pos="7318375" algn="r"/>
              </a:tabLst>
            </a:pPr>
            <a:r>
              <a:rPr lang="en-US" sz="2000">
                <a:solidFill>
                  <a:srgbClr val="000000"/>
                </a:solidFill>
                <a:latin typeface="Arial" charset="0"/>
              </a:rPr>
              <a:t>Interest Cost			0	408	</a:t>
            </a:r>
          </a:p>
          <a:p>
            <a:pPr>
              <a:tabLst>
                <a:tab pos="2066925" algn="r"/>
                <a:tab pos="3368675" algn="r"/>
                <a:tab pos="4738688" algn="r"/>
                <a:tab pos="6064250" algn="r"/>
                <a:tab pos="7318375" algn="r"/>
              </a:tabLst>
            </a:pPr>
            <a:r>
              <a:rPr lang="en-US" sz="2000">
                <a:solidFill>
                  <a:srgbClr val="000000"/>
                </a:solidFill>
                <a:latin typeface="Arial" charset="0"/>
              </a:rPr>
              <a:t>Ending Cash Balance		25,000	25,000	</a:t>
            </a:r>
          </a:p>
          <a:p>
            <a:pPr>
              <a:tabLst>
                <a:tab pos="2066925" algn="r"/>
                <a:tab pos="3368675" algn="r"/>
                <a:tab pos="4738688" algn="r"/>
                <a:tab pos="6064250" algn="r"/>
                <a:tab pos="7318375" algn="r"/>
              </a:tabLst>
            </a:pPr>
            <a:r>
              <a:rPr lang="en-US" sz="2000">
                <a:solidFill>
                  <a:srgbClr val="000000"/>
                </a:solidFill>
                <a:latin typeface="Arial" charset="0"/>
              </a:rPr>
              <a:t>Cumulative Borrowing		81,500	37,908	</a:t>
            </a:r>
          </a:p>
        </p:txBody>
      </p:sp>
      <p:sp>
        <p:nvSpPr>
          <p:cNvPr id="44044" name="Rectangle 12"/>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43014" name="Line 14"/>
          <p:cNvSpPr>
            <a:spLocks noChangeShapeType="1"/>
          </p:cNvSpPr>
          <p:nvPr/>
        </p:nvSpPr>
        <p:spPr bwMode="auto">
          <a:xfrm>
            <a:off x="4800600" y="2971800"/>
            <a:ext cx="914400" cy="0"/>
          </a:xfrm>
          <a:prstGeom prst="line">
            <a:avLst/>
          </a:prstGeom>
          <a:noFill/>
          <a:ln w="12700">
            <a:solidFill>
              <a:schemeClr val="bg2"/>
            </a:solidFill>
            <a:round/>
            <a:headEnd/>
            <a:tailEnd/>
          </a:ln>
        </p:spPr>
        <p:txBody>
          <a:bodyPr/>
          <a:lstStyle/>
          <a:p>
            <a:endParaRPr lang="en-US"/>
          </a:p>
        </p:txBody>
      </p:sp>
      <p:sp>
        <p:nvSpPr>
          <p:cNvPr id="43015" name="Line 15"/>
          <p:cNvSpPr>
            <a:spLocks noChangeShapeType="1"/>
          </p:cNvSpPr>
          <p:nvPr/>
        </p:nvSpPr>
        <p:spPr bwMode="auto">
          <a:xfrm>
            <a:off x="6248400" y="2971800"/>
            <a:ext cx="838200" cy="0"/>
          </a:xfrm>
          <a:prstGeom prst="line">
            <a:avLst/>
          </a:prstGeom>
          <a:noFill/>
          <a:ln w="12700">
            <a:solidFill>
              <a:schemeClr val="bg2"/>
            </a:solidFill>
            <a:round/>
            <a:headEnd/>
            <a:tailEnd/>
          </a:ln>
        </p:spPr>
        <p:txBody>
          <a:bodyPr/>
          <a:lstStyle/>
          <a:p>
            <a:endParaRPr lang="en-US"/>
          </a:p>
        </p:txBody>
      </p:sp>
      <p:sp>
        <p:nvSpPr>
          <p:cNvPr id="43016" name="Line 16"/>
          <p:cNvSpPr>
            <a:spLocks noChangeShapeType="1"/>
          </p:cNvSpPr>
          <p:nvPr/>
        </p:nvSpPr>
        <p:spPr bwMode="auto">
          <a:xfrm>
            <a:off x="7467600" y="2971800"/>
            <a:ext cx="838200" cy="0"/>
          </a:xfrm>
          <a:prstGeom prst="line">
            <a:avLst/>
          </a:prstGeom>
          <a:noFill/>
          <a:ln w="12700">
            <a:solidFill>
              <a:schemeClr val="bg2"/>
            </a:solidFill>
            <a:round/>
            <a:headEnd/>
            <a:tailEnd/>
          </a:ln>
        </p:spPr>
        <p:txBody>
          <a:bodyPr/>
          <a:lstStyle/>
          <a:p>
            <a:endParaRPr lang="en-US"/>
          </a:p>
        </p:txBody>
      </p:sp>
      <p:sp>
        <p:nvSpPr>
          <p:cNvPr id="43017" name="Rectangle 24"/>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
        <p:nvSpPr>
          <p:cNvPr id="44041" name="Line 9"/>
          <p:cNvSpPr>
            <a:spLocks noChangeShapeType="1"/>
          </p:cNvSpPr>
          <p:nvPr/>
        </p:nvSpPr>
        <p:spPr bwMode="auto">
          <a:xfrm flipV="1">
            <a:off x="6762750" y="4095750"/>
            <a:ext cx="1047750" cy="1239838"/>
          </a:xfrm>
          <a:prstGeom prst="line">
            <a:avLst/>
          </a:prstGeom>
          <a:noFill/>
          <a:ln w="50800">
            <a:solidFill>
              <a:srgbClr val="FF0000"/>
            </a:solidFill>
            <a:round/>
            <a:headEnd/>
            <a:tailEnd type="triangle" w="med" len="med"/>
          </a:ln>
        </p:spPr>
        <p:txBody>
          <a:bodyPr wrap="none" anchor="ctr"/>
          <a:lstStyle/>
          <a:p>
            <a:endParaRPr lang="en-US"/>
          </a:p>
        </p:txBody>
      </p:sp>
      <p:grpSp>
        <p:nvGrpSpPr>
          <p:cNvPr id="3" name="Group 17"/>
          <p:cNvGrpSpPr>
            <a:grpSpLocks/>
          </p:cNvGrpSpPr>
          <p:nvPr/>
        </p:nvGrpSpPr>
        <p:grpSpPr bwMode="auto">
          <a:xfrm>
            <a:off x="3789363" y="5251450"/>
            <a:ext cx="3044825" cy="1104900"/>
            <a:chOff x="2613" y="3398"/>
            <a:chExt cx="1918" cy="696"/>
          </a:xfrm>
        </p:grpSpPr>
        <p:sp>
          <p:nvSpPr>
            <p:cNvPr id="44040" name="Rectangle 8"/>
            <p:cNvSpPr>
              <a:spLocks noChangeArrowheads="1"/>
            </p:cNvSpPr>
            <p:nvPr/>
          </p:nvSpPr>
          <p:spPr bwMode="auto">
            <a:xfrm>
              <a:off x="2615" y="3398"/>
              <a:ext cx="1916" cy="440"/>
            </a:xfrm>
            <a:prstGeom prst="rect">
              <a:avLst/>
            </a:prstGeom>
            <a:solidFill>
              <a:schemeClr val="bg1"/>
            </a:solidFill>
            <a:ln w="12700">
              <a:noFill/>
              <a:miter lim="800000"/>
              <a:headEnd/>
              <a:tailEnd/>
            </a:ln>
            <a:effectLst>
              <a:outerShdw dist="107763" dir="2700000" algn="ctr" rotWithShape="0">
                <a:srgbClr val="000000"/>
              </a:outerShdw>
            </a:effectLst>
          </p:spPr>
          <p:txBody>
            <a:bodyPr lIns="90488" tIns="44450" rIns="90488" bIns="44450">
              <a:spAutoFit/>
            </a:bodyPr>
            <a:lstStyle/>
            <a:p>
              <a:pPr>
                <a:defRPr/>
              </a:pPr>
              <a:r>
                <a:rPr lang="en-US" sz="2000">
                  <a:latin typeface="Arial" charset="0"/>
                </a:rPr>
                <a:t>Interest Incurred on Prior</a:t>
              </a:r>
            </a:p>
            <a:p>
              <a:pPr>
                <a:defRPr/>
              </a:pPr>
              <a:r>
                <a:rPr lang="en-US" sz="2000">
                  <a:latin typeface="Arial" charset="0"/>
                </a:rPr>
                <a:t>Month Borrowing</a:t>
              </a:r>
            </a:p>
          </p:txBody>
        </p:sp>
        <p:sp>
          <p:nvSpPr>
            <p:cNvPr id="44042" name="Rectangle 10"/>
            <p:cNvSpPr>
              <a:spLocks noChangeArrowheads="1"/>
            </p:cNvSpPr>
            <p:nvPr/>
          </p:nvSpPr>
          <p:spPr bwMode="auto">
            <a:xfrm>
              <a:off x="2613" y="3788"/>
              <a:ext cx="1915" cy="293"/>
            </a:xfrm>
            <a:prstGeom prst="rect">
              <a:avLst/>
            </a:prstGeom>
            <a:solidFill>
              <a:schemeClr val="accent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43023" name="Rectangle 11"/>
            <p:cNvSpPr>
              <a:spLocks noChangeArrowheads="1"/>
            </p:cNvSpPr>
            <p:nvPr/>
          </p:nvSpPr>
          <p:spPr bwMode="auto">
            <a:xfrm>
              <a:off x="2742" y="3808"/>
              <a:ext cx="1278" cy="286"/>
            </a:xfrm>
            <a:prstGeom prst="rect">
              <a:avLst/>
            </a:prstGeom>
            <a:noFill/>
            <a:ln w="12700">
              <a:noFill/>
              <a:miter lim="800000"/>
              <a:headEnd/>
              <a:tailEnd/>
            </a:ln>
          </p:spPr>
          <p:txBody>
            <a:bodyPr wrap="none" lIns="90488" tIns="44450" rIns="90488" bIns="44450">
              <a:spAutoFit/>
            </a:bodyPr>
            <a:lstStyle/>
            <a:p>
              <a:r>
                <a:rPr lang="en-US" sz="2400">
                  <a:solidFill>
                    <a:srgbClr val="000000"/>
                  </a:solidFill>
                  <a:latin typeface="Arial" charset="0"/>
                </a:rPr>
                <a:t>37,908 x .005</a:t>
              </a:r>
            </a:p>
          </p:txBody>
        </p:sp>
      </p:grpSp>
      <p:sp>
        <p:nvSpPr>
          <p:cNvPr id="44057" name="Text Box 25"/>
          <p:cNvSpPr txBox="1">
            <a:spLocks noChangeArrowheads="1"/>
          </p:cNvSpPr>
          <p:nvPr/>
        </p:nvSpPr>
        <p:spPr bwMode="auto">
          <a:xfrm>
            <a:off x="7770813" y="3851275"/>
            <a:ext cx="677862" cy="396875"/>
          </a:xfrm>
          <a:prstGeom prst="rect">
            <a:avLst/>
          </a:prstGeom>
          <a:noFill/>
          <a:ln w="9525">
            <a:noFill/>
            <a:miter lim="800000"/>
            <a:headEnd/>
            <a:tailEnd/>
          </a:ln>
        </p:spPr>
        <p:txBody>
          <a:bodyPr>
            <a:spAutoFit/>
          </a:bodyPr>
          <a:lstStyle/>
          <a:p>
            <a:pPr eaLnBrk="1" hangingPunct="1">
              <a:spcBef>
                <a:spcPct val="50000"/>
              </a:spcBef>
            </a:pPr>
            <a:r>
              <a:rPr lang="en-US" sz="2000">
                <a:solidFill>
                  <a:srgbClr val="000000"/>
                </a:solidFill>
                <a:latin typeface="Arial" charset="0"/>
              </a:rPr>
              <a:t>190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4041"/>
                                        </p:tgtEl>
                                        <p:attrNameLst>
                                          <p:attrName>style.visibility</p:attrName>
                                        </p:attrNameLst>
                                      </p:cBhvr>
                                      <p:to>
                                        <p:strVal val="visible"/>
                                      </p:to>
                                    </p:set>
                                    <p:animEffect transition="in" filter="wipe(down)">
                                      <p:cBhvr>
                                        <p:cTn id="11" dur="500"/>
                                        <p:tgtEl>
                                          <p:spTgt spid="44041"/>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44057"/>
                                        </p:tgtEl>
                                        <p:attrNameLst>
                                          <p:attrName>style.visibility</p:attrName>
                                        </p:attrNameLst>
                                      </p:cBhvr>
                                      <p:to>
                                        <p:strVal val="visible"/>
                                      </p:to>
                                    </p:set>
                                    <p:animEffect transition="in" filter="dissolve">
                                      <p:cBhvr>
                                        <p:cTn id="15" dur="500"/>
                                        <p:tgtEl>
                                          <p:spTgt spid="44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1" grpId="0" animBg="1"/>
      <p:bldP spid="44057"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fld id="{F111C9D7-8DE5-4CFD-BD65-FE3A426FFB01}" type="slidenum">
              <a:rPr lang="en-US"/>
              <a:pPr/>
              <a:t>61</a:t>
            </a:fld>
            <a:endParaRPr lang="en-US"/>
          </a:p>
        </p:txBody>
      </p:sp>
      <p:grpSp>
        <p:nvGrpSpPr>
          <p:cNvPr id="2" name="Group 16"/>
          <p:cNvGrpSpPr>
            <a:grpSpLocks/>
          </p:cNvGrpSpPr>
          <p:nvPr/>
        </p:nvGrpSpPr>
        <p:grpSpPr bwMode="auto">
          <a:xfrm>
            <a:off x="668338" y="1292225"/>
            <a:ext cx="7899400" cy="3624263"/>
            <a:chOff x="421" y="814"/>
            <a:chExt cx="4976" cy="2283"/>
          </a:xfrm>
        </p:grpSpPr>
        <p:sp>
          <p:nvSpPr>
            <p:cNvPr id="44045" name="Rectangle 17"/>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45074" name="Rectangle 18"/>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44047" name="Rectangle 19"/>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44036"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28,000	25,000	25,000</a:t>
            </a:r>
          </a:p>
          <a:p>
            <a:pPr>
              <a:tabLst>
                <a:tab pos="2066925" algn="r"/>
                <a:tab pos="3368675" algn="r"/>
                <a:tab pos="4738688" algn="r"/>
                <a:tab pos="6064250" algn="r"/>
                <a:tab pos="7318375" algn="r"/>
              </a:tabLst>
            </a:pPr>
            <a:r>
              <a:rPr lang="en-US" sz="2000">
                <a:solidFill>
                  <a:srgbClr val="000000"/>
                </a:solidFill>
                <a:latin typeface="Arial" charset="0"/>
              </a:rPr>
              <a:t>Ending Cash (No Borrow)		(56,500)	69,000	92,000</a:t>
            </a:r>
          </a:p>
          <a:p>
            <a:pPr>
              <a:tabLst>
                <a:tab pos="2066925" algn="r"/>
                <a:tab pos="3368675" algn="r"/>
                <a:tab pos="4738688" algn="r"/>
                <a:tab pos="6064250" algn="r"/>
                <a:tab pos="7318375" algn="r"/>
              </a:tabLst>
            </a:pPr>
            <a:r>
              <a:rPr lang="en-US" sz="2000">
                <a:solidFill>
                  <a:srgbClr val="000000"/>
                </a:solidFill>
                <a:latin typeface="Arial" charset="0"/>
              </a:rPr>
              <a:t>Needed (Borrowing)		81,500	0	0</a:t>
            </a:r>
          </a:p>
          <a:p>
            <a:pPr>
              <a:tabLst>
                <a:tab pos="2066925" algn="r"/>
                <a:tab pos="3368675" algn="r"/>
                <a:tab pos="4738688" algn="r"/>
                <a:tab pos="6064250" algn="r"/>
                <a:tab pos="7318375" algn="r"/>
              </a:tabLst>
            </a:pPr>
            <a:r>
              <a:rPr lang="en-US" sz="2000">
                <a:solidFill>
                  <a:srgbClr val="000000"/>
                </a:solidFill>
                <a:latin typeface="Arial" charset="0"/>
              </a:rPr>
              <a:t>Loan Repayment			0	43,592	</a:t>
            </a:r>
          </a:p>
          <a:p>
            <a:pPr>
              <a:tabLst>
                <a:tab pos="2066925" algn="r"/>
                <a:tab pos="3368675" algn="r"/>
                <a:tab pos="4738688" algn="r"/>
                <a:tab pos="6064250" algn="r"/>
                <a:tab pos="7318375" algn="r"/>
              </a:tabLst>
            </a:pPr>
            <a:r>
              <a:rPr lang="en-US" sz="2000">
                <a:solidFill>
                  <a:srgbClr val="000000"/>
                </a:solidFill>
                <a:latin typeface="Arial" charset="0"/>
              </a:rPr>
              <a:t>Interest Cost			0	408	190</a:t>
            </a:r>
          </a:p>
          <a:p>
            <a:pPr>
              <a:tabLst>
                <a:tab pos="2066925" algn="r"/>
                <a:tab pos="3368675" algn="r"/>
                <a:tab pos="4738688" algn="r"/>
                <a:tab pos="6064250" algn="r"/>
                <a:tab pos="7318375" algn="r"/>
              </a:tabLst>
            </a:pPr>
            <a:r>
              <a:rPr lang="en-US" sz="2000">
                <a:solidFill>
                  <a:srgbClr val="000000"/>
                </a:solidFill>
                <a:latin typeface="Arial" charset="0"/>
              </a:rPr>
              <a:t>Ending Cash Balance		25,000	25,000	</a:t>
            </a:r>
          </a:p>
          <a:p>
            <a:pPr>
              <a:tabLst>
                <a:tab pos="2066925" algn="r"/>
                <a:tab pos="3368675" algn="r"/>
                <a:tab pos="4738688" algn="r"/>
                <a:tab pos="6064250" algn="r"/>
                <a:tab pos="7318375" algn="r"/>
              </a:tabLst>
            </a:pPr>
            <a:r>
              <a:rPr lang="en-US" sz="2000">
                <a:solidFill>
                  <a:srgbClr val="000000"/>
                </a:solidFill>
                <a:latin typeface="Arial" charset="0"/>
              </a:rPr>
              <a:t>Cumulative Borrowing		81,500	37,908	</a:t>
            </a:r>
          </a:p>
        </p:txBody>
      </p:sp>
      <p:sp>
        <p:nvSpPr>
          <p:cNvPr id="45066" name="Rectangle 10"/>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44038" name="Line 12"/>
          <p:cNvSpPr>
            <a:spLocks noChangeShapeType="1"/>
          </p:cNvSpPr>
          <p:nvPr/>
        </p:nvSpPr>
        <p:spPr bwMode="auto">
          <a:xfrm>
            <a:off x="4724400" y="2971800"/>
            <a:ext cx="1066800" cy="0"/>
          </a:xfrm>
          <a:prstGeom prst="line">
            <a:avLst/>
          </a:prstGeom>
          <a:noFill/>
          <a:ln w="12700">
            <a:solidFill>
              <a:schemeClr val="bg2"/>
            </a:solidFill>
            <a:round/>
            <a:headEnd/>
            <a:tailEnd/>
          </a:ln>
        </p:spPr>
        <p:txBody>
          <a:bodyPr/>
          <a:lstStyle/>
          <a:p>
            <a:endParaRPr lang="en-US"/>
          </a:p>
        </p:txBody>
      </p:sp>
      <p:sp>
        <p:nvSpPr>
          <p:cNvPr id="44039" name="Line 13"/>
          <p:cNvSpPr>
            <a:spLocks noChangeShapeType="1"/>
          </p:cNvSpPr>
          <p:nvPr/>
        </p:nvSpPr>
        <p:spPr bwMode="auto">
          <a:xfrm>
            <a:off x="6248400" y="2971800"/>
            <a:ext cx="838200" cy="0"/>
          </a:xfrm>
          <a:prstGeom prst="line">
            <a:avLst/>
          </a:prstGeom>
          <a:noFill/>
          <a:ln w="12700">
            <a:solidFill>
              <a:schemeClr val="bg2"/>
            </a:solidFill>
            <a:round/>
            <a:headEnd/>
            <a:tailEnd/>
          </a:ln>
        </p:spPr>
        <p:txBody>
          <a:bodyPr/>
          <a:lstStyle/>
          <a:p>
            <a:endParaRPr lang="en-US"/>
          </a:p>
        </p:txBody>
      </p:sp>
      <p:sp>
        <p:nvSpPr>
          <p:cNvPr id="44040" name="Line 14"/>
          <p:cNvSpPr>
            <a:spLocks noChangeShapeType="1"/>
          </p:cNvSpPr>
          <p:nvPr/>
        </p:nvSpPr>
        <p:spPr bwMode="auto">
          <a:xfrm>
            <a:off x="7467600" y="2971800"/>
            <a:ext cx="838200" cy="0"/>
          </a:xfrm>
          <a:prstGeom prst="line">
            <a:avLst/>
          </a:prstGeom>
          <a:noFill/>
          <a:ln w="12700">
            <a:solidFill>
              <a:schemeClr val="bg2"/>
            </a:solidFill>
            <a:round/>
            <a:headEnd/>
            <a:tailEnd/>
          </a:ln>
        </p:spPr>
        <p:txBody>
          <a:bodyPr/>
          <a:lstStyle/>
          <a:p>
            <a:endParaRPr lang="en-US"/>
          </a:p>
        </p:txBody>
      </p:sp>
      <p:sp>
        <p:nvSpPr>
          <p:cNvPr id="44041" name="Rectangle 21"/>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
        <p:nvSpPr>
          <p:cNvPr id="45065" name="Line 9"/>
          <p:cNvSpPr>
            <a:spLocks noChangeShapeType="1"/>
          </p:cNvSpPr>
          <p:nvPr/>
        </p:nvSpPr>
        <p:spPr bwMode="auto">
          <a:xfrm flipV="1">
            <a:off x="6967538" y="3878263"/>
            <a:ext cx="514350" cy="1341437"/>
          </a:xfrm>
          <a:prstGeom prst="line">
            <a:avLst/>
          </a:prstGeom>
          <a:noFill/>
          <a:ln w="50800">
            <a:solidFill>
              <a:srgbClr val="FF0000"/>
            </a:solidFill>
            <a:round/>
            <a:headEnd/>
            <a:tailEnd type="triangle" w="med" len="med"/>
          </a:ln>
        </p:spPr>
        <p:txBody>
          <a:bodyPr wrap="none" anchor="ctr"/>
          <a:lstStyle/>
          <a:p>
            <a:endParaRPr lang="en-US"/>
          </a:p>
        </p:txBody>
      </p:sp>
      <p:sp>
        <p:nvSpPr>
          <p:cNvPr id="45064" name="Rectangle 8"/>
          <p:cNvSpPr>
            <a:spLocks noChangeArrowheads="1"/>
          </p:cNvSpPr>
          <p:nvPr/>
        </p:nvSpPr>
        <p:spPr bwMode="auto">
          <a:xfrm>
            <a:off x="4643438" y="5151438"/>
            <a:ext cx="3041650" cy="698500"/>
          </a:xfrm>
          <a:prstGeom prst="rect">
            <a:avLst/>
          </a:prstGeom>
          <a:solidFill>
            <a:schemeClr val="bg1"/>
          </a:solidFill>
          <a:ln w="12700">
            <a:noFill/>
            <a:miter lim="800000"/>
            <a:headEnd/>
            <a:tailEnd/>
          </a:ln>
          <a:effectLst>
            <a:outerShdw dist="107763" dir="2700000" algn="ctr" rotWithShape="0">
              <a:srgbClr val="000000"/>
            </a:outerShdw>
          </a:effectLst>
        </p:spPr>
        <p:txBody>
          <a:bodyPr lIns="90488" tIns="44450" rIns="90488" bIns="44450">
            <a:spAutoFit/>
          </a:bodyPr>
          <a:lstStyle/>
          <a:p>
            <a:pPr>
              <a:defRPr/>
            </a:pPr>
            <a:r>
              <a:rPr lang="en-US" sz="2000">
                <a:latin typeface="Arial" charset="0"/>
              </a:rPr>
              <a:t>Repay Outstanding Loan Balance</a:t>
            </a:r>
          </a:p>
        </p:txBody>
      </p:sp>
      <p:sp>
        <p:nvSpPr>
          <p:cNvPr id="45078" name="Text Box 22"/>
          <p:cNvSpPr txBox="1">
            <a:spLocks noChangeArrowheads="1"/>
          </p:cNvSpPr>
          <p:nvPr/>
        </p:nvSpPr>
        <p:spPr bwMode="auto">
          <a:xfrm>
            <a:off x="7421563" y="3582988"/>
            <a:ext cx="1022350" cy="396875"/>
          </a:xfrm>
          <a:prstGeom prst="rect">
            <a:avLst/>
          </a:prstGeom>
          <a:noFill/>
          <a:ln w="9525">
            <a:noFill/>
            <a:miter lim="800000"/>
            <a:headEnd/>
            <a:tailEnd/>
          </a:ln>
        </p:spPr>
        <p:txBody>
          <a:bodyPr>
            <a:spAutoFit/>
          </a:bodyPr>
          <a:lstStyle/>
          <a:p>
            <a:pPr eaLnBrk="1" hangingPunct="1">
              <a:spcBef>
                <a:spcPct val="50000"/>
              </a:spcBef>
            </a:pPr>
            <a:r>
              <a:rPr lang="en-US" sz="2000">
                <a:solidFill>
                  <a:srgbClr val="000000"/>
                </a:solidFill>
                <a:latin typeface="Arial" charset="0"/>
              </a:rPr>
              <a:t>37,908</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5064"/>
                                        </p:tgtEl>
                                        <p:attrNameLst>
                                          <p:attrName>style.visibility</p:attrName>
                                        </p:attrNameLst>
                                      </p:cBhvr>
                                      <p:to>
                                        <p:strVal val="visible"/>
                                      </p:to>
                                    </p:set>
                                    <p:animEffect transition="in" filter="box(out)">
                                      <p:cBhvr>
                                        <p:cTn id="7" dur="500"/>
                                        <p:tgtEl>
                                          <p:spTgt spid="4506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5065"/>
                                        </p:tgtEl>
                                        <p:attrNameLst>
                                          <p:attrName>style.visibility</p:attrName>
                                        </p:attrNameLst>
                                      </p:cBhvr>
                                      <p:to>
                                        <p:strVal val="visible"/>
                                      </p:to>
                                    </p:set>
                                    <p:animEffect transition="in" filter="wipe(down)">
                                      <p:cBhvr>
                                        <p:cTn id="11" dur="500"/>
                                        <p:tgtEl>
                                          <p:spTgt spid="45065"/>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45078"/>
                                        </p:tgtEl>
                                        <p:attrNameLst>
                                          <p:attrName>style.visibility</p:attrName>
                                        </p:attrNameLst>
                                      </p:cBhvr>
                                      <p:to>
                                        <p:strVal val="visible"/>
                                      </p:to>
                                    </p:set>
                                    <p:animEffect transition="in" filter="dissolve">
                                      <p:cBhvr>
                                        <p:cTn id="15" dur="500"/>
                                        <p:tgtEl>
                                          <p:spTgt spid="45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5" grpId="0" animBg="1"/>
      <p:bldP spid="45064" grpId="0" animBg="1" autoUpdateAnimBg="0"/>
      <p:bldP spid="4507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B95AABB5-4C64-4CD3-AACD-373F14810415}" type="slidenum">
              <a:rPr lang="en-US"/>
              <a:pPr/>
              <a:t>62</a:t>
            </a:fld>
            <a:endParaRPr lang="en-US"/>
          </a:p>
        </p:txBody>
      </p:sp>
      <p:grpSp>
        <p:nvGrpSpPr>
          <p:cNvPr id="2" name="Group 19"/>
          <p:cNvGrpSpPr>
            <a:grpSpLocks/>
          </p:cNvGrpSpPr>
          <p:nvPr/>
        </p:nvGrpSpPr>
        <p:grpSpPr bwMode="auto">
          <a:xfrm>
            <a:off x="668338" y="1292225"/>
            <a:ext cx="7899400" cy="3624263"/>
            <a:chOff x="421" y="814"/>
            <a:chExt cx="4976" cy="2283"/>
          </a:xfrm>
        </p:grpSpPr>
        <p:sp>
          <p:nvSpPr>
            <p:cNvPr id="45072" name="Rectangle 20"/>
            <p:cNvSpPr>
              <a:spLocks noChangeArrowheads="1"/>
            </p:cNvSpPr>
            <p:nvPr/>
          </p:nvSpPr>
          <p:spPr bwMode="auto">
            <a:xfrm>
              <a:off x="421" y="814"/>
              <a:ext cx="4976" cy="2283"/>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46101" name="Rectangle 21"/>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45074" name="Rectangle 22"/>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grpSp>
      <p:sp>
        <p:nvSpPr>
          <p:cNvPr id="45060" name="Rectangle 6"/>
          <p:cNvSpPr>
            <a:spLocks noChangeArrowheads="1"/>
          </p:cNvSpPr>
          <p:nvPr/>
        </p:nvSpPr>
        <p:spPr bwMode="auto">
          <a:xfrm>
            <a:off x="879475" y="2317750"/>
            <a:ext cx="7570788" cy="25273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Net Monthly Change		(84,500)	44,000	67,000</a:t>
            </a:r>
          </a:p>
          <a:p>
            <a:pPr>
              <a:tabLst>
                <a:tab pos="2066925" algn="r"/>
                <a:tab pos="3368675" algn="r"/>
                <a:tab pos="4738688" algn="r"/>
                <a:tab pos="6064250" algn="r"/>
                <a:tab pos="7318375" algn="r"/>
              </a:tabLst>
            </a:pPr>
            <a:r>
              <a:rPr lang="en-US" sz="2000">
                <a:solidFill>
                  <a:srgbClr val="000000"/>
                </a:solidFill>
                <a:latin typeface="Arial" charset="0"/>
              </a:rPr>
              <a:t>Beginning Cash Balance		28,000	25,000	25,000</a:t>
            </a:r>
          </a:p>
          <a:p>
            <a:pPr>
              <a:tabLst>
                <a:tab pos="2066925" algn="r"/>
                <a:tab pos="3368675" algn="r"/>
                <a:tab pos="4738688" algn="r"/>
                <a:tab pos="6064250" algn="r"/>
                <a:tab pos="7318375" algn="r"/>
              </a:tabLst>
            </a:pPr>
            <a:r>
              <a:rPr lang="en-US" sz="2000">
                <a:solidFill>
                  <a:srgbClr val="000000"/>
                </a:solidFill>
                <a:latin typeface="Arial" charset="0"/>
              </a:rPr>
              <a:t>Ending Cash (No Borrow)		(56,500)	69,000	92,000</a:t>
            </a:r>
          </a:p>
          <a:p>
            <a:pPr>
              <a:tabLst>
                <a:tab pos="2066925" algn="r"/>
                <a:tab pos="3368675" algn="r"/>
                <a:tab pos="4738688" algn="r"/>
                <a:tab pos="6064250" algn="r"/>
                <a:tab pos="7318375" algn="r"/>
              </a:tabLst>
            </a:pPr>
            <a:r>
              <a:rPr lang="en-US" sz="2000">
                <a:solidFill>
                  <a:srgbClr val="000000"/>
                </a:solidFill>
                <a:latin typeface="Arial" charset="0"/>
              </a:rPr>
              <a:t>Needed (Borrowing)		81,500	0	0</a:t>
            </a:r>
          </a:p>
          <a:p>
            <a:pPr>
              <a:tabLst>
                <a:tab pos="2066925" algn="r"/>
                <a:tab pos="3368675" algn="r"/>
                <a:tab pos="4738688" algn="r"/>
                <a:tab pos="6064250" algn="r"/>
                <a:tab pos="7318375" algn="r"/>
              </a:tabLst>
            </a:pPr>
            <a:r>
              <a:rPr lang="en-US" sz="2000">
                <a:solidFill>
                  <a:srgbClr val="000000"/>
                </a:solidFill>
                <a:latin typeface="Arial" charset="0"/>
              </a:rPr>
              <a:t>Loan Repayment			0	43,592	37,908</a:t>
            </a:r>
          </a:p>
          <a:p>
            <a:pPr>
              <a:tabLst>
                <a:tab pos="2066925" algn="r"/>
                <a:tab pos="3368675" algn="r"/>
                <a:tab pos="4738688" algn="r"/>
                <a:tab pos="6064250" algn="r"/>
                <a:tab pos="7318375" algn="r"/>
              </a:tabLst>
            </a:pPr>
            <a:r>
              <a:rPr lang="en-US" sz="2000">
                <a:solidFill>
                  <a:srgbClr val="000000"/>
                </a:solidFill>
                <a:latin typeface="Arial" charset="0"/>
              </a:rPr>
              <a:t>Interest Cost			0	408	190</a:t>
            </a:r>
          </a:p>
          <a:p>
            <a:pPr>
              <a:tabLst>
                <a:tab pos="2066925" algn="r"/>
                <a:tab pos="3368675" algn="r"/>
                <a:tab pos="4738688" algn="r"/>
                <a:tab pos="6064250" algn="r"/>
                <a:tab pos="7318375" algn="r"/>
              </a:tabLst>
            </a:pPr>
            <a:r>
              <a:rPr lang="en-US" sz="2000">
                <a:solidFill>
                  <a:srgbClr val="000000"/>
                </a:solidFill>
                <a:latin typeface="Arial" charset="0"/>
              </a:rPr>
              <a:t>Ending Cash Balance		25,000	25,000	</a:t>
            </a:r>
          </a:p>
          <a:p>
            <a:pPr>
              <a:tabLst>
                <a:tab pos="2066925" algn="r"/>
                <a:tab pos="3368675" algn="r"/>
                <a:tab pos="4738688" algn="r"/>
                <a:tab pos="6064250" algn="r"/>
                <a:tab pos="7318375" algn="r"/>
              </a:tabLst>
            </a:pPr>
            <a:r>
              <a:rPr lang="en-US" sz="2000">
                <a:solidFill>
                  <a:srgbClr val="000000"/>
                </a:solidFill>
                <a:latin typeface="Arial" charset="0"/>
              </a:rPr>
              <a:t>Cumulative Borrowing		81,500	37,908	0</a:t>
            </a:r>
          </a:p>
        </p:txBody>
      </p:sp>
      <p:sp>
        <p:nvSpPr>
          <p:cNvPr id="46092" name="Rectangle 12"/>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
        <p:nvSpPr>
          <p:cNvPr id="45062" name="Line 14"/>
          <p:cNvSpPr>
            <a:spLocks noChangeShapeType="1"/>
          </p:cNvSpPr>
          <p:nvPr/>
        </p:nvSpPr>
        <p:spPr bwMode="auto">
          <a:xfrm>
            <a:off x="4724400" y="2971800"/>
            <a:ext cx="1066800" cy="0"/>
          </a:xfrm>
          <a:prstGeom prst="line">
            <a:avLst/>
          </a:prstGeom>
          <a:noFill/>
          <a:ln w="12700">
            <a:solidFill>
              <a:schemeClr val="bg2"/>
            </a:solidFill>
            <a:round/>
            <a:headEnd/>
            <a:tailEnd/>
          </a:ln>
        </p:spPr>
        <p:txBody>
          <a:bodyPr/>
          <a:lstStyle/>
          <a:p>
            <a:endParaRPr lang="en-US"/>
          </a:p>
        </p:txBody>
      </p:sp>
      <p:sp>
        <p:nvSpPr>
          <p:cNvPr id="45063" name="Line 15"/>
          <p:cNvSpPr>
            <a:spLocks noChangeShapeType="1"/>
          </p:cNvSpPr>
          <p:nvPr/>
        </p:nvSpPr>
        <p:spPr bwMode="auto">
          <a:xfrm>
            <a:off x="6172200" y="2971800"/>
            <a:ext cx="914400" cy="0"/>
          </a:xfrm>
          <a:prstGeom prst="line">
            <a:avLst/>
          </a:prstGeom>
          <a:noFill/>
          <a:ln w="12700">
            <a:solidFill>
              <a:schemeClr val="bg2"/>
            </a:solidFill>
            <a:round/>
            <a:headEnd/>
            <a:tailEnd/>
          </a:ln>
        </p:spPr>
        <p:txBody>
          <a:bodyPr/>
          <a:lstStyle/>
          <a:p>
            <a:endParaRPr lang="en-US"/>
          </a:p>
        </p:txBody>
      </p:sp>
      <p:sp>
        <p:nvSpPr>
          <p:cNvPr id="45064" name="Line 16"/>
          <p:cNvSpPr>
            <a:spLocks noChangeShapeType="1"/>
          </p:cNvSpPr>
          <p:nvPr/>
        </p:nvSpPr>
        <p:spPr bwMode="auto">
          <a:xfrm>
            <a:off x="7467600" y="2971800"/>
            <a:ext cx="838200" cy="0"/>
          </a:xfrm>
          <a:prstGeom prst="line">
            <a:avLst/>
          </a:prstGeom>
          <a:noFill/>
          <a:ln w="12700">
            <a:solidFill>
              <a:schemeClr val="bg2"/>
            </a:solidFill>
            <a:round/>
            <a:headEnd/>
            <a:tailEnd/>
          </a:ln>
        </p:spPr>
        <p:txBody>
          <a:bodyPr/>
          <a:lstStyle/>
          <a:p>
            <a:endParaRPr lang="en-US"/>
          </a:p>
        </p:txBody>
      </p:sp>
      <p:sp>
        <p:nvSpPr>
          <p:cNvPr id="45065" name="Rectangle 24"/>
          <p:cNvSpPr>
            <a:spLocks noChangeArrowheads="1"/>
          </p:cNvSpPr>
          <p:nvPr/>
        </p:nvSpPr>
        <p:spPr bwMode="auto">
          <a:xfrm>
            <a:off x="860425" y="2676525"/>
            <a:ext cx="7467600" cy="1854200"/>
          </a:xfrm>
          <a:prstGeom prst="rect">
            <a:avLst/>
          </a:prstGeom>
          <a:noFill/>
          <a:ln w="28575">
            <a:solidFill>
              <a:srgbClr val="00FF00"/>
            </a:solidFill>
            <a:miter lim="800000"/>
            <a:headEnd/>
            <a:tailEnd/>
          </a:ln>
        </p:spPr>
        <p:txBody>
          <a:bodyPr wrap="none" anchor="ctr"/>
          <a:lstStyle/>
          <a:p>
            <a:endParaRPr lang="en-US"/>
          </a:p>
        </p:txBody>
      </p:sp>
      <p:sp>
        <p:nvSpPr>
          <p:cNvPr id="46089" name="Line 9"/>
          <p:cNvSpPr>
            <a:spLocks noChangeShapeType="1"/>
          </p:cNvSpPr>
          <p:nvPr/>
        </p:nvSpPr>
        <p:spPr bwMode="auto">
          <a:xfrm flipV="1">
            <a:off x="6437313" y="4440238"/>
            <a:ext cx="1047750" cy="1196975"/>
          </a:xfrm>
          <a:prstGeom prst="line">
            <a:avLst/>
          </a:prstGeom>
          <a:noFill/>
          <a:ln w="50800">
            <a:solidFill>
              <a:srgbClr val="FF0000"/>
            </a:solidFill>
            <a:round/>
            <a:headEnd/>
            <a:tailEnd type="triangle" w="med" len="med"/>
          </a:ln>
        </p:spPr>
        <p:txBody>
          <a:bodyPr wrap="none" anchor="ctr"/>
          <a:lstStyle/>
          <a:p>
            <a:endParaRPr lang="en-US"/>
          </a:p>
        </p:txBody>
      </p:sp>
      <p:grpSp>
        <p:nvGrpSpPr>
          <p:cNvPr id="3" name="Group 17"/>
          <p:cNvGrpSpPr>
            <a:grpSpLocks/>
          </p:cNvGrpSpPr>
          <p:nvPr/>
        </p:nvGrpSpPr>
        <p:grpSpPr bwMode="auto">
          <a:xfrm>
            <a:off x="2181225" y="5551488"/>
            <a:ext cx="5343525" cy="909637"/>
            <a:chOff x="3615" y="3537"/>
            <a:chExt cx="1923" cy="573"/>
          </a:xfrm>
        </p:grpSpPr>
        <p:sp>
          <p:nvSpPr>
            <p:cNvPr id="46088" name="Rectangle 8"/>
            <p:cNvSpPr>
              <a:spLocks noChangeArrowheads="1"/>
            </p:cNvSpPr>
            <p:nvPr/>
          </p:nvSpPr>
          <p:spPr bwMode="auto">
            <a:xfrm>
              <a:off x="3616" y="3537"/>
              <a:ext cx="1916" cy="248"/>
            </a:xfrm>
            <a:prstGeom prst="rect">
              <a:avLst/>
            </a:prstGeom>
            <a:solidFill>
              <a:schemeClr val="bg1"/>
            </a:solidFill>
            <a:ln w="12700">
              <a:noFill/>
              <a:miter lim="800000"/>
              <a:headEnd/>
              <a:tailEnd/>
            </a:ln>
            <a:effectLst>
              <a:outerShdw dist="107763" dir="2700000" algn="ctr" rotWithShape="0">
                <a:srgbClr val="000000"/>
              </a:outerShdw>
            </a:effectLst>
          </p:spPr>
          <p:txBody>
            <a:bodyPr lIns="90488" tIns="44450" rIns="90488" bIns="44450">
              <a:spAutoFit/>
            </a:bodyPr>
            <a:lstStyle/>
            <a:p>
              <a:pPr algn="ctr">
                <a:defRPr/>
              </a:pPr>
              <a:r>
                <a:rPr lang="en-US" sz="2000">
                  <a:latin typeface="Arial" charset="0"/>
                </a:rPr>
                <a:t>Ending Cash Balance</a:t>
              </a:r>
            </a:p>
          </p:txBody>
        </p:sp>
        <p:sp>
          <p:nvSpPr>
            <p:cNvPr id="46090" name="Rectangle 10"/>
            <p:cNvSpPr>
              <a:spLocks noChangeArrowheads="1"/>
            </p:cNvSpPr>
            <p:nvPr/>
          </p:nvSpPr>
          <p:spPr bwMode="auto">
            <a:xfrm>
              <a:off x="3615" y="3780"/>
              <a:ext cx="1921" cy="293"/>
            </a:xfrm>
            <a:prstGeom prst="rect">
              <a:avLst/>
            </a:prstGeom>
            <a:solidFill>
              <a:schemeClr val="accent1"/>
            </a:solidFill>
            <a:ln w="12700">
              <a:noFill/>
              <a:miter lim="800000"/>
              <a:headEnd/>
              <a:tailEnd/>
            </a:ln>
            <a:effectLst>
              <a:outerShdw dist="107763" dir="2700000" algn="ctr" rotWithShape="0">
                <a:srgbClr val="000000"/>
              </a:outerShdw>
            </a:effectLst>
          </p:spPr>
          <p:txBody>
            <a:bodyPr wrap="none" anchor="ctr"/>
            <a:lstStyle/>
            <a:p>
              <a:endParaRPr lang="en-US"/>
            </a:p>
          </p:txBody>
        </p:sp>
        <p:sp>
          <p:nvSpPr>
            <p:cNvPr id="45071" name="Rectangle 11"/>
            <p:cNvSpPr>
              <a:spLocks noChangeArrowheads="1"/>
            </p:cNvSpPr>
            <p:nvPr/>
          </p:nvSpPr>
          <p:spPr bwMode="auto">
            <a:xfrm>
              <a:off x="3779" y="3824"/>
              <a:ext cx="1759" cy="286"/>
            </a:xfrm>
            <a:prstGeom prst="rect">
              <a:avLst/>
            </a:prstGeom>
            <a:noFill/>
            <a:ln w="12700">
              <a:noFill/>
              <a:miter lim="800000"/>
              <a:headEnd/>
              <a:tailEnd/>
            </a:ln>
          </p:spPr>
          <p:txBody>
            <a:bodyPr wrap="none" lIns="90488" tIns="44450" rIns="90488" bIns="44450">
              <a:spAutoFit/>
            </a:bodyPr>
            <a:lstStyle/>
            <a:p>
              <a:r>
                <a:rPr lang="en-US" sz="2400">
                  <a:solidFill>
                    <a:srgbClr val="000000"/>
                  </a:solidFill>
                  <a:latin typeface="Arial" charset="0"/>
                </a:rPr>
                <a:t>$53,902-$25,000=$28,902 Surplus</a:t>
              </a:r>
            </a:p>
          </p:txBody>
        </p:sp>
      </p:grpSp>
      <p:sp>
        <p:nvSpPr>
          <p:cNvPr id="46105" name="Text Box 25"/>
          <p:cNvSpPr txBox="1">
            <a:spLocks noChangeArrowheads="1"/>
          </p:cNvSpPr>
          <p:nvPr/>
        </p:nvSpPr>
        <p:spPr bwMode="auto">
          <a:xfrm>
            <a:off x="7421563" y="4140200"/>
            <a:ext cx="1173162" cy="396875"/>
          </a:xfrm>
          <a:prstGeom prst="rect">
            <a:avLst/>
          </a:prstGeom>
          <a:noFill/>
          <a:ln w="9525">
            <a:noFill/>
            <a:miter lim="800000"/>
            <a:headEnd/>
            <a:tailEnd/>
          </a:ln>
        </p:spPr>
        <p:txBody>
          <a:bodyPr>
            <a:spAutoFit/>
          </a:bodyPr>
          <a:lstStyle/>
          <a:p>
            <a:pPr eaLnBrk="1" hangingPunct="1">
              <a:spcBef>
                <a:spcPct val="50000"/>
              </a:spcBef>
            </a:pPr>
            <a:r>
              <a:rPr lang="en-US" sz="2000">
                <a:solidFill>
                  <a:srgbClr val="000000"/>
                </a:solidFill>
                <a:latin typeface="Arial" charset="0"/>
              </a:rPr>
              <a:t>53,902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6089"/>
                                        </p:tgtEl>
                                        <p:attrNameLst>
                                          <p:attrName>style.visibility</p:attrName>
                                        </p:attrNameLst>
                                      </p:cBhvr>
                                      <p:to>
                                        <p:strVal val="visible"/>
                                      </p:to>
                                    </p:set>
                                    <p:animEffect transition="in" filter="wipe(down)">
                                      <p:cBhvr>
                                        <p:cTn id="11" dur="1000"/>
                                        <p:tgtEl>
                                          <p:spTgt spid="46089"/>
                                        </p:tgtEl>
                                      </p:cBhvr>
                                    </p:animEffect>
                                  </p:childTnLst>
                                </p:cTn>
                              </p:par>
                            </p:childTnLst>
                          </p:cTn>
                        </p:par>
                        <p:par>
                          <p:cTn id="12" fill="hold">
                            <p:stCondLst>
                              <p:cond delay="1500"/>
                            </p:stCondLst>
                            <p:childTnLst>
                              <p:par>
                                <p:cTn id="13" presetID="9" presetClass="entr" presetSubtype="0" fill="hold" grpId="0" nodeType="afterEffect">
                                  <p:stCondLst>
                                    <p:cond delay="0"/>
                                  </p:stCondLst>
                                  <p:childTnLst>
                                    <p:set>
                                      <p:cBhvr>
                                        <p:cTn id="14" dur="1" fill="hold">
                                          <p:stCondLst>
                                            <p:cond delay="0"/>
                                          </p:stCondLst>
                                        </p:cTn>
                                        <p:tgtEl>
                                          <p:spTgt spid="46105"/>
                                        </p:tgtEl>
                                        <p:attrNameLst>
                                          <p:attrName>style.visibility</p:attrName>
                                        </p:attrNameLst>
                                      </p:cBhvr>
                                      <p:to>
                                        <p:strVal val="visible"/>
                                      </p:to>
                                    </p:set>
                                    <p:animEffect transition="in" filter="dissolve">
                                      <p:cBhvr>
                                        <p:cTn id="15" dur="1000"/>
                                        <p:tgtEl>
                                          <p:spTgt spid="46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9" grpId="0" animBg="1"/>
      <p:bldP spid="4610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BAAAFCA5-D16D-4B25-B08A-EE981DC7F8EC}" type="slidenum">
              <a:rPr lang="en-US"/>
              <a:pPr/>
              <a:t>63</a:t>
            </a:fld>
            <a:endParaRPr lang="en-US"/>
          </a:p>
        </p:txBody>
      </p:sp>
      <p:grpSp>
        <p:nvGrpSpPr>
          <p:cNvPr id="2" name="Group 17"/>
          <p:cNvGrpSpPr>
            <a:grpSpLocks/>
          </p:cNvGrpSpPr>
          <p:nvPr/>
        </p:nvGrpSpPr>
        <p:grpSpPr bwMode="auto">
          <a:xfrm>
            <a:off x="668338" y="1292225"/>
            <a:ext cx="7899400" cy="2065338"/>
            <a:chOff x="421" y="814"/>
            <a:chExt cx="4976" cy="1301"/>
          </a:xfrm>
        </p:grpSpPr>
        <p:sp>
          <p:nvSpPr>
            <p:cNvPr id="46087" name="Rectangle 13"/>
            <p:cNvSpPr>
              <a:spLocks noChangeArrowheads="1"/>
            </p:cNvSpPr>
            <p:nvPr/>
          </p:nvSpPr>
          <p:spPr bwMode="auto">
            <a:xfrm>
              <a:off x="421" y="814"/>
              <a:ext cx="4976" cy="1301"/>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47118" name="Rectangle 14"/>
            <p:cNvSpPr>
              <a:spLocks noChangeArrowheads="1"/>
            </p:cNvSpPr>
            <p:nvPr/>
          </p:nvSpPr>
          <p:spPr bwMode="auto">
            <a:xfrm>
              <a:off x="3100" y="1241"/>
              <a:ext cx="2151" cy="248"/>
            </a:xfrm>
            <a:prstGeom prst="rect">
              <a:avLst/>
            </a:prstGeom>
            <a:noFill/>
            <a:ln w="12700">
              <a:noFill/>
              <a:miter lim="800000"/>
              <a:headEnd/>
              <a:tailEnd/>
            </a:ln>
            <a:effectLst/>
          </p:spPr>
          <p:txBody>
            <a:bodyPr lIns="90488" tIns="44450" rIns="90488" bIns="44450">
              <a:spAutoFit/>
            </a:bodyPr>
            <a:lstStyle/>
            <a:p>
              <a:pPr>
                <a:tabLst>
                  <a:tab pos="2230438" algn="r"/>
                </a:tabLst>
                <a:defRPr/>
              </a:pPr>
              <a:r>
                <a:rPr lang="en-US" sz="2000" i="1">
                  <a:solidFill>
                    <a:srgbClr val="FAFD00"/>
                  </a:solidFill>
                  <a:effectLst>
                    <a:outerShdw blurRad="38100" dist="38100" dir="2700000" algn="tl">
                      <a:srgbClr val="000000"/>
                    </a:outerShdw>
                  </a:effectLst>
                  <a:latin typeface="Arial" charset="0"/>
                </a:rPr>
                <a:t>Jan              Feb	            Mar</a:t>
              </a:r>
            </a:p>
          </p:txBody>
        </p:sp>
        <p:sp>
          <p:nvSpPr>
            <p:cNvPr id="46089" name="Rectangle 15"/>
            <p:cNvSpPr>
              <a:spLocks noChangeArrowheads="1"/>
            </p:cNvSpPr>
            <p:nvPr/>
          </p:nvSpPr>
          <p:spPr bwMode="auto">
            <a:xfrm>
              <a:off x="2410" y="817"/>
              <a:ext cx="1102" cy="440"/>
            </a:xfrm>
            <a:prstGeom prst="rect">
              <a:avLst/>
            </a:prstGeom>
            <a:noFill/>
            <a:ln w="12700">
              <a:noFill/>
              <a:miter lim="800000"/>
              <a:headEnd/>
              <a:tailEnd/>
            </a:ln>
          </p:spPr>
          <p:txBody>
            <a:bodyPr wrap="none" lIns="90488" tIns="44450" rIns="90488" bIns="44450">
              <a:spAutoFit/>
            </a:bodyPr>
            <a:lstStyle/>
            <a:p>
              <a:pPr algn="ctr"/>
              <a:r>
                <a:rPr lang="en-US" sz="2000" b="1">
                  <a:solidFill>
                    <a:srgbClr val="000000"/>
                  </a:solidFill>
                  <a:latin typeface="Arial" charset="0"/>
                </a:rPr>
                <a:t>Cash Budget</a:t>
              </a:r>
            </a:p>
            <a:p>
              <a:pPr algn="ctr"/>
              <a:r>
                <a:rPr lang="en-US" sz="2000" b="1">
                  <a:solidFill>
                    <a:srgbClr val="000000"/>
                  </a:solidFill>
                  <a:latin typeface="Arial" charset="0"/>
                </a:rPr>
                <a:t>RMC, Inc.</a:t>
              </a:r>
            </a:p>
          </p:txBody>
        </p:sp>
        <p:sp>
          <p:nvSpPr>
            <p:cNvPr id="46090" name="Rectangle 16"/>
            <p:cNvSpPr>
              <a:spLocks noChangeArrowheads="1"/>
            </p:cNvSpPr>
            <p:nvPr/>
          </p:nvSpPr>
          <p:spPr bwMode="auto">
            <a:xfrm>
              <a:off x="542" y="1466"/>
              <a:ext cx="4704" cy="484"/>
            </a:xfrm>
            <a:prstGeom prst="rect">
              <a:avLst/>
            </a:prstGeom>
            <a:noFill/>
            <a:ln w="28575">
              <a:solidFill>
                <a:srgbClr val="00FF00"/>
              </a:solidFill>
              <a:miter lim="800000"/>
              <a:headEnd/>
              <a:tailEnd/>
            </a:ln>
          </p:spPr>
          <p:txBody>
            <a:bodyPr wrap="none" anchor="ctr"/>
            <a:lstStyle/>
            <a:p>
              <a:endParaRPr lang="en-US"/>
            </a:p>
          </p:txBody>
        </p:sp>
      </p:grpSp>
      <p:sp>
        <p:nvSpPr>
          <p:cNvPr id="46084" name="Rectangle 6"/>
          <p:cNvSpPr>
            <a:spLocks noChangeArrowheads="1"/>
          </p:cNvSpPr>
          <p:nvPr/>
        </p:nvSpPr>
        <p:spPr bwMode="auto">
          <a:xfrm>
            <a:off x="879475" y="2333625"/>
            <a:ext cx="7570788" cy="698500"/>
          </a:xfrm>
          <a:prstGeom prst="rect">
            <a:avLst/>
          </a:prstGeom>
          <a:noFill/>
          <a:ln w="12700">
            <a:noFill/>
            <a:miter lim="800000"/>
            <a:headEnd/>
            <a:tailEnd/>
          </a:ln>
        </p:spPr>
        <p:txBody>
          <a:bodyPr lIns="90488" tIns="44450" rIns="90488" bIns="44450">
            <a:spAutoFit/>
          </a:bodyPr>
          <a:lstStyle/>
          <a:p>
            <a:pPr>
              <a:tabLst>
                <a:tab pos="2066925" algn="r"/>
                <a:tab pos="3368675" algn="r"/>
                <a:tab pos="4738688" algn="r"/>
                <a:tab pos="6064250" algn="r"/>
                <a:tab pos="7318375" algn="r"/>
              </a:tabLst>
            </a:pPr>
            <a:r>
              <a:rPr lang="en-US" sz="2000">
                <a:solidFill>
                  <a:srgbClr val="000000"/>
                </a:solidFill>
                <a:latin typeface="Arial" charset="0"/>
              </a:rPr>
              <a:t>Ending Cash Balance		25,000	25,000	53,902</a:t>
            </a:r>
          </a:p>
          <a:p>
            <a:pPr>
              <a:tabLst>
                <a:tab pos="2066925" algn="r"/>
                <a:tab pos="3368675" algn="r"/>
                <a:tab pos="4738688" algn="r"/>
                <a:tab pos="6064250" algn="r"/>
                <a:tab pos="7318375" algn="r"/>
              </a:tabLst>
            </a:pPr>
            <a:r>
              <a:rPr lang="en-US" sz="2000">
                <a:solidFill>
                  <a:srgbClr val="000000"/>
                </a:solidFill>
                <a:latin typeface="Arial" charset="0"/>
              </a:rPr>
              <a:t>Cumulative Borrowing		81,500	37,908	0</a:t>
            </a:r>
          </a:p>
        </p:txBody>
      </p:sp>
      <p:sp>
        <p:nvSpPr>
          <p:cNvPr id="47112" name="Rectangle 8"/>
          <p:cNvSpPr>
            <a:spLocks noChangeArrowheads="1"/>
          </p:cNvSpPr>
          <p:nvPr/>
        </p:nvSpPr>
        <p:spPr bwMode="auto">
          <a:xfrm>
            <a:off x="1033463" y="3836988"/>
            <a:ext cx="7215187" cy="1914525"/>
          </a:xfrm>
          <a:prstGeom prst="rect">
            <a:avLst/>
          </a:prstGeom>
          <a:noFill/>
          <a:ln w="12700">
            <a:noFill/>
            <a:miter lim="800000"/>
            <a:headEnd/>
            <a:tailEnd/>
          </a:ln>
        </p:spPr>
        <p:txBody>
          <a:bodyPr lIns="90488" tIns="44450" rIns="90488" bIns="44450">
            <a:spAutoFit/>
          </a:bodyPr>
          <a:lstStyle/>
          <a:p>
            <a:pPr>
              <a:spcBef>
                <a:spcPct val="50000"/>
              </a:spcBef>
            </a:pPr>
            <a:r>
              <a:rPr lang="en-US" sz="2400">
                <a:latin typeface="Arial" charset="0"/>
              </a:rPr>
              <a:t>RMC needs to raise $81,500 in short-term debt in January, would probably take out a short-term bank </a:t>
            </a:r>
            <a:br>
              <a:rPr lang="en-US" sz="2400">
                <a:latin typeface="Arial" charset="0"/>
              </a:rPr>
            </a:br>
            <a:r>
              <a:rPr lang="en-US" sz="2400">
                <a:latin typeface="Arial" charset="0"/>
              </a:rPr>
              <a:t>loan. In March RMC has a 28,902 surplus.  It would probably invest in marketable securities at this point </a:t>
            </a:r>
            <a:br>
              <a:rPr lang="en-US" sz="2400">
                <a:latin typeface="Arial" charset="0"/>
              </a:rPr>
            </a:br>
            <a:r>
              <a:rPr lang="en-US" sz="2400">
                <a:latin typeface="Arial" charset="0"/>
              </a:rPr>
              <a:t>in time.</a:t>
            </a:r>
          </a:p>
        </p:txBody>
      </p:sp>
      <p:sp>
        <p:nvSpPr>
          <p:cNvPr id="47113" name="Rectangle 9"/>
          <p:cNvSpPr>
            <a:spLocks noChangeArrowheads="1"/>
          </p:cNvSpPr>
          <p:nvPr/>
        </p:nvSpPr>
        <p:spPr bwMode="auto">
          <a:xfrm>
            <a:off x="898525" y="561975"/>
            <a:ext cx="5126038" cy="430213"/>
          </a:xfrm>
          <a:prstGeom prst="rect">
            <a:avLst/>
          </a:prstGeom>
          <a:noFill/>
          <a:ln w="12700">
            <a:noFill/>
            <a:miter lim="800000"/>
            <a:headEnd/>
            <a:tailEnd/>
          </a:ln>
          <a:effectLst/>
        </p:spPr>
        <p:txBody>
          <a:bodyPr wrap="none" lIns="90488" tIns="44450" rIns="90488" bIns="44450">
            <a:spAutoFit/>
          </a:bodyPr>
          <a:lstStyle/>
          <a:p>
            <a:pPr>
              <a:lnSpc>
                <a:spcPct val="80000"/>
              </a:lnSpc>
              <a:spcBef>
                <a:spcPct val="20000"/>
              </a:spcBef>
              <a:defRPr/>
            </a:pPr>
            <a:r>
              <a:rPr lang="en-US" sz="2800" b="1">
                <a:solidFill>
                  <a:schemeClr val="tx2"/>
                </a:solidFill>
                <a:effectLst>
                  <a:outerShdw blurRad="38100" dist="38100" dir="2700000" algn="tl">
                    <a:srgbClr val="000000"/>
                  </a:outerShdw>
                </a:effectLst>
                <a:latin typeface="Arial" charset="0"/>
              </a:rPr>
              <a:t>Analysis of Borrowing Needs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12"/>
                                        </p:tgtEl>
                                        <p:attrNameLst>
                                          <p:attrName>style.visibility</p:attrName>
                                        </p:attrNameLst>
                                      </p:cBhvr>
                                      <p:to>
                                        <p:strVal val="visible"/>
                                      </p:to>
                                    </p:set>
                                    <p:animEffect transition="in" filter="wipe(left)">
                                      <p:cBhvr>
                                        <p:cTn id="7" dur="500"/>
                                        <p:tgtEl>
                                          <p:spTgt spid="47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2"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8CC8FB5-AA6B-466D-8EEE-840622078699}" type="slidenum">
              <a:rPr lang="en-US"/>
              <a:pPr/>
              <a:t>64</a:t>
            </a:fld>
            <a:endParaRPr lang="en-US"/>
          </a:p>
        </p:txBody>
      </p:sp>
      <p:sp>
        <p:nvSpPr>
          <p:cNvPr id="48134" name="Rectangle 6"/>
          <p:cNvSpPr>
            <a:spLocks noGrp="1" noChangeArrowheads="1"/>
          </p:cNvSpPr>
          <p:nvPr>
            <p:ph type="title"/>
          </p:nvPr>
        </p:nvSpPr>
        <p:spPr>
          <a:xfrm>
            <a:off x="1066800" y="642938"/>
            <a:ext cx="7543800" cy="1093787"/>
          </a:xfrm>
        </p:spPr>
        <p:txBody>
          <a:bodyPr/>
          <a:lstStyle/>
          <a:p>
            <a:pPr eaLnBrk="1" hangingPunct="1">
              <a:defRPr/>
            </a:pPr>
            <a:r>
              <a:rPr lang="en-US" sz="4000" smtClean="0"/>
              <a:t>Managing Cash Inflows and Outflows</a:t>
            </a:r>
          </a:p>
        </p:txBody>
      </p:sp>
      <p:sp>
        <p:nvSpPr>
          <p:cNvPr id="48135" name="Rectangle 7"/>
          <p:cNvSpPr>
            <a:spLocks noGrp="1" noChangeArrowheads="1"/>
          </p:cNvSpPr>
          <p:nvPr>
            <p:ph type="body" idx="1"/>
          </p:nvPr>
        </p:nvSpPr>
        <p:spPr/>
        <p:txBody>
          <a:bodyPr/>
          <a:lstStyle/>
          <a:p>
            <a:pPr eaLnBrk="1" hangingPunct="1">
              <a:defRPr/>
            </a:pPr>
            <a:r>
              <a:rPr lang="en-US" smtClean="0"/>
              <a:t>Generally managers try to increase the amount of cash flowing into a business during any given time period.</a:t>
            </a:r>
          </a:p>
          <a:p>
            <a:pPr eaLnBrk="1" hangingPunct="1">
              <a:defRPr/>
            </a:pPr>
            <a:r>
              <a:rPr lang="en-US" smtClean="0"/>
              <a:t>They also try to slow down cash outflows.</a:t>
            </a:r>
          </a:p>
          <a:p>
            <a:pPr eaLnBrk="1" hangingPunct="1">
              <a:defRPr/>
            </a:pPr>
            <a:r>
              <a:rPr lang="en-US" smtClean="0"/>
              <a:t>Collect early and Pay late (but not too late).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5">
                                            <p:txEl>
                                              <p:pRg st="0" end="0"/>
                                            </p:txEl>
                                          </p:spTgt>
                                        </p:tgtEl>
                                        <p:attrNameLst>
                                          <p:attrName>style.visibility</p:attrName>
                                        </p:attrNameLst>
                                      </p:cBhvr>
                                      <p:to>
                                        <p:strVal val="visible"/>
                                      </p:to>
                                    </p:set>
                                    <p:animEffect transition="in" filter="wipe(left)">
                                      <p:cBhvr>
                                        <p:cTn id="7" dur="500"/>
                                        <p:tgtEl>
                                          <p:spTgt spid="48135">
                                            <p:txEl>
                                              <p:pRg st="0" end="0"/>
                                            </p:txEl>
                                          </p:spTgt>
                                        </p:tgtEl>
                                      </p:cBhvr>
                                    </p:animEffect>
                                  </p:childTnLst>
                                  <p:subTnLst>
                                    <p:animClr>
                                      <p:cBhvr override="childStyle">
                                        <p:cTn dur="1" fill="hold" display="0" masterRel="nextClick" afterEffect="1"/>
                                        <p:tgtEl>
                                          <p:spTgt spid="48135">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35">
                                            <p:txEl>
                                              <p:pRg st="1" end="1"/>
                                            </p:txEl>
                                          </p:spTgt>
                                        </p:tgtEl>
                                        <p:attrNameLst>
                                          <p:attrName>style.visibility</p:attrName>
                                        </p:attrNameLst>
                                      </p:cBhvr>
                                      <p:to>
                                        <p:strVal val="visible"/>
                                      </p:to>
                                    </p:set>
                                    <p:animEffect transition="in" filter="wipe(left)">
                                      <p:cBhvr>
                                        <p:cTn id="12" dur="500"/>
                                        <p:tgtEl>
                                          <p:spTgt spid="48135">
                                            <p:txEl>
                                              <p:pRg st="1" end="1"/>
                                            </p:txEl>
                                          </p:spTgt>
                                        </p:tgtEl>
                                      </p:cBhvr>
                                    </p:animEffect>
                                  </p:childTnLst>
                                  <p:subTnLst>
                                    <p:animClr>
                                      <p:cBhvr override="childStyle">
                                        <p:cTn dur="1" fill="hold" display="0" masterRel="nextClick" afterEffect="1"/>
                                        <p:tgtEl>
                                          <p:spTgt spid="48135">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135">
                                            <p:txEl>
                                              <p:pRg st="2" end="2"/>
                                            </p:txEl>
                                          </p:spTgt>
                                        </p:tgtEl>
                                        <p:attrNameLst>
                                          <p:attrName>style.visibility</p:attrName>
                                        </p:attrNameLst>
                                      </p:cBhvr>
                                      <p:to>
                                        <p:strVal val="visible"/>
                                      </p:to>
                                    </p:set>
                                    <p:animEffect transition="in" filter="wipe(left)">
                                      <p:cBhvr>
                                        <p:cTn id="17" dur="500"/>
                                        <p:tgtEl>
                                          <p:spTgt spid="48135">
                                            <p:txEl>
                                              <p:pRg st="2" end="2"/>
                                            </p:txEl>
                                          </p:spTgt>
                                        </p:tgtEl>
                                      </p:cBhvr>
                                    </p:animEffect>
                                  </p:childTnLst>
                                  <p:subTnLst>
                                    <p:animClr>
                                      <p:cBhvr override="childStyle">
                                        <p:cTn dur="1" fill="hold" display="0" masterRel="nextClick" afterEffect="1"/>
                                        <p:tgtEl>
                                          <p:spTgt spid="48135">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387124B-0457-47E3-84E5-4E64C6A4F6E7}" type="slidenum">
              <a:rPr lang="en-US"/>
              <a:pPr/>
              <a:t>65</a:t>
            </a:fld>
            <a:endParaRPr lang="en-US"/>
          </a:p>
        </p:txBody>
      </p:sp>
      <p:sp>
        <p:nvSpPr>
          <p:cNvPr id="49158" name="Rectangle 6"/>
          <p:cNvSpPr>
            <a:spLocks noGrp="1" noChangeArrowheads="1"/>
          </p:cNvSpPr>
          <p:nvPr>
            <p:ph type="title"/>
          </p:nvPr>
        </p:nvSpPr>
        <p:spPr>
          <a:xfrm>
            <a:off x="1066800" y="1003300"/>
            <a:ext cx="7543800" cy="733425"/>
          </a:xfrm>
        </p:spPr>
        <p:txBody>
          <a:bodyPr/>
          <a:lstStyle/>
          <a:p>
            <a:pPr eaLnBrk="1" hangingPunct="1">
              <a:defRPr/>
            </a:pPr>
            <a:r>
              <a:rPr lang="en-US" sz="4000" smtClean="0"/>
              <a:t>Managing Cash Flows</a:t>
            </a:r>
          </a:p>
        </p:txBody>
      </p:sp>
      <p:sp>
        <p:nvSpPr>
          <p:cNvPr id="49159" name="Rectangle 7"/>
          <p:cNvSpPr>
            <a:spLocks noGrp="1" noChangeArrowheads="1"/>
          </p:cNvSpPr>
          <p:nvPr>
            <p:ph type="body" idx="1"/>
          </p:nvPr>
        </p:nvSpPr>
        <p:spPr/>
        <p:txBody>
          <a:bodyPr/>
          <a:lstStyle/>
          <a:p>
            <a:pPr eaLnBrk="1" hangingPunct="1">
              <a:defRPr/>
            </a:pPr>
            <a:r>
              <a:rPr lang="en-US" sz="2800" smtClean="0"/>
              <a:t>Can increase cash inflows (or speed them up) by:</a:t>
            </a:r>
          </a:p>
          <a:p>
            <a:pPr lvl="1" eaLnBrk="1" hangingPunct="1">
              <a:defRPr/>
            </a:pPr>
            <a:r>
              <a:rPr lang="en-US" sz="2400" smtClean="0"/>
              <a:t>Increasing cash sales</a:t>
            </a:r>
          </a:p>
          <a:p>
            <a:pPr lvl="1" eaLnBrk="1" hangingPunct="1">
              <a:defRPr/>
            </a:pPr>
            <a:r>
              <a:rPr lang="en-US" sz="2400" smtClean="0"/>
              <a:t>Increasing credit sales collections</a:t>
            </a:r>
          </a:p>
          <a:p>
            <a:pPr eaLnBrk="1" hangingPunct="1">
              <a:defRPr/>
            </a:pPr>
            <a:r>
              <a:rPr lang="en-US" sz="2800" smtClean="0"/>
              <a:t>Can decrease cash outflows (or slow them down) by:</a:t>
            </a:r>
          </a:p>
          <a:p>
            <a:pPr lvl="1" eaLnBrk="1" hangingPunct="1">
              <a:defRPr/>
            </a:pPr>
            <a:r>
              <a:rPr lang="en-US" sz="2400" smtClean="0"/>
              <a:t>Cutting costs</a:t>
            </a:r>
          </a:p>
          <a:p>
            <a:pPr lvl="1" eaLnBrk="1" hangingPunct="1">
              <a:defRPr/>
            </a:pPr>
            <a:r>
              <a:rPr lang="en-US" sz="2400" smtClean="0"/>
              <a:t>Taking full advantage of time allowed to pay obligations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9">
                                            <p:txEl>
                                              <p:pRg st="0" end="0"/>
                                            </p:txEl>
                                          </p:spTgt>
                                        </p:tgtEl>
                                        <p:attrNameLst>
                                          <p:attrName>style.visibility</p:attrName>
                                        </p:attrNameLst>
                                      </p:cBhvr>
                                      <p:to>
                                        <p:strVal val="visible"/>
                                      </p:to>
                                    </p:set>
                                    <p:animEffect transition="in" filter="wipe(left)">
                                      <p:cBhvr>
                                        <p:cTn id="7" dur="500"/>
                                        <p:tgtEl>
                                          <p:spTgt spid="49159">
                                            <p:txEl>
                                              <p:pRg st="0" end="0"/>
                                            </p:txEl>
                                          </p:spTgt>
                                        </p:tgtEl>
                                      </p:cBhvr>
                                    </p:animEffect>
                                  </p:childTnLst>
                                  <p:subTnLst>
                                    <p:animClr>
                                      <p:cBhvr override="childStyle">
                                        <p:cTn dur="1" fill="hold" display="0" masterRel="nextClick" afterEffect="1"/>
                                        <p:tgtEl>
                                          <p:spTgt spid="49159">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9">
                                            <p:txEl>
                                              <p:pRg st="1" end="1"/>
                                            </p:txEl>
                                          </p:spTgt>
                                        </p:tgtEl>
                                        <p:attrNameLst>
                                          <p:attrName>style.visibility</p:attrName>
                                        </p:attrNameLst>
                                      </p:cBhvr>
                                      <p:to>
                                        <p:strVal val="visible"/>
                                      </p:to>
                                    </p:set>
                                    <p:animEffect transition="in" filter="wipe(left)">
                                      <p:cBhvr>
                                        <p:cTn id="12" dur="500"/>
                                        <p:tgtEl>
                                          <p:spTgt spid="49159">
                                            <p:txEl>
                                              <p:pRg st="1" end="1"/>
                                            </p:txEl>
                                          </p:spTgt>
                                        </p:tgtEl>
                                      </p:cBhvr>
                                    </p:animEffect>
                                  </p:childTnLst>
                                  <p:subTnLst>
                                    <p:animClr>
                                      <p:cBhvr override="childStyle">
                                        <p:cTn dur="1" fill="hold" display="0" masterRel="nextClick" afterEffect="1"/>
                                        <p:tgtEl>
                                          <p:spTgt spid="49159">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9">
                                            <p:txEl>
                                              <p:pRg st="2" end="2"/>
                                            </p:txEl>
                                          </p:spTgt>
                                        </p:tgtEl>
                                        <p:attrNameLst>
                                          <p:attrName>style.visibility</p:attrName>
                                        </p:attrNameLst>
                                      </p:cBhvr>
                                      <p:to>
                                        <p:strVal val="visible"/>
                                      </p:to>
                                    </p:set>
                                    <p:animEffect transition="in" filter="wipe(left)">
                                      <p:cBhvr>
                                        <p:cTn id="17" dur="500"/>
                                        <p:tgtEl>
                                          <p:spTgt spid="49159">
                                            <p:txEl>
                                              <p:pRg st="2" end="2"/>
                                            </p:txEl>
                                          </p:spTgt>
                                        </p:tgtEl>
                                      </p:cBhvr>
                                    </p:animEffect>
                                  </p:childTnLst>
                                  <p:subTnLst>
                                    <p:animClr>
                                      <p:cBhvr override="childStyle">
                                        <p:cTn dur="1" fill="hold" display="0" masterRel="nextClick" afterEffect="1"/>
                                        <p:tgtEl>
                                          <p:spTgt spid="49159">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59">
                                            <p:txEl>
                                              <p:pRg st="3" end="3"/>
                                            </p:txEl>
                                          </p:spTgt>
                                        </p:tgtEl>
                                        <p:attrNameLst>
                                          <p:attrName>style.visibility</p:attrName>
                                        </p:attrNameLst>
                                      </p:cBhvr>
                                      <p:to>
                                        <p:strVal val="visible"/>
                                      </p:to>
                                    </p:set>
                                    <p:animEffect transition="in" filter="wipe(left)">
                                      <p:cBhvr>
                                        <p:cTn id="22" dur="500"/>
                                        <p:tgtEl>
                                          <p:spTgt spid="49159">
                                            <p:txEl>
                                              <p:pRg st="3" end="3"/>
                                            </p:txEl>
                                          </p:spTgt>
                                        </p:tgtEl>
                                      </p:cBhvr>
                                    </p:animEffect>
                                  </p:childTnLst>
                                  <p:subTnLst>
                                    <p:animClr>
                                      <p:cBhvr override="childStyle">
                                        <p:cTn dur="1" fill="hold" display="0" masterRel="nextClick" afterEffect="1"/>
                                        <p:tgtEl>
                                          <p:spTgt spid="49159">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9159">
                                            <p:txEl>
                                              <p:pRg st="4" end="4"/>
                                            </p:txEl>
                                          </p:spTgt>
                                        </p:tgtEl>
                                        <p:attrNameLst>
                                          <p:attrName>style.visibility</p:attrName>
                                        </p:attrNameLst>
                                      </p:cBhvr>
                                      <p:to>
                                        <p:strVal val="visible"/>
                                      </p:to>
                                    </p:set>
                                    <p:animEffect transition="in" filter="wipe(left)">
                                      <p:cBhvr>
                                        <p:cTn id="27" dur="500"/>
                                        <p:tgtEl>
                                          <p:spTgt spid="49159">
                                            <p:txEl>
                                              <p:pRg st="4" end="4"/>
                                            </p:txEl>
                                          </p:spTgt>
                                        </p:tgtEl>
                                      </p:cBhvr>
                                    </p:animEffect>
                                  </p:childTnLst>
                                  <p:subTnLst>
                                    <p:animClr>
                                      <p:cBhvr override="childStyle">
                                        <p:cTn dur="1" fill="hold" display="0" masterRel="nextClick" afterEffect="1"/>
                                        <p:tgtEl>
                                          <p:spTgt spid="49159">
                                            <p:txEl>
                                              <p:pRg st="4" end="4"/>
                                            </p:txEl>
                                          </p:spTgt>
                                        </p:tgtEl>
                                        <p:attrNameLst>
                                          <p:attrName>ppt_c</p:attrName>
                                        </p:attrNameLst>
                                      </p:cBhvr>
                                      <p:to>
                                        <a:srgbClr val="FFFF66"/>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9159">
                                            <p:txEl>
                                              <p:pRg st="5" end="5"/>
                                            </p:txEl>
                                          </p:spTgt>
                                        </p:tgtEl>
                                        <p:attrNameLst>
                                          <p:attrName>style.visibility</p:attrName>
                                        </p:attrNameLst>
                                      </p:cBhvr>
                                      <p:to>
                                        <p:strVal val="visible"/>
                                      </p:to>
                                    </p:set>
                                    <p:animEffect transition="in" filter="wipe(left)">
                                      <p:cBhvr>
                                        <p:cTn id="32" dur="500"/>
                                        <p:tgtEl>
                                          <p:spTgt spid="49159">
                                            <p:txEl>
                                              <p:pRg st="5" end="5"/>
                                            </p:txEl>
                                          </p:spTgt>
                                        </p:tgtEl>
                                      </p:cBhvr>
                                    </p:animEffect>
                                  </p:childTnLst>
                                  <p:subTnLst>
                                    <p:animClr>
                                      <p:cBhvr override="childStyle">
                                        <p:cTn dur="1" fill="hold" display="0" masterRel="nextClick" afterEffect="1"/>
                                        <p:tgtEl>
                                          <p:spTgt spid="49159">
                                            <p:txEl>
                                              <p:pRg st="5" end="5"/>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9"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696A2EB-7710-49DB-9B0D-FD1CD3128B7A}" type="slidenum">
              <a:rPr lang="en-US"/>
              <a:pPr/>
              <a:t>66</a:t>
            </a:fld>
            <a:endParaRPr lang="en-US"/>
          </a:p>
        </p:txBody>
      </p:sp>
      <p:sp>
        <p:nvSpPr>
          <p:cNvPr id="50182" name="Rectangle 6"/>
          <p:cNvSpPr>
            <a:spLocks noGrp="1" noChangeArrowheads="1"/>
          </p:cNvSpPr>
          <p:nvPr>
            <p:ph type="title"/>
          </p:nvPr>
        </p:nvSpPr>
        <p:spPr>
          <a:xfrm>
            <a:off x="1066800" y="890588"/>
            <a:ext cx="7543800" cy="846137"/>
          </a:xfrm>
        </p:spPr>
        <p:txBody>
          <a:bodyPr/>
          <a:lstStyle/>
          <a:p>
            <a:pPr eaLnBrk="1" hangingPunct="1">
              <a:defRPr/>
            </a:pPr>
            <a:r>
              <a:rPr lang="en-US" smtClean="0"/>
              <a:t>Managing Cash Flows</a:t>
            </a:r>
          </a:p>
        </p:txBody>
      </p:sp>
      <p:sp>
        <p:nvSpPr>
          <p:cNvPr id="50183" name="Rectangle 7"/>
          <p:cNvSpPr>
            <a:spLocks noGrp="1" noChangeArrowheads="1"/>
          </p:cNvSpPr>
          <p:nvPr>
            <p:ph type="body" idx="1"/>
          </p:nvPr>
        </p:nvSpPr>
        <p:spPr>
          <a:xfrm>
            <a:off x="1066800" y="1868488"/>
            <a:ext cx="7543800" cy="4114800"/>
          </a:xfrm>
        </p:spPr>
        <p:txBody>
          <a:bodyPr/>
          <a:lstStyle/>
          <a:p>
            <a:pPr eaLnBrk="1" hangingPunct="1">
              <a:lnSpc>
                <a:spcPct val="80000"/>
              </a:lnSpc>
              <a:defRPr/>
            </a:pPr>
            <a:r>
              <a:rPr lang="en-US" sz="2800" smtClean="0"/>
              <a:t>Can speed up inflows by:</a:t>
            </a:r>
          </a:p>
          <a:p>
            <a:pPr lvl="1" eaLnBrk="1" hangingPunct="1">
              <a:lnSpc>
                <a:spcPct val="80000"/>
              </a:lnSpc>
              <a:defRPr/>
            </a:pPr>
            <a:r>
              <a:rPr lang="en-US" sz="2400" smtClean="0"/>
              <a:t>Tightening up credit policy (as long as savings from reduced bad debts and collection costs exceed sales that may be lost)</a:t>
            </a:r>
          </a:p>
          <a:p>
            <a:pPr lvl="1" eaLnBrk="1" hangingPunct="1">
              <a:lnSpc>
                <a:spcPct val="80000"/>
              </a:lnSpc>
              <a:defRPr/>
            </a:pPr>
            <a:r>
              <a:rPr lang="en-US" sz="2400" smtClean="0"/>
              <a:t>Obtaining computerized fund transfers from customers</a:t>
            </a:r>
          </a:p>
          <a:p>
            <a:pPr lvl="1" eaLnBrk="1" hangingPunct="1">
              <a:lnSpc>
                <a:spcPct val="80000"/>
              </a:lnSpc>
              <a:defRPr/>
            </a:pPr>
            <a:r>
              <a:rPr lang="en-US" sz="2400" smtClean="0"/>
              <a:t>Using collection centers</a:t>
            </a:r>
          </a:p>
          <a:p>
            <a:pPr lvl="1" eaLnBrk="1" hangingPunct="1">
              <a:lnSpc>
                <a:spcPct val="80000"/>
              </a:lnSpc>
              <a:defRPr/>
            </a:pPr>
            <a:r>
              <a:rPr lang="en-US" sz="2400" smtClean="0"/>
              <a:t>Using a lockbox system</a:t>
            </a:r>
          </a:p>
          <a:p>
            <a:pPr eaLnBrk="1" hangingPunct="1">
              <a:lnSpc>
                <a:spcPct val="80000"/>
              </a:lnSpc>
              <a:defRPr/>
            </a:pPr>
            <a:r>
              <a:rPr lang="en-US" sz="2800" smtClean="0"/>
              <a:t>Can slow down cash outflows by:</a:t>
            </a:r>
          </a:p>
          <a:p>
            <a:pPr lvl="1" eaLnBrk="1" hangingPunct="1">
              <a:lnSpc>
                <a:spcPct val="80000"/>
              </a:lnSpc>
              <a:defRPr/>
            </a:pPr>
            <a:r>
              <a:rPr lang="en-US" sz="2400" smtClean="0"/>
              <a:t>Delaying the payment of bills</a:t>
            </a:r>
          </a:p>
          <a:p>
            <a:pPr lvl="1" eaLnBrk="1" hangingPunct="1">
              <a:lnSpc>
                <a:spcPct val="80000"/>
              </a:lnSpc>
              <a:defRPr/>
            </a:pPr>
            <a:r>
              <a:rPr lang="en-US" sz="2400" smtClean="0"/>
              <a:t>Using remote disbursement banks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183">
                                            <p:txEl>
                                              <p:pRg st="0" end="0"/>
                                            </p:txEl>
                                          </p:spTgt>
                                        </p:tgtEl>
                                        <p:attrNameLst>
                                          <p:attrName>style.visibility</p:attrName>
                                        </p:attrNameLst>
                                      </p:cBhvr>
                                      <p:to>
                                        <p:strVal val="visible"/>
                                      </p:to>
                                    </p:set>
                                    <p:animEffect transition="in" filter="wipe(left)">
                                      <p:cBhvr>
                                        <p:cTn id="7" dur="500"/>
                                        <p:tgtEl>
                                          <p:spTgt spid="50183">
                                            <p:txEl>
                                              <p:pRg st="0" end="0"/>
                                            </p:txEl>
                                          </p:spTgt>
                                        </p:tgtEl>
                                      </p:cBhvr>
                                    </p:animEffect>
                                  </p:childTnLst>
                                  <p:subTnLst>
                                    <p:animClr>
                                      <p:cBhvr override="childStyle">
                                        <p:cTn dur="1" fill="hold" display="0" masterRel="nextClick" afterEffect="1"/>
                                        <p:tgtEl>
                                          <p:spTgt spid="50183">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83">
                                            <p:txEl>
                                              <p:pRg st="1" end="1"/>
                                            </p:txEl>
                                          </p:spTgt>
                                        </p:tgtEl>
                                        <p:attrNameLst>
                                          <p:attrName>style.visibility</p:attrName>
                                        </p:attrNameLst>
                                      </p:cBhvr>
                                      <p:to>
                                        <p:strVal val="visible"/>
                                      </p:to>
                                    </p:set>
                                    <p:animEffect transition="in" filter="wipe(left)">
                                      <p:cBhvr>
                                        <p:cTn id="12" dur="500"/>
                                        <p:tgtEl>
                                          <p:spTgt spid="50183">
                                            <p:txEl>
                                              <p:pRg st="1" end="1"/>
                                            </p:txEl>
                                          </p:spTgt>
                                        </p:tgtEl>
                                      </p:cBhvr>
                                    </p:animEffect>
                                  </p:childTnLst>
                                  <p:subTnLst>
                                    <p:animClr>
                                      <p:cBhvr override="childStyle">
                                        <p:cTn dur="1" fill="hold" display="0" masterRel="nextClick" afterEffect="1"/>
                                        <p:tgtEl>
                                          <p:spTgt spid="50183">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83">
                                            <p:txEl>
                                              <p:pRg st="2" end="2"/>
                                            </p:txEl>
                                          </p:spTgt>
                                        </p:tgtEl>
                                        <p:attrNameLst>
                                          <p:attrName>style.visibility</p:attrName>
                                        </p:attrNameLst>
                                      </p:cBhvr>
                                      <p:to>
                                        <p:strVal val="visible"/>
                                      </p:to>
                                    </p:set>
                                    <p:animEffect transition="in" filter="wipe(left)">
                                      <p:cBhvr>
                                        <p:cTn id="17" dur="500"/>
                                        <p:tgtEl>
                                          <p:spTgt spid="50183">
                                            <p:txEl>
                                              <p:pRg st="2" end="2"/>
                                            </p:txEl>
                                          </p:spTgt>
                                        </p:tgtEl>
                                      </p:cBhvr>
                                    </p:animEffect>
                                  </p:childTnLst>
                                  <p:subTnLst>
                                    <p:animClr>
                                      <p:cBhvr override="childStyle">
                                        <p:cTn dur="1" fill="hold" display="0" masterRel="nextClick" afterEffect="1"/>
                                        <p:tgtEl>
                                          <p:spTgt spid="50183">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183">
                                            <p:txEl>
                                              <p:pRg st="3" end="3"/>
                                            </p:txEl>
                                          </p:spTgt>
                                        </p:tgtEl>
                                        <p:attrNameLst>
                                          <p:attrName>style.visibility</p:attrName>
                                        </p:attrNameLst>
                                      </p:cBhvr>
                                      <p:to>
                                        <p:strVal val="visible"/>
                                      </p:to>
                                    </p:set>
                                    <p:animEffect transition="in" filter="wipe(left)">
                                      <p:cBhvr>
                                        <p:cTn id="22" dur="500"/>
                                        <p:tgtEl>
                                          <p:spTgt spid="50183">
                                            <p:txEl>
                                              <p:pRg st="3" end="3"/>
                                            </p:txEl>
                                          </p:spTgt>
                                        </p:tgtEl>
                                      </p:cBhvr>
                                    </p:animEffect>
                                  </p:childTnLst>
                                  <p:subTnLst>
                                    <p:animClr>
                                      <p:cBhvr override="childStyle">
                                        <p:cTn dur="1" fill="hold" display="0" masterRel="nextClick" afterEffect="1"/>
                                        <p:tgtEl>
                                          <p:spTgt spid="50183">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0183">
                                            <p:txEl>
                                              <p:pRg st="4" end="4"/>
                                            </p:txEl>
                                          </p:spTgt>
                                        </p:tgtEl>
                                        <p:attrNameLst>
                                          <p:attrName>style.visibility</p:attrName>
                                        </p:attrNameLst>
                                      </p:cBhvr>
                                      <p:to>
                                        <p:strVal val="visible"/>
                                      </p:to>
                                    </p:set>
                                    <p:animEffect transition="in" filter="wipe(left)">
                                      <p:cBhvr>
                                        <p:cTn id="27" dur="500"/>
                                        <p:tgtEl>
                                          <p:spTgt spid="50183">
                                            <p:txEl>
                                              <p:pRg st="4" end="4"/>
                                            </p:txEl>
                                          </p:spTgt>
                                        </p:tgtEl>
                                      </p:cBhvr>
                                    </p:animEffect>
                                  </p:childTnLst>
                                  <p:subTnLst>
                                    <p:animClr>
                                      <p:cBhvr override="childStyle">
                                        <p:cTn dur="1" fill="hold" display="0" masterRel="nextClick" afterEffect="1"/>
                                        <p:tgtEl>
                                          <p:spTgt spid="50183">
                                            <p:txEl>
                                              <p:pRg st="4" end="4"/>
                                            </p:txEl>
                                          </p:spTgt>
                                        </p:tgtEl>
                                        <p:attrNameLst>
                                          <p:attrName>ppt_c</p:attrName>
                                        </p:attrNameLst>
                                      </p:cBhvr>
                                      <p:to>
                                        <a:srgbClr val="FFFF66"/>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0183">
                                            <p:txEl>
                                              <p:pRg st="5" end="5"/>
                                            </p:txEl>
                                          </p:spTgt>
                                        </p:tgtEl>
                                        <p:attrNameLst>
                                          <p:attrName>style.visibility</p:attrName>
                                        </p:attrNameLst>
                                      </p:cBhvr>
                                      <p:to>
                                        <p:strVal val="visible"/>
                                      </p:to>
                                    </p:set>
                                    <p:animEffect transition="in" filter="wipe(left)">
                                      <p:cBhvr>
                                        <p:cTn id="32" dur="500"/>
                                        <p:tgtEl>
                                          <p:spTgt spid="50183">
                                            <p:txEl>
                                              <p:pRg st="5" end="5"/>
                                            </p:txEl>
                                          </p:spTgt>
                                        </p:tgtEl>
                                      </p:cBhvr>
                                    </p:animEffect>
                                  </p:childTnLst>
                                  <p:subTnLst>
                                    <p:animClr>
                                      <p:cBhvr override="childStyle">
                                        <p:cTn dur="1" fill="hold" display="0" masterRel="nextClick" afterEffect="1"/>
                                        <p:tgtEl>
                                          <p:spTgt spid="50183">
                                            <p:txEl>
                                              <p:pRg st="5" end="5"/>
                                            </p:txEl>
                                          </p:spTgt>
                                        </p:tgtEl>
                                        <p:attrNameLst>
                                          <p:attrName>ppt_c</p:attrName>
                                        </p:attrNameLst>
                                      </p:cBhvr>
                                      <p:to>
                                        <a:schemeClr val="accent1"/>
                                      </p:to>
                                    </p:animClr>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0183">
                                            <p:txEl>
                                              <p:pRg st="6" end="6"/>
                                            </p:txEl>
                                          </p:spTgt>
                                        </p:tgtEl>
                                        <p:attrNameLst>
                                          <p:attrName>style.visibility</p:attrName>
                                        </p:attrNameLst>
                                      </p:cBhvr>
                                      <p:to>
                                        <p:strVal val="visible"/>
                                      </p:to>
                                    </p:set>
                                    <p:animEffect transition="in" filter="wipe(left)">
                                      <p:cBhvr>
                                        <p:cTn id="37" dur="500"/>
                                        <p:tgtEl>
                                          <p:spTgt spid="50183">
                                            <p:txEl>
                                              <p:pRg st="6" end="6"/>
                                            </p:txEl>
                                          </p:spTgt>
                                        </p:tgtEl>
                                      </p:cBhvr>
                                    </p:animEffect>
                                  </p:childTnLst>
                                  <p:subTnLst>
                                    <p:animClr>
                                      <p:cBhvr override="childStyle">
                                        <p:cTn dur="1" fill="hold" display="0" masterRel="nextClick" afterEffect="1"/>
                                        <p:tgtEl>
                                          <p:spTgt spid="50183">
                                            <p:txEl>
                                              <p:pRg st="6" end="6"/>
                                            </p:txEl>
                                          </p:spTgt>
                                        </p:tgtEl>
                                        <p:attrNameLst>
                                          <p:attrName>ppt_c</p:attrName>
                                        </p:attrNameLst>
                                      </p:cBhvr>
                                      <p:to>
                                        <a:srgbClr val="FFFF66"/>
                                      </p:to>
                                    </p:animClr>
                                  </p:sub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0183">
                                            <p:txEl>
                                              <p:pRg st="7" end="7"/>
                                            </p:txEl>
                                          </p:spTgt>
                                        </p:tgtEl>
                                        <p:attrNameLst>
                                          <p:attrName>style.visibility</p:attrName>
                                        </p:attrNameLst>
                                      </p:cBhvr>
                                      <p:to>
                                        <p:strVal val="visible"/>
                                      </p:to>
                                    </p:set>
                                    <p:animEffect transition="in" filter="wipe(left)">
                                      <p:cBhvr>
                                        <p:cTn id="42" dur="500"/>
                                        <p:tgtEl>
                                          <p:spTgt spid="50183">
                                            <p:txEl>
                                              <p:pRg st="7" end="7"/>
                                            </p:txEl>
                                          </p:spTgt>
                                        </p:tgtEl>
                                      </p:cBhvr>
                                    </p:animEffect>
                                  </p:childTnLst>
                                  <p:subTnLst>
                                    <p:animClr>
                                      <p:cBhvr override="childStyle">
                                        <p:cTn dur="1" fill="hold" display="0" masterRel="nextClick" afterEffect="1"/>
                                        <p:tgtEl>
                                          <p:spTgt spid="50183">
                                            <p:txEl>
                                              <p:pRg st="7" end="7"/>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0DF77EAB-F8B6-4011-A4B7-93E639C3E2BA}" type="slidenum">
              <a:rPr lang="en-US"/>
              <a:pPr>
                <a:defRPr/>
              </a:pPr>
              <a:t>67</a:t>
            </a:fld>
            <a:endParaRPr lang="en-US"/>
          </a:p>
        </p:txBody>
      </p:sp>
      <p:grpSp>
        <p:nvGrpSpPr>
          <p:cNvPr id="2" name="Group 9"/>
          <p:cNvGrpSpPr>
            <a:grpSpLocks/>
          </p:cNvGrpSpPr>
          <p:nvPr/>
        </p:nvGrpSpPr>
        <p:grpSpPr bwMode="auto">
          <a:xfrm>
            <a:off x="1243013" y="1827213"/>
            <a:ext cx="4932362" cy="1470025"/>
            <a:chOff x="1016" y="884"/>
            <a:chExt cx="3107" cy="926"/>
          </a:xfrm>
        </p:grpSpPr>
        <p:sp>
          <p:nvSpPr>
            <p:cNvPr id="3077" name="Rectangle 2"/>
            <p:cNvSpPr>
              <a:spLocks noChangeArrowheads="1"/>
            </p:cNvSpPr>
            <p:nvPr/>
          </p:nvSpPr>
          <p:spPr bwMode="auto">
            <a:xfrm>
              <a:off x="1016" y="884"/>
              <a:ext cx="3107" cy="926"/>
            </a:xfrm>
            <a:prstGeom prst="rect">
              <a:avLst/>
            </a:prstGeom>
            <a:noFill/>
            <a:ln w="25400">
              <a:solidFill>
                <a:srgbClr val="00FF00"/>
              </a:solidFill>
              <a:miter lim="800000"/>
              <a:headEnd/>
              <a:tailEnd/>
            </a:ln>
            <a:scene3d>
              <a:camera prst="legacyObliqueBottomLeft"/>
              <a:lightRig rig="legacyFlat3" dir="t"/>
            </a:scene3d>
            <a:sp3d extrusionH="430200" prstMaterial="legacyMatte">
              <a:bevelT w="13500" h="13500" prst="angle"/>
              <a:bevelB w="13500" h="13500" prst="angle"/>
              <a:extrusionClr>
                <a:srgbClr val="00FF00"/>
              </a:extrusionClr>
            </a:sp3d>
          </p:spPr>
          <p:txBody>
            <a:bodyPr wrap="none" anchor="ctr">
              <a:flatTx/>
            </a:bodyPr>
            <a:lstStyle/>
            <a:p>
              <a:endParaRPr lang="en-US"/>
            </a:p>
          </p:txBody>
        </p:sp>
        <p:sp>
          <p:nvSpPr>
            <p:cNvPr id="4101" name="Rectangle 5"/>
            <p:cNvSpPr>
              <a:spLocks noChangeArrowheads="1"/>
            </p:cNvSpPr>
            <p:nvPr/>
          </p:nvSpPr>
          <p:spPr bwMode="auto">
            <a:xfrm>
              <a:off x="1039" y="1004"/>
              <a:ext cx="3010" cy="748"/>
            </a:xfrm>
            <a:prstGeom prst="rect">
              <a:avLst/>
            </a:prstGeom>
            <a:noFill/>
            <a:ln w="12700">
              <a:noFill/>
              <a:miter lim="800000"/>
              <a:headEnd/>
              <a:tailEnd/>
            </a:ln>
            <a:effectLst/>
          </p:spPr>
          <p:txBody>
            <a:bodyPr wrap="none" lIns="90488" tIns="44450" rIns="90488" bIns="44450">
              <a:spAutoFit/>
            </a:bodyPr>
            <a:lstStyle/>
            <a:p>
              <a:pPr algn="ctr">
                <a:defRPr/>
              </a:pPr>
              <a:r>
                <a:rPr lang="en-US" sz="3600" b="1">
                  <a:effectLst>
                    <a:outerShdw blurRad="38100" dist="38100" dir="2700000" algn="tl">
                      <a:srgbClr val="000000"/>
                    </a:outerShdw>
                  </a:effectLst>
                  <a:latin typeface="Arial" charset="0"/>
                </a:rPr>
                <a:t>Accounts Receivable</a:t>
              </a:r>
            </a:p>
            <a:p>
              <a:pPr algn="ctr">
                <a:defRPr/>
              </a:pPr>
              <a:r>
                <a:rPr lang="en-US" sz="3600" b="1">
                  <a:effectLst>
                    <a:outerShdw blurRad="38100" dist="38100" dir="2700000" algn="tl">
                      <a:srgbClr val="000000"/>
                    </a:outerShdw>
                  </a:effectLst>
                  <a:latin typeface="Arial" charset="0"/>
                </a:rPr>
                <a:t>and Inventory</a:t>
              </a:r>
            </a:p>
          </p:txBody>
        </p:sp>
      </p:grpSp>
      <p:sp>
        <p:nvSpPr>
          <p:cNvPr id="4103" name="WordArt 7"/>
          <p:cNvSpPr>
            <a:spLocks noChangeArrowheads="1" noChangeShapeType="1" noTextEdit="1"/>
          </p:cNvSpPr>
          <p:nvPr/>
        </p:nvSpPr>
        <p:spPr bwMode="auto">
          <a:xfrm>
            <a:off x="5486400" y="3700463"/>
            <a:ext cx="2733675"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Chapter 19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103"/>
                                        </p:tgtEl>
                                        <p:attrNameLst>
                                          <p:attrName>style.visibility</p:attrName>
                                        </p:attrNameLst>
                                      </p:cBhvr>
                                      <p:to>
                                        <p:strVal val="visible"/>
                                      </p:to>
                                    </p:set>
                                    <p:anim calcmode="lin" valueType="num">
                                      <p:cBhvr>
                                        <p:cTn id="7" dur="1000" fill="hold"/>
                                        <p:tgtEl>
                                          <p:spTgt spid="4103"/>
                                        </p:tgtEl>
                                        <p:attrNameLst>
                                          <p:attrName>ppt_w</p:attrName>
                                        </p:attrNameLst>
                                      </p:cBhvr>
                                      <p:tavLst>
                                        <p:tav tm="0">
                                          <p:val>
                                            <p:fltVal val="0"/>
                                          </p:val>
                                        </p:tav>
                                        <p:tav tm="100000">
                                          <p:val>
                                            <p:strVal val="#ppt_w"/>
                                          </p:val>
                                        </p:tav>
                                      </p:tavLst>
                                    </p:anim>
                                    <p:anim calcmode="lin" valueType="num">
                                      <p:cBhvr>
                                        <p:cTn id="8" dur="1000" fill="hold"/>
                                        <p:tgtEl>
                                          <p:spTgt spid="4103"/>
                                        </p:tgtEl>
                                        <p:attrNameLst>
                                          <p:attrName>ppt_h</p:attrName>
                                        </p:attrNameLst>
                                      </p:cBhvr>
                                      <p:tavLst>
                                        <p:tav tm="0">
                                          <p:val>
                                            <p:fltVal val="0"/>
                                          </p:val>
                                        </p:tav>
                                        <p:tav tm="100000">
                                          <p:val>
                                            <p:strVal val="#ppt_h"/>
                                          </p:val>
                                        </p:tav>
                                      </p:tavLst>
                                    </p:anim>
                                    <p:anim calcmode="lin" valueType="num">
                                      <p:cBhvr>
                                        <p:cTn id="9" dur="1000" fill="hold"/>
                                        <p:tgtEl>
                                          <p:spTgt spid="410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10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7168FA32-895C-4C7D-A2E7-C95F6C1325FC}" type="slidenum">
              <a:rPr lang="en-US"/>
              <a:pPr>
                <a:defRPr/>
              </a:pPr>
              <a:t>68</a:t>
            </a:fld>
            <a:endParaRPr lang="en-US"/>
          </a:p>
        </p:txBody>
      </p:sp>
      <p:sp>
        <p:nvSpPr>
          <p:cNvPr id="5122" name="Rectangle 2"/>
          <p:cNvSpPr>
            <a:spLocks noGrp="1" noChangeArrowheads="1"/>
          </p:cNvSpPr>
          <p:nvPr>
            <p:ph type="title"/>
          </p:nvPr>
        </p:nvSpPr>
        <p:spPr/>
        <p:txBody>
          <a:bodyPr lIns="90488" tIns="44450" rIns="90488" bIns="44450"/>
          <a:lstStyle/>
          <a:p>
            <a:pPr eaLnBrk="1" hangingPunct="1">
              <a:defRPr/>
            </a:pPr>
            <a:r>
              <a:rPr lang="en-US" smtClean="0"/>
              <a:t>Learning Objectives</a:t>
            </a:r>
          </a:p>
        </p:txBody>
      </p:sp>
      <p:sp>
        <p:nvSpPr>
          <p:cNvPr id="5123" name="Rectangle 3"/>
          <p:cNvSpPr>
            <a:spLocks noGrp="1" noChangeArrowheads="1"/>
          </p:cNvSpPr>
          <p:nvPr>
            <p:ph type="body" idx="1"/>
          </p:nvPr>
        </p:nvSpPr>
        <p:spPr/>
        <p:txBody>
          <a:bodyPr lIns="90488" tIns="44450" rIns="90488" bIns="44450"/>
          <a:lstStyle/>
          <a:p>
            <a:pPr eaLnBrk="1" hangingPunct="1">
              <a:defRPr/>
            </a:pPr>
            <a:r>
              <a:rPr lang="en-US" smtClean="0"/>
              <a:t>How and why firms manage accounts receivable and inventory.</a:t>
            </a:r>
          </a:p>
          <a:p>
            <a:pPr eaLnBrk="1" hangingPunct="1">
              <a:defRPr/>
            </a:pPr>
            <a:r>
              <a:rPr lang="en-US" smtClean="0"/>
              <a:t>Computation of optimum levels of accounts receivable and inventory.</a:t>
            </a:r>
          </a:p>
          <a:p>
            <a:pPr eaLnBrk="1" hangingPunct="1">
              <a:defRPr/>
            </a:pPr>
            <a:r>
              <a:rPr lang="en-US" smtClean="0"/>
              <a:t>Alternative inventory management approaches.</a:t>
            </a:r>
          </a:p>
          <a:p>
            <a:pPr eaLnBrk="1" hangingPunct="1">
              <a:defRPr/>
            </a:pPr>
            <a:r>
              <a:rPr lang="en-US" smtClean="0"/>
              <a:t>How firms make credit decisions and create collection policies.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subTnLst>
                                    <p:animClr>
                                      <p:cBhvr override="childStyle">
                                        <p:cTn dur="1" fill="hold" display="0" masterRel="nextClick" afterEffect="1"/>
                                        <p:tgtEl>
                                          <p:spTgt spid="5123">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wipe(left)">
                                      <p:cBhvr>
                                        <p:cTn id="12" dur="500"/>
                                        <p:tgtEl>
                                          <p:spTgt spid="5123">
                                            <p:txEl>
                                              <p:pRg st="1" end="1"/>
                                            </p:txEl>
                                          </p:spTgt>
                                        </p:tgtEl>
                                      </p:cBhvr>
                                    </p:animEffect>
                                  </p:childTnLst>
                                  <p:subTnLst>
                                    <p:animClr>
                                      <p:cBhvr override="childStyle">
                                        <p:cTn dur="1" fill="hold" display="0" masterRel="nextClick" afterEffect="1"/>
                                        <p:tgtEl>
                                          <p:spTgt spid="5123">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wipe(left)">
                                      <p:cBhvr>
                                        <p:cTn id="17" dur="500"/>
                                        <p:tgtEl>
                                          <p:spTgt spid="5123">
                                            <p:txEl>
                                              <p:pRg st="2" end="2"/>
                                            </p:txEl>
                                          </p:spTgt>
                                        </p:tgtEl>
                                      </p:cBhvr>
                                    </p:animEffect>
                                  </p:childTnLst>
                                  <p:subTnLst>
                                    <p:animClr>
                                      <p:cBhvr override="childStyle">
                                        <p:cTn dur="1" fill="hold" display="0" masterRel="nextClick" afterEffect="1"/>
                                        <p:tgtEl>
                                          <p:spTgt spid="5123">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wipe(left)">
                                      <p:cBhvr>
                                        <p:cTn id="22" dur="500"/>
                                        <p:tgtEl>
                                          <p:spTgt spid="5123">
                                            <p:txEl>
                                              <p:pRg st="3" end="3"/>
                                            </p:txEl>
                                          </p:spTgt>
                                        </p:tgtEl>
                                      </p:cBhvr>
                                    </p:animEffect>
                                  </p:childTnLst>
                                  <p:subTnLst>
                                    <p:animClr>
                                      <p:cBhvr override="childStyle">
                                        <p:cTn dur="1" fill="hold" display="0" masterRel="nextClick" afterEffect="1"/>
                                        <p:tgtEl>
                                          <p:spTgt spid="5123">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56658D3A-F0B2-4088-9617-ECFC54FA476B}" type="slidenum">
              <a:rPr lang="en-US"/>
              <a:pPr>
                <a:defRPr/>
              </a:pPr>
              <a:t>69</a:t>
            </a:fld>
            <a:endParaRPr lang="en-US"/>
          </a:p>
        </p:txBody>
      </p:sp>
      <p:sp>
        <p:nvSpPr>
          <p:cNvPr id="6148" name="Rectangle 4"/>
          <p:cNvSpPr>
            <a:spLocks noGrp="1" noChangeArrowheads="1"/>
          </p:cNvSpPr>
          <p:nvPr>
            <p:ph type="title"/>
          </p:nvPr>
        </p:nvSpPr>
        <p:spPr>
          <a:xfrm>
            <a:off x="1068388" y="304800"/>
            <a:ext cx="7259637" cy="1431925"/>
          </a:xfrm>
        </p:spPr>
        <p:txBody>
          <a:bodyPr/>
          <a:lstStyle/>
          <a:p>
            <a:pPr eaLnBrk="1" hangingPunct="1">
              <a:defRPr/>
            </a:pPr>
            <a:r>
              <a:rPr lang="en-US" sz="3200" smtClean="0"/>
              <a:t>Why do firms accumulate accounts receivable and inventory?</a:t>
            </a:r>
          </a:p>
        </p:txBody>
      </p:sp>
      <p:sp>
        <p:nvSpPr>
          <p:cNvPr id="6149" name="Rectangle 5"/>
          <p:cNvSpPr>
            <a:spLocks noGrp="1" noChangeArrowheads="1"/>
          </p:cNvSpPr>
          <p:nvPr>
            <p:ph type="body" idx="1"/>
          </p:nvPr>
        </p:nvSpPr>
        <p:spPr/>
        <p:txBody>
          <a:bodyPr/>
          <a:lstStyle/>
          <a:p>
            <a:pPr eaLnBrk="1" hangingPunct="1">
              <a:lnSpc>
                <a:spcPct val="90000"/>
              </a:lnSpc>
              <a:defRPr/>
            </a:pPr>
            <a:r>
              <a:rPr lang="en-US" sz="2800" smtClean="0"/>
              <a:t>Given that accounts receivable and inventory are assets that do not provide an explicit rate of return, it is important to understand why firms might still want to have these investments.</a:t>
            </a:r>
          </a:p>
          <a:p>
            <a:pPr eaLnBrk="1" hangingPunct="1">
              <a:lnSpc>
                <a:spcPct val="90000"/>
              </a:lnSpc>
              <a:defRPr/>
            </a:pPr>
            <a:r>
              <a:rPr lang="en-US" sz="2800" smtClean="0"/>
              <a:t>Granting credit is often an essential business practice and can enhance sales. (But also will increase costs.)</a:t>
            </a:r>
          </a:p>
          <a:p>
            <a:pPr eaLnBrk="1" hangingPunct="1">
              <a:lnSpc>
                <a:spcPct val="90000"/>
              </a:lnSpc>
              <a:defRPr/>
            </a:pPr>
            <a:r>
              <a:rPr lang="en-US" sz="2800" smtClean="0"/>
              <a:t>Holding adequate inventory is necessary to avoid loss of sales due to stock-outs.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wipe(left)">
                                      <p:cBhvr>
                                        <p:cTn id="7" dur="500"/>
                                        <p:tgtEl>
                                          <p:spTgt spid="6149">
                                            <p:txEl>
                                              <p:pRg st="0" end="0"/>
                                            </p:txEl>
                                          </p:spTgt>
                                        </p:tgtEl>
                                      </p:cBhvr>
                                    </p:animEffect>
                                  </p:childTnLst>
                                  <p:subTnLst>
                                    <p:animClr>
                                      <p:cBhvr override="childStyle">
                                        <p:cTn dur="1" fill="hold" display="0" masterRel="nextClick" afterEffect="1"/>
                                        <p:tgtEl>
                                          <p:spTgt spid="6149">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9">
                                            <p:txEl>
                                              <p:pRg st="1" end="1"/>
                                            </p:txEl>
                                          </p:spTgt>
                                        </p:tgtEl>
                                        <p:attrNameLst>
                                          <p:attrName>style.visibility</p:attrName>
                                        </p:attrNameLst>
                                      </p:cBhvr>
                                      <p:to>
                                        <p:strVal val="visible"/>
                                      </p:to>
                                    </p:set>
                                    <p:animEffect transition="in" filter="wipe(left)">
                                      <p:cBhvr>
                                        <p:cTn id="12" dur="500"/>
                                        <p:tgtEl>
                                          <p:spTgt spid="6149">
                                            <p:txEl>
                                              <p:pRg st="1" end="1"/>
                                            </p:txEl>
                                          </p:spTgt>
                                        </p:tgtEl>
                                      </p:cBhvr>
                                    </p:animEffect>
                                  </p:childTnLst>
                                  <p:subTnLst>
                                    <p:animClr>
                                      <p:cBhvr override="childStyle">
                                        <p:cTn dur="1" fill="hold" display="0" masterRel="nextClick" afterEffect="1"/>
                                        <p:tgtEl>
                                          <p:spTgt spid="6149">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Effect transition="in" filter="wipe(left)">
                                      <p:cBhvr>
                                        <p:cTn id="17" dur="500"/>
                                        <p:tgtEl>
                                          <p:spTgt spid="6149">
                                            <p:txEl>
                                              <p:pRg st="2" end="2"/>
                                            </p:txEl>
                                          </p:spTgt>
                                        </p:tgtEl>
                                      </p:cBhvr>
                                    </p:animEffect>
                                  </p:childTnLst>
                                  <p:subTnLst>
                                    <p:animClr>
                                      <p:cBhvr override="childStyle">
                                        <p:cTn dur="1" fill="hold" display="0" masterRel="nextClick" afterEffect="1"/>
                                        <p:tgtEl>
                                          <p:spTgt spid="6149">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52A12A22-2911-49E4-B640-97DB7B740AF0}" type="slidenum">
              <a:rPr lang="en-US"/>
              <a:pPr/>
              <a:t>7</a:t>
            </a:fld>
            <a:endParaRPr lang="en-US"/>
          </a:p>
        </p:txBody>
      </p:sp>
      <p:sp>
        <p:nvSpPr>
          <p:cNvPr id="16399" name="Rectangle 15"/>
          <p:cNvSpPr>
            <a:spLocks noChangeArrowheads="1"/>
          </p:cNvSpPr>
          <p:nvPr/>
        </p:nvSpPr>
        <p:spPr bwMode="auto">
          <a:xfrm>
            <a:off x="4795838" y="4054475"/>
            <a:ext cx="3779837" cy="1552575"/>
          </a:xfrm>
          <a:prstGeom prst="rect">
            <a:avLst/>
          </a:prstGeom>
          <a:noFill/>
          <a:ln w="12700">
            <a:noFill/>
            <a:miter lim="800000"/>
            <a:headEnd/>
            <a:tailEnd/>
          </a:ln>
          <a:effectLst/>
        </p:spPr>
        <p:txBody>
          <a:bodyPr wrap="none" lIns="90488" tIns="44450" rIns="90488" bIns="44450">
            <a:spAutoFit/>
          </a:bodyPr>
          <a:lstStyle/>
          <a:p>
            <a:r>
              <a:rPr lang="en-US" sz="2000" b="1" i="1" u="sng">
                <a:solidFill>
                  <a:srgbClr val="FF6600"/>
                </a:solidFill>
                <a:effectLst>
                  <a:outerShdw blurRad="38100" dist="38100" dir="2700000" algn="tl">
                    <a:srgbClr val="000000"/>
                  </a:outerShdw>
                </a:effectLst>
                <a:latin typeface="Arial" charset="0"/>
              </a:rPr>
              <a:t>Firm 2:</a:t>
            </a:r>
            <a:endParaRPr lang="en-US" sz="800" b="1" i="1" u="sng">
              <a:solidFill>
                <a:srgbClr val="FF6600"/>
              </a:solidFill>
              <a:effectLst>
                <a:outerShdw blurRad="38100" dist="38100" dir="2700000" algn="tl">
                  <a:srgbClr val="000000"/>
                </a:outerShdw>
              </a:effectLst>
              <a:latin typeface="Arial" charset="0"/>
            </a:endParaRPr>
          </a:p>
          <a:p>
            <a:endParaRPr lang="en-US" sz="800" b="1" i="1" u="sng">
              <a:solidFill>
                <a:srgbClr val="FF6600"/>
              </a:solidFill>
              <a:effectLst>
                <a:outerShdw blurRad="38100" dist="38100" dir="2700000" algn="tl">
                  <a:srgbClr val="000000"/>
                </a:outerShdw>
              </a:effectLst>
              <a:latin typeface="Arial" charset="0"/>
            </a:endParaRPr>
          </a:p>
          <a:p>
            <a:r>
              <a:rPr lang="en-US" sz="2000">
                <a:latin typeface="Arial" charset="0"/>
              </a:rPr>
              <a:t>   $200 Marketable Securities</a:t>
            </a:r>
          </a:p>
          <a:p>
            <a:r>
              <a:rPr lang="en-US" sz="2000">
                <a:latin typeface="Arial" charset="0"/>
              </a:rPr>
              <a:t>   Financed with Common Stock</a:t>
            </a:r>
            <a:endParaRPr lang="en-US" sz="800">
              <a:latin typeface="Arial" charset="0"/>
            </a:endParaRPr>
          </a:p>
          <a:p>
            <a:endParaRPr lang="en-US" sz="800">
              <a:latin typeface="Arial" charset="0"/>
            </a:endParaRPr>
          </a:p>
          <a:p>
            <a:r>
              <a:rPr lang="en-US" sz="2000">
                <a:latin typeface="Arial" charset="0"/>
              </a:rPr>
              <a:t>   200 x 4% = $8 interest earned</a:t>
            </a:r>
          </a:p>
        </p:txBody>
      </p:sp>
      <p:grpSp>
        <p:nvGrpSpPr>
          <p:cNvPr id="16429" name="Group 45"/>
          <p:cNvGrpSpPr>
            <a:grpSpLocks/>
          </p:cNvGrpSpPr>
          <p:nvPr/>
        </p:nvGrpSpPr>
        <p:grpSpPr bwMode="auto">
          <a:xfrm>
            <a:off x="217488" y="2090738"/>
            <a:ext cx="4224337" cy="1557337"/>
            <a:chOff x="137" y="1317"/>
            <a:chExt cx="2661" cy="981"/>
          </a:xfrm>
        </p:grpSpPr>
        <p:grpSp>
          <p:nvGrpSpPr>
            <p:cNvPr id="16419" name="Group 35"/>
            <p:cNvGrpSpPr>
              <a:grpSpLocks/>
            </p:cNvGrpSpPr>
            <p:nvPr/>
          </p:nvGrpSpPr>
          <p:grpSpPr bwMode="auto">
            <a:xfrm>
              <a:off x="152" y="1317"/>
              <a:ext cx="2616" cy="981"/>
              <a:chOff x="15" y="1323"/>
              <a:chExt cx="2616" cy="981"/>
            </a:xfrm>
          </p:grpSpPr>
          <p:sp>
            <p:nvSpPr>
              <p:cNvPr id="16386" name="Rectangle 2"/>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6418" name="Rectangle 34"/>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6390" name="Rectangle 6"/>
            <p:cNvSpPr>
              <a:spLocks noChangeArrowheads="1"/>
            </p:cNvSpPr>
            <p:nvPr/>
          </p:nvSpPr>
          <p:spPr bwMode="auto">
            <a:xfrm>
              <a:off x="137" y="1318"/>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r>
                <a:rPr lang="en-US" i="1">
                  <a:solidFill>
                    <a:srgbClr val="FF6600"/>
                  </a:solidFill>
                  <a:effectLst>
                    <a:outerShdw blurRad="38100" dist="38100" dir="2700000" algn="tl">
                      <a:srgbClr val="000000"/>
                    </a:outerShdw>
                  </a:effectLst>
                  <a:latin typeface="Arial" charset="0"/>
                </a:rPr>
                <a:t>	    </a:t>
              </a:r>
              <a:r>
                <a:rPr lang="en-US" i="1"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Marketable Securities	0	200</a:t>
              </a:r>
            </a:p>
            <a:p>
              <a:pPr>
                <a:tabLst>
                  <a:tab pos="3089275" algn="r"/>
                  <a:tab pos="3879850" algn="r"/>
                </a:tabLst>
              </a:pPr>
              <a:r>
                <a:rPr lang="en-US">
                  <a:solidFill>
                    <a:srgbClr val="000000"/>
                  </a:solidFill>
                  <a:latin typeface="Arial" charset="0"/>
                </a:rPr>
                <a:t>Other Current Assets	200	200</a:t>
              </a:r>
            </a:p>
            <a:p>
              <a:pPr>
                <a:tabLst>
                  <a:tab pos="3089275" algn="r"/>
                  <a:tab pos="3879850" algn="r"/>
                </a:tabLst>
              </a:pPr>
              <a:r>
                <a:rPr lang="en-US">
                  <a:solidFill>
                    <a:srgbClr val="000000"/>
                  </a:solidFill>
                  <a:latin typeface="Arial" charset="0"/>
                </a:rPr>
                <a:t>Fixed Assets	800	800</a:t>
              </a:r>
            </a:p>
            <a:p>
              <a:pPr>
                <a:tabLst>
                  <a:tab pos="3089275" algn="r"/>
                  <a:tab pos="3879850" algn="r"/>
                </a:tabLst>
              </a:pPr>
              <a:r>
                <a:rPr lang="en-US">
                  <a:solidFill>
                    <a:srgbClr val="000000"/>
                  </a:solidFill>
                  <a:latin typeface="Arial" charset="0"/>
                </a:rPr>
                <a:t>Total Assets	1000	1200</a:t>
              </a:r>
            </a:p>
          </p:txBody>
        </p:sp>
        <p:sp>
          <p:nvSpPr>
            <p:cNvPr id="16400" name="Line 16"/>
            <p:cNvSpPr>
              <a:spLocks noChangeShapeType="1"/>
            </p:cNvSpPr>
            <p:nvPr/>
          </p:nvSpPr>
          <p:spPr bwMode="auto">
            <a:xfrm>
              <a:off x="1776" y="2043"/>
              <a:ext cx="384" cy="0"/>
            </a:xfrm>
            <a:prstGeom prst="line">
              <a:avLst/>
            </a:prstGeom>
            <a:noFill/>
            <a:ln w="12700">
              <a:solidFill>
                <a:schemeClr val="bg2"/>
              </a:solidFill>
              <a:round/>
              <a:headEnd/>
              <a:tailEnd/>
            </a:ln>
            <a:effectLst/>
          </p:spPr>
          <p:txBody>
            <a:bodyPr/>
            <a:lstStyle/>
            <a:p>
              <a:endParaRPr lang="en-US"/>
            </a:p>
          </p:txBody>
        </p:sp>
        <p:sp>
          <p:nvSpPr>
            <p:cNvPr id="16401" name="Line 17"/>
            <p:cNvSpPr>
              <a:spLocks noChangeShapeType="1"/>
            </p:cNvSpPr>
            <p:nvPr/>
          </p:nvSpPr>
          <p:spPr bwMode="auto">
            <a:xfrm>
              <a:off x="2304" y="2043"/>
              <a:ext cx="336" cy="0"/>
            </a:xfrm>
            <a:prstGeom prst="line">
              <a:avLst/>
            </a:prstGeom>
            <a:noFill/>
            <a:ln w="12700">
              <a:solidFill>
                <a:schemeClr val="bg2"/>
              </a:solidFill>
              <a:round/>
              <a:headEnd/>
              <a:tailEnd/>
            </a:ln>
            <a:effectLst/>
          </p:spPr>
          <p:txBody>
            <a:bodyPr/>
            <a:lstStyle/>
            <a:p>
              <a:endParaRPr lang="en-US"/>
            </a:p>
          </p:txBody>
        </p:sp>
      </p:grpSp>
      <p:grpSp>
        <p:nvGrpSpPr>
          <p:cNvPr id="16430" name="Group 46"/>
          <p:cNvGrpSpPr>
            <a:grpSpLocks/>
          </p:cNvGrpSpPr>
          <p:nvPr/>
        </p:nvGrpSpPr>
        <p:grpSpPr bwMode="auto">
          <a:xfrm>
            <a:off x="4502150" y="2089150"/>
            <a:ext cx="4224338" cy="1557338"/>
            <a:chOff x="2836" y="1316"/>
            <a:chExt cx="2661" cy="981"/>
          </a:xfrm>
        </p:grpSpPr>
        <p:grpSp>
          <p:nvGrpSpPr>
            <p:cNvPr id="16420" name="Group 36"/>
            <p:cNvGrpSpPr>
              <a:grpSpLocks/>
            </p:cNvGrpSpPr>
            <p:nvPr/>
          </p:nvGrpSpPr>
          <p:grpSpPr bwMode="auto">
            <a:xfrm>
              <a:off x="2854" y="1316"/>
              <a:ext cx="2616" cy="981"/>
              <a:chOff x="15" y="1323"/>
              <a:chExt cx="2616" cy="981"/>
            </a:xfrm>
          </p:grpSpPr>
          <p:sp>
            <p:nvSpPr>
              <p:cNvPr id="16421" name="Rectangle 37"/>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6422" name="Rectangle 38"/>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6391" name="Rectangle 7"/>
            <p:cNvSpPr>
              <a:spLocks noChangeArrowheads="1"/>
            </p:cNvSpPr>
            <p:nvPr/>
          </p:nvSpPr>
          <p:spPr bwMode="auto">
            <a:xfrm>
              <a:off x="2836" y="1319"/>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r>
                <a:rPr lang="en-US" i="1">
                  <a:solidFill>
                    <a:srgbClr val="FF6600"/>
                  </a:solidFill>
                  <a:effectLst>
                    <a:outerShdw blurRad="38100" dist="38100" dir="2700000" algn="tl">
                      <a:srgbClr val="000000"/>
                    </a:outerShdw>
                  </a:effectLst>
                  <a:latin typeface="Arial" charset="0"/>
                </a:rPr>
                <a:t>	    </a:t>
              </a:r>
              <a:r>
                <a:rPr lang="en-US" i="1"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ST Debt	100	100</a:t>
              </a:r>
            </a:p>
            <a:p>
              <a:pPr>
                <a:tabLst>
                  <a:tab pos="3089275" algn="r"/>
                  <a:tab pos="3879850" algn="r"/>
                </a:tabLst>
              </a:pPr>
              <a:r>
                <a:rPr lang="en-US">
                  <a:solidFill>
                    <a:srgbClr val="000000"/>
                  </a:solidFill>
                  <a:latin typeface="Arial" charset="0"/>
                </a:rPr>
                <a:t>LT Debt	400	400</a:t>
              </a:r>
            </a:p>
            <a:p>
              <a:pPr>
                <a:tabLst>
                  <a:tab pos="3089275" algn="r"/>
                  <a:tab pos="3879850" algn="r"/>
                </a:tabLst>
              </a:pPr>
              <a:r>
                <a:rPr lang="en-US">
                  <a:solidFill>
                    <a:srgbClr val="000000"/>
                  </a:solidFill>
                  <a:latin typeface="Arial" charset="0"/>
                </a:rPr>
                <a:t>Common Stock	500	700</a:t>
              </a:r>
            </a:p>
            <a:p>
              <a:pPr>
                <a:tabLst>
                  <a:tab pos="3089275" algn="r"/>
                  <a:tab pos="3879850" algn="r"/>
                </a:tabLst>
              </a:pPr>
              <a:r>
                <a:rPr lang="en-US">
                  <a:solidFill>
                    <a:srgbClr val="000000"/>
                  </a:solidFill>
                  <a:latin typeface="Arial" charset="0"/>
                </a:rPr>
                <a:t>Total Liabilities&amp;Equity	1000	1200</a:t>
              </a:r>
            </a:p>
          </p:txBody>
        </p:sp>
        <p:sp>
          <p:nvSpPr>
            <p:cNvPr id="16402" name="Line 18"/>
            <p:cNvSpPr>
              <a:spLocks noChangeShapeType="1"/>
            </p:cNvSpPr>
            <p:nvPr/>
          </p:nvSpPr>
          <p:spPr bwMode="auto">
            <a:xfrm>
              <a:off x="4514" y="2040"/>
              <a:ext cx="336" cy="0"/>
            </a:xfrm>
            <a:prstGeom prst="line">
              <a:avLst/>
            </a:prstGeom>
            <a:noFill/>
            <a:ln w="12700">
              <a:solidFill>
                <a:schemeClr val="bg2"/>
              </a:solidFill>
              <a:round/>
              <a:headEnd/>
              <a:tailEnd/>
            </a:ln>
            <a:effectLst/>
          </p:spPr>
          <p:txBody>
            <a:bodyPr/>
            <a:lstStyle/>
            <a:p>
              <a:endParaRPr lang="en-US"/>
            </a:p>
          </p:txBody>
        </p:sp>
        <p:sp>
          <p:nvSpPr>
            <p:cNvPr id="16403" name="Line 19"/>
            <p:cNvSpPr>
              <a:spLocks noChangeShapeType="1"/>
            </p:cNvSpPr>
            <p:nvPr/>
          </p:nvSpPr>
          <p:spPr bwMode="auto">
            <a:xfrm>
              <a:off x="5042" y="2034"/>
              <a:ext cx="288" cy="0"/>
            </a:xfrm>
            <a:prstGeom prst="line">
              <a:avLst/>
            </a:prstGeom>
            <a:noFill/>
            <a:ln w="12700">
              <a:solidFill>
                <a:schemeClr val="bg2"/>
              </a:solidFill>
              <a:round/>
              <a:headEnd/>
              <a:tailEnd/>
            </a:ln>
            <a:effectLst/>
          </p:spPr>
          <p:txBody>
            <a:bodyPr/>
            <a:lstStyle/>
            <a:p>
              <a:endParaRPr lang="en-US"/>
            </a:p>
          </p:txBody>
        </p:sp>
      </p:grpSp>
      <p:grpSp>
        <p:nvGrpSpPr>
          <p:cNvPr id="16428" name="Group 44"/>
          <p:cNvGrpSpPr>
            <a:grpSpLocks/>
          </p:cNvGrpSpPr>
          <p:nvPr/>
        </p:nvGrpSpPr>
        <p:grpSpPr bwMode="auto">
          <a:xfrm>
            <a:off x="268288" y="3979863"/>
            <a:ext cx="4224337" cy="2560637"/>
            <a:chOff x="351" y="2615"/>
            <a:chExt cx="2661" cy="1613"/>
          </a:xfrm>
        </p:grpSpPr>
        <p:grpSp>
          <p:nvGrpSpPr>
            <p:cNvPr id="16425" name="Group 41"/>
            <p:cNvGrpSpPr>
              <a:grpSpLocks/>
            </p:cNvGrpSpPr>
            <p:nvPr/>
          </p:nvGrpSpPr>
          <p:grpSpPr bwMode="auto">
            <a:xfrm>
              <a:off x="359" y="2623"/>
              <a:ext cx="2616" cy="1596"/>
              <a:chOff x="15" y="1323"/>
              <a:chExt cx="2616" cy="981"/>
            </a:xfrm>
          </p:grpSpPr>
          <p:sp>
            <p:nvSpPr>
              <p:cNvPr id="16426" name="Rectangle 42"/>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6427" name="Rectangle 43"/>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6397" name="Rectangle 13"/>
            <p:cNvSpPr>
              <a:spLocks noChangeArrowheads="1"/>
            </p:cNvSpPr>
            <p:nvPr/>
          </p:nvSpPr>
          <p:spPr bwMode="auto">
            <a:xfrm>
              <a:off x="351" y="2615"/>
              <a:ext cx="2661" cy="1613"/>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u="sng">
                  <a:solidFill>
                    <a:srgbClr val="FF6600"/>
                  </a:solidFill>
                  <a:effectLst>
                    <a:outerShdw blurRad="38100" dist="38100" dir="2700000" algn="tl">
                      <a:srgbClr val="000000"/>
                    </a:outerShdw>
                  </a:effectLst>
                  <a:latin typeface="Arial" charset="0"/>
                </a:rPr>
                <a:t>Firm 1</a:t>
              </a:r>
              <a:r>
                <a:rPr lang="en-US">
                  <a:solidFill>
                    <a:srgbClr val="FF6600"/>
                  </a:solidFill>
                  <a:effectLst>
                    <a:outerShdw blurRad="38100" dist="38100" dir="2700000" algn="tl">
                      <a:srgbClr val="000000"/>
                    </a:outerShdw>
                  </a:effectLst>
                  <a:latin typeface="Arial" charset="0"/>
                </a:rPr>
                <a:t>	    </a:t>
              </a:r>
              <a:r>
                <a:rPr lang="en-US"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Operating Earnings	150	150</a:t>
              </a:r>
            </a:p>
            <a:p>
              <a:pPr>
                <a:tabLst>
                  <a:tab pos="3089275" algn="r"/>
                  <a:tab pos="3879850" algn="r"/>
                </a:tabLst>
              </a:pPr>
              <a:r>
                <a:rPr lang="en-US">
                  <a:solidFill>
                    <a:srgbClr val="000000"/>
                  </a:solidFill>
                  <a:latin typeface="Arial" charset="0"/>
                </a:rPr>
                <a:t>Interest Earned	0	8</a:t>
              </a:r>
            </a:p>
            <a:p>
              <a:pPr>
                <a:tabLst>
                  <a:tab pos="3089275" algn="r"/>
                  <a:tab pos="3879850" algn="r"/>
                </a:tabLst>
              </a:pPr>
              <a:r>
                <a:rPr lang="en-US">
                  <a:solidFill>
                    <a:srgbClr val="000000"/>
                  </a:solidFill>
                  <a:latin typeface="Arial" charset="0"/>
                </a:rPr>
                <a:t>EBT 	150	158</a:t>
              </a:r>
              <a:endParaRPr lang="en-US" u="sng">
                <a:solidFill>
                  <a:srgbClr val="000000"/>
                </a:solidFill>
                <a:latin typeface="Arial" charset="0"/>
              </a:endParaRPr>
            </a:p>
            <a:p>
              <a:pPr>
                <a:tabLst>
                  <a:tab pos="3089275" algn="r"/>
                  <a:tab pos="3879850" algn="r"/>
                </a:tabLst>
              </a:pPr>
              <a:r>
                <a:rPr lang="en-US">
                  <a:solidFill>
                    <a:srgbClr val="000000"/>
                  </a:solidFill>
                  <a:latin typeface="Arial" charset="0"/>
                </a:rPr>
                <a:t>Taxes (40%)	-60	-63</a:t>
              </a:r>
            </a:p>
            <a:p>
              <a:pPr>
                <a:tabLst>
                  <a:tab pos="3089275" algn="r"/>
                  <a:tab pos="3879850" algn="r"/>
                </a:tabLst>
              </a:pPr>
              <a:r>
                <a:rPr lang="en-US">
                  <a:solidFill>
                    <a:srgbClr val="000000"/>
                  </a:solidFill>
                  <a:latin typeface="Arial" charset="0"/>
                </a:rPr>
                <a:t>Net Income	90	95</a:t>
              </a:r>
            </a:p>
            <a:p>
              <a:pPr>
                <a:tabLst>
                  <a:tab pos="3089275" algn="r"/>
                  <a:tab pos="3879850" algn="r"/>
                </a:tabLst>
              </a:pPr>
              <a:endParaRPr lang="en-US">
                <a:solidFill>
                  <a:srgbClr val="000000"/>
                </a:solidFill>
                <a:latin typeface="Arial" charset="0"/>
              </a:endParaRPr>
            </a:p>
            <a:p>
              <a:pPr>
                <a:tabLst>
                  <a:tab pos="3089275" algn="r"/>
                  <a:tab pos="3879850" algn="r"/>
                </a:tabLst>
              </a:pPr>
              <a:r>
                <a:rPr lang="en-US">
                  <a:solidFill>
                    <a:srgbClr val="000000"/>
                  </a:solidFill>
                  <a:latin typeface="Arial" charset="0"/>
                </a:rPr>
                <a:t>Current Ratio	2	</a:t>
              </a:r>
            </a:p>
            <a:p>
              <a:pPr>
                <a:tabLst>
                  <a:tab pos="3089275" algn="r"/>
                  <a:tab pos="3879850" algn="r"/>
                </a:tabLst>
              </a:pPr>
              <a:r>
                <a:rPr lang="en-US">
                  <a:solidFill>
                    <a:srgbClr val="000000"/>
                  </a:solidFill>
                  <a:latin typeface="Arial" charset="0"/>
                </a:rPr>
                <a:t>ROA	9%	</a:t>
              </a:r>
            </a:p>
          </p:txBody>
        </p:sp>
        <p:sp>
          <p:nvSpPr>
            <p:cNvPr id="16404" name="Line 20"/>
            <p:cNvSpPr>
              <a:spLocks noChangeShapeType="1"/>
            </p:cNvSpPr>
            <p:nvPr/>
          </p:nvSpPr>
          <p:spPr bwMode="auto">
            <a:xfrm>
              <a:off x="2112" y="3168"/>
              <a:ext cx="240" cy="0"/>
            </a:xfrm>
            <a:prstGeom prst="line">
              <a:avLst/>
            </a:prstGeom>
            <a:noFill/>
            <a:ln w="12700">
              <a:solidFill>
                <a:schemeClr val="bg2"/>
              </a:solidFill>
              <a:round/>
              <a:headEnd/>
              <a:tailEnd/>
            </a:ln>
            <a:effectLst/>
          </p:spPr>
          <p:txBody>
            <a:bodyPr/>
            <a:lstStyle/>
            <a:p>
              <a:endParaRPr lang="en-US"/>
            </a:p>
          </p:txBody>
        </p:sp>
        <p:sp>
          <p:nvSpPr>
            <p:cNvPr id="16405" name="Line 21"/>
            <p:cNvSpPr>
              <a:spLocks noChangeShapeType="1"/>
            </p:cNvSpPr>
            <p:nvPr/>
          </p:nvSpPr>
          <p:spPr bwMode="auto">
            <a:xfrm>
              <a:off x="2640" y="3168"/>
              <a:ext cx="240" cy="0"/>
            </a:xfrm>
            <a:prstGeom prst="line">
              <a:avLst/>
            </a:prstGeom>
            <a:noFill/>
            <a:ln w="12700">
              <a:solidFill>
                <a:schemeClr val="bg2"/>
              </a:solidFill>
              <a:round/>
              <a:headEnd/>
              <a:tailEnd/>
            </a:ln>
            <a:effectLst/>
          </p:spPr>
          <p:txBody>
            <a:bodyPr/>
            <a:lstStyle/>
            <a:p>
              <a:endParaRPr lang="en-US"/>
            </a:p>
          </p:txBody>
        </p:sp>
        <p:sp>
          <p:nvSpPr>
            <p:cNvPr id="16406" name="Line 22"/>
            <p:cNvSpPr>
              <a:spLocks noChangeShapeType="1"/>
            </p:cNvSpPr>
            <p:nvPr/>
          </p:nvSpPr>
          <p:spPr bwMode="auto">
            <a:xfrm>
              <a:off x="2112" y="3504"/>
              <a:ext cx="240" cy="0"/>
            </a:xfrm>
            <a:prstGeom prst="line">
              <a:avLst/>
            </a:prstGeom>
            <a:noFill/>
            <a:ln w="12700">
              <a:solidFill>
                <a:schemeClr val="bg2"/>
              </a:solidFill>
              <a:round/>
              <a:headEnd/>
              <a:tailEnd/>
            </a:ln>
            <a:effectLst/>
          </p:spPr>
          <p:txBody>
            <a:bodyPr/>
            <a:lstStyle/>
            <a:p>
              <a:endParaRPr lang="en-US"/>
            </a:p>
          </p:txBody>
        </p:sp>
        <p:sp>
          <p:nvSpPr>
            <p:cNvPr id="16407" name="Line 23"/>
            <p:cNvSpPr>
              <a:spLocks noChangeShapeType="1"/>
            </p:cNvSpPr>
            <p:nvPr/>
          </p:nvSpPr>
          <p:spPr bwMode="auto">
            <a:xfrm>
              <a:off x="2640" y="3504"/>
              <a:ext cx="240" cy="0"/>
            </a:xfrm>
            <a:prstGeom prst="line">
              <a:avLst/>
            </a:prstGeom>
            <a:noFill/>
            <a:ln w="12700">
              <a:solidFill>
                <a:schemeClr val="bg2"/>
              </a:solidFill>
              <a:round/>
              <a:headEnd/>
              <a:tailEnd/>
            </a:ln>
            <a:effectLst/>
          </p:spPr>
          <p:txBody>
            <a:bodyPr/>
            <a:lstStyle/>
            <a:p>
              <a:endParaRPr lang="en-US"/>
            </a:p>
          </p:txBody>
        </p:sp>
      </p:grpSp>
      <p:sp>
        <p:nvSpPr>
          <p:cNvPr id="16409" name="Rectangle 25"/>
          <p:cNvSpPr>
            <a:spLocks noGrp="1" noChangeArrowheads="1"/>
          </p:cNvSpPr>
          <p:nvPr>
            <p:ph type="body" idx="1"/>
          </p:nvPr>
        </p:nvSpPr>
        <p:spPr>
          <a:xfrm>
            <a:off x="944563" y="782638"/>
            <a:ext cx="7772400" cy="1046162"/>
          </a:xfrm>
          <a:noFill/>
          <a:ln/>
        </p:spPr>
        <p:txBody>
          <a:bodyPr lIns="90488" tIns="44450" rIns="90488" bIns="44450"/>
          <a:lstStyle/>
          <a:p>
            <a:pPr>
              <a:buFont typeface="Wingdings" pitchFamily="2" charset="2"/>
              <a:buNone/>
            </a:pPr>
            <a:r>
              <a:rPr lang="en-US">
                <a:solidFill>
                  <a:schemeClr val="accent1"/>
                </a:solidFill>
              </a:rPr>
              <a:t>Example:</a:t>
            </a:r>
            <a:r>
              <a:rPr lang="en-US"/>
              <a:t> Risk-Return Trade-off</a:t>
            </a:r>
          </a:p>
          <a:p>
            <a:pPr lvl="1">
              <a:buFontTx/>
              <a:buNone/>
            </a:pPr>
            <a:r>
              <a:rPr lang="en-US"/>
              <a:t>Compare the 2 following companies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399"/>
                                        </p:tgtEl>
                                        <p:attrNameLst>
                                          <p:attrName>style.visibility</p:attrName>
                                        </p:attrNameLst>
                                      </p:cBhvr>
                                      <p:to>
                                        <p:strVal val="visible"/>
                                      </p:to>
                                    </p:set>
                                    <p:animEffect transition="in" filter="wipe(left)">
                                      <p:cBhvr>
                                        <p:cTn id="7" dur="500"/>
                                        <p:tgtEl>
                                          <p:spTgt spid="163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9"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32A8184F-362E-4BE4-A707-6288C9332B07}" type="slidenum">
              <a:rPr lang="en-US"/>
              <a:pPr>
                <a:defRPr/>
              </a:pPr>
              <a:t>70</a:t>
            </a:fld>
            <a:endParaRPr lang="en-US"/>
          </a:p>
        </p:txBody>
      </p:sp>
      <p:sp>
        <p:nvSpPr>
          <p:cNvPr id="7170" name="Rectangle 2"/>
          <p:cNvSpPr>
            <a:spLocks noGrp="1" noChangeArrowheads="1"/>
          </p:cNvSpPr>
          <p:nvPr>
            <p:ph type="title"/>
          </p:nvPr>
        </p:nvSpPr>
        <p:spPr>
          <a:xfrm>
            <a:off x="1068388" y="304800"/>
            <a:ext cx="7542212" cy="1431925"/>
          </a:xfrm>
        </p:spPr>
        <p:txBody>
          <a:bodyPr lIns="90488" tIns="44450" rIns="90488" bIns="44450"/>
          <a:lstStyle/>
          <a:p>
            <a:pPr eaLnBrk="1" hangingPunct="1">
              <a:defRPr/>
            </a:pPr>
            <a:r>
              <a:rPr lang="en-US" sz="4000" smtClean="0"/>
              <a:t>Finding the Optimum Level of Accounts Receivable</a:t>
            </a:r>
          </a:p>
        </p:txBody>
      </p:sp>
      <p:sp>
        <p:nvSpPr>
          <p:cNvPr id="7171" name="Rectangle 3"/>
          <p:cNvSpPr>
            <a:spLocks noGrp="1" noChangeArrowheads="1"/>
          </p:cNvSpPr>
          <p:nvPr>
            <p:ph type="body" idx="1"/>
          </p:nvPr>
        </p:nvSpPr>
        <p:spPr/>
        <p:txBody>
          <a:bodyPr lIns="90488" tIns="44450" rIns="90488" bIns="44450"/>
          <a:lstStyle/>
          <a:p>
            <a:pPr eaLnBrk="1" hangingPunct="1">
              <a:defRPr/>
            </a:pPr>
            <a:r>
              <a:rPr lang="en-US" sz="2800" smtClean="0"/>
              <a:t>Firm’s managers must review the firm’s credit policies and evaluate the impact of any proposed changes in policies based on the NPV of incremental cash flows due to the change. </a:t>
            </a:r>
          </a:p>
          <a:p>
            <a:pPr eaLnBrk="1" hangingPunct="1">
              <a:defRPr/>
            </a:pPr>
            <a:r>
              <a:rPr lang="en-US" sz="2800" smtClean="0"/>
              <a:t>This is similar to the method we used in determining the best capital budgeting projects to undertake.</a:t>
            </a:r>
          </a:p>
        </p:txBody>
      </p:sp>
      <p:sp>
        <p:nvSpPr>
          <p:cNvPr id="7172" name="Text Box 4"/>
          <p:cNvSpPr txBox="1">
            <a:spLocks noChangeArrowheads="1"/>
          </p:cNvSpPr>
          <p:nvPr/>
        </p:nvSpPr>
        <p:spPr bwMode="auto">
          <a:xfrm>
            <a:off x="3289300" y="5611813"/>
            <a:ext cx="2565400" cy="366712"/>
          </a:xfrm>
          <a:prstGeom prst="rect">
            <a:avLst/>
          </a:prstGeom>
          <a:noFill/>
          <a:ln w="12700">
            <a:noFill/>
            <a:miter lim="800000"/>
            <a:headEnd/>
            <a:tailEnd/>
          </a:ln>
        </p:spPr>
        <p:txBody>
          <a:bodyPr wrap="none">
            <a:spAutoFit/>
          </a:bodyPr>
          <a:lstStyle/>
          <a:p>
            <a:pPr eaLnBrk="1" hangingPunct="1"/>
            <a:r>
              <a:rPr lang="en-US" b="1">
                <a:latin typeface="Times New Roman" pitchFamily="18" charset="0"/>
                <a:hlinkClick r:id="rId3"/>
              </a:rPr>
              <a:t>Link to Hoover’s Online</a:t>
            </a:r>
            <a:endParaRPr lang="en-US" b="1">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left)">
                                      <p:cBhvr>
                                        <p:cTn id="7" dur="500"/>
                                        <p:tgtEl>
                                          <p:spTgt spid="7171">
                                            <p:txEl>
                                              <p:pRg st="0" end="0"/>
                                            </p:txEl>
                                          </p:spTgt>
                                        </p:tgtEl>
                                      </p:cBhvr>
                                    </p:animEffect>
                                  </p:childTnLst>
                                  <p:subTnLst>
                                    <p:animClr>
                                      <p:cBhvr override="childStyle">
                                        <p:cTn dur="1" fill="hold" display="0" masterRel="nextClick" afterEffect="1"/>
                                        <p:tgtEl>
                                          <p:spTgt spid="7171">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wipe(left)">
                                      <p:cBhvr>
                                        <p:cTn id="12" dur="500"/>
                                        <p:tgtEl>
                                          <p:spTgt spid="7171">
                                            <p:txEl>
                                              <p:pRg st="1" end="1"/>
                                            </p:txEl>
                                          </p:spTgt>
                                        </p:tgtEl>
                                      </p:cBhvr>
                                    </p:animEffect>
                                  </p:childTnLst>
                                  <p:subTnLst>
                                    <p:animClr>
                                      <p:cBhvr override="childStyle">
                                        <p:cTn dur="1" fill="hold" display="0" masterRel="nextClick" afterEffect="1"/>
                                        <p:tgtEl>
                                          <p:spTgt spid="7171">
                                            <p:txEl>
                                              <p:pRg st="1" end="1"/>
                                            </p:txEl>
                                          </p:spTgt>
                                        </p:tgtEl>
                                        <p:attrNameLst>
                                          <p:attrName>ppt_c</p:attrName>
                                        </p:attrNameLst>
                                      </p:cBhvr>
                                      <p:to>
                                        <a:srgbClr val="FFFF66"/>
                                      </p:to>
                                    </p:animClr>
                                  </p:sub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499"/>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P spid="7172"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148FCFEB-F566-411D-AAF5-BCD35F67D0F2}" type="slidenum">
              <a:rPr lang="en-US"/>
              <a:pPr>
                <a:defRPr/>
              </a:pPr>
              <a:t>71</a:t>
            </a:fld>
            <a:endParaRPr lang="en-US"/>
          </a:p>
        </p:txBody>
      </p:sp>
      <p:sp>
        <p:nvSpPr>
          <p:cNvPr id="8196" name="Rectangle 4"/>
          <p:cNvSpPr>
            <a:spLocks noGrp="1" noChangeArrowheads="1"/>
          </p:cNvSpPr>
          <p:nvPr>
            <p:ph type="title"/>
          </p:nvPr>
        </p:nvSpPr>
        <p:spPr/>
        <p:txBody>
          <a:bodyPr/>
          <a:lstStyle/>
          <a:p>
            <a:pPr eaLnBrk="1" hangingPunct="1">
              <a:defRPr/>
            </a:pPr>
            <a:r>
              <a:rPr lang="en-US" smtClean="0"/>
              <a:t>Accounts Receivable Management</a:t>
            </a:r>
          </a:p>
        </p:txBody>
      </p:sp>
      <p:sp>
        <p:nvSpPr>
          <p:cNvPr id="8197" name="Rectangle 5"/>
          <p:cNvSpPr>
            <a:spLocks noGrp="1" noChangeArrowheads="1"/>
          </p:cNvSpPr>
          <p:nvPr>
            <p:ph type="body" idx="1"/>
          </p:nvPr>
        </p:nvSpPr>
        <p:spPr/>
        <p:txBody>
          <a:bodyPr/>
          <a:lstStyle/>
          <a:p>
            <a:pPr eaLnBrk="1" hangingPunct="1">
              <a:lnSpc>
                <a:spcPct val="90000"/>
              </a:lnSpc>
              <a:defRPr/>
            </a:pPr>
            <a:r>
              <a:rPr lang="en-US" smtClean="0"/>
              <a:t>The terms of sale are generally stated in the form </a:t>
            </a:r>
            <a:r>
              <a:rPr lang="en-US" smtClean="0">
                <a:solidFill>
                  <a:srgbClr val="FF9900"/>
                </a:solidFill>
              </a:rPr>
              <a:t>X / Y, n Z</a:t>
            </a:r>
            <a:r>
              <a:rPr lang="en-US" smtClean="0"/>
              <a:t> </a:t>
            </a:r>
          </a:p>
          <a:p>
            <a:pPr eaLnBrk="1" hangingPunct="1">
              <a:lnSpc>
                <a:spcPct val="90000"/>
              </a:lnSpc>
              <a:defRPr/>
            </a:pPr>
            <a:r>
              <a:rPr lang="en-US" smtClean="0"/>
              <a:t>This means that the customer can deduct </a:t>
            </a:r>
            <a:r>
              <a:rPr lang="en-US" smtClean="0">
                <a:solidFill>
                  <a:srgbClr val="FF9900"/>
                </a:solidFill>
              </a:rPr>
              <a:t>X</a:t>
            </a:r>
            <a:r>
              <a:rPr lang="en-US" smtClean="0"/>
              <a:t> percentage if the account is paid within </a:t>
            </a:r>
            <a:r>
              <a:rPr lang="en-US" smtClean="0">
                <a:solidFill>
                  <a:srgbClr val="FF9900"/>
                </a:solidFill>
              </a:rPr>
              <a:t>Y</a:t>
            </a:r>
            <a:r>
              <a:rPr lang="en-US" smtClean="0"/>
              <a:t> days; otherwise, the account must be paid within </a:t>
            </a:r>
            <a:r>
              <a:rPr lang="en-US" smtClean="0">
                <a:solidFill>
                  <a:srgbClr val="FF9900"/>
                </a:solidFill>
              </a:rPr>
              <a:t>Z</a:t>
            </a:r>
            <a:r>
              <a:rPr lang="en-US" smtClean="0"/>
              <a:t> days.</a:t>
            </a:r>
          </a:p>
          <a:p>
            <a:pPr eaLnBrk="1" hangingPunct="1">
              <a:lnSpc>
                <a:spcPct val="90000"/>
              </a:lnSpc>
              <a:buFont typeface="Wingdings" pitchFamily="2" charset="2"/>
              <a:buNone/>
              <a:defRPr/>
            </a:pPr>
            <a:r>
              <a:rPr lang="en-US" smtClean="0">
                <a:solidFill>
                  <a:srgbClr val="FF9900"/>
                </a:solidFill>
              </a:rPr>
              <a:t>Example:</a:t>
            </a:r>
            <a:r>
              <a:rPr lang="en-US" smtClean="0"/>
              <a:t>   2/10 n 30</a:t>
            </a:r>
          </a:p>
          <a:p>
            <a:pPr lvl="1" eaLnBrk="1" hangingPunct="1">
              <a:lnSpc>
                <a:spcPct val="90000"/>
              </a:lnSpc>
              <a:defRPr/>
            </a:pPr>
            <a:r>
              <a:rPr lang="en-US" smtClean="0"/>
              <a:t>The company offers a 2% discount if account paid in 10 days. </a:t>
            </a:r>
          </a:p>
          <a:p>
            <a:pPr lvl="1" eaLnBrk="1" hangingPunct="1">
              <a:lnSpc>
                <a:spcPct val="90000"/>
              </a:lnSpc>
              <a:defRPr/>
            </a:pPr>
            <a:r>
              <a:rPr lang="en-US" smtClean="0"/>
              <a:t>Balance due in 30 days.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wipe(left)">
                                      <p:cBhvr>
                                        <p:cTn id="7" dur="500"/>
                                        <p:tgtEl>
                                          <p:spTgt spid="8197">
                                            <p:txEl>
                                              <p:pRg st="0" end="0"/>
                                            </p:txEl>
                                          </p:spTgt>
                                        </p:tgtEl>
                                      </p:cBhvr>
                                    </p:animEffect>
                                  </p:childTnLst>
                                  <p:subTnLst>
                                    <p:animClr>
                                      <p:cBhvr override="childStyle">
                                        <p:cTn dur="1" fill="hold" display="0" masterRel="nextClick" afterEffect="1"/>
                                        <p:tgtEl>
                                          <p:spTgt spid="819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xEl>
                                              <p:pRg st="1" end="1"/>
                                            </p:txEl>
                                          </p:spTgt>
                                        </p:tgtEl>
                                        <p:attrNameLst>
                                          <p:attrName>style.visibility</p:attrName>
                                        </p:attrNameLst>
                                      </p:cBhvr>
                                      <p:to>
                                        <p:strVal val="visible"/>
                                      </p:to>
                                    </p:set>
                                    <p:animEffect transition="in" filter="wipe(left)">
                                      <p:cBhvr>
                                        <p:cTn id="12" dur="500"/>
                                        <p:tgtEl>
                                          <p:spTgt spid="8197">
                                            <p:txEl>
                                              <p:pRg st="1" end="1"/>
                                            </p:txEl>
                                          </p:spTgt>
                                        </p:tgtEl>
                                      </p:cBhvr>
                                    </p:animEffect>
                                  </p:childTnLst>
                                  <p:subTnLst>
                                    <p:animClr>
                                      <p:cBhvr override="childStyle">
                                        <p:cTn dur="1" fill="hold" display="0" masterRel="nextClick" afterEffect="1"/>
                                        <p:tgtEl>
                                          <p:spTgt spid="819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7">
                                            <p:txEl>
                                              <p:pRg st="2" end="2"/>
                                            </p:txEl>
                                          </p:spTgt>
                                        </p:tgtEl>
                                        <p:attrNameLst>
                                          <p:attrName>style.visibility</p:attrName>
                                        </p:attrNameLst>
                                      </p:cBhvr>
                                      <p:to>
                                        <p:strVal val="visible"/>
                                      </p:to>
                                    </p:set>
                                    <p:animEffect transition="in" filter="wipe(left)">
                                      <p:cBhvr>
                                        <p:cTn id="17" dur="500"/>
                                        <p:tgtEl>
                                          <p:spTgt spid="81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7">
                                            <p:txEl>
                                              <p:pRg st="3" end="3"/>
                                            </p:txEl>
                                          </p:spTgt>
                                        </p:tgtEl>
                                        <p:attrNameLst>
                                          <p:attrName>style.visibility</p:attrName>
                                        </p:attrNameLst>
                                      </p:cBhvr>
                                      <p:to>
                                        <p:strVal val="visible"/>
                                      </p:to>
                                    </p:set>
                                    <p:animEffect transition="in" filter="wipe(left)">
                                      <p:cBhvr>
                                        <p:cTn id="22" dur="500"/>
                                        <p:tgtEl>
                                          <p:spTgt spid="8197">
                                            <p:txEl>
                                              <p:pRg st="3" end="3"/>
                                            </p:txEl>
                                          </p:spTgt>
                                        </p:tgtEl>
                                      </p:cBhvr>
                                    </p:animEffect>
                                  </p:childTnLst>
                                  <p:subTnLst>
                                    <p:animClr>
                                      <p:cBhvr override="childStyle">
                                        <p:cTn dur="1" fill="hold" display="0" masterRel="nextClick" afterEffect="1"/>
                                        <p:tgtEl>
                                          <p:spTgt spid="8197">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197">
                                            <p:txEl>
                                              <p:pRg st="4" end="4"/>
                                            </p:txEl>
                                          </p:spTgt>
                                        </p:tgtEl>
                                        <p:attrNameLst>
                                          <p:attrName>style.visibility</p:attrName>
                                        </p:attrNameLst>
                                      </p:cBhvr>
                                      <p:to>
                                        <p:strVal val="visible"/>
                                      </p:to>
                                    </p:set>
                                    <p:animEffect transition="in" filter="wipe(left)">
                                      <p:cBhvr>
                                        <p:cTn id="27" dur="500"/>
                                        <p:tgtEl>
                                          <p:spTgt spid="8197">
                                            <p:txEl>
                                              <p:pRg st="4" end="4"/>
                                            </p:txEl>
                                          </p:spTgt>
                                        </p:tgtEl>
                                      </p:cBhvr>
                                    </p:animEffect>
                                  </p:childTnLst>
                                  <p:subTnLst>
                                    <p:animClr>
                                      <p:cBhvr override="childStyle">
                                        <p:cTn dur="1" fill="hold" display="0" masterRel="nextClick" afterEffect="1"/>
                                        <p:tgtEl>
                                          <p:spTgt spid="8197">
                                            <p:txEl>
                                              <p:pRg st="4" end="4"/>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ACFC65EA-27A6-4B89-935C-DB40BCD3537E}" type="slidenum">
              <a:rPr lang="en-US"/>
              <a:pPr>
                <a:defRPr/>
              </a:pPr>
              <a:t>72</a:t>
            </a:fld>
            <a:endParaRPr lang="en-US"/>
          </a:p>
        </p:txBody>
      </p:sp>
      <p:sp>
        <p:nvSpPr>
          <p:cNvPr id="9220" name="Rectangle 4"/>
          <p:cNvSpPr>
            <a:spLocks noGrp="1" noChangeArrowheads="1"/>
          </p:cNvSpPr>
          <p:nvPr>
            <p:ph type="title"/>
          </p:nvPr>
        </p:nvSpPr>
        <p:spPr/>
        <p:txBody>
          <a:bodyPr/>
          <a:lstStyle/>
          <a:p>
            <a:pPr eaLnBrk="1" hangingPunct="1">
              <a:defRPr/>
            </a:pPr>
            <a:r>
              <a:rPr lang="en-US" smtClean="0"/>
              <a:t>Effects of Tightening Credit Policy</a:t>
            </a:r>
          </a:p>
        </p:txBody>
      </p:sp>
      <p:sp>
        <p:nvSpPr>
          <p:cNvPr id="9221" name="Rectangle 5"/>
          <p:cNvSpPr>
            <a:spLocks noGrp="1" noChangeArrowheads="1"/>
          </p:cNvSpPr>
          <p:nvPr>
            <p:ph type="body" idx="1"/>
          </p:nvPr>
        </p:nvSpPr>
        <p:spPr>
          <a:xfrm>
            <a:off x="1106488" y="1858963"/>
            <a:ext cx="7239000" cy="4840287"/>
          </a:xfrm>
        </p:spPr>
        <p:txBody>
          <a:bodyPr/>
          <a:lstStyle/>
          <a:p>
            <a:pPr eaLnBrk="1" hangingPunct="1">
              <a:lnSpc>
                <a:spcPct val="80000"/>
              </a:lnSpc>
              <a:defRPr/>
            </a:pPr>
            <a:r>
              <a:rPr lang="en-US" sz="2800" smtClean="0"/>
              <a:t>Raise credit standards</a:t>
            </a:r>
          </a:p>
          <a:p>
            <a:pPr lvl="1" eaLnBrk="1" hangingPunct="1">
              <a:lnSpc>
                <a:spcPct val="80000"/>
              </a:lnSpc>
              <a:defRPr/>
            </a:pPr>
            <a:r>
              <a:rPr lang="en-US" sz="2400" smtClean="0"/>
              <a:t>Fewer credit customers (could reduce sales)</a:t>
            </a:r>
          </a:p>
          <a:p>
            <a:pPr lvl="1" eaLnBrk="1" hangingPunct="1">
              <a:lnSpc>
                <a:spcPct val="80000"/>
              </a:lnSpc>
              <a:defRPr/>
            </a:pPr>
            <a:r>
              <a:rPr lang="en-US" sz="2400" smtClean="0"/>
              <a:t>Lower accounts receivable</a:t>
            </a:r>
          </a:p>
          <a:p>
            <a:pPr eaLnBrk="1" hangingPunct="1">
              <a:lnSpc>
                <a:spcPct val="80000"/>
              </a:lnSpc>
              <a:defRPr/>
            </a:pPr>
            <a:r>
              <a:rPr lang="en-US" sz="2800" smtClean="0"/>
              <a:t>Shorten net due period</a:t>
            </a:r>
          </a:p>
          <a:p>
            <a:pPr lvl="1" eaLnBrk="1" hangingPunct="1">
              <a:lnSpc>
                <a:spcPct val="80000"/>
              </a:lnSpc>
              <a:defRPr/>
            </a:pPr>
            <a:r>
              <a:rPr lang="en-US" sz="2400" smtClean="0"/>
              <a:t>Fewer credit customers (could reduce sales)</a:t>
            </a:r>
          </a:p>
          <a:p>
            <a:pPr lvl="1" eaLnBrk="1" hangingPunct="1">
              <a:lnSpc>
                <a:spcPct val="80000"/>
              </a:lnSpc>
              <a:defRPr/>
            </a:pPr>
            <a:r>
              <a:rPr lang="en-US" sz="2400" smtClean="0"/>
              <a:t>Accounts paid sooner</a:t>
            </a:r>
          </a:p>
          <a:p>
            <a:pPr lvl="1" eaLnBrk="1" hangingPunct="1">
              <a:lnSpc>
                <a:spcPct val="80000"/>
              </a:lnSpc>
              <a:defRPr/>
            </a:pPr>
            <a:r>
              <a:rPr lang="en-US" sz="2400" smtClean="0"/>
              <a:t>Lower accounts receivable</a:t>
            </a:r>
          </a:p>
          <a:p>
            <a:pPr eaLnBrk="1" hangingPunct="1">
              <a:lnSpc>
                <a:spcPct val="80000"/>
              </a:lnSpc>
              <a:defRPr/>
            </a:pPr>
            <a:r>
              <a:rPr lang="en-US" sz="2800" smtClean="0"/>
              <a:t>Reduce discount percentage</a:t>
            </a:r>
          </a:p>
          <a:p>
            <a:pPr lvl="1" eaLnBrk="1" hangingPunct="1">
              <a:lnSpc>
                <a:spcPct val="80000"/>
              </a:lnSpc>
              <a:defRPr/>
            </a:pPr>
            <a:r>
              <a:rPr lang="en-US" sz="2400" smtClean="0"/>
              <a:t>Fewer credit customers (could reduce sales)</a:t>
            </a:r>
          </a:p>
          <a:p>
            <a:pPr lvl="1" eaLnBrk="1" hangingPunct="1">
              <a:lnSpc>
                <a:spcPct val="80000"/>
              </a:lnSpc>
              <a:defRPr/>
            </a:pPr>
            <a:r>
              <a:rPr lang="en-US" sz="2400" smtClean="0"/>
              <a:t>Fewer take the discount</a:t>
            </a:r>
          </a:p>
          <a:p>
            <a:pPr eaLnBrk="1" hangingPunct="1">
              <a:lnSpc>
                <a:spcPct val="80000"/>
              </a:lnSpc>
              <a:defRPr/>
            </a:pPr>
            <a:r>
              <a:rPr lang="en-US" sz="2800" smtClean="0"/>
              <a:t>Shorten discount period</a:t>
            </a:r>
          </a:p>
          <a:p>
            <a:pPr lvl="1" eaLnBrk="1" hangingPunct="1">
              <a:lnSpc>
                <a:spcPct val="80000"/>
              </a:lnSpc>
              <a:defRPr/>
            </a:pPr>
            <a:r>
              <a:rPr lang="en-US" sz="2400" smtClean="0"/>
              <a:t>Same as above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subTnLst>
                                    <p:animClr>
                                      <p:cBhvr override="childStyle">
                                        <p:cTn dur="1" fill="hold" display="0" masterRel="nextClick" afterEffect="1"/>
                                        <p:tgtEl>
                                          <p:spTgt spid="9221">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1">
                                            <p:txEl>
                                              <p:pRg st="1" end="1"/>
                                            </p:txEl>
                                          </p:spTgt>
                                        </p:tgtEl>
                                        <p:attrNameLst>
                                          <p:attrName>style.visibility</p:attrName>
                                        </p:attrNameLst>
                                      </p:cBhvr>
                                      <p:to>
                                        <p:strVal val="visible"/>
                                      </p:to>
                                    </p:set>
                                    <p:animEffect transition="in" filter="wipe(left)">
                                      <p:cBhvr>
                                        <p:cTn id="12" dur="500"/>
                                        <p:tgtEl>
                                          <p:spTgt spid="9221">
                                            <p:txEl>
                                              <p:pRg st="1" end="1"/>
                                            </p:txEl>
                                          </p:spTgt>
                                        </p:tgtEl>
                                      </p:cBhvr>
                                    </p:animEffect>
                                  </p:childTnLst>
                                  <p:subTnLst>
                                    <p:animClr>
                                      <p:cBhvr override="childStyle">
                                        <p:cTn dur="1" fill="hold" display="0" masterRel="nextClick" afterEffect="1"/>
                                        <p:tgtEl>
                                          <p:spTgt spid="9221">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1">
                                            <p:txEl>
                                              <p:pRg st="2" end="2"/>
                                            </p:txEl>
                                          </p:spTgt>
                                        </p:tgtEl>
                                        <p:attrNameLst>
                                          <p:attrName>style.visibility</p:attrName>
                                        </p:attrNameLst>
                                      </p:cBhvr>
                                      <p:to>
                                        <p:strVal val="visible"/>
                                      </p:to>
                                    </p:set>
                                    <p:animEffect transition="in" filter="wipe(left)">
                                      <p:cBhvr>
                                        <p:cTn id="17" dur="500"/>
                                        <p:tgtEl>
                                          <p:spTgt spid="9221">
                                            <p:txEl>
                                              <p:pRg st="2" end="2"/>
                                            </p:txEl>
                                          </p:spTgt>
                                        </p:tgtEl>
                                      </p:cBhvr>
                                    </p:animEffect>
                                  </p:childTnLst>
                                  <p:subTnLst>
                                    <p:animClr>
                                      <p:cBhvr override="childStyle">
                                        <p:cTn dur="1" fill="hold" display="0" masterRel="nextClick" afterEffect="1"/>
                                        <p:tgtEl>
                                          <p:spTgt spid="9221">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21">
                                            <p:txEl>
                                              <p:pRg st="3" end="3"/>
                                            </p:txEl>
                                          </p:spTgt>
                                        </p:tgtEl>
                                        <p:attrNameLst>
                                          <p:attrName>style.visibility</p:attrName>
                                        </p:attrNameLst>
                                      </p:cBhvr>
                                      <p:to>
                                        <p:strVal val="visible"/>
                                      </p:to>
                                    </p:set>
                                    <p:animEffect transition="in" filter="wipe(left)">
                                      <p:cBhvr>
                                        <p:cTn id="22" dur="500"/>
                                        <p:tgtEl>
                                          <p:spTgt spid="9221">
                                            <p:txEl>
                                              <p:pRg st="3" end="3"/>
                                            </p:txEl>
                                          </p:spTgt>
                                        </p:tgtEl>
                                      </p:cBhvr>
                                    </p:animEffect>
                                  </p:childTnLst>
                                  <p:subTnLst>
                                    <p:animClr>
                                      <p:cBhvr override="childStyle">
                                        <p:cTn dur="1" fill="hold" display="0" masterRel="nextClick" afterEffect="1"/>
                                        <p:tgtEl>
                                          <p:spTgt spid="9221">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221">
                                            <p:txEl>
                                              <p:pRg st="4" end="4"/>
                                            </p:txEl>
                                          </p:spTgt>
                                        </p:tgtEl>
                                        <p:attrNameLst>
                                          <p:attrName>style.visibility</p:attrName>
                                        </p:attrNameLst>
                                      </p:cBhvr>
                                      <p:to>
                                        <p:strVal val="visible"/>
                                      </p:to>
                                    </p:set>
                                    <p:animEffect transition="in" filter="wipe(left)">
                                      <p:cBhvr>
                                        <p:cTn id="27" dur="500"/>
                                        <p:tgtEl>
                                          <p:spTgt spid="9221">
                                            <p:txEl>
                                              <p:pRg st="4" end="4"/>
                                            </p:txEl>
                                          </p:spTgt>
                                        </p:tgtEl>
                                      </p:cBhvr>
                                    </p:animEffect>
                                  </p:childTnLst>
                                  <p:subTnLst>
                                    <p:animClr>
                                      <p:cBhvr override="childStyle">
                                        <p:cTn dur="1" fill="hold" display="0" masterRel="nextClick" afterEffect="1"/>
                                        <p:tgtEl>
                                          <p:spTgt spid="9221">
                                            <p:txEl>
                                              <p:pRg st="4" end="4"/>
                                            </p:txEl>
                                          </p:spTgt>
                                        </p:tgtEl>
                                        <p:attrNameLst>
                                          <p:attrName>ppt_c</p:attrName>
                                        </p:attrNameLst>
                                      </p:cBhvr>
                                      <p:to>
                                        <a:srgbClr val="FFFF66"/>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221">
                                            <p:txEl>
                                              <p:pRg st="5" end="5"/>
                                            </p:txEl>
                                          </p:spTgt>
                                        </p:tgtEl>
                                        <p:attrNameLst>
                                          <p:attrName>style.visibility</p:attrName>
                                        </p:attrNameLst>
                                      </p:cBhvr>
                                      <p:to>
                                        <p:strVal val="visible"/>
                                      </p:to>
                                    </p:set>
                                    <p:animEffect transition="in" filter="wipe(left)">
                                      <p:cBhvr>
                                        <p:cTn id="32" dur="500"/>
                                        <p:tgtEl>
                                          <p:spTgt spid="9221">
                                            <p:txEl>
                                              <p:pRg st="5" end="5"/>
                                            </p:txEl>
                                          </p:spTgt>
                                        </p:tgtEl>
                                      </p:cBhvr>
                                    </p:animEffect>
                                  </p:childTnLst>
                                  <p:subTnLst>
                                    <p:animClr>
                                      <p:cBhvr override="childStyle">
                                        <p:cTn dur="1" fill="hold" display="0" masterRel="nextClick" afterEffect="1"/>
                                        <p:tgtEl>
                                          <p:spTgt spid="9221">
                                            <p:txEl>
                                              <p:pRg st="5" end="5"/>
                                            </p:txEl>
                                          </p:spTgt>
                                        </p:tgtEl>
                                        <p:attrNameLst>
                                          <p:attrName>ppt_c</p:attrName>
                                        </p:attrNameLst>
                                      </p:cBhvr>
                                      <p:to>
                                        <a:srgbClr val="FFFF66"/>
                                      </p:to>
                                    </p:animClr>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221">
                                            <p:txEl>
                                              <p:pRg st="6" end="6"/>
                                            </p:txEl>
                                          </p:spTgt>
                                        </p:tgtEl>
                                        <p:attrNameLst>
                                          <p:attrName>style.visibility</p:attrName>
                                        </p:attrNameLst>
                                      </p:cBhvr>
                                      <p:to>
                                        <p:strVal val="visible"/>
                                      </p:to>
                                    </p:set>
                                    <p:animEffect transition="in" filter="wipe(left)">
                                      <p:cBhvr>
                                        <p:cTn id="37" dur="500"/>
                                        <p:tgtEl>
                                          <p:spTgt spid="9221">
                                            <p:txEl>
                                              <p:pRg st="6" end="6"/>
                                            </p:txEl>
                                          </p:spTgt>
                                        </p:tgtEl>
                                      </p:cBhvr>
                                    </p:animEffect>
                                  </p:childTnLst>
                                  <p:subTnLst>
                                    <p:animClr>
                                      <p:cBhvr override="childStyle">
                                        <p:cTn dur="1" fill="hold" display="0" masterRel="nextClick" afterEffect="1"/>
                                        <p:tgtEl>
                                          <p:spTgt spid="9221">
                                            <p:txEl>
                                              <p:pRg st="6" end="6"/>
                                            </p:txEl>
                                          </p:spTgt>
                                        </p:tgtEl>
                                        <p:attrNameLst>
                                          <p:attrName>ppt_c</p:attrName>
                                        </p:attrNameLst>
                                      </p:cBhvr>
                                      <p:to>
                                        <a:srgbClr val="FFFF66"/>
                                      </p:to>
                                    </p:animClr>
                                  </p:sub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9221">
                                            <p:txEl>
                                              <p:pRg st="7" end="7"/>
                                            </p:txEl>
                                          </p:spTgt>
                                        </p:tgtEl>
                                        <p:attrNameLst>
                                          <p:attrName>style.visibility</p:attrName>
                                        </p:attrNameLst>
                                      </p:cBhvr>
                                      <p:to>
                                        <p:strVal val="visible"/>
                                      </p:to>
                                    </p:set>
                                    <p:animEffect transition="in" filter="wipe(left)">
                                      <p:cBhvr>
                                        <p:cTn id="42" dur="500"/>
                                        <p:tgtEl>
                                          <p:spTgt spid="9221">
                                            <p:txEl>
                                              <p:pRg st="7" end="7"/>
                                            </p:txEl>
                                          </p:spTgt>
                                        </p:tgtEl>
                                      </p:cBhvr>
                                    </p:animEffect>
                                  </p:childTnLst>
                                  <p:subTnLst>
                                    <p:animClr>
                                      <p:cBhvr override="childStyle">
                                        <p:cTn dur="1" fill="hold" display="0" masterRel="nextClick" afterEffect="1"/>
                                        <p:tgtEl>
                                          <p:spTgt spid="9221">
                                            <p:txEl>
                                              <p:pRg st="7" end="7"/>
                                            </p:txEl>
                                          </p:spTgt>
                                        </p:tgtEl>
                                        <p:attrNameLst>
                                          <p:attrName>ppt_c</p:attrName>
                                        </p:attrNameLst>
                                      </p:cBhvr>
                                      <p:to>
                                        <a:schemeClr val="accent1"/>
                                      </p:to>
                                    </p:animClr>
                                  </p:sub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9221">
                                            <p:txEl>
                                              <p:pRg st="8" end="8"/>
                                            </p:txEl>
                                          </p:spTgt>
                                        </p:tgtEl>
                                        <p:attrNameLst>
                                          <p:attrName>style.visibility</p:attrName>
                                        </p:attrNameLst>
                                      </p:cBhvr>
                                      <p:to>
                                        <p:strVal val="visible"/>
                                      </p:to>
                                    </p:set>
                                    <p:animEffect transition="in" filter="wipe(left)">
                                      <p:cBhvr>
                                        <p:cTn id="47" dur="500"/>
                                        <p:tgtEl>
                                          <p:spTgt spid="9221">
                                            <p:txEl>
                                              <p:pRg st="8" end="8"/>
                                            </p:txEl>
                                          </p:spTgt>
                                        </p:tgtEl>
                                      </p:cBhvr>
                                    </p:animEffect>
                                  </p:childTnLst>
                                  <p:subTnLst>
                                    <p:animClr>
                                      <p:cBhvr override="childStyle">
                                        <p:cTn dur="1" fill="hold" display="0" masterRel="nextClick" afterEffect="1"/>
                                        <p:tgtEl>
                                          <p:spTgt spid="9221">
                                            <p:txEl>
                                              <p:pRg st="8" end="8"/>
                                            </p:txEl>
                                          </p:spTgt>
                                        </p:tgtEl>
                                        <p:attrNameLst>
                                          <p:attrName>ppt_c</p:attrName>
                                        </p:attrNameLst>
                                      </p:cBhvr>
                                      <p:to>
                                        <a:srgbClr val="FFFF66"/>
                                      </p:to>
                                    </p:animClr>
                                  </p:sub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9221">
                                            <p:txEl>
                                              <p:pRg st="9" end="9"/>
                                            </p:txEl>
                                          </p:spTgt>
                                        </p:tgtEl>
                                        <p:attrNameLst>
                                          <p:attrName>style.visibility</p:attrName>
                                        </p:attrNameLst>
                                      </p:cBhvr>
                                      <p:to>
                                        <p:strVal val="visible"/>
                                      </p:to>
                                    </p:set>
                                    <p:animEffect transition="in" filter="wipe(left)">
                                      <p:cBhvr>
                                        <p:cTn id="52" dur="500"/>
                                        <p:tgtEl>
                                          <p:spTgt spid="9221">
                                            <p:txEl>
                                              <p:pRg st="9" end="9"/>
                                            </p:txEl>
                                          </p:spTgt>
                                        </p:tgtEl>
                                      </p:cBhvr>
                                    </p:animEffect>
                                  </p:childTnLst>
                                  <p:subTnLst>
                                    <p:animClr>
                                      <p:cBhvr override="childStyle">
                                        <p:cTn dur="1" fill="hold" display="0" masterRel="nextClick" afterEffect="1"/>
                                        <p:tgtEl>
                                          <p:spTgt spid="9221">
                                            <p:txEl>
                                              <p:pRg st="9" end="9"/>
                                            </p:txEl>
                                          </p:spTgt>
                                        </p:tgtEl>
                                        <p:attrNameLst>
                                          <p:attrName>ppt_c</p:attrName>
                                        </p:attrNameLst>
                                      </p:cBhvr>
                                      <p:to>
                                        <a:srgbClr val="FFFF66"/>
                                      </p:to>
                                    </p:animClr>
                                  </p:sub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9221">
                                            <p:txEl>
                                              <p:pRg st="10" end="10"/>
                                            </p:txEl>
                                          </p:spTgt>
                                        </p:tgtEl>
                                        <p:attrNameLst>
                                          <p:attrName>style.visibility</p:attrName>
                                        </p:attrNameLst>
                                      </p:cBhvr>
                                      <p:to>
                                        <p:strVal val="visible"/>
                                      </p:to>
                                    </p:set>
                                    <p:animEffect transition="in" filter="wipe(left)">
                                      <p:cBhvr>
                                        <p:cTn id="57" dur="500"/>
                                        <p:tgtEl>
                                          <p:spTgt spid="9221">
                                            <p:txEl>
                                              <p:pRg st="10" end="10"/>
                                            </p:txEl>
                                          </p:spTgt>
                                        </p:tgtEl>
                                      </p:cBhvr>
                                    </p:animEffect>
                                  </p:childTnLst>
                                  <p:subTnLst>
                                    <p:animClr>
                                      <p:cBhvr override="childStyle">
                                        <p:cTn dur="1" fill="hold" display="0" masterRel="nextClick" afterEffect="1"/>
                                        <p:tgtEl>
                                          <p:spTgt spid="9221">
                                            <p:txEl>
                                              <p:pRg st="10" end="10"/>
                                            </p:txEl>
                                          </p:spTgt>
                                        </p:tgtEl>
                                        <p:attrNameLst>
                                          <p:attrName>ppt_c</p:attrName>
                                        </p:attrNameLst>
                                      </p:cBhvr>
                                      <p:to>
                                        <a:schemeClr val="accent1"/>
                                      </p:to>
                                    </p:animClr>
                                  </p:sub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9221">
                                            <p:txEl>
                                              <p:pRg st="11" end="11"/>
                                            </p:txEl>
                                          </p:spTgt>
                                        </p:tgtEl>
                                        <p:attrNameLst>
                                          <p:attrName>style.visibility</p:attrName>
                                        </p:attrNameLst>
                                      </p:cBhvr>
                                      <p:to>
                                        <p:strVal val="visible"/>
                                      </p:to>
                                    </p:set>
                                    <p:animEffect transition="in" filter="wipe(left)">
                                      <p:cBhvr>
                                        <p:cTn id="62" dur="500"/>
                                        <p:tgtEl>
                                          <p:spTgt spid="9221">
                                            <p:txEl>
                                              <p:pRg st="11" end="11"/>
                                            </p:txEl>
                                          </p:spTgt>
                                        </p:tgtEl>
                                      </p:cBhvr>
                                    </p:animEffect>
                                  </p:childTnLst>
                                  <p:subTnLst>
                                    <p:animClr>
                                      <p:cBhvr override="childStyle">
                                        <p:cTn dur="1" fill="hold" display="0" masterRel="nextClick" afterEffect="1"/>
                                        <p:tgtEl>
                                          <p:spTgt spid="9221">
                                            <p:txEl>
                                              <p:pRg st="11" end="11"/>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8D7A9314-F633-44EC-9E49-2382525A3383}" type="slidenum">
              <a:rPr lang="en-US"/>
              <a:pPr>
                <a:defRPr/>
              </a:pPr>
              <a:t>73</a:t>
            </a:fld>
            <a:endParaRPr lang="en-US"/>
          </a:p>
        </p:txBody>
      </p:sp>
      <p:sp>
        <p:nvSpPr>
          <p:cNvPr id="32770" name="Rectangle 2"/>
          <p:cNvSpPr>
            <a:spLocks noGrp="1" noChangeArrowheads="1"/>
          </p:cNvSpPr>
          <p:nvPr>
            <p:ph type="title"/>
          </p:nvPr>
        </p:nvSpPr>
        <p:spPr>
          <a:xfrm>
            <a:off x="1098550" y="304800"/>
            <a:ext cx="7512050" cy="1431925"/>
          </a:xfrm>
        </p:spPr>
        <p:txBody>
          <a:bodyPr/>
          <a:lstStyle/>
          <a:p>
            <a:pPr eaLnBrk="1" hangingPunct="1">
              <a:defRPr/>
            </a:pPr>
            <a:r>
              <a:rPr lang="en-US" smtClean="0"/>
              <a:t>Average Collection Period (ACP)</a:t>
            </a:r>
          </a:p>
        </p:txBody>
      </p:sp>
      <p:sp>
        <p:nvSpPr>
          <p:cNvPr id="32771" name="Rectangle 3"/>
          <p:cNvSpPr>
            <a:spLocks noGrp="1" noChangeArrowheads="1"/>
          </p:cNvSpPr>
          <p:nvPr>
            <p:ph type="body" idx="1"/>
          </p:nvPr>
        </p:nvSpPr>
        <p:spPr>
          <a:xfrm>
            <a:off x="1066800" y="1981200"/>
            <a:ext cx="7543800" cy="4365625"/>
          </a:xfrm>
        </p:spPr>
        <p:txBody>
          <a:bodyPr/>
          <a:lstStyle/>
          <a:p>
            <a:pPr eaLnBrk="1" hangingPunct="1">
              <a:lnSpc>
                <a:spcPct val="90000"/>
              </a:lnSpc>
              <a:defRPr/>
            </a:pPr>
            <a:r>
              <a:rPr lang="en-US" sz="2800" smtClean="0"/>
              <a:t>Old Policy; 2/10, n30</a:t>
            </a:r>
          </a:p>
          <a:p>
            <a:pPr lvl="1" eaLnBrk="1" hangingPunct="1">
              <a:lnSpc>
                <a:spcPct val="90000"/>
              </a:lnSpc>
              <a:defRPr/>
            </a:pPr>
            <a:r>
              <a:rPr lang="en-US" sz="2400" smtClean="0"/>
              <a:t>35% of customers pay in 10 days</a:t>
            </a:r>
          </a:p>
          <a:p>
            <a:pPr lvl="1" eaLnBrk="1" hangingPunct="1">
              <a:lnSpc>
                <a:spcPct val="90000"/>
              </a:lnSpc>
              <a:defRPr/>
            </a:pPr>
            <a:r>
              <a:rPr lang="en-US" sz="2400" smtClean="0"/>
              <a:t>62% of customers pay in 30 days</a:t>
            </a:r>
          </a:p>
          <a:p>
            <a:pPr lvl="1" eaLnBrk="1" hangingPunct="1">
              <a:lnSpc>
                <a:spcPct val="90000"/>
              </a:lnSpc>
              <a:defRPr/>
            </a:pPr>
            <a:r>
              <a:rPr lang="en-US" sz="2400" smtClean="0"/>
              <a:t>3% of customers pay in 100 days</a:t>
            </a:r>
          </a:p>
          <a:p>
            <a:pPr lvl="1" eaLnBrk="1" hangingPunct="1">
              <a:lnSpc>
                <a:spcPct val="90000"/>
              </a:lnSpc>
              <a:defRPr/>
            </a:pPr>
            <a:r>
              <a:rPr lang="en-US" sz="2400" smtClean="0"/>
              <a:t>ACP=(.35x10)+(.62x30)+(.03x100)=25.1 days</a:t>
            </a:r>
          </a:p>
          <a:p>
            <a:pPr eaLnBrk="1" hangingPunct="1">
              <a:lnSpc>
                <a:spcPct val="90000"/>
              </a:lnSpc>
              <a:defRPr/>
            </a:pPr>
            <a:r>
              <a:rPr lang="en-US" sz="2800" smtClean="0"/>
              <a:t>New Policy; 2/10, n40</a:t>
            </a:r>
          </a:p>
          <a:p>
            <a:pPr lvl="1" eaLnBrk="1" hangingPunct="1">
              <a:lnSpc>
                <a:spcPct val="90000"/>
              </a:lnSpc>
              <a:defRPr/>
            </a:pPr>
            <a:r>
              <a:rPr lang="en-US" sz="2400" smtClean="0"/>
              <a:t>35%of customers pay in 10 days</a:t>
            </a:r>
          </a:p>
          <a:p>
            <a:pPr lvl="1" eaLnBrk="1" hangingPunct="1">
              <a:lnSpc>
                <a:spcPct val="90000"/>
              </a:lnSpc>
              <a:defRPr/>
            </a:pPr>
            <a:r>
              <a:rPr lang="en-US" sz="2400" smtClean="0"/>
              <a:t>60% of customers pay in 40 days</a:t>
            </a:r>
          </a:p>
          <a:p>
            <a:pPr lvl="1" eaLnBrk="1" hangingPunct="1">
              <a:lnSpc>
                <a:spcPct val="90000"/>
              </a:lnSpc>
              <a:defRPr/>
            </a:pPr>
            <a:r>
              <a:rPr lang="en-US" sz="2400" smtClean="0"/>
              <a:t>5% of customers pay in 100 days</a:t>
            </a:r>
          </a:p>
          <a:p>
            <a:pPr lvl="1" eaLnBrk="1" hangingPunct="1">
              <a:lnSpc>
                <a:spcPct val="90000"/>
              </a:lnSpc>
              <a:defRPr/>
            </a:pPr>
            <a:r>
              <a:rPr lang="en-US" sz="2400" smtClean="0"/>
              <a:t>ACP=(.35x10)+(.60x40)+(.05x100)=32.5 days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subTnLst>
                                    <p:animClr>
                                      <p:cBhvr override="childStyle">
                                        <p:cTn dur="1" fill="hold" display="0" masterRel="nextClick" afterEffect="1"/>
                                        <p:tgtEl>
                                          <p:spTgt spid="32771">
                                            <p:txEl>
                                              <p:pRg st="0" end="0"/>
                                            </p:txEl>
                                          </p:spTgt>
                                        </p:tgtEl>
                                        <p:attrNameLst>
                                          <p:attrName>ppt_c</p:attrName>
                                        </p:attrNameLst>
                                      </p:cBhvr>
                                      <p:to>
                                        <a:schemeClr val="accent1"/>
                                      </p:to>
                                    </p:animClr>
                                  </p:sub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animEffect transition="in" filter="wipe(left)">
                                      <p:cBhvr>
                                        <p:cTn id="11" dur="500"/>
                                        <p:tgtEl>
                                          <p:spTgt spid="32771">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Effect transition="in" filter="wipe(left)">
                                      <p:cBhvr>
                                        <p:cTn id="15" dur="500"/>
                                        <p:tgtEl>
                                          <p:spTgt spid="32771">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animEffect transition="in" filter="wipe(left)">
                                      <p:cBhvr>
                                        <p:cTn id="19" dur="500"/>
                                        <p:tgtEl>
                                          <p:spTgt spid="32771">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2771">
                                            <p:txEl>
                                              <p:pRg st="4" end="4"/>
                                            </p:txEl>
                                          </p:spTgt>
                                        </p:tgtEl>
                                        <p:attrNameLst>
                                          <p:attrName>style.visibility</p:attrName>
                                        </p:attrNameLst>
                                      </p:cBhvr>
                                      <p:to>
                                        <p:strVal val="visible"/>
                                      </p:to>
                                    </p:set>
                                    <p:animEffect transition="in" filter="wipe(left)">
                                      <p:cBhvr>
                                        <p:cTn id="23" dur="500"/>
                                        <p:tgtEl>
                                          <p:spTgt spid="3277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2771">
                                            <p:txEl>
                                              <p:pRg st="5" end="5"/>
                                            </p:txEl>
                                          </p:spTgt>
                                        </p:tgtEl>
                                        <p:attrNameLst>
                                          <p:attrName>style.visibility</p:attrName>
                                        </p:attrNameLst>
                                      </p:cBhvr>
                                      <p:to>
                                        <p:strVal val="visible"/>
                                      </p:to>
                                    </p:set>
                                    <p:animEffect transition="in" filter="wipe(left)">
                                      <p:cBhvr>
                                        <p:cTn id="28" dur="500"/>
                                        <p:tgtEl>
                                          <p:spTgt spid="32771">
                                            <p:txEl>
                                              <p:pRg st="5" end="5"/>
                                            </p:txEl>
                                          </p:spTgt>
                                        </p:tgtEl>
                                      </p:cBhvr>
                                    </p:animEffect>
                                  </p:childTnLst>
                                  <p:subTnLst>
                                    <p:animClr>
                                      <p:cBhvr override="childStyle">
                                        <p:cTn dur="1" fill="hold" display="0" masterRel="nextClick" afterEffect="1"/>
                                        <p:tgtEl>
                                          <p:spTgt spid="32771">
                                            <p:txEl>
                                              <p:pRg st="5" end="5"/>
                                            </p:txEl>
                                          </p:spTgt>
                                        </p:tgtEl>
                                        <p:attrNameLst>
                                          <p:attrName>ppt_c</p:attrName>
                                        </p:attrNameLst>
                                      </p:cBhvr>
                                      <p:to>
                                        <a:srgbClr val="FFFF66"/>
                                      </p:to>
                                    </p:animClr>
                                  </p:sub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32771">
                                            <p:txEl>
                                              <p:pRg st="6" end="6"/>
                                            </p:txEl>
                                          </p:spTgt>
                                        </p:tgtEl>
                                        <p:attrNameLst>
                                          <p:attrName>style.visibility</p:attrName>
                                        </p:attrNameLst>
                                      </p:cBhvr>
                                      <p:to>
                                        <p:strVal val="visible"/>
                                      </p:to>
                                    </p:set>
                                    <p:animEffect transition="in" filter="wipe(left)">
                                      <p:cBhvr>
                                        <p:cTn id="32" dur="500"/>
                                        <p:tgtEl>
                                          <p:spTgt spid="32771">
                                            <p:txEl>
                                              <p:pRg st="6" end="6"/>
                                            </p:txEl>
                                          </p:spTgt>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32771">
                                            <p:txEl>
                                              <p:pRg st="7" end="7"/>
                                            </p:txEl>
                                          </p:spTgt>
                                        </p:tgtEl>
                                        <p:attrNameLst>
                                          <p:attrName>style.visibility</p:attrName>
                                        </p:attrNameLst>
                                      </p:cBhvr>
                                      <p:to>
                                        <p:strVal val="visible"/>
                                      </p:to>
                                    </p:set>
                                    <p:animEffect transition="in" filter="wipe(left)">
                                      <p:cBhvr>
                                        <p:cTn id="36" dur="500"/>
                                        <p:tgtEl>
                                          <p:spTgt spid="32771">
                                            <p:txEl>
                                              <p:pRg st="7" end="7"/>
                                            </p:txEl>
                                          </p:spTgt>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32771">
                                            <p:txEl>
                                              <p:pRg st="8" end="8"/>
                                            </p:txEl>
                                          </p:spTgt>
                                        </p:tgtEl>
                                        <p:attrNameLst>
                                          <p:attrName>style.visibility</p:attrName>
                                        </p:attrNameLst>
                                      </p:cBhvr>
                                      <p:to>
                                        <p:strVal val="visible"/>
                                      </p:to>
                                    </p:set>
                                    <p:animEffect transition="in" filter="wipe(left)">
                                      <p:cBhvr>
                                        <p:cTn id="40" dur="500"/>
                                        <p:tgtEl>
                                          <p:spTgt spid="32771">
                                            <p:txEl>
                                              <p:pRg st="8" end="8"/>
                                            </p:txEl>
                                          </p:spTgt>
                                        </p:tgtEl>
                                      </p:cBhvr>
                                    </p:animEffect>
                                  </p:childTnLst>
                                </p:cTn>
                              </p:par>
                            </p:childTnLst>
                          </p:cTn>
                        </p:par>
                        <p:par>
                          <p:cTn id="41" fill="hold">
                            <p:stCondLst>
                              <p:cond delay="2000"/>
                            </p:stCondLst>
                            <p:childTnLst>
                              <p:par>
                                <p:cTn id="42" presetID="22" presetClass="entr" presetSubtype="8" fill="hold" grpId="0" nodeType="afterEffect">
                                  <p:stCondLst>
                                    <p:cond delay="0"/>
                                  </p:stCondLst>
                                  <p:childTnLst>
                                    <p:set>
                                      <p:cBhvr>
                                        <p:cTn id="43" dur="1" fill="hold">
                                          <p:stCondLst>
                                            <p:cond delay="0"/>
                                          </p:stCondLst>
                                        </p:cTn>
                                        <p:tgtEl>
                                          <p:spTgt spid="32771">
                                            <p:txEl>
                                              <p:pRg st="9" end="9"/>
                                            </p:txEl>
                                          </p:spTgt>
                                        </p:tgtEl>
                                        <p:attrNameLst>
                                          <p:attrName>style.visibility</p:attrName>
                                        </p:attrNameLst>
                                      </p:cBhvr>
                                      <p:to>
                                        <p:strVal val="visible"/>
                                      </p:to>
                                    </p:set>
                                    <p:animEffect transition="in" filter="wipe(left)">
                                      <p:cBhvr>
                                        <p:cTn id="44" dur="500"/>
                                        <p:tgtEl>
                                          <p:spTgt spid="327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240838D-0483-47BF-8CF4-D775765FA461}" type="slidenum">
              <a:rPr lang="en-US"/>
              <a:pPr>
                <a:defRPr/>
              </a:pPr>
              <a:t>74</a:t>
            </a:fld>
            <a:endParaRPr lang="en-US"/>
          </a:p>
        </p:txBody>
      </p:sp>
      <p:sp>
        <p:nvSpPr>
          <p:cNvPr id="10246" name="Rectangle 6"/>
          <p:cNvSpPr>
            <a:spLocks noGrp="1" noChangeArrowheads="1"/>
          </p:cNvSpPr>
          <p:nvPr>
            <p:ph type="title"/>
          </p:nvPr>
        </p:nvSpPr>
        <p:spPr>
          <a:xfrm>
            <a:off x="1111250" y="304800"/>
            <a:ext cx="7759700" cy="1431925"/>
          </a:xfrm>
        </p:spPr>
        <p:txBody>
          <a:bodyPr/>
          <a:lstStyle/>
          <a:p>
            <a:pPr eaLnBrk="1" hangingPunct="1">
              <a:defRPr/>
            </a:pPr>
            <a:r>
              <a:rPr lang="en-US" sz="4000" smtClean="0"/>
              <a:t>Analysis of Accts. Receivable Changes</a:t>
            </a:r>
          </a:p>
        </p:txBody>
      </p:sp>
      <p:sp>
        <p:nvSpPr>
          <p:cNvPr id="10247" name="Rectangle 7"/>
          <p:cNvSpPr>
            <a:spLocks noGrp="1" noChangeArrowheads="1"/>
          </p:cNvSpPr>
          <p:nvPr>
            <p:ph type="body" idx="1"/>
          </p:nvPr>
        </p:nvSpPr>
        <p:spPr/>
        <p:txBody>
          <a:bodyPr/>
          <a:lstStyle/>
          <a:p>
            <a:pPr eaLnBrk="1" hangingPunct="1">
              <a:lnSpc>
                <a:spcPct val="90000"/>
              </a:lnSpc>
              <a:defRPr/>
            </a:pPr>
            <a:r>
              <a:rPr lang="en-US" sz="2800" smtClean="0"/>
              <a:t>Develop </a:t>
            </a:r>
            <a:r>
              <a:rPr lang="en-US" sz="2800" smtClean="0">
                <a:solidFill>
                  <a:srgbClr val="FF9900"/>
                </a:solidFill>
              </a:rPr>
              <a:t>pro forma</a:t>
            </a:r>
            <a:r>
              <a:rPr lang="en-US" sz="2800" smtClean="0"/>
              <a:t> financial statements for each policy under consideration.</a:t>
            </a:r>
          </a:p>
          <a:p>
            <a:pPr eaLnBrk="1" hangingPunct="1">
              <a:lnSpc>
                <a:spcPct val="90000"/>
              </a:lnSpc>
              <a:defRPr/>
            </a:pPr>
            <a:r>
              <a:rPr lang="en-US" sz="2800" smtClean="0"/>
              <a:t>Use the pro formas to </a:t>
            </a:r>
            <a:r>
              <a:rPr lang="en-US" sz="2800" smtClean="0">
                <a:solidFill>
                  <a:srgbClr val="FF9900"/>
                </a:solidFill>
              </a:rPr>
              <a:t>estimate incremental cash</a:t>
            </a:r>
            <a:r>
              <a:rPr lang="en-US" sz="2800" smtClean="0"/>
              <a:t> </a:t>
            </a:r>
            <a:r>
              <a:rPr lang="en-US" sz="2800" smtClean="0">
                <a:solidFill>
                  <a:srgbClr val="FF9900"/>
                </a:solidFill>
              </a:rPr>
              <a:t>flows</a:t>
            </a:r>
            <a:r>
              <a:rPr lang="en-US" sz="2800" smtClean="0"/>
              <a:t> by comparing forecasts to current policy cash flows.</a:t>
            </a:r>
          </a:p>
          <a:p>
            <a:pPr eaLnBrk="1" hangingPunct="1">
              <a:lnSpc>
                <a:spcPct val="90000"/>
              </a:lnSpc>
              <a:defRPr/>
            </a:pPr>
            <a:r>
              <a:rPr lang="en-US" sz="2800" smtClean="0"/>
              <a:t>Use the incremental cash flows to </a:t>
            </a:r>
            <a:r>
              <a:rPr lang="en-US" sz="2800" smtClean="0">
                <a:solidFill>
                  <a:srgbClr val="FF9900"/>
                </a:solidFill>
              </a:rPr>
              <a:t>estimate the NPV</a:t>
            </a:r>
            <a:r>
              <a:rPr lang="en-US" sz="2800" smtClean="0"/>
              <a:t> of each policy change.</a:t>
            </a:r>
          </a:p>
          <a:p>
            <a:pPr eaLnBrk="1" hangingPunct="1">
              <a:lnSpc>
                <a:spcPct val="90000"/>
              </a:lnSpc>
              <a:defRPr/>
            </a:pPr>
            <a:r>
              <a:rPr lang="en-US" sz="2800" smtClean="0"/>
              <a:t>Choose the policy change that maximizes the value of the firm (highest NPV).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7">
                                            <p:txEl>
                                              <p:pRg st="0" end="0"/>
                                            </p:txEl>
                                          </p:spTgt>
                                        </p:tgtEl>
                                        <p:attrNameLst>
                                          <p:attrName>style.visibility</p:attrName>
                                        </p:attrNameLst>
                                      </p:cBhvr>
                                      <p:to>
                                        <p:strVal val="visible"/>
                                      </p:to>
                                    </p:set>
                                    <p:animEffect transition="in" filter="wipe(left)">
                                      <p:cBhvr>
                                        <p:cTn id="7" dur="500"/>
                                        <p:tgtEl>
                                          <p:spTgt spid="10247">
                                            <p:txEl>
                                              <p:pRg st="0" end="0"/>
                                            </p:txEl>
                                          </p:spTgt>
                                        </p:tgtEl>
                                      </p:cBhvr>
                                    </p:animEffect>
                                  </p:childTnLst>
                                  <p:subTnLst>
                                    <p:animClr>
                                      <p:cBhvr override="childStyle">
                                        <p:cTn dur="1" fill="hold" display="0" masterRel="nextClick" afterEffect="1"/>
                                        <p:tgtEl>
                                          <p:spTgt spid="1024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7">
                                            <p:txEl>
                                              <p:pRg st="1" end="1"/>
                                            </p:txEl>
                                          </p:spTgt>
                                        </p:tgtEl>
                                        <p:attrNameLst>
                                          <p:attrName>style.visibility</p:attrName>
                                        </p:attrNameLst>
                                      </p:cBhvr>
                                      <p:to>
                                        <p:strVal val="visible"/>
                                      </p:to>
                                    </p:set>
                                    <p:animEffect transition="in" filter="wipe(left)">
                                      <p:cBhvr>
                                        <p:cTn id="12" dur="500"/>
                                        <p:tgtEl>
                                          <p:spTgt spid="10247">
                                            <p:txEl>
                                              <p:pRg st="1" end="1"/>
                                            </p:txEl>
                                          </p:spTgt>
                                        </p:tgtEl>
                                      </p:cBhvr>
                                    </p:animEffect>
                                  </p:childTnLst>
                                  <p:subTnLst>
                                    <p:animClr>
                                      <p:cBhvr override="childStyle">
                                        <p:cTn dur="1" fill="hold" display="0" masterRel="nextClick" afterEffect="1"/>
                                        <p:tgtEl>
                                          <p:spTgt spid="1024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7">
                                            <p:txEl>
                                              <p:pRg st="2" end="2"/>
                                            </p:txEl>
                                          </p:spTgt>
                                        </p:tgtEl>
                                        <p:attrNameLst>
                                          <p:attrName>style.visibility</p:attrName>
                                        </p:attrNameLst>
                                      </p:cBhvr>
                                      <p:to>
                                        <p:strVal val="visible"/>
                                      </p:to>
                                    </p:set>
                                    <p:animEffect transition="in" filter="wipe(left)">
                                      <p:cBhvr>
                                        <p:cTn id="17" dur="500"/>
                                        <p:tgtEl>
                                          <p:spTgt spid="10247">
                                            <p:txEl>
                                              <p:pRg st="2" end="2"/>
                                            </p:txEl>
                                          </p:spTgt>
                                        </p:tgtEl>
                                      </p:cBhvr>
                                    </p:animEffect>
                                  </p:childTnLst>
                                  <p:subTnLst>
                                    <p:animClr>
                                      <p:cBhvr override="childStyle">
                                        <p:cTn dur="1" fill="hold" display="0" masterRel="nextClick" afterEffect="1"/>
                                        <p:tgtEl>
                                          <p:spTgt spid="10247">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7">
                                            <p:txEl>
                                              <p:pRg st="3" end="3"/>
                                            </p:txEl>
                                          </p:spTgt>
                                        </p:tgtEl>
                                        <p:attrNameLst>
                                          <p:attrName>style.visibility</p:attrName>
                                        </p:attrNameLst>
                                      </p:cBhvr>
                                      <p:to>
                                        <p:strVal val="visible"/>
                                      </p:to>
                                    </p:set>
                                    <p:animEffect transition="in" filter="wipe(left)">
                                      <p:cBhvr>
                                        <p:cTn id="22" dur="500"/>
                                        <p:tgtEl>
                                          <p:spTgt spid="10247">
                                            <p:txEl>
                                              <p:pRg st="3" end="3"/>
                                            </p:txEl>
                                          </p:spTgt>
                                        </p:tgtEl>
                                      </p:cBhvr>
                                    </p:animEffect>
                                  </p:childTnLst>
                                  <p:subTnLst>
                                    <p:animClr>
                                      <p:cBhvr override="childStyle">
                                        <p:cTn dur="1" fill="hold" display="0" masterRel="nextClick" afterEffect="1"/>
                                        <p:tgtEl>
                                          <p:spTgt spid="10247">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B5BD6C7E-0AA6-44D4-9ED6-18485341CFFC}" type="slidenum">
              <a:rPr lang="en-US"/>
              <a:pPr>
                <a:defRPr/>
              </a:pPr>
              <a:t>75</a:t>
            </a:fld>
            <a:endParaRPr lang="en-US"/>
          </a:p>
        </p:txBody>
      </p:sp>
      <p:sp>
        <p:nvSpPr>
          <p:cNvPr id="11266" name="Rectangle 2"/>
          <p:cNvSpPr>
            <a:spLocks noGrp="1" noChangeArrowheads="1"/>
          </p:cNvSpPr>
          <p:nvPr>
            <p:ph type="body" idx="1"/>
          </p:nvPr>
        </p:nvSpPr>
        <p:spPr>
          <a:xfrm>
            <a:off x="1206500" y="1924050"/>
            <a:ext cx="7124700" cy="4279900"/>
          </a:xfrm>
        </p:spPr>
        <p:txBody>
          <a:bodyPr lIns="90488" tIns="44450" rIns="90488" bIns="44450"/>
          <a:lstStyle/>
          <a:p>
            <a:pPr eaLnBrk="1" hangingPunct="1">
              <a:lnSpc>
                <a:spcPct val="90000"/>
              </a:lnSpc>
              <a:defRPr/>
            </a:pPr>
            <a:r>
              <a:rPr lang="en-US" sz="2400" smtClean="0">
                <a:solidFill>
                  <a:srgbClr val="FF9900"/>
                </a:solidFill>
              </a:rPr>
              <a:t>Example:</a:t>
            </a:r>
            <a:r>
              <a:rPr lang="en-US" sz="2400" smtClean="0"/>
              <a:t/>
            </a:r>
            <a:br>
              <a:rPr lang="en-US" sz="2400" smtClean="0"/>
            </a:br>
            <a:r>
              <a:rPr lang="en-US" sz="2400" smtClean="0"/>
              <a:t>ABC Corporation is considering a credit policy change from offering no credit to offering 30 days credit with no discount      (n 30). 	</a:t>
            </a:r>
          </a:p>
          <a:p>
            <a:pPr eaLnBrk="1" hangingPunct="1">
              <a:lnSpc>
                <a:spcPct val="90000"/>
              </a:lnSpc>
              <a:defRPr/>
            </a:pPr>
            <a:r>
              <a:rPr lang="en-US" sz="2400" smtClean="0"/>
              <a:t>Why might they do this?</a:t>
            </a:r>
          </a:p>
          <a:p>
            <a:pPr eaLnBrk="1" hangingPunct="1">
              <a:lnSpc>
                <a:spcPct val="90000"/>
              </a:lnSpc>
              <a:buFont typeface="Wingdings" pitchFamily="2" charset="2"/>
              <a:buNone/>
              <a:defRPr/>
            </a:pPr>
            <a:r>
              <a:rPr lang="en-US" sz="2400" smtClean="0"/>
              <a:t>	-Increase sales</a:t>
            </a:r>
          </a:p>
          <a:p>
            <a:pPr eaLnBrk="1" hangingPunct="1">
              <a:lnSpc>
                <a:spcPct val="90000"/>
              </a:lnSpc>
              <a:buFont typeface="Wingdings" pitchFamily="2" charset="2"/>
              <a:buNone/>
              <a:defRPr/>
            </a:pPr>
            <a:r>
              <a:rPr lang="en-US" sz="2400" smtClean="0"/>
              <a:t>	-Increase market share</a:t>
            </a:r>
          </a:p>
          <a:p>
            <a:pPr eaLnBrk="1" hangingPunct="1">
              <a:lnSpc>
                <a:spcPct val="90000"/>
              </a:lnSpc>
              <a:defRPr/>
            </a:pPr>
            <a:r>
              <a:rPr lang="en-US" sz="2400" smtClean="0"/>
              <a:t>What costs will the firm incur as a result?</a:t>
            </a:r>
          </a:p>
          <a:p>
            <a:pPr eaLnBrk="1" hangingPunct="1">
              <a:lnSpc>
                <a:spcPct val="90000"/>
              </a:lnSpc>
              <a:buFont typeface="Wingdings" pitchFamily="2" charset="2"/>
              <a:buNone/>
              <a:defRPr/>
            </a:pPr>
            <a:r>
              <a:rPr lang="en-US" sz="2400" smtClean="0"/>
              <a:t>	-Cost of carrying accounts receivable</a:t>
            </a:r>
          </a:p>
          <a:p>
            <a:pPr eaLnBrk="1" hangingPunct="1">
              <a:lnSpc>
                <a:spcPct val="90000"/>
              </a:lnSpc>
              <a:buFont typeface="Wingdings" pitchFamily="2" charset="2"/>
              <a:buNone/>
              <a:defRPr/>
            </a:pPr>
            <a:r>
              <a:rPr lang="en-US" sz="2400" smtClean="0"/>
              <a:t>	-Potential increase in bad debts</a:t>
            </a:r>
          </a:p>
          <a:p>
            <a:pPr eaLnBrk="1" hangingPunct="1">
              <a:lnSpc>
                <a:spcPct val="90000"/>
              </a:lnSpc>
              <a:buFont typeface="Wingdings" pitchFamily="2" charset="2"/>
              <a:buNone/>
              <a:defRPr/>
            </a:pPr>
            <a:r>
              <a:rPr lang="en-US" sz="2400" smtClean="0"/>
              <a:t>	-Credit analysis and collection costs</a:t>
            </a:r>
          </a:p>
        </p:txBody>
      </p:sp>
      <p:sp>
        <p:nvSpPr>
          <p:cNvPr id="11267" name="Rectangle 3"/>
          <p:cNvSpPr>
            <a:spLocks noGrp="1" noChangeArrowheads="1"/>
          </p:cNvSpPr>
          <p:nvPr>
            <p:ph type="title"/>
          </p:nvPr>
        </p:nvSpPr>
        <p:spPr>
          <a:xfrm>
            <a:off x="946150" y="457200"/>
            <a:ext cx="7980363" cy="1143000"/>
          </a:xfrm>
        </p:spPr>
        <p:txBody>
          <a:bodyPr lIns="90488" tIns="44450" rIns="90488" bIns="44450"/>
          <a:lstStyle/>
          <a:p>
            <a:pPr eaLnBrk="1" hangingPunct="1">
              <a:defRPr/>
            </a:pPr>
            <a:r>
              <a:rPr lang="en-US" smtClean="0"/>
              <a:t>Analysis of Accts. Receivable Changes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Effect transition="in" filter="wipe(left)">
                                      <p:cBhvr>
                                        <p:cTn id="7" dur="500"/>
                                        <p:tgtEl>
                                          <p:spTgt spid="11266">
                                            <p:txEl>
                                              <p:pRg st="0" end="0"/>
                                            </p:txEl>
                                          </p:spTgt>
                                        </p:tgtEl>
                                      </p:cBhvr>
                                    </p:animEffect>
                                  </p:childTnLst>
                                  <p:subTnLst>
                                    <p:animClr>
                                      <p:cBhvr override="childStyle">
                                        <p:cTn dur="1" fill="hold" display="0" masterRel="nextClick" afterEffect="1"/>
                                        <p:tgtEl>
                                          <p:spTgt spid="11266">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6">
                                            <p:txEl>
                                              <p:pRg st="1" end="1"/>
                                            </p:txEl>
                                          </p:spTgt>
                                        </p:tgtEl>
                                        <p:attrNameLst>
                                          <p:attrName>style.visibility</p:attrName>
                                        </p:attrNameLst>
                                      </p:cBhvr>
                                      <p:to>
                                        <p:strVal val="visible"/>
                                      </p:to>
                                    </p:set>
                                    <p:animEffect transition="in" filter="wipe(left)">
                                      <p:cBhvr>
                                        <p:cTn id="12" dur="500"/>
                                        <p:tgtEl>
                                          <p:spTgt spid="11266">
                                            <p:txEl>
                                              <p:pRg st="1" end="1"/>
                                            </p:txEl>
                                          </p:spTgt>
                                        </p:tgtEl>
                                      </p:cBhvr>
                                    </p:animEffect>
                                  </p:childTnLst>
                                  <p:subTnLst>
                                    <p:animClr>
                                      <p:cBhvr override="childStyle">
                                        <p:cTn dur="1" fill="hold" display="0" masterRel="nextClick" afterEffect="1"/>
                                        <p:tgtEl>
                                          <p:spTgt spid="11266">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6">
                                            <p:txEl>
                                              <p:pRg st="2" end="2"/>
                                            </p:txEl>
                                          </p:spTgt>
                                        </p:tgtEl>
                                        <p:attrNameLst>
                                          <p:attrName>style.visibility</p:attrName>
                                        </p:attrNameLst>
                                      </p:cBhvr>
                                      <p:to>
                                        <p:strVal val="visible"/>
                                      </p:to>
                                    </p:set>
                                    <p:animEffect transition="in" filter="wipe(left)">
                                      <p:cBhvr>
                                        <p:cTn id="17" dur="500"/>
                                        <p:tgtEl>
                                          <p:spTgt spid="11266">
                                            <p:txEl>
                                              <p:pRg st="2" end="2"/>
                                            </p:txEl>
                                          </p:spTgt>
                                        </p:tgtEl>
                                      </p:cBhvr>
                                    </p:animEffect>
                                  </p:childTnLst>
                                  <p:subTnLst>
                                    <p:animClr>
                                      <p:cBhvr override="childStyle">
                                        <p:cTn dur="1" fill="hold" display="0" masterRel="nextClick" afterEffect="1"/>
                                        <p:tgtEl>
                                          <p:spTgt spid="11266">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66">
                                            <p:txEl>
                                              <p:pRg st="3" end="3"/>
                                            </p:txEl>
                                          </p:spTgt>
                                        </p:tgtEl>
                                        <p:attrNameLst>
                                          <p:attrName>style.visibility</p:attrName>
                                        </p:attrNameLst>
                                      </p:cBhvr>
                                      <p:to>
                                        <p:strVal val="visible"/>
                                      </p:to>
                                    </p:set>
                                    <p:animEffect transition="in" filter="wipe(left)">
                                      <p:cBhvr>
                                        <p:cTn id="22" dur="500"/>
                                        <p:tgtEl>
                                          <p:spTgt spid="11266">
                                            <p:txEl>
                                              <p:pRg st="3" end="3"/>
                                            </p:txEl>
                                          </p:spTgt>
                                        </p:tgtEl>
                                      </p:cBhvr>
                                    </p:animEffect>
                                  </p:childTnLst>
                                  <p:subTnLst>
                                    <p:animClr>
                                      <p:cBhvr override="childStyle">
                                        <p:cTn dur="1" fill="hold" display="0" masterRel="nextClick" afterEffect="1"/>
                                        <p:tgtEl>
                                          <p:spTgt spid="11266">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266">
                                            <p:txEl>
                                              <p:pRg st="4" end="4"/>
                                            </p:txEl>
                                          </p:spTgt>
                                        </p:tgtEl>
                                        <p:attrNameLst>
                                          <p:attrName>style.visibility</p:attrName>
                                        </p:attrNameLst>
                                      </p:cBhvr>
                                      <p:to>
                                        <p:strVal val="visible"/>
                                      </p:to>
                                    </p:set>
                                    <p:animEffect transition="in" filter="wipe(left)">
                                      <p:cBhvr>
                                        <p:cTn id="27" dur="500"/>
                                        <p:tgtEl>
                                          <p:spTgt spid="11266">
                                            <p:txEl>
                                              <p:pRg st="4" end="4"/>
                                            </p:txEl>
                                          </p:spTgt>
                                        </p:tgtEl>
                                      </p:cBhvr>
                                    </p:animEffect>
                                  </p:childTnLst>
                                  <p:subTnLst>
                                    <p:animClr>
                                      <p:cBhvr override="childStyle">
                                        <p:cTn dur="1" fill="hold" display="0" masterRel="nextClick" afterEffect="1"/>
                                        <p:tgtEl>
                                          <p:spTgt spid="11266">
                                            <p:txEl>
                                              <p:pRg st="4" end="4"/>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266">
                                            <p:txEl>
                                              <p:pRg st="5" end="5"/>
                                            </p:txEl>
                                          </p:spTgt>
                                        </p:tgtEl>
                                        <p:attrNameLst>
                                          <p:attrName>style.visibility</p:attrName>
                                        </p:attrNameLst>
                                      </p:cBhvr>
                                      <p:to>
                                        <p:strVal val="visible"/>
                                      </p:to>
                                    </p:set>
                                    <p:animEffect transition="in" filter="wipe(left)">
                                      <p:cBhvr>
                                        <p:cTn id="32" dur="500"/>
                                        <p:tgtEl>
                                          <p:spTgt spid="11266">
                                            <p:txEl>
                                              <p:pRg st="5" end="5"/>
                                            </p:txEl>
                                          </p:spTgt>
                                        </p:tgtEl>
                                      </p:cBhvr>
                                    </p:animEffect>
                                  </p:childTnLst>
                                  <p:subTnLst>
                                    <p:animClr>
                                      <p:cBhvr override="childStyle">
                                        <p:cTn dur="1" fill="hold" display="0" masterRel="nextClick" afterEffect="1"/>
                                        <p:tgtEl>
                                          <p:spTgt spid="11266">
                                            <p:txEl>
                                              <p:pRg st="5" end="5"/>
                                            </p:txEl>
                                          </p:spTgt>
                                        </p:tgtEl>
                                        <p:attrNameLst>
                                          <p:attrName>ppt_c</p:attrName>
                                        </p:attrNameLst>
                                      </p:cBhvr>
                                      <p:to>
                                        <a:srgbClr val="FFFF66"/>
                                      </p:to>
                                    </p:animClr>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266">
                                            <p:txEl>
                                              <p:pRg st="6" end="6"/>
                                            </p:txEl>
                                          </p:spTgt>
                                        </p:tgtEl>
                                        <p:attrNameLst>
                                          <p:attrName>style.visibility</p:attrName>
                                        </p:attrNameLst>
                                      </p:cBhvr>
                                      <p:to>
                                        <p:strVal val="visible"/>
                                      </p:to>
                                    </p:set>
                                    <p:animEffect transition="in" filter="wipe(left)">
                                      <p:cBhvr>
                                        <p:cTn id="37" dur="500"/>
                                        <p:tgtEl>
                                          <p:spTgt spid="11266">
                                            <p:txEl>
                                              <p:pRg st="6" end="6"/>
                                            </p:txEl>
                                          </p:spTgt>
                                        </p:tgtEl>
                                      </p:cBhvr>
                                    </p:animEffect>
                                  </p:childTnLst>
                                  <p:subTnLst>
                                    <p:animClr>
                                      <p:cBhvr override="childStyle">
                                        <p:cTn dur="1" fill="hold" display="0" masterRel="nextClick" afterEffect="1"/>
                                        <p:tgtEl>
                                          <p:spTgt spid="11266">
                                            <p:txEl>
                                              <p:pRg st="6" end="6"/>
                                            </p:txEl>
                                          </p:spTgt>
                                        </p:tgtEl>
                                        <p:attrNameLst>
                                          <p:attrName>ppt_c</p:attrName>
                                        </p:attrNameLst>
                                      </p:cBhvr>
                                      <p:to>
                                        <a:srgbClr val="FFFF66"/>
                                      </p:to>
                                    </p:animClr>
                                  </p:sub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266">
                                            <p:txEl>
                                              <p:pRg st="7" end="7"/>
                                            </p:txEl>
                                          </p:spTgt>
                                        </p:tgtEl>
                                        <p:attrNameLst>
                                          <p:attrName>style.visibility</p:attrName>
                                        </p:attrNameLst>
                                      </p:cBhvr>
                                      <p:to>
                                        <p:strVal val="visible"/>
                                      </p:to>
                                    </p:set>
                                    <p:animEffect transition="in" filter="wipe(left)">
                                      <p:cBhvr>
                                        <p:cTn id="42" dur="500"/>
                                        <p:tgtEl>
                                          <p:spTgt spid="11266">
                                            <p:txEl>
                                              <p:pRg st="7" end="7"/>
                                            </p:txEl>
                                          </p:spTgt>
                                        </p:tgtEl>
                                      </p:cBhvr>
                                    </p:animEffect>
                                  </p:childTnLst>
                                  <p:subTnLst>
                                    <p:animClr>
                                      <p:cBhvr override="childStyle">
                                        <p:cTn dur="1" fill="hold" display="0" masterRel="nextClick" afterEffect="1"/>
                                        <p:tgtEl>
                                          <p:spTgt spid="11266">
                                            <p:txEl>
                                              <p:pRg st="7" end="7"/>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84682B4-72C8-4CC6-B7CB-5A069F016A91}" type="slidenum">
              <a:rPr lang="en-US"/>
              <a:pPr>
                <a:defRPr/>
              </a:pPr>
              <a:t>76</a:t>
            </a:fld>
            <a:endParaRPr lang="en-US"/>
          </a:p>
        </p:txBody>
      </p:sp>
      <p:sp>
        <p:nvSpPr>
          <p:cNvPr id="12292" name="Rectangle 4"/>
          <p:cNvSpPr>
            <a:spLocks noGrp="1" noChangeArrowheads="1"/>
          </p:cNvSpPr>
          <p:nvPr>
            <p:ph type="title"/>
          </p:nvPr>
        </p:nvSpPr>
        <p:spPr>
          <a:xfrm>
            <a:off x="914400" y="457200"/>
            <a:ext cx="8229600" cy="1143000"/>
          </a:xfrm>
        </p:spPr>
        <p:txBody>
          <a:bodyPr/>
          <a:lstStyle/>
          <a:p>
            <a:pPr eaLnBrk="1" hangingPunct="1">
              <a:defRPr/>
            </a:pPr>
            <a:r>
              <a:rPr lang="en-US" sz="4000" smtClean="0"/>
              <a:t>Analysis of Accts. Receivable Changes</a:t>
            </a:r>
          </a:p>
        </p:txBody>
      </p:sp>
      <p:sp>
        <p:nvSpPr>
          <p:cNvPr id="12293" name="Rectangle 5"/>
          <p:cNvSpPr>
            <a:spLocks noGrp="1" noChangeArrowheads="1"/>
          </p:cNvSpPr>
          <p:nvPr>
            <p:ph type="body" idx="1"/>
          </p:nvPr>
        </p:nvSpPr>
        <p:spPr>
          <a:xfrm>
            <a:off x="1143000" y="1828800"/>
            <a:ext cx="7239000" cy="4695825"/>
          </a:xfrm>
        </p:spPr>
        <p:txBody>
          <a:bodyPr/>
          <a:lstStyle/>
          <a:p>
            <a:pPr eaLnBrk="1" hangingPunct="1">
              <a:lnSpc>
                <a:spcPct val="90000"/>
              </a:lnSpc>
              <a:tabLst>
                <a:tab pos="4745038" algn="l"/>
                <a:tab pos="6002338" algn="r"/>
                <a:tab pos="6227763" algn="l"/>
              </a:tabLst>
              <a:defRPr/>
            </a:pPr>
            <a:r>
              <a:rPr lang="en-US" sz="2400" smtClean="0"/>
              <a:t>Assume the Net Incremental Cash Flows associated with ABC’s new credit policy are as follows:</a:t>
            </a:r>
          </a:p>
          <a:p>
            <a:pPr eaLnBrk="1" hangingPunct="1">
              <a:lnSpc>
                <a:spcPct val="90000"/>
              </a:lnSpc>
              <a:tabLst>
                <a:tab pos="4745038" algn="l"/>
                <a:tab pos="6002338" algn="r"/>
                <a:tab pos="6227763" algn="l"/>
              </a:tabLst>
              <a:defRPr/>
            </a:pPr>
            <a:r>
              <a:rPr lang="en-US" sz="2400" smtClean="0"/>
              <a:t>External financing (Init. Investment)	= 	  $28,000  t=0</a:t>
            </a:r>
          </a:p>
          <a:p>
            <a:pPr lvl="1" eaLnBrk="1" hangingPunct="1">
              <a:lnSpc>
                <a:spcPct val="90000"/>
              </a:lnSpc>
              <a:tabLst>
                <a:tab pos="4745038" algn="l"/>
                <a:tab pos="6002338" algn="r"/>
                <a:tab pos="6227763" algn="l"/>
              </a:tabLst>
              <a:defRPr/>
            </a:pPr>
            <a:r>
              <a:rPr lang="en-US" sz="2000" smtClean="0"/>
              <a:t>Increase in sales 	= 	$30,000  </a:t>
            </a:r>
            <a:br>
              <a:rPr lang="en-US" sz="2000" smtClean="0"/>
            </a:br>
            <a:r>
              <a:rPr lang="en-US" sz="2000" smtClean="0"/>
              <a:t>t=1,2...</a:t>
            </a:r>
          </a:p>
          <a:p>
            <a:pPr lvl="1" eaLnBrk="1" hangingPunct="1">
              <a:lnSpc>
                <a:spcPct val="90000"/>
              </a:lnSpc>
              <a:tabLst>
                <a:tab pos="4745038" algn="l"/>
                <a:tab pos="6002338" algn="r"/>
                <a:tab pos="6227763" algn="l"/>
              </a:tabLst>
              <a:defRPr/>
            </a:pPr>
            <a:r>
              <a:rPr lang="en-US" sz="2000" smtClean="0"/>
              <a:t>Increase in COGS	= 	$15,000  </a:t>
            </a:r>
          </a:p>
          <a:p>
            <a:pPr lvl="1" eaLnBrk="1" hangingPunct="1">
              <a:lnSpc>
                <a:spcPct val="90000"/>
              </a:lnSpc>
              <a:tabLst>
                <a:tab pos="4745038" algn="l"/>
                <a:tab pos="6002338" algn="r"/>
                <a:tab pos="6227763" algn="l"/>
              </a:tabLst>
              <a:defRPr/>
            </a:pPr>
            <a:r>
              <a:rPr lang="en-US" sz="2000" smtClean="0"/>
              <a:t>Increase in Bad Debts 	= 	$3,000</a:t>
            </a:r>
          </a:p>
          <a:p>
            <a:pPr lvl="1" eaLnBrk="1" hangingPunct="1">
              <a:lnSpc>
                <a:spcPct val="90000"/>
              </a:lnSpc>
              <a:tabLst>
                <a:tab pos="4745038" algn="l"/>
                <a:tab pos="6002338" algn="r"/>
                <a:tab pos="6227763" algn="l"/>
              </a:tabLst>
              <a:defRPr/>
            </a:pPr>
            <a:r>
              <a:rPr lang="en-US" sz="2000" smtClean="0"/>
              <a:t>increase in Other Expenses	= 	$5,000</a:t>
            </a:r>
          </a:p>
          <a:p>
            <a:pPr lvl="1" eaLnBrk="1" hangingPunct="1">
              <a:lnSpc>
                <a:spcPct val="90000"/>
              </a:lnSpc>
              <a:tabLst>
                <a:tab pos="4745038" algn="l"/>
                <a:tab pos="6002338" algn="r"/>
                <a:tab pos="6227763" algn="l"/>
              </a:tabLst>
              <a:defRPr/>
            </a:pPr>
            <a:r>
              <a:rPr lang="en-US" sz="2000" smtClean="0"/>
              <a:t>Increase in Interest Expense	= 	$500</a:t>
            </a:r>
          </a:p>
          <a:p>
            <a:pPr lvl="1" eaLnBrk="1" hangingPunct="1">
              <a:lnSpc>
                <a:spcPct val="90000"/>
              </a:lnSpc>
              <a:tabLst>
                <a:tab pos="4745038" algn="l"/>
                <a:tab pos="6002338" algn="r"/>
                <a:tab pos="6227763" algn="l"/>
              </a:tabLst>
              <a:defRPr/>
            </a:pPr>
            <a:r>
              <a:rPr lang="en-US" sz="2000" smtClean="0"/>
              <a:t>Increase in Taxes	=	$2,600</a:t>
            </a:r>
          </a:p>
          <a:p>
            <a:pPr lvl="1" eaLnBrk="1" hangingPunct="1">
              <a:lnSpc>
                <a:spcPct val="90000"/>
              </a:lnSpc>
              <a:tabLst>
                <a:tab pos="4745038" algn="l"/>
                <a:tab pos="6002338" algn="r"/>
                <a:tab pos="6227763" algn="l"/>
              </a:tabLst>
              <a:defRPr/>
            </a:pPr>
            <a:r>
              <a:rPr lang="en-US" sz="2000" smtClean="0"/>
              <a:t>Total Incr. Operating Cash Flow	= 	    $3,900/yr.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strips(upRight)">
                                      <p:cBhvr>
                                        <p:cTn id="7" dur="500"/>
                                        <p:tgtEl>
                                          <p:spTgt spid="12293">
                                            <p:txEl>
                                              <p:pRg st="0" end="0"/>
                                            </p:txEl>
                                          </p:spTgt>
                                        </p:tgtEl>
                                      </p:cBhvr>
                                    </p:animEffect>
                                  </p:childTnLst>
                                  <p:subTnLst>
                                    <p:animClr>
                                      <p:cBhvr override="childStyle">
                                        <p:cTn dur="1" fill="hold" display="0" masterRel="nextClick" afterEffect="1"/>
                                        <p:tgtEl>
                                          <p:spTgt spid="12293">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strips(upRight)">
                                      <p:cBhvr>
                                        <p:cTn id="12" dur="500"/>
                                        <p:tgtEl>
                                          <p:spTgt spid="12293">
                                            <p:txEl>
                                              <p:pRg st="1" end="1"/>
                                            </p:txEl>
                                          </p:spTgt>
                                        </p:tgtEl>
                                      </p:cBhvr>
                                    </p:animEffect>
                                  </p:childTnLst>
                                  <p:subTnLst>
                                    <p:animClr>
                                      <p:cBhvr override="childStyle">
                                        <p:cTn dur="1" fill="hold" display="0" masterRel="nextClick" afterEffect="1"/>
                                        <p:tgtEl>
                                          <p:spTgt spid="12293">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strips(upRight)">
                                      <p:cBhvr>
                                        <p:cTn id="17" dur="500"/>
                                        <p:tgtEl>
                                          <p:spTgt spid="12293">
                                            <p:txEl>
                                              <p:pRg st="2" end="2"/>
                                            </p:txEl>
                                          </p:spTgt>
                                        </p:tgtEl>
                                      </p:cBhvr>
                                    </p:animEffect>
                                  </p:childTnLst>
                                  <p:subTnLst>
                                    <p:animClr>
                                      <p:cBhvr override="childStyle">
                                        <p:cTn dur="1" fill="hold" display="0" masterRel="nextClick" afterEffect="1"/>
                                        <p:tgtEl>
                                          <p:spTgt spid="12293">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strips(upRight)">
                                      <p:cBhvr>
                                        <p:cTn id="22" dur="500"/>
                                        <p:tgtEl>
                                          <p:spTgt spid="12293">
                                            <p:txEl>
                                              <p:pRg st="3" end="3"/>
                                            </p:txEl>
                                          </p:spTgt>
                                        </p:tgtEl>
                                      </p:cBhvr>
                                    </p:animEffect>
                                  </p:childTnLst>
                                  <p:subTnLst>
                                    <p:animClr>
                                      <p:cBhvr override="childStyle">
                                        <p:cTn dur="1" fill="hold" display="0" masterRel="nextClick" afterEffect="1"/>
                                        <p:tgtEl>
                                          <p:spTgt spid="12293">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12293">
                                            <p:txEl>
                                              <p:pRg st="4" end="4"/>
                                            </p:txEl>
                                          </p:spTgt>
                                        </p:tgtEl>
                                        <p:attrNameLst>
                                          <p:attrName>style.visibility</p:attrName>
                                        </p:attrNameLst>
                                      </p:cBhvr>
                                      <p:to>
                                        <p:strVal val="visible"/>
                                      </p:to>
                                    </p:set>
                                    <p:animEffect transition="in" filter="strips(upRight)">
                                      <p:cBhvr>
                                        <p:cTn id="27" dur="500"/>
                                        <p:tgtEl>
                                          <p:spTgt spid="12293">
                                            <p:txEl>
                                              <p:pRg st="4" end="4"/>
                                            </p:txEl>
                                          </p:spTgt>
                                        </p:tgtEl>
                                      </p:cBhvr>
                                    </p:animEffect>
                                  </p:childTnLst>
                                  <p:subTnLst>
                                    <p:animClr>
                                      <p:cBhvr override="childStyle">
                                        <p:cTn dur="1" fill="hold" display="0" masterRel="nextClick" afterEffect="1"/>
                                        <p:tgtEl>
                                          <p:spTgt spid="12293">
                                            <p:txEl>
                                              <p:pRg st="4" end="4"/>
                                            </p:txEl>
                                          </p:spTgt>
                                        </p:tgtEl>
                                        <p:attrNameLst>
                                          <p:attrName>ppt_c</p:attrName>
                                        </p:attrNameLst>
                                      </p:cBhvr>
                                      <p:to>
                                        <a:srgbClr val="FFFF66"/>
                                      </p:to>
                                    </p:animClr>
                                  </p:sub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12293">
                                            <p:txEl>
                                              <p:pRg st="5" end="5"/>
                                            </p:txEl>
                                          </p:spTgt>
                                        </p:tgtEl>
                                        <p:attrNameLst>
                                          <p:attrName>style.visibility</p:attrName>
                                        </p:attrNameLst>
                                      </p:cBhvr>
                                      <p:to>
                                        <p:strVal val="visible"/>
                                      </p:to>
                                    </p:set>
                                    <p:animEffect transition="in" filter="strips(upRight)">
                                      <p:cBhvr>
                                        <p:cTn id="32" dur="500"/>
                                        <p:tgtEl>
                                          <p:spTgt spid="12293">
                                            <p:txEl>
                                              <p:pRg st="5" end="5"/>
                                            </p:txEl>
                                          </p:spTgt>
                                        </p:tgtEl>
                                      </p:cBhvr>
                                    </p:animEffect>
                                  </p:childTnLst>
                                  <p:subTnLst>
                                    <p:animClr>
                                      <p:cBhvr override="childStyle">
                                        <p:cTn dur="1" fill="hold" display="0" masterRel="nextClick" afterEffect="1"/>
                                        <p:tgtEl>
                                          <p:spTgt spid="12293">
                                            <p:txEl>
                                              <p:pRg st="5" end="5"/>
                                            </p:txEl>
                                          </p:spTgt>
                                        </p:tgtEl>
                                        <p:attrNameLst>
                                          <p:attrName>ppt_c</p:attrName>
                                        </p:attrNameLst>
                                      </p:cBhvr>
                                      <p:to>
                                        <a:srgbClr val="FFFF66"/>
                                      </p:to>
                                    </p:animClr>
                                  </p:sub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childTnLst>
                                    <p:set>
                                      <p:cBhvr>
                                        <p:cTn id="36" dur="1" fill="hold">
                                          <p:stCondLst>
                                            <p:cond delay="0"/>
                                          </p:stCondLst>
                                        </p:cTn>
                                        <p:tgtEl>
                                          <p:spTgt spid="12293">
                                            <p:txEl>
                                              <p:pRg st="6" end="6"/>
                                            </p:txEl>
                                          </p:spTgt>
                                        </p:tgtEl>
                                        <p:attrNameLst>
                                          <p:attrName>style.visibility</p:attrName>
                                        </p:attrNameLst>
                                      </p:cBhvr>
                                      <p:to>
                                        <p:strVal val="visible"/>
                                      </p:to>
                                    </p:set>
                                    <p:animEffect transition="in" filter="strips(upRight)">
                                      <p:cBhvr>
                                        <p:cTn id="37" dur="500"/>
                                        <p:tgtEl>
                                          <p:spTgt spid="12293">
                                            <p:txEl>
                                              <p:pRg st="6" end="6"/>
                                            </p:txEl>
                                          </p:spTgt>
                                        </p:tgtEl>
                                      </p:cBhvr>
                                    </p:animEffect>
                                  </p:childTnLst>
                                  <p:subTnLst>
                                    <p:animClr>
                                      <p:cBhvr override="childStyle">
                                        <p:cTn dur="1" fill="hold" display="0" masterRel="nextClick" afterEffect="1"/>
                                        <p:tgtEl>
                                          <p:spTgt spid="12293">
                                            <p:txEl>
                                              <p:pRg st="6" end="6"/>
                                            </p:txEl>
                                          </p:spTgt>
                                        </p:tgtEl>
                                        <p:attrNameLst>
                                          <p:attrName>ppt_c</p:attrName>
                                        </p:attrNameLst>
                                      </p:cBhvr>
                                      <p:to>
                                        <a:srgbClr val="FFFF66"/>
                                      </p:to>
                                    </p:animClr>
                                  </p:sub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childTnLst>
                                    <p:set>
                                      <p:cBhvr>
                                        <p:cTn id="41" dur="1" fill="hold">
                                          <p:stCondLst>
                                            <p:cond delay="0"/>
                                          </p:stCondLst>
                                        </p:cTn>
                                        <p:tgtEl>
                                          <p:spTgt spid="12293">
                                            <p:txEl>
                                              <p:pRg st="7" end="7"/>
                                            </p:txEl>
                                          </p:spTgt>
                                        </p:tgtEl>
                                        <p:attrNameLst>
                                          <p:attrName>style.visibility</p:attrName>
                                        </p:attrNameLst>
                                      </p:cBhvr>
                                      <p:to>
                                        <p:strVal val="visible"/>
                                      </p:to>
                                    </p:set>
                                    <p:animEffect transition="in" filter="strips(upRight)">
                                      <p:cBhvr>
                                        <p:cTn id="42" dur="500"/>
                                        <p:tgtEl>
                                          <p:spTgt spid="12293">
                                            <p:txEl>
                                              <p:pRg st="7" end="7"/>
                                            </p:txEl>
                                          </p:spTgt>
                                        </p:tgtEl>
                                      </p:cBhvr>
                                    </p:animEffect>
                                  </p:childTnLst>
                                  <p:subTnLst>
                                    <p:animClr>
                                      <p:cBhvr override="childStyle">
                                        <p:cTn dur="1" fill="hold" display="0" masterRel="nextClick" afterEffect="1"/>
                                        <p:tgtEl>
                                          <p:spTgt spid="12293">
                                            <p:txEl>
                                              <p:pRg st="7" end="7"/>
                                            </p:txEl>
                                          </p:spTgt>
                                        </p:tgtEl>
                                        <p:attrNameLst>
                                          <p:attrName>ppt_c</p:attrName>
                                        </p:attrNameLst>
                                      </p:cBhvr>
                                      <p:to>
                                        <a:srgbClr val="FFFF66"/>
                                      </p:to>
                                    </p:animClr>
                                  </p:subTnLst>
                                </p:cTn>
                              </p:par>
                            </p:childTnLst>
                          </p:cTn>
                        </p:par>
                      </p:childTnLst>
                    </p:cTn>
                  </p:par>
                  <p:par>
                    <p:cTn id="43" fill="hold">
                      <p:stCondLst>
                        <p:cond delay="indefinite"/>
                      </p:stCondLst>
                      <p:childTnLst>
                        <p:par>
                          <p:cTn id="44" fill="hold">
                            <p:stCondLst>
                              <p:cond delay="0"/>
                            </p:stCondLst>
                            <p:childTnLst>
                              <p:par>
                                <p:cTn id="45" presetID="18" presetClass="entr" presetSubtype="3" fill="hold" grpId="0" nodeType="clickEffect">
                                  <p:stCondLst>
                                    <p:cond delay="0"/>
                                  </p:stCondLst>
                                  <p:childTnLst>
                                    <p:set>
                                      <p:cBhvr>
                                        <p:cTn id="46" dur="1" fill="hold">
                                          <p:stCondLst>
                                            <p:cond delay="0"/>
                                          </p:stCondLst>
                                        </p:cTn>
                                        <p:tgtEl>
                                          <p:spTgt spid="12293">
                                            <p:txEl>
                                              <p:pRg st="8" end="8"/>
                                            </p:txEl>
                                          </p:spTgt>
                                        </p:tgtEl>
                                        <p:attrNameLst>
                                          <p:attrName>style.visibility</p:attrName>
                                        </p:attrNameLst>
                                      </p:cBhvr>
                                      <p:to>
                                        <p:strVal val="visible"/>
                                      </p:to>
                                    </p:set>
                                    <p:animEffect transition="in" filter="strips(upRight)">
                                      <p:cBhvr>
                                        <p:cTn id="47" dur="500"/>
                                        <p:tgtEl>
                                          <p:spTgt spid="12293">
                                            <p:txEl>
                                              <p:pRg st="8" end="8"/>
                                            </p:txEl>
                                          </p:spTgt>
                                        </p:tgtEl>
                                      </p:cBhvr>
                                    </p:animEffect>
                                  </p:childTnLst>
                                  <p:subTnLst>
                                    <p:animClr>
                                      <p:cBhvr override="childStyle">
                                        <p:cTn dur="1" fill="hold" display="0" masterRel="nextClick" afterEffect="1"/>
                                        <p:tgtEl>
                                          <p:spTgt spid="12293">
                                            <p:txEl>
                                              <p:pRg st="8" end="8"/>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2"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5C864061-F79F-4387-8E77-3CAE66EEE449}" type="slidenum">
              <a:rPr lang="en-US"/>
              <a:pPr>
                <a:defRPr/>
              </a:pPr>
              <a:t>77</a:t>
            </a:fld>
            <a:endParaRPr lang="en-US"/>
          </a:p>
        </p:txBody>
      </p:sp>
      <p:sp>
        <p:nvSpPr>
          <p:cNvPr id="13316" name="Rectangle 4"/>
          <p:cNvSpPr>
            <a:spLocks noGrp="1" noChangeArrowheads="1"/>
          </p:cNvSpPr>
          <p:nvPr>
            <p:ph type="title"/>
          </p:nvPr>
        </p:nvSpPr>
        <p:spPr/>
        <p:txBody>
          <a:bodyPr/>
          <a:lstStyle/>
          <a:p>
            <a:pPr eaLnBrk="1" hangingPunct="1">
              <a:defRPr/>
            </a:pPr>
            <a:r>
              <a:rPr lang="en-US" smtClean="0"/>
              <a:t>Analysis of Accts. Receivable Changes</a:t>
            </a:r>
          </a:p>
        </p:txBody>
      </p:sp>
      <p:sp>
        <p:nvSpPr>
          <p:cNvPr id="13317" name="Rectangle 5"/>
          <p:cNvSpPr>
            <a:spLocks noGrp="1" noChangeArrowheads="1"/>
          </p:cNvSpPr>
          <p:nvPr>
            <p:ph type="body" idx="1"/>
          </p:nvPr>
        </p:nvSpPr>
        <p:spPr>
          <a:xfrm>
            <a:off x="944563" y="1981200"/>
            <a:ext cx="7386637" cy="4445000"/>
          </a:xfrm>
        </p:spPr>
        <p:txBody>
          <a:bodyPr/>
          <a:lstStyle/>
          <a:p>
            <a:pPr eaLnBrk="1" hangingPunct="1">
              <a:lnSpc>
                <a:spcPct val="80000"/>
              </a:lnSpc>
              <a:tabLst>
                <a:tab pos="1833563" algn="l"/>
                <a:tab pos="2111375" algn="l"/>
              </a:tabLst>
              <a:defRPr/>
            </a:pPr>
            <a:r>
              <a:rPr lang="en-US" sz="2400" smtClean="0"/>
              <a:t>Calculate the NPV of the change (k = 12%):</a:t>
            </a:r>
          </a:p>
          <a:p>
            <a:pPr eaLnBrk="1" hangingPunct="1">
              <a:lnSpc>
                <a:spcPct val="80000"/>
              </a:lnSpc>
              <a:tabLst>
                <a:tab pos="1833563" algn="l"/>
                <a:tab pos="2111375" algn="l"/>
              </a:tabLst>
              <a:defRPr/>
            </a:pPr>
            <a:r>
              <a:rPr lang="en-US" sz="2400" smtClean="0"/>
              <a:t>PV of the expected inflows of $3,900 per year  </a:t>
            </a:r>
            <a:br>
              <a:rPr lang="en-US" sz="2400" smtClean="0"/>
            </a:br>
            <a:r>
              <a:rPr lang="en-US" sz="2400" smtClean="0"/>
              <a:t>from t = 0 to infinity (perpetuity)</a:t>
            </a:r>
            <a:br>
              <a:rPr lang="en-US" sz="2400" smtClean="0"/>
            </a:br>
            <a:r>
              <a:rPr lang="en-US" sz="2400" smtClean="0"/>
              <a:t>	=	$3,900 / .12	   </a:t>
            </a:r>
            <a:br>
              <a:rPr lang="en-US" sz="2400" smtClean="0"/>
            </a:br>
            <a:r>
              <a:rPr lang="en-US" sz="2400" smtClean="0"/>
              <a:t>	=	</a:t>
            </a:r>
            <a:r>
              <a:rPr lang="en-US" sz="2400" smtClean="0">
                <a:solidFill>
                  <a:srgbClr val="FF9900"/>
                </a:solidFill>
              </a:rPr>
              <a:t>$32,500</a:t>
            </a:r>
            <a:br>
              <a:rPr lang="en-US" sz="2400" smtClean="0">
                <a:solidFill>
                  <a:srgbClr val="FF9900"/>
                </a:solidFill>
              </a:rPr>
            </a:br>
            <a:endParaRPr lang="en-US" sz="2400" smtClean="0"/>
          </a:p>
          <a:p>
            <a:pPr eaLnBrk="1" hangingPunct="1">
              <a:lnSpc>
                <a:spcPct val="80000"/>
              </a:lnSpc>
              <a:tabLst>
                <a:tab pos="1833563" algn="l"/>
                <a:tab pos="2111375" algn="l"/>
              </a:tabLst>
              <a:defRPr/>
            </a:pPr>
            <a:r>
              <a:rPr lang="en-US" sz="2400" smtClean="0"/>
              <a:t>NPV 	= 	PV of inflows - initial investment</a:t>
            </a:r>
            <a:br>
              <a:rPr lang="en-US" sz="2400" smtClean="0"/>
            </a:br>
            <a:r>
              <a:rPr lang="en-US" sz="2400" smtClean="0"/>
              <a:t>	= 	$32,500 - $28,000 </a:t>
            </a:r>
            <a:br>
              <a:rPr lang="en-US" sz="2400" smtClean="0"/>
            </a:br>
            <a:r>
              <a:rPr lang="en-US" sz="2400" smtClean="0"/>
              <a:t>	= 	</a:t>
            </a:r>
            <a:r>
              <a:rPr lang="en-US" sz="2400" smtClean="0">
                <a:solidFill>
                  <a:srgbClr val="FF9900"/>
                </a:solidFill>
              </a:rPr>
              <a:t>$4,500</a:t>
            </a:r>
          </a:p>
          <a:p>
            <a:pPr eaLnBrk="1" hangingPunct="1">
              <a:lnSpc>
                <a:spcPct val="80000"/>
              </a:lnSpc>
              <a:tabLst>
                <a:tab pos="1833563" algn="l"/>
                <a:tab pos="2111375" algn="l"/>
              </a:tabLst>
              <a:defRPr/>
            </a:pPr>
            <a:r>
              <a:rPr lang="en-US" sz="2400" smtClean="0"/>
              <a:t>Since NPV &gt; 0, ABC should undertake the credit </a:t>
            </a:r>
            <a:br>
              <a:rPr lang="en-US" sz="2400" smtClean="0"/>
            </a:br>
            <a:r>
              <a:rPr lang="en-US" sz="2400" smtClean="0"/>
              <a:t>policy change, assuming that the assumptions are </a:t>
            </a:r>
            <a:br>
              <a:rPr lang="en-US" sz="2400" smtClean="0"/>
            </a:br>
            <a:r>
              <a:rPr lang="en-US" sz="2400" smtClean="0"/>
              <a:t>valid and that the projected cash flows are accurate.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strips(upRight)">
                                      <p:cBhvr>
                                        <p:cTn id="7" dur="500"/>
                                        <p:tgtEl>
                                          <p:spTgt spid="13317">
                                            <p:txEl>
                                              <p:pRg st="0" end="0"/>
                                            </p:txEl>
                                          </p:spTgt>
                                        </p:tgtEl>
                                      </p:cBhvr>
                                    </p:animEffect>
                                  </p:childTnLst>
                                  <p:subTnLst>
                                    <p:animClr>
                                      <p:cBhvr override="childStyle">
                                        <p:cTn dur="1" fill="hold" display="0" masterRel="nextClick" afterEffect="1"/>
                                        <p:tgtEl>
                                          <p:spTgt spid="1331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strips(upRight)">
                                      <p:cBhvr>
                                        <p:cTn id="12" dur="500"/>
                                        <p:tgtEl>
                                          <p:spTgt spid="13317">
                                            <p:txEl>
                                              <p:pRg st="1" end="1"/>
                                            </p:txEl>
                                          </p:spTgt>
                                        </p:tgtEl>
                                      </p:cBhvr>
                                    </p:animEffect>
                                  </p:childTnLst>
                                  <p:subTnLst>
                                    <p:animClr>
                                      <p:cBhvr override="childStyle">
                                        <p:cTn dur="1" fill="hold" display="0" masterRel="nextClick" afterEffect="1"/>
                                        <p:tgtEl>
                                          <p:spTgt spid="1331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strips(upRight)">
                                      <p:cBhvr>
                                        <p:cTn id="17" dur="500"/>
                                        <p:tgtEl>
                                          <p:spTgt spid="13317">
                                            <p:txEl>
                                              <p:pRg st="2" end="2"/>
                                            </p:txEl>
                                          </p:spTgt>
                                        </p:tgtEl>
                                      </p:cBhvr>
                                    </p:animEffect>
                                  </p:childTnLst>
                                  <p:subTnLst>
                                    <p:animClr>
                                      <p:cBhvr override="childStyle">
                                        <p:cTn dur="1" fill="hold" display="0" masterRel="nextClick" afterEffect="1"/>
                                        <p:tgtEl>
                                          <p:spTgt spid="13317">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13317">
                                            <p:txEl>
                                              <p:pRg st="3" end="3"/>
                                            </p:txEl>
                                          </p:spTgt>
                                        </p:tgtEl>
                                        <p:attrNameLst>
                                          <p:attrName>style.visibility</p:attrName>
                                        </p:attrNameLst>
                                      </p:cBhvr>
                                      <p:to>
                                        <p:strVal val="visible"/>
                                      </p:to>
                                    </p:set>
                                    <p:animEffect transition="in" filter="strips(upRight)">
                                      <p:cBhvr>
                                        <p:cTn id="22" dur="500"/>
                                        <p:tgtEl>
                                          <p:spTgt spid="13317">
                                            <p:txEl>
                                              <p:pRg st="3" end="3"/>
                                            </p:txEl>
                                          </p:spTgt>
                                        </p:tgtEl>
                                      </p:cBhvr>
                                    </p:animEffect>
                                  </p:childTnLst>
                                  <p:subTnLst>
                                    <p:animClr>
                                      <p:cBhvr override="childStyle">
                                        <p:cTn dur="1" fill="hold" display="0" masterRel="nextClick" afterEffect="1"/>
                                        <p:tgtEl>
                                          <p:spTgt spid="13317">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33DC6DD9-8D85-415B-A857-A5600D0CF75A}" type="slidenum">
              <a:rPr lang="en-US"/>
              <a:pPr>
                <a:defRPr/>
              </a:pPr>
              <a:t>78</a:t>
            </a:fld>
            <a:endParaRPr lang="en-US"/>
          </a:p>
        </p:txBody>
      </p:sp>
      <p:sp>
        <p:nvSpPr>
          <p:cNvPr id="14343" name="Rectangle 7"/>
          <p:cNvSpPr>
            <a:spLocks noGrp="1" noChangeArrowheads="1"/>
          </p:cNvSpPr>
          <p:nvPr>
            <p:ph type="title"/>
          </p:nvPr>
        </p:nvSpPr>
        <p:spPr/>
        <p:txBody>
          <a:bodyPr/>
          <a:lstStyle/>
          <a:p>
            <a:pPr eaLnBrk="1" hangingPunct="1">
              <a:defRPr/>
            </a:pPr>
            <a:r>
              <a:rPr lang="en-US" smtClean="0"/>
              <a:t>How Firms Make Credit Decisions</a:t>
            </a:r>
          </a:p>
        </p:txBody>
      </p:sp>
      <p:sp>
        <p:nvSpPr>
          <p:cNvPr id="14344" name="Rectangle 8"/>
          <p:cNvSpPr>
            <a:spLocks noGrp="1" noChangeArrowheads="1"/>
          </p:cNvSpPr>
          <p:nvPr>
            <p:ph type="body" idx="1"/>
          </p:nvPr>
        </p:nvSpPr>
        <p:spPr/>
        <p:txBody>
          <a:bodyPr/>
          <a:lstStyle/>
          <a:p>
            <a:pPr eaLnBrk="1" hangingPunct="1">
              <a:lnSpc>
                <a:spcPct val="90000"/>
              </a:lnSpc>
              <a:defRPr/>
            </a:pPr>
            <a:r>
              <a:rPr lang="en-US" sz="2400" smtClean="0">
                <a:solidFill>
                  <a:schemeClr val="accent1"/>
                </a:solidFill>
              </a:rPr>
              <a:t>The Five Cs of Credit:</a:t>
            </a:r>
          </a:p>
          <a:p>
            <a:pPr eaLnBrk="1" hangingPunct="1">
              <a:lnSpc>
                <a:spcPct val="90000"/>
              </a:lnSpc>
              <a:defRPr/>
            </a:pPr>
            <a:r>
              <a:rPr lang="en-US" sz="2400" smtClean="0">
                <a:solidFill>
                  <a:schemeClr val="accent1"/>
                </a:solidFill>
              </a:rPr>
              <a:t>Character</a:t>
            </a:r>
            <a:r>
              <a:rPr lang="en-US" sz="2400" smtClean="0"/>
              <a:t> is the borrower’s willingness to pay based on past payment patterns.</a:t>
            </a:r>
          </a:p>
          <a:p>
            <a:pPr eaLnBrk="1" hangingPunct="1">
              <a:lnSpc>
                <a:spcPct val="90000"/>
              </a:lnSpc>
              <a:defRPr/>
            </a:pPr>
            <a:r>
              <a:rPr lang="en-US" sz="2400" smtClean="0">
                <a:solidFill>
                  <a:schemeClr val="accent1"/>
                </a:solidFill>
              </a:rPr>
              <a:t>Capacity</a:t>
            </a:r>
            <a:r>
              <a:rPr lang="en-US" sz="2400" smtClean="0"/>
              <a:t> is the borrower’s ability to pay based on forecasts of future cash flows.</a:t>
            </a:r>
          </a:p>
          <a:p>
            <a:pPr eaLnBrk="1" hangingPunct="1">
              <a:lnSpc>
                <a:spcPct val="90000"/>
              </a:lnSpc>
              <a:defRPr/>
            </a:pPr>
            <a:r>
              <a:rPr lang="en-US" sz="2400" smtClean="0">
                <a:solidFill>
                  <a:schemeClr val="accent1"/>
                </a:solidFill>
              </a:rPr>
              <a:t>Capital</a:t>
            </a:r>
            <a:r>
              <a:rPr lang="en-US" sz="2400" smtClean="0"/>
              <a:t> is how much wealth the borrower has to fall back on.</a:t>
            </a:r>
          </a:p>
          <a:p>
            <a:pPr eaLnBrk="1" hangingPunct="1">
              <a:lnSpc>
                <a:spcPct val="90000"/>
              </a:lnSpc>
              <a:defRPr/>
            </a:pPr>
            <a:r>
              <a:rPr lang="en-US" sz="2400" smtClean="0">
                <a:solidFill>
                  <a:schemeClr val="accent1"/>
                </a:solidFill>
              </a:rPr>
              <a:t>Collateral</a:t>
            </a:r>
            <a:r>
              <a:rPr lang="en-US" sz="2400" smtClean="0"/>
              <a:t> is what the lender gets if the borrower fails to pay.</a:t>
            </a:r>
          </a:p>
          <a:p>
            <a:pPr eaLnBrk="1" hangingPunct="1">
              <a:lnSpc>
                <a:spcPct val="90000"/>
              </a:lnSpc>
              <a:defRPr/>
            </a:pPr>
            <a:r>
              <a:rPr lang="en-US" sz="2400" smtClean="0">
                <a:solidFill>
                  <a:schemeClr val="accent1"/>
                </a:solidFill>
              </a:rPr>
              <a:t>Conditions</a:t>
            </a:r>
            <a:r>
              <a:rPr lang="en-US" sz="2400" smtClean="0"/>
              <a:t> faced by the borrower in the business marketplace are also considered.</a:t>
            </a:r>
          </a:p>
        </p:txBody>
      </p:sp>
      <p:sp>
        <p:nvSpPr>
          <p:cNvPr id="14340" name="Text Box 4"/>
          <p:cNvSpPr txBox="1">
            <a:spLocks noChangeArrowheads="1"/>
          </p:cNvSpPr>
          <p:nvPr/>
        </p:nvSpPr>
        <p:spPr bwMode="auto">
          <a:xfrm>
            <a:off x="3376613" y="6049963"/>
            <a:ext cx="2776537" cy="366712"/>
          </a:xfrm>
          <a:prstGeom prst="rect">
            <a:avLst/>
          </a:prstGeom>
          <a:noFill/>
          <a:ln w="12700">
            <a:noFill/>
            <a:miter lim="800000"/>
            <a:headEnd/>
            <a:tailEnd/>
          </a:ln>
        </p:spPr>
        <p:txBody>
          <a:bodyPr>
            <a:spAutoFit/>
          </a:bodyPr>
          <a:lstStyle/>
          <a:p>
            <a:pPr eaLnBrk="1" hangingPunct="1">
              <a:spcBef>
                <a:spcPct val="50000"/>
              </a:spcBef>
            </a:pPr>
            <a:r>
              <a:rPr lang="en-US" b="1">
                <a:latin typeface="Times New Roman" pitchFamily="18" charset="0"/>
                <a:hlinkClick r:id="rId3"/>
              </a:rPr>
              <a:t>Link to Credit Scoring</a:t>
            </a:r>
            <a:endParaRPr lang="en-US" b="1">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4">
                                            <p:txEl>
                                              <p:pRg st="0" end="0"/>
                                            </p:txEl>
                                          </p:spTgt>
                                        </p:tgtEl>
                                        <p:attrNameLst>
                                          <p:attrName>style.visibility</p:attrName>
                                        </p:attrNameLst>
                                      </p:cBhvr>
                                      <p:to>
                                        <p:strVal val="visible"/>
                                      </p:to>
                                    </p:set>
                                    <p:animEffect transition="in" filter="wipe(left)">
                                      <p:cBhvr>
                                        <p:cTn id="7" dur="500"/>
                                        <p:tgtEl>
                                          <p:spTgt spid="143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44">
                                            <p:txEl>
                                              <p:pRg st="1" end="1"/>
                                            </p:txEl>
                                          </p:spTgt>
                                        </p:tgtEl>
                                        <p:attrNameLst>
                                          <p:attrName>style.visibility</p:attrName>
                                        </p:attrNameLst>
                                      </p:cBhvr>
                                      <p:to>
                                        <p:strVal val="visible"/>
                                      </p:to>
                                    </p:set>
                                    <p:animEffect transition="in" filter="wipe(left)">
                                      <p:cBhvr>
                                        <p:cTn id="12" dur="500"/>
                                        <p:tgtEl>
                                          <p:spTgt spid="143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44">
                                            <p:txEl>
                                              <p:pRg st="2" end="2"/>
                                            </p:txEl>
                                          </p:spTgt>
                                        </p:tgtEl>
                                        <p:attrNameLst>
                                          <p:attrName>style.visibility</p:attrName>
                                        </p:attrNameLst>
                                      </p:cBhvr>
                                      <p:to>
                                        <p:strVal val="visible"/>
                                      </p:to>
                                    </p:set>
                                    <p:animEffect transition="in" filter="wipe(left)">
                                      <p:cBhvr>
                                        <p:cTn id="17" dur="500"/>
                                        <p:tgtEl>
                                          <p:spTgt spid="1434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44">
                                            <p:txEl>
                                              <p:pRg st="3" end="3"/>
                                            </p:txEl>
                                          </p:spTgt>
                                        </p:tgtEl>
                                        <p:attrNameLst>
                                          <p:attrName>style.visibility</p:attrName>
                                        </p:attrNameLst>
                                      </p:cBhvr>
                                      <p:to>
                                        <p:strVal val="visible"/>
                                      </p:to>
                                    </p:set>
                                    <p:animEffect transition="in" filter="wipe(left)">
                                      <p:cBhvr>
                                        <p:cTn id="22" dur="500"/>
                                        <p:tgtEl>
                                          <p:spTgt spid="1434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344">
                                            <p:txEl>
                                              <p:pRg st="4" end="4"/>
                                            </p:txEl>
                                          </p:spTgt>
                                        </p:tgtEl>
                                        <p:attrNameLst>
                                          <p:attrName>style.visibility</p:attrName>
                                        </p:attrNameLst>
                                      </p:cBhvr>
                                      <p:to>
                                        <p:strVal val="visible"/>
                                      </p:to>
                                    </p:set>
                                    <p:animEffect transition="in" filter="wipe(left)">
                                      <p:cBhvr>
                                        <p:cTn id="27" dur="500"/>
                                        <p:tgtEl>
                                          <p:spTgt spid="1434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344">
                                            <p:txEl>
                                              <p:pRg st="5" end="5"/>
                                            </p:txEl>
                                          </p:spTgt>
                                        </p:tgtEl>
                                        <p:attrNameLst>
                                          <p:attrName>style.visibility</p:attrName>
                                        </p:attrNameLst>
                                      </p:cBhvr>
                                      <p:to>
                                        <p:strVal val="visible"/>
                                      </p:to>
                                    </p:set>
                                    <p:animEffect transition="in" filter="wipe(left)">
                                      <p:cBhvr>
                                        <p:cTn id="32" dur="500"/>
                                        <p:tgtEl>
                                          <p:spTgt spid="14344">
                                            <p:txEl>
                                              <p:pRg st="5" end="5"/>
                                            </p:txEl>
                                          </p:spTgt>
                                        </p:tgtEl>
                                      </p:cBhvr>
                                    </p:animEffec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499"/>
                                          </p:stCondLst>
                                        </p:cTn>
                                        <p:tgtEl>
                                          <p:spTgt spid="14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build="p" autoUpdateAnimBg="0"/>
      <p:bldP spid="14340"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75D3B02-3DF6-42DA-AA36-4EECD25D6317}" type="slidenum">
              <a:rPr lang="en-US"/>
              <a:pPr>
                <a:defRPr/>
              </a:pPr>
              <a:t>79</a:t>
            </a:fld>
            <a:endParaRPr lang="en-US"/>
          </a:p>
        </p:txBody>
      </p:sp>
      <p:sp>
        <p:nvSpPr>
          <p:cNvPr id="15364" name="Rectangle 4"/>
          <p:cNvSpPr>
            <a:spLocks noGrp="1" noChangeArrowheads="1"/>
          </p:cNvSpPr>
          <p:nvPr>
            <p:ph type="title"/>
          </p:nvPr>
        </p:nvSpPr>
        <p:spPr>
          <a:xfrm>
            <a:off x="1066800" y="304800"/>
            <a:ext cx="7543800" cy="1030288"/>
          </a:xfrm>
        </p:spPr>
        <p:txBody>
          <a:bodyPr/>
          <a:lstStyle/>
          <a:p>
            <a:pPr eaLnBrk="1" hangingPunct="1">
              <a:defRPr/>
            </a:pPr>
            <a:r>
              <a:rPr lang="en-US" smtClean="0"/>
              <a:t>Methods of Collection</a:t>
            </a:r>
          </a:p>
        </p:txBody>
      </p:sp>
      <p:sp>
        <p:nvSpPr>
          <p:cNvPr id="15365" name="Rectangle 5"/>
          <p:cNvSpPr>
            <a:spLocks noGrp="1" noChangeArrowheads="1"/>
          </p:cNvSpPr>
          <p:nvPr>
            <p:ph type="body" idx="1"/>
          </p:nvPr>
        </p:nvSpPr>
        <p:spPr>
          <a:xfrm>
            <a:off x="1069975" y="2416175"/>
            <a:ext cx="7239000" cy="4114800"/>
          </a:xfrm>
        </p:spPr>
        <p:txBody>
          <a:bodyPr/>
          <a:lstStyle/>
          <a:p>
            <a:pPr eaLnBrk="1" hangingPunct="1">
              <a:defRPr/>
            </a:pPr>
            <a:r>
              <a:rPr lang="en-US" smtClean="0"/>
              <a:t>Send reminder letters.</a:t>
            </a:r>
          </a:p>
          <a:p>
            <a:pPr eaLnBrk="1" hangingPunct="1">
              <a:defRPr/>
            </a:pPr>
            <a:r>
              <a:rPr lang="en-US" smtClean="0"/>
              <a:t>Make telephone calls.</a:t>
            </a:r>
          </a:p>
          <a:p>
            <a:pPr eaLnBrk="1" hangingPunct="1">
              <a:defRPr/>
            </a:pPr>
            <a:r>
              <a:rPr lang="en-US" smtClean="0"/>
              <a:t>Hire collection agencies.</a:t>
            </a:r>
          </a:p>
          <a:p>
            <a:pPr eaLnBrk="1" hangingPunct="1">
              <a:defRPr/>
            </a:pPr>
            <a:r>
              <a:rPr lang="en-US" smtClean="0"/>
              <a:t>Sue the customer.</a:t>
            </a:r>
          </a:p>
          <a:p>
            <a:pPr eaLnBrk="1" hangingPunct="1">
              <a:defRPr/>
            </a:pPr>
            <a:r>
              <a:rPr lang="en-US" smtClean="0"/>
              <a:t>Settle for a reduced amount.</a:t>
            </a:r>
          </a:p>
          <a:p>
            <a:pPr eaLnBrk="1" hangingPunct="1">
              <a:defRPr/>
            </a:pPr>
            <a:r>
              <a:rPr lang="en-US" smtClean="0"/>
              <a:t>Write off the bill as a loss.</a:t>
            </a:r>
          </a:p>
          <a:p>
            <a:pPr eaLnBrk="1" hangingPunct="1">
              <a:defRPr/>
            </a:pPr>
            <a:r>
              <a:rPr lang="en-US" smtClean="0"/>
              <a:t>Sell accounts receivable to factors.</a:t>
            </a:r>
          </a:p>
        </p:txBody>
      </p:sp>
      <p:sp>
        <p:nvSpPr>
          <p:cNvPr id="15366" name="Rectangle 6"/>
          <p:cNvSpPr>
            <a:spLocks noChangeArrowheads="1"/>
          </p:cNvSpPr>
          <p:nvPr/>
        </p:nvSpPr>
        <p:spPr bwMode="auto">
          <a:xfrm>
            <a:off x="1196975" y="1897063"/>
            <a:ext cx="6042025" cy="519112"/>
          </a:xfrm>
          <a:prstGeom prst="rect">
            <a:avLst/>
          </a:prstGeom>
          <a:noFill/>
          <a:ln w="12700">
            <a:noFill/>
            <a:miter lim="800000"/>
            <a:headEnd/>
            <a:tailEnd/>
          </a:ln>
          <a:effectLst/>
        </p:spPr>
        <p:txBody>
          <a:bodyPr wrap="none">
            <a:spAutoFit/>
          </a:bodyPr>
          <a:lstStyle/>
          <a:p>
            <a:pPr eaLnBrk="1" hangingPunct="1">
              <a:defRPr/>
            </a:pPr>
            <a:r>
              <a:rPr lang="en-US" sz="2800">
                <a:solidFill>
                  <a:schemeClr val="accent1"/>
                </a:solidFill>
                <a:effectLst>
                  <a:outerShdw blurRad="38100" dist="38100" dir="2700000" algn="tl">
                    <a:srgbClr val="000000"/>
                  </a:outerShdw>
                </a:effectLst>
                <a:latin typeface="Arial" charset="0"/>
              </a:rPr>
              <a:t>Most firms use some of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6"/>
                                        </p:tgtEl>
                                        <p:attrNameLst>
                                          <p:attrName>style.visibility</p:attrName>
                                        </p:attrNameLst>
                                      </p:cBhvr>
                                      <p:to>
                                        <p:strVal val="visible"/>
                                      </p:to>
                                    </p:set>
                                    <p:animEffect transition="in" filter="wipe(left)">
                                      <p:cBhvr>
                                        <p:cTn id="7" dur="500"/>
                                        <p:tgtEl>
                                          <p:spTgt spid="1536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5">
                                            <p:txEl>
                                              <p:pRg st="0" end="0"/>
                                            </p:txEl>
                                          </p:spTgt>
                                        </p:tgtEl>
                                        <p:attrNameLst>
                                          <p:attrName>style.visibility</p:attrName>
                                        </p:attrNameLst>
                                      </p:cBhvr>
                                      <p:to>
                                        <p:strVal val="visible"/>
                                      </p:to>
                                    </p:set>
                                    <p:animEffect transition="in" filter="wipe(left)">
                                      <p:cBhvr>
                                        <p:cTn id="12" dur="500"/>
                                        <p:tgtEl>
                                          <p:spTgt spid="15365">
                                            <p:txEl>
                                              <p:pRg st="0" end="0"/>
                                            </p:txEl>
                                          </p:spTgt>
                                        </p:tgtEl>
                                      </p:cBhvr>
                                    </p:animEffect>
                                  </p:childTnLst>
                                  <p:subTnLst>
                                    <p:animClr>
                                      <p:cBhvr override="childStyle">
                                        <p:cTn dur="1" fill="hold" display="0" masterRel="nextClick" afterEffect="1"/>
                                        <p:tgtEl>
                                          <p:spTgt spid="15365">
                                            <p:txEl>
                                              <p:pRg st="0" end="0"/>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5">
                                            <p:txEl>
                                              <p:pRg st="1" end="1"/>
                                            </p:txEl>
                                          </p:spTgt>
                                        </p:tgtEl>
                                        <p:attrNameLst>
                                          <p:attrName>style.visibility</p:attrName>
                                        </p:attrNameLst>
                                      </p:cBhvr>
                                      <p:to>
                                        <p:strVal val="visible"/>
                                      </p:to>
                                    </p:set>
                                    <p:animEffect transition="in" filter="wipe(left)">
                                      <p:cBhvr>
                                        <p:cTn id="17" dur="500"/>
                                        <p:tgtEl>
                                          <p:spTgt spid="15365">
                                            <p:txEl>
                                              <p:pRg st="1" end="1"/>
                                            </p:txEl>
                                          </p:spTgt>
                                        </p:tgtEl>
                                      </p:cBhvr>
                                    </p:animEffect>
                                  </p:childTnLst>
                                  <p:subTnLst>
                                    <p:animClr>
                                      <p:cBhvr override="childStyle">
                                        <p:cTn dur="1" fill="hold" display="0" masterRel="nextClick" afterEffect="1"/>
                                        <p:tgtEl>
                                          <p:spTgt spid="15365">
                                            <p:txEl>
                                              <p:pRg st="1" end="1"/>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365">
                                            <p:txEl>
                                              <p:pRg st="2" end="2"/>
                                            </p:txEl>
                                          </p:spTgt>
                                        </p:tgtEl>
                                        <p:attrNameLst>
                                          <p:attrName>style.visibility</p:attrName>
                                        </p:attrNameLst>
                                      </p:cBhvr>
                                      <p:to>
                                        <p:strVal val="visible"/>
                                      </p:to>
                                    </p:set>
                                    <p:animEffect transition="in" filter="wipe(left)">
                                      <p:cBhvr>
                                        <p:cTn id="22" dur="500"/>
                                        <p:tgtEl>
                                          <p:spTgt spid="15365">
                                            <p:txEl>
                                              <p:pRg st="2" end="2"/>
                                            </p:txEl>
                                          </p:spTgt>
                                        </p:tgtEl>
                                      </p:cBhvr>
                                    </p:animEffect>
                                  </p:childTnLst>
                                  <p:subTnLst>
                                    <p:animClr>
                                      <p:cBhvr override="childStyle">
                                        <p:cTn dur="1" fill="hold" display="0" masterRel="nextClick" afterEffect="1"/>
                                        <p:tgtEl>
                                          <p:spTgt spid="15365">
                                            <p:txEl>
                                              <p:pRg st="2" end="2"/>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365">
                                            <p:txEl>
                                              <p:pRg st="3" end="3"/>
                                            </p:txEl>
                                          </p:spTgt>
                                        </p:tgtEl>
                                        <p:attrNameLst>
                                          <p:attrName>style.visibility</p:attrName>
                                        </p:attrNameLst>
                                      </p:cBhvr>
                                      <p:to>
                                        <p:strVal val="visible"/>
                                      </p:to>
                                    </p:set>
                                    <p:animEffect transition="in" filter="wipe(left)">
                                      <p:cBhvr>
                                        <p:cTn id="27" dur="500"/>
                                        <p:tgtEl>
                                          <p:spTgt spid="15365">
                                            <p:txEl>
                                              <p:pRg st="3" end="3"/>
                                            </p:txEl>
                                          </p:spTgt>
                                        </p:tgtEl>
                                      </p:cBhvr>
                                    </p:animEffect>
                                  </p:childTnLst>
                                  <p:subTnLst>
                                    <p:animClr>
                                      <p:cBhvr override="childStyle">
                                        <p:cTn dur="1" fill="hold" display="0" masterRel="nextClick" afterEffect="1"/>
                                        <p:tgtEl>
                                          <p:spTgt spid="15365">
                                            <p:txEl>
                                              <p:pRg st="3" end="3"/>
                                            </p:txEl>
                                          </p:spTgt>
                                        </p:tgtEl>
                                        <p:attrNameLst>
                                          <p:attrName>ppt_c</p:attrName>
                                        </p:attrNameLst>
                                      </p:cBhvr>
                                      <p:to>
                                        <a:srgbClr val="FFFF66"/>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365">
                                            <p:txEl>
                                              <p:pRg st="4" end="4"/>
                                            </p:txEl>
                                          </p:spTgt>
                                        </p:tgtEl>
                                        <p:attrNameLst>
                                          <p:attrName>style.visibility</p:attrName>
                                        </p:attrNameLst>
                                      </p:cBhvr>
                                      <p:to>
                                        <p:strVal val="visible"/>
                                      </p:to>
                                    </p:set>
                                    <p:animEffect transition="in" filter="wipe(left)">
                                      <p:cBhvr>
                                        <p:cTn id="32" dur="500"/>
                                        <p:tgtEl>
                                          <p:spTgt spid="15365">
                                            <p:txEl>
                                              <p:pRg st="4" end="4"/>
                                            </p:txEl>
                                          </p:spTgt>
                                        </p:tgtEl>
                                      </p:cBhvr>
                                    </p:animEffect>
                                  </p:childTnLst>
                                  <p:subTnLst>
                                    <p:animClr>
                                      <p:cBhvr override="childStyle">
                                        <p:cTn dur="1" fill="hold" display="0" masterRel="nextClick" afterEffect="1"/>
                                        <p:tgtEl>
                                          <p:spTgt spid="15365">
                                            <p:txEl>
                                              <p:pRg st="4" end="4"/>
                                            </p:txEl>
                                          </p:spTgt>
                                        </p:tgtEl>
                                        <p:attrNameLst>
                                          <p:attrName>ppt_c</p:attrName>
                                        </p:attrNameLst>
                                      </p:cBhvr>
                                      <p:to>
                                        <a:srgbClr val="FFFF66"/>
                                      </p:to>
                                    </p:animClr>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5365">
                                            <p:txEl>
                                              <p:pRg st="5" end="5"/>
                                            </p:txEl>
                                          </p:spTgt>
                                        </p:tgtEl>
                                        <p:attrNameLst>
                                          <p:attrName>style.visibility</p:attrName>
                                        </p:attrNameLst>
                                      </p:cBhvr>
                                      <p:to>
                                        <p:strVal val="visible"/>
                                      </p:to>
                                    </p:set>
                                    <p:animEffect transition="in" filter="wipe(left)">
                                      <p:cBhvr>
                                        <p:cTn id="37" dur="500"/>
                                        <p:tgtEl>
                                          <p:spTgt spid="15365">
                                            <p:txEl>
                                              <p:pRg st="5" end="5"/>
                                            </p:txEl>
                                          </p:spTgt>
                                        </p:tgtEl>
                                      </p:cBhvr>
                                    </p:animEffect>
                                  </p:childTnLst>
                                  <p:subTnLst>
                                    <p:animClr>
                                      <p:cBhvr override="childStyle">
                                        <p:cTn dur="1" fill="hold" display="0" masterRel="nextClick" afterEffect="1"/>
                                        <p:tgtEl>
                                          <p:spTgt spid="15365">
                                            <p:txEl>
                                              <p:pRg st="5" end="5"/>
                                            </p:txEl>
                                          </p:spTgt>
                                        </p:tgtEl>
                                        <p:attrNameLst>
                                          <p:attrName>ppt_c</p:attrName>
                                        </p:attrNameLst>
                                      </p:cBhvr>
                                      <p:to>
                                        <a:srgbClr val="FFFF66"/>
                                      </p:to>
                                    </p:animClr>
                                  </p:sub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5365">
                                            <p:txEl>
                                              <p:pRg st="6" end="6"/>
                                            </p:txEl>
                                          </p:spTgt>
                                        </p:tgtEl>
                                        <p:attrNameLst>
                                          <p:attrName>style.visibility</p:attrName>
                                        </p:attrNameLst>
                                      </p:cBhvr>
                                      <p:to>
                                        <p:strVal val="visible"/>
                                      </p:to>
                                    </p:set>
                                    <p:animEffect transition="in" filter="wipe(left)">
                                      <p:cBhvr>
                                        <p:cTn id="42" dur="500"/>
                                        <p:tgtEl>
                                          <p:spTgt spid="15365">
                                            <p:txEl>
                                              <p:pRg st="6" end="6"/>
                                            </p:txEl>
                                          </p:spTgt>
                                        </p:tgtEl>
                                      </p:cBhvr>
                                    </p:animEffect>
                                  </p:childTnLst>
                                  <p:subTnLst>
                                    <p:animClr>
                                      <p:cBhvr override="childStyle">
                                        <p:cTn dur="1" fill="hold" display="0" masterRel="nextClick" afterEffect="1"/>
                                        <p:tgtEl>
                                          <p:spTgt spid="15365">
                                            <p:txEl>
                                              <p:pRg st="6" end="6"/>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autoUpdateAnimBg="0"/>
      <p:bldP spid="1536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5"/>
          <p:cNvSpPr>
            <a:spLocks noGrp="1"/>
          </p:cNvSpPr>
          <p:nvPr>
            <p:ph type="sldNum" sz="quarter" idx="12"/>
          </p:nvPr>
        </p:nvSpPr>
        <p:spPr/>
        <p:txBody>
          <a:bodyPr/>
          <a:lstStyle/>
          <a:p>
            <a:fld id="{54673F00-572F-4784-9FE8-2AC5512125BA}" type="slidenum">
              <a:rPr lang="en-US"/>
              <a:pPr/>
              <a:t>8</a:t>
            </a:fld>
            <a:endParaRPr lang="en-US"/>
          </a:p>
        </p:txBody>
      </p:sp>
      <p:grpSp>
        <p:nvGrpSpPr>
          <p:cNvPr id="17503" name="Group 95"/>
          <p:cNvGrpSpPr>
            <a:grpSpLocks/>
          </p:cNvGrpSpPr>
          <p:nvPr/>
        </p:nvGrpSpPr>
        <p:grpSpPr bwMode="auto">
          <a:xfrm>
            <a:off x="217488" y="2089150"/>
            <a:ext cx="8509000" cy="4451350"/>
            <a:chOff x="137" y="1316"/>
            <a:chExt cx="5360" cy="2804"/>
          </a:xfrm>
        </p:grpSpPr>
        <p:grpSp>
          <p:nvGrpSpPr>
            <p:cNvPr id="17479" name="Group 71"/>
            <p:cNvGrpSpPr>
              <a:grpSpLocks/>
            </p:cNvGrpSpPr>
            <p:nvPr/>
          </p:nvGrpSpPr>
          <p:grpSpPr bwMode="auto">
            <a:xfrm>
              <a:off x="137" y="1317"/>
              <a:ext cx="2661" cy="981"/>
              <a:chOff x="137" y="1317"/>
              <a:chExt cx="2661" cy="981"/>
            </a:xfrm>
          </p:grpSpPr>
          <p:grpSp>
            <p:nvGrpSpPr>
              <p:cNvPr id="17480" name="Group 72"/>
              <p:cNvGrpSpPr>
                <a:grpSpLocks/>
              </p:cNvGrpSpPr>
              <p:nvPr/>
            </p:nvGrpSpPr>
            <p:grpSpPr bwMode="auto">
              <a:xfrm>
                <a:off x="152" y="1317"/>
                <a:ext cx="2616" cy="981"/>
                <a:chOff x="15" y="1323"/>
                <a:chExt cx="2616" cy="981"/>
              </a:xfrm>
            </p:grpSpPr>
            <p:sp>
              <p:nvSpPr>
                <p:cNvPr id="17481" name="Rectangle 73"/>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7482" name="Rectangle 74"/>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7483" name="Rectangle 75"/>
              <p:cNvSpPr>
                <a:spLocks noChangeArrowheads="1"/>
              </p:cNvSpPr>
              <p:nvPr/>
            </p:nvSpPr>
            <p:spPr bwMode="auto">
              <a:xfrm>
                <a:off x="137" y="1318"/>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r>
                  <a:rPr lang="en-US" i="1">
                    <a:solidFill>
                      <a:srgbClr val="FF6600"/>
                    </a:solidFill>
                    <a:effectLst>
                      <a:outerShdw blurRad="38100" dist="38100" dir="2700000" algn="tl">
                        <a:srgbClr val="000000"/>
                      </a:outerShdw>
                    </a:effectLst>
                    <a:latin typeface="Arial" charset="0"/>
                  </a:rPr>
                  <a:t>	    </a:t>
                </a:r>
                <a:r>
                  <a:rPr lang="en-US" i="1"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Marketable Securities	0	200</a:t>
                </a:r>
              </a:p>
              <a:p>
                <a:pPr>
                  <a:tabLst>
                    <a:tab pos="3089275" algn="r"/>
                    <a:tab pos="3879850" algn="r"/>
                  </a:tabLst>
                </a:pPr>
                <a:r>
                  <a:rPr lang="en-US">
                    <a:solidFill>
                      <a:srgbClr val="000000"/>
                    </a:solidFill>
                    <a:latin typeface="Arial" charset="0"/>
                  </a:rPr>
                  <a:t>Other Current Assets	200	200</a:t>
                </a:r>
              </a:p>
              <a:p>
                <a:pPr>
                  <a:tabLst>
                    <a:tab pos="3089275" algn="r"/>
                    <a:tab pos="3879850" algn="r"/>
                  </a:tabLst>
                </a:pPr>
                <a:r>
                  <a:rPr lang="en-US">
                    <a:solidFill>
                      <a:srgbClr val="000000"/>
                    </a:solidFill>
                    <a:latin typeface="Arial" charset="0"/>
                  </a:rPr>
                  <a:t>Fixed Assets	800	800</a:t>
                </a:r>
              </a:p>
              <a:p>
                <a:pPr>
                  <a:tabLst>
                    <a:tab pos="3089275" algn="r"/>
                    <a:tab pos="3879850" algn="r"/>
                  </a:tabLst>
                </a:pPr>
                <a:r>
                  <a:rPr lang="en-US">
                    <a:solidFill>
                      <a:srgbClr val="000000"/>
                    </a:solidFill>
                    <a:latin typeface="Arial" charset="0"/>
                  </a:rPr>
                  <a:t>Total Assets	1000	1200</a:t>
                </a:r>
              </a:p>
            </p:txBody>
          </p:sp>
          <p:sp>
            <p:nvSpPr>
              <p:cNvPr id="17484" name="Line 76"/>
              <p:cNvSpPr>
                <a:spLocks noChangeShapeType="1"/>
              </p:cNvSpPr>
              <p:nvPr/>
            </p:nvSpPr>
            <p:spPr bwMode="auto">
              <a:xfrm>
                <a:off x="1776" y="2043"/>
                <a:ext cx="384" cy="0"/>
              </a:xfrm>
              <a:prstGeom prst="line">
                <a:avLst/>
              </a:prstGeom>
              <a:noFill/>
              <a:ln w="12700">
                <a:solidFill>
                  <a:schemeClr val="bg2"/>
                </a:solidFill>
                <a:round/>
                <a:headEnd/>
                <a:tailEnd/>
              </a:ln>
              <a:effectLst/>
            </p:spPr>
            <p:txBody>
              <a:bodyPr/>
              <a:lstStyle/>
              <a:p>
                <a:endParaRPr lang="en-US"/>
              </a:p>
            </p:txBody>
          </p:sp>
          <p:sp>
            <p:nvSpPr>
              <p:cNvPr id="17485" name="Line 77"/>
              <p:cNvSpPr>
                <a:spLocks noChangeShapeType="1"/>
              </p:cNvSpPr>
              <p:nvPr/>
            </p:nvSpPr>
            <p:spPr bwMode="auto">
              <a:xfrm>
                <a:off x="2304" y="2043"/>
                <a:ext cx="336" cy="0"/>
              </a:xfrm>
              <a:prstGeom prst="line">
                <a:avLst/>
              </a:prstGeom>
              <a:noFill/>
              <a:ln w="12700">
                <a:solidFill>
                  <a:schemeClr val="bg2"/>
                </a:solidFill>
                <a:round/>
                <a:headEnd/>
                <a:tailEnd/>
              </a:ln>
              <a:effectLst/>
            </p:spPr>
            <p:txBody>
              <a:bodyPr/>
              <a:lstStyle/>
              <a:p>
                <a:endParaRPr lang="en-US"/>
              </a:p>
            </p:txBody>
          </p:sp>
        </p:grpSp>
        <p:grpSp>
          <p:nvGrpSpPr>
            <p:cNvPr id="17486" name="Group 78"/>
            <p:cNvGrpSpPr>
              <a:grpSpLocks/>
            </p:cNvGrpSpPr>
            <p:nvPr/>
          </p:nvGrpSpPr>
          <p:grpSpPr bwMode="auto">
            <a:xfrm>
              <a:off x="2836" y="1316"/>
              <a:ext cx="2661" cy="981"/>
              <a:chOff x="2836" y="1316"/>
              <a:chExt cx="2661" cy="981"/>
            </a:xfrm>
          </p:grpSpPr>
          <p:grpSp>
            <p:nvGrpSpPr>
              <p:cNvPr id="17487" name="Group 79"/>
              <p:cNvGrpSpPr>
                <a:grpSpLocks/>
              </p:cNvGrpSpPr>
              <p:nvPr/>
            </p:nvGrpSpPr>
            <p:grpSpPr bwMode="auto">
              <a:xfrm>
                <a:off x="2854" y="1316"/>
                <a:ext cx="2616" cy="981"/>
                <a:chOff x="15" y="1323"/>
                <a:chExt cx="2616" cy="981"/>
              </a:xfrm>
            </p:grpSpPr>
            <p:sp>
              <p:nvSpPr>
                <p:cNvPr id="17488" name="Rectangle 80"/>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7489" name="Rectangle 81"/>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7490" name="Rectangle 82"/>
              <p:cNvSpPr>
                <a:spLocks noChangeArrowheads="1"/>
              </p:cNvSpPr>
              <p:nvPr/>
            </p:nvSpPr>
            <p:spPr bwMode="auto">
              <a:xfrm>
                <a:off x="2836" y="1319"/>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r>
                  <a:rPr lang="en-US" i="1">
                    <a:solidFill>
                      <a:srgbClr val="FF6600"/>
                    </a:solidFill>
                    <a:effectLst>
                      <a:outerShdw blurRad="38100" dist="38100" dir="2700000" algn="tl">
                        <a:srgbClr val="000000"/>
                      </a:outerShdw>
                    </a:effectLst>
                    <a:latin typeface="Arial" charset="0"/>
                  </a:rPr>
                  <a:t>	    </a:t>
                </a:r>
                <a:r>
                  <a:rPr lang="en-US" i="1"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ST Debt	100	100</a:t>
                </a:r>
              </a:p>
              <a:p>
                <a:pPr>
                  <a:tabLst>
                    <a:tab pos="3089275" algn="r"/>
                    <a:tab pos="3879850" algn="r"/>
                  </a:tabLst>
                </a:pPr>
                <a:r>
                  <a:rPr lang="en-US">
                    <a:solidFill>
                      <a:srgbClr val="000000"/>
                    </a:solidFill>
                    <a:latin typeface="Arial" charset="0"/>
                  </a:rPr>
                  <a:t>LT Debt	400	400</a:t>
                </a:r>
              </a:p>
              <a:p>
                <a:pPr>
                  <a:tabLst>
                    <a:tab pos="3089275" algn="r"/>
                    <a:tab pos="3879850" algn="r"/>
                  </a:tabLst>
                </a:pPr>
                <a:r>
                  <a:rPr lang="en-US">
                    <a:solidFill>
                      <a:srgbClr val="000000"/>
                    </a:solidFill>
                    <a:latin typeface="Arial" charset="0"/>
                  </a:rPr>
                  <a:t>Common Stock	500	700</a:t>
                </a:r>
              </a:p>
              <a:p>
                <a:pPr>
                  <a:tabLst>
                    <a:tab pos="3089275" algn="r"/>
                    <a:tab pos="3879850" algn="r"/>
                  </a:tabLst>
                </a:pPr>
                <a:r>
                  <a:rPr lang="en-US">
                    <a:solidFill>
                      <a:srgbClr val="000000"/>
                    </a:solidFill>
                    <a:latin typeface="Arial" charset="0"/>
                  </a:rPr>
                  <a:t>Total Liabilities&amp;Equity	1000	1200</a:t>
                </a:r>
              </a:p>
            </p:txBody>
          </p:sp>
          <p:sp>
            <p:nvSpPr>
              <p:cNvPr id="17491" name="Line 83"/>
              <p:cNvSpPr>
                <a:spLocks noChangeShapeType="1"/>
              </p:cNvSpPr>
              <p:nvPr/>
            </p:nvSpPr>
            <p:spPr bwMode="auto">
              <a:xfrm>
                <a:off x="4514" y="2040"/>
                <a:ext cx="336" cy="0"/>
              </a:xfrm>
              <a:prstGeom prst="line">
                <a:avLst/>
              </a:prstGeom>
              <a:noFill/>
              <a:ln w="12700">
                <a:solidFill>
                  <a:schemeClr val="bg2"/>
                </a:solidFill>
                <a:round/>
                <a:headEnd/>
                <a:tailEnd/>
              </a:ln>
              <a:effectLst/>
            </p:spPr>
            <p:txBody>
              <a:bodyPr/>
              <a:lstStyle/>
              <a:p>
                <a:endParaRPr lang="en-US"/>
              </a:p>
            </p:txBody>
          </p:sp>
          <p:sp>
            <p:nvSpPr>
              <p:cNvPr id="17492" name="Line 84"/>
              <p:cNvSpPr>
                <a:spLocks noChangeShapeType="1"/>
              </p:cNvSpPr>
              <p:nvPr/>
            </p:nvSpPr>
            <p:spPr bwMode="auto">
              <a:xfrm>
                <a:off x="5042" y="2034"/>
                <a:ext cx="288" cy="0"/>
              </a:xfrm>
              <a:prstGeom prst="line">
                <a:avLst/>
              </a:prstGeom>
              <a:noFill/>
              <a:ln w="12700">
                <a:solidFill>
                  <a:schemeClr val="bg2"/>
                </a:solidFill>
                <a:round/>
                <a:headEnd/>
                <a:tailEnd/>
              </a:ln>
              <a:effectLst/>
            </p:spPr>
            <p:txBody>
              <a:bodyPr/>
              <a:lstStyle/>
              <a:p>
                <a:endParaRPr lang="en-US"/>
              </a:p>
            </p:txBody>
          </p:sp>
        </p:grpSp>
        <p:grpSp>
          <p:nvGrpSpPr>
            <p:cNvPr id="17493" name="Group 85"/>
            <p:cNvGrpSpPr>
              <a:grpSpLocks/>
            </p:cNvGrpSpPr>
            <p:nvPr/>
          </p:nvGrpSpPr>
          <p:grpSpPr bwMode="auto">
            <a:xfrm>
              <a:off x="169" y="2507"/>
              <a:ext cx="2661" cy="1613"/>
              <a:chOff x="351" y="2615"/>
              <a:chExt cx="2661" cy="1613"/>
            </a:xfrm>
          </p:grpSpPr>
          <p:grpSp>
            <p:nvGrpSpPr>
              <p:cNvPr id="17494" name="Group 86"/>
              <p:cNvGrpSpPr>
                <a:grpSpLocks/>
              </p:cNvGrpSpPr>
              <p:nvPr/>
            </p:nvGrpSpPr>
            <p:grpSpPr bwMode="auto">
              <a:xfrm>
                <a:off x="359" y="2623"/>
                <a:ext cx="2616" cy="1596"/>
                <a:chOff x="15" y="1323"/>
                <a:chExt cx="2616" cy="981"/>
              </a:xfrm>
            </p:grpSpPr>
            <p:sp>
              <p:nvSpPr>
                <p:cNvPr id="17495" name="Rectangle 87"/>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7496" name="Rectangle 88"/>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7497" name="Rectangle 89"/>
              <p:cNvSpPr>
                <a:spLocks noChangeArrowheads="1"/>
              </p:cNvSpPr>
              <p:nvPr/>
            </p:nvSpPr>
            <p:spPr bwMode="auto">
              <a:xfrm>
                <a:off x="351" y="2615"/>
                <a:ext cx="2661" cy="1613"/>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u="sng">
                    <a:solidFill>
                      <a:srgbClr val="FF6600"/>
                    </a:solidFill>
                    <a:effectLst>
                      <a:outerShdw blurRad="38100" dist="38100" dir="2700000" algn="tl">
                        <a:srgbClr val="000000"/>
                      </a:outerShdw>
                    </a:effectLst>
                    <a:latin typeface="Arial" charset="0"/>
                  </a:rPr>
                  <a:t>Firm 1</a:t>
                </a:r>
                <a:r>
                  <a:rPr lang="en-US">
                    <a:solidFill>
                      <a:srgbClr val="FF6600"/>
                    </a:solidFill>
                    <a:effectLst>
                      <a:outerShdw blurRad="38100" dist="38100" dir="2700000" algn="tl">
                        <a:srgbClr val="000000"/>
                      </a:outerShdw>
                    </a:effectLst>
                    <a:latin typeface="Arial" charset="0"/>
                  </a:rPr>
                  <a:t>	    </a:t>
                </a:r>
                <a:r>
                  <a:rPr lang="en-US"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Operating Earnings	150	150</a:t>
                </a:r>
              </a:p>
              <a:p>
                <a:pPr>
                  <a:tabLst>
                    <a:tab pos="3089275" algn="r"/>
                    <a:tab pos="3879850" algn="r"/>
                  </a:tabLst>
                </a:pPr>
                <a:r>
                  <a:rPr lang="en-US">
                    <a:solidFill>
                      <a:srgbClr val="000000"/>
                    </a:solidFill>
                    <a:latin typeface="Arial" charset="0"/>
                  </a:rPr>
                  <a:t>Interest Earned	0	8</a:t>
                </a:r>
              </a:p>
              <a:p>
                <a:pPr>
                  <a:tabLst>
                    <a:tab pos="3089275" algn="r"/>
                    <a:tab pos="3879850" algn="r"/>
                  </a:tabLst>
                </a:pPr>
                <a:r>
                  <a:rPr lang="en-US">
                    <a:solidFill>
                      <a:srgbClr val="000000"/>
                    </a:solidFill>
                    <a:latin typeface="Arial" charset="0"/>
                  </a:rPr>
                  <a:t>EBT 	150	158</a:t>
                </a:r>
                <a:endParaRPr lang="en-US" u="sng">
                  <a:solidFill>
                    <a:srgbClr val="000000"/>
                  </a:solidFill>
                  <a:latin typeface="Arial" charset="0"/>
                </a:endParaRPr>
              </a:p>
              <a:p>
                <a:pPr>
                  <a:tabLst>
                    <a:tab pos="3089275" algn="r"/>
                    <a:tab pos="3879850" algn="r"/>
                  </a:tabLst>
                </a:pPr>
                <a:r>
                  <a:rPr lang="en-US">
                    <a:solidFill>
                      <a:srgbClr val="000000"/>
                    </a:solidFill>
                    <a:latin typeface="Arial" charset="0"/>
                  </a:rPr>
                  <a:t>Taxes (40%)	-60	-63</a:t>
                </a:r>
              </a:p>
              <a:p>
                <a:pPr>
                  <a:tabLst>
                    <a:tab pos="3089275" algn="r"/>
                    <a:tab pos="3879850" algn="r"/>
                  </a:tabLst>
                </a:pPr>
                <a:r>
                  <a:rPr lang="en-US">
                    <a:solidFill>
                      <a:srgbClr val="000000"/>
                    </a:solidFill>
                    <a:latin typeface="Arial" charset="0"/>
                  </a:rPr>
                  <a:t>Net Income	90	95</a:t>
                </a:r>
              </a:p>
              <a:p>
                <a:pPr>
                  <a:tabLst>
                    <a:tab pos="3089275" algn="r"/>
                    <a:tab pos="3879850" algn="r"/>
                  </a:tabLst>
                </a:pPr>
                <a:endParaRPr lang="en-US">
                  <a:solidFill>
                    <a:srgbClr val="000000"/>
                  </a:solidFill>
                  <a:latin typeface="Arial" charset="0"/>
                </a:endParaRPr>
              </a:p>
              <a:p>
                <a:pPr>
                  <a:tabLst>
                    <a:tab pos="3089275" algn="r"/>
                    <a:tab pos="3879850" algn="r"/>
                  </a:tabLst>
                </a:pPr>
                <a:r>
                  <a:rPr lang="en-US">
                    <a:solidFill>
                      <a:srgbClr val="000000"/>
                    </a:solidFill>
                    <a:latin typeface="Arial" charset="0"/>
                  </a:rPr>
                  <a:t>Current Ratio                         2          </a:t>
                </a:r>
              </a:p>
              <a:p>
                <a:pPr>
                  <a:tabLst>
                    <a:tab pos="3089275" algn="r"/>
                    <a:tab pos="3879850" algn="r"/>
                  </a:tabLst>
                </a:pPr>
                <a:r>
                  <a:rPr lang="en-US">
                    <a:solidFill>
                      <a:srgbClr val="000000"/>
                    </a:solidFill>
                    <a:latin typeface="Arial" charset="0"/>
                  </a:rPr>
                  <a:t>ROA	9%	</a:t>
                </a:r>
              </a:p>
            </p:txBody>
          </p:sp>
          <p:sp>
            <p:nvSpPr>
              <p:cNvPr id="17498" name="Line 90"/>
              <p:cNvSpPr>
                <a:spLocks noChangeShapeType="1"/>
              </p:cNvSpPr>
              <p:nvPr/>
            </p:nvSpPr>
            <p:spPr bwMode="auto">
              <a:xfrm>
                <a:off x="2112" y="3168"/>
                <a:ext cx="240" cy="0"/>
              </a:xfrm>
              <a:prstGeom prst="line">
                <a:avLst/>
              </a:prstGeom>
              <a:noFill/>
              <a:ln w="12700">
                <a:solidFill>
                  <a:schemeClr val="bg2"/>
                </a:solidFill>
                <a:round/>
                <a:headEnd/>
                <a:tailEnd/>
              </a:ln>
              <a:effectLst/>
            </p:spPr>
            <p:txBody>
              <a:bodyPr/>
              <a:lstStyle/>
              <a:p>
                <a:endParaRPr lang="en-US"/>
              </a:p>
            </p:txBody>
          </p:sp>
          <p:sp>
            <p:nvSpPr>
              <p:cNvPr id="17499" name="Line 91"/>
              <p:cNvSpPr>
                <a:spLocks noChangeShapeType="1"/>
              </p:cNvSpPr>
              <p:nvPr/>
            </p:nvSpPr>
            <p:spPr bwMode="auto">
              <a:xfrm>
                <a:off x="2640" y="3168"/>
                <a:ext cx="240" cy="0"/>
              </a:xfrm>
              <a:prstGeom prst="line">
                <a:avLst/>
              </a:prstGeom>
              <a:noFill/>
              <a:ln w="12700">
                <a:solidFill>
                  <a:schemeClr val="bg2"/>
                </a:solidFill>
                <a:round/>
                <a:headEnd/>
                <a:tailEnd/>
              </a:ln>
              <a:effectLst/>
            </p:spPr>
            <p:txBody>
              <a:bodyPr/>
              <a:lstStyle/>
              <a:p>
                <a:endParaRPr lang="en-US"/>
              </a:p>
            </p:txBody>
          </p:sp>
          <p:sp>
            <p:nvSpPr>
              <p:cNvPr id="17500" name="Line 92"/>
              <p:cNvSpPr>
                <a:spLocks noChangeShapeType="1"/>
              </p:cNvSpPr>
              <p:nvPr/>
            </p:nvSpPr>
            <p:spPr bwMode="auto">
              <a:xfrm>
                <a:off x="2112" y="3504"/>
                <a:ext cx="240" cy="0"/>
              </a:xfrm>
              <a:prstGeom prst="line">
                <a:avLst/>
              </a:prstGeom>
              <a:noFill/>
              <a:ln w="12700">
                <a:solidFill>
                  <a:schemeClr val="bg2"/>
                </a:solidFill>
                <a:round/>
                <a:headEnd/>
                <a:tailEnd/>
              </a:ln>
              <a:effectLst/>
            </p:spPr>
            <p:txBody>
              <a:bodyPr/>
              <a:lstStyle/>
              <a:p>
                <a:endParaRPr lang="en-US"/>
              </a:p>
            </p:txBody>
          </p:sp>
          <p:sp>
            <p:nvSpPr>
              <p:cNvPr id="17501" name="Line 93"/>
              <p:cNvSpPr>
                <a:spLocks noChangeShapeType="1"/>
              </p:cNvSpPr>
              <p:nvPr/>
            </p:nvSpPr>
            <p:spPr bwMode="auto">
              <a:xfrm>
                <a:off x="2640" y="3504"/>
                <a:ext cx="240" cy="0"/>
              </a:xfrm>
              <a:prstGeom prst="line">
                <a:avLst/>
              </a:prstGeom>
              <a:noFill/>
              <a:ln w="12700">
                <a:solidFill>
                  <a:schemeClr val="bg2"/>
                </a:solidFill>
                <a:round/>
                <a:headEnd/>
                <a:tailEnd/>
              </a:ln>
              <a:effectLst/>
            </p:spPr>
            <p:txBody>
              <a:bodyPr/>
              <a:lstStyle/>
              <a:p>
                <a:endParaRPr lang="en-US"/>
              </a:p>
            </p:txBody>
          </p:sp>
        </p:grpSp>
      </p:grpSp>
      <p:grpSp>
        <p:nvGrpSpPr>
          <p:cNvPr id="17511" name="Group 103"/>
          <p:cNvGrpSpPr>
            <a:grpSpLocks/>
          </p:cNvGrpSpPr>
          <p:nvPr/>
        </p:nvGrpSpPr>
        <p:grpSpPr bwMode="auto">
          <a:xfrm>
            <a:off x="6638925" y="5073650"/>
            <a:ext cx="982663" cy="698500"/>
            <a:chOff x="4182" y="3196"/>
            <a:chExt cx="619" cy="440"/>
          </a:xfrm>
        </p:grpSpPr>
        <p:grpSp>
          <p:nvGrpSpPr>
            <p:cNvPr id="17510" name="Group 102"/>
            <p:cNvGrpSpPr>
              <a:grpSpLocks/>
            </p:cNvGrpSpPr>
            <p:nvPr/>
          </p:nvGrpSpPr>
          <p:grpSpPr bwMode="auto">
            <a:xfrm>
              <a:off x="4182" y="3196"/>
              <a:ext cx="619" cy="440"/>
              <a:chOff x="4182" y="3196"/>
              <a:chExt cx="619" cy="440"/>
            </a:xfrm>
          </p:grpSpPr>
          <p:sp>
            <p:nvSpPr>
              <p:cNvPr id="17422" name="Rectangle 14"/>
              <p:cNvSpPr>
                <a:spLocks noChangeArrowheads="1"/>
              </p:cNvSpPr>
              <p:nvPr/>
            </p:nvSpPr>
            <p:spPr bwMode="auto">
              <a:xfrm>
                <a:off x="4420" y="3196"/>
                <a:ext cx="381" cy="440"/>
              </a:xfrm>
              <a:prstGeom prst="rect">
                <a:avLst/>
              </a:prstGeom>
              <a:noFill/>
              <a:ln w="12700">
                <a:noFill/>
                <a:miter lim="800000"/>
                <a:headEnd/>
                <a:tailEnd/>
              </a:ln>
              <a:effectLst/>
            </p:spPr>
            <p:txBody>
              <a:bodyPr wrap="none" lIns="90488" tIns="44450" rIns="90488" bIns="44450">
                <a:spAutoFit/>
              </a:bodyPr>
              <a:lstStyle/>
              <a:p>
                <a:r>
                  <a:rPr lang="en-US" sz="2000">
                    <a:latin typeface="Arial" charset="0"/>
                  </a:rPr>
                  <a:t>400</a:t>
                </a:r>
              </a:p>
              <a:p>
                <a:r>
                  <a:rPr lang="en-US" sz="2000">
                    <a:latin typeface="Arial" charset="0"/>
                  </a:rPr>
                  <a:t>100</a:t>
                </a:r>
              </a:p>
            </p:txBody>
          </p:sp>
          <p:sp>
            <p:nvSpPr>
              <p:cNvPr id="17423" name="Rectangle 15"/>
              <p:cNvSpPr>
                <a:spLocks noChangeArrowheads="1"/>
              </p:cNvSpPr>
              <p:nvPr/>
            </p:nvSpPr>
            <p:spPr bwMode="auto">
              <a:xfrm>
                <a:off x="4182" y="3290"/>
                <a:ext cx="207" cy="248"/>
              </a:xfrm>
              <a:prstGeom prst="rect">
                <a:avLst/>
              </a:prstGeom>
              <a:noFill/>
              <a:ln w="12700">
                <a:noFill/>
                <a:miter lim="800000"/>
                <a:headEnd/>
                <a:tailEnd/>
              </a:ln>
              <a:effectLst/>
            </p:spPr>
            <p:txBody>
              <a:bodyPr wrap="none" lIns="90488" tIns="44450" rIns="90488" bIns="44450">
                <a:spAutoFit/>
              </a:bodyPr>
              <a:lstStyle/>
              <a:p>
                <a:r>
                  <a:rPr lang="en-US" sz="2000">
                    <a:latin typeface="Arial" charset="0"/>
                  </a:rPr>
                  <a:t>=</a:t>
                </a:r>
              </a:p>
            </p:txBody>
          </p:sp>
        </p:grpSp>
        <p:sp>
          <p:nvSpPr>
            <p:cNvPr id="17424" name="Line 16"/>
            <p:cNvSpPr>
              <a:spLocks noChangeShapeType="1"/>
            </p:cNvSpPr>
            <p:nvPr/>
          </p:nvSpPr>
          <p:spPr bwMode="auto">
            <a:xfrm>
              <a:off x="4409" y="3419"/>
              <a:ext cx="358" cy="0"/>
            </a:xfrm>
            <a:prstGeom prst="line">
              <a:avLst/>
            </a:prstGeom>
            <a:noFill/>
            <a:ln w="12700">
              <a:solidFill>
                <a:schemeClr val="tx1"/>
              </a:solidFill>
              <a:round/>
              <a:headEnd/>
              <a:tailEnd/>
            </a:ln>
            <a:effectLst/>
          </p:spPr>
          <p:txBody>
            <a:bodyPr wrap="none" anchor="ctr"/>
            <a:lstStyle/>
            <a:p>
              <a:endParaRPr lang="en-US"/>
            </a:p>
          </p:txBody>
        </p:sp>
      </p:grpSp>
      <p:grpSp>
        <p:nvGrpSpPr>
          <p:cNvPr id="17509" name="Group 101"/>
          <p:cNvGrpSpPr>
            <a:grpSpLocks/>
          </p:cNvGrpSpPr>
          <p:nvPr/>
        </p:nvGrpSpPr>
        <p:grpSpPr bwMode="auto">
          <a:xfrm>
            <a:off x="5056188" y="4368800"/>
            <a:ext cx="2532062" cy="698500"/>
            <a:chOff x="3185" y="2752"/>
            <a:chExt cx="1595" cy="440"/>
          </a:xfrm>
        </p:grpSpPr>
        <p:sp>
          <p:nvSpPr>
            <p:cNvPr id="17425" name="Rectangle 17"/>
            <p:cNvSpPr>
              <a:spLocks noChangeArrowheads="1"/>
            </p:cNvSpPr>
            <p:nvPr/>
          </p:nvSpPr>
          <p:spPr bwMode="auto">
            <a:xfrm>
              <a:off x="3185" y="2821"/>
              <a:ext cx="1385" cy="248"/>
            </a:xfrm>
            <a:prstGeom prst="rect">
              <a:avLst/>
            </a:prstGeom>
            <a:noFill/>
            <a:ln w="12700">
              <a:noFill/>
              <a:miter lim="800000"/>
              <a:headEnd/>
              <a:tailEnd/>
            </a:ln>
            <a:effectLst/>
          </p:spPr>
          <p:txBody>
            <a:bodyPr lIns="90488" tIns="44450" rIns="90488" bIns="44450">
              <a:spAutoFit/>
            </a:bodyPr>
            <a:lstStyle/>
            <a:p>
              <a:r>
                <a:rPr lang="en-US" sz="2000">
                  <a:latin typeface="Arial" charset="0"/>
                </a:rPr>
                <a:t>Current Ratio = </a:t>
              </a:r>
            </a:p>
          </p:txBody>
        </p:sp>
        <p:sp>
          <p:nvSpPr>
            <p:cNvPr id="17426" name="Rectangle 18"/>
            <p:cNvSpPr>
              <a:spLocks noChangeArrowheads="1"/>
            </p:cNvSpPr>
            <p:nvPr/>
          </p:nvSpPr>
          <p:spPr bwMode="auto">
            <a:xfrm>
              <a:off x="4399" y="2752"/>
              <a:ext cx="381" cy="440"/>
            </a:xfrm>
            <a:prstGeom prst="rect">
              <a:avLst/>
            </a:prstGeom>
            <a:noFill/>
            <a:ln w="12700">
              <a:noFill/>
              <a:miter lim="800000"/>
              <a:headEnd/>
              <a:tailEnd/>
            </a:ln>
            <a:effectLst/>
          </p:spPr>
          <p:txBody>
            <a:bodyPr lIns="90488" tIns="44450" rIns="90488" bIns="44450">
              <a:spAutoFit/>
            </a:bodyPr>
            <a:lstStyle/>
            <a:p>
              <a:r>
                <a:rPr lang="en-US" sz="2000" u="sng">
                  <a:latin typeface="Arial" charset="0"/>
                </a:rPr>
                <a:t>CA</a:t>
              </a:r>
            </a:p>
            <a:p>
              <a:r>
                <a:rPr lang="en-US" sz="2000">
                  <a:latin typeface="Arial" charset="0"/>
                </a:rPr>
                <a:t>CL </a:t>
              </a:r>
            </a:p>
          </p:txBody>
        </p:sp>
      </p:grpSp>
      <p:sp>
        <p:nvSpPr>
          <p:cNvPr id="17428" name="Rectangle 20"/>
          <p:cNvSpPr>
            <a:spLocks noChangeArrowheads="1"/>
          </p:cNvSpPr>
          <p:nvPr/>
        </p:nvSpPr>
        <p:spPr bwMode="auto">
          <a:xfrm>
            <a:off x="3705225" y="2438400"/>
            <a:ext cx="544513" cy="515938"/>
          </a:xfrm>
          <a:prstGeom prst="rect">
            <a:avLst/>
          </a:prstGeom>
          <a:noFill/>
          <a:ln w="19050">
            <a:solidFill>
              <a:srgbClr val="FF0000"/>
            </a:solidFill>
            <a:miter lim="800000"/>
            <a:headEnd/>
            <a:tailEnd/>
          </a:ln>
          <a:effectLst/>
        </p:spPr>
        <p:txBody>
          <a:bodyPr wrap="none" anchor="ctr"/>
          <a:lstStyle/>
          <a:p>
            <a:endParaRPr lang="en-US"/>
          </a:p>
        </p:txBody>
      </p:sp>
      <p:sp>
        <p:nvSpPr>
          <p:cNvPr id="17429" name="Rectangle 21"/>
          <p:cNvSpPr>
            <a:spLocks noChangeArrowheads="1"/>
          </p:cNvSpPr>
          <p:nvPr/>
        </p:nvSpPr>
        <p:spPr bwMode="auto">
          <a:xfrm>
            <a:off x="8013700" y="2441575"/>
            <a:ext cx="544513" cy="220663"/>
          </a:xfrm>
          <a:prstGeom prst="rect">
            <a:avLst/>
          </a:prstGeom>
          <a:noFill/>
          <a:ln w="19050">
            <a:solidFill>
              <a:srgbClr val="FF0000"/>
            </a:solidFill>
            <a:miter lim="800000"/>
            <a:headEnd/>
            <a:tailEnd/>
          </a:ln>
          <a:effectLst/>
        </p:spPr>
        <p:txBody>
          <a:bodyPr wrap="none" anchor="ctr"/>
          <a:lstStyle/>
          <a:p>
            <a:endParaRPr lang="en-US"/>
          </a:p>
        </p:txBody>
      </p:sp>
      <p:sp>
        <p:nvSpPr>
          <p:cNvPr id="17439" name="Rectangle 31"/>
          <p:cNvSpPr>
            <a:spLocks noGrp="1" noChangeArrowheads="1"/>
          </p:cNvSpPr>
          <p:nvPr>
            <p:ph type="body" idx="1"/>
          </p:nvPr>
        </p:nvSpPr>
        <p:spPr>
          <a:xfrm>
            <a:off x="1025525" y="720725"/>
            <a:ext cx="7772400" cy="1046163"/>
          </a:xfrm>
          <a:noFill/>
          <a:ln/>
        </p:spPr>
        <p:txBody>
          <a:bodyPr lIns="90488" tIns="44450" rIns="90488" bIns="44450"/>
          <a:lstStyle/>
          <a:p>
            <a:pPr>
              <a:buFont typeface="Wingdings" pitchFamily="2" charset="2"/>
              <a:buNone/>
            </a:pPr>
            <a:r>
              <a:rPr lang="en-US">
                <a:solidFill>
                  <a:schemeClr val="accent1"/>
                </a:solidFill>
              </a:rPr>
              <a:t>Example:</a:t>
            </a:r>
            <a:r>
              <a:rPr lang="en-US"/>
              <a:t> Risk-Return Trade-off</a:t>
            </a:r>
          </a:p>
          <a:p>
            <a:pPr lvl="1">
              <a:buFontTx/>
              <a:buNone/>
            </a:pPr>
            <a:r>
              <a:rPr lang="en-US"/>
              <a:t>Compare the 2 following companies</a:t>
            </a:r>
          </a:p>
        </p:txBody>
      </p:sp>
      <p:sp>
        <p:nvSpPr>
          <p:cNvPr id="17504" name="Text Box 96"/>
          <p:cNvSpPr txBox="1">
            <a:spLocks noChangeArrowheads="1"/>
          </p:cNvSpPr>
          <p:nvPr/>
        </p:nvSpPr>
        <p:spPr bwMode="auto">
          <a:xfrm>
            <a:off x="6643688" y="5776913"/>
            <a:ext cx="687387" cy="396875"/>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n-US" sz="2000">
                <a:latin typeface="Arial" charset="0"/>
              </a:rPr>
              <a:t>= 4</a:t>
            </a:r>
          </a:p>
        </p:txBody>
      </p:sp>
      <p:grpSp>
        <p:nvGrpSpPr>
          <p:cNvPr id="17507" name="Group 99"/>
          <p:cNvGrpSpPr>
            <a:grpSpLocks/>
          </p:cNvGrpSpPr>
          <p:nvPr/>
        </p:nvGrpSpPr>
        <p:grpSpPr bwMode="auto">
          <a:xfrm>
            <a:off x="3786188" y="5883275"/>
            <a:ext cx="639762" cy="366713"/>
            <a:chOff x="2385" y="3706"/>
            <a:chExt cx="403" cy="231"/>
          </a:xfrm>
        </p:grpSpPr>
        <p:sp>
          <p:nvSpPr>
            <p:cNvPr id="17505" name="Text Box 97"/>
            <p:cNvSpPr txBox="1">
              <a:spLocks noChangeArrowheads="1"/>
            </p:cNvSpPr>
            <p:nvPr/>
          </p:nvSpPr>
          <p:spPr bwMode="auto">
            <a:xfrm>
              <a:off x="2476" y="3706"/>
              <a:ext cx="312" cy="231"/>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n-US">
                  <a:solidFill>
                    <a:schemeClr val="bg2"/>
                  </a:solidFill>
                  <a:latin typeface="Arial" charset="0"/>
                </a:rPr>
                <a:t>4</a:t>
              </a:r>
            </a:p>
          </p:txBody>
        </p:sp>
        <p:sp>
          <p:nvSpPr>
            <p:cNvPr id="17506" name="Rectangle 98"/>
            <p:cNvSpPr>
              <a:spLocks noChangeArrowheads="1"/>
            </p:cNvSpPr>
            <p:nvPr/>
          </p:nvSpPr>
          <p:spPr bwMode="auto">
            <a:xfrm>
              <a:off x="2385" y="3734"/>
              <a:ext cx="352" cy="196"/>
            </a:xfrm>
            <a:prstGeom prst="rect">
              <a:avLst/>
            </a:prstGeom>
            <a:noFill/>
            <a:ln w="19050">
              <a:solidFill>
                <a:srgbClr val="FF0000"/>
              </a:solidFill>
              <a:miter lim="800000"/>
              <a:headEnd type="none" w="sm" len="sm"/>
              <a:tailEnd type="none" w="sm" len="sm"/>
            </a:ln>
            <a:effectLst/>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509"/>
                                        </p:tgtEl>
                                        <p:attrNameLst>
                                          <p:attrName>style.visibility</p:attrName>
                                        </p:attrNameLst>
                                      </p:cBhvr>
                                      <p:to>
                                        <p:strVal val="visible"/>
                                      </p:to>
                                    </p:set>
                                    <p:animEffect transition="in" filter="wipe(up)">
                                      <p:cBhvr>
                                        <p:cTn id="7" dur="500"/>
                                        <p:tgtEl>
                                          <p:spTgt spid="1750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28"/>
                                        </p:tgtEl>
                                        <p:attrNameLst>
                                          <p:attrName>style.visibility</p:attrName>
                                        </p:attrNameLst>
                                      </p:cBhvr>
                                      <p:to>
                                        <p:strVal val="visible"/>
                                      </p:to>
                                    </p:set>
                                    <p:animEffect transition="in" filter="dissolve">
                                      <p:cBhvr>
                                        <p:cTn id="12" dur="500"/>
                                        <p:tgtEl>
                                          <p:spTgt spid="17428"/>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7429"/>
                                        </p:tgtEl>
                                        <p:attrNameLst>
                                          <p:attrName>style.visibility</p:attrName>
                                        </p:attrNameLst>
                                      </p:cBhvr>
                                      <p:to>
                                        <p:strVal val="visible"/>
                                      </p:to>
                                    </p:set>
                                    <p:animEffect transition="in" filter="dissolve">
                                      <p:cBhvr>
                                        <p:cTn id="16" dur="500"/>
                                        <p:tgtEl>
                                          <p:spTgt spid="1742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7511"/>
                                        </p:tgtEl>
                                        <p:attrNameLst>
                                          <p:attrName>style.visibility</p:attrName>
                                        </p:attrNameLst>
                                      </p:cBhvr>
                                      <p:to>
                                        <p:strVal val="visible"/>
                                      </p:to>
                                    </p:set>
                                    <p:animEffect transition="in" filter="wipe(up)">
                                      <p:cBhvr>
                                        <p:cTn id="21" dur="500"/>
                                        <p:tgtEl>
                                          <p:spTgt spid="17511"/>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17504"/>
                                        </p:tgtEl>
                                        <p:attrNameLst>
                                          <p:attrName>style.visibility</p:attrName>
                                        </p:attrNameLst>
                                      </p:cBhvr>
                                      <p:to>
                                        <p:strVal val="visible"/>
                                      </p:to>
                                    </p:set>
                                    <p:animEffect transition="in" filter="fade">
                                      <p:cBhvr>
                                        <p:cTn id="25" dur="500"/>
                                        <p:tgtEl>
                                          <p:spTgt spid="17504"/>
                                        </p:tgtEl>
                                      </p:cBhvr>
                                    </p:animEffect>
                                  </p:childTnLst>
                                </p:cTn>
                              </p:par>
                            </p:childTnLst>
                          </p:cTn>
                        </p:par>
                        <p:par>
                          <p:cTn id="26" fill="hold">
                            <p:stCondLst>
                              <p:cond delay="1000"/>
                            </p:stCondLst>
                            <p:childTnLst>
                              <p:par>
                                <p:cTn id="27" presetID="9" presetClass="entr" presetSubtype="0" fill="hold" nodeType="afterEffect">
                                  <p:stCondLst>
                                    <p:cond delay="0"/>
                                  </p:stCondLst>
                                  <p:childTnLst>
                                    <p:set>
                                      <p:cBhvr>
                                        <p:cTn id="28" dur="1" fill="hold">
                                          <p:stCondLst>
                                            <p:cond delay="0"/>
                                          </p:stCondLst>
                                        </p:cTn>
                                        <p:tgtEl>
                                          <p:spTgt spid="17507"/>
                                        </p:tgtEl>
                                        <p:attrNameLst>
                                          <p:attrName>style.visibility</p:attrName>
                                        </p:attrNameLst>
                                      </p:cBhvr>
                                      <p:to>
                                        <p:strVal val="visible"/>
                                      </p:to>
                                    </p:set>
                                    <p:animEffect transition="in" filter="dissolve">
                                      <p:cBhvr>
                                        <p:cTn id="29" dur="2000"/>
                                        <p:tgtEl>
                                          <p:spTgt spid="17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8" grpId="0" animBg="1"/>
      <p:bldP spid="17429" grpId="0" animBg="1"/>
      <p:bldP spid="17504" grpId="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75D36C67-A012-40C1-BE34-C365132BD639}" type="slidenum">
              <a:rPr lang="en-US"/>
              <a:pPr>
                <a:defRPr/>
              </a:pPr>
              <a:t>80</a:t>
            </a:fld>
            <a:endParaRPr lang="en-US"/>
          </a:p>
        </p:txBody>
      </p:sp>
      <p:sp>
        <p:nvSpPr>
          <p:cNvPr id="16388" name="Rectangle 4"/>
          <p:cNvSpPr>
            <a:spLocks noGrp="1" noChangeArrowheads="1"/>
          </p:cNvSpPr>
          <p:nvPr>
            <p:ph type="title"/>
          </p:nvPr>
        </p:nvSpPr>
        <p:spPr>
          <a:xfrm>
            <a:off x="1066800" y="446088"/>
            <a:ext cx="7543800" cy="1235075"/>
          </a:xfrm>
        </p:spPr>
        <p:txBody>
          <a:bodyPr/>
          <a:lstStyle/>
          <a:p>
            <a:pPr eaLnBrk="1" hangingPunct="1">
              <a:defRPr/>
            </a:pPr>
            <a:r>
              <a:rPr lang="en-US" smtClean="0"/>
              <a:t>Inventory Management</a:t>
            </a:r>
          </a:p>
        </p:txBody>
      </p:sp>
      <p:sp>
        <p:nvSpPr>
          <p:cNvPr id="16389" name="Rectangle 5"/>
          <p:cNvSpPr>
            <a:spLocks noGrp="1" noChangeArrowheads="1"/>
          </p:cNvSpPr>
          <p:nvPr>
            <p:ph type="body" idx="1"/>
          </p:nvPr>
        </p:nvSpPr>
        <p:spPr/>
        <p:txBody>
          <a:bodyPr/>
          <a:lstStyle/>
          <a:p>
            <a:pPr eaLnBrk="1" hangingPunct="1">
              <a:defRPr/>
            </a:pPr>
            <a:r>
              <a:rPr lang="en-US" sz="2800" smtClean="0"/>
              <a:t>Typically, inventory accounts for about four to five percent of a firm's assets.</a:t>
            </a:r>
          </a:p>
          <a:p>
            <a:pPr eaLnBrk="1" hangingPunct="1">
              <a:defRPr/>
            </a:pPr>
            <a:r>
              <a:rPr lang="en-US" sz="2800" smtClean="0"/>
              <a:t>In order to effectively manage the investment in inventory, two problems must be dealt with: how much to order and how often to order.</a:t>
            </a:r>
          </a:p>
          <a:p>
            <a:pPr eaLnBrk="1" hangingPunct="1">
              <a:defRPr/>
            </a:pPr>
            <a:r>
              <a:rPr lang="en-US" sz="2800" smtClean="0"/>
              <a:t>The </a:t>
            </a:r>
            <a:r>
              <a:rPr lang="en-US" sz="2800" smtClean="0">
                <a:solidFill>
                  <a:schemeClr val="accent1"/>
                </a:solidFill>
              </a:rPr>
              <a:t>economic order quantity (EOQ) model</a:t>
            </a:r>
            <a:r>
              <a:rPr lang="en-US" sz="2800" smtClean="0"/>
              <a:t> attempts to determine the order size that will minimize total inventory costs.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wipe(left)">
                                      <p:cBhvr>
                                        <p:cTn id="7" dur="500"/>
                                        <p:tgtEl>
                                          <p:spTgt spid="16389">
                                            <p:txEl>
                                              <p:pRg st="0" end="0"/>
                                            </p:txEl>
                                          </p:spTgt>
                                        </p:tgtEl>
                                      </p:cBhvr>
                                    </p:animEffect>
                                  </p:childTnLst>
                                  <p:subTnLst>
                                    <p:animClr>
                                      <p:cBhvr override="childStyle">
                                        <p:cTn dur="1" fill="hold" display="0" masterRel="nextClick" afterEffect="1"/>
                                        <p:tgtEl>
                                          <p:spTgt spid="16389">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wipe(left)">
                                      <p:cBhvr>
                                        <p:cTn id="12" dur="500"/>
                                        <p:tgtEl>
                                          <p:spTgt spid="16389">
                                            <p:txEl>
                                              <p:pRg st="1" end="1"/>
                                            </p:txEl>
                                          </p:spTgt>
                                        </p:tgtEl>
                                      </p:cBhvr>
                                    </p:animEffect>
                                  </p:childTnLst>
                                  <p:subTnLst>
                                    <p:animClr>
                                      <p:cBhvr override="childStyle">
                                        <p:cTn dur="1" fill="hold" display="0" masterRel="nextClick" afterEffect="1"/>
                                        <p:tgtEl>
                                          <p:spTgt spid="16389">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9">
                                            <p:txEl>
                                              <p:pRg st="2" end="2"/>
                                            </p:txEl>
                                          </p:spTgt>
                                        </p:tgtEl>
                                        <p:attrNameLst>
                                          <p:attrName>style.visibility</p:attrName>
                                        </p:attrNameLst>
                                      </p:cBhvr>
                                      <p:to>
                                        <p:strVal val="visible"/>
                                      </p:to>
                                    </p:set>
                                    <p:animEffect transition="in" filter="wipe(left)">
                                      <p:cBhvr>
                                        <p:cTn id="17" dur="500"/>
                                        <p:tgtEl>
                                          <p:spTgt spid="16389">
                                            <p:txEl>
                                              <p:pRg st="2" end="2"/>
                                            </p:txEl>
                                          </p:spTgt>
                                        </p:tgtEl>
                                      </p:cBhvr>
                                    </p:animEffect>
                                  </p:childTnLst>
                                  <p:subTnLst>
                                    <p:animClr>
                                      <p:cBhvr override="childStyle">
                                        <p:cTn dur="1" fill="hold" display="0" masterRel="nextClick" afterEffect="1"/>
                                        <p:tgtEl>
                                          <p:spTgt spid="16389">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pPr>
              <a:defRPr/>
            </a:pPr>
            <a:fld id="{3692B3CE-1621-42C9-AC3D-550936B39192}" type="slidenum">
              <a:rPr lang="en-US"/>
              <a:pPr>
                <a:defRPr/>
              </a:pPr>
              <a:t>81</a:t>
            </a:fld>
            <a:endParaRPr lang="en-US"/>
          </a:p>
        </p:txBody>
      </p:sp>
      <p:sp>
        <p:nvSpPr>
          <p:cNvPr id="17426" name="Rectangle 18"/>
          <p:cNvSpPr>
            <a:spLocks noGrp="1" noChangeArrowheads="1"/>
          </p:cNvSpPr>
          <p:nvPr>
            <p:ph type="title"/>
          </p:nvPr>
        </p:nvSpPr>
        <p:spPr>
          <a:xfrm>
            <a:off x="1066800" y="849313"/>
            <a:ext cx="7543800" cy="887412"/>
          </a:xfrm>
        </p:spPr>
        <p:txBody>
          <a:bodyPr/>
          <a:lstStyle/>
          <a:p>
            <a:pPr eaLnBrk="1" hangingPunct="1">
              <a:defRPr/>
            </a:pPr>
            <a:r>
              <a:rPr lang="en-US" smtClean="0"/>
              <a:t>Inventory Management</a:t>
            </a:r>
          </a:p>
        </p:txBody>
      </p:sp>
      <p:sp>
        <p:nvSpPr>
          <p:cNvPr id="17427" name="Rectangle 19"/>
          <p:cNvSpPr>
            <a:spLocks noGrp="1" noChangeArrowheads="1"/>
          </p:cNvSpPr>
          <p:nvPr>
            <p:ph type="body" idx="1"/>
          </p:nvPr>
        </p:nvSpPr>
        <p:spPr/>
        <p:txBody>
          <a:bodyPr/>
          <a:lstStyle/>
          <a:p>
            <a:pPr eaLnBrk="1" hangingPunct="1">
              <a:defRPr/>
            </a:pPr>
            <a:r>
              <a:rPr lang="en-US" smtClean="0"/>
              <a:t>Determining Optimal Inventory</a:t>
            </a:r>
          </a:p>
          <a:p>
            <a:pPr lvl="1" eaLnBrk="1" hangingPunct="1">
              <a:defRPr/>
            </a:pPr>
            <a:r>
              <a:rPr lang="en-US" smtClean="0"/>
              <a:t>Economic Order Quantity (EOQ)</a:t>
            </a:r>
          </a:p>
        </p:txBody>
      </p:sp>
      <p:grpSp>
        <p:nvGrpSpPr>
          <p:cNvPr id="2" name="Group 16"/>
          <p:cNvGrpSpPr>
            <a:grpSpLocks/>
          </p:cNvGrpSpPr>
          <p:nvPr/>
        </p:nvGrpSpPr>
        <p:grpSpPr bwMode="auto">
          <a:xfrm>
            <a:off x="1612900" y="3657600"/>
            <a:ext cx="5916613" cy="1462088"/>
            <a:chOff x="1016" y="2304"/>
            <a:chExt cx="3727" cy="921"/>
          </a:xfrm>
        </p:grpSpPr>
        <p:grpSp>
          <p:nvGrpSpPr>
            <p:cNvPr id="4" name="Group 7"/>
            <p:cNvGrpSpPr>
              <a:grpSpLocks/>
            </p:cNvGrpSpPr>
            <p:nvPr/>
          </p:nvGrpSpPr>
          <p:grpSpPr bwMode="auto">
            <a:xfrm>
              <a:off x="1016" y="2304"/>
              <a:ext cx="3727" cy="921"/>
              <a:chOff x="666" y="1854"/>
              <a:chExt cx="3727" cy="987"/>
            </a:xfrm>
          </p:grpSpPr>
          <p:sp>
            <p:nvSpPr>
              <p:cNvPr id="17423" name="Rectangle 4"/>
              <p:cNvSpPr>
                <a:spLocks noChangeArrowheads="1"/>
              </p:cNvSpPr>
              <p:nvPr/>
            </p:nvSpPr>
            <p:spPr bwMode="auto">
              <a:xfrm>
                <a:off x="666" y="1863"/>
                <a:ext cx="3727" cy="978"/>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7424" name="Line 5"/>
              <p:cNvSpPr>
                <a:spLocks noChangeShapeType="1"/>
              </p:cNvSpPr>
              <p:nvPr/>
            </p:nvSpPr>
            <p:spPr bwMode="auto">
              <a:xfrm>
                <a:off x="695" y="2832"/>
                <a:ext cx="3679" cy="0"/>
              </a:xfrm>
              <a:prstGeom prst="line">
                <a:avLst/>
              </a:prstGeom>
              <a:noFill/>
              <a:ln w="76200">
                <a:noFill/>
                <a:round/>
                <a:headEnd/>
                <a:tailEnd/>
              </a:ln>
            </p:spPr>
            <p:txBody>
              <a:bodyPr wrap="none" anchor="ctr"/>
              <a:lstStyle/>
              <a:p>
                <a:endParaRPr lang="en-US"/>
              </a:p>
            </p:txBody>
          </p:sp>
          <p:sp>
            <p:nvSpPr>
              <p:cNvPr id="17425" name="Line 6"/>
              <p:cNvSpPr>
                <a:spLocks noChangeShapeType="1"/>
              </p:cNvSpPr>
              <p:nvPr/>
            </p:nvSpPr>
            <p:spPr bwMode="auto">
              <a:xfrm>
                <a:off x="695" y="1854"/>
                <a:ext cx="3679" cy="0"/>
              </a:xfrm>
              <a:prstGeom prst="line">
                <a:avLst/>
              </a:prstGeom>
              <a:noFill/>
              <a:ln w="76200">
                <a:noFill/>
                <a:round/>
                <a:headEnd/>
                <a:tailEnd/>
              </a:ln>
            </p:spPr>
            <p:txBody>
              <a:bodyPr wrap="none" anchor="ctr"/>
              <a:lstStyle/>
              <a:p>
                <a:endParaRPr lang="en-US"/>
              </a:p>
            </p:txBody>
          </p:sp>
        </p:grpSp>
        <p:grpSp>
          <p:nvGrpSpPr>
            <p:cNvPr id="5" name="Group 14"/>
            <p:cNvGrpSpPr>
              <a:grpSpLocks/>
            </p:cNvGrpSpPr>
            <p:nvPr/>
          </p:nvGrpSpPr>
          <p:grpSpPr bwMode="auto">
            <a:xfrm>
              <a:off x="1127" y="2373"/>
              <a:ext cx="1187" cy="746"/>
              <a:chOff x="777" y="1989"/>
              <a:chExt cx="1187" cy="746"/>
            </a:xfrm>
          </p:grpSpPr>
          <p:sp>
            <p:nvSpPr>
              <p:cNvPr id="3" name="Rectangle 8"/>
              <p:cNvSpPr>
                <a:spLocks noChangeArrowheads="1"/>
              </p:cNvSpPr>
              <p:nvPr/>
            </p:nvSpPr>
            <p:spPr bwMode="auto">
              <a:xfrm>
                <a:off x="777" y="1989"/>
                <a:ext cx="978" cy="74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Total</a:t>
                </a:r>
              </a:p>
              <a:p>
                <a:pPr algn="ctr"/>
                <a:r>
                  <a:rPr lang="en-US" sz="2400" b="1">
                    <a:solidFill>
                      <a:srgbClr val="000000"/>
                    </a:solidFill>
                    <a:latin typeface="Arial" charset="0"/>
                  </a:rPr>
                  <a:t>Inventory</a:t>
                </a:r>
              </a:p>
              <a:p>
                <a:pPr algn="ctr"/>
                <a:r>
                  <a:rPr lang="en-US" sz="2400" b="1">
                    <a:solidFill>
                      <a:srgbClr val="000000"/>
                    </a:solidFill>
                    <a:latin typeface="Arial" charset="0"/>
                  </a:rPr>
                  <a:t>Costs</a:t>
                </a:r>
              </a:p>
            </p:txBody>
          </p:sp>
          <p:sp>
            <p:nvSpPr>
              <p:cNvPr id="17422" name="Rectangle 11"/>
              <p:cNvSpPr>
                <a:spLocks noChangeArrowheads="1"/>
              </p:cNvSpPr>
              <p:nvPr/>
            </p:nvSpPr>
            <p:spPr bwMode="auto">
              <a:xfrm>
                <a:off x="1738" y="2219"/>
                <a:ext cx="226" cy="28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a:t>
                </a:r>
              </a:p>
            </p:txBody>
          </p:sp>
        </p:grpSp>
        <p:grpSp>
          <p:nvGrpSpPr>
            <p:cNvPr id="6" name="Group 15"/>
            <p:cNvGrpSpPr>
              <a:grpSpLocks/>
            </p:cNvGrpSpPr>
            <p:nvPr/>
          </p:nvGrpSpPr>
          <p:grpSpPr bwMode="auto">
            <a:xfrm>
              <a:off x="2364" y="2373"/>
              <a:ext cx="2181" cy="746"/>
              <a:chOff x="2014" y="1989"/>
              <a:chExt cx="2181" cy="746"/>
            </a:xfrm>
          </p:grpSpPr>
          <p:sp>
            <p:nvSpPr>
              <p:cNvPr id="17418" name="Rectangle 9"/>
              <p:cNvSpPr>
                <a:spLocks noChangeArrowheads="1"/>
              </p:cNvSpPr>
              <p:nvPr/>
            </p:nvSpPr>
            <p:spPr bwMode="auto">
              <a:xfrm>
                <a:off x="2014" y="1989"/>
                <a:ext cx="904" cy="74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Total</a:t>
                </a:r>
              </a:p>
              <a:p>
                <a:pPr algn="ctr"/>
                <a:r>
                  <a:rPr lang="en-US" sz="2400" b="1">
                    <a:solidFill>
                      <a:srgbClr val="000000"/>
                    </a:solidFill>
                    <a:latin typeface="Arial" charset="0"/>
                  </a:rPr>
                  <a:t>Carrying</a:t>
                </a:r>
              </a:p>
              <a:p>
                <a:pPr algn="ctr"/>
                <a:r>
                  <a:rPr lang="en-US" sz="2400" b="1">
                    <a:solidFill>
                      <a:srgbClr val="000000"/>
                    </a:solidFill>
                    <a:latin typeface="Arial" charset="0"/>
                  </a:rPr>
                  <a:t>Costs</a:t>
                </a:r>
              </a:p>
            </p:txBody>
          </p:sp>
          <p:sp>
            <p:nvSpPr>
              <p:cNvPr id="17419" name="Rectangle 10"/>
              <p:cNvSpPr>
                <a:spLocks noChangeArrowheads="1"/>
              </p:cNvSpPr>
              <p:nvPr/>
            </p:nvSpPr>
            <p:spPr bwMode="auto">
              <a:xfrm>
                <a:off x="3271" y="1989"/>
                <a:ext cx="924" cy="74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Total</a:t>
                </a:r>
              </a:p>
              <a:p>
                <a:pPr algn="ctr"/>
                <a:r>
                  <a:rPr lang="en-US" sz="2400" b="1">
                    <a:solidFill>
                      <a:srgbClr val="000000"/>
                    </a:solidFill>
                    <a:latin typeface="Arial" charset="0"/>
                  </a:rPr>
                  <a:t>Ordering</a:t>
                </a:r>
              </a:p>
              <a:p>
                <a:pPr algn="ctr"/>
                <a:r>
                  <a:rPr lang="en-US" sz="2400" b="1">
                    <a:solidFill>
                      <a:srgbClr val="000000"/>
                    </a:solidFill>
                    <a:latin typeface="Arial" charset="0"/>
                  </a:rPr>
                  <a:t>Costs</a:t>
                </a:r>
              </a:p>
            </p:txBody>
          </p:sp>
          <p:sp>
            <p:nvSpPr>
              <p:cNvPr id="17420" name="Rectangle 12"/>
              <p:cNvSpPr>
                <a:spLocks noChangeArrowheads="1"/>
              </p:cNvSpPr>
              <p:nvPr/>
            </p:nvSpPr>
            <p:spPr bwMode="auto">
              <a:xfrm>
                <a:off x="2923" y="2219"/>
                <a:ext cx="226" cy="28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a:t>
                </a:r>
              </a:p>
            </p:txBody>
          </p:sp>
        </p:grpSp>
      </p:grpSp>
      <p:sp>
        <p:nvSpPr>
          <p:cNvPr id="17421" name="Text Box 13"/>
          <p:cNvSpPr txBox="1">
            <a:spLocks noChangeArrowheads="1"/>
          </p:cNvSpPr>
          <p:nvPr/>
        </p:nvSpPr>
        <p:spPr bwMode="auto">
          <a:xfrm>
            <a:off x="3321050" y="5715000"/>
            <a:ext cx="2501900" cy="366713"/>
          </a:xfrm>
          <a:prstGeom prst="rect">
            <a:avLst/>
          </a:prstGeom>
          <a:noFill/>
          <a:ln w="12700">
            <a:noFill/>
            <a:miter lim="800000"/>
            <a:headEnd/>
            <a:tailEnd/>
          </a:ln>
        </p:spPr>
        <p:txBody>
          <a:bodyPr wrap="none">
            <a:spAutoFit/>
          </a:bodyPr>
          <a:lstStyle/>
          <a:p>
            <a:pPr eaLnBrk="1" hangingPunct="1"/>
            <a:r>
              <a:rPr lang="en-US" b="1">
                <a:latin typeface="Times New Roman" pitchFamily="18" charset="0"/>
                <a:hlinkClick r:id="rId3"/>
              </a:rPr>
              <a:t>Link to Bloomberg.com</a:t>
            </a:r>
            <a:endParaRPr lang="en-US" b="1">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27">
                                            <p:txEl>
                                              <p:pRg st="0" end="0"/>
                                            </p:txEl>
                                          </p:spTgt>
                                        </p:tgtEl>
                                        <p:attrNameLst>
                                          <p:attrName>style.visibility</p:attrName>
                                        </p:attrNameLst>
                                      </p:cBhvr>
                                      <p:to>
                                        <p:strVal val="visible"/>
                                      </p:to>
                                    </p:set>
                                    <p:animEffect transition="in" filter="wipe(left)">
                                      <p:cBhvr>
                                        <p:cTn id="7" dur="500"/>
                                        <p:tgtEl>
                                          <p:spTgt spid="17427">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7427">
                                            <p:txEl>
                                              <p:pRg st="1" end="1"/>
                                            </p:txEl>
                                          </p:spTgt>
                                        </p:tgtEl>
                                        <p:attrNameLst>
                                          <p:attrName>style.visibility</p:attrName>
                                        </p:attrNameLst>
                                      </p:cBhvr>
                                      <p:to>
                                        <p:strVal val="visible"/>
                                      </p:to>
                                    </p:set>
                                    <p:animEffect transition="in" filter="wipe(left)">
                                      <p:cBhvr>
                                        <p:cTn id="11" dur="500"/>
                                        <p:tgtEl>
                                          <p:spTgt spid="17427">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3"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strips(upRight)">
                                      <p:cBhvr>
                                        <p:cTn id="16" dur="500"/>
                                        <p:tgtEl>
                                          <p:spTgt spid="2"/>
                                        </p:tgtEl>
                                      </p:cBhvr>
                                    </p:animEffec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499"/>
                                          </p:stCondLst>
                                        </p:cTn>
                                        <p:tgtEl>
                                          <p:spTgt spid="174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7" grpId="0" build="p" autoUpdateAnimBg="0" advAuto="0"/>
      <p:bldP spid="17421"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07035CF7-23C8-4E64-B608-106EA18AE1D3}" type="slidenum">
              <a:rPr lang="en-US"/>
              <a:pPr>
                <a:defRPr/>
              </a:pPr>
              <a:t>82</a:t>
            </a:fld>
            <a:endParaRPr lang="en-US"/>
          </a:p>
        </p:txBody>
      </p:sp>
      <p:sp>
        <p:nvSpPr>
          <p:cNvPr id="18435" name="Freeform 3"/>
          <p:cNvSpPr>
            <a:spLocks/>
          </p:cNvSpPr>
          <p:nvPr/>
        </p:nvSpPr>
        <p:spPr bwMode="auto">
          <a:xfrm>
            <a:off x="1909763" y="3341688"/>
            <a:ext cx="3906837" cy="2570162"/>
          </a:xfrm>
          <a:custGeom>
            <a:avLst/>
            <a:gdLst>
              <a:gd name="T0" fmla="*/ 0 w 2461"/>
              <a:gd name="T1" fmla="*/ 1587 h 1619"/>
              <a:gd name="T2" fmla="*/ 1277937 w 2461"/>
              <a:gd name="T3" fmla="*/ 2568575 h 1619"/>
              <a:gd name="T4" fmla="*/ 1276350 w 2461"/>
              <a:gd name="T5" fmla="*/ 1587 h 1619"/>
              <a:gd name="T6" fmla="*/ 2600324 w 2461"/>
              <a:gd name="T7" fmla="*/ 2568575 h 1619"/>
              <a:gd name="T8" fmla="*/ 2601912 w 2461"/>
              <a:gd name="T9" fmla="*/ 0 h 1619"/>
              <a:gd name="T10" fmla="*/ 3905250 w 2461"/>
              <a:gd name="T11" fmla="*/ 2559050 h 1619"/>
              <a:gd name="T12" fmla="*/ 3902075 w 2461"/>
              <a:gd name="T13" fmla="*/ 1587 h 1619"/>
              <a:gd name="T14" fmla="*/ 0 60000 65536"/>
              <a:gd name="T15" fmla="*/ 0 60000 65536"/>
              <a:gd name="T16" fmla="*/ 0 60000 65536"/>
              <a:gd name="T17" fmla="*/ 0 60000 65536"/>
              <a:gd name="T18" fmla="*/ 0 60000 65536"/>
              <a:gd name="T19" fmla="*/ 0 60000 65536"/>
              <a:gd name="T20" fmla="*/ 0 60000 65536"/>
              <a:gd name="T21" fmla="*/ 0 w 2461"/>
              <a:gd name="T22" fmla="*/ 0 h 1619"/>
              <a:gd name="T23" fmla="*/ 2461 w 2461"/>
              <a:gd name="T24" fmla="*/ 1619 h 16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61" h="1619">
                <a:moveTo>
                  <a:pt x="0" y="1"/>
                </a:moveTo>
                <a:lnTo>
                  <a:pt x="805" y="1618"/>
                </a:lnTo>
                <a:lnTo>
                  <a:pt x="804" y="1"/>
                </a:lnTo>
                <a:lnTo>
                  <a:pt x="1638" y="1618"/>
                </a:lnTo>
                <a:lnTo>
                  <a:pt x="1639" y="0"/>
                </a:lnTo>
                <a:lnTo>
                  <a:pt x="2460" y="1612"/>
                </a:lnTo>
                <a:lnTo>
                  <a:pt x="2458" y="1"/>
                </a:lnTo>
              </a:path>
            </a:pathLst>
          </a:custGeom>
          <a:noFill/>
          <a:ln w="50800" cap="rnd">
            <a:solidFill>
              <a:schemeClr val="tx2"/>
            </a:solidFill>
            <a:round/>
            <a:headEnd/>
            <a:tailEnd/>
          </a:ln>
        </p:spPr>
        <p:txBody>
          <a:bodyPr/>
          <a:lstStyle/>
          <a:p>
            <a:endParaRPr lang="en-US"/>
          </a:p>
        </p:txBody>
      </p:sp>
      <p:sp>
        <p:nvSpPr>
          <p:cNvPr id="18436" name="Rectangle 4"/>
          <p:cNvSpPr>
            <a:spLocks noChangeArrowheads="1"/>
          </p:cNvSpPr>
          <p:nvPr/>
        </p:nvSpPr>
        <p:spPr bwMode="auto">
          <a:xfrm>
            <a:off x="6186488" y="5600700"/>
            <a:ext cx="773112" cy="393700"/>
          </a:xfrm>
          <a:prstGeom prst="rect">
            <a:avLst/>
          </a:prstGeom>
          <a:noFill/>
          <a:ln w="12700">
            <a:noFill/>
            <a:miter lim="800000"/>
            <a:headEnd/>
            <a:tailEnd/>
          </a:ln>
          <a:effectLst/>
        </p:spPr>
        <p:txBody>
          <a:bodyPr wrap="none" lIns="90488" tIns="44450" rIns="90488" bIns="44450">
            <a:spAutoFit/>
          </a:bodyPr>
          <a:lstStyle/>
          <a:p>
            <a:pPr>
              <a:defRPr/>
            </a:pPr>
            <a:r>
              <a:rPr lang="en-US" sz="2000" b="1">
                <a:solidFill>
                  <a:srgbClr val="FFFF00"/>
                </a:solidFill>
                <a:effectLst>
                  <a:outerShdw blurRad="38100" dist="38100" dir="2700000" algn="tl">
                    <a:srgbClr val="000000"/>
                  </a:outerShdw>
                </a:effectLst>
                <a:latin typeface="Arial" charset="0"/>
              </a:rPr>
              <a:t>Time</a:t>
            </a:r>
          </a:p>
        </p:txBody>
      </p:sp>
      <p:sp>
        <p:nvSpPr>
          <p:cNvPr id="18437" name="Rectangle 5"/>
          <p:cNvSpPr>
            <a:spLocks noChangeArrowheads="1"/>
          </p:cNvSpPr>
          <p:nvPr/>
        </p:nvSpPr>
        <p:spPr bwMode="auto">
          <a:xfrm>
            <a:off x="239713" y="3489325"/>
            <a:ext cx="1125537" cy="1003300"/>
          </a:xfrm>
          <a:prstGeom prst="rect">
            <a:avLst/>
          </a:prstGeom>
          <a:noFill/>
          <a:ln w="12700">
            <a:noFill/>
            <a:miter lim="800000"/>
            <a:headEnd/>
            <a:tailEnd/>
          </a:ln>
        </p:spPr>
        <p:txBody>
          <a:bodyPr wrap="none" lIns="90488" tIns="44450" rIns="90488" bIns="44450">
            <a:spAutoFit/>
          </a:bodyPr>
          <a:lstStyle/>
          <a:p>
            <a:pPr algn="ctr"/>
            <a:r>
              <a:rPr lang="en-US" sz="2000">
                <a:latin typeface="Arial" charset="0"/>
              </a:rPr>
              <a:t>Order</a:t>
            </a:r>
          </a:p>
          <a:p>
            <a:pPr algn="ctr"/>
            <a:r>
              <a:rPr lang="en-US" sz="2000">
                <a:latin typeface="Arial" charset="0"/>
              </a:rPr>
              <a:t>Quantity</a:t>
            </a:r>
          </a:p>
          <a:p>
            <a:pPr algn="ctr"/>
            <a:r>
              <a:rPr lang="en-US" sz="2000">
                <a:latin typeface="Arial" charset="0"/>
              </a:rPr>
              <a:t>Q</a:t>
            </a:r>
          </a:p>
        </p:txBody>
      </p:sp>
      <p:sp>
        <p:nvSpPr>
          <p:cNvPr id="18438" name="Rectangle 6"/>
          <p:cNvSpPr>
            <a:spLocks noChangeArrowheads="1"/>
          </p:cNvSpPr>
          <p:nvPr/>
        </p:nvSpPr>
        <p:spPr bwMode="auto">
          <a:xfrm>
            <a:off x="425450" y="2185988"/>
            <a:ext cx="1323975" cy="1003300"/>
          </a:xfrm>
          <a:prstGeom prst="rect">
            <a:avLst/>
          </a:prstGeom>
          <a:noFill/>
          <a:ln w="12700">
            <a:noFill/>
            <a:miter lim="800000"/>
            <a:headEnd/>
            <a:tailEnd/>
          </a:ln>
          <a:effectLst/>
        </p:spPr>
        <p:txBody>
          <a:bodyPr wrap="none" lIns="90488" tIns="44450" rIns="90488" bIns="44450">
            <a:spAutoFit/>
          </a:bodyPr>
          <a:lstStyle/>
          <a:p>
            <a:pPr algn="r">
              <a:defRPr/>
            </a:pPr>
            <a:r>
              <a:rPr lang="en-US" sz="2000" b="1">
                <a:solidFill>
                  <a:srgbClr val="FFFF00"/>
                </a:solidFill>
                <a:effectLst>
                  <a:outerShdw blurRad="38100" dist="38100" dir="2700000" algn="tl">
                    <a:srgbClr val="000000"/>
                  </a:outerShdw>
                </a:effectLst>
                <a:latin typeface="Arial" charset="0"/>
              </a:rPr>
              <a:t>Inventory</a:t>
            </a:r>
          </a:p>
          <a:p>
            <a:pPr algn="r">
              <a:defRPr/>
            </a:pPr>
            <a:r>
              <a:rPr lang="en-US" sz="2000" b="1">
                <a:solidFill>
                  <a:srgbClr val="FFFF00"/>
                </a:solidFill>
                <a:effectLst>
                  <a:outerShdw blurRad="38100" dist="38100" dir="2700000" algn="tl">
                    <a:srgbClr val="000000"/>
                  </a:outerShdw>
                </a:effectLst>
                <a:latin typeface="Arial" charset="0"/>
              </a:rPr>
              <a:t>Level</a:t>
            </a:r>
          </a:p>
          <a:p>
            <a:pPr algn="r">
              <a:defRPr/>
            </a:pPr>
            <a:r>
              <a:rPr lang="en-US" sz="2000" b="1">
                <a:solidFill>
                  <a:srgbClr val="FFFF00"/>
                </a:solidFill>
                <a:effectLst>
                  <a:outerShdw blurRad="38100" dist="38100" dir="2700000" algn="tl">
                    <a:srgbClr val="000000"/>
                  </a:outerShdw>
                </a:effectLst>
                <a:latin typeface="Arial" charset="0"/>
              </a:rPr>
              <a:t>(units)</a:t>
            </a:r>
          </a:p>
        </p:txBody>
      </p:sp>
      <p:sp>
        <p:nvSpPr>
          <p:cNvPr id="18441" name="Rectangle 9"/>
          <p:cNvSpPr>
            <a:spLocks noGrp="1" noChangeArrowheads="1"/>
          </p:cNvSpPr>
          <p:nvPr>
            <p:ph type="title"/>
          </p:nvPr>
        </p:nvSpPr>
        <p:spPr>
          <a:xfrm>
            <a:off x="1057275" y="304800"/>
            <a:ext cx="7793038" cy="1431925"/>
          </a:xfrm>
        </p:spPr>
        <p:txBody>
          <a:bodyPr/>
          <a:lstStyle/>
          <a:p>
            <a:pPr eaLnBrk="1" hangingPunct="1">
              <a:defRPr/>
            </a:pPr>
            <a:r>
              <a:rPr lang="en-US" sz="3200" smtClean="0"/>
              <a:t>The EOQ Model assumes the firm orders a fixed amount Q at equal intervals.</a:t>
            </a:r>
          </a:p>
        </p:txBody>
      </p:sp>
      <p:sp>
        <p:nvSpPr>
          <p:cNvPr id="18440" name="Freeform 2"/>
          <p:cNvSpPr>
            <a:spLocks/>
          </p:cNvSpPr>
          <p:nvPr/>
        </p:nvSpPr>
        <p:spPr bwMode="auto">
          <a:xfrm>
            <a:off x="1909763" y="2111375"/>
            <a:ext cx="4275137" cy="3800475"/>
          </a:xfrm>
          <a:custGeom>
            <a:avLst/>
            <a:gdLst>
              <a:gd name="T0" fmla="*/ 0 w 2693"/>
              <a:gd name="T1" fmla="*/ 0 h 2182"/>
              <a:gd name="T2" fmla="*/ 0 w 2693"/>
              <a:gd name="T3" fmla="*/ 3798733 h 2182"/>
              <a:gd name="T4" fmla="*/ 4273550 w 2693"/>
              <a:gd name="T5" fmla="*/ 3798733 h 2182"/>
              <a:gd name="T6" fmla="*/ 0 60000 65536"/>
              <a:gd name="T7" fmla="*/ 0 60000 65536"/>
              <a:gd name="T8" fmla="*/ 0 60000 65536"/>
              <a:gd name="T9" fmla="*/ 0 w 2693"/>
              <a:gd name="T10" fmla="*/ 0 h 2182"/>
              <a:gd name="T11" fmla="*/ 2693 w 2693"/>
              <a:gd name="T12" fmla="*/ 2182 h 2182"/>
            </a:gdLst>
            <a:ahLst/>
            <a:cxnLst>
              <a:cxn ang="T6">
                <a:pos x="T0" y="T1"/>
              </a:cxn>
              <a:cxn ang="T7">
                <a:pos x="T2" y="T3"/>
              </a:cxn>
              <a:cxn ang="T8">
                <a:pos x="T4" y="T5"/>
              </a:cxn>
            </a:cxnLst>
            <a:rect l="T9" t="T10" r="T11" b="T12"/>
            <a:pathLst>
              <a:path w="2693" h="2182">
                <a:moveTo>
                  <a:pt x="0" y="0"/>
                </a:moveTo>
                <a:lnTo>
                  <a:pt x="0" y="2181"/>
                </a:lnTo>
                <a:lnTo>
                  <a:pt x="2692" y="2181"/>
                </a:lnTo>
              </a:path>
            </a:pathLst>
          </a:custGeom>
          <a:noFill/>
          <a:ln w="50800" cap="rnd">
            <a:solidFill>
              <a:schemeClr val="tx1"/>
            </a:solidFill>
            <a:round/>
            <a:headEnd/>
            <a:tailEnd/>
          </a:ln>
        </p:spPr>
        <p:txBody>
          <a:bodyPr/>
          <a:lstStyle/>
          <a:p>
            <a:endParaRPr lang="en-US"/>
          </a:p>
        </p:txBody>
      </p:sp>
      <p:sp>
        <p:nvSpPr>
          <p:cNvPr id="18443" name="AutoShape 11"/>
          <p:cNvSpPr>
            <a:spLocks noChangeArrowheads="1"/>
          </p:cNvSpPr>
          <p:nvPr/>
        </p:nvSpPr>
        <p:spPr bwMode="auto">
          <a:xfrm rot="3385644">
            <a:off x="1319213" y="3182938"/>
            <a:ext cx="439737" cy="769937"/>
          </a:xfrm>
          <a:prstGeom prst="upArrow">
            <a:avLst>
              <a:gd name="adj1" fmla="val 50000"/>
              <a:gd name="adj2" fmla="val 43773"/>
            </a:avLst>
          </a:prstGeom>
          <a:gradFill rotWithShape="0">
            <a:gsLst>
              <a:gs pos="0">
                <a:srgbClr val="000000"/>
              </a:gs>
              <a:gs pos="100000">
                <a:srgbClr val="FF0000"/>
              </a:gs>
            </a:gsLst>
            <a:lin ang="5400000" scaled="1"/>
          </a:gradFill>
          <a:ln w="12700">
            <a:no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wipe(left)">
                                      <p:cBhvr>
                                        <p:cTn id="7" dur="500"/>
                                        <p:tgtEl>
                                          <p:spTgt spid="1843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8437"/>
                                        </p:tgtEl>
                                        <p:attrNameLst>
                                          <p:attrName>style.visibility</p:attrName>
                                        </p:attrNameLst>
                                      </p:cBhvr>
                                      <p:to>
                                        <p:strVal val="visible"/>
                                      </p:to>
                                    </p:set>
                                    <p:animEffect transition="in" filter="dissolve">
                                      <p:cBhvr>
                                        <p:cTn id="11" dur="500"/>
                                        <p:tgtEl>
                                          <p:spTgt spid="1843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8443"/>
                                        </p:tgtEl>
                                        <p:attrNameLst>
                                          <p:attrName>style.visibility</p:attrName>
                                        </p:attrNameLst>
                                      </p:cBhvr>
                                      <p:to>
                                        <p:strVal val="visible"/>
                                      </p:to>
                                    </p:set>
                                    <p:animEffect transition="in" filter="wipe(left)">
                                      <p:cBhvr>
                                        <p:cTn id="15" dur="500"/>
                                        <p:tgtEl>
                                          <p:spTgt spid="18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8437" grpId="0" autoUpdateAnimBg="0"/>
      <p:bldP spid="1844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pPr>
              <a:defRPr/>
            </a:pPr>
            <a:fld id="{D307E26F-6B2F-49E3-B0AB-C7349E8AFCAE}" type="slidenum">
              <a:rPr lang="en-US"/>
              <a:pPr>
                <a:defRPr/>
              </a:pPr>
              <a:t>83</a:t>
            </a:fld>
            <a:endParaRPr lang="en-US"/>
          </a:p>
        </p:txBody>
      </p:sp>
      <p:grpSp>
        <p:nvGrpSpPr>
          <p:cNvPr id="4" name="Group 26"/>
          <p:cNvGrpSpPr>
            <a:grpSpLocks/>
          </p:cNvGrpSpPr>
          <p:nvPr/>
        </p:nvGrpSpPr>
        <p:grpSpPr bwMode="auto">
          <a:xfrm>
            <a:off x="414338" y="2033588"/>
            <a:ext cx="6697662" cy="4341812"/>
            <a:chOff x="165" y="1041"/>
            <a:chExt cx="4219" cy="2735"/>
          </a:xfrm>
        </p:grpSpPr>
        <p:sp>
          <p:nvSpPr>
            <p:cNvPr id="19467" name="Freeform 20"/>
            <p:cNvSpPr>
              <a:spLocks/>
            </p:cNvSpPr>
            <p:nvPr/>
          </p:nvSpPr>
          <p:spPr bwMode="auto">
            <a:xfrm>
              <a:off x="1203" y="1886"/>
              <a:ext cx="2461" cy="1619"/>
            </a:xfrm>
            <a:custGeom>
              <a:avLst/>
              <a:gdLst>
                <a:gd name="T0" fmla="*/ 0 w 2461"/>
                <a:gd name="T1" fmla="*/ 1 h 1619"/>
                <a:gd name="T2" fmla="*/ 805 w 2461"/>
                <a:gd name="T3" fmla="*/ 1618 h 1619"/>
                <a:gd name="T4" fmla="*/ 804 w 2461"/>
                <a:gd name="T5" fmla="*/ 1 h 1619"/>
                <a:gd name="T6" fmla="*/ 1638 w 2461"/>
                <a:gd name="T7" fmla="*/ 1618 h 1619"/>
                <a:gd name="T8" fmla="*/ 1639 w 2461"/>
                <a:gd name="T9" fmla="*/ 0 h 1619"/>
                <a:gd name="T10" fmla="*/ 2460 w 2461"/>
                <a:gd name="T11" fmla="*/ 1612 h 1619"/>
                <a:gd name="T12" fmla="*/ 2458 w 2461"/>
                <a:gd name="T13" fmla="*/ 1 h 1619"/>
                <a:gd name="T14" fmla="*/ 0 60000 65536"/>
                <a:gd name="T15" fmla="*/ 0 60000 65536"/>
                <a:gd name="T16" fmla="*/ 0 60000 65536"/>
                <a:gd name="T17" fmla="*/ 0 60000 65536"/>
                <a:gd name="T18" fmla="*/ 0 60000 65536"/>
                <a:gd name="T19" fmla="*/ 0 60000 65536"/>
                <a:gd name="T20" fmla="*/ 0 60000 65536"/>
                <a:gd name="T21" fmla="*/ 0 w 2461"/>
                <a:gd name="T22" fmla="*/ 0 h 1619"/>
                <a:gd name="T23" fmla="*/ 2461 w 2461"/>
                <a:gd name="T24" fmla="*/ 1619 h 16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61" h="1619">
                  <a:moveTo>
                    <a:pt x="0" y="1"/>
                  </a:moveTo>
                  <a:lnTo>
                    <a:pt x="805" y="1618"/>
                  </a:lnTo>
                  <a:lnTo>
                    <a:pt x="804" y="1"/>
                  </a:lnTo>
                  <a:lnTo>
                    <a:pt x="1638" y="1618"/>
                  </a:lnTo>
                  <a:lnTo>
                    <a:pt x="1639" y="0"/>
                  </a:lnTo>
                  <a:lnTo>
                    <a:pt x="2460" y="1612"/>
                  </a:lnTo>
                  <a:lnTo>
                    <a:pt x="2458" y="1"/>
                  </a:lnTo>
                </a:path>
              </a:pathLst>
            </a:custGeom>
            <a:noFill/>
            <a:ln w="50800" cap="rnd">
              <a:solidFill>
                <a:schemeClr val="tx2"/>
              </a:solidFill>
              <a:round/>
              <a:headEnd/>
              <a:tailEnd/>
            </a:ln>
          </p:spPr>
          <p:txBody>
            <a:bodyPr/>
            <a:lstStyle/>
            <a:p>
              <a:endParaRPr lang="en-US"/>
            </a:p>
          </p:txBody>
        </p:sp>
        <p:sp>
          <p:nvSpPr>
            <p:cNvPr id="19477" name="Rectangle 21"/>
            <p:cNvSpPr>
              <a:spLocks noChangeArrowheads="1"/>
            </p:cNvSpPr>
            <p:nvPr/>
          </p:nvSpPr>
          <p:spPr bwMode="auto">
            <a:xfrm>
              <a:off x="3897" y="3528"/>
              <a:ext cx="487" cy="248"/>
            </a:xfrm>
            <a:prstGeom prst="rect">
              <a:avLst/>
            </a:prstGeom>
            <a:noFill/>
            <a:ln w="12700">
              <a:noFill/>
              <a:miter lim="800000"/>
              <a:headEnd/>
              <a:tailEnd/>
            </a:ln>
            <a:effectLst/>
          </p:spPr>
          <p:txBody>
            <a:bodyPr wrap="none" lIns="90488" tIns="44450" rIns="90488" bIns="44450">
              <a:spAutoFit/>
            </a:bodyPr>
            <a:lstStyle/>
            <a:p>
              <a:pPr>
                <a:defRPr/>
              </a:pPr>
              <a:r>
                <a:rPr lang="en-US" sz="2000" b="1">
                  <a:solidFill>
                    <a:srgbClr val="FFFF00"/>
                  </a:solidFill>
                  <a:effectLst>
                    <a:outerShdw blurRad="38100" dist="38100" dir="2700000" algn="tl">
                      <a:srgbClr val="000000"/>
                    </a:outerShdw>
                  </a:effectLst>
                  <a:latin typeface="Arial" charset="0"/>
                </a:rPr>
                <a:t>Time</a:t>
              </a:r>
            </a:p>
          </p:txBody>
        </p:sp>
        <p:sp>
          <p:nvSpPr>
            <p:cNvPr id="19469" name="Rectangle 22"/>
            <p:cNvSpPr>
              <a:spLocks noChangeArrowheads="1"/>
            </p:cNvSpPr>
            <p:nvPr/>
          </p:nvSpPr>
          <p:spPr bwMode="auto">
            <a:xfrm>
              <a:off x="165" y="1992"/>
              <a:ext cx="709" cy="632"/>
            </a:xfrm>
            <a:prstGeom prst="rect">
              <a:avLst/>
            </a:prstGeom>
            <a:noFill/>
            <a:ln w="12700">
              <a:noFill/>
              <a:miter lim="800000"/>
              <a:headEnd/>
              <a:tailEnd/>
            </a:ln>
          </p:spPr>
          <p:txBody>
            <a:bodyPr wrap="none" lIns="90488" tIns="44450" rIns="90488" bIns="44450">
              <a:spAutoFit/>
            </a:bodyPr>
            <a:lstStyle/>
            <a:p>
              <a:pPr algn="ctr"/>
              <a:r>
                <a:rPr lang="en-US" sz="2000">
                  <a:latin typeface="Arial" charset="0"/>
                </a:rPr>
                <a:t>Order</a:t>
              </a:r>
            </a:p>
            <a:p>
              <a:pPr algn="ctr"/>
              <a:r>
                <a:rPr lang="en-US" sz="2000">
                  <a:latin typeface="Arial" charset="0"/>
                </a:rPr>
                <a:t>Quantity</a:t>
              </a:r>
            </a:p>
            <a:p>
              <a:pPr algn="ctr"/>
              <a:r>
                <a:rPr lang="en-US" sz="2000">
                  <a:latin typeface="Arial" charset="0"/>
                </a:rPr>
                <a:t>Q</a:t>
              </a:r>
            </a:p>
          </p:txBody>
        </p:sp>
        <p:sp>
          <p:nvSpPr>
            <p:cNvPr id="19479" name="Rectangle 23"/>
            <p:cNvSpPr>
              <a:spLocks noChangeArrowheads="1"/>
            </p:cNvSpPr>
            <p:nvPr/>
          </p:nvSpPr>
          <p:spPr bwMode="auto">
            <a:xfrm>
              <a:off x="377" y="1041"/>
              <a:ext cx="834" cy="632"/>
            </a:xfrm>
            <a:prstGeom prst="rect">
              <a:avLst/>
            </a:prstGeom>
            <a:noFill/>
            <a:ln w="12700">
              <a:noFill/>
              <a:miter lim="800000"/>
              <a:headEnd/>
              <a:tailEnd/>
            </a:ln>
            <a:effectLst/>
          </p:spPr>
          <p:txBody>
            <a:bodyPr wrap="none" lIns="90488" tIns="44450" rIns="90488" bIns="44450">
              <a:spAutoFit/>
            </a:bodyPr>
            <a:lstStyle/>
            <a:p>
              <a:pPr algn="r">
                <a:defRPr/>
              </a:pPr>
              <a:r>
                <a:rPr lang="en-US" sz="2000" b="1">
                  <a:solidFill>
                    <a:srgbClr val="FFFF00"/>
                  </a:solidFill>
                  <a:effectLst>
                    <a:outerShdw blurRad="38100" dist="38100" dir="2700000" algn="tl">
                      <a:srgbClr val="000000"/>
                    </a:outerShdw>
                  </a:effectLst>
                  <a:latin typeface="Arial" charset="0"/>
                </a:rPr>
                <a:t>Inventory</a:t>
              </a:r>
            </a:p>
            <a:p>
              <a:pPr algn="r">
                <a:defRPr/>
              </a:pPr>
              <a:r>
                <a:rPr lang="en-US" sz="2000" b="1">
                  <a:solidFill>
                    <a:srgbClr val="FFFF00"/>
                  </a:solidFill>
                  <a:effectLst>
                    <a:outerShdw blurRad="38100" dist="38100" dir="2700000" algn="tl">
                      <a:srgbClr val="000000"/>
                    </a:outerShdw>
                  </a:effectLst>
                  <a:latin typeface="Arial" charset="0"/>
                </a:rPr>
                <a:t>Level</a:t>
              </a:r>
            </a:p>
            <a:p>
              <a:pPr algn="r">
                <a:defRPr/>
              </a:pPr>
              <a:r>
                <a:rPr lang="en-US" sz="2000" b="1">
                  <a:solidFill>
                    <a:srgbClr val="FFFF00"/>
                  </a:solidFill>
                  <a:effectLst>
                    <a:outerShdw blurRad="38100" dist="38100" dir="2700000" algn="tl">
                      <a:srgbClr val="000000"/>
                    </a:outerShdw>
                  </a:effectLst>
                  <a:latin typeface="Arial" charset="0"/>
                </a:rPr>
                <a:t>(units)</a:t>
              </a:r>
            </a:p>
          </p:txBody>
        </p:sp>
        <p:sp>
          <p:nvSpPr>
            <p:cNvPr id="19471" name="Freeform 24"/>
            <p:cNvSpPr>
              <a:spLocks/>
            </p:cNvSpPr>
            <p:nvPr/>
          </p:nvSpPr>
          <p:spPr bwMode="auto">
            <a:xfrm>
              <a:off x="1203" y="1330"/>
              <a:ext cx="2693" cy="2182"/>
            </a:xfrm>
            <a:custGeom>
              <a:avLst/>
              <a:gdLst>
                <a:gd name="T0" fmla="*/ 0 w 2693"/>
                <a:gd name="T1" fmla="*/ 0 h 2182"/>
                <a:gd name="T2" fmla="*/ 0 w 2693"/>
                <a:gd name="T3" fmla="*/ 2181 h 2182"/>
                <a:gd name="T4" fmla="*/ 2692 w 2693"/>
                <a:gd name="T5" fmla="*/ 2181 h 2182"/>
                <a:gd name="T6" fmla="*/ 0 60000 65536"/>
                <a:gd name="T7" fmla="*/ 0 60000 65536"/>
                <a:gd name="T8" fmla="*/ 0 60000 65536"/>
                <a:gd name="T9" fmla="*/ 0 w 2693"/>
                <a:gd name="T10" fmla="*/ 0 h 2182"/>
                <a:gd name="T11" fmla="*/ 2693 w 2693"/>
                <a:gd name="T12" fmla="*/ 2182 h 2182"/>
              </a:gdLst>
              <a:ahLst/>
              <a:cxnLst>
                <a:cxn ang="T6">
                  <a:pos x="T0" y="T1"/>
                </a:cxn>
                <a:cxn ang="T7">
                  <a:pos x="T2" y="T3"/>
                </a:cxn>
                <a:cxn ang="T8">
                  <a:pos x="T4" y="T5"/>
                </a:cxn>
              </a:cxnLst>
              <a:rect l="T9" t="T10" r="T11" b="T12"/>
              <a:pathLst>
                <a:path w="2693" h="2182">
                  <a:moveTo>
                    <a:pt x="0" y="0"/>
                  </a:moveTo>
                  <a:lnTo>
                    <a:pt x="0" y="2181"/>
                  </a:lnTo>
                  <a:lnTo>
                    <a:pt x="2692" y="2181"/>
                  </a:lnTo>
                </a:path>
              </a:pathLst>
            </a:custGeom>
            <a:noFill/>
            <a:ln w="50800" cap="rnd">
              <a:solidFill>
                <a:schemeClr val="tx1"/>
              </a:solidFill>
              <a:round/>
              <a:headEnd/>
              <a:tailEnd/>
            </a:ln>
          </p:spPr>
          <p:txBody>
            <a:bodyPr/>
            <a:lstStyle/>
            <a:p>
              <a:endParaRPr lang="en-US"/>
            </a:p>
          </p:txBody>
        </p:sp>
        <p:sp>
          <p:nvSpPr>
            <p:cNvPr id="19472" name="AutoShape 25"/>
            <p:cNvSpPr>
              <a:spLocks noChangeArrowheads="1"/>
            </p:cNvSpPr>
            <p:nvPr/>
          </p:nvSpPr>
          <p:spPr bwMode="auto">
            <a:xfrm rot="3385644">
              <a:off x="838" y="1779"/>
              <a:ext cx="277" cy="485"/>
            </a:xfrm>
            <a:prstGeom prst="upArrow">
              <a:avLst>
                <a:gd name="adj1" fmla="val 50000"/>
                <a:gd name="adj2" fmla="val 43773"/>
              </a:avLst>
            </a:prstGeom>
            <a:gradFill rotWithShape="0">
              <a:gsLst>
                <a:gs pos="0">
                  <a:srgbClr val="000000"/>
                </a:gs>
                <a:gs pos="100000">
                  <a:srgbClr val="FF0000"/>
                </a:gs>
              </a:gsLst>
              <a:lin ang="5400000" scaled="1"/>
            </a:gradFill>
            <a:ln w="12700">
              <a:noFill/>
              <a:miter lim="800000"/>
              <a:headEnd/>
              <a:tailEnd/>
            </a:ln>
          </p:spPr>
          <p:txBody>
            <a:bodyPr wrap="none" anchor="ctr"/>
            <a:lstStyle/>
            <a:p>
              <a:endParaRPr lang="en-US"/>
            </a:p>
          </p:txBody>
        </p:sp>
      </p:grpSp>
      <p:sp>
        <p:nvSpPr>
          <p:cNvPr id="19464" name="Rectangle 8"/>
          <p:cNvSpPr>
            <a:spLocks noGrp="1" noChangeArrowheads="1"/>
          </p:cNvSpPr>
          <p:nvPr>
            <p:ph type="title"/>
          </p:nvPr>
        </p:nvSpPr>
        <p:spPr/>
        <p:txBody>
          <a:bodyPr lIns="90488" tIns="44450" rIns="90488" bIns="44450"/>
          <a:lstStyle/>
          <a:p>
            <a:pPr eaLnBrk="1" hangingPunct="1">
              <a:defRPr/>
            </a:pPr>
            <a:r>
              <a:rPr lang="en-US" smtClean="0"/>
              <a:t>The EOQ Model</a:t>
            </a:r>
          </a:p>
        </p:txBody>
      </p:sp>
      <p:sp>
        <p:nvSpPr>
          <p:cNvPr id="19465" name="Line 9"/>
          <p:cNvSpPr>
            <a:spLocks noChangeShapeType="1"/>
          </p:cNvSpPr>
          <p:nvPr/>
        </p:nvSpPr>
        <p:spPr bwMode="auto">
          <a:xfrm>
            <a:off x="1879600" y="4618038"/>
            <a:ext cx="4122738" cy="0"/>
          </a:xfrm>
          <a:prstGeom prst="line">
            <a:avLst/>
          </a:prstGeom>
          <a:noFill/>
          <a:ln w="12700">
            <a:solidFill>
              <a:schemeClr val="tx1"/>
            </a:solidFill>
            <a:prstDash val="lgDash"/>
            <a:round/>
            <a:headEnd/>
            <a:tailEnd/>
          </a:ln>
        </p:spPr>
        <p:txBody>
          <a:bodyPr wrap="none" anchor="ctr"/>
          <a:lstStyle/>
          <a:p>
            <a:endParaRPr lang="en-US"/>
          </a:p>
        </p:txBody>
      </p:sp>
      <p:grpSp>
        <p:nvGrpSpPr>
          <p:cNvPr id="5" name="Group 27"/>
          <p:cNvGrpSpPr>
            <a:grpSpLocks/>
          </p:cNvGrpSpPr>
          <p:nvPr/>
        </p:nvGrpSpPr>
        <p:grpSpPr bwMode="auto">
          <a:xfrm>
            <a:off x="4030663" y="2409825"/>
            <a:ext cx="4583112" cy="715963"/>
            <a:chOff x="2443" y="1278"/>
            <a:chExt cx="2887" cy="451"/>
          </a:xfrm>
        </p:grpSpPr>
        <p:sp>
          <p:nvSpPr>
            <p:cNvPr id="2" name="Rectangle 10"/>
            <p:cNvSpPr>
              <a:spLocks noChangeArrowheads="1"/>
            </p:cNvSpPr>
            <p:nvPr/>
          </p:nvSpPr>
          <p:spPr bwMode="auto">
            <a:xfrm>
              <a:off x="2443" y="1370"/>
              <a:ext cx="1548" cy="248"/>
            </a:xfrm>
            <a:prstGeom prst="rect">
              <a:avLst/>
            </a:prstGeom>
            <a:noFill/>
            <a:ln w="12700">
              <a:noFill/>
              <a:miter lim="800000"/>
              <a:headEnd/>
              <a:tailEnd/>
            </a:ln>
          </p:spPr>
          <p:txBody>
            <a:bodyPr wrap="none" lIns="90488" tIns="44450" rIns="90488" bIns="44450">
              <a:spAutoFit/>
            </a:bodyPr>
            <a:lstStyle/>
            <a:p>
              <a:r>
                <a:rPr lang="en-US" sz="2000">
                  <a:latin typeface="Arial" charset="0"/>
                </a:rPr>
                <a:t>Average Inventory =</a:t>
              </a:r>
            </a:p>
          </p:txBody>
        </p:sp>
        <p:sp>
          <p:nvSpPr>
            <p:cNvPr id="3" name="Rectangle 11"/>
            <p:cNvSpPr>
              <a:spLocks noChangeArrowheads="1"/>
            </p:cNvSpPr>
            <p:nvPr/>
          </p:nvSpPr>
          <p:spPr bwMode="auto">
            <a:xfrm>
              <a:off x="3943" y="1289"/>
              <a:ext cx="1161" cy="440"/>
            </a:xfrm>
            <a:prstGeom prst="rect">
              <a:avLst/>
            </a:prstGeom>
            <a:noFill/>
            <a:ln w="12700">
              <a:noFill/>
              <a:miter lim="800000"/>
              <a:headEnd/>
              <a:tailEnd/>
            </a:ln>
          </p:spPr>
          <p:txBody>
            <a:bodyPr wrap="none" lIns="90488" tIns="44450" rIns="90488" bIns="44450">
              <a:spAutoFit/>
            </a:bodyPr>
            <a:lstStyle/>
            <a:p>
              <a:pPr algn="ctr"/>
              <a:r>
                <a:rPr lang="en-US" sz="2000" u="sng">
                  <a:latin typeface="Arial" charset="0"/>
                </a:rPr>
                <a:t>Order Quantity</a:t>
              </a:r>
              <a:endParaRPr lang="en-US" sz="2000">
                <a:latin typeface="Arial" charset="0"/>
              </a:endParaRPr>
            </a:p>
            <a:p>
              <a:pPr algn="ctr"/>
              <a:r>
                <a:rPr lang="en-US" sz="2000">
                  <a:latin typeface="Arial" charset="0"/>
                </a:rPr>
                <a:t>2</a:t>
              </a:r>
            </a:p>
          </p:txBody>
        </p:sp>
        <p:sp>
          <p:nvSpPr>
            <p:cNvPr id="19466" name="Rectangle 12"/>
            <p:cNvSpPr>
              <a:spLocks noChangeArrowheads="1"/>
            </p:cNvSpPr>
            <p:nvPr/>
          </p:nvSpPr>
          <p:spPr bwMode="auto">
            <a:xfrm>
              <a:off x="5092" y="1278"/>
              <a:ext cx="238" cy="440"/>
            </a:xfrm>
            <a:prstGeom prst="rect">
              <a:avLst/>
            </a:prstGeom>
            <a:noFill/>
            <a:ln w="12700">
              <a:noFill/>
              <a:miter lim="800000"/>
              <a:headEnd/>
              <a:tailEnd/>
            </a:ln>
          </p:spPr>
          <p:txBody>
            <a:bodyPr wrap="none" lIns="90488" tIns="44450" rIns="90488" bIns="44450">
              <a:spAutoFit/>
            </a:bodyPr>
            <a:lstStyle/>
            <a:p>
              <a:pPr algn="ctr"/>
              <a:r>
                <a:rPr lang="en-US" sz="2000" u="sng">
                  <a:latin typeface="Arial" charset="0"/>
                </a:rPr>
                <a:t>Q</a:t>
              </a:r>
              <a:endParaRPr lang="en-US" sz="2000">
                <a:latin typeface="Arial" charset="0"/>
              </a:endParaRPr>
            </a:p>
            <a:p>
              <a:pPr algn="ctr"/>
              <a:r>
                <a:rPr lang="en-US" sz="2000">
                  <a:latin typeface="Arial" charset="0"/>
                </a:rPr>
                <a:t>2</a:t>
              </a:r>
            </a:p>
          </p:txBody>
        </p:sp>
      </p:grpSp>
      <p:sp>
        <p:nvSpPr>
          <p:cNvPr id="19484" name="AutoShape 28"/>
          <p:cNvSpPr>
            <a:spLocks noChangeArrowheads="1"/>
          </p:cNvSpPr>
          <p:nvPr/>
        </p:nvSpPr>
        <p:spPr bwMode="auto">
          <a:xfrm rot="1307188">
            <a:off x="6251575" y="2774950"/>
            <a:ext cx="493713" cy="1593850"/>
          </a:xfrm>
          <a:prstGeom prst="downArrow">
            <a:avLst>
              <a:gd name="adj1" fmla="val 50000"/>
              <a:gd name="adj2" fmla="val 80707"/>
            </a:avLst>
          </a:prstGeom>
          <a:gradFill rotWithShape="0">
            <a:gsLst>
              <a:gs pos="0">
                <a:srgbClr val="FF0000"/>
              </a:gs>
              <a:gs pos="100000">
                <a:srgbClr val="000000"/>
              </a:gs>
            </a:gsLst>
            <a:lin ang="5400000" scaled="1"/>
          </a:gradFill>
          <a:ln w="12700">
            <a:no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465"/>
                                        </p:tgtEl>
                                        <p:attrNameLst>
                                          <p:attrName>style.visibility</p:attrName>
                                        </p:attrNameLst>
                                      </p:cBhvr>
                                      <p:to>
                                        <p:strVal val="visible"/>
                                      </p:to>
                                    </p:set>
                                    <p:animEffect transition="in" filter="wipe(left)">
                                      <p:cBhvr>
                                        <p:cTn id="7" dur="500"/>
                                        <p:tgtEl>
                                          <p:spTgt spid="1946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9484"/>
                                        </p:tgtEl>
                                        <p:attrNameLst>
                                          <p:attrName>style.visibility</p:attrName>
                                        </p:attrNameLst>
                                      </p:cBhvr>
                                      <p:to>
                                        <p:strVal val="visible"/>
                                      </p:to>
                                    </p:set>
                                    <p:animEffect transition="in" filter="wipe(up)">
                                      <p:cBhvr>
                                        <p:cTn id="11" dur="500"/>
                                        <p:tgtEl>
                                          <p:spTgt spid="19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5" grpId="0" animBg="1"/>
      <p:bldP spid="19484"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pPr>
              <a:defRPr/>
            </a:pPr>
            <a:fld id="{9978B49B-2DF2-4AA4-B5BD-07AE2C9CEB08}" type="slidenum">
              <a:rPr lang="en-US"/>
              <a:pPr>
                <a:defRPr/>
              </a:pPr>
              <a:t>84</a:t>
            </a:fld>
            <a:endParaRPr lang="en-US"/>
          </a:p>
        </p:txBody>
      </p:sp>
      <p:grpSp>
        <p:nvGrpSpPr>
          <p:cNvPr id="2" name="Group 19"/>
          <p:cNvGrpSpPr>
            <a:grpSpLocks/>
          </p:cNvGrpSpPr>
          <p:nvPr/>
        </p:nvGrpSpPr>
        <p:grpSpPr bwMode="auto">
          <a:xfrm>
            <a:off x="1554163" y="3155950"/>
            <a:ext cx="6034087" cy="1412875"/>
            <a:chOff x="806" y="2026"/>
            <a:chExt cx="3801" cy="890"/>
          </a:xfrm>
        </p:grpSpPr>
        <p:sp>
          <p:nvSpPr>
            <p:cNvPr id="20497" name="Rectangle 12"/>
            <p:cNvSpPr>
              <a:spLocks noChangeArrowheads="1"/>
            </p:cNvSpPr>
            <p:nvPr/>
          </p:nvSpPr>
          <p:spPr bwMode="auto">
            <a:xfrm>
              <a:off x="1730" y="2256"/>
              <a:ext cx="251" cy="286"/>
            </a:xfrm>
            <a:prstGeom prst="rect">
              <a:avLst/>
            </a:prstGeom>
            <a:noFill/>
            <a:ln w="12700">
              <a:noFill/>
              <a:miter lim="800000"/>
              <a:headEnd/>
              <a:tailEnd/>
            </a:ln>
          </p:spPr>
          <p:txBody>
            <a:bodyPr lIns="90488" tIns="44450" rIns="90488" bIns="44450">
              <a:spAutoFit/>
            </a:bodyPr>
            <a:lstStyle/>
            <a:p>
              <a:pPr algn="ctr"/>
              <a:r>
                <a:rPr lang="en-US" sz="2400">
                  <a:latin typeface="Arial" charset="0"/>
                </a:rPr>
                <a:t>=</a:t>
              </a:r>
            </a:p>
          </p:txBody>
        </p:sp>
        <p:grpSp>
          <p:nvGrpSpPr>
            <p:cNvPr id="4" name="Group 18"/>
            <p:cNvGrpSpPr>
              <a:grpSpLocks/>
            </p:cNvGrpSpPr>
            <p:nvPr/>
          </p:nvGrpSpPr>
          <p:grpSpPr bwMode="auto">
            <a:xfrm>
              <a:off x="806" y="2026"/>
              <a:ext cx="3801" cy="890"/>
              <a:chOff x="806" y="2026"/>
              <a:chExt cx="3801" cy="890"/>
            </a:xfrm>
          </p:grpSpPr>
          <p:sp>
            <p:nvSpPr>
              <p:cNvPr id="20499" name="Rectangle 11"/>
              <p:cNvSpPr>
                <a:spLocks noChangeArrowheads="1"/>
              </p:cNvSpPr>
              <p:nvPr/>
            </p:nvSpPr>
            <p:spPr bwMode="auto">
              <a:xfrm>
                <a:off x="806" y="2026"/>
                <a:ext cx="1072" cy="746"/>
              </a:xfrm>
              <a:prstGeom prst="rect">
                <a:avLst/>
              </a:prstGeom>
              <a:noFill/>
              <a:ln w="12700">
                <a:noFill/>
                <a:miter lim="800000"/>
                <a:headEnd/>
                <a:tailEnd/>
              </a:ln>
            </p:spPr>
            <p:txBody>
              <a:bodyPr lIns="90488" tIns="44450" rIns="90488" bIns="44450">
                <a:spAutoFit/>
              </a:bodyPr>
              <a:lstStyle/>
              <a:p>
                <a:pPr algn="ctr"/>
                <a:r>
                  <a:rPr lang="en-US" sz="2400">
                    <a:latin typeface="Arial" charset="0"/>
                  </a:rPr>
                  <a:t>Total</a:t>
                </a:r>
              </a:p>
              <a:p>
                <a:pPr algn="ctr"/>
                <a:r>
                  <a:rPr lang="en-US" sz="2400">
                    <a:latin typeface="Arial" charset="0"/>
                  </a:rPr>
                  <a:t>Inventory</a:t>
                </a:r>
              </a:p>
              <a:p>
                <a:pPr algn="ctr"/>
                <a:r>
                  <a:rPr lang="en-US" sz="2400">
                    <a:latin typeface="Arial" charset="0"/>
                  </a:rPr>
                  <a:t>Costs</a:t>
                </a:r>
              </a:p>
            </p:txBody>
          </p:sp>
          <p:sp>
            <p:nvSpPr>
              <p:cNvPr id="20500" name="Rectangle 13"/>
              <p:cNvSpPr>
                <a:spLocks noChangeArrowheads="1"/>
              </p:cNvSpPr>
              <p:nvPr/>
            </p:nvSpPr>
            <p:spPr bwMode="auto">
              <a:xfrm>
                <a:off x="1777" y="2208"/>
                <a:ext cx="2830" cy="708"/>
              </a:xfrm>
              <a:prstGeom prst="rect">
                <a:avLst/>
              </a:prstGeom>
              <a:noFill/>
              <a:ln w="12700">
                <a:noFill/>
                <a:miter lim="800000"/>
                <a:headEnd/>
                <a:tailEnd/>
              </a:ln>
            </p:spPr>
            <p:txBody>
              <a:bodyPr lIns="90488" tIns="44450" rIns="90488" bIns="44450">
                <a:spAutoFit/>
              </a:bodyPr>
              <a:lstStyle/>
              <a:p>
                <a:r>
                  <a:rPr lang="en-US" sz="2800">
                    <a:latin typeface="Arial" charset="0"/>
                  </a:rPr>
                  <a:t>  </a:t>
                </a:r>
                <a:r>
                  <a:rPr lang="en-US" sz="4400">
                    <a:latin typeface="Arial" charset="0"/>
                  </a:rPr>
                  <a:t>(    ) </a:t>
                </a:r>
                <a:r>
                  <a:rPr lang="en-US" sz="2800">
                    <a:latin typeface="Arial" charset="0"/>
                  </a:rPr>
                  <a:t>CC</a:t>
                </a:r>
                <a:r>
                  <a:rPr lang="en-US" sz="2400">
                    <a:latin typeface="Arial" charset="0"/>
                  </a:rPr>
                  <a:t> + </a:t>
                </a:r>
                <a:r>
                  <a:rPr lang="en-US" sz="4400">
                    <a:latin typeface="Arial" charset="0"/>
                  </a:rPr>
                  <a:t>(    ) </a:t>
                </a:r>
                <a:r>
                  <a:rPr lang="en-US" sz="2800">
                    <a:latin typeface="Arial" charset="0"/>
                  </a:rPr>
                  <a:t>OC</a:t>
                </a:r>
                <a:r>
                  <a:rPr lang="en-US" sz="2400">
                    <a:latin typeface="Arial" charset="0"/>
                  </a:rPr>
                  <a:t>	</a:t>
                </a:r>
              </a:p>
            </p:txBody>
          </p:sp>
          <p:sp>
            <p:nvSpPr>
              <p:cNvPr id="20501" name="Rectangle 14"/>
              <p:cNvSpPr>
                <a:spLocks noChangeArrowheads="1"/>
              </p:cNvSpPr>
              <p:nvPr/>
            </p:nvSpPr>
            <p:spPr bwMode="auto">
              <a:xfrm>
                <a:off x="2030" y="2198"/>
                <a:ext cx="609" cy="594"/>
              </a:xfrm>
              <a:prstGeom prst="rect">
                <a:avLst/>
              </a:prstGeom>
              <a:noFill/>
              <a:ln w="12700">
                <a:noFill/>
                <a:miter lim="800000"/>
                <a:headEnd/>
                <a:tailEnd/>
              </a:ln>
            </p:spPr>
            <p:txBody>
              <a:bodyPr lIns="90488" tIns="44450" rIns="90488" bIns="44450">
                <a:spAutoFit/>
              </a:bodyPr>
              <a:lstStyle/>
              <a:p>
                <a:pPr algn="ctr"/>
                <a:r>
                  <a:rPr lang="en-US" sz="2800" u="sng">
                    <a:latin typeface="Arial" charset="0"/>
                  </a:rPr>
                  <a:t>OQ</a:t>
                </a:r>
                <a:endParaRPr lang="en-US" sz="2800">
                  <a:latin typeface="Arial" charset="0"/>
                </a:endParaRPr>
              </a:p>
              <a:p>
                <a:pPr algn="ctr"/>
                <a:r>
                  <a:rPr lang="en-US" sz="2800">
                    <a:latin typeface="Arial" charset="0"/>
                  </a:rPr>
                  <a:t>2</a:t>
                </a:r>
              </a:p>
            </p:txBody>
          </p:sp>
          <p:sp>
            <p:nvSpPr>
              <p:cNvPr id="20502" name="Rectangle 15"/>
              <p:cNvSpPr>
                <a:spLocks noChangeArrowheads="1"/>
              </p:cNvSpPr>
              <p:nvPr/>
            </p:nvSpPr>
            <p:spPr bwMode="auto">
              <a:xfrm>
                <a:off x="3202" y="2198"/>
                <a:ext cx="685" cy="594"/>
              </a:xfrm>
              <a:prstGeom prst="rect">
                <a:avLst/>
              </a:prstGeom>
              <a:noFill/>
              <a:ln w="12700">
                <a:noFill/>
                <a:miter lim="800000"/>
                <a:headEnd/>
                <a:tailEnd/>
              </a:ln>
            </p:spPr>
            <p:txBody>
              <a:bodyPr lIns="90488" tIns="44450" rIns="90488" bIns="44450">
                <a:spAutoFit/>
              </a:bodyPr>
              <a:lstStyle/>
              <a:p>
                <a:pPr algn="ctr"/>
                <a:r>
                  <a:rPr lang="en-US" sz="2800" u="sng">
                    <a:latin typeface="Arial" charset="0"/>
                  </a:rPr>
                  <a:t> S   </a:t>
                </a:r>
                <a:endParaRPr lang="en-US" sz="2800">
                  <a:latin typeface="Arial" charset="0"/>
                </a:endParaRPr>
              </a:p>
              <a:p>
                <a:pPr algn="ctr"/>
                <a:r>
                  <a:rPr lang="en-US" sz="2800">
                    <a:latin typeface="Arial" charset="0"/>
                  </a:rPr>
                  <a:t>OQ</a:t>
                </a:r>
              </a:p>
            </p:txBody>
          </p:sp>
        </p:grpSp>
      </p:grpSp>
      <p:sp>
        <p:nvSpPr>
          <p:cNvPr id="20496" name="Rectangle 16"/>
          <p:cNvSpPr>
            <a:spLocks noChangeArrowheads="1"/>
          </p:cNvSpPr>
          <p:nvPr/>
        </p:nvSpPr>
        <p:spPr bwMode="auto">
          <a:xfrm>
            <a:off x="2087563" y="4457700"/>
            <a:ext cx="4967287" cy="1914525"/>
          </a:xfrm>
          <a:prstGeom prst="rect">
            <a:avLst/>
          </a:prstGeom>
          <a:noFill/>
          <a:ln w="12700">
            <a:noFill/>
            <a:miter lim="800000"/>
            <a:headEnd/>
            <a:tailEnd/>
          </a:ln>
          <a:effectLst/>
        </p:spPr>
        <p:txBody>
          <a:bodyPr wrap="none" lIns="90488" tIns="44450" rIns="90488" bIns="44450">
            <a:spAutoFit/>
          </a:bodyPr>
          <a:lstStyle/>
          <a:p>
            <a:pPr>
              <a:defRPr/>
            </a:pPr>
            <a:r>
              <a:rPr lang="en-US" sz="2400">
                <a:solidFill>
                  <a:schemeClr val="accent1"/>
                </a:solidFill>
                <a:effectLst>
                  <a:outerShdw blurRad="38100" dist="38100" dir="2700000" algn="tl">
                    <a:srgbClr val="000000"/>
                  </a:outerShdw>
                </a:effectLst>
                <a:latin typeface="Arial" charset="0"/>
              </a:rPr>
              <a:t>Where:</a:t>
            </a:r>
          </a:p>
          <a:p>
            <a:pPr>
              <a:defRPr/>
            </a:pPr>
            <a:r>
              <a:rPr lang="en-US" sz="2400">
                <a:latin typeface="Arial" charset="0"/>
              </a:rPr>
              <a:t>OQ	= Order Size (order quantity)</a:t>
            </a:r>
          </a:p>
          <a:p>
            <a:pPr>
              <a:defRPr/>
            </a:pPr>
            <a:r>
              <a:rPr lang="en-US" sz="2400">
                <a:latin typeface="Arial" charset="0"/>
              </a:rPr>
              <a:t>S   	= Annual Sales Volume</a:t>
            </a:r>
          </a:p>
          <a:p>
            <a:pPr>
              <a:defRPr/>
            </a:pPr>
            <a:r>
              <a:rPr lang="en-US" sz="2400">
                <a:latin typeface="Arial" charset="0"/>
              </a:rPr>
              <a:t>CC	= Carrying Cost per Unit</a:t>
            </a:r>
          </a:p>
          <a:p>
            <a:pPr>
              <a:defRPr/>
            </a:pPr>
            <a:r>
              <a:rPr lang="en-US" sz="2400">
                <a:latin typeface="Arial" charset="0"/>
              </a:rPr>
              <a:t>OC 	= Ordering Cost per Order</a:t>
            </a:r>
          </a:p>
        </p:txBody>
      </p:sp>
      <p:grpSp>
        <p:nvGrpSpPr>
          <p:cNvPr id="5" name="Group 20"/>
          <p:cNvGrpSpPr>
            <a:grpSpLocks/>
          </p:cNvGrpSpPr>
          <p:nvPr/>
        </p:nvGrpSpPr>
        <p:grpSpPr bwMode="auto">
          <a:xfrm>
            <a:off x="1612900" y="1504950"/>
            <a:ext cx="5916613" cy="1462088"/>
            <a:chOff x="1016" y="2304"/>
            <a:chExt cx="3727" cy="921"/>
          </a:xfrm>
        </p:grpSpPr>
        <p:grpSp>
          <p:nvGrpSpPr>
            <p:cNvPr id="6" name="Group 21"/>
            <p:cNvGrpSpPr>
              <a:grpSpLocks/>
            </p:cNvGrpSpPr>
            <p:nvPr/>
          </p:nvGrpSpPr>
          <p:grpSpPr bwMode="auto">
            <a:xfrm>
              <a:off x="1016" y="2304"/>
              <a:ext cx="3727" cy="921"/>
              <a:chOff x="666" y="1854"/>
              <a:chExt cx="3727" cy="987"/>
            </a:xfrm>
          </p:grpSpPr>
          <p:sp>
            <p:nvSpPr>
              <p:cNvPr id="20494" name="Rectangle 22"/>
              <p:cNvSpPr>
                <a:spLocks noChangeArrowheads="1"/>
              </p:cNvSpPr>
              <p:nvPr/>
            </p:nvSpPr>
            <p:spPr bwMode="auto">
              <a:xfrm>
                <a:off x="666" y="1863"/>
                <a:ext cx="3727" cy="978"/>
              </a:xfrm>
              <a:prstGeom prst="rect">
                <a:avLst/>
              </a:prstGeom>
              <a:solidFill>
                <a:schemeClr val="hlink"/>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20495" name="Line 23"/>
              <p:cNvSpPr>
                <a:spLocks noChangeShapeType="1"/>
              </p:cNvSpPr>
              <p:nvPr/>
            </p:nvSpPr>
            <p:spPr bwMode="auto">
              <a:xfrm>
                <a:off x="695" y="2832"/>
                <a:ext cx="3679" cy="0"/>
              </a:xfrm>
              <a:prstGeom prst="line">
                <a:avLst/>
              </a:prstGeom>
              <a:noFill/>
              <a:ln w="76200">
                <a:noFill/>
                <a:round/>
                <a:headEnd/>
                <a:tailEnd/>
              </a:ln>
            </p:spPr>
            <p:txBody>
              <a:bodyPr wrap="none" anchor="ctr"/>
              <a:lstStyle/>
              <a:p>
                <a:endParaRPr lang="en-US"/>
              </a:p>
            </p:txBody>
          </p:sp>
          <p:sp>
            <p:nvSpPr>
              <p:cNvPr id="3" name="Line 24"/>
              <p:cNvSpPr>
                <a:spLocks noChangeShapeType="1"/>
              </p:cNvSpPr>
              <p:nvPr/>
            </p:nvSpPr>
            <p:spPr bwMode="auto">
              <a:xfrm>
                <a:off x="695" y="1854"/>
                <a:ext cx="3679" cy="0"/>
              </a:xfrm>
              <a:prstGeom prst="line">
                <a:avLst/>
              </a:prstGeom>
              <a:noFill/>
              <a:ln w="76200">
                <a:noFill/>
                <a:round/>
                <a:headEnd/>
                <a:tailEnd/>
              </a:ln>
            </p:spPr>
            <p:txBody>
              <a:bodyPr wrap="none" anchor="ctr"/>
              <a:lstStyle/>
              <a:p>
                <a:endParaRPr lang="en-US"/>
              </a:p>
            </p:txBody>
          </p:sp>
        </p:grpSp>
        <p:grpSp>
          <p:nvGrpSpPr>
            <p:cNvPr id="7" name="Group 25"/>
            <p:cNvGrpSpPr>
              <a:grpSpLocks/>
            </p:cNvGrpSpPr>
            <p:nvPr/>
          </p:nvGrpSpPr>
          <p:grpSpPr bwMode="auto">
            <a:xfrm>
              <a:off x="1127" y="2373"/>
              <a:ext cx="1187" cy="746"/>
              <a:chOff x="777" y="1989"/>
              <a:chExt cx="1187" cy="746"/>
            </a:xfrm>
          </p:grpSpPr>
          <p:sp>
            <p:nvSpPr>
              <p:cNvPr id="20492" name="Rectangle 26"/>
              <p:cNvSpPr>
                <a:spLocks noChangeArrowheads="1"/>
              </p:cNvSpPr>
              <p:nvPr/>
            </p:nvSpPr>
            <p:spPr bwMode="auto">
              <a:xfrm>
                <a:off x="777" y="1989"/>
                <a:ext cx="978" cy="74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Total</a:t>
                </a:r>
              </a:p>
              <a:p>
                <a:pPr algn="ctr"/>
                <a:r>
                  <a:rPr lang="en-US" sz="2400" b="1">
                    <a:solidFill>
                      <a:srgbClr val="000000"/>
                    </a:solidFill>
                    <a:latin typeface="Arial" charset="0"/>
                  </a:rPr>
                  <a:t>Inventory</a:t>
                </a:r>
              </a:p>
              <a:p>
                <a:pPr algn="ctr"/>
                <a:r>
                  <a:rPr lang="en-US" sz="2400" b="1">
                    <a:solidFill>
                      <a:srgbClr val="000000"/>
                    </a:solidFill>
                    <a:latin typeface="Arial" charset="0"/>
                  </a:rPr>
                  <a:t>Costs</a:t>
                </a:r>
              </a:p>
            </p:txBody>
          </p:sp>
          <p:sp>
            <p:nvSpPr>
              <p:cNvPr id="20493" name="Rectangle 27"/>
              <p:cNvSpPr>
                <a:spLocks noChangeArrowheads="1"/>
              </p:cNvSpPr>
              <p:nvPr/>
            </p:nvSpPr>
            <p:spPr bwMode="auto">
              <a:xfrm>
                <a:off x="1738" y="2219"/>
                <a:ext cx="226" cy="28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a:t>
                </a:r>
              </a:p>
            </p:txBody>
          </p:sp>
        </p:grpSp>
        <p:grpSp>
          <p:nvGrpSpPr>
            <p:cNvPr id="8" name="Group 28"/>
            <p:cNvGrpSpPr>
              <a:grpSpLocks/>
            </p:cNvGrpSpPr>
            <p:nvPr/>
          </p:nvGrpSpPr>
          <p:grpSpPr bwMode="auto">
            <a:xfrm>
              <a:off x="2364" y="2373"/>
              <a:ext cx="2181" cy="746"/>
              <a:chOff x="2014" y="1989"/>
              <a:chExt cx="2181" cy="746"/>
            </a:xfrm>
          </p:grpSpPr>
          <p:sp>
            <p:nvSpPr>
              <p:cNvPr id="20489" name="Rectangle 29"/>
              <p:cNvSpPr>
                <a:spLocks noChangeArrowheads="1"/>
              </p:cNvSpPr>
              <p:nvPr/>
            </p:nvSpPr>
            <p:spPr bwMode="auto">
              <a:xfrm>
                <a:off x="2014" y="1989"/>
                <a:ext cx="904" cy="74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Total</a:t>
                </a:r>
              </a:p>
              <a:p>
                <a:pPr algn="ctr"/>
                <a:r>
                  <a:rPr lang="en-US" sz="2400" b="1">
                    <a:solidFill>
                      <a:srgbClr val="000000"/>
                    </a:solidFill>
                    <a:latin typeface="Arial" charset="0"/>
                  </a:rPr>
                  <a:t>Carrying</a:t>
                </a:r>
              </a:p>
              <a:p>
                <a:pPr algn="ctr"/>
                <a:r>
                  <a:rPr lang="en-US" sz="2400" b="1">
                    <a:solidFill>
                      <a:srgbClr val="000000"/>
                    </a:solidFill>
                    <a:latin typeface="Arial" charset="0"/>
                  </a:rPr>
                  <a:t>Costs</a:t>
                </a:r>
              </a:p>
            </p:txBody>
          </p:sp>
          <p:sp>
            <p:nvSpPr>
              <p:cNvPr id="20490" name="Rectangle 30"/>
              <p:cNvSpPr>
                <a:spLocks noChangeArrowheads="1"/>
              </p:cNvSpPr>
              <p:nvPr/>
            </p:nvSpPr>
            <p:spPr bwMode="auto">
              <a:xfrm>
                <a:off x="3271" y="1989"/>
                <a:ext cx="924" cy="74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Total</a:t>
                </a:r>
              </a:p>
              <a:p>
                <a:pPr algn="ctr"/>
                <a:r>
                  <a:rPr lang="en-US" sz="2400" b="1">
                    <a:solidFill>
                      <a:srgbClr val="000000"/>
                    </a:solidFill>
                    <a:latin typeface="Arial" charset="0"/>
                  </a:rPr>
                  <a:t>Ordering</a:t>
                </a:r>
              </a:p>
              <a:p>
                <a:pPr algn="ctr"/>
                <a:r>
                  <a:rPr lang="en-US" sz="2400" b="1">
                    <a:solidFill>
                      <a:srgbClr val="000000"/>
                    </a:solidFill>
                    <a:latin typeface="Arial" charset="0"/>
                  </a:rPr>
                  <a:t>Costs</a:t>
                </a:r>
              </a:p>
            </p:txBody>
          </p:sp>
          <p:sp>
            <p:nvSpPr>
              <p:cNvPr id="20491" name="Rectangle 31"/>
              <p:cNvSpPr>
                <a:spLocks noChangeArrowheads="1"/>
              </p:cNvSpPr>
              <p:nvPr/>
            </p:nvSpPr>
            <p:spPr bwMode="auto">
              <a:xfrm>
                <a:off x="2923" y="2219"/>
                <a:ext cx="226" cy="286"/>
              </a:xfrm>
              <a:prstGeom prst="rect">
                <a:avLst/>
              </a:prstGeom>
              <a:noFill/>
              <a:ln w="12700">
                <a:noFill/>
                <a:miter lim="800000"/>
                <a:headEnd/>
                <a:tailEnd/>
              </a:ln>
            </p:spPr>
            <p:txBody>
              <a:bodyPr wrap="none" lIns="90488" tIns="44450" rIns="90488" bIns="44450">
                <a:spAutoFit/>
              </a:bodyPr>
              <a:lstStyle/>
              <a:p>
                <a:pPr algn="ctr"/>
                <a:r>
                  <a:rPr lang="en-US" sz="2400" b="1">
                    <a:solidFill>
                      <a:srgbClr val="000000"/>
                    </a:solidFill>
                    <a:latin typeface="Arial" charset="0"/>
                  </a:rPr>
                  <a:t>+</a:t>
                </a: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20496"/>
                                        </p:tgtEl>
                                        <p:attrNameLst>
                                          <p:attrName>style.visibility</p:attrName>
                                        </p:attrNameLst>
                                      </p:cBhvr>
                                      <p:to>
                                        <p:strVal val="visible"/>
                                      </p:to>
                                    </p:set>
                                    <p:animEffect transition="in" filter="wipe(up)">
                                      <p:cBhvr>
                                        <p:cTn id="16" dur="500"/>
                                        <p:tgtEl>
                                          <p:spTgt spid="20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6" grpId="0"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pPr>
              <a:defRPr/>
            </a:pPr>
            <a:fld id="{067A4FBA-673B-4567-8810-59C05053C5BA}" type="slidenum">
              <a:rPr lang="en-US"/>
              <a:pPr>
                <a:defRPr/>
              </a:pPr>
              <a:t>85</a:t>
            </a:fld>
            <a:endParaRPr lang="en-US"/>
          </a:p>
        </p:txBody>
      </p:sp>
      <p:sp>
        <p:nvSpPr>
          <p:cNvPr id="21507" name="Freeform 2"/>
          <p:cNvSpPr>
            <a:spLocks/>
          </p:cNvSpPr>
          <p:nvPr/>
        </p:nvSpPr>
        <p:spPr bwMode="auto">
          <a:xfrm>
            <a:off x="1751013" y="2555875"/>
            <a:ext cx="4275137" cy="3463925"/>
          </a:xfrm>
          <a:custGeom>
            <a:avLst/>
            <a:gdLst>
              <a:gd name="T0" fmla="*/ 0 w 2693"/>
              <a:gd name="T1" fmla="*/ 0 h 2182"/>
              <a:gd name="T2" fmla="*/ 0 w 2693"/>
              <a:gd name="T3" fmla="*/ 3462338 h 2182"/>
              <a:gd name="T4" fmla="*/ 4273550 w 2693"/>
              <a:gd name="T5" fmla="*/ 3462338 h 2182"/>
              <a:gd name="T6" fmla="*/ 0 60000 65536"/>
              <a:gd name="T7" fmla="*/ 0 60000 65536"/>
              <a:gd name="T8" fmla="*/ 0 60000 65536"/>
              <a:gd name="T9" fmla="*/ 0 w 2693"/>
              <a:gd name="T10" fmla="*/ 0 h 2182"/>
              <a:gd name="T11" fmla="*/ 2693 w 2693"/>
              <a:gd name="T12" fmla="*/ 2182 h 2182"/>
            </a:gdLst>
            <a:ahLst/>
            <a:cxnLst>
              <a:cxn ang="T6">
                <a:pos x="T0" y="T1"/>
              </a:cxn>
              <a:cxn ang="T7">
                <a:pos x="T2" y="T3"/>
              </a:cxn>
              <a:cxn ang="T8">
                <a:pos x="T4" y="T5"/>
              </a:cxn>
            </a:cxnLst>
            <a:rect l="T9" t="T10" r="T11" b="T12"/>
            <a:pathLst>
              <a:path w="2693" h="2182">
                <a:moveTo>
                  <a:pt x="0" y="0"/>
                </a:moveTo>
                <a:lnTo>
                  <a:pt x="0" y="2181"/>
                </a:lnTo>
                <a:lnTo>
                  <a:pt x="2692" y="2181"/>
                </a:lnTo>
              </a:path>
            </a:pathLst>
          </a:custGeom>
          <a:noFill/>
          <a:ln w="50800" cap="rnd">
            <a:solidFill>
              <a:schemeClr val="tx1"/>
            </a:solidFill>
            <a:round/>
            <a:headEnd/>
            <a:tailEnd/>
          </a:ln>
        </p:spPr>
        <p:txBody>
          <a:bodyPr/>
          <a:lstStyle/>
          <a:p>
            <a:endParaRPr lang="en-US"/>
          </a:p>
        </p:txBody>
      </p:sp>
      <p:sp>
        <p:nvSpPr>
          <p:cNvPr id="3" name="Rectangle 3"/>
          <p:cNvSpPr>
            <a:spLocks noChangeArrowheads="1"/>
          </p:cNvSpPr>
          <p:nvPr/>
        </p:nvSpPr>
        <p:spPr bwMode="auto">
          <a:xfrm>
            <a:off x="5041900" y="6083300"/>
            <a:ext cx="2570163" cy="454025"/>
          </a:xfrm>
          <a:prstGeom prst="rect">
            <a:avLst/>
          </a:prstGeom>
          <a:noFill/>
          <a:ln w="12700">
            <a:noFill/>
            <a:miter lim="800000"/>
            <a:headEnd/>
            <a:tailEnd/>
          </a:ln>
          <a:effectLst/>
        </p:spPr>
        <p:txBody>
          <a:bodyPr wrap="none" lIns="90488" tIns="44450" rIns="90488" bIns="44450">
            <a:spAutoFit/>
          </a:bodyPr>
          <a:lstStyle/>
          <a:p>
            <a:pPr>
              <a:defRPr/>
            </a:pPr>
            <a:r>
              <a:rPr lang="en-US" sz="2400">
                <a:solidFill>
                  <a:srgbClr val="FFFF00"/>
                </a:solidFill>
                <a:effectLst>
                  <a:outerShdw blurRad="38100" dist="38100" dir="2700000" algn="tl">
                    <a:srgbClr val="000000"/>
                  </a:outerShdw>
                </a:effectLst>
                <a:latin typeface="Arial" charset="0"/>
              </a:rPr>
              <a:t>Order Size (units)</a:t>
            </a:r>
          </a:p>
        </p:txBody>
      </p:sp>
      <p:sp>
        <p:nvSpPr>
          <p:cNvPr id="21508" name="Rectangle 4"/>
          <p:cNvSpPr>
            <a:spLocks noChangeArrowheads="1"/>
          </p:cNvSpPr>
          <p:nvPr/>
        </p:nvSpPr>
        <p:spPr bwMode="auto">
          <a:xfrm>
            <a:off x="955675" y="2051050"/>
            <a:ext cx="808038" cy="819150"/>
          </a:xfrm>
          <a:prstGeom prst="rect">
            <a:avLst/>
          </a:prstGeom>
          <a:noFill/>
          <a:ln w="12700">
            <a:noFill/>
            <a:miter lim="800000"/>
            <a:headEnd/>
            <a:tailEnd/>
          </a:ln>
          <a:effectLst/>
        </p:spPr>
        <p:txBody>
          <a:bodyPr wrap="none" lIns="90488" tIns="44450" rIns="90488" bIns="44450">
            <a:spAutoFit/>
          </a:bodyPr>
          <a:lstStyle/>
          <a:p>
            <a:pPr algn="r">
              <a:defRPr/>
            </a:pPr>
            <a:r>
              <a:rPr lang="en-US" sz="2400">
                <a:solidFill>
                  <a:srgbClr val="FFFF00"/>
                </a:solidFill>
                <a:effectLst>
                  <a:outerShdw blurRad="38100" dist="38100" dir="2700000" algn="tl">
                    <a:srgbClr val="000000"/>
                  </a:outerShdw>
                </a:effectLst>
                <a:latin typeface="Arial" charset="0"/>
              </a:rPr>
              <a:t>Cost</a:t>
            </a:r>
          </a:p>
          <a:p>
            <a:pPr algn="r">
              <a:defRPr/>
            </a:pPr>
            <a:r>
              <a:rPr lang="en-US" sz="2400">
                <a:solidFill>
                  <a:srgbClr val="FFFF00"/>
                </a:solidFill>
                <a:effectLst>
                  <a:outerShdw blurRad="38100" dist="38100" dir="2700000" algn="tl">
                    <a:srgbClr val="000000"/>
                  </a:outerShdw>
                </a:effectLst>
                <a:latin typeface="Arial" charset="0"/>
              </a:rPr>
              <a:t>($)</a:t>
            </a:r>
          </a:p>
        </p:txBody>
      </p:sp>
      <p:sp>
        <p:nvSpPr>
          <p:cNvPr id="21509" name="Line 5"/>
          <p:cNvSpPr>
            <a:spLocks noChangeShapeType="1"/>
          </p:cNvSpPr>
          <p:nvPr/>
        </p:nvSpPr>
        <p:spPr bwMode="auto">
          <a:xfrm>
            <a:off x="1770063" y="3000375"/>
            <a:ext cx="3595687" cy="2968625"/>
          </a:xfrm>
          <a:prstGeom prst="line">
            <a:avLst/>
          </a:prstGeom>
          <a:noFill/>
          <a:ln w="50800">
            <a:solidFill>
              <a:schemeClr val="folHlink"/>
            </a:solidFill>
            <a:round/>
            <a:headEnd/>
            <a:tailEnd/>
          </a:ln>
        </p:spPr>
        <p:txBody>
          <a:bodyPr wrap="none" anchor="ctr"/>
          <a:lstStyle/>
          <a:p>
            <a:endParaRPr lang="en-US"/>
          </a:p>
        </p:txBody>
      </p:sp>
      <p:sp>
        <p:nvSpPr>
          <p:cNvPr id="21513" name="Rectangle 9"/>
          <p:cNvSpPr>
            <a:spLocks noChangeArrowheads="1"/>
          </p:cNvSpPr>
          <p:nvPr/>
        </p:nvSpPr>
        <p:spPr bwMode="auto">
          <a:xfrm>
            <a:off x="4305300" y="2227263"/>
            <a:ext cx="2232025" cy="454025"/>
          </a:xfrm>
          <a:prstGeom prst="rect">
            <a:avLst/>
          </a:prstGeom>
          <a:noFill/>
          <a:ln w="12700">
            <a:noFill/>
            <a:miter lim="800000"/>
            <a:headEnd/>
            <a:tailEnd/>
          </a:ln>
          <a:effectLst/>
        </p:spPr>
        <p:txBody>
          <a:bodyPr wrap="none" lIns="90488" tIns="44450" rIns="90488" bIns="44450">
            <a:spAutoFit/>
          </a:bodyPr>
          <a:lstStyle/>
          <a:p>
            <a:pPr>
              <a:defRPr/>
            </a:pPr>
            <a:r>
              <a:rPr lang="en-US" sz="2400">
                <a:solidFill>
                  <a:schemeClr val="tx2"/>
                </a:solidFill>
                <a:effectLst>
                  <a:outerShdw blurRad="38100" dist="38100" dir="2700000" algn="tl">
                    <a:srgbClr val="000000"/>
                  </a:outerShdw>
                </a:effectLst>
                <a:latin typeface="Arial" charset="0"/>
              </a:rPr>
              <a:t>Ordering Costs</a:t>
            </a:r>
          </a:p>
        </p:txBody>
      </p:sp>
      <p:sp>
        <p:nvSpPr>
          <p:cNvPr id="21520" name="AutoShape 16"/>
          <p:cNvSpPr>
            <a:spLocks noChangeArrowheads="1"/>
          </p:cNvSpPr>
          <p:nvPr/>
        </p:nvSpPr>
        <p:spPr bwMode="auto">
          <a:xfrm rot="3584689">
            <a:off x="2957512" y="1914526"/>
            <a:ext cx="493713" cy="2030412"/>
          </a:xfrm>
          <a:prstGeom prst="downArrow">
            <a:avLst>
              <a:gd name="adj1" fmla="val 50000"/>
              <a:gd name="adj2" fmla="val 102813"/>
            </a:avLst>
          </a:prstGeom>
          <a:gradFill rotWithShape="0">
            <a:gsLst>
              <a:gs pos="0">
                <a:srgbClr val="FF0000"/>
              </a:gs>
              <a:gs pos="100000">
                <a:srgbClr val="000000"/>
              </a:gs>
            </a:gsLst>
            <a:lin ang="5400000" scaled="1"/>
          </a:gradFill>
          <a:ln w="12700">
            <a:noFill/>
            <a:miter lim="800000"/>
            <a:headEnd/>
            <a:tailEnd/>
          </a:ln>
        </p:spPr>
        <p:txBody>
          <a:bodyPr wrap="none" anchor="ctr"/>
          <a:lstStyle/>
          <a:p>
            <a:endParaRPr lang="en-US"/>
          </a:p>
        </p:txBody>
      </p:sp>
      <p:grpSp>
        <p:nvGrpSpPr>
          <p:cNvPr id="2" name="Group 39"/>
          <p:cNvGrpSpPr>
            <a:grpSpLocks/>
          </p:cNvGrpSpPr>
          <p:nvPr/>
        </p:nvGrpSpPr>
        <p:grpSpPr bwMode="auto">
          <a:xfrm>
            <a:off x="3175000" y="1203325"/>
            <a:ext cx="3402013" cy="698500"/>
            <a:chOff x="1489" y="80"/>
            <a:chExt cx="2143" cy="440"/>
          </a:xfrm>
        </p:grpSpPr>
        <p:grpSp>
          <p:nvGrpSpPr>
            <p:cNvPr id="4" name="Group 40"/>
            <p:cNvGrpSpPr>
              <a:grpSpLocks/>
            </p:cNvGrpSpPr>
            <p:nvPr/>
          </p:nvGrpSpPr>
          <p:grpSpPr bwMode="auto">
            <a:xfrm>
              <a:off x="2649" y="80"/>
              <a:ext cx="983" cy="440"/>
              <a:chOff x="2649" y="80"/>
              <a:chExt cx="983" cy="440"/>
            </a:xfrm>
          </p:grpSpPr>
          <p:sp>
            <p:nvSpPr>
              <p:cNvPr id="21516" name="Rectangle 41"/>
              <p:cNvSpPr>
                <a:spLocks noChangeArrowheads="1"/>
              </p:cNvSpPr>
              <p:nvPr/>
            </p:nvSpPr>
            <p:spPr bwMode="auto">
              <a:xfrm>
                <a:off x="2649" y="151"/>
                <a:ext cx="983" cy="248"/>
              </a:xfrm>
              <a:prstGeom prst="rect">
                <a:avLst/>
              </a:prstGeom>
              <a:noFill/>
              <a:ln w="12700">
                <a:noFill/>
                <a:miter lim="800000"/>
                <a:headEnd/>
                <a:tailEnd/>
              </a:ln>
            </p:spPr>
            <p:txBody>
              <a:bodyPr wrap="none" lIns="90488" tIns="44450" rIns="90488" bIns="44450">
                <a:spAutoFit/>
              </a:bodyPr>
              <a:lstStyle/>
              <a:p>
                <a:pPr algn="ctr"/>
                <a:r>
                  <a:rPr lang="en-US" sz="2000">
                    <a:latin typeface="Arial" charset="0"/>
                  </a:rPr>
                  <a:t>= (   	)OC</a:t>
                </a:r>
              </a:p>
            </p:txBody>
          </p:sp>
          <p:grpSp>
            <p:nvGrpSpPr>
              <p:cNvPr id="5" name="Group 42"/>
              <p:cNvGrpSpPr>
                <a:grpSpLocks/>
              </p:cNvGrpSpPr>
              <p:nvPr/>
            </p:nvGrpSpPr>
            <p:grpSpPr bwMode="auto">
              <a:xfrm>
                <a:off x="2887" y="80"/>
                <a:ext cx="362" cy="440"/>
                <a:chOff x="2839" y="116"/>
                <a:chExt cx="362" cy="440"/>
              </a:xfrm>
            </p:grpSpPr>
            <p:sp>
              <p:nvSpPr>
                <p:cNvPr id="21518" name="Rectangle 43"/>
                <p:cNvSpPr>
                  <a:spLocks noChangeArrowheads="1"/>
                </p:cNvSpPr>
                <p:nvPr/>
              </p:nvSpPr>
              <p:spPr bwMode="auto">
                <a:xfrm>
                  <a:off x="2839" y="116"/>
                  <a:ext cx="362" cy="440"/>
                </a:xfrm>
                <a:prstGeom prst="rect">
                  <a:avLst/>
                </a:prstGeom>
                <a:noFill/>
                <a:ln w="12700">
                  <a:noFill/>
                  <a:miter lim="800000"/>
                  <a:headEnd/>
                  <a:tailEnd/>
                </a:ln>
              </p:spPr>
              <p:txBody>
                <a:bodyPr wrap="none" lIns="90488" tIns="44450" rIns="90488" bIns="44450">
                  <a:spAutoFit/>
                </a:bodyPr>
                <a:lstStyle/>
                <a:p>
                  <a:r>
                    <a:rPr lang="en-US" sz="2000">
                      <a:latin typeface="Arial" charset="0"/>
                    </a:rPr>
                    <a:t>  S</a:t>
                  </a:r>
                  <a:r>
                    <a:rPr lang="en-US" sz="2000" u="sng">
                      <a:latin typeface="Arial" charset="0"/>
                    </a:rPr>
                    <a:t> </a:t>
                  </a:r>
                  <a:endParaRPr lang="en-US" sz="2000">
                    <a:latin typeface="Arial" charset="0"/>
                  </a:endParaRPr>
                </a:p>
                <a:p>
                  <a:r>
                    <a:rPr lang="en-US" sz="2000">
                      <a:latin typeface="Arial" charset="0"/>
                    </a:rPr>
                    <a:t>OQ</a:t>
                  </a:r>
                </a:p>
              </p:txBody>
            </p:sp>
            <p:sp>
              <p:nvSpPr>
                <p:cNvPr id="21519" name="Line 44"/>
                <p:cNvSpPr>
                  <a:spLocks noChangeShapeType="1"/>
                </p:cNvSpPr>
                <p:nvPr/>
              </p:nvSpPr>
              <p:spPr bwMode="auto">
                <a:xfrm>
                  <a:off x="2853" y="326"/>
                  <a:ext cx="348" cy="0"/>
                </a:xfrm>
                <a:prstGeom prst="line">
                  <a:avLst/>
                </a:prstGeom>
                <a:noFill/>
                <a:ln w="19050">
                  <a:solidFill>
                    <a:schemeClr val="tx1"/>
                  </a:solidFill>
                  <a:round/>
                  <a:headEnd/>
                  <a:tailEnd/>
                </a:ln>
              </p:spPr>
              <p:txBody>
                <a:bodyPr/>
                <a:lstStyle/>
                <a:p>
                  <a:endParaRPr lang="en-US"/>
                </a:p>
              </p:txBody>
            </p:sp>
          </p:grpSp>
        </p:grpSp>
        <p:sp>
          <p:nvSpPr>
            <p:cNvPr id="21515" name="Rectangle 45"/>
            <p:cNvSpPr>
              <a:spLocks noChangeArrowheads="1"/>
            </p:cNvSpPr>
            <p:nvPr/>
          </p:nvSpPr>
          <p:spPr bwMode="auto">
            <a:xfrm>
              <a:off x="1489" y="143"/>
              <a:ext cx="1189" cy="248"/>
            </a:xfrm>
            <a:prstGeom prst="rect">
              <a:avLst/>
            </a:prstGeom>
            <a:noFill/>
            <a:ln w="12700">
              <a:noFill/>
              <a:miter lim="800000"/>
              <a:headEnd/>
              <a:tailEnd/>
            </a:ln>
          </p:spPr>
          <p:txBody>
            <a:bodyPr wrap="none" lIns="90488" tIns="44450" rIns="90488" bIns="44450">
              <a:spAutoFit/>
            </a:bodyPr>
            <a:lstStyle/>
            <a:p>
              <a:r>
                <a:rPr lang="en-US" sz="2000">
                  <a:latin typeface="Arial" charset="0"/>
                </a:rPr>
                <a:t>Ordering Costs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1509"/>
                                        </p:tgtEl>
                                        <p:attrNameLst>
                                          <p:attrName>style.visibility</p:attrName>
                                        </p:attrNameLst>
                                      </p:cBhvr>
                                      <p:to>
                                        <p:strVal val="visible"/>
                                      </p:to>
                                    </p:set>
                                    <p:animEffect transition="in" filter="wipe(left)">
                                      <p:cBhvr>
                                        <p:cTn id="11" dur="500"/>
                                        <p:tgtEl>
                                          <p:spTgt spid="21509"/>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1513"/>
                                        </p:tgtEl>
                                        <p:attrNameLst>
                                          <p:attrName>style.visibility</p:attrName>
                                        </p:attrNameLst>
                                      </p:cBhvr>
                                      <p:to>
                                        <p:strVal val="visible"/>
                                      </p:to>
                                    </p:set>
                                    <p:animEffect transition="in" filter="dissolve">
                                      <p:cBhvr>
                                        <p:cTn id="15" dur="500"/>
                                        <p:tgtEl>
                                          <p:spTgt spid="21513"/>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1520"/>
                                        </p:tgtEl>
                                        <p:attrNameLst>
                                          <p:attrName>style.visibility</p:attrName>
                                        </p:attrNameLst>
                                      </p:cBhvr>
                                      <p:to>
                                        <p:strVal val="visible"/>
                                      </p:to>
                                    </p:set>
                                    <p:animEffect transition="in" filter="wipe(up)">
                                      <p:cBhvr>
                                        <p:cTn id="19" dur="500"/>
                                        <p:tgtEl>
                                          <p:spTgt spid="215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animBg="1"/>
      <p:bldP spid="21513" grpId="0" autoUpdateAnimBg="0"/>
      <p:bldP spid="21520"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pPr>
              <a:defRPr/>
            </a:pPr>
            <a:fld id="{D1EE6B68-DFAE-41D0-AEFD-62BD5DD70952}" type="slidenum">
              <a:rPr lang="en-US"/>
              <a:pPr>
                <a:defRPr/>
              </a:pPr>
              <a:t>86</a:t>
            </a:fld>
            <a:endParaRPr lang="en-US"/>
          </a:p>
        </p:txBody>
      </p:sp>
      <p:sp>
        <p:nvSpPr>
          <p:cNvPr id="22541" name="Rectangle 13"/>
          <p:cNvSpPr>
            <a:spLocks noChangeArrowheads="1"/>
          </p:cNvSpPr>
          <p:nvPr/>
        </p:nvSpPr>
        <p:spPr bwMode="auto">
          <a:xfrm>
            <a:off x="2046288" y="2100263"/>
            <a:ext cx="2536825" cy="515937"/>
          </a:xfrm>
          <a:prstGeom prst="rect">
            <a:avLst/>
          </a:prstGeom>
          <a:noFill/>
          <a:ln w="12700">
            <a:noFill/>
            <a:miter lim="800000"/>
            <a:headEnd/>
            <a:tailEnd/>
          </a:ln>
          <a:effectLst/>
        </p:spPr>
        <p:txBody>
          <a:bodyPr wrap="none" lIns="90488" tIns="44450" rIns="90488" bIns="44450">
            <a:spAutoFit/>
          </a:bodyPr>
          <a:lstStyle/>
          <a:p>
            <a:pPr>
              <a:defRPr/>
            </a:pPr>
            <a:r>
              <a:rPr lang="en-US" sz="2800">
                <a:solidFill>
                  <a:schemeClr val="tx2"/>
                </a:solidFill>
                <a:effectLst>
                  <a:outerShdw blurRad="38100" dist="38100" dir="2700000" algn="tl">
                    <a:srgbClr val="000000"/>
                  </a:outerShdw>
                </a:effectLst>
                <a:latin typeface="Arial" charset="0"/>
              </a:rPr>
              <a:t>Carrying Costs</a:t>
            </a:r>
          </a:p>
        </p:txBody>
      </p:sp>
      <p:grpSp>
        <p:nvGrpSpPr>
          <p:cNvPr id="3" name="Group 19"/>
          <p:cNvGrpSpPr>
            <a:grpSpLocks/>
          </p:cNvGrpSpPr>
          <p:nvPr/>
        </p:nvGrpSpPr>
        <p:grpSpPr bwMode="auto">
          <a:xfrm>
            <a:off x="1031875" y="1758950"/>
            <a:ext cx="6656388" cy="4486275"/>
            <a:chOff x="642" y="1012"/>
            <a:chExt cx="4193" cy="2826"/>
          </a:xfrm>
        </p:grpSpPr>
        <p:sp>
          <p:nvSpPr>
            <p:cNvPr id="22545" name="Line 5"/>
            <p:cNvSpPr>
              <a:spLocks noChangeShapeType="1"/>
            </p:cNvSpPr>
            <p:nvPr/>
          </p:nvSpPr>
          <p:spPr bwMode="auto">
            <a:xfrm>
              <a:off x="1155" y="1610"/>
              <a:ext cx="2265" cy="1870"/>
            </a:xfrm>
            <a:prstGeom prst="line">
              <a:avLst/>
            </a:prstGeom>
            <a:noFill/>
            <a:ln w="50800">
              <a:solidFill>
                <a:schemeClr val="accent1"/>
              </a:solidFill>
              <a:round/>
              <a:headEnd/>
              <a:tailEnd/>
            </a:ln>
          </p:spPr>
          <p:txBody>
            <a:bodyPr wrap="none" anchor="ctr"/>
            <a:lstStyle/>
            <a:p>
              <a:endParaRPr lang="en-US"/>
            </a:p>
          </p:txBody>
        </p:sp>
        <p:sp>
          <p:nvSpPr>
            <p:cNvPr id="22546" name="Freeform 16"/>
            <p:cNvSpPr>
              <a:spLocks/>
            </p:cNvSpPr>
            <p:nvPr/>
          </p:nvSpPr>
          <p:spPr bwMode="auto">
            <a:xfrm>
              <a:off x="1143" y="1330"/>
              <a:ext cx="2693" cy="2182"/>
            </a:xfrm>
            <a:custGeom>
              <a:avLst/>
              <a:gdLst>
                <a:gd name="T0" fmla="*/ 0 w 2693"/>
                <a:gd name="T1" fmla="*/ 0 h 2182"/>
                <a:gd name="T2" fmla="*/ 0 w 2693"/>
                <a:gd name="T3" fmla="*/ 2181 h 2182"/>
                <a:gd name="T4" fmla="*/ 2692 w 2693"/>
                <a:gd name="T5" fmla="*/ 2181 h 2182"/>
                <a:gd name="T6" fmla="*/ 0 60000 65536"/>
                <a:gd name="T7" fmla="*/ 0 60000 65536"/>
                <a:gd name="T8" fmla="*/ 0 60000 65536"/>
                <a:gd name="T9" fmla="*/ 0 w 2693"/>
                <a:gd name="T10" fmla="*/ 0 h 2182"/>
                <a:gd name="T11" fmla="*/ 2693 w 2693"/>
                <a:gd name="T12" fmla="*/ 2182 h 2182"/>
              </a:gdLst>
              <a:ahLst/>
              <a:cxnLst>
                <a:cxn ang="T6">
                  <a:pos x="T0" y="T1"/>
                </a:cxn>
                <a:cxn ang="T7">
                  <a:pos x="T2" y="T3"/>
                </a:cxn>
                <a:cxn ang="T8">
                  <a:pos x="T4" y="T5"/>
                </a:cxn>
              </a:cxnLst>
              <a:rect l="T9" t="T10" r="T11" b="T12"/>
              <a:pathLst>
                <a:path w="2693" h="2182">
                  <a:moveTo>
                    <a:pt x="0" y="0"/>
                  </a:moveTo>
                  <a:lnTo>
                    <a:pt x="0" y="2181"/>
                  </a:lnTo>
                  <a:lnTo>
                    <a:pt x="2692" y="2181"/>
                  </a:lnTo>
                </a:path>
              </a:pathLst>
            </a:custGeom>
            <a:noFill/>
            <a:ln w="50800" cap="rnd">
              <a:solidFill>
                <a:schemeClr val="tx1"/>
              </a:solidFill>
              <a:round/>
              <a:headEnd/>
              <a:tailEnd/>
            </a:ln>
          </p:spPr>
          <p:txBody>
            <a:bodyPr/>
            <a:lstStyle/>
            <a:p>
              <a:endParaRPr lang="en-US"/>
            </a:p>
          </p:txBody>
        </p:sp>
        <p:sp>
          <p:nvSpPr>
            <p:cNvPr id="2" name="Rectangle 17"/>
            <p:cNvSpPr>
              <a:spLocks noChangeArrowheads="1"/>
            </p:cNvSpPr>
            <p:nvPr/>
          </p:nvSpPr>
          <p:spPr bwMode="auto">
            <a:xfrm>
              <a:off x="3216" y="3552"/>
              <a:ext cx="1619" cy="286"/>
            </a:xfrm>
            <a:prstGeom prst="rect">
              <a:avLst/>
            </a:prstGeom>
            <a:noFill/>
            <a:ln w="12700">
              <a:noFill/>
              <a:miter lim="800000"/>
              <a:headEnd/>
              <a:tailEnd/>
            </a:ln>
            <a:effectLst/>
          </p:spPr>
          <p:txBody>
            <a:bodyPr wrap="none" lIns="90488" tIns="44450" rIns="90488" bIns="44450">
              <a:spAutoFit/>
            </a:bodyPr>
            <a:lstStyle/>
            <a:p>
              <a:pPr>
                <a:defRPr/>
              </a:pPr>
              <a:r>
                <a:rPr lang="en-US" sz="2400">
                  <a:solidFill>
                    <a:srgbClr val="FFFF00"/>
                  </a:solidFill>
                  <a:effectLst>
                    <a:outerShdw blurRad="38100" dist="38100" dir="2700000" algn="tl">
                      <a:srgbClr val="000000"/>
                    </a:outerShdw>
                  </a:effectLst>
                  <a:latin typeface="Arial" charset="0"/>
                </a:rPr>
                <a:t>Order Size (units)</a:t>
              </a:r>
            </a:p>
          </p:txBody>
        </p:sp>
        <p:sp>
          <p:nvSpPr>
            <p:cNvPr id="4" name="Rectangle 18"/>
            <p:cNvSpPr>
              <a:spLocks noChangeArrowheads="1"/>
            </p:cNvSpPr>
            <p:nvPr/>
          </p:nvSpPr>
          <p:spPr bwMode="auto">
            <a:xfrm>
              <a:off x="642" y="1012"/>
              <a:ext cx="509" cy="516"/>
            </a:xfrm>
            <a:prstGeom prst="rect">
              <a:avLst/>
            </a:prstGeom>
            <a:noFill/>
            <a:ln w="12700">
              <a:noFill/>
              <a:miter lim="800000"/>
              <a:headEnd/>
              <a:tailEnd/>
            </a:ln>
            <a:effectLst/>
          </p:spPr>
          <p:txBody>
            <a:bodyPr wrap="none" lIns="90488" tIns="44450" rIns="90488" bIns="44450">
              <a:spAutoFit/>
            </a:bodyPr>
            <a:lstStyle/>
            <a:p>
              <a:pPr algn="r">
                <a:defRPr/>
              </a:pPr>
              <a:r>
                <a:rPr lang="en-US" sz="2400">
                  <a:solidFill>
                    <a:srgbClr val="FFFF00"/>
                  </a:solidFill>
                  <a:effectLst>
                    <a:outerShdw blurRad="38100" dist="38100" dir="2700000" algn="tl">
                      <a:srgbClr val="000000"/>
                    </a:outerShdw>
                  </a:effectLst>
                  <a:latin typeface="Arial" charset="0"/>
                </a:rPr>
                <a:t>Cost</a:t>
              </a:r>
            </a:p>
            <a:p>
              <a:pPr algn="r">
                <a:defRPr/>
              </a:pPr>
              <a:r>
                <a:rPr lang="en-US" sz="2400">
                  <a:solidFill>
                    <a:srgbClr val="FFFF00"/>
                  </a:solidFill>
                  <a:effectLst>
                    <a:outerShdw blurRad="38100" dist="38100" dir="2700000" algn="tl">
                      <a:srgbClr val="000000"/>
                    </a:outerShdw>
                  </a:effectLst>
                  <a:latin typeface="Arial" charset="0"/>
                </a:rPr>
                <a:t>($)</a:t>
              </a:r>
            </a:p>
          </p:txBody>
        </p:sp>
      </p:grpSp>
      <p:sp>
        <p:nvSpPr>
          <p:cNvPr id="22537" name="Line 9"/>
          <p:cNvSpPr>
            <a:spLocks noChangeShapeType="1"/>
          </p:cNvSpPr>
          <p:nvPr/>
        </p:nvSpPr>
        <p:spPr bwMode="auto">
          <a:xfrm flipV="1">
            <a:off x="1789113" y="2147888"/>
            <a:ext cx="4060825" cy="3592512"/>
          </a:xfrm>
          <a:prstGeom prst="line">
            <a:avLst/>
          </a:prstGeom>
          <a:noFill/>
          <a:ln w="50800">
            <a:solidFill>
              <a:srgbClr val="FAFD00"/>
            </a:solidFill>
            <a:round/>
            <a:headEnd/>
            <a:tailEnd/>
          </a:ln>
        </p:spPr>
        <p:txBody>
          <a:bodyPr wrap="none" anchor="ctr"/>
          <a:lstStyle/>
          <a:p>
            <a:endParaRPr lang="en-US"/>
          </a:p>
        </p:txBody>
      </p:sp>
      <p:sp>
        <p:nvSpPr>
          <p:cNvPr id="22560" name="AutoShape 32"/>
          <p:cNvSpPr>
            <a:spLocks noChangeArrowheads="1"/>
          </p:cNvSpPr>
          <p:nvPr/>
        </p:nvSpPr>
        <p:spPr bwMode="auto">
          <a:xfrm rot="-1619809">
            <a:off x="3538538" y="2608263"/>
            <a:ext cx="493712" cy="1100137"/>
          </a:xfrm>
          <a:prstGeom prst="downArrow">
            <a:avLst>
              <a:gd name="adj1" fmla="val 50000"/>
              <a:gd name="adj2" fmla="val 55707"/>
            </a:avLst>
          </a:prstGeom>
          <a:gradFill rotWithShape="0">
            <a:gsLst>
              <a:gs pos="0">
                <a:srgbClr val="FF0000"/>
              </a:gs>
              <a:gs pos="100000">
                <a:srgbClr val="000000"/>
              </a:gs>
            </a:gsLst>
            <a:lin ang="5400000" scaled="1"/>
          </a:gradFill>
          <a:ln w="12700">
            <a:noFill/>
            <a:miter lim="800000"/>
            <a:headEnd/>
            <a:tailEnd/>
          </a:ln>
        </p:spPr>
        <p:txBody>
          <a:bodyPr wrap="none" anchor="ctr"/>
          <a:lstStyle/>
          <a:p>
            <a:endParaRPr lang="en-US"/>
          </a:p>
        </p:txBody>
      </p:sp>
      <p:grpSp>
        <p:nvGrpSpPr>
          <p:cNvPr id="5" name="Group 45"/>
          <p:cNvGrpSpPr>
            <a:grpSpLocks/>
          </p:cNvGrpSpPr>
          <p:nvPr/>
        </p:nvGrpSpPr>
        <p:grpSpPr bwMode="auto">
          <a:xfrm>
            <a:off x="2981325" y="1247775"/>
            <a:ext cx="3452813" cy="698500"/>
            <a:chOff x="1885" y="581"/>
            <a:chExt cx="2175" cy="440"/>
          </a:xfrm>
        </p:grpSpPr>
        <p:sp>
          <p:nvSpPr>
            <p:cNvPr id="22543" name="Rectangle 46"/>
            <p:cNvSpPr>
              <a:spLocks noChangeArrowheads="1"/>
            </p:cNvSpPr>
            <p:nvPr/>
          </p:nvSpPr>
          <p:spPr bwMode="auto">
            <a:xfrm>
              <a:off x="1885" y="637"/>
              <a:ext cx="2175" cy="248"/>
            </a:xfrm>
            <a:prstGeom prst="rect">
              <a:avLst/>
            </a:prstGeom>
            <a:noFill/>
            <a:ln w="12700">
              <a:noFill/>
              <a:miter lim="800000"/>
              <a:headEnd/>
              <a:tailEnd/>
            </a:ln>
          </p:spPr>
          <p:txBody>
            <a:bodyPr wrap="none" lIns="90488" tIns="44450" rIns="90488" bIns="44450">
              <a:spAutoFit/>
            </a:bodyPr>
            <a:lstStyle/>
            <a:p>
              <a:r>
                <a:rPr lang="en-US" sz="2000">
                  <a:latin typeface="Arial" charset="0"/>
                </a:rPr>
                <a:t>Carrying Costs =  (        ) CC </a:t>
              </a:r>
            </a:p>
          </p:txBody>
        </p:sp>
        <p:sp>
          <p:nvSpPr>
            <p:cNvPr id="22544" name="Rectangle 47"/>
            <p:cNvSpPr>
              <a:spLocks noChangeArrowheads="1"/>
            </p:cNvSpPr>
            <p:nvPr/>
          </p:nvSpPr>
          <p:spPr bwMode="auto">
            <a:xfrm>
              <a:off x="3270" y="581"/>
              <a:ext cx="362" cy="440"/>
            </a:xfrm>
            <a:prstGeom prst="rect">
              <a:avLst/>
            </a:prstGeom>
            <a:noFill/>
            <a:ln w="12700">
              <a:noFill/>
              <a:miter lim="800000"/>
              <a:headEnd/>
              <a:tailEnd/>
            </a:ln>
          </p:spPr>
          <p:txBody>
            <a:bodyPr wrap="none" lIns="90488" tIns="44450" rIns="90488" bIns="44450">
              <a:spAutoFit/>
            </a:bodyPr>
            <a:lstStyle/>
            <a:p>
              <a:r>
                <a:rPr lang="en-US" sz="2000" u="sng">
                  <a:latin typeface="Arial" charset="0"/>
                </a:rPr>
                <a:t>OQ</a:t>
              </a:r>
              <a:endParaRPr lang="en-US" sz="2000">
                <a:latin typeface="Arial" charset="0"/>
              </a:endParaRPr>
            </a:p>
            <a:p>
              <a:r>
                <a:rPr lang="en-US" sz="2000">
                  <a:latin typeface="Arial" charset="0"/>
                </a:rPr>
                <a:t>  2</a:t>
              </a:r>
            </a:p>
          </p:txBody>
        </p:sp>
      </p:grpSp>
      <p:grpSp>
        <p:nvGrpSpPr>
          <p:cNvPr id="7" name="Group 48"/>
          <p:cNvGrpSpPr>
            <a:grpSpLocks/>
          </p:cNvGrpSpPr>
          <p:nvPr/>
        </p:nvGrpSpPr>
        <p:grpSpPr bwMode="auto">
          <a:xfrm>
            <a:off x="2892425" y="560388"/>
            <a:ext cx="3402013" cy="698500"/>
            <a:chOff x="1489" y="80"/>
            <a:chExt cx="2143" cy="440"/>
          </a:xfrm>
        </p:grpSpPr>
        <p:grpSp>
          <p:nvGrpSpPr>
            <p:cNvPr id="8" name="Group 49"/>
            <p:cNvGrpSpPr>
              <a:grpSpLocks/>
            </p:cNvGrpSpPr>
            <p:nvPr/>
          </p:nvGrpSpPr>
          <p:grpSpPr bwMode="auto">
            <a:xfrm>
              <a:off x="2649" y="80"/>
              <a:ext cx="983" cy="440"/>
              <a:chOff x="2649" y="80"/>
              <a:chExt cx="983" cy="440"/>
            </a:xfrm>
          </p:grpSpPr>
          <p:sp>
            <p:nvSpPr>
              <p:cNvPr id="22539" name="Rectangle 50"/>
              <p:cNvSpPr>
                <a:spLocks noChangeArrowheads="1"/>
              </p:cNvSpPr>
              <p:nvPr/>
            </p:nvSpPr>
            <p:spPr bwMode="auto">
              <a:xfrm>
                <a:off x="2649" y="151"/>
                <a:ext cx="983" cy="248"/>
              </a:xfrm>
              <a:prstGeom prst="rect">
                <a:avLst/>
              </a:prstGeom>
              <a:noFill/>
              <a:ln w="12700">
                <a:noFill/>
                <a:miter lim="800000"/>
                <a:headEnd/>
                <a:tailEnd/>
              </a:ln>
            </p:spPr>
            <p:txBody>
              <a:bodyPr wrap="none" lIns="90488" tIns="44450" rIns="90488" bIns="44450">
                <a:spAutoFit/>
              </a:bodyPr>
              <a:lstStyle/>
              <a:p>
                <a:pPr algn="ctr"/>
                <a:r>
                  <a:rPr lang="en-US" sz="2000">
                    <a:latin typeface="Arial" charset="0"/>
                  </a:rPr>
                  <a:t>= (   	)OC</a:t>
                </a:r>
              </a:p>
            </p:txBody>
          </p:sp>
          <p:grpSp>
            <p:nvGrpSpPr>
              <p:cNvPr id="9" name="Group 51"/>
              <p:cNvGrpSpPr>
                <a:grpSpLocks/>
              </p:cNvGrpSpPr>
              <p:nvPr/>
            </p:nvGrpSpPr>
            <p:grpSpPr bwMode="auto">
              <a:xfrm>
                <a:off x="2887" y="80"/>
                <a:ext cx="362" cy="440"/>
                <a:chOff x="2839" y="116"/>
                <a:chExt cx="362" cy="440"/>
              </a:xfrm>
            </p:grpSpPr>
            <p:sp>
              <p:nvSpPr>
                <p:cNvPr id="6" name="Rectangle 52"/>
                <p:cNvSpPr>
                  <a:spLocks noChangeArrowheads="1"/>
                </p:cNvSpPr>
                <p:nvPr/>
              </p:nvSpPr>
              <p:spPr bwMode="auto">
                <a:xfrm>
                  <a:off x="2839" y="116"/>
                  <a:ext cx="362" cy="440"/>
                </a:xfrm>
                <a:prstGeom prst="rect">
                  <a:avLst/>
                </a:prstGeom>
                <a:noFill/>
                <a:ln w="12700">
                  <a:noFill/>
                  <a:miter lim="800000"/>
                  <a:headEnd/>
                  <a:tailEnd/>
                </a:ln>
              </p:spPr>
              <p:txBody>
                <a:bodyPr wrap="none" lIns="90488" tIns="44450" rIns="90488" bIns="44450">
                  <a:spAutoFit/>
                </a:bodyPr>
                <a:lstStyle/>
                <a:p>
                  <a:r>
                    <a:rPr lang="en-US" sz="2000">
                      <a:latin typeface="Arial" charset="0"/>
                    </a:rPr>
                    <a:t>  S</a:t>
                  </a:r>
                  <a:r>
                    <a:rPr lang="en-US" sz="2000" u="sng">
                      <a:latin typeface="Arial" charset="0"/>
                    </a:rPr>
                    <a:t> </a:t>
                  </a:r>
                  <a:endParaRPr lang="en-US" sz="2000">
                    <a:latin typeface="Arial" charset="0"/>
                  </a:endParaRPr>
                </a:p>
                <a:p>
                  <a:r>
                    <a:rPr lang="en-US" sz="2000">
                      <a:latin typeface="Arial" charset="0"/>
                    </a:rPr>
                    <a:t>OQ</a:t>
                  </a:r>
                </a:p>
              </p:txBody>
            </p:sp>
            <p:sp>
              <p:nvSpPr>
                <p:cNvPr id="22542" name="Line 53"/>
                <p:cNvSpPr>
                  <a:spLocks noChangeShapeType="1"/>
                </p:cNvSpPr>
                <p:nvPr/>
              </p:nvSpPr>
              <p:spPr bwMode="auto">
                <a:xfrm>
                  <a:off x="2853" y="326"/>
                  <a:ext cx="348" cy="0"/>
                </a:xfrm>
                <a:prstGeom prst="line">
                  <a:avLst/>
                </a:prstGeom>
                <a:noFill/>
                <a:ln w="19050">
                  <a:solidFill>
                    <a:schemeClr val="tx1"/>
                  </a:solidFill>
                  <a:round/>
                  <a:headEnd/>
                  <a:tailEnd/>
                </a:ln>
              </p:spPr>
              <p:txBody>
                <a:bodyPr/>
                <a:lstStyle/>
                <a:p>
                  <a:endParaRPr lang="en-US"/>
                </a:p>
              </p:txBody>
            </p:sp>
          </p:grpSp>
        </p:grpSp>
        <p:sp>
          <p:nvSpPr>
            <p:cNvPr id="22538" name="Rectangle 54"/>
            <p:cNvSpPr>
              <a:spLocks noChangeArrowheads="1"/>
            </p:cNvSpPr>
            <p:nvPr/>
          </p:nvSpPr>
          <p:spPr bwMode="auto">
            <a:xfrm>
              <a:off x="1489" y="143"/>
              <a:ext cx="1189" cy="248"/>
            </a:xfrm>
            <a:prstGeom prst="rect">
              <a:avLst/>
            </a:prstGeom>
            <a:noFill/>
            <a:ln w="12700">
              <a:noFill/>
              <a:miter lim="800000"/>
              <a:headEnd/>
              <a:tailEnd/>
            </a:ln>
          </p:spPr>
          <p:txBody>
            <a:bodyPr wrap="none" lIns="90488" tIns="44450" rIns="90488" bIns="44450">
              <a:spAutoFit/>
            </a:bodyPr>
            <a:lstStyle/>
            <a:p>
              <a:r>
                <a:rPr lang="en-US" sz="2000">
                  <a:latin typeface="Arial" charset="0"/>
                </a:rPr>
                <a:t>Ordering Costs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537"/>
                                        </p:tgtEl>
                                        <p:attrNameLst>
                                          <p:attrName>style.visibility</p:attrName>
                                        </p:attrNameLst>
                                      </p:cBhvr>
                                      <p:to>
                                        <p:strVal val="visible"/>
                                      </p:to>
                                    </p:set>
                                    <p:animEffect transition="in" filter="wipe(left)">
                                      <p:cBhvr>
                                        <p:cTn id="11" dur="500"/>
                                        <p:tgtEl>
                                          <p:spTgt spid="22537"/>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2541"/>
                                        </p:tgtEl>
                                        <p:attrNameLst>
                                          <p:attrName>style.visibility</p:attrName>
                                        </p:attrNameLst>
                                      </p:cBhvr>
                                      <p:to>
                                        <p:strVal val="visible"/>
                                      </p:to>
                                    </p:set>
                                    <p:animEffect transition="in" filter="dissolve">
                                      <p:cBhvr>
                                        <p:cTn id="15" dur="500"/>
                                        <p:tgtEl>
                                          <p:spTgt spid="2254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2560"/>
                                        </p:tgtEl>
                                        <p:attrNameLst>
                                          <p:attrName>style.visibility</p:attrName>
                                        </p:attrNameLst>
                                      </p:cBhvr>
                                      <p:to>
                                        <p:strVal val="visible"/>
                                      </p:to>
                                    </p:set>
                                    <p:animEffect transition="in" filter="wipe(up)">
                                      <p:cBhvr>
                                        <p:cTn id="19" dur="500"/>
                                        <p:tgtEl>
                                          <p:spTgt spid="22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1" grpId="0" autoUpdateAnimBg="0"/>
      <p:bldP spid="22537" grpId="0" animBg="1"/>
      <p:bldP spid="22560"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pPr>
              <a:defRPr/>
            </a:pPr>
            <a:fld id="{46CEBA04-08A8-4E93-AC93-74E978FD2CC1}" type="slidenum">
              <a:rPr lang="en-US"/>
              <a:pPr>
                <a:defRPr/>
              </a:pPr>
              <a:t>87</a:t>
            </a:fld>
            <a:endParaRPr lang="en-US"/>
          </a:p>
        </p:txBody>
      </p:sp>
      <p:sp>
        <p:nvSpPr>
          <p:cNvPr id="23555" name="Freeform 2"/>
          <p:cNvSpPr>
            <a:spLocks/>
          </p:cNvSpPr>
          <p:nvPr/>
        </p:nvSpPr>
        <p:spPr bwMode="auto">
          <a:xfrm>
            <a:off x="1754188" y="2481263"/>
            <a:ext cx="4275137" cy="3463925"/>
          </a:xfrm>
          <a:custGeom>
            <a:avLst/>
            <a:gdLst>
              <a:gd name="T0" fmla="*/ 0 w 2693"/>
              <a:gd name="T1" fmla="*/ 0 h 2182"/>
              <a:gd name="T2" fmla="*/ 0 w 2693"/>
              <a:gd name="T3" fmla="*/ 3462338 h 2182"/>
              <a:gd name="T4" fmla="*/ 4273550 w 2693"/>
              <a:gd name="T5" fmla="*/ 3462338 h 2182"/>
              <a:gd name="T6" fmla="*/ 0 60000 65536"/>
              <a:gd name="T7" fmla="*/ 0 60000 65536"/>
              <a:gd name="T8" fmla="*/ 0 60000 65536"/>
              <a:gd name="T9" fmla="*/ 0 w 2693"/>
              <a:gd name="T10" fmla="*/ 0 h 2182"/>
              <a:gd name="T11" fmla="*/ 2693 w 2693"/>
              <a:gd name="T12" fmla="*/ 2182 h 2182"/>
            </a:gdLst>
            <a:ahLst/>
            <a:cxnLst>
              <a:cxn ang="T6">
                <a:pos x="T0" y="T1"/>
              </a:cxn>
              <a:cxn ang="T7">
                <a:pos x="T2" y="T3"/>
              </a:cxn>
              <a:cxn ang="T8">
                <a:pos x="T4" y="T5"/>
              </a:cxn>
            </a:cxnLst>
            <a:rect l="T9" t="T10" r="T11" b="T12"/>
            <a:pathLst>
              <a:path w="2693" h="2182">
                <a:moveTo>
                  <a:pt x="0" y="0"/>
                </a:moveTo>
                <a:lnTo>
                  <a:pt x="0" y="2181"/>
                </a:lnTo>
                <a:lnTo>
                  <a:pt x="2692" y="2181"/>
                </a:lnTo>
              </a:path>
            </a:pathLst>
          </a:custGeom>
          <a:noFill/>
          <a:ln w="50800" cap="rnd">
            <a:solidFill>
              <a:schemeClr val="tx1"/>
            </a:solidFill>
            <a:round/>
            <a:headEnd/>
            <a:tailEnd/>
          </a:ln>
        </p:spPr>
        <p:txBody>
          <a:bodyPr/>
          <a:lstStyle/>
          <a:p>
            <a:endParaRPr lang="en-US"/>
          </a:p>
        </p:txBody>
      </p:sp>
      <p:sp>
        <p:nvSpPr>
          <p:cNvPr id="23556" name="Line 5"/>
          <p:cNvSpPr>
            <a:spLocks noChangeShapeType="1"/>
          </p:cNvSpPr>
          <p:nvPr/>
        </p:nvSpPr>
        <p:spPr bwMode="auto">
          <a:xfrm>
            <a:off x="1773238" y="2925763"/>
            <a:ext cx="4191000" cy="2954337"/>
          </a:xfrm>
          <a:prstGeom prst="line">
            <a:avLst/>
          </a:prstGeom>
          <a:noFill/>
          <a:ln w="50800">
            <a:solidFill>
              <a:schemeClr val="accent1"/>
            </a:solidFill>
            <a:round/>
            <a:headEnd/>
            <a:tailEnd/>
          </a:ln>
        </p:spPr>
        <p:txBody>
          <a:bodyPr wrap="none" anchor="ctr"/>
          <a:lstStyle/>
          <a:p>
            <a:endParaRPr lang="en-US"/>
          </a:p>
        </p:txBody>
      </p:sp>
      <p:sp>
        <p:nvSpPr>
          <p:cNvPr id="23557" name="Line 9"/>
          <p:cNvSpPr>
            <a:spLocks noChangeShapeType="1"/>
          </p:cNvSpPr>
          <p:nvPr/>
        </p:nvSpPr>
        <p:spPr bwMode="auto">
          <a:xfrm flipV="1">
            <a:off x="1819275" y="2781300"/>
            <a:ext cx="4595813" cy="3163888"/>
          </a:xfrm>
          <a:prstGeom prst="line">
            <a:avLst/>
          </a:prstGeom>
          <a:noFill/>
          <a:ln w="50800">
            <a:solidFill>
              <a:schemeClr val="tx2"/>
            </a:solidFill>
            <a:round/>
            <a:headEnd/>
            <a:tailEnd/>
          </a:ln>
        </p:spPr>
        <p:txBody>
          <a:bodyPr wrap="none" anchor="ctr"/>
          <a:lstStyle/>
          <a:p>
            <a:endParaRPr lang="en-US"/>
          </a:p>
        </p:txBody>
      </p:sp>
      <p:sp>
        <p:nvSpPr>
          <p:cNvPr id="23565" name="Rectangle 13"/>
          <p:cNvSpPr>
            <a:spLocks noChangeArrowheads="1"/>
          </p:cNvSpPr>
          <p:nvPr/>
        </p:nvSpPr>
        <p:spPr bwMode="auto">
          <a:xfrm>
            <a:off x="3876675" y="1927225"/>
            <a:ext cx="5086350" cy="393700"/>
          </a:xfrm>
          <a:prstGeom prst="rect">
            <a:avLst/>
          </a:prstGeom>
          <a:noFill/>
          <a:ln w="12700">
            <a:noFill/>
            <a:miter lim="800000"/>
            <a:headEnd/>
            <a:tailEnd/>
          </a:ln>
          <a:effectLst/>
        </p:spPr>
        <p:txBody>
          <a:bodyPr wrap="none" lIns="90488" tIns="44450" rIns="90488" bIns="44450">
            <a:spAutoFit/>
          </a:bodyPr>
          <a:lstStyle/>
          <a:p>
            <a:pPr>
              <a:defRPr/>
            </a:pPr>
            <a:r>
              <a:rPr lang="en-US" sz="2000">
                <a:solidFill>
                  <a:schemeClr val="accent1"/>
                </a:solidFill>
                <a:effectLst>
                  <a:outerShdw blurRad="38100" dist="38100" dir="2700000" algn="tl">
                    <a:srgbClr val="000000"/>
                  </a:outerShdw>
                </a:effectLst>
                <a:latin typeface="Arial" charset="0"/>
              </a:rPr>
              <a:t>Total Costs = Carrying Costs + Order Costs</a:t>
            </a:r>
          </a:p>
        </p:txBody>
      </p:sp>
      <p:grpSp>
        <p:nvGrpSpPr>
          <p:cNvPr id="2" name="Group 16"/>
          <p:cNvGrpSpPr>
            <a:grpSpLocks/>
          </p:cNvGrpSpPr>
          <p:nvPr/>
        </p:nvGrpSpPr>
        <p:grpSpPr bwMode="auto">
          <a:xfrm>
            <a:off x="1798638" y="2605088"/>
            <a:ext cx="4152900" cy="877887"/>
            <a:chOff x="1344" y="1463"/>
            <a:chExt cx="2305" cy="526"/>
          </a:xfrm>
        </p:grpSpPr>
        <p:sp>
          <p:nvSpPr>
            <p:cNvPr id="23574" name="Arc 14"/>
            <p:cNvSpPr>
              <a:spLocks/>
            </p:cNvSpPr>
            <p:nvPr/>
          </p:nvSpPr>
          <p:spPr bwMode="auto">
            <a:xfrm rot="10800000">
              <a:off x="2424" y="1551"/>
              <a:ext cx="1225" cy="438"/>
            </a:xfrm>
            <a:custGeom>
              <a:avLst/>
              <a:gdLst>
                <a:gd name="T0" fmla="*/ 0 w 19274"/>
                <a:gd name="T1" fmla="*/ 5 h 21600"/>
                <a:gd name="T2" fmla="*/ 78 w 19274"/>
                <a:gd name="T3" fmla="*/ 0 h 21600"/>
                <a:gd name="T4" fmla="*/ 78 w 19274"/>
                <a:gd name="T5" fmla="*/ 9 h 21600"/>
                <a:gd name="T6" fmla="*/ 0 60000 65536"/>
                <a:gd name="T7" fmla="*/ 0 60000 65536"/>
                <a:gd name="T8" fmla="*/ 0 60000 65536"/>
                <a:gd name="T9" fmla="*/ 0 w 19274"/>
                <a:gd name="T10" fmla="*/ 0 h 21600"/>
                <a:gd name="T11" fmla="*/ 19274 w 19274"/>
                <a:gd name="T12" fmla="*/ 21600 h 21600"/>
              </a:gdLst>
              <a:ahLst/>
              <a:cxnLst>
                <a:cxn ang="T6">
                  <a:pos x="T0" y="T1"/>
                </a:cxn>
                <a:cxn ang="T7">
                  <a:pos x="T2" y="T3"/>
                </a:cxn>
                <a:cxn ang="T8">
                  <a:pos x="T4" y="T5"/>
                </a:cxn>
              </a:cxnLst>
              <a:rect l="T9" t="T10" r="T11" b="T12"/>
              <a:pathLst>
                <a:path w="19274" h="21600" fill="none" extrusionOk="0">
                  <a:moveTo>
                    <a:pt x="-1" y="11849"/>
                  </a:moveTo>
                  <a:cubicBezTo>
                    <a:pt x="3673" y="4586"/>
                    <a:pt x="11118" y="6"/>
                    <a:pt x="19258" y="0"/>
                  </a:cubicBezTo>
                </a:path>
                <a:path w="19274" h="21600" stroke="0" extrusionOk="0">
                  <a:moveTo>
                    <a:pt x="-1" y="11849"/>
                  </a:moveTo>
                  <a:cubicBezTo>
                    <a:pt x="3673" y="4586"/>
                    <a:pt x="11118" y="6"/>
                    <a:pt x="19258" y="0"/>
                  </a:cubicBezTo>
                  <a:lnTo>
                    <a:pt x="19274" y="21600"/>
                  </a:lnTo>
                  <a:close/>
                </a:path>
              </a:pathLst>
            </a:custGeom>
            <a:noFill/>
            <a:ln w="50800" cap="rnd">
              <a:solidFill>
                <a:srgbClr val="F95AB7"/>
              </a:solidFill>
              <a:round/>
              <a:headEnd/>
              <a:tailEnd/>
            </a:ln>
          </p:spPr>
          <p:txBody>
            <a:bodyPr wrap="none" anchor="ctr"/>
            <a:lstStyle/>
            <a:p>
              <a:endParaRPr lang="en-US"/>
            </a:p>
          </p:txBody>
        </p:sp>
        <p:sp>
          <p:nvSpPr>
            <p:cNvPr id="23575" name="Arc 15"/>
            <p:cNvSpPr>
              <a:spLocks/>
            </p:cNvSpPr>
            <p:nvPr/>
          </p:nvSpPr>
          <p:spPr bwMode="auto">
            <a:xfrm rot="10800000">
              <a:off x="1344" y="1463"/>
              <a:ext cx="1100" cy="526"/>
            </a:xfrm>
            <a:custGeom>
              <a:avLst/>
              <a:gdLst>
                <a:gd name="T0" fmla="*/ 0 w 20283"/>
                <a:gd name="T1" fmla="*/ 0 h 21600"/>
                <a:gd name="T2" fmla="*/ 60 w 20283"/>
                <a:gd name="T3" fmla="*/ 8 h 21600"/>
                <a:gd name="T4" fmla="*/ 0 w 20283"/>
                <a:gd name="T5" fmla="*/ 13 h 21600"/>
                <a:gd name="T6" fmla="*/ 0 60000 65536"/>
                <a:gd name="T7" fmla="*/ 0 60000 65536"/>
                <a:gd name="T8" fmla="*/ 0 60000 65536"/>
                <a:gd name="T9" fmla="*/ 0 w 20283"/>
                <a:gd name="T10" fmla="*/ 0 h 21600"/>
                <a:gd name="T11" fmla="*/ 20283 w 20283"/>
                <a:gd name="T12" fmla="*/ 21600 h 21600"/>
              </a:gdLst>
              <a:ahLst/>
              <a:cxnLst>
                <a:cxn ang="T6">
                  <a:pos x="T0" y="T1"/>
                </a:cxn>
                <a:cxn ang="T7">
                  <a:pos x="T2" y="T3"/>
                </a:cxn>
                <a:cxn ang="T8">
                  <a:pos x="T4" y="T5"/>
                </a:cxn>
              </a:cxnLst>
              <a:rect l="T9" t="T10" r="T11" b="T12"/>
              <a:pathLst>
                <a:path w="20283" h="21600" fill="none" extrusionOk="0">
                  <a:moveTo>
                    <a:pt x="0" y="0"/>
                  </a:moveTo>
                  <a:cubicBezTo>
                    <a:pt x="6" y="0"/>
                    <a:pt x="12" y="-1"/>
                    <a:pt x="18" y="0"/>
                  </a:cubicBezTo>
                  <a:cubicBezTo>
                    <a:pt x="9064" y="0"/>
                    <a:pt x="17152" y="5637"/>
                    <a:pt x="20283" y="14124"/>
                  </a:cubicBezTo>
                </a:path>
                <a:path w="20283" h="21600" stroke="0" extrusionOk="0">
                  <a:moveTo>
                    <a:pt x="0" y="0"/>
                  </a:moveTo>
                  <a:cubicBezTo>
                    <a:pt x="6" y="0"/>
                    <a:pt x="12" y="-1"/>
                    <a:pt x="18" y="0"/>
                  </a:cubicBezTo>
                  <a:cubicBezTo>
                    <a:pt x="9064" y="0"/>
                    <a:pt x="17152" y="5637"/>
                    <a:pt x="20283" y="14124"/>
                  </a:cubicBezTo>
                  <a:lnTo>
                    <a:pt x="18" y="21600"/>
                  </a:lnTo>
                  <a:close/>
                </a:path>
              </a:pathLst>
            </a:custGeom>
            <a:noFill/>
            <a:ln w="50800" cap="rnd">
              <a:solidFill>
                <a:srgbClr val="F95AB7"/>
              </a:solidFill>
              <a:round/>
              <a:headEnd/>
              <a:tailEnd/>
            </a:ln>
          </p:spPr>
          <p:txBody>
            <a:bodyPr wrap="none" anchor="ctr"/>
            <a:lstStyle/>
            <a:p>
              <a:endParaRPr lang="en-US"/>
            </a:p>
          </p:txBody>
        </p:sp>
      </p:grpSp>
      <p:sp>
        <p:nvSpPr>
          <p:cNvPr id="23569" name="Freeform 17"/>
          <p:cNvSpPr>
            <a:spLocks/>
          </p:cNvSpPr>
          <p:nvPr/>
        </p:nvSpPr>
        <p:spPr bwMode="auto">
          <a:xfrm>
            <a:off x="1817688" y="3527425"/>
            <a:ext cx="1974850" cy="2439988"/>
          </a:xfrm>
          <a:custGeom>
            <a:avLst/>
            <a:gdLst>
              <a:gd name="T0" fmla="*/ 0 w 1244"/>
              <a:gd name="T1" fmla="*/ 0 h 1537"/>
              <a:gd name="T2" fmla="*/ 1973263 w 1244"/>
              <a:gd name="T3" fmla="*/ 0 h 1537"/>
              <a:gd name="T4" fmla="*/ 1973263 w 1244"/>
              <a:gd name="T5" fmla="*/ 2438401 h 1537"/>
              <a:gd name="T6" fmla="*/ 0 60000 65536"/>
              <a:gd name="T7" fmla="*/ 0 60000 65536"/>
              <a:gd name="T8" fmla="*/ 0 60000 65536"/>
              <a:gd name="T9" fmla="*/ 0 w 1244"/>
              <a:gd name="T10" fmla="*/ 0 h 1537"/>
              <a:gd name="T11" fmla="*/ 1244 w 1244"/>
              <a:gd name="T12" fmla="*/ 1537 h 1537"/>
            </a:gdLst>
            <a:ahLst/>
            <a:cxnLst>
              <a:cxn ang="T6">
                <a:pos x="T0" y="T1"/>
              </a:cxn>
              <a:cxn ang="T7">
                <a:pos x="T2" y="T3"/>
              </a:cxn>
              <a:cxn ang="T8">
                <a:pos x="T4" y="T5"/>
              </a:cxn>
            </a:cxnLst>
            <a:rect l="T9" t="T10" r="T11" b="T12"/>
            <a:pathLst>
              <a:path w="1244" h="1537">
                <a:moveTo>
                  <a:pt x="0" y="0"/>
                </a:moveTo>
                <a:lnTo>
                  <a:pt x="1243" y="0"/>
                </a:lnTo>
                <a:lnTo>
                  <a:pt x="1243" y="1536"/>
                </a:lnTo>
              </a:path>
            </a:pathLst>
          </a:custGeom>
          <a:noFill/>
          <a:ln w="12700" cap="rnd">
            <a:solidFill>
              <a:schemeClr val="tx1"/>
            </a:solidFill>
            <a:prstDash val="lgDash"/>
            <a:round/>
            <a:headEnd/>
            <a:tailEnd/>
          </a:ln>
        </p:spPr>
        <p:txBody>
          <a:bodyPr/>
          <a:lstStyle/>
          <a:p>
            <a:endParaRPr lang="en-US"/>
          </a:p>
        </p:txBody>
      </p:sp>
      <p:sp>
        <p:nvSpPr>
          <p:cNvPr id="23583" name="Rectangle 31"/>
          <p:cNvSpPr>
            <a:spLocks noChangeArrowheads="1"/>
          </p:cNvSpPr>
          <p:nvPr/>
        </p:nvSpPr>
        <p:spPr bwMode="auto">
          <a:xfrm>
            <a:off x="5043488" y="6008688"/>
            <a:ext cx="2570162" cy="454025"/>
          </a:xfrm>
          <a:prstGeom prst="rect">
            <a:avLst/>
          </a:prstGeom>
          <a:noFill/>
          <a:ln w="12700">
            <a:noFill/>
            <a:miter lim="800000"/>
            <a:headEnd/>
            <a:tailEnd/>
          </a:ln>
          <a:effectLst/>
        </p:spPr>
        <p:txBody>
          <a:bodyPr wrap="none" lIns="90488" tIns="44450" rIns="90488" bIns="44450">
            <a:spAutoFit/>
          </a:bodyPr>
          <a:lstStyle/>
          <a:p>
            <a:pPr>
              <a:defRPr/>
            </a:pPr>
            <a:r>
              <a:rPr lang="en-US" sz="2400">
                <a:solidFill>
                  <a:srgbClr val="FFFF00"/>
                </a:solidFill>
                <a:effectLst>
                  <a:outerShdw blurRad="38100" dist="38100" dir="2700000" algn="tl">
                    <a:srgbClr val="000000"/>
                  </a:outerShdw>
                </a:effectLst>
                <a:latin typeface="Arial" charset="0"/>
              </a:rPr>
              <a:t>Order Size (units)</a:t>
            </a:r>
          </a:p>
        </p:txBody>
      </p:sp>
      <p:sp>
        <p:nvSpPr>
          <p:cNvPr id="23584" name="Rectangle 32"/>
          <p:cNvSpPr>
            <a:spLocks noChangeArrowheads="1"/>
          </p:cNvSpPr>
          <p:nvPr/>
        </p:nvSpPr>
        <p:spPr bwMode="auto">
          <a:xfrm>
            <a:off x="739775" y="2281238"/>
            <a:ext cx="808038" cy="819150"/>
          </a:xfrm>
          <a:prstGeom prst="rect">
            <a:avLst/>
          </a:prstGeom>
          <a:noFill/>
          <a:ln w="12700">
            <a:noFill/>
            <a:miter lim="800000"/>
            <a:headEnd/>
            <a:tailEnd/>
          </a:ln>
          <a:effectLst/>
        </p:spPr>
        <p:txBody>
          <a:bodyPr wrap="none" lIns="90488" tIns="44450" rIns="90488" bIns="44450">
            <a:spAutoFit/>
          </a:bodyPr>
          <a:lstStyle/>
          <a:p>
            <a:pPr algn="r">
              <a:defRPr/>
            </a:pPr>
            <a:r>
              <a:rPr lang="en-US" sz="2400">
                <a:solidFill>
                  <a:srgbClr val="FFFF00"/>
                </a:solidFill>
                <a:effectLst>
                  <a:outerShdw blurRad="38100" dist="38100" dir="2700000" algn="tl">
                    <a:srgbClr val="000000"/>
                  </a:outerShdw>
                </a:effectLst>
                <a:latin typeface="Arial" charset="0"/>
              </a:rPr>
              <a:t>Cost</a:t>
            </a:r>
          </a:p>
          <a:p>
            <a:pPr algn="r">
              <a:defRPr/>
            </a:pPr>
            <a:r>
              <a:rPr lang="en-US" sz="2400">
                <a:solidFill>
                  <a:srgbClr val="FFFF00"/>
                </a:solidFill>
                <a:effectLst>
                  <a:outerShdw blurRad="38100" dist="38100" dir="2700000" algn="tl">
                    <a:srgbClr val="000000"/>
                  </a:outerShdw>
                </a:effectLst>
                <a:latin typeface="Arial" charset="0"/>
              </a:rPr>
              <a:t>($)</a:t>
            </a:r>
          </a:p>
        </p:txBody>
      </p:sp>
      <p:grpSp>
        <p:nvGrpSpPr>
          <p:cNvPr id="3" name="Group 45"/>
          <p:cNvGrpSpPr>
            <a:grpSpLocks/>
          </p:cNvGrpSpPr>
          <p:nvPr/>
        </p:nvGrpSpPr>
        <p:grpSpPr bwMode="auto">
          <a:xfrm>
            <a:off x="3482975" y="1292225"/>
            <a:ext cx="3452813" cy="698500"/>
            <a:chOff x="1885" y="581"/>
            <a:chExt cx="2175" cy="440"/>
          </a:xfrm>
        </p:grpSpPr>
        <p:sp>
          <p:nvSpPr>
            <p:cNvPr id="23572" name="Rectangle 34"/>
            <p:cNvSpPr>
              <a:spLocks noChangeArrowheads="1"/>
            </p:cNvSpPr>
            <p:nvPr/>
          </p:nvSpPr>
          <p:spPr bwMode="auto">
            <a:xfrm>
              <a:off x="1885" y="637"/>
              <a:ext cx="2175" cy="248"/>
            </a:xfrm>
            <a:prstGeom prst="rect">
              <a:avLst/>
            </a:prstGeom>
            <a:noFill/>
            <a:ln w="12700">
              <a:noFill/>
              <a:miter lim="800000"/>
              <a:headEnd/>
              <a:tailEnd/>
            </a:ln>
          </p:spPr>
          <p:txBody>
            <a:bodyPr wrap="none" lIns="90488" tIns="44450" rIns="90488" bIns="44450">
              <a:spAutoFit/>
            </a:bodyPr>
            <a:lstStyle/>
            <a:p>
              <a:r>
                <a:rPr lang="en-US" sz="2000">
                  <a:latin typeface="Arial" charset="0"/>
                </a:rPr>
                <a:t>Carrying Costs =  (        ) CC </a:t>
              </a:r>
            </a:p>
          </p:txBody>
        </p:sp>
        <p:sp>
          <p:nvSpPr>
            <p:cNvPr id="23573" name="Rectangle 35"/>
            <p:cNvSpPr>
              <a:spLocks noChangeArrowheads="1"/>
            </p:cNvSpPr>
            <p:nvPr/>
          </p:nvSpPr>
          <p:spPr bwMode="auto">
            <a:xfrm>
              <a:off x="3270" y="581"/>
              <a:ext cx="362" cy="440"/>
            </a:xfrm>
            <a:prstGeom prst="rect">
              <a:avLst/>
            </a:prstGeom>
            <a:noFill/>
            <a:ln w="12700">
              <a:noFill/>
              <a:miter lim="800000"/>
              <a:headEnd/>
              <a:tailEnd/>
            </a:ln>
          </p:spPr>
          <p:txBody>
            <a:bodyPr wrap="none" lIns="90488" tIns="44450" rIns="90488" bIns="44450">
              <a:spAutoFit/>
            </a:bodyPr>
            <a:lstStyle/>
            <a:p>
              <a:r>
                <a:rPr lang="en-US" sz="2000" u="sng">
                  <a:latin typeface="Arial" charset="0"/>
                </a:rPr>
                <a:t>OQ</a:t>
              </a:r>
              <a:endParaRPr lang="en-US" sz="2000">
                <a:latin typeface="Arial" charset="0"/>
              </a:endParaRPr>
            </a:p>
            <a:p>
              <a:r>
                <a:rPr lang="en-US" sz="2000">
                  <a:latin typeface="Arial" charset="0"/>
                </a:rPr>
                <a:t>  2</a:t>
              </a:r>
            </a:p>
          </p:txBody>
        </p:sp>
      </p:grpSp>
      <p:grpSp>
        <p:nvGrpSpPr>
          <p:cNvPr id="4" name="Group 46"/>
          <p:cNvGrpSpPr>
            <a:grpSpLocks/>
          </p:cNvGrpSpPr>
          <p:nvPr/>
        </p:nvGrpSpPr>
        <p:grpSpPr bwMode="auto">
          <a:xfrm>
            <a:off x="3394075" y="604838"/>
            <a:ext cx="3402013" cy="698500"/>
            <a:chOff x="1489" y="80"/>
            <a:chExt cx="2143" cy="440"/>
          </a:xfrm>
        </p:grpSpPr>
        <p:grpSp>
          <p:nvGrpSpPr>
            <p:cNvPr id="5" name="Group 44"/>
            <p:cNvGrpSpPr>
              <a:grpSpLocks/>
            </p:cNvGrpSpPr>
            <p:nvPr/>
          </p:nvGrpSpPr>
          <p:grpSpPr bwMode="auto">
            <a:xfrm>
              <a:off x="2649" y="80"/>
              <a:ext cx="983" cy="440"/>
              <a:chOff x="2649" y="80"/>
              <a:chExt cx="983" cy="440"/>
            </a:xfrm>
          </p:grpSpPr>
          <p:sp>
            <p:nvSpPr>
              <p:cNvPr id="23568" name="Rectangle 39"/>
              <p:cNvSpPr>
                <a:spLocks noChangeArrowheads="1"/>
              </p:cNvSpPr>
              <p:nvPr/>
            </p:nvSpPr>
            <p:spPr bwMode="auto">
              <a:xfrm>
                <a:off x="2649" y="151"/>
                <a:ext cx="983" cy="248"/>
              </a:xfrm>
              <a:prstGeom prst="rect">
                <a:avLst/>
              </a:prstGeom>
              <a:noFill/>
              <a:ln w="12700">
                <a:noFill/>
                <a:miter lim="800000"/>
                <a:headEnd/>
                <a:tailEnd/>
              </a:ln>
            </p:spPr>
            <p:txBody>
              <a:bodyPr wrap="none" lIns="90488" tIns="44450" rIns="90488" bIns="44450">
                <a:spAutoFit/>
              </a:bodyPr>
              <a:lstStyle/>
              <a:p>
                <a:pPr algn="ctr"/>
                <a:r>
                  <a:rPr lang="en-US" sz="2000">
                    <a:latin typeface="Arial" charset="0"/>
                  </a:rPr>
                  <a:t>= (   	)OC</a:t>
                </a:r>
              </a:p>
            </p:txBody>
          </p:sp>
          <p:grpSp>
            <p:nvGrpSpPr>
              <p:cNvPr id="6" name="Group 43"/>
              <p:cNvGrpSpPr>
                <a:grpSpLocks/>
              </p:cNvGrpSpPr>
              <p:nvPr/>
            </p:nvGrpSpPr>
            <p:grpSpPr bwMode="auto">
              <a:xfrm>
                <a:off x="2887" y="80"/>
                <a:ext cx="362" cy="440"/>
                <a:chOff x="2839" y="116"/>
                <a:chExt cx="362" cy="440"/>
              </a:xfrm>
            </p:grpSpPr>
            <p:sp>
              <p:nvSpPr>
                <p:cNvPr id="23570" name="Rectangle 37"/>
                <p:cNvSpPr>
                  <a:spLocks noChangeArrowheads="1"/>
                </p:cNvSpPr>
                <p:nvPr/>
              </p:nvSpPr>
              <p:spPr bwMode="auto">
                <a:xfrm>
                  <a:off x="2839" y="116"/>
                  <a:ext cx="362" cy="440"/>
                </a:xfrm>
                <a:prstGeom prst="rect">
                  <a:avLst/>
                </a:prstGeom>
                <a:noFill/>
                <a:ln w="12700">
                  <a:noFill/>
                  <a:miter lim="800000"/>
                  <a:headEnd/>
                  <a:tailEnd/>
                </a:ln>
              </p:spPr>
              <p:txBody>
                <a:bodyPr wrap="none" lIns="90488" tIns="44450" rIns="90488" bIns="44450">
                  <a:spAutoFit/>
                </a:bodyPr>
                <a:lstStyle/>
                <a:p>
                  <a:r>
                    <a:rPr lang="en-US" sz="2000">
                      <a:latin typeface="Arial" charset="0"/>
                    </a:rPr>
                    <a:t>  S</a:t>
                  </a:r>
                  <a:r>
                    <a:rPr lang="en-US" sz="2000" u="sng">
                      <a:latin typeface="Arial" charset="0"/>
                    </a:rPr>
                    <a:t> </a:t>
                  </a:r>
                  <a:endParaRPr lang="en-US" sz="2000">
                    <a:latin typeface="Arial" charset="0"/>
                  </a:endParaRPr>
                </a:p>
                <a:p>
                  <a:r>
                    <a:rPr lang="en-US" sz="2000">
                      <a:latin typeface="Arial" charset="0"/>
                    </a:rPr>
                    <a:t>OQ</a:t>
                  </a:r>
                </a:p>
              </p:txBody>
            </p:sp>
            <p:sp>
              <p:nvSpPr>
                <p:cNvPr id="23571" name="Line 40"/>
                <p:cNvSpPr>
                  <a:spLocks noChangeShapeType="1"/>
                </p:cNvSpPr>
                <p:nvPr/>
              </p:nvSpPr>
              <p:spPr bwMode="auto">
                <a:xfrm>
                  <a:off x="2853" y="326"/>
                  <a:ext cx="348" cy="0"/>
                </a:xfrm>
                <a:prstGeom prst="line">
                  <a:avLst/>
                </a:prstGeom>
                <a:noFill/>
                <a:ln w="19050">
                  <a:solidFill>
                    <a:schemeClr val="tx1"/>
                  </a:solidFill>
                  <a:round/>
                  <a:headEnd/>
                  <a:tailEnd/>
                </a:ln>
              </p:spPr>
              <p:txBody>
                <a:bodyPr/>
                <a:lstStyle/>
                <a:p>
                  <a:endParaRPr lang="en-US"/>
                </a:p>
              </p:txBody>
            </p:sp>
          </p:grpSp>
        </p:grpSp>
        <p:sp>
          <p:nvSpPr>
            <p:cNvPr id="23567" name="Rectangle 41"/>
            <p:cNvSpPr>
              <a:spLocks noChangeArrowheads="1"/>
            </p:cNvSpPr>
            <p:nvPr/>
          </p:nvSpPr>
          <p:spPr bwMode="auto">
            <a:xfrm>
              <a:off x="1489" y="143"/>
              <a:ext cx="1189" cy="248"/>
            </a:xfrm>
            <a:prstGeom prst="rect">
              <a:avLst/>
            </a:prstGeom>
            <a:noFill/>
            <a:ln w="12700">
              <a:noFill/>
              <a:miter lim="800000"/>
              <a:headEnd/>
              <a:tailEnd/>
            </a:ln>
          </p:spPr>
          <p:txBody>
            <a:bodyPr wrap="none" lIns="90488" tIns="44450" rIns="90488" bIns="44450">
              <a:spAutoFit/>
            </a:bodyPr>
            <a:lstStyle/>
            <a:p>
              <a:r>
                <a:rPr lang="en-US" sz="2000">
                  <a:latin typeface="Arial" charset="0"/>
                </a:rPr>
                <a:t>Ordering Costs</a:t>
              </a:r>
            </a:p>
          </p:txBody>
        </p:sp>
      </p:grpSp>
      <p:sp>
        <p:nvSpPr>
          <p:cNvPr id="23599" name="AutoShape 47"/>
          <p:cNvSpPr>
            <a:spLocks noChangeArrowheads="1"/>
          </p:cNvSpPr>
          <p:nvPr/>
        </p:nvSpPr>
        <p:spPr bwMode="auto">
          <a:xfrm rot="2571479">
            <a:off x="3211513" y="2038350"/>
            <a:ext cx="493712" cy="1520825"/>
          </a:xfrm>
          <a:prstGeom prst="downArrow">
            <a:avLst>
              <a:gd name="adj1" fmla="val 50000"/>
              <a:gd name="adj2" fmla="val 77010"/>
            </a:avLst>
          </a:prstGeom>
          <a:gradFill rotWithShape="0">
            <a:gsLst>
              <a:gs pos="0">
                <a:srgbClr val="FF0000"/>
              </a:gs>
              <a:gs pos="100000">
                <a:srgbClr val="000000"/>
              </a:gs>
            </a:gsLst>
            <a:lin ang="5400000" scaled="1"/>
          </a:gradFill>
          <a:ln w="12700">
            <a:no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17" presetClass="entr" presetSubtype="2" fill="hold" grpId="0" nodeType="afterEffect">
                                  <p:stCondLst>
                                    <p:cond delay="0"/>
                                  </p:stCondLst>
                                  <p:childTnLst>
                                    <p:set>
                                      <p:cBhvr>
                                        <p:cTn id="10" dur="1" fill="hold">
                                          <p:stCondLst>
                                            <p:cond delay="0"/>
                                          </p:stCondLst>
                                        </p:cTn>
                                        <p:tgtEl>
                                          <p:spTgt spid="23569"/>
                                        </p:tgtEl>
                                        <p:attrNameLst>
                                          <p:attrName>style.visibility</p:attrName>
                                        </p:attrNameLst>
                                      </p:cBhvr>
                                      <p:to>
                                        <p:strVal val="visible"/>
                                      </p:to>
                                    </p:set>
                                    <p:anim calcmode="lin" valueType="num">
                                      <p:cBhvr>
                                        <p:cTn id="11" dur="500" fill="hold"/>
                                        <p:tgtEl>
                                          <p:spTgt spid="23569"/>
                                        </p:tgtEl>
                                        <p:attrNameLst>
                                          <p:attrName>ppt_x</p:attrName>
                                        </p:attrNameLst>
                                      </p:cBhvr>
                                      <p:tavLst>
                                        <p:tav tm="0">
                                          <p:val>
                                            <p:strVal val="#ppt_x+#ppt_w/2"/>
                                          </p:val>
                                        </p:tav>
                                        <p:tav tm="100000">
                                          <p:val>
                                            <p:strVal val="#ppt_x"/>
                                          </p:val>
                                        </p:tav>
                                      </p:tavLst>
                                    </p:anim>
                                    <p:anim calcmode="lin" valueType="num">
                                      <p:cBhvr>
                                        <p:cTn id="12" dur="500" fill="hold"/>
                                        <p:tgtEl>
                                          <p:spTgt spid="23569"/>
                                        </p:tgtEl>
                                        <p:attrNameLst>
                                          <p:attrName>ppt_y</p:attrName>
                                        </p:attrNameLst>
                                      </p:cBhvr>
                                      <p:tavLst>
                                        <p:tav tm="0">
                                          <p:val>
                                            <p:strVal val="#ppt_y"/>
                                          </p:val>
                                        </p:tav>
                                        <p:tav tm="100000">
                                          <p:val>
                                            <p:strVal val="#ppt_y"/>
                                          </p:val>
                                        </p:tav>
                                      </p:tavLst>
                                    </p:anim>
                                    <p:anim calcmode="lin" valueType="num">
                                      <p:cBhvr>
                                        <p:cTn id="13" dur="500" fill="hold"/>
                                        <p:tgtEl>
                                          <p:spTgt spid="23569"/>
                                        </p:tgtEl>
                                        <p:attrNameLst>
                                          <p:attrName>ppt_w</p:attrName>
                                        </p:attrNameLst>
                                      </p:cBhvr>
                                      <p:tavLst>
                                        <p:tav tm="0">
                                          <p:val>
                                            <p:fltVal val="0"/>
                                          </p:val>
                                        </p:tav>
                                        <p:tav tm="100000">
                                          <p:val>
                                            <p:strVal val="#ppt_w"/>
                                          </p:val>
                                        </p:tav>
                                      </p:tavLst>
                                    </p:anim>
                                    <p:anim calcmode="lin" valueType="num">
                                      <p:cBhvr>
                                        <p:cTn id="14" dur="500" fill="hold"/>
                                        <p:tgtEl>
                                          <p:spTgt spid="23569"/>
                                        </p:tgtEl>
                                        <p:attrNameLst>
                                          <p:attrName>ppt_h</p:attrName>
                                        </p:attrNameLst>
                                      </p:cBhvr>
                                      <p:tavLst>
                                        <p:tav tm="0">
                                          <p:val>
                                            <p:strVal val="#ppt_h"/>
                                          </p:val>
                                        </p:tav>
                                        <p:tav tm="100000">
                                          <p:val>
                                            <p:strVal val="#ppt_h"/>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3565"/>
                                        </p:tgtEl>
                                        <p:attrNameLst>
                                          <p:attrName>style.visibility</p:attrName>
                                        </p:attrNameLst>
                                      </p:cBhvr>
                                      <p:to>
                                        <p:strVal val="visible"/>
                                      </p:to>
                                    </p:set>
                                    <p:animEffect transition="in" filter="wipe(left)">
                                      <p:cBhvr>
                                        <p:cTn id="18" dur="500"/>
                                        <p:tgtEl>
                                          <p:spTgt spid="23565"/>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3599"/>
                                        </p:tgtEl>
                                        <p:attrNameLst>
                                          <p:attrName>style.visibility</p:attrName>
                                        </p:attrNameLst>
                                      </p:cBhvr>
                                      <p:to>
                                        <p:strVal val="visible"/>
                                      </p:to>
                                    </p:set>
                                    <p:animEffect transition="in" filter="wipe(up)">
                                      <p:cBhvr>
                                        <p:cTn id="22" dur="500"/>
                                        <p:tgtEl>
                                          <p:spTgt spid="235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5" grpId="0" autoUpdateAnimBg="0"/>
      <p:bldP spid="23569" grpId="0" animBg="1"/>
      <p:bldP spid="23599" grpId="0" animBg="1"/>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0F95E780-41E6-423D-AE6F-62C3CCBCF45E}" type="slidenum">
              <a:rPr lang="en-US"/>
              <a:pPr>
                <a:defRPr/>
              </a:pPr>
              <a:t>88</a:t>
            </a:fld>
            <a:endParaRPr lang="en-US"/>
          </a:p>
        </p:txBody>
      </p:sp>
      <p:sp>
        <p:nvSpPr>
          <p:cNvPr id="27685" name="Rectangle 1061"/>
          <p:cNvSpPr>
            <a:spLocks noGrp="1" noChangeArrowheads="1"/>
          </p:cNvSpPr>
          <p:nvPr>
            <p:ph type="title"/>
          </p:nvPr>
        </p:nvSpPr>
        <p:spPr>
          <a:xfrm>
            <a:off x="1154113" y="720725"/>
            <a:ext cx="7543800" cy="1073150"/>
          </a:xfrm>
        </p:spPr>
        <p:txBody>
          <a:bodyPr/>
          <a:lstStyle/>
          <a:p>
            <a:pPr eaLnBrk="1" hangingPunct="1">
              <a:defRPr/>
            </a:pPr>
            <a:r>
              <a:rPr lang="en-US" smtClean="0"/>
              <a:t>Inventory Management</a:t>
            </a:r>
          </a:p>
        </p:txBody>
      </p:sp>
      <p:sp>
        <p:nvSpPr>
          <p:cNvPr id="27686" name="Rectangle 1062"/>
          <p:cNvSpPr>
            <a:spLocks noGrp="1" noChangeArrowheads="1"/>
          </p:cNvSpPr>
          <p:nvPr>
            <p:ph type="body" idx="1"/>
          </p:nvPr>
        </p:nvSpPr>
        <p:spPr>
          <a:xfrm>
            <a:off x="1154113" y="2635250"/>
            <a:ext cx="7543800" cy="914400"/>
          </a:xfrm>
        </p:spPr>
        <p:txBody>
          <a:bodyPr/>
          <a:lstStyle/>
          <a:p>
            <a:pPr lvl="1" eaLnBrk="1" hangingPunct="1">
              <a:lnSpc>
                <a:spcPct val="90000"/>
              </a:lnSpc>
              <a:defRPr/>
            </a:pPr>
            <a:r>
              <a:rPr lang="en-US" dirty="0" smtClean="0"/>
              <a:t>The economic order quantity that minimizes the total costs of inventory. </a:t>
            </a:r>
          </a:p>
        </p:txBody>
      </p:sp>
      <p:sp>
        <p:nvSpPr>
          <p:cNvPr id="27689" name="Rectangle 1065"/>
          <p:cNvSpPr>
            <a:spLocks noChangeArrowheads="1"/>
          </p:cNvSpPr>
          <p:nvPr/>
        </p:nvSpPr>
        <p:spPr bwMode="auto">
          <a:xfrm>
            <a:off x="1039813" y="2025650"/>
            <a:ext cx="7239000" cy="609600"/>
          </a:xfrm>
          <a:prstGeom prst="rect">
            <a:avLst/>
          </a:prstGeom>
          <a:noFill/>
          <a:ln w="9525">
            <a:noFill/>
            <a:miter lim="800000"/>
            <a:headEnd/>
            <a:tailEnd/>
          </a:ln>
        </p:spPr>
        <p:txBody>
          <a:bodyPr/>
          <a:lstStyle/>
          <a:p>
            <a:pPr marL="342900" indent="-342900" eaLnBrk="1" hangingPunct="1">
              <a:spcBef>
                <a:spcPct val="20000"/>
              </a:spcBef>
              <a:buClr>
                <a:srgbClr val="FAFD00"/>
              </a:buClr>
              <a:buFont typeface="Wingdings" pitchFamily="2" charset="2"/>
              <a:buChar char="v"/>
            </a:pPr>
            <a:r>
              <a:rPr lang="en-US" sz="2800">
                <a:latin typeface="Arial Narrow" pitchFamily="34" charset="0"/>
              </a:rPr>
              <a:t>Determining Optimal Inventory</a:t>
            </a:r>
          </a:p>
        </p:txBody>
      </p:sp>
      <p:grpSp>
        <p:nvGrpSpPr>
          <p:cNvPr id="2" name="Group 1066"/>
          <p:cNvGrpSpPr>
            <a:grpSpLocks/>
          </p:cNvGrpSpPr>
          <p:nvPr/>
        </p:nvGrpSpPr>
        <p:grpSpPr bwMode="auto">
          <a:xfrm>
            <a:off x="2898775" y="3865563"/>
            <a:ext cx="3513138" cy="1066800"/>
            <a:chOff x="3259" y="192"/>
            <a:chExt cx="2213" cy="672"/>
          </a:xfrm>
        </p:grpSpPr>
        <p:sp>
          <p:nvSpPr>
            <p:cNvPr id="24583" name="Rectangle 1067"/>
            <p:cNvSpPr>
              <a:spLocks noChangeArrowheads="1"/>
            </p:cNvSpPr>
            <p:nvPr/>
          </p:nvSpPr>
          <p:spPr bwMode="auto">
            <a:xfrm>
              <a:off x="3408" y="192"/>
              <a:ext cx="2064" cy="672"/>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24584" name="Rectangle 1068"/>
            <p:cNvSpPr>
              <a:spLocks noChangeArrowheads="1"/>
            </p:cNvSpPr>
            <p:nvPr/>
          </p:nvSpPr>
          <p:spPr bwMode="auto">
            <a:xfrm>
              <a:off x="3259" y="430"/>
              <a:ext cx="917" cy="289"/>
            </a:xfrm>
            <a:prstGeom prst="rect">
              <a:avLst/>
            </a:prstGeom>
            <a:noFill/>
            <a:ln w="12700">
              <a:noFill/>
              <a:miter lim="800000"/>
              <a:headEnd/>
              <a:tailEnd/>
            </a:ln>
          </p:spPr>
          <p:txBody>
            <a:bodyPr lIns="90488" tIns="44450" rIns="90488" bIns="44450">
              <a:spAutoFit/>
            </a:bodyPr>
            <a:lstStyle/>
            <a:p>
              <a:pPr algn="ctr"/>
              <a:r>
                <a:rPr lang="en-US" sz="2400">
                  <a:solidFill>
                    <a:schemeClr val="bg2"/>
                  </a:solidFill>
                  <a:latin typeface="Arial" charset="0"/>
                </a:rPr>
                <a:t>EOQ =</a:t>
              </a:r>
            </a:p>
          </p:txBody>
        </p:sp>
        <p:sp>
          <p:nvSpPr>
            <p:cNvPr id="24585" name="Rectangle 1069"/>
            <p:cNvSpPr>
              <a:spLocks noChangeArrowheads="1"/>
            </p:cNvSpPr>
            <p:nvPr/>
          </p:nvSpPr>
          <p:spPr bwMode="auto">
            <a:xfrm>
              <a:off x="4289" y="238"/>
              <a:ext cx="1063" cy="516"/>
            </a:xfrm>
            <a:prstGeom prst="rect">
              <a:avLst/>
            </a:prstGeom>
            <a:noFill/>
            <a:ln w="12700">
              <a:noFill/>
              <a:miter lim="800000"/>
              <a:headEnd/>
              <a:tailEnd/>
            </a:ln>
          </p:spPr>
          <p:txBody>
            <a:bodyPr wrap="none" lIns="90488" tIns="44450" rIns="90488" bIns="44450">
              <a:spAutoFit/>
            </a:bodyPr>
            <a:lstStyle/>
            <a:p>
              <a:pPr algn="ctr"/>
              <a:r>
                <a:rPr lang="en-US" sz="2400" b="1" u="sng">
                  <a:solidFill>
                    <a:schemeClr val="bg2"/>
                  </a:solidFill>
                  <a:latin typeface="Arial" charset="0"/>
                </a:rPr>
                <a:t>2 x S x OC</a:t>
              </a:r>
              <a:endParaRPr lang="en-US" sz="2400" b="1">
                <a:solidFill>
                  <a:schemeClr val="bg2"/>
                </a:solidFill>
                <a:latin typeface="Arial" charset="0"/>
              </a:endParaRPr>
            </a:p>
            <a:p>
              <a:pPr algn="ctr"/>
              <a:r>
                <a:rPr lang="en-US" sz="2400" b="1">
                  <a:solidFill>
                    <a:schemeClr val="bg2"/>
                  </a:solidFill>
                  <a:latin typeface="Arial" charset="0"/>
                </a:rPr>
                <a:t>CC</a:t>
              </a:r>
            </a:p>
          </p:txBody>
        </p:sp>
        <p:sp>
          <p:nvSpPr>
            <p:cNvPr id="24586" name="Freeform 1070"/>
            <p:cNvSpPr>
              <a:spLocks/>
            </p:cNvSpPr>
            <p:nvPr/>
          </p:nvSpPr>
          <p:spPr bwMode="auto">
            <a:xfrm>
              <a:off x="3982" y="258"/>
              <a:ext cx="1394" cy="572"/>
            </a:xfrm>
            <a:custGeom>
              <a:avLst/>
              <a:gdLst>
                <a:gd name="T0" fmla="*/ 0 w 1299"/>
                <a:gd name="T1" fmla="*/ 385 h 572"/>
                <a:gd name="T2" fmla="*/ 68 w 1299"/>
                <a:gd name="T3" fmla="*/ 332 h 572"/>
                <a:gd name="T4" fmla="*/ 158 w 1299"/>
                <a:gd name="T5" fmla="*/ 571 h 572"/>
                <a:gd name="T6" fmla="*/ 270 w 1299"/>
                <a:gd name="T7" fmla="*/ 0 h 572"/>
                <a:gd name="T8" fmla="*/ 1393 w 1299"/>
                <a:gd name="T9" fmla="*/ 0 h 572"/>
                <a:gd name="T10" fmla="*/ 1393 w 1299"/>
                <a:gd name="T11" fmla="*/ 0 h 572"/>
                <a:gd name="T12" fmla="*/ 1393 w 1299"/>
                <a:gd name="T13" fmla="*/ 0 h 572"/>
                <a:gd name="T14" fmla="*/ 0 60000 65536"/>
                <a:gd name="T15" fmla="*/ 0 60000 65536"/>
                <a:gd name="T16" fmla="*/ 0 60000 65536"/>
                <a:gd name="T17" fmla="*/ 0 60000 65536"/>
                <a:gd name="T18" fmla="*/ 0 60000 65536"/>
                <a:gd name="T19" fmla="*/ 0 60000 65536"/>
                <a:gd name="T20" fmla="*/ 0 60000 65536"/>
                <a:gd name="T21" fmla="*/ 0 w 1299"/>
                <a:gd name="T22" fmla="*/ 0 h 572"/>
                <a:gd name="T23" fmla="*/ 1299 w 1299"/>
                <a:gd name="T24" fmla="*/ 572 h 5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572">
                  <a:moveTo>
                    <a:pt x="0" y="385"/>
                  </a:moveTo>
                  <a:lnTo>
                    <a:pt x="63" y="332"/>
                  </a:lnTo>
                  <a:lnTo>
                    <a:pt x="147" y="571"/>
                  </a:lnTo>
                  <a:lnTo>
                    <a:pt x="252" y="0"/>
                  </a:lnTo>
                  <a:lnTo>
                    <a:pt x="1298" y="0"/>
                  </a:lnTo>
                </a:path>
              </a:pathLst>
            </a:custGeom>
            <a:noFill/>
            <a:ln w="25400" cap="rnd">
              <a:solidFill>
                <a:schemeClr val="bg2"/>
              </a:solidFill>
              <a:round/>
              <a:headEnd/>
              <a:tailEnd/>
            </a:ln>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689"/>
                                        </p:tgtEl>
                                        <p:attrNameLst>
                                          <p:attrName>style.visibility</p:attrName>
                                        </p:attrNameLst>
                                      </p:cBhvr>
                                      <p:to>
                                        <p:strVal val="visible"/>
                                      </p:to>
                                    </p:set>
                                    <p:animEffect transition="in" filter="wipe(left)">
                                      <p:cBhvr>
                                        <p:cTn id="7" dur="500"/>
                                        <p:tgtEl>
                                          <p:spTgt spid="2768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86">
                                            <p:txEl>
                                              <p:pRg st="0" end="0"/>
                                            </p:txEl>
                                          </p:spTgt>
                                        </p:tgtEl>
                                        <p:attrNameLst>
                                          <p:attrName>style.visibility</p:attrName>
                                        </p:attrNameLst>
                                      </p:cBhvr>
                                      <p:to>
                                        <p:strVal val="visible"/>
                                      </p:to>
                                    </p:set>
                                    <p:animEffect transition="in" filter="wipe(left)">
                                      <p:cBhvr>
                                        <p:cTn id="12" dur="500"/>
                                        <p:tgtEl>
                                          <p:spTgt spid="27686">
                                            <p:txEl>
                                              <p:pRg st="0" end="0"/>
                                            </p:txEl>
                                          </p:spTgt>
                                        </p:tgtEl>
                                      </p:cBhvr>
                                    </p:animEffect>
                                  </p:childTnLst>
                                </p:cTn>
                              </p:par>
                            </p:childTnLst>
                          </p:cTn>
                        </p:par>
                        <p:par>
                          <p:cTn id="13" fill="hold">
                            <p:stCondLst>
                              <p:cond delay="500"/>
                            </p:stCondLst>
                            <p:childTnLst>
                              <p:par>
                                <p:cTn id="14" presetID="4" presetClass="entr" presetSubtype="32"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ox(out)">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86" grpId="0" build="p" autoUpdateAnimBg="0"/>
      <p:bldP spid="27689" grpId="0"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pPr>
              <a:defRPr/>
            </a:pPr>
            <a:fld id="{7891BE1E-9703-4FC6-AF09-D89FE5F7E146}" type="slidenum">
              <a:rPr lang="en-US"/>
              <a:pPr>
                <a:defRPr/>
              </a:pPr>
              <a:t>89</a:t>
            </a:fld>
            <a:endParaRPr lang="en-US"/>
          </a:p>
        </p:txBody>
      </p:sp>
      <p:sp>
        <p:nvSpPr>
          <p:cNvPr id="36882" name="Rectangle 18"/>
          <p:cNvSpPr>
            <a:spLocks noGrp="1" noChangeArrowheads="1"/>
          </p:cNvSpPr>
          <p:nvPr>
            <p:ph type="title"/>
          </p:nvPr>
        </p:nvSpPr>
        <p:spPr>
          <a:xfrm>
            <a:off x="1066800" y="304800"/>
            <a:ext cx="7543800" cy="1017588"/>
          </a:xfrm>
        </p:spPr>
        <p:txBody>
          <a:bodyPr/>
          <a:lstStyle/>
          <a:p>
            <a:pPr eaLnBrk="1" hangingPunct="1">
              <a:defRPr/>
            </a:pPr>
            <a:r>
              <a:rPr lang="en-US" smtClean="0"/>
              <a:t>Inventory Management</a:t>
            </a:r>
          </a:p>
        </p:txBody>
      </p:sp>
      <p:sp>
        <p:nvSpPr>
          <p:cNvPr id="36883" name="Rectangle 19"/>
          <p:cNvSpPr>
            <a:spLocks noGrp="1" noChangeArrowheads="1"/>
          </p:cNvSpPr>
          <p:nvPr>
            <p:ph type="body" idx="1"/>
          </p:nvPr>
        </p:nvSpPr>
        <p:spPr>
          <a:xfrm>
            <a:off x="1066800" y="1981200"/>
            <a:ext cx="7543800" cy="533400"/>
          </a:xfrm>
        </p:spPr>
        <p:txBody>
          <a:bodyPr/>
          <a:lstStyle/>
          <a:p>
            <a:pPr lvl="1" eaLnBrk="1" hangingPunct="1">
              <a:defRPr/>
            </a:pPr>
            <a:r>
              <a:rPr lang="en-US" smtClean="0"/>
              <a:t>Economic Order Quantity (EOQ)</a:t>
            </a:r>
          </a:p>
        </p:txBody>
      </p:sp>
      <p:sp>
        <p:nvSpPr>
          <p:cNvPr id="36868" name="Rectangle 4"/>
          <p:cNvSpPr>
            <a:spLocks noChangeArrowheads="1"/>
          </p:cNvSpPr>
          <p:nvPr/>
        </p:nvSpPr>
        <p:spPr bwMode="auto">
          <a:xfrm>
            <a:off x="762000" y="2438400"/>
            <a:ext cx="7918450" cy="2279650"/>
          </a:xfrm>
          <a:prstGeom prst="rect">
            <a:avLst/>
          </a:prstGeom>
          <a:noFill/>
          <a:ln w="12700">
            <a:noFill/>
            <a:miter lim="800000"/>
            <a:headEnd/>
            <a:tailEnd/>
          </a:ln>
          <a:effectLst/>
        </p:spPr>
        <p:txBody>
          <a:bodyPr lIns="90488" tIns="44450" rIns="90488" bIns="44450">
            <a:spAutoFit/>
          </a:bodyPr>
          <a:lstStyle/>
          <a:p>
            <a:pPr>
              <a:defRPr/>
            </a:pPr>
            <a:r>
              <a:rPr lang="en-US" sz="2400">
                <a:solidFill>
                  <a:schemeClr val="accent1"/>
                </a:solidFill>
                <a:effectLst>
                  <a:outerShdw blurRad="38100" dist="38100" dir="2700000" algn="tl">
                    <a:srgbClr val="000000"/>
                  </a:outerShdw>
                </a:effectLst>
                <a:latin typeface="Arial" charset="0"/>
              </a:rPr>
              <a:t>Example:</a:t>
            </a:r>
          </a:p>
          <a:p>
            <a:pPr>
              <a:defRPr/>
            </a:pPr>
            <a:r>
              <a:rPr lang="en-US" sz="2400">
                <a:latin typeface="Arial" charset="0"/>
              </a:rPr>
              <a:t>Awesome Autos expects to sell 1,200 new automobiles in the next year. It currently costs $26 per order placed with the manufacturer. Carrying costs amount to $75 per auto. How many autos should they order each time they place an order?</a:t>
            </a:r>
          </a:p>
        </p:txBody>
      </p:sp>
      <p:grpSp>
        <p:nvGrpSpPr>
          <p:cNvPr id="2" name="Group 13"/>
          <p:cNvGrpSpPr>
            <a:grpSpLocks/>
          </p:cNvGrpSpPr>
          <p:nvPr/>
        </p:nvGrpSpPr>
        <p:grpSpPr bwMode="auto">
          <a:xfrm>
            <a:off x="5334000" y="4648200"/>
            <a:ext cx="2625725" cy="1452563"/>
            <a:chOff x="3582" y="2976"/>
            <a:chExt cx="1654" cy="915"/>
          </a:xfrm>
        </p:grpSpPr>
        <p:grpSp>
          <p:nvGrpSpPr>
            <p:cNvPr id="3" name="Group 14"/>
            <p:cNvGrpSpPr>
              <a:grpSpLocks/>
            </p:cNvGrpSpPr>
            <p:nvPr/>
          </p:nvGrpSpPr>
          <p:grpSpPr bwMode="auto">
            <a:xfrm>
              <a:off x="3582" y="3020"/>
              <a:ext cx="1654" cy="871"/>
              <a:chOff x="3582" y="3020"/>
              <a:chExt cx="1654" cy="871"/>
            </a:xfrm>
          </p:grpSpPr>
          <p:sp>
            <p:nvSpPr>
              <p:cNvPr id="25615" name="Rectangle 15"/>
              <p:cNvSpPr>
                <a:spLocks noChangeArrowheads="1"/>
              </p:cNvSpPr>
              <p:nvPr/>
            </p:nvSpPr>
            <p:spPr bwMode="auto">
              <a:xfrm>
                <a:off x="3582" y="3145"/>
                <a:ext cx="1654" cy="746"/>
              </a:xfrm>
              <a:prstGeom prst="rect">
                <a:avLst/>
              </a:prstGeom>
              <a:noFill/>
              <a:ln w="12700">
                <a:noFill/>
                <a:miter lim="800000"/>
                <a:headEnd/>
                <a:tailEnd/>
              </a:ln>
            </p:spPr>
            <p:txBody>
              <a:bodyPr wrap="none" lIns="90488" tIns="44450" rIns="90488" bIns="44450">
                <a:spAutoFit/>
              </a:bodyPr>
              <a:lstStyle/>
              <a:p>
                <a:r>
                  <a:rPr lang="en-US" sz="2400">
                    <a:latin typeface="Arial" charset="0"/>
                  </a:rPr>
                  <a:t>=</a:t>
                </a:r>
              </a:p>
              <a:p>
                <a:endParaRPr lang="en-US" sz="2400">
                  <a:latin typeface="Arial" charset="0"/>
                </a:endParaRPr>
              </a:p>
              <a:p>
                <a:r>
                  <a:rPr lang="en-US" sz="2400">
                    <a:latin typeface="Arial" charset="0"/>
                  </a:rPr>
                  <a:t>=  28.84 </a:t>
                </a:r>
                <a:r>
                  <a:rPr lang="en-US" sz="2400">
                    <a:latin typeface="Symbol" pitchFamily="18" charset="2"/>
                  </a:rPr>
                  <a:t></a:t>
                </a:r>
                <a:r>
                  <a:rPr lang="en-US" sz="2400">
                    <a:latin typeface="Arial" charset="0"/>
                  </a:rPr>
                  <a:t> 29 cars</a:t>
                </a:r>
              </a:p>
            </p:txBody>
          </p:sp>
          <p:sp>
            <p:nvSpPr>
              <p:cNvPr id="25616" name="Rectangle 16"/>
              <p:cNvSpPr>
                <a:spLocks noChangeArrowheads="1"/>
              </p:cNvSpPr>
              <p:nvPr/>
            </p:nvSpPr>
            <p:spPr bwMode="auto">
              <a:xfrm>
                <a:off x="4029" y="3020"/>
                <a:ext cx="991" cy="516"/>
              </a:xfrm>
              <a:prstGeom prst="rect">
                <a:avLst/>
              </a:prstGeom>
              <a:noFill/>
              <a:ln w="12700">
                <a:noFill/>
                <a:miter lim="800000"/>
                <a:headEnd/>
                <a:tailEnd/>
              </a:ln>
            </p:spPr>
            <p:txBody>
              <a:bodyPr wrap="none" lIns="90488" tIns="44450" rIns="90488" bIns="44450">
                <a:spAutoFit/>
              </a:bodyPr>
              <a:lstStyle/>
              <a:p>
                <a:pPr algn="ctr"/>
                <a:r>
                  <a:rPr lang="en-US" sz="2400" u="sng">
                    <a:latin typeface="Arial" charset="0"/>
                  </a:rPr>
                  <a:t>2(1200)26</a:t>
                </a:r>
                <a:endParaRPr lang="en-US" sz="2400">
                  <a:latin typeface="Arial" charset="0"/>
                </a:endParaRPr>
              </a:p>
              <a:p>
                <a:pPr algn="ctr"/>
                <a:r>
                  <a:rPr lang="en-US" sz="2400">
                    <a:latin typeface="Arial" charset="0"/>
                  </a:rPr>
                  <a:t>75</a:t>
                </a:r>
              </a:p>
            </p:txBody>
          </p:sp>
        </p:grpSp>
        <p:sp>
          <p:nvSpPr>
            <p:cNvPr id="25614" name="Freeform 17"/>
            <p:cNvSpPr>
              <a:spLocks/>
            </p:cNvSpPr>
            <p:nvPr/>
          </p:nvSpPr>
          <p:spPr bwMode="auto">
            <a:xfrm>
              <a:off x="3744" y="2976"/>
              <a:ext cx="1322" cy="540"/>
            </a:xfrm>
            <a:custGeom>
              <a:avLst/>
              <a:gdLst>
                <a:gd name="T0" fmla="*/ 0 w 1179"/>
                <a:gd name="T1" fmla="*/ 363 h 513"/>
                <a:gd name="T2" fmla="*/ 64 w 1179"/>
                <a:gd name="T3" fmla="*/ 313 h 513"/>
                <a:gd name="T4" fmla="*/ 150 w 1179"/>
                <a:gd name="T5" fmla="*/ 539 h 513"/>
                <a:gd name="T6" fmla="*/ 256 w 1179"/>
                <a:gd name="T7" fmla="*/ 0 h 513"/>
                <a:gd name="T8" fmla="*/ 1321 w 1179"/>
                <a:gd name="T9" fmla="*/ 0 h 513"/>
                <a:gd name="T10" fmla="*/ 1321 w 1179"/>
                <a:gd name="T11" fmla="*/ 0 h 513"/>
                <a:gd name="T12" fmla="*/ 1321 w 1179"/>
                <a:gd name="T13" fmla="*/ 0 h 513"/>
                <a:gd name="T14" fmla="*/ 0 60000 65536"/>
                <a:gd name="T15" fmla="*/ 0 60000 65536"/>
                <a:gd name="T16" fmla="*/ 0 60000 65536"/>
                <a:gd name="T17" fmla="*/ 0 60000 65536"/>
                <a:gd name="T18" fmla="*/ 0 60000 65536"/>
                <a:gd name="T19" fmla="*/ 0 60000 65536"/>
                <a:gd name="T20" fmla="*/ 0 60000 65536"/>
                <a:gd name="T21" fmla="*/ 0 w 1179"/>
                <a:gd name="T22" fmla="*/ 0 h 513"/>
                <a:gd name="T23" fmla="*/ 1179 w 1179"/>
                <a:gd name="T24" fmla="*/ 513 h 5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79" h="513">
                  <a:moveTo>
                    <a:pt x="0" y="345"/>
                  </a:moveTo>
                  <a:lnTo>
                    <a:pt x="57" y="297"/>
                  </a:lnTo>
                  <a:lnTo>
                    <a:pt x="134" y="512"/>
                  </a:lnTo>
                  <a:lnTo>
                    <a:pt x="228" y="0"/>
                  </a:lnTo>
                  <a:lnTo>
                    <a:pt x="1178" y="0"/>
                  </a:lnTo>
                </a:path>
              </a:pathLst>
            </a:custGeom>
            <a:noFill/>
            <a:ln w="12700" cap="rnd">
              <a:solidFill>
                <a:schemeClr val="tx1"/>
              </a:solidFill>
              <a:round/>
              <a:headEnd/>
              <a:tailEnd/>
            </a:ln>
          </p:spPr>
          <p:txBody>
            <a:bodyPr/>
            <a:lstStyle/>
            <a:p>
              <a:endParaRPr lang="en-US"/>
            </a:p>
          </p:txBody>
        </p:sp>
      </p:grpSp>
      <p:sp>
        <p:nvSpPr>
          <p:cNvPr id="25607" name="Rectangle 21"/>
          <p:cNvSpPr>
            <a:spLocks noChangeArrowheads="1"/>
          </p:cNvSpPr>
          <p:nvPr/>
        </p:nvSpPr>
        <p:spPr bwMode="auto">
          <a:xfrm>
            <a:off x="952500" y="1371600"/>
            <a:ext cx="7239000" cy="609600"/>
          </a:xfrm>
          <a:prstGeom prst="rect">
            <a:avLst/>
          </a:prstGeom>
          <a:noFill/>
          <a:ln w="9525">
            <a:noFill/>
            <a:miter lim="800000"/>
            <a:headEnd/>
            <a:tailEnd/>
          </a:ln>
        </p:spPr>
        <p:txBody>
          <a:bodyPr/>
          <a:lstStyle/>
          <a:p>
            <a:pPr marL="342900" indent="-342900" eaLnBrk="1" hangingPunct="1">
              <a:spcBef>
                <a:spcPct val="20000"/>
              </a:spcBef>
              <a:buClr>
                <a:srgbClr val="FAFD00"/>
              </a:buClr>
              <a:buFont typeface="Wingdings" pitchFamily="2" charset="2"/>
              <a:buChar char="v"/>
            </a:pPr>
            <a:r>
              <a:rPr lang="en-US" sz="2800">
                <a:latin typeface="Arial Narrow" pitchFamily="34" charset="0"/>
              </a:rPr>
              <a:t>Determining Optimal Inventory</a:t>
            </a:r>
          </a:p>
        </p:txBody>
      </p:sp>
      <p:grpSp>
        <p:nvGrpSpPr>
          <p:cNvPr id="4" name="Group 28"/>
          <p:cNvGrpSpPr>
            <a:grpSpLocks/>
          </p:cNvGrpSpPr>
          <p:nvPr/>
        </p:nvGrpSpPr>
        <p:grpSpPr bwMode="auto">
          <a:xfrm>
            <a:off x="1219200" y="5029200"/>
            <a:ext cx="3513138" cy="1066800"/>
            <a:chOff x="3259" y="192"/>
            <a:chExt cx="2213" cy="672"/>
          </a:xfrm>
        </p:grpSpPr>
        <p:sp>
          <p:nvSpPr>
            <p:cNvPr id="25609" name="Rectangle 29"/>
            <p:cNvSpPr>
              <a:spLocks noChangeArrowheads="1"/>
            </p:cNvSpPr>
            <p:nvPr/>
          </p:nvSpPr>
          <p:spPr bwMode="auto">
            <a:xfrm>
              <a:off x="3408" y="192"/>
              <a:ext cx="2064" cy="672"/>
            </a:xfrm>
            <a:prstGeom prst="rect">
              <a:avLst/>
            </a:prstGeom>
            <a:solidFill>
              <a:schemeClr val="hlink"/>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25610" name="Rectangle 30"/>
            <p:cNvSpPr>
              <a:spLocks noChangeArrowheads="1"/>
            </p:cNvSpPr>
            <p:nvPr/>
          </p:nvSpPr>
          <p:spPr bwMode="auto">
            <a:xfrm>
              <a:off x="3259" y="430"/>
              <a:ext cx="917" cy="289"/>
            </a:xfrm>
            <a:prstGeom prst="rect">
              <a:avLst/>
            </a:prstGeom>
            <a:noFill/>
            <a:ln w="12700">
              <a:noFill/>
              <a:miter lim="800000"/>
              <a:headEnd/>
              <a:tailEnd/>
            </a:ln>
          </p:spPr>
          <p:txBody>
            <a:bodyPr lIns="90488" tIns="44450" rIns="90488" bIns="44450">
              <a:spAutoFit/>
            </a:bodyPr>
            <a:lstStyle/>
            <a:p>
              <a:pPr algn="ctr"/>
              <a:r>
                <a:rPr lang="en-US" sz="2400">
                  <a:solidFill>
                    <a:schemeClr val="bg2"/>
                  </a:solidFill>
                  <a:latin typeface="Arial" charset="0"/>
                </a:rPr>
                <a:t>EOQ =</a:t>
              </a:r>
            </a:p>
          </p:txBody>
        </p:sp>
        <p:sp>
          <p:nvSpPr>
            <p:cNvPr id="25611" name="Rectangle 31"/>
            <p:cNvSpPr>
              <a:spLocks noChangeArrowheads="1"/>
            </p:cNvSpPr>
            <p:nvPr/>
          </p:nvSpPr>
          <p:spPr bwMode="auto">
            <a:xfrm>
              <a:off x="4289" y="238"/>
              <a:ext cx="1063" cy="516"/>
            </a:xfrm>
            <a:prstGeom prst="rect">
              <a:avLst/>
            </a:prstGeom>
            <a:noFill/>
            <a:ln w="12700">
              <a:noFill/>
              <a:miter lim="800000"/>
              <a:headEnd/>
              <a:tailEnd/>
            </a:ln>
          </p:spPr>
          <p:txBody>
            <a:bodyPr wrap="none" lIns="90488" tIns="44450" rIns="90488" bIns="44450">
              <a:spAutoFit/>
            </a:bodyPr>
            <a:lstStyle/>
            <a:p>
              <a:pPr algn="ctr"/>
              <a:r>
                <a:rPr lang="en-US" sz="2400" b="1" u="sng">
                  <a:solidFill>
                    <a:schemeClr val="bg2"/>
                  </a:solidFill>
                  <a:latin typeface="Arial" charset="0"/>
                </a:rPr>
                <a:t>2 x S x OC</a:t>
              </a:r>
              <a:endParaRPr lang="en-US" sz="2400" b="1">
                <a:solidFill>
                  <a:schemeClr val="bg2"/>
                </a:solidFill>
                <a:latin typeface="Arial" charset="0"/>
              </a:endParaRPr>
            </a:p>
            <a:p>
              <a:pPr algn="ctr"/>
              <a:r>
                <a:rPr lang="en-US" sz="2400" b="1">
                  <a:solidFill>
                    <a:schemeClr val="bg2"/>
                  </a:solidFill>
                  <a:latin typeface="Arial" charset="0"/>
                </a:rPr>
                <a:t>CC</a:t>
              </a:r>
            </a:p>
          </p:txBody>
        </p:sp>
        <p:sp>
          <p:nvSpPr>
            <p:cNvPr id="25612" name="Freeform 32"/>
            <p:cNvSpPr>
              <a:spLocks/>
            </p:cNvSpPr>
            <p:nvPr/>
          </p:nvSpPr>
          <p:spPr bwMode="auto">
            <a:xfrm>
              <a:off x="3982" y="258"/>
              <a:ext cx="1394" cy="572"/>
            </a:xfrm>
            <a:custGeom>
              <a:avLst/>
              <a:gdLst>
                <a:gd name="T0" fmla="*/ 0 w 1299"/>
                <a:gd name="T1" fmla="*/ 385 h 572"/>
                <a:gd name="T2" fmla="*/ 68 w 1299"/>
                <a:gd name="T3" fmla="*/ 332 h 572"/>
                <a:gd name="T4" fmla="*/ 158 w 1299"/>
                <a:gd name="T5" fmla="*/ 571 h 572"/>
                <a:gd name="T6" fmla="*/ 270 w 1299"/>
                <a:gd name="T7" fmla="*/ 0 h 572"/>
                <a:gd name="T8" fmla="*/ 1393 w 1299"/>
                <a:gd name="T9" fmla="*/ 0 h 572"/>
                <a:gd name="T10" fmla="*/ 1393 w 1299"/>
                <a:gd name="T11" fmla="*/ 0 h 572"/>
                <a:gd name="T12" fmla="*/ 1393 w 1299"/>
                <a:gd name="T13" fmla="*/ 0 h 572"/>
                <a:gd name="T14" fmla="*/ 0 60000 65536"/>
                <a:gd name="T15" fmla="*/ 0 60000 65536"/>
                <a:gd name="T16" fmla="*/ 0 60000 65536"/>
                <a:gd name="T17" fmla="*/ 0 60000 65536"/>
                <a:gd name="T18" fmla="*/ 0 60000 65536"/>
                <a:gd name="T19" fmla="*/ 0 60000 65536"/>
                <a:gd name="T20" fmla="*/ 0 60000 65536"/>
                <a:gd name="T21" fmla="*/ 0 w 1299"/>
                <a:gd name="T22" fmla="*/ 0 h 572"/>
                <a:gd name="T23" fmla="*/ 1299 w 1299"/>
                <a:gd name="T24" fmla="*/ 572 h 5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572">
                  <a:moveTo>
                    <a:pt x="0" y="385"/>
                  </a:moveTo>
                  <a:lnTo>
                    <a:pt x="63" y="332"/>
                  </a:lnTo>
                  <a:lnTo>
                    <a:pt x="147" y="571"/>
                  </a:lnTo>
                  <a:lnTo>
                    <a:pt x="252" y="0"/>
                  </a:lnTo>
                  <a:lnTo>
                    <a:pt x="1298" y="0"/>
                  </a:lnTo>
                </a:path>
              </a:pathLst>
            </a:custGeom>
            <a:noFill/>
            <a:ln w="25400" cap="rnd">
              <a:solidFill>
                <a:schemeClr val="bg2"/>
              </a:solidFill>
              <a:round/>
              <a:headEnd/>
              <a:tailEnd/>
            </a:ln>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wipe(left)">
                                      <p:cBhvr>
                                        <p:cTn id="7" dur="500"/>
                                        <p:tgtEl>
                                          <p:spTgt spid="3686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out)">
                                      <p:cBhvr>
                                        <p:cTn id="12" dur="500"/>
                                        <p:tgtEl>
                                          <p:spTgt spid="4"/>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5"/>
          <p:cNvSpPr>
            <a:spLocks noGrp="1"/>
          </p:cNvSpPr>
          <p:nvPr>
            <p:ph type="sldNum" sz="quarter" idx="12"/>
          </p:nvPr>
        </p:nvSpPr>
        <p:spPr/>
        <p:txBody>
          <a:bodyPr/>
          <a:lstStyle/>
          <a:p>
            <a:fld id="{43C0F36C-A3AD-404D-93E8-2906A3FDC282}" type="slidenum">
              <a:rPr lang="en-US"/>
              <a:pPr/>
              <a:t>9</a:t>
            </a:fld>
            <a:endParaRPr lang="en-US"/>
          </a:p>
        </p:txBody>
      </p:sp>
      <p:grpSp>
        <p:nvGrpSpPr>
          <p:cNvPr id="18488" name="Group 56"/>
          <p:cNvGrpSpPr>
            <a:grpSpLocks/>
          </p:cNvGrpSpPr>
          <p:nvPr/>
        </p:nvGrpSpPr>
        <p:grpSpPr bwMode="auto">
          <a:xfrm>
            <a:off x="217488" y="2089150"/>
            <a:ext cx="8509000" cy="4451350"/>
            <a:chOff x="137" y="1316"/>
            <a:chExt cx="5360" cy="2804"/>
          </a:xfrm>
        </p:grpSpPr>
        <p:grpSp>
          <p:nvGrpSpPr>
            <p:cNvPr id="18489" name="Group 57"/>
            <p:cNvGrpSpPr>
              <a:grpSpLocks/>
            </p:cNvGrpSpPr>
            <p:nvPr/>
          </p:nvGrpSpPr>
          <p:grpSpPr bwMode="auto">
            <a:xfrm>
              <a:off x="137" y="1317"/>
              <a:ext cx="2661" cy="981"/>
              <a:chOff x="137" y="1317"/>
              <a:chExt cx="2661" cy="981"/>
            </a:xfrm>
          </p:grpSpPr>
          <p:grpSp>
            <p:nvGrpSpPr>
              <p:cNvPr id="18490" name="Group 58"/>
              <p:cNvGrpSpPr>
                <a:grpSpLocks/>
              </p:cNvGrpSpPr>
              <p:nvPr/>
            </p:nvGrpSpPr>
            <p:grpSpPr bwMode="auto">
              <a:xfrm>
                <a:off x="152" y="1317"/>
                <a:ext cx="2616" cy="981"/>
                <a:chOff x="15" y="1323"/>
                <a:chExt cx="2616" cy="981"/>
              </a:xfrm>
            </p:grpSpPr>
            <p:sp>
              <p:nvSpPr>
                <p:cNvPr id="18491" name="Rectangle 59"/>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8492" name="Rectangle 60"/>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8493" name="Rectangle 61"/>
              <p:cNvSpPr>
                <a:spLocks noChangeArrowheads="1"/>
              </p:cNvSpPr>
              <p:nvPr/>
            </p:nvSpPr>
            <p:spPr bwMode="auto">
              <a:xfrm>
                <a:off x="137" y="1318"/>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r>
                  <a:rPr lang="en-US" i="1">
                    <a:solidFill>
                      <a:srgbClr val="FF6600"/>
                    </a:solidFill>
                    <a:effectLst>
                      <a:outerShdw blurRad="38100" dist="38100" dir="2700000" algn="tl">
                        <a:srgbClr val="000000"/>
                      </a:outerShdw>
                    </a:effectLst>
                    <a:latin typeface="Arial" charset="0"/>
                  </a:rPr>
                  <a:t>	    </a:t>
                </a:r>
                <a:r>
                  <a:rPr lang="en-US" i="1"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Marketable Securities	0	200</a:t>
                </a:r>
              </a:p>
              <a:p>
                <a:pPr>
                  <a:tabLst>
                    <a:tab pos="3089275" algn="r"/>
                    <a:tab pos="3879850" algn="r"/>
                  </a:tabLst>
                </a:pPr>
                <a:r>
                  <a:rPr lang="en-US">
                    <a:solidFill>
                      <a:srgbClr val="000000"/>
                    </a:solidFill>
                    <a:latin typeface="Arial" charset="0"/>
                  </a:rPr>
                  <a:t>Other Current Assets	200	200</a:t>
                </a:r>
              </a:p>
              <a:p>
                <a:pPr>
                  <a:tabLst>
                    <a:tab pos="3089275" algn="r"/>
                    <a:tab pos="3879850" algn="r"/>
                  </a:tabLst>
                </a:pPr>
                <a:r>
                  <a:rPr lang="en-US">
                    <a:solidFill>
                      <a:srgbClr val="000000"/>
                    </a:solidFill>
                    <a:latin typeface="Arial" charset="0"/>
                  </a:rPr>
                  <a:t>Fixed Assets	800	800</a:t>
                </a:r>
              </a:p>
              <a:p>
                <a:pPr>
                  <a:tabLst>
                    <a:tab pos="3089275" algn="r"/>
                    <a:tab pos="3879850" algn="r"/>
                  </a:tabLst>
                </a:pPr>
                <a:r>
                  <a:rPr lang="en-US">
                    <a:solidFill>
                      <a:srgbClr val="000000"/>
                    </a:solidFill>
                    <a:latin typeface="Arial" charset="0"/>
                  </a:rPr>
                  <a:t>Total Assets	1000	1200</a:t>
                </a:r>
              </a:p>
            </p:txBody>
          </p:sp>
          <p:sp>
            <p:nvSpPr>
              <p:cNvPr id="18494" name="Line 62"/>
              <p:cNvSpPr>
                <a:spLocks noChangeShapeType="1"/>
              </p:cNvSpPr>
              <p:nvPr/>
            </p:nvSpPr>
            <p:spPr bwMode="auto">
              <a:xfrm>
                <a:off x="1776" y="2043"/>
                <a:ext cx="384" cy="0"/>
              </a:xfrm>
              <a:prstGeom prst="line">
                <a:avLst/>
              </a:prstGeom>
              <a:noFill/>
              <a:ln w="12700">
                <a:solidFill>
                  <a:schemeClr val="bg2"/>
                </a:solidFill>
                <a:round/>
                <a:headEnd/>
                <a:tailEnd/>
              </a:ln>
              <a:effectLst/>
            </p:spPr>
            <p:txBody>
              <a:bodyPr/>
              <a:lstStyle/>
              <a:p>
                <a:endParaRPr lang="en-US"/>
              </a:p>
            </p:txBody>
          </p:sp>
          <p:sp>
            <p:nvSpPr>
              <p:cNvPr id="18495" name="Line 63"/>
              <p:cNvSpPr>
                <a:spLocks noChangeShapeType="1"/>
              </p:cNvSpPr>
              <p:nvPr/>
            </p:nvSpPr>
            <p:spPr bwMode="auto">
              <a:xfrm>
                <a:off x="2304" y="2043"/>
                <a:ext cx="336" cy="0"/>
              </a:xfrm>
              <a:prstGeom prst="line">
                <a:avLst/>
              </a:prstGeom>
              <a:noFill/>
              <a:ln w="12700">
                <a:solidFill>
                  <a:schemeClr val="bg2"/>
                </a:solidFill>
                <a:round/>
                <a:headEnd/>
                <a:tailEnd/>
              </a:ln>
              <a:effectLst/>
            </p:spPr>
            <p:txBody>
              <a:bodyPr/>
              <a:lstStyle/>
              <a:p>
                <a:endParaRPr lang="en-US"/>
              </a:p>
            </p:txBody>
          </p:sp>
        </p:grpSp>
        <p:grpSp>
          <p:nvGrpSpPr>
            <p:cNvPr id="18496" name="Group 64"/>
            <p:cNvGrpSpPr>
              <a:grpSpLocks/>
            </p:cNvGrpSpPr>
            <p:nvPr/>
          </p:nvGrpSpPr>
          <p:grpSpPr bwMode="auto">
            <a:xfrm>
              <a:off x="2836" y="1316"/>
              <a:ext cx="2661" cy="981"/>
              <a:chOff x="2836" y="1316"/>
              <a:chExt cx="2661" cy="981"/>
            </a:xfrm>
          </p:grpSpPr>
          <p:grpSp>
            <p:nvGrpSpPr>
              <p:cNvPr id="18497" name="Group 65"/>
              <p:cNvGrpSpPr>
                <a:grpSpLocks/>
              </p:cNvGrpSpPr>
              <p:nvPr/>
            </p:nvGrpSpPr>
            <p:grpSpPr bwMode="auto">
              <a:xfrm>
                <a:off x="2854" y="1316"/>
                <a:ext cx="2616" cy="981"/>
                <a:chOff x="15" y="1323"/>
                <a:chExt cx="2616" cy="981"/>
              </a:xfrm>
            </p:grpSpPr>
            <p:sp>
              <p:nvSpPr>
                <p:cNvPr id="18498" name="Rectangle 66"/>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8499" name="Rectangle 67"/>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8500" name="Rectangle 68"/>
              <p:cNvSpPr>
                <a:spLocks noChangeArrowheads="1"/>
              </p:cNvSpPr>
              <p:nvPr/>
            </p:nvSpPr>
            <p:spPr bwMode="auto">
              <a:xfrm>
                <a:off x="2836" y="1319"/>
                <a:ext cx="2661" cy="921"/>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i="1" u="sng">
                    <a:solidFill>
                      <a:srgbClr val="FF6600"/>
                    </a:solidFill>
                    <a:effectLst>
                      <a:outerShdw blurRad="38100" dist="38100" dir="2700000" algn="tl">
                        <a:srgbClr val="000000"/>
                      </a:outerShdw>
                    </a:effectLst>
                    <a:latin typeface="Arial" charset="0"/>
                  </a:rPr>
                  <a:t>Firm 1</a:t>
                </a:r>
                <a:r>
                  <a:rPr lang="en-US" i="1">
                    <a:solidFill>
                      <a:srgbClr val="FF6600"/>
                    </a:solidFill>
                    <a:effectLst>
                      <a:outerShdw blurRad="38100" dist="38100" dir="2700000" algn="tl">
                        <a:srgbClr val="000000"/>
                      </a:outerShdw>
                    </a:effectLst>
                    <a:latin typeface="Arial" charset="0"/>
                  </a:rPr>
                  <a:t>	    </a:t>
                </a:r>
                <a:r>
                  <a:rPr lang="en-US" i="1"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ST Debt	100	100</a:t>
                </a:r>
              </a:p>
              <a:p>
                <a:pPr>
                  <a:tabLst>
                    <a:tab pos="3089275" algn="r"/>
                    <a:tab pos="3879850" algn="r"/>
                  </a:tabLst>
                </a:pPr>
                <a:r>
                  <a:rPr lang="en-US">
                    <a:solidFill>
                      <a:srgbClr val="000000"/>
                    </a:solidFill>
                    <a:latin typeface="Arial" charset="0"/>
                  </a:rPr>
                  <a:t>LT Debt	400	400</a:t>
                </a:r>
              </a:p>
              <a:p>
                <a:pPr>
                  <a:tabLst>
                    <a:tab pos="3089275" algn="r"/>
                    <a:tab pos="3879850" algn="r"/>
                  </a:tabLst>
                </a:pPr>
                <a:r>
                  <a:rPr lang="en-US">
                    <a:solidFill>
                      <a:srgbClr val="000000"/>
                    </a:solidFill>
                    <a:latin typeface="Arial" charset="0"/>
                  </a:rPr>
                  <a:t>Common Stock	500	700</a:t>
                </a:r>
              </a:p>
              <a:p>
                <a:pPr>
                  <a:tabLst>
                    <a:tab pos="3089275" algn="r"/>
                    <a:tab pos="3879850" algn="r"/>
                  </a:tabLst>
                </a:pPr>
                <a:r>
                  <a:rPr lang="en-US">
                    <a:solidFill>
                      <a:srgbClr val="000000"/>
                    </a:solidFill>
                    <a:latin typeface="Arial" charset="0"/>
                  </a:rPr>
                  <a:t>Total Liabilities&amp;Equity	1000	1200</a:t>
                </a:r>
              </a:p>
            </p:txBody>
          </p:sp>
          <p:sp>
            <p:nvSpPr>
              <p:cNvPr id="18501" name="Line 69"/>
              <p:cNvSpPr>
                <a:spLocks noChangeShapeType="1"/>
              </p:cNvSpPr>
              <p:nvPr/>
            </p:nvSpPr>
            <p:spPr bwMode="auto">
              <a:xfrm>
                <a:off x="4514" y="2040"/>
                <a:ext cx="336" cy="0"/>
              </a:xfrm>
              <a:prstGeom prst="line">
                <a:avLst/>
              </a:prstGeom>
              <a:noFill/>
              <a:ln w="12700">
                <a:solidFill>
                  <a:schemeClr val="bg2"/>
                </a:solidFill>
                <a:round/>
                <a:headEnd/>
                <a:tailEnd/>
              </a:ln>
              <a:effectLst/>
            </p:spPr>
            <p:txBody>
              <a:bodyPr/>
              <a:lstStyle/>
              <a:p>
                <a:endParaRPr lang="en-US"/>
              </a:p>
            </p:txBody>
          </p:sp>
          <p:sp>
            <p:nvSpPr>
              <p:cNvPr id="18502" name="Line 70"/>
              <p:cNvSpPr>
                <a:spLocks noChangeShapeType="1"/>
              </p:cNvSpPr>
              <p:nvPr/>
            </p:nvSpPr>
            <p:spPr bwMode="auto">
              <a:xfrm>
                <a:off x="5042" y="2034"/>
                <a:ext cx="288" cy="0"/>
              </a:xfrm>
              <a:prstGeom prst="line">
                <a:avLst/>
              </a:prstGeom>
              <a:noFill/>
              <a:ln w="12700">
                <a:solidFill>
                  <a:schemeClr val="bg2"/>
                </a:solidFill>
                <a:round/>
                <a:headEnd/>
                <a:tailEnd/>
              </a:ln>
              <a:effectLst/>
            </p:spPr>
            <p:txBody>
              <a:bodyPr/>
              <a:lstStyle/>
              <a:p>
                <a:endParaRPr lang="en-US"/>
              </a:p>
            </p:txBody>
          </p:sp>
        </p:grpSp>
        <p:grpSp>
          <p:nvGrpSpPr>
            <p:cNvPr id="18503" name="Group 71"/>
            <p:cNvGrpSpPr>
              <a:grpSpLocks/>
            </p:cNvGrpSpPr>
            <p:nvPr/>
          </p:nvGrpSpPr>
          <p:grpSpPr bwMode="auto">
            <a:xfrm>
              <a:off x="169" y="2507"/>
              <a:ext cx="2661" cy="1613"/>
              <a:chOff x="351" y="2615"/>
              <a:chExt cx="2661" cy="1613"/>
            </a:xfrm>
          </p:grpSpPr>
          <p:grpSp>
            <p:nvGrpSpPr>
              <p:cNvPr id="18504" name="Group 72"/>
              <p:cNvGrpSpPr>
                <a:grpSpLocks/>
              </p:cNvGrpSpPr>
              <p:nvPr/>
            </p:nvGrpSpPr>
            <p:grpSpPr bwMode="auto">
              <a:xfrm>
                <a:off x="359" y="2623"/>
                <a:ext cx="2616" cy="1596"/>
                <a:chOff x="15" y="1323"/>
                <a:chExt cx="2616" cy="981"/>
              </a:xfrm>
            </p:grpSpPr>
            <p:sp>
              <p:nvSpPr>
                <p:cNvPr id="18505" name="Rectangle 73"/>
                <p:cNvSpPr>
                  <a:spLocks noChangeArrowheads="1"/>
                </p:cNvSpPr>
                <p:nvPr/>
              </p:nvSpPr>
              <p:spPr bwMode="auto">
                <a:xfrm>
                  <a:off x="15" y="1323"/>
                  <a:ext cx="2616" cy="980"/>
                </a:xfrm>
                <a:prstGeom prst="rect">
                  <a:avLst/>
                </a:prstGeom>
                <a:solidFill>
                  <a:schemeClr val="hlink"/>
                </a:solidFill>
                <a:ln w="12700">
                  <a:noFill/>
                  <a:miter lim="800000"/>
                  <a:headEnd/>
                  <a:tailEnd/>
                </a:ln>
                <a:effectLst/>
                <a:scene3d>
                  <a:camera prst="legacyPerspectiveTop"/>
                  <a:lightRig rig="legacyFlat3" dir="b"/>
                </a:scene3d>
                <a:sp3d extrusionH="887400" prstMaterial="legacyMatte">
                  <a:bevelT w="13500" h="13500" prst="angle"/>
                  <a:bevelB w="13500" h="13500" prst="angle"/>
                  <a:extrusionClr>
                    <a:schemeClr val="hlink"/>
                  </a:extrusionClr>
                </a:sp3d>
              </p:spPr>
              <p:txBody>
                <a:bodyPr wrap="none" anchor="ctr">
                  <a:flatTx/>
                </a:bodyPr>
                <a:lstStyle/>
                <a:p>
                  <a:endParaRPr lang="en-US"/>
                </a:p>
              </p:txBody>
            </p:sp>
            <p:sp>
              <p:nvSpPr>
                <p:cNvPr id="18506" name="Rectangle 74"/>
                <p:cNvSpPr>
                  <a:spLocks noChangeArrowheads="1"/>
                </p:cNvSpPr>
                <p:nvPr/>
              </p:nvSpPr>
              <p:spPr bwMode="auto">
                <a:xfrm>
                  <a:off x="18" y="1335"/>
                  <a:ext cx="2612" cy="969"/>
                </a:xfrm>
                <a:prstGeom prst="rect">
                  <a:avLst/>
                </a:prstGeom>
                <a:noFill/>
                <a:ln w="19050">
                  <a:solidFill>
                    <a:srgbClr val="00FF00"/>
                  </a:solidFill>
                  <a:miter lim="800000"/>
                  <a:headEnd type="none" w="sm" len="sm"/>
                  <a:tailEnd type="none" w="sm" len="sm"/>
                </a:ln>
                <a:effectLst/>
              </p:spPr>
              <p:txBody>
                <a:bodyPr wrap="none" anchor="ctr"/>
                <a:lstStyle/>
                <a:p>
                  <a:endParaRPr lang="en-US"/>
                </a:p>
              </p:txBody>
            </p:sp>
          </p:grpSp>
          <p:sp>
            <p:nvSpPr>
              <p:cNvPr id="18507" name="Rectangle 75"/>
              <p:cNvSpPr>
                <a:spLocks noChangeArrowheads="1"/>
              </p:cNvSpPr>
              <p:nvPr/>
            </p:nvSpPr>
            <p:spPr bwMode="auto">
              <a:xfrm>
                <a:off x="351" y="2615"/>
                <a:ext cx="2661" cy="1613"/>
              </a:xfrm>
              <a:prstGeom prst="rect">
                <a:avLst/>
              </a:prstGeom>
              <a:noFill/>
              <a:ln w="12700">
                <a:noFill/>
                <a:miter lim="800000"/>
                <a:headEnd/>
                <a:tailEnd/>
              </a:ln>
              <a:effectLst/>
            </p:spPr>
            <p:txBody>
              <a:bodyPr lIns="90488" tIns="44450" rIns="90488" bIns="44450">
                <a:spAutoFit/>
              </a:bodyPr>
              <a:lstStyle/>
              <a:p>
                <a:pPr>
                  <a:tabLst>
                    <a:tab pos="3089275" algn="r"/>
                    <a:tab pos="3879850" algn="r"/>
                  </a:tabLst>
                </a:pPr>
                <a:r>
                  <a:rPr lang="en-US">
                    <a:solidFill>
                      <a:srgbClr val="000000"/>
                    </a:solidFill>
                    <a:latin typeface="Arial" charset="0"/>
                  </a:rPr>
                  <a:t>	</a:t>
                </a:r>
                <a:r>
                  <a:rPr lang="en-US" u="sng">
                    <a:solidFill>
                      <a:srgbClr val="FF6600"/>
                    </a:solidFill>
                    <a:effectLst>
                      <a:outerShdw blurRad="38100" dist="38100" dir="2700000" algn="tl">
                        <a:srgbClr val="000000"/>
                      </a:outerShdw>
                    </a:effectLst>
                    <a:latin typeface="Arial" charset="0"/>
                  </a:rPr>
                  <a:t>Firm 1</a:t>
                </a:r>
                <a:r>
                  <a:rPr lang="en-US">
                    <a:solidFill>
                      <a:srgbClr val="FF6600"/>
                    </a:solidFill>
                    <a:effectLst>
                      <a:outerShdw blurRad="38100" dist="38100" dir="2700000" algn="tl">
                        <a:srgbClr val="000000"/>
                      </a:outerShdw>
                    </a:effectLst>
                    <a:latin typeface="Arial" charset="0"/>
                  </a:rPr>
                  <a:t>	    </a:t>
                </a:r>
                <a:r>
                  <a:rPr lang="en-US" u="sng">
                    <a:solidFill>
                      <a:srgbClr val="FF6600"/>
                    </a:solidFill>
                    <a:effectLst>
                      <a:outerShdw blurRad="38100" dist="38100" dir="2700000" algn="tl">
                        <a:srgbClr val="000000"/>
                      </a:outerShdw>
                    </a:effectLst>
                    <a:latin typeface="Arial" charset="0"/>
                  </a:rPr>
                  <a:t>Firm 2</a:t>
                </a:r>
              </a:p>
              <a:p>
                <a:pPr>
                  <a:tabLst>
                    <a:tab pos="3089275" algn="r"/>
                    <a:tab pos="3879850" algn="r"/>
                  </a:tabLst>
                </a:pPr>
                <a:r>
                  <a:rPr lang="en-US">
                    <a:solidFill>
                      <a:srgbClr val="000000"/>
                    </a:solidFill>
                    <a:latin typeface="Arial" charset="0"/>
                  </a:rPr>
                  <a:t>Operating Earnings	150	150</a:t>
                </a:r>
              </a:p>
              <a:p>
                <a:pPr>
                  <a:tabLst>
                    <a:tab pos="3089275" algn="r"/>
                    <a:tab pos="3879850" algn="r"/>
                  </a:tabLst>
                </a:pPr>
                <a:r>
                  <a:rPr lang="en-US">
                    <a:solidFill>
                      <a:srgbClr val="000000"/>
                    </a:solidFill>
                    <a:latin typeface="Arial" charset="0"/>
                  </a:rPr>
                  <a:t>Interest Earned	0	8</a:t>
                </a:r>
              </a:p>
              <a:p>
                <a:pPr>
                  <a:tabLst>
                    <a:tab pos="3089275" algn="r"/>
                    <a:tab pos="3879850" algn="r"/>
                  </a:tabLst>
                </a:pPr>
                <a:r>
                  <a:rPr lang="en-US">
                    <a:solidFill>
                      <a:srgbClr val="000000"/>
                    </a:solidFill>
                    <a:latin typeface="Arial" charset="0"/>
                  </a:rPr>
                  <a:t>EBT 	150	158</a:t>
                </a:r>
                <a:endParaRPr lang="en-US" u="sng">
                  <a:solidFill>
                    <a:srgbClr val="000000"/>
                  </a:solidFill>
                  <a:latin typeface="Arial" charset="0"/>
                </a:endParaRPr>
              </a:p>
              <a:p>
                <a:pPr>
                  <a:tabLst>
                    <a:tab pos="3089275" algn="r"/>
                    <a:tab pos="3879850" algn="r"/>
                  </a:tabLst>
                </a:pPr>
                <a:r>
                  <a:rPr lang="en-US">
                    <a:solidFill>
                      <a:srgbClr val="000000"/>
                    </a:solidFill>
                    <a:latin typeface="Arial" charset="0"/>
                  </a:rPr>
                  <a:t>Taxes (40%)	-60	-63</a:t>
                </a:r>
              </a:p>
              <a:p>
                <a:pPr>
                  <a:tabLst>
                    <a:tab pos="3089275" algn="r"/>
                    <a:tab pos="3879850" algn="r"/>
                  </a:tabLst>
                </a:pPr>
                <a:r>
                  <a:rPr lang="en-US">
                    <a:solidFill>
                      <a:srgbClr val="000000"/>
                    </a:solidFill>
                    <a:latin typeface="Arial" charset="0"/>
                  </a:rPr>
                  <a:t>Net Income	90	95</a:t>
                </a:r>
              </a:p>
              <a:p>
                <a:pPr>
                  <a:tabLst>
                    <a:tab pos="3089275" algn="r"/>
                    <a:tab pos="3879850" algn="r"/>
                  </a:tabLst>
                </a:pPr>
                <a:endParaRPr lang="en-US">
                  <a:solidFill>
                    <a:srgbClr val="000000"/>
                  </a:solidFill>
                  <a:latin typeface="Arial" charset="0"/>
                </a:endParaRPr>
              </a:p>
              <a:p>
                <a:pPr>
                  <a:tabLst>
                    <a:tab pos="3089275" algn="r"/>
                    <a:tab pos="3879850" algn="r"/>
                  </a:tabLst>
                </a:pPr>
                <a:r>
                  <a:rPr lang="en-US">
                    <a:solidFill>
                      <a:srgbClr val="000000"/>
                    </a:solidFill>
                    <a:latin typeface="Arial" charset="0"/>
                  </a:rPr>
                  <a:t>Current Ratio                        2            4</a:t>
                </a:r>
              </a:p>
              <a:p>
                <a:pPr>
                  <a:tabLst>
                    <a:tab pos="3089275" algn="r"/>
                    <a:tab pos="3879850" algn="r"/>
                  </a:tabLst>
                </a:pPr>
                <a:r>
                  <a:rPr lang="en-US">
                    <a:solidFill>
                      <a:srgbClr val="000000"/>
                    </a:solidFill>
                    <a:latin typeface="Arial" charset="0"/>
                  </a:rPr>
                  <a:t>ROA	9%	</a:t>
                </a:r>
              </a:p>
            </p:txBody>
          </p:sp>
          <p:sp>
            <p:nvSpPr>
              <p:cNvPr id="18508" name="Line 76"/>
              <p:cNvSpPr>
                <a:spLocks noChangeShapeType="1"/>
              </p:cNvSpPr>
              <p:nvPr/>
            </p:nvSpPr>
            <p:spPr bwMode="auto">
              <a:xfrm>
                <a:off x="2112" y="3168"/>
                <a:ext cx="240" cy="0"/>
              </a:xfrm>
              <a:prstGeom prst="line">
                <a:avLst/>
              </a:prstGeom>
              <a:noFill/>
              <a:ln w="12700">
                <a:solidFill>
                  <a:schemeClr val="bg2"/>
                </a:solidFill>
                <a:round/>
                <a:headEnd/>
                <a:tailEnd/>
              </a:ln>
              <a:effectLst/>
            </p:spPr>
            <p:txBody>
              <a:bodyPr/>
              <a:lstStyle/>
              <a:p>
                <a:endParaRPr lang="en-US"/>
              </a:p>
            </p:txBody>
          </p:sp>
          <p:sp>
            <p:nvSpPr>
              <p:cNvPr id="18509" name="Line 77"/>
              <p:cNvSpPr>
                <a:spLocks noChangeShapeType="1"/>
              </p:cNvSpPr>
              <p:nvPr/>
            </p:nvSpPr>
            <p:spPr bwMode="auto">
              <a:xfrm>
                <a:off x="2640" y="3168"/>
                <a:ext cx="240" cy="0"/>
              </a:xfrm>
              <a:prstGeom prst="line">
                <a:avLst/>
              </a:prstGeom>
              <a:noFill/>
              <a:ln w="12700">
                <a:solidFill>
                  <a:schemeClr val="bg2"/>
                </a:solidFill>
                <a:round/>
                <a:headEnd/>
                <a:tailEnd/>
              </a:ln>
              <a:effectLst/>
            </p:spPr>
            <p:txBody>
              <a:bodyPr/>
              <a:lstStyle/>
              <a:p>
                <a:endParaRPr lang="en-US"/>
              </a:p>
            </p:txBody>
          </p:sp>
          <p:sp>
            <p:nvSpPr>
              <p:cNvPr id="18510" name="Line 78"/>
              <p:cNvSpPr>
                <a:spLocks noChangeShapeType="1"/>
              </p:cNvSpPr>
              <p:nvPr/>
            </p:nvSpPr>
            <p:spPr bwMode="auto">
              <a:xfrm>
                <a:off x="2112" y="3504"/>
                <a:ext cx="240" cy="0"/>
              </a:xfrm>
              <a:prstGeom prst="line">
                <a:avLst/>
              </a:prstGeom>
              <a:noFill/>
              <a:ln w="12700">
                <a:solidFill>
                  <a:schemeClr val="bg2"/>
                </a:solidFill>
                <a:round/>
                <a:headEnd/>
                <a:tailEnd/>
              </a:ln>
              <a:effectLst/>
            </p:spPr>
            <p:txBody>
              <a:bodyPr/>
              <a:lstStyle/>
              <a:p>
                <a:endParaRPr lang="en-US"/>
              </a:p>
            </p:txBody>
          </p:sp>
          <p:sp>
            <p:nvSpPr>
              <p:cNvPr id="18511" name="Line 79"/>
              <p:cNvSpPr>
                <a:spLocks noChangeShapeType="1"/>
              </p:cNvSpPr>
              <p:nvPr/>
            </p:nvSpPr>
            <p:spPr bwMode="auto">
              <a:xfrm>
                <a:off x="2640" y="3504"/>
                <a:ext cx="240" cy="0"/>
              </a:xfrm>
              <a:prstGeom prst="line">
                <a:avLst/>
              </a:prstGeom>
              <a:noFill/>
              <a:ln w="12700">
                <a:solidFill>
                  <a:schemeClr val="bg2"/>
                </a:solidFill>
                <a:round/>
                <a:headEnd/>
                <a:tailEnd/>
              </a:ln>
              <a:effectLst/>
            </p:spPr>
            <p:txBody>
              <a:bodyPr/>
              <a:lstStyle/>
              <a:p>
                <a:endParaRPr lang="en-US"/>
              </a:p>
            </p:txBody>
          </p:sp>
        </p:grpSp>
      </p:grpSp>
      <p:grpSp>
        <p:nvGrpSpPr>
          <p:cNvPr id="18515" name="Group 83"/>
          <p:cNvGrpSpPr>
            <a:grpSpLocks/>
          </p:cNvGrpSpPr>
          <p:nvPr/>
        </p:nvGrpSpPr>
        <p:grpSpPr bwMode="auto">
          <a:xfrm>
            <a:off x="7073900" y="4999038"/>
            <a:ext cx="1046163" cy="698500"/>
            <a:chOff x="4456" y="3149"/>
            <a:chExt cx="659" cy="440"/>
          </a:xfrm>
        </p:grpSpPr>
        <p:sp>
          <p:nvSpPr>
            <p:cNvPr id="18446" name="Rectangle 14"/>
            <p:cNvSpPr>
              <a:spLocks noChangeArrowheads="1"/>
            </p:cNvSpPr>
            <p:nvPr/>
          </p:nvSpPr>
          <p:spPr bwMode="auto">
            <a:xfrm>
              <a:off x="4645" y="3149"/>
              <a:ext cx="470" cy="440"/>
            </a:xfrm>
            <a:prstGeom prst="rect">
              <a:avLst/>
            </a:prstGeom>
            <a:noFill/>
            <a:ln w="12700">
              <a:noFill/>
              <a:miter lim="800000"/>
              <a:headEnd/>
              <a:tailEnd/>
            </a:ln>
            <a:effectLst/>
          </p:spPr>
          <p:txBody>
            <a:bodyPr wrap="none" lIns="90488" tIns="44450" rIns="90488" bIns="44450">
              <a:spAutoFit/>
            </a:bodyPr>
            <a:lstStyle/>
            <a:p>
              <a:pPr algn="ctr"/>
              <a:r>
                <a:rPr lang="en-US" sz="2000">
                  <a:latin typeface="Arial" charset="0"/>
                </a:rPr>
                <a:t>  </a:t>
              </a:r>
              <a:r>
                <a:rPr lang="en-US" sz="2000" u="sng">
                  <a:latin typeface="Arial" charset="0"/>
                </a:rPr>
                <a:t>95  </a:t>
              </a:r>
              <a:endParaRPr lang="en-US" sz="2000">
                <a:latin typeface="Arial" charset="0"/>
              </a:endParaRPr>
            </a:p>
            <a:p>
              <a:pPr algn="ctr"/>
              <a:r>
                <a:rPr lang="en-US" sz="2000">
                  <a:latin typeface="Arial" charset="0"/>
                </a:rPr>
                <a:t>1200</a:t>
              </a:r>
            </a:p>
          </p:txBody>
        </p:sp>
        <p:sp>
          <p:nvSpPr>
            <p:cNvPr id="18447" name="Rectangle 15"/>
            <p:cNvSpPr>
              <a:spLocks noChangeArrowheads="1"/>
            </p:cNvSpPr>
            <p:nvPr/>
          </p:nvSpPr>
          <p:spPr bwMode="auto">
            <a:xfrm>
              <a:off x="4456" y="3208"/>
              <a:ext cx="207" cy="248"/>
            </a:xfrm>
            <a:prstGeom prst="rect">
              <a:avLst/>
            </a:prstGeom>
            <a:noFill/>
            <a:ln w="12700">
              <a:noFill/>
              <a:miter lim="800000"/>
              <a:headEnd/>
              <a:tailEnd/>
            </a:ln>
            <a:effectLst/>
          </p:spPr>
          <p:txBody>
            <a:bodyPr wrap="none" lIns="90488" tIns="44450" rIns="90488" bIns="44450">
              <a:spAutoFit/>
            </a:bodyPr>
            <a:lstStyle/>
            <a:p>
              <a:r>
                <a:rPr lang="en-US" sz="2000">
                  <a:latin typeface="Arial" charset="0"/>
                </a:rPr>
                <a:t>=</a:t>
              </a:r>
            </a:p>
          </p:txBody>
        </p:sp>
      </p:grpSp>
      <p:sp>
        <p:nvSpPr>
          <p:cNvPr id="18451" name="Rectangle 19"/>
          <p:cNvSpPr>
            <a:spLocks noChangeArrowheads="1"/>
          </p:cNvSpPr>
          <p:nvPr/>
        </p:nvSpPr>
        <p:spPr bwMode="auto">
          <a:xfrm>
            <a:off x="3654425" y="3255963"/>
            <a:ext cx="544513" cy="266700"/>
          </a:xfrm>
          <a:prstGeom prst="rect">
            <a:avLst/>
          </a:prstGeom>
          <a:noFill/>
          <a:ln w="19050">
            <a:solidFill>
              <a:srgbClr val="FF0000"/>
            </a:solidFill>
            <a:miter lim="800000"/>
            <a:headEnd/>
            <a:tailEnd/>
          </a:ln>
          <a:effectLst/>
        </p:spPr>
        <p:txBody>
          <a:bodyPr wrap="none" anchor="ctr"/>
          <a:lstStyle/>
          <a:p>
            <a:endParaRPr lang="en-US"/>
          </a:p>
        </p:txBody>
      </p:sp>
      <p:sp>
        <p:nvSpPr>
          <p:cNvPr id="18452" name="Rectangle 20"/>
          <p:cNvSpPr>
            <a:spLocks noChangeArrowheads="1"/>
          </p:cNvSpPr>
          <p:nvPr/>
        </p:nvSpPr>
        <p:spPr bwMode="auto">
          <a:xfrm>
            <a:off x="3797300" y="5410200"/>
            <a:ext cx="544513" cy="266700"/>
          </a:xfrm>
          <a:prstGeom prst="rect">
            <a:avLst/>
          </a:prstGeom>
          <a:noFill/>
          <a:ln w="19050">
            <a:solidFill>
              <a:srgbClr val="FF0000"/>
            </a:solidFill>
            <a:miter lim="800000"/>
            <a:headEnd/>
            <a:tailEnd/>
          </a:ln>
          <a:effectLst/>
        </p:spPr>
        <p:txBody>
          <a:bodyPr wrap="none" anchor="ctr"/>
          <a:lstStyle/>
          <a:p>
            <a:endParaRPr lang="en-US"/>
          </a:p>
        </p:txBody>
      </p:sp>
      <p:sp>
        <p:nvSpPr>
          <p:cNvPr id="18463" name="Rectangle 31"/>
          <p:cNvSpPr>
            <a:spLocks noGrp="1" noChangeArrowheads="1"/>
          </p:cNvSpPr>
          <p:nvPr>
            <p:ph type="body" idx="1"/>
          </p:nvPr>
        </p:nvSpPr>
        <p:spPr>
          <a:xfrm>
            <a:off x="985838" y="762000"/>
            <a:ext cx="7772400" cy="1046163"/>
          </a:xfrm>
          <a:noFill/>
          <a:ln/>
        </p:spPr>
        <p:txBody>
          <a:bodyPr lIns="90488" tIns="44450" rIns="90488" bIns="44450"/>
          <a:lstStyle/>
          <a:p>
            <a:pPr>
              <a:buFont typeface="Wingdings" pitchFamily="2" charset="2"/>
              <a:buNone/>
            </a:pPr>
            <a:r>
              <a:rPr lang="en-US">
                <a:solidFill>
                  <a:schemeClr val="accent1"/>
                </a:solidFill>
              </a:rPr>
              <a:t>Example:</a:t>
            </a:r>
            <a:r>
              <a:rPr lang="en-US"/>
              <a:t> Risk-Return Trade-off</a:t>
            </a:r>
          </a:p>
          <a:p>
            <a:pPr lvl="1">
              <a:buFontTx/>
              <a:buNone/>
            </a:pPr>
            <a:r>
              <a:rPr lang="en-US"/>
              <a:t>Compare the 2 following companies</a:t>
            </a:r>
          </a:p>
        </p:txBody>
      </p:sp>
      <p:sp>
        <p:nvSpPr>
          <p:cNvPr id="18516" name="Text Box 84"/>
          <p:cNvSpPr txBox="1">
            <a:spLocks noChangeArrowheads="1"/>
          </p:cNvSpPr>
          <p:nvPr/>
        </p:nvSpPr>
        <p:spPr bwMode="auto">
          <a:xfrm>
            <a:off x="7083425" y="5754688"/>
            <a:ext cx="1871663" cy="396875"/>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n-US" sz="2000">
                <a:latin typeface="Arial" charset="0"/>
              </a:rPr>
              <a:t>=.079 = 7.9%</a:t>
            </a:r>
          </a:p>
        </p:txBody>
      </p:sp>
      <p:grpSp>
        <p:nvGrpSpPr>
          <p:cNvPr id="18521" name="Group 89"/>
          <p:cNvGrpSpPr>
            <a:grpSpLocks/>
          </p:cNvGrpSpPr>
          <p:nvPr/>
        </p:nvGrpSpPr>
        <p:grpSpPr bwMode="auto">
          <a:xfrm>
            <a:off x="3756025" y="6154738"/>
            <a:ext cx="838200" cy="366712"/>
            <a:chOff x="2371" y="3896"/>
            <a:chExt cx="528" cy="231"/>
          </a:xfrm>
        </p:grpSpPr>
        <p:sp>
          <p:nvSpPr>
            <p:cNvPr id="18518" name="Text Box 86"/>
            <p:cNvSpPr txBox="1">
              <a:spLocks noChangeArrowheads="1"/>
            </p:cNvSpPr>
            <p:nvPr/>
          </p:nvSpPr>
          <p:spPr bwMode="auto">
            <a:xfrm>
              <a:off x="2391" y="3896"/>
              <a:ext cx="508" cy="231"/>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n-US">
                  <a:solidFill>
                    <a:schemeClr val="bg2"/>
                  </a:solidFill>
                  <a:latin typeface="Arial" charset="0"/>
                </a:rPr>
                <a:t>7.9%</a:t>
              </a:r>
            </a:p>
          </p:txBody>
        </p:sp>
        <p:sp>
          <p:nvSpPr>
            <p:cNvPr id="18520" name="Rectangle 88"/>
            <p:cNvSpPr>
              <a:spLocks noChangeArrowheads="1"/>
            </p:cNvSpPr>
            <p:nvPr/>
          </p:nvSpPr>
          <p:spPr bwMode="auto">
            <a:xfrm>
              <a:off x="2371" y="3930"/>
              <a:ext cx="413" cy="183"/>
            </a:xfrm>
            <a:prstGeom prst="rect">
              <a:avLst/>
            </a:prstGeom>
            <a:noFill/>
            <a:ln w="19050">
              <a:solidFill>
                <a:srgbClr val="FF0000"/>
              </a:solidFill>
              <a:miter lim="800000"/>
              <a:headEnd type="none" w="sm" len="sm"/>
              <a:tailEnd type="none" w="sm" len="sm"/>
            </a:ln>
            <a:effectLst/>
          </p:spPr>
          <p:txBody>
            <a:bodyPr wrap="none" anchor="ctr"/>
            <a:lstStyle/>
            <a:p>
              <a:endParaRPr lang="en-US"/>
            </a:p>
          </p:txBody>
        </p:sp>
      </p:grpSp>
      <p:grpSp>
        <p:nvGrpSpPr>
          <p:cNvPr id="18524" name="Group 92"/>
          <p:cNvGrpSpPr>
            <a:grpSpLocks/>
          </p:cNvGrpSpPr>
          <p:nvPr/>
        </p:nvGrpSpPr>
        <p:grpSpPr bwMode="auto">
          <a:xfrm>
            <a:off x="5035550" y="4237038"/>
            <a:ext cx="3519488" cy="698500"/>
            <a:chOff x="3172" y="2669"/>
            <a:chExt cx="2217" cy="440"/>
          </a:xfrm>
        </p:grpSpPr>
        <p:grpSp>
          <p:nvGrpSpPr>
            <p:cNvPr id="18514" name="Group 82"/>
            <p:cNvGrpSpPr>
              <a:grpSpLocks/>
            </p:cNvGrpSpPr>
            <p:nvPr/>
          </p:nvGrpSpPr>
          <p:grpSpPr bwMode="auto">
            <a:xfrm>
              <a:off x="3172" y="2669"/>
              <a:ext cx="2217" cy="440"/>
              <a:chOff x="3174" y="2652"/>
              <a:chExt cx="2217" cy="440"/>
            </a:xfrm>
          </p:grpSpPr>
          <p:sp>
            <p:nvSpPr>
              <p:cNvPr id="18449" name="Rectangle 17"/>
              <p:cNvSpPr>
                <a:spLocks noChangeArrowheads="1"/>
              </p:cNvSpPr>
              <p:nvPr/>
            </p:nvSpPr>
            <p:spPr bwMode="auto">
              <a:xfrm>
                <a:off x="3174" y="2769"/>
                <a:ext cx="1521" cy="248"/>
              </a:xfrm>
              <a:prstGeom prst="rect">
                <a:avLst/>
              </a:prstGeom>
              <a:noFill/>
              <a:ln w="12700">
                <a:noFill/>
                <a:miter lim="800000"/>
                <a:headEnd/>
                <a:tailEnd/>
              </a:ln>
              <a:effectLst/>
            </p:spPr>
            <p:txBody>
              <a:bodyPr wrap="none" lIns="90488" tIns="44450" rIns="90488" bIns="44450">
                <a:spAutoFit/>
              </a:bodyPr>
              <a:lstStyle/>
              <a:p>
                <a:r>
                  <a:rPr lang="en-US" sz="2000">
                    <a:latin typeface="Arial" charset="0"/>
                  </a:rPr>
                  <a:t>Return on Assets = </a:t>
                </a:r>
              </a:p>
            </p:txBody>
          </p:sp>
          <p:sp>
            <p:nvSpPr>
              <p:cNvPr id="18450" name="Rectangle 18"/>
              <p:cNvSpPr>
                <a:spLocks noChangeArrowheads="1"/>
              </p:cNvSpPr>
              <p:nvPr/>
            </p:nvSpPr>
            <p:spPr bwMode="auto">
              <a:xfrm>
                <a:off x="4753" y="2652"/>
                <a:ext cx="638" cy="440"/>
              </a:xfrm>
              <a:prstGeom prst="rect">
                <a:avLst/>
              </a:prstGeom>
              <a:noFill/>
              <a:ln w="12700">
                <a:noFill/>
                <a:miter lim="800000"/>
                <a:headEnd/>
                <a:tailEnd/>
              </a:ln>
              <a:effectLst/>
            </p:spPr>
            <p:txBody>
              <a:bodyPr wrap="none" lIns="90488" tIns="44450" rIns="90488" bIns="44450">
                <a:spAutoFit/>
              </a:bodyPr>
              <a:lstStyle/>
              <a:p>
                <a:pPr algn="ctr"/>
                <a:r>
                  <a:rPr lang="en-US" sz="2000">
                    <a:latin typeface="Arial" charset="0"/>
                  </a:rPr>
                  <a:t>NI</a:t>
                </a:r>
              </a:p>
              <a:p>
                <a:pPr algn="ctr"/>
                <a:r>
                  <a:rPr lang="en-US" sz="2000">
                    <a:latin typeface="Arial" charset="0"/>
                  </a:rPr>
                  <a:t>Assets </a:t>
                </a:r>
              </a:p>
            </p:txBody>
          </p:sp>
        </p:grpSp>
        <p:sp>
          <p:nvSpPr>
            <p:cNvPr id="18523" name="Line 91"/>
            <p:cNvSpPr>
              <a:spLocks noChangeShapeType="1"/>
            </p:cNvSpPr>
            <p:nvPr/>
          </p:nvSpPr>
          <p:spPr bwMode="auto">
            <a:xfrm>
              <a:off x="4831" y="2881"/>
              <a:ext cx="437" cy="2"/>
            </a:xfrm>
            <a:prstGeom prst="line">
              <a:avLst/>
            </a:prstGeom>
            <a:noFill/>
            <a:ln w="12700">
              <a:solidFill>
                <a:schemeClr val="tx1"/>
              </a:solidFill>
              <a:round/>
              <a:headEnd/>
              <a:tailEnd/>
            </a:ln>
            <a:effectLst/>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8524"/>
                                        </p:tgtEl>
                                        <p:attrNameLst>
                                          <p:attrName>style.visibility</p:attrName>
                                        </p:attrNameLst>
                                      </p:cBhvr>
                                      <p:to>
                                        <p:strVal val="visible"/>
                                      </p:to>
                                    </p:set>
                                    <p:anim calcmode="lin" valueType="num">
                                      <p:cBhvr>
                                        <p:cTn id="7" dur="500" fill="hold"/>
                                        <p:tgtEl>
                                          <p:spTgt spid="18524"/>
                                        </p:tgtEl>
                                        <p:attrNameLst>
                                          <p:attrName>ppt_w</p:attrName>
                                        </p:attrNameLst>
                                      </p:cBhvr>
                                      <p:tavLst>
                                        <p:tav tm="0">
                                          <p:val>
                                            <p:strVal val="#ppt_w*0.05"/>
                                          </p:val>
                                        </p:tav>
                                        <p:tav tm="100000">
                                          <p:val>
                                            <p:strVal val="#ppt_w"/>
                                          </p:val>
                                        </p:tav>
                                      </p:tavLst>
                                    </p:anim>
                                    <p:anim calcmode="lin" valueType="num">
                                      <p:cBhvr>
                                        <p:cTn id="8" dur="500" fill="hold"/>
                                        <p:tgtEl>
                                          <p:spTgt spid="18524"/>
                                        </p:tgtEl>
                                        <p:attrNameLst>
                                          <p:attrName>ppt_h</p:attrName>
                                        </p:attrNameLst>
                                      </p:cBhvr>
                                      <p:tavLst>
                                        <p:tav tm="0">
                                          <p:val>
                                            <p:strVal val="#ppt_h"/>
                                          </p:val>
                                        </p:tav>
                                        <p:tav tm="100000">
                                          <p:val>
                                            <p:strVal val="#ppt_h"/>
                                          </p:val>
                                        </p:tav>
                                      </p:tavLst>
                                    </p:anim>
                                    <p:anim calcmode="lin" valueType="num">
                                      <p:cBhvr>
                                        <p:cTn id="9" dur="500" fill="hold"/>
                                        <p:tgtEl>
                                          <p:spTgt spid="18524"/>
                                        </p:tgtEl>
                                        <p:attrNameLst>
                                          <p:attrName>ppt_x</p:attrName>
                                        </p:attrNameLst>
                                      </p:cBhvr>
                                      <p:tavLst>
                                        <p:tav tm="0">
                                          <p:val>
                                            <p:strVal val="#ppt_x-.2"/>
                                          </p:val>
                                        </p:tav>
                                        <p:tav tm="100000">
                                          <p:val>
                                            <p:strVal val="#ppt_x"/>
                                          </p:val>
                                        </p:tav>
                                      </p:tavLst>
                                    </p:anim>
                                    <p:anim calcmode="lin" valueType="num">
                                      <p:cBhvr>
                                        <p:cTn id="10" dur="500" fill="hold"/>
                                        <p:tgtEl>
                                          <p:spTgt spid="18524"/>
                                        </p:tgtEl>
                                        <p:attrNameLst>
                                          <p:attrName>ppt_y</p:attrName>
                                        </p:attrNameLst>
                                      </p:cBhvr>
                                      <p:tavLst>
                                        <p:tav tm="0">
                                          <p:val>
                                            <p:strVal val="#ppt_y"/>
                                          </p:val>
                                        </p:tav>
                                        <p:tav tm="100000">
                                          <p:val>
                                            <p:strVal val="#ppt_y"/>
                                          </p:val>
                                        </p:tav>
                                      </p:tavLst>
                                    </p:anim>
                                    <p:animEffect transition="in" filter="fade">
                                      <p:cBhvr>
                                        <p:cTn id="11" dur="500"/>
                                        <p:tgtEl>
                                          <p:spTgt spid="18524"/>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8451"/>
                                        </p:tgtEl>
                                        <p:attrNameLst>
                                          <p:attrName>style.visibility</p:attrName>
                                        </p:attrNameLst>
                                      </p:cBhvr>
                                      <p:to>
                                        <p:strVal val="visible"/>
                                      </p:to>
                                    </p:set>
                                    <p:animEffect transition="in" filter="dissolve">
                                      <p:cBhvr>
                                        <p:cTn id="16" dur="500"/>
                                        <p:tgtEl>
                                          <p:spTgt spid="18451"/>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8452"/>
                                        </p:tgtEl>
                                        <p:attrNameLst>
                                          <p:attrName>style.visibility</p:attrName>
                                        </p:attrNameLst>
                                      </p:cBhvr>
                                      <p:to>
                                        <p:strVal val="visible"/>
                                      </p:to>
                                    </p:set>
                                    <p:animEffect transition="in" filter="dissolve">
                                      <p:cBhvr>
                                        <p:cTn id="20" dur="500"/>
                                        <p:tgtEl>
                                          <p:spTgt spid="18452"/>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nodeType="clickEffect">
                                  <p:stCondLst>
                                    <p:cond delay="0"/>
                                  </p:stCondLst>
                                  <p:childTnLst>
                                    <p:set>
                                      <p:cBhvr>
                                        <p:cTn id="24" dur="1" fill="hold">
                                          <p:stCondLst>
                                            <p:cond delay="0"/>
                                          </p:stCondLst>
                                        </p:cTn>
                                        <p:tgtEl>
                                          <p:spTgt spid="18515"/>
                                        </p:tgtEl>
                                        <p:attrNameLst>
                                          <p:attrName>style.visibility</p:attrName>
                                        </p:attrNameLst>
                                      </p:cBhvr>
                                      <p:to>
                                        <p:strVal val="visible"/>
                                      </p:to>
                                    </p:set>
                                    <p:anim calcmode="lin" valueType="num">
                                      <p:cBhvr>
                                        <p:cTn id="25" dur="500" fill="hold"/>
                                        <p:tgtEl>
                                          <p:spTgt spid="18515"/>
                                        </p:tgtEl>
                                        <p:attrNameLst>
                                          <p:attrName>ppt_w</p:attrName>
                                        </p:attrNameLst>
                                      </p:cBhvr>
                                      <p:tavLst>
                                        <p:tav tm="0">
                                          <p:val>
                                            <p:strVal val="#ppt_w*0.05"/>
                                          </p:val>
                                        </p:tav>
                                        <p:tav tm="100000">
                                          <p:val>
                                            <p:strVal val="#ppt_w"/>
                                          </p:val>
                                        </p:tav>
                                      </p:tavLst>
                                    </p:anim>
                                    <p:anim calcmode="lin" valueType="num">
                                      <p:cBhvr>
                                        <p:cTn id="26" dur="500" fill="hold"/>
                                        <p:tgtEl>
                                          <p:spTgt spid="18515"/>
                                        </p:tgtEl>
                                        <p:attrNameLst>
                                          <p:attrName>ppt_h</p:attrName>
                                        </p:attrNameLst>
                                      </p:cBhvr>
                                      <p:tavLst>
                                        <p:tav tm="0">
                                          <p:val>
                                            <p:strVal val="#ppt_h"/>
                                          </p:val>
                                        </p:tav>
                                        <p:tav tm="100000">
                                          <p:val>
                                            <p:strVal val="#ppt_h"/>
                                          </p:val>
                                        </p:tav>
                                      </p:tavLst>
                                    </p:anim>
                                    <p:anim calcmode="lin" valueType="num">
                                      <p:cBhvr>
                                        <p:cTn id="27" dur="500" fill="hold"/>
                                        <p:tgtEl>
                                          <p:spTgt spid="18515"/>
                                        </p:tgtEl>
                                        <p:attrNameLst>
                                          <p:attrName>ppt_x</p:attrName>
                                        </p:attrNameLst>
                                      </p:cBhvr>
                                      <p:tavLst>
                                        <p:tav tm="0">
                                          <p:val>
                                            <p:strVal val="#ppt_x-.2"/>
                                          </p:val>
                                        </p:tav>
                                        <p:tav tm="100000">
                                          <p:val>
                                            <p:strVal val="#ppt_x"/>
                                          </p:val>
                                        </p:tav>
                                      </p:tavLst>
                                    </p:anim>
                                    <p:anim calcmode="lin" valueType="num">
                                      <p:cBhvr>
                                        <p:cTn id="28" dur="500" fill="hold"/>
                                        <p:tgtEl>
                                          <p:spTgt spid="18515"/>
                                        </p:tgtEl>
                                        <p:attrNameLst>
                                          <p:attrName>ppt_y</p:attrName>
                                        </p:attrNameLst>
                                      </p:cBhvr>
                                      <p:tavLst>
                                        <p:tav tm="0">
                                          <p:val>
                                            <p:strVal val="#ppt_y"/>
                                          </p:val>
                                        </p:tav>
                                        <p:tav tm="100000">
                                          <p:val>
                                            <p:strVal val="#ppt_y"/>
                                          </p:val>
                                        </p:tav>
                                      </p:tavLst>
                                    </p:anim>
                                    <p:animEffect transition="in" filter="fade">
                                      <p:cBhvr>
                                        <p:cTn id="29" dur="500"/>
                                        <p:tgtEl>
                                          <p:spTgt spid="18515"/>
                                        </p:tgtEl>
                                      </p:cBhvr>
                                    </p:animEffect>
                                  </p:childTnLst>
                                </p:cTn>
                              </p:par>
                            </p:childTnLst>
                          </p:cTn>
                        </p:par>
                        <p:par>
                          <p:cTn id="30" fill="hold">
                            <p:stCondLst>
                              <p:cond delay="500"/>
                            </p:stCondLst>
                            <p:childTnLst>
                              <p:par>
                                <p:cTn id="31" presetID="54" presetClass="entr" presetSubtype="0" accel="100000" fill="hold" grpId="0" nodeType="afterEffect">
                                  <p:stCondLst>
                                    <p:cond delay="0"/>
                                  </p:stCondLst>
                                  <p:childTnLst>
                                    <p:set>
                                      <p:cBhvr>
                                        <p:cTn id="32" dur="1" fill="hold">
                                          <p:stCondLst>
                                            <p:cond delay="0"/>
                                          </p:stCondLst>
                                        </p:cTn>
                                        <p:tgtEl>
                                          <p:spTgt spid="18516"/>
                                        </p:tgtEl>
                                        <p:attrNameLst>
                                          <p:attrName>style.visibility</p:attrName>
                                        </p:attrNameLst>
                                      </p:cBhvr>
                                      <p:to>
                                        <p:strVal val="visible"/>
                                      </p:to>
                                    </p:set>
                                    <p:anim calcmode="lin" valueType="num">
                                      <p:cBhvr>
                                        <p:cTn id="33" dur="500" fill="hold"/>
                                        <p:tgtEl>
                                          <p:spTgt spid="18516"/>
                                        </p:tgtEl>
                                        <p:attrNameLst>
                                          <p:attrName>ppt_w</p:attrName>
                                        </p:attrNameLst>
                                      </p:cBhvr>
                                      <p:tavLst>
                                        <p:tav tm="0">
                                          <p:val>
                                            <p:strVal val="#ppt_w*0.05"/>
                                          </p:val>
                                        </p:tav>
                                        <p:tav tm="100000">
                                          <p:val>
                                            <p:strVal val="#ppt_w"/>
                                          </p:val>
                                        </p:tav>
                                      </p:tavLst>
                                    </p:anim>
                                    <p:anim calcmode="lin" valueType="num">
                                      <p:cBhvr>
                                        <p:cTn id="34" dur="500" fill="hold"/>
                                        <p:tgtEl>
                                          <p:spTgt spid="18516"/>
                                        </p:tgtEl>
                                        <p:attrNameLst>
                                          <p:attrName>ppt_h</p:attrName>
                                        </p:attrNameLst>
                                      </p:cBhvr>
                                      <p:tavLst>
                                        <p:tav tm="0">
                                          <p:val>
                                            <p:strVal val="#ppt_h"/>
                                          </p:val>
                                        </p:tav>
                                        <p:tav tm="100000">
                                          <p:val>
                                            <p:strVal val="#ppt_h"/>
                                          </p:val>
                                        </p:tav>
                                      </p:tavLst>
                                    </p:anim>
                                    <p:anim calcmode="lin" valueType="num">
                                      <p:cBhvr>
                                        <p:cTn id="35" dur="500" fill="hold"/>
                                        <p:tgtEl>
                                          <p:spTgt spid="18516"/>
                                        </p:tgtEl>
                                        <p:attrNameLst>
                                          <p:attrName>ppt_x</p:attrName>
                                        </p:attrNameLst>
                                      </p:cBhvr>
                                      <p:tavLst>
                                        <p:tav tm="0">
                                          <p:val>
                                            <p:strVal val="#ppt_x-.2"/>
                                          </p:val>
                                        </p:tav>
                                        <p:tav tm="100000">
                                          <p:val>
                                            <p:strVal val="#ppt_x"/>
                                          </p:val>
                                        </p:tav>
                                      </p:tavLst>
                                    </p:anim>
                                    <p:anim calcmode="lin" valueType="num">
                                      <p:cBhvr>
                                        <p:cTn id="36" dur="500" fill="hold"/>
                                        <p:tgtEl>
                                          <p:spTgt spid="18516"/>
                                        </p:tgtEl>
                                        <p:attrNameLst>
                                          <p:attrName>ppt_y</p:attrName>
                                        </p:attrNameLst>
                                      </p:cBhvr>
                                      <p:tavLst>
                                        <p:tav tm="0">
                                          <p:val>
                                            <p:strVal val="#ppt_y"/>
                                          </p:val>
                                        </p:tav>
                                        <p:tav tm="100000">
                                          <p:val>
                                            <p:strVal val="#ppt_y"/>
                                          </p:val>
                                        </p:tav>
                                      </p:tavLst>
                                    </p:anim>
                                    <p:animEffect transition="in" filter="fade">
                                      <p:cBhvr>
                                        <p:cTn id="37" dur="500"/>
                                        <p:tgtEl>
                                          <p:spTgt spid="18516"/>
                                        </p:tgtEl>
                                      </p:cBhvr>
                                    </p:animEffect>
                                  </p:childTnLst>
                                </p:cTn>
                              </p:par>
                            </p:childTnLst>
                          </p:cTn>
                        </p:par>
                        <p:par>
                          <p:cTn id="38" fill="hold">
                            <p:stCondLst>
                              <p:cond delay="1000"/>
                            </p:stCondLst>
                            <p:childTnLst>
                              <p:par>
                                <p:cTn id="39" presetID="9" presetClass="entr" presetSubtype="0" fill="hold" nodeType="afterEffect">
                                  <p:stCondLst>
                                    <p:cond delay="0"/>
                                  </p:stCondLst>
                                  <p:childTnLst>
                                    <p:set>
                                      <p:cBhvr>
                                        <p:cTn id="40" dur="1" fill="hold">
                                          <p:stCondLst>
                                            <p:cond delay="0"/>
                                          </p:stCondLst>
                                        </p:cTn>
                                        <p:tgtEl>
                                          <p:spTgt spid="18521"/>
                                        </p:tgtEl>
                                        <p:attrNameLst>
                                          <p:attrName>style.visibility</p:attrName>
                                        </p:attrNameLst>
                                      </p:cBhvr>
                                      <p:to>
                                        <p:strVal val="visible"/>
                                      </p:to>
                                    </p:set>
                                    <p:animEffect transition="in" filter="dissolve">
                                      <p:cBhvr>
                                        <p:cTn id="41" dur="500"/>
                                        <p:tgtEl>
                                          <p:spTgt spid="18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1" grpId="0" animBg="1"/>
      <p:bldP spid="18452" grpId="0" animBg="1"/>
      <p:bldP spid="18516" grpId="0"/>
    </p:bld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D73CFA69-4225-41C4-AA59-074C591824EF}" type="slidenum">
              <a:rPr lang="en-US"/>
              <a:pPr>
                <a:defRPr/>
              </a:pPr>
              <a:t>90</a:t>
            </a:fld>
            <a:endParaRPr lang="en-US"/>
          </a:p>
        </p:txBody>
      </p:sp>
      <p:sp>
        <p:nvSpPr>
          <p:cNvPr id="35842" name="Rectangle 2"/>
          <p:cNvSpPr>
            <a:spLocks noGrp="1" noChangeArrowheads="1"/>
          </p:cNvSpPr>
          <p:nvPr>
            <p:ph type="title"/>
          </p:nvPr>
        </p:nvSpPr>
        <p:spPr>
          <a:xfrm>
            <a:off x="1066800" y="228600"/>
            <a:ext cx="7772400" cy="1143000"/>
          </a:xfrm>
        </p:spPr>
        <p:txBody>
          <a:bodyPr lIns="90488" tIns="44450" rIns="90488" bIns="44450"/>
          <a:lstStyle/>
          <a:p>
            <a:pPr eaLnBrk="1" hangingPunct="1">
              <a:defRPr/>
            </a:pPr>
            <a:r>
              <a:rPr lang="en-US" smtClean="0"/>
              <a:t>Inventory Management</a:t>
            </a:r>
          </a:p>
        </p:txBody>
      </p:sp>
      <p:sp>
        <p:nvSpPr>
          <p:cNvPr id="35843" name="Rectangle 3"/>
          <p:cNvSpPr>
            <a:spLocks noGrp="1" noChangeArrowheads="1"/>
          </p:cNvSpPr>
          <p:nvPr>
            <p:ph type="body" idx="1"/>
          </p:nvPr>
        </p:nvSpPr>
        <p:spPr>
          <a:xfrm>
            <a:off x="762000" y="1295400"/>
            <a:ext cx="7543800" cy="2209800"/>
          </a:xfrm>
        </p:spPr>
        <p:txBody>
          <a:bodyPr lIns="90488" tIns="44450" rIns="90488" bIns="44450"/>
          <a:lstStyle/>
          <a:p>
            <a:pPr eaLnBrk="1" hangingPunct="1">
              <a:defRPr/>
            </a:pPr>
            <a:r>
              <a:rPr lang="en-US" smtClean="0"/>
              <a:t>Determining Optimal Inventory</a:t>
            </a:r>
          </a:p>
          <a:p>
            <a:pPr lvl="1" eaLnBrk="1" hangingPunct="1">
              <a:defRPr/>
            </a:pPr>
            <a:r>
              <a:rPr lang="en-US" smtClean="0"/>
              <a:t>Economic Order Quantity (EOQ)</a:t>
            </a:r>
          </a:p>
        </p:txBody>
      </p:sp>
      <p:sp>
        <p:nvSpPr>
          <p:cNvPr id="35858" name="Rectangle 18"/>
          <p:cNvSpPr>
            <a:spLocks noChangeArrowheads="1"/>
          </p:cNvSpPr>
          <p:nvPr/>
        </p:nvSpPr>
        <p:spPr bwMode="auto">
          <a:xfrm>
            <a:off x="914400" y="5002213"/>
            <a:ext cx="4897438" cy="523875"/>
          </a:xfrm>
          <a:prstGeom prst="rect">
            <a:avLst/>
          </a:prstGeom>
          <a:noFill/>
          <a:ln w="12700">
            <a:noFill/>
            <a:miter lim="800000"/>
            <a:headEnd/>
            <a:tailEnd/>
          </a:ln>
        </p:spPr>
        <p:txBody>
          <a:bodyPr wrap="none">
            <a:spAutoFit/>
          </a:bodyPr>
          <a:lstStyle/>
          <a:p>
            <a:r>
              <a:rPr lang="en-US" sz="2800">
                <a:latin typeface="Arial" charset="0"/>
              </a:rPr>
              <a:t>EOQ </a:t>
            </a:r>
            <a:r>
              <a:rPr lang="en-US" sz="2800">
                <a:latin typeface="Symbol" pitchFamily="18" charset="2"/>
              </a:rPr>
              <a:t></a:t>
            </a:r>
            <a:r>
              <a:rPr lang="en-US" sz="2800">
                <a:latin typeface="Arial" charset="0"/>
              </a:rPr>
              <a:t>autos in each order</a:t>
            </a:r>
          </a:p>
        </p:txBody>
      </p:sp>
      <p:sp>
        <p:nvSpPr>
          <p:cNvPr id="35859" name="Rectangle 19"/>
          <p:cNvSpPr>
            <a:spLocks noChangeArrowheads="1"/>
          </p:cNvSpPr>
          <p:nvPr/>
        </p:nvSpPr>
        <p:spPr bwMode="auto">
          <a:xfrm>
            <a:off x="914400" y="5688013"/>
            <a:ext cx="6530975" cy="519112"/>
          </a:xfrm>
          <a:prstGeom prst="rect">
            <a:avLst/>
          </a:prstGeom>
          <a:noFill/>
          <a:ln w="12700">
            <a:noFill/>
            <a:miter lim="800000"/>
            <a:headEnd/>
            <a:tailEnd/>
          </a:ln>
        </p:spPr>
        <p:txBody>
          <a:bodyPr wrap="none">
            <a:spAutoFit/>
          </a:bodyPr>
          <a:lstStyle/>
          <a:p>
            <a:r>
              <a:rPr lang="en-US" sz="2800">
                <a:latin typeface="Arial" charset="0"/>
              </a:rPr>
              <a:t>Place 1,200/ 29 = 41.4 orders each year</a:t>
            </a:r>
          </a:p>
        </p:txBody>
      </p:sp>
      <p:sp>
        <p:nvSpPr>
          <p:cNvPr id="35861" name="Rectangle 21"/>
          <p:cNvSpPr>
            <a:spLocks noChangeArrowheads="1"/>
          </p:cNvSpPr>
          <p:nvPr/>
        </p:nvSpPr>
        <p:spPr bwMode="auto">
          <a:xfrm>
            <a:off x="762000" y="2438400"/>
            <a:ext cx="7918450" cy="2279650"/>
          </a:xfrm>
          <a:prstGeom prst="rect">
            <a:avLst/>
          </a:prstGeom>
          <a:noFill/>
          <a:ln w="12700">
            <a:noFill/>
            <a:miter lim="800000"/>
            <a:headEnd/>
            <a:tailEnd/>
          </a:ln>
          <a:effectLst/>
        </p:spPr>
        <p:txBody>
          <a:bodyPr lIns="90488" tIns="44450" rIns="90488" bIns="44450">
            <a:spAutoFit/>
          </a:bodyPr>
          <a:lstStyle/>
          <a:p>
            <a:pPr>
              <a:defRPr/>
            </a:pPr>
            <a:r>
              <a:rPr lang="en-US" sz="2400">
                <a:solidFill>
                  <a:schemeClr val="accent1"/>
                </a:solidFill>
                <a:effectLst>
                  <a:outerShdw blurRad="38100" dist="38100" dir="2700000" algn="tl">
                    <a:srgbClr val="000000"/>
                  </a:outerShdw>
                </a:effectLst>
                <a:latin typeface="Arial" charset="0"/>
              </a:rPr>
              <a:t>Example:</a:t>
            </a:r>
          </a:p>
          <a:p>
            <a:pPr>
              <a:defRPr/>
            </a:pPr>
            <a:r>
              <a:rPr lang="en-US" sz="2400">
                <a:latin typeface="Arial" charset="0"/>
              </a:rPr>
              <a:t>Awesome Autos expects to sell 1,200 new automobiles in the next year. It currently costs $26 per order placed with the manufacturer. Carrying costs amount to $75 per auto. How many autos should they order each time they place an order?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858"/>
                                        </p:tgtEl>
                                        <p:attrNameLst>
                                          <p:attrName>style.visibility</p:attrName>
                                        </p:attrNameLst>
                                      </p:cBhvr>
                                      <p:to>
                                        <p:strVal val="visible"/>
                                      </p:to>
                                    </p:set>
                                    <p:animEffect transition="in" filter="wipe(left)">
                                      <p:cBhvr>
                                        <p:cTn id="7" dur="500"/>
                                        <p:tgtEl>
                                          <p:spTgt spid="3585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5859"/>
                                        </p:tgtEl>
                                        <p:attrNameLst>
                                          <p:attrName>style.visibility</p:attrName>
                                        </p:attrNameLst>
                                      </p:cBhvr>
                                      <p:to>
                                        <p:strVal val="visible"/>
                                      </p:to>
                                    </p:set>
                                    <p:animEffect transition="in" filter="wipe(left)">
                                      <p:cBhvr>
                                        <p:cTn id="11" dur="500"/>
                                        <p:tgtEl>
                                          <p:spTgt spid="35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8" grpId="0" autoUpdateAnimBg="0"/>
      <p:bldP spid="35859" grpId="0"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pPr>
              <a:defRPr/>
            </a:pPr>
            <a:fld id="{3A5E8398-CD1F-471F-B9AA-FFAA8172C9B6}" type="slidenum">
              <a:rPr lang="en-US"/>
              <a:pPr>
                <a:defRPr/>
              </a:pPr>
              <a:t>91</a:t>
            </a:fld>
            <a:endParaRPr lang="en-US"/>
          </a:p>
        </p:txBody>
      </p:sp>
      <p:sp>
        <p:nvSpPr>
          <p:cNvPr id="29698" name="Rectangle 1026"/>
          <p:cNvSpPr>
            <a:spLocks noGrp="1" noChangeArrowheads="1"/>
          </p:cNvSpPr>
          <p:nvPr>
            <p:ph type="title"/>
          </p:nvPr>
        </p:nvSpPr>
        <p:spPr>
          <a:xfrm>
            <a:off x="838200" y="358775"/>
            <a:ext cx="8108950" cy="1431925"/>
          </a:xfrm>
        </p:spPr>
        <p:txBody>
          <a:bodyPr lIns="90488" tIns="44450" rIns="90488" bIns="44450"/>
          <a:lstStyle/>
          <a:p>
            <a:pPr eaLnBrk="1" hangingPunct="1">
              <a:defRPr/>
            </a:pPr>
            <a:r>
              <a:rPr lang="en-US" sz="3200" smtClean="0"/>
              <a:t>Inventory Management with Safety Stock- Order before inventory is at zero.</a:t>
            </a:r>
          </a:p>
        </p:txBody>
      </p:sp>
      <p:sp>
        <p:nvSpPr>
          <p:cNvPr id="29700" name="Freeform 1028"/>
          <p:cNvSpPr>
            <a:spLocks/>
          </p:cNvSpPr>
          <p:nvPr/>
        </p:nvSpPr>
        <p:spPr bwMode="auto">
          <a:xfrm>
            <a:off x="2005013" y="2736850"/>
            <a:ext cx="3906837" cy="2570163"/>
          </a:xfrm>
          <a:custGeom>
            <a:avLst/>
            <a:gdLst>
              <a:gd name="T0" fmla="*/ 0 w 2461"/>
              <a:gd name="T1" fmla="*/ 1588 h 1619"/>
              <a:gd name="T2" fmla="*/ 1277937 w 2461"/>
              <a:gd name="T3" fmla="*/ 2568576 h 1619"/>
              <a:gd name="T4" fmla="*/ 1276350 w 2461"/>
              <a:gd name="T5" fmla="*/ 1588 h 1619"/>
              <a:gd name="T6" fmla="*/ 2600324 w 2461"/>
              <a:gd name="T7" fmla="*/ 2568576 h 1619"/>
              <a:gd name="T8" fmla="*/ 2601912 w 2461"/>
              <a:gd name="T9" fmla="*/ 0 h 1619"/>
              <a:gd name="T10" fmla="*/ 3905250 w 2461"/>
              <a:gd name="T11" fmla="*/ 2559051 h 1619"/>
              <a:gd name="T12" fmla="*/ 3902075 w 2461"/>
              <a:gd name="T13" fmla="*/ 1588 h 1619"/>
              <a:gd name="T14" fmla="*/ 0 60000 65536"/>
              <a:gd name="T15" fmla="*/ 0 60000 65536"/>
              <a:gd name="T16" fmla="*/ 0 60000 65536"/>
              <a:gd name="T17" fmla="*/ 0 60000 65536"/>
              <a:gd name="T18" fmla="*/ 0 60000 65536"/>
              <a:gd name="T19" fmla="*/ 0 60000 65536"/>
              <a:gd name="T20" fmla="*/ 0 60000 65536"/>
              <a:gd name="T21" fmla="*/ 0 w 2461"/>
              <a:gd name="T22" fmla="*/ 0 h 1619"/>
              <a:gd name="T23" fmla="*/ 2461 w 2461"/>
              <a:gd name="T24" fmla="*/ 1619 h 16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61" h="1619">
                <a:moveTo>
                  <a:pt x="0" y="1"/>
                </a:moveTo>
                <a:lnTo>
                  <a:pt x="805" y="1618"/>
                </a:lnTo>
                <a:lnTo>
                  <a:pt x="804" y="1"/>
                </a:lnTo>
                <a:lnTo>
                  <a:pt x="1638" y="1618"/>
                </a:lnTo>
                <a:lnTo>
                  <a:pt x="1639" y="0"/>
                </a:lnTo>
                <a:lnTo>
                  <a:pt x="2460" y="1612"/>
                </a:lnTo>
                <a:lnTo>
                  <a:pt x="2458" y="1"/>
                </a:lnTo>
              </a:path>
            </a:pathLst>
          </a:custGeom>
          <a:noFill/>
          <a:ln w="50800" cap="rnd">
            <a:solidFill>
              <a:schemeClr val="tx2"/>
            </a:solidFill>
            <a:round/>
            <a:headEnd/>
            <a:tailEnd/>
          </a:ln>
        </p:spPr>
        <p:txBody>
          <a:bodyPr/>
          <a:lstStyle/>
          <a:p>
            <a:endParaRPr lang="en-US"/>
          </a:p>
        </p:txBody>
      </p:sp>
      <p:sp>
        <p:nvSpPr>
          <p:cNvPr id="29702" name="Rectangle 1030"/>
          <p:cNvSpPr>
            <a:spLocks noChangeArrowheads="1"/>
          </p:cNvSpPr>
          <p:nvPr/>
        </p:nvSpPr>
        <p:spPr bwMode="auto">
          <a:xfrm>
            <a:off x="717550" y="3722688"/>
            <a:ext cx="744538" cy="393700"/>
          </a:xfrm>
          <a:prstGeom prst="rect">
            <a:avLst/>
          </a:prstGeom>
          <a:noFill/>
          <a:ln w="12700">
            <a:noFill/>
            <a:miter lim="800000"/>
            <a:headEnd/>
            <a:tailEnd/>
          </a:ln>
        </p:spPr>
        <p:txBody>
          <a:bodyPr wrap="none" lIns="90488" tIns="44450" rIns="90488" bIns="44450">
            <a:spAutoFit/>
          </a:bodyPr>
          <a:lstStyle/>
          <a:p>
            <a:pPr algn="ctr"/>
            <a:r>
              <a:rPr lang="en-US" sz="2000">
                <a:latin typeface="Arial" charset="0"/>
              </a:rPr>
              <a:t>EOQ</a:t>
            </a:r>
          </a:p>
        </p:txBody>
      </p:sp>
      <p:sp>
        <p:nvSpPr>
          <p:cNvPr id="29705" name="Rectangle 1033"/>
          <p:cNvSpPr>
            <a:spLocks noChangeArrowheads="1"/>
          </p:cNvSpPr>
          <p:nvPr/>
        </p:nvSpPr>
        <p:spPr bwMode="auto">
          <a:xfrm>
            <a:off x="6383338" y="4570413"/>
            <a:ext cx="1919287" cy="698500"/>
          </a:xfrm>
          <a:prstGeom prst="rect">
            <a:avLst/>
          </a:prstGeom>
          <a:noFill/>
          <a:ln w="12700">
            <a:noFill/>
            <a:miter lim="800000"/>
            <a:headEnd/>
            <a:tailEnd/>
          </a:ln>
        </p:spPr>
        <p:txBody>
          <a:bodyPr wrap="none" lIns="90488" tIns="44450" rIns="90488" bIns="44450">
            <a:spAutoFit/>
          </a:bodyPr>
          <a:lstStyle/>
          <a:p>
            <a:r>
              <a:rPr lang="en-US" sz="2000">
                <a:latin typeface="Arial" charset="0"/>
              </a:rPr>
              <a:t>Depleted Stock</a:t>
            </a:r>
          </a:p>
          <a:p>
            <a:r>
              <a:rPr lang="en-US" sz="2000">
                <a:latin typeface="Arial" charset="0"/>
              </a:rPr>
              <a:t>During Delivery</a:t>
            </a:r>
          </a:p>
        </p:txBody>
      </p:sp>
      <p:grpSp>
        <p:nvGrpSpPr>
          <p:cNvPr id="2" name="Group 1067"/>
          <p:cNvGrpSpPr>
            <a:grpSpLocks/>
          </p:cNvGrpSpPr>
          <p:nvPr/>
        </p:nvGrpSpPr>
        <p:grpSpPr bwMode="auto">
          <a:xfrm>
            <a:off x="1987550" y="4502150"/>
            <a:ext cx="4314825" cy="830263"/>
            <a:chOff x="1252" y="2651"/>
            <a:chExt cx="2718" cy="523"/>
          </a:xfrm>
        </p:grpSpPr>
        <p:sp>
          <p:nvSpPr>
            <p:cNvPr id="27676" name="Line 1032"/>
            <p:cNvSpPr>
              <a:spLocks noChangeShapeType="1"/>
            </p:cNvSpPr>
            <p:nvPr/>
          </p:nvSpPr>
          <p:spPr bwMode="auto">
            <a:xfrm>
              <a:off x="1266" y="2651"/>
              <a:ext cx="2704" cy="0"/>
            </a:xfrm>
            <a:prstGeom prst="line">
              <a:avLst/>
            </a:prstGeom>
            <a:noFill/>
            <a:ln w="12700">
              <a:solidFill>
                <a:schemeClr val="tx1"/>
              </a:solidFill>
              <a:prstDash val="lgDash"/>
              <a:round/>
              <a:headEnd/>
              <a:tailEnd/>
            </a:ln>
          </p:spPr>
          <p:txBody>
            <a:bodyPr wrap="none" anchor="ctr"/>
            <a:lstStyle/>
            <a:p>
              <a:endParaRPr lang="en-US"/>
            </a:p>
          </p:txBody>
        </p:sp>
        <p:sp>
          <p:nvSpPr>
            <p:cNvPr id="27677" name="Line 1034"/>
            <p:cNvSpPr>
              <a:spLocks noChangeShapeType="1"/>
            </p:cNvSpPr>
            <p:nvPr/>
          </p:nvSpPr>
          <p:spPr bwMode="auto">
            <a:xfrm flipV="1">
              <a:off x="1252" y="3168"/>
              <a:ext cx="2704" cy="6"/>
            </a:xfrm>
            <a:prstGeom prst="line">
              <a:avLst/>
            </a:prstGeom>
            <a:noFill/>
            <a:ln w="12700">
              <a:solidFill>
                <a:schemeClr val="tx1"/>
              </a:solidFill>
              <a:prstDash val="lgDash"/>
              <a:round/>
              <a:headEnd/>
              <a:tailEnd/>
            </a:ln>
          </p:spPr>
          <p:txBody>
            <a:bodyPr wrap="none" anchor="ctr"/>
            <a:lstStyle/>
            <a:p>
              <a:endParaRPr lang="en-US"/>
            </a:p>
          </p:txBody>
        </p:sp>
      </p:grpSp>
      <p:grpSp>
        <p:nvGrpSpPr>
          <p:cNvPr id="3" name="Group 1068"/>
          <p:cNvGrpSpPr>
            <a:grpSpLocks/>
          </p:cNvGrpSpPr>
          <p:nvPr/>
        </p:nvGrpSpPr>
        <p:grpSpPr bwMode="auto">
          <a:xfrm>
            <a:off x="2895600" y="4492625"/>
            <a:ext cx="384175" cy="1627188"/>
            <a:chOff x="1824" y="2645"/>
            <a:chExt cx="242" cy="1025"/>
          </a:xfrm>
        </p:grpSpPr>
        <p:sp>
          <p:nvSpPr>
            <p:cNvPr id="27674" name="Line 1035"/>
            <p:cNvSpPr>
              <a:spLocks noChangeShapeType="1"/>
            </p:cNvSpPr>
            <p:nvPr/>
          </p:nvSpPr>
          <p:spPr bwMode="auto">
            <a:xfrm flipV="1">
              <a:off x="1824" y="2645"/>
              <a:ext cx="0" cy="1025"/>
            </a:xfrm>
            <a:prstGeom prst="line">
              <a:avLst/>
            </a:prstGeom>
            <a:noFill/>
            <a:ln w="12700">
              <a:solidFill>
                <a:schemeClr val="tx1"/>
              </a:solidFill>
              <a:prstDash val="lgDash"/>
              <a:round/>
              <a:headEnd/>
              <a:tailEnd/>
            </a:ln>
          </p:spPr>
          <p:txBody>
            <a:bodyPr wrap="none" anchor="ctr"/>
            <a:lstStyle/>
            <a:p>
              <a:endParaRPr lang="en-US"/>
            </a:p>
          </p:txBody>
        </p:sp>
        <p:sp>
          <p:nvSpPr>
            <p:cNvPr id="27675" name="Line 1036"/>
            <p:cNvSpPr>
              <a:spLocks noChangeShapeType="1"/>
            </p:cNvSpPr>
            <p:nvPr/>
          </p:nvSpPr>
          <p:spPr bwMode="auto">
            <a:xfrm flipV="1">
              <a:off x="2066" y="3160"/>
              <a:ext cx="0" cy="498"/>
            </a:xfrm>
            <a:prstGeom prst="line">
              <a:avLst/>
            </a:prstGeom>
            <a:noFill/>
            <a:ln w="12700">
              <a:solidFill>
                <a:schemeClr val="tx1"/>
              </a:solidFill>
              <a:prstDash val="lgDash"/>
              <a:round/>
              <a:headEnd/>
              <a:tailEnd/>
            </a:ln>
          </p:spPr>
          <p:txBody>
            <a:bodyPr wrap="none" anchor="ctr"/>
            <a:lstStyle/>
            <a:p>
              <a:endParaRPr lang="en-US"/>
            </a:p>
          </p:txBody>
        </p:sp>
      </p:grpSp>
      <p:sp>
        <p:nvSpPr>
          <p:cNvPr id="29709" name="Rectangle 1037"/>
          <p:cNvSpPr>
            <a:spLocks noChangeArrowheads="1"/>
          </p:cNvSpPr>
          <p:nvPr/>
        </p:nvSpPr>
        <p:spPr bwMode="auto">
          <a:xfrm>
            <a:off x="4302125" y="2100263"/>
            <a:ext cx="2590800" cy="393700"/>
          </a:xfrm>
          <a:prstGeom prst="rect">
            <a:avLst/>
          </a:prstGeom>
          <a:noFill/>
          <a:ln w="12700">
            <a:noFill/>
            <a:miter lim="800000"/>
            <a:headEnd/>
            <a:tailEnd/>
          </a:ln>
          <a:effectLst/>
        </p:spPr>
        <p:txBody>
          <a:bodyPr wrap="none" lIns="90488" tIns="44450" rIns="90488" bIns="44450">
            <a:spAutoFit/>
          </a:bodyPr>
          <a:lstStyle/>
          <a:p>
            <a:pPr>
              <a:defRPr/>
            </a:pPr>
            <a:r>
              <a:rPr lang="en-US" sz="2000">
                <a:effectLst>
                  <a:outerShdw blurRad="38100" dist="38100" dir="2700000" algn="tl">
                    <a:srgbClr val="000000"/>
                  </a:outerShdw>
                </a:effectLst>
                <a:latin typeface="Arial" charset="0"/>
              </a:rPr>
              <a:t>Inventory Order Point</a:t>
            </a:r>
          </a:p>
        </p:txBody>
      </p:sp>
      <p:sp>
        <p:nvSpPr>
          <p:cNvPr id="29710" name="Rectangle 1038"/>
          <p:cNvSpPr>
            <a:spLocks noChangeArrowheads="1"/>
          </p:cNvSpPr>
          <p:nvPr/>
        </p:nvSpPr>
        <p:spPr bwMode="auto">
          <a:xfrm>
            <a:off x="2895600" y="6161088"/>
            <a:ext cx="2511425" cy="393700"/>
          </a:xfrm>
          <a:prstGeom prst="rect">
            <a:avLst/>
          </a:prstGeom>
          <a:noFill/>
          <a:ln w="12700">
            <a:noFill/>
            <a:miter lim="800000"/>
            <a:headEnd/>
            <a:tailEnd/>
          </a:ln>
        </p:spPr>
        <p:txBody>
          <a:bodyPr wrap="none" lIns="90488" tIns="44450" rIns="90488" bIns="44450">
            <a:spAutoFit/>
          </a:bodyPr>
          <a:lstStyle/>
          <a:p>
            <a:r>
              <a:rPr lang="en-US" sz="2000">
                <a:latin typeface="Arial" charset="0"/>
              </a:rPr>
              <a:t>Actual Delivery Time</a:t>
            </a:r>
          </a:p>
        </p:txBody>
      </p:sp>
      <p:sp>
        <p:nvSpPr>
          <p:cNvPr id="29711" name="Rectangle 1039"/>
          <p:cNvSpPr>
            <a:spLocks noChangeArrowheads="1"/>
          </p:cNvSpPr>
          <p:nvPr/>
        </p:nvSpPr>
        <p:spPr bwMode="auto">
          <a:xfrm>
            <a:off x="641350" y="5322888"/>
            <a:ext cx="900113" cy="698500"/>
          </a:xfrm>
          <a:prstGeom prst="rect">
            <a:avLst/>
          </a:prstGeom>
          <a:noFill/>
          <a:ln w="12700">
            <a:noFill/>
            <a:miter lim="800000"/>
            <a:headEnd/>
            <a:tailEnd/>
          </a:ln>
        </p:spPr>
        <p:txBody>
          <a:bodyPr wrap="none" lIns="90488" tIns="44450" rIns="90488" bIns="44450">
            <a:spAutoFit/>
          </a:bodyPr>
          <a:lstStyle/>
          <a:p>
            <a:r>
              <a:rPr lang="en-US" sz="2000">
                <a:latin typeface="Arial" charset="0"/>
              </a:rPr>
              <a:t>Safety</a:t>
            </a:r>
          </a:p>
          <a:p>
            <a:r>
              <a:rPr lang="en-US" sz="2000">
                <a:latin typeface="Arial" charset="0"/>
              </a:rPr>
              <a:t>Stock</a:t>
            </a:r>
          </a:p>
        </p:txBody>
      </p:sp>
      <p:sp>
        <p:nvSpPr>
          <p:cNvPr id="29713" name="Line 1041"/>
          <p:cNvSpPr>
            <a:spLocks noChangeShapeType="1"/>
          </p:cNvSpPr>
          <p:nvPr/>
        </p:nvSpPr>
        <p:spPr bwMode="auto">
          <a:xfrm flipH="1">
            <a:off x="4175125" y="2447925"/>
            <a:ext cx="204788" cy="2024063"/>
          </a:xfrm>
          <a:prstGeom prst="line">
            <a:avLst/>
          </a:prstGeom>
          <a:noFill/>
          <a:ln w="28575">
            <a:solidFill>
              <a:srgbClr val="FF0000"/>
            </a:solidFill>
            <a:round/>
            <a:headEnd/>
            <a:tailEnd type="triangle" w="med" len="med"/>
          </a:ln>
        </p:spPr>
        <p:txBody>
          <a:bodyPr wrap="none" anchor="ctr"/>
          <a:lstStyle/>
          <a:p>
            <a:endParaRPr lang="en-US"/>
          </a:p>
        </p:txBody>
      </p:sp>
      <p:sp>
        <p:nvSpPr>
          <p:cNvPr id="29715" name="Line 1043"/>
          <p:cNvSpPr>
            <a:spLocks noChangeShapeType="1"/>
          </p:cNvSpPr>
          <p:nvPr/>
        </p:nvSpPr>
        <p:spPr bwMode="auto">
          <a:xfrm flipH="1">
            <a:off x="2898775" y="2462213"/>
            <a:ext cx="1492250" cy="2079625"/>
          </a:xfrm>
          <a:prstGeom prst="line">
            <a:avLst/>
          </a:prstGeom>
          <a:noFill/>
          <a:ln w="28575">
            <a:solidFill>
              <a:srgbClr val="FF0000"/>
            </a:solidFill>
            <a:round/>
            <a:headEnd/>
            <a:tailEnd type="triangle" w="med" len="med"/>
          </a:ln>
        </p:spPr>
        <p:txBody>
          <a:bodyPr wrap="none" anchor="ctr"/>
          <a:lstStyle/>
          <a:p>
            <a:endParaRPr lang="en-US"/>
          </a:p>
        </p:txBody>
      </p:sp>
      <p:grpSp>
        <p:nvGrpSpPr>
          <p:cNvPr id="4" name="Group 1069"/>
          <p:cNvGrpSpPr>
            <a:grpSpLocks/>
          </p:cNvGrpSpPr>
          <p:nvPr/>
        </p:nvGrpSpPr>
        <p:grpSpPr bwMode="auto">
          <a:xfrm>
            <a:off x="598488" y="1946275"/>
            <a:ext cx="6191250" cy="4610100"/>
            <a:chOff x="377" y="1041"/>
            <a:chExt cx="3900" cy="2904"/>
          </a:xfrm>
        </p:grpSpPr>
        <p:sp>
          <p:nvSpPr>
            <p:cNvPr id="27671" name="Freeform 1027"/>
            <p:cNvSpPr>
              <a:spLocks/>
            </p:cNvSpPr>
            <p:nvPr/>
          </p:nvSpPr>
          <p:spPr bwMode="auto">
            <a:xfrm>
              <a:off x="1244" y="1217"/>
              <a:ext cx="2697" cy="2445"/>
            </a:xfrm>
            <a:custGeom>
              <a:avLst/>
              <a:gdLst>
                <a:gd name="T0" fmla="*/ 0 w 2697"/>
                <a:gd name="T1" fmla="*/ 0 h 2445"/>
                <a:gd name="T2" fmla="*/ 0 w 2697"/>
                <a:gd name="T3" fmla="*/ 2444 h 2445"/>
                <a:gd name="T4" fmla="*/ 2696 w 2697"/>
                <a:gd name="T5" fmla="*/ 2444 h 2445"/>
                <a:gd name="T6" fmla="*/ 0 60000 65536"/>
                <a:gd name="T7" fmla="*/ 0 60000 65536"/>
                <a:gd name="T8" fmla="*/ 0 60000 65536"/>
                <a:gd name="T9" fmla="*/ 0 w 2697"/>
                <a:gd name="T10" fmla="*/ 0 h 2445"/>
                <a:gd name="T11" fmla="*/ 2697 w 2697"/>
                <a:gd name="T12" fmla="*/ 2445 h 2445"/>
              </a:gdLst>
              <a:ahLst/>
              <a:cxnLst>
                <a:cxn ang="T6">
                  <a:pos x="T0" y="T1"/>
                </a:cxn>
                <a:cxn ang="T7">
                  <a:pos x="T2" y="T3"/>
                </a:cxn>
                <a:cxn ang="T8">
                  <a:pos x="T4" y="T5"/>
                </a:cxn>
              </a:cxnLst>
              <a:rect l="T9" t="T10" r="T11" b="T12"/>
              <a:pathLst>
                <a:path w="2697" h="2445">
                  <a:moveTo>
                    <a:pt x="0" y="0"/>
                  </a:moveTo>
                  <a:lnTo>
                    <a:pt x="0" y="2444"/>
                  </a:lnTo>
                  <a:lnTo>
                    <a:pt x="2696" y="2444"/>
                  </a:lnTo>
                </a:path>
              </a:pathLst>
            </a:custGeom>
            <a:noFill/>
            <a:ln w="50800" cap="rnd">
              <a:solidFill>
                <a:schemeClr val="tx1"/>
              </a:solidFill>
              <a:round/>
              <a:headEnd/>
              <a:tailEnd/>
            </a:ln>
          </p:spPr>
          <p:txBody>
            <a:bodyPr/>
            <a:lstStyle/>
            <a:p>
              <a:endParaRPr lang="en-US"/>
            </a:p>
          </p:txBody>
        </p:sp>
        <p:sp>
          <p:nvSpPr>
            <p:cNvPr id="29727" name="Rectangle 1055"/>
            <p:cNvSpPr>
              <a:spLocks noChangeArrowheads="1"/>
            </p:cNvSpPr>
            <p:nvPr/>
          </p:nvSpPr>
          <p:spPr bwMode="auto">
            <a:xfrm>
              <a:off x="3790" y="3697"/>
              <a:ext cx="487" cy="248"/>
            </a:xfrm>
            <a:prstGeom prst="rect">
              <a:avLst/>
            </a:prstGeom>
            <a:noFill/>
            <a:ln w="12700">
              <a:noFill/>
              <a:miter lim="800000"/>
              <a:headEnd/>
              <a:tailEnd/>
            </a:ln>
            <a:effectLst/>
          </p:spPr>
          <p:txBody>
            <a:bodyPr wrap="none" lIns="90488" tIns="44450" rIns="90488" bIns="44450">
              <a:spAutoFit/>
            </a:bodyPr>
            <a:lstStyle/>
            <a:p>
              <a:pPr>
                <a:defRPr/>
              </a:pPr>
              <a:r>
                <a:rPr lang="en-US" sz="2000" b="1">
                  <a:solidFill>
                    <a:srgbClr val="FFFF00"/>
                  </a:solidFill>
                  <a:effectLst>
                    <a:outerShdw blurRad="38100" dist="38100" dir="2700000" algn="tl">
                      <a:srgbClr val="000000"/>
                    </a:outerShdw>
                  </a:effectLst>
                  <a:latin typeface="Arial" charset="0"/>
                </a:rPr>
                <a:t>Time</a:t>
              </a:r>
            </a:p>
          </p:txBody>
        </p:sp>
        <p:sp>
          <p:nvSpPr>
            <p:cNvPr id="29728" name="Rectangle 1056"/>
            <p:cNvSpPr>
              <a:spLocks noChangeArrowheads="1"/>
            </p:cNvSpPr>
            <p:nvPr/>
          </p:nvSpPr>
          <p:spPr bwMode="auto">
            <a:xfrm>
              <a:off x="377" y="1041"/>
              <a:ext cx="834" cy="632"/>
            </a:xfrm>
            <a:prstGeom prst="rect">
              <a:avLst/>
            </a:prstGeom>
            <a:noFill/>
            <a:ln w="12700">
              <a:noFill/>
              <a:miter lim="800000"/>
              <a:headEnd/>
              <a:tailEnd/>
            </a:ln>
            <a:effectLst/>
          </p:spPr>
          <p:txBody>
            <a:bodyPr wrap="none" lIns="90488" tIns="44450" rIns="90488" bIns="44450">
              <a:spAutoFit/>
            </a:bodyPr>
            <a:lstStyle/>
            <a:p>
              <a:pPr algn="r">
                <a:defRPr/>
              </a:pPr>
              <a:r>
                <a:rPr lang="en-US" sz="2000" b="1">
                  <a:solidFill>
                    <a:srgbClr val="FFFF00"/>
                  </a:solidFill>
                  <a:effectLst>
                    <a:outerShdw blurRad="38100" dist="38100" dir="2700000" algn="tl">
                      <a:srgbClr val="000000"/>
                    </a:outerShdw>
                  </a:effectLst>
                  <a:latin typeface="Arial" charset="0"/>
                </a:rPr>
                <a:t>Inventory</a:t>
              </a:r>
            </a:p>
            <a:p>
              <a:pPr algn="r">
                <a:defRPr/>
              </a:pPr>
              <a:r>
                <a:rPr lang="en-US" sz="2000" b="1">
                  <a:solidFill>
                    <a:srgbClr val="FFFF00"/>
                  </a:solidFill>
                  <a:effectLst>
                    <a:outerShdw blurRad="38100" dist="38100" dir="2700000" algn="tl">
                      <a:srgbClr val="000000"/>
                    </a:outerShdw>
                  </a:effectLst>
                  <a:latin typeface="Arial" charset="0"/>
                </a:rPr>
                <a:t>Level</a:t>
              </a:r>
            </a:p>
            <a:p>
              <a:pPr algn="r">
                <a:defRPr/>
              </a:pPr>
              <a:r>
                <a:rPr lang="en-US" sz="2000" b="1">
                  <a:solidFill>
                    <a:srgbClr val="FFFF00"/>
                  </a:solidFill>
                  <a:effectLst>
                    <a:outerShdw blurRad="38100" dist="38100" dir="2700000" algn="tl">
                      <a:srgbClr val="000000"/>
                    </a:outerShdw>
                  </a:effectLst>
                  <a:latin typeface="Arial" charset="0"/>
                </a:rPr>
                <a:t>(units)</a:t>
              </a:r>
            </a:p>
          </p:txBody>
        </p:sp>
      </p:grpSp>
      <p:sp>
        <p:nvSpPr>
          <p:cNvPr id="29729" name="AutoShape 1057"/>
          <p:cNvSpPr>
            <a:spLocks noChangeArrowheads="1"/>
          </p:cNvSpPr>
          <p:nvPr/>
        </p:nvSpPr>
        <p:spPr bwMode="auto">
          <a:xfrm>
            <a:off x="6015038" y="4503738"/>
            <a:ext cx="381000" cy="819150"/>
          </a:xfrm>
          <a:prstGeom prst="upDownArrow">
            <a:avLst>
              <a:gd name="adj1" fmla="val 50000"/>
              <a:gd name="adj2" fmla="val 43000"/>
            </a:avLst>
          </a:prstGeom>
          <a:gradFill rotWithShape="0">
            <a:gsLst>
              <a:gs pos="0">
                <a:srgbClr val="000000"/>
              </a:gs>
              <a:gs pos="50000">
                <a:srgbClr val="FF0000"/>
              </a:gs>
              <a:gs pos="100000">
                <a:srgbClr val="000000"/>
              </a:gs>
            </a:gsLst>
            <a:lin ang="5400000" scaled="1"/>
          </a:gradFill>
          <a:ln w="12700">
            <a:noFill/>
            <a:miter lim="800000"/>
            <a:headEnd/>
            <a:tailEnd/>
          </a:ln>
        </p:spPr>
        <p:txBody>
          <a:bodyPr wrap="none" anchor="ctr"/>
          <a:lstStyle/>
          <a:p>
            <a:endParaRPr lang="en-US"/>
          </a:p>
        </p:txBody>
      </p:sp>
      <p:sp>
        <p:nvSpPr>
          <p:cNvPr id="29730" name="AutoShape 1058"/>
          <p:cNvSpPr>
            <a:spLocks noChangeArrowheads="1"/>
          </p:cNvSpPr>
          <p:nvPr/>
        </p:nvSpPr>
        <p:spPr bwMode="auto">
          <a:xfrm>
            <a:off x="1524000" y="5330825"/>
            <a:ext cx="381000" cy="800100"/>
          </a:xfrm>
          <a:prstGeom prst="upDownArrow">
            <a:avLst>
              <a:gd name="adj1" fmla="val 50000"/>
              <a:gd name="adj2" fmla="val 42000"/>
            </a:avLst>
          </a:prstGeom>
          <a:gradFill rotWithShape="0">
            <a:gsLst>
              <a:gs pos="0">
                <a:srgbClr val="000000"/>
              </a:gs>
              <a:gs pos="50000">
                <a:srgbClr val="FF0000"/>
              </a:gs>
              <a:gs pos="100000">
                <a:srgbClr val="000000"/>
              </a:gs>
            </a:gsLst>
            <a:lin ang="5400000" scaled="1"/>
          </a:gradFill>
          <a:ln w="12700">
            <a:noFill/>
            <a:miter lim="800000"/>
            <a:headEnd/>
            <a:tailEnd/>
          </a:ln>
        </p:spPr>
        <p:txBody>
          <a:bodyPr wrap="none" anchor="ctr"/>
          <a:lstStyle/>
          <a:p>
            <a:endParaRPr lang="en-US"/>
          </a:p>
        </p:txBody>
      </p:sp>
      <p:grpSp>
        <p:nvGrpSpPr>
          <p:cNvPr id="5" name="Group 1071"/>
          <p:cNvGrpSpPr>
            <a:grpSpLocks/>
          </p:cNvGrpSpPr>
          <p:nvPr/>
        </p:nvGrpSpPr>
        <p:grpSpPr bwMode="auto">
          <a:xfrm>
            <a:off x="1506538" y="2781300"/>
            <a:ext cx="395287" cy="2573338"/>
            <a:chOff x="949" y="1567"/>
            <a:chExt cx="249" cy="1621"/>
          </a:xfrm>
        </p:grpSpPr>
        <p:sp>
          <p:nvSpPr>
            <p:cNvPr id="27667" name="AutoShape 1063"/>
            <p:cNvSpPr>
              <a:spLocks noChangeArrowheads="1"/>
            </p:cNvSpPr>
            <p:nvPr/>
          </p:nvSpPr>
          <p:spPr bwMode="auto">
            <a:xfrm rot="10800000">
              <a:off x="949" y="2747"/>
              <a:ext cx="248" cy="441"/>
            </a:xfrm>
            <a:prstGeom prst="upArrow">
              <a:avLst>
                <a:gd name="adj1" fmla="val 50000"/>
                <a:gd name="adj2" fmla="val 44456"/>
              </a:avLst>
            </a:prstGeom>
            <a:gradFill rotWithShape="0">
              <a:gsLst>
                <a:gs pos="0">
                  <a:srgbClr val="FF0000"/>
                </a:gs>
                <a:gs pos="100000">
                  <a:srgbClr val="000000"/>
                </a:gs>
              </a:gsLst>
              <a:lin ang="5400000" scaled="1"/>
            </a:gradFill>
            <a:ln w="12700">
              <a:noFill/>
              <a:miter lim="800000"/>
              <a:headEnd/>
              <a:tailEnd/>
            </a:ln>
          </p:spPr>
          <p:txBody>
            <a:bodyPr wrap="none" anchor="ctr"/>
            <a:lstStyle/>
            <a:p>
              <a:endParaRPr lang="en-US"/>
            </a:p>
          </p:txBody>
        </p:sp>
        <p:grpSp>
          <p:nvGrpSpPr>
            <p:cNvPr id="6" name="Group 1070"/>
            <p:cNvGrpSpPr>
              <a:grpSpLocks/>
            </p:cNvGrpSpPr>
            <p:nvPr/>
          </p:nvGrpSpPr>
          <p:grpSpPr bwMode="auto">
            <a:xfrm>
              <a:off x="949" y="1567"/>
              <a:ext cx="249" cy="1206"/>
              <a:chOff x="949" y="1567"/>
              <a:chExt cx="249" cy="1206"/>
            </a:xfrm>
          </p:grpSpPr>
          <p:sp>
            <p:nvSpPr>
              <p:cNvPr id="27669" name="AutoShape 1062"/>
              <p:cNvSpPr>
                <a:spLocks noChangeArrowheads="1"/>
              </p:cNvSpPr>
              <p:nvPr/>
            </p:nvSpPr>
            <p:spPr bwMode="auto">
              <a:xfrm>
                <a:off x="949" y="1567"/>
                <a:ext cx="249" cy="463"/>
              </a:xfrm>
              <a:prstGeom prst="upArrow">
                <a:avLst>
                  <a:gd name="adj1" fmla="val 50000"/>
                  <a:gd name="adj2" fmla="val 46486"/>
                </a:avLst>
              </a:prstGeom>
              <a:gradFill rotWithShape="0">
                <a:gsLst>
                  <a:gs pos="0">
                    <a:srgbClr val="000000"/>
                  </a:gs>
                  <a:gs pos="100000">
                    <a:srgbClr val="FF0000"/>
                  </a:gs>
                </a:gsLst>
                <a:lin ang="5400000" scaled="1"/>
              </a:gradFill>
              <a:ln w="12700">
                <a:noFill/>
                <a:miter lim="800000"/>
                <a:headEnd/>
                <a:tailEnd/>
              </a:ln>
            </p:spPr>
            <p:txBody>
              <a:bodyPr wrap="none" anchor="ctr"/>
              <a:lstStyle/>
              <a:p>
                <a:endParaRPr lang="en-US"/>
              </a:p>
            </p:txBody>
          </p:sp>
          <p:sp>
            <p:nvSpPr>
              <p:cNvPr id="27670" name="Rectangle 1064"/>
              <p:cNvSpPr>
                <a:spLocks noChangeArrowheads="1"/>
              </p:cNvSpPr>
              <p:nvPr/>
            </p:nvSpPr>
            <p:spPr bwMode="auto">
              <a:xfrm>
                <a:off x="1011" y="1976"/>
                <a:ext cx="123" cy="797"/>
              </a:xfrm>
              <a:prstGeom prst="rect">
                <a:avLst/>
              </a:prstGeom>
              <a:solidFill>
                <a:srgbClr val="FF0000"/>
              </a:solidFill>
              <a:ln w="12700">
                <a:noFill/>
                <a:miter lim="800000"/>
                <a:headEnd/>
                <a:tailEnd/>
              </a:ln>
            </p:spPr>
            <p:txBody>
              <a:bodyPr wrap="none" anchor="ctr"/>
              <a:lstStyle/>
              <a:p>
                <a:endParaRPr lang="en-US"/>
              </a:p>
            </p:txBody>
          </p:sp>
        </p:grpSp>
      </p:grpSp>
      <p:sp>
        <p:nvSpPr>
          <p:cNvPr id="29738" name="AutoShape 1066"/>
          <p:cNvSpPr>
            <a:spLocks noChangeArrowheads="1"/>
          </p:cNvSpPr>
          <p:nvPr/>
        </p:nvSpPr>
        <p:spPr bwMode="auto">
          <a:xfrm>
            <a:off x="2914650" y="5537200"/>
            <a:ext cx="376238" cy="403225"/>
          </a:xfrm>
          <a:prstGeom prst="leftRightArrow">
            <a:avLst>
              <a:gd name="adj1" fmla="val 50000"/>
              <a:gd name="adj2" fmla="val 20000"/>
            </a:avLst>
          </a:prstGeom>
          <a:gradFill rotWithShape="0">
            <a:gsLst>
              <a:gs pos="0">
                <a:srgbClr val="000000"/>
              </a:gs>
              <a:gs pos="50000">
                <a:srgbClr val="FF0000"/>
              </a:gs>
              <a:gs pos="100000">
                <a:srgbClr val="000000"/>
              </a:gs>
            </a:gsLst>
            <a:lin ang="0" scaled="1"/>
          </a:gradFill>
          <a:ln w="12700">
            <a:no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wipe(left)">
                                      <p:cBhvr>
                                        <p:cTn id="7" dur="500"/>
                                        <p:tgtEl>
                                          <p:spTgt spid="2970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9705"/>
                                        </p:tgtEl>
                                        <p:attrNameLst>
                                          <p:attrName>style.visibility</p:attrName>
                                        </p:attrNameLst>
                                      </p:cBhvr>
                                      <p:to>
                                        <p:strVal val="visible"/>
                                      </p:to>
                                    </p:set>
                                    <p:animEffect transition="in" filter="dissolve">
                                      <p:cBhvr>
                                        <p:cTn id="15" dur="500"/>
                                        <p:tgtEl>
                                          <p:spTgt spid="29705"/>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29729"/>
                                        </p:tgtEl>
                                        <p:attrNameLst>
                                          <p:attrName>style.visibility</p:attrName>
                                        </p:attrNameLst>
                                      </p:cBhvr>
                                      <p:to>
                                        <p:strVal val="visible"/>
                                      </p:to>
                                    </p:set>
                                    <p:animEffect transition="in" filter="box(out)">
                                      <p:cBhvr>
                                        <p:cTn id="18" dur="500"/>
                                        <p:tgtEl>
                                          <p:spTgt spid="2972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p:stCondLst>
                              <p:cond delay="500"/>
                            </p:stCondLst>
                            <p:childTnLst>
                              <p:par>
                                <p:cTn id="25" presetID="9" presetClass="entr" presetSubtype="0" fill="hold" grpId="0" nodeType="afterEffect">
                                  <p:stCondLst>
                                    <p:cond delay="0"/>
                                  </p:stCondLst>
                                  <p:childTnLst>
                                    <p:set>
                                      <p:cBhvr>
                                        <p:cTn id="26" dur="1" fill="hold">
                                          <p:stCondLst>
                                            <p:cond delay="0"/>
                                          </p:stCondLst>
                                        </p:cTn>
                                        <p:tgtEl>
                                          <p:spTgt spid="29710"/>
                                        </p:tgtEl>
                                        <p:attrNameLst>
                                          <p:attrName>style.visibility</p:attrName>
                                        </p:attrNameLst>
                                      </p:cBhvr>
                                      <p:to>
                                        <p:strVal val="visible"/>
                                      </p:to>
                                    </p:set>
                                    <p:animEffect transition="in" filter="dissolve">
                                      <p:cBhvr>
                                        <p:cTn id="27" dur="500"/>
                                        <p:tgtEl>
                                          <p:spTgt spid="29710"/>
                                        </p:tgtEl>
                                      </p:cBhvr>
                                    </p:animEffect>
                                  </p:childTnLst>
                                </p:cTn>
                              </p:par>
                            </p:childTnLst>
                          </p:cTn>
                        </p:par>
                        <p:par>
                          <p:cTn id="28" fill="hold">
                            <p:stCondLst>
                              <p:cond delay="1000"/>
                            </p:stCondLst>
                            <p:childTnLst>
                              <p:par>
                                <p:cTn id="29" presetID="4" presetClass="entr" presetSubtype="32" fill="hold" grpId="0" nodeType="afterEffect">
                                  <p:stCondLst>
                                    <p:cond delay="0"/>
                                  </p:stCondLst>
                                  <p:childTnLst>
                                    <p:set>
                                      <p:cBhvr>
                                        <p:cTn id="30" dur="1" fill="hold">
                                          <p:stCondLst>
                                            <p:cond delay="0"/>
                                          </p:stCondLst>
                                        </p:cTn>
                                        <p:tgtEl>
                                          <p:spTgt spid="29738"/>
                                        </p:tgtEl>
                                        <p:attrNameLst>
                                          <p:attrName>style.visibility</p:attrName>
                                        </p:attrNameLst>
                                      </p:cBhvr>
                                      <p:to>
                                        <p:strVal val="visible"/>
                                      </p:to>
                                    </p:set>
                                    <p:animEffect transition="in" filter="box(out)">
                                      <p:cBhvr>
                                        <p:cTn id="31" dur="500"/>
                                        <p:tgtEl>
                                          <p:spTgt spid="29738"/>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9711"/>
                                        </p:tgtEl>
                                        <p:attrNameLst>
                                          <p:attrName>style.visibility</p:attrName>
                                        </p:attrNameLst>
                                      </p:cBhvr>
                                      <p:to>
                                        <p:strVal val="visible"/>
                                      </p:to>
                                    </p:set>
                                    <p:animEffect transition="in" filter="dissolve">
                                      <p:cBhvr>
                                        <p:cTn id="36" dur="500"/>
                                        <p:tgtEl>
                                          <p:spTgt spid="29711"/>
                                        </p:tgtEl>
                                      </p:cBhvr>
                                    </p:animEffect>
                                  </p:childTnLst>
                                </p:cTn>
                              </p:par>
                            </p:childTnLst>
                          </p:cTn>
                        </p:par>
                        <p:par>
                          <p:cTn id="37" fill="hold">
                            <p:stCondLst>
                              <p:cond delay="500"/>
                            </p:stCondLst>
                            <p:childTnLst>
                              <p:par>
                                <p:cTn id="38" presetID="4" presetClass="entr" presetSubtype="32" fill="hold" grpId="0" nodeType="afterEffect">
                                  <p:stCondLst>
                                    <p:cond delay="0"/>
                                  </p:stCondLst>
                                  <p:childTnLst>
                                    <p:set>
                                      <p:cBhvr>
                                        <p:cTn id="39" dur="1" fill="hold">
                                          <p:stCondLst>
                                            <p:cond delay="0"/>
                                          </p:stCondLst>
                                        </p:cTn>
                                        <p:tgtEl>
                                          <p:spTgt spid="29730"/>
                                        </p:tgtEl>
                                        <p:attrNameLst>
                                          <p:attrName>style.visibility</p:attrName>
                                        </p:attrNameLst>
                                      </p:cBhvr>
                                      <p:to>
                                        <p:strVal val="visible"/>
                                      </p:to>
                                    </p:set>
                                    <p:animEffect transition="in" filter="box(out)">
                                      <p:cBhvr>
                                        <p:cTn id="40" dur="500"/>
                                        <p:tgtEl>
                                          <p:spTgt spid="29730"/>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9702"/>
                                        </p:tgtEl>
                                        <p:attrNameLst>
                                          <p:attrName>style.visibility</p:attrName>
                                        </p:attrNameLst>
                                      </p:cBhvr>
                                      <p:to>
                                        <p:strVal val="visible"/>
                                      </p:to>
                                    </p:set>
                                    <p:animEffect transition="in" filter="dissolve">
                                      <p:cBhvr>
                                        <p:cTn id="45" dur="500"/>
                                        <p:tgtEl>
                                          <p:spTgt spid="29702"/>
                                        </p:tgtEl>
                                      </p:cBhvr>
                                    </p:animEffect>
                                  </p:childTnLst>
                                </p:cTn>
                              </p:par>
                            </p:childTnLst>
                          </p:cTn>
                        </p:par>
                        <p:par>
                          <p:cTn id="46" fill="hold">
                            <p:stCondLst>
                              <p:cond delay="500"/>
                            </p:stCondLst>
                            <p:childTnLst>
                              <p:par>
                                <p:cTn id="47" presetID="4" presetClass="entr" presetSubtype="32"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box(out)">
                                      <p:cBhvr>
                                        <p:cTn id="49" dur="500"/>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29709"/>
                                        </p:tgtEl>
                                        <p:attrNameLst>
                                          <p:attrName>style.visibility</p:attrName>
                                        </p:attrNameLst>
                                      </p:cBhvr>
                                      <p:to>
                                        <p:strVal val="visible"/>
                                      </p:to>
                                    </p:set>
                                    <p:animEffect transition="in" filter="dissolve">
                                      <p:cBhvr>
                                        <p:cTn id="54" dur="500"/>
                                        <p:tgtEl>
                                          <p:spTgt spid="29709"/>
                                        </p:tgtEl>
                                      </p:cBhvr>
                                    </p:animEffect>
                                  </p:childTnLst>
                                </p:cTn>
                              </p:par>
                            </p:childTnLst>
                          </p:cTn>
                        </p:par>
                        <p:par>
                          <p:cTn id="55" fill="hold">
                            <p:stCondLst>
                              <p:cond delay="500"/>
                            </p:stCondLst>
                            <p:childTnLst>
                              <p:par>
                                <p:cTn id="56" presetID="22" presetClass="entr" presetSubtype="1" fill="hold" grpId="0" nodeType="afterEffect">
                                  <p:stCondLst>
                                    <p:cond delay="0"/>
                                  </p:stCondLst>
                                  <p:childTnLst>
                                    <p:set>
                                      <p:cBhvr>
                                        <p:cTn id="57" dur="1" fill="hold">
                                          <p:stCondLst>
                                            <p:cond delay="0"/>
                                          </p:stCondLst>
                                        </p:cTn>
                                        <p:tgtEl>
                                          <p:spTgt spid="29715"/>
                                        </p:tgtEl>
                                        <p:attrNameLst>
                                          <p:attrName>style.visibility</p:attrName>
                                        </p:attrNameLst>
                                      </p:cBhvr>
                                      <p:to>
                                        <p:strVal val="visible"/>
                                      </p:to>
                                    </p:set>
                                    <p:animEffect transition="in" filter="wipe(up)">
                                      <p:cBhvr>
                                        <p:cTn id="58" dur="500"/>
                                        <p:tgtEl>
                                          <p:spTgt spid="29715"/>
                                        </p:tgtEl>
                                      </p:cBhvr>
                                    </p:animEffect>
                                  </p:childTnLst>
                                </p:cTn>
                              </p:par>
                            </p:childTnLst>
                          </p:cTn>
                        </p:par>
                        <p:par>
                          <p:cTn id="59" fill="hold">
                            <p:stCondLst>
                              <p:cond delay="1000"/>
                            </p:stCondLst>
                            <p:childTnLst>
                              <p:par>
                                <p:cTn id="60" presetID="22" presetClass="entr" presetSubtype="1" fill="hold" grpId="0" nodeType="afterEffect">
                                  <p:stCondLst>
                                    <p:cond delay="0"/>
                                  </p:stCondLst>
                                  <p:childTnLst>
                                    <p:set>
                                      <p:cBhvr>
                                        <p:cTn id="61" dur="1" fill="hold">
                                          <p:stCondLst>
                                            <p:cond delay="0"/>
                                          </p:stCondLst>
                                        </p:cTn>
                                        <p:tgtEl>
                                          <p:spTgt spid="29713"/>
                                        </p:tgtEl>
                                        <p:attrNameLst>
                                          <p:attrName>style.visibility</p:attrName>
                                        </p:attrNameLst>
                                      </p:cBhvr>
                                      <p:to>
                                        <p:strVal val="visible"/>
                                      </p:to>
                                    </p:set>
                                    <p:animEffect transition="in" filter="wipe(up)">
                                      <p:cBhvr>
                                        <p:cTn id="62" dur="500"/>
                                        <p:tgtEl>
                                          <p:spTgt spid="297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nimBg="1"/>
      <p:bldP spid="29702" grpId="0" autoUpdateAnimBg="0"/>
      <p:bldP spid="29705" grpId="0" autoUpdateAnimBg="0"/>
      <p:bldP spid="29709" grpId="0" autoUpdateAnimBg="0"/>
      <p:bldP spid="29710" grpId="0" autoUpdateAnimBg="0"/>
      <p:bldP spid="29711" grpId="0" autoUpdateAnimBg="0"/>
      <p:bldP spid="29713" grpId="0" animBg="1"/>
      <p:bldP spid="29715" grpId="0" animBg="1"/>
      <p:bldP spid="29729" grpId="0" animBg="1"/>
      <p:bldP spid="29730" grpId="0" animBg="1"/>
      <p:bldP spid="29738"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pPr>
              <a:defRPr/>
            </a:pPr>
            <a:fld id="{060BC0AB-502B-4DF3-B4CC-4217E06FE4F7}" type="slidenum">
              <a:rPr lang="en-US"/>
              <a:pPr>
                <a:defRPr/>
              </a:pPr>
              <a:t>92</a:t>
            </a:fld>
            <a:endParaRPr lang="en-US"/>
          </a:p>
        </p:txBody>
      </p:sp>
      <p:sp>
        <p:nvSpPr>
          <p:cNvPr id="37891" name="Freeform 3"/>
          <p:cNvSpPr>
            <a:spLocks/>
          </p:cNvSpPr>
          <p:nvPr/>
        </p:nvSpPr>
        <p:spPr bwMode="auto">
          <a:xfrm>
            <a:off x="2432050" y="3287713"/>
            <a:ext cx="3906838" cy="2570162"/>
          </a:xfrm>
          <a:custGeom>
            <a:avLst/>
            <a:gdLst>
              <a:gd name="T0" fmla="*/ 0 w 2461"/>
              <a:gd name="T1" fmla="*/ 1587 h 1619"/>
              <a:gd name="T2" fmla="*/ 1277938 w 2461"/>
              <a:gd name="T3" fmla="*/ 2568575 h 1619"/>
              <a:gd name="T4" fmla="*/ 1276350 w 2461"/>
              <a:gd name="T5" fmla="*/ 1587 h 1619"/>
              <a:gd name="T6" fmla="*/ 2600325 w 2461"/>
              <a:gd name="T7" fmla="*/ 2568575 h 1619"/>
              <a:gd name="T8" fmla="*/ 2601913 w 2461"/>
              <a:gd name="T9" fmla="*/ 0 h 1619"/>
              <a:gd name="T10" fmla="*/ 3905251 w 2461"/>
              <a:gd name="T11" fmla="*/ 2559050 h 1619"/>
              <a:gd name="T12" fmla="*/ 3902076 w 2461"/>
              <a:gd name="T13" fmla="*/ 1587 h 1619"/>
              <a:gd name="T14" fmla="*/ 0 60000 65536"/>
              <a:gd name="T15" fmla="*/ 0 60000 65536"/>
              <a:gd name="T16" fmla="*/ 0 60000 65536"/>
              <a:gd name="T17" fmla="*/ 0 60000 65536"/>
              <a:gd name="T18" fmla="*/ 0 60000 65536"/>
              <a:gd name="T19" fmla="*/ 0 60000 65536"/>
              <a:gd name="T20" fmla="*/ 0 60000 65536"/>
              <a:gd name="T21" fmla="*/ 0 w 2461"/>
              <a:gd name="T22" fmla="*/ 0 h 1619"/>
              <a:gd name="T23" fmla="*/ 2461 w 2461"/>
              <a:gd name="T24" fmla="*/ 1619 h 16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61" h="1619">
                <a:moveTo>
                  <a:pt x="0" y="1"/>
                </a:moveTo>
                <a:lnTo>
                  <a:pt x="805" y="1618"/>
                </a:lnTo>
                <a:lnTo>
                  <a:pt x="804" y="1"/>
                </a:lnTo>
                <a:lnTo>
                  <a:pt x="1638" y="1618"/>
                </a:lnTo>
                <a:lnTo>
                  <a:pt x="1639" y="0"/>
                </a:lnTo>
                <a:lnTo>
                  <a:pt x="2460" y="1612"/>
                </a:lnTo>
                <a:lnTo>
                  <a:pt x="2458" y="1"/>
                </a:lnTo>
              </a:path>
            </a:pathLst>
          </a:custGeom>
          <a:noFill/>
          <a:ln w="50800" cap="rnd">
            <a:solidFill>
              <a:schemeClr val="tx2"/>
            </a:solidFill>
            <a:round/>
            <a:headEnd/>
            <a:tailEnd/>
          </a:ln>
        </p:spPr>
        <p:txBody>
          <a:bodyPr/>
          <a:lstStyle/>
          <a:p>
            <a:endParaRPr lang="en-US"/>
          </a:p>
        </p:txBody>
      </p:sp>
      <p:sp>
        <p:nvSpPr>
          <p:cNvPr id="37892" name="Rectangle 4"/>
          <p:cNvSpPr>
            <a:spLocks noChangeArrowheads="1"/>
          </p:cNvSpPr>
          <p:nvPr/>
        </p:nvSpPr>
        <p:spPr bwMode="auto">
          <a:xfrm>
            <a:off x="6708775" y="5894388"/>
            <a:ext cx="773113" cy="393700"/>
          </a:xfrm>
          <a:prstGeom prst="rect">
            <a:avLst/>
          </a:prstGeom>
          <a:noFill/>
          <a:ln w="12700">
            <a:noFill/>
            <a:miter lim="800000"/>
            <a:headEnd/>
            <a:tailEnd/>
          </a:ln>
          <a:effectLst/>
        </p:spPr>
        <p:txBody>
          <a:bodyPr wrap="none" lIns="90488" tIns="44450" rIns="90488" bIns="44450">
            <a:spAutoFit/>
          </a:bodyPr>
          <a:lstStyle/>
          <a:p>
            <a:pPr>
              <a:defRPr/>
            </a:pPr>
            <a:r>
              <a:rPr lang="en-US" sz="2000" b="1">
                <a:solidFill>
                  <a:srgbClr val="FFFF00"/>
                </a:solidFill>
                <a:effectLst>
                  <a:outerShdw blurRad="38100" dist="38100" dir="2700000" algn="tl">
                    <a:srgbClr val="000000"/>
                  </a:outerShdw>
                </a:effectLst>
                <a:latin typeface="Arial" charset="0"/>
              </a:rPr>
              <a:t>Time</a:t>
            </a:r>
          </a:p>
        </p:txBody>
      </p:sp>
      <p:sp>
        <p:nvSpPr>
          <p:cNvPr id="28677" name="Rectangle 5"/>
          <p:cNvSpPr>
            <a:spLocks noChangeArrowheads="1"/>
          </p:cNvSpPr>
          <p:nvPr/>
        </p:nvSpPr>
        <p:spPr bwMode="auto">
          <a:xfrm>
            <a:off x="742950" y="3455988"/>
            <a:ext cx="1209675" cy="1003300"/>
          </a:xfrm>
          <a:prstGeom prst="rect">
            <a:avLst/>
          </a:prstGeom>
          <a:noFill/>
          <a:ln w="12700">
            <a:noFill/>
            <a:miter lim="800000"/>
            <a:headEnd/>
            <a:tailEnd/>
          </a:ln>
        </p:spPr>
        <p:txBody>
          <a:bodyPr wrap="none" lIns="90488" tIns="44450" rIns="90488" bIns="44450">
            <a:spAutoFit/>
          </a:bodyPr>
          <a:lstStyle/>
          <a:p>
            <a:pPr algn="ctr"/>
            <a:r>
              <a:rPr lang="en-US" sz="2000" b="1">
                <a:latin typeface="Arial" charset="0"/>
              </a:rPr>
              <a:t>Order</a:t>
            </a:r>
          </a:p>
          <a:p>
            <a:pPr algn="ctr"/>
            <a:r>
              <a:rPr lang="en-US" sz="2000" b="1">
                <a:latin typeface="Arial" charset="0"/>
              </a:rPr>
              <a:t>Quantity</a:t>
            </a:r>
          </a:p>
          <a:p>
            <a:pPr algn="ctr"/>
            <a:r>
              <a:rPr lang="en-US" sz="2000" b="1">
                <a:latin typeface="Arial" charset="0"/>
              </a:rPr>
              <a:t>Q</a:t>
            </a:r>
          </a:p>
        </p:txBody>
      </p:sp>
      <p:sp>
        <p:nvSpPr>
          <p:cNvPr id="37894" name="Rectangle 6"/>
          <p:cNvSpPr>
            <a:spLocks noChangeArrowheads="1"/>
          </p:cNvSpPr>
          <p:nvPr/>
        </p:nvSpPr>
        <p:spPr bwMode="auto">
          <a:xfrm>
            <a:off x="1120775" y="1946275"/>
            <a:ext cx="1323975" cy="1003300"/>
          </a:xfrm>
          <a:prstGeom prst="rect">
            <a:avLst/>
          </a:prstGeom>
          <a:noFill/>
          <a:ln w="12700">
            <a:noFill/>
            <a:miter lim="800000"/>
            <a:headEnd/>
            <a:tailEnd/>
          </a:ln>
          <a:effectLst/>
        </p:spPr>
        <p:txBody>
          <a:bodyPr wrap="none" lIns="90488" tIns="44450" rIns="90488" bIns="44450">
            <a:spAutoFit/>
          </a:bodyPr>
          <a:lstStyle/>
          <a:p>
            <a:pPr algn="r">
              <a:defRPr/>
            </a:pPr>
            <a:r>
              <a:rPr lang="en-US" sz="2000" b="1">
                <a:solidFill>
                  <a:srgbClr val="FFFF00"/>
                </a:solidFill>
                <a:effectLst>
                  <a:outerShdw blurRad="38100" dist="38100" dir="2700000" algn="tl">
                    <a:srgbClr val="000000"/>
                  </a:outerShdw>
                </a:effectLst>
                <a:latin typeface="Arial" charset="0"/>
              </a:rPr>
              <a:t>Inventory</a:t>
            </a:r>
          </a:p>
          <a:p>
            <a:pPr algn="r">
              <a:defRPr/>
            </a:pPr>
            <a:r>
              <a:rPr lang="en-US" sz="2000" b="1">
                <a:solidFill>
                  <a:srgbClr val="FFFF00"/>
                </a:solidFill>
                <a:effectLst>
                  <a:outerShdw blurRad="38100" dist="38100" dir="2700000" algn="tl">
                    <a:srgbClr val="000000"/>
                  </a:outerShdw>
                </a:effectLst>
                <a:latin typeface="Arial" charset="0"/>
              </a:rPr>
              <a:t>Level</a:t>
            </a:r>
          </a:p>
          <a:p>
            <a:pPr algn="r">
              <a:defRPr/>
            </a:pPr>
            <a:r>
              <a:rPr lang="en-US" sz="2000" b="1">
                <a:solidFill>
                  <a:srgbClr val="FFFF00"/>
                </a:solidFill>
                <a:effectLst>
                  <a:outerShdw blurRad="38100" dist="38100" dir="2700000" algn="tl">
                    <a:srgbClr val="000000"/>
                  </a:outerShdw>
                </a:effectLst>
                <a:latin typeface="Arial" charset="0"/>
              </a:rPr>
              <a:t>(units)</a:t>
            </a:r>
          </a:p>
        </p:txBody>
      </p:sp>
      <p:sp>
        <p:nvSpPr>
          <p:cNvPr id="28679" name="Line 7"/>
          <p:cNvSpPr>
            <a:spLocks noChangeShapeType="1"/>
          </p:cNvSpPr>
          <p:nvPr/>
        </p:nvSpPr>
        <p:spPr bwMode="auto">
          <a:xfrm flipV="1">
            <a:off x="1717675" y="3281363"/>
            <a:ext cx="708025" cy="407987"/>
          </a:xfrm>
          <a:prstGeom prst="line">
            <a:avLst/>
          </a:prstGeom>
          <a:noFill/>
          <a:ln w="12700">
            <a:solidFill>
              <a:schemeClr val="tx1"/>
            </a:solidFill>
            <a:round/>
            <a:headEnd/>
            <a:tailEnd type="triangle" w="med" len="med"/>
          </a:ln>
        </p:spPr>
        <p:txBody>
          <a:bodyPr wrap="none" anchor="ctr"/>
          <a:lstStyle/>
          <a:p>
            <a:endParaRPr lang="en-US"/>
          </a:p>
        </p:txBody>
      </p:sp>
      <p:sp>
        <p:nvSpPr>
          <p:cNvPr id="28680" name="Freeform 8"/>
          <p:cNvSpPr>
            <a:spLocks/>
          </p:cNvSpPr>
          <p:nvPr/>
        </p:nvSpPr>
        <p:spPr bwMode="auto">
          <a:xfrm>
            <a:off x="2432050" y="2405063"/>
            <a:ext cx="4275138" cy="3463925"/>
          </a:xfrm>
          <a:custGeom>
            <a:avLst/>
            <a:gdLst>
              <a:gd name="T0" fmla="*/ 0 w 2693"/>
              <a:gd name="T1" fmla="*/ 0 h 2182"/>
              <a:gd name="T2" fmla="*/ 0 w 2693"/>
              <a:gd name="T3" fmla="*/ 3462338 h 2182"/>
              <a:gd name="T4" fmla="*/ 4273551 w 2693"/>
              <a:gd name="T5" fmla="*/ 3462338 h 2182"/>
              <a:gd name="T6" fmla="*/ 0 60000 65536"/>
              <a:gd name="T7" fmla="*/ 0 60000 65536"/>
              <a:gd name="T8" fmla="*/ 0 60000 65536"/>
              <a:gd name="T9" fmla="*/ 0 w 2693"/>
              <a:gd name="T10" fmla="*/ 0 h 2182"/>
              <a:gd name="T11" fmla="*/ 2693 w 2693"/>
              <a:gd name="T12" fmla="*/ 2182 h 2182"/>
            </a:gdLst>
            <a:ahLst/>
            <a:cxnLst>
              <a:cxn ang="T6">
                <a:pos x="T0" y="T1"/>
              </a:cxn>
              <a:cxn ang="T7">
                <a:pos x="T2" y="T3"/>
              </a:cxn>
              <a:cxn ang="T8">
                <a:pos x="T4" y="T5"/>
              </a:cxn>
            </a:cxnLst>
            <a:rect l="T9" t="T10" r="T11" b="T12"/>
            <a:pathLst>
              <a:path w="2693" h="2182">
                <a:moveTo>
                  <a:pt x="0" y="0"/>
                </a:moveTo>
                <a:lnTo>
                  <a:pt x="0" y="2181"/>
                </a:lnTo>
                <a:lnTo>
                  <a:pt x="2692" y="2181"/>
                </a:lnTo>
              </a:path>
            </a:pathLst>
          </a:custGeom>
          <a:noFill/>
          <a:ln w="50800" cap="rnd">
            <a:solidFill>
              <a:schemeClr val="tx1"/>
            </a:solidFill>
            <a:round/>
            <a:headEnd/>
            <a:tailEn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wipe(left)">
                                      <p:cBhvr>
                                        <p:cTn id="7" dur="5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nimBg="1"/>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FA5EBD8-DD19-48E6-8F58-AD2C8F94DE49}" type="slidenum">
              <a:rPr lang="en-US"/>
              <a:pPr>
                <a:defRPr/>
              </a:pPr>
              <a:t>93</a:t>
            </a:fld>
            <a:endParaRPr lang="en-US"/>
          </a:p>
        </p:txBody>
      </p:sp>
      <p:sp>
        <p:nvSpPr>
          <p:cNvPr id="30722" name="Rectangle 2"/>
          <p:cNvSpPr>
            <a:spLocks noGrp="1" noChangeArrowheads="1"/>
          </p:cNvSpPr>
          <p:nvPr>
            <p:ph type="title"/>
          </p:nvPr>
        </p:nvSpPr>
        <p:spPr>
          <a:xfrm>
            <a:off x="914400" y="457200"/>
            <a:ext cx="8121650" cy="1143000"/>
          </a:xfrm>
        </p:spPr>
        <p:txBody>
          <a:bodyPr lIns="90488" tIns="44450" rIns="90488" bIns="44450"/>
          <a:lstStyle/>
          <a:p>
            <a:pPr eaLnBrk="1" hangingPunct="1">
              <a:defRPr/>
            </a:pPr>
            <a:r>
              <a:rPr lang="en-US" smtClean="0"/>
              <a:t>ABC Inventory Classification System</a:t>
            </a:r>
          </a:p>
        </p:txBody>
      </p:sp>
      <p:sp>
        <p:nvSpPr>
          <p:cNvPr id="30723" name="Rectangle 3"/>
          <p:cNvSpPr>
            <a:spLocks noGrp="1" noChangeArrowheads="1"/>
          </p:cNvSpPr>
          <p:nvPr>
            <p:ph type="body" idx="1"/>
          </p:nvPr>
        </p:nvSpPr>
        <p:spPr>
          <a:xfrm>
            <a:off x="1044575" y="1871663"/>
            <a:ext cx="7566025" cy="4714875"/>
          </a:xfrm>
        </p:spPr>
        <p:txBody>
          <a:bodyPr lIns="90488" tIns="44450" rIns="90488" bIns="44450"/>
          <a:lstStyle/>
          <a:p>
            <a:pPr eaLnBrk="1" hangingPunct="1">
              <a:lnSpc>
                <a:spcPct val="90000"/>
              </a:lnSpc>
              <a:defRPr/>
            </a:pPr>
            <a:r>
              <a:rPr lang="en-US" sz="2800" smtClean="0"/>
              <a:t>Tool to reduce inventory carrying costs: classify different types of inventory  according to value.</a:t>
            </a:r>
          </a:p>
          <a:p>
            <a:pPr eaLnBrk="1" hangingPunct="1">
              <a:lnSpc>
                <a:spcPct val="90000"/>
              </a:lnSpc>
              <a:buFont typeface="Wingdings" pitchFamily="2" charset="2"/>
              <a:buNone/>
              <a:defRPr/>
            </a:pPr>
            <a:r>
              <a:rPr lang="en-US" sz="2400" smtClean="0">
                <a:solidFill>
                  <a:schemeClr val="accent1"/>
                </a:solidFill>
              </a:rPr>
              <a:t>Example:</a:t>
            </a:r>
          </a:p>
          <a:p>
            <a:pPr lvl="1" eaLnBrk="1" hangingPunct="1">
              <a:lnSpc>
                <a:spcPct val="90000"/>
              </a:lnSpc>
              <a:defRPr/>
            </a:pPr>
            <a:r>
              <a:rPr lang="en-US" sz="2400" smtClean="0">
                <a:solidFill>
                  <a:srgbClr val="FAFD00"/>
                </a:solidFill>
              </a:rPr>
              <a:t>Class A:</a:t>
            </a:r>
            <a:r>
              <a:rPr lang="en-US" sz="2400" smtClean="0"/>
              <a:t> Expensive items are assigned a serial number and are checked daily. Replaced only as sold.</a:t>
            </a:r>
          </a:p>
          <a:p>
            <a:pPr lvl="1" eaLnBrk="1" hangingPunct="1">
              <a:lnSpc>
                <a:spcPct val="90000"/>
              </a:lnSpc>
              <a:defRPr/>
            </a:pPr>
            <a:r>
              <a:rPr lang="en-US" sz="2400" smtClean="0">
                <a:solidFill>
                  <a:srgbClr val="FAFD00"/>
                </a:solidFill>
              </a:rPr>
              <a:t>Class B:</a:t>
            </a:r>
            <a:r>
              <a:rPr lang="en-US" sz="2400" smtClean="0"/>
              <a:t> Moderately priced items are assigned a serial number but are checked less often (monthly) and managed according to EOQ.</a:t>
            </a:r>
          </a:p>
          <a:p>
            <a:pPr lvl="1" eaLnBrk="1" hangingPunct="1">
              <a:lnSpc>
                <a:spcPct val="90000"/>
              </a:lnSpc>
              <a:defRPr/>
            </a:pPr>
            <a:r>
              <a:rPr lang="en-US" sz="2400" smtClean="0">
                <a:solidFill>
                  <a:srgbClr val="FAFD00"/>
                </a:solidFill>
              </a:rPr>
              <a:t>Class C:</a:t>
            </a:r>
            <a:r>
              <a:rPr lang="en-US" sz="2400" smtClean="0"/>
              <a:t>  Small inexpensive items. Check inventory annually and reorder by visual check.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subTnLst>
                                    <p:animClr>
                                      <p:cBhvr override="childStyle">
                                        <p:cTn dur="1" fill="hold" display="0" masterRel="nextClick" afterEffect="1"/>
                                        <p:tgtEl>
                                          <p:spTgt spid="30723">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subTnLst>
                                    <p:animClr>
                                      <p:cBhvr override="childStyle">
                                        <p:cTn dur="1" fill="hold" display="0" masterRel="nextClick" afterEffect="1"/>
                                        <p:tgtEl>
                                          <p:spTgt spid="30723">
                                            <p:txEl>
                                              <p:pRg st="1" end="1"/>
                                            </p:txEl>
                                          </p:spTgt>
                                        </p:tgtEl>
                                        <p:attrNameLst>
                                          <p:attrName>ppt_c</p:attrName>
                                        </p:attrNameLst>
                                      </p:cBhvr>
                                      <p:to>
                                        <a:srgbClr val="FFFF66"/>
                                      </p:to>
                                    </p:animClr>
                                  </p:subTnLst>
                                </p:cTn>
                              </p:par>
                              <p:par>
                                <p:cTn id="13" presetID="22" presetClass="entr" presetSubtype="8" fill="hold" grpId="0" nodeType="with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animEffect transition="in" filter="wipe(left)">
                                      <p:cBhvr>
                                        <p:cTn id="15" dur="500"/>
                                        <p:tgtEl>
                                          <p:spTgt spid="30723">
                                            <p:txEl>
                                              <p:pRg st="2" end="2"/>
                                            </p:txEl>
                                          </p:spTgt>
                                        </p:tgtEl>
                                      </p:cBhvr>
                                    </p:animEffect>
                                  </p:childTnLst>
                                  <p:subTnLst>
                                    <p:animClr>
                                      <p:cBhvr override="childStyle">
                                        <p:cTn dur="1" fill="hold" display="0" masterRel="nextClick" afterEffect="1"/>
                                        <p:tgtEl>
                                          <p:spTgt spid="30723">
                                            <p:txEl>
                                              <p:pRg st="2" end="2"/>
                                            </p:txEl>
                                          </p:spTgt>
                                        </p:tgtEl>
                                        <p:attrNameLst>
                                          <p:attrName>ppt_c</p:attrName>
                                        </p:attrNameLst>
                                      </p:cBhvr>
                                      <p:to>
                                        <a:srgbClr val="FFFF66"/>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0723">
                                            <p:txEl>
                                              <p:pRg st="3" end="3"/>
                                            </p:txEl>
                                          </p:spTgt>
                                        </p:tgtEl>
                                        <p:attrNameLst>
                                          <p:attrName>style.visibility</p:attrName>
                                        </p:attrNameLst>
                                      </p:cBhvr>
                                      <p:to>
                                        <p:strVal val="visible"/>
                                      </p:to>
                                    </p:set>
                                    <p:animEffect transition="in" filter="wipe(left)">
                                      <p:cBhvr>
                                        <p:cTn id="20" dur="500"/>
                                        <p:tgtEl>
                                          <p:spTgt spid="30723">
                                            <p:txEl>
                                              <p:pRg st="3" end="3"/>
                                            </p:txEl>
                                          </p:spTgt>
                                        </p:tgtEl>
                                      </p:cBhvr>
                                    </p:animEffect>
                                  </p:childTnLst>
                                  <p:subTnLst>
                                    <p:animClr>
                                      <p:cBhvr override="childStyle">
                                        <p:cTn dur="1" fill="hold" display="0" masterRel="nextClick" afterEffect="1"/>
                                        <p:tgtEl>
                                          <p:spTgt spid="30723">
                                            <p:txEl>
                                              <p:pRg st="3" end="3"/>
                                            </p:txEl>
                                          </p:spTgt>
                                        </p:tgtEl>
                                        <p:attrNameLst>
                                          <p:attrName>ppt_c</p:attrName>
                                        </p:attrNameLst>
                                      </p:cBhvr>
                                      <p:to>
                                        <a:srgbClr val="FFFF66"/>
                                      </p:to>
                                    </p:animClr>
                                  </p:sub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0723">
                                            <p:txEl>
                                              <p:pRg st="4" end="4"/>
                                            </p:txEl>
                                          </p:spTgt>
                                        </p:tgtEl>
                                        <p:attrNameLst>
                                          <p:attrName>style.visibility</p:attrName>
                                        </p:attrNameLst>
                                      </p:cBhvr>
                                      <p:to>
                                        <p:strVal val="visible"/>
                                      </p:to>
                                    </p:set>
                                    <p:animEffect transition="in" filter="wipe(left)">
                                      <p:cBhvr>
                                        <p:cTn id="25" dur="500"/>
                                        <p:tgtEl>
                                          <p:spTgt spid="30723">
                                            <p:txEl>
                                              <p:pRg st="4" end="4"/>
                                            </p:txEl>
                                          </p:spTgt>
                                        </p:tgtEl>
                                      </p:cBhvr>
                                    </p:animEffect>
                                  </p:childTnLst>
                                  <p:subTnLst>
                                    <p:animClr>
                                      <p:cBhvr override="childStyle">
                                        <p:cTn dur="1" fill="hold" display="0" masterRel="nextClick" afterEffect="1"/>
                                        <p:tgtEl>
                                          <p:spTgt spid="30723">
                                            <p:txEl>
                                              <p:pRg st="4" end="4"/>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70A97D9-3945-4DBC-8CD1-CF479FAF4D29}" type="slidenum">
              <a:rPr lang="en-US"/>
              <a:pPr>
                <a:defRPr/>
              </a:pPr>
              <a:t>94</a:t>
            </a:fld>
            <a:endParaRPr lang="en-US"/>
          </a:p>
        </p:txBody>
      </p:sp>
      <p:sp>
        <p:nvSpPr>
          <p:cNvPr id="31746" name="Rectangle 2"/>
          <p:cNvSpPr>
            <a:spLocks noGrp="1" noChangeArrowheads="1"/>
          </p:cNvSpPr>
          <p:nvPr>
            <p:ph type="title"/>
          </p:nvPr>
        </p:nvSpPr>
        <p:spPr/>
        <p:txBody>
          <a:bodyPr lIns="90488" tIns="44450" rIns="90488" bIns="44450"/>
          <a:lstStyle/>
          <a:p>
            <a:pPr eaLnBrk="1" hangingPunct="1">
              <a:defRPr/>
            </a:pPr>
            <a:r>
              <a:rPr lang="en-US" smtClean="0"/>
              <a:t>Just In Time Inventory Control (JIT)</a:t>
            </a:r>
          </a:p>
        </p:txBody>
      </p:sp>
      <p:sp>
        <p:nvSpPr>
          <p:cNvPr id="31747" name="Rectangle 3"/>
          <p:cNvSpPr>
            <a:spLocks noGrp="1" noChangeArrowheads="1"/>
          </p:cNvSpPr>
          <p:nvPr>
            <p:ph type="body" idx="1"/>
          </p:nvPr>
        </p:nvSpPr>
        <p:spPr>
          <a:xfrm>
            <a:off x="1066800" y="1981200"/>
            <a:ext cx="7543800" cy="4386263"/>
          </a:xfrm>
        </p:spPr>
        <p:txBody>
          <a:bodyPr lIns="90488" tIns="44450" rIns="90488" bIns="44450"/>
          <a:lstStyle/>
          <a:p>
            <a:pPr eaLnBrk="1" hangingPunct="1">
              <a:defRPr/>
            </a:pPr>
            <a:r>
              <a:rPr lang="en-US" sz="2800" smtClean="0"/>
              <a:t>Developed in Japan.</a:t>
            </a:r>
          </a:p>
          <a:p>
            <a:pPr eaLnBrk="1" hangingPunct="1">
              <a:defRPr/>
            </a:pPr>
            <a:r>
              <a:rPr lang="en-US" sz="2800" smtClean="0"/>
              <a:t>Reduce raw material inventory carrying costs by making deals with suppliers that require them to deliver the raw materials as needed.</a:t>
            </a:r>
          </a:p>
          <a:p>
            <a:pPr eaLnBrk="1" hangingPunct="1">
              <a:defRPr/>
            </a:pPr>
            <a:r>
              <a:rPr lang="en-US" sz="2800" smtClean="0"/>
              <a:t>Carrying costs are passed on to suppliers.</a:t>
            </a:r>
          </a:p>
          <a:p>
            <a:pPr eaLnBrk="1" hangingPunct="1">
              <a:defRPr/>
            </a:pPr>
            <a:r>
              <a:rPr lang="en-US" sz="2800" smtClean="0"/>
              <a:t>Can result in higher costs if delivery is delayed: shut down of whole production line.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wipe(left)">
                                      <p:cBhvr>
                                        <p:cTn id="7" dur="500"/>
                                        <p:tgtEl>
                                          <p:spTgt spid="31747">
                                            <p:txEl>
                                              <p:pRg st="0" end="0"/>
                                            </p:txEl>
                                          </p:spTgt>
                                        </p:tgtEl>
                                      </p:cBhvr>
                                    </p:animEffect>
                                  </p:childTnLst>
                                  <p:subTnLst>
                                    <p:animClr>
                                      <p:cBhvr override="childStyle">
                                        <p:cTn dur="1" fill="hold" display="0" masterRel="nextClick" afterEffect="1"/>
                                        <p:tgtEl>
                                          <p:spTgt spid="3174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wipe(left)">
                                      <p:cBhvr>
                                        <p:cTn id="12" dur="500"/>
                                        <p:tgtEl>
                                          <p:spTgt spid="31747">
                                            <p:txEl>
                                              <p:pRg st="1" end="1"/>
                                            </p:txEl>
                                          </p:spTgt>
                                        </p:tgtEl>
                                      </p:cBhvr>
                                    </p:animEffect>
                                  </p:childTnLst>
                                  <p:subTnLst>
                                    <p:animClr>
                                      <p:cBhvr override="childStyle">
                                        <p:cTn dur="1" fill="hold" display="0" masterRel="nextClick" afterEffect="1"/>
                                        <p:tgtEl>
                                          <p:spTgt spid="3174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wipe(left)">
                                      <p:cBhvr>
                                        <p:cTn id="17" dur="500"/>
                                        <p:tgtEl>
                                          <p:spTgt spid="31747">
                                            <p:txEl>
                                              <p:pRg st="2" end="2"/>
                                            </p:txEl>
                                          </p:spTgt>
                                        </p:tgtEl>
                                      </p:cBhvr>
                                    </p:animEffect>
                                  </p:childTnLst>
                                  <p:subTnLst>
                                    <p:animClr>
                                      <p:cBhvr override="childStyle">
                                        <p:cTn dur="1" fill="hold" display="0" masterRel="nextClick" afterEffect="1"/>
                                        <p:tgtEl>
                                          <p:spTgt spid="31747">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wipe(left)">
                                      <p:cBhvr>
                                        <p:cTn id="22" dur="500"/>
                                        <p:tgtEl>
                                          <p:spTgt spid="31747">
                                            <p:txEl>
                                              <p:pRg st="3" end="3"/>
                                            </p:txEl>
                                          </p:spTgt>
                                        </p:tgtEl>
                                      </p:cBhvr>
                                    </p:animEffect>
                                  </p:childTnLst>
                                  <p:subTnLst>
                                    <p:animClr>
                                      <p:cBhvr override="childStyle">
                                        <p:cTn dur="1" fill="hold" display="0" masterRel="nextClick" afterEffect="1"/>
                                        <p:tgtEl>
                                          <p:spTgt spid="31747">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pPr>
              <a:defRPr/>
            </a:pPr>
            <a:fld id="{9934F7B3-7F1A-4505-B99B-C6243BF78ADB}" type="slidenum">
              <a:rPr lang="en-US"/>
              <a:pPr>
                <a:defRPr/>
              </a:pPr>
              <a:t>95</a:t>
            </a:fld>
            <a:endParaRPr lang="en-US"/>
          </a:p>
        </p:txBody>
      </p:sp>
      <p:grpSp>
        <p:nvGrpSpPr>
          <p:cNvPr id="2" name="Group 9"/>
          <p:cNvGrpSpPr>
            <a:grpSpLocks/>
          </p:cNvGrpSpPr>
          <p:nvPr/>
        </p:nvGrpSpPr>
        <p:grpSpPr bwMode="auto">
          <a:xfrm>
            <a:off x="1143000" y="1828800"/>
            <a:ext cx="3860800" cy="1955800"/>
            <a:chOff x="1248" y="816"/>
            <a:chExt cx="2432" cy="1232"/>
          </a:xfrm>
        </p:grpSpPr>
        <p:sp>
          <p:nvSpPr>
            <p:cNvPr id="3077" name="Rectangle 2"/>
            <p:cNvSpPr>
              <a:spLocks noChangeArrowheads="1"/>
            </p:cNvSpPr>
            <p:nvPr/>
          </p:nvSpPr>
          <p:spPr bwMode="auto">
            <a:xfrm>
              <a:off x="1248" y="816"/>
              <a:ext cx="2432" cy="1232"/>
            </a:xfrm>
            <a:prstGeom prst="rect">
              <a:avLst/>
            </a:prstGeom>
            <a:noFill/>
            <a:ln w="25400">
              <a:solidFill>
                <a:srgbClr val="00FF00"/>
              </a:solidFill>
              <a:miter lim="800000"/>
              <a:headEnd/>
              <a:tailEnd/>
            </a:ln>
            <a:scene3d>
              <a:camera prst="legacyObliqueBottomLeft"/>
              <a:lightRig rig="legacyFlat3" dir="t"/>
            </a:scene3d>
            <a:sp3d extrusionH="430200" prstMaterial="legacyMatte">
              <a:bevelT w="13500" h="13500" prst="angle"/>
              <a:bevelB w="13500" h="13500" prst="angle"/>
              <a:extrusionClr>
                <a:srgbClr val="00FF00"/>
              </a:extrusionClr>
            </a:sp3d>
          </p:spPr>
          <p:txBody>
            <a:bodyPr wrap="none" anchor="ctr">
              <a:flatTx/>
            </a:bodyPr>
            <a:lstStyle/>
            <a:p>
              <a:endParaRPr lang="en-US"/>
            </a:p>
          </p:txBody>
        </p:sp>
        <p:sp>
          <p:nvSpPr>
            <p:cNvPr id="4101" name="Rectangle 5"/>
            <p:cNvSpPr>
              <a:spLocks noChangeArrowheads="1"/>
            </p:cNvSpPr>
            <p:nvPr/>
          </p:nvSpPr>
          <p:spPr bwMode="auto">
            <a:xfrm>
              <a:off x="1671" y="1044"/>
              <a:ext cx="1730" cy="748"/>
            </a:xfrm>
            <a:prstGeom prst="rect">
              <a:avLst/>
            </a:prstGeom>
            <a:noFill/>
            <a:ln w="12700">
              <a:noFill/>
              <a:miter lim="800000"/>
              <a:headEnd/>
              <a:tailEnd/>
            </a:ln>
            <a:effectLst/>
          </p:spPr>
          <p:txBody>
            <a:bodyPr wrap="none" lIns="90488" tIns="44450" rIns="90488" bIns="44450">
              <a:spAutoFit/>
            </a:bodyPr>
            <a:lstStyle/>
            <a:p>
              <a:pPr algn="ctr">
                <a:defRPr/>
              </a:pPr>
              <a:r>
                <a:rPr lang="en-US" sz="3600" b="1">
                  <a:effectLst>
                    <a:outerShdw blurRad="38100" dist="38100" dir="2700000" algn="tl">
                      <a:srgbClr val="000000"/>
                    </a:outerShdw>
                  </a:effectLst>
                  <a:latin typeface="Arial" charset="0"/>
                </a:rPr>
                <a:t>Short Term </a:t>
              </a:r>
            </a:p>
            <a:p>
              <a:pPr algn="ctr">
                <a:defRPr/>
              </a:pPr>
              <a:r>
                <a:rPr lang="en-US" sz="3600" b="1">
                  <a:effectLst>
                    <a:outerShdw blurRad="38100" dist="38100" dir="2700000" algn="tl">
                      <a:srgbClr val="000000"/>
                    </a:outerShdw>
                  </a:effectLst>
                  <a:latin typeface="Arial" charset="0"/>
                </a:rPr>
                <a:t>Financing</a:t>
              </a:r>
            </a:p>
          </p:txBody>
        </p:sp>
      </p:grpSp>
      <p:sp>
        <p:nvSpPr>
          <p:cNvPr id="4103" name="WordArt 7"/>
          <p:cNvSpPr>
            <a:spLocks noChangeArrowheads="1" noChangeShapeType="1" noTextEdit="1"/>
          </p:cNvSpPr>
          <p:nvPr/>
        </p:nvSpPr>
        <p:spPr bwMode="auto">
          <a:xfrm>
            <a:off x="5715000" y="3962400"/>
            <a:ext cx="2733675"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Chapter 20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103"/>
                                        </p:tgtEl>
                                        <p:attrNameLst>
                                          <p:attrName>style.visibility</p:attrName>
                                        </p:attrNameLst>
                                      </p:cBhvr>
                                      <p:to>
                                        <p:strVal val="visible"/>
                                      </p:to>
                                    </p:set>
                                    <p:anim calcmode="lin" valueType="num">
                                      <p:cBhvr>
                                        <p:cTn id="7" dur="1000" fill="hold"/>
                                        <p:tgtEl>
                                          <p:spTgt spid="4103"/>
                                        </p:tgtEl>
                                        <p:attrNameLst>
                                          <p:attrName>ppt_w</p:attrName>
                                        </p:attrNameLst>
                                      </p:cBhvr>
                                      <p:tavLst>
                                        <p:tav tm="0">
                                          <p:val>
                                            <p:fltVal val="0"/>
                                          </p:val>
                                        </p:tav>
                                        <p:tav tm="100000">
                                          <p:val>
                                            <p:strVal val="#ppt_w"/>
                                          </p:val>
                                        </p:tav>
                                      </p:tavLst>
                                    </p:anim>
                                    <p:anim calcmode="lin" valueType="num">
                                      <p:cBhvr>
                                        <p:cTn id="8" dur="1000" fill="hold"/>
                                        <p:tgtEl>
                                          <p:spTgt spid="4103"/>
                                        </p:tgtEl>
                                        <p:attrNameLst>
                                          <p:attrName>ppt_h</p:attrName>
                                        </p:attrNameLst>
                                      </p:cBhvr>
                                      <p:tavLst>
                                        <p:tav tm="0">
                                          <p:val>
                                            <p:fltVal val="0"/>
                                          </p:val>
                                        </p:tav>
                                        <p:tav tm="100000">
                                          <p:val>
                                            <p:strVal val="#ppt_h"/>
                                          </p:val>
                                        </p:tav>
                                      </p:tavLst>
                                    </p:anim>
                                    <p:anim calcmode="lin" valueType="num">
                                      <p:cBhvr>
                                        <p:cTn id="9" dur="1000" fill="hold"/>
                                        <p:tgtEl>
                                          <p:spTgt spid="410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10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4F24787-88D6-4BD0-A6F4-8DA9DF865457}" type="slidenum">
              <a:rPr lang="en-US"/>
              <a:pPr>
                <a:defRPr/>
              </a:pPr>
              <a:t>96</a:t>
            </a:fld>
            <a:endParaRPr lang="en-US"/>
          </a:p>
        </p:txBody>
      </p:sp>
      <p:sp>
        <p:nvSpPr>
          <p:cNvPr id="5124" name="Rectangle 4"/>
          <p:cNvSpPr>
            <a:spLocks noGrp="1" noChangeArrowheads="1"/>
          </p:cNvSpPr>
          <p:nvPr>
            <p:ph type="title"/>
          </p:nvPr>
        </p:nvSpPr>
        <p:spPr/>
        <p:txBody>
          <a:bodyPr/>
          <a:lstStyle/>
          <a:p>
            <a:pPr eaLnBrk="1" hangingPunct="1">
              <a:defRPr/>
            </a:pPr>
            <a:r>
              <a:rPr lang="en-US" smtClean="0"/>
              <a:t>Learning Objectives</a:t>
            </a:r>
          </a:p>
        </p:txBody>
      </p:sp>
      <p:sp>
        <p:nvSpPr>
          <p:cNvPr id="5125" name="Rectangle 5"/>
          <p:cNvSpPr>
            <a:spLocks noGrp="1" noChangeArrowheads="1"/>
          </p:cNvSpPr>
          <p:nvPr>
            <p:ph type="body" idx="1"/>
          </p:nvPr>
        </p:nvSpPr>
        <p:spPr/>
        <p:txBody>
          <a:bodyPr/>
          <a:lstStyle/>
          <a:p>
            <a:pPr eaLnBrk="1" hangingPunct="1">
              <a:defRPr/>
            </a:pPr>
            <a:r>
              <a:rPr lang="en-US" sz="2800" smtClean="0"/>
              <a:t>The need for short-term financing.</a:t>
            </a:r>
          </a:p>
          <a:p>
            <a:pPr eaLnBrk="1" hangingPunct="1">
              <a:defRPr/>
            </a:pPr>
            <a:r>
              <a:rPr lang="en-US" sz="2800" smtClean="0"/>
              <a:t>The advantages and disadvantages of short-term financing.</a:t>
            </a:r>
          </a:p>
          <a:p>
            <a:pPr eaLnBrk="1" hangingPunct="1">
              <a:defRPr/>
            </a:pPr>
            <a:r>
              <a:rPr lang="en-US" sz="2800" smtClean="0"/>
              <a:t>Three types of short-term financing.</a:t>
            </a:r>
          </a:p>
          <a:p>
            <a:pPr eaLnBrk="1" hangingPunct="1">
              <a:defRPr/>
            </a:pPr>
            <a:r>
              <a:rPr lang="en-US" sz="2800" smtClean="0"/>
              <a:t>Computation of the cost of trade credit,  commercial paper, and bank loans.</a:t>
            </a:r>
          </a:p>
          <a:p>
            <a:pPr eaLnBrk="1" hangingPunct="1">
              <a:defRPr/>
            </a:pPr>
            <a:r>
              <a:rPr lang="en-US" sz="2800" smtClean="0"/>
              <a:t>How to use accounts receivable and inventory as collateral for short-term loans.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wipe(left)">
                                      <p:cBhvr>
                                        <p:cTn id="7" dur="500"/>
                                        <p:tgtEl>
                                          <p:spTgt spid="5125">
                                            <p:txEl>
                                              <p:pRg st="0" end="0"/>
                                            </p:txEl>
                                          </p:spTgt>
                                        </p:tgtEl>
                                      </p:cBhvr>
                                    </p:animEffect>
                                  </p:childTnLst>
                                  <p:subTnLst>
                                    <p:animClr>
                                      <p:cBhvr override="childStyle">
                                        <p:cTn dur="1" fill="hold" display="0" masterRel="nextClick" afterEffect="1"/>
                                        <p:tgtEl>
                                          <p:spTgt spid="5125">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5">
                                            <p:txEl>
                                              <p:pRg st="1" end="1"/>
                                            </p:txEl>
                                          </p:spTgt>
                                        </p:tgtEl>
                                        <p:attrNameLst>
                                          <p:attrName>style.visibility</p:attrName>
                                        </p:attrNameLst>
                                      </p:cBhvr>
                                      <p:to>
                                        <p:strVal val="visible"/>
                                      </p:to>
                                    </p:set>
                                    <p:animEffect transition="in" filter="wipe(left)">
                                      <p:cBhvr>
                                        <p:cTn id="12" dur="500"/>
                                        <p:tgtEl>
                                          <p:spTgt spid="5125">
                                            <p:txEl>
                                              <p:pRg st="1" end="1"/>
                                            </p:txEl>
                                          </p:spTgt>
                                        </p:tgtEl>
                                      </p:cBhvr>
                                    </p:animEffect>
                                  </p:childTnLst>
                                  <p:subTnLst>
                                    <p:animClr>
                                      <p:cBhvr override="childStyle">
                                        <p:cTn dur="1" fill="hold" display="0" masterRel="nextClick" afterEffect="1"/>
                                        <p:tgtEl>
                                          <p:spTgt spid="5125">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5">
                                            <p:txEl>
                                              <p:pRg st="2" end="2"/>
                                            </p:txEl>
                                          </p:spTgt>
                                        </p:tgtEl>
                                        <p:attrNameLst>
                                          <p:attrName>style.visibility</p:attrName>
                                        </p:attrNameLst>
                                      </p:cBhvr>
                                      <p:to>
                                        <p:strVal val="visible"/>
                                      </p:to>
                                    </p:set>
                                    <p:animEffect transition="in" filter="wipe(left)">
                                      <p:cBhvr>
                                        <p:cTn id="17" dur="500"/>
                                        <p:tgtEl>
                                          <p:spTgt spid="5125">
                                            <p:txEl>
                                              <p:pRg st="2" end="2"/>
                                            </p:txEl>
                                          </p:spTgt>
                                        </p:tgtEl>
                                      </p:cBhvr>
                                    </p:animEffect>
                                  </p:childTnLst>
                                  <p:subTnLst>
                                    <p:animClr>
                                      <p:cBhvr override="childStyle">
                                        <p:cTn dur="1" fill="hold" display="0" masterRel="nextClick" afterEffect="1"/>
                                        <p:tgtEl>
                                          <p:spTgt spid="5125">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5">
                                            <p:txEl>
                                              <p:pRg st="3" end="3"/>
                                            </p:txEl>
                                          </p:spTgt>
                                        </p:tgtEl>
                                        <p:attrNameLst>
                                          <p:attrName>style.visibility</p:attrName>
                                        </p:attrNameLst>
                                      </p:cBhvr>
                                      <p:to>
                                        <p:strVal val="visible"/>
                                      </p:to>
                                    </p:set>
                                    <p:animEffect transition="in" filter="wipe(left)">
                                      <p:cBhvr>
                                        <p:cTn id="22" dur="500"/>
                                        <p:tgtEl>
                                          <p:spTgt spid="5125">
                                            <p:txEl>
                                              <p:pRg st="3" end="3"/>
                                            </p:txEl>
                                          </p:spTgt>
                                        </p:tgtEl>
                                      </p:cBhvr>
                                    </p:animEffect>
                                  </p:childTnLst>
                                  <p:subTnLst>
                                    <p:animClr>
                                      <p:cBhvr override="childStyle">
                                        <p:cTn dur="1" fill="hold" display="0" masterRel="nextClick" afterEffect="1"/>
                                        <p:tgtEl>
                                          <p:spTgt spid="5125">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5">
                                            <p:txEl>
                                              <p:pRg st="4" end="4"/>
                                            </p:txEl>
                                          </p:spTgt>
                                        </p:tgtEl>
                                        <p:attrNameLst>
                                          <p:attrName>style.visibility</p:attrName>
                                        </p:attrNameLst>
                                      </p:cBhvr>
                                      <p:to>
                                        <p:strVal val="visible"/>
                                      </p:to>
                                    </p:set>
                                    <p:animEffect transition="in" filter="wipe(left)">
                                      <p:cBhvr>
                                        <p:cTn id="27" dur="500"/>
                                        <p:tgtEl>
                                          <p:spTgt spid="5125">
                                            <p:txEl>
                                              <p:pRg st="4" end="4"/>
                                            </p:txEl>
                                          </p:spTgt>
                                        </p:tgtEl>
                                      </p:cBhvr>
                                    </p:animEffect>
                                  </p:childTnLst>
                                  <p:subTnLst>
                                    <p:animClr>
                                      <p:cBhvr override="childStyle">
                                        <p:cTn dur="1" fill="hold" display="0" masterRel="nextClick" afterEffect="1"/>
                                        <p:tgtEl>
                                          <p:spTgt spid="5125">
                                            <p:txEl>
                                              <p:pRg st="4" end="4"/>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86809CA-7B9D-4E5D-B083-25DB971B82F6}" type="slidenum">
              <a:rPr lang="en-US"/>
              <a:pPr>
                <a:defRPr/>
              </a:pPr>
              <a:t>97</a:t>
            </a:fld>
            <a:endParaRPr lang="en-US"/>
          </a:p>
        </p:txBody>
      </p:sp>
      <p:sp>
        <p:nvSpPr>
          <p:cNvPr id="6148" name="Rectangle 4"/>
          <p:cNvSpPr>
            <a:spLocks noGrp="1" noChangeArrowheads="1"/>
          </p:cNvSpPr>
          <p:nvPr>
            <p:ph type="title"/>
          </p:nvPr>
        </p:nvSpPr>
        <p:spPr/>
        <p:txBody>
          <a:bodyPr/>
          <a:lstStyle/>
          <a:p>
            <a:pPr eaLnBrk="1" hangingPunct="1">
              <a:defRPr/>
            </a:pPr>
            <a:r>
              <a:rPr lang="en-US" smtClean="0"/>
              <a:t>Why Do Firms Need Short-term Financing?</a:t>
            </a:r>
          </a:p>
        </p:txBody>
      </p:sp>
      <p:sp>
        <p:nvSpPr>
          <p:cNvPr id="6149" name="Rectangle 5"/>
          <p:cNvSpPr>
            <a:spLocks noGrp="1" noChangeArrowheads="1"/>
          </p:cNvSpPr>
          <p:nvPr>
            <p:ph type="body" idx="1"/>
          </p:nvPr>
        </p:nvSpPr>
        <p:spPr/>
        <p:txBody>
          <a:bodyPr/>
          <a:lstStyle/>
          <a:p>
            <a:pPr eaLnBrk="1" hangingPunct="1">
              <a:lnSpc>
                <a:spcPct val="90000"/>
              </a:lnSpc>
              <a:defRPr/>
            </a:pPr>
            <a:r>
              <a:rPr lang="en-US" sz="2800" smtClean="0"/>
              <a:t>Profits may not be sufficient to keep up with growth-related financing needs.</a:t>
            </a:r>
          </a:p>
          <a:p>
            <a:pPr eaLnBrk="1" hangingPunct="1">
              <a:lnSpc>
                <a:spcPct val="90000"/>
              </a:lnSpc>
              <a:defRPr/>
            </a:pPr>
            <a:r>
              <a:rPr lang="en-US" sz="2800" smtClean="0"/>
              <a:t>Firms may prefer to borrow now for their needs rather than wait until they have saved enough.</a:t>
            </a:r>
          </a:p>
          <a:p>
            <a:pPr eaLnBrk="1" hangingPunct="1">
              <a:lnSpc>
                <a:spcPct val="90000"/>
              </a:lnSpc>
              <a:defRPr/>
            </a:pPr>
            <a:r>
              <a:rPr lang="en-US" sz="2800" smtClean="0"/>
              <a:t>Short-term financing instead of long-term sources of financing due to:</a:t>
            </a:r>
          </a:p>
          <a:p>
            <a:pPr lvl="1" eaLnBrk="1" hangingPunct="1">
              <a:lnSpc>
                <a:spcPct val="90000"/>
              </a:lnSpc>
              <a:defRPr/>
            </a:pPr>
            <a:r>
              <a:rPr lang="en-US" sz="2400" smtClean="0"/>
              <a:t>easier availability</a:t>
            </a:r>
          </a:p>
          <a:p>
            <a:pPr lvl="1" eaLnBrk="1" hangingPunct="1">
              <a:lnSpc>
                <a:spcPct val="90000"/>
              </a:lnSpc>
              <a:defRPr/>
            </a:pPr>
            <a:r>
              <a:rPr lang="en-US" sz="2400" smtClean="0"/>
              <a:t>usually lower cost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wipe(left)">
                                      <p:cBhvr>
                                        <p:cTn id="7" dur="500"/>
                                        <p:tgtEl>
                                          <p:spTgt spid="6149">
                                            <p:txEl>
                                              <p:pRg st="0" end="0"/>
                                            </p:txEl>
                                          </p:spTgt>
                                        </p:tgtEl>
                                      </p:cBhvr>
                                    </p:animEffect>
                                  </p:childTnLst>
                                  <p:subTnLst>
                                    <p:animClr>
                                      <p:cBhvr override="childStyle">
                                        <p:cTn dur="1" fill="hold" display="0" masterRel="nextClick" afterEffect="1"/>
                                        <p:tgtEl>
                                          <p:spTgt spid="6149">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9">
                                            <p:txEl>
                                              <p:pRg st="1" end="1"/>
                                            </p:txEl>
                                          </p:spTgt>
                                        </p:tgtEl>
                                        <p:attrNameLst>
                                          <p:attrName>style.visibility</p:attrName>
                                        </p:attrNameLst>
                                      </p:cBhvr>
                                      <p:to>
                                        <p:strVal val="visible"/>
                                      </p:to>
                                    </p:set>
                                    <p:animEffect transition="in" filter="wipe(left)">
                                      <p:cBhvr>
                                        <p:cTn id="12" dur="500"/>
                                        <p:tgtEl>
                                          <p:spTgt spid="6149">
                                            <p:txEl>
                                              <p:pRg st="1" end="1"/>
                                            </p:txEl>
                                          </p:spTgt>
                                        </p:tgtEl>
                                      </p:cBhvr>
                                    </p:animEffect>
                                  </p:childTnLst>
                                  <p:subTnLst>
                                    <p:animClr>
                                      <p:cBhvr override="childStyle">
                                        <p:cTn dur="1" fill="hold" display="0" masterRel="nextClick" afterEffect="1"/>
                                        <p:tgtEl>
                                          <p:spTgt spid="6149">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Effect transition="in" filter="wipe(left)">
                                      <p:cBhvr>
                                        <p:cTn id="17" dur="500"/>
                                        <p:tgtEl>
                                          <p:spTgt spid="6149">
                                            <p:txEl>
                                              <p:pRg st="2" end="2"/>
                                            </p:txEl>
                                          </p:spTgt>
                                        </p:tgtEl>
                                      </p:cBhvr>
                                    </p:animEffect>
                                  </p:childTnLst>
                                  <p:subTnLst>
                                    <p:animClr>
                                      <p:cBhvr override="childStyle">
                                        <p:cTn dur="1" fill="hold" display="0" masterRel="nextClick" afterEffect="1"/>
                                        <p:tgtEl>
                                          <p:spTgt spid="6149">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9">
                                            <p:txEl>
                                              <p:pRg st="3" end="3"/>
                                            </p:txEl>
                                          </p:spTgt>
                                        </p:tgtEl>
                                        <p:attrNameLst>
                                          <p:attrName>style.visibility</p:attrName>
                                        </p:attrNameLst>
                                      </p:cBhvr>
                                      <p:to>
                                        <p:strVal val="visible"/>
                                      </p:to>
                                    </p:set>
                                    <p:animEffect transition="in" filter="wipe(left)">
                                      <p:cBhvr>
                                        <p:cTn id="22" dur="500"/>
                                        <p:tgtEl>
                                          <p:spTgt spid="6149">
                                            <p:txEl>
                                              <p:pRg st="3" end="3"/>
                                            </p:txEl>
                                          </p:spTgt>
                                        </p:tgtEl>
                                      </p:cBhvr>
                                    </p:animEffect>
                                  </p:childTnLst>
                                  <p:subTnLst>
                                    <p:animClr>
                                      <p:cBhvr override="childStyle">
                                        <p:cTn dur="1" fill="hold" display="0" masterRel="nextClick" afterEffect="1"/>
                                        <p:tgtEl>
                                          <p:spTgt spid="6149">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9">
                                            <p:txEl>
                                              <p:pRg st="4" end="4"/>
                                            </p:txEl>
                                          </p:spTgt>
                                        </p:tgtEl>
                                        <p:attrNameLst>
                                          <p:attrName>style.visibility</p:attrName>
                                        </p:attrNameLst>
                                      </p:cBhvr>
                                      <p:to>
                                        <p:strVal val="visible"/>
                                      </p:to>
                                    </p:set>
                                    <p:animEffect transition="in" filter="wipe(left)">
                                      <p:cBhvr>
                                        <p:cTn id="27" dur="500"/>
                                        <p:tgtEl>
                                          <p:spTgt spid="6149">
                                            <p:txEl>
                                              <p:pRg st="4" end="4"/>
                                            </p:txEl>
                                          </p:spTgt>
                                        </p:tgtEl>
                                      </p:cBhvr>
                                    </p:animEffect>
                                  </p:childTnLst>
                                  <p:subTnLst>
                                    <p:animClr>
                                      <p:cBhvr override="childStyle">
                                        <p:cTn dur="1" fill="hold" display="0" masterRel="nextClick" afterEffect="1"/>
                                        <p:tgtEl>
                                          <p:spTgt spid="6149">
                                            <p:txEl>
                                              <p:pRg st="4" end="4"/>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bldLvl="2"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7722472-4F72-469A-8EB8-D59EF0D6BFE7}" type="slidenum">
              <a:rPr lang="en-US"/>
              <a:pPr>
                <a:defRPr/>
              </a:pPr>
              <a:t>98</a:t>
            </a:fld>
            <a:endParaRPr lang="en-US"/>
          </a:p>
        </p:txBody>
      </p:sp>
      <p:sp>
        <p:nvSpPr>
          <p:cNvPr id="7172" name="Rectangle 4"/>
          <p:cNvSpPr>
            <a:spLocks noGrp="1" noChangeArrowheads="1"/>
          </p:cNvSpPr>
          <p:nvPr>
            <p:ph type="title"/>
          </p:nvPr>
        </p:nvSpPr>
        <p:spPr/>
        <p:txBody>
          <a:bodyPr/>
          <a:lstStyle/>
          <a:p>
            <a:pPr eaLnBrk="1" hangingPunct="1">
              <a:defRPr/>
            </a:pPr>
            <a:r>
              <a:rPr lang="en-US" smtClean="0"/>
              <a:t>Sources of Short-term Financing</a:t>
            </a:r>
          </a:p>
        </p:txBody>
      </p:sp>
      <p:sp>
        <p:nvSpPr>
          <p:cNvPr id="7173" name="Rectangle 5"/>
          <p:cNvSpPr>
            <a:spLocks noGrp="1" noChangeArrowheads="1"/>
          </p:cNvSpPr>
          <p:nvPr>
            <p:ph type="body" idx="1"/>
          </p:nvPr>
        </p:nvSpPr>
        <p:spPr/>
        <p:txBody>
          <a:bodyPr/>
          <a:lstStyle/>
          <a:p>
            <a:pPr eaLnBrk="1" hangingPunct="1">
              <a:defRPr/>
            </a:pPr>
            <a:r>
              <a:rPr lang="en-US" smtClean="0"/>
              <a:t>Short-term loans.</a:t>
            </a:r>
          </a:p>
          <a:p>
            <a:pPr lvl="1" eaLnBrk="1" hangingPunct="1">
              <a:defRPr/>
            </a:pPr>
            <a:r>
              <a:rPr lang="en-US" smtClean="0"/>
              <a:t>borrowing from banks and other financial institutions for one year or less.</a:t>
            </a:r>
          </a:p>
          <a:p>
            <a:pPr eaLnBrk="1" hangingPunct="1">
              <a:defRPr/>
            </a:pPr>
            <a:r>
              <a:rPr lang="en-US" smtClean="0"/>
              <a:t>Trade credit.</a:t>
            </a:r>
          </a:p>
          <a:p>
            <a:pPr lvl="1" eaLnBrk="1" hangingPunct="1">
              <a:defRPr/>
            </a:pPr>
            <a:r>
              <a:rPr lang="en-US" smtClean="0"/>
              <a:t>borrowing from suppliers</a:t>
            </a:r>
          </a:p>
          <a:p>
            <a:pPr eaLnBrk="1" hangingPunct="1">
              <a:defRPr/>
            </a:pPr>
            <a:r>
              <a:rPr lang="en-US" smtClean="0"/>
              <a:t>Commercial paper. </a:t>
            </a:r>
          </a:p>
          <a:p>
            <a:pPr lvl="1" eaLnBrk="1" hangingPunct="1">
              <a:defRPr/>
            </a:pPr>
            <a:r>
              <a:rPr lang="en-US" smtClean="0"/>
              <a:t>only available to large credit- worthy businesses.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animEffect transition="in" filter="wipe(left)">
                                      <p:cBhvr>
                                        <p:cTn id="7" dur="500"/>
                                        <p:tgtEl>
                                          <p:spTgt spid="7173">
                                            <p:txEl>
                                              <p:pRg st="0" end="0"/>
                                            </p:txEl>
                                          </p:spTgt>
                                        </p:tgtEl>
                                      </p:cBhvr>
                                    </p:animEffect>
                                  </p:childTnLst>
                                  <p:subTnLst>
                                    <p:animClr>
                                      <p:cBhvr override="childStyle">
                                        <p:cTn dur="1" fill="hold" display="0" masterRel="nextClick" afterEffect="1"/>
                                        <p:tgtEl>
                                          <p:spTgt spid="7173">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3">
                                            <p:txEl>
                                              <p:pRg st="1" end="1"/>
                                            </p:txEl>
                                          </p:spTgt>
                                        </p:tgtEl>
                                        <p:attrNameLst>
                                          <p:attrName>style.visibility</p:attrName>
                                        </p:attrNameLst>
                                      </p:cBhvr>
                                      <p:to>
                                        <p:strVal val="visible"/>
                                      </p:to>
                                    </p:set>
                                    <p:animEffect transition="in" filter="wipe(left)">
                                      <p:cBhvr>
                                        <p:cTn id="12" dur="500"/>
                                        <p:tgtEl>
                                          <p:spTgt spid="7173">
                                            <p:txEl>
                                              <p:pRg st="1" end="1"/>
                                            </p:txEl>
                                          </p:spTgt>
                                        </p:tgtEl>
                                      </p:cBhvr>
                                    </p:animEffect>
                                  </p:childTnLst>
                                  <p:subTnLst>
                                    <p:animClr>
                                      <p:cBhvr override="childStyle">
                                        <p:cTn dur="1" fill="hold" display="0" masterRel="nextClick" afterEffect="1"/>
                                        <p:tgtEl>
                                          <p:spTgt spid="7173">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3">
                                            <p:txEl>
                                              <p:pRg st="2" end="2"/>
                                            </p:txEl>
                                          </p:spTgt>
                                        </p:tgtEl>
                                        <p:attrNameLst>
                                          <p:attrName>style.visibility</p:attrName>
                                        </p:attrNameLst>
                                      </p:cBhvr>
                                      <p:to>
                                        <p:strVal val="visible"/>
                                      </p:to>
                                    </p:set>
                                    <p:animEffect transition="in" filter="wipe(left)">
                                      <p:cBhvr>
                                        <p:cTn id="17" dur="500"/>
                                        <p:tgtEl>
                                          <p:spTgt spid="7173">
                                            <p:txEl>
                                              <p:pRg st="2" end="2"/>
                                            </p:txEl>
                                          </p:spTgt>
                                        </p:tgtEl>
                                      </p:cBhvr>
                                    </p:animEffect>
                                  </p:childTnLst>
                                  <p:subTnLst>
                                    <p:animClr>
                                      <p:cBhvr override="childStyle">
                                        <p:cTn dur="1" fill="hold" display="0" masterRel="nextClick" afterEffect="1"/>
                                        <p:tgtEl>
                                          <p:spTgt spid="7173">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3">
                                            <p:txEl>
                                              <p:pRg st="3" end="3"/>
                                            </p:txEl>
                                          </p:spTgt>
                                        </p:tgtEl>
                                        <p:attrNameLst>
                                          <p:attrName>style.visibility</p:attrName>
                                        </p:attrNameLst>
                                      </p:cBhvr>
                                      <p:to>
                                        <p:strVal val="visible"/>
                                      </p:to>
                                    </p:set>
                                    <p:animEffect transition="in" filter="wipe(left)">
                                      <p:cBhvr>
                                        <p:cTn id="22" dur="500"/>
                                        <p:tgtEl>
                                          <p:spTgt spid="7173">
                                            <p:txEl>
                                              <p:pRg st="3" end="3"/>
                                            </p:txEl>
                                          </p:spTgt>
                                        </p:tgtEl>
                                      </p:cBhvr>
                                    </p:animEffect>
                                  </p:childTnLst>
                                  <p:subTnLst>
                                    <p:animClr>
                                      <p:cBhvr override="childStyle">
                                        <p:cTn dur="1" fill="hold" display="0" masterRel="nextClick" afterEffect="1"/>
                                        <p:tgtEl>
                                          <p:spTgt spid="7173">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73">
                                            <p:txEl>
                                              <p:pRg st="4" end="4"/>
                                            </p:txEl>
                                          </p:spTgt>
                                        </p:tgtEl>
                                        <p:attrNameLst>
                                          <p:attrName>style.visibility</p:attrName>
                                        </p:attrNameLst>
                                      </p:cBhvr>
                                      <p:to>
                                        <p:strVal val="visible"/>
                                      </p:to>
                                    </p:set>
                                    <p:animEffect transition="in" filter="wipe(left)">
                                      <p:cBhvr>
                                        <p:cTn id="27" dur="500"/>
                                        <p:tgtEl>
                                          <p:spTgt spid="7173">
                                            <p:txEl>
                                              <p:pRg st="4" end="4"/>
                                            </p:txEl>
                                          </p:spTgt>
                                        </p:tgtEl>
                                      </p:cBhvr>
                                    </p:animEffect>
                                  </p:childTnLst>
                                  <p:subTnLst>
                                    <p:animClr>
                                      <p:cBhvr override="childStyle">
                                        <p:cTn dur="1" fill="hold" display="0" masterRel="nextClick" afterEffect="1"/>
                                        <p:tgtEl>
                                          <p:spTgt spid="7173">
                                            <p:txEl>
                                              <p:pRg st="4" end="4"/>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173">
                                            <p:txEl>
                                              <p:pRg st="5" end="5"/>
                                            </p:txEl>
                                          </p:spTgt>
                                        </p:tgtEl>
                                        <p:attrNameLst>
                                          <p:attrName>style.visibility</p:attrName>
                                        </p:attrNameLst>
                                      </p:cBhvr>
                                      <p:to>
                                        <p:strVal val="visible"/>
                                      </p:to>
                                    </p:set>
                                    <p:animEffect transition="in" filter="wipe(left)">
                                      <p:cBhvr>
                                        <p:cTn id="32" dur="500"/>
                                        <p:tgtEl>
                                          <p:spTgt spid="7173">
                                            <p:txEl>
                                              <p:pRg st="5" end="5"/>
                                            </p:txEl>
                                          </p:spTgt>
                                        </p:tgtEl>
                                      </p:cBhvr>
                                    </p:animEffect>
                                  </p:childTnLst>
                                  <p:subTnLst>
                                    <p:animClr>
                                      <p:cBhvr override="childStyle">
                                        <p:cTn dur="1" fill="hold" display="0" masterRel="nextClick" afterEffect="1"/>
                                        <p:tgtEl>
                                          <p:spTgt spid="7173">
                                            <p:txEl>
                                              <p:pRg st="5" end="5"/>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bldLvl="2"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40805FB-467B-4B51-9CBD-29C85E809225}" type="slidenum">
              <a:rPr lang="en-US"/>
              <a:pPr>
                <a:defRPr/>
              </a:pPr>
              <a:t>99</a:t>
            </a:fld>
            <a:endParaRPr lang="en-US"/>
          </a:p>
        </p:txBody>
      </p:sp>
      <p:sp>
        <p:nvSpPr>
          <p:cNvPr id="8196" name="Rectangle 4"/>
          <p:cNvSpPr>
            <a:spLocks noGrp="1" noChangeArrowheads="1"/>
          </p:cNvSpPr>
          <p:nvPr>
            <p:ph type="title"/>
          </p:nvPr>
        </p:nvSpPr>
        <p:spPr/>
        <p:txBody>
          <a:bodyPr/>
          <a:lstStyle/>
          <a:p>
            <a:pPr eaLnBrk="1" hangingPunct="1">
              <a:defRPr/>
            </a:pPr>
            <a:r>
              <a:rPr lang="en-US" smtClean="0"/>
              <a:t>Types of short-term loans:</a:t>
            </a:r>
          </a:p>
        </p:txBody>
      </p:sp>
      <p:sp>
        <p:nvSpPr>
          <p:cNvPr id="8197" name="Rectangle 5"/>
          <p:cNvSpPr>
            <a:spLocks noGrp="1" noChangeArrowheads="1"/>
          </p:cNvSpPr>
          <p:nvPr>
            <p:ph type="body" idx="1"/>
          </p:nvPr>
        </p:nvSpPr>
        <p:spPr/>
        <p:txBody>
          <a:bodyPr/>
          <a:lstStyle/>
          <a:p>
            <a:pPr eaLnBrk="1" hangingPunct="1">
              <a:lnSpc>
                <a:spcPct val="90000"/>
              </a:lnSpc>
              <a:defRPr/>
            </a:pPr>
            <a:r>
              <a:rPr lang="en-US" sz="2800" smtClean="0"/>
              <a:t>Promissory note</a:t>
            </a:r>
          </a:p>
          <a:p>
            <a:pPr lvl="1" eaLnBrk="1" hangingPunct="1">
              <a:lnSpc>
                <a:spcPct val="90000"/>
              </a:lnSpc>
              <a:defRPr/>
            </a:pPr>
            <a:r>
              <a:rPr lang="en-US" sz="2400" smtClean="0"/>
              <a:t>A legal IOU that spells out the terms of the loan agreement, usually the loan amount, the term of the loan and the interest rate.</a:t>
            </a:r>
          </a:p>
          <a:p>
            <a:pPr lvl="1" eaLnBrk="1" hangingPunct="1">
              <a:lnSpc>
                <a:spcPct val="90000"/>
              </a:lnSpc>
              <a:defRPr/>
            </a:pPr>
            <a:r>
              <a:rPr lang="en-US" sz="2400" smtClean="0"/>
              <a:t>Often requires that loan be repaid in full with interest at the end of the loan period.</a:t>
            </a:r>
          </a:p>
          <a:p>
            <a:pPr eaLnBrk="1" hangingPunct="1">
              <a:lnSpc>
                <a:spcPct val="90000"/>
              </a:lnSpc>
              <a:defRPr/>
            </a:pPr>
            <a:r>
              <a:rPr lang="en-US" sz="2800" smtClean="0"/>
              <a:t>Self-liquidating loan</a:t>
            </a:r>
          </a:p>
          <a:p>
            <a:pPr lvl="1" eaLnBrk="1" hangingPunct="1">
              <a:lnSpc>
                <a:spcPct val="90000"/>
              </a:lnSpc>
              <a:defRPr/>
            </a:pPr>
            <a:r>
              <a:rPr lang="en-US" sz="2400" smtClean="0"/>
              <a:t>The proceeds of the loan are used to acquire assets that generate cash to repay the loan (e.g. inventory).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wipe(left)">
                                      <p:cBhvr>
                                        <p:cTn id="7" dur="500"/>
                                        <p:tgtEl>
                                          <p:spTgt spid="8197">
                                            <p:txEl>
                                              <p:pRg st="0" end="0"/>
                                            </p:txEl>
                                          </p:spTgt>
                                        </p:tgtEl>
                                      </p:cBhvr>
                                    </p:animEffect>
                                  </p:childTnLst>
                                  <p:subTnLst>
                                    <p:animClr>
                                      <p:cBhvr override="childStyle">
                                        <p:cTn dur="1" fill="hold" display="0" masterRel="nextClick" afterEffect="1"/>
                                        <p:tgtEl>
                                          <p:spTgt spid="8197">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xEl>
                                              <p:pRg st="1" end="1"/>
                                            </p:txEl>
                                          </p:spTgt>
                                        </p:tgtEl>
                                        <p:attrNameLst>
                                          <p:attrName>style.visibility</p:attrName>
                                        </p:attrNameLst>
                                      </p:cBhvr>
                                      <p:to>
                                        <p:strVal val="visible"/>
                                      </p:to>
                                    </p:set>
                                    <p:animEffect transition="in" filter="wipe(left)">
                                      <p:cBhvr>
                                        <p:cTn id="12" dur="500"/>
                                        <p:tgtEl>
                                          <p:spTgt spid="8197">
                                            <p:txEl>
                                              <p:pRg st="1" end="1"/>
                                            </p:txEl>
                                          </p:spTgt>
                                        </p:tgtEl>
                                      </p:cBhvr>
                                    </p:animEffect>
                                  </p:childTnLst>
                                  <p:subTnLst>
                                    <p:animClr>
                                      <p:cBhvr override="childStyle">
                                        <p:cTn dur="1" fill="hold" display="0" masterRel="nextClick" afterEffect="1"/>
                                        <p:tgtEl>
                                          <p:spTgt spid="819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7">
                                            <p:txEl>
                                              <p:pRg st="2" end="2"/>
                                            </p:txEl>
                                          </p:spTgt>
                                        </p:tgtEl>
                                        <p:attrNameLst>
                                          <p:attrName>style.visibility</p:attrName>
                                        </p:attrNameLst>
                                      </p:cBhvr>
                                      <p:to>
                                        <p:strVal val="visible"/>
                                      </p:to>
                                    </p:set>
                                    <p:animEffect transition="in" filter="wipe(left)">
                                      <p:cBhvr>
                                        <p:cTn id="17" dur="500"/>
                                        <p:tgtEl>
                                          <p:spTgt spid="8197">
                                            <p:txEl>
                                              <p:pRg st="2" end="2"/>
                                            </p:txEl>
                                          </p:spTgt>
                                        </p:tgtEl>
                                      </p:cBhvr>
                                    </p:animEffect>
                                  </p:childTnLst>
                                  <p:subTnLst>
                                    <p:animClr>
                                      <p:cBhvr override="childStyle">
                                        <p:cTn dur="1" fill="hold" display="0" masterRel="nextClick" afterEffect="1"/>
                                        <p:tgtEl>
                                          <p:spTgt spid="8197">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7">
                                            <p:txEl>
                                              <p:pRg st="3" end="3"/>
                                            </p:txEl>
                                          </p:spTgt>
                                        </p:tgtEl>
                                        <p:attrNameLst>
                                          <p:attrName>style.visibility</p:attrName>
                                        </p:attrNameLst>
                                      </p:cBhvr>
                                      <p:to>
                                        <p:strVal val="visible"/>
                                      </p:to>
                                    </p:set>
                                    <p:animEffect transition="in" filter="wipe(left)">
                                      <p:cBhvr>
                                        <p:cTn id="22" dur="500"/>
                                        <p:tgtEl>
                                          <p:spTgt spid="8197">
                                            <p:txEl>
                                              <p:pRg st="3" end="3"/>
                                            </p:txEl>
                                          </p:spTgt>
                                        </p:tgtEl>
                                      </p:cBhvr>
                                    </p:animEffect>
                                  </p:childTnLst>
                                  <p:subTnLst>
                                    <p:animClr>
                                      <p:cBhvr override="childStyle">
                                        <p:cTn dur="1" fill="hold" display="0" masterRel="nextClick" afterEffect="1"/>
                                        <p:tgtEl>
                                          <p:spTgt spid="8197">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197">
                                            <p:txEl>
                                              <p:pRg st="4" end="4"/>
                                            </p:txEl>
                                          </p:spTgt>
                                        </p:tgtEl>
                                        <p:attrNameLst>
                                          <p:attrName>style.visibility</p:attrName>
                                        </p:attrNameLst>
                                      </p:cBhvr>
                                      <p:to>
                                        <p:strVal val="visible"/>
                                      </p:to>
                                    </p:set>
                                    <p:animEffect transition="in" filter="wipe(left)">
                                      <p:cBhvr>
                                        <p:cTn id="27" dur="500"/>
                                        <p:tgtEl>
                                          <p:spTgt spid="8197">
                                            <p:txEl>
                                              <p:pRg st="4" end="4"/>
                                            </p:txEl>
                                          </p:spTgt>
                                        </p:tgtEl>
                                      </p:cBhvr>
                                    </p:animEffect>
                                  </p:childTnLst>
                                  <p:subTnLst>
                                    <p:animClr>
                                      <p:cBhvr override="childStyle">
                                        <p:cTn dur="1" fill="hold" display="0" masterRel="nextClick" afterEffect="1"/>
                                        <p:tgtEl>
                                          <p:spTgt spid="8197">
                                            <p:txEl>
                                              <p:pRg st="4" end="4"/>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bldLvl="2" autoUpdateAnimBg="0"/>
    </p:bld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722</TotalTime>
  <Pages>23</Pages>
  <Words>4867</Words>
  <Application>Microsoft Office PowerPoint</Application>
  <PresentationFormat>On-screen Show (4:3)</PresentationFormat>
  <Paragraphs>1297</Paragraphs>
  <Slides>116</Slides>
  <Notes>50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116</vt:i4>
      </vt:variant>
    </vt:vector>
  </HeadingPairs>
  <TitlesOfParts>
    <vt:vector size="121" baseType="lpstr">
      <vt:lpstr>Times New Roman</vt:lpstr>
      <vt:lpstr>Tahoma</vt:lpstr>
      <vt:lpstr>Wingdings</vt:lpstr>
      <vt:lpstr>Arial</vt:lpstr>
      <vt:lpstr>Shimmer</vt:lpstr>
      <vt:lpstr>Slide 1</vt:lpstr>
      <vt:lpstr>Learning Objectives</vt:lpstr>
      <vt:lpstr>The Importance of Managing and Accumulating Working Capital</vt:lpstr>
      <vt:lpstr>Managing Current Assets &amp; Liabilities</vt:lpstr>
      <vt:lpstr>Slide 5</vt:lpstr>
      <vt:lpstr>Slide 6</vt:lpstr>
      <vt:lpstr>Slide 7</vt:lpstr>
      <vt:lpstr>Slide 8</vt:lpstr>
      <vt:lpstr>Slide 9</vt:lpstr>
      <vt:lpstr>Slide 10</vt:lpstr>
      <vt:lpstr>Slide 11</vt:lpstr>
      <vt:lpstr>Slide 12</vt:lpstr>
      <vt:lpstr>Slide 13</vt:lpstr>
      <vt:lpstr>Different Approaches to Financing</vt:lpstr>
      <vt:lpstr>Slide 15</vt:lpstr>
      <vt:lpstr>Different Approaches to Financing</vt:lpstr>
      <vt:lpstr>Slide 17</vt:lpstr>
      <vt:lpstr>Slide 18</vt:lpstr>
      <vt:lpstr>Different Approaches to Financing</vt:lpstr>
      <vt:lpstr>Slide 20</vt:lpstr>
      <vt:lpstr>Slide 21</vt:lpstr>
      <vt:lpstr>Learning Objectives</vt:lpstr>
      <vt:lpstr>How much cash should a firm keep on hand?</vt:lpstr>
      <vt:lpstr>The size of the minimum cash balance depends on:</vt:lpstr>
      <vt:lpstr>The firm’s maximum cash balance depends on:</vt:lpstr>
      <vt:lpstr>Choosing the Optimum Cash Balance</vt:lpstr>
      <vt:lpstr>Choosing the Optimum Cash Balance</vt:lpstr>
      <vt:lpstr>Choosing the Optimum Cash Balance</vt:lpstr>
      <vt:lpstr>The Miller - Orr Model</vt:lpstr>
      <vt:lpstr>The Miller-Orr Model  - Target Cash Balance (Z)</vt:lpstr>
      <vt:lpstr>The Miller-Orr Model  - Target Cash Balance (Z)</vt:lpstr>
      <vt:lpstr>The Miller-Orr Model  - Target Cash Balance (Z)</vt:lpstr>
      <vt:lpstr>The Miller-Orr Mode  - Upper Limit</vt:lpstr>
      <vt:lpstr>Forecasting Cash Needs   - Cash Budget</vt:lpstr>
      <vt:lpstr>Cash Budget - Problem</vt:lpstr>
      <vt:lpstr>Cash Budget - Problem</vt:lpstr>
      <vt:lpstr>Cash Budget - Problem</vt:lpstr>
      <vt:lpstr>Steps in the Cash Budget</vt:lpstr>
      <vt:lpstr>Cash Budget - Collections</vt:lpstr>
      <vt:lpstr>Cash Budget - Collections</vt:lpstr>
      <vt:lpstr>Cash Budget - Collections</vt:lpstr>
      <vt:lpstr>Cash Budget - Collections</vt:lpstr>
      <vt:lpstr>Cash Budget - Collections</vt:lpstr>
      <vt:lpstr>Cash Budget - Purchases/Payments</vt:lpstr>
      <vt:lpstr>Cash Budget - Purchases/Payments</vt:lpstr>
      <vt:lpstr>Cash Budget - Purchases/Payments</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Managing Cash Inflows and Outflows</vt:lpstr>
      <vt:lpstr>Managing Cash Flows</vt:lpstr>
      <vt:lpstr>Managing Cash Flows</vt:lpstr>
      <vt:lpstr>Slide 67</vt:lpstr>
      <vt:lpstr>Learning Objectives</vt:lpstr>
      <vt:lpstr>Why do firms accumulate accounts receivable and inventory?</vt:lpstr>
      <vt:lpstr>Finding the Optimum Level of Accounts Receivable</vt:lpstr>
      <vt:lpstr>Accounts Receivable Management</vt:lpstr>
      <vt:lpstr>Effects of Tightening Credit Policy</vt:lpstr>
      <vt:lpstr>Average Collection Period (ACP)</vt:lpstr>
      <vt:lpstr>Analysis of Accts. Receivable Changes</vt:lpstr>
      <vt:lpstr>Analysis of Accts. Receivable Changes</vt:lpstr>
      <vt:lpstr>Analysis of Accts. Receivable Changes</vt:lpstr>
      <vt:lpstr>Analysis of Accts. Receivable Changes</vt:lpstr>
      <vt:lpstr>How Firms Make Credit Decisions</vt:lpstr>
      <vt:lpstr>Methods of Collection</vt:lpstr>
      <vt:lpstr>Inventory Management</vt:lpstr>
      <vt:lpstr>Inventory Management</vt:lpstr>
      <vt:lpstr>The EOQ Model assumes the firm orders a fixed amount Q at equal intervals.</vt:lpstr>
      <vt:lpstr>The EOQ Model</vt:lpstr>
      <vt:lpstr>Slide 84</vt:lpstr>
      <vt:lpstr>Slide 85</vt:lpstr>
      <vt:lpstr>Slide 86</vt:lpstr>
      <vt:lpstr>Slide 87</vt:lpstr>
      <vt:lpstr>Inventory Management</vt:lpstr>
      <vt:lpstr>Inventory Management</vt:lpstr>
      <vt:lpstr>Inventory Management</vt:lpstr>
      <vt:lpstr>Inventory Management with Safety Stock- Order before inventory is at zero.</vt:lpstr>
      <vt:lpstr>Slide 92</vt:lpstr>
      <vt:lpstr>ABC Inventory Classification System</vt:lpstr>
      <vt:lpstr>Just In Time Inventory Control (JIT)</vt:lpstr>
      <vt:lpstr>Slide 95</vt:lpstr>
      <vt:lpstr>Learning Objectives</vt:lpstr>
      <vt:lpstr>Why Do Firms Need Short-term Financing?</vt:lpstr>
      <vt:lpstr>Sources of Short-term Financing</vt:lpstr>
      <vt:lpstr>Types of short-term loans:</vt:lpstr>
      <vt:lpstr>Types of short-term loans:</vt:lpstr>
      <vt:lpstr>Trade Credit</vt:lpstr>
      <vt:lpstr>Estimation of Cost of Short-Term Credit</vt:lpstr>
      <vt:lpstr>Variations in Loan Terms</vt:lpstr>
      <vt:lpstr>Variations in Loan Terms</vt:lpstr>
      <vt:lpstr>Cost of Short-Term Credit For Periods Less Than One Year</vt:lpstr>
      <vt:lpstr>Cost of Short-Term Credit For Periods Less Than One Year</vt:lpstr>
      <vt:lpstr>Cost of Short-Term Credit For Periods Less Than One Year</vt:lpstr>
      <vt:lpstr>Sources of Short Term Credit</vt:lpstr>
      <vt:lpstr>Cost of Trade Credit 2/10 net 60</vt:lpstr>
      <vt:lpstr>Slide 110</vt:lpstr>
      <vt:lpstr>Computing the Cost of Trade Credit Another Example</vt:lpstr>
      <vt:lpstr>Commercial Paper</vt:lpstr>
      <vt:lpstr>Cost of Commercial Paper Example</vt:lpstr>
      <vt:lpstr>Accounts Receivable as Collateral</vt:lpstr>
      <vt:lpstr>Inventory as Collateral</vt:lpstr>
      <vt:lpstr>Inventory as Collateral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17: Working Capital Policy</dc:title>
  <dc:subject>Gallagher and Andrew</dc:subject>
  <dc:creator>Gallagher</dc:creator>
  <cp:keywords/>
  <dc:description/>
  <cp:lastModifiedBy>ID6059</cp:lastModifiedBy>
  <cp:revision>97</cp:revision>
  <cp:lastPrinted>1996-11-12T12:44:42Z</cp:lastPrinted>
  <dcterms:created xsi:type="dcterms:W3CDTF">1997-06-19T17:19:22Z</dcterms:created>
  <dcterms:modified xsi:type="dcterms:W3CDTF">2009-07-29T14:50:45Z</dcterms:modified>
</cp:coreProperties>
</file>