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rels" ContentType="application/vnd.openxmlformats-package.relationships+xml"/>
  <Override PartName="/ppt/slides/slide14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slides/slide27.xml" ContentType="application/vnd.openxmlformats-officedocument.presentationml.slide+xml"/>
  <Override PartName="/ppt/slides/slide53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notesSlides/notesSlide8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49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viewProps.xml" ContentType="application/vnd.openxmlformats-officedocument.presentationml.viewProps+xml"/>
  <Default Extension="jpeg" ContentType="image/jpeg"/>
  <Override PartName="/ppt/notesSlides/notesSlide11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s/slide56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Default Extension="tiff" ContentType="image/tiff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pdf" ContentType="application/pd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58"/>
  </p:notesMasterIdLst>
  <p:sldIdLst>
    <p:sldId id="256" r:id="rId2"/>
    <p:sldId id="31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4" r:id="rId39"/>
    <p:sldId id="296" r:id="rId40"/>
    <p:sldId id="297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5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10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4E2F4-A589-DA4C-BDE9-86F72F7DD0C0}" type="datetimeFigureOut">
              <a:rPr lang="en-US" smtClean="0"/>
              <a:pPr/>
              <a:t>2/12/15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2E74A-0D62-E54E-86E8-417CC6727F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ヒラギノ角ゴ Pro W3" pitchFamily="-103" charset="-128"/>
              <a:cs typeface="ヒラギノ角ゴ Pro W3" pitchFamily="-103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9F7516D-2D90-DA44-A0F7-C7A448B361FD}" type="slidenum">
              <a:rPr lang="en-US" smtClean="0">
                <a:latin typeface="Arial" pitchFamily="-103" charset="0"/>
                <a:ea typeface="Arial" pitchFamily="-103" charset="0"/>
                <a:cs typeface="Arial" pitchFamily="-103" charset="0"/>
              </a:rPr>
              <a:pPr/>
              <a:t>10</a:t>
            </a:fld>
            <a:endParaRPr lang="en-US" smtClean="0">
              <a:latin typeface="Arial" pitchFamily="-103" charset="0"/>
              <a:ea typeface="Arial" pitchFamily="-103" charset="0"/>
              <a:cs typeface="Arial" pitchFamily="-103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ea typeface="ヒラギノ角ゴ Pro W3" pitchFamily="-103" charset="-128"/>
                <a:cs typeface="ヒラギノ角ゴ Pro W3" pitchFamily="-103" charset="-128"/>
              </a:rPr>
              <a:t>45 mins in</a:t>
            </a: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F2001D-0E43-1E45-9EAF-93687BD6DA30}" type="slidenum">
              <a:rPr lang="en-US">
                <a:latin typeface="Arial" pitchFamily="-103" charset="0"/>
                <a:ea typeface="ヒラギノ角ゴ Pro W3" pitchFamily="-103" charset="-128"/>
                <a:cs typeface="ヒラギノ角ゴ Pro W3" pitchFamily="-103" charset="-128"/>
              </a:rPr>
              <a:pPr/>
              <a:t>24</a:t>
            </a:fld>
            <a:endParaRPr lang="en-US">
              <a:latin typeface="Arial" pitchFamily="-103" charset="0"/>
              <a:ea typeface="ヒラギノ角ゴ Pro W3" pitchFamily="-103" charset="-128"/>
              <a:cs typeface="ヒラギノ角ゴ Pro W3" pitchFamily="-103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ea typeface="ヒラギノ角ゴ Pro W3" pitchFamily="-103" charset="-128"/>
                <a:cs typeface="ヒラギノ角ゴ Pro W3" pitchFamily="-103" charset="-128"/>
              </a:rPr>
              <a:t>5 min – 50 mins in</a:t>
            </a: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CDD357-EB8F-C040-81A8-A8725FF4D9E3}" type="slidenum">
              <a:rPr lang="en-US">
                <a:latin typeface="Arial" pitchFamily="-103" charset="0"/>
                <a:ea typeface="ヒラギノ角ゴ Pro W3" pitchFamily="-103" charset="-128"/>
                <a:cs typeface="ヒラギノ角ゴ Pro W3" pitchFamily="-103" charset="-128"/>
              </a:rPr>
              <a:pPr/>
              <a:t>25</a:t>
            </a:fld>
            <a:endParaRPr lang="en-US">
              <a:latin typeface="Arial" pitchFamily="-103" charset="0"/>
              <a:ea typeface="ヒラギノ角ゴ Pro W3" pitchFamily="-103" charset="-128"/>
              <a:cs typeface="ヒラギノ角ゴ Pro W3" pitchFamily="-103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ea typeface="ヒラギノ角ゴ Pro W3" pitchFamily="-103" charset="-128"/>
                <a:cs typeface="ヒラギノ角ゴ Pro W3" pitchFamily="-103" charset="-128"/>
              </a:rPr>
              <a:t>5 mins to read</a:t>
            </a: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87ACA6-F881-9B4B-B09F-9FEB37D1ED50}" type="slidenum">
              <a:rPr lang="en-US">
                <a:latin typeface="Arial" pitchFamily="-103" charset="0"/>
                <a:ea typeface="ヒラギノ角ゴ Pro W3" pitchFamily="-103" charset="-128"/>
                <a:cs typeface="ヒラギノ角ゴ Pro W3" pitchFamily="-103" charset="-128"/>
              </a:rPr>
              <a:pPr/>
              <a:t>26</a:t>
            </a:fld>
            <a:endParaRPr lang="en-US">
              <a:latin typeface="Arial" pitchFamily="-103" charset="0"/>
              <a:ea typeface="ヒラギノ角ゴ Pro W3" pitchFamily="-103" charset="-128"/>
              <a:cs typeface="ヒラギノ角ゴ Pro W3" pitchFamily="-103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ea typeface="ヒラギノ角ゴ Pro W3" pitchFamily="-103" charset="-128"/>
                <a:cs typeface="ヒラギノ角ゴ Pro W3" pitchFamily="-103" charset="-128"/>
              </a:rPr>
              <a:t>5 mins to do GO – 60 mins in</a:t>
            </a: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2C1B33-9BAD-544C-9852-4C83B35FF3BC}" type="slidenum">
              <a:rPr lang="en-US">
                <a:latin typeface="Arial" pitchFamily="-103" charset="0"/>
                <a:ea typeface="ヒラギノ角ゴ Pro W3" pitchFamily="-103" charset="-128"/>
                <a:cs typeface="ヒラギノ角ゴ Pro W3" pitchFamily="-103" charset="-128"/>
              </a:rPr>
              <a:pPr/>
              <a:t>27</a:t>
            </a:fld>
            <a:endParaRPr lang="en-US">
              <a:latin typeface="Arial" pitchFamily="-103" charset="0"/>
              <a:ea typeface="ヒラギノ角ゴ Pro W3" pitchFamily="-103" charset="-128"/>
              <a:cs typeface="ヒラギノ角ゴ Pro W3" pitchFamily="-103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ea typeface="ヒラギノ角ゴ Pro W3" pitchFamily="-103" charset="-128"/>
                <a:cs typeface="ヒラギノ角ゴ Pro W3" pitchFamily="-103" charset="-128"/>
              </a:rPr>
              <a:t>DON”T DO THIS – just show it to them</a:t>
            </a: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3AB386-5159-2046-9ADB-C047ACA3B43A}" type="slidenum">
              <a:rPr lang="en-US">
                <a:latin typeface="Arial" pitchFamily="-103" charset="0"/>
                <a:ea typeface="ヒラギノ角ゴ Pro W3" pitchFamily="-103" charset="-128"/>
                <a:cs typeface="ヒラギノ角ゴ Pro W3" pitchFamily="-103" charset="-128"/>
              </a:rPr>
              <a:pPr/>
              <a:t>28</a:t>
            </a:fld>
            <a:endParaRPr lang="en-US">
              <a:latin typeface="Arial" pitchFamily="-103" charset="0"/>
              <a:ea typeface="ヒラギノ角ゴ Pro W3" pitchFamily="-103" charset="-128"/>
              <a:cs typeface="ヒラギノ角ゴ Pro W3" pitchFamily="-103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ea typeface="ヒラギノ角ゴ Pro W3" pitchFamily="-103" charset="-128"/>
                <a:cs typeface="ヒラギノ角ゴ Pro W3" pitchFamily="-103" charset="-128"/>
              </a:rPr>
              <a:t>5 mins.</a:t>
            </a: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5EDF5E3-B9F5-814C-916F-AB468C82F845}" type="slidenum">
              <a:rPr lang="en-US">
                <a:latin typeface="Arial" pitchFamily="-103" charset="0"/>
                <a:ea typeface="ヒラギノ角ゴ Pro W3" pitchFamily="-103" charset="-128"/>
                <a:cs typeface="ヒラギノ角ゴ Pro W3" pitchFamily="-103" charset="-128"/>
              </a:rPr>
              <a:pPr/>
              <a:t>29</a:t>
            </a:fld>
            <a:endParaRPr lang="en-US">
              <a:latin typeface="Arial" pitchFamily="-103" charset="0"/>
              <a:ea typeface="ヒラギノ角ゴ Pro W3" pitchFamily="-103" charset="-128"/>
              <a:cs typeface="ヒラギノ角ゴ Pro W3" pitchFamily="-103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ea typeface="ヒラギノ角ゴ Pro W3" pitchFamily="-103" charset="-128"/>
                <a:cs typeface="ヒラギノ角ゴ Pro W3" pitchFamily="-103" charset="-128"/>
              </a:rPr>
              <a:t>3 minutes in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4AB68F-6FB4-714E-9946-6109759C569B}" type="slidenum">
              <a:rPr lang="en-US">
                <a:latin typeface="Arial" pitchFamily="-103" charset="0"/>
                <a:ea typeface="ヒラギノ角ゴ Pro W3" pitchFamily="-103" charset="-128"/>
                <a:cs typeface="ヒラギノ角ゴ Pro W3" pitchFamily="-103" charset="-128"/>
              </a:rPr>
              <a:pPr/>
              <a:t>12</a:t>
            </a:fld>
            <a:endParaRPr lang="en-US">
              <a:latin typeface="Arial" pitchFamily="-103" charset="0"/>
              <a:ea typeface="ヒラギノ角ゴ Pro W3" pitchFamily="-103" charset="-128"/>
              <a:cs typeface="ヒラギノ角ゴ Pro W3" pitchFamily="-103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ea typeface="ヒラギノ角ゴ Pro W3" pitchFamily="-103" charset="-128"/>
                <a:cs typeface="ヒラギノ角ゴ Pro W3" pitchFamily="-103" charset="-128"/>
              </a:rPr>
              <a:t>3 minutes to read and think</a:t>
            </a:r>
          </a:p>
          <a:p>
            <a:pPr>
              <a:spcBef>
                <a:spcPct val="0"/>
              </a:spcBef>
            </a:pPr>
            <a:r>
              <a:rPr lang="en-US" smtClean="0">
                <a:ea typeface="ヒラギノ角ゴ Pro W3" pitchFamily="-103" charset="-128"/>
                <a:cs typeface="ヒラギノ角ゴ Pro W3" pitchFamily="-103" charset="-128"/>
              </a:rPr>
              <a:t>2 mins for instructions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7F83EBB-8002-4F4A-91AC-BB4DFC85CCCD}" type="slidenum">
              <a:rPr lang="en-US">
                <a:latin typeface="Arial" pitchFamily="-103" charset="0"/>
                <a:ea typeface="ヒラギノ角ゴ Pro W3" pitchFamily="-103" charset="-128"/>
                <a:cs typeface="ヒラギノ角ゴ Pro W3" pitchFamily="-103" charset="-128"/>
              </a:rPr>
              <a:pPr/>
              <a:t>13</a:t>
            </a:fld>
            <a:endParaRPr lang="en-US">
              <a:latin typeface="Arial" pitchFamily="-103" charset="0"/>
              <a:ea typeface="ヒラギノ角ゴ Pro W3" pitchFamily="-103" charset="-128"/>
              <a:cs typeface="ヒラギノ角ゴ Pro W3" pitchFamily="-103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ea typeface="ヒラギノ角ゴ Pro W3" pitchFamily="-103" charset="-128"/>
                <a:cs typeface="ヒラギノ角ゴ Pro W3" pitchFamily="-103" charset="-128"/>
              </a:rPr>
              <a:t>12:55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D653DD-99EA-0344-A385-0801A4393944}" type="slidenum">
              <a:rPr lang="en-US">
                <a:latin typeface="Arial" pitchFamily="-103" charset="0"/>
                <a:ea typeface="ヒラギノ角ゴ Pro W3" pitchFamily="-103" charset="-128"/>
                <a:cs typeface="ヒラギノ角ゴ Pro W3" pitchFamily="-103" charset="-128"/>
              </a:rPr>
              <a:pPr/>
              <a:t>14</a:t>
            </a:fld>
            <a:endParaRPr lang="en-US">
              <a:latin typeface="Arial" pitchFamily="-103" charset="0"/>
              <a:ea typeface="ヒラギノ角ゴ Pro W3" pitchFamily="-103" charset="-128"/>
              <a:cs typeface="ヒラギノ角ゴ Pro W3" pitchFamily="-103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ea typeface="ヒラギノ角ゴ Pro W3" pitchFamily="-103" charset="-128"/>
                <a:cs typeface="ヒラギノ角ゴ Pro W3" pitchFamily="-103" charset="-128"/>
              </a:rPr>
              <a:t>5 mins.</a:t>
            </a:r>
          </a:p>
          <a:p>
            <a:pPr>
              <a:spcBef>
                <a:spcPct val="0"/>
              </a:spcBef>
            </a:pPr>
            <a:r>
              <a:rPr lang="en-US" smtClean="0">
                <a:ea typeface="ヒラギノ角ゴ Pro W3" pitchFamily="-103" charset="-128"/>
                <a:cs typeface="ヒラギノ角ゴ Pro W3" pitchFamily="-103" charset="-128"/>
              </a:rPr>
              <a:t>15 mins in.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4F0A2F-19FB-734F-B169-E8C42383729E}" type="slidenum">
              <a:rPr lang="en-US">
                <a:latin typeface="Arial" pitchFamily="-103" charset="0"/>
                <a:ea typeface="ヒラギノ角ゴ Pro W3" pitchFamily="-103" charset="-128"/>
                <a:cs typeface="ヒラギノ角ゴ Pro W3" pitchFamily="-103" charset="-128"/>
              </a:rPr>
              <a:pPr/>
              <a:t>16</a:t>
            </a:fld>
            <a:endParaRPr lang="en-US">
              <a:latin typeface="Arial" pitchFamily="-103" charset="0"/>
              <a:ea typeface="ヒラギノ角ゴ Pro W3" pitchFamily="-103" charset="-128"/>
              <a:cs typeface="ヒラギノ角ゴ Pro W3" pitchFamily="-103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ea typeface="ヒラギノ角ゴ Pro W3" pitchFamily="-103" charset="-128"/>
                <a:cs typeface="ヒラギノ角ゴ Pro W3" pitchFamily="-103" charset="-128"/>
              </a:rPr>
              <a:t>2 mins.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B91C58-D28C-B74A-A51D-B7C943A34E68}" type="slidenum">
              <a:rPr lang="en-US">
                <a:latin typeface="Arial" pitchFamily="-103" charset="0"/>
                <a:ea typeface="ヒラギノ角ゴ Pro W3" pitchFamily="-103" charset="-128"/>
                <a:cs typeface="ヒラギノ角ゴ Pro W3" pitchFamily="-103" charset="-128"/>
              </a:rPr>
              <a:pPr/>
              <a:t>18</a:t>
            </a:fld>
            <a:endParaRPr lang="en-US">
              <a:latin typeface="Arial" pitchFamily="-103" charset="0"/>
              <a:ea typeface="ヒラギノ角ゴ Pro W3" pitchFamily="-103" charset="-128"/>
              <a:cs typeface="ヒラギノ角ゴ Pro W3" pitchFamily="-103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ea typeface="ヒラギノ角ゴ Pro W3" pitchFamily="-103" charset="-128"/>
                <a:cs typeface="ヒラギノ角ゴ Pro W3" pitchFamily="-103" charset="-128"/>
              </a:rPr>
              <a:t>3 mins to explain – 20 mins in.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AD93F7-20E3-F844-BBF0-612E786D0020}" type="slidenum">
              <a:rPr lang="en-US">
                <a:latin typeface="Arial" pitchFamily="-103" charset="0"/>
                <a:ea typeface="ヒラギノ角ゴ Pro W3" pitchFamily="-103" charset="-128"/>
                <a:cs typeface="ヒラギノ角ゴ Pro W3" pitchFamily="-103" charset="-128"/>
              </a:rPr>
              <a:pPr/>
              <a:t>19</a:t>
            </a:fld>
            <a:endParaRPr lang="en-US">
              <a:latin typeface="Arial" pitchFamily="-103" charset="0"/>
              <a:ea typeface="ヒラギノ角ゴ Pro W3" pitchFamily="-103" charset="-128"/>
              <a:cs typeface="ヒラギノ角ゴ Pro W3" pitchFamily="-103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ea typeface="ヒラギノ角ゴ Pro W3" pitchFamily="-103" charset="-128"/>
                <a:cs typeface="ヒラギノ角ゴ Pro W3" pitchFamily="-103" charset="-128"/>
              </a:rPr>
              <a:t>5 min debrief – 30 mins in.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CD0A9A-F920-2248-A358-FC0C3CECFFD2}" type="slidenum">
              <a:rPr lang="en-US">
                <a:latin typeface="Arial" pitchFamily="-103" charset="0"/>
                <a:ea typeface="ヒラギノ角ゴ Pro W3" pitchFamily="-103" charset="-128"/>
                <a:cs typeface="ヒラギノ角ゴ Pro W3" pitchFamily="-103" charset="-128"/>
              </a:rPr>
              <a:pPr/>
              <a:t>21</a:t>
            </a:fld>
            <a:endParaRPr lang="en-US">
              <a:latin typeface="Arial" pitchFamily="-103" charset="0"/>
              <a:ea typeface="ヒラギノ角ゴ Pro W3" pitchFamily="-103" charset="-128"/>
              <a:cs typeface="ヒラギノ角ゴ Pro W3" pitchFamily="-103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ea typeface="ヒラギノ角ゴ Pro W3" pitchFamily="-103" charset="-128"/>
                <a:cs typeface="ヒラギノ角ゴ Pro W3" pitchFamily="-103" charset="-128"/>
              </a:rPr>
              <a:t>5 mins for instructions</a:t>
            </a: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584171-A199-2344-BD13-DDA9C65708E6}" type="slidenum">
              <a:rPr lang="en-US">
                <a:latin typeface="Arial" pitchFamily="-103" charset="0"/>
                <a:ea typeface="ヒラギノ角ゴ Pro W3" pitchFamily="-103" charset="-128"/>
                <a:cs typeface="ヒラギノ角ゴ Pro W3" pitchFamily="-103" charset="-128"/>
              </a:rPr>
              <a:pPr/>
              <a:t>22</a:t>
            </a:fld>
            <a:endParaRPr lang="en-US">
              <a:latin typeface="Arial" pitchFamily="-103" charset="0"/>
              <a:ea typeface="ヒラギノ角ゴ Pro W3" pitchFamily="-103" charset="-128"/>
              <a:cs typeface="ヒラギノ角ゴ Pro W3" pitchFamily="-103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2438400" y="2133600"/>
            <a:ext cx="5562600" cy="1774825"/>
          </a:xfrm>
        </p:spPr>
        <p:txBody>
          <a:bodyPr/>
          <a:lstStyle>
            <a:lvl1pPr>
              <a:lnSpc>
                <a:spcPct val="100000"/>
              </a:lnSpc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962400"/>
            <a:ext cx="5562600" cy="990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491A4DCD-779F-C448-AD89-57AED41E9002}" type="datetimeFigureOut">
              <a:rPr lang="en-US" smtClean="0"/>
              <a:pPr/>
              <a:t>2/12/15</a:t>
            </a:fld>
            <a:endParaRPr lang="en-US"/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455AA4B-2970-2A4D-9582-8858CA32C9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1A4DCD-779F-C448-AD89-57AED41E9002}" type="datetimeFigureOut">
              <a:rPr lang="en-US" smtClean="0"/>
              <a:pPr/>
              <a:t>2/12/15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455AA4B-2970-2A4D-9582-8858CA32C9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962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274638"/>
            <a:ext cx="57340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1A4DCD-779F-C448-AD89-57AED41E9002}" type="datetimeFigureOut">
              <a:rPr lang="en-US" smtClean="0"/>
              <a:pPr/>
              <a:t>2/12/15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455AA4B-2970-2A4D-9582-8858CA32C9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1A4DCD-779F-C448-AD89-57AED41E9002}" type="datetimeFigureOut">
              <a:rPr lang="en-US" smtClean="0"/>
              <a:pPr/>
              <a:t>2/12/15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455AA4B-2970-2A4D-9582-8858CA32C9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1A4DCD-779F-C448-AD89-57AED41E9002}" type="datetimeFigureOut">
              <a:rPr lang="en-US" smtClean="0"/>
              <a:pPr/>
              <a:t>2/12/15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455AA4B-2970-2A4D-9582-8858CA32C9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1A4DCD-779F-C448-AD89-57AED41E9002}" type="datetimeFigureOut">
              <a:rPr lang="en-US" smtClean="0"/>
              <a:pPr/>
              <a:t>2/12/15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455AA4B-2970-2A4D-9582-8858CA32C9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1A4DCD-779F-C448-AD89-57AED41E9002}" type="datetimeFigureOut">
              <a:rPr lang="en-US" smtClean="0"/>
              <a:pPr/>
              <a:t>2/12/15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455AA4B-2970-2A4D-9582-8858CA32C9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1A4DCD-779F-C448-AD89-57AED41E9002}" type="datetimeFigureOut">
              <a:rPr lang="en-US" smtClean="0"/>
              <a:pPr/>
              <a:t>2/12/15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455AA4B-2970-2A4D-9582-8858CA32C9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1A4DCD-779F-C448-AD89-57AED41E9002}" type="datetimeFigureOut">
              <a:rPr lang="en-US" smtClean="0"/>
              <a:pPr/>
              <a:t>2/12/15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455AA4B-2970-2A4D-9582-8858CA32C9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1A4DCD-779F-C448-AD89-57AED41E9002}" type="datetimeFigureOut">
              <a:rPr lang="en-US" smtClean="0"/>
              <a:pPr/>
              <a:t>2/12/15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455AA4B-2970-2A4D-9582-8858CA32C9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1A4DCD-779F-C448-AD89-57AED41E9002}" type="datetimeFigureOut">
              <a:rPr lang="en-US" smtClean="0"/>
              <a:pPr/>
              <a:t>2/12/15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455AA4B-2970-2A4D-9582-8858CA32C9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74638"/>
            <a:ext cx="7848600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286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fld id="{491A4DCD-779F-C448-AD89-57AED41E9002}" type="datetimeFigureOut">
              <a:rPr lang="en-US" smtClean="0"/>
              <a:pPr/>
              <a:t>2/12/15</a:t>
            </a:fld>
            <a:endParaRPr lang="en-US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400800"/>
            <a:ext cx="4876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400800"/>
            <a:ext cx="1295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fld id="{A455AA4B-2970-2A4D-9582-8858CA32C9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6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2400">
          <a:solidFill>
            <a:srgbClr val="000000"/>
          </a:solidFill>
          <a:latin typeface="+mn-lt"/>
          <a:ea typeface="ヒラギノ角ゴ Pro W3" pitchFamily="-103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  <a:ea typeface="ヒラギノ角ゴ Pro W3" pitchFamily="-103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1600">
          <a:solidFill>
            <a:srgbClr val="000000"/>
          </a:solidFill>
          <a:latin typeface="+mn-lt"/>
          <a:ea typeface="ヒラギノ角ゴ Pro W3" pitchFamily="-103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  <a:ea typeface="ヒラギノ角ゴ Pro W3" pitchFamily="-103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  <a:ea typeface="ヒラギノ角ゴ Pro W3" pitchFamily="-103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  <a:ea typeface="ヒラギノ角ゴ Pro W3" pitchFamily="-103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  <a:ea typeface="ヒラギノ角ゴ Pro W3" pitchFamily="-103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  <a:ea typeface="ヒラギノ角ゴ Pro W3" pitchFamily="-103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???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df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df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Navigating the New Standards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 anchor="t"/>
          <a:lstStyle/>
          <a:p>
            <a:pPr>
              <a:spcBef>
                <a:spcPts val="0"/>
              </a:spcBef>
            </a:pPr>
            <a:r>
              <a:rPr lang="en-US" dirty="0" smtClean="0"/>
              <a:t>Judi Kusnick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Sacramento State University</a:t>
            </a:r>
          </a:p>
          <a:p>
            <a:pPr>
              <a:spcBef>
                <a:spcPts val="0"/>
              </a:spcBef>
            </a:pPr>
            <a:r>
              <a:rPr lang="en-US" dirty="0" err="1" smtClean="0"/>
              <a:t>kusnickje@csus.edu</a:t>
            </a:r>
            <a:endParaRPr lang="en-US" dirty="0" smtClean="0"/>
          </a:p>
          <a:p>
            <a:pPr>
              <a:spcAft>
                <a:spcPts val="0"/>
              </a:spcAft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ヒラギノ角ゴ Pro W3" pitchFamily="-103" charset="-128"/>
                <a:cs typeface="ヒラギノ角ゴ Pro W3" pitchFamily="-103" charset="-128"/>
              </a:rPr>
              <a:t>Now let’s do some sense-making in science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ea typeface="ヒラギノ角ゴ Pro W3" pitchFamily="-103" charset="-128"/>
              <a:cs typeface="ヒラギノ角ゴ Pro W3" pitchFamily="-103" charset="-128"/>
            </a:endParaRPr>
          </a:p>
          <a:p>
            <a:pPr eaLnBrk="1" hangingPunct="1">
              <a:buFontTx/>
              <a:buNone/>
            </a:pPr>
            <a:endParaRPr lang="en-US" smtClean="0">
              <a:ea typeface="ヒラギノ角ゴ Pro W3" pitchFamily="-103" charset="-128"/>
              <a:cs typeface="ヒラギノ角ゴ Pro W3" pitchFamily="-103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001933"/>
                </a:solidFill>
                <a:ea typeface="+mj-ea"/>
                <a:cs typeface="+mj-cs"/>
              </a:rPr>
              <a:t>What’s our goal here?</a:t>
            </a:r>
            <a:endParaRPr lang="en-US" dirty="0">
              <a:solidFill>
                <a:srgbClr val="001933"/>
              </a:solidFill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ea typeface="+mn-ea"/>
                <a:cs typeface="+mn-cs"/>
              </a:rPr>
              <a:t>Provide an example of a science lesson where </a:t>
            </a:r>
            <a:r>
              <a:rPr lang="en-US" dirty="0" smtClean="0"/>
              <a:t>kids figure stuff out,</a:t>
            </a:r>
            <a:r>
              <a:rPr lang="en-US" dirty="0" smtClean="0">
                <a:ea typeface="+mn-ea"/>
                <a:cs typeface="+mn-cs"/>
              </a:rPr>
              <a:t> with literacy and dialogue strategies integrated throughout.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ea typeface="+mn-ea"/>
                <a:cs typeface="+mn-cs"/>
              </a:rPr>
              <a:t>Provide a sample of teacher talk that encourages student engagement.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ea typeface="+mn-ea"/>
                <a:cs typeface="+mn-cs"/>
              </a:rPr>
              <a:t>Give you some ideas for inserting strategies that address Common Core standards (S&amp;L, R, W) and engaging science strategies into your lessons.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001933"/>
                </a:solidFill>
                <a:ea typeface="+mj-ea"/>
                <a:cs typeface="+mj-cs"/>
              </a:rPr>
              <a:t>Rules of Engagement</a:t>
            </a:r>
            <a:endParaRPr lang="en-US" dirty="0">
              <a:solidFill>
                <a:srgbClr val="001933"/>
              </a:solidFill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ea typeface="+mn-ea"/>
                <a:cs typeface="+mn-cs"/>
              </a:rPr>
              <a:t>Be considerate and respectful in language and tone.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ea typeface="+mn-ea"/>
                <a:cs typeface="+mn-cs"/>
              </a:rPr>
              <a:t>Make sure everyone has a chance to express their ideas.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ea typeface="+mn-ea"/>
                <a:cs typeface="+mn-cs"/>
              </a:rPr>
              <a:t>Begin speaking by paraphrasing what the last speaker said, then transition to your comments.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ea typeface="+mn-ea"/>
                <a:cs typeface="+mn-cs"/>
              </a:rPr>
              <a:t>Try not to steal anyone’s “Aha!” moment by telling them your answers—instead, ask questions that will help guide the person to these ideas.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001933"/>
                </a:solidFill>
                <a:ea typeface="+mj-ea"/>
                <a:cs typeface="+mj-cs"/>
              </a:rPr>
              <a:t>Let’s try it.</a:t>
            </a:r>
            <a:endParaRPr lang="en-US" dirty="0">
              <a:solidFill>
                <a:srgbClr val="001933"/>
              </a:solidFill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ヒラギノ角ゴ Pro W3" pitchFamily="-103" charset="-128"/>
                <a:cs typeface="ヒラギノ角ゴ Pro W3" pitchFamily="-103" charset="-128"/>
              </a:rPr>
              <a:t>Groups of 4 people.</a:t>
            </a:r>
          </a:p>
          <a:p>
            <a:r>
              <a:rPr lang="en-US" smtClean="0">
                <a:ea typeface="ヒラギノ角ゴ Pro W3" pitchFamily="-103" charset="-128"/>
                <a:cs typeface="ヒラギノ角ゴ Pro W3" pitchFamily="-103" charset="-128"/>
              </a:rPr>
              <a:t>Read the Doogie &amp; Kyle scenario</a:t>
            </a:r>
          </a:p>
          <a:p>
            <a:r>
              <a:rPr lang="en-US" smtClean="0">
                <a:ea typeface="ヒラギノ角ゴ Pro W3" pitchFamily="-103" charset="-128"/>
                <a:cs typeface="ヒラギノ角ゴ Pro W3" pitchFamily="-103" charset="-128"/>
              </a:rPr>
              <a:t>Think silently about their ideas.  Who do you agree with more?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001933"/>
                </a:solidFill>
                <a:ea typeface="+mj-ea"/>
                <a:cs typeface="+mj-cs"/>
              </a:rPr>
              <a:t>Time to process</a:t>
            </a:r>
            <a:endParaRPr lang="en-US" dirty="0">
              <a:solidFill>
                <a:srgbClr val="001933"/>
              </a:solidFill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1600200"/>
            <a:ext cx="7416800" cy="1098550"/>
          </a:xfrm>
        </p:spPr>
        <p:txBody>
          <a:bodyPr>
            <a:normAutofit fontScale="550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4480" dirty="0" smtClean="0">
                <a:ea typeface="+mn-ea"/>
                <a:cs typeface="+mn-cs"/>
              </a:rPr>
              <a:t>We’ll use a Structured Think Pair Share protocol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4480" dirty="0" smtClean="0">
                <a:ea typeface="+mn-ea"/>
                <a:cs typeface="+mn-cs"/>
              </a:rPr>
              <a:t>Draw a chart like this: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ea typeface="+mn-ea"/>
              <a:cs typeface="+mn-cs"/>
            </a:endParaRPr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1270000" y="2641600"/>
            <a:ext cx="7099300" cy="3187700"/>
            <a:chOff x="873151" y="2642277"/>
            <a:chExt cx="7495501" cy="3186598"/>
          </a:xfrm>
        </p:grpSpPr>
        <p:sp>
          <p:nvSpPr>
            <p:cNvPr id="4" name="Rectangle 3"/>
            <p:cNvSpPr/>
            <p:nvPr/>
          </p:nvSpPr>
          <p:spPr>
            <a:xfrm>
              <a:off x="906673" y="2721625"/>
              <a:ext cx="7461979" cy="310725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2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 rot="10800000" flipH="1">
              <a:off x="906673" y="4264141"/>
              <a:ext cx="7461979" cy="158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6200000" flipV="1">
              <a:off x="3885991" y="3488916"/>
              <a:ext cx="15536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139" name="TextBox 11"/>
            <p:cNvSpPr txBox="1">
              <a:spLocks noChangeArrowheads="1"/>
            </p:cNvSpPr>
            <p:nvPr/>
          </p:nvSpPr>
          <p:spPr bwMode="auto">
            <a:xfrm>
              <a:off x="873151" y="2642277"/>
              <a:ext cx="101397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  <a:latin typeface="Gill Sans MT" charset="0"/>
                </a:rPr>
                <a:t>THINK</a:t>
              </a:r>
            </a:p>
          </p:txBody>
        </p:sp>
        <p:sp>
          <p:nvSpPr>
            <p:cNvPr id="48140" name="TextBox 12"/>
            <p:cNvSpPr txBox="1">
              <a:spLocks noChangeArrowheads="1"/>
            </p:cNvSpPr>
            <p:nvPr/>
          </p:nvSpPr>
          <p:spPr bwMode="auto">
            <a:xfrm>
              <a:off x="4662170" y="2655052"/>
              <a:ext cx="100026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  <a:latin typeface="Gill Sans MT" charset="0"/>
                </a:rPr>
                <a:t>PAIR</a:t>
              </a:r>
            </a:p>
          </p:txBody>
        </p:sp>
        <p:sp>
          <p:nvSpPr>
            <p:cNvPr id="48141" name="TextBox 13"/>
            <p:cNvSpPr txBox="1">
              <a:spLocks noChangeArrowheads="1"/>
            </p:cNvSpPr>
            <p:nvPr/>
          </p:nvSpPr>
          <p:spPr bwMode="auto">
            <a:xfrm>
              <a:off x="907169" y="4275387"/>
              <a:ext cx="12303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  <a:latin typeface="Gill Sans MT" charset="0"/>
                </a:rPr>
                <a:t>SHARE</a:t>
              </a:r>
            </a:p>
          </p:txBody>
        </p:sp>
      </p:grp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765300" y="3362325"/>
            <a:ext cx="2471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i="1">
                <a:solidFill>
                  <a:srgbClr val="FF0000"/>
                </a:solidFill>
                <a:latin typeface="Gill Sans MT" charset="0"/>
              </a:rPr>
              <a:t>Your ideas go here.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251450" y="3024188"/>
            <a:ext cx="24003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i="1">
                <a:solidFill>
                  <a:srgbClr val="FF0000"/>
                </a:solidFill>
                <a:latin typeface="Gill Sans MT" charset="0"/>
              </a:rPr>
              <a:t>Listen to your partner and record their ideas here.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836738" y="4645025"/>
            <a:ext cx="6254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i="1">
                <a:solidFill>
                  <a:srgbClr val="FF0000"/>
                </a:solidFill>
                <a:latin typeface="Gill Sans MT" charset="0"/>
              </a:rPr>
              <a:t>Talk with your partner to come to some common understanding, and write your joint ideas here.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rgbClr val="001933"/>
                </a:solidFill>
                <a:ea typeface="+mj-ea"/>
                <a:cs typeface="+mj-cs"/>
              </a:rPr>
              <a:t>Preassessment</a:t>
            </a:r>
            <a:r>
              <a:rPr lang="en-US" dirty="0" smtClean="0">
                <a:solidFill>
                  <a:srgbClr val="001933"/>
                </a:solidFill>
                <a:ea typeface="+mj-ea"/>
                <a:cs typeface="+mj-cs"/>
              </a:rPr>
              <a:t>: Agree/Disagree</a:t>
            </a:r>
            <a:endParaRPr lang="en-US" dirty="0">
              <a:solidFill>
                <a:srgbClr val="001933"/>
              </a:solidFill>
              <a:ea typeface="+mj-ea"/>
              <a:cs typeface="+mj-cs"/>
            </a:endParaRP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ヒラギノ角ゴ Pro W3" pitchFamily="-103" charset="-128"/>
                <a:cs typeface="ヒラギノ角ゴ Pro W3" pitchFamily="-103" charset="-128"/>
              </a:rPr>
              <a:t>Find your Thinking About Electricity handout.</a:t>
            </a:r>
          </a:p>
          <a:p>
            <a:r>
              <a:rPr lang="en-US" dirty="0" smtClean="0">
                <a:ea typeface="ヒラギノ角ゴ Pro W3" pitchFamily="-103" charset="-128"/>
                <a:cs typeface="ヒラギノ角ゴ Pro W3" pitchFamily="-103" charset="-128"/>
              </a:rPr>
              <a:t>Read each statement.  Mark agree, disagree, it depends or not sure.</a:t>
            </a:r>
          </a:p>
          <a:p>
            <a:r>
              <a:rPr lang="en-US" dirty="0" smtClean="0">
                <a:ea typeface="ヒラギノ角ゴ Pro W3" pitchFamily="-103" charset="-128"/>
                <a:cs typeface="ヒラギノ角ゴ Pro W3" pitchFamily="-103" charset="-128"/>
              </a:rPr>
              <a:t>Then write a short sentence about your thinking.</a:t>
            </a:r>
          </a:p>
          <a:p>
            <a:r>
              <a:rPr lang="en-US" dirty="0" smtClean="0">
                <a:ea typeface="ヒラギノ角ゴ Pro W3" pitchFamily="-103" charset="-128"/>
                <a:cs typeface="ヒラギノ角ゴ Pro W3" pitchFamily="-103" charset="-128"/>
              </a:rPr>
              <a:t>Do all three statements without discussion.</a:t>
            </a:r>
          </a:p>
          <a:p>
            <a:endParaRPr lang="en-US" dirty="0" smtClean="0">
              <a:ea typeface="ヒラギノ角ゴ Pro W3" pitchFamily="-103" charset="-128"/>
              <a:cs typeface="ヒラギノ角ゴ Pro W3" pitchFamily="-103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001933"/>
                </a:solidFill>
                <a:ea typeface="+mj-ea"/>
                <a:cs typeface="+mj-cs"/>
              </a:rPr>
              <a:t>Paraphrase Passport</a:t>
            </a:r>
            <a:endParaRPr lang="en-US" dirty="0">
              <a:solidFill>
                <a:srgbClr val="001933"/>
              </a:solidFill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100" y="1466850"/>
            <a:ext cx="7499350" cy="4800600"/>
          </a:xfrm>
        </p:spPr>
        <p:txBody>
          <a:bodyPr/>
          <a:lstStyle/>
          <a:p>
            <a:r>
              <a:rPr lang="en-US" smtClean="0">
                <a:ea typeface="ヒラギノ角ゴ Pro W3" pitchFamily="-103" charset="-128"/>
                <a:cs typeface="ヒラギノ角ゴ Pro W3" pitchFamily="-103" charset="-128"/>
              </a:rPr>
              <a:t>First person talks for </a:t>
            </a:r>
            <a:r>
              <a:rPr lang="en-US" b="1" smtClean="0">
                <a:ea typeface="ヒラギノ角ゴ Pro W3" pitchFamily="-103" charset="-128"/>
                <a:cs typeface="ヒラギノ角ゴ Pro W3" pitchFamily="-103" charset="-128"/>
              </a:rPr>
              <a:t>one </a:t>
            </a:r>
            <a:r>
              <a:rPr lang="en-US" smtClean="0">
                <a:ea typeface="ヒラギノ角ゴ Pro W3" pitchFamily="-103" charset="-128"/>
                <a:cs typeface="ヒラギノ角ゴ Pro W3" pitchFamily="-103" charset="-128"/>
              </a:rPr>
              <a:t>minute.</a:t>
            </a:r>
          </a:p>
          <a:p>
            <a:r>
              <a:rPr lang="en-US" smtClean="0">
                <a:ea typeface="ヒラギノ角ゴ Pro W3" pitchFamily="-103" charset="-128"/>
                <a:cs typeface="ヒラギノ角ゴ Pro W3" pitchFamily="-103" charset="-128"/>
              </a:rPr>
              <a:t>Next person paraphrases, then talks about their own idea.</a:t>
            </a:r>
          </a:p>
          <a:p>
            <a:r>
              <a:rPr lang="en-US" smtClean="0">
                <a:ea typeface="ヒラギノ角ゴ Pro W3" pitchFamily="-103" charset="-128"/>
                <a:cs typeface="ヒラギノ角ゴ Pro W3" pitchFamily="-103" charset="-128"/>
              </a:rPr>
              <a:t>Continue around the circle (paraphrase ONLY the person before you, NOT the whole circle)</a:t>
            </a:r>
          </a:p>
          <a:p>
            <a:r>
              <a:rPr lang="en-US" smtClean="0">
                <a:ea typeface="ヒラギノ角ゴ Pro W3" pitchFamily="-103" charset="-128"/>
                <a:cs typeface="ヒラギノ角ゴ Pro W3" pitchFamily="-103" charset="-128"/>
              </a:rPr>
              <a:t>When it comes back to the first person, she paraphrases the last person.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001933"/>
                </a:solidFill>
                <a:ea typeface="+mj-ea"/>
                <a:cs typeface="+mj-cs"/>
              </a:rPr>
              <a:t>Reactions to paraphrasing?</a:t>
            </a:r>
            <a:br>
              <a:rPr lang="en-US" dirty="0" smtClean="0">
                <a:solidFill>
                  <a:srgbClr val="001933"/>
                </a:solidFill>
                <a:ea typeface="+mj-ea"/>
                <a:cs typeface="+mj-cs"/>
              </a:rPr>
            </a:br>
            <a:r>
              <a:rPr lang="en-US" dirty="0" smtClean="0">
                <a:solidFill>
                  <a:srgbClr val="001933"/>
                </a:solidFill>
                <a:ea typeface="+mj-ea"/>
                <a:cs typeface="+mj-cs"/>
              </a:rPr>
              <a:t>Reactions to A&amp;D?</a:t>
            </a:r>
            <a:endParaRPr lang="en-US" dirty="0">
              <a:solidFill>
                <a:srgbClr val="001933"/>
              </a:solidFill>
              <a:ea typeface="+mj-ea"/>
              <a:cs typeface="+mj-cs"/>
            </a:endParaRP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ea typeface="ヒラギノ角ゴ Pro W3" pitchFamily="-103" charset="-128"/>
              <a:cs typeface="ヒラギノ角ゴ Pro W3" pitchFamily="-103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001933"/>
                </a:solidFill>
                <a:ea typeface="+mj-ea"/>
                <a:cs typeface="+mj-cs"/>
              </a:rPr>
              <a:t>Now let’s investigate</a:t>
            </a:r>
            <a:endParaRPr lang="en-US" dirty="0">
              <a:solidFill>
                <a:srgbClr val="001933"/>
              </a:solidFill>
              <a:ea typeface="+mj-ea"/>
              <a:cs typeface="+mj-cs"/>
            </a:endParaRP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ヒラギノ角ゴ Pro W3" pitchFamily="-103" charset="-128"/>
                <a:cs typeface="ヒラギノ角ゴ Pro W3" pitchFamily="-103" charset="-128"/>
              </a:rPr>
              <a:t>Batteries and Bulbs handout</a:t>
            </a:r>
          </a:p>
          <a:p>
            <a:r>
              <a:rPr lang="en-US" smtClean="0">
                <a:ea typeface="ヒラギノ角ゴ Pro W3" pitchFamily="-103" charset="-128"/>
                <a:cs typeface="ヒラギノ角ゴ Pro W3" pitchFamily="-103" charset="-128"/>
              </a:rPr>
              <a:t>First, assign roles in the group of 4.</a:t>
            </a:r>
          </a:p>
          <a:p>
            <a:pPr lvl="1"/>
            <a:r>
              <a:rPr lang="en-US" smtClean="0">
                <a:ea typeface="ヒラギノ角ゴ Pro W3" pitchFamily="-103" charset="-128"/>
              </a:rPr>
              <a:t>Recorder/Reporter</a:t>
            </a:r>
          </a:p>
          <a:p>
            <a:pPr lvl="1"/>
            <a:r>
              <a:rPr lang="en-US" smtClean="0">
                <a:ea typeface="ヒラギノ角ゴ Pro W3" pitchFamily="-103" charset="-128"/>
              </a:rPr>
              <a:t>Questioner</a:t>
            </a:r>
          </a:p>
          <a:p>
            <a:pPr lvl="1"/>
            <a:r>
              <a:rPr lang="en-US" smtClean="0">
                <a:ea typeface="ヒラギノ角ゴ Pro W3" pitchFamily="-103" charset="-128"/>
              </a:rPr>
              <a:t>Materials Manager/Resource Monitor</a:t>
            </a:r>
          </a:p>
          <a:p>
            <a:pPr lvl="1"/>
            <a:r>
              <a:rPr lang="en-US" smtClean="0">
                <a:ea typeface="ヒラギノ角ゴ Pro W3" pitchFamily="-103" charset="-128"/>
              </a:rPr>
              <a:t>Facilitator/Encourager</a:t>
            </a:r>
          </a:p>
          <a:p>
            <a:r>
              <a:rPr lang="en-US" smtClean="0">
                <a:ea typeface="ヒラギノ角ゴ Pro W3" pitchFamily="-103" charset="-128"/>
                <a:cs typeface="ヒラギノ角ゴ Pro W3" pitchFamily="-103" charset="-128"/>
              </a:rPr>
              <a:t>Explicit roles increase participation and equity.</a:t>
            </a:r>
          </a:p>
          <a:p>
            <a:pPr lvl="2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001933"/>
                </a:solidFill>
                <a:ea typeface="+mj-ea"/>
                <a:cs typeface="+mj-cs"/>
              </a:rPr>
              <a:t>Ready to explore!</a:t>
            </a:r>
            <a:endParaRPr lang="en-US" dirty="0">
              <a:solidFill>
                <a:srgbClr val="001933"/>
              </a:solidFill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ea typeface="+mn-ea"/>
                <a:cs typeface="+mn-cs"/>
              </a:rPr>
              <a:t>Your group will get two bags, one per pair.  Please do not pool the two bags for the whole group yet.  Each bag has: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ea typeface="+mn-ea"/>
              </a:rPr>
              <a:t>2 batteries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ea typeface="+mn-ea"/>
              </a:rPr>
              <a:t>2 holiday lights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ea typeface="+mn-ea"/>
              </a:rPr>
              <a:t>1 piece of wire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ea typeface="+mn-ea"/>
                <a:cs typeface="+mn-cs"/>
              </a:rPr>
              <a:t>Your job: figure out what the rules are in lighting up the light bulbs.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ea typeface="+mn-ea"/>
                <a:cs typeface="+mn-cs"/>
              </a:rPr>
              <a:t>You have </a:t>
            </a:r>
            <a:r>
              <a:rPr lang="en-US" b="1" dirty="0" smtClean="0">
                <a:ea typeface="+mn-ea"/>
                <a:cs typeface="+mn-cs"/>
              </a:rPr>
              <a:t>10 minutes </a:t>
            </a:r>
            <a:r>
              <a:rPr lang="en-US" dirty="0" smtClean="0">
                <a:ea typeface="+mn-ea"/>
                <a:cs typeface="+mn-cs"/>
              </a:rPr>
              <a:t>to work.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ea typeface="+mn-ea"/>
                <a:cs typeface="+mn-cs"/>
              </a:rPr>
              <a:t>Record the rules on your whiteboard. 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Where can I find all the materials from this workshop?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52271" y="1447800"/>
            <a:ext cx="6548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</a:rPr>
              <a:t>http://</a:t>
            </a:r>
            <a:r>
              <a:rPr lang="en-US" sz="2400" dirty="0" err="1" smtClean="0">
                <a:solidFill>
                  <a:schemeClr val="accent4">
                    <a:lumMod val="10000"/>
                  </a:schemeClr>
                </a:solidFill>
              </a:rPr>
              <a:t>www.csus.edu/indiv/k/kusnickj/index.html</a:t>
            </a:r>
            <a:endParaRPr lang="en-US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6208" y="1909465"/>
            <a:ext cx="8339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</a:rPr>
              <a:t>Look for the link to Holy Trinity Standards training -But not until Monday!</a:t>
            </a:r>
            <a:endParaRPr lang="en-US" sz="2000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6" name="Picture 5" descr="HT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1288"/>
            <a:ext cx="9144000" cy="48002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001933"/>
                </a:solidFill>
                <a:ea typeface="+mj-ea"/>
                <a:cs typeface="+mj-cs"/>
              </a:rPr>
              <a:t>Remember…</a:t>
            </a:r>
            <a:endParaRPr lang="en-US" dirty="0">
              <a:solidFill>
                <a:srgbClr val="001933"/>
              </a:solidFill>
              <a:ea typeface="+mj-ea"/>
              <a:cs typeface="+mj-cs"/>
            </a:endParaRP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8077200" cy="4525963"/>
          </a:xfrm>
        </p:spPr>
        <p:txBody>
          <a:bodyPr/>
          <a:lstStyle/>
          <a:p>
            <a:r>
              <a:rPr lang="en-US" smtClean="0">
                <a:ea typeface="ヒラギノ角ゴ Pro W3" pitchFamily="-103" charset="-128"/>
                <a:cs typeface="ヒラギノ角ゴ Pro W3" pitchFamily="-103" charset="-128"/>
              </a:rPr>
              <a:t>Resource Monitor/ Materials Manager gets the stuff and tidies up.</a:t>
            </a:r>
          </a:p>
          <a:p>
            <a:r>
              <a:rPr lang="en-US" smtClean="0">
                <a:ea typeface="ヒラギノ角ゴ Pro W3" pitchFamily="-103" charset="-128"/>
                <a:cs typeface="ヒラギノ角ゴ Pro W3" pitchFamily="-103" charset="-128"/>
              </a:rPr>
              <a:t>Recorder/Reporter (or their designee) writes your rules on the whiteboard and reports for the group (or designates someone)</a:t>
            </a:r>
          </a:p>
          <a:p>
            <a:r>
              <a:rPr lang="en-US" smtClean="0">
                <a:ea typeface="ヒラギノ角ゴ Pro W3" pitchFamily="-103" charset="-128"/>
                <a:cs typeface="ヒラギノ角ゴ Pro W3" pitchFamily="-103" charset="-128"/>
              </a:rPr>
              <a:t>Facilitator makes sure everyone gets to handle the materials, and that everyone is contributing.</a:t>
            </a:r>
          </a:p>
          <a:p>
            <a:r>
              <a:rPr lang="en-US" smtClean="0">
                <a:ea typeface="ヒラギノ角ゴ Pro W3" pitchFamily="-103" charset="-128"/>
                <a:cs typeface="ヒラギノ角ゴ Pro W3" pitchFamily="-103" charset="-128"/>
              </a:rPr>
              <a:t>Questioner asks the group questions to keep the inquiry on track.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001933"/>
                </a:solidFill>
                <a:ea typeface="+mj-ea"/>
                <a:cs typeface="+mj-cs"/>
              </a:rPr>
              <a:t>What rules did we find?</a:t>
            </a:r>
            <a:endParaRPr lang="en-US" dirty="0">
              <a:solidFill>
                <a:srgbClr val="001933"/>
              </a:solidFill>
              <a:ea typeface="+mj-ea"/>
              <a:cs typeface="+mj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965752"/>
          <a:ext cx="9144000" cy="294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One end of the wire on positive end and one end on</a:t>
                      </a:r>
                      <a:r>
                        <a:rPr lang="en-US" baseline="0" dirty="0" smtClean="0"/>
                        <a:t> the negative side of the battery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Circular</a:t>
                      </a:r>
                      <a:r>
                        <a:rPr lang="en-US" baseline="0" dirty="0" smtClean="0"/>
                        <a:t> pathway from battery through wire to light bulb through wire to battery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Has to be touching metal to metal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Battery must be working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Light bulb cannot be burnt out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More</a:t>
                      </a:r>
                      <a:r>
                        <a:rPr lang="en-US" baseline="0" dirty="0" smtClean="0"/>
                        <a:t> batteries for more bulbs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Wire to connect from light</a:t>
                      </a:r>
                      <a:r>
                        <a:rPr lang="en-US" baseline="0" dirty="0" smtClean="0"/>
                        <a:t> bulb to battery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One strand of wire</a:t>
                      </a:r>
                      <a:r>
                        <a:rPr lang="en-US" baseline="0" dirty="0" smtClean="0"/>
                        <a:t> worked as well as the entire strand</a:t>
                      </a:r>
                    </a:p>
                    <a:p>
                      <a:r>
                        <a:rPr lang="en-US" baseline="0" dirty="0" smtClean="0"/>
                        <a:t>The more batteries, the brighter the bulb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001933"/>
                </a:solidFill>
                <a:ea typeface="+mj-ea"/>
                <a:cs typeface="+mj-cs"/>
              </a:rPr>
              <a:t>Now you get to ask the question</a:t>
            </a:r>
            <a:endParaRPr lang="en-US" dirty="0">
              <a:solidFill>
                <a:srgbClr val="001933"/>
              </a:solidFill>
              <a:ea typeface="+mj-ea"/>
              <a:cs typeface="+mj-cs"/>
            </a:endParaRP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ヒラギノ角ゴ Pro W3" pitchFamily="-103" charset="-128"/>
                <a:cs typeface="ヒラギノ角ゴ Pro W3" pitchFamily="-103" charset="-128"/>
              </a:rPr>
              <a:t>Think about the Doogie &amp; Kyle problem:</a:t>
            </a:r>
          </a:p>
          <a:p>
            <a:pPr lvl="1"/>
            <a:r>
              <a:rPr lang="en-US" smtClean="0">
                <a:ea typeface="ヒラギノ角ゴ Pro W3" pitchFamily="-103" charset="-128"/>
              </a:rPr>
              <a:t>One string of lights was plugged in but no bulbs lit up.</a:t>
            </a:r>
          </a:p>
          <a:p>
            <a:pPr lvl="1"/>
            <a:r>
              <a:rPr lang="en-US" smtClean="0">
                <a:ea typeface="ヒラギノ角ゴ Pro W3" pitchFamily="-103" charset="-128"/>
              </a:rPr>
              <a:t>One string had all the bulbs but one lit up.</a:t>
            </a:r>
          </a:p>
          <a:p>
            <a:pPr lvl="1"/>
            <a:r>
              <a:rPr lang="en-US" smtClean="0">
                <a:ea typeface="ヒラギノ角ゴ Pro W3" pitchFamily="-103" charset="-128"/>
              </a:rPr>
              <a:t>Kyle thought a broken bulb made the whole string not light up</a:t>
            </a:r>
          </a:p>
          <a:p>
            <a:pPr lvl="1"/>
            <a:r>
              <a:rPr lang="en-US" smtClean="0">
                <a:ea typeface="ヒラギノ角ゴ Pro W3" pitchFamily="-103" charset="-128"/>
              </a:rPr>
              <a:t>Doogie thought the electricity in the dark string had gotten used up.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001933"/>
                </a:solidFill>
                <a:ea typeface="+mj-ea"/>
                <a:cs typeface="+mj-cs"/>
              </a:rPr>
              <a:t>Ask a question that will help us solve this problem</a:t>
            </a:r>
            <a:endParaRPr lang="en-US" dirty="0">
              <a:solidFill>
                <a:srgbClr val="001933"/>
              </a:solidFill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ea typeface="+mn-ea"/>
                <a:cs typeface="+mn-cs"/>
              </a:rPr>
              <a:t>You can use the materials you have plus: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ea typeface="+mn-ea"/>
              </a:rPr>
              <a:t>More bulbs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ea typeface="+mn-ea"/>
              </a:rPr>
              <a:t>More batteries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ea typeface="+mn-ea"/>
              </a:rPr>
              <a:t>Different sizes of batteries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ea typeface="+mn-ea"/>
              </a:rPr>
              <a:t>Extra wire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ea typeface="+mn-ea"/>
              </a:rPr>
              <a:t>???? Whatever we can scrounge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ea typeface="+mn-ea"/>
                <a:cs typeface="+mn-cs"/>
              </a:rPr>
              <a:t>On half your whiteboard, write your question and draw the experiment you plan to run.  Show it to</a:t>
            </a:r>
            <a:r>
              <a:rPr lang="en-US" dirty="0" smtClean="0">
                <a:ea typeface="+mn-ea"/>
                <a:cs typeface="+mn-cs"/>
              </a:rPr>
              <a:t> me </a:t>
            </a:r>
            <a:r>
              <a:rPr lang="en-US" dirty="0" smtClean="0">
                <a:ea typeface="+mn-ea"/>
                <a:cs typeface="+mn-cs"/>
              </a:rPr>
              <a:t>to get your new stuff.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001933"/>
                </a:solidFill>
                <a:ea typeface="+mj-ea"/>
                <a:cs typeface="+mj-cs"/>
              </a:rPr>
              <a:t>As you experiment…</a:t>
            </a:r>
            <a:endParaRPr lang="en-US" dirty="0">
              <a:solidFill>
                <a:srgbClr val="001933"/>
              </a:solidFill>
              <a:ea typeface="+mj-ea"/>
              <a:cs typeface="+mj-cs"/>
            </a:endParaRP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ヒラギノ角ゴ Pro W3" pitchFamily="-103" charset="-128"/>
                <a:cs typeface="ヒラギノ角ゴ Pro W3" pitchFamily="-103" charset="-128"/>
              </a:rPr>
              <a:t>Record your observations on the other half of the board.</a:t>
            </a:r>
          </a:p>
          <a:p>
            <a:r>
              <a:rPr lang="en-US" smtClean="0">
                <a:ea typeface="ヒラギノ角ゴ Pro W3" pitchFamily="-103" charset="-128"/>
                <a:cs typeface="ヒラギノ角ゴ Pro W3" pitchFamily="-103" charset="-128"/>
              </a:rPr>
              <a:t>Write a first-draft explanation of what you think is happening.</a:t>
            </a:r>
          </a:p>
          <a:p>
            <a:r>
              <a:rPr lang="en-US" smtClean="0">
                <a:ea typeface="ヒラギノ角ゴ Pro W3" pitchFamily="-103" charset="-128"/>
                <a:cs typeface="ヒラギノ角ゴ Pro W3" pitchFamily="-103" charset="-128"/>
              </a:rPr>
              <a:t>Remember, everyone gets to use the materials and contribute ideas.</a:t>
            </a:r>
          </a:p>
          <a:p>
            <a:r>
              <a:rPr lang="en-US" smtClean="0">
                <a:ea typeface="ヒラギノ角ゴ Pro W3" pitchFamily="-103" charset="-128"/>
                <a:cs typeface="ヒラギノ角ゴ Pro W3" pitchFamily="-103" charset="-128"/>
              </a:rPr>
              <a:t>You have 10 minutes to 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138" y="274638"/>
            <a:ext cx="8043862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001933"/>
                </a:solidFill>
                <a:ea typeface="+mj-ea"/>
                <a:cs typeface="+mj-cs"/>
              </a:rPr>
              <a:t>What can we add to our rules now?</a:t>
            </a:r>
            <a:endParaRPr lang="en-US" dirty="0">
              <a:solidFill>
                <a:srgbClr val="001933"/>
              </a:solidFill>
              <a:ea typeface="+mj-ea"/>
              <a:cs typeface="+mj-cs"/>
            </a:endParaRP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ea typeface="ヒラギノ角ゴ Pro W3" pitchFamily="-103" charset="-128"/>
              <a:cs typeface="ヒラギノ角ゴ Pro W3" pitchFamily="-103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001933"/>
                </a:solidFill>
                <a:ea typeface="+mj-ea"/>
                <a:cs typeface="+mj-cs"/>
              </a:rPr>
              <a:t>Now let’s do some reading</a:t>
            </a:r>
            <a:endParaRPr lang="en-US" dirty="0">
              <a:solidFill>
                <a:srgbClr val="001933"/>
              </a:solidFill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ea typeface="+mn-ea"/>
                <a:cs typeface="+mn-cs"/>
              </a:rPr>
              <a:t>Find your text on series and parallel circuits.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ea typeface="+mn-ea"/>
                <a:cs typeface="+mn-cs"/>
              </a:rPr>
              <a:t>Feel free to use the highlighters as </a:t>
            </a:r>
            <a:r>
              <a:rPr lang="en-US" dirty="0" smtClean="0">
                <a:ea typeface="+mn-ea"/>
                <a:cs typeface="+mn-cs"/>
              </a:rPr>
              <a:t>you </a:t>
            </a:r>
            <a:r>
              <a:rPr lang="en-US" dirty="0" smtClean="0">
                <a:ea typeface="+mn-ea"/>
                <a:cs typeface="+mn-cs"/>
              </a:rPr>
              <a:t>read.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ea typeface="+mn-ea"/>
                <a:cs typeface="+mn-cs"/>
              </a:rPr>
              <a:t>Look for answers to these questions: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ea typeface="+mn-ea"/>
              </a:rPr>
              <a:t>How are the wires arranged in each kind of circuit?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ea typeface="+mn-ea"/>
              </a:rPr>
              <a:t>Does the electricity travel all on the same path or on different paths?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ea typeface="+mn-ea"/>
              </a:rPr>
              <a:t>What happens if a light bulb in the circuit burns out?</a:t>
            </a:r>
            <a:endParaRPr lang="en-US" dirty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001933"/>
                </a:solidFill>
                <a:ea typeface="+mj-ea"/>
                <a:cs typeface="+mj-cs"/>
              </a:rPr>
              <a:t>Now let’s process the reading</a:t>
            </a:r>
            <a:endParaRPr lang="en-US" dirty="0">
              <a:solidFill>
                <a:srgbClr val="001933"/>
              </a:solidFill>
              <a:ea typeface="+mj-ea"/>
              <a:cs typeface="+mj-cs"/>
            </a:endParaRP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ヒラギノ角ゴ Pro W3" pitchFamily="-103" charset="-128"/>
                <a:cs typeface="ヒラギノ角ゴ Pro W3" pitchFamily="-103" charset="-128"/>
              </a:rPr>
              <a:t>In your group, use the graphic organizer to sort out these ideas:</a:t>
            </a:r>
          </a:p>
          <a:p>
            <a:pPr lvl="1"/>
            <a:r>
              <a:rPr lang="en-US" smtClean="0">
                <a:ea typeface="ヒラギノ角ゴ Pro W3" pitchFamily="-103" charset="-128"/>
              </a:rPr>
              <a:t>Things that are true of just </a:t>
            </a:r>
            <a:r>
              <a:rPr lang="en-US" b="1" smtClean="0">
                <a:ea typeface="ヒラギノ角ゴ Pro W3" pitchFamily="-103" charset="-128"/>
              </a:rPr>
              <a:t>series </a:t>
            </a:r>
            <a:r>
              <a:rPr lang="en-US" smtClean="0">
                <a:ea typeface="ヒラギノ角ゴ Pro W3" pitchFamily="-103" charset="-128"/>
              </a:rPr>
              <a:t>circuits</a:t>
            </a:r>
          </a:p>
          <a:p>
            <a:pPr lvl="1"/>
            <a:r>
              <a:rPr lang="en-US" smtClean="0">
                <a:ea typeface="ヒラギノ角ゴ Pro W3" pitchFamily="-103" charset="-128"/>
              </a:rPr>
              <a:t>Things that are true of just </a:t>
            </a:r>
            <a:r>
              <a:rPr lang="en-US" b="1" smtClean="0">
                <a:ea typeface="ヒラギノ角ゴ Pro W3" pitchFamily="-103" charset="-128"/>
              </a:rPr>
              <a:t>parallel </a:t>
            </a:r>
            <a:r>
              <a:rPr lang="en-US" smtClean="0">
                <a:ea typeface="ヒラギノ角ゴ Pro W3" pitchFamily="-103" charset="-128"/>
              </a:rPr>
              <a:t>circuits</a:t>
            </a:r>
          </a:p>
          <a:p>
            <a:pPr lvl="1"/>
            <a:r>
              <a:rPr lang="en-US" smtClean="0">
                <a:ea typeface="ヒラギノ角ゴ Pro W3" pitchFamily="-103" charset="-128"/>
              </a:rPr>
              <a:t>Things that are true of both kinds of circuits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001933"/>
                </a:solidFill>
                <a:ea typeface="+mj-ea"/>
                <a:cs typeface="+mj-cs"/>
              </a:rPr>
              <a:t>Did you already make each kind of circuit?</a:t>
            </a:r>
            <a:endParaRPr lang="en-US" dirty="0">
              <a:solidFill>
                <a:srgbClr val="001933"/>
              </a:solidFill>
              <a:ea typeface="+mj-ea"/>
              <a:cs typeface="+mj-cs"/>
            </a:endParaRP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ヒラギノ角ゴ Pro W3" pitchFamily="-103" charset="-128"/>
                <a:cs typeface="ヒラギノ角ゴ Pro W3" pitchFamily="-103" charset="-128"/>
              </a:rPr>
              <a:t>In your group make one series circuit with more than one light bulb.</a:t>
            </a:r>
          </a:p>
          <a:p>
            <a:r>
              <a:rPr lang="en-US" smtClean="0">
                <a:ea typeface="ヒラギノ角ゴ Pro W3" pitchFamily="-103" charset="-128"/>
                <a:cs typeface="ヒラギノ角ゴ Pro W3" pitchFamily="-103" charset="-128"/>
              </a:rPr>
              <a:t>In your group, make one set of parallel circuits with more than one light bulb.</a:t>
            </a:r>
          </a:p>
          <a:p>
            <a:r>
              <a:rPr lang="en-US" smtClean="0">
                <a:ea typeface="ヒラギノ角ゴ Pro W3" pitchFamily="-103" charset="-128"/>
                <a:cs typeface="ヒラギノ角ゴ Pro W3" pitchFamily="-103" charset="-128"/>
              </a:rPr>
              <a:t>Are all the rules the same for both kinds of circuits?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001933"/>
                </a:solidFill>
                <a:ea typeface="+mj-ea"/>
                <a:cs typeface="+mj-cs"/>
              </a:rPr>
              <a:t>Now we’re ready to school </a:t>
            </a:r>
            <a:r>
              <a:rPr lang="en-US" dirty="0" err="1" smtClean="0">
                <a:solidFill>
                  <a:srgbClr val="001933"/>
                </a:solidFill>
                <a:ea typeface="+mj-ea"/>
                <a:cs typeface="+mj-cs"/>
              </a:rPr>
              <a:t>Doogie</a:t>
            </a:r>
            <a:r>
              <a:rPr lang="en-US" dirty="0" smtClean="0">
                <a:solidFill>
                  <a:srgbClr val="001933"/>
                </a:solidFill>
                <a:ea typeface="+mj-ea"/>
                <a:cs typeface="+mj-cs"/>
              </a:rPr>
              <a:t> and Kyle</a:t>
            </a:r>
            <a:endParaRPr lang="en-US" dirty="0">
              <a:solidFill>
                <a:srgbClr val="001933"/>
              </a:solidFill>
              <a:ea typeface="+mj-ea"/>
              <a:cs typeface="+mj-cs"/>
            </a:endParaRP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ヒラギノ角ゴ Pro W3" pitchFamily="-103" charset="-128"/>
                <a:cs typeface="ヒラギノ角ゴ Pro W3" pitchFamily="-103" charset="-128"/>
              </a:rPr>
              <a:t>Write a letter to Doogie and Kyle solving their problem with the holiday lights.</a:t>
            </a:r>
          </a:p>
          <a:p>
            <a:r>
              <a:rPr lang="en-US" smtClean="0">
                <a:ea typeface="ヒラギノ角ゴ Pro W3" pitchFamily="-103" charset="-128"/>
                <a:cs typeface="ヒラギノ角ゴ Pro W3" pitchFamily="-103" charset="-128"/>
              </a:rPr>
              <a:t>Use the graphic organizer to build your arguments.</a:t>
            </a:r>
          </a:p>
          <a:p>
            <a:r>
              <a:rPr lang="en-US" smtClean="0">
                <a:ea typeface="ヒラギノ角ゴ Pro W3" pitchFamily="-103" charset="-128"/>
                <a:cs typeface="ヒラギノ角ゴ Pro W3" pitchFamily="-103" charset="-128"/>
              </a:rPr>
              <a:t>We’re not going to write the final letter – just talk it through in your group.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Lots of new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Core – ELA (CCSS – ELA)</a:t>
            </a:r>
          </a:p>
          <a:p>
            <a:r>
              <a:rPr lang="en-US" dirty="0" smtClean="0"/>
              <a:t>Common Core – Math (CCSS – Math)</a:t>
            </a:r>
          </a:p>
          <a:p>
            <a:r>
              <a:rPr lang="en-US" dirty="0" smtClean="0"/>
              <a:t>Next Generation Science Standards (NGSS)</a:t>
            </a:r>
          </a:p>
          <a:p>
            <a:r>
              <a:rPr lang="en-US" dirty="0" smtClean="0"/>
              <a:t>English Language Development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let’s deconstruct the lesson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Engaging Science</a:t>
            </a:r>
          </a:p>
          <a:p>
            <a:r>
              <a:rPr lang="en-US" dirty="0" smtClean="0"/>
              <a:t>Productive Dialogue</a:t>
            </a:r>
          </a:p>
          <a:p>
            <a:r>
              <a:rPr lang="en-US" dirty="0" smtClean="0"/>
              <a:t>Purposeful Reading</a:t>
            </a:r>
          </a:p>
          <a:p>
            <a:r>
              <a:rPr lang="en-US" dirty="0" smtClean="0"/>
              <a:t>Meaningful Writing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001933"/>
                </a:solidFill>
                <a:ea typeface="+mj-ea"/>
                <a:cs typeface="+mj-cs"/>
              </a:rPr>
              <a:t>Deconstructing the Lesson</a:t>
            </a:r>
            <a:endParaRPr lang="en-US" dirty="0">
              <a:solidFill>
                <a:srgbClr val="001933"/>
              </a:solidFill>
              <a:ea typeface="+mj-ea"/>
              <a:cs typeface="+mj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08088" y="1652588"/>
          <a:ext cx="7499352" cy="4571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4838"/>
                <a:gridCol w="1874838"/>
                <a:gridCol w="1874838"/>
                <a:gridCol w="18748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Engaging Science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Productive Dialogue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Purposeful</a:t>
                      </a:r>
                    </a:p>
                    <a:p>
                      <a:pPr algn="ctr"/>
                      <a:r>
                        <a:rPr lang="en-US" dirty="0" smtClean="0"/>
                        <a:t>Reading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Meaningful</a:t>
                      </a:r>
                    </a:p>
                    <a:p>
                      <a:pPr algn="ctr"/>
                      <a:r>
                        <a:rPr lang="en-US" dirty="0" smtClean="0"/>
                        <a:t>Writing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Context in real life problem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Graphic Organizer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Graphic Organizer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Anticipatory</a:t>
                      </a:r>
                      <a:r>
                        <a:rPr lang="en-US" baseline="0" dirty="0" smtClean="0"/>
                        <a:t> set (A&amp;D) to activate prior knowledge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Rules of engagement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Guiding questions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Persuasive</a:t>
                      </a:r>
                      <a:r>
                        <a:rPr lang="en-US" baseline="0" dirty="0" smtClean="0"/>
                        <a:t> writing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Guided inquiry (student-centered</a:t>
                      </a:r>
                      <a:r>
                        <a:rPr lang="en-US" baseline="0" dirty="0" smtClean="0"/>
                        <a:t> discourse)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Structured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Think-Pair-Share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Informational text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Arguments with evidence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 do one,</a:t>
                      </a:r>
                      <a:r>
                        <a:rPr lang="en-US" baseline="0" dirty="0" smtClean="0"/>
                        <a:t> you do one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Paraphrase Passport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Text-based</a:t>
                      </a:r>
                      <a:r>
                        <a:rPr lang="en-US" baseline="0" dirty="0" smtClean="0"/>
                        <a:t> evidence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Writing to learn as well as formal writing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ヒラギノ角ゴ Pro W3" pitchFamily="-103" charset="-128"/>
                <a:cs typeface="ヒラギノ角ゴ Pro W3" pitchFamily="-103" charset="-128"/>
              </a:rPr>
              <a:t>Now let’s think about this lesson, NGSS &amp; CCSS</a:t>
            </a:r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ヒラギノ角ゴ Pro W3" pitchFamily="-103" charset="-128"/>
                <a:cs typeface="ヒラギノ角ゴ Pro W3" pitchFamily="-103" charset="-128"/>
              </a:rPr>
              <a:t>Find your Practices handout.</a:t>
            </a:r>
          </a:p>
          <a:p>
            <a:r>
              <a:rPr lang="en-US" dirty="0" smtClean="0">
                <a:ea typeface="ヒラギノ角ゴ Pro W3" pitchFamily="-103" charset="-128"/>
                <a:cs typeface="ヒラギノ角ゴ Pro W3" pitchFamily="-103" charset="-128"/>
              </a:rPr>
              <a:t>Which of the practices did you do in this lesson?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Finally let’s think about the teacher talk in this lesson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teacher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Initiation-Response-Evaluation</a:t>
            </a:r>
          </a:p>
          <a:p>
            <a:pPr lvl="1"/>
            <a:r>
              <a:rPr lang="en-US" dirty="0" smtClean="0"/>
              <a:t>Maya, what’s the capital of South Dakota?</a:t>
            </a:r>
          </a:p>
          <a:p>
            <a:pPr lvl="1"/>
            <a:r>
              <a:rPr lang="en-US" dirty="0" smtClean="0"/>
              <a:t>Pierre?</a:t>
            </a:r>
          </a:p>
          <a:p>
            <a:pPr lvl="1"/>
            <a:r>
              <a:rPr lang="en-US" dirty="0" smtClean="0"/>
              <a:t>Good</a:t>
            </a:r>
          </a:p>
          <a:p>
            <a:r>
              <a:rPr lang="en-US" dirty="0" smtClean="0"/>
              <a:t>What is IRE good for?</a:t>
            </a:r>
          </a:p>
          <a:p>
            <a:pPr lvl="1"/>
            <a:r>
              <a:rPr lang="en-US" dirty="0" smtClean="0"/>
              <a:t>Controlling discourse</a:t>
            </a:r>
          </a:p>
          <a:p>
            <a:pPr lvl="1"/>
            <a:r>
              <a:rPr lang="en-US" dirty="0" smtClean="0"/>
              <a:t>Keeping the conversational floor</a:t>
            </a:r>
          </a:p>
          <a:p>
            <a:r>
              <a:rPr lang="en-US" dirty="0" smtClean="0"/>
              <a:t>What is IRE NOT good for?</a:t>
            </a:r>
          </a:p>
          <a:p>
            <a:pPr lvl="1"/>
            <a:r>
              <a:rPr lang="en-US" dirty="0" smtClean="0"/>
              <a:t>Encouraging expansive student talk</a:t>
            </a:r>
          </a:p>
          <a:p>
            <a:pPr lvl="1"/>
            <a:r>
              <a:rPr lang="en-US" dirty="0" smtClean="0"/>
              <a:t>Opening up the conversation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was the teacher talk like during Batteries and Bulbs?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 no talk – just eavesdropping on student talk</a:t>
            </a:r>
          </a:p>
          <a:p>
            <a:r>
              <a:rPr lang="en-US" dirty="0" smtClean="0"/>
              <a:t>Sometimes observations rather than questions</a:t>
            </a:r>
          </a:p>
          <a:p>
            <a:r>
              <a:rPr lang="en-US" dirty="0" smtClean="0"/>
              <a:t>Sometimes questions the teacher doe not already know the answer to</a:t>
            </a:r>
          </a:p>
          <a:p>
            <a:r>
              <a:rPr lang="en-US" dirty="0" smtClean="0"/>
              <a:t>Praise for thinking rather than correct answers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Up – Social Studies lesson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it look like when kids figure stuff out from text?</a:t>
            </a:r>
          </a:p>
          <a:p>
            <a:r>
              <a:rPr lang="en-US" dirty="0" smtClean="0"/>
              <a:t>Ideas for processing reading</a:t>
            </a:r>
          </a:p>
          <a:p>
            <a:r>
              <a:rPr lang="en-US" dirty="0" smtClean="0"/>
              <a:t>Integrating reading, dialogue and writing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conversation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Ariel and </a:t>
            </a:r>
            <a:r>
              <a:rPr lang="en-US" dirty="0" err="1" smtClean="0"/>
              <a:t>Yesina</a:t>
            </a:r>
            <a:r>
              <a:rPr lang="en-US" dirty="0" smtClean="0"/>
              <a:t> are reading about the Gold Rush and its effects on California</a:t>
            </a:r>
          </a:p>
          <a:p>
            <a:pPr>
              <a:buNone/>
            </a:pPr>
            <a:r>
              <a:rPr lang="en-US" dirty="0" smtClean="0"/>
              <a:t>Ariel: I’m really glad they discovered gold in California. If there had been no Gold Rush in California, it would be really different than it is today.</a:t>
            </a:r>
          </a:p>
          <a:p>
            <a:pPr>
              <a:buNone/>
            </a:pPr>
            <a:r>
              <a:rPr lang="en-US" dirty="0" err="1" smtClean="0"/>
              <a:t>Yesina</a:t>
            </a:r>
            <a:r>
              <a:rPr lang="en-US" dirty="0" smtClean="0"/>
              <a:t>: I agree it would be different, but I think California might have been a better place to live if the Gold Rush never happened.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Give One, Get 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brainstorm some ideas about the issue that Ariel and </a:t>
            </a:r>
            <a:r>
              <a:rPr lang="en-US" dirty="0" err="1" smtClean="0"/>
              <a:t>Yesi</a:t>
            </a:r>
            <a:r>
              <a:rPr lang="en-US" dirty="0" smtClean="0"/>
              <a:t> raise.</a:t>
            </a:r>
          </a:p>
          <a:p>
            <a:r>
              <a:rPr lang="en-US" dirty="0" smtClean="0"/>
              <a:t>On the top row of your Give One, Get One form, write three ideas you have about how the Gold Rush made California a better or worse place to live.</a:t>
            </a:r>
          </a:p>
          <a:p>
            <a:r>
              <a:rPr lang="en-US" dirty="0" smtClean="0"/>
              <a:t>Now you will find three eye-contact partners to swap ideas with.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>
          <a:xfrm>
            <a:off x="1066800" y="396875"/>
            <a:ext cx="7848600" cy="687388"/>
          </a:xfrm>
        </p:spPr>
        <p:txBody>
          <a:bodyPr/>
          <a:lstStyle/>
          <a:p>
            <a:r>
              <a:rPr lang="en-US" dirty="0" smtClean="0">
                <a:ea typeface="ヒラギノ角ゴ Pro W3" pitchFamily="-106" charset="-128"/>
                <a:cs typeface="ヒラギノ角ゴ Pro W3" pitchFamily="-106" charset="-128"/>
              </a:rPr>
              <a:t>Now let’s read</a:t>
            </a:r>
            <a:endParaRPr lang="en-US" dirty="0" smtClean="0">
              <a:ea typeface="ヒラギノ角ゴ Pro W3" pitchFamily="-106" charset="-128"/>
              <a:cs typeface="ヒラギノ角ゴ Pro W3" pitchFamily="-106" charset="-128"/>
            </a:endParaRPr>
          </a:p>
        </p:txBody>
      </p:sp>
      <p:sp>
        <p:nvSpPr>
          <p:cNvPr id="88067" name="Content Placeholder 2"/>
          <p:cNvSpPr>
            <a:spLocks noGrp="1"/>
          </p:cNvSpPr>
          <p:nvPr>
            <p:ph idx="1"/>
          </p:nvPr>
        </p:nvSpPr>
        <p:spPr>
          <a:xfrm>
            <a:off x="1066800" y="1123950"/>
            <a:ext cx="7315200" cy="4525963"/>
          </a:xfrm>
        </p:spPr>
        <p:txBody>
          <a:bodyPr/>
          <a:lstStyle/>
          <a:p>
            <a:r>
              <a:rPr lang="en-US" smtClean="0">
                <a:ea typeface="ヒラギノ角ゴ Pro W3" pitchFamily="-106" charset="-128"/>
                <a:cs typeface="ヒラギノ角ゴ Pro W3" pitchFamily="-106" charset="-128"/>
              </a:rPr>
              <a:t>Find your Gold Rush text and the Text Dependent Questions handout.</a:t>
            </a:r>
          </a:p>
          <a:p>
            <a:r>
              <a:rPr lang="en-US" smtClean="0">
                <a:ea typeface="ヒラギノ角ゴ Pro W3" pitchFamily="-106" charset="-128"/>
                <a:cs typeface="ヒラギノ角ゴ Pro W3" pitchFamily="-106" charset="-128"/>
              </a:rPr>
              <a:t>Read p. 241 using the Summary Protocol:</a:t>
            </a:r>
          </a:p>
          <a:p>
            <a:pPr lvl="1"/>
            <a:r>
              <a:rPr lang="en-US" smtClean="0"/>
              <a:t>Everyone reads the first paragraph silently.</a:t>
            </a:r>
          </a:p>
          <a:p>
            <a:pPr lvl="1"/>
            <a:r>
              <a:rPr lang="en-US" smtClean="0"/>
              <a:t>The first person leads the group in summarizing that paragraph in one sentence.</a:t>
            </a:r>
          </a:p>
          <a:p>
            <a:pPr lvl="1"/>
            <a:r>
              <a:rPr lang="en-US" smtClean="0"/>
              <a:t>Read the next paragraph silently.</a:t>
            </a:r>
          </a:p>
          <a:p>
            <a:pPr lvl="1"/>
            <a:r>
              <a:rPr lang="en-US" smtClean="0"/>
              <a:t>The next person leads the summary discussion.</a:t>
            </a:r>
          </a:p>
          <a:p>
            <a:pPr lvl="1"/>
            <a:r>
              <a:rPr lang="en-US" smtClean="0"/>
              <a:t>Continue to the end of the page.</a:t>
            </a:r>
          </a:p>
          <a:p>
            <a:pPr lvl="1"/>
            <a:r>
              <a:rPr lang="en-US" smtClean="0"/>
              <a:t>The product should be a written summary that the group has agreed upon.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Intersections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Sense-making</a:t>
            </a:r>
          </a:p>
          <a:p>
            <a:r>
              <a:rPr lang="en-US" dirty="0" smtClean="0"/>
              <a:t>Constructing explanations</a:t>
            </a:r>
          </a:p>
          <a:p>
            <a:r>
              <a:rPr lang="en-US" dirty="0" smtClean="0"/>
              <a:t>Arguing from evidence</a:t>
            </a:r>
          </a:p>
          <a:p>
            <a:r>
              <a:rPr lang="en-US" dirty="0" smtClean="0"/>
              <a:t>Expository reading and writing in the service of learning</a:t>
            </a:r>
          </a:p>
          <a:p>
            <a:r>
              <a:rPr lang="en-US" dirty="0" smtClean="0"/>
              <a:t>Student talk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848600" cy="666750"/>
          </a:xfrm>
        </p:spPr>
        <p:txBody>
          <a:bodyPr/>
          <a:lstStyle/>
          <a:p>
            <a:r>
              <a:rPr lang="en-US" sz="3600" smtClean="0">
                <a:ea typeface="ヒラギノ角ゴ Pro W3" pitchFamily="-106" charset="-128"/>
                <a:cs typeface="ヒラギノ角ゴ Pro W3" pitchFamily="-106" charset="-128"/>
              </a:rPr>
              <a:t>Now the text-dependent questions</a:t>
            </a:r>
          </a:p>
        </p:txBody>
      </p:sp>
      <p:sp>
        <p:nvSpPr>
          <p:cNvPr id="89091" name="Content Placeholder 2"/>
          <p:cNvSpPr>
            <a:spLocks noGrp="1"/>
          </p:cNvSpPr>
          <p:nvPr>
            <p:ph idx="1"/>
          </p:nvPr>
        </p:nvSpPr>
        <p:spPr>
          <a:xfrm>
            <a:off x="1066800" y="941388"/>
            <a:ext cx="7848600" cy="5184775"/>
          </a:xfrm>
        </p:spPr>
        <p:txBody>
          <a:bodyPr/>
          <a:lstStyle/>
          <a:p>
            <a:r>
              <a:rPr lang="en-US" smtClean="0">
                <a:ea typeface="ヒラギノ角ゴ Pro W3" pitchFamily="-106" charset="-128"/>
                <a:cs typeface="ヒラギノ角ゴ Pro W3" pitchFamily="-106" charset="-128"/>
              </a:rPr>
              <a:t>As a group, answer the first four questions (Remembering, Understanding, Applying and Analyzing).</a:t>
            </a:r>
          </a:p>
          <a:p>
            <a:r>
              <a:rPr lang="en-US" smtClean="0">
                <a:ea typeface="ヒラギノ角ゴ Pro W3" pitchFamily="-106" charset="-128"/>
                <a:cs typeface="ヒラギノ角ゴ Pro W3" pitchFamily="-106" charset="-128"/>
              </a:rPr>
              <a:t>Use the Summary Protocol to read p. 255.</a:t>
            </a:r>
          </a:p>
          <a:p>
            <a:r>
              <a:rPr lang="en-US" smtClean="0">
                <a:ea typeface="ヒラギノ角ゴ Pro W3" pitchFamily="-106" charset="-128"/>
                <a:cs typeface="ヒラギノ角ゴ Pro W3" pitchFamily="-106" charset="-128"/>
              </a:rPr>
              <a:t>As a group, answer the last question (Evaluating).  Use the Talking Stick Protocol:</a:t>
            </a:r>
          </a:p>
          <a:p>
            <a:pPr lvl="1"/>
            <a:r>
              <a:rPr lang="en-US" smtClean="0"/>
              <a:t>Everyone puts a pen in the middle of the table.</a:t>
            </a:r>
          </a:p>
          <a:p>
            <a:pPr lvl="1"/>
            <a:r>
              <a:rPr lang="en-US" smtClean="0"/>
              <a:t>To talk, pick up your pen, talk, and put your pen in front of you.</a:t>
            </a:r>
          </a:p>
          <a:p>
            <a:pPr lvl="1"/>
            <a:r>
              <a:rPr lang="en-US" smtClean="0"/>
              <a:t>No one talks for a second time until all the pens have been picked up.</a:t>
            </a:r>
          </a:p>
          <a:p>
            <a:pPr lvl="1"/>
            <a:r>
              <a:rPr lang="en-US" smtClean="0"/>
              <a:t>Then you can have an unstructured discussion.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Piece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1440"/>
            <a:ext cx="7315200" cy="4525963"/>
          </a:xfrm>
        </p:spPr>
        <p:txBody>
          <a:bodyPr/>
          <a:lstStyle/>
          <a:p>
            <a:r>
              <a:rPr lang="en-US" dirty="0" err="1" smtClean="0"/>
              <a:t>Yesi</a:t>
            </a:r>
            <a:r>
              <a:rPr lang="en-US" dirty="0" smtClean="0"/>
              <a:t> and Ariel think that their local history museum needs more information about how the Gold Rush affected the different groups of people who lived here.</a:t>
            </a:r>
          </a:p>
          <a:p>
            <a:r>
              <a:rPr lang="en-US" dirty="0" smtClean="0"/>
              <a:t>Imagine you are a descendent of someone who lived through the Gold Rush – you can choose whatever ethnicity you would like for this assignment.</a:t>
            </a:r>
          </a:p>
          <a:p>
            <a:r>
              <a:rPr lang="en-US" dirty="0" smtClean="0"/>
              <a:t>Write a paragraph that the museum could use in their exhibit about how the Gold Rush affected your ancestor.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Deconstruct!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ELA student capacities does the lesson address?</a:t>
            </a:r>
          </a:p>
          <a:p>
            <a:r>
              <a:rPr lang="en-US" dirty="0" smtClean="0"/>
              <a:t>What dialogue strategies did you see?</a:t>
            </a:r>
          </a:p>
          <a:p>
            <a:r>
              <a:rPr lang="en-US" dirty="0" smtClean="0"/>
              <a:t>What reading strategies did you see?</a:t>
            </a:r>
          </a:p>
          <a:p>
            <a:r>
              <a:rPr lang="en-US" dirty="0" smtClean="0"/>
              <a:t>What writing strategies?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ヒラギノ角ゴ Pro W3" pitchFamily="-106" charset="-128"/>
                <a:cs typeface="ヒラギノ角ゴ Pro W3" pitchFamily="-106" charset="-128"/>
              </a:rPr>
              <a:t>Structuring formal writing:</a:t>
            </a:r>
            <a:br>
              <a:rPr lang="en-US" dirty="0">
                <a:ea typeface="ヒラギノ角ゴ Pro W3" pitchFamily="-106" charset="-128"/>
                <a:cs typeface="ヒラギノ角ゴ Pro W3" pitchFamily="-106" charset="-128"/>
              </a:rPr>
            </a:br>
            <a:r>
              <a:rPr lang="en-US" dirty="0">
                <a:ea typeface="ヒラギノ角ゴ Pro W3" pitchFamily="-106" charset="-128"/>
                <a:cs typeface="ヒラギノ角ゴ Pro W3" pitchFamily="-106" charset="-128"/>
              </a:rPr>
              <a:t>Communication Triangle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315200" cy="5011738"/>
          </a:xfrm>
        </p:spPr>
        <p:txBody>
          <a:bodyPr/>
          <a:lstStyle/>
          <a:p>
            <a:pPr eaLnBrk="1" hangingPunct="1"/>
            <a:r>
              <a:rPr lang="en-US" dirty="0">
                <a:ea typeface="ヒラギノ角ゴ Pro W3" pitchFamily="-106" charset="-128"/>
                <a:cs typeface="ヒラギノ角ゴ Pro W3" pitchFamily="-106" charset="-128"/>
              </a:rPr>
              <a:t>In the real world, every piece of expository writing has:</a:t>
            </a:r>
          </a:p>
          <a:p>
            <a:pPr lvl="1" eaLnBrk="1" hangingPunct="1"/>
            <a:r>
              <a:rPr lang="en-US" b="1" dirty="0"/>
              <a:t>Author </a:t>
            </a:r>
            <a:r>
              <a:rPr lang="en-US" dirty="0"/>
              <a:t>with a real-life role</a:t>
            </a:r>
          </a:p>
          <a:p>
            <a:pPr lvl="1" eaLnBrk="1" hangingPunct="1"/>
            <a:r>
              <a:rPr lang="en-US" b="1" dirty="0"/>
              <a:t>Audience </a:t>
            </a:r>
            <a:r>
              <a:rPr lang="en-US" dirty="0"/>
              <a:t>with a real-life need</a:t>
            </a:r>
          </a:p>
          <a:p>
            <a:pPr lvl="1" eaLnBrk="1" hangingPunct="1"/>
            <a:r>
              <a:rPr lang="en-US" b="1" dirty="0"/>
              <a:t>Format </a:t>
            </a:r>
            <a:r>
              <a:rPr lang="en-US" dirty="0"/>
              <a:t>for delivering the information</a:t>
            </a:r>
          </a:p>
          <a:p>
            <a:pPr eaLnBrk="1" hangingPunct="1"/>
            <a:r>
              <a:rPr lang="en-US" dirty="0">
                <a:ea typeface="ヒラギノ角ゴ Pro W3" pitchFamily="-106" charset="-128"/>
                <a:cs typeface="ヒラギノ角ゴ Pro W3" pitchFamily="-106" charset="-128"/>
              </a:rPr>
              <a:t>Think about these kinds of writing and identify the role of the writer, the need of the audience, and the format:</a:t>
            </a:r>
          </a:p>
          <a:p>
            <a:pPr lvl="1" eaLnBrk="1" hangingPunct="1"/>
            <a:r>
              <a:rPr lang="en-US" dirty="0"/>
              <a:t>Morning newspaper</a:t>
            </a:r>
          </a:p>
          <a:p>
            <a:pPr lvl="1" eaLnBrk="1" hangingPunct="1"/>
            <a:r>
              <a:rPr lang="en-US" dirty="0"/>
              <a:t>Environmental Impact Report</a:t>
            </a:r>
          </a:p>
          <a:p>
            <a:pPr lvl="1" eaLnBrk="1" hangingPunct="1"/>
            <a:r>
              <a:rPr lang="en-US" dirty="0"/>
              <a:t>Text message on your phone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>
              <a:buFont typeface="Garamond" pitchFamily="18" charset="0"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Informal writing (writing to learn)</a:t>
            </a:r>
            <a:endParaRPr lang="en-US" dirty="0"/>
          </a:p>
        </p:txBody>
      </p:sp>
      <p:pic>
        <p:nvPicPr>
          <p:cNvPr id="4" name="Picture 3" descr="challeng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708" y="2755690"/>
            <a:ext cx="6426244" cy="31639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1" y="1791755"/>
            <a:ext cx="7324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4">
                    <a:lumMod val="10000"/>
                  </a:schemeClr>
                </a:solidFill>
              </a:rPr>
              <a:t>Challenge Statement 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</a:rPr>
              <a:t>–</a:t>
            </a:r>
          </a:p>
          <a:p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</a:rPr>
              <a:t>asks student to take a stance and supply evidence</a:t>
            </a:r>
            <a:endParaRPr lang="en-US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50544" y="799426"/>
            <a:ext cx="7338735" cy="2534597"/>
            <a:chOff x="297443" y="708707"/>
            <a:chExt cx="5626100" cy="1943100"/>
          </a:xfrm>
        </p:grpSpPr>
        <p:graphicFrame>
          <p:nvGraphicFramePr>
            <p:cNvPr id="5" name="Object 3"/>
            <p:cNvGraphicFramePr>
              <a:graphicFrameLocks noChangeAspect="1"/>
            </p:cNvGraphicFramePr>
            <p:nvPr/>
          </p:nvGraphicFramePr>
          <p:xfrm>
            <a:off x="297443" y="708707"/>
            <a:ext cx="5626100" cy="1943100"/>
          </p:xfrm>
          <a:graphic>
            <a:graphicData uri="http://schemas.openxmlformats.org/presentationml/2006/ole">
              <p:oleObj spid="_x0000_s78850" name="Document" r:id="rId3" imgW="5625893" imgH="1943028" progId="Word.Document.12">
                <p:link updateAutomatic="1"/>
              </p:oleObj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3663552" y="708707"/>
              <a:ext cx="1819275" cy="2359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accent4">
                      <a:lumMod val="10000"/>
                    </a:schemeClr>
                  </a:solidFill>
                  <a:latin typeface="Times"/>
                  <a:ea typeface="+mn-ea"/>
                  <a:cs typeface="Times"/>
                </a:rPr>
                <a:t>How can you find out?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292691" y="317526"/>
            <a:ext cx="6850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161616"/>
                </a:solidFill>
              </a:rPr>
              <a:t>Agree/Disagree </a:t>
            </a:r>
            <a:r>
              <a:rPr lang="en-US" sz="2400" dirty="0" smtClean="0">
                <a:solidFill>
                  <a:srgbClr val="161616"/>
                </a:solidFill>
              </a:rPr>
              <a:t>– NOT just a true/false question</a:t>
            </a:r>
            <a:endParaRPr lang="en-US" sz="2400" dirty="0">
              <a:solidFill>
                <a:srgbClr val="161616"/>
              </a:solidFill>
            </a:endParaRPr>
          </a:p>
        </p:txBody>
      </p:sp>
      <p:graphicFrame>
        <p:nvGraphicFramePr>
          <p:cNvPr id="78851" name="Object 2"/>
          <p:cNvGraphicFramePr>
            <a:graphicFrameLocks noChangeAspect="1"/>
          </p:cNvGraphicFramePr>
          <p:nvPr/>
        </p:nvGraphicFramePr>
        <p:xfrm>
          <a:off x="1292691" y="4377326"/>
          <a:ext cx="6679074" cy="1748922"/>
        </p:xfrm>
        <a:graphic>
          <a:graphicData uri="http://schemas.openxmlformats.org/presentationml/2006/ole">
            <p:oleObj spid="_x0000_s78851" name="Document" r:id="rId3" imgW="5625893" imgH="1473146" progId="Word.Document.12">
              <p:link updateAutomatic="1"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50543" y="3855679"/>
            <a:ext cx="7338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161616"/>
                </a:solidFill>
              </a:rPr>
              <a:t>Odd One Out </a:t>
            </a:r>
            <a:r>
              <a:rPr lang="en-US" sz="2400" dirty="0" smtClean="0">
                <a:solidFill>
                  <a:srgbClr val="161616"/>
                </a:solidFill>
              </a:rPr>
              <a:t>– NOT just a multiple choice question</a:t>
            </a:r>
            <a:endParaRPr lang="en-US" sz="2400" dirty="0">
              <a:solidFill>
                <a:srgbClr val="16161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a little math…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help Rosa with her table problem.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8" name="Group 2"/>
          <p:cNvGrpSpPr>
            <a:grpSpLocks/>
          </p:cNvGrpSpPr>
          <p:nvPr/>
        </p:nvGrpSpPr>
        <p:grpSpPr bwMode="auto">
          <a:xfrm>
            <a:off x="2049782" y="1360999"/>
            <a:ext cx="4646128" cy="2200210"/>
            <a:chOff x="3810" y="7500"/>
            <a:chExt cx="4160" cy="1970"/>
          </a:xfrm>
        </p:grpSpPr>
        <p:sp>
          <p:nvSpPr>
            <p:cNvPr id="80899" name="Oval 3"/>
            <p:cNvSpPr>
              <a:spLocks noChangeArrowheads="1"/>
            </p:cNvSpPr>
            <p:nvPr/>
          </p:nvSpPr>
          <p:spPr bwMode="auto">
            <a:xfrm>
              <a:off x="7090" y="9120"/>
              <a:ext cx="340" cy="340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0900" name="Group 4"/>
            <p:cNvGrpSpPr>
              <a:grpSpLocks/>
            </p:cNvGrpSpPr>
            <p:nvPr/>
          </p:nvGrpSpPr>
          <p:grpSpPr bwMode="auto">
            <a:xfrm>
              <a:off x="3920" y="7917"/>
              <a:ext cx="3940" cy="1124"/>
              <a:chOff x="1720" y="5180"/>
              <a:chExt cx="3940" cy="1124"/>
            </a:xfrm>
          </p:grpSpPr>
          <p:sp>
            <p:nvSpPr>
              <p:cNvPr id="80901" name="AutoShape 5"/>
              <p:cNvSpPr>
                <a:spLocks noChangeArrowheads="1"/>
              </p:cNvSpPr>
              <p:nvPr/>
            </p:nvSpPr>
            <p:spPr bwMode="auto">
              <a:xfrm>
                <a:off x="1720" y="5180"/>
                <a:ext cx="1300" cy="1124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02" name="AutoShape 6"/>
              <p:cNvSpPr>
                <a:spLocks noChangeArrowheads="1"/>
              </p:cNvSpPr>
              <p:nvPr/>
            </p:nvSpPr>
            <p:spPr bwMode="auto">
              <a:xfrm flipV="1">
                <a:off x="2360" y="5180"/>
                <a:ext cx="1300" cy="1124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03" name="AutoShape 7"/>
              <p:cNvSpPr>
                <a:spLocks noChangeArrowheads="1"/>
              </p:cNvSpPr>
              <p:nvPr/>
            </p:nvSpPr>
            <p:spPr bwMode="auto">
              <a:xfrm>
                <a:off x="3030" y="5180"/>
                <a:ext cx="1300" cy="1124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04" name="AutoShape 8"/>
              <p:cNvSpPr>
                <a:spLocks noChangeArrowheads="1"/>
              </p:cNvSpPr>
              <p:nvPr/>
            </p:nvSpPr>
            <p:spPr bwMode="auto">
              <a:xfrm flipV="1">
                <a:off x="3700" y="5180"/>
                <a:ext cx="1300" cy="1124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05" name="AutoShape 9"/>
              <p:cNvSpPr>
                <a:spLocks noChangeArrowheads="1"/>
              </p:cNvSpPr>
              <p:nvPr/>
            </p:nvSpPr>
            <p:spPr bwMode="auto">
              <a:xfrm>
                <a:off x="4360" y="5180"/>
                <a:ext cx="1300" cy="1124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0906" name="Oval 10"/>
            <p:cNvSpPr>
              <a:spLocks noChangeArrowheads="1"/>
            </p:cNvSpPr>
            <p:nvPr/>
          </p:nvSpPr>
          <p:spPr bwMode="auto">
            <a:xfrm>
              <a:off x="5070" y="7500"/>
              <a:ext cx="340" cy="340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07" name="Oval 11"/>
            <p:cNvSpPr>
              <a:spLocks noChangeArrowheads="1"/>
            </p:cNvSpPr>
            <p:nvPr/>
          </p:nvSpPr>
          <p:spPr bwMode="auto">
            <a:xfrm>
              <a:off x="6450" y="7500"/>
              <a:ext cx="340" cy="340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08" name="Oval 12"/>
            <p:cNvSpPr>
              <a:spLocks noChangeArrowheads="1"/>
            </p:cNvSpPr>
            <p:nvPr/>
          </p:nvSpPr>
          <p:spPr bwMode="auto">
            <a:xfrm>
              <a:off x="7630" y="8160"/>
              <a:ext cx="340" cy="340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09" name="Oval 13"/>
            <p:cNvSpPr>
              <a:spLocks noChangeArrowheads="1"/>
            </p:cNvSpPr>
            <p:nvPr/>
          </p:nvSpPr>
          <p:spPr bwMode="auto">
            <a:xfrm>
              <a:off x="5770" y="9130"/>
              <a:ext cx="340" cy="340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10" name="Oval 14"/>
            <p:cNvSpPr>
              <a:spLocks noChangeArrowheads="1"/>
            </p:cNvSpPr>
            <p:nvPr/>
          </p:nvSpPr>
          <p:spPr bwMode="auto">
            <a:xfrm>
              <a:off x="4430" y="9130"/>
              <a:ext cx="340" cy="340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11" name="Oval 15"/>
            <p:cNvSpPr>
              <a:spLocks noChangeArrowheads="1"/>
            </p:cNvSpPr>
            <p:nvPr/>
          </p:nvSpPr>
          <p:spPr bwMode="auto">
            <a:xfrm>
              <a:off x="3810" y="8180"/>
              <a:ext cx="340" cy="340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496832" y="3991759"/>
            <a:ext cx="623680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161616"/>
                </a:solidFill>
              </a:rPr>
              <a:t>Rosa needs a way to predict how many seats she will need for any particular number of triangular tables stuck together.</a:t>
            </a:r>
            <a:endParaRPr lang="en-US" sz="2400" dirty="0">
              <a:solidFill>
                <a:srgbClr val="16161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#1: Counting seats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Everybody gets their own problem – you get the number of tables, and you count how many seats it will take.</a:t>
            </a:r>
          </a:p>
          <a:p>
            <a:r>
              <a:rPr lang="en-US" dirty="0" smtClean="0"/>
              <a:t>Pay attention to how you are counting the seats.</a:t>
            </a:r>
          </a:p>
          <a:p>
            <a:r>
              <a:rPr lang="en-US" dirty="0" smtClean="0"/>
              <a:t>Post your Table/Seat slips on the top of your chart paper.</a:t>
            </a:r>
          </a:p>
          <a:p>
            <a:r>
              <a:rPr lang="en-US" dirty="0" smtClean="0"/>
              <a:t>Let’s find out how many different ways of counting people used.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49782" y="1826729"/>
            <a:ext cx="4646128" cy="2200210"/>
            <a:chOff x="3810" y="7500"/>
            <a:chExt cx="4160" cy="1970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auto">
            <a:xfrm>
              <a:off x="7090" y="9120"/>
              <a:ext cx="340" cy="340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3920" y="7917"/>
              <a:ext cx="3940" cy="1124"/>
              <a:chOff x="1720" y="5180"/>
              <a:chExt cx="3940" cy="1124"/>
            </a:xfrm>
          </p:grpSpPr>
          <p:sp>
            <p:nvSpPr>
              <p:cNvPr id="13" name="AutoShape 5"/>
              <p:cNvSpPr>
                <a:spLocks noChangeArrowheads="1"/>
              </p:cNvSpPr>
              <p:nvPr/>
            </p:nvSpPr>
            <p:spPr bwMode="auto">
              <a:xfrm>
                <a:off x="1720" y="5180"/>
                <a:ext cx="1300" cy="1124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AutoShape 6"/>
              <p:cNvSpPr>
                <a:spLocks noChangeArrowheads="1"/>
              </p:cNvSpPr>
              <p:nvPr/>
            </p:nvSpPr>
            <p:spPr bwMode="auto">
              <a:xfrm flipV="1">
                <a:off x="2360" y="5180"/>
                <a:ext cx="1300" cy="1124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AutoShape 7"/>
              <p:cNvSpPr>
                <a:spLocks noChangeArrowheads="1"/>
              </p:cNvSpPr>
              <p:nvPr/>
            </p:nvSpPr>
            <p:spPr bwMode="auto">
              <a:xfrm>
                <a:off x="3030" y="5180"/>
                <a:ext cx="1300" cy="1124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AutoShape 8"/>
              <p:cNvSpPr>
                <a:spLocks noChangeArrowheads="1"/>
              </p:cNvSpPr>
              <p:nvPr/>
            </p:nvSpPr>
            <p:spPr bwMode="auto">
              <a:xfrm flipV="1">
                <a:off x="3700" y="5180"/>
                <a:ext cx="1300" cy="1124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AutoShape 9"/>
              <p:cNvSpPr>
                <a:spLocks noChangeArrowheads="1"/>
              </p:cNvSpPr>
              <p:nvPr/>
            </p:nvSpPr>
            <p:spPr bwMode="auto">
              <a:xfrm>
                <a:off x="4360" y="5180"/>
                <a:ext cx="1300" cy="1124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5070" y="7500"/>
              <a:ext cx="340" cy="340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6450" y="7500"/>
              <a:ext cx="340" cy="340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7630" y="8160"/>
              <a:ext cx="340" cy="340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5770" y="9130"/>
              <a:ext cx="340" cy="340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4430" y="9130"/>
              <a:ext cx="340" cy="340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3810" y="8180"/>
              <a:ext cx="340" cy="340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947999" y="4800942"/>
            <a:ext cx="2887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161616"/>
                </a:solidFill>
              </a:rPr>
              <a:t>How did you count?</a:t>
            </a:r>
            <a:endParaRPr lang="en-US" sz="2400" dirty="0">
              <a:solidFill>
                <a:srgbClr val="16161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 more simply…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1737895"/>
            <a:ext cx="584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Kids figure things out and justify their thinking.</a:t>
            </a:r>
            <a:endParaRPr lang="en-US" sz="3200" b="1" dirty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3320716"/>
            <a:ext cx="584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Kids communicate their thinking confidently and effectively.</a:t>
            </a:r>
            <a:endParaRPr lang="en-US" sz="32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#2: Finding a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see a pattern in the number of seats?  Why do you think that pattern occurs?</a:t>
            </a:r>
            <a:r>
              <a:rPr lang="en-US" dirty="0" smtClean="0"/>
              <a:t> </a:t>
            </a:r>
          </a:p>
          <a:p>
            <a:r>
              <a:rPr lang="en-US" dirty="0" smtClean="0"/>
              <a:t>Structured Think-Pair-Share</a:t>
            </a:r>
          </a:p>
          <a:p>
            <a:r>
              <a:rPr lang="en-US" dirty="0" smtClean="0"/>
              <a:t>Talking Stick – discuss in your group</a:t>
            </a:r>
          </a:p>
          <a:p>
            <a:r>
              <a:rPr lang="en-US" dirty="0" smtClean="0"/>
              <a:t>If you want to revise your thinking, write your new ideas in that box.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your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687400" cy="4525963"/>
          </a:xfrm>
        </p:spPr>
        <p:txBody>
          <a:bodyPr/>
          <a:lstStyle/>
          <a:p>
            <a:r>
              <a:rPr lang="en-US" dirty="0" smtClean="0"/>
              <a:t>Choose 1, 2, or 3 more tables from your group’s envelope.</a:t>
            </a:r>
          </a:p>
          <a:p>
            <a:r>
              <a:rPr lang="en-US" dirty="0" smtClean="0"/>
              <a:t>You will add these tables to your long row, but first…</a:t>
            </a:r>
          </a:p>
          <a:p>
            <a:r>
              <a:rPr lang="en-US" dirty="0" smtClean="0"/>
              <a:t>PREDICT how many seats you new longer row will take.</a:t>
            </a:r>
          </a:p>
          <a:p>
            <a:r>
              <a:rPr lang="en-US" dirty="0" smtClean="0"/>
              <a:t>Now count.  Was your prediction right?</a:t>
            </a:r>
          </a:p>
          <a:p>
            <a:r>
              <a:rPr lang="en-US" dirty="0" smtClean="0"/>
              <a:t>In your group – add your group’s explanation of the pattern to your chart paper.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#3 Writing an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 = the number of tables</a:t>
            </a:r>
          </a:p>
          <a:p>
            <a:r>
              <a:rPr lang="en-US" dirty="0" smtClean="0"/>
              <a:t>S = the number of seats</a:t>
            </a:r>
          </a:p>
          <a:p>
            <a:r>
              <a:rPr lang="en-US" dirty="0" smtClean="0"/>
              <a:t>Write an equation that describes the pattern. Put it on the bottom of the chart paper.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#4: Bigger Tables</a:t>
            </a:r>
            <a:endParaRPr lang="en-US" dirty="0"/>
          </a:p>
        </p:txBody>
      </p:sp>
      <p:grpSp>
        <p:nvGrpSpPr>
          <p:cNvPr id="87042" name="Group 2"/>
          <p:cNvGrpSpPr>
            <a:grpSpLocks/>
          </p:cNvGrpSpPr>
          <p:nvPr/>
        </p:nvGrpSpPr>
        <p:grpSpPr bwMode="auto">
          <a:xfrm>
            <a:off x="889000" y="1771650"/>
            <a:ext cx="2670514" cy="1482994"/>
            <a:chOff x="1728" y="12683"/>
            <a:chExt cx="2372" cy="1317"/>
          </a:xfrm>
        </p:grpSpPr>
        <p:grpSp>
          <p:nvGrpSpPr>
            <p:cNvPr id="87043" name="Group 3"/>
            <p:cNvGrpSpPr>
              <a:grpSpLocks/>
            </p:cNvGrpSpPr>
            <p:nvPr/>
          </p:nvGrpSpPr>
          <p:grpSpPr bwMode="auto">
            <a:xfrm>
              <a:off x="1728" y="12683"/>
              <a:ext cx="2372" cy="677"/>
              <a:chOff x="1720" y="5180"/>
              <a:chExt cx="3940" cy="1124"/>
            </a:xfrm>
          </p:grpSpPr>
          <p:sp>
            <p:nvSpPr>
              <p:cNvPr id="87044" name="AutoShape 4"/>
              <p:cNvSpPr>
                <a:spLocks noChangeArrowheads="1"/>
              </p:cNvSpPr>
              <p:nvPr/>
            </p:nvSpPr>
            <p:spPr bwMode="auto">
              <a:xfrm>
                <a:off x="1720" y="5180"/>
                <a:ext cx="1300" cy="1124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45" name="AutoShape 5"/>
              <p:cNvSpPr>
                <a:spLocks noChangeArrowheads="1"/>
              </p:cNvSpPr>
              <p:nvPr/>
            </p:nvSpPr>
            <p:spPr bwMode="auto">
              <a:xfrm flipV="1">
                <a:off x="2360" y="5180"/>
                <a:ext cx="1300" cy="1124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46" name="AutoShape 6"/>
              <p:cNvSpPr>
                <a:spLocks noChangeArrowheads="1"/>
              </p:cNvSpPr>
              <p:nvPr/>
            </p:nvSpPr>
            <p:spPr bwMode="auto">
              <a:xfrm>
                <a:off x="3030" y="5180"/>
                <a:ext cx="1300" cy="1124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47" name="AutoShape 7"/>
              <p:cNvSpPr>
                <a:spLocks noChangeArrowheads="1"/>
              </p:cNvSpPr>
              <p:nvPr/>
            </p:nvSpPr>
            <p:spPr bwMode="auto">
              <a:xfrm flipV="1">
                <a:off x="3700" y="5180"/>
                <a:ext cx="1300" cy="1124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48" name="AutoShape 8"/>
              <p:cNvSpPr>
                <a:spLocks noChangeArrowheads="1"/>
              </p:cNvSpPr>
              <p:nvPr/>
            </p:nvSpPr>
            <p:spPr bwMode="auto">
              <a:xfrm>
                <a:off x="4360" y="5180"/>
                <a:ext cx="1300" cy="1124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7049" name="Group 9"/>
            <p:cNvGrpSpPr>
              <a:grpSpLocks/>
            </p:cNvGrpSpPr>
            <p:nvPr/>
          </p:nvGrpSpPr>
          <p:grpSpPr bwMode="auto">
            <a:xfrm flipV="1">
              <a:off x="1728" y="13323"/>
              <a:ext cx="2372" cy="677"/>
              <a:chOff x="1720" y="5180"/>
              <a:chExt cx="3940" cy="1124"/>
            </a:xfrm>
          </p:grpSpPr>
          <p:sp>
            <p:nvSpPr>
              <p:cNvPr id="87050" name="AutoShape 10"/>
              <p:cNvSpPr>
                <a:spLocks noChangeArrowheads="1"/>
              </p:cNvSpPr>
              <p:nvPr/>
            </p:nvSpPr>
            <p:spPr bwMode="auto">
              <a:xfrm>
                <a:off x="1720" y="5180"/>
                <a:ext cx="1300" cy="1124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51" name="AutoShape 11"/>
              <p:cNvSpPr>
                <a:spLocks noChangeArrowheads="1"/>
              </p:cNvSpPr>
              <p:nvPr/>
            </p:nvSpPr>
            <p:spPr bwMode="auto">
              <a:xfrm flipV="1">
                <a:off x="2360" y="5180"/>
                <a:ext cx="1300" cy="1124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52" name="AutoShape 12"/>
              <p:cNvSpPr>
                <a:spLocks noChangeArrowheads="1"/>
              </p:cNvSpPr>
              <p:nvPr/>
            </p:nvSpPr>
            <p:spPr bwMode="auto">
              <a:xfrm>
                <a:off x="3030" y="5180"/>
                <a:ext cx="1300" cy="1124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53" name="AutoShape 13"/>
              <p:cNvSpPr>
                <a:spLocks noChangeArrowheads="1"/>
              </p:cNvSpPr>
              <p:nvPr/>
            </p:nvSpPr>
            <p:spPr bwMode="auto">
              <a:xfrm flipV="1">
                <a:off x="3700" y="5180"/>
                <a:ext cx="1300" cy="1124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54" name="AutoShape 14"/>
              <p:cNvSpPr>
                <a:spLocks noChangeArrowheads="1"/>
              </p:cNvSpPr>
              <p:nvPr/>
            </p:nvSpPr>
            <p:spPr bwMode="auto">
              <a:xfrm>
                <a:off x="4360" y="5180"/>
                <a:ext cx="1300" cy="1124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7055" name="Group 15"/>
          <p:cNvGrpSpPr>
            <a:grpSpLocks/>
          </p:cNvGrpSpPr>
          <p:nvPr/>
        </p:nvGrpSpPr>
        <p:grpSpPr bwMode="auto">
          <a:xfrm>
            <a:off x="898524" y="4033838"/>
            <a:ext cx="2784869" cy="1602253"/>
            <a:chOff x="1464" y="7304"/>
            <a:chExt cx="2372" cy="1365"/>
          </a:xfrm>
        </p:grpSpPr>
        <p:grpSp>
          <p:nvGrpSpPr>
            <p:cNvPr id="87056" name="Group 16"/>
            <p:cNvGrpSpPr>
              <a:grpSpLocks/>
            </p:cNvGrpSpPr>
            <p:nvPr/>
          </p:nvGrpSpPr>
          <p:grpSpPr bwMode="auto">
            <a:xfrm>
              <a:off x="1464" y="7992"/>
              <a:ext cx="2372" cy="677"/>
              <a:chOff x="1720" y="5180"/>
              <a:chExt cx="3940" cy="1124"/>
            </a:xfrm>
          </p:grpSpPr>
          <p:sp>
            <p:nvSpPr>
              <p:cNvPr id="87057" name="AutoShape 17"/>
              <p:cNvSpPr>
                <a:spLocks noChangeArrowheads="1"/>
              </p:cNvSpPr>
              <p:nvPr/>
            </p:nvSpPr>
            <p:spPr bwMode="auto">
              <a:xfrm>
                <a:off x="1720" y="5180"/>
                <a:ext cx="1300" cy="1124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58" name="AutoShape 18"/>
              <p:cNvSpPr>
                <a:spLocks noChangeArrowheads="1"/>
              </p:cNvSpPr>
              <p:nvPr/>
            </p:nvSpPr>
            <p:spPr bwMode="auto">
              <a:xfrm flipV="1">
                <a:off x="2360" y="5180"/>
                <a:ext cx="1300" cy="1124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59" name="AutoShape 19"/>
              <p:cNvSpPr>
                <a:spLocks noChangeArrowheads="1"/>
              </p:cNvSpPr>
              <p:nvPr/>
            </p:nvSpPr>
            <p:spPr bwMode="auto">
              <a:xfrm>
                <a:off x="3030" y="5180"/>
                <a:ext cx="1300" cy="1124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60" name="AutoShape 20"/>
              <p:cNvSpPr>
                <a:spLocks noChangeArrowheads="1"/>
              </p:cNvSpPr>
              <p:nvPr/>
            </p:nvSpPr>
            <p:spPr bwMode="auto">
              <a:xfrm flipV="1">
                <a:off x="3700" y="5180"/>
                <a:ext cx="1300" cy="1124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61" name="AutoShape 21"/>
              <p:cNvSpPr>
                <a:spLocks noChangeArrowheads="1"/>
              </p:cNvSpPr>
              <p:nvPr/>
            </p:nvSpPr>
            <p:spPr bwMode="auto">
              <a:xfrm>
                <a:off x="4360" y="5180"/>
                <a:ext cx="1300" cy="1124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7062" name="Group 22"/>
            <p:cNvGrpSpPr>
              <a:grpSpLocks/>
            </p:cNvGrpSpPr>
            <p:nvPr/>
          </p:nvGrpSpPr>
          <p:grpSpPr bwMode="auto">
            <a:xfrm flipV="1">
              <a:off x="1464" y="7304"/>
              <a:ext cx="2372" cy="677"/>
              <a:chOff x="1720" y="5180"/>
              <a:chExt cx="3940" cy="1124"/>
            </a:xfrm>
          </p:grpSpPr>
          <p:sp>
            <p:nvSpPr>
              <p:cNvPr id="87063" name="AutoShape 23"/>
              <p:cNvSpPr>
                <a:spLocks noChangeArrowheads="1"/>
              </p:cNvSpPr>
              <p:nvPr/>
            </p:nvSpPr>
            <p:spPr bwMode="auto">
              <a:xfrm>
                <a:off x="1720" y="5180"/>
                <a:ext cx="1300" cy="1124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64" name="AutoShape 24"/>
              <p:cNvSpPr>
                <a:spLocks noChangeArrowheads="1"/>
              </p:cNvSpPr>
              <p:nvPr/>
            </p:nvSpPr>
            <p:spPr bwMode="auto">
              <a:xfrm flipV="1">
                <a:off x="2360" y="5180"/>
                <a:ext cx="1300" cy="1124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65" name="AutoShape 25"/>
              <p:cNvSpPr>
                <a:spLocks noChangeArrowheads="1"/>
              </p:cNvSpPr>
              <p:nvPr/>
            </p:nvSpPr>
            <p:spPr bwMode="auto">
              <a:xfrm>
                <a:off x="3030" y="5180"/>
                <a:ext cx="1300" cy="1124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66" name="AutoShape 26"/>
              <p:cNvSpPr>
                <a:spLocks noChangeArrowheads="1"/>
              </p:cNvSpPr>
              <p:nvPr/>
            </p:nvSpPr>
            <p:spPr bwMode="auto">
              <a:xfrm flipV="1">
                <a:off x="3700" y="5180"/>
                <a:ext cx="1300" cy="1124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67" name="AutoShape 27"/>
              <p:cNvSpPr>
                <a:spLocks noChangeArrowheads="1"/>
              </p:cNvSpPr>
              <p:nvPr/>
            </p:nvSpPr>
            <p:spPr bwMode="auto">
              <a:xfrm>
                <a:off x="4360" y="5180"/>
                <a:ext cx="1300" cy="1124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0" name="TextBox 29"/>
          <p:cNvSpPr txBox="1"/>
          <p:nvPr/>
        </p:nvSpPr>
        <p:spPr>
          <a:xfrm>
            <a:off x="3708062" y="1771650"/>
            <a:ext cx="495542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161616"/>
                </a:solidFill>
              </a:rPr>
              <a:t>Can you predict how many seats will fit on a wider table shaped like this as you make it longer?</a:t>
            </a:r>
            <a:endParaRPr lang="en-US" sz="2400" dirty="0">
              <a:solidFill>
                <a:srgbClr val="161616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55477" y="3492789"/>
            <a:ext cx="5225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161616"/>
                </a:solidFill>
              </a:rPr>
              <a:t>Write an equation for your prediction.</a:t>
            </a:r>
            <a:endParaRPr lang="en-US" sz="2400" dirty="0">
              <a:solidFill>
                <a:srgbClr val="161616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95667" y="4331965"/>
            <a:ext cx="4467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161616"/>
                </a:solidFill>
              </a:rPr>
              <a:t>Does it make a difference if you put the tables this way?</a:t>
            </a:r>
            <a:endParaRPr lang="en-US" sz="2400" dirty="0">
              <a:solidFill>
                <a:srgbClr val="16161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 Rosa communicate with her employees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Now that Rosa has a way to predict how many seats to use with any number of tables, she needs a way to communicate this to her employees.  She would like them to know the reasoning as well, so they are more likely to use the rule.</a:t>
            </a:r>
          </a:p>
          <a:p>
            <a:pPr marL="0" indent="0" algn="ctr">
              <a:buNone/>
            </a:pPr>
            <a:r>
              <a:rPr lang="en-US" dirty="0" smtClean="0"/>
              <a:t>Make a sign for Rosa’s storage room that tells employees how many seats to use, and explains why it will work.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deconstruct one last time.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standards of mathematical practice did we address?</a:t>
            </a:r>
          </a:p>
          <a:p>
            <a:r>
              <a:rPr lang="en-US" dirty="0" smtClean="0"/>
              <a:t>What ELA standards did we address?</a:t>
            </a:r>
          </a:p>
          <a:p>
            <a:r>
              <a:rPr lang="en-US" dirty="0" smtClean="0"/>
              <a:t>What tools did we use to manage student talk?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Where can I find all the materials from this workshop?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52271" y="1447800"/>
            <a:ext cx="6548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</a:rPr>
              <a:t>http://</a:t>
            </a:r>
            <a:r>
              <a:rPr lang="en-US" sz="2400" dirty="0" err="1" smtClean="0">
                <a:solidFill>
                  <a:schemeClr val="accent4">
                    <a:lumMod val="10000"/>
                  </a:schemeClr>
                </a:solidFill>
              </a:rPr>
              <a:t>www.csus.edu/indiv/k/kusnickj/index.html</a:t>
            </a:r>
            <a:endParaRPr lang="en-US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6208" y="1909465"/>
            <a:ext cx="8339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</a:rPr>
              <a:t>Look for the link to Holy Trinity Standards training -But not until Monday!</a:t>
            </a:r>
          </a:p>
        </p:txBody>
      </p:sp>
      <p:pic>
        <p:nvPicPr>
          <p:cNvPr id="6" name="Picture 5" descr="HT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49640"/>
            <a:ext cx="9144000" cy="48002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93379" y="2309575"/>
            <a:ext cx="57265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</a:rPr>
              <a:t>For Science in the River City workshops:</a:t>
            </a:r>
          </a:p>
          <a:p>
            <a:pPr algn="ctr"/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</a:rPr>
              <a:t>http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</a:rPr>
              <a:t>://</a:t>
            </a:r>
            <a:r>
              <a:rPr lang="en-US" sz="2400" dirty="0" err="1" smtClean="0">
                <a:solidFill>
                  <a:schemeClr val="accent4">
                    <a:lumMod val="10000"/>
                  </a:schemeClr>
                </a:solidFill>
              </a:rPr>
              <a:t>www.csus.edu</a:t>
            </a:r>
            <a:r>
              <a:rPr lang="en-US" sz="2400" dirty="0" err="1" smtClean="0">
                <a:solidFill>
                  <a:schemeClr val="accent4">
                    <a:lumMod val="10000"/>
                  </a:schemeClr>
                </a:solidFill>
              </a:rPr>
              <a:t>/mase</a:t>
            </a:r>
            <a:endParaRPr lang="en-US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_pdfsam_PracticesVennDiagram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_pdfsam_PracticesVennDiagram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Experience what instruction based around sense-making feel like.</a:t>
            </a:r>
          </a:p>
          <a:p>
            <a:r>
              <a:rPr lang="en-US" dirty="0" smtClean="0"/>
              <a:t>See some tools for stimulating student thinking and writing</a:t>
            </a:r>
          </a:p>
          <a:p>
            <a:r>
              <a:rPr lang="en-US" dirty="0" smtClean="0"/>
              <a:t>Use some tools for managing student talk</a:t>
            </a:r>
          </a:p>
          <a:p>
            <a:r>
              <a:rPr lang="en-US" dirty="0" smtClean="0"/>
              <a:t>So most of our session will be doing some exemplary lessons, and then debriefing them.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bit about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traditional classrooms, teachers talk and students listen.</a:t>
            </a:r>
          </a:p>
          <a:p>
            <a:r>
              <a:rPr lang="en-US" dirty="0" smtClean="0"/>
              <a:t>Lots of evidence now tells us that’s not the most effective path to student learning</a:t>
            </a:r>
          </a:p>
          <a:p>
            <a:r>
              <a:rPr lang="en-US" dirty="0" smtClean="0"/>
              <a:t>In the new standards world, teachers need to talk differently, and need to be skilled in managing productive student talk.</a:t>
            </a:r>
          </a:p>
          <a:p>
            <a:r>
              <a:rPr lang="en-US" dirty="0" smtClean="0"/>
              <a:t>So pay attention to how I’m talking and how I’m managing how you are talking.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ap">
  <a:themeElements>
    <a:clrScheme name="Office Theme 1">
      <a:dk1>
        <a:srgbClr val="003366"/>
      </a:dk1>
      <a:lt1>
        <a:srgbClr val="FFFFFF"/>
      </a:lt1>
      <a:dk2>
        <a:srgbClr val="008080"/>
      </a:dk2>
      <a:lt2>
        <a:srgbClr val="FFCC66"/>
      </a:lt2>
      <a:accent1>
        <a:srgbClr val="3366CC"/>
      </a:accent1>
      <a:accent2>
        <a:srgbClr val="0099CC"/>
      </a:accent2>
      <a:accent3>
        <a:srgbClr val="AAC0C0"/>
      </a:accent3>
      <a:accent4>
        <a:srgbClr val="DADADA"/>
      </a:accent4>
      <a:accent5>
        <a:srgbClr val="ADB8E2"/>
      </a:accent5>
      <a:accent6>
        <a:srgbClr val="008AB9"/>
      </a:accent6>
      <a:hlink>
        <a:srgbClr val="999933"/>
      </a:hlink>
      <a:folHlink>
        <a:srgbClr val="009900"/>
      </a:folHlink>
    </a:clrScheme>
    <a:fontScheme name="Office Them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3" charset="0"/>
          </a:defRPr>
        </a:defPPr>
      </a:lstStyle>
    </a:lnDef>
  </a:objectDefaults>
  <a:extraClrSchemeLst>
    <a:extraClrScheme>
      <a:clrScheme name="Office Theme 1">
        <a:dk1>
          <a:srgbClr val="003366"/>
        </a:dk1>
        <a:lt1>
          <a:srgbClr val="FFFFFF"/>
        </a:lt1>
        <a:dk2>
          <a:srgbClr val="008080"/>
        </a:dk2>
        <a:lt2>
          <a:srgbClr val="FFCC66"/>
        </a:lt2>
        <a:accent1>
          <a:srgbClr val="3366CC"/>
        </a:accent1>
        <a:accent2>
          <a:srgbClr val="0099CC"/>
        </a:accent2>
        <a:accent3>
          <a:srgbClr val="AAC0C0"/>
        </a:accent3>
        <a:accent4>
          <a:srgbClr val="DADADA"/>
        </a:accent4>
        <a:accent5>
          <a:srgbClr val="ADB8E2"/>
        </a:accent5>
        <a:accent6>
          <a:srgbClr val="008AB9"/>
        </a:accent6>
        <a:hlink>
          <a:srgbClr val="99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4D4D4D"/>
        </a:dk1>
        <a:lt1>
          <a:srgbClr val="D6EFD0"/>
        </a:lt1>
        <a:dk2>
          <a:srgbClr val="336699"/>
        </a:dk2>
        <a:lt2>
          <a:srgbClr val="65B5D1"/>
        </a:lt2>
        <a:accent1>
          <a:srgbClr val="9BB9C3"/>
        </a:accent1>
        <a:accent2>
          <a:srgbClr val="99CCFF"/>
        </a:accent2>
        <a:accent3>
          <a:srgbClr val="E8F6E4"/>
        </a:accent3>
        <a:accent4>
          <a:srgbClr val="404040"/>
        </a:accent4>
        <a:accent5>
          <a:srgbClr val="CBD9DE"/>
        </a:accent5>
        <a:accent6>
          <a:srgbClr val="8AB9E7"/>
        </a:accent6>
        <a:hlink>
          <a:srgbClr val="009999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3300"/>
        </a:dk1>
        <a:lt1>
          <a:srgbClr val="FFFFFF"/>
        </a:lt1>
        <a:dk2>
          <a:srgbClr val="336600"/>
        </a:dk2>
        <a:lt2>
          <a:srgbClr val="FFCC66"/>
        </a:lt2>
        <a:accent1>
          <a:srgbClr val="996633"/>
        </a:accent1>
        <a:accent2>
          <a:srgbClr val="0099CC"/>
        </a:accent2>
        <a:accent3>
          <a:srgbClr val="ADB8AA"/>
        </a:accent3>
        <a:accent4>
          <a:srgbClr val="DADADA"/>
        </a:accent4>
        <a:accent5>
          <a:srgbClr val="CAB8AD"/>
        </a:accent5>
        <a:accent6>
          <a:srgbClr val="008AB9"/>
        </a:accent6>
        <a:hlink>
          <a:srgbClr val="FF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100000"/>
        </a:dk1>
        <a:lt1>
          <a:srgbClr val="FFFFFF"/>
        </a:lt1>
        <a:dk2>
          <a:srgbClr val="800000"/>
        </a:dk2>
        <a:lt2>
          <a:srgbClr val="FFCC66"/>
        </a:lt2>
        <a:accent1>
          <a:srgbClr val="003366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AAADB8"/>
        </a:accent5>
        <a:accent6>
          <a:srgbClr val="8A5C2D"/>
        </a:accent6>
        <a:hlink>
          <a:srgbClr val="336699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666633"/>
        </a:dk1>
        <a:lt1>
          <a:srgbClr val="FFFFFF"/>
        </a:lt1>
        <a:dk2>
          <a:srgbClr val="CC9900"/>
        </a:dk2>
        <a:lt2>
          <a:srgbClr val="DDDDDD"/>
        </a:lt2>
        <a:accent1>
          <a:srgbClr val="CC6600"/>
        </a:accent1>
        <a:accent2>
          <a:srgbClr val="996633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8A5C2D"/>
        </a:accent6>
        <a:hlink>
          <a:srgbClr val="6633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Map.pot</Template>
  <TotalTime>1376</TotalTime>
  <Words>2594</Words>
  <Application>Microsoft Macintosh PowerPoint</Application>
  <PresentationFormat>On-screen Show (4:3)</PresentationFormat>
  <Paragraphs>311</Paragraphs>
  <Slides>56</Slides>
  <Notes>15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59" baseType="lpstr">
      <vt:lpstr>Map</vt:lpstr>
      <vt:lpstr>???</vt:lpstr>
      <vt:lpstr>???</vt:lpstr>
      <vt:lpstr>Navigating the New Standards</vt:lpstr>
      <vt:lpstr>Where can I find all the materials from this workshop?</vt:lpstr>
      <vt:lpstr>Lots of new standards</vt:lpstr>
      <vt:lpstr>Intersections</vt:lpstr>
      <vt:lpstr>Or more simply…</vt:lpstr>
      <vt:lpstr>Slide 6</vt:lpstr>
      <vt:lpstr>Slide 7</vt:lpstr>
      <vt:lpstr>Today’s goals</vt:lpstr>
      <vt:lpstr>A bit about talk</vt:lpstr>
      <vt:lpstr>Now let’s do some sense-making in science</vt:lpstr>
      <vt:lpstr>What’s our goal here?</vt:lpstr>
      <vt:lpstr>Rules of Engagement</vt:lpstr>
      <vt:lpstr>Let’s try it.</vt:lpstr>
      <vt:lpstr>Time to process</vt:lpstr>
      <vt:lpstr>Preassessment: Agree/Disagree</vt:lpstr>
      <vt:lpstr>Paraphrase Passport</vt:lpstr>
      <vt:lpstr>Reactions to paraphrasing? Reactions to A&amp;D?</vt:lpstr>
      <vt:lpstr>Now let’s investigate</vt:lpstr>
      <vt:lpstr>Ready to explore!</vt:lpstr>
      <vt:lpstr>Remember…</vt:lpstr>
      <vt:lpstr>What rules did we find?</vt:lpstr>
      <vt:lpstr>Now you get to ask the question</vt:lpstr>
      <vt:lpstr>Ask a question that will help us solve this problem</vt:lpstr>
      <vt:lpstr>As you experiment…</vt:lpstr>
      <vt:lpstr>What can we add to our rules now?</vt:lpstr>
      <vt:lpstr>Now let’s do some reading</vt:lpstr>
      <vt:lpstr>Now let’s process the reading</vt:lpstr>
      <vt:lpstr>Did you already make each kind of circuit?</vt:lpstr>
      <vt:lpstr>Now we’re ready to school Doogie and Kyle</vt:lpstr>
      <vt:lpstr>Now let’s deconstruct the lesson</vt:lpstr>
      <vt:lpstr>Deconstructing the Lesson</vt:lpstr>
      <vt:lpstr>Now let’s think about this lesson, NGSS &amp; CCSS</vt:lpstr>
      <vt:lpstr>Finally let’s think about the teacher talk in this lesson</vt:lpstr>
      <vt:lpstr>Traditional teacher talk</vt:lpstr>
      <vt:lpstr>What was the teacher talk like during Batteries and Bulbs?</vt:lpstr>
      <vt:lpstr>Next Up – Social Studies lesson</vt:lpstr>
      <vt:lpstr>A conversation</vt:lpstr>
      <vt:lpstr>Give One, Get One</vt:lpstr>
      <vt:lpstr>Now let’s read</vt:lpstr>
      <vt:lpstr>Now the text-dependent questions</vt:lpstr>
      <vt:lpstr>Writing Piece</vt:lpstr>
      <vt:lpstr>Deconstruct!</vt:lpstr>
      <vt:lpstr>Structuring formal writing: Communication Triangle</vt:lpstr>
      <vt:lpstr>Informal writing (writing to learn)</vt:lpstr>
      <vt:lpstr>Slide 45</vt:lpstr>
      <vt:lpstr>Now a little math…</vt:lpstr>
      <vt:lpstr>Slide 47</vt:lpstr>
      <vt:lpstr>Task #1: Counting seats</vt:lpstr>
      <vt:lpstr>Slide 49</vt:lpstr>
      <vt:lpstr>Task #2: Finding a pattern</vt:lpstr>
      <vt:lpstr>Testing your pattern</vt:lpstr>
      <vt:lpstr>Task #3 Writing an Equation</vt:lpstr>
      <vt:lpstr>Task #4: Bigger Tables</vt:lpstr>
      <vt:lpstr>Help Rosa communicate with her employees</vt:lpstr>
      <vt:lpstr>Let’s deconstruct one last time.</vt:lpstr>
      <vt:lpstr>Where can I find all the materials from this workshop?</vt:lpstr>
    </vt:vector>
  </TitlesOfParts>
  <Company>CSUS Geology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Navigating the New Standards</dc:title>
  <dc:creator>Judi Kusnick</dc:creator>
  <cp:lastModifiedBy>Judi Kusnick</cp:lastModifiedBy>
  <cp:revision>28</cp:revision>
  <dcterms:created xsi:type="dcterms:W3CDTF">2015-02-12T22:11:38Z</dcterms:created>
  <dcterms:modified xsi:type="dcterms:W3CDTF">2015-02-13T18:04:17Z</dcterms:modified>
</cp:coreProperties>
</file>