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80" r:id="rId3"/>
    <p:sldId id="279" r:id="rId4"/>
    <p:sldId id="275" r:id="rId5"/>
    <p:sldId id="257" r:id="rId6"/>
    <p:sldId id="258" r:id="rId7"/>
    <p:sldId id="259" r:id="rId8"/>
    <p:sldId id="267" r:id="rId9"/>
    <p:sldId id="261" r:id="rId10"/>
    <p:sldId id="262" r:id="rId11"/>
    <p:sldId id="263" r:id="rId12"/>
    <p:sldId id="264" r:id="rId13"/>
    <p:sldId id="276" r:id="rId14"/>
    <p:sldId id="277" r:id="rId15"/>
    <p:sldId id="265" r:id="rId16"/>
    <p:sldId id="266" r:id="rId17"/>
    <p:sldId id="268" r:id="rId18"/>
    <p:sldId id="274" r:id="rId19"/>
    <p:sldId id="281" r:id="rId20"/>
    <p:sldId id="278" r:id="rId21"/>
    <p:sldId id="273"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8" d="100"/>
          <a:sy n="88" d="100"/>
        </p:scale>
        <p:origin x="-106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F8CFA630-13BB-46C4-BD44-B2C5F9B66074}" type="datetimeFigureOut">
              <a:rPr lang="en-US" smtClean="0"/>
              <a:pPr/>
              <a:t>12/4/2013</a:t>
            </a:fld>
            <a:endParaRPr lang="en-US" dirty="0">
              <a:solidFill>
                <a:srgbClr val="FFFFFF"/>
              </a:solidFill>
            </a:endParaRPr>
          </a:p>
        </p:txBody>
      </p:sp>
      <p:sp>
        <p:nvSpPr>
          <p:cNvPr id="17" name="Footer Placeholder 16"/>
          <p:cNvSpPr>
            <a:spLocks noGrp="1"/>
          </p:cNvSpPr>
          <p:nvPr>
            <p:ph type="ftr" sz="quarter" idx="11"/>
          </p:nvPr>
        </p:nvSpPr>
        <p:spPr/>
        <p:txBody>
          <a:bodyPr/>
          <a:lstStyle/>
          <a:p>
            <a:endParaRPr kumimoji="0" lang="en-US" dirty="0">
              <a:solidFill>
                <a:srgbClr val="FFFFFF"/>
              </a:solidFill>
            </a:endParaRPr>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BC5217A8-0E06-4059-AC45-433E2E67A85D}" type="slidenum">
              <a:rPr kumimoji="0" lang="en-US" smtClean="0"/>
              <a:pPr/>
              <a:t>‹#›</a:t>
            </a:fld>
            <a:endParaRPr kumimoji="0" lang="en-US" dirty="0">
              <a:solidFill>
                <a:srgbClr val="FFFFFF"/>
              </a:solidFill>
            </a:endParaRPr>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8CFA630-13BB-46C4-BD44-B2C5F9B66074}" type="datetimeFigureOut">
              <a:rPr lang="en-US" smtClean="0"/>
              <a:pPr/>
              <a:t>12/4/2013</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BC5217A8-0E06-4059-AC45-433E2E67A85D}" type="slidenum">
              <a:rPr kumimoji="0" lang="en-US" smtClean="0"/>
              <a:pPr/>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8CFA630-13BB-46C4-BD44-B2C5F9B66074}" type="datetimeFigureOut">
              <a:rPr lang="en-US" smtClean="0"/>
              <a:pPr/>
              <a:t>12/4/2013</a:t>
            </a:fld>
            <a:endParaRPr lang="en-US" dirty="0"/>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BC5217A8-0E06-4059-AC45-433E2E67A85D}" type="slidenum">
              <a:rPr kumimoji="0" lang="en-US" smtClean="0"/>
              <a:pPr/>
              <a:t>‹#›</a:t>
            </a:fld>
            <a:endParaRPr kumimoji="0" lang="en-US" dirty="0">
              <a:solidFill>
                <a:schemeClr val="tx2"/>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F8CFA630-13BB-46C4-BD44-B2C5F9B66074}" type="datetimeFigureOut">
              <a:rPr lang="en-US" smtClean="0"/>
              <a:pPr/>
              <a:t>12/4/2013</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BC5217A8-0E06-4059-AC45-433E2E67A85D}" type="slidenum">
              <a:rPr kumimoji="0" lang="en-US" smtClean="0"/>
              <a:pPr/>
              <a:t>‹#›</a:t>
            </a:fld>
            <a:endParaRPr kumimoji="0"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8CFA630-13BB-46C4-BD44-B2C5F9B66074}" type="datetimeFigureOut">
              <a:rPr lang="en-US" smtClean="0"/>
              <a:pPr/>
              <a:t>12/4/2013</a:t>
            </a:fld>
            <a:endParaRPr lang="en-US">
              <a:solidFill>
                <a:schemeClr val="tx2"/>
              </a:solidFill>
            </a:endParaRPr>
          </a:p>
        </p:txBody>
      </p:sp>
      <p:sp>
        <p:nvSpPr>
          <p:cNvPr id="5" name="Footer Placeholder 4"/>
          <p:cNvSpPr>
            <a:spLocks noGrp="1"/>
          </p:cNvSpPr>
          <p:nvPr>
            <p:ph type="ftr" sz="quarter" idx="11"/>
          </p:nvPr>
        </p:nvSpPr>
        <p:spPr>
          <a:xfrm>
            <a:off x="800100" y="6172200"/>
            <a:ext cx="4000500" cy="457200"/>
          </a:xfrm>
        </p:spPr>
        <p:txBody>
          <a:bodyPr/>
          <a:lstStyle/>
          <a:p>
            <a:endParaRPr kumimoji="0" lang="en-US" dirty="0">
              <a:solidFill>
                <a:schemeClr val="tx2"/>
              </a:solidFill>
            </a:endParaRPr>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BC5217A8-0E06-4059-AC45-433E2E67A85D}" type="slidenum">
              <a:rPr kumimoji="0" lang="en-US" smtClean="0"/>
              <a:pPr/>
              <a:t>‹#›</a:t>
            </a:fld>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F8CFA630-13BB-46C4-BD44-B2C5F9B66074}" type="datetimeFigureOut">
              <a:rPr lang="en-US" smtClean="0"/>
              <a:pPr/>
              <a:t>12/4/2013</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BC5217A8-0E06-4059-AC45-433E2E67A85D}" type="slidenum">
              <a:rPr kumimoji="0" lang="en-US" smtClean="0"/>
              <a:pPr/>
              <a:t>‹#›</a:t>
            </a:fld>
            <a:endParaRPr kumimoji="0"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F8CFA630-13BB-46C4-BD44-B2C5F9B66074}" type="datetimeFigureOut">
              <a:rPr lang="en-US" smtClean="0"/>
              <a:pPr/>
              <a:t>12/4/2013</a:t>
            </a:fld>
            <a:endParaRPr lang="en-US"/>
          </a:p>
        </p:txBody>
      </p:sp>
      <p:sp>
        <p:nvSpPr>
          <p:cNvPr id="8" name="Footer Placeholder 7"/>
          <p:cNvSpPr>
            <a:spLocks noGrp="1"/>
          </p:cNvSpPr>
          <p:nvPr>
            <p:ph type="ftr" sz="quarter" idx="11"/>
          </p:nvPr>
        </p:nvSpPr>
        <p:spPr/>
        <p:txBody>
          <a:bodyPr/>
          <a:lstStyle/>
          <a:p>
            <a:endParaRPr kumimoji="0" lang="en-US"/>
          </a:p>
        </p:txBody>
      </p:sp>
      <p:sp>
        <p:nvSpPr>
          <p:cNvPr id="9" name="Slide Number Placeholder 8"/>
          <p:cNvSpPr>
            <a:spLocks noGrp="1"/>
          </p:cNvSpPr>
          <p:nvPr>
            <p:ph type="sldNum" sz="quarter" idx="12"/>
          </p:nvPr>
        </p:nvSpPr>
        <p:spPr/>
        <p:txBody>
          <a:bodyPr/>
          <a:lstStyle/>
          <a:p>
            <a:fld id="{BC5217A8-0E06-4059-AC45-433E2E67A85D}" type="slidenum">
              <a:rPr kumimoji="0" lang="en-US" smtClean="0"/>
              <a:pPr/>
              <a:t>‹#›</a:t>
            </a:fld>
            <a:endParaRPr kumimoji="0"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8CFA630-13BB-46C4-BD44-B2C5F9B66074}" type="datetimeFigureOut">
              <a:rPr lang="en-US" smtClean="0"/>
              <a:pPr/>
              <a:t>12/4/2013</a:t>
            </a:fld>
            <a:endParaRPr lang="en-US"/>
          </a:p>
        </p:txBody>
      </p:sp>
      <p:sp>
        <p:nvSpPr>
          <p:cNvPr id="4" name="Footer Placeholder 3"/>
          <p:cNvSpPr>
            <a:spLocks noGrp="1"/>
          </p:cNvSpPr>
          <p:nvPr>
            <p:ph type="ftr" sz="quarter" idx="11"/>
          </p:nvPr>
        </p:nvSpPr>
        <p:spPr/>
        <p:txBody>
          <a:bodyPr/>
          <a:lstStyle/>
          <a:p>
            <a:endParaRPr kumimoji="0" lang="en-US"/>
          </a:p>
        </p:txBody>
      </p:sp>
      <p:sp>
        <p:nvSpPr>
          <p:cNvPr id="5" name="Slide Number Placeholder 4"/>
          <p:cNvSpPr>
            <a:spLocks noGrp="1"/>
          </p:cNvSpPr>
          <p:nvPr>
            <p:ph type="sldNum" sz="quarter" idx="12"/>
          </p:nvPr>
        </p:nvSpPr>
        <p:spPr/>
        <p:txBody>
          <a:bodyPr/>
          <a:lstStyle/>
          <a:p>
            <a:fld id="{BC5217A8-0E06-4059-AC45-433E2E67A85D}" type="slidenum">
              <a:rPr kumimoji="0" lang="en-US" smtClean="0"/>
              <a:pPr/>
              <a:t>‹#›</a:t>
            </a:fld>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CFA630-13BB-46C4-BD44-B2C5F9B66074}" type="datetimeFigureOut">
              <a:rPr lang="en-US" smtClean="0"/>
              <a:pPr/>
              <a:t>12/4/2013</a:t>
            </a:fld>
            <a:endParaRPr lang="en-US" dirty="0">
              <a:solidFill>
                <a:schemeClr val="tx2"/>
              </a:solidFill>
            </a:endParaRPr>
          </a:p>
        </p:txBody>
      </p:sp>
      <p:sp>
        <p:nvSpPr>
          <p:cNvPr id="3" name="Footer Placeholder 2"/>
          <p:cNvSpPr>
            <a:spLocks noGrp="1"/>
          </p:cNvSpPr>
          <p:nvPr>
            <p:ph type="ftr" sz="quarter" idx="11"/>
          </p:nvPr>
        </p:nvSpPr>
        <p:spPr/>
        <p:txBody>
          <a:bodyPr/>
          <a:lstStyle/>
          <a:p>
            <a:endParaRPr kumimoji="0" lang="en-US" dirty="0">
              <a:solidFill>
                <a:schemeClr val="tx2"/>
              </a:solidFill>
            </a:endParaRPr>
          </a:p>
        </p:txBody>
      </p:sp>
      <p:sp>
        <p:nvSpPr>
          <p:cNvPr id="4" name="Slide Number Placeholder 3"/>
          <p:cNvSpPr>
            <a:spLocks noGrp="1"/>
          </p:cNvSpPr>
          <p:nvPr>
            <p:ph type="sldNum" sz="quarter" idx="12"/>
          </p:nvPr>
        </p:nvSpPr>
        <p:spPr/>
        <p:txBody>
          <a:bodyPr/>
          <a:lstStyle/>
          <a:p>
            <a:fld id="{BC5217A8-0E06-4059-AC45-433E2E67A85D}" type="slidenum">
              <a:rPr kumimoji="0" lang="en-US" smtClean="0"/>
              <a:pPr/>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8CFA630-13BB-46C4-BD44-B2C5F9B66074}" type="datetimeFigureOut">
              <a:rPr lang="en-US" smtClean="0"/>
              <a:pPr/>
              <a:t>12/4/2013</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BC5217A8-0E06-4059-AC45-433E2E67A85D}" type="slidenum">
              <a:rPr kumimoji="0" lang="en-US" smtClean="0"/>
              <a:pPr/>
              <a:t>‹#›</a:t>
            </a:fld>
            <a:endParaRPr kumimoji="0"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8CFA630-13BB-46C4-BD44-B2C5F9B66074}" type="datetimeFigureOut">
              <a:rPr lang="en-US" smtClean="0"/>
              <a:pPr/>
              <a:t>12/4/2013</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kumimoji="0" lang="en-US"/>
          </a:p>
        </p:txBody>
      </p:sp>
      <p:sp>
        <p:nvSpPr>
          <p:cNvPr id="7" name="Slide Number Placeholder 6"/>
          <p:cNvSpPr>
            <a:spLocks noGrp="1"/>
          </p:cNvSpPr>
          <p:nvPr>
            <p:ph type="sldNum" sz="quarter" idx="12"/>
          </p:nvPr>
        </p:nvSpPr>
        <p:spPr>
          <a:xfrm>
            <a:off x="146304" y="6208776"/>
            <a:ext cx="457200" cy="457200"/>
          </a:xfrm>
        </p:spPr>
        <p:txBody>
          <a:bodyPr/>
          <a:lstStyle/>
          <a:p>
            <a:fld id="{BC5217A8-0E06-4059-AC45-433E2E67A85D}" type="slidenum">
              <a:rPr kumimoji="0" lang="en-US" smtClean="0"/>
              <a:pPr/>
              <a:t>‹#›</a:t>
            </a:fld>
            <a:endParaRPr kumimoji="0"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F8CFA630-13BB-46C4-BD44-B2C5F9B66074}" type="datetimeFigureOut">
              <a:rPr lang="en-US" smtClean="0"/>
              <a:pPr/>
              <a:t>12/4/2013</a:t>
            </a:fld>
            <a:endParaRPr lang="en-US" sz="1000" dirty="0">
              <a:solidFill>
                <a:schemeClr val="tx2"/>
              </a:solidFill>
            </a:endParaRPr>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pPr algn="r" eaLnBrk="1" latinLnBrk="0" hangingPunct="1"/>
            <a:endParaRPr kumimoji="0" lang="en-US" sz="1000" dirty="0">
              <a:solidFill>
                <a:schemeClr val="tx2"/>
              </a:solidFill>
            </a:endParaRPr>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pPr algn="r" eaLnBrk="1" latinLnBrk="0" hangingPunct="1"/>
            <a:fld id="{BC5217A8-0E06-4059-AC45-433E2E67A85D}" type="slidenum">
              <a:rPr kumimoji="0" lang="en-US" smtClean="0"/>
              <a:pPr algn="r" eaLnBrk="1" latinLnBrk="0" hangingPunct="1"/>
              <a:t>‹#›</a:t>
            </a:fld>
            <a:endParaRPr kumimoji="0" lang="en-US" sz="1100" dirty="0">
              <a:solidFill>
                <a:schemeClr val="tx2"/>
              </a:solidFill>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en.wikipedia.org/wiki/Parade_(magazine)" TargetMode="External"/><Relationship Id="rId2" Type="http://schemas.openxmlformats.org/officeDocument/2006/relationships/hyperlink" Target="http://en.wikipedia.org/wiki/Marilyn_vos_Savant" TargetMode="External"/><Relationship Id="rId1" Type="http://schemas.openxmlformats.org/officeDocument/2006/relationships/slideLayout" Target="../slideLayouts/slideLayout2.xml"/><Relationship Id="rId6" Type="http://schemas.openxmlformats.org/officeDocument/2006/relationships/hyperlink" Target="http://en.wikipedia.org/wiki/Computer_simulation" TargetMode="External"/><Relationship Id="rId5" Type="http://schemas.openxmlformats.org/officeDocument/2006/relationships/hyperlink" Target="http://en.wikipedia.org/wiki/Paul_Erd%C5%91s" TargetMode="External"/><Relationship Id="rId4" Type="http://schemas.openxmlformats.org/officeDocument/2006/relationships/hyperlink" Target="http://en.wikipedia.org/wiki/Doctor_of_Philosophy"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slideLayout" Target="../slideLayouts/slideLayout2.xml"/><Relationship Id="rId4" Type="http://schemas.openxmlformats.org/officeDocument/2006/relationships/image" Target="../media/image9.wmf"/></Relationships>
</file>

<file path=ppt/slides/_rels/slide9.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fontScale="92500" lnSpcReduction="20000"/>
          </a:bodyPr>
          <a:lstStyle/>
          <a:p>
            <a:r>
              <a:rPr lang="en-US" dirty="0" smtClean="0"/>
              <a:t>Math Club Talk</a:t>
            </a:r>
          </a:p>
          <a:p>
            <a:r>
              <a:rPr lang="en-US" dirty="0" smtClean="0"/>
              <a:t>December 4, 2013</a:t>
            </a:r>
          </a:p>
          <a:p>
            <a:r>
              <a:rPr lang="en-US" dirty="0" smtClean="0"/>
              <a:t>Michelle Norris</a:t>
            </a:r>
          </a:p>
          <a:p>
            <a:r>
              <a:rPr lang="en-US" dirty="0" smtClean="0"/>
              <a:t>CSUS Department of Mathematics and Statistics</a:t>
            </a:r>
          </a:p>
        </p:txBody>
      </p:sp>
      <p:sp>
        <p:nvSpPr>
          <p:cNvPr id="2" name="Title 1"/>
          <p:cNvSpPr>
            <a:spLocks noGrp="1"/>
          </p:cNvSpPr>
          <p:nvPr>
            <p:ph type="ctrTitle"/>
          </p:nvPr>
        </p:nvSpPr>
        <p:spPr/>
        <p:txBody>
          <a:bodyPr>
            <a:normAutofit fontScale="90000"/>
          </a:bodyPr>
          <a:lstStyle/>
          <a:p>
            <a:r>
              <a:rPr lang="en-US" b="1" dirty="0" smtClean="0"/>
              <a:t>Card Tricks, Game Shows and how to look like you have ESP</a:t>
            </a:r>
            <a:br>
              <a:rPr lang="en-US" b="1" dirty="0" smtClean="0"/>
            </a:b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Try the Card Trick</a:t>
            </a:r>
            <a:endParaRPr lang="en-US" dirty="0"/>
          </a:p>
        </p:txBody>
      </p:sp>
      <p:sp>
        <p:nvSpPr>
          <p:cNvPr id="3" name="Content Placeholder 2"/>
          <p:cNvSpPr>
            <a:spLocks noGrp="1"/>
          </p:cNvSpPr>
          <p:nvPr>
            <p:ph sz="quarter" idx="1"/>
          </p:nvPr>
        </p:nvSpPr>
        <p:spPr/>
        <p:txBody>
          <a:bodyPr>
            <a:normAutofit/>
          </a:bodyPr>
          <a:lstStyle/>
          <a:p>
            <a:r>
              <a:rPr lang="en-US" u="sng" dirty="0" smtClean="0">
                <a:solidFill>
                  <a:srgbClr val="00B050"/>
                </a:solidFill>
              </a:rPr>
              <a:t>Student 1</a:t>
            </a:r>
            <a:r>
              <a:rPr lang="en-US" u="sng" dirty="0" smtClean="0"/>
              <a:t> </a:t>
            </a:r>
            <a:r>
              <a:rPr lang="en-US" dirty="0" smtClean="0"/>
              <a:t>picks out 3 cards, writes them down, keeps them </a:t>
            </a:r>
          </a:p>
          <a:p>
            <a:r>
              <a:rPr lang="en-US" dirty="0" smtClean="0"/>
              <a:t>With remaining cards, </a:t>
            </a:r>
            <a:r>
              <a:rPr lang="en-US" u="sng" dirty="0" smtClean="0">
                <a:solidFill>
                  <a:srgbClr val="FF0000"/>
                </a:solidFill>
              </a:rPr>
              <a:t>student 2</a:t>
            </a:r>
            <a:r>
              <a:rPr lang="en-US" dirty="0" smtClean="0"/>
              <a:t> makes stacks of 14,15,15 and 5 cards from left to right (face down)</a:t>
            </a:r>
          </a:p>
          <a:p>
            <a:r>
              <a:rPr lang="en-US" u="sng" dirty="0" smtClean="0">
                <a:solidFill>
                  <a:srgbClr val="00B050"/>
                </a:solidFill>
              </a:rPr>
              <a:t>Student 1</a:t>
            </a:r>
            <a:r>
              <a:rPr lang="en-US" dirty="0" smtClean="0"/>
              <a:t> places one card on the stack of 14, cuts the next stack to stack 1 and places the next card on stack 2.  Then cuts stack 3 to stack 2 and puts the last card on stack 3</a:t>
            </a:r>
          </a:p>
          <a:p>
            <a:r>
              <a:rPr lang="en-US" u="sng" dirty="0" smtClean="0">
                <a:solidFill>
                  <a:srgbClr val="FF0000"/>
                </a:solidFill>
              </a:rPr>
              <a:t>Student 2</a:t>
            </a:r>
            <a:r>
              <a:rPr lang="en-US" dirty="0" smtClean="0"/>
              <a:t> stacks rightmost pile on top of 2</a:t>
            </a:r>
            <a:r>
              <a:rPr lang="en-US" baseline="30000" dirty="0" smtClean="0"/>
              <a:t>nd</a:t>
            </a:r>
            <a:r>
              <a:rPr lang="en-US" dirty="0" smtClean="0"/>
              <a:t> to rightmost pile, and continues this stacking to the left</a:t>
            </a:r>
          </a:p>
          <a:p>
            <a:r>
              <a:rPr lang="en-US" u="sng" dirty="0" smtClean="0">
                <a:solidFill>
                  <a:srgbClr val="FF0000"/>
                </a:solidFill>
              </a:rPr>
              <a:t>Student 2</a:t>
            </a:r>
            <a:r>
              <a:rPr lang="en-US" dirty="0" smtClean="0"/>
              <a:t> divides card – up, down, up, down…</a:t>
            </a:r>
          </a:p>
          <a:p>
            <a:r>
              <a:rPr lang="en-US" dirty="0" smtClean="0"/>
              <a:t>Keep dividing “down” pile until there are 3 cards left</a:t>
            </a:r>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does the card trick work?</a:t>
            </a:r>
            <a:endParaRPr lang="en-US" dirty="0"/>
          </a:p>
        </p:txBody>
      </p:sp>
      <p:sp>
        <p:nvSpPr>
          <p:cNvPr id="3" name="Content Placeholder 2"/>
          <p:cNvSpPr>
            <a:spLocks noGrp="1"/>
          </p:cNvSpPr>
          <p:nvPr>
            <p:ph sz="quarter" idx="1"/>
          </p:nvPr>
        </p:nvSpPr>
        <p:spPr/>
        <p:txBody>
          <a:bodyPr/>
          <a:lstStyle/>
          <a:p>
            <a:r>
              <a:rPr lang="en-US" dirty="0" smtClean="0"/>
              <a:t>Give hints.</a:t>
            </a:r>
          </a:p>
          <a:p>
            <a:endParaRPr lang="en-US" dirty="0" smtClean="0"/>
          </a:p>
          <a:p>
            <a:pPr lvl="1"/>
            <a:r>
              <a:rPr lang="en-US" dirty="0" smtClean="0"/>
              <a:t>BUY MORE DECKS OF CARDS, TAKE OUT JOKERS</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Coin trick</a:t>
            </a:r>
            <a:endParaRPr lang="en-US" dirty="0"/>
          </a:p>
        </p:txBody>
      </p:sp>
      <p:sp>
        <p:nvSpPr>
          <p:cNvPr id="3" name="Content Placeholder 2"/>
          <p:cNvSpPr>
            <a:spLocks noGrp="1"/>
          </p:cNvSpPr>
          <p:nvPr>
            <p:ph sz="quarter" idx="1"/>
          </p:nvPr>
        </p:nvSpPr>
        <p:spPr/>
        <p:txBody>
          <a:bodyPr/>
          <a:lstStyle/>
          <a:p>
            <a:r>
              <a:rPr lang="en-US" dirty="0" smtClean="0"/>
              <a:t>Toss 5 coins.  While the magician is looking away</a:t>
            </a:r>
          </a:p>
          <a:p>
            <a:pPr lvl="1"/>
            <a:r>
              <a:rPr lang="en-US" dirty="0" smtClean="0"/>
              <a:t>flip as many pairs of coins as you want</a:t>
            </a:r>
          </a:p>
          <a:p>
            <a:pPr lvl="1"/>
            <a:r>
              <a:rPr lang="en-US" dirty="0" smtClean="0"/>
              <a:t>cover any single coin with your hand</a:t>
            </a:r>
          </a:p>
          <a:p>
            <a:pPr lvl="1"/>
            <a:r>
              <a:rPr lang="en-US" dirty="0" smtClean="0"/>
              <a:t>I will guess the covered coin</a:t>
            </a:r>
          </a:p>
          <a:p>
            <a:pPr lvl="1">
              <a:buNone/>
            </a:pPr>
            <a:endParaRPr lang="en-US" dirty="0" smtClean="0"/>
          </a:p>
          <a:p>
            <a:r>
              <a:rPr lang="en-US" dirty="0" smtClean="0"/>
              <a:t>Try to figure out why it works</a:t>
            </a:r>
          </a:p>
          <a:p>
            <a:endParaRPr lang="en-US" dirty="0" smtClean="0"/>
          </a:p>
          <a:p>
            <a:r>
              <a:rPr lang="en-US" dirty="0" smtClean="0"/>
              <a:t>You try the coin trick in pairs.</a:t>
            </a:r>
            <a:endParaRPr lang="en-US" dirty="0"/>
          </a:p>
        </p:txBody>
      </p:sp>
      <p:pic>
        <p:nvPicPr>
          <p:cNvPr id="3077" name="Picture 5" descr="C:\Documents and Settings\Administrator\Local Settings\Temporary Internet Files\Content.IE5\U1U1Q3WV\MC900436284[1].png"/>
          <p:cNvPicPr>
            <a:picLocks noChangeAspect="1" noChangeArrowheads="1"/>
          </p:cNvPicPr>
          <p:nvPr/>
        </p:nvPicPr>
        <p:blipFill>
          <a:blip r:embed="rId2" cstate="print"/>
          <a:srcRect/>
          <a:stretch>
            <a:fillRect/>
          </a:stretch>
        </p:blipFill>
        <p:spPr bwMode="auto">
          <a:xfrm>
            <a:off x="5943600" y="3962400"/>
            <a:ext cx="2057400" cy="2057400"/>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Detecting Real sequences of coin flips</a:t>
            </a:r>
            <a:endParaRPr lang="en-US" dirty="0"/>
          </a:p>
        </p:txBody>
      </p:sp>
      <p:sp>
        <p:nvSpPr>
          <p:cNvPr id="3" name="Content Placeholder 2"/>
          <p:cNvSpPr>
            <a:spLocks noGrp="1"/>
          </p:cNvSpPr>
          <p:nvPr>
            <p:ph sz="quarter" idx="1"/>
          </p:nvPr>
        </p:nvSpPr>
        <p:spPr/>
        <p:txBody>
          <a:bodyPr/>
          <a:lstStyle/>
          <a:p>
            <a:r>
              <a:rPr lang="en-US" dirty="0" smtClean="0"/>
              <a:t>Split the participants into 4 groups.  </a:t>
            </a:r>
            <a:r>
              <a:rPr lang="en-US" b="1" dirty="0" smtClean="0"/>
              <a:t>After I leave the room</a:t>
            </a:r>
            <a:r>
              <a:rPr lang="en-US" dirty="0" smtClean="0"/>
              <a:t>,</a:t>
            </a:r>
          </a:p>
          <a:p>
            <a:pPr lvl="1"/>
            <a:r>
              <a:rPr lang="en-US" dirty="0" smtClean="0"/>
              <a:t>2 groups each make up a “fake” sequence of 100 coin flips</a:t>
            </a:r>
          </a:p>
          <a:p>
            <a:pPr lvl="1"/>
            <a:r>
              <a:rPr lang="en-US" dirty="0" smtClean="0"/>
              <a:t>2 groups toss coins to get actual sequence of 100 coin flips</a:t>
            </a:r>
          </a:p>
          <a:p>
            <a:pPr lvl="1"/>
            <a:endParaRPr lang="en-US" dirty="0" smtClean="0"/>
          </a:p>
          <a:p>
            <a:r>
              <a:rPr lang="en-US" dirty="0" smtClean="0"/>
              <a:t>Use 0=tails and 1=heads, each group writes their sequence on the board without identifying how it was constructed.</a:t>
            </a:r>
          </a:p>
          <a:p>
            <a:r>
              <a:rPr lang="en-US" dirty="0" smtClean="0"/>
              <a:t>Come get me and I will identify which sequences are real and which are fake. </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Sequence trick</a:t>
            </a:r>
            <a:endParaRPr lang="en-US" dirty="0"/>
          </a:p>
        </p:txBody>
      </p:sp>
      <p:sp>
        <p:nvSpPr>
          <p:cNvPr id="3" name="Content Placeholder 2"/>
          <p:cNvSpPr>
            <a:spLocks noGrp="1"/>
          </p:cNvSpPr>
          <p:nvPr>
            <p:ph sz="quarter" idx="1"/>
          </p:nvPr>
        </p:nvSpPr>
        <p:spPr/>
        <p:txBody>
          <a:bodyPr>
            <a:normAutofit fontScale="40000" lnSpcReduction="20000"/>
          </a:bodyPr>
          <a:lstStyle/>
          <a:p>
            <a:r>
              <a:rPr lang="en-US" sz="4000" dirty="0" smtClean="0"/>
              <a:t>Randomly generated order for two shuffled decks of cards:</a:t>
            </a:r>
          </a:p>
          <a:p>
            <a:pPr>
              <a:buNone/>
            </a:pPr>
            <a:endParaRPr lang="en-US" dirty="0" smtClean="0"/>
          </a:p>
          <a:p>
            <a:pPr>
              <a:buNone/>
            </a:pPr>
            <a:r>
              <a:rPr lang="pt-BR" sz="3800" dirty="0" smtClean="0"/>
              <a:t>"Q"  "K"  "5"  "6"  "2"  "K"  "7"  "5"  "J"  "2"  "J"  "7"  "Q"  "7"  "8" </a:t>
            </a:r>
          </a:p>
          <a:p>
            <a:pPr>
              <a:buNone/>
            </a:pPr>
            <a:r>
              <a:rPr lang="pt-BR" sz="3800" dirty="0" smtClean="0"/>
              <a:t>"2"  "K"  "4"  "7"  "4"  "Q"  "J"  "4"  "A"  "K"  "3"  "7"  "3"  "4"  "Q" </a:t>
            </a:r>
          </a:p>
          <a:p>
            <a:pPr>
              <a:buNone/>
            </a:pPr>
            <a:r>
              <a:rPr lang="pt-BR" sz="3800" dirty="0" smtClean="0"/>
              <a:t>"9"  "10" "6"  "6"  "3"  "10" "7"  "5"  "5"  "10" "2"  "5"  "8"  "8"  "2" </a:t>
            </a:r>
          </a:p>
          <a:p>
            <a:pPr>
              <a:buNone/>
            </a:pPr>
            <a:r>
              <a:rPr lang="pt-BR" sz="3800" dirty="0" smtClean="0"/>
              <a:t>"3"  "9"  "J"  "A"  "3"  "5"  "4"  "A"  "2"  "3"  "A"  "9"  "K"  "J"  "Q" </a:t>
            </a:r>
          </a:p>
          <a:p>
            <a:pPr>
              <a:buNone/>
            </a:pPr>
            <a:r>
              <a:rPr lang="pt-BR" sz="3800" dirty="0" smtClean="0"/>
              <a:t>"6"  "6"  "8"  "A"  "8"  "Q"  "10" "8"  "2"  "10" "A"  "K"  "9"  "J"  "10"</a:t>
            </a:r>
          </a:p>
          <a:p>
            <a:pPr>
              <a:buNone/>
            </a:pPr>
            <a:r>
              <a:rPr lang="pt-BR" sz="3800" dirty="0" smtClean="0"/>
              <a:t>"2"  "Q"  "J"  "J"  "8"  "8"  "5"  "7"  "A"  "6"  "7"  "4"  "4"  "A"  "9" </a:t>
            </a:r>
          </a:p>
          <a:p>
            <a:pPr>
              <a:buNone/>
            </a:pPr>
            <a:r>
              <a:rPr lang="pt-BR" sz="3800" dirty="0" smtClean="0"/>
              <a:t>"9"  "10" "K"  "K"  "4"  "10" "Q"  "3"  "9"  "5"  "9"  "6"  "3"  "6" </a:t>
            </a:r>
          </a:p>
          <a:p>
            <a:pPr>
              <a:buNone/>
            </a:pPr>
            <a:endParaRPr lang="pt-BR" sz="3800" dirty="0" smtClean="0"/>
          </a:p>
          <a:p>
            <a:r>
              <a:rPr lang="pt-BR" sz="3800" dirty="0" smtClean="0"/>
              <a:t>Start by choosing a random number,</a:t>
            </a:r>
            <a:r>
              <a:rPr lang="pt-BR" sz="3800" i="1" dirty="0" smtClean="0"/>
              <a:t>n</a:t>
            </a:r>
            <a:r>
              <a:rPr lang="pt-BR" sz="3800" dirty="0" smtClean="0"/>
              <a:t>, between 1 and 6.  This is the card you start with in the sequence.  </a:t>
            </a:r>
          </a:p>
          <a:p>
            <a:r>
              <a:rPr lang="pt-BR" sz="3800" dirty="0" smtClean="0"/>
              <a:t>Find the </a:t>
            </a:r>
            <a:r>
              <a:rPr lang="pt-BR" sz="3800" i="1" dirty="0" smtClean="0"/>
              <a:t>n</a:t>
            </a:r>
            <a:r>
              <a:rPr lang="pt-BR" sz="3800" dirty="0" smtClean="0"/>
              <a:t>th card and note its value (J,Q,K count as 10 and Aces are 1), move that many cards down the list to get your next card, note the value of this card and move that many cards down the list to get the next card</a:t>
            </a:r>
          </a:p>
          <a:p>
            <a:r>
              <a:rPr lang="pt-BR" sz="3800" dirty="0" smtClean="0"/>
              <a:t>Keep repeating this process until you move off the end of the list, your “score” is the value of the last card before you moved off the list.  Remember your score.</a:t>
            </a:r>
          </a:p>
          <a:p>
            <a:r>
              <a:rPr lang="pt-BR" sz="3800" dirty="0" smtClean="0"/>
              <a:t>Why does this trick work?</a:t>
            </a:r>
          </a:p>
          <a:p>
            <a:pPr>
              <a:buNone/>
            </a:pP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Monty Hall Problem</a:t>
            </a:r>
            <a:endParaRPr lang="en-US" dirty="0"/>
          </a:p>
        </p:txBody>
      </p:sp>
      <p:sp>
        <p:nvSpPr>
          <p:cNvPr id="3" name="Content Placeholder 2"/>
          <p:cNvSpPr>
            <a:spLocks noGrp="1"/>
          </p:cNvSpPr>
          <p:nvPr>
            <p:ph sz="quarter" idx="1"/>
          </p:nvPr>
        </p:nvSpPr>
        <p:spPr/>
        <p:txBody>
          <a:bodyPr/>
          <a:lstStyle/>
          <a:p>
            <a:r>
              <a:rPr lang="en-US" dirty="0" smtClean="0"/>
              <a:t>From the game show Let’s Make a Deal which aired in the 1970’s</a:t>
            </a:r>
          </a:p>
          <a:p>
            <a:pPr>
              <a:buNone/>
            </a:pPr>
            <a:endParaRPr lang="en-US" dirty="0" smtClean="0"/>
          </a:p>
          <a:p>
            <a:r>
              <a:rPr lang="en-US" dirty="0" smtClean="0"/>
              <a:t>How to play:</a:t>
            </a:r>
          </a:p>
          <a:p>
            <a:pPr>
              <a:buNone/>
            </a:pPr>
            <a:r>
              <a:rPr lang="en-US" dirty="0" smtClean="0"/>
              <a:t>http://www.grand-illusions.com/simulator/montysim.htm</a:t>
            </a:r>
          </a:p>
          <a:p>
            <a:pPr>
              <a:buNone/>
            </a:pPr>
            <a:endParaRPr lang="en-US" dirty="0" smtClean="0"/>
          </a:p>
          <a:p>
            <a:r>
              <a:rPr lang="en-US" dirty="0" smtClean="0"/>
              <a:t>Is it better to switch doors or stay with the original door chosen?</a:t>
            </a:r>
          </a:p>
          <a:p>
            <a:pPr>
              <a:buNone/>
            </a:pP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Play the Monte Hall Game</a:t>
            </a:r>
            <a:endParaRPr lang="en-US" dirty="0"/>
          </a:p>
        </p:txBody>
      </p:sp>
      <p:sp>
        <p:nvSpPr>
          <p:cNvPr id="3" name="Content Placeholder 2"/>
          <p:cNvSpPr>
            <a:spLocks noGrp="1"/>
          </p:cNvSpPr>
          <p:nvPr>
            <p:ph sz="quarter" idx="1"/>
          </p:nvPr>
        </p:nvSpPr>
        <p:spPr/>
        <p:txBody>
          <a:bodyPr>
            <a:normAutofit/>
          </a:bodyPr>
          <a:lstStyle/>
          <a:p>
            <a:r>
              <a:rPr lang="en-US" dirty="0" smtClean="0"/>
              <a:t>We will play the game to see which strategy is better</a:t>
            </a:r>
          </a:p>
          <a:p>
            <a:pPr>
              <a:buNone/>
            </a:pPr>
            <a:endParaRPr lang="en-US" dirty="0" smtClean="0"/>
          </a:p>
          <a:p>
            <a:r>
              <a:rPr lang="en-US" dirty="0" smtClean="0"/>
              <a:t>Choose a volunteer to play</a:t>
            </a:r>
          </a:p>
          <a:p>
            <a:endParaRPr lang="en-US" dirty="0" smtClean="0"/>
          </a:p>
          <a:p>
            <a:r>
              <a:rPr lang="en-US" dirty="0" smtClean="0"/>
              <a:t>http://www.grand-illusions.com/simulator/montysim.htm</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Monty Hall Game</a:t>
            </a:r>
            <a:endParaRPr lang="en-US" dirty="0"/>
          </a:p>
        </p:txBody>
      </p:sp>
      <p:sp>
        <p:nvSpPr>
          <p:cNvPr id="3" name="Content Placeholder 2"/>
          <p:cNvSpPr>
            <a:spLocks noGrp="1"/>
          </p:cNvSpPr>
          <p:nvPr>
            <p:ph sz="quarter" idx="1"/>
          </p:nvPr>
        </p:nvSpPr>
        <p:spPr/>
        <p:txBody>
          <a:bodyPr/>
          <a:lstStyle/>
          <a:p>
            <a:r>
              <a:rPr lang="en-US" dirty="0" smtClean="0"/>
              <a:t>Which strategy seems to work better?</a:t>
            </a:r>
          </a:p>
          <a:p>
            <a:r>
              <a:rPr lang="en-US" dirty="0" smtClean="0"/>
              <a:t>What is the probability of winning under each strategy?</a:t>
            </a:r>
          </a:p>
        </p:txBody>
      </p:sp>
      <p:pic>
        <p:nvPicPr>
          <p:cNvPr id="4098" name="Picture 2" descr="C:\Documents and Settings\Administrator\Local Settings\Temporary Internet Files\Content.IE5\U1U1Q3WV\MC900053351[1].wmf"/>
          <p:cNvPicPr>
            <a:picLocks noChangeAspect="1" noChangeArrowheads="1"/>
          </p:cNvPicPr>
          <p:nvPr/>
        </p:nvPicPr>
        <p:blipFill>
          <a:blip r:embed="rId2" cstate="print"/>
          <a:srcRect/>
          <a:stretch>
            <a:fillRect/>
          </a:stretch>
        </p:blipFill>
        <p:spPr bwMode="auto">
          <a:xfrm>
            <a:off x="2743200" y="3810000"/>
            <a:ext cx="2743200" cy="1818334"/>
          </a:xfrm>
          <a:prstGeom prst="rect">
            <a:avLst/>
          </a:prstGeom>
          <a:noFill/>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Monty Hall Controversy</a:t>
            </a:r>
            <a:endParaRPr lang="en-US" dirty="0"/>
          </a:p>
        </p:txBody>
      </p:sp>
      <p:sp>
        <p:nvSpPr>
          <p:cNvPr id="3" name="Content Placeholder 2"/>
          <p:cNvSpPr>
            <a:spLocks noGrp="1"/>
          </p:cNvSpPr>
          <p:nvPr>
            <p:ph sz="quarter" idx="1"/>
          </p:nvPr>
        </p:nvSpPr>
        <p:spPr/>
        <p:txBody>
          <a:bodyPr>
            <a:normAutofit fontScale="85000" lnSpcReduction="20000"/>
          </a:bodyPr>
          <a:lstStyle/>
          <a:p>
            <a:pPr>
              <a:buNone/>
            </a:pPr>
            <a:r>
              <a:rPr lang="en-US" dirty="0" smtClean="0"/>
              <a:t>From Wikipedia</a:t>
            </a:r>
          </a:p>
          <a:p>
            <a:r>
              <a:rPr lang="en-US" dirty="0" smtClean="0"/>
              <a:t>“It [the Monty Hall Problem] became famous as a question from a reader's letter quoted in </a:t>
            </a:r>
            <a:r>
              <a:rPr lang="en-US" dirty="0" smtClean="0">
                <a:hlinkClick r:id="rId2" action="ppaction://hlinkfile" tooltip="Marilyn vos Savant"/>
              </a:rPr>
              <a:t>Marilyn </a:t>
            </a:r>
            <a:r>
              <a:rPr lang="en-US" dirty="0" err="1" smtClean="0">
                <a:hlinkClick r:id="rId2" action="ppaction://hlinkfile" tooltip="Marilyn vos Savant"/>
              </a:rPr>
              <a:t>vos</a:t>
            </a:r>
            <a:r>
              <a:rPr lang="en-US" dirty="0" smtClean="0">
                <a:hlinkClick r:id="rId2" action="ppaction://hlinkfile" tooltip="Marilyn vos Savant"/>
              </a:rPr>
              <a:t> Savant</a:t>
            </a:r>
            <a:r>
              <a:rPr lang="en-US" dirty="0" smtClean="0"/>
              <a:t>'s "Ask Marilyn" column in </a:t>
            </a:r>
            <a:r>
              <a:rPr lang="en-US" i="1" dirty="0" smtClean="0">
                <a:hlinkClick r:id="rId3" action="ppaction://hlinkfile" tooltip="Parade (magazine)"/>
              </a:rPr>
              <a:t>Parade</a:t>
            </a:r>
            <a:r>
              <a:rPr lang="en-US" dirty="0" smtClean="0"/>
              <a:t> magazine in 1990 (</a:t>
            </a:r>
            <a:r>
              <a:rPr lang="en-US" dirty="0" err="1" smtClean="0">
                <a:hlinkClick r:id="" action="ppaction://hlinkfile"/>
              </a:rPr>
              <a:t>vos</a:t>
            </a:r>
            <a:r>
              <a:rPr lang="en-US" dirty="0" smtClean="0">
                <a:hlinkClick r:id="" action="ppaction://hlinkfile"/>
              </a:rPr>
              <a:t> Savant 1990a</a:t>
            </a:r>
            <a:r>
              <a:rPr lang="en-US" dirty="0" smtClean="0"/>
              <a:t>).  </a:t>
            </a:r>
            <a:r>
              <a:rPr lang="en-US" dirty="0" err="1" smtClean="0"/>
              <a:t>Vos</a:t>
            </a:r>
            <a:r>
              <a:rPr lang="en-US" dirty="0" smtClean="0"/>
              <a:t> Savant's response was that the contestant should switch to the other door. (</a:t>
            </a:r>
            <a:r>
              <a:rPr lang="en-US" dirty="0" err="1" smtClean="0">
                <a:hlinkClick r:id="" action="ppaction://hlinkfile"/>
              </a:rPr>
              <a:t>vos</a:t>
            </a:r>
            <a:r>
              <a:rPr lang="en-US" dirty="0" smtClean="0">
                <a:hlinkClick r:id="" action="ppaction://hlinkfile"/>
              </a:rPr>
              <a:t> Savant 1990a</a:t>
            </a:r>
            <a:r>
              <a:rPr lang="en-US" dirty="0" smtClean="0"/>
              <a:t>)”</a:t>
            </a:r>
          </a:p>
          <a:p>
            <a:endParaRPr lang="en-US" dirty="0" smtClean="0"/>
          </a:p>
          <a:p>
            <a:r>
              <a:rPr lang="en-US" dirty="0" smtClean="0"/>
              <a:t>“Many readers of </a:t>
            </a:r>
            <a:r>
              <a:rPr lang="en-US" dirty="0" err="1" smtClean="0"/>
              <a:t>vos</a:t>
            </a:r>
            <a:r>
              <a:rPr lang="en-US" dirty="0" smtClean="0"/>
              <a:t> Savant's column refused to believe switching is beneficial despite her explanation. After the problem appeared in </a:t>
            </a:r>
            <a:r>
              <a:rPr lang="en-US" i="1" dirty="0" smtClean="0"/>
              <a:t>Parade</a:t>
            </a:r>
            <a:r>
              <a:rPr lang="en-US" dirty="0" smtClean="0"/>
              <a:t>, approximately 10,000 readers, including nearly 1,000 with </a:t>
            </a:r>
            <a:r>
              <a:rPr lang="en-US" dirty="0" smtClean="0">
                <a:hlinkClick r:id="rId4" action="ppaction://hlinkfile" tooltip="Doctor of Philosophy"/>
              </a:rPr>
              <a:t>PhDs</a:t>
            </a:r>
            <a:r>
              <a:rPr lang="en-US" dirty="0" smtClean="0"/>
              <a:t>, wrote to the magazine, most of them claiming </a:t>
            </a:r>
            <a:r>
              <a:rPr lang="en-US" dirty="0" err="1" smtClean="0"/>
              <a:t>vos</a:t>
            </a:r>
            <a:r>
              <a:rPr lang="en-US" dirty="0" smtClean="0"/>
              <a:t> Savant was wrong (</a:t>
            </a:r>
            <a:r>
              <a:rPr lang="en-US" dirty="0" smtClean="0">
                <a:hlinkClick r:id="" action="ppaction://hlinkfile"/>
              </a:rPr>
              <a:t>Tierney 1991</a:t>
            </a:r>
            <a:r>
              <a:rPr lang="en-US" dirty="0" smtClean="0"/>
              <a:t>). Even when given explanations, simulations, and formal mathematical proofs, many people still do not accept that switching is the best strategy (</a:t>
            </a:r>
            <a:r>
              <a:rPr lang="en-US" dirty="0" err="1" smtClean="0">
                <a:hlinkClick r:id="" action="ppaction://hlinkfile"/>
              </a:rPr>
              <a:t>vos</a:t>
            </a:r>
            <a:r>
              <a:rPr lang="en-US" dirty="0" smtClean="0">
                <a:hlinkClick r:id="" action="ppaction://hlinkfile"/>
              </a:rPr>
              <a:t> Savant 1991a</a:t>
            </a:r>
            <a:r>
              <a:rPr lang="en-US" dirty="0" smtClean="0"/>
              <a:t>). </a:t>
            </a:r>
            <a:r>
              <a:rPr lang="en-US" dirty="0" smtClean="0">
                <a:hlinkClick r:id="rId5" action="ppaction://hlinkfile" tooltip="Paul Erdős"/>
              </a:rPr>
              <a:t>Paul </a:t>
            </a:r>
            <a:r>
              <a:rPr lang="en-US" dirty="0" err="1" smtClean="0">
                <a:hlinkClick r:id="rId5" action="ppaction://hlinkfile" tooltip="Paul Erdős"/>
              </a:rPr>
              <a:t>Erdős</a:t>
            </a:r>
            <a:r>
              <a:rPr lang="en-US" dirty="0" smtClean="0"/>
              <a:t>, one of the most prolific mathematicians in history, remained unconvinced until he was shown a </a:t>
            </a:r>
            <a:r>
              <a:rPr lang="en-US" dirty="0" smtClean="0">
                <a:hlinkClick r:id="rId6" action="ppaction://hlinkfile" tooltip="Computer simulation"/>
              </a:rPr>
              <a:t>computer simulation</a:t>
            </a:r>
            <a:r>
              <a:rPr lang="en-US" dirty="0" smtClean="0"/>
              <a:t> confirming the predicted result (</a:t>
            </a:r>
            <a:r>
              <a:rPr lang="en-US" dirty="0" err="1" smtClean="0">
                <a:hlinkClick r:id="" action="ppaction://hlinkfile"/>
              </a:rPr>
              <a:t>Vazsonyi</a:t>
            </a:r>
            <a:r>
              <a:rPr lang="en-US" dirty="0" smtClean="0">
                <a:hlinkClick r:id="" action="ppaction://hlinkfile"/>
              </a:rPr>
              <a:t> 1999</a:t>
            </a:r>
            <a:r>
              <a:rPr lang="en-US" dirty="0" smtClean="0"/>
              <a:t>).”</a:t>
            </a:r>
          </a:p>
          <a:p>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Detecting unusual proportions</a:t>
            </a:r>
            <a:endParaRPr lang="en-US" dirty="0"/>
          </a:p>
        </p:txBody>
      </p:sp>
      <p:sp>
        <p:nvSpPr>
          <p:cNvPr id="3" name="Content Placeholder 2"/>
          <p:cNvSpPr>
            <a:spLocks noGrp="1"/>
          </p:cNvSpPr>
          <p:nvPr>
            <p:ph sz="quarter" idx="1"/>
          </p:nvPr>
        </p:nvSpPr>
        <p:spPr/>
        <p:txBody>
          <a:bodyPr/>
          <a:lstStyle/>
          <a:p>
            <a:r>
              <a:rPr lang="en-US" dirty="0" smtClean="0"/>
              <a:t>If a fair coin is tossed 25 times, is it unusual to get 72% heads? 0.60 heads?</a:t>
            </a:r>
          </a:p>
          <a:p>
            <a:pPr>
              <a:buNone/>
            </a:pPr>
            <a:endParaRPr lang="en-US" dirty="0" smtClean="0"/>
          </a:p>
          <a:p>
            <a:r>
              <a:rPr lang="en-US" dirty="0" smtClean="0"/>
              <a:t>If a fair coin is tossed 100 times, is 65% heads unusual?  55% heads?</a:t>
            </a:r>
          </a:p>
          <a:p>
            <a:pPr>
              <a:buNone/>
            </a:pPr>
            <a:endParaRPr lang="en-US" dirty="0" smtClean="0"/>
          </a:p>
          <a:p>
            <a:r>
              <a:rPr lang="en-US" dirty="0" smtClean="0"/>
              <a:t>How about 1000 tosses?  What range do we expect the percent of heads to be in?</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funny_safety_signs_1.jpg"/>
          <p:cNvPicPr>
            <a:picLocks noGrp="1" noChangeAspect="1"/>
          </p:cNvPicPr>
          <p:nvPr>
            <p:ph sz="quarter" idx="1"/>
          </p:nvPr>
        </p:nvPicPr>
        <p:blipFill>
          <a:blip r:embed="rId2" cstate="print"/>
          <a:stretch>
            <a:fillRect/>
          </a:stretch>
        </p:blipFill>
        <p:spPr>
          <a:xfrm>
            <a:off x="609600" y="152400"/>
            <a:ext cx="7924800" cy="5943600"/>
          </a:xfrm>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Detecting unusual sample proportions</a:t>
            </a:r>
            <a:endParaRPr lang="en-US" dirty="0"/>
          </a:p>
        </p:txBody>
      </p:sp>
      <p:sp>
        <p:nvSpPr>
          <p:cNvPr id="3" name="Content Placeholder 2"/>
          <p:cNvSpPr>
            <a:spLocks noGrp="1"/>
          </p:cNvSpPr>
          <p:nvPr>
            <p:ph sz="quarter" idx="1"/>
          </p:nvPr>
        </p:nvSpPr>
        <p:spPr/>
        <p:txBody>
          <a:bodyPr>
            <a:normAutofit fontScale="70000" lnSpcReduction="20000"/>
          </a:bodyPr>
          <a:lstStyle/>
          <a:p>
            <a:r>
              <a:rPr lang="en-US" b="1" dirty="0" smtClean="0"/>
              <a:t>COMPUTERIZED DRAWING GLITCH STRIKES ARIZONA LOTTERY</a:t>
            </a:r>
            <a:endParaRPr lang="en-US" dirty="0" smtClean="0"/>
          </a:p>
          <a:p>
            <a:r>
              <a:rPr lang="en-US" dirty="0" smtClean="0"/>
              <a:t>Aug. 20, 2013, http://www.lotterypost.com/news/265143 </a:t>
            </a:r>
          </a:p>
          <a:p>
            <a:r>
              <a:rPr lang="en-US" dirty="0" smtClean="0"/>
              <a:t>Pick 3 is an Arizona Lottery draw game in which players pick three numbers and can win a prize up to $500. Tickets cost $1 each and drawings are held every day, Monday through Saturday.</a:t>
            </a:r>
          </a:p>
          <a:p>
            <a:r>
              <a:rPr lang="en-US" dirty="0" smtClean="0"/>
              <a:t>On Aug. 5, the Arizona Lottery discovered there was an issue in the Pick 3 programming code that prevented the numbers eight and nine from being drawn in certain positions between June 10 and Aug. 3. </a:t>
            </a:r>
          </a:p>
          <a:p>
            <a:pPr>
              <a:buNone/>
            </a:pPr>
            <a:endParaRPr lang="en-US" dirty="0" smtClean="0"/>
          </a:p>
          <a:p>
            <a:pPr lvl="1"/>
            <a:r>
              <a:rPr lang="en-US" dirty="0" smtClean="0"/>
              <a:t>For one lottery number, what is the probability of not getting an 8 or 9 in the first position?</a:t>
            </a:r>
          </a:p>
          <a:p>
            <a:pPr lvl="1">
              <a:buNone/>
            </a:pPr>
            <a:endParaRPr lang="en-US" dirty="0" smtClean="0"/>
          </a:p>
          <a:p>
            <a:pPr lvl="1"/>
            <a:r>
              <a:rPr lang="en-US" dirty="0" smtClean="0"/>
              <a:t>Suppose there were 49 draws, is it very likely to never get an 8 or a 9 in the first position?</a:t>
            </a:r>
          </a:p>
          <a:p>
            <a:pPr lvl="1"/>
            <a:endParaRPr lang="en-US" dirty="0" smtClean="0"/>
          </a:p>
          <a:p>
            <a:pPr lvl="1"/>
            <a:r>
              <a:rPr lang="en-US" dirty="0" smtClean="0"/>
              <a:t>Approximately, what percent of the time should the first number generated be an 8 or a 9? </a:t>
            </a:r>
          </a:p>
          <a:p>
            <a:pPr>
              <a:buNone/>
            </a:pPr>
            <a:endParaRPr lang="en-US"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4294967295"/>
          </p:nvPr>
        </p:nvSpPr>
        <p:spPr>
          <a:xfrm>
            <a:off x="1371600" y="1447800"/>
            <a:ext cx="7772400" cy="4572000"/>
          </a:xfrm>
        </p:spPr>
        <p:txBody>
          <a:bodyPr>
            <a:normAutofit/>
          </a:bodyPr>
          <a:lstStyle/>
          <a:p>
            <a:pPr>
              <a:buNone/>
            </a:pPr>
            <a:endParaRPr lang="en-US" sz="3200" dirty="0" smtClean="0"/>
          </a:p>
          <a:p>
            <a:pPr>
              <a:buNone/>
            </a:pPr>
            <a:endParaRPr lang="en-US" sz="3200" dirty="0" smtClean="0"/>
          </a:p>
          <a:p>
            <a:pPr>
              <a:buNone/>
            </a:pPr>
            <a:r>
              <a:rPr lang="en-US" sz="3200" dirty="0" smtClean="0"/>
              <a:t>Thanks to the Math Club for inviting me to speak!</a:t>
            </a:r>
          </a:p>
          <a:p>
            <a:pPr>
              <a:buNone/>
            </a:pPr>
            <a:endParaRPr lang="en-US" sz="3200" dirty="0" smtClean="0"/>
          </a:p>
          <a:p>
            <a:pPr>
              <a:buNone/>
            </a:pPr>
            <a:endParaRPr lang="en-US" sz="32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Nothing as mundane as safety should interfere with a tea break</a:t>
            </a:r>
            <a:endParaRPr lang="en-US" dirty="0"/>
          </a:p>
        </p:txBody>
      </p:sp>
      <p:pic>
        <p:nvPicPr>
          <p:cNvPr id="4" name="Content Placeholder 3" descr="safety_tea_break.jpg"/>
          <p:cNvPicPr>
            <a:picLocks noGrp="1" noChangeAspect="1"/>
          </p:cNvPicPr>
          <p:nvPr>
            <p:ph sz="quarter" idx="1"/>
          </p:nvPr>
        </p:nvPicPr>
        <p:blipFill>
          <a:blip r:embed="rId2" cstate="print"/>
          <a:stretch>
            <a:fillRect/>
          </a:stretch>
        </p:blipFill>
        <p:spPr>
          <a:xfrm>
            <a:off x="1143000" y="1524000"/>
            <a:ext cx="6400800" cy="5112048"/>
          </a:xfr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Funny opening joke</a:t>
            </a:r>
            <a:endParaRPr lang="en-US" dirty="0"/>
          </a:p>
        </p:txBody>
      </p:sp>
      <p:sp>
        <p:nvSpPr>
          <p:cNvPr id="3" name="Content Placeholder 2"/>
          <p:cNvSpPr>
            <a:spLocks noGrp="1"/>
          </p:cNvSpPr>
          <p:nvPr>
            <p:ph sz="quarter" idx="1"/>
          </p:nvPr>
        </p:nvSpPr>
        <p:spPr/>
        <p:txBody>
          <a:bodyPr/>
          <a:lstStyle/>
          <a:p>
            <a:r>
              <a:rPr lang="en-US" dirty="0" smtClean="0"/>
              <a:t>Q: How many mathematicians does it take to screw in a light bulb? </a:t>
            </a:r>
            <a:br>
              <a:rPr lang="en-US" dirty="0" smtClean="0"/>
            </a:br>
            <a:r>
              <a:rPr lang="en-US" dirty="0" smtClean="0"/>
              <a:t>A1</a:t>
            </a:r>
            <a:r>
              <a:rPr lang="en-US" dirty="0" smtClean="0"/>
              <a:t>: None. It's left to the reader as an exercise. </a:t>
            </a:r>
            <a:br>
              <a:rPr lang="en-US" dirty="0" smtClean="0"/>
            </a:br>
            <a:r>
              <a:rPr lang="en-US" dirty="0" smtClean="0"/>
              <a:t>A2: None. A mathematician can't screw in a light bulb, but he can easily prove the work can be done. </a:t>
            </a:r>
            <a:br>
              <a:rPr lang="en-US" dirty="0" smtClean="0"/>
            </a:b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sz="quarter" idx="1"/>
          </p:nvPr>
        </p:nvSpPr>
        <p:spPr/>
        <p:txBody>
          <a:bodyPr/>
          <a:lstStyle/>
          <a:p>
            <a:r>
              <a:rPr lang="en-US" dirty="0" smtClean="0"/>
              <a:t>Brainteasers</a:t>
            </a:r>
          </a:p>
          <a:p>
            <a:r>
              <a:rPr lang="en-US" dirty="0" smtClean="0"/>
              <a:t>3-cards trick</a:t>
            </a:r>
          </a:p>
          <a:p>
            <a:r>
              <a:rPr lang="en-US" dirty="0" smtClean="0"/>
              <a:t>5 coins trick</a:t>
            </a:r>
          </a:p>
          <a:p>
            <a:r>
              <a:rPr lang="en-US" dirty="0" smtClean="0"/>
              <a:t>Detecting real sequences of coin flips</a:t>
            </a:r>
          </a:p>
          <a:p>
            <a:r>
              <a:rPr lang="en-US" dirty="0" smtClean="0"/>
              <a:t>Markov chain sequence trick</a:t>
            </a:r>
          </a:p>
          <a:p>
            <a:r>
              <a:rPr lang="en-US" dirty="0" smtClean="0"/>
              <a:t>Monty Hall problem</a:t>
            </a:r>
          </a:p>
          <a:p>
            <a:r>
              <a:rPr lang="en-US" dirty="0" smtClean="0"/>
              <a:t>Detecting real sequences of coin flips, Part II</a:t>
            </a:r>
          </a:p>
          <a:p>
            <a:endParaRPr lang="en-US" dirty="0"/>
          </a:p>
        </p:txBody>
      </p:sp>
      <p:pic>
        <p:nvPicPr>
          <p:cNvPr id="6147" name="Picture 3" descr="C:\Documents and Settings\Administrator\Local Settings\Temporary Internet Files\Content.IE5\PRL2LSHR\MC900139725[1].wmf"/>
          <p:cNvPicPr>
            <a:picLocks noChangeAspect="1" noChangeArrowheads="1"/>
          </p:cNvPicPr>
          <p:nvPr/>
        </p:nvPicPr>
        <p:blipFill>
          <a:blip r:embed="rId2" cstate="print"/>
          <a:srcRect/>
          <a:stretch>
            <a:fillRect/>
          </a:stretch>
        </p:blipFill>
        <p:spPr bwMode="auto">
          <a:xfrm>
            <a:off x="5715000" y="838200"/>
            <a:ext cx="2747772" cy="1969618"/>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1782762"/>
          </a:xfrm>
        </p:spPr>
        <p:txBody>
          <a:bodyPr>
            <a:normAutofit/>
          </a:bodyPr>
          <a:lstStyle/>
          <a:p>
            <a:r>
              <a:rPr lang="en-US" dirty="0" smtClean="0"/>
              <a:t>Brainteaser 1</a:t>
            </a:r>
            <a:br>
              <a:rPr lang="en-US" dirty="0" smtClean="0"/>
            </a:br>
            <a:r>
              <a:rPr lang="en-US" sz="2200" dirty="0" smtClean="0"/>
              <a:t>Make the fish swim in the opposite direction by moving only 3 matchsticks</a:t>
            </a:r>
            <a:endParaRPr lang="en-US" sz="2200" dirty="0"/>
          </a:p>
        </p:txBody>
      </p:sp>
      <p:pic>
        <p:nvPicPr>
          <p:cNvPr id="18433" name="Picture 1"/>
          <p:cNvPicPr>
            <a:picLocks noGrp="1" noChangeAspect="1" noChangeArrowheads="1"/>
          </p:cNvPicPr>
          <p:nvPr>
            <p:ph sz="quarter" idx="1"/>
          </p:nvPr>
        </p:nvPicPr>
        <p:blipFill>
          <a:blip r:embed="rId2" cstate="print"/>
          <a:srcRect/>
          <a:stretch>
            <a:fillRect/>
          </a:stretch>
        </p:blipFill>
        <p:spPr bwMode="auto">
          <a:xfrm>
            <a:off x="2057400" y="2514600"/>
            <a:ext cx="5162550" cy="36480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Brainteaser 2</a:t>
            </a:r>
            <a:endParaRPr lang="en-US" dirty="0"/>
          </a:p>
        </p:txBody>
      </p:sp>
      <p:sp>
        <p:nvSpPr>
          <p:cNvPr id="3" name="Content Placeholder 2"/>
          <p:cNvSpPr>
            <a:spLocks noGrp="1"/>
          </p:cNvSpPr>
          <p:nvPr>
            <p:ph sz="quarter" idx="1"/>
          </p:nvPr>
        </p:nvSpPr>
        <p:spPr/>
        <p:txBody>
          <a:bodyPr/>
          <a:lstStyle/>
          <a:p>
            <a:pPr>
              <a:buNone/>
            </a:pPr>
            <a:r>
              <a:rPr lang="en-US" dirty="0" smtClean="0"/>
              <a:t>You have sealed the ninth of nine identical parcels of precisely equal weights, only to discover that your diamond ring has accidentally fallen into one of the packages.  You don’t want to unwrap every parcel.  Can you work out how to find the parcel containing the ring with just two </a:t>
            </a:r>
            <a:r>
              <a:rPr lang="en-US" dirty="0" err="1" smtClean="0"/>
              <a:t>weighings</a:t>
            </a:r>
            <a:r>
              <a:rPr lang="en-US" dirty="0" smtClean="0"/>
              <a:t> on a balance scale?</a:t>
            </a:r>
            <a:endParaRPr lang="en-US" dirty="0"/>
          </a:p>
        </p:txBody>
      </p:sp>
      <p:pic>
        <p:nvPicPr>
          <p:cNvPr id="17409" name="Picture 1" descr="C:\Program Files\Microsoft Office\MEDIA\CAGCAT10\j0300840.wmf"/>
          <p:cNvPicPr>
            <a:picLocks noChangeAspect="1" noChangeArrowheads="1"/>
          </p:cNvPicPr>
          <p:nvPr/>
        </p:nvPicPr>
        <p:blipFill>
          <a:blip r:embed="rId2" cstate="print"/>
          <a:srcRect/>
          <a:stretch>
            <a:fillRect/>
          </a:stretch>
        </p:blipFill>
        <p:spPr bwMode="auto">
          <a:xfrm>
            <a:off x="4419600" y="3962400"/>
            <a:ext cx="2743200" cy="2310645"/>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Brain Teaser 3</a:t>
            </a:r>
            <a:endParaRPr lang="en-US" dirty="0"/>
          </a:p>
        </p:txBody>
      </p:sp>
      <p:sp>
        <p:nvSpPr>
          <p:cNvPr id="3" name="Content Placeholder 2"/>
          <p:cNvSpPr>
            <a:spLocks noGrp="1"/>
          </p:cNvSpPr>
          <p:nvPr>
            <p:ph sz="quarter" idx="1"/>
          </p:nvPr>
        </p:nvSpPr>
        <p:spPr/>
        <p:txBody>
          <a:bodyPr/>
          <a:lstStyle/>
          <a:p>
            <a:r>
              <a:rPr lang="en-US" dirty="0" smtClean="0"/>
              <a:t>You will be given 12 toothpicks.  You need to make corrals to enclose 6 farm animals.  Each animal must have its own corral and be fully enclosed.  Is this possible? (You aren’t allowed to break the toothpicks and toothpicks must be placed end-to-end.)</a:t>
            </a:r>
          </a:p>
          <a:p>
            <a:endParaRPr lang="en-US" dirty="0" smtClean="0"/>
          </a:p>
          <a:p>
            <a:endParaRPr lang="en-US" dirty="0" smtClean="0"/>
          </a:p>
          <a:p>
            <a:pPr>
              <a:buNone/>
            </a:pPr>
            <a:endParaRPr lang="en-US" dirty="0" smtClean="0"/>
          </a:p>
          <a:p>
            <a:endParaRPr lang="en-US" dirty="0" smtClean="0"/>
          </a:p>
          <a:p>
            <a:pPr>
              <a:buNone/>
            </a:pPr>
            <a:endParaRPr lang="en-US" dirty="0"/>
          </a:p>
        </p:txBody>
      </p:sp>
      <p:pic>
        <p:nvPicPr>
          <p:cNvPr id="1026" name="Picture 2" descr="C:\Documents and Settings\Administrator\Local Settings\Temporary Internet Files\Content.IE5\921FBC8H\MC900417464[1].wmf"/>
          <p:cNvPicPr>
            <a:picLocks noChangeAspect="1" noChangeArrowheads="1"/>
          </p:cNvPicPr>
          <p:nvPr/>
        </p:nvPicPr>
        <p:blipFill>
          <a:blip r:embed="rId2" cstate="print"/>
          <a:srcRect/>
          <a:stretch>
            <a:fillRect/>
          </a:stretch>
        </p:blipFill>
        <p:spPr bwMode="auto">
          <a:xfrm>
            <a:off x="1676400" y="3962400"/>
            <a:ext cx="999439" cy="1618488"/>
          </a:xfrm>
          <a:prstGeom prst="rect">
            <a:avLst/>
          </a:prstGeom>
          <a:noFill/>
        </p:spPr>
      </p:pic>
      <p:pic>
        <p:nvPicPr>
          <p:cNvPr id="1027" name="Picture 3" descr="C:\Documents and Settings\Administrator\Local Settings\Temporary Internet Files\Content.IE5\PRL2LSHR\MC900417480[1].wmf"/>
          <p:cNvPicPr>
            <a:picLocks noChangeAspect="1" noChangeArrowheads="1"/>
          </p:cNvPicPr>
          <p:nvPr/>
        </p:nvPicPr>
        <p:blipFill>
          <a:blip r:embed="rId3" cstate="print"/>
          <a:srcRect/>
          <a:stretch>
            <a:fillRect/>
          </a:stretch>
        </p:blipFill>
        <p:spPr bwMode="auto">
          <a:xfrm>
            <a:off x="4114800" y="3733800"/>
            <a:ext cx="969264" cy="1906524"/>
          </a:xfrm>
          <a:prstGeom prst="rect">
            <a:avLst/>
          </a:prstGeom>
          <a:noFill/>
        </p:spPr>
      </p:pic>
      <p:pic>
        <p:nvPicPr>
          <p:cNvPr id="1029" name="Picture 5" descr="C:\Documents and Settings\Administrator\Local Settings\Temporary Internet Files\Content.IE5\U1U1Q3WV\MC900417484[1].wmf"/>
          <p:cNvPicPr>
            <a:picLocks noChangeAspect="1" noChangeArrowheads="1"/>
          </p:cNvPicPr>
          <p:nvPr/>
        </p:nvPicPr>
        <p:blipFill>
          <a:blip r:embed="rId4" cstate="print"/>
          <a:srcRect/>
          <a:stretch>
            <a:fillRect/>
          </a:stretch>
        </p:blipFill>
        <p:spPr bwMode="auto">
          <a:xfrm>
            <a:off x="6324600" y="4038600"/>
            <a:ext cx="1237183" cy="1535278"/>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Card Trick</a:t>
            </a:r>
            <a:endParaRPr lang="en-US" dirty="0"/>
          </a:p>
        </p:txBody>
      </p:sp>
      <p:sp>
        <p:nvSpPr>
          <p:cNvPr id="3" name="Content Placeholder 2"/>
          <p:cNvSpPr>
            <a:spLocks noGrp="1"/>
          </p:cNvSpPr>
          <p:nvPr>
            <p:ph sz="quarter" idx="1"/>
          </p:nvPr>
        </p:nvSpPr>
        <p:spPr/>
        <p:txBody>
          <a:bodyPr/>
          <a:lstStyle/>
          <a:p>
            <a:r>
              <a:rPr lang="en-US" dirty="0" smtClean="0"/>
              <a:t>I will demonstrate a card trick</a:t>
            </a:r>
          </a:p>
          <a:p>
            <a:r>
              <a:rPr lang="en-US" dirty="0" smtClean="0"/>
              <a:t>Try to figure out why the trick works</a:t>
            </a:r>
          </a:p>
          <a:p>
            <a:endParaRPr lang="en-US" dirty="0" smtClean="0"/>
          </a:p>
          <a:p>
            <a:endParaRPr lang="en-US" dirty="0" smtClean="0"/>
          </a:p>
          <a:p>
            <a:endParaRPr lang="en-US" dirty="0" smtClean="0"/>
          </a:p>
          <a:p>
            <a:pPr>
              <a:buNone/>
            </a:pPr>
            <a:endParaRPr lang="en-US" dirty="0"/>
          </a:p>
        </p:txBody>
      </p:sp>
      <p:pic>
        <p:nvPicPr>
          <p:cNvPr id="2050" name="Picture 2" descr="C:\Documents and Settings\Administrator\Local Settings\Temporary Internet Files\Content.IE5\U1U1Q3WV\MC900065210[1].wmf"/>
          <p:cNvPicPr>
            <a:picLocks noChangeAspect="1" noChangeArrowheads="1"/>
          </p:cNvPicPr>
          <p:nvPr/>
        </p:nvPicPr>
        <p:blipFill>
          <a:blip r:embed="rId2" cstate="print"/>
          <a:srcRect/>
          <a:stretch>
            <a:fillRect/>
          </a:stretch>
        </p:blipFill>
        <p:spPr bwMode="auto">
          <a:xfrm>
            <a:off x="3657600" y="3429000"/>
            <a:ext cx="1724558" cy="1616659"/>
          </a:xfrm>
          <a:prstGeom prst="rect">
            <a:avLst/>
          </a:prstGeom>
          <a:noFill/>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2379</TotalTime>
  <Words>1276</Words>
  <Application>Microsoft Office PowerPoint</Application>
  <PresentationFormat>On-screen Show (4:3)</PresentationFormat>
  <Paragraphs>112</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Equity</vt:lpstr>
      <vt:lpstr>Card Tricks, Game Shows and how to look like you have ESP </vt:lpstr>
      <vt:lpstr>Slide 2</vt:lpstr>
      <vt:lpstr>Nothing as mundane as safety should interfere with a tea break</vt:lpstr>
      <vt:lpstr>Funny opening joke</vt:lpstr>
      <vt:lpstr>Outline</vt:lpstr>
      <vt:lpstr>Brainteaser 1 Make the fish swim in the opposite direction by moving only 3 matchsticks</vt:lpstr>
      <vt:lpstr>Brainteaser 2</vt:lpstr>
      <vt:lpstr>Brain Teaser 3</vt:lpstr>
      <vt:lpstr>Card Trick</vt:lpstr>
      <vt:lpstr>Try the Card Trick</vt:lpstr>
      <vt:lpstr>Why does the card trick work?</vt:lpstr>
      <vt:lpstr>Coin trick</vt:lpstr>
      <vt:lpstr>Detecting Real sequences of coin flips</vt:lpstr>
      <vt:lpstr>Sequence trick</vt:lpstr>
      <vt:lpstr>The Monty Hall Problem</vt:lpstr>
      <vt:lpstr>Play the Monte Hall Game</vt:lpstr>
      <vt:lpstr>The Monty Hall Game</vt:lpstr>
      <vt:lpstr>The Monty Hall Controversy</vt:lpstr>
      <vt:lpstr>Detecting unusual proportions</vt:lpstr>
      <vt:lpstr>Detecting unusual sample proportions</vt:lpstr>
      <vt:lpstr>Slide 21</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Math Fun with Card Tricks, TV Game Shows and M&amp;Ms </dc:title>
  <dc:creator>Michelle Norris</dc:creator>
  <cp:lastModifiedBy>Michelle Norris</cp:lastModifiedBy>
  <cp:revision>56</cp:revision>
  <dcterms:created xsi:type="dcterms:W3CDTF">2013-10-11T22:41:55Z</dcterms:created>
  <dcterms:modified xsi:type="dcterms:W3CDTF">2013-12-04T20:19:04Z</dcterms:modified>
</cp:coreProperties>
</file>