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87" r:id="rId9"/>
    <p:sldId id="263" r:id="rId10"/>
    <p:sldId id="270" r:id="rId11"/>
    <p:sldId id="271" r:id="rId12"/>
    <p:sldId id="272" r:id="rId13"/>
    <p:sldId id="273" r:id="rId14"/>
    <p:sldId id="274" r:id="rId15"/>
    <p:sldId id="275" r:id="rId16"/>
    <p:sldId id="276" r:id="rId17"/>
    <p:sldId id="277" r:id="rId18"/>
    <p:sldId id="278" r:id="rId19"/>
    <p:sldId id="279" r:id="rId20"/>
    <p:sldId id="265" r:id="rId21"/>
    <p:sldId id="280" r:id="rId22"/>
    <p:sldId id="269" r:id="rId23"/>
    <p:sldId id="266" r:id="rId24"/>
    <p:sldId id="281" r:id="rId25"/>
    <p:sldId id="283" r:id="rId26"/>
    <p:sldId id="285" r:id="rId27"/>
    <p:sldId id="286" r:id="rId28"/>
    <p:sldId id="312" r:id="rId29"/>
    <p:sldId id="267" r:id="rId30"/>
    <p:sldId id="288" r:id="rId31"/>
    <p:sldId id="289" r:id="rId32"/>
    <p:sldId id="290" r:id="rId33"/>
    <p:sldId id="291" r:id="rId34"/>
    <p:sldId id="292" r:id="rId35"/>
    <p:sldId id="293" r:id="rId36"/>
    <p:sldId id="294" r:id="rId37"/>
    <p:sldId id="296" r:id="rId38"/>
    <p:sldId id="297" r:id="rId39"/>
    <p:sldId id="298" r:id="rId40"/>
    <p:sldId id="301" r:id="rId41"/>
    <p:sldId id="302" r:id="rId42"/>
    <p:sldId id="304" r:id="rId43"/>
    <p:sldId id="305" r:id="rId44"/>
    <p:sldId id="306" r:id="rId45"/>
    <p:sldId id="307" r:id="rId46"/>
    <p:sldId id="308" r:id="rId47"/>
    <p:sldId id="309" r:id="rId48"/>
    <p:sldId id="31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80" autoAdjust="0"/>
    <p:restoredTop sz="94661" autoAdjust="0"/>
  </p:normalViewPr>
  <p:slideViewPr>
    <p:cSldViewPr snapToGrid="0">
      <p:cViewPr varScale="1">
        <p:scale>
          <a:sx n="92" d="100"/>
          <a:sy n="92" d="100"/>
        </p:scale>
        <p:origin x="96"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9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1F052A-CCAE-46CF-9067-F541549F11AF}" type="slidenum">
              <a:rPr lang="en-US" altLang="en-US"/>
              <a:pPr/>
              <a:t>‹#›</a:t>
            </a:fld>
            <a:endParaRPr lang="en-US" altLang="en-US"/>
          </a:p>
        </p:txBody>
      </p:sp>
    </p:spTree>
    <p:extLst>
      <p:ext uri="{BB962C8B-B14F-4D97-AF65-F5344CB8AC3E}">
        <p14:creationId xmlns:p14="http://schemas.microsoft.com/office/powerpoint/2010/main" val="79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AFFA53-4CAA-4A7C-8FC7-294BC06CFA5B}" type="slidenum">
              <a:rPr lang="en-US" altLang="en-US"/>
              <a:pPr/>
              <a:t>‹#›</a:t>
            </a:fld>
            <a:endParaRPr lang="en-US" altLang="en-US"/>
          </a:p>
        </p:txBody>
      </p:sp>
    </p:spTree>
    <p:extLst>
      <p:ext uri="{BB962C8B-B14F-4D97-AF65-F5344CB8AC3E}">
        <p14:creationId xmlns:p14="http://schemas.microsoft.com/office/powerpoint/2010/main" val="294841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4ED340-539C-4DD6-963D-79F16A6A41AD}" type="slidenum">
              <a:rPr lang="en-US" altLang="en-US"/>
              <a:pPr/>
              <a:t>‹#›</a:t>
            </a:fld>
            <a:endParaRPr lang="en-US" altLang="en-US"/>
          </a:p>
        </p:txBody>
      </p:sp>
    </p:spTree>
    <p:extLst>
      <p:ext uri="{BB962C8B-B14F-4D97-AF65-F5344CB8AC3E}">
        <p14:creationId xmlns:p14="http://schemas.microsoft.com/office/powerpoint/2010/main" val="399888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0DA0625-FC5E-47A2-8B05-5804D2794EF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52529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94BBB28-3801-48B6-AAB9-2FADC89BEE5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7894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070233D-F345-495F-BE70-F2FA427ABCC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85293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7A8A9F1-E305-40C6-8CDB-582078E963E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08817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A9D43750-CFE3-484F-A058-AFD5CDD8E2E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88106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B9845EC-B96F-490B-99E5-A0190447651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8285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429622E-18D2-4864-AE1E-3F6B67DC6F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78754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BF52610-2432-4849-B639-3BA5C6001E2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4284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F3C5F2-A9CD-4988-B63E-938D0C55D2CE}" type="slidenum">
              <a:rPr lang="en-US" altLang="en-US"/>
              <a:pPr/>
              <a:t>‹#›</a:t>
            </a:fld>
            <a:endParaRPr lang="en-US" altLang="en-US"/>
          </a:p>
        </p:txBody>
      </p:sp>
    </p:spTree>
    <p:extLst>
      <p:ext uri="{BB962C8B-B14F-4D97-AF65-F5344CB8AC3E}">
        <p14:creationId xmlns:p14="http://schemas.microsoft.com/office/powerpoint/2010/main" val="3577687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042E105-41D4-4A99-8E75-32799639F4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41676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97E324E-7061-4690-9040-F855AD6FB7B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52170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8C35702-E9F5-44AB-841C-8F9B640F02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2898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E4BD786F-24CA-4FFD-AD66-7DFF570FDB8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5406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A6B75C-5153-4B34-8D4A-6CB27565C41E}" type="slidenum">
              <a:rPr lang="en-US" altLang="en-US"/>
              <a:pPr/>
              <a:t>‹#›</a:t>
            </a:fld>
            <a:endParaRPr lang="en-US" altLang="en-US"/>
          </a:p>
        </p:txBody>
      </p:sp>
    </p:spTree>
    <p:extLst>
      <p:ext uri="{BB962C8B-B14F-4D97-AF65-F5344CB8AC3E}">
        <p14:creationId xmlns:p14="http://schemas.microsoft.com/office/powerpoint/2010/main" val="339163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1CAD25C-90A3-4656-9C79-6835169D2A67}" type="slidenum">
              <a:rPr lang="en-US" altLang="en-US"/>
              <a:pPr/>
              <a:t>‹#›</a:t>
            </a:fld>
            <a:endParaRPr lang="en-US" altLang="en-US"/>
          </a:p>
        </p:txBody>
      </p:sp>
    </p:spTree>
    <p:extLst>
      <p:ext uri="{BB962C8B-B14F-4D97-AF65-F5344CB8AC3E}">
        <p14:creationId xmlns:p14="http://schemas.microsoft.com/office/powerpoint/2010/main" val="274608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6290F73-F6C7-44F3-A1B7-A4A81C0AAF9B}" type="slidenum">
              <a:rPr lang="en-US" altLang="en-US"/>
              <a:pPr/>
              <a:t>‹#›</a:t>
            </a:fld>
            <a:endParaRPr lang="en-US" altLang="en-US"/>
          </a:p>
        </p:txBody>
      </p:sp>
    </p:spTree>
    <p:extLst>
      <p:ext uri="{BB962C8B-B14F-4D97-AF65-F5344CB8AC3E}">
        <p14:creationId xmlns:p14="http://schemas.microsoft.com/office/powerpoint/2010/main" val="192816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7B40C49-C7F2-4CD2-8BAB-FD159E4883F5}" type="slidenum">
              <a:rPr lang="en-US" altLang="en-US"/>
              <a:pPr/>
              <a:t>‹#›</a:t>
            </a:fld>
            <a:endParaRPr lang="en-US" altLang="en-US"/>
          </a:p>
        </p:txBody>
      </p:sp>
    </p:spTree>
    <p:extLst>
      <p:ext uri="{BB962C8B-B14F-4D97-AF65-F5344CB8AC3E}">
        <p14:creationId xmlns:p14="http://schemas.microsoft.com/office/powerpoint/2010/main" val="411329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47625FB-EA2E-4234-A5D0-C20B19FDD0F5}" type="slidenum">
              <a:rPr lang="en-US" altLang="en-US"/>
              <a:pPr/>
              <a:t>‹#›</a:t>
            </a:fld>
            <a:endParaRPr lang="en-US" altLang="en-US"/>
          </a:p>
        </p:txBody>
      </p:sp>
    </p:spTree>
    <p:extLst>
      <p:ext uri="{BB962C8B-B14F-4D97-AF65-F5344CB8AC3E}">
        <p14:creationId xmlns:p14="http://schemas.microsoft.com/office/powerpoint/2010/main" val="13415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18DE9C-CEC4-4250-BA8B-6B0ACD33FE19}" type="slidenum">
              <a:rPr lang="en-US" altLang="en-US"/>
              <a:pPr/>
              <a:t>‹#›</a:t>
            </a:fld>
            <a:endParaRPr lang="en-US" altLang="en-US"/>
          </a:p>
        </p:txBody>
      </p:sp>
    </p:spTree>
    <p:extLst>
      <p:ext uri="{BB962C8B-B14F-4D97-AF65-F5344CB8AC3E}">
        <p14:creationId xmlns:p14="http://schemas.microsoft.com/office/powerpoint/2010/main" val="187773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D65129-B09F-4A71-9E32-CFE5D752C885}" type="slidenum">
              <a:rPr lang="en-US" altLang="en-US"/>
              <a:pPr/>
              <a:t>‹#›</a:t>
            </a:fld>
            <a:endParaRPr lang="en-US" altLang="en-US"/>
          </a:p>
        </p:txBody>
      </p:sp>
    </p:spTree>
    <p:extLst>
      <p:ext uri="{BB962C8B-B14F-4D97-AF65-F5344CB8AC3E}">
        <p14:creationId xmlns:p14="http://schemas.microsoft.com/office/powerpoint/2010/main" val="16680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alpha val="9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Arial" charset="0"/>
              </a:defRPr>
            </a:lvl1pPr>
          </a:lstStyle>
          <a:p>
            <a:pPr fontAlgn="base">
              <a:spcBef>
                <a:spcPct val="0"/>
              </a:spcBef>
              <a:spcAft>
                <a:spcPct val="0"/>
              </a:spcAft>
              <a:defRPr/>
            </a:pPr>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fontAlgn="base">
              <a:spcBef>
                <a:spcPct val="0"/>
              </a:spcBef>
              <a:spcAft>
                <a:spcPct val="0"/>
              </a:spcAft>
              <a:defRPr/>
            </a:pPr>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fontAlgn="base">
              <a:spcBef>
                <a:spcPct val="0"/>
              </a:spcBef>
              <a:spcAft>
                <a:spcPct val="0"/>
              </a:spcAft>
            </a:pPr>
            <a:fld id="{0DE1320C-B308-4F49-9541-6F7E3B411539}"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136827983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BA75F4-89F2-405C-9777-1C4BFC24DB57}"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76381094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14324"/>
            <a:ext cx="8316122" cy="828676"/>
          </a:xfrm>
        </p:spPr>
        <p:txBody>
          <a:bodyPr/>
          <a:lstStyle/>
          <a:p>
            <a:pPr eaLnBrk="1" hangingPunct="1"/>
            <a:r>
              <a:rPr lang="en-US" altLang="en-US" sz="1600" b="1" dirty="0"/>
              <a:t>Vincent Van Gogh</a:t>
            </a:r>
            <a:r>
              <a:rPr lang="en-US" altLang="en-US" sz="1600" dirty="0"/>
              <a:t>, Dutch Post-Impressionist / Expressionist, 1853-1890 (37 years</a:t>
            </a:r>
            <a:r>
              <a:rPr lang="en-US" altLang="en-US" sz="1600" dirty="0" smtClean="0"/>
              <a:t>)</a:t>
            </a:r>
            <a:endParaRPr lang="en-US" altLang="en-US" sz="1800" b="1" i="1" dirty="0"/>
          </a:p>
        </p:txBody>
      </p:sp>
      <p:pic>
        <p:nvPicPr>
          <p:cNvPr id="7171" name="Picture 4" descr="Van_Gogh_Self_Portrait_Dedicated_toPaul_Gauguin_1888_oil_62x52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207" y="1143000"/>
            <a:ext cx="3675058" cy="44485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2" name="Text Box 5"/>
          <p:cNvSpPr txBox="1">
            <a:spLocks noChangeArrowheads="1"/>
          </p:cNvSpPr>
          <p:nvPr/>
        </p:nvSpPr>
        <p:spPr bwMode="auto">
          <a:xfrm>
            <a:off x="2320531" y="5699526"/>
            <a:ext cx="367505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FFFFFF"/>
                </a:solidFill>
              </a:rPr>
              <a:t>Vincent Van Gogh</a:t>
            </a:r>
            <a:r>
              <a:rPr lang="en-US" altLang="en-US" sz="1600" dirty="0">
                <a:solidFill>
                  <a:srgbClr val="FFFFFF"/>
                </a:solidFill>
              </a:rPr>
              <a:t>, </a:t>
            </a:r>
            <a:r>
              <a:rPr lang="en-US" altLang="en-US" sz="1600" i="1" dirty="0">
                <a:solidFill>
                  <a:srgbClr val="FFFFFF"/>
                </a:solidFill>
              </a:rPr>
              <a:t>Self-Portrait </a:t>
            </a:r>
          </a:p>
          <a:p>
            <a:pPr eaLnBrk="1" hangingPunct="1"/>
            <a:r>
              <a:rPr lang="en-US" altLang="en-US" sz="1600" i="1" dirty="0">
                <a:solidFill>
                  <a:srgbClr val="FFFFFF"/>
                </a:solidFill>
              </a:rPr>
              <a:t>Dedicated to Paul Gauguin</a:t>
            </a:r>
            <a:r>
              <a:rPr lang="en-US" altLang="en-US" sz="1600" dirty="0">
                <a:solidFill>
                  <a:srgbClr val="FFFFFF"/>
                </a:solidFill>
              </a:rPr>
              <a:t>, 1888</a:t>
            </a:r>
          </a:p>
          <a:p>
            <a:pPr eaLnBrk="1" hangingPunct="1"/>
            <a:r>
              <a:rPr lang="en-US" altLang="en-US" sz="1600" dirty="0">
                <a:solidFill>
                  <a:srgbClr val="FFFFFF"/>
                </a:solidFill>
              </a:rPr>
              <a:t>35 years old (as a Buddhist monk)</a:t>
            </a:r>
          </a:p>
        </p:txBody>
      </p:sp>
    </p:spTree>
    <p:extLst>
      <p:ext uri="{BB962C8B-B14F-4D97-AF65-F5344CB8AC3E}">
        <p14:creationId xmlns:p14="http://schemas.microsoft.com/office/powerpoint/2010/main" val="3209700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274638"/>
            <a:ext cx="8229600" cy="1554162"/>
          </a:xfrm>
        </p:spPr>
        <p:txBody>
          <a:bodyPr/>
          <a:lstStyle/>
          <a:p>
            <a:pPr eaLnBrk="1" hangingPunct="1"/>
            <a:r>
              <a:rPr lang="en-US" altLang="en-US" sz="1800" dirty="0" smtClean="0"/>
              <a:t>The broken brushstrokes of bright spring colors as well as the choice of subject – a view of the Seine on the outskirts of Paris – mark the transformative influence of Impressionism on Van Gogh following his move to Paris. </a:t>
            </a:r>
            <a:br>
              <a:rPr lang="en-US" altLang="en-US" sz="1800" dirty="0" smtClean="0"/>
            </a:br>
            <a:r>
              <a:rPr lang="en-US" altLang="en-US" sz="1800" dirty="0" smtClean="0"/>
              <a:t>Compare Van Gogh’s 1887 painting with a 1868 composition by Claude Monet</a:t>
            </a:r>
          </a:p>
        </p:txBody>
      </p:sp>
      <p:pic>
        <p:nvPicPr>
          <p:cNvPr id="26627" name="Picture 6" descr="van_gogh_fishing_in_spring_thePontdeChichyAsnieres_1887_oc_49x58c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057400"/>
            <a:ext cx="4343400" cy="3649663"/>
          </a:xfrm>
          <a:noFill/>
          <a:ln>
            <a:solidFill>
              <a:schemeClr val="tx2"/>
            </a:solidFill>
            <a:miter lim="800000"/>
            <a:headEnd/>
            <a:tailEnd/>
          </a:ln>
        </p:spPr>
      </p:pic>
      <p:pic>
        <p:nvPicPr>
          <p:cNvPr id="26628" name="Picture 7" descr="monetbanksofseineBennecourt_18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3352800" cy="27193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 Box 8"/>
          <p:cNvSpPr txBox="1">
            <a:spLocks noChangeArrowheads="1"/>
          </p:cNvSpPr>
          <p:nvPr/>
        </p:nvSpPr>
        <p:spPr bwMode="auto">
          <a:xfrm>
            <a:off x="5181600" y="4800600"/>
            <a:ext cx="36083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Claude Monet</a:t>
            </a:r>
            <a:r>
              <a:rPr lang="en-US" altLang="en-US" sz="1600"/>
              <a:t>, (French, 1840-1926)</a:t>
            </a:r>
            <a:br>
              <a:rPr lang="en-US" altLang="en-US" sz="1600"/>
            </a:br>
            <a:r>
              <a:rPr lang="en-US" altLang="en-US" sz="1600" i="1"/>
              <a:t>On the Bank of the Seine, Bennecourt</a:t>
            </a:r>
            <a:endParaRPr lang="en-US" altLang="en-US" sz="1600"/>
          </a:p>
          <a:p>
            <a:pPr eaLnBrk="1" hangingPunct="1"/>
            <a:r>
              <a:rPr lang="en-US" altLang="en-US" sz="1600"/>
              <a:t>1868, oil on canvas</a:t>
            </a:r>
          </a:p>
        </p:txBody>
      </p:sp>
      <p:sp>
        <p:nvSpPr>
          <p:cNvPr id="26630" name="Text Box 9"/>
          <p:cNvSpPr txBox="1">
            <a:spLocks noChangeArrowheads="1"/>
          </p:cNvSpPr>
          <p:nvPr/>
        </p:nvSpPr>
        <p:spPr bwMode="auto">
          <a:xfrm>
            <a:off x="228600" y="5791200"/>
            <a:ext cx="4586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Van Gogh</a:t>
            </a:r>
            <a:r>
              <a:rPr lang="en-US" altLang="en-US" sz="1600"/>
              <a:t>, </a:t>
            </a:r>
            <a:r>
              <a:rPr lang="en-US" altLang="en-US" sz="1600" i="1"/>
              <a:t>Fishing in Spring, the Pont de Clichy </a:t>
            </a:r>
          </a:p>
          <a:p>
            <a:pPr eaLnBrk="1" hangingPunct="1"/>
            <a:r>
              <a:rPr lang="en-US" altLang="en-US" sz="1600" i="1"/>
              <a:t>(Asnières), </a:t>
            </a:r>
            <a:r>
              <a:rPr lang="en-US" altLang="en-US" sz="1600"/>
              <a:t>1887, oil on canvas</a:t>
            </a:r>
          </a:p>
        </p:txBody>
      </p:sp>
    </p:spTree>
    <p:extLst>
      <p:ext uri="{BB962C8B-B14F-4D97-AF65-F5344CB8AC3E}">
        <p14:creationId xmlns:p14="http://schemas.microsoft.com/office/powerpoint/2010/main" val="609451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pPr eaLnBrk="1" hangingPunct="1"/>
            <a:r>
              <a:rPr lang="en-US" altLang="en-US" sz="1600" dirty="0" smtClean="0"/>
              <a:t>Compare the Van Gogh Impressionist painting </a:t>
            </a:r>
            <a:br>
              <a:rPr lang="en-US" altLang="en-US" sz="1600" dirty="0" smtClean="0"/>
            </a:br>
            <a:r>
              <a:rPr lang="en-US" altLang="en-US" sz="1600" dirty="0" smtClean="0"/>
              <a:t>and a study by Neo-Impressionist </a:t>
            </a:r>
            <a:r>
              <a:rPr lang="en-US" altLang="en-US" sz="1600" b="1" dirty="0" smtClean="0"/>
              <a:t>Georges Seurat</a:t>
            </a:r>
            <a:r>
              <a:rPr lang="en-US" altLang="en-US" sz="1600" dirty="0" smtClean="0"/>
              <a:t>.</a:t>
            </a:r>
          </a:p>
        </p:txBody>
      </p:sp>
      <p:pic>
        <p:nvPicPr>
          <p:cNvPr id="27651" name="Picture 4" descr="Seurat_HorseandBoatstudyforBathersatAsnières_c188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286250" cy="26844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5" descr="van_gogh_fishing_in_spring_thePontdeChichyAsnieres_1887_oc_49x58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3937000" cy="33067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6" descr="Seurat_BathersatAsnie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495800"/>
            <a:ext cx="2895600" cy="1920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7654" name="Text Box 7"/>
          <p:cNvSpPr txBox="1">
            <a:spLocks noChangeArrowheads="1"/>
          </p:cNvSpPr>
          <p:nvPr/>
        </p:nvSpPr>
        <p:spPr bwMode="auto">
          <a:xfrm>
            <a:off x="4876800" y="6519863"/>
            <a:ext cx="3609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chemeClr val="tx2"/>
                </a:solidFill>
              </a:rPr>
              <a:t>Georges Seurat</a:t>
            </a:r>
            <a:r>
              <a:rPr lang="en-US" altLang="en-US" sz="1600">
                <a:solidFill>
                  <a:schemeClr val="tx2"/>
                </a:solidFill>
              </a:rPr>
              <a:t>,</a:t>
            </a:r>
            <a:r>
              <a:rPr lang="en-US" altLang="en-US" sz="1600" i="1">
                <a:solidFill>
                  <a:schemeClr val="tx2"/>
                </a:solidFill>
              </a:rPr>
              <a:t> Bathers at Asnières</a:t>
            </a:r>
          </a:p>
        </p:txBody>
      </p:sp>
      <p:sp>
        <p:nvSpPr>
          <p:cNvPr id="27655" name="Text Box 8"/>
          <p:cNvSpPr txBox="1">
            <a:spLocks noChangeArrowheads="1"/>
          </p:cNvSpPr>
          <p:nvPr/>
        </p:nvSpPr>
        <p:spPr bwMode="auto">
          <a:xfrm>
            <a:off x="457200" y="4495800"/>
            <a:ext cx="396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chemeClr val="tx2"/>
                </a:solidFill>
              </a:rPr>
              <a:t>Van Gogh</a:t>
            </a:r>
            <a:r>
              <a:rPr lang="en-US" altLang="en-US" sz="1600">
                <a:solidFill>
                  <a:schemeClr val="tx2"/>
                </a:solidFill>
              </a:rPr>
              <a:t>, </a:t>
            </a:r>
            <a:r>
              <a:rPr lang="en-US" altLang="en-US" sz="1600" i="1">
                <a:solidFill>
                  <a:schemeClr val="tx2"/>
                </a:solidFill>
              </a:rPr>
              <a:t>Fishing in Spring, the Pont de Clichy (Asnières),</a:t>
            </a:r>
            <a:r>
              <a:rPr lang="en-US" altLang="en-US" sz="1600">
                <a:solidFill>
                  <a:schemeClr val="tx2"/>
                </a:solidFill>
              </a:rPr>
              <a:t> 1887</a:t>
            </a:r>
          </a:p>
        </p:txBody>
      </p:sp>
      <p:sp>
        <p:nvSpPr>
          <p:cNvPr id="27656" name="Rectangle 10"/>
          <p:cNvSpPr>
            <a:spLocks noChangeArrowheads="1"/>
          </p:cNvSpPr>
          <p:nvPr/>
        </p:nvSpPr>
        <p:spPr bwMode="auto">
          <a:xfrm>
            <a:off x="4800600" y="3810000"/>
            <a:ext cx="3983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chemeClr val="tx2"/>
                </a:solidFill>
              </a:rPr>
              <a:t>Georges Seurat</a:t>
            </a:r>
            <a:r>
              <a:rPr lang="en-US" altLang="en-US" sz="1600">
                <a:solidFill>
                  <a:schemeClr val="tx2"/>
                </a:solidFill>
              </a:rPr>
              <a:t>, </a:t>
            </a:r>
            <a:r>
              <a:rPr lang="en-US" altLang="en-US" sz="1600" i="1">
                <a:solidFill>
                  <a:schemeClr val="tx2"/>
                </a:solidFill>
              </a:rPr>
              <a:t>Horse and Boat. </a:t>
            </a:r>
          </a:p>
          <a:p>
            <a:pPr eaLnBrk="1" hangingPunct="1"/>
            <a:r>
              <a:rPr lang="en-US" altLang="en-US" sz="1600" i="1">
                <a:solidFill>
                  <a:schemeClr val="tx2"/>
                </a:solidFill>
              </a:rPr>
              <a:t>(</a:t>
            </a:r>
            <a:r>
              <a:rPr lang="en-US" altLang="en-US" sz="1600">
                <a:solidFill>
                  <a:schemeClr val="tx2"/>
                </a:solidFill>
              </a:rPr>
              <a:t>Study for</a:t>
            </a:r>
            <a:r>
              <a:rPr lang="en-US" altLang="en-US" sz="1600" i="1">
                <a:solidFill>
                  <a:schemeClr val="tx2"/>
                </a:solidFill>
              </a:rPr>
              <a:t> Bathers at Asnières).</a:t>
            </a:r>
            <a:r>
              <a:rPr lang="en-US" altLang="en-US" sz="1600">
                <a:solidFill>
                  <a:schemeClr val="tx2"/>
                </a:solidFill>
              </a:rPr>
              <a:t> c.1883-84</a:t>
            </a:r>
          </a:p>
        </p:txBody>
      </p:sp>
    </p:spTree>
    <p:extLst>
      <p:ext uri="{BB962C8B-B14F-4D97-AF65-F5344CB8AC3E}">
        <p14:creationId xmlns:p14="http://schemas.microsoft.com/office/powerpoint/2010/main" val="362991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868362"/>
          </a:xfrm>
        </p:spPr>
        <p:txBody>
          <a:bodyPr/>
          <a:lstStyle/>
          <a:p>
            <a:pPr algn="l" eaLnBrk="1" hangingPunct="1"/>
            <a:r>
              <a:rPr lang="en-US" altLang="en-US" sz="1600" smtClean="0"/>
              <a:t>In May 1886 Vincent van Gogh saw the 8</a:t>
            </a:r>
            <a:r>
              <a:rPr lang="en-US" altLang="en-US" sz="1600" baseline="30000" smtClean="0"/>
              <a:t>th </a:t>
            </a:r>
            <a:r>
              <a:rPr lang="en-US" altLang="en-US" sz="1600" smtClean="0"/>
              <a:t>(last) Impressionist Exhibition, which included Georges Seurat’s Neo-Impressionist masterpiece, </a:t>
            </a:r>
            <a:r>
              <a:rPr lang="en-US" altLang="en-US" sz="1600" i="1" smtClean="0"/>
              <a:t>Sunday Afternoon on the Island of the Grande Jatte, 1884</a:t>
            </a:r>
          </a:p>
        </p:txBody>
      </p:sp>
      <p:pic>
        <p:nvPicPr>
          <p:cNvPr id="28675" name="Picture 4" descr="seur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781800" cy="46101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97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van_gogh_InteriorofARestaurant_1887_Paris_division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5715000" cy="44719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9699" name="Text Box 5"/>
          <p:cNvSpPr txBox="1">
            <a:spLocks noChangeArrowheads="1"/>
          </p:cNvSpPr>
          <p:nvPr/>
        </p:nvSpPr>
        <p:spPr bwMode="auto">
          <a:xfrm>
            <a:off x="2286000" y="5638800"/>
            <a:ext cx="4568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Van Gogh</a:t>
            </a:r>
            <a:r>
              <a:rPr lang="en-US" altLang="en-US" sz="1600"/>
              <a:t>, </a:t>
            </a:r>
            <a:r>
              <a:rPr lang="en-US" altLang="en-US" sz="1600" i="1"/>
              <a:t>Interior of a Restaurant</a:t>
            </a:r>
            <a:r>
              <a:rPr lang="en-US" altLang="en-US" sz="1600"/>
              <a:t>, 1887, Paris,</a:t>
            </a:r>
          </a:p>
          <a:p>
            <a:pPr eaLnBrk="1" hangingPunct="1"/>
            <a:r>
              <a:rPr lang="en-US" altLang="en-US" sz="1600"/>
              <a:t>short-lived experiment with pointillist technique</a:t>
            </a:r>
          </a:p>
        </p:txBody>
      </p:sp>
    </p:spTree>
    <p:extLst>
      <p:ext uri="{BB962C8B-B14F-4D97-AF65-F5344CB8AC3E}">
        <p14:creationId xmlns:p14="http://schemas.microsoft.com/office/powerpoint/2010/main" val="3069587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639762"/>
          </a:xfrm>
        </p:spPr>
        <p:txBody>
          <a:bodyPr/>
          <a:lstStyle/>
          <a:p>
            <a:pPr eaLnBrk="1" hangingPunct="1"/>
            <a:r>
              <a:rPr lang="en-US" altLang="en-US" sz="1600" smtClean="0"/>
              <a:t>Compare Van Gogh pre-Paris 1883 (left), and in Paris 1887 (right)</a:t>
            </a:r>
          </a:p>
        </p:txBody>
      </p:sp>
      <p:pic>
        <p:nvPicPr>
          <p:cNvPr id="30723" name="Picture 6" descr="van_gogh_farmhouses_Near_Hoogeveen_1883"/>
          <p:cNvPicPr>
            <a:picLocks noChangeAspect="1" noChangeArrowheads="1"/>
          </p:cNvPicPr>
          <p:nvPr/>
        </p:nvPicPr>
        <p:blipFill>
          <a:blip r:embed="rId2">
            <a:extLst>
              <a:ext uri="{28A0092B-C50C-407E-A947-70E740481C1C}">
                <a14:useLocalDpi xmlns:a14="http://schemas.microsoft.com/office/drawing/2010/main" val="0"/>
              </a:ext>
            </a:extLst>
          </a:blip>
          <a:srcRect t="24001" b="24001"/>
          <a:stretch>
            <a:fillRect/>
          </a:stretch>
        </p:blipFill>
        <p:spPr bwMode="auto">
          <a:xfrm>
            <a:off x="457200" y="3124200"/>
            <a:ext cx="4419600" cy="27860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7" descr="van_gogh_wheatfield_1887"/>
          <p:cNvPicPr>
            <a:picLocks noChangeAspect="1" noChangeArrowheads="1"/>
          </p:cNvPicPr>
          <p:nvPr/>
        </p:nvPicPr>
        <p:blipFill>
          <a:blip r:embed="rId3">
            <a:extLst>
              <a:ext uri="{28A0092B-C50C-407E-A947-70E740481C1C}">
                <a14:useLocalDpi xmlns:a14="http://schemas.microsoft.com/office/drawing/2010/main" val="0"/>
              </a:ext>
            </a:extLst>
          </a:blip>
          <a:srcRect t="24001" b="24001"/>
          <a:stretch>
            <a:fillRect/>
          </a:stretch>
        </p:blipFill>
        <p:spPr bwMode="auto">
          <a:xfrm>
            <a:off x="4267200" y="1143000"/>
            <a:ext cx="4591050" cy="28940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0725" name="Text Box 10"/>
          <p:cNvSpPr txBox="1">
            <a:spLocks noChangeArrowheads="1"/>
          </p:cNvSpPr>
          <p:nvPr/>
        </p:nvSpPr>
        <p:spPr bwMode="auto">
          <a:xfrm>
            <a:off x="5089525" y="4075113"/>
            <a:ext cx="294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ja-JP" sz="1600" b="1">
                <a:ea typeface="ＭＳ Ｐゴシック" panose="020B0600070205080204" pitchFamily="34" charset="-128"/>
              </a:rPr>
              <a:t>Van Gogh</a:t>
            </a:r>
            <a:r>
              <a:rPr lang="en-US" altLang="ja-JP" sz="1600" i="1">
                <a:ea typeface="ＭＳ Ｐゴシック" panose="020B0600070205080204" pitchFamily="34" charset="-128"/>
              </a:rPr>
              <a:t>, Wheatfields</a:t>
            </a:r>
            <a:r>
              <a:rPr lang="en-US" altLang="ja-JP" sz="1600">
                <a:ea typeface="ＭＳ Ｐゴシック" panose="020B0600070205080204" pitchFamily="34" charset="-128"/>
              </a:rPr>
              <a:t>, 1887</a:t>
            </a:r>
            <a:r>
              <a:rPr lang="en-US" altLang="ja-JP">
                <a:ea typeface="ＭＳ Ｐゴシック" panose="020B0600070205080204" pitchFamily="34" charset="-128"/>
              </a:rPr>
              <a:t> </a:t>
            </a:r>
            <a:endParaRPr lang="en-US" altLang="en-US"/>
          </a:p>
        </p:txBody>
      </p:sp>
      <p:sp>
        <p:nvSpPr>
          <p:cNvPr id="30726" name="Text Box 11"/>
          <p:cNvSpPr txBox="1">
            <a:spLocks noChangeArrowheads="1"/>
          </p:cNvSpPr>
          <p:nvPr/>
        </p:nvSpPr>
        <p:spPr bwMode="auto">
          <a:xfrm>
            <a:off x="517525" y="6003925"/>
            <a:ext cx="2951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Van Gogh</a:t>
            </a:r>
            <a:r>
              <a:rPr lang="en-US" altLang="en-US" sz="1600"/>
              <a:t>, </a:t>
            </a:r>
            <a:r>
              <a:rPr lang="en-US" altLang="en-US" sz="1600" i="1"/>
              <a:t>Farmhouses</a:t>
            </a:r>
            <a:r>
              <a:rPr lang="en-US" altLang="en-US" sz="1600"/>
              <a:t>, 1883</a:t>
            </a:r>
          </a:p>
        </p:txBody>
      </p:sp>
    </p:spTree>
    <p:extLst>
      <p:ext uri="{BB962C8B-B14F-4D97-AF65-F5344CB8AC3E}">
        <p14:creationId xmlns:p14="http://schemas.microsoft.com/office/powerpoint/2010/main" val="175789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1600" smtClean="0"/>
              <a:t>Compare Van Gogh’s brushstrokes 1883 (left) and 1887 (right)</a:t>
            </a:r>
          </a:p>
        </p:txBody>
      </p:sp>
      <p:pic>
        <p:nvPicPr>
          <p:cNvPr id="31747" name="Picture 4" descr="van_gogh_wheatfield_1887_detailshowingbrushstrok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0" y="1600200"/>
            <a:ext cx="3646488" cy="4419600"/>
          </a:xfrm>
          <a:noFill/>
        </p:spPr>
      </p:pic>
      <p:pic>
        <p:nvPicPr>
          <p:cNvPr id="31748" name="Picture 5" descr="van_gogh_detail_farmhousesNearHoogeveen_18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35829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990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066800"/>
            <a:ext cx="8229600" cy="3687763"/>
          </a:xfrm>
        </p:spPr>
        <p:txBody>
          <a:bodyPr/>
          <a:lstStyle/>
          <a:p>
            <a:pPr eaLnBrk="1" hangingPunct="1"/>
            <a:r>
              <a:rPr lang="en-US" altLang="en-US" dirty="0" err="1" smtClean="0"/>
              <a:t>Japonisme</a:t>
            </a:r>
            <a:r>
              <a:rPr lang="en-US" altLang="en-US" dirty="0" smtClean="0"/>
              <a:t/>
            </a:r>
            <a:br>
              <a:rPr lang="en-US" altLang="en-US" dirty="0" smtClean="0"/>
            </a:br>
            <a:r>
              <a:rPr lang="en-US" altLang="en-US" dirty="0" smtClean="0"/>
              <a:t/>
            </a:r>
            <a:br>
              <a:rPr lang="en-US" altLang="en-US" dirty="0" smtClean="0"/>
            </a:br>
            <a:r>
              <a:rPr lang="en-US" altLang="en-US" sz="2000" dirty="0" smtClean="0"/>
              <a:t>Vincent van Gogh was</a:t>
            </a:r>
            <a:br>
              <a:rPr lang="en-US" altLang="en-US" sz="2000" dirty="0" smtClean="0"/>
            </a:br>
            <a:r>
              <a:rPr lang="en-US" altLang="en-US" sz="2000" dirty="0" smtClean="0"/>
              <a:t>influenced by ukiyo-e woodblock prints</a:t>
            </a:r>
          </a:p>
        </p:txBody>
      </p:sp>
    </p:spTree>
    <p:extLst>
      <p:ext uri="{BB962C8B-B14F-4D97-AF65-F5344CB8AC3E}">
        <p14:creationId xmlns:p14="http://schemas.microsoft.com/office/powerpoint/2010/main" val="207228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Van_gogh_Hiroshige_plumEstate_collateralGauguinSer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29067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Van_Gogh_plum_trees_after_Hiroshi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33400"/>
            <a:ext cx="3436938" cy="4191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 Box 4"/>
          <p:cNvSpPr txBox="1">
            <a:spLocks noChangeArrowheads="1"/>
          </p:cNvSpPr>
          <p:nvPr/>
        </p:nvSpPr>
        <p:spPr bwMode="auto">
          <a:xfrm>
            <a:off x="4495800" y="495300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Van Gogh</a:t>
            </a:r>
            <a:r>
              <a:rPr lang="en-US" altLang="en-US" sz="1600" i="1"/>
              <a:t>, Plum tree in Bloom (after Hiroshige), </a:t>
            </a:r>
            <a:r>
              <a:rPr lang="en-US" altLang="en-US" sz="1600"/>
              <a:t>oil on canvas, 1887 (Paris)</a:t>
            </a:r>
          </a:p>
        </p:txBody>
      </p:sp>
      <p:sp>
        <p:nvSpPr>
          <p:cNvPr id="33797" name="Text Box 5"/>
          <p:cNvSpPr txBox="1">
            <a:spLocks noChangeArrowheads="1"/>
          </p:cNvSpPr>
          <p:nvPr/>
        </p:nvSpPr>
        <p:spPr bwMode="auto">
          <a:xfrm>
            <a:off x="914400" y="4953000"/>
            <a:ext cx="307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Hiroshige Ando</a:t>
            </a:r>
            <a:r>
              <a:rPr lang="en-US" altLang="en-US" sz="1600"/>
              <a:t>, </a:t>
            </a:r>
            <a:r>
              <a:rPr lang="en-US" altLang="en-US" sz="1600" i="1"/>
              <a:t>Plum Estate, </a:t>
            </a:r>
          </a:p>
          <a:p>
            <a:pPr eaLnBrk="1" hangingPunct="1"/>
            <a:r>
              <a:rPr lang="en-US" altLang="en-US" sz="1600" i="1"/>
              <a:t>Kameido, </a:t>
            </a:r>
            <a:r>
              <a:rPr lang="en-US" altLang="en-US" sz="1600"/>
              <a:t>1857, woodblock print</a:t>
            </a:r>
          </a:p>
        </p:txBody>
      </p:sp>
      <p:sp>
        <p:nvSpPr>
          <p:cNvPr id="33798" name="Text Box 6"/>
          <p:cNvSpPr txBox="1">
            <a:spLocks noChangeArrowheads="1"/>
          </p:cNvSpPr>
          <p:nvPr/>
        </p:nvSpPr>
        <p:spPr bwMode="auto">
          <a:xfrm>
            <a:off x="609600" y="57912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The Montmartre gallery of Samuel Bing was next door to Théo van Gogh’s Paris</a:t>
            </a:r>
          </a:p>
          <a:p>
            <a:pPr eaLnBrk="1" hangingPunct="1"/>
            <a:r>
              <a:rPr lang="en-US" altLang="en-US" sz="1600"/>
              <a:t>apartment.  Bing kept thousands of Japanese prints in stock. Vincent became an avid collector of ukiyo-e prints.</a:t>
            </a:r>
          </a:p>
        </p:txBody>
      </p:sp>
    </p:spTree>
    <p:extLst>
      <p:ext uri="{BB962C8B-B14F-4D97-AF65-F5344CB8AC3E}">
        <p14:creationId xmlns:p14="http://schemas.microsoft.com/office/powerpoint/2010/main" val="2301184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639762"/>
          </a:xfrm>
        </p:spPr>
        <p:txBody>
          <a:bodyPr/>
          <a:lstStyle/>
          <a:p>
            <a:pPr eaLnBrk="1" hangingPunct="1"/>
            <a:r>
              <a:rPr lang="en-US" altLang="en-US" sz="1600" b="1" smtClean="0"/>
              <a:t>Vincent van Gogh</a:t>
            </a:r>
            <a:r>
              <a:rPr lang="en-US" altLang="en-US" sz="1600" smtClean="0"/>
              <a:t>, </a:t>
            </a:r>
            <a:r>
              <a:rPr lang="en-US" altLang="en-US" sz="1600" i="1" smtClean="0"/>
              <a:t>Portrait of Père Tanguy</a:t>
            </a:r>
            <a:r>
              <a:rPr lang="en-US" altLang="en-US" sz="1600" smtClean="0"/>
              <a:t>, 1887-88, oil on canvas</a:t>
            </a:r>
            <a:br>
              <a:rPr lang="en-US" altLang="en-US" sz="1600" smtClean="0"/>
            </a:br>
            <a:r>
              <a:rPr lang="en-US" altLang="en-US" sz="1600" smtClean="0"/>
              <a:t>Japonisme and emergent Expressionism</a:t>
            </a:r>
          </a:p>
        </p:txBody>
      </p:sp>
      <p:pic>
        <p:nvPicPr>
          <p:cNvPr id="34819" name="Picture 4" descr="van_gogh_pere_tanguy_1887_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43000"/>
            <a:ext cx="3819525" cy="50673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39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an_gogh_Hiroshige_plumEstate_collateralGauguinSer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2" y="447677"/>
            <a:ext cx="29067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Van_Gogh_plum_trees_after_Hiroshi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600075"/>
            <a:ext cx="3436938" cy="4191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228" name="Text Box 4"/>
          <p:cNvSpPr txBox="1">
            <a:spLocks noChangeArrowheads="1"/>
          </p:cNvSpPr>
          <p:nvPr/>
        </p:nvSpPr>
        <p:spPr bwMode="auto">
          <a:xfrm>
            <a:off x="5176044" y="4821241"/>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dirty="0">
                <a:solidFill>
                  <a:srgbClr val="FFFFFF"/>
                </a:solidFill>
              </a:rPr>
              <a:t>Van Gogh</a:t>
            </a:r>
            <a:r>
              <a:rPr lang="en-US" altLang="en-US" sz="1600" i="1" dirty="0">
                <a:solidFill>
                  <a:srgbClr val="FFFFFF"/>
                </a:solidFill>
              </a:rPr>
              <a:t>, Plum tree in Bloom (after Hiroshige), </a:t>
            </a:r>
            <a:r>
              <a:rPr lang="en-US" altLang="en-US" sz="1600" dirty="0">
                <a:solidFill>
                  <a:srgbClr val="FFFFFF"/>
                </a:solidFill>
              </a:rPr>
              <a:t>oil on canvas, 1887 (Paris)</a:t>
            </a:r>
          </a:p>
        </p:txBody>
      </p:sp>
      <p:sp>
        <p:nvSpPr>
          <p:cNvPr id="52229" name="Text Box 5"/>
          <p:cNvSpPr txBox="1">
            <a:spLocks noChangeArrowheads="1"/>
          </p:cNvSpPr>
          <p:nvPr/>
        </p:nvSpPr>
        <p:spPr bwMode="auto">
          <a:xfrm>
            <a:off x="1185865" y="4821241"/>
            <a:ext cx="307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dirty="0">
                <a:solidFill>
                  <a:srgbClr val="FFFFFF"/>
                </a:solidFill>
              </a:rPr>
              <a:t>Hiroshige Ando</a:t>
            </a:r>
            <a:r>
              <a:rPr lang="en-US" altLang="en-US" sz="1600" dirty="0">
                <a:solidFill>
                  <a:srgbClr val="FFFFFF"/>
                </a:solidFill>
              </a:rPr>
              <a:t>, </a:t>
            </a:r>
            <a:r>
              <a:rPr lang="en-US" altLang="en-US" sz="1600" i="1" dirty="0">
                <a:solidFill>
                  <a:srgbClr val="FFFFFF"/>
                </a:solidFill>
              </a:rPr>
              <a:t>Plum Estate, </a:t>
            </a:r>
          </a:p>
          <a:p>
            <a:pPr eaLnBrk="1" fontAlgn="base" hangingPunct="1">
              <a:spcBef>
                <a:spcPct val="0"/>
              </a:spcBef>
              <a:spcAft>
                <a:spcPct val="0"/>
              </a:spcAft>
            </a:pPr>
            <a:r>
              <a:rPr lang="en-US" altLang="en-US" sz="1600" i="1" dirty="0" err="1">
                <a:solidFill>
                  <a:srgbClr val="FFFFFF"/>
                </a:solidFill>
              </a:rPr>
              <a:t>Kameido</a:t>
            </a:r>
            <a:r>
              <a:rPr lang="en-US" altLang="en-US" sz="1600" i="1" dirty="0">
                <a:solidFill>
                  <a:srgbClr val="FFFFFF"/>
                </a:solidFill>
              </a:rPr>
              <a:t>, </a:t>
            </a:r>
            <a:r>
              <a:rPr lang="en-US" altLang="en-US" sz="1600" dirty="0">
                <a:solidFill>
                  <a:srgbClr val="FFFFFF"/>
                </a:solidFill>
              </a:rPr>
              <a:t>1857, woodblock print</a:t>
            </a:r>
          </a:p>
        </p:txBody>
      </p:sp>
      <p:sp>
        <p:nvSpPr>
          <p:cNvPr id="52230" name="Text Box 6"/>
          <p:cNvSpPr txBox="1">
            <a:spLocks noChangeArrowheads="1"/>
          </p:cNvSpPr>
          <p:nvPr/>
        </p:nvSpPr>
        <p:spPr bwMode="auto">
          <a:xfrm>
            <a:off x="819807" y="5857877"/>
            <a:ext cx="817179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dirty="0">
                <a:solidFill>
                  <a:srgbClr val="FFFFFF"/>
                </a:solidFill>
              </a:rPr>
              <a:t>The Montmartre gallery of Samuel Bing was next door to </a:t>
            </a:r>
            <a:r>
              <a:rPr lang="en-US" altLang="en-US" sz="1600" dirty="0" err="1">
                <a:solidFill>
                  <a:srgbClr val="FFFFFF"/>
                </a:solidFill>
              </a:rPr>
              <a:t>Théo</a:t>
            </a:r>
            <a:r>
              <a:rPr lang="en-US" altLang="en-US" sz="1600" dirty="0">
                <a:solidFill>
                  <a:srgbClr val="FFFFFF"/>
                </a:solidFill>
              </a:rPr>
              <a:t> van Gogh’s Paris</a:t>
            </a:r>
          </a:p>
          <a:p>
            <a:pPr eaLnBrk="1" fontAlgn="base" hangingPunct="1">
              <a:spcBef>
                <a:spcPct val="0"/>
              </a:spcBef>
              <a:spcAft>
                <a:spcPct val="0"/>
              </a:spcAft>
            </a:pPr>
            <a:r>
              <a:rPr lang="en-US" altLang="en-US" sz="1600" dirty="0">
                <a:solidFill>
                  <a:srgbClr val="FFFFFF"/>
                </a:solidFill>
              </a:rPr>
              <a:t>apartment.  Bing kept thousands of Japanese prints in stock. Vincent became an avid collector of ukiyo-e prints.</a:t>
            </a:r>
          </a:p>
        </p:txBody>
      </p:sp>
    </p:spTree>
    <p:extLst>
      <p:ext uri="{BB962C8B-B14F-4D97-AF65-F5344CB8AC3E}">
        <p14:creationId xmlns:p14="http://schemas.microsoft.com/office/powerpoint/2010/main" val="2409138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29495" y="5289550"/>
            <a:ext cx="3875882" cy="792163"/>
          </a:xfrm>
        </p:spPr>
        <p:txBody>
          <a:bodyPr/>
          <a:lstStyle/>
          <a:p>
            <a:pPr algn="l" eaLnBrk="1" hangingPunct="1"/>
            <a:r>
              <a:rPr lang="en-US" altLang="en-US" sz="1600" b="1" dirty="0"/>
              <a:t>Vincent Van Gogh</a:t>
            </a:r>
            <a:r>
              <a:rPr lang="en-US" altLang="en-US" sz="1600" dirty="0"/>
              <a:t>, </a:t>
            </a:r>
            <a:r>
              <a:rPr lang="en-US" altLang="en-US" sz="1600" i="1" dirty="0"/>
              <a:t>Self Portrait with Dark Felt Hat</a:t>
            </a:r>
            <a:r>
              <a:rPr lang="en-US" altLang="en-US" sz="1600" dirty="0"/>
              <a:t>, 43 x 33 cm., Paris, Spring, 1886</a:t>
            </a:r>
          </a:p>
        </p:txBody>
      </p:sp>
      <p:pic>
        <p:nvPicPr>
          <p:cNvPr id="8195" name="Picture 4" descr="van_gogh_self_portrait_with_Dark_felt_hat_oc_42x33cm_ParisSpring_1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20" y="793750"/>
            <a:ext cx="3446463" cy="44958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5" descr="van_Gogh_photo_of_artist_at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971550"/>
            <a:ext cx="24003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7" name="Text Box 6"/>
          <p:cNvSpPr txBox="1">
            <a:spLocks noChangeArrowheads="1"/>
          </p:cNvSpPr>
          <p:nvPr/>
        </p:nvSpPr>
        <p:spPr bwMode="auto">
          <a:xfrm>
            <a:off x="5481637" y="4867275"/>
            <a:ext cx="2309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solidFill>
                  <a:srgbClr val="FFFFFF"/>
                </a:solidFill>
              </a:rPr>
              <a:t>Van Gogh at 18 (1871) </a:t>
            </a:r>
          </a:p>
        </p:txBody>
      </p:sp>
    </p:spTree>
    <p:extLst>
      <p:ext uri="{BB962C8B-B14F-4D97-AF65-F5344CB8AC3E}">
        <p14:creationId xmlns:p14="http://schemas.microsoft.com/office/powerpoint/2010/main" val="2375268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609600"/>
            <a:ext cx="8229600" cy="1512230"/>
          </a:xfrm>
        </p:spPr>
        <p:txBody>
          <a:bodyPr/>
          <a:lstStyle/>
          <a:p>
            <a:r>
              <a:rPr lang="en-US" dirty="0" smtClean="0"/>
              <a:t>Van Gogh in Arles</a:t>
            </a:r>
            <a:br>
              <a:rPr lang="en-US" dirty="0" smtClean="0"/>
            </a:br>
            <a:r>
              <a:rPr lang="en-US" sz="2400" dirty="0" smtClean="0"/>
              <a:t>(</a:t>
            </a:r>
            <a:r>
              <a:rPr lang="en-US" sz="2400" dirty="0"/>
              <a:t>1888–1889)</a:t>
            </a:r>
            <a:r>
              <a:rPr lang="en-US" sz="2400" b="1" dirty="0"/>
              <a:t/>
            </a:r>
            <a:br>
              <a:rPr lang="en-US" sz="2400" b="1" dirty="0"/>
            </a:br>
            <a:endParaRPr lang="en-US" sz="2400" dirty="0"/>
          </a:p>
        </p:txBody>
      </p:sp>
      <p:pic>
        <p:nvPicPr>
          <p:cNvPr id="2050" name="Picture 2" descr="http://www.vacationstogo.com/images/ports/maps/113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647" y="2287368"/>
            <a:ext cx="47625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83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7911" y="5054259"/>
            <a:ext cx="8246989" cy="969962"/>
          </a:xfrm>
        </p:spPr>
        <p:txBody>
          <a:bodyPr/>
          <a:lstStyle/>
          <a:p>
            <a:r>
              <a:rPr lang="en-US" sz="1800" dirty="0">
                <a:latin typeface="Verdana" panose="020B0604030504040204" pitchFamily="34" charset="0"/>
                <a:ea typeface="Verdana" panose="020B0604030504040204" pitchFamily="34" charset="0"/>
                <a:cs typeface="Verdana" panose="020B0604030504040204" pitchFamily="34" charset="0"/>
              </a:rPr>
              <a:t>Vincent van Gogh, </a:t>
            </a:r>
            <a:r>
              <a:rPr lang="en-US" sz="1800" i="1" dirty="0">
                <a:latin typeface="Verdana" panose="020B0604030504040204" pitchFamily="34" charset="0"/>
                <a:ea typeface="Verdana" panose="020B0604030504040204" pitchFamily="34" charset="0"/>
                <a:cs typeface="Verdana" panose="020B0604030504040204" pitchFamily="34" charset="0"/>
              </a:rPr>
              <a:t>Bedroom at Arles</a:t>
            </a:r>
            <a:r>
              <a:rPr lang="en-US" sz="1800" dirty="0">
                <a:latin typeface="Verdana" panose="020B0604030504040204" pitchFamily="34" charset="0"/>
                <a:ea typeface="Verdana" panose="020B0604030504040204" pitchFamily="34" charset="0"/>
                <a:cs typeface="Verdana" panose="020B0604030504040204" pitchFamily="34" charset="0"/>
              </a:rPr>
              <a:t>, 1888, 28.3 × 35.4” </a:t>
            </a:r>
            <a:br>
              <a:rPr lang="en-US" sz="1800" dirty="0">
                <a:latin typeface="Verdana" panose="020B0604030504040204" pitchFamily="34" charset="0"/>
                <a:ea typeface="Verdana" panose="020B0604030504040204" pitchFamily="34" charset="0"/>
                <a:cs typeface="Verdana" panose="020B0604030504040204" pitchFamily="34" charset="0"/>
              </a:rPr>
            </a:br>
            <a:r>
              <a:rPr lang="en-US" sz="1800" dirty="0">
                <a:latin typeface="Verdana" panose="020B0604030504040204" pitchFamily="34" charset="0"/>
                <a:ea typeface="Verdana" panose="020B0604030504040204" pitchFamily="34" charset="0"/>
                <a:cs typeface="Verdana" panose="020B0604030504040204" pitchFamily="34" charset="0"/>
              </a:rPr>
              <a:t>Van Gogh Museum, Amsterdam</a:t>
            </a:r>
          </a:p>
        </p:txBody>
      </p:sp>
      <p:sp>
        <p:nvSpPr>
          <p:cNvPr id="3" name="Rectangle 2"/>
          <p:cNvSpPr/>
          <p:nvPr/>
        </p:nvSpPr>
        <p:spPr>
          <a:xfrm>
            <a:off x="477911" y="6047354"/>
            <a:ext cx="8115300" cy="276999"/>
          </a:xfrm>
          <a:prstGeom prst="rect">
            <a:avLst/>
          </a:prstGeom>
        </p:spPr>
        <p:txBody>
          <a:bodyPr wrap="square">
            <a:spAutoFit/>
          </a:bodyPr>
          <a:lstStyle/>
          <a:p>
            <a:r>
              <a:rPr lang="en-US" sz="1200" dirty="0"/>
              <a:t>http://smarthistory.khanacademy.org/van-goghs-the-bedroom.html</a:t>
            </a:r>
          </a:p>
        </p:txBody>
      </p:sp>
      <p:sp>
        <p:nvSpPr>
          <p:cNvPr id="4" name="Rectangle 3"/>
          <p:cNvSpPr/>
          <p:nvPr/>
        </p:nvSpPr>
        <p:spPr>
          <a:xfrm>
            <a:off x="477911" y="6416522"/>
            <a:ext cx="8115300" cy="276999"/>
          </a:xfrm>
          <a:prstGeom prst="rect">
            <a:avLst/>
          </a:prstGeom>
        </p:spPr>
        <p:txBody>
          <a:bodyPr wrap="square">
            <a:spAutoFit/>
          </a:bodyPr>
          <a:lstStyle/>
          <a:p>
            <a:r>
              <a:rPr lang="en-US" sz="1200" dirty="0"/>
              <a:t>https://www.google.com/culturalinstitute/asset-viewer/the-bedroom/KwF-AdF1REQl6w?projectId=art-project</a:t>
            </a:r>
          </a:p>
        </p:txBody>
      </p:sp>
      <p:pic>
        <p:nvPicPr>
          <p:cNvPr id="1026" name="Picture 2" descr="http://upload.wikimedia.org/wikipedia/commons/thumb/7/76/Vincent_van_Gogh_-_De_slaapkamer_-_Google_Art_Project.jpg/1280px-Vincent_van_Gogh_-_De_slaapkamer_-_Google_Art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313813"/>
            <a:ext cx="5905500" cy="46874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036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5078628"/>
            <a:ext cx="8686800" cy="1611099"/>
          </a:xfrm>
        </p:spPr>
        <p:txBody>
          <a:bodyPr/>
          <a:lstStyle/>
          <a:p>
            <a:pPr algn="l" eaLnBrk="1" hangingPunct="1"/>
            <a:r>
              <a:rPr lang="en-US" altLang="en-US" sz="1600" dirty="0">
                <a:latin typeface="Verdana" panose="020B0604030504040204" pitchFamily="34" charset="0"/>
              </a:rPr>
              <a:t>VINCENT VAN GOGH, </a:t>
            </a:r>
            <a:r>
              <a:rPr lang="en-US" altLang="en-US" sz="1600" i="1" dirty="0">
                <a:latin typeface="Verdana" panose="020B0604030504040204" pitchFamily="34" charset="0"/>
              </a:rPr>
              <a:t>The Night Café</a:t>
            </a:r>
            <a:r>
              <a:rPr lang="en-US" altLang="en-US" sz="1600" dirty="0">
                <a:latin typeface="Verdana" panose="020B0604030504040204" pitchFamily="34" charset="0"/>
              </a:rPr>
              <a:t>, 1888. Oil on canvas, approx. 2’ 4 1/2” x 3’. </a:t>
            </a:r>
            <a:r>
              <a:rPr lang="en-US" altLang="en-US" sz="1600" dirty="0" smtClean="0">
                <a:latin typeface="Verdana" panose="020B0604030504040204" pitchFamily="34" charset="0"/>
              </a:rPr>
              <a:t>“</a:t>
            </a:r>
            <a:r>
              <a:rPr lang="en-US" altLang="en-US" sz="1600" dirty="0">
                <a:latin typeface="Verdana" panose="020B0604030504040204" pitchFamily="34" charset="0"/>
              </a:rPr>
              <a:t>A place where one can ruin oneself, go mad, or commit a </a:t>
            </a:r>
            <a:r>
              <a:rPr lang="en-US" altLang="en-US" sz="1600" dirty="0" smtClean="0">
                <a:latin typeface="Verdana" panose="020B0604030504040204" pitchFamily="34" charset="0"/>
              </a:rPr>
              <a:t>crime.” </a:t>
            </a:r>
            <a:br>
              <a:rPr lang="en-US" altLang="en-US" sz="1600" dirty="0" smtClean="0">
                <a:latin typeface="Verdana" panose="020B0604030504040204" pitchFamily="34" charset="0"/>
              </a:rPr>
            </a:br>
            <a:r>
              <a:rPr lang="en-US" altLang="en-US" sz="1600" dirty="0" smtClean="0">
                <a:solidFill>
                  <a:srgbClr val="E3EBF1"/>
                </a:solidFill>
              </a:rPr>
              <a:t>Painted </a:t>
            </a:r>
            <a:r>
              <a:rPr lang="en-US" altLang="en-US" sz="1600" dirty="0">
                <a:solidFill>
                  <a:srgbClr val="E3EBF1"/>
                </a:solidFill>
              </a:rPr>
              <a:t>just before Gauguin’s arrival in Arles at the same time Paul Gauguin was painting </a:t>
            </a:r>
            <a:r>
              <a:rPr lang="en-US" altLang="en-US" sz="1600" i="1" dirty="0">
                <a:solidFill>
                  <a:srgbClr val="E3EBF1"/>
                </a:solidFill>
              </a:rPr>
              <a:t>The Vision after the Sermon </a:t>
            </a:r>
            <a:r>
              <a:rPr lang="en-US" altLang="en-US" sz="1600" dirty="0">
                <a:solidFill>
                  <a:srgbClr val="E3EBF1"/>
                </a:solidFill>
              </a:rPr>
              <a:t>in Pont </a:t>
            </a:r>
            <a:r>
              <a:rPr lang="en-US" altLang="en-US" sz="1600" dirty="0" err="1">
                <a:solidFill>
                  <a:srgbClr val="E3EBF1"/>
                </a:solidFill>
              </a:rPr>
              <a:t>Aven</a:t>
            </a:r>
            <a:r>
              <a:rPr lang="en-US" altLang="en-US" sz="1600" dirty="0">
                <a:solidFill>
                  <a:srgbClr val="E3EBF1"/>
                </a:solidFill>
              </a:rPr>
              <a:t>.  The two were corresponding by letter, many through Theo van Gogh.</a:t>
            </a:r>
            <a:endParaRPr lang="en-US" altLang="en-US" sz="1600" dirty="0">
              <a:latin typeface="Verdana" panose="020B0604030504040204" pitchFamily="34" charset="0"/>
            </a:endParaRP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124" y="216831"/>
            <a:ext cx="6077607" cy="486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950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066800"/>
          </a:xfrm>
        </p:spPr>
        <p:txBody>
          <a:bodyPr/>
          <a:lstStyle/>
          <a:p>
            <a:pPr eaLnBrk="1" hangingPunct="1"/>
            <a:r>
              <a:rPr lang="en-US" altLang="en-US" sz="1800" b="1" smtClean="0"/>
              <a:t>Friendship Portraits</a:t>
            </a:r>
            <a:r>
              <a:rPr lang="en-US" altLang="en-US" sz="1600" b="1" smtClean="0"/>
              <a:t/>
            </a:r>
            <a:br>
              <a:rPr lang="en-US" altLang="en-US" sz="1600" b="1" smtClean="0"/>
            </a:br>
            <a:r>
              <a:rPr lang="en-US" altLang="en-US" sz="1600" smtClean="0"/>
              <a:t>These two intense personalities lived together in Vincent’s </a:t>
            </a:r>
            <a:br>
              <a:rPr lang="en-US" altLang="en-US" sz="1600" smtClean="0"/>
            </a:br>
            <a:r>
              <a:rPr lang="en-US" altLang="en-US" sz="1600" smtClean="0"/>
              <a:t>Yellow House in Arles from October 23 to December 26, 1888</a:t>
            </a:r>
          </a:p>
        </p:txBody>
      </p:sp>
      <p:pic>
        <p:nvPicPr>
          <p:cNvPr id="39939" name="Picture 3" descr="Van_Gogh_Self_Portrait_Dedicated_toPaul_Gauguin_1888_oil_62x52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3273425" cy="3962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9940" name="Text Box 4"/>
          <p:cNvSpPr txBox="1">
            <a:spLocks noChangeArrowheads="1"/>
          </p:cNvSpPr>
          <p:nvPr/>
        </p:nvSpPr>
        <p:spPr bwMode="auto">
          <a:xfrm>
            <a:off x="457200" y="5486400"/>
            <a:ext cx="40338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Vincent Van Gogh</a:t>
            </a:r>
            <a:r>
              <a:rPr lang="en-US" altLang="en-US" sz="1600"/>
              <a:t>, </a:t>
            </a:r>
            <a:r>
              <a:rPr lang="en-US" altLang="en-US" sz="1600" i="1"/>
              <a:t>Self-Portrait as a </a:t>
            </a:r>
          </a:p>
          <a:p>
            <a:pPr eaLnBrk="1" hangingPunct="1"/>
            <a:r>
              <a:rPr lang="en-US" altLang="en-US" sz="1600" i="1"/>
              <a:t>Buddhist Monk, </a:t>
            </a:r>
            <a:r>
              <a:rPr lang="en-US" altLang="en-US" sz="1600"/>
              <a:t>dedicated to Paul Gauguin</a:t>
            </a:r>
          </a:p>
          <a:p>
            <a:pPr eaLnBrk="1" hangingPunct="1"/>
            <a:r>
              <a:rPr lang="en-US" altLang="en-US" sz="1600"/>
              <a:t>1888, (Arles) 35 years old</a:t>
            </a:r>
          </a:p>
        </p:txBody>
      </p:sp>
      <p:pic>
        <p:nvPicPr>
          <p:cNvPr id="39941" name="Picture 5" descr="Gauguin-Self-Portrait-Les_Miserables"/>
          <p:cNvPicPr>
            <a:picLocks noChangeAspect="1" noChangeArrowheads="1"/>
          </p:cNvPicPr>
          <p:nvPr/>
        </p:nvPicPr>
        <p:blipFill>
          <a:blip r:embed="rId3">
            <a:extLst>
              <a:ext uri="{28A0092B-C50C-407E-A947-70E740481C1C}">
                <a14:useLocalDpi xmlns:a14="http://schemas.microsoft.com/office/drawing/2010/main" val="0"/>
              </a:ext>
            </a:extLst>
          </a:blip>
          <a:srcRect l="5965" b="7576"/>
          <a:stretch>
            <a:fillRect/>
          </a:stretch>
        </p:blipFill>
        <p:spPr bwMode="auto">
          <a:xfrm>
            <a:off x="4495800" y="1447800"/>
            <a:ext cx="4343400" cy="335915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4479925" y="4860925"/>
            <a:ext cx="42402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Paul Gauguin</a:t>
            </a:r>
            <a:r>
              <a:rPr lang="en-US" altLang="en-US" sz="1600"/>
              <a:t>, </a:t>
            </a:r>
            <a:r>
              <a:rPr lang="en-US" altLang="en-US" sz="1600" i="1"/>
              <a:t>Les Misérables,</a:t>
            </a:r>
            <a:r>
              <a:rPr lang="en-US" altLang="en-US" sz="1600"/>
              <a:t> self-portrait</a:t>
            </a:r>
          </a:p>
          <a:p>
            <a:pPr eaLnBrk="1" hangingPunct="1"/>
            <a:r>
              <a:rPr lang="en-US" altLang="en-US" sz="1600"/>
              <a:t> dedicated to Vincent, 1888, (painted in Pont </a:t>
            </a:r>
          </a:p>
          <a:p>
            <a:pPr eaLnBrk="1" hangingPunct="1"/>
            <a:r>
              <a:rPr lang="en-US" altLang="en-US" sz="1600"/>
              <a:t>Aven and brought to Arles) 40 years old</a:t>
            </a:r>
          </a:p>
        </p:txBody>
      </p:sp>
    </p:spTree>
    <p:extLst>
      <p:ext uri="{BB962C8B-B14F-4D97-AF65-F5344CB8AC3E}">
        <p14:creationId xmlns:p14="http://schemas.microsoft.com/office/powerpoint/2010/main" val="3262916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417638"/>
          </a:xfrm>
        </p:spPr>
        <p:txBody>
          <a:bodyPr/>
          <a:lstStyle/>
          <a:p>
            <a:pPr eaLnBrk="1" hangingPunct="1"/>
            <a:r>
              <a:rPr lang="en-US" altLang="en-US" sz="1800" b="1" smtClean="0"/>
              <a:t>The expressive psychological power of modernist perspective and color.</a:t>
            </a:r>
            <a:r>
              <a:rPr lang="en-US" altLang="en-US" sz="1600" smtClean="0"/>
              <a:t> </a:t>
            </a:r>
            <a:br>
              <a:rPr lang="en-US" altLang="en-US" sz="1600" smtClean="0"/>
            </a:br>
            <a:r>
              <a:rPr lang="en-US" altLang="en-US" sz="1600" smtClean="0"/>
              <a:t>For Van Gogh the saturated vermilion and color contrasts conveyed the dissolute atmosphere of the café, the “terrible passions of humanity.” For Gauguin the unnatural palette conveyed the quasi-mystical state of the Breton women’s imagination</a:t>
            </a:r>
          </a:p>
        </p:txBody>
      </p:sp>
      <p:pic>
        <p:nvPicPr>
          <p:cNvPr id="41987" name="Picture 4" descr="van_gogh_night_caf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981200"/>
            <a:ext cx="4038600" cy="3206750"/>
          </a:xfrm>
          <a:noFill/>
          <a:ln>
            <a:solidFill>
              <a:schemeClr val="tx2"/>
            </a:solidFill>
            <a:miter lim="800000"/>
            <a:headEnd/>
            <a:tailEnd/>
          </a:ln>
        </p:spPr>
      </p:pic>
      <p:pic>
        <p:nvPicPr>
          <p:cNvPr id="41988" name="Picture 5" descr="Gaugin_Vision_after_the_Sermon_1888_oc_73x92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089400" cy="32305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7"/>
          <p:cNvSpPr txBox="1">
            <a:spLocks noChangeArrowheads="1"/>
          </p:cNvSpPr>
          <p:nvPr/>
        </p:nvSpPr>
        <p:spPr bwMode="auto">
          <a:xfrm>
            <a:off x="152400" y="5257800"/>
            <a:ext cx="433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rPr>
              <a:t>Vincent an Gogh</a:t>
            </a:r>
            <a:r>
              <a:rPr lang="en-US" altLang="en-US">
                <a:solidFill>
                  <a:schemeClr val="tx2"/>
                </a:solidFill>
              </a:rPr>
              <a:t>, </a:t>
            </a:r>
            <a:r>
              <a:rPr lang="en-US" altLang="en-US" i="1">
                <a:solidFill>
                  <a:schemeClr val="tx2"/>
                </a:solidFill>
              </a:rPr>
              <a:t>The Night Café</a:t>
            </a:r>
            <a:r>
              <a:rPr lang="en-US" altLang="en-US">
                <a:solidFill>
                  <a:schemeClr val="tx2"/>
                </a:solidFill>
              </a:rPr>
              <a:t>, 1888</a:t>
            </a:r>
          </a:p>
        </p:txBody>
      </p:sp>
      <p:sp>
        <p:nvSpPr>
          <p:cNvPr id="41990" name="Text Box 8"/>
          <p:cNvSpPr txBox="1">
            <a:spLocks noChangeArrowheads="1"/>
          </p:cNvSpPr>
          <p:nvPr/>
        </p:nvSpPr>
        <p:spPr bwMode="auto">
          <a:xfrm>
            <a:off x="4572000" y="5334000"/>
            <a:ext cx="4352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Paul Gauguin</a:t>
            </a:r>
            <a:r>
              <a:rPr lang="en-US" altLang="en-US"/>
              <a:t>, </a:t>
            </a:r>
            <a:r>
              <a:rPr lang="en-US" altLang="en-US" i="1"/>
              <a:t>Vision After the Sermon</a:t>
            </a:r>
            <a:r>
              <a:rPr lang="en-US" altLang="ja-JP" i="1">
                <a:ea typeface="ＭＳ Ｐゴシック" panose="020B0600070205080204" pitchFamily="34" charset="-128"/>
              </a:rPr>
              <a:t>: </a:t>
            </a:r>
          </a:p>
          <a:p>
            <a:pPr eaLnBrk="1" hangingPunct="1"/>
            <a:r>
              <a:rPr lang="en-US" altLang="ja-JP" i="1">
                <a:ea typeface="ＭＳ Ｐゴシック" panose="020B0600070205080204" pitchFamily="34" charset="-128"/>
              </a:rPr>
              <a:t>Jacob Wrestling with the Angel</a:t>
            </a:r>
            <a:r>
              <a:rPr lang="en-US" altLang="ja-JP">
                <a:ea typeface="ＭＳ Ｐゴシック" panose="020B0600070205080204" pitchFamily="34" charset="-128"/>
              </a:rPr>
              <a:t>, 1888</a:t>
            </a:r>
            <a:endParaRPr lang="en-US" altLang="en-US"/>
          </a:p>
        </p:txBody>
      </p:sp>
    </p:spTree>
    <p:extLst>
      <p:ext uri="{BB962C8B-B14F-4D97-AF65-F5344CB8AC3E}">
        <p14:creationId xmlns:p14="http://schemas.microsoft.com/office/powerpoint/2010/main" val="1801925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van_gogh_memory_garden_nov_18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4114800" cy="3225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3" name="Text Box 5"/>
          <p:cNvSpPr txBox="1">
            <a:spLocks noChangeArrowheads="1"/>
          </p:cNvSpPr>
          <p:nvPr/>
        </p:nvSpPr>
        <p:spPr bwMode="auto">
          <a:xfrm>
            <a:off x="457200" y="4572000"/>
            <a:ext cx="403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smtClean="0">
                <a:solidFill>
                  <a:srgbClr val="FFFFFF"/>
                </a:solidFill>
              </a:rPr>
              <a:t>Van Gogh</a:t>
            </a:r>
            <a:r>
              <a:rPr lang="en-US" altLang="en-US" sz="1600" smtClean="0">
                <a:solidFill>
                  <a:srgbClr val="FFFFFF"/>
                </a:solidFill>
              </a:rPr>
              <a:t>, </a:t>
            </a:r>
            <a:r>
              <a:rPr lang="en-US" altLang="en-US" sz="1600" i="1" smtClean="0">
                <a:solidFill>
                  <a:srgbClr val="FFFFFF"/>
                </a:solidFill>
              </a:rPr>
              <a:t>Memory of a Garden at Etten</a:t>
            </a:r>
            <a:endParaRPr lang="en-US" altLang="en-US" sz="1600" smtClean="0">
              <a:solidFill>
                <a:srgbClr val="FFFFFF"/>
              </a:solidFill>
            </a:endParaRPr>
          </a:p>
          <a:p>
            <a:pPr eaLnBrk="1" fontAlgn="base" hangingPunct="1">
              <a:spcBef>
                <a:spcPct val="0"/>
              </a:spcBef>
              <a:spcAft>
                <a:spcPct val="0"/>
              </a:spcAft>
            </a:pPr>
            <a:r>
              <a:rPr lang="en-US" altLang="en-US" sz="1600" smtClean="0">
                <a:solidFill>
                  <a:srgbClr val="FFFFFF"/>
                </a:solidFill>
              </a:rPr>
              <a:t>1888</a:t>
            </a:r>
          </a:p>
        </p:txBody>
      </p:sp>
      <p:pic>
        <p:nvPicPr>
          <p:cNvPr id="46084" name="Picture 6" descr="gauguin_women-in-ar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038600" cy="32527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 Box 7"/>
          <p:cNvSpPr txBox="1">
            <a:spLocks noChangeArrowheads="1"/>
          </p:cNvSpPr>
          <p:nvPr/>
        </p:nvSpPr>
        <p:spPr bwMode="auto">
          <a:xfrm>
            <a:off x="4800600" y="4648200"/>
            <a:ext cx="3133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smtClean="0">
                <a:solidFill>
                  <a:srgbClr val="FFFFFF"/>
                </a:solidFill>
              </a:rPr>
              <a:t>Gauguin, </a:t>
            </a:r>
            <a:r>
              <a:rPr lang="en-US" altLang="en-US" sz="1600" i="1" smtClean="0">
                <a:solidFill>
                  <a:srgbClr val="FFFFFF"/>
                </a:solidFill>
              </a:rPr>
              <a:t>Women of Arles</a:t>
            </a:r>
            <a:r>
              <a:rPr lang="en-US" altLang="en-US" sz="1600" smtClean="0">
                <a:solidFill>
                  <a:srgbClr val="FFFFFF"/>
                </a:solidFill>
              </a:rPr>
              <a:t>,</a:t>
            </a:r>
            <a:r>
              <a:rPr lang="en-US" altLang="en-US" sz="1600" b="1" smtClean="0">
                <a:solidFill>
                  <a:srgbClr val="FFFFFF"/>
                </a:solidFill>
              </a:rPr>
              <a:t> </a:t>
            </a:r>
            <a:r>
              <a:rPr lang="en-US" altLang="en-US" sz="1600" smtClean="0">
                <a:solidFill>
                  <a:srgbClr val="FFFFFF"/>
                </a:solidFill>
              </a:rPr>
              <a:t>1888</a:t>
            </a:r>
          </a:p>
        </p:txBody>
      </p:sp>
    </p:spTree>
    <p:extLst>
      <p:ext uri="{BB962C8B-B14F-4D97-AF65-F5344CB8AC3E}">
        <p14:creationId xmlns:p14="http://schemas.microsoft.com/office/powerpoint/2010/main" val="2439045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gauguin_portrait_of_van_gogh_18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5681663" cy="4460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0179" name="Text Box 5"/>
          <p:cNvSpPr txBox="1">
            <a:spLocks noChangeArrowheads="1"/>
          </p:cNvSpPr>
          <p:nvPr/>
        </p:nvSpPr>
        <p:spPr bwMode="auto">
          <a:xfrm>
            <a:off x="1752600" y="5434013"/>
            <a:ext cx="5637213"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b="1" smtClean="0">
                <a:solidFill>
                  <a:srgbClr val="FFFFFF"/>
                </a:solidFill>
              </a:rPr>
              <a:t>Paul Gauguin</a:t>
            </a:r>
            <a:r>
              <a:rPr lang="en-US" altLang="en-US" sz="1600" smtClean="0">
                <a:solidFill>
                  <a:srgbClr val="FFFFFF"/>
                </a:solidFill>
              </a:rPr>
              <a:t>, </a:t>
            </a:r>
            <a:r>
              <a:rPr lang="en-US" altLang="en-US" sz="1600" i="1" smtClean="0">
                <a:solidFill>
                  <a:srgbClr val="FFFFFF"/>
                </a:solidFill>
              </a:rPr>
              <a:t>Vincent van Gogh Painting Sunflowers</a:t>
            </a:r>
            <a:r>
              <a:rPr lang="en-US" altLang="en-US" sz="1600" smtClean="0">
                <a:solidFill>
                  <a:srgbClr val="FFFFFF"/>
                </a:solidFill>
              </a:rPr>
              <a:t>, 1888</a:t>
            </a:r>
          </a:p>
          <a:p>
            <a:pPr algn="ctr" eaLnBrk="1" fontAlgn="base" hangingPunct="1">
              <a:spcBef>
                <a:spcPct val="0"/>
              </a:spcBef>
              <a:spcAft>
                <a:spcPct val="0"/>
              </a:spcAft>
            </a:pPr>
            <a:endParaRPr lang="en-US" altLang="en-US" sz="1600" smtClean="0">
              <a:solidFill>
                <a:srgbClr val="FFFFFF"/>
              </a:solidFill>
            </a:endParaRPr>
          </a:p>
          <a:p>
            <a:pPr algn="ctr" eaLnBrk="1" fontAlgn="base" hangingPunct="1">
              <a:spcBef>
                <a:spcPct val="0"/>
              </a:spcBef>
              <a:spcAft>
                <a:spcPct val="0"/>
              </a:spcAft>
            </a:pPr>
            <a:r>
              <a:rPr lang="en-US" altLang="en-US" i="1" smtClean="0">
                <a:solidFill>
                  <a:srgbClr val="FFFFFF"/>
                </a:solidFill>
              </a:rPr>
              <a:t>“It is certainly I, but it’s I gone mad” </a:t>
            </a:r>
          </a:p>
          <a:p>
            <a:pPr algn="ctr" eaLnBrk="1" fontAlgn="base" hangingPunct="1">
              <a:spcBef>
                <a:spcPct val="0"/>
              </a:spcBef>
              <a:spcAft>
                <a:spcPct val="0"/>
              </a:spcAft>
            </a:pPr>
            <a:r>
              <a:rPr lang="en-US" altLang="en-US" sz="1600" smtClean="0">
                <a:solidFill>
                  <a:srgbClr val="FFFFFF"/>
                </a:solidFill>
              </a:rPr>
              <a:t>(Van Gogh’s response to Gauguin upon seeing this painting)</a:t>
            </a:r>
          </a:p>
        </p:txBody>
      </p:sp>
    </p:spTree>
    <p:extLst>
      <p:ext uri="{BB962C8B-B14F-4D97-AF65-F5344CB8AC3E}">
        <p14:creationId xmlns:p14="http://schemas.microsoft.com/office/powerpoint/2010/main" val="2936418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van_gogh_Gauguins_Chair_1888_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2" y="228600"/>
            <a:ext cx="4284663" cy="5410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2227" name="Picture 5" descr="van_gogh_VanGoghsChair_1888_oc_93x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210050" cy="5410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228" name="Text Box 6"/>
          <p:cNvSpPr txBox="1">
            <a:spLocks noChangeArrowheads="1"/>
          </p:cNvSpPr>
          <p:nvPr/>
        </p:nvSpPr>
        <p:spPr bwMode="auto">
          <a:xfrm>
            <a:off x="212725" y="56753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FFFF"/>
                </a:solidFill>
              </a:rPr>
              <a:t>Van Gogh,</a:t>
            </a:r>
            <a:r>
              <a:rPr lang="en-US" altLang="en-US">
                <a:solidFill>
                  <a:srgbClr val="FFFFFF"/>
                </a:solidFill>
              </a:rPr>
              <a:t> </a:t>
            </a:r>
            <a:r>
              <a:rPr lang="en-US" altLang="en-US" i="1">
                <a:solidFill>
                  <a:srgbClr val="FFFFFF"/>
                </a:solidFill>
              </a:rPr>
              <a:t>Vincent’s Chair</a:t>
            </a:r>
            <a:r>
              <a:rPr lang="en-US" altLang="en-US">
                <a:solidFill>
                  <a:srgbClr val="FFFFFF"/>
                </a:solidFill>
              </a:rPr>
              <a:t>, 1888-9</a:t>
            </a:r>
          </a:p>
        </p:txBody>
      </p:sp>
      <p:sp>
        <p:nvSpPr>
          <p:cNvPr id="52229" name="Text Box 7"/>
          <p:cNvSpPr txBox="1">
            <a:spLocks noChangeArrowheads="1"/>
          </p:cNvSpPr>
          <p:nvPr/>
        </p:nvSpPr>
        <p:spPr bwMode="auto">
          <a:xfrm>
            <a:off x="4708525" y="5675313"/>
            <a:ext cx="443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FFFF"/>
                </a:solidFill>
              </a:rPr>
              <a:t>Van Gogh,</a:t>
            </a:r>
            <a:r>
              <a:rPr lang="en-US" altLang="en-US">
                <a:solidFill>
                  <a:srgbClr val="FFFFFF"/>
                </a:solidFill>
              </a:rPr>
              <a:t> </a:t>
            </a:r>
            <a:r>
              <a:rPr lang="en-US" altLang="en-US" i="1">
                <a:solidFill>
                  <a:srgbClr val="FFFFFF"/>
                </a:solidFill>
              </a:rPr>
              <a:t>Gauguin’s Chair (with Candle)</a:t>
            </a:r>
          </a:p>
          <a:p>
            <a:pPr eaLnBrk="1" fontAlgn="base" hangingPunct="1">
              <a:spcBef>
                <a:spcPct val="0"/>
              </a:spcBef>
              <a:spcAft>
                <a:spcPct val="0"/>
              </a:spcAft>
            </a:pPr>
            <a:r>
              <a:rPr lang="en-US" altLang="en-US">
                <a:solidFill>
                  <a:srgbClr val="FFFFFF"/>
                </a:solidFill>
              </a:rPr>
              <a:t> December,1888</a:t>
            </a:r>
          </a:p>
        </p:txBody>
      </p:sp>
    </p:spTree>
    <p:extLst>
      <p:ext uri="{BB962C8B-B14F-4D97-AF65-F5344CB8AC3E}">
        <p14:creationId xmlns:p14="http://schemas.microsoft.com/office/powerpoint/2010/main" val="2323500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4800" y="5943600"/>
            <a:ext cx="8686800" cy="685800"/>
          </a:xfrm>
        </p:spPr>
        <p:txBody>
          <a:bodyPr/>
          <a:lstStyle/>
          <a:p>
            <a:pPr eaLnBrk="1" hangingPunct="1"/>
            <a:r>
              <a:rPr lang="en-US" altLang="en-US" sz="1600" b="1">
                <a:latin typeface="Verdana" panose="020B0604030504040204" pitchFamily="34" charset="0"/>
              </a:rPr>
              <a:t>VINCENT VAN GOGH</a:t>
            </a:r>
            <a:r>
              <a:rPr lang="en-US" altLang="en-US" sz="1600">
                <a:latin typeface="Verdana" panose="020B0604030504040204" pitchFamily="34" charset="0"/>
              </a:rPr>
              <a:t>, </a:t>
            </a:r>
            <a:r>
              <a:rPr lang="en-US" altLang="en-US" sz="1600" i="1">
                <a:latin typeface="Verdana" panose="020B0604030504040204" pitchFamily="34" charset="0"/>
              </a:rPr>
              <a:t>Starry Night</a:t>
            </a:r>
            <a:r>
              <a:rPr lang="en-US" altLang="en-US" sz="1600">
                <a:latin typeface="Verdana" panose="020B0604030504040204" pitchFamily="34" charset="0"/>
              </a:rPr>
              <a:t>, 1889. Oil on canvas</a:t>
            </a:r>
            <a:br>
              <a:rPr lang="en-US" altLang="en-US" sz="1600">
                <a:latin typeface="Verdana" panose="020B0604030504040204" pitchFamily="34" charset="0"/>
              </a:rPr>
            </a:br>
            <a:r>
              <a:rPr lang="en-US" altLang="en-US" sz="1600">
                <a:latin typeface="Verdana" panose="020B0604030504040204" pitchFamily="34" charset="0"/>
              </a:rPr>
              <a:t>approx. 2’ 5” x 3’ 1/4”. Museum of Modern Art, New York</a:t>
            </a:r>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7315200" cy="5716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071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gauguin_photograph_1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2" y="1752600"/>
            <a:ext cx="3044825" cy="3886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 Box 7"/>
          <p:cNvSpPr txBox="1">
            <a:spLocks noChangeArrowheads="1"/>
          </p:cNvSpPr>
          <p:nvPr/>
        </p:nvSpPr>
        <p:spPr bwMode="auto">
          <a:xfrm>
            <a:off x="5181600" y="5715000"/>
            <a:ext cx="192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a:solidFill>
                  <a:srgbClr val="FFFFFF"/>
                </a:solidFill>
              </a:rPr>
              <a:t>In 1890 at 42 years</a:t>
            </a:r>
          </a:p>
        </p:txBody>
      </p:sp>
      <p:pic>
        <p:nvPicPr>
          <p:cNvPr id="16388" name="Picture 9" descr="Paul Gauguin en 18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2381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10"/>
          <p:cNvSpPr txBox="1">
            <a:spLocks noChangeArrowheads="1"/>
          </p:cNvSpPr>
          <p:nvPr/>
        </p:nvSpPr>
        <p:spPr bwMode="auto">
          <a:xfrm>
            <a:off x="762002" y="5181600"/>
            <a:ext cx="3198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a:solidFill>
                  <a:srgbClr val="FFFFFF"/>
                </a:solidFill>
              </a:rPr>
              <a:t>Paul Gauguin in 1873 at 25 years</a:t>
            </a:r>
          </a:p>
        </p:txBody>
      </p:sp>
    </p:spTree>
    <p:extLst>
      <p:ext uri="{BB962C8B-B14F-4D97-AF65-F5344CB8AC3E}">
        <p14:creationId xmlns:p14="http://schemas.microsoft.com/office/powerpoint/2010/main" val="400178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762000"/>
          </a:xfrm>
        </p:spPr>
        <p:txBody>
          <a:bodyPr/>
          <a:lstStyle/>
          <a:p>
            <a:pPr eaLnBrk="1" hangingPunct="1"/>
            <a:r>
              <a:rPr lang="en-US" altLang="en-US" sz="1600" dirty="0"/>
              <a:t>(left)</a:t>
            </a:r>
            <a:r>
              <a:rPr lang="en-US" altLang="en-US" sz="1600" b="1" dirty="0"/>
              <a:t> Van Gogh</a:t>
            </a:r>
            <a:r>
              <a:rPr lang="en-US" altLang="en-US" sz="1600" dirty="0"/>
              <a:t>, </a:t>
            </a:r>
            <a:r>
              <a:rPr lang="en-US" altLang="en-US" sz="1600" i="1" dirty="0"/>
              <a:t>Sorrow</a:t>
            </a:r>
            <a:r>
              <a:rPr lang="en-US" altLang="en-US" sz="1600" dirty="0"/>
              <a:t> (</a:t>
            </a:r>
            <a:r>
              <a:rPr lang="en-US" altLang="en-US" sz="1600" dirty="0" err="1"/>
              <a:t>Clasina</a:t>
            </a:r>
            <a:r>
              <a:rPr lang="en-US" altLang="en-US" sz="1600" dirty="0"/>
              <a:t> </a:t>
            </a:r>
            <a:r>
              <a:rPr lang="en-US" altLang="en-US" sz="1600" dirty="0" err="1"/>
              <a:t>Hoornik</a:t>
            </a:r>
            <a:r>
              <a:rPr lang="en-US" altLang="en-US" sz="1600" dirty="0"/>
              <a:t>, called “</a:t>
            </a:r>
            <a:r>
              <a:rPr lang="en-US" altLang="en-US" sz="1600" dirty="0" err="1"/>
              <a:t>Sien</a:t>
            </a:r>
            <a:r>
              <a:rPr lang="en-US" altLang="en-US" sz="1600" dirty="0"/>
              <a:t>”) 1882</a:t>
            </a:r>
            <a:br>
              <a:rPr lang="en-US" altLang="en-US" sz="1600" dirty="0"/>
            </a:br>
            <a:r>
              <a:rPr lang="en-US" altLang="en-US" sz="1600" dirty="0"/>
              <a:t>(right) </a:t>
            </a:r>
            <a:r>
              <a:rPr lang="en-US" altLang="en-US" sz="1600" i="1" dirty="0"/>
              <a:t>Worn Out, </a:t>
            </a:r>
            <a:r>
              <a:rPr lang="en-US" altLang="en-US" sz="1600" dirty="0"/>
              <a:t>1882, both drawn in The Hague</a:t>
            </a:r>
          </a:p>
        </p:txBody>
      </p:sp>
      <p:pic>
        <p:nvPicPr>
          <p:cNvPr id="9219" name="Picture 4" descr="Van_Gogh_WornOut_Nov1882_TheHague_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2876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van_gogh_sorrow_10April1882_theHa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25336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21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7848600" cy="1905000"/>
          </a:xfrm>
        </p:spPr>
        <p:txBody>
          <a:bodyPr/>
          <a:lstStyle/>
          <a:p>
            <a:pPr algn="l" eaLnBrk="1" hangingPunct="1"/>
            <a:r>
              <a:rPr lang="en-US" altLang="en-US" sz="1600" b="1"/>
              <a:t>Flora Tristan</a:t>
            </a:r>
            <a:r>
              <a:rPr lang="en-US" altLang="en-US" sz="1600"/>
              <a:t> (1803 - 1844) grandmother of Paul Gauguin, a socialist writer and activist, one of the founders of modern feminism. Her father, Mariano Tristán y Moscoso, was an Arequipa-born Peruvian colonel of the Spanish Navy, and her mother, Anne Laisney, a Frenchwoman. Her parents met in Bilbao, Spain during her father's stay there.  Tristan wrote best selling </a:t>
            </a:r>
            <a:r>
              <a:rPr lang="en-US" altLang="en-US" sz="1600" i="1"/>
              <a:t>Peregrinations of a Pariah</a:t>
            </a:r>
            <a:r>
              <a:rPr lang="en-US" altLang="en-US" sz="1600"/>
              <a:t> about her travels to Peru.</a:t>
            </a:r>
          </a:p>
        </p:txBody>
      </p:sp>
      <p:pic>
        <p:nvPicPr>
          <p:cNvPr id="17411" name="Picture 5" descr="Flora_Tristan"/>
          <p:cNvPicPr>
            <a:picLocks noChangeAspect="1" noChangeArrowheads="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3200400" y="2057400"/>
            <a:ext cx="26685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floratrist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2" y="2133600"/>
            <a:ext cx="23860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gauguin_portraitofMotherAline_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974" y="1791714"/>
            <a:ext cx="2794000" cy="35930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 Box 9"/>
          <p:cNvSpPr txBox="1">
            <a:spLocks noChangeArrowheads="1"/>
          </p:cNvSpPr>
          <p:nvPr/>
        </p:nvSpPr>
        <p:spPr bwMode="auto">
          <a:xfrm>
            <a:off x="6149974" y="5486402"/>
            <a:ext cx="28416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dirty="0">
                <a:solidFill>
                  <a:srgbClr val="FFFFFF"/>
                </a:solidFill>
              </a:rPr>
              <a:t>Gauguin</a:t>
            </a:r>
            <a:r>
              <a:rPr lang="en-US" altLang="en-US" sz="1600" dirty="0">
                <a:solidFill>
                  <a:srgbClr val="FFFFFF"/>
                </a:solidFill>
              </a:rPr>
              <a:t>, </a:t>
            </a:r>
            <a:r>
              <a:rPr lang="en-US" altLang="en-US" sz="1600" i="1" dirty="0">
                <a:solidFill>
                  <a:srgbClr val="FFFFFF"/>
                </a:solidFill>
              </a:rPr>
              <a:t>Portrait of the </a:t>
            </a:r>
          </a:p>
          <a:p>
            <a:pPr eaLnBrk="1" fontAlgn="base" hangingPunct="1">
              <a:spcBef>
                <a:spcPct val="0"/>
              </a:spcBef>
              <a:spcAft>
                <a:spcPct val="0"/>
              </a:spcAft>
            </a:pPr>
            <a:r>
              <a:rPr lang="en-US" altLang="en-US" sz="1600" i="1" dirty="0">
                <a:solidFill>
                  <a:srgbClr val="FFFFFF"/>
                </a:solidFill>
              </a:rPr>
              <a:t>Artist’s Mother (</a:t>
            </a:r>
            <a:r>
              <a:rPr lang="en-US" altLang="en-US" sz="1600" dirty="0">
                <a:solidFill>
                  <a:srgbClr val="FFFFFF"/>
                </a:solidFill>
              </a:rPr>
              <a:t>Aline), 1894</a:t>
            </a:r>
          </a:p>
        </p:txBody>
      </p:sp>
      <p:sp>
        <p:nvSpPr>
          <p:cNvPr id="17415" name="Text Box 10"/>
          <p:cNvSpPr txBox="1">
            <a:spLocks noChangeArrowheads="1"/>
          </p:cNvSpPr>
          <p:nvPr/>
        </p:nvSpPr>
        <p:spPr bwMode="auto">
          <a:xfrm>
            <a:off x="381002" y="5486402"/>
            <a:ext cx="2720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a:solidFill>
                  <a:srgbClr val="FFFFFF"/>
                </a:solidFill>
              </a:rPr>
              <a:t>Political cartoon lampooning</a:t>
            </a:r>
          </a:p>
          <a:p>
            <a:pPr eaLnBrk="1" fontAlgn="base" hangingPunct="1">
              <a:spcBef>
                <a:spcPct val="0"/>
              </a:spcBef>
              <a:spcAft>
                <a:spcPct val="0"/>
              </a:spcAft>
            </a:pPr>
            <a:r>
              <a:rPr lang="en-US" altLang="en-US" sz="1600">
                <a:solidFill>
                  <a:srgbClr val="FFFFFF"/>
                </a:solidFill>
              </a:rPr>
              <a:t>Tristan’s feminism, c. 1830</a:t>
            </a:r>
          </a:p>
        </p:txBody>
      </p:sp>
    </p:spTree>
    <p:extLst>
      <p:ext uri="{BB962C8B-B14F-4D97-AF65-F5344CB8AC3E}">
        <p14:creationId xmlns:p14="http://schemas.microsoft.com/office/powerpoint/2010/main" val="3720797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3276600"/>
          </a:xfrm>
        </p:spPr>
        <p:txBody>
          <a:bodyPr/>
          <a:lstStyle/>
          <a:p>
            <a:pPr algn="l" eaLnBrk="1" hangingPunct="1"/>
            <a:r>
              <a:rPr lang="en-US" altLang="en-US" sz="1600" b="1"/>
              <a:t>(Jacob) Camille Pissarro</a:t>
            </a:r>
            <a:r>
              <a:rPr lang="en-US" altLang="en-US" sz="1600"/>
              <a:t> (1830-1903), an artist whose friendship and support provided encouragement for both Gauguin and Van Gogh</a:t>
            </a:r>
            <a:br>
              <a:rPr lang="en-US" altLang="en-US" sz="1600"/>
            </a:br>
            <a:r>
              <a:rPr lang="en-US" altLang="en-US" sz="1600"/>
              <a:t/>
            </a:r>
            <a:br>
              <a:rPr lang="en-US" altLang="en-US" sz="1600"/>
            </a:br>
            <a:r>
              <a:rPr lang="en-US" altLang="en-US" sz="1600"/>
              <a:t>Letter from Gauguin to Camille Pissarro, July 29, 1879 </a:t>
            </a:r>
            <a:br>
              <a:rPr lang="en-US" altLang="en-US" sz="1600"/>
            </a:br>
            <a:r>
              <a:rPr lang="en-US" altLang="en-US" sz="1600" i="1"/>
              <a:t>My dear Pissarro, I know an employee at the stock exchange who has asked me to buy two paintings for him for 300 F. Naturally, I intend to suggest some Pissarros to him and so upon your return, I would like for you to bring over a few, but in the 6 by 8 format–there is no need for them to be large. Don't be offended by what I am going to say, but you know as well as I do that the middle classes are difficult to please, so I would like this young man to have two paintings whose subjects are as pretty as possible. He is a young man who knows nothing at all about art, and does not pretend otherwise which is already something; however, some of your works could frighten him despite my influence on his judgment.  So act for the best and see you soon. P Gauguin</a:t>
            </a:r>
          </a:p>
        </p:txBody>
      </p:sp>
      <p:pic>
        <p:nvPicPr>
          <p:cNvPr id="19459" name="Picture 4" descr="gauguin_Pissarro_letter_July29_18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52800"/>
            <a:ext cx="2057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gauguin_Pissaro_portraits_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52802"/>
            <a:ext cx="3962400" cy="24558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 Box 6"/>
          <p:cNvSpPr txBox="1">
            <a:spLocks noChangeArrowheads="1"/>
          </p:cNvSpPr>
          <p:nvPr/>
        </p:nvSpPr>
        <p:spPr bwMode="auto">
          <a:xfrm>
            <a:off x="4114802" y="5791202"/>
            <a:ext cx="4183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i="1">
                <a:solidFill>
                  <a:srgbClr val="FFFFFF"/>
                </a:solidFill>
              </a:rPr>
              <a:t>Portrait of Camille Pisarro</a:t>
            </a:r>
            <a:r>
              <a:rPr lang="en-US" altLang="en-US" sz="1600">
                <a:solidFill>
                  <a:srgbClr val="FFFFFF"/>
                </a:solidFill>
              </a:rPr>
              <a:t> by Gauguin (right)</a:t>
            </a:r>
          </a:p>
          <a:p>
            <a:pPr eaLnBrk="1" fontAlgn="base" hangingPunct="1">
              <a:spcBef>
                <a:spcPct val="0"/>
              </a:spcBef>
              <a:spcAft>
                <a:spcPct val="0"/>
              </a:spcAft>
            </a:pPr>
            <a:r>
              <a:rPr lang="en-US" altLang="en-US" sz="1600" i="1">
                <a:solidFill>
                  <a:srgbClr val="FFFFFF"/>
                </a:solidFill>
              </a:rPr>
              <a:t>Portrait of Paul Gauguin</a:t>
            </a:r>
            <a:r>
              <a:rPr lang="en-US" altLang="en-US" sz="1600">
                <a:solidFill>
                  <a:srgbClr val="FFFFFF"/>
                </a:solidFill>
              </a:rPr>
              <a:t> by Pissarro (left)</a:t>
            </a:r>
          </a:p>
          <a:p>
            <a:pPr eaLnBrk="1" fontAlgn="base" hangingPunct="1">
              <a:spcBef>
                <a:spcPct val="0"/>
              </a:spcBef>
              <a:spcAft>
                <a:spcPct val="0"/>
              </a:spcAft>
            </a:pPr>
            <a:r>
              <a:rPr lang="en-US" altLang="en-US" sz="1600">
                <a:solidFill>
                  <a:srgbClr val="FFFFFF"/>
                </a:solidFill>
              </a:rPr>
              <a:t>1879-83, chalk on paper, Musée d’Orsay</a:t>
            </a:r>
            <a:r>
              <a:rPr lang="en-US" altLang="en-US">
                <a:solidFill>
                  <a:srgbClr val="FFFFFF"/>
                </a:solidFill>
              </a:rPr>
              <a:t> </a:t>
            </a:r>
          </a:p>
        </p:txBody>
      </p:sp>
    </p:spTree>
    <p:extLst>
      <p:ext uri="{BB962C8B-B14F-4D97-AF65-F5344CB8AC3E}">
        <p14:creationId xmlns:p14="http://schemas.microsoft.com/office/powerpoint/2010/main" val="3667272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altLang="en-US" sz="1600" b="1"/>
              <a:t>Paul Gauguin</a:t>
            </a:r>
            <a:r>
              <a:rPr lang="en-US" altLang="en-US" sz="1600"/>
              <a:t> (left), </a:t>
            </a:r>
            <a:r>
              <a:rPr lang="en-US" altLang="en-US" sz="1600" i="1"/>
              <a:t>The Garden in Winter, rue Carcel</a:t>
            </a:r>
            <a:r>
              <a:rPr lang="en-US" altLang="en-US" sz="1600"/>
              <a:t>, 1883, oil on canvas, private collection</a:t>
            </a:r>
            <a:br>
              <a:rPr lang="en-US" altLang="en-US" sz="1600"/>
            </a:br>
            <a:r>
              <a:rPr lang="en-US" altLang="en-US" sz="1600" b="1"/>
              <a:t>Camille Pissarro</a:t>
            </a:r>
            <a:r>
              <a:rPr lang="en-US" altLang="en-US" sz="1600"/>
              <a:t> (right), </a:t>
            </a:r>
            <a:r>
              <a:rPr lang="en-US" altLang="en-US" sz="1600" i="1"/>
              <a:t>Rabbit Warren at Pontoise, Snow, </a:t>
            </a:r>
            <a:r>
              <a:rPr lang="en-US" altLang="en-US" sz="1600"/>
              <a:t>1879, oil on canvas, Chicago Institute of Fine Art</a:t>
            </a:r>
          </a:p>
        </p:txBody>
      </p:sp>
      <p:pic>
        <p:nvPicPr>
          <p:cNvPr id="20483" name="Picture 4" descr="Gauguin_cf_Pissarro_TheGardeninWinter_rue_Carcel_1883_oil_private col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3486150" cy="4648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5" descr="pissarro-rabbit-war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62100"/>
            <a:ext cx="4572000" cy="36957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 Box 7"/>
          <p:cNvSpPr txBox="1">
            <a:spLocks noChangeArrowheads="1"/>
          </p:cNvSpPr>
          <p:nvPr/>
        </p:nvSpPr>
        <p:spPr bwMode="auto">
          <a:xfrm>
            <a:off x="4495802" y="5715000"/>
            <a:ext cx="42068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a:solidFill>
                  <a:srgbClr val="FFFFFF"/>
                </a:solidFill>
              </a:rPr>
              <a:t>Gauguin’s Impressionist paintings adopted </a:t>
            </a:r>
          </a:p>
          <a:p>
            <a:pPr eaLnBrk="1" fontAlgn="base" hangingPunct="1">
              <a:spcBef>
                <a:spcPct val="0"/>
              </a:spcBef>
              <a:spcAft>
                <a:spcPct val="0"/>
              </a:spcAft>
            </a:pPr>
            <a:r>
              <a:rPr lang="en-US" altLang="en-US" sz="1600">
                <a:solidFill>
                  <a:srgbClr val="FFFFFF"/>
                </a:solidFill>
              </a:rPr>
              <a:t>Pissarro’s subject matter and thin, straw like </a:t>
            </a:r>
          </a:p>
          <a:p>
            <a:pPr eaLnBrk="1" fontAlgn="base" hangingPunct="1">
              <a:spcBef>
                <a:spcPct val="0"/>
              </a:spcBef>
              <a:spcAft>
                <a:spcPct val="0"/>
              </a:spcAft>
            </a:pPr>
            <a:r>
              <a:rPr lang="en-US" altLang="en-US" sz="1600">
                <a:solidFill>
                  <a:srgbClr val="FFFFFF"/>
                </a:solidFill>
              </a:rPr>
              <a:t>brushstroke.</a:t>
            </a:r>
          </a:p>
        </p:txBody>
      </p:sp>
    </p:spTree>
    <p:extLst>
      <p:ext uri="{BB962C8B-B14F-4D97-AF65-F5344CB8AC3E}">
        <p14:creationId xmlns:p14="http://schemas.microsoft.com/office/powerpoint/2010/main" val="3401214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Mette Gauguin con sus cinco hi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038600"/>
            <a:ext cx="3124200" cy="2603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 Box 6"/>
          <p:cNvSpPr txBox="1">
            <a:spLocks noChangeArrowheads="1"/>
          </p:cNvSpPr>
          <p:nvPr/>
        </p:nvSpPr>
        <p:spPr bwMode="auto">
          <a:xfrm>
            <a:off x="3048002" y="6096002"/>
            <a:ext cx="2309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a:solidFill>
                  <a:srgbClr val="FFFFFF"/>
                </a:solidFill>
              </a:rPr>
              <a:t>Mette Gauguin and the </a:t>
            </a:r>
          </a:p>
          <a:p>
            <a:pPr eaLnBrk="1" fontAlgn="base" hangingPunct="1">
              <a:spcBef>
                <a:spcPct val="0"/>
              </a:spcBef>
              <a:spcAft>
                <a:spcPct val="0"/>
              </a:spcAft>
            </a:pPr>
            <a:r>
              <a:rPr lang="en-US" altLang="en-US" sz="1600">
                <a:solidFill>
                  <a:srgbClr val="FFFFFF"/>
                </a:solidFill>
              </a:rPr>
              <a:t>five children, c. 1885</a:t>
            </a:r>
          </a:p>
        </p:txBody>
      </p:sp>
      <p:pic>
        <p:nvPicPr>
          <p:cNvPr id="18436" name="Picture 8" descr="Paul Gauguin: Mette Gauguin, 18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2"/>
            <a:ext cx="2470150" cy="30003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9"/>
          <p:cNvSpPr txBox="1">
            <a:spLocks noChangeArrowheads="1"/>
          </p:cNvSpPr>
          <p:nvPr/>
        </p:nvSpPr>
        <p:spPr bwMode="auto">
          <a:xfrm>
            <a:off x="5486400" y="3352800"/>
            <a:ext cx="325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FFFF"/>
                </a:solidFill>
              </a:rPr>
              <a:t>Gauguin</a:t>
            </a:r>
            <a:r>
              <a:rPr lang="en-US" altLang="en-US">
                <a:solidFill>
                  <a:srgbClr val="FFFFFF"/>
                </a:solidFill>
              </a:rPr>
              <a:t>, </a:t>
            </a:r>
            <a:r>
              <a:rPr lang="en-US" altLang="en-US" i="1">
                <a:solidFill>
                  <a:srgbClr val="FFFFFF"/>
                </a:solidFill>
              </a:rPr>
              <a:t>Mette in an Evening</a:t>
            </a:r>
          </a:p>
          <a:p>
            <a:pPr eaLnBrk="1" fontAlgn="base" hangingPunct="1">
              <a:spcBef>
                <a:spcPct val="0"/>
              </a:spcBef>
              <a:spcAft>
                <a:spcPct val="0"/>
              </a:spcAft>
            </a:pPr>
            <a:r>
              <a:rPr lang="en-US" altLang="en-US" i="1">
                <a:solidFill>
                  <a:srgbClr val="FFFFFF"/>
                </a:solidFill>
              </a:rPr>
              <a:t>Dress</a:t>
            </a:r>
            <a:r>
              <a:rPr lang="en-US" altLang="en-US">
                <a:solidFill>
                  <a:srgbClr val="FFFFFF"/>
                </a:solidFill>
              </a:rPr>
              <a:t>, 1884</a:t>
            </a:r>
          </a:p>
        </p:txBody>
      </p:sp>
      <p:pic>
        <p:nvPicPr>
          <p:cNvPr id="18438" name="Picture 10" descr="Gauguin_self_Portrait_1885_oc_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2"/>
            <a:ext cx="3041650" cy="36861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439" name="Text Box 11"/>
          <p:cNvSpPr txBox="1">
            <a:spLocks noChangeArrowheads="1"/>
          </p:cNvSpPr>
          <p:nvPr/>
        </p:nvSpPr>
        <p:spPr bwMode="auto">
          <a:xfrm>
            <a:off x="685802" y="4648202"/>
            <a:ext cx="34321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Paul Gauguin</a:t>
            </a:r>
            <a:r>
              <a:rPr lang="en-US" altLang="en-US" sz="1600" i="1">
                <a:solidFill>
                  <a:srgbClr val="FFFFFF"/>
                </a:solidFill>
              </a:rPr>
              <a:t>, Self Portrait</a:t>
            </a:r>
            <a:r>
              <a:rPr lang="en-US" altLang="en-US" sz="1600">
                <a:solidFill>
                  <a:srgbClr val="FFFFFF"/>
                </a:solidFill>
              </a:rPr>
              <a:t>, 1885 </a:t>
            </a:r>
          </a:p>
          <a:p>
            <a:pPr eaLnBrk="1" fontAlgn="base" hangingPunct="1">
              <a:spcBef>
                <a:spcPct val="0"/>
              </a:spcBef>
              <a:spcAft>
                <a:spcPct val="0"/>
              </a:spcAft>
            </a:pPr>
            <a:r>
              <a:rPr lang="en-US" altLang="en-US" sz="1600">
                <a:solidFill>
                  <a:srgbClr val="FFFFFF"/>
                </a:solidFill>
              </a:rPr>
              <a:t>in Copenhagen, “Everyday I ask </a:t>
            </a:r>
          </a:p>
          <a:p>
            <a:pPr eaLnBrk="1" fontAlgn="base" hangingPunct="1">
              <a:spcBef>
                <a:spcPct val="0"/>
              </a:spcBef>
              <a:spcAft>
                <a:spcPct val="0"/>
              </a:spcAft>
            </a:pPr>
            <a:r>
              <a:rPr lang="en-US" altLang="en-US" sz="1600">
                <a:solidFill>
                  <a:srgbClr val="FFFFFF"/>
                </a:solidFill>
              </a:rPr>
              <a:t>myself if I mustn’t go to the attic and</a:t>
            </a:r>
          </a:p>
          <a:p>
            <a:pPr eaLnBrk="1" fontAlgn="base" hangingPunct="1">
              <a:spcBef>
                <a:spcPct val="0"/>
              </a:spcBef>
              <a:spcAft>
                <a:spcPct val="0"/>
              </a:spcAft>
            </a:pPr>
            <a:r>
              <a:rPr lang="en-US" altLang="en-US" sz="1600">
                <a:solidFill>
                  <a:srgbClr val="FFFFFF"/>
                </a:solidFill>
              </a:rPr>
              <a:t>put a rope around my neck.</a:t>
            </a:r>
          </a:p>
        </p:txBody>
      </p:sp>
      <p:sp>
        <p:nvSpPr>
          <p:cNvPr id="18440" name="Rectangle 12"/>
          <p:cNvSpPr>
            <a:spLocks noChangeArrowheads="1"/>
          </p:cNvSpPr>
          <p:nvPr/>
        </p:nvSpPr>
        <p:spPr bwMode="auto">
          <a:xfrm>
            <a:off x="990600" y="228600"/>
            <a:ext cx="288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E3EBF1"/>
                </a:solidFill>
              </a:rPr>
              <a:t>1882 Stock Market Crash</a:t>
            </a:r>
            <a:br>
              <a:rPr lang="en-US" altLang="en-US" b="1">
                <a:solidFill>
                  <a:srgbClr val="E3EBF1"/>
                </a:solidFill>
              </a:rPr>
            </a:br>
            <a:endParaRPr lang="en-US" altLang="en-US" b="1">
              <a:solidFill>
                <a:srgbClr val="E3EBF1"/>
              </a:solidFill>
            </a:endParaRPr>
          </a:p>
        </p:txBody>
      </p:sp>
    </p:spTree>
    <p:extLst>
      <p:ext uri="{BB962C8B-B14F-4D97-AF65-F5344CB8AC3E}">
        <p14:creationId xmlns:p14="http://schemas.microsoft.com/office/powerpoint/2010/main" val="1045825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371600"/>
          </a:xfrm>
        </p:spPr>
        <p:txBody>
          <a:bodyPr/>
          <a:lstStyle/>
          <a:p>
            <a:pPr eaLnBrk="1" hangingPunct="1"/>
            <a:r>
              <a:rPr lang="en-US" altLang="en-US" sz="1800"/>
              <a:t>Paul Gauguin assumed the role of renegade (maudit) artist in 1885</a:t>
            </a:r>
            <a:br>
              <a:rPr lang="en-US" altLang="en-US" sz="1800"/>
            </a:br>
            <a:r>
              <a:rPr lang="en-US" altLang="en-US" sz="1600" b="1"/>
              <a:t/>
            </a:r>
            <a:br>
              <a:rPr lang="en-US" altLang="en-US" sz="1600" b="1"/>
            </a:br>
            <a:r>
              <a:rPr lang="en-US" altLang="en-US" sz="1600" b="1"/>
              <a:t>Paul Gauguin</a:t>
            </a:r>
            <a:r>
              <a:rPr lang="en-US" altLang="en-US" sz="1600"/>
              <a:t>, </a:t>
            </a:r>
            <a:r>
              <a:rPr lang="en-US" altLang="en-US" sz="1600" i="1"/>
              <a:t>Four Breton Women Gossiping</a:t>
            </a:r>
            <a:r>
              <a:rPr lang="en-US" altLang="en-US" sz="1600"/>
              <a:t>, 1886</a:t>
            </a:r>
            <a:br>
              <a:rPr lang="en-US" altLang="en-US" sz="1600"/>
            </a:br>
            <a:r>
              <a:rPr lang="en-US" altLang="en-US" sz="1600"/>
              <a:t>First trip to Pont Aven – 4 months.  Brittany’s peasant types were a pre-industrial subject that suited Gauguin’s emerging Primitivism</a:t>
            </a:r>
          </a:p>
        </p:txBody>
      </p:sp>
      <p:pic>
        <p:nvPicPr>
          <p:cNvPr id="21507" name="Picture 4" descr="Paul-Gauguin-Four-Breton-Women_1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515100" cy="508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272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6254" y="0"/>
            <a:ext cx="8161589" cy="1219200"/>
          </a:xfrm>
        </p:spPr>
        <p:txBody>
          <a:bodyPr/>
          <a:lstStyle/>
          <a:p>
            <a:pPr algn="l" eaLnBrk="1" hangingPunct="1"/>
            <a:r>
              <a:rPr lang="en-US" altLang="en-US" sz="1600" b="1" dirty="0"/>
              <a:t>Paul Gauguin</a:t>
            </a:r>
            <a:r>
              <a:rPr lang="en-US" altLang="en-US" sz="1600" dirty="0"/>
              <a:t>, (left) </a:t>
            </a:r>
            <a:r>
              <a:rPr lang="en-US" altLang="en-US" sz="1600" i="1" dirty="0"/>
              <a:t>Portrait of Charles Laval in Profile</a:t>
            </a:r>
            <a:r>
              <a:rPr lang="en-US" altLang="en-US" sz="1600" dirty="0"/>
              <a:t>, 1886</a:t>
            </a:r>
            <a:br>
              <a:rPr lang="en-US" altLang="en-US" sz="1600" dirty="0"/>
            </a:br>
            <a:r>
              <a:rPr lang="en-US" altLang="en-US" sz="1600" dirty="0"/>
              <a:t> (right) </a:t>
            </a:r>
            <a:r>
              <a:rPr lang="en-US" altLang="en-US" sz="1600" i="1" dirty="0"/>
              <a:t>Martinique Landscape</a:t>
            </a:r>
            <a:r>
              <a:rPr lang="en-US" altLang="en-US" sz="1600" dirty="0"/>
              <a:t>, 1887</a:t>
            </a:r>
            <a:br>
              <a:rPr lang="en-US" altLang="en-US" sz="1600" dirty="0"/>
            </a:br>
            <a:r>
              <a:rPr lang="en-US" altLang="en-US" sz="1600" dirty="0"/>
              <a:t>Gauguin and Laval left for Panama and Martinique in 1886 and spent several months until illness forced them to return to France.</a:t>
            </a:r>
          </a:p>
        </p:txBody>
      </p:sp>
      <p:pic>
        <p:nvPicPr>
          <p:cNvPr id="22531" name="Picture 4" descr="Gauguin_Portrait_of_CharlesLaval_inProfile_1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878" y="1498249"/>
            <a:ext cx="2679700" cy="326027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5" descr="gauguin_martinique_landscape_18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171" y="1106998"/>
            <a:ext cx="4087091" cy="53427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3" name="Text Box 6"/>
          <p:cNvSpPr txBox="1">
            <a:spLocks noChangeArrowheads="1"/>
          </p:cNvSpPr>
          <p:nvPr/>
        </p:nvSpPr>
        <p:spPr bwMode="auto">
          <a:xfrm>
            <a:off x="512402" y="4888839"/>
            <a:ext cx="408463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i="1" dirty="0">
                <a:solidFill>
                  <a:srgbClr val="FFFFFF"/>
                </a:solidFill>
              </a:rPr>
              <a:t>I had a decisive experience in Martinique.</a:t>
            </a:r>
          </a:p>
          <a:p>
            <a:pPr eaLnBrk="1" fontAlgn="base" hangingPunct="1">
              <a:spcBef>
                <a:spcPct val="0"/>
              </a:spcBef>
              <a:spcAft>
                <a:spcPct val="0"/>
              </a:spcAft>
            </a:pPr>
            <a:r>
              <a:rPr lang="en-US" altLang="en-US" sz="1600" i="1" dirty="0">
                <a:solidFill>
                  <a:srgbClr val="FFFFFF"/>
                </a:solidFill>
              </a:rPr>
              <a:t>It was only there that I felt like my real</a:t>
            </a:r>
          </a:p>
          <a:p>
            <a:pPr eaLnBrk="1" fontAlgn="base" hangingPunct="1">
              <a:spcBef>
                <a:spcPct val="0"/>
              </a:spcBef>
              <a:spcAft>
                <a:spcPct val="0"/>
              </a:spcAft>
            </a:pPr>
            <a:r>
              <a:rPr lang="en-US" altLang="en-US" sz="1600" i="1" dirty="0">
                <a:solidFill>
                  <a:srgbClr val="FFFFFF"/>
                </a:solidFill>
              </a:rPr>
              <a:t>self, and one must look for me in the works</a:t>
            </a:r>
          </a:p>
          <a:p>
            <a:pPr eaLnBrk="1" fontAlgn="base" hangingPunct="1">
              <a:spcBef>
                <a:spcPct val="0"/>
              </a:spcBef>
              <a:spcAft>
                <a:spcPct val="0"/>
              </a:spcAft>
            </a:pPr>
            <a:r>
              <a:rPr lang="en-US" altLang="en-US" sz="1600" i="1" dirty="0">
                <a:solidFill>
                  <a:srgbClr val="FFFFFF"/>
                </a:solidFill>
              </a:rPr>
              <a:t>I brought back from there rather than those</a:t>
            </a:r>
          </a:p>
          <a:p>
            <a:pPr eaLnBrk="1" fontAlgn="base" hangingPunct="1">
              <a:spcBef>
                <a:spcPct val="0"/>
              </a:spcBef>
              <a:spcAft>
                <a:spcPct val="0"/>
              </a:spcAft>
            </a:pPr>
            <a:r>
              <a:rPr lang="en-US" altLang="en-US" sz="1600" i="1" dirty="0">
                <a:solidFill>
                  <a:srgbClr val="FFFFFF"/>
                </a:solidFill>
              </a:rPr>
              <a:t>from Brittany, if one wants to know who</a:t>
            </a:r>
          </a:p>
          <a:p>
            <a:pPr eaLnBrk="1" fontAlgn="base" hangingPunct="1">
              <a:spcBef>
                <a:spcPct val="0"/>
              </a:spcBef>
              <a:spcAft>
                <a:spcPct val="0"/>
              </a:spcAft>
            </a:pPr>
            <a:r>
              <a:rPr lang="en-US" altLang="en-US" sz="1600" i="1" dirty="0">
                <a:solidFill>
                  <a:srgbClr val="FFFFFF"/>
                </a:solidFill>
              </a:rPr>
              <a:t>I am.</a:t>
            </a:r>
            <a:r>
              <a:rPr lang="en-US" altLang="en-US" sz="1600" dirty="0">
                <a:solidFill>
                  <a:srgbClr val="FFFFFF"/>
                </a:solidFill>
              </a:rPr>
              <a:t>  		Paul Gauguin (1890)</a:t>
            </a:r>
          </a:p>
        </p:txBody>
      </p:sp>
    </p:spTree>
    <p:extLst>
      <p:ext uri="{BB962C8B-B14F-4D97-AF65-F5344CB8AC3E}">
        <p14:creationId xmlns:p14="http://schemas.microsoft.com/office/powerpoint/2010/main" val="4174190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940" y="5761322"/>
            <a:ext cx="7253953" cy="1096678"/>
          </a:xfrm>
        </p:spPr>
        <p:txBody>
          <a:bodyPr/>
          <a:lstStyle/>
          <a:p>
            <a:pPr lvl="0" algn="l" eaLnBrk="1" hangingPunct="1"/>
            <a:r>
              <a:rPr lang="en-US" altLang="en-US" sz="1600" b="1" kern="1200" dirty="0">
                <a:solidFill>
                  <a:srgbClr val="FFFFFF"/>
                </a:solidFill>
                <a:ea typeface="+mn-ea"/>
                <a:cs typeface="+mn-cs"/>
              </a:rPr>
              <a:t>Paul Gauguin</a:t>
            </a:r>
            <a:r>
              <a:rPr lang="en-US" altLang="en-US" sz="1600" kern="1200" dirty="0">
                <a:solidFill>
                  <a:srgbClr val="FFFFFF"/>
                </a:solidFill>
                <a:ea typeface="+mn-ea"/>
                <a:cs typeface="+mn-cs"/>
              </a:rPr>
              <a:t>, </a:t>
            </a:r>
            <a:r>
              <a:rPr lang="en-US" altLang="en-US" sz="1600" i="1" kern="1200" dirty="0">
                <a:solidFill>
                  <a:srgbClr val="FFFFFF"/>
                </a:solidFill>
                <a:ea typeface="+mn-ea"/>
                <a:cs typeface="+mn-cs"/>
              </a:rPr>
              <a:t>Vision After the Sermon</a:t>
            </a:r>
            <a:r>
              <a:rPr lang="en-US" altLang="ja-JP" sz="1600" i="1" kern="1200" dirty="0">
                <a:solidFill>
                  <a:srgbClr val="FFFFFF"/>
                </a:solidFill>
                <a:ea typeface="ＭＳ Ｐゴシック" panose="020B0600070205080204" pitchFamily="34" charset="-128"/>
                <a:cs typeface="+mn-cs"/>
              </a:rPr>
              <a:t>: Jacob Wrestling with the Angel</a:t>
            </a:r>
            <a:r>
              <a:rPr lang="en-US" altLang="ja-JP" sz="1600" kern="1200" dirty="0">
                <a:solidFill>
                  <a:srgbClr val="FFFFFF"/>
                </a:solidFill>
                <a:ea typeface="ＭＳ Ｐゴシック" panose="020B0600070205080204" pitchFamily="34" charset="-128"/>
                <a:cs typeface="+mn-cs"/>
              </a:rPr>
              <a:t>, 1888</a:t>
            </a:r>
            <a:endParaRPr lang="en-US" sz="1600" dirty="0"/>
          </a:p>
        </p:txBody>
      </p:sp>
      <p:pic>
        <p:nvPicPr>
          <p:cNvPr id="6146" name="Picture 2" descr="http://uploads1.wikiart.org/images/paul-gauguin/the-vision-after-the-sermon-jacob-wrestling-with-the-angel-188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5381" y="504825"/>
            <a:ext cx="6734816" cy="53625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63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066800"/>
          </a:xfrm>
        </p:spPr>
        <p:txBody>
          <a:bodyPr/>
          <a:lstStyle/>
          <a:p>
            <a:pPr eaLnBrk="1" hangingPunct="1"/>
            <a:r>
              <a:rPr lang="en-US" altLang="en-US" sz="1800" b="1" dirty="0"/>
              <a:t>Friendship Portraits</a:t>
            </a:r>
            <a:r>
              <a:rPr lang="en-US" altLang="en-US" sz="1600" b="1" dirty="0"/>
              <a:t/>
            </a:r>
            <a:br>
              <a:rPr lang="en-US" altLang="en-US" sz="1600" b="1" dirty="0"/>
            </a:br>
            <a:r>
              <a:rPr lang="en-US" altLang="en-US" sz="1600" dirty="0"/>
              <a:t>These two intense personalities lived together in Vincent’s </a:t>
            </a:r>
            <a:br>
              <a:rPr lang="en-US" altLang="en-US" sz="1600" dirty="0"/>
            </a:br>
            <a:r>
              <a:rPr lang="en-US" altLang="en-US" sz="1600" dirty="0"/>
              <a:t>Yellow House in Arles from October 23 to December 26, 1888</a:t>
            </a:r>
          </a:p>
        </p:txBody>
      </p:sp>
      <p:pic>
        <p:nvPicPr>
          <p:cNvPr id="39939" name="Picture 3" descr="Van_Gogh_Self_Portrait_Dedicated_toPaul_Gauguin_1888_oil_62x52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2" y="1447800"/>
            <a:ext cx="3273425" cy="3962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9940" name="Text Box 4"/>
          <p:cNvSpPr txBox="1">
            <a:spLocks noChangeArrowheads="1"/>
          </p:cNvSpPr>
          <p:nvPr/>
        </p:nvSpPr>
        <p:spPr bwMode="auto">
          <a:xfrm>
            <a:off x="457200" y="5486400"/>
            <a:ext cx="40338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Vincent Van Gogh</a:t>
            </a:r>
            <a:r>
              <a:rPr lang="en-US" altLang="en-US" sz="1600">
                <a:solidFill>
                  <a:srgbClr val="FFFFFF"/>
                </a:solidFill>
              </a:rPr>
              <a:t>, </a:t>
            </a:r>
            <a:r>
              <a:rPr lang="en-US" altLang="en-US" sz="1600" i="1">
                <a:solidFill>
                  <a:srgbClr val="FFFFFF"/>
                </a:solidFill>
              </a:rPr>
              <a:t>Self-Portrait as a </a:t>
            </a:r>
          </a:p>
          <a:p>
            <a:pPr eaLnBrk="1" fontAlgn="base" hangingPunct="1">
              <a:spcBef>
                <a:spcPct val="0"/>
              </a:spcBef>
              <a:spcAft>
                <a:spcPct val="0"/>
              </a:spcAft>
            </a:pPr>
            <a:r>
              <a:rPr lang="en-US" altLang="en-US" sz="1600" i="1">
                <a:solidFill>
                  <a:srgbClr val="FFFFFF"/>
                </a:solidFill>
              </a:rPr>
              <a:t>Buddhist Monk, </a:t>
            </a:r>
            <a:r>
              <a:rPr lang="en-US" altLang="en-US" sz="1600">
                <a:solidFill>
                  <a:srgbClr val="FFFFFF"/>
                </a:solidFill>
              </a:rPr>
              <a:t>dedicated to Paul Gauguin</a:t>
            </a:r>
          </a:p>
          <a:p>
            <a:pPr eaLnBrk="1" fontAlgn="base" hangingPunct="1">
              <a:spcBef>
                <a:spcPct val="0"/>
              </a:spcBef>
              <a:spcAft>
                <a:spcPct val="0"/>
              </a:spcAft>
            </a:pPr>
            <a:r>
              <a:rPr lang="en-US" altLang="en-US" sz="1600">
                <a:solidFill>
                  <a:srgbClr val="FFFFFF"/>
                </a:solidFill>
              </a:rPr>
              <a:t>1888, (Arles) 35 years old</a:t>
            </a:r>
          </a:p>
        </p:txBody>
      </p:sp>
      <p:pic>
        <p:nvPicPr>
          <p:cNvPr id="39941" name="Picture 5" descr="Gauguin-Self-Portrait-Les_Miserables"/>
          <p:cNvPicPr>
            <a:picLocks noChangeAspect="1" noChangeArrowheads="1"/>
          </p:cNvPicPr>
          <p:nvPr/>
        </p:nvPicPr>
        <p:blipFill>
          <a:blip r:embed="rId3">
            <a:extLst>
              <a:ext uri="{28A0092B-C50C-407E-A947-70E740481C1C}">
                <a14:useLocalDpi xmlns:a14="http://schemas.microsoft.com/office/drawing/2010/main" val="0"/>
              </a:ext>
            </a:extLst>
          </a:blip>
          <a:srcRect l="5965" b="7576"/>
          <a:stretch>
            <a:fillRect/>
          </a:stretch>
        </p:blipFill>
        <p:spPr bwMode="auto">
          <a:xfrm>
            <a:off x="4495800" y="1447800"/>
            <a:ext cx="4343400" cy="335915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4479927" y="4860925"/>
            <a:ext cx="42402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Paul Gauguin</a:t>
            </a:r>
            <a:r>
              <a:rPr lang="en-US" altLang="en-US" sz="1600">
                <a:solidFill>
                  <a:srgbClr val="FFFFFF"/>
                </a:solidFill>
              </a:rPr>
              <a:t>, </a:t>
            </a:r>
            <a:r>
              <a:rPr lang="en-US" altLang="en-US" sz="1600" i="1">
                <a:solidFill>
                  <a:srgbClr val="FFFFFF"/>
                </a:solidFill>
              </a:rPr>
              <a:t>Les Misérables,</a:t>
            </a:r>
            <a:r>
              <a:rPr lang="en-US" altLang="en-US" sz="1600">
                <a:solidFill>
                  <a:srgbClr val="FFFFFF"/>
                </a:solidFill>
              </a:rPr>
              <a:t> self-portrait</a:t>
            </a:r>
          </a:p>
          <a:p>
            <a:pPr eaLnBrk="1" fontAlgn="base" hangingPunct="1">
              <a:spcBef>
                <a:spcPct val="0"/>
              </a:spcBef>
              <a:spcAft>
                <a:spcPct val="0"/>
              </a:spcAft>
            </a:pPr>
            <a:r>
              <a:rPr lang="en-US" altLang="en-US" sz="1600">
                <a:solidFill>
                  <a:srgbClr val="FFFFFF"/>
                </a:solidFill>
              </a:rPr>
              <a:t> dedicated to Vincent, 1888, (painted in Pont </a:t>
            </a:r>
          </a:p>
          <a:p>
            <a:pPr eaLnBrk="1" fontAlgn="base" hangingPunct="1">
              <a:spcBef>
                <a:spcPct val="0"/>
              </a:spcBef>
              <a:spcAft>
                <a:spcPct val="0"/>
              </a:spcAft>
            </a:pPr>
            <a:r>
              <a:rPr lang="en-US" altLang="en-US" sz="1600">
                <a:solidFill>
                  <a:srgbClr val="FFFFFF"/>
                </a:solidFill>
              </a:rPr>
              <a:t>Aven and brought to Arles) 40 years old</a:t>
            </a:r>
          </a:p>
        </p:txBody>
      </p:sp>
    </p:spTree>
    <p:extLst>
      <p:ext uri="{BB962C8B-B14F-4D97-AF65-F5344CB8AC3E}">
        <p14:creationId xmlns:p14="http://schemas.microsoft.com/office/powerpoint/2010/main" val="3780216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417638"/>
          </a:xfrm>
        </p:spPr>
        <p:txBody>
          <a:bodyPr/>
          <a:lstStyle/>
          <a:p>
            <a:pPr eaLnBrk="1" hangingPunct="1"/>
            <a:r>
              <a:rPr lang="en-US" altLang="en-US" sz="1800" b="1"/>
              <a:t>The expressive psychological power of modernist perspective and color.</a:t>
            </a:r>
            <a:r>
              <a:rPr lang="en-US" altLang="en-US" sz="1600"/>
              <a:t> </a:t>
            </a:r>
            <a:br>
              <a:rPr lang="en-US" altLang="en-US" sz="1600"/>
            </a:br>
            <a:r>
              <a:rPr lang="en-US" altLang="en-US" sz="1600"/>
              <a:t>For Van Gogh the saturated vermilion and color contrasts conveyed the dissolute atmosphere of the café, the “terrible passions of humanity.” For Gauguin the unnatural palette conveyed the quasi-mystical state of the Breton women’s imagination</a:t>
            </a:r>
          </a:p>
        </p:txBody>
      </p:sp>
      <p:pic>
        <p:nvPicPr>
          <p:cNvPr id="41987" name="Picture 4" descr="van_gogh_night_cafe"/>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981200"/>
            <a:ext cx="4038600" cy="3206750"/>
          </a:xfrm>
          <a:noFill/>
          <a:ln>
            <a:solidFill>
              <a:schemeClr val="tx2"/>
            </a:solidFill>
            <a:miter lim="800000"/>
            <a:headEnd/>
            <a:tailEnd/>
          </a:ln>
        </p:spPr>
      </p:pic>
      <p:pic>
        <p:nvPicPr>
          <p:cNvPr id="41988" name="Picture 5" descr="Gaugin_Vision_after_the_Sermon_1888_oc_73x92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2"/>
            <a:ext cx="4089400" cy="32305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7"/>
          <p:cNvSpPr txBox="1">
            <a:spLocks noChangeArrowheads="1"/>
          </p:cNvSpPr>
          <p:nvPr/>
        </p:nvSpPr>
        <p:spPr bwMode="auto">
          <a:xfrm>
            <a:off x="152402" y="5257800"/>
            <a:ext cx="433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E3EBF1"/>
                </a:solidFill>
              </a:rPr>
              <a:t>Vincent an Gogh</a:t>
            </a:r>
            <a:r>
              <a:rPr lang="en-US" altLang="en-US">
                <a:solidFill>
                  <a:srgbClr val="E3EBF1"/>
                </a:solidFill>
              </a:rPr>
              <a:t>, </a:t>
            </a:r>
            <a:r>
              <a:rPr lang="en-US" altLang="en-US" i="1">
                <a:solidFill>
                  <a:srgbClr val="E3EBF1"/>
                </a:solidFill>
              </a:rPr>
              <a:t>The Night Café</a:t>
            </a:r>
            <a:r>
              <a:rPr lang="en-US" altLang="en-US">
                <a:solidFill>
                  <a:srgbClr val="E3EBF1"/>
                </a:solidFill>
              </a:rPr>
              <a:t>, 1888</a:t>
            </a:r>
          </a:p>
        </p:txBody>
      </p:sp>
      <p:sp>
        <p:nvSpPr>
          <p:cNvPr id="41990" name="Text Box 8"/>
          <p:cNvSpPr txBox="1">
            <a:spLocks noChangeArrowheads="1"/>
          </p:cNvSpPr>
          <p:nvPr/>
        </p:nvSpPr>
        <p:spPr bwMode="auto">
          <a:xfrm>
            <a:off x="4572002" y="5334002"/>
            <a:ext cx="4352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FF"/>
                </a:solidFill>
              </a:rPr>
              <a:t>Paul Gauguin</a:t>
            </a:r>
            <a:r>
              <a:rPr lang="en-US" altLang="en-US" dirty="0">
                <a:solidFill>
                  <a:srgbClr val="FFFFFF"/>
                </a:solidFill>
              </a:rPr>
              <a:t>, </a:t>
            </a:r>
            <a:r>
              <a:rPr lang="en-US" altLang="en-US" i="1" dirty="0">
                <a:solidFill>
                  <a:srgbClr val="FFFFFF"/>
                </a:solidFill>
              </a:rPr>
              <a:t>Vision After the Sermon</a:t>
            </a:r>
            <a:r>
              <a:rPr lang="en-US" altLang="ja-JP" i="1" dirty="0">
                <a:solidFill>
                  <a:srgbClr val="FFFFFF"/>
                </a:solidFill>
                <a:ea typeface="ＭＳ Ｐゴシック" panose="020B0600070205080204" pitchFamily="34" charset="-128"/>
              </a:rPr>
              <a:t>: </a:t>
            </a:r>
          </a:p>
          <a:p>
            <a:pPr eaLnBrk="1" fontAlgn="base" hangingPunct="1">
              <a:spcBef>
                <a:spcPct val="0"/>
              </a:spcBef>
              <a:spcAft>
                <a:spcPct val="0"/>
              </a:spcAft>
            </a:pPr>
            <a:r>
              <a:rPr lang="en-US" altLang="ja-JP" i="1" dirty="0">
                <a:solidFill>
                  <a:srgbClr val="FFFFFF"/>
                </a:solidFill>
                <a:ea typeface="ＭＳ Ｐゴシック" panose="020B0600070205080204" pitchFamily="34" charset="-128"/>
              </a:rPr>
              <a:t>Jacob Wrestling with the Angel</a:t>
            </a:r>
            <a:r>
              <a:rPr lang="en-US" altLang="ja-JP" dirty="0">
                <a:solidFill>
                  <a:srgbClr val="FFFFFF"/>
                </a:solidFill>
                <a:ea typeface="ＭＳ Ｐゴシック" panose="020B0600070205080204" pitchFamily="34" charset="-128"/>
              </a:rPr>
              <a:t>, 1888</a:t>
            </a:r>
            <a:endParaRPr lang="en-US" altLang="en-US" dirty="0">
              <a:solidFill>
                <a:srgbClr val="FFFFFF"/>
              </a:solidFill>
            </a:endParaRPr>
          </a:p>
        </p:txBody>
      </p:sp>
    </p:spTree>
    <p:extLst>
      <p:ext uri="{BB962C8B-B14F-4D97-AF65-F5344CB8AC3E}">
        <p14:creationId xmlns:p14="http://schemas.microsoft.com/office/powerpoint/2010/main" val="446158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van_gogh_memory_garden_nov_18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4114800" cy="3225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3" name="Text Box 5"/>
          <p:cNvSpPr txBox="1">
            <a:spLocks noChangeArrowheads="1"/>
          </p:cNvSpPr>
          <p:nvPr/>
        </p:nvSpPr>
        <p:spPr bwMode="auto">
          <a:xfrm>
            <a:off x="457200" y="4572002"/>
            <a:ext cx="403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Van Gogh</a:t>
            </a:r>
            <a:r>
              <a:rPr lang="en-US" altLang="en-US" sz="1600">
                <a:solidFill>
                  <a:srgbClr val="FFFFFF"/>
                </a:solidFill>
              </a:rPr>
              <a:t>, </a:t>
            </a:r>
            <a:r>
              <a:rPr lang="en-US" altLang="en-US" sz="1600" i="1">
                <a:solidFill>
                  <a:srgbClr val="FFFFFF"/>
                </a:solidFill>
              </a:rPr>
              <a:t>Memory of a Garden at Etten</a:t>
            </a:r>
            <a:endParaRPr lang="en-US" altLang="en-US" sz="1600">
              <a:solidFill>
                <a:srgbClr val="FFFFFF"/>
              </a:solidFill>
            </a:endParaRPr>
          </a:p>
          <a:p>
            <a:pPr eaLnBrk="1" fontAlgn="base" hangingPunct="1">
              <a:spcBef>
                <a:spcPct val="0"/>
              </a:spcBef>
              <a:spcAft>
                <a:spcPct val="0"/>
              </a:spcAft>
            </a:pPr>
            <a:r>
              <a:rPr lang="en-US" altLang="en-US" sz="1600">
                <a:solidFill>
                  <a:srgbClr val="FFFFFF"/>
                </a:solidFill>
              </a:rPr>
              <a:t>1888</a:t>
            </a:r>
          </a:p>
        </p:txBody>
      </p:sp>
      <p:pic>
        <p:nvPicPr>
          <p:cNvPr id="46084" name="Picture 6" descr="gauguin_women-in-ar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038600" cy="32527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 Box 7"/>
          <p:cNvSpPr txBox="1">
            <a:spLocks noChangeArrowheads="1"/>
          </p:cNvSpPr>
          <p:nvPr/>
        </p:nvSpPr>
        <p:spPr bwMode="auto">
          <a:xfrm>
            <a:off x="4800602" y="4648200"/>
            <a:ext cx="3133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Gauguin, </a:t>
            </a:r>
            <a:r>
              <a:rPr lang="en-US" altLang="en-US" sz="1600" i="1">
                <a:solidFill>
                  <a:srgbClr val="FFFFFF"/>
                </a:solidFill>
              </a:rPr>
              <a:t>Women of Arles</a:t>
            </a:r>
            <a:r>
              <a:rPr lang="en-US" altLang="en-US" sz="1600">
                <a:solidFill>
                  <a:srgbClr val="FFFFFF"/>
                </a:solidFill>
              </a:rPr>
              <a:t>,</a:t>
            </a:r>
            <a:r>
              <a:rPr lang="en-US" altLang="en-US" sz="1600" b="1">
                <a:solidFill>
                  <a:srgbClr val="FFFFFF"/>
                </a:solidFill>
              </a:rPr>
              <a:t> </a:t>
            </a:r>
            <a:r>
              <a:rPr lang="en-US" altLang="en-US" sz="1600">
                <a:solidFill>
                  <a:srgbClr val="FFFFFF"/>
                </a:solidFill>
              </a:rPr>
              <a:t>1888</a:t>
            </a:r>
          </a:p>
        </p:txBody>
      </p:sp>
    </p:spTree>
    <p:extLst>
      <p:ext uri="{BB962C8B-B14F-4D97-AF65-F5344CB8AC3E}">
        <p14:creationId xmlns:p14="http://schemas.microsoft.com/office/powerpoint/2010/main" val="1946665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van_Gogh_gardenofthePresbytery_drawing_18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2"/>
            <a:ext cx="4724400" cy="34956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5"/>
          <p:cNvSpPr txBox="1">
            <a:spLocks noChangeArrowheads="1"/>
          </p:cNvSpPr>
          <p:nvPr/>
        </p:nvSpPr>
        <p:spPr bwMode="auto">
          <a:xfrm>
            <a:off x="2039008" y="5029200"/>
            <a:ext cx="51466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FFFF"/>
                </a:solidFill>
              </a:rPr>
              <a:t>Van Gogh</a:t>
            </a:r>
            <a:r>
              <a:rPr lang="en-US" altLang="en-US" dirty="0">
                <a:solidFill>
                  <a:srgbClr val="FFFFFF"/>
                </a:solidFill>
              </a:rPr>
              <a:t>, </a:t>
            </a:r>
            <a:r>
              <a:rPr lang="en-US" altLang="en-US" i="1" dirty="0">
                <a:solidFill>
                  <a:srgbClr val="FFFFFF"/>
                </a:solidFill>
              </a:rPr>
              <a:t>Garden of the Presbytery at </a:t>
            </a:r>
          </a:p>
          <a:p>
            <a:pPr eaLnBrk="1" hangingPunct="1"/>
            <a:r>
              <a:rPr lang="en-US" altLang="en-US" i="1" dirty="0" err="1" smtClean="0">
                <a:solidFill>
                  <a:srgbClr val="FFFFFF"/>
                </a:solidFill>
              </a:rPr>
              <a:t>Nuenen</a:t>
            </a:r>
            <a:r>
              <a:rPr lang="en-US" altLang="en-US" dirty="0">
                <a:solidFill>
                  <a:srgbClr val="FFFFFF"/>
                </a:solidFill>
              </a:rPr>
              <a:t>, pen and pencil, </a:t>
            </a:r>
            <a:r>
              <a:rPr lang="en-US" altLang="en-US" dirty="0" smtClean="0">
                <a:solidFill>
                  <a:srgbClr val="FFFFFF"/>
                </a:solidFill>
              </a:rPr>
              <a:t>1884 (Van Gogh was</a:t>
            </a:r>
            <a:br>
              <a:rPr lang="en-US" altLang="en-US" dirty="0" smtClean="0">
                <a:solidFill>
                  <a:srgbClr val="FFFFFF"/>
                </a:solidFill>
              </a:rPr>
            </a:br>
            <a:r>
              <a:rPr lang="en-US" altLang="en-US" dirty="0" smtClean="0">
                <a:solidFill>
                  <a:srgbClr val="FFFFFF"/>
                </a:solidFill>
              </a:rPr>
              <a:t>in </a:t>
            </a:r>
            <a:r>
              <a:rPr lang="en-US" altLang="en-US" dirty="0" err="1" smtClean="0">
                <a:solidFill>
                  <a:srgbClr val="FFFFFF"/>
                </a:solidFill>
              </a:rPr>
              <a:t>Nuenen</a:t>
            </a:r>
            <a:r>
              <a:rPr lang="en-US" altLang="en-US" dirty="0">
                <a:solidFill>
                  <a:srgbClr val="FFFFFF"/>
                </a:solidFill>
              </a:rPr>
              <a:t> </a:t>
            </a:r>
            <a:r>
              <a:rPr lang="en-US" altLang="en-US" dirty="0" smtClean="0">
                <a:solidFill>
                  <a:srgbClr val="FFFFFF"/>
                </a:solidFill>
              </a:rPr>
              <a:t>1883-5)</a:t>
            </a:r>
            <a:endParaRPr lang="en-US" altLang="en-US" dirty="0">
              <a:solidFill>
                <a:srgbClr val="FFFFFF"/>
              </a:solidFill>
            </a:endParaRPr>
          </a:p>
        </p:txBody>
      </p:sp>
    </p:spTree>
    <p:extLst>
      <p:ext uri="{BB962C8B-B14F-4D97-AF65-F5344CB8AC3E}">
        <p14:creationId xmlns:p14="http://schemas.microsoft.com/office/powerpoint/2010/main" val="3584787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gauguin_portrait_of_van_gogh_18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2" y="838202"/>
            <a:ext cx="5681663" cy="4460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0179" name="Text Box 5"/>
          <p:cNvSpPr txBox="1">
            <a:spLocks noChangeArrowheads="1"/>
          </p:cNvSpPr>
          <p:nvPr/>
        </p:nvSpPr>
        <p:spPr bwMode="auto">
          <a:xfrm>
            <a:off x="1752602" y="5434015"/>
            <a:ext cx="5637213"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b="1">
                <a:solidFill>
                  <a:srgbClr val="FFFFFF"/>
                </a:solidFill>
              </a:rPr>
              <a:t>Paul Gauguin</a:t>
            </a:r>
            <a:r>
              <a:rPr lang="en-US" altLang="en-US" sz="1600">
                <a:solidFill>
                  <a:srgbClr val="FFFFFF"/>
                </a:solidFill>
              </a:rPr>
              <a:t>, </a:t>
            </a:r>
            <a:r>
              <a:rPr lang="en-US" altLang="en-US" sz="1600" i="1">
                <a:solidFill>
                  <a:srgbClr val="FFFFFF"/>
                </a:solidFill>
              </a:rPr>
              <a:t>Vincent van Gogh Painting Sunflowers</a:t>
            </a:r>
            <a:r>
              <a:rPr lang="en-US" altLang="en-US" sz="1600">
                <a:solidFill>
                  <a:srgbClr val="FFFFFF"/>
                </a:solidFill>
              </a:rPr>
              <a:t>, 1888</a:t>
            </a:r>
          </a:p>
          <a:p>
            <a:pPr algn="ctr" eaLnBrk="1" fontAlgn="base" hangingPunct="1">
              <a:spcBef>
                <a:spcPct val="0"/>
              </a:spcBef>
              <a:spcAft>
                <a:spcPct val="0"/>
              </a:spcAft>
            </a:pPr>
            <a:endParaRPr lang="en-US" altLang="en-US" sz="1600">
              <a:solidFill>
                <a:srgbClr val="FFFFFF"/>
              </a:solidFill>
            </a:endParaRPr>
          </a:p>
          <a:p>
            <a:pPr algn="ctr" eaLnBrk="1" fontAlgn="base" hangingPunct="1">
              <a:spcBef>
                <a:spcPct val="0"/>
              </a:spcBef>
              <a:spcAft>
                <a:spcPct val="0"/>
              </a:spcAft>
            </a:pPr>
            <a:r>
              <a:rPr lang="en-US" altLang="en-US" i="1">
                <a:solidFill>
                  <a:srgbClr val="FFFFFF"/>
                </a:solidFill>
              </a:rPr>
              <a:t>“It is certainly I, but it’s I gone mad” </a:t>
            </a:r>
          </a:p>
          <a:p>
            <a:pPr algn="ctr" eaLnBrk="1" fontAlgn="base" hangingPunct="1">
              <a:spcBef>
                <a:spcPct val="0"/>
              </a:spcBef>
              <a:spcAft>
                <a:spcPct val="0"/>
              </a:spcAft>
            </a:pPr>
            <a:r>
              <a:rPr lang="en-US" altLang="en-US" sz="1600">
                <a:solidFill>
                  <a:srgbClr val="FFFFFF"/>
                </a:solidFill>
              </a:rPr>
              <a:t>(Van Gogh’s response to Gauguin upon seeing this painting)</a:t>
            </a:r>
          </a:p>
        </p:txBody>
      </p:sp>
    </p:spTree>
    <p:extLst>
      <p:ext uri="{BB962C8B-B14F-4D97-AF65-F5344CB8AC3E}">
        <p14:creationId xmlns:p14="http://schemas.microsoft.com/office/powerpoint/2010/main" val="4139930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5486400"/>
            <a:ext cx="8229600" cy="990600"/>
          </a:xfrm>
        </p:spPr>
        <p:txBody>
          <a:bodyPr/>
          <a:lstStyle/>
          <a:p>
            <a:pPr algn="l" eaLnBrk="1" hangingPunct="1"/>
            <a:r>
              <a:rPr lang="en-US" altLang="en-US" sz="1600"/>
              <a:t>Multiple allusions – Symbolism, Primitivism - and self-identification with Van Gogh’s post-ear-cutting identity a saint or Christ-like (here bloody and earless) figure martyred to his art as to a faith.</a:t>
            </a:r>
          </a:p>
        </p:txBody>
      </p:sp>
      <p:pic>
        <p:nvPicPr>
          <p:cNvPr id="53251" name="Picture 4" descr="gauguin_selfportraitjug_sevenandfiveeightsinches_18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2"/>
            <a:ext cx="3606800" cy="408781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5" descr="Nasca portrait mug cf Gaugu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2" y="609600"/>
            <a:ext cx="2055813" cy="2743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3253" name="Text Box 6"/>
          <p:cNvSpPr txBox="1">
            <a:spLocks noChangeArrowheads="1"/>
          </p:cNvSpPr>
          <p:nvPr/>
        </p:nvSpPr>
        <p:spPr bwMode="auto">
          <a:xfrm>
            <a:off x="6781800" y="3352800"/>
            <a:ext cx="2209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i="1">
                <a:solidFill>
                  <a:srgbClr val="FFFFFF"/>
                </a:solidFill>
              </a:rPr>
              <a:t>Moche portrait jug</a:t>
            </a:r>
            <a:r>
              <a:rPr lang="en-US" altLang="en-US" sz="1600">
                <a:solidFill>
                  <a:srgbClr val="FFFFFF"/>
                </a:solidFill>
              </a:rPr>
              <a:t>, Peru, c.700 CE</a:t>
            </a:r>
            <a:r>
              <a:rPr lang="en-US" altLang="en-US">
                <a:solidFill>
                  <a:srgbClr val="FFFFFF"/>
                </a:solidFill>
              </a:rPr>
              <a:t> </a:t>
            </a:r>
          </a:p>
        </p:txBody>
      </p:sp>
      <p:sp>
        <p:nvSpPr>
          <p:cNvPr id="53254" name="Text Box 7"/>
          <p:cNvSpPr txBox="1">
            <a:spLocks noChangeArrowheads="1"/>
          </p:cNvSpPr>
          <p:nvPr/>
        </p:nvSpPr>
        <p:spPr bwMode="auto">
          <a:xfrm>
            <a:off x="4191000" y="4114800"/>
            <a:ext cx="2362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Gustave Moreau,</a:t>
            </a:r>
            <a:r>
              <a:rPr lang="en-US" altLang="en-US" sz="1600" i="1">
                <a:solidFill>
                  <a:srgbClr val="FFFFFF"/>
                </a:solidFill>
              </a:rPr>
              <a:t> Orpheus</a:t>
            </a:r>
            <a:r>
              <a:rPr lang="en-US" altLang="en-US" sz="1600">
                <a:solidFill>
                  <a:srgbClr val="FFFFFF"/>
                </a:solidFill>
              </a:rPr>
              <a:t> (mythical martyr of Western culture), 1865, French Symbolist</a:t>
            </a:r>
          </a:p>
        </p:txBody>
      </p:sp>
      <p:pic>
        <p:nvPicPr>
          <p:cNvPr id="53255" name="Picture 8" descr="moreau_gustave_orpheus_1865"/>
          <p:cNvPicPr>
            <a:picLocks noChangeAspect="1" noChangeArrowheads="1"/>
          </p:cNvPicPr>
          <p:nvPr/>
        </p:nvPicPr>
        <p:blipFill>
          <a:blip r:embed="rId4" cstate="print">
            <a:lum bright="10000" contrast="14000"/>
            <a:extLst>
              <a:ext uri="{28A0092B-C50C-407E-A947-70E740481C1C}">
                <a14:useLocalDpi xmlns:a14="http://schemas.microsoft.com/office/drawing/2010/main" val="0"/>
              </a:ext>
            </a:extLst>
          </a:blip>
          <a:srcRect/>
          <a:stretch>
            <a:fillRect/>
          </a:stretch>
        </p:blipFill>
        <p:spPr bwMode="auto">
          <a:xfrm>
            <a:off x="4343402" y="609602"/>
            <a:ext cx="2149475" cy="34655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3256" name="Text Box 9"/>
          <p:cNvSpPr txBox="1">
            <a:spLocks noChangeArrowheads="1"/>
          </p:cNvSpPr>
          <p:nvPr/>
        </p:nvSpPr>
        <p:spPr bwMode="auto">
          <a:xfrm>
            <a:off x="228602" y="4648200"/>
            <a:ext cx="36734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E3EBF1"/>
                </a:solidFill>
              </a:rPr>
              <a:t>Gauguin</a:t>
            </a:r>
            <a:r>
              <a:rPr lang="en-US" altLang="en-US" sz="1600">
                <a:solidFill>
                  <a:srgbClr val="E3EBF1"/>
                </a:solidFill>
              </a:rPr>
              <a:t>, </a:t>
            </a:r>
            <a:r>
              <a:rPr lang="en-US" altLang="en-US" sz="1600" i="1">
                <a:solidFill>
                  <a:srgbClr val="E3EBF1"/>
                </a:solidFill>
              </a:rPr>
              <a:t>Self-portrait Jug</a:t>
            </a:r>
            <a:r>
              <a:rPr lang="en-US" altLang="en-US" sz="1600">
                <a:solidFill>
                  <a:srgbClr val="E3EBF1"/>
                </a:solidFill>
              </a:rPr>
              <a:t>, 1889, 7 5/8”, glazed stonewear. Created several weeks after leaving Arles.</a:t>
            </a:r>
          </a:p>
        </p:txBody>
      </p:sp>
    </p:spTree>
    <p:extLst>
      <p:ext uri="{BB962C8B-B14F-4D97-AF65-F5344CB8AC3E}">
        <p14:creationId xmlns:p14="http://schemas.microsoft.com/office/powerpoint/2010/main" val="2052712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1325562"/>
          </a:xfrm>
        </p:spPr>
        <p:txBody>
          <a:bodyPr/>
          <a:lstStyle/>
          <a:p>
            <a:pPr algn="l" eaLnBrk="1" hangingPunct="1"/>
            <a:r>
              <a:rPr lang="en-US" altLang="en-US" sz="1800" dirty="0"/>
              <a:t>Gauguin gives the Savior his own features and the red hair of van Gogh, making an explicit self-identification with Christ and Van Gogh’s myth. Gauguin’s distanced, anthropological attitude toward religious subjects is gone.</a:t>
            </a:r>
          </a:p>
        </p:txBody>
      </p:sp>
      <p:pic>
        <p:nvPicPr>
          <p:cNvPr id="54275" name="Picture 4" descr="Gauguin_Agony_in_Garden_18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810000" cy="2971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4276" name="Picture 5" descr="gauguin_lettertoVanGogh_November_1889"/>
          <p:cNvPicPr>
            <a:picLocks noChangeAspect="1" noChangeArrowheads="1"/>
          </p:cNvPicPr>
          <p:nvPr>
            <p:ph type="body" idx="1"/>
          </p:nvPr>
        </p:nvPicPr>
        <p:blipFill>
          <a:blip r:embed="rId3">
            <a:lum contrast="12000"/>
            <a:extLst>
              <a:ext uri="{28A0092B-C50C-407E-A947-70E740481C1C}">
                <a14:useLocalDpi xmlns:a14="http://schemas.microsoft.com/office/drawing/2010/main" val="0"/>
              </a:ext>
            </a:extLst>
          </a:blip>
          <a:srcRect/>
          <a:stretch>
            <a:fillRect/>
          </a:stretch>
        </p:blipFill>
        <p:spPr>
          <a:xfrm>
            <a:off x="5410202" y="1752600"/>
            <a:ext cx="3000375" cy="3810000"/>
          </a:xfrm>
          <a:noFill/>
        </p:spPr>
      </p:pic>
      <p:sp>
        <p:nvSpPr>
          <p:cNvPr id="54277" name="Text Box 6"/>
          <p:cNvSpPr txBox="1">
            <a:spLocks noChangeArrowheads="1"/>
          </p:cNvSpPr>
          <p:nvPr/>
        </p:nvSpPr>
        <p:spPr bwMode="auto">
          <a:xfrm>
            <a:off x="5486402" y="5638802"/>
            <a:ext cx="2898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Gauguin</a:t>
            </a:r>
            <a:r>
              <a:rPr lang="en-US" altLang="en-US" sz="1600">
                <a:solidFill>
                  <a:srgbClr val="FFFFFF"/>
                </a:solidFill>
              </a:rPr>
              <a:t>, </a:t>
            </a:r>
            <a:r>
              <a:rPr lang="en-US" altLang="en-US" sz="1600" i="1">
                <a:solidFill>
                  <a:srgbClr val="FFFFFF"/>
                </a:solidFill>
              </a:rPr>
              <a:t>Letter to Van Gogh</a:t>
            </a:r>
            <a:r>
              <a:rPr lang="en-US" altLang="en-US" sz="1600">
                <a:solidFill>
                  <a:srgbClr val="FFFFFF"/>
                </a:solidFill>
              </a:rPr>
              <a:t> </a:t>
            </a:r>
          </a:p>
          <a:p>
            <a:pPr eaLnBrk="1" fontAlgn="base" hangingPunct="1">
              <a:spcBef>
                <a:spcPct val="0"/>
              </a:spcBef>
              <a:spcAft>
                <a:spcPct val="0"/>
              </a:spcAft>
            </a:pPr>
            <a:r>
              <a:rPr lang="en-US" altLang="en-US" sz="1600">
                <a:solidFill>
                  <a:srgbClr val="FFFFFF"/>
                </a:solidFill>
              </a:rPr>
              <a:t>November 1889</a:t>
            </a:r>
          </a:p>
        </p:txBody>
      </p:sp>
      <p:sp>
        <p:nvSpPr>
          <p:cNvPr id="54278" name="Text Box 7"/>
          <p:cNvSpPr txBox="1">
            <a:spLocks noChangeArrowheads="1"/>
          </p:cNvSpPr>
          <p:nvPr/>
        </p:nvSpPr>
        <p:spPr bwMode="auto">
          <a:xfrm>
            <a:off x="838202" y="4876800"/>
            <a:ext cx="4037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Paul Gauguin</a:t>
            </a:r>
            <a:r>
              <a:rPr lang="en-US" altLang="en-US" sz="1600">
                <a:solidFill>
                  <a:srgbClr val="FFFFFF"/>
                </a:solidFill>
              </a:rPr>
              <a:t>, </a:t>
            </a:r>
            <a:r>
              <a:rPr lang="en-US" altLang="en-US" sz="1600" i="1">
                <a:solidFill>
                  <a:srgbClr val="FFFFFF"/>
                </a:solidFill>
              </a:rPr>
              <a:t>Agony in the Garden</a:t>
            </a:r>
            <a:r>
              <a:rPr lang="en-US" altLang="en-US" sz="1600">
                <a:solidFill>
                  <a:srgbClr val="FFFFFF"/>
                </a:solidFill>
              </a:rPr>
              <a:t>, 1889</a:t>
            </a:r>
          </a:p>
        </p:txBody>
      </p:sp>
    </p:spTree>
    <p:extLst>
      <p:ext uri="{BB962C8B-B14F-4D97-AF65-F5344CB8AC3E}">
        <p14:creationId xmlns:p14="http://schemas.microsoft.com/office/powerpoint/2010/main" val="605790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299" y="5888038"/>
            <a:ext cx="3886200" cy="792162"/>
          </a:xfrm>
        </p:spPr>
        <p:txBody>
          <a:bodyPr/>
          <a:lstStyle/>
          <a:p>
            <a:pPr eaLnBrk="1" hangingPunct="1"/>
            <a:r>
              <a:rPr lang="en-US" altLang="en-US" sz="1600" b="1" dirty="0"/>
              <a:t>Paul Gauguin</a:t>
            </a:r>
            <a:r>
              <a:rPr lang="en-US" altLang="en-US" sz="1600" dirty="0"/>
              <a:t>, </a:t>
            </a:r>
            <a:r>
              <a:rPr lang="en-US" altLang="en-US" sz="1600" i="1" dirty="0"/>
              <a:t>Self-portrait with Halo</a:t>
            </a:r>
            <a:r>
              <a:rPr lang="en-US" altLang="en-US" sz="1600" dirty="0"/>
              <a:t>, 1889, oil on wood, 31x20“</a:t>
            </a:r>
          </a:p>
        </p:txBody>
      </p:sp>
      <p:pic>
        <p:nvPicPr>
          <p:cNvPr id="56323" name="Picture 8" descr="Gauguin_self_portraitwithHalo_1889_oilOnW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96912"/>
            <a:ext cx="4356101" cy="66848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72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5181602"/>
            <a:ext cx="8686800" cy="898525"/>
          </a:xfrm>
        </p:spPr>
        <p:txBody>
          <a:bodyPr/>
          <a:lstStyle/>
          <a:p>
            <a:pPr eaLnBrk="1" hangingPunct="1"/>
            <a:r>
              <a:rPr lang="en-US" altLang="en-US" sz="1600">
                <a:latin typeface="Verdana" panose="020B0604030504040204" pitchFamily="34" charset="0"/>
              </a:rPr>
              <a:t>PAUL GAUGUIN, </a:t>
            </a:r>
            <a:r>
              <a:rPr lang="en-US" altLang="en-US" sz="1600" i="1">
                <a:latin typeface="Verdana" panose="020B0604030504040204" pitchFamily="34" charset="0"/>
              </a:rPr>
              <a:t>Where Do We Come From? What Are We? Where Are We Going?,</a:t>
            </a:r>
            <a:r>
              <a:rPr lang="en-US" altLang="en-US" sz="1600">
                <a:latin typeface="Verdana" panose="020B0604030504040204" pitchFamily="34" charset="0"/>
              </a:rPr>
              <a:t> 1897. Oil on canvas, 4’ 6 13/ 16” x 12’ 3”. Museum of Fine Arts, Boston</a:t>
            </a:r>
            <a:br>
              <a:rPr lang="en-US" altLang="en-US" sz="1600">
                <a:latin typeface="Verdana" panose="020B0604030504040204" pitchFamily="34" charset="0"/>
              </a:rPr>
            </a:br>
            <a:r>
              <a:rPr lang="en-US" altLang="en-US" sz="1600">
                <a:latin typeface="Verdana" panose="020B0604030504040204" pitchFamily="34" charset="0"/>
              </a:rPr>
              <a:t>Symbolism and Primitivism </a:t>
            </a:r>
            <a:br>
              <a:rPr lang="en-US" altLang="en-US" sz="1600">
                <a:latin typeface="Verdana" panose="020B0604030504040204" pitchFamily="34" charset="0"/>
              </a:rPr>
            </a:br>
            <a:endParaRPr lang="en-US" altLang="en-US" sz="1600">
              <a:latin typeface="Verdana" panose="020B0604030504040204" pitchFamily="34" charset="0"/>
            </a:endParaRP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511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idx="1"/>
          </p:nvPr>
        </p:nvSpPr>
        <p:spPr>
          <a:xfrm>
            <a:off x="457200" y="381000"/>
            <a:ext cx="8229600" cy="6248400"/>
          </a:xfrm>
        </p:spPr>
        <p:txBody>
          <a:bodyPr/>
          <a:lstStyle/>
          <a:p>
            <a:pPr eaLnBrk="1" hangingPunct="1">
              <a:lnSpc>
                <a:spcPct val="90000"/>
              </a:lnSpc>
              <a:buFontTx/>
              <a:buNone/>
            </a:pPr>
            <a:r>
              <a:rPr lang="en-US" altLang="en-US" smtClean="0"/>
              <a:t>	</a:t>
            </a:r>
            <a:r>
              <a:rPr lang="en-US" altLang="en-US" u="sng" smtClean="0"/>
              <a:t>Symbolism</a:t>
            </a:r>
            <a:r>
              <a:rPr lang="en-US" altLang="en-US" smtClean="0"/>
              <a:t>:</a:t>
            </a:r>
            <a:r>
              <a:rPr lang="en-US" altLang="en-US" sz="2400"/>
              <a:t> </a:t>
            </a:r>
            <a:r>
              <a:rPr lang="en-US" altLang="en-US" sz="2400" i="1"/>
              <a:t>Fin de Siècle</a:t>
            </a:r>
            <a:r>
              <a:rPr lang="en-US" altLang="en-US" sz="2400"/>
              <a:t> Europe</a:t>
            </a:r>
          </a:p>
          <a:p>
            <a:pPr eaLnBrk="1" hangingPunct="1">
              <a:lnSpc>
                <a:spcPct val="90000"/>
              </a:lnSpc>
              <a:buFontTx/>
              <a:buNone/>
            </a:pPr>
            <a:r>
              <a:rPr lang="en-US" altLang="en-US" sz="2400"/>
              <a:t>	</a:t>
            </a:r>
          </a:p>
          <a:p>
            <a:pPr eaLnBrk="1" hangingPunct="1">
              <a:lnSpc>
                <a:spcPct val="90000"/>
              </a:lnSpc>
              <a:buFontTx/>
              <a:buNone/>
            </a:pPr>
            <a:r>
              <a:rPr lang="en-US" altLang="en-US" sz="2400"/>
              <a:t>	</a:t>
            </a:r>
            <a:r>
              <a:rPr lang="en-US" altLang="en-US" sz="2000"/>
              <a:t>Flight </a:t>
            </a:r>
            <a:r>
              <a:rPr lang="en-US" altLang="en-US" sz="2000" i="1"/>
              <a:t>from</a:t>
            </a:r>
            <a:r>
              <a:rPr lang="en-US" altLang="en-US" sz="2000"/>
              <a:t> modernity, </a:t>
            </a:r>
            <a:r>
              <a:rPr lang="en-US" altLang="en-US" sz="2000" u="sng"/>
              <a:t>Primitivist</a:t>
            </a:r>
            <a:r>
              <a:rPr lang="en-US" altLang="en-US" sz="2000"/>
              <a:t> critique of European culture, reaction against 19th century mechanistic </a:t>
            </a:r>
            <a:r>
              <a:rPr lang="en-US" altLang="en-US" sz="2000" u="sng"/>
              <a:t>Positivism</a:t>
            </a:r>
            <a:r>
              <a:rPr lang="en-US" altLang="en-US" sz="2000"/>
              <a:t>: the dominant faith in science and technology. </a:t>
            </a:r>
          </a:p>
          <a:p>
            <a:pPr eaLnBrk="1" hangingPunct="1">
              <a:lnSpc>
                <a:spcPct val="90000"/>
              </a:lnSpc>
              <a:buFontTx/>
              <a:buNone/>
            </a:pPr>
            <a:r>
              <a:rPr lang="en-US" altLang="en-US" sz="2000"/>
              <a:t>		Objective “realism" is rejected for the representation of personal symbols, memory, imagination, and dreams  to </a:t>
            </a:r>
            <a:r>
              <a:rPr lang="en-US" altLang="en-US" sz="2000" i="1"/>
              <a:t>evoke</a:t>
            </a:r>
            <a:r>
              <a:rPr lang="en-US" altLang="en-US" sz="2000"/>
              <a:t> a sympathetic understanding of the artist's “Idea” in the viewer, just as music does.</a:t>
            </a:r>
            <a:endParaRPr lang="en-US" altLang="en-US" sz="2000" i="1"/>
          </a:p>
          <a:p>
            <a:pPr eaLnBrk="1" hangingPunct="1">
              <a:lnSpc>
                <a:spcPct val="90000"/>
              </a:lnSpc>
              <a:buFontTx/>
              <a:buNone/>
            </a:pPr>
            <a:endParaRPr lang="en-US" altLang="en-US" sz="2000" b="1" i="1"/>
          </a:p>
          <a:p>
            <a:pPr eaLnBrk="1" hangingPunct="1">
              <a:lnSpc>
                <a:spcPct val="90000"/>
              </a:lnSpc>
              <a:buFontTx/>
              <a:buNone/>
            </a:pPr>
            <a:r>
              <a:rPr lang="en-US" altLang="en-US" sz="2800" i="1"/>
              <a:t>	"Art has gone through a long period of aberration caused by physics, chemistry, mechanics, and the study of nature....Artists, having lost all their savagery, went astray on every path." </a:t>
            </a:r>
          </a:p>
          <a:p>
            <a:pPr eaLnBrk="1" hangingPunct="1">
              <a:lnSpc>
                <a:spcPct val="90000"/>
              </a:lnSpc>
              <a:buFontTx/>
              <a:buNone/>
            </a:pPr>
            <a:r>
              <a:rPr lang="en-US" altLang="en-US" sz="2800" b="1" i="1"/>
              <a:t>							</a:t>
            </a:r>
            <a:r>
              <a:rPr lang="en-US" altLang="en-US" sz="2800" b="1"/>
              <a:t>	</a:t>
            </a:r>
            <a:r>
              <a:rPr lang="en-US" altLang="en-US" sz="2400"/>
              <a:t>Gauguin</a:t>
            </a:r>
          </a:p>
        </p:txBody>
      </p:sp>
    </p:spTree>
    <p:extLst>
      <p:ext uri="{BB962C8B-B14F-4D97-AF65-F5344CB8AC3E}">
        <p14:creationId xmlns:p14="http://schemas.microsoft.com/office/powerpoint/2010/main" val="4134488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z="1600" b="1" dirty="0"/>
              <a:t>Paul Gauguin</a:t>
            </a:r>
            <a:r>
              <a:rPr lang="en-US" altLang="en-US" sz="1600" dirty="0"/>
              <a:t>, </a:t>
            </a:r>
            <a:r>
              <a:rPr lang="en-US" altLang="en-US" sz="1600" i="1" dirty="0" err="1"/>
              <a:t>Mallarmé</a:t>
            </a:r>
            <a:r>
              <a:rPr lang="en-US" altLang="en-US" sz="1600" i="1" dirty="0"/>
              <a:t> (Nevermore),</a:t>
            </a:r>
            <a:r>
              <a:rPr lang="en-US" altLang="en-US" sz="1600" dirty="0"/>
              <a:t> </a:t>
            </a:r>
            <a:br>
              <a:rPr lang="en-US" altLang="en-US" sz="1600" dirty="0"/>
            </a:br>
            <a:r>
              <a:rPr lang="en-US" altLang="en-US" sz="1600" dirty="0"/>
              <a:t>lithograph for publication in one of many symbolist literature &amp; art magazines,1891</a:t>
            </a:r>
          </a:p>
        </p:txBody>
      </p:sp>
      <p:pic>
        <p:nvPicPr>
          <p:cNvPr id="63491" name="Picture 3" descr="gauguin_mallarmeNevermore_1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2" y="1905000"/>
            <a:ext cx="3438525" cy="39258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333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724400" y="0"/>
            <a:ext cx="4038600" cy="5867400"/>
          </a:xfrm>
        </p:spPr>
        <p:txBody>
          <a:bodyPr/>
          <a:lstStyle/>
          <a:p>
            <a:pPr algn="l" eaLnBrk="1" hangingPunct="1"/>
            <a:r>
              <a:rPr lang="en-US" altLang="en-US" sz="1600">
                <a:latin typeface="Verdana" panose="020B0604030504040204" pitchFamily="34" charset="0"/>
              </a:rPr>
              <a:t>Gauguin instructed  his follower, Paul Séruzier : </a:t>
            </a:r>
            <a:br>
              <a:rPr lang="en-US" altLang="en-US" sz="1600">
                <a:latin typeface="Verdana" panose="020B0604030504040204" pitchFamily="34" charset="0"/>
              </a:rPr>
            </a:br>
            <a:r>
              <a:rPr lang="en-US" altLang="en-US" sz="1800" i="1">
                <a:latin typeface="Verdana" panose="020B0604030504040204" pitchFamily="34" charset="0"/>
              </a:rPr>
              <a:t>"How do you see these trees?  They are yellow. So, put in yellow; this shadow, rather blue, paint it with pure ultramarine; these red leaves; put in vermilion.“</a:t>
            </a:r>
            <a:r>
              <a:rPr lang="en-US" altLang="en-US" sz="1600">
                <a:latin typeface="Verdana" panose="020B0604030504040204" pitchFamily="34" charset="0"/>
              </a:rPr>
              <a:t/>
            </a:r>
            <a:br>
              <a:rPr lang="en-US" altLang="en-US" sz="1600">
                <a:latin typeface="Verdana" panose="020B0604030504040204" pitchFamily="34" charset="0"/>
              </a:rPr>
            </a:br>
            <a:r>
              <a:rPr lang="en-US" altLang="en-US" sz="1600">
                <a:latin typeface="Verdana" panose="020B0604030504040204" pitchFamily="34" charset="0"/>
              </a:rPr>
              <a:t/>
            </a:r>
            <a:br>
              <a:rPr lang="en-US" altLang="en-US" sz="1600">
                <a:latin typeface="Verdana" panose="020B0604030504040204" pitchFamily="34" charset="0"/>
              </a:rPr>
            </a:br>
            <a:r>
              <a:rPr lang="en-US" altLang="en-US" sz="1600">
                <a:latin typeface="Verdana" panose="020B0604030504040204" pitchFamily="34" charset="0"/>
              </a:rPr>
              <a:t/>
            </a:r>
            <a:br>
              <a:rPr lang="en-US" altLang="en-US" sz="1600">
                <a:latin typeface="Verdana" panose="020B0604030504040204" pitchFamily="34" charset="0"/>
              </a:rPr>
            </a:br>
            <a:r>
              <a:rPr lang="en-US" altLang="en-US" sz="2000">
                <a:latin typeface="Verdana" panose="020B0604030504040204" pitchFamily="34" charset="0"/>
              </a:rPr>
              <a:t/>
            </a:r>
            <a:br>
              <a:rPr lang="en-US" altLang="en-US" sz="2000">
                <a:latin typeface="Verdana" panose="020B0604030504040204" pitchFamily="34" charset="0"/>
              </a:rPr>
            </a:br>
            <a:r>
              <a:rPr lang="en-US" altLang="en-US" sz="2000">
                <a:latin typeface="Verdana" panose="020B0604030504040204" pitchFamily="34" charset="0"/>
              </a:rPr>
              <a:t>"Remember that a painting, before being a battle horse, a nude woman or any anecdote, is essentially a plane surface covered with colors assembled in a certain order."</a:t>
            </a:r>
            <a:r>
              <a:rPr lang="en-US" altLang="en-US" sz="1600">
                <a:latin typeface="Verdana" panose="020B0604030504040204" pitchFamily="34" charset="0"/>
              </a:rPr>
              <a:t>  </a:t>
            </a:r>
            <a:br>
              <a:rPr lang="en-US" altLang="en-US" sz="1600">
                <a:latin typeface="Verdana" panose="020B0604030504040204" pitchFamily="34" charset="0"/>
              </a:rPr>
            </a:br>
            <a:r>
              <a:rPr lang="en-US" altLang="en-US" sz="1600">
                <a:latin typeface="Verdana" panose="020B0604030504040204" pitchFamily="34" charset="0"/>
              </a:rPr>
              <a:t>	(Nabis artist, Maurice Denis)</a:t>
            </a:r>
            <a:endParaRPr lang="en-US" altLang="en-US" sz="1800"/>
          </a:p>
        </p:txBody>
      </p:sp>
      <p:pic>
        <p:nvPicPr>
          <p:cNvPr id="65539" name="Picture 4" descr="serusier_talisman_188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304802"/>
            <a:ext cx="4203700" cy="5591175"/>
          </a:xfrm>
          <a:ln>
            <a:solidFill>
              <a:schemeClr val="tx2"/>
            </a:solidFill>
            <a:miter lim="800000"/>
            <a:headEnd/>
            <a:tailEnd/>
          </a:ln>
        </p:spPr>
      </p:pic>
      <p:sp>
        <p:nvSpPr>
          <p:cNvPr id="65540" name="TextBox 3"/>
          <p:cNvSpPr txBox="1">
            <a:spLocks noChangeArrowheads="1"/>
          </p:cNvSpPr>
          <p:nvPr/>
        </p:nvSpPr>
        <p:spPr bwMode="auto">
          <a:xfrm>
            <a:off x="228602" y="5943602"/>
            <a:ext cx="4545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Paul Sérusier</a:t>
            </a:r>
            <a:r>
              <a:rPr lang="en-US" altLang="en-US"/>
              <a:t> (French Post-Impressionist </a:t>
            </a:r>
          </a:p>
          <a:p>
            <a:pPr eaLnBrk="1" hangingPunct="1"/>
            <a:r>
              <a:rPr lang="en-US" altLang="en-US"/>
              <a:t>(Nabis), </a:t>
            </a:r>
            <a:r>
              <a:rPr lang="en-US" altLang="en-US" i="1"/>
              <a:t>Talisman</a:t>
            </a:r>
            <a:r>
              <a:rPr lang="en-US" altLang="en-US"/>
              <a:t>, 1888, oil on wood</a:t>
            </a:r>
          </a:p>
        </p:txBody>
      </p:sp>
    </p:spTree>
    <p:extLst>
      <p:ext uri="{BB962C8B-B14F-4D97-AF65-F5344CB8AC3E}">
        <p14:creationId xmlns:p14="http://schemas.microsoft.com/office/powerpoint/2010/main" val="329451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altLang="en-US" sz="1600" dirty="0"/>
              <a:t>(left) </a:t>
            </a:r>
            <a:r>
              <a:rPr lang="en-US" altLang="en-US" sz="1600" b="1" dirty="0"/>
              <a:t>Vincent Van Gogh</a:t>
            </a:r>
            <a:r>
              <a:rPr lang="en-US" altLang="en-US" sz="1600" dirty="0"/>
              <a:t>, </a:t>
            </a:r>
            <a:r>
              <a:rPr lang="en-US" altLang="en-US" sz="1600" i="1" dirty="0"/>
              <a:t>Two Peasant Women Digging Potatoes</a:t>
            </a:r>
            <a:r>
              <a:rPr lang="en-US" altLang="en-US" sz="1600" dirty="0"/>
              <a:t>, </a:t>
            </a:r>
            <a:r>
              <a:rPr lang="en-US" altLang="en-US" sz="1600" dirty="0" err="1" smtClean="0"/>
              <a:t>Nuenen</a:t>
            </a:r>
            <a:r>
              <a:rPr lang="en-US" altLang="en-US" sz="1600" dirty="0"/>
              <a:t>, </a:t>
            </a:r>
            <a:r>
              <a:rPr lang="en-US" altLang="en-US" sz="1600" dirty="0" smtClean="0"/>
              <a:t>The Netherlands,1885 </a:t>
            </a:r>
            <a:r>
              <a:rPr lang="en-US" altLang="en-US" sz="1600" dirty="0"/>
              <a:t/>
            </a:r>
            <a:br>
              <a:rPr lang="en-US" altLang="en-US" sz="1600" dirty="0"/>
            </a:br>
            <a:r>
              <a:rPr lang="en-US" altLang="en-US" sz="1600" dirty="0"/>
              <a:t> (right) </a:t>
            </a:r>
            <a:r>
              <a:rPr lang="fr-FR" altLang="en-US" sz="1600" b="1" dirty="0"/>
              <a:t>Jean-François Millet</a:t>
            </a:r>
            <a:r>
              <a:rPr lang="fr-FR" altLang="en-US" sz="1600" dirty="0"/>
              <a:t> (French, 1814-1875) </a:t>
            </a:r>
            <a:r>
              <a:rPr lang="en-US" altLang="en-US" sz="1600" i="1" dirty="0"/>
              <a:t>Gleaners</a:t>
            </a:r>
            <a:r>
              <a:rPr lang="en-US" altLang="en-US" sz="1600" dirty="0"/>
              <a:t>, oil, 1857 </a:t>
            </a:r>
          </a:p>
        </p:txBody>
      </p:sp>
      <p:pic>
        <p:nvPicPr>
          <p:cNvPr id="11267" name="Picture 6" descr="millet_gleaners_185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76800" y="1752600"/>
            <a:ext cx="4114800" cy="3290888"/>
          </a:xfrm>
          <a:noFill/>
          <a:ln>
            <a:solidFill>
              <a:schemeClr val="tx2"/>
            </a:solidFill>
            <a:miter lim="800000"/>
            <a:headEnd/>
            <a:tailEnd/>
          </a:ln>
        </p:spPr>
      </p:pic>
      <p:pic>
        <p:nvPicPr>
          <p:cNvPr id="11268" name="Picture 7" descr="van gogh two peasant women harvesting potatoes compare Mi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752600"/>
            <a:ext cx="4481513" cy="33035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0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van_gogh_potato_ea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2"/>
            <a:ext cx="6019800" cy="4359275"/>
          </a:xfrm>
          <a:prstGeom prst="rect">
            <a:avLst/>
          </a:prstGeom>
          <a:noFill/>
          <a:ln w="9525">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12291" name="Text Box 6"/>
          <p:cNvSpPr txBox="1">
            <a:spLocks noChangeArrowheads="1"/>
          </p:cNvSpPr>
          <p:nvPr/>
        </p:nvSpPr>
        <p:spPr bwMode="auto">
          <a:xfrm>
            <a:off x="1447800" y="5257800"/>
            <a:ext cx="6172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solidFill>
                  <a:srgbClr val="FFFFFF"/>
                </a:solidFill>
              </a:rPr>
              <a:t>I have tried to emphasize that these people eating their potatoes in the lamplight, have dug the earth with those very hands they put in the dish, and so it speaks of manual labor, and how they have honestly earned their food.</a:t>
            </a:r>
            <a:r>
              <a:rPr lang="en-US" altLang="en-US" sz="1600">
                <a:solidFill>
                  <a:srgbClr val="FFFFFF"/>
                </a:solidFill>
              </a:rPr>
              <a:t>   			</a:t>
            </a:r>
          </a:p>
          <a:p>
            <a:pPr eaLnBrk="1" hangingPunct="1"/>
            <a:r>
              <a:rPr lang="en-US" altLang="en-US" sz="1600">
                <a:solidFill>
                  <a:srgbClr val="FFFFFF"/>
                </a:solidFill>
              </a:rPr>
              <a:t>				Van Gogh, 1885</a:t>
            </a:r>
          </a:p>
        </p:txBody>
      </p:sp>
      <p:sp>
        <p:nvSpPr>
          <p:cNvPr id="12292" name="Text Box 7"/>
          <p:cNvSpPr txBox="1">
            <a:spLocks noChangeArrowheads="1"/>
          </p:cNvSpPr>
          <p:nvPr/>
        </p:nvSpPr>
        <p:spPr bwMode="auto">
          <a:xfrm>
            <a:off x="1447800" y="304802"/>
            <a:ext cx="611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Van Gogh</a:t>
            </a:r>
            <a:r>
              <a:rPr lang="en-US" altLang="en-US">
                <a:solidFill>
                  <a:srgbClr val="FFFFFF"/>
                </a:solidFill>
              </a:rPr>
              <a:t>, </a:t>
            </a:r>
            <a:r>
              <a:rPr lang="en-US" altLang="en-US" i="1">
                <a:solidFill>
                  <a:srgbClr val="FFFFFF"/>
                </a:solidFill>
              </a:rPr>
              <a:t>The Potato Eaters</a:t>
            </a:r>
            <a:r>
              <a:rPr lang="en-US" altLang="en-US">
                <a:solidFill>
                  <a:srgbClr val="FFFFFF"/>
                </a:solidFill>
              </a:rPr>
              <a:t>, April 1885, oil, 72 x 93 cm. </a:t>
            </a:r>
          </a:p>
        </p:txBody>
      </p:sp>
    </p:spTree>
    <p:extLst>
      <p:ext uri="{BB962C8B-B14F-4D97-AF65-F5344CB8AC3E}">
        <p14:creationId xmlns:p14="http://schemas.microsoft.com/office/powerpoint/2010/main" val="2382241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rembrandt_su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2595563"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6" descr="van_gogh_potato_e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720" y="1219200"/>
            <a:ext cx="4430480" cy="320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9"/>
          <p:cNvSpPr>
            <a:spLocks noGrp="1" noChangeArrowheads="1"/>
          </p:cNvSpPr>
          <p:nvPr>
            <p:ph type="title"/>
          </p:nvPr>
        </p:nvSpPr>
        <p:spPr>
          <a:xfrm>
            <a:off x="457200" y="274638"/>
            <a:ext cx="8229600" cy="792162"/>
          </a:xfrm>
          <a:noFill/>
        </p:spPr>
        <p:txBody>
          <a:bodyPr/>
          <a:lstStyle/>
          <a:p>
            <a:pPr algn="l" eaLnBrk="1" hangingPunct="1"/>
            <a:r>
              <a:rPr lang="en-US" altLang="en-US" sz="1600" smtClean="0">
                <a:solidFill>
                  <a:schemeClr val="tx1"/>
                </a:solidFill>
              </a:rPr>
              <a:t>With its calculated “ugliness” and religious overtones, </a:t>
            </a:r>
            <a:r>
              <a:rPr lang="en-US" altLang="en-US" sz="1600" i="1" smtClean="0">
                <a:solidFill>
                  <a:schemeClr val="tx1"/>
                </a:solidFill>
              </a:rPr>
              <a:t>The Potato Eaters</a:t>
            </a:r>
            <a:r>
              <a:rPr lang="en-US" altLang="en-US" sz="1600" smtClean="0">
                <a:solidFill>
                  <a:schemeClr val="tx1"/>
                </a:solidFill>
              </a:rPr>
              <a:t> (1885) is also an homage to Rembrandt's </a:t>
            </a:r>
            <a:r>
              <a:rPr lang="en-US" altLang="en-US" sz="1600" i="1" smtClean="0">
                <a:solidFill>
                  <a:schemeClr val="tx1"/>
                </a:solidFill>
              </a:rPr>
              <a:t>The Supper at Emmaus </a:t>
            </a:r>
            <a:r>
              <a:rPr lang="en-US" altLang="en-US" sz="1600" smtClean="0">
                <a:solidFill>
                  <a:schemeClr val="tx1"/>
                </a:solidFill>
              </a:rPr>
              <a:t>(1648) in the Louvre</a:t>
            </a:r>
          </a:p>
        </p:txBody>
      </p:sp>
      <p:sp>
        <p:nvSpPr>
          <p:cNvPr id="14341" name="Text Box 10"/>
          <p:cNvSpPr txBox="1">
            <a:spLocks noChangeArrowheads="1"/>
          </p:cNvSpPr>
          <p:nvPr/>
        </p:nvSpPr>
        <p:spPr bwMode="auto">
          <a:xfrm>
            <a:off x="4191000" y="4648200"/>
            <a:ext cx="43291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Note: steaming potatoes and lamp create </a:t>
            </a:r>
          </a:p>
          <a:p>
            <a:pPr eaLnBrk="1" hangingPunct="1"/>
            <a:r>
              <a:rPr lang="en-US" altLang="en-US" sz="1600"/>
              <a:t>A halo effect around the child, the roof beams</a:t>
            </a:r>
          </a:p>
          <a:p>
            <a:pPr eaLnBrk="1" hangingPunct="1"/>
            <a:r>
              <a:rPr lang="en-US" altLang="en-US" sz="1600"/>
              <a:t> recession is an expressive use of perspective</a:t>
            </a:r>
          </a:p>
          <a:p>
            <a:pPr eaLnBrk="1" hangingPunct="1"/>
            <a:r>
              <a:rPr lang="en-US" altLang="en-US" sz="1600"/>
              <a:t> to suggest divine rays, small print of the </a:t>
            </a:r>
          </a:p>
          <a:p>
            <a:pPr eaLnBrk="1" hangingPunct="1"/>
            <a:r>
              <a:rPr lang="en-US" altLang="en-US" sz="1600"/>
              <a:t>Crucifixion behind the young man.  These </a:t>
            </a:r>
          </a:p>
          <a:p>
            <a:pPr eaLnBrk="1" hangingPunct="1"/>
            <a:r>
              <a:rPr lang="en-US" altLang="en-US" sz="1600"/>
              <a:t>Effects appear again in later paintings, such </a:t>
            </a:r>
          </a:p>
          <a:p>
            <a:pPr eaLnBrk="1" hangingPunct="1"/>
            <a:r>
              <a:rPr lang="en-US" altLang="en-US" sz="1600"/>
              <a:t>as </a:t>
            </a:r>
            <a:r>
              <a:rPr lang="en-US" altLang="en-US" sz="1600" i="1"/>
              <a:t>The Night Café</a:t>
            </a:r>
            <a:r>
              <a:rPr lang="en-US" altLang="en-US" sz="1600"/>
              <a:t>, Arles: Summer, 1888</a:t>
            </a:r>
          </a:p>
        </p:txBody>
      </p:sp>
      <p:pic>
        <p:nvPicPr>
          <p:cNvPr id="14342" name="Picture 11" descr="van_gogh_night_caf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572000"/>
            <a:ext cx="25717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124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bouguereau_home_from_harv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03710"/>
            <a:ext cx="3086100" cy="443029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13315" name="Text Box 6"/>
          <p:cNvSpPr txBox="1">
            <a:spLocks noChangeArrowheads="1"/>
          </p:cNvSpPr>
          <p:nvPr/>
        </p:nvSpPr>
        <p:spPr bwMode="auto">
          <a:xfrm>
            <a:off x="5527677" y="5486400"/>
            <a:ext cx="3090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err="1">
                <a:solidFill>
                  <a:srgbClr val="FFFFFF"/>
                </a:solidFill>
              </a:rPr>
              <a:t>Adolphe</a:t>
            </a:r>
            <a:r>
              <a:rPr lang="en-US" altLang="en-US" sz="1600" b="1" dirty="0">
                <a:solidFill>
                  <a:srgbClr val="FFFFFF"/>
                </a:solidFill>
              </a:rPr>
              <a:t> William</a:t>
            </a:r>
            <a:r>
              <a:rPr lang="en-US" altLang="en-US" sz="1600" dirty="0">
                <a:solidFill>
                  <a:srgbClr val="FFFFFF"/>
                </a:solidFill>
              </a:rPr>
              <a:t> </a:t>
            </a:r>
            <a:r>
              <a:rPr lang="en-US" altLang="en-US" sz="1600" b="1" dirty="0" err="1">
                <a:solidFill>
                  <a:srgbClr val="FFFFFF"/>
                </a:solidFill>
              </a:rPr>
              <a:t>Bouguereau</a:t>
            </a:r>
            <a:r>
              <a:rPr lang="en-US" altLang="en-US" sz="1600" dirty="0">
                <a:solidFill>
                  <a:srgbClr val="FFFFFF"/>
                </a:solidFill>
              </a:rPr>
              <a:t> </a:t>
            </a:r>
          </a:p>
          <a:p>
            <a:pPr eaLnBrk="1" hangingPunct="1"/>
            <a:r>
              <a:rPr lang="en-US" altLang="en-US" sz="1600" dirty="0">
                <a:solidFill>
                  <a:srgbClr val="FFFFFF"/>
                </a:solidFill>
              </a:rPr>
              <a:t>(French Academic </a:t>
            </a:r>
            <a:r>
              <a:rPr lang="en-US" altLang="en-US" sz="1600" dirty="0" smtClean="0">
                <a:solidFill>
                  <a:srgbClr val="FFFFFF"/>
                </a:solidFill>
              </a:rPr>
              <a:t>Painter, </a:t>
            </a:r>
          </a:p>
          <a:p>
            <a:pPr eaLnBrk="1" hangingPunct="1"/>
            <a:r>
              <a:rPr lang="en-US" altLang="en-US" sz="1600" i="1" dirty="0" smtClean="0">
                <a:solidFill>
                  <a:srgbClr val="FFFFFF"/>
                </a:solidFill>
              </a:rPr>
              <a:t>Home </a:t>
            </a:r>
            <a:r>
              <a:rPr lang="en-US" altLang="en-US" sz="1600" i="1" dirty="0">
                <a:solidFill>
                  <a:srgbClr val="FFFFFF"/>
                </a:solidFill>
              </a:rPr>
              <a:t>from the Harvest</a:t>
            </a:r>
            <a:r>
              <a:rPr lang="en-US" altLang="en-US" sz="1600" dirty="0">
                <a:solidFill>
                  <a:srgbClr val="FFFFFF"/>
                </a:solidFill>
              </a:rPr>
              <a:t>, 1878</a:t>
            </a:r>
          </a:p>
        </p:txBody>
      </p:sp>
      <p:sp>
        <p:nvSpPr>
          <p:cNvPr id="13316" name="Text Box 9"/>
          <p:cNvSpPr txBox="1">
            <a:spLocks noChangeArrowheads="1"/>
          </p:cNvSpPr>
          <p:nvPr/>
        </p:nvSpPr>
        <p:spPr bwMode="auto">
          <a:xfrm>
            <a:off x="838202" y="5181600"/>
            <a:ext cx="3719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FFFFFF"/>
                </a:solidFill>
              </a:rPr>
              <a:t>Van Gogh</a:t>
            </a:r>
            <a:r>
              <a:rPr lang="en-US" altLang="en-US" sz="1600">
                <a:solidFill>
                  <a:srgbClr val="FFFFFF"/>
                </a:solidFill>
              </a:rPr>
              <a:t>, </a:t>
            </a:r>
            <a:r>
              <a:rPr lang="en-US" altLang="en-US" sz="1600" i="1">
                <a:solidFill>
                  <a:srgbClr val="FFFFFF"/>
                </a:solidFill>
              </a:rPr>
              <a:t>Potato Eaters</a:t>
            </a:r>
            <a:r>
              <a:rPr lang="en-US" altLang="en-US" sz="1600">
                <a:solidFill>
                  <a:srgbClr val="FFFFFF"/>
                </a:solidFill>
              </a:rPr>
              <a:t>, 82 x114 cm </a:t>
            </a:r>
          </a:p>
          <a:p>
            <a:pPr eaLnBrk="1" hangingPunct="1"/>
            <a:r>
              <a:rPr lang="en-US" altLang="en-US" sz="1600">
                <a:solidFill>
                  <a:srgbClr val="FFFFFF"/>
                </a:solidFill>
              </a:rPr>
              <a:t>Nuenen: April,1885.  Primitivism</a:t>
            </a:r>
          </a:p>
        </p:txBody>
      </p:sp>
      <p:pic>
        <p:nvPicPr>
          <p:cNvPr id="13317" name="Picture 11" descr="van_gogh_potato_e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5" y="1265085"/>
            <a:ext cx="5252545" cy="3802215"/>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3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1387923" y="2323115"/>
            <a:ext cx="61533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dirty="0"/>
              <a:t>Vincent Van Gogh in Paris</a:t>
            </a:r>
          </a:p>
          <a:p>
            <a:pPr algn="ctr" eaLnBrk="1" hangingPunct="1"/>
            <a:endParaRPr lang="en-US" altLang="en-US" sz="4000" dirty="0"/>
          </a:p>
        </p:txBody>
      </p:sp>
      <p:sp>
        <p:nvSpPr>
          <p:cNvPr id="3" name="Rectangle 2"/>
          <p:cNvSpPr/>
          <p:nvPr/>
        </p:nvSpPr>
        <p:spPr>
          <a:xfrm>
            <a:off x="1366341" y="3545404"/>
            <a:ext cx="6201103" cy="1200329"/>
          </a:xfrm>
          <a:prstGeom prst="rect">
            <a:avLst/>
          </a:prstGeom>
        </p:spPr>
        <p:txBody>
          <a:bodyPr wrap="square">
            <a:spAutoFit/>
          </a:bodyPr>
          <a:lstStyle/>
          <a:p>
            <a:r>
              <a:rPr lang="en-US" dirty="0" smtClean="0">
                <a:latin typeface="Arial Regular"/>
              </a:rPr>
              <a:t>February, </a:t>
            </a:r>
            <a:r>
              <a:rPr lang="en-US" dirty="0">
                <a:latin typeface="Arial Regular"/>
              </a:rPr>
              <a:t>1886, Van Gogh arrives in </a:t>
            </a:r>
            <a:r>
              <a:rPr lang="en-US" dirty="0" smtClean="0">
                <a:latin typeface="Arial Regular"/>
              </a:rPr>
              <a:t>Paris and stays for two years with his brother </a:t>
            </a:r>
            <a:r>
              <a:rPr lang="en-US" dirty="0">
                <a:latin typeface="Arial Regular"/>
              </a:rPr>
              <a:t>Theo in </a:t>
            </a:r>
            <a:r>
              <a:rPr lang="en-US" dirty="0" smtClean="0">
                <a:latin typeface="Arial Regular"/>
              </a:rPr>
              <a:t>Montmartre where he meets the artists of the avant-garde and immerses himself in the new painting.</a:t>
            </a:r>
            <a:endParaRPr lang="en-US" dirty="0"/>
          </a:p>
        </p:txBody>
      </p:sp>
    </p:spTree>
    <p:extLst>
      <p:ext uri="{BB962C8B-B14F-4D97-AF65-F5344CB8AC3E}">
        <p14:creationId xmlns:p14="http://schemas.microsoft.com/office/powerpoint/2010/main" val="1353498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Elaine's first">
  <a:themeElements>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819</TotalTime>
  <Words>1574</Words>
  <Application>Microsoft Office PowerPoint</Application>
  <PresentationFormat>On-screen Show (4:3)</PresentationFormat>
  <Paragraphs>156</Paragraphs>
  <Slides>47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ＭＳ Ｐゴシック</vt:lpstr>
      <vt:lpstr>Arial</vt:lpstr>
      <vt:lpstr>Arial Regular</vt:lpstr>
      <vt:lpstr>Verdana</vt:lpstr>
      <vt:lpstr>2_Elaine's first</vt:lpstr>
      <vt:lpstr>Default Design</vt:lpstr>
      <vt:lpstr>Vincent Van Gogh, Dutch Post-Impressionist / Expressionist, 1853-1890 (37 years)</vt:lpstr>
      <vt:lpstr>Vincent Van Gogh, Self Portrait with Dark Felt Hat, 43 x 33 cm., Paris, Spring, 1886</vt:lpstr>
      <vt:lpstr>(left) Van Gogh, Sorrow (Clasina Hoornik, called “Sien”) 1882 (right) Worn Out, 1882, both drawn in The Hague</vt:lpstr>
      <vt:lpstr>PowerPoint Presentation</vt:lpstr>
      <vt:lpstr>(left) Vincent Van Gogh, Two Peasant Women Digging Potatoes, Nuenen, The Netherlands,1885   (right) Jean-François Millet (French, 1814-1875) Gleaners, oil, 1857 </vt:lpstr>
      <vt:lpstr>PowerPoint Presentation</vt:lpstr>
      <vt:lpstr>With its calculated “ugliness” and religious overtones, The Potato Eaters (1885) is also an homage to Rembrandt's The Supper at Emmaus (1648) in the Louvre</vt:lpstr>
      <vt:lpstr>PowerPoint Presentation</vt:lpstr>
      <vt:lpstr>PowerPoint Presentation</vt:lpstr>
      <vt:lpstr>The broken brushstrokes of bright spring colors as well as the choice of subject – a view of the Seine on the outskirts of Paris – mark the transformative influence of Impressionism on Van Gogh following his move to Paris.  Compare Van Gogh’s 1887 painting with a 1868 composition by Claude Monet</vt:lpstr>
      <vt:lpstr>Compare the Van Gogh Impressionist painting  and a study by Neo-Impressionist Georges Seurat.</vt:lpstr>
      <vt:lpstr>In May 1886 Vincent van Gogh saw the 8th (last) Impressionist Exhibition, which included Georges Seurat’s Neo-Impressionist masterpiece, Sunday Afternoon on the Island of the Grande Jatte, 1884</vt:lpstr>
      <vt:lpstr>PowerPoint Presentation</vt:lpstr>
      <vt:lpstr>Compare Van Gogh pre-Paris 1883 (left), and in Paris 1887 (right)</vt:lpstr>
      <vt:lpstr>Compare Van Gogh’s brushstrokes 1883 (left) and 1887 (right)</vt:lpstr>
      <vt:lpstr>Japonisme  Vincent van Gogh was influenced by ukiyo-e woodblock prints</vt:lpstr>
      <vt:lpstr>PowerPoint Presentation</vt:lpstr>
      <vt:lpstr>Vincent van Gogh, Portrait of Père Tanguy, 1887-88, oil on canvas Japonisme and emergent Expressionism</vt:lpstr>
      <vt:lpstr>PowerPoint Presentation</vt:lpstr>
      <vt:lpstr>Van Gogh in Arles (1888–1889) </vt:lpstr>
      <vt:lpstr>Vincent van Gogh, Bedroom at Arles, 1888, 28.3 × 35.4”  Van Gogh Museum, Amsterdam</vt:lpstr>
      <vt:lpstr>VINCENT VAN GOGH, The Night Café, 1888. Oil on canvas, approx. 2’ 4 1/2” x 3’. “A place where one can ruin oneself, go mad, or commit a crime.”  Painted just before Gauguin’s arrival in Arles at the same time Paul Gauguin was painting The Vision after the Sermon in Pont Aven.  The two were corresponding by letter, many through Theo van Gogh.</vt:lpstr>
      <vt:lpstr>Friendship Portraits These two intense personalities lived together in Vincent’s  Yellow House in Arles from October 23 to December 26, 1888</vt:lpstr>
      <vt:lpstr>The expressive psychological power of modernist perspective and color.  For Van Gogh the saturated vermilion and color contrasts conveyed the dissolute atmosphere of the café, the “terrible passions of humanity.” For Gauguin the unnatural palette conveyed the quasi-mystical state of the Breton women’s imagination</vt:lpstr>
      <vt:lpstr>PowerPoint Presentation</vt:lpstr>
      <vt:lpstr>PowerPoint Presentation</vt:lpstr>
      <vt:lpstr>PowerPoint Presentation</vt:lpstr>
      <vt:lpstr>VINCENT VAN GOGH, Starry Night, 1889. Oil on canvas approx. 2’ 5” x 3’ 1/4”. Museum of Modern Art, New York</vt:lpstr>
      <vt:lpstr>PowerPoint Presentation</vt:lpstr>
      <vt:lpstr>Flora Tristan (1803 - 1844) grandmother of Paul Gauguin, a socialist writer and activist, one of the founders of modern feminism. Her father, Mariano Tristán y Moscoso, was an Arequipa-born Peruvian colonel of the Spanish Navy, and her mother, Anne Laisney, a Frenchwoman. Her parents met in Bilbao, Spain during her father's stay there.  Tristan wrote best selling Peregrinations of a Pariah about her travels to Peru.</vt:lpstr>
      <vt:lpstr>(Jacob) Camille Pissarro (1830-1903), an artist whose friendship and support provided encouragement for both Gauguin and Van Gogh  Letter from Gauguin to Camille Pissarro, July 29, 1879  My dear Pissarro, I know an employee at the stock exchange who has asked me to buy two paintings for him for 300 F. Naturally, I intend to suggest some Pissarros to him and so upon your return, I would like for you to bring over a few, but in the 6 by 8 format–there is no need for them to be large. Don't be offended by what I am going to say, but you know as well as I do that the middle classes are difficult to please, so I would like this young man to have two paintings whose subjects are as pretty as possible. He is a young man who knows nothing at all about art, and does not pretend otherwise which is already something; however, some of your works could frighten him despite my influence on his judgment.  So act for the best and see you soon. P Gauguin</vt:lpstr>
      <vt:lpstr>Paul Gauguin (left), The Garden in Winter, rue Carcel, 1883, oil on canvas, private collection Camille Pissarro (right), Rabbit Warren at Pontoise, Snow, 1879, oil on canvas, Chicago Institute of Fine Art</vt:lpstr>
      <vt:lpstr>PowerPoint Presentation</vt:lpstr>
      <vt:lpstr>Paul Gauguin assumed the role of renegade (maudit) artist in 1885  Paul Gauguin, Four Breton Women Gossiping, 1886 First trip to Pont Aven – 4 months.  Brittany’s peasant types were a pre-industrial subject that suited Gauguin’s emerging Primitivism</vt:lpstr>
      <vt:lpstr>Paul Gauguin, (left) Portrait of Charles Laval in Profile, 1886  (right) Martinique Landscape, 1887 Gauguin and Laval left for Panama and Martinique in 1886 and spent several months until illness forced them to return to France.</vt:lpstr>
      <vt:lpstr>Paul Gauguin, Vision After the Sermon: Jacob Wrestling with the Angel, 1888</vt:lpstr>
      <vt:lpstr>Friendship Portraits These two intense personalities lived together in Vincent’s  Yellow House in Arles from October 23 to December 26, 1888</vt:lpstr>
      <vt:lpstr>The expressive psychological power of modernist perspective and color.  For Van Gogh the saturated vermilion and color contrasts conveyed the dissolute atmosphere of the café, the “terrible passions of humanity.” For Gauguin the unnatural palette conveyed the quasi-mystical state of the Breton women’s imagination</vt:lpstr>
      <vt:lpstr>PowerPoint Presentation</vt:lpstr>
      <vt:lpstr>PowerPoint Presentation</vt:lpstr>
      <vt:lpstr>Multiple allusions – Symbolism, Primitivism - and self-identification with Van Gogh’s post-ear-cutting identity a saint or Christ-like (here bloody and earless) figure martyred to his art as to a faith.</vt:lpstr>
      <vt:lpstr>Gauguin gives the Savior his own features and the red hair of van Gogh, making an explicit self-identification with Christ and Van Gogh’s myth. Gauguin’s distanced, anthropological attitude toward religious subjects is gone.</vt:lpstr>
      <vt:lpstr>Paul Gauguin, Self-portrait with Halo, 1889, oil on wood, 31x20“</vt:lpstr>
      <vt:lpstr>PAUL GAUGUIN, Where Do We Come From? What Are We? Where Are We Going?, 1897. Oil on canvas, 4’ 6 13/ 16” x 12’ 3”. Museum of Fine Arts, Boston Symbolism and Primitivism  </vt:lpstr>
      <vt:lpstr>PowerPoint Presentation</vt:lpstr>
      <vt:lpstr>Paul Gauguin, Mallarmé (Nevermore),  lithograph for publication in one of many symbolist literature &amp; art magazines,1891</vt:lpstr>
      <vt:lpstr>Gauguin instructed  his follower, Paul Séruzier :  "How do you see these trees?  They are yellow. So, put in yellow; this shadow, rather blue, paint it with pure ultramarine; these red leaves; put in vermilion.“    "Remember that a painting, before being a battle horse, a nude woman or any anecdote, is essentially a plane surface covered with colors assembled in a certain order."    (Nabis artist, Maurice Denis)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Gogh and Paul Gauguin</dc:title>
  <dc:creator>Elaine O'Brien</dc:creator>
  <cp:lastModifiedBy>Elaine O'Brien</cp:lastModifiedBy>
  <cp:revision>16</cp:revision>
  <dcterms:created xsi:type="dcterms:W3CDTF">2014-09-04T16:27:11Z</dcterms:created>
  <dcterms:modified xsi:type="dcterms:W3CDTF">2014-09-11T18:06:04Z</dcterms:modified>
</cp:coreProperties>
</file>