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9" r:id="rId2"/>
    <p:sldId id="271" r:id="rId3"/>
    <p:sldId id="270" r:id="rId4"/>
    <p:sldId id="272" r:id="rId5"/>
    <p:sldId id="273" r:id="rId6"/>
    <p:sldId id="267" r:id="rId7"/>
    <p:sldId id="266" r:id="rId8"/>
    <p:sldId id="274" r:id="rId9"/>
    <p:sldId id="281" r:id="rId10"/>
    <p:sldId id="275" r:id="rId11"/>
    <p:sldId id="278" r:id="rId12"/>
    <p:sldId id="277" r:id="rId13"/>
    <p:sldId id="256" r:id="rId14"/>
    <p:sldId id="280" r:id="rId15"/>
    <p:sldId id="258" r:id="rId16"/>
    <p:sldId id="259" r:id="rId17"/>
    <p:sldId id="260" r:id="rId18"/>
    <p:sldId id="264" r:id="rId19"/>
    <p:sldId id="261"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19" autoAdjust="0"/>
    <p:restoredTop sz="94660"/>
  </p:normalViewPr>
  <p:slideViewPr>
    <p:cSldViewPr>
      <p:cViewPr varScale="1">
        <p:scale>
          <a:sx n="96" d="100"/>
          <a:sy n="96" d="100"/>
        </p:scale>
        <p:origin x="96"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D79A6E-3186-459F-B936-5044483FAFD0}" type="datetimeFigureOut">
              <a:rPr lang="en-US" smtClean="0"/>
              <a:pPr/>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8D43A0-5F5A-462D-ABA5-9D8C26B3E1EF}" type="slidenum">
              <a:rPr lang="en-US" smtClean="0"/>
              <a:pPr/>
              <a:t>‹#›</a:t>
            </a:fld>
            <a:endParaRPr lang="en-US"/>
          </a:p>
        </p:txBody>
      </p:sp>
    </p:spTree>
    <p:extLst>
      <p:ext uri="{BB962C8B-B14F-4D97-AF65-F5344CB8AC3E}">
        <p14:creationId xmlns:p14="http://schemas.microsoft.com/office/powerpoint/2010/main" val="31140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2500AFF-1FD7-4D4A-A3AD-808D0063EBA6}" type="slidenum">
              <a:rPr lang="en-US"/>
              <a:pPr/>
              <a:t>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03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CCA3B87-29E6-48F3-8E6A-DC93F1101DFD}" type="slidenum">
              <a:rPr lang="en-US"/>
              <a:pPr/>
              <a:t>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13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FEB833E-85B4-4D0A-8012-C4040EF6E66E}" type="slidenum">
              <a:rPr lang="en-US"/>
              <a:pPr/>
              <a:t>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5038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17C4194-F68C-4362-8435-E5A2D5BC3C78}" type="slidenum">
              <a:rPr lang="en-US"/>
              <a:pPr/>
              <a:t>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24007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647C3-CCE3-B145-8963-0E43C8C35EF5}" type="slidenum">
              <a:rPr lang="en-US" smtClean="0"/>
              <a:pPr/>
              <a:t>7</a:t>
            </a:fld>
            <a:endParaRPr lang="en-US"/>
          </a:p>
        </p:txBody>
      </p:sp>
    </p:spTree>
    <p:extLst>
      <p:ext uri="{BB962C8B-B14F-4D97-AF65-F5344CB8AC3E}">
        <p14:creationId xmlns:p14="http://schemas.microsoft.com/office/powerpoint/2010/main" val="151700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647C3-CCE3-B145-8963-0E43C8C35EF5}" type="slidenum">
              <a:rPr lang="en-US" smtClean="0"/>
              <a:pPr/>
              <a:t>20</a:t>
            </a:fld>
            <a:endParaRPr lang="en-US"/>
          </a:p>
        </p:txBody>
      </p:sp>
    </p:spTree>
    <p:extLst>
      <p:ext uri="{BB962C8B-B14F-4D97-AF65-F5344CB8AC3E}">
        <p14:creationId xmlns:p14="http://schemas.microsoft.com/office/powerpoint/2010/main" val="1364571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22716F4C-A3E2-45EC-A7C4-457F12BECA32}" type="datetimeFigureOut">
              <a:rPr lang="en-US" smtClean="0"/>
              <a:pPr/>
              <a:t>1/26/2015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4ED9ECF-A5E8-42E0-BC1E-8C18B822D1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2716F4C-A3E2-45EC-A7C4-457F12BECA32}" type="datetimeFigureOut">
              <a:rPr lang="en-US" smtClean="0"/>
              <a:pPr/>
              <a:t>1/26/2015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4ED9ECF-A5E8-42E0-BC1E-8C18B822D1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2716F4C-A3E2-45EC-A7C4-457F12BECA32}" type="datetimeFigureOut">
              <a:rPr lang="en-US" smtClean="0"/>
              <a:pPr/>
              <a:t>1/26/2015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4ED9ECF-A5E8-42E0-BC1E-8C18B822D1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2716F4C-A3E2-45EC-A7C4-457F12BECA32}" type="datetimeFigureOut">
              <a:rPr lang="en-US" smtClean="0"/>
              <a:pPr/>
              <a:t>1/26/2015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4ED9ECF-A5E8-42E0-BC1E-8C18B822D1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2716F4C-A3E2-45EC-A7C4-457F12BECA32}" type="datetimeFigureOut">
              <a:rPr lang="en-US" smtClean="0"/>
              <a:pPr/>
              <a:t>1/26/2015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4ED9ECF-A5E8-42E0-BC1E-8C18B822D1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22716F4C-A3E2-45EC-A7C4-457F12BECA32}" type="datetimeFigureOut">
              <a:rPr lang="en-US" smtClean="0"/>
              <a:pPr/>
              <a:t>1/26/2015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4ED9ECF-A5E8-42E0-BC1E-8C18B822D1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22716F4C-A3E2-45EC-A7C4-457F12BECA32}" type="datetimeFigureOut">
              <a:rPr lang="en-US" smtClean="0"/>
              <a:pPr/>
              <a:t>1/26/2015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4ED9ECF-A5E8-42E0-BC1E-8C18B822D1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22716F4C-A3E2-45EC-A7C4-457F12BECA32}" type="datetimeFigureOut">
              <a:rPr lang="en-US" smtClean="0"/>
              <a:pPr/>
              <a:t>1/26/2015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4ED9ECF-A5E8-42E0-BC1E-8C18B822D1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2716F4C-A3E2-45EC-A7C4-457F12BECA32}" type="datetimeFigureOut">
              <a:rPr lang="en-US" smtClean="0"/>
              <a:pPr/>
              <a:t>1/26/2015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4ED9ECF-A5E8-42E0-BC1E-8C18B822D1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2716F4C-A3E2-45EC-A7C4-457F12BECA32}" type="datetimeFigureOut">
              <a:rPr lang="en-US" smtClean="0"/>
              <a:pPr/>
              <a:t>1/26/2015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4ED9ECF-A5E8-42E0-BC1E-8C18B822D1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2716F4C-A3E2-45EC-A7C4-457F12BECA32}" type="datetimeFigureOut">
              <a:rPr lang="en-US" smtClean="0"/>
              <a:pPr/>
              <a:t>1/26/2015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4ED9ECF-A5E8-42E0-BC1E-8C18B822D1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defRPr>
            </a:lvl1pPr>
          </a:lstStyle>
          <a:p>
            <a:fld id="{22716F4C-A3E2-45EC-A7C4-457F12BECA32}" type="datetimeFigureOut">
              <a:rPr lang="en-US" smtClean="0"/>
              <a:pPr/>
              <a:t>1/26/2015</a:t>
            </a:fld>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endParaRPr lang="en-US"/>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fld id="{34ED9ECF-A5E8-42E0-BC1E-8C18B822D18A}"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moma.org/explore/multimedia/audios/278/310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2155825"/>
          </a:xfrm>
        </p:spPr>
        <p:txBody>
          <a:bodyPr/>
          <a:lstStyle/>
          <a:p>
            <a:r>
              <a:rPr lang="en-US" dirty="0" smtClean="0">
                <a:solidFill>
                  <a:srgbClr val="FF0000"/>
                </a:solidFill>
              </a:rPr>
              <a:t>Introduction</a:t>
            </a:r>
            <a:br>
              <a:rPr lang="en-US" dirty="0" smtClean="0">
                <a:solidFill>
                  <a:srgbClr val="FF0000"/>
                </a:solidFill>
              </a:rPr>
            </a:br>
            <a:r>
              <a:rPr lang="en-US" dirty="0" smtClean="0">
                <a:solidFill>
                  <a:srgbClr val="FF0000"/>
                </a:solidFill>
              </a:rPr>
              <a:t/>
            </a:r>
            <a:br>
              <a:rPr lang="en-US" dirty="0" smtClean="0">
                <a:solidFill>
                  <a:srgbClr val="FF0000"/>
                </a:solidFill>
              </a:rPr>
            </a:br>
            <a:r>
              <a:rPr lang="en-US" sz="2400" dirty="0" smtClean="0">
                <a:solidFill>
                  <a:schemeClr val="tx1"/>
                </a:solidFill>
              </a:rPr>
              <a:t>From the Modern to the Post-Modern after WW II</a:t>
            </a:r>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1249362"/>
          </a:xfrm>
        </p:spPr>
        <p:txBody>
          <a:bodyPr/>
          <a:lstStyle/>
          <a:p>
            <a:pPr eaLnBrk="1" hangingPunct="1"/>
            <a:r>
              <a:rPr lang="en-US" sz="1600" smtClean="0"/>
              <a:t>Post WW II: New York becomes the capital of the art world</a:t>
            </a:r>
            <a:br>
              <a:rPr lang="en-US" sz="1600" smtClean="0"/>
            </a:br>
            <a:r>
              <a:rPr lang="en-US" sz="1600" smtClean="0"/>
              <a:t>(left) </a:t>
            </a:r>
            <a:r>
              <a:rPr lang="en-US" sz="1600" b="1" smtClean="0"/>
              <a:t>Jackson Pollock</a:t>
            </a:r>
            <a:r>
              <a:rPr lang="en-US" sz="1600" smtClean="0"/>
              <a:t> (1912-1956) painting, 1950 </a:t>
            </a:r>
            <a:br>
              <a:rPr lang="en-US" sz="1600" smtClean="0"/>
            </a:br>
            <a:r>
              <a:rPr lang="en-US" sz="1600" smtClean="0"/>
              <a:t>(right) </a:t>
            </a:r>
            <a:r>
              <a:rPr lang="en-US" sz="1600" b="1" smtClean="0"/>
              <a:t>Willem de Kooning</a:t>
            </a:r>
            <a:r>
              <a:rPr lang="en-US" sz="1600" smtClean="0"/>
              <a:t> (1904–97) painting </a:t>
            </a:r>
            <a:r>
              <a:rPr lang="en-US" sz="1600" i="1" smtClean="0"/>
              <a:t>Woman I</a:t>
            </a:r>
            <a:r>
              <a:rPr lang="en-US" sz="1600" smtClean="0"/>
              <a:t>, 1951</a:t>
            </a:r>
            <a:br>
              <a:rPr lang="en-US" sz="1600" smtClean="0"/>
            </a:br>
            <a:r>
              <a:rPr lang="en-US" sz="1600" smtClean="0"/>
              <a:t>“Action Painting”</a:t>
            </a:r>
          </a:p>
        </p:txBody>
      </p:sp>
      <p:pic>
        <p:nvPicPr>
          <p:cNvPr id="59395" name="Picture 4" descr="pollock-at_work_in_studio-with-Krasner-Namuth-1950"/>
          <p:cNvPicPr>
            <a:picLocks noChangeAspect="1" noChangeArrowheads="1"/>
          </p:cNvPicPr>
          <p:nvPr/>
        </p:nvPicPr>
        <p:blipFill>
          <a:blip r:embed="rId2" cstate="print"/>
          <a:srcRect b="5455"/>
          <a:stretch>
            <a:fillRect/>
          </a:stretch>
        </p:blipFill>
        <p:spPr bwMode="auto">
          <a:xfrm>
            <a:off x="457200" y="1676400"/>
            <a:ext cx="4029075" cy="4191000"/>
          </a:xfrm>
          <a:prstGeom prst="rect">
            <a:avLst/>
          </a:prstGeom>
          <a:noFill/>
          <a:ln w="9525">
            <a:solidFill>
              <a:srgbClr val="808080"/>
            </a:solidFill>
            <a:miter lim="800000"/>
            <a:headEnd/>
            <a:tailEnd/>
          </a:ln>
        </p:spPr>
      </p:pic>
      <p:pic>
        <p:nvPicPr>
          <p:cNvPr id="59396" name="Picture 5" descr="de_kooning_painting_woman_1"/>
          <p:cNvPicPr>
            <a:picLocks noChangeAspect="1" noChangeArrowheads="1"/>
          </p:cNvPicPr>
          <p:nvPr/>
        </p:nvPicPr>
        <p:blipFill>
          <a:blip r:embed="rId3" cstate="print"/>
          <a:srcRect/>
          <a:stretch>
            <a:fillRect/>
          </a:stretch>
        </p:blipFill>
        <p:spPr bwMode="auto">
          <a:xfrm>
            <a:off x="4724400" y="1676400"/>
            <a:ext cx="3959225" cy="4191000"/>
          </a:xfrm>
          <a:prstGeom prst="rect">
            <a:avLst/>
          </a:prstGeom>
          <a:noFill/>
          <a:ln w="9525">
            <a:solidFill>
              <a:srgbClr val="80808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867400"/>
            <a:ext cx="8229600" cy="990600"/>
          </a:xfrm>
        </p:spPr>
        <p:txBody>
          <a:bodyPr/>
          <a:lstStyle/>
          <a:p>
            <a:pPr eaLnBrk="1" hangingPunct="1"/>
            <a:r>
              <a:rPr lang="en-US" sz="1600" b="1" dirty="0" smtClean="0">
                <a:solidFill>
                  <a:schemeClr val="tx1"/>
                </a:solidFill>
                <a:latin typeface="Verdana" pitchFamily="34" charset="0"/>
                <a:ea typeface="Verdana" pitchFamily="34" charset="0"/>
                <a:cs typeface="Verdana" pitchFamily="34" charset="0"/>
              </a:rPr>
              <a:t>Willem de Kooning</a:t>
            </a:r>
            <a:r>
              <a:rPr lang="en-US" sz="1600" dirty="0" smtClean="0">
                <a:solidFill>
                  <a:schemeClr val="tx1"/>
                </a:solidFill>
                <a:latin typeface="Verdana" pitchFamily="34" charset="0"/>
                <a:ea typeface="Verdana" pitchFamily="34" charset="0"/>
                <a:cs typeface="Verdana" pitchFamily="34" charset="0"/>
              </a:rPr>
              <a:t>, </a:t>
            </a:r>
            <a:r>
              <a:rPr lang="en-US" sz="1600" i="1" dirty="0" smtClean="0">
                <a:solidFill>
                  <a:schemeClr val="tx1"/>
                </a:solidFill>
                <a:latin typeface="Verdana" pitchFamily="34" charset="0"/>
                <a:ea typeface="Verdana" pitchFamily="34" charset="0"/>
                <a:cs typeface="Verdana" pitchFamily="34" charset="0"/>
              </a:rPr>
              <a:t>Woman I</a:t>
            </a:r>
            <a:r>
              <a:rPr lang="en-US" sz="1600" dirty="0" smtClean="0">
                <a:solidFill>
                  <a:schemeClr val="tx1"/>
                </a:solidFill>
                <a:latin typeface="Verdana" pitchFamily="34" charset="0"/>
                <a:ea typeface="Verdana" pitchFamily="34" charset="0"/>
                <a:cs typeface="Verdana" pitchFamily="34" charset="0"/>
              </a:rPr>
              <a:t>, 1950-2 </a:t>
            </a:r>
            <a:r>
              <a:rPr lang="en-US" sz="1600" dirty="0" smtClean="0">
                <a:solidFill>
                  <a:schemeClr val="tx1"/>
                </a:solidFill>
                <a:latin typeface="Verdana" pitchFamily="34" charset="0"/>
                <a:ea typeface="Verdana" pitchFamily="34" charset="0"/>
                <a:cs typeface="Verdana" pitchFamily="34" charset="0"/>
                <a:hlinkClick r:id="rId2"/>
              </a:rPr>
              <a:t>http://www.moma.org/explore/multimedia/audios/278/3106</a:t>
            </a:r>
            <a:r>
              <a:rPr lang="en-US" sz="1600" dirty="0" smtClean="0">
                <a:solidFill>
                  <a:schemeClr val="tx1"/>
                </a:solidFill>
                <a:latin typeface="Verdana" pitchFamily="34" charset="0"/>
                <a:ea typeface="Verdana" pitchFamily="34" charset="0"/>
                <a:cs typeface="Verdana" pitchFamily="34" charset="0"/>
              </a:rPr>
              <a:t> </a:t>
            </a:r>
          </a:p>
        </p:txBody>
      </p:sp>
      <p:pic>
        <p:nvPicPr>
          <p:cNvPr id="1026" name="Picture 2" descr="http://uploads4.wikipaintings.org/images/willem-de-kooning/woman-i.jpg"/>
          <p:cNvPicPr>
            <a:picLocks noChangeAspect="1" noChangeArrowheads="1"/>
          </p:cNvPicPr>
          <p:nvPr/>
        </p:nvPicPr>
        <p:blipFill>
          <a:blip r:embed="rId3" cstate="print"/>
          <a:srcRect/>
          <a:stretch>
            <a:fillRect/>
          </a:stretch>
        </p:blipFill>
        <p:spPr bwMode="auto">
          <a:xfrm>
            <a:off x="2514600" y="304800"/>
            <a:ext cx="4104252" cy="5384131"/>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pt-BR" sz="1600" b="1" dirty="0">
                <a:latin typeface="Verdana" pitchFamily="34" charset="0"/>
                <a:ea typeface="Verdana" pitchFamily="34" charset="0"/>
                <a:cs typeface="Verdana" pitchFamily="34" charset="0"/>
              </a:rPr>
              <a:t>Barnett </a:t>
            </a:r>
            <a:r>
              <a:rPr lang="pt-BR" sz="1600" b="1" dirty="0" smtClean="0">
                <a:latin typeface="Verdana" pitchFamily="34" charset="0"/>
                <a:ea typeface="Verdana" pitchFamily="34" charset="0"/>
                <a:cs typeface="Verdana" pitchFamily="34" charset="0"/>
              </a:rPr>
              <a:t>Newman</a:t>
            </a:r>
            <a:r>
              <a:rPr lang="pt-BR" sz="1600" dirty="0" smtClean="0">
                <a:latin typeface="Verdana" pitchFamily="34" charset="0"/>
                <a:ea typeface="Verdana" pitchFamily="34" charset="0"/>
                <a:cs typeface="Verdana" pitchFamily="34" charset="0"/>
              </a:rPr>
              <a:t>,</a:t>
            </a:r>
            <a:r>
              <a:rPr lang="pt-BR" sz="1600" i="1" dirty="0" smtClean="0">
                <a:latin typeface="Verdana" pitchFamily="34" charset="0"/>
                <a:ea typeface="Verdana" pitchFamily="34" charset="0"/>
                <a:cs typeface="Verdana" pitchFamily="34" charset="0"/>
              </a:rPr>
              <a:t> </a:t>
            </a:r>
            <a:r>
              <a:rPr lang="pt-BR" sz="1600" i="1" dirty="0">
                <a:latin typeface="Verdana" pitchFamily="34" charset="0"/>
                <a:ea typeface="Verdana" pitchFamily="34" charset="0"/>
                <a:cs typeface="Verdana" pitchFamily="34" charset="0"/>
              </a:rPr>
              <a:t>Vir Heroicus Sublimus</a:t>
            </a:r>
            <a:r>
              <a:rPr lang="pt-BR" sz="1600" dirty="0">
                <a:latin typeface="Verdana" pitchFamily="34" charset="0"/>
                <a:ea typeface="Verdana" pitchFamily="34" charset="0"/>
                <a:cs typeface="Verdana" pitchFamily="34" charset="0"/>
              </a:rPr>
              <a:t>, 1950-51, o/c, </a:t>
            </a:r>
            <a:r>
              <a:rPr lang="pt-BR" sz="1600" dirty="0" smtClean="0">
                <a:latin typeface="Verdana" pitchFamily="34" charset="0"/>
                <a:ea typeface="Verdana" pitchFamily="34" charset="0"/>
                <a:cs typeface="Verdana" pitchFamily="34" charset="0"/>
              </a:rPr>
              <a:t>c. 8</a:t>
            </a:r>
            <a:r>
              <a:rPr lang="pt-BR" sz="1600" dirty="0">
                <a:latin typeface="Verdana" pitchFamily="34" charset="0"/>
                <a:ea typeface="Verdana" pitchFamily="34" charset="0"/>
                <a:cs typeface="Verdana" pitchFamily="34" charset="0"/>
              </a:rPr>
              <a:t>’/ 18’  MoMA</a:t>
            </a:r>
            <a:endParaRPr lang="en-US" sz="1600" dirty="0">
              <a:latin typeface="Verdana" pitchFamily="34" charset="0"/>
              <a:ea typeface="Verdana" pitchFamily="34" charset="0"/>
              <a:cs typeface="Verdana" pitchFamily="34" charset="0"/>
            </a:endParaRPr>
          </a:p>
        </p:txBody>
      </p:sp>
      <p:pic>
        <p:nvPicPr>
          <p:cNvPr id="9220" name="Picture 4" descr="Newman_Barnett_vir_heroicus_sublimis"/>
          <p:cNvPicPr>
            <a:picLocks noChangeAspect="1" noChangeArrowheads="1"/>
          </p:cNvPicPr>
          <p:nvPr/>
        </p:nvPicPr>
        <p:blipFill>
          <a:blip r:embed="rId2" cstate="print"/>
          <a:srcRect/>
          <a:stretch>
            <a:fillRect/>
          </a:stretch>
        </p:blipFill>
        <p:spPr bwMode="auto">
          <a:xfrm>
            <a:off x="146423" y="2057400"/>
            <a:ext cx="8906629" cy="3733800"/>
          </a:xfrm>
          <a:prstGeom prst="rect">
            <a:avLst/>
          </a:prstGeom>
          <a:noFill/>
          <a:ln w="3175">
            <a:solidFill>
              <a:schemeClr val="bg1">
                <a:lumMod val="60000"/>
                <a:lumOff val="40000"/>
              </a:schemeClr>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5715000"/>
            <a:ext cx="8458200" cy="914400"/>
          </a:xfrm>
        </p:spPr>
        <p:txBody>
          <a:bodyPr>
            <a:normAutofit/>
          </a:bodyPr>
          <a:lstStyle/>
          <a:p>
            <a:pPr algn="l"/>
            <a:r>
              <a:rPr lang="en-US" sz="1600" dirty="0" smtClean="0">
                <a:latin typeface="Verdana" pitchFamily="34" charset="0"/>
                <a:ea typeface="Verdana" pitchFamily="34" charset="0"/>
                <a:cs typeface="Verdana" pitchFamily="34" charset="0"/>
              </a:rPr>
              <a:t>Installation view of the </a:t>
            </a:r>
            <a:r>
              <a:rPr lang="en-US" sz="1600" dirty="0" smtClean="0">
                <a:latin typeface="Verdana" pitchFamily="34" charset="0"/>
                <a:ea typeface="Verdana" pitchFamily="34" charset="0"/>
                <a:cs typeface="Verdana" pitchFamily="34" charset="0"/>
              </a:rPr>
              <a:t>exhibition,</a:t>
            </a:r>
            <a:r>
              <a:rPr lang="en-US" sz="1600" i="1" dirty="0" smtClean="0">
                <a:latin typeface="Verdana" pitchFamily="34" charset="0"/>
                <a:ea typeface="Verdana" pitchFamily="34" charset="0"/>
                <a:cs typeface="Verdana" pitchFamily="34" charset="0"/>
              </a:rPr>
              <a:t> The </a:t>
            </a:r>
            <a:r>
              <a:rPr lang="en-US" sz="1600" i="1" dirty="0" smtClean="0">
                <a:latin typeface="Verdana" pitchFamily="34" charset="0"/>
                <a:ea typeface="Verdana" pitchFamily="34" charset="0"/>
                <a:cs typeface="Verdana" pitchFamily="34" charset="0"/>
              </a:rPr>
              <a:t>New American Painting as shown in eight European countries </a:t>
            </a:r>
            <a:r>
              <a:rPr lang="en-US" sz="1600" i="1" dirty="0" smtClean="0">
                <a:latin typeface="Verdana" pitchFamily="34" charset="0"/>
                <a:ea typeface="Verdana" pitchFamily="34" charset="0"/>
                <a:cs typeface="Verdana" pitchFamily="34" charset="0"/>
              </a:rPr>
              <a:t>1958–1959</a:t>
            </a:r>
            <a:r>
              <a:rPr lang="en-US" sz="1600" dirty="0" smtClean="0">
                <a:latin typeface="Verdana" pitchFamily="34" charset="0"/>
                <a:ea typeface="Verdana" pitchFamily="34" charset="0"/>
                <a:cs typeface="Verdana" pitchFamily="34" charset="0"/>
              </a:rPr>
              <a:t>, The </a:t>
            </a:r>
            <a:r>
              <a:rPr lang="en-US" sz="1600" dirty="0" smtClean="0">
                <a:latin typeface="Verdana" pitchFamily="34" charset="0"/>
                <a:ea typeface="Verdana" pitchFamily="34" charset="0"/>
                <a:cs typeface="Verdana" pitchFamily="34" charset="0"/>
              </a:rPr>
              <a:t>Museum of Modern Art, New </a:t>
            </a:r>
            <a:r>
              <a:rPr lang="en-US" sz="1600" dirty="0" smtClean="0">
                <a:latin typeface="Verdana" pitchFamily="34" charset="0"/>
                <a:ea typeface="Verdana" pitchFamily="34" charset="0"/>
                <a:cs typeface="Verdana" pitchFamily="34" charset="0"/>
              </a:rPr>
              <a:t>York</a:t>
            </a:r>
            <a:endParaRPr lang="en-US" sz="1600" dirty="0">
              <a:latin typeface="Verdana" pitchFamily="34" charset="0"/>
              <a:ea typeface="Verdana" pitchFamily="34" charset="0"/>
              <a:cs typeface="Verdana" pitchFamily="34" charset="0"/>
            </a:endParaRPr>
          </a:p>
        </p:txBody>
      </p:sp>
      <p:pic>
        <p:nvPicPr>
          <p:cNvPr id="4" name="Picture 3" descr="kalb_00-02.jpg"/>
          <p:cNvPicPr>
            <a:picLocks noChangeAspect="1"/>
          </p:cNvPicPr>
          <p:nvPr/>
        </p:nvPicPr>
        <p:blipFill>
          <a:blip r:embed="rId2" cstate="print">
            <a:extLst>
              <a:ext uri="{28A0092B-C50C-407E-A947-70E740481C1C}">
                <a14:useLocalDpi xmlns:a14="http://schemas.microsoft.com/office/drawing/2010/main" val="0"/>
              </a:ext>
            </a:extLst>
          </a:blip>
          <a:srcRect l="2885" t="5128" r="2885" b="5128"/>
          <a:stretch>
            <a:fillRect/>
          </a:stretch>
        </p:blipFill>
        <p:spPr>
          <a:xfrm>
            <a:off x="762000" y="304800"/>
            <a:ext cx="7467600" cy="5334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2286000"/>
          </a:xfrm>
        </p:spPr>
        <p:txBody>
          <a:bodyPr/>
          <a:lstStyle/>
          <a:p>
            <a:pPr algn="l"/>
            <a:r>
              <a:rPr lang="en-US" sz="1800" dirty="0" smtClean="0">
                <a:latin typeface="Verdana" pitchFamily="34" charset="0"/>
                <a:ea typeface="Verdana" pitchFamily="34" charset="0"/>
                <a:cs typeface="Verdana" pitchFamily="34" charset="0"/>
              </a:rPr>
              <a:t>“It seems to be the law of modernism – thus one that applies to almost all art that remains truly alive in our time – that the conventions not essential to the viability of a medium be discarded as soon as they are recognized.”</a:t>
            </a:r>
            <a:br>
              <a:rPr lang="en-US" sz="1800" dirty="0" smtClean="0">
                <a:latin typeface="Verdana" pitchFamily="34" charset="0"/>
                <a:ea typeface="Verdana" pitchFamily="34" charset="0"/>
                <a:cs typeface="Verdana" pitchFamily="34" charset="0"/>
              </a:rPr>
            </a:br>
            <a:r>
              <a:rPr lang="en-US" sz="1800" dirty="0" smtClean="0">
                <a:latin typeface="Verdana" pitchFamily="34" charset="0"/>
                <a:ea typeface="Verdana" pitchFamily="34" charset="0"/>
                <a:cs typeface="Verdana" pitchFamily="34" charset="0"/>
              </a:rPr>
              <a:t/>
            </a:r>
            <a:br>
              <a:rPr lang="en-US" sz="1800" dirty="0" smtClean="0">
                <a:latin typeface="Verdana" pitchFamily="34" charset="0"/>
                <a:ea typeface="Verdana" pitchFamily="34" charset="0"/>
                <a:cs typeface="Verdana" pitchFamily="34" charset="0"/>
              </a:rPr>
            </a:br>
            <a:r>
              <a:rPr lang="en-US" sz="1800" dirty="0" smtClean="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Clement Greenberg (American art critic, 1909-94)</a:t>
            </a:r>
            <a:br>
              <a:rPr lang="en-US" sz="1600" dirty="0" smtClean="0">
                <a:latin typeface="Verdana" pitchFamily="34" charset="0"/>
                <a:ea typeface="Verdana" pitchFamily="34" charset="0"/>
                <a:cs typeface="Verdana" pitchFamily="34" charset="0"/>
              </a:rPr>
            </a:br>
            <a:r>
              <a:rPr lang="en-US" sz="1600" dirty="0" smtClean="0">
                <a:latin typeface="Verdana" pitchFamily="34" charset="0"/>
                <a:ea typeface="Verdana" pitchFamily="34" charset="0"/>
                <a:cs typeface="Verdana" pitchFamily="34" charset="0"/>
              </a:rPr>
              <a:t>			“</a:t>
            </a:r>
            <a:r>
              <a:rPr lang="en-US" sz="1600" i="1" dirty="0" smtClean="0">
                <a:latin typeface="Verdana" pitchFamily="34" charset="0"/>
                <a:ea typeface="Verdana" pitchFamily="34" charset="0"/>
                <a:cs typeface="Verdana" pitchFamily="34" charset="0"/>
              </a:rPr>
              <a:t>American-Type Painting</a:t>
            </a:r>
            <a:r>
              <a:rPr lang="en-US" sz="1600" dirty="0" smtClean="0">
                <a:latin typeface="Verdana" pitchFamily="34" charset="0"/>
                <a:ea typeface="Verdana" pitchFamily="34" charset="0"/>
                <a:cs typeface="Verdana" pitchFamily="34" charset="0"/>
              </a:rPr>
              <a:t>,” 1955</a:t>
            </a:r>
            <a:endParaRPr lang="en-US" sz="1600" dirty="0">
              <a:latin typeface="Verdana" pitchFamily="34" charset="0"/>
              <a:ea typeface="Verdana" pitchFamily="34" charset="0"/>
              <a:cs typeface="Verdan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229600" cy="1066800"/>
          </a:xfrm>
        </p:spPr>
        <p:txBody>
          <a:bodyPr/>
          <a:lstStyle/>
          <a:p>
            <a:pPr eaLnBrk="1" hangingPunct="1"/>
            <a:r>
              <a:rPr lang="en-US" sz="1600" b="1" dirty="0" smtClean="0"/>
              <a:t>Helen Frankenthaler</a:t>
            </a:r>
            <a:r>
              <a:rPr lang="en-US" sz="1600" dirty="0" smtClean="0"/>
              <a:t> (US, b. 1928), </a:t>
            </a:r>
            <a:r>
              <a:rPr lang="en-US" sz="1600" i="1" dirty="0" smtClean="0"/>
              <a:t>Mountains and Sea</a:t>
            </a:r>
            <a:r>
              <a:rPr lang="en-US" sz="1600" dirty="0" smtClean="0"/>
              <a:t>, </a:t>
            </a:r>
            <a:br>
              <a:rPr lang="en-US" sz="1600" dirty="0" smtClean="0"/>
            </a:br>
            <a:r>
              <a:rPr lang="en-US" sz="1600" dirty="0" smtClean="0"/>
              <a:t>1952, charcoal and oil on unprimed canvas, 7’2” x 9’9”</a:t>
            </a:r>
            <a:br>
              <a:rPr lang="en-US" sz="1600" dirty="0" smtClean="0"/>
            </a:br>
            <a:r>
              <a:rPr lang="en-US" sz="1600" dirty="0" smtClean="0"/>
              <a:t>“Post-Painterly abstraction,”  Greenbergian formalism, </a:t>
            </a:r>
            <a:br>
              <a:rPr lang="en-US" sz="1600" dirty="0" smtClean="0"/>
            </a:br>
            <a:r>
              <a:rPr lang="en-US" sz="1600" dirty="0" smtClean="0"/>
              <a:t>“late </a:t>
            </a:r>
            <a:r>
              <a:rPr lang="en-US" sz="1600" dirty="0" smtClean="0"/>
              <a:t>“Modernist” </a:t>
            </a:r>
            <a:r>
              <a:rPr lang="en-US" sz="1600" dirty="0" smtClean="0"/>
              <a:t>painting</a:t>
            </a:r>
            <a:endParaRPr lang="en-US" sz="1600" dirty="0" smtClean="0"/>
          </a:p>
        </p:txBody>
      </p:sp>
      <p:pic>
        <p:nvPicPr>
          <p:cNvPr id="16387" name="Picture 5" descr="frankenthaler_mountains_and_sea"/>
          <p:cNvPicPr>
            <a:picLocks noChangeAspect="1" noChangeArrowheads="1"/>
          </p:cNvPicPr>
          <p:nvPr/>
        </p:nvPicPr>
        <p:blipFill>
          <a:blip r:embed="rId2" cstate="print"/>
          <a:srcRect/>
          <a:stretch>
            <a:fillRect/>
          </a:stretch>
        </p:blipFill>
        <p:spPr bwMode="auto">
          <a:xfrm>
            <a:off x="1371600" y="1447800"/>
            <a:ext cx="6338888" cy="47291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0"/>
            <a:ext cx="8610600" cy="1447800"/>
          </a:xfrm>
        </p:spPr>
        <p:txBody>
          <a:bodyPr/>
          <a:lstStyle/>
          <a:p>
            <a:pPr algn="l" eaLnBrk="1" hangingPunct="1"/>
            <a:r>
              <a:rPr lang="en-US" sz="1600" b="1" dirty="0" smtClean="0">
                <a:latin typeface="Verdana" pitchFamily="34" charset="0"/>
                <a:ea typeface="Verdana" pitchFamily="34" charset="0"/>
                <a:cs typeface="Verdana" pitchFamily="34" charset="0"/>
              </a:rPr>
              <a:t>Kenneth Noland</a:t>
            </a:r>
            <a:r>
              <a:rPr lang="en-US" sz="1600" dirty="0" smtClean="0">
                <a:latin typeface="Verdana" pitchFamily="34" charset="0"/>
                <a:ea typeface="Verdana" pitchFamily="34" charset="0"/>
                <a:cs typeface="Verdana" pitchFamily="34" charset="0"/>
              </a:rPr>
              <a:t> (US, 1924-2010) </a:t>
            </a:r>
            <a:r>
              <a:rPr lang="en-US" sz="1600" i="1" dirty="0" smtClean="0">
                <a:latin typeface="Verdana" pitchFamily="34" charset="0"/>
                <a:ea typeface="Verdana" pitchFamily="34" charset="0"/>
                <a:cs typeface="Verdana" pitchFamily="34" charset="0"/>
              </a:rPr>
              <a:t>Turnsole</a:t>
            </a:r>
            <a:r>
              <a:rPr lang="en-US" sz="1600" dirty="0" smtClean="0">
                <a:latin typeface="Verdana" pitchFamily="34" charset="0"/>
                <a:ea typeface="Verdana" pitchFamily="34" charset="0"/>
                <a:cs typeface="Verdana" pitchFamily="34" charset="0"/>
              </a:rPr>
              <a:t>, 1961, synthetic polymer paint on unprimed canvas, 7' 10 1/8" x 7' 10 1/8“  </a:t>
            </a:r>
          </a:p>
        </p:txBody>
      </p:sp>
      <p:pic>
        <p:nvPicPr>
          <p:cNvPr id="23555" name="Picture 4" descr="noland_kenneth_1961_syntheticPolymeronUnprimedCanvas_8x8ft"/>
          <p:cNvPicPr>
            <a:picLocks noChangeAspect="1" noChangeArrowheads="1"/>
          </p:cNvPicPr>
          <p:nvPr/>
        </p:nvPicPr>
        <p:blipFill>
          <a:blip r:embed="rId2" cstate="print"/>
          <a:srcRect/>
          <a:stretch>
            <a:fillRect/>
          </a:stretch>
        </p:blipFill>
        <p:spPr bwMode="auto">
          <a:xfrm>
            <a:off x="609600" y="1447800"/>
            <a:ext cx="4789488" cy="4800600"/>
          </a:xfrm>
          <a:prstGeom prst="rect">
            <a:avLst/>
          </a:prstGeom>
          <a:noFill/>
          <a:ln w="9525">
            <a:solidFill>
              <a:schemeClr val="tx1"/>
            </a:solidFill>
            <a:miter lim="800000"/>
            <a:headEnd/>
            <a:tailEnd/>
          </a:ln>
        </p:spPr>
      </p:pic>
      <p:pic>
        <p:nvPicPr>
          <p:cNvPr id="23556" name="Picture 2" descr="http://graphics8.nytimes.com/images/2010/01/05/arts/11063721.JPG"/>
          <p:cNvPicPr>
            <a:picLocks noChangeAspect="1" noChangeArrowheads="1"/>
          </p:cNvPicPr>
          <p:nvPr/>
        </p:nvPicPr>
        <p:blipFill>
          <a:blip r:embed="rId3" cstate="print"/>
          <a:srcRect/>
          <a:stretch>
            <a:fillRect/>
          </a:stretch>
        </p:blipFill>
        <p:spPr bwMode="auto">
          <a:xfrm>
            <a:off x="5943600" y="1752600"/>
            <a:ext cx="2514600" cy="383323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76200"/>
            <a:ext cx="8458200" cy="1219200"/>
          </a:xfrm>
        </p:spPr>
        <p:txBody>
          <a:bodyPr/>
          <a:lstStyle/>
          <a:p>
            <a:pPr algn="l" eaLnBrk="1" hangingPunct="1"/>
            <a:r>
              <a:rPr lang="en-US" sz="1600" b="1" smtClean="0">
                <a:latin typeface="Verdana" pitchFamily="34" charset="0"/>
                <a:ea typeface="Verdana" pitchFamily="34" charset="0"/>
                <a:cs typeface="Verdana" pitchFamily="34" charset="0"/>
              </a:rPr>
              <a:t>Jasper Johns</a:t>
            </a:r>
            <a:r>
              <a:rPr lang="en-US" sz="1600" smtClean="0">
                <a:latin typeface="Verdana" pitchFamily="34" charset="0"/>
                <a:ea typeface="Verdana" pitchFamily="34" charset="0"/>
                <a:cs typeface="Verdana" pitchFamily="34" charset="0"/>
              </a:rPr>
              <a:t> (US, b.1930), </a:t>
            </a:r>
            <a:r>
              <a:rPr lang="en-US" sz="1600" i="1" smtClean="0">
                <a:latin typeface="Verdana" pitchFamily="34" charset="0"/>
                <a:ea typeface="Verdana" pitchFamily="34" charset="0"/>
                <a:cs typeface="Verdana" pitchFamily="34" charset="0"/>
              </a:rPr>
              <a:t>Flag. </a:t>
            </a:r>
            <a:r>
              <a:rPr lang="en-US" sz="1600" smtClean="0">
                <a:latin typeface="Verdana" pitchFamily="34" charset="0"/>
                <a:ea typeface="Verdana" pitchFamily="34" charset="0"/>
                <a:cs typeface="Verdana" pitchFamily="34" charset="0"/>
              </a:rPr>
              <a:t>1954–55, encaustic, oil, and collage on fabric mounted on plywood (three panels) 42 1/4 x 60 5/8" MoMA NYC.  Literal, conceptual painting. Parodic gestures of Abstract Expressionism are congealed in wax, thus contradicting and reifying the aesthetic of individualism.   </a:t>
            </a:r>
          </a:p>
        </p:txBody>
      </p:sp>
      <p:sp>
        <p:nvSpPr>
          <p:cNvPr id="60419" name="Text Box 5"/>
          <p:cNvSpPr txBox="1">
            <a:spLocks noChangeArrowheads="1"/>
          </p:cNvSpPr>
          <p:nvPr/>
        </p:nvSpPr>
        <p:spPr bwMode="auto">
          <a:xfrm>
            <a:off x="288925" y="6064250"/>
            <a:ext cx="8702675" cy="641350"/>
          </a:xfrm>
          <a:prstGeom prst="rect">
            <a:avLst/>
          </a:prstGeom>
          <a:noFill/>
          <a:ln w="9525">
            <a:noFill/>
            <a:miter lim="800000"/>
            <a:headEnd/>
            <a:tailEnd/>
          </a:ln>
        </p:spPr>
        <p:txBody>
          <a:bodyPr>
            <a:spAutoFit/>
          </a:bodyPr>
          <a:lstStyle/>
          <a:p>
            <a:r>
              <a:rPr lang="en-US">
                <a:solidFill>
                  <a:srgbClr val="FFFFFF"/>
                </a:solidFill>
              </a:rPr>
              <a:t>Johns’ flags and targets, numbers and letters were “things the mind already knows . . . things that were seen and not looked at, not examined.” </a:t>
            </a:r>
          </a:p>
        </p:txBody>
      </p:sp>
      <p:pic>
        <p:nvPicPr>
          <p:cNvPr id="60420" name="Picture 6" descr="http://upload.wikimedia.org/wikipedia/en/6/6b/Jasper_Johns%27s_%27Flag%27%2C_Encaustic%2C_oil_and_collage_on_fabric_mounted_on_plywood%2C1954-55.jpg"/>
          <p:cNvPicPr>
            <a:picLocks noChangeAspect="1" noChangeArrowheads="1"/>
          </p:cNvPicPr>
          <p:nvPr/>
        </p:nvPicPr>
        <p:blipFill>
          <a:blip r:embed="rId2" cstate="print"/>
          <a:srcRect/>
          <a:stretch>
            <a:fillRect/>
          </a:stretch>
        </p:blipFill>
        <p:spPr bwMode="auto">
          <a:xfrm>
            <a:off x="1295400" y="1295400"/>
            <a:ext cx="6677025" cy="4706938"/>
          </a:xfrm>
          <a:prstGeom prst="rect">
            <a:avLst/>
          </a:prstGeom>
          <a:noFill/>
          <a:ln w="9525">
            <a:solidFill>
              <a:schemeClr val="bg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457200" y="1066800"/>
            <a:ext cx="8229600" cy="5059363"/>
          </a:xfrm>
        </p:spPr>
        <p:txBody>
          <a:bodyPr/>
          <a:lstStyle/>
          <a:p>
            <a:pPr eaLnBrk="1" hangingPunct="1">
              <a:buFontTx/>
              <a:buNone/>
            </a:pPr>
            <a:r>
              <a:rPr lang="en-US" dirty="0" smtClean="0"/>
              <a:t>	</a:t>
            </a:r>
            <a:endParaRPr lang="en-US" sz="2400" dirty="0" smtClean="0">
              <a:latin typeface="Verdana" pitchFamily="34" charset="0"/>
            </a:endParaRPr>
          </a:p>
          <a:p>
            <a:pPr eaLnBrk="1" hangingPunct="1">
              <a:buFontTx/>
              <a:buNone/>
            </a:pPr>
            <a:r>
              <a:rPr lang="en-US" sz="2400" dirty="0" smtClean="0">
                <a:latin typeface="Verdana" pitchFamily="34" charset="0"/>
              </a:rPr>
              <a:t>	</a:t>
            </a:r>
            <a:r>
              <a:rPr lang="en-US" sz="2400" i="1" dirty="0" smtClean="0">
                <a:latin typeface="Verdana" pitchFamily="34" charset="0"/>
              </a:rPr>
              <a:t>“</a:t>
            </a:r>
            <a:r>
              <a:rPr lang="en-US" sz="2400" dirty="0" smtClean="0">
                <a:latin typeface="Verdana" pitchFamily="34" charset="0"/>
              </a:rPr>
              <a:t>Half a century of formalist indoctrination was being brought to a close”</a:t>
            </a:r>
            <a:endParaRPr lang="en-US" dirty="0" smtClean="0"/>
          </a:p>
          <a:p>
            <a:pPr eaLnBrk="1" hangingPunct="1">
              <a:buFontTx/>
              <a:buNone/>
            </a:pPr>
            <a:r>
              <a:rPr lang="en-US" dirty="0" smtClean="0"/>
              <a:t>					</a:t>
            </a:r>
            <a:r>
              <a:rPr lang="en-US" sz="1600" dirty="0" smtClean="0"/>
              <a:t>Leo Steinberg on the art of </a:t>
            </a:r>
            <a:r>
              <a:rPr lang="en-US" sz="1600" dirty="0" smtClean="0">
                <a:latin typeface="Verdana" pitchFamily="34" charset="0"/>
              </a:rPr>
              <a:t>Jasper Johns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52400" y="0"/>
            <a:ext cx="5257800" cy="1447800"/>
          </a:xfrm>
        </p:spPr>
        <p:txBody>
          <a:bodyPr/>
          <a:lstStyle/>
          <a:p>
            <a:pPr algn="l" eaLnBrk="1" hangingPunct="1"/>
            <a:r>
              <a:rPr lang="en-US" sz="1600" b="1" smtClean="0">
                <a:solidFill>
                  <a:schemeClr val="tx1"/>
                </a:solidFill>
                <a:latin typeface="Verdana" pitchFamily="34" charset="0"/>
                <a:ea typeface="Verdana" pitchFamily="34" charset="0"/>
                <a:cs typeface="Verdana" pitchFamily="34" charset="0"/>
              </a:rPr>
              <a:t>Robert Rauschenberg</a:t>
            </a:r>
            <a:r>
              <a:rPr lang="en-US" sz="1600" smtClean="0">
                <a:solidFill>
                  <a:schemeClr val="tx1"/>
                </a:solidFill>
                <a:latin typeface="Verdana" pitchFamily="34" charset="0"/>
                <a:ea typeface="Verdana" pitchFamily="34" charset="0"/>
                <a:cs typeface="Verdana" pitchFamily="34" charset="0"/>
              </a:rPr>
              <a:t>, </a:t>
            </a:r>
            <a:r>
              <a:rPr lang="en-US" sz="1600" i="1" smtClean="0">
                <a:solidFill>
                  <a:schemeClr val="tx1"/>
                </a:solidFill>
                <a:latin typeface="Verdana" pitchFamily="34" charset="0"/>
                <a:ea typeface="Verdana" pitchFamily="34" charset="0"/>
                <a:cs typeface="Verdana" pitchFamily="34" charset="0"/>
              </a:rPr>
              <a:t>Bed</a:t>
            </a:r>
            <a:r>
              <a:rPr lang="en-US" sz="1600" smtClean="0">
                <a:solidFill>
                  <a:schemeClr val="tx1"/>
                </a:solidFill>
                <a:latin typeface="Verdana" pitchFamily="34" charset="0"/>
                <a:ea typeface="Verdana" pitchFamily="34" charset="0"/>
                <a:cs typeface="Verdana" pitchFamily="34" charset="0"/>
              </a:rPr>
              <a:t>, 1955. Combine painting: oil and pencil on pillow, quilt, and sheet on wood supports, 6' 3 1/4" x 31 1/2" x 8" Gift of Leo Castelli. Neo-Dada, horizontal production and vertical display, like Pollock</a:t>
            </a:r>
          </a:p>
        </p:txBody>
      </p:sp>
      <p:pic>
        <p:nvPicPr>
          <p:cNvPr id="69637" name="Picture 3" descr="Bed.jpg                                                        000EE8BBWilliam's Hard Drive           B6EA260F:"/>
          <p:cNvPicPr>
            <a:picLocks noChangeAspect="1" noChangeArrowheads="1"/>
          </p:cNvPicPr>
          <p:nvPr/>
        </p:nvPicPr>
        <p:blipFill>
          <a:blip r:embed="rId2" cstate="print"/>
          <a:srcRect/>
          <a:stretch>
            <a:fillRect/>
          </a:stretch>
        </p:blipFill>
        <p:spPr bwMode="auto">
          <a:xfrm>
            <a:off x="5562600" y="76200"/>
            <a:ext cx="2878138" cy="6646863"/>
          </a:xfrm>
          <a:prstGeom prst="rect">
            <a:avLst/>
          </a:prstGeom>
          <a:noFill/>
          <a:ln w="9525">
            <a:noFill/>
            <a:miter lim="800000"/>
            <a:headEnd/>
            <a:tailEnd/>
          </a:ln>
        </p:spPr>
      </p:pic>
      <p:sp>
        <p:nvSpPr>
          <p:cNvPr id="6" name="Text Box 5"/>
          <p:cNvSpPr txBox="1">
            <a:spLocks noChangeArrowheads="1"/>
          </p:cNvSpPr>
          <p:nvPr/>
        </p:nvSpPr>
        <p:spPr bwMode="auto">
          <a:xfrm>
            <a:off x="228600" y="4800601"/>
            <a:ext cx="5181600" cy="1323439"/>
          </a:xfrm>
          <a:prstGeom prst="rect">
            <a:avLst/>
          </a:prstGeom>
          <a:noFill/>
          <a:ln w="9525">
            <a:solidFill>
              <a:schemeClr val="tx1">
                <a:lumMod val="50000"/>
              </a:schemeClr>
            </a:solidFill>
            <a:miter lim="800000"/>
            <a:headEnd/>
            <a:tailEnd/>
          </a:ln>
        </p:spPr>
        <p:txBody>
          <a:bodyPr wrap="square">
            <a:spAutoFit/>
          </a:bodyPr>
          <a:lstStyle/>
          <a:p>
            <a:r>
              <a:rPr lang="en-US" sz="1600" dirty="0" smtClean="0">
                <a:solidFill>
                  <a:srgbClr val="FFFFFF"/>
                </a:solidFill>
                <a:latin typeface="Verdana" pitchFamily="34" charset="0"/>
                <a:ea typeface="Verdana" pitchFamily="34" charset="0"/>
                <a:cs typeface="Verdana" pitchFamily="34" charset="0"/>
              </a:rPr>
              <a:t>The art market as we know it began with the 1973 sale of artworks from the Scull Collection. A work by Robert Rauschenberg the Sculls bought for $900 in 1956 sold for $43,762,500 in 1973.</a:t>
            </a:r>
            <a:endParaRPr lang="en-US" sz="1600" dirty="0">
              <a:solidFill>
                <a:srgbClr val="FFFFFF"/>
              </a:solidFill>
              <a:latin typeface="Verdana" pitchFamily="34" charset="0"/>
              <a:ea typeface="Verdana" pitchFamily="34" charset="0"/>
              <a:cs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371600"/>
          </a:xfrm>
        </p:spPr>
        <p:txBody>
          <a:bodyPr/>
          <a:lstStyle/>
          <a:p>
            <a:pPr algn="l"/>
            <a:r>
              <a:rPr lang="en-US" sz="1600" dirty="0" smtClean="0">
                <a:latin typeface="Verdana" pitchFamily="34" charset="0"/>
                <a:ea typeface="Verdana" pitchFamily="34" charset="0"/>
                <a:cs typeface="Verdana" pitchFamily="34" charset="0"/>
              </a:rPr>
              <a:t>The Nazi (National Socialist) </a:t>
            </a:r>
            <a:r>
              <a:rPr lang="en-US" sz="1600" i="1" dirty="0" smtClean="0">
                <a:latin typeface="Verdana" pitchFamily="34" charset="0"/>
                <a:ea typeface="Verdana" pitchFamily="34" charset="0"/>
                <a:cs typeface="Verdana" pitchFamily="34" charset="0"/>
              </a:rPr>
              <a:t>Blitz</a:t>
            </a:r>
            <a:r>
              <a:rPr lang="en-US" sz="1600" dirty="0" smtClean="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of London b</a:t>
            </a:r>
            <a:r>
              <a:rPr lang="en-US" sz="1600" dirty="0" smtClean="0"/>
              <a:t>etween 7 September 1940 and 21 May 1941</a:t>
            </a:r>
            <a:r>
              <a:rPr lang="en-US" sz="1600" dirty="0" smtClean="0">
                <a:latin typeface="Verdana" pitchFamily="34" charset="0"/>
                <a:ea typeface="Verdana" pitchFamily="34" charset="0"/>
                <a:cs typeface="Verdana" pitchFamily="34" charset="0"/>
              </a:rPr>
              <a:t> killed 40,000 people. The bombing of civilian populations by both sides was ceaseless throughout the war. </a:t>
            </a:r>
          </a:p>
        </p:txBody>
      </p:sp>
      <p:pic>
        <p:nvPicPr>
          <p:cNvPr id="18435" name="Picture 3" descr="Hamilton_BritishPop_LondonBlitz_1941"/>
          <p:cNvPicPr>
            <a:picLocks noChangeAspect="1" noChangeArrowheads="1"/>
          </p:cNvPicPr>
          <p:nvPr/>
        </p:nvPicPr>
        <p:blipFill>
          <a:blip r:embed="rId3" cstate="print"/>
          <a:srcRect/>
          <a:stretch>
            <a:fillRect/>
          </a:stretch>
        </p:blipFill>
        <p:spPr bwMode="auto">
          <a:xfrm>
            <a:off x="4982481" y="1524000"/>
            <a:ext cx="4085319" cy="3200400"/>
          </a:xfrm>
          <a:prstGeom prst="rect">
            <a:avLst/>
          </a:prstGeom>
          <a:noFill/>
          <a:ln w="9525">
            <a:noFill/>
            <a:miter lim="800000"/>
            <a:headEnd/>
            <a:tailEnd/>
          </a:ln>
        </p:spPr>
      </p:pic>
      <p:pic>
        <p:nvPicPr>
          <p:cNvPr id="11268" name="Picture 4" descr="http://www.asisbiz.com/Battles/Battle-of-Britain/images/19-Air-raid-damage-done-to-the-Dockland-area-of-London-Sep-17-1940-01.jpg"/>
          <p:cNvPicPr>
            <a:picLocks noChangeAspect="1" noChangeArrowheads="1"/>
          </p:cNvPicPr>
          <p:nvPr/>
        </p:nvPicPr>
        <p:blipFill>
          <a:blip r:embed="rId4" cstate="print"/>
          <a:srcRect/>
          <a:stretch>
            <a:fillRect/>
          </a:stretch>
        </p:blipFill>
        <p:spPr bwMode="auto">
          <a:xfrm>
            <a:off x="152400" y="1524000"/>
            <a:ext cx="4691067" cy="3276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lb_00-07.jpg"/>
          <p:cNvPicPr>
            <a:picLocks noChangeAspect="1"/>
          </p:cNvPicPr>
          <p:nvPr/>
        </p:nvPicPr>
        <p:blipFill>
          <a:blip r:embed="rId3" cstate="print">
            <a:extLst>
              <a:ext uri="{28A0092B-C50C-407E-A947-70E740481C1C}">
                <a14:useLocalDpi xmlns:a14="http://schemas.microsoft.com/office/drawing/2010/main" val="0"/>
              </a:ext>
            </a:extLst>
          </a:blip>
          <a:srcRect l="3109" t="3607" r="4011" b="3813"/>
          <a:stretch>
            <a:fillRect/>
          </a:stretch>
        </p:blipFill>
        <p:spPr>
          <a:xfrm>
            <a:off x="609600" y="228600"/>
            <a:ext cx="7848600" cy="5867400"/>
          </a:xfrm>
          <a:prstGeom prst="rect">
            <a:avLst/>
          </a:prstGeom>
        </p:spPr>
      </p:pic>
      <p:sp>
        <p:nvSpPr>
          <p:cNvPr id="4" name="Title 3"/>
          <p:cNvSpPr>
            <a:spLocks noGrp="1"/>
          </p:cNvSpPr>
          <p:nvPr>
            <p:ph type="title"/>
          </p:nvPr>
        </p:nvSpPr>
        <p:spPr>
          <a:xfrm>
            <a:off x="304800" y="6096000"/>
            <a:ext cx="8382000" cy="762000"/>
          </a:xfrm>
        </p:spPr>
        <p:txBody>
          <a:bodyPr/>
          <a:lstStyle/>
          <a:p>
            <a:r>
              <a:rPr lang="en-US" sz="1600" b="1" dirty="0" smtClean="0"/>
              <a:t>Andy Warhol</a:t>
            </a:r>
            <a:r>
              <a:rPr lang="en-US" sz="1600" dirty="0" smtClean="0"/>
              <a:t>, </a:t>
            </a:r>
            <a:r>
              <a:rPr lang="en-US" sz="1600" i="1" dirty="0" smtClean="0"/>
              <a:t>200 One-Dollar Bills</a:t>
            </a:r>
            <a:r>
              <a:rPr lang="en-US" sz="1600" dirty="0" smtClean="0"/>
              <a:t>, 1962. Silkscreen ink and pencil </a:t>
            </a:r>
            <a:r>
              <a:rPr lang="fi-FI" sz="1600" dirty="0" smtClean="0"/>
              <a:t>on canvas, 80 x 92”</a:t>
            </a: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14002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5638800"/>
            <a:ext cx="8229600" cy="1066800"/>
          </a:xfrm>
        </p:spPr>
        <p:txBody>
          <a:bodyPr/>
          <a:lstStyle/>
          <a:p>
            <a:r>
              <a:rPr lang="en-US" sz="1800" dirty="0"/>
              <a:t>German Führer Adolph Hitler (1889-1945) </a:t>
            </a:r>
            <a:br>
              <a:rPr lang="en-US" sz="1800" dirty="0"/>
            </a:br>
            <a:r>
              <a:rPr lang="en-US" sz="1800" dirty="0"/>
              <a:t>Hitler poses </a:t>
            </a:r>
            <a:r>
              <a:rPr lang="en-US" sz="1800" dirty="0" smtClean="0"/>
              <a:t>with the </a:t>
            </a:r>
            <a:r>
              <a:rPr lang="en-US" sz="1800" dirty="0"/>
              <a:t>Eiffel </a:t>
            </a:r>
            <a:r>
              <a:rPr lang="en-US" sz="1800" dirty="0" smtClean="0"/>
              <a:t>Tower on </a:t>
            </a:r>
            <a:r>
              <a:rPr lang="en-US" sz="1800" dirty="0"/>
              <a:t>June 23, 1940</a:t>
            </a:r>
            <a:br>
              <a:rPr lang="en-US" sz="1800" dirty="0"/>
            </a:br>
            <a:r>
              <a:rPr lang="en-US" sz="1800" dirty="0"/>
              <a:t>The Fall of Paris marks “the end” of Modernism</a:t>
            </a:r>
            <a:endParaRPr lang="en-US" sz="1800" dirty="0" smtClean="0"/>
          </a:p>
        </p:txBody>
      </p:sp>
      <p:pic>
        <p:nvPicPr>
          <p:cNvPr id="17411" name="Picture 3" descr="hitler_paris_1940"/>
          <p:cNvPicPr>
            <a:picLocks noChangeAspect="1" noChangeArrowheads="1"/>
          </p:cNvPicPr>
          <p:nvPr/>
        </p:nvPicPr>
        <p:blipFill>
          <a:blip r:embed="rId3" cstate="print"/>
          <a:srcRect/>
          <a:stretch>
            <a:fillRect/>
          </a:stretch>
        </p:blipFill>
        <p:spPr bwMode="auto">
          <a:xfrm>
            <a:off x="2438400" y="609600"/>
            <a:ext cx="3886200" cy="470901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066800"/>
            <a:ext cx="4495800" cy="487363"/>
          </a:xfrm>
        </p:spPr>
        <p:txBody>
          <a:bodyPr/>
          <a:lstStyle/>
          <a:p>
            <a:pPr algn="l" eaLnBrk="1" hangingPunct="1"/>
            <a:r>
              <a:rPr lang="en-US" sz="1600" smtClean="0"/>
              <a:t>Soviet bombing of Berlin,  August 11, 1941</a:t>
            </a:r>
          </a:p>
        </p:txBody>
      </p:sp>
      <p:pic>
        <p:nvPicPr>
          <p:cNvPr id="19459" name="Picture 3" descr="27"/>
          <p:cNvPicPr>
            <a:picLocks noChangeAspect="1" noChangeArrowheads="1"/>
          </p:cNvPicPr>
          <p:nvPr/>
        </p:nvPicPr>
        <p:blipFill>
          <a:blip r:embed="rId3" cstate="print"/>
          <a:srcRect/>
          <a:stretch>
            <a:fillRect/>
          </a:stretch>
        </p:blipFill>
        <p:spPr bwMode="auto">
          <a:xfrm>
            <a:off x="381000" y="1828800"/>
            <a:ext cx="4648200" cy="2774950"/>
          </a:xfrm>
          <a:prstGeom prst="rect">
            <a:avLst/>
          </a:prstGeom>
          <a:noFill/>
          <a:ln w="9525">
            <a:solidFill>
              <a:srgbClr val="808080"/>
            </a:solidFill>
            <a:miter lim="800000"/>
            <a:headEnd/>
            <a:tailEnd/>
          </a:ln>
        </p:spPr>
      </p:pic>
      <p:pic>
        <p:nvPicPr>
          <p:cNvPr id="19460" name="Picture 4" descr="Dresd_4"/>
          <p:cNvPicPr>
            <a:picLocks noChangeAspect="1" noChangeArrowheads="1"/>
          </p:cNvPicPr>
          <p:nvPr/>
        </p:nvPicPr>
        <p:blipFill>
          <a:blip r:embed="rId4" cstate="print"/>
          <a:srcRect/>
          <a:stretch>
            <a:fillRect/>
          </a:stretch>
        </p:blipFill>
        <p:spPr bwMode="auto">
          <a:xfrm>
            <a:off x="5257800" y="762000"/>
            <a:ext cx="3457575" cy="4762500"/>
          </a:xfrm>
          <a:prstGeom prst="rect">
            <a:avLst/>
          </a:prstGeom>
          <a:noFill/>
          <a:ln w="9525">
            <a:noFill/>
            <a:miter lim="800000"/>
            <a:headEnd/>
            <a:tailEnd/>
          </a:ln>
        </p:spPr>
      </p:pic>
      <p:sp>
        <p:nvSpPr>
          <p:cNvPr id="19461" name="Text Box 5"/>
          <p:cNvSpPr txBox="1">
            <a:spLocks noChangeArrowheads="1"/>
          </p:cNvSpPr>
          <p:nvPr/>
        </p:nvSpPr>
        <p:spPr bwMode="auto">
          <a:xfrm>
            <a:off x="5165725" y="5546725"/>
            <a:ext cx="3449638" cy="825500"/>
          </a:xfrm>
          <a:prstGeom prst="rect">
            <a:avLst/>
          </a:prstGeom>
          <a:noFill/>
          <a:ln w="9525">
            <a:noFill/>
            <a:miter lim="800000"/>
            <a:headEnd/>
            <a:tailEnd/>
          </a:ln>
        </p:spPr>
        <p:txBody>
          <a:bodyPr wrap="none">
            <a:spAutoFit/>
          </a:bodyPr>
          <a:lstStyle/>
          <a:p>
            <a:pPr algn="l"/>
            <a:r>
              <a:rPr lang="en-US" sz="1600"/>
              <a:t>Dresden, September 1945</a:t>
            </a:r>
          </a:p>
          <a:p>
            <a:pPr algn="l"/>
            <a:r>
              <a:rPr lang="en-US" sz="1600"/>
              <a:t>after fire bombings by British &amp;</a:t>
            </a:r>
          </a:p>
          <a:p>
            <a:pPr algn="l"/>
            <a:r>
              <a:rPr lang="en-US" sz="1600"/>
              <a:t>American air forces – 30,000 deaths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219200"/>
          </a:xfrm>
        </p:spPr>
        <p:txBody>
          <a:bodyPr/>
          <a:lstStyle/>
          <a:p>
            <a:pPr eaLnBrk="1" hangingPunct="1"/>
            <a:r>
              <a:rPr lang="en-US" sz="1600" smtClean="0"/>
              <a:t>(left)</a:t>
            </a:r>
            <a:r>
              <a:rPr lang="en-US" sz="1600" b="1" smtClean="0"/>
              <a:t> Francis Bacon</a:t>
            </a:r>
            <a:r>
              <a:rPr lang="en-US" sz="1600" smtClean="0"/>
              <a:t> (British), panel from </a:t>
            </a:r>
            <a:r>
              <a:rPr lang="en-US" sz="1600" i="1" smtClean="0"/>
              <a:t>Three Studies for a Crucifixion</a:t>
            </a:r>
            <a:r>
              <a:rPr lang="en-US" sz="1600" smtClean="0"/>
              <a:t>, 1947</a:t>
            </a:r>
            <a:br>
              <a:rPr lang="en-US" sz="1600" smtClean="0"/>
            </a:br>
            <a:r>
              <a:rPr lang="en-US" sz="1600" smtClean="0"/>
              <a:t>(right) </a:t>
            </a:r>
            <a:r>
              <a:rPr lang="en-US" sz="1600" b="1" smtClean="0"/>
              <a:t>Alberto Giacometti</a:t>
            </a:r>
            <a:r>
              <a:rPr lang="en-US" sz="1600" smtClean="0"/>
              <a:t> (Swiss), </a:t>
            </a:r>
            <a:r>
              <a:rPr lang="en-US" sz="1600" i="1" smtClean="0"/>
              <a:t>Pointing Man</a:t>
            </a:r>
            <a:r>
              <a:rPr lang="en-US" sz="1600" smtClean="0"/>
              <a:t>, 1947  </a:t>
            </a:r>
            <a:br>
              <a:rPr lang="en-US" sz="1600" smtClean="0"/>
            </a:br>
            <a:r>
              <a:rPr lang="en-US" sz="1600" smtClean="0"/>
              <a:t/>
            </a:r>
            <a:br>
              <a:rPr lang="en-US" sz="1600" smtClean="0"/>
            </a:br>
            <a:r>
              <a:rPr lang="en-US" sz="1600" smtClean="0"/>
              <a:t>Europe after the War: Existentialist Expressionism</a:t>
            </a:r>
            <a:r>
              <a:rPr lang="en-US" sz="1800" smtClean="0"/>
              <a:t> </a:t>
            </a:r>
          </a:p>
        </p:txBody>
      </p:sp>
      <p:pic>
        <p:nvPicPr>
          <p:cNvPr id="20483" name="Picture 3" descr="Bacon_Francis_3StudiesCrucifixion_detail_1944"/>
          <p:cNvPicPr>
            <a:picLocks noChangeAspect="1" noChangeArrowheads="1"/>
          </p:cNvPicPr>
          <p:nvPr/>
        </p:nvPicPr>
        <p:blipFill>
          <a:blip r:embed="rId3" cstate="print"/>
          <a:srcRect/>
          <a:stretch>
            <a:fillRect/>
          </a:stretch>
        </p:blipFill>
        <p:spPr bwMode="auto">
          <a:xfrm>
            <a:off x="609600" y="1524000"/>
            <a:ext cx="3462338" cy="4487271"/>
          </a:xfrm>
          <a:prstGeom prst="rect">
            <a:avLst/>
          </a:prstGeom>
          <a:noFill/>
          <a:ln w="9525">
            <a:solidFill>
              <a:schemeClr val="tx2"/>
            </a:solidFill>
            <a:miter lim="800000"/>
            <a:headEnd/>
            <a:tailEnd/>
          </a:ln>
        </p:spPr>
      </p:pic>
      <p:pic>
        <p:nvPicPr>
          <p:cNvPr id="20484" name="Picture 4" descr="Giacometti_Pointing_Man_as_photographed_c_1948_in_a_Paris_street"/>
          <p:cNvPicPr>
            <a:picLocks noChangeAspect="1" noChangeArrowheads="1"/>
          </p:cNvPicPr>
          <p:nvPr/>
        </p:nvPicPr>
        <p:blipFill>
          <a:blip r:embed="rId4" cstate="print"/>
          <a:srcRect/>
          <a:stretch>
            <a:fillRect/>
          </a:stretch>
        </p:blipFill>
        <p:spPr bwMode="auto">
          <a:xfrm>
            <a:off x="5257800" y="1562100"/>
            <a:ext cx="2984500" cy="447675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228600" y="0"/>
            <a:ext cx="8686800" cy="1676400"/>
          </a:xfrm>
        </p:spPr>
        <p:txBody>
          <a:bodyPr/>
          <a:lstStyle/>
          <a:p>
            <a:pPr algn="l" eaLnBrk="1" hangingPunct="1"/>
            <a:r>
              <a:rPr lang="fr-FR" sz="1600" b="1" smtClean="0">
                <a:latin typeface="Verdana" pitchFamily="34" charset="0"/>
                <a:ea typeface="Verdana" pitchFamily="34" charset="0"/>
                <a:cs typeface="Verdana" pitchFamily="34" charset="0"/>
              </a:rPr>
              <a:t>Germaine Richier </a:t>
            </a:r>
            <a:r>
              <a:rPr lang="fr-FR" sz="1600" smtClean="0">
                <a:latin typeface="Verdana" pitchFamily="34" charset="0"/>
                <a:ea typeface="Verdana" pitchFamily="34" charset="0"/>
                <a:cs typeface="Verdana" pitchFamily="34" charset="0"/>
              </a:rPr>
              <a:t>(French, 1904-1959)</a:t>
            </a:r>
            <a:r>
              <a:rPr lang="fr-FR" sz="1600" i="1" smtClean="0">
                <a:latin typeface="Verdana" pitchFamily="34" charset="0"/>
                <a:ea typeface="Verdana" pitchFamily="34" charset="0"/>
                <a:cs typeface="Verdana" pitchFamily="34" charset="0"/>
              </a:rPr>
              <a:t> Crucified Christ, </a:t>
            </a:r>
            <a:r>
              <a:rPr lang="fr-FR" sz="1600" smtClean="0">
                <a:latin typeface="Verdana" pitchFamily="34" charset="0"/>
                <a:ea typeface="Verdana" pitchFamily="34" charset="0"/>
                <a:cs typeface="Verdana" pitchFamily="34" charset="0"/>
              </a:rPr>
              <a:t>1950, Notre-Dame de Tour Grâce d'Assy, France.    </a:t>
            </a:r>
            <a:r>
              <a:rPr lang="en-US" sz="1600" smtClean="0">
                <a:latin typeface="Verdana" pitchFamily="34" charset="0"/>
                <a:ea typeface="Verdana" pitchFamily="34" charset="0"/>
                <a:cs typeface="Verdana" pitchFamily="34" charset="0"/>
              </a:rPr>
              <a:t>Post-humanist?</a:t>
            </a:r>
            <a:r>
              <a:rPr lang="fr-FR" sz="1600" smtClean="0">
                <a:latin typeface="Verdana" pitchFamily="34" charset="0"/>
                <a:ea typeface="Verdana" pitchFamily="34" charset="0"/>
                <a:cs typeface="Verdana" pitchFamily="34" charset="0"/>
              </a:rPr>
              <a:t> </a:t>
            </a:r>
            <a:br>
              <a:rPr lang="fr-FR" sz="1600" smtClean="0">
                <a:latin typeface="Verdana" pitchFamily="34" charset="0"/>
                <a:ea typeface="Verdana" pitchFamily="34" charset="0"/>
                <a:cs typeface="Verdana" pitchFamily="34" charset="0"/>
              </a:rPr>
            </a:br>
            <a:r>
              <a:rPr lang="fr-FR" sz="1600" smtClean="0">
                <a:latin typeface="Verdana" pitchFamily="34" charset="0"/>
                <a:ea typeface="Verdana" pitchFamily="34" charset="0"/>
                <a:cs typeface="Verdana" pitchFamily="34" charset="0"/>
              </a:rPr>
              <a:t>(below right) Compare Richier’s teacher, </a:t>
            </a:r>
            <a:r>
              <a:rPr lang="en-US" sz="1600" b="1" smtClean="0">
                <a:latin typeface="Verdana" pitchFamily="34" charset="0"/>
                <a:ea typeface="Verdana" pitchFamily="34" charset="0"/>
                <a:cs typeface="Verdana" pitchFamily="34" charset="0"/>
              </a:rPr>
              <a:t>Emile-Antoine Bourdelle</a:t>
            </a:r>
            <a:r>
              <a:rPr lang="en-US" sz="1600" smtClean="0">
                <a:latin typeface="Verdana" pitchFamily="34" charset="0"/>
                <a:ea typeface="Verdana" pitchFamily="34" charset="0"/>
                <a:cs typeface="Verdana" pitchFamily="34" charset="0"/>
              </a:rPr>
              <a:t>, </a:t>
            </a:r>
            <a:r>
              <a:rPr lang="en-US" sz="1600" i="1" smtClean="0">
                <a:latin typeface="Verdana" pitchFamily="34" charset="0"/>
                <a:ea typeface="Verdana" pitchFamily="34" charset="0"/>
                <a:cs typeface="Verdana" pitchFamily="34" charset="0"/>
              </a:rPr>
              <a:t>Hercules</a:t>
            </a:r>
            <a:r>
              <a:rPr lang="en-US" sz="1600" smtClean="0">
                <a:latin typeface="Verdana" pitchFamily="34" charset="0"/>
                <a:ea typeface="Verdana" pitchFamily="34" charset="0"/>
                <a:cs typeface="Verdana" pitchFamily="34" charset="0"/>
              </a:rPr>
              <a:t>, 1909.  What became of the heroic human body in Western art in the hands of the WWII generation?   Why?</a:t>
            </a:r>
          </a:p>
        </p:txBody>
      </p:sp>
      <p:pic>
        <p:nvPicPr>
          <p:cNvPr id="6147" name="Picture 6" descr="richier_germaine_crucifix_1950"/>
          <p:cNvPicPr>
            <a:picLocks noGrp="1" noChangeAspect="1" noChangeArrowheads="1"/>
          </p:cNvPicPr>
          <p:nvPr>
            <p:ph idx="1"/>
          </p:nvPr>
        </p:nvPicPr>
        <p:blipFill>
          <a:blip r:embed="rId2" cstate="print"/>
          <a:srcRect/>
          <a:stretch>
            <a:fillRect/>
          </a:stretch>
        </p:blipFill>
        <p:spPr>
          <a:xfrm>
            <a:off x="685800" y="1676400"/>
            <a:ext cx="3216275" cy="4525963"/>
          </a:xfrm>
          <a:noFill/>
        </p:spPr>
      </p:pic>
      <p:pic>
        <p:nvPicPr>
          <p:cNvPr id="6148" name="Picture 8" descr="assy-p116"/>
          <p:cNvPicPr>
            <a:picLocks noChangeAspect="1" noChangeArrowheads="1"/>
          </p:cNvPicPr>
          <p:nvPr/>
        </p:nvPicPr>
        <p:blipFill>
          <a:blip r:embed="rId3" cstate="print"/>
          <a:srcRect/>
          <a:stretch>
            <a:fillRect/>
          </a:stretch>
        </p:blipFill>
        <p:spPr bwMode="auto">
          <a:xfrm>
            <a:off x="4343400" y="1905000"/>
            <a:ext cx="1704975" cy="2371725"/>
          </a:xfrm>
          <a:prstGeom prst="rect">
            <a:avLst/>
          </a:prstGeom>
          <a:noFill/>
          <a:ln w="9525">
            <a:noFill/>
            <a:miter lim="800000"/>
            <a:headEnd/>
            <a:tailEnd/>
          </a:ln>
        </p:spPr>
      </p:pic>
      <p:pic>
        <p:nvPicPr>
          <p:cNvPr id="6149" name="Picture 9" descr="Bourdelle_Hercules_1906"/>
          <p:cNvPicPr>
            <a:picLocks noChangeAspect="1" noChangeArrowheads="1"/>
          </p:cNvPicPr>
          <p:nvPr/>
        </p:nvPicPr>
        <p:blipFill>
          <a:blip r:embed="rId4" cstate="print"/>
          <a:srcRect/>
          <a:stretch>
            <a:fillRect/>
          </a:stretch>
        </p:blipFill>
        <p:spPr bwMode="auto">
          <a:xfrm>
            <a:off x="6248400" y="3657600"/>
            <a:ext cx="2590800" cy="2590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lb_00-03.jpg"/>
          <p:cNvPicPr>
            <a:picLocks noChangeAspect="1"/>
          </p:cNvPicPr>
          <p:nvPr/>
        </p:nvPicPr>
        <p:blipFill rotWithShape="1">
          <a:blip r:embed="rId3" cstate="print">
            <a:extLst>
              <a:ext uri="{28A0092B-C50C-407E-A947-70E740481C1C}">
                <a14:useLocalDpi xmlns:a14="http://schemas.microsoft.com/office/drawing/2010/main" val="0"/>
              </a:ext>
            </a:extLst>
          </a:blip>
          <a:srcRect l="20833" t="4445" r="20833" b="7778"/>
          <a:stretch/>
        </p:blipFill>
        <p:spPr>
          <a:xfrm>
            <a:off x="3505200" y="381000"/>
            <a:ext cx="5334000" cy="6019800"/>
          </a:xfrm>
          <a:prstGeom prst="rect">
            <a:avLst/>
          </a:prstGeom>
        </p:spPr>
      </p:pic>
      <p:sp>
        <p:nvSpPr>
          <p:cNvPr id="3" name="Rectangle 2"/>
          <p:cNvSpPr/>
          <p:nvPr/>
        </p:nvSpPr>
        <p:spPr>
          <a:xfrm>
            <a:off x="162140" y="1828800"/>
            <a:ext cx="3114460" cy="1323439"/>
          </a:xfrm>
          <a:prstGeom prst="rect">
            <a:avLst/>
          </a:prstGeom>
        </p:spPr>
        <p:txBody>
          <a:bodyPr wrap="square">
            <a:spAutoFit/>
          </a:bodyPr>
          <a:lstStyle/>
          <a:p>
            <a:r>
              <a:rPr lang="en-US" sz="1600" b="1" dirty="0" smtClean="0">
                <a:latin typeface="Verdana" pitchFamily="34" charset="0"/>
                <a:ea typeface="Verdana" pitchFamily="34" charset="0"/>
                <a:cs typeface="Verdana" pitchFamily="34" charset="0"/>
              </a:rPr>
              <a:t>Jean </a:t>
            </a:r>
            <a:r>
              <a:rPr lang="en-US" sz="1600" b="1" dirty="0" err="1" smtClean="0">
                <a:latin typeface="Verdana" pitchFamily="34" charset="0"/>
                <a:ea typeface="Verdana" pitchFamily="34" charset="0"/>
                <a:cs typeface="Verdana" pitchFamily="34" charset="0"/>
              </a:rPr>
              <a:t>Fautrier</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(French, 1898-1964)</a:t>
            </a:r>
            <a:r>
              <a:rPr lang="en-US" sz="1600" dirty="0" smtClean="0">
                <a:latin typeface="Verdana" pitchFamily="34" charset="0"/>
                <a:ea typeface="Verdana" pitchFamily="34" charset="0"/>
                <a:cs typeface="Verdana" pitchFamily="34" charset="0"/>
              </a:rPr>
              <a:t> </a:t>
            </a:r>
            <a:r>
              <a:rPr lang="en-US" sz="1600" i="1" dirty="0">
                <a:latin typeface="Verdana" pitchFamily="34" charset="0"/>
                <a:ea typeface="Verdana" pitchFamily="34" charset="0"/>
                <a:cs typeface="Verdana" pitchFamily="34" charset="0"/>
              </a:rPr>
              <a:t>Head of a Hostage #1</a:t>
            </a:r>
            <a:r>
              <a:rPr lang="en-US" sz="1600" dirty="0">
                <a:latin typeface="Verdana" pitchFamily="34" charset="0"/>
                <a:ea typeface="Verdana" pitchFamily="34" charset="0"/>
                <a:cs typeface="Verdana" pitchFamily="34" charset="0"/>
              </a:rPr>
              <a:t>, 1944. Oil and pigments on paper mounted on canvas, </a:t>
            </a:r>
            <a:r>
              <a:rPr lang="en-US" sz="1600" dirty="0" smtClean="0">
                <a:latin typeface="Verdana" pitchFamily="34" charset="0"/>
                <a:ea typeface="Verdana" pitchFamily="34" charset="0"/>
                <a:cs typeface="Verdana" pitchFamily="34" charset="0"/>
              </a:rPr>
              <a:t>25 x 21"</a:t>
            </a:r>
            <a:endParaRPr lang="en-US" sz="1400" dirty="0"/>
          </a:p>
        </p:txBody>
      </p:sp>
      <p:sp>
        <p:nvSpPr>
          <p:cNvPr id="4" name="Rectangle 3"/>
          <p:cNvSpPr/>
          <p:nvPr/>
        </p:nvSpPr>
        <p:spPr>
          <a:xfrm>
            <a:off x="211494" y="3962400"/>
            <a:ext cx="3048000" cy="1754326"/>
          </a:xfrm>
          <a:prstGeom prst="rect">
            <a:avLst/>
          </a:prstGeom>
        </p:spPr>
        <p:txBody>
          <a:bodyPr wrap="square">
            <a:spAutoFit/>
          </a:bodyPr>
          <a:lstStyle/>
          <a:p>
            <a:r>
              <a:rPr lang="en-US" dirty="0">
                <a:solidFill>
                  <a:schemeClr val="tx2"/>
                </a:solidFill>
              </a:rPr>
              <a:t>“These paintings addressed the </a:t>
            </a:r>
            <a:r>
              <a:rPr lang="en-US" dirty="0" smtClean="0">
                <a:solidFill>
                  <a:schemeClr val="tx2"/>
                </a:solidFill>
              </a:rPr>
              <a:t>most </a:t>
            </a:r>
            <a:r>
              <a:rPr lang="en-US" dirty="0">
                <a:solidFill>
                  <a:schemeClr val="tx2"/>
                </a:solidFill>
              </a:rPr>
              <a:t>important issue of their time, </a:t>
            </a:r>
            <a:r>
              <a:rPr lang="en-US" dirty="0" smtClean="0">
                <a:solidFill>
                  <a:schemeClr val="tx2"/>
                </a:solidFill>
              </a:rPr>
              <a:t>epitomizing </a:t>
            </a:r>
            <a:r>
              <a:rPr lang="en-US" dirty="0">
                <a:solidFill>
                  <a:schemeClr val="tx2"/>
                </a:solidFill>
              </a:rPr>
              <a:t>a 'new human resolve' </a:t>
            </a:r>
          </a:p>
          <a:p>
            <a:r>
              <a:rPr lang="en-US" dirty="0">
                <a:solidFill>
                  <a:schemeClr val="tx2"/>
                </a:solidFill>
              </a:rPr>
              <a:t>against the horrors of war." </a:t>
            </a:r>
          </a:p>
          <a:p>
            <a:r>
              <a:rPr lang="en-US" dirty="0">
                <a:solidFill>
                  <a:schemeClr val="tx2"/>
                </a:solidFill>
              </a:rPr>
              <a:t>	</a:t>
            </a:r>
            <a:r>
              <a:rPr lang="en-US" dirty="0" smtClean="0">
                <a:solidFill>
                  <a:schemeClr val="tx2"/>
                </a:solidFill>
              </a:rPr>
              <a:t>- </a:t>
            </a:r>
            <a:r>
              <a:rPr lang="en-US" dirty="0">
                <a:solidFill>
                  <a:schemeClr val="tx2"/>
                </a:solidFill>
              </a:rPr>
              <a:t>Jean </a:t>
            </a:r>
            <a:r>
              <a:rPr lang="en-US" dirty="0" err="1">
                <a:solidFill>
                  <a:schemeClr val="tx2"/>
                </a:solidFill>
              </a:rPr>
              <a:t>Fautrier</a:t>
            </a:r>
            <a:endParaRPr lang="en-US" dirty="0"/>
          </a:p>
        </p:txBody>
      </p:sp>
    </p:spTree>
    <p:extLst>
      <p:ext uri="{BB962C8B-B14F-4D97-AF65-F5344CB8AC3E}">
        <p14:creationId xmlns:p14="http://schemas.microsoft.com/office/powerpoint/2010/main" val="856813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iroshima_bombing"/>
          <p:cNvPicPr>
            <a:picLocks noChangeAspect="1" noChangeArrowheads="1"/>
          </p:cNvPicPr>
          <p:nvPr/>
        </p:nvPicPr>
        <p:blipFill>
          <a:blip r:embed="rId2" cstate="print"/>
          <a:srcRect/>
          <a:stretch>
            <a:fillRect/>
          </a:stretch>
        </p:blipFill>
        <p:spPr bwMode="auto">
          <a:xfrm>
            <a:off x="3327400" y="228600"/>
            <a:ext cx="5816600" cy="5943600"/>
          </a:xfrm>
          <a:prstGeom prst="rect">
            <a:avLst/>
          </a:prstGeom>
          <a:noFill/>
          <a:ln w="9525">
            <a:noFill/>
            <a:miter lim="800000"/>
            <a:headEnd/>
            <a:tailEnd/>
          </a:ln>
        </p:spPr>
      </p:pic>
      <p:pic>
        <p:nvPicPr>
          <p:cNvPr id="21507" name="Picture 5" descr="Hiroshima_aftermath"/>
          <p:cNvPicPr>
            <a:picLocks noChangeAspect="1" noChangeArrowheads="1"/>
          </p:cNvPicPr>
          <p:nvPr/>
        </p:nvPicPr>
        <p:blipFill>
          <a:blip r:embed="rId3" cstate="print"/>
          <a:srcRect/>
          <a:stretch>
            <a:fillRect/>
          </a:stretch>
        </p:blipFill>
        <p:spPr bwMode="auto">
          <a:xfrm>
            <a:off x="228600" y="3276600"/>
            <a:ext cx="5867400" cy="3200400"/>
          </a:xfrm>
          <a:prstGeom prst="rect">
            <a:avLst/>
          </a:prstGeom>
          <a:noFill/>
          <a:ln w="9525">
            <a:noFill/>
            <a:miter lim="800000"/>
            <a:headEnd/>
            <a:tailEnd/>
          </a:ln>
        </p:spPr>
      </p:pic>
      <p:sp>
        <p:nvSpPr>
          <p:cNvPr id="21508" name="Rectangle 7"/>
          <p:cNvSpPr>
            <a:spLocks noChangeArrowheads="1"/>
          </p:cNvSpPr>
          <p:nvPr/>
        </p:nvSpPr>
        <p:spPr bwMode="auto">
          <a:xfrm>
            <a:off x="3124200" y="228600"/>
            <a:ext cx="3581400" cy="762000"/>
          </a:xfrm>
          <a:prstGeom prst="rect">
            <a:avLst/>
          </a:prstGeom>
          <a:noFill/>
          <a:ln w="9525">
            <a:noFill/>
            <a:miter lim="800000"/>
            <a:headEnd/>
            <a:tailEnd/>
          </a:ln>
        </p:spPr>
        <p:txBody>
          <a:bodyPr anchor="ctr"/>
          <a:lstStyle/>
          <a:p>
            <a:pPr algn="l"/>
            <a:r>
              <a:rPr lang="en-US" sz="1600"/>
              <a:t>American hydrogen bombing of Hiroshima, Japan, August 6, 1945</a:t>
            </a:r>
          </a:p>
        </p:txBody>
      </p:sp>
      <p:sp>
        <p:nvSpPr>
          <p:cNvPr id="21509" name="Text Box 8"/>
          <p:cNvSpPr txBox="1">
            <a:spLocks noChangeArrowheads="1"/>
          </p:cNvSpPr>
          <p:nvPr/>
        </p:nvSpPr>
        <p:spPr bwMode="auto">
          <a:xfrm>
            <a:off x="228600" y="6521450"/>
            <a:ext cx="5394325" cy="336550"/>
          </a:xfrm>
          <a:prstGeom prst="rect">
            <a:avLst/>
          </a:prstGeom>
          <a:noFill/>
          <a:ln w="9525">
            <a:noFill/>
            <a:miter lim="800000"/>
            <a:headEnd/>
            <a:tailEnd/>
          </a:ln>
        </p:spPr>
        <p:txBody>
          <a:bodyPr wrap="none">
            <a:spAutoFit/>
          </a:bodyPr>
          <a:lstStyle/>
          <a:p>
            <a:pPr algn="l"/>
            <a:r>
              <a:rPr lang="en-US" sz="1600"/>
              <a:t>Aftermath of Hiroshima bomb – estimated 170,000 deaths</a:t>
            </a:r>
          </a:p>
        </p:txBody>
      </p:sp>
      <p:sp>
        <p:nvSpPr>
          <p:cNvPr id="21510" name="Rectangle 9"/>
          <p:cNvSpPr>
            <a:spLocks noChangeArrowheads="1"/>
          </p:cNvSpPr>
          <p:nvPr/>
        </p:nvSpPr>
        <p:spPr bwMode="auto">
          <a:xfrm>
            <a:off x="304800" y="1385888"/>
            <a:ext cx="5029200" cy="1344612"/>
          </a:xfrm>
          <a:prstGeom prst="rect">
            <a:avLst/>
          </a:prstGeom>
          <a:noFill/>
          <a:ln w="9525">
            <a:noFill/>
            <a:miter lim="800000"/>
            <a:headEnd/>
            <a:tailEnd/>
          </a:ln>
        </p:spPr>
        <p:txBody>
          <a:bodyPr anchor="ctr">
            <a:spAutoFit/>
          </a:bodyPr>
          <a:lstStyle/>
          <a:p>
            <a:pPr algn="l"/>
            <a:r>
              <a:rPr lang="en-US" sz="1600">
                <a:latin typeface="Verdana" pitchFamily="34" charset="0"/>
              </a:rPr>
              <a:t>The total estimated human loss of life caused by World War II was roughly 72 million people. The civilian toll was around 47 million. The Allies lost about 61 million people, and the Axis lost 11 million.</a:t>
            </a:r>
            <a:r>
              <a:rPr lang="en-US"/>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381000"/>
            <a:ext cx="4114800" cy="2065481"/>
          </a:xfrm>
        </p:spPr>
        <p:txBody>
          <a:bodyPr/>
          <a:lstStyle/>
          <a:p>
            <a:pPr algn="l"/>
            <a:r>
              <a:rPr lang="en-US" sz="1600" b="1" dirty="0" err="1" smtClean="0"/>
              <a:t>Daidō</a:t>
            </a:r>
            <a:r>
              <a:rPr lang="en-US" sz="1600" b="1" dirty="0" smtClean="0"/>
              <a:t> Moriyama</a:t>
            </a:r>
            <a:r>
              <a:rPr lang="en-US" sz="1600" dirty="0"/>
              <a:t> </a:t>
            </a:r>
            <a:r>
              <a:rPr lang="en-US" sz="1600" dirty="0" smtClean="0"/>
              <a:t>(Japanese, b. 1938),</a:t>
            </a:r>
            <a:r>
              <a:rPr lang="en-US" sz="1600" dirty="0"/>
              <a:t> </a:t>
            </a:r>
            <a:r>
              <a:rPr lang="en-US" sz="1600" i="1" dirty="0"/>
              <a:t>Hiratsuka</a:t>
            </a:r>
            <a:r>
              <a:rPr lang="en-US" sz="1600" dirty="0"/>
              <a:t>, 1966; gelatin silver print, 10 9/16 in. x 6 15/16 in. </a:t>
            </a:r>
            <a:r>
              <a:rPr lang="en-US" sz="1600" dirty="0" smtClean="0"/>
              <a:t>Collection SFMOMA. On view at the Crocker in </a:t>
            </a:r>
            <a:r>
              <a:rPr lang="en-US" sz="1600" i="1" dirty="0" smtClean="0"/>
              <a:t>The</a:t>
            </a:r>
            <a:r>
              <a:rPr lang="en-US" sz="1600" dirty="0" smtClean="0"/>
              <a:t> </a:t>
            </a:r>
            <a:r>
              <a:rPr lang="en-US" sz="1600" i="1" dirty="0" smtClean="0"/>
              <a:t>Provoke Era </a:t>
            </a:r>
            <a:r>
              <a:rPr lang="en-US" sz="1600" dirty="0" smtClean="0"/>
              <a:t>exhibition until February 1</a:t>
            </a:r>
            <a:endParaRPr lang="en-US" sz="1600" dirty="0"/>
          </a:p>
        </p:txBody>
      </p:sp>
      <p:pic>
        <p:nvPicPr>
          <p:cNvPr id="1026" name="Picture 2" descr="http://upload.wikimedia.org/wikipedia/commons/6/60/Hiratsuka_after_the_1945_air_ra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176" y="3559462"/>
            <a:ext cx="4333647"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53076" y="5845462"/>
            <a:ext cx="4572000" cy="584775"/>
          </a:xfrm>
          <a:prstGeom prst="rect">
            <a:avLst/>
          </a:prstGeom>
          <a:noFill/>
        </p:spPr>
        <p:txBody>
          <a:bodyPr wrap="square" rtlCol="0">
            <a:spAutoFit/>
          </a:bodyPr>
          <a:lstStyle/>
          <a:p>
            <a:r>
              <a:rPr lang="en-US" sz="1600" dirty="0" smtClean="0"/>
              <a:t>Hiratsuka after the 1945 bombing by US Army Air force, which destroyed half of the city </a:t>
            </a:r>
            <a:endParaRPr lang="en-US" sz="1600" dirty="0"/>
          </a:p>
        </p:txBody>
      </p:sp>
      <p:pic>
        <p:nvPicPr>
          <p:cNvPr id="1028" name="Picture 4" descr="http://www.sfmoma.org/images/artwork/large/99.688_01_b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38100"/>
            <a:ext cx="4362450" cy="6667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721313"/>
      </p:ext>
    </p:extLst>
  </p:cSld>
  <p:clrMapOvr>
    <a:masterClrMapping/>
  </p:clrMapOvr>
</p:sld>
</file>

<file path=ppt/theme/theme1.xml><?xml version="1.0" encoding="utf-8"?>
<a:theme xmlns:a="http://schemas.openxmlformats.org/drawingml/2006/main" name="Elaine's first">
  <a:themeElements>
    <a:clrScheme name="Default Design 13">
      <a:dk1>
        <a:srgbClr val="336699"/>
      </a:dk1>
      <a:lt1>
        <a:srgbClr val="FFFFFF"/>
      </a:lt1>
      <a:dk2>
        <a:srgbClr val="333333"/>
      </a:dk2>
      <a:lt2>
        <a:srgbClr val="E3EBF1"/>
      </a:lt2>
      <a:accent1>
        <a:srgbClr val="003399"/>
      </a:accent1>
      <a:accent2>
        <a:srgbClr val="468A4B"/>
      </a:accent2>
      <a:accent3>
        <a:srgbClr val="ADADAD"/>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333333"/>
        </a:dk2>
        <a:lt2>
          <a:srgbClr val="E3EBF1"/>
        </a:lt2>
        <a:accent1>
          <a:srgbClr val="003399"/>
        </a:accent1>
        <a:accent2>
          <a:srgbClr val="468A4B"/>
        </a:accent2>
        <a:accent3>
          <a:srgbClr val="ADADAD"/>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Elaine's first</Template>
  <TotalTime>171</TotalTime>
  <Words>609</Words>
  <Application>Microsoft Office PowerPoint</Application>
  <PresentationFormat>On-screen Show (4:3)</PresentationFormat>
  <Paragraphs>39</Paragraphs>
  <Slides>20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Verdana</vt:lpstr>
      <vt:lpstr>Elaine's first</vt:lpstr>
      <vt:lpstr>Introduction  From the Modern to the Post-Modern after WW II</vt:lpstr>
      <vt:lpstr>The Nazi (National Socialist) Blitz of London between 7 September 1940 and 21 May 1941 killed 40,000 people. The bombing of civilian populations by both sides was ceaseless throughout the war. </vt:lpstr>
      <vt:lpstr>German Führer Adolph Hitler (1889-1945)  Hitler poses with the Eiffel Tower on June 23, 1940 The Fall of Paris marks “the end” of Modernism</vt:lpstr>
      <vt:lpstr>Soviet bombing of Berlin,  August 11, 1941</vt:lpstr>
      <vt:lpstr>(left) Francis Bacon (British), panel from Three Studies for a Crucifixion, 1947 (right) Alberto Giacometti (Swiss), Pointing Man, 1947    Europe after the War: Existentialist Expressionism </vt:lpstr>
      <vt:lpstr>Germaine Richier (French, 1904-1959) Crucified Christ, 1950, Notre-Dame de Tour Grâce d'Assy, France.    Post-humanist?  (below right) Compare Richier’s teacher, Emile-Antoine Bourdelle, Hercules, 1909.  What became of the heroic human body in Western art in the hands of the WWII generation?   Why?</vt:lpstr>
      <vt:lpstr>PowerPoint Presentation</vt:lpstr>
      <vt:lpstr>PowerPoint Presentation</vt:lpstr>
      <vt:lpstr>Daidō Moriyama (Japanese, b. 1938), Hiratsuka, 1966; gelatin silver print, 10 9/16 in. x 6 15/16 in. Collection SFMOMA. On view at the Crocker in The Provoke Era exhibition until February 1</vt:lpstr>
      <vt:lpstr>Post WW II: New York becomes the capital of the art world (left) Jackson Pollock (1912-1956) painting, 1950  (right) Willem de Kooning (1904–97) painting Woman I, 1951 “Action Painting”</vt:lpstr>
      <vt:lpstr>Willem de Kooning, Woman I, 1950-2 http://www.moma.org/explore/multimedia/audios/278/3106 </vt:lpstr>
      <vt:lpstr>Barnett Newman, Vir Heroicus Sublimus, 1950-51, o/c, c. 8’/ 18’  MoMA</vt:lpstr>
      <vt:lpstr>Installation view of the exhibition, The New American Painting as shown in eight European countries 1958–1959, The Museum of Modern Art, New York</vt:lpstr>
      <vt:lpstr>“It seems to be the law of modernism – thus one that applies to almost all art that remains truly alive in our time – that the conventions not essential to the viability of a medium be discarded as soon as they are recognized.”     Clement Greenberg (American art critic, 1909-94)    “American-Type Painting,” 1955</vt:lpstr>
      <vt:lpstr>Helen Frankenthaler (US, b. 1928), Mountains and Sea,  1952, charcoal and oil on unprimed canvas, 7’2” x 9’9” “Post-Painterly abstraction,”  Greenbergian formalism,  “late “Modernist” painting</vt:lpstr>
      <vt:lpstr>Kenneth Noland (US, 1924-2010) Turnsole, 1961, synthetic polymer paint on unprimed canvas, 7' 10 1/8" x 7' 10 1/8“  </vt:lpstr>
      <vt:lpstr>Jasper Johns (US, b.1930), Flag. 1954–55, encaustic, oil, and collage on fabric mounted on plywood (three panels) 42 1/4 x 60 5/8" MoMA NYC.  Literal, conceptual painting. Parodic gestures of Abstract Expressionism are congealed in wax, thus contradicting and reifying the aesthetic of individualism.   </vt:lpstr>
      <vt:lpstr>PowerPoint Presentation</vt:lpstr>
      <vt:lpstr>Robert Rauschenberg, Bed, 1955. Combine painting: oil and pencil on pillow, quilt, and sheet on wood supports, 6' 3 1/4" x 31 1/2" x 8" Gift of Leo Castelli. Neo-Dada, horizontal production and vertical display, like Pollock</vt:lpstr>
      <vt:lpstr>Andy Warhol, 200 One-Dollar Bills, 1962. Silkscreen ink and pencil on canvas, 80 x 92”</vt:lpstr>
    </vt:vector>
  </TitlesOfParts>
  <Company>Sacramento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Installation view of the exhibition “The New American Painting as shown in eight European countries 1958–1959.” The Museum of Modern Art, New York, May 28 through September 8, 1959. t, New York, May 28 through September 8, 1959.</dc:title>
  <dc:creator>Elaine O'Brien</dc:creator>
  <cp:lastModifiedBy>Elaine O'BRIEN</cp:lastModifiedBy>
  <cp:revision>19</cp:revision>
  <dcterms:created xsi:type="dcterms:W3CDTF">2014-01-30T04:11:48Z</dcterms:created>
  <dcterms:modified xsi:type="dcterms:W3CDTF">2015-01-27T03:31:16Z</dcterms:modified>
</cp:coreProperties>
</file>