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4B9CCA-6B64-41B1-A152-2B16AC4E8B89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BADC3F-5FBA-43B4-9F98-4FD775E6C79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ERP Implementation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Sujoy</a:t>
            </a:r>
            <a:r>
              <a:rPr lang="en-US" dirty="0" smtClean="0"/>
              <a:t> </a:t>
            </a:r>
            <a:r>
              <a:rPr lang="en-US" dirty="0" err="1" smtClean="0"/>
              <a:t>Mukhopadhyay</a:t>
            </a:r>
            <a:endParaRPr lang="en-US" dirty="0" smtClean="0"/>
          </a:p>
          <a:p>
            <a:r>
              <a:rPr lang="en-US" dirty="0" smtClean="0"/>
              <a:t>Paul </a:t>
            </a:r>
            <a:r>
              <a:rPr lang="en-US" dirty="0" err="1" smtClean="0"/>
              <a:t>Xie</a:t>
            </a:r>
            <a:endParaRPr lang="en-US" dirty="0" smtClean="0"/>
          </a:p>
          <a:p>
            <a:r>
              <a:rPr lang="en-US" dirty="0" smtClean="0"/>
              <a:t>Carlos Romero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/>
              <a:t>Implementation Processes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--- Converting the system.</a:t>
            </a:r>
          </a:p>
          <a:p>
            <a:pPr>
              <a:buFontTx/>
              <a:buNone/>
            </a:pPr>
            <a:r>
              <a:rPr lang="en-US" sz="2800"/>
              <a:t>    </a:t>
            </a:r>
            <a:r>
              <a:rPr lang="en-US" sz="1600"/>
              <a:t>-- Planning, convert data from old system, load data in new system, test data in new system, execute off-line trials, and check to verify validity.</a:t>
            </a:r>
            <a:r>
              <a:rPr lang="en-US" sz="2800"/>
              <a:t> </a:t>
            </a:r>
          </a:p>
          <a:p>
            <a:pPr>
              <a:buFontTx/>
              <a:buNone/>
            </a:pPr>
            <a:r>
              <a:rPr lang="en-US" sz="2800"/>
              <a:t>--- Releasing parts of the system.</a:t>
            </a:r>
          </a:p>
          <a:p>
            <a:pPr>
              <a:buFontTx/>
              <a:buNone/>
            </a:pPr>
            <a:r>
              <a:rPr lang="en-US" sz="2800"/>
              <a:t>   </a:t>
            </a:r>
            <a:r>
              <a:rPr lang="en-US" sz="1600"/>
              <a:t>-- Release converted database, release produced application, release infrastructure.</a:t>
            </a:r>
            <a:r>
              <a:rPr lang="en-US" sz="2800"/>
              <a:t> </a:t>
            </a:r>
          </a:p>
          <a:p>
            <a:pPr>
              <a:buFontTx/>
              <a:buNone/>
            </a:pPr>
            <a:r>
              <a:rPr lang="en-US" sz="2800"/>
              <a:t>--- Training the future users.</a:t>
            </a:r>
          </a:p>
          <a:p>
            <a:pPr>
              <a:buFontTx/>
              <a:buNone/>
            </a:pPr>
            <a:r>
              <a:rPr lang="en-US" sz="2800"/>
              <a:t>   </a:t>
            </a:r>
            <a:r>
              <a:rPr lang="en-US" sz="1800"/>
              <a:t>-- Create main buffer of experienced staff, training all users.</a:t>
            </a:r>
            <a:r>
              <a:rPr lang="en-US" sz="2800"/>
              <a:t> </a:t>
            </a:r>
          </a:p>
          <a:p>
            <a:pPr>
              <a:buFontTx/>
              <a:buNone/>
            </a:pPr>
            <a:r>
              <a:rPr lang="en-US" sz="2800"/>
              <a:t>--- Releasing the whole system. </a:t>
            </a:r>
          </a:p>
          <a:p>
            <a:pPr>
              <a:buFontTx/>
              <a:buNone/>
            </a:pPr>
            <a:r>
              <a:rPr lang="en-US" sz="2800"/>
              <a:t>   </a:t>
            </a:r>
            <a:r>
              <a:rPr lang="en-US" sz="1800"/>
              <a:t>-- Turn down the old system and load the new system.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1219200" cy="762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Global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Requirements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Gathering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905000" y="1447800"/>
            <a:ext cx="13716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Global</a:t>
            </a:r>
          </a:p>
          <a:p>
            <a:pPr algn="ctr"/>
            <a:r>
              <a:rPr lang="en-US" sz="1400"/>
              <a:t>Design and </a:t>
            </a:r>
          </a:p>
          <a:p>
            <a:pPr algn="ctr"/>
            <a:r>
              <a:rPr lang="en-US" sz="1400"/>
              <a:t>Base Design</a:t>
            </a:r>
          </a:p>
          <a:p>
            <a:pPr algn="ctr"/>
            <a:r>
              <a:rPr lang="en-US" sz="1400"/>
              <a:t>Template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581400" y="1524000"/>
            <a:ext cx="1447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Base Design </a:t>
            </a:r>
          </a:p>
          <a:p>
            <a:pPr algn="ctr"/>
            <a:r>
              <a:rPr lang="en-US" sz="1400"/>
              <a:t>Configuration </a:t>
            </a:r>
          </a:p>
          <a:p>
            <a:pPr algn="ctr"/>
            <a:r>
              <a:rPr lang="en-US" sz="1400"/>
              <a:t>And Development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33400" y="3048000"/>
            <a:ext cx="990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Region</a:t>
            </a:r>
          </a:p>
          <a:p>
            <a:pPr algn="ctr"/>
            <a:r>
              <a:rPr lang="en-US" sz="1400"/>
              <a:t>Specific </a:t>
            </a:r>
          </a:p>
          <a:p>
            <a:pPr algn="ctr"/>
            <a:r>
              <a:rPr lang="en-US" sz="1400"/>
              <a:t>Delta Design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828800" y="2971800"/>
            <a:ext cx="1447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Region </a:t>
            </a:r>
          </a:p>
          <a:p>
            <a:pPr algn="ctr"/>
            <a:r>
              <a:rPr lang="en-US" sz="1400"/>
              <a:t>Specific</a:t>
            </a:r>
          </a:p>
          <a:p>
            <a:pPr algn="ctr"/>
            <a:r>
              <a:rPr lang="en-US" sz="1400"/>
              <a:t>Configuration </a:t>
            </a:r>
          </a:p>
          <a:p>
            <a:pPr algn="ctr"/>
            <a:r>
              <a:rPr lang="en-US" sz="1400"/>
              <a:t>And Development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533400" y="41910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Region</a:t>
            </a:r>
          </a:p>
          <a:p>
            <a:pPr algn="ctr"/>
            <a:r>
              <a:rPr lang="en-US" sz="1400"/>
              <a:t> Specific</a:t>
            </a:r>
          </a:p>
          <a:p>
            <a:pPr algn="ctr"/>
            <a:r>
              <a:rPr lang="en-US" sz="1400"/>
              <a:t>Delta Design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1828800" y="4114800"/>
            <a:ext cx="1524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Region </a:t>
            </a:r>
          </a:p>
          <a:p>
            <a:pPr algn="ctr"/>
            <a:r>
              <a:rPr lang="en-US" sz="1400"/>
              <a:t>Specific</a:t>
            </a:r>
          </a:p>
          <a:p>
            <a:pPr algn="ctr"/>
            <a:r>
              <a:rPr lang="en-US" sz="1400"/>
              <a:t>Configuration </a:t>
            </a:r>
          </a:p>
          <a:p>
            <a:pPr algn="ctr"/>
            <a:r>
              <a:rPr lang="en-US" sz="1400"/>
              <a:t>And Development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533400" y="5257800"/>
            <a:ext cx="9906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Region</a:t>
            </a:r>
          </a:p>
          <a:p>
            <a:pPr algn="ctr"/>
            <a:r>
              <a:rPr lang="en-US" sz="1400"/>
              <a:t> Specific</a:t>
            </a:r>
          </a:p>
          <a:p>
            <a:pPr algn="ctr"/>
            <a:r>
              <a:rPr lang="en-US" sz="1400"/>
              <a:t>Delta Design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1828800" y="5257800"/>
            <a:ext cx="1524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Region </a:t>
            </a:r>
          </a:p>
          <a:p>
            <a:pPr algn="ctr"/>
            <a:r>
              <a:rPr lang="en-US" sz="1400"/>
              <a:t>Specific</a:t>
            </a:r>
          </a:p>
          <a:p>
            <a:pPr algn="ctr"/>
            <a:r>
              <a:rPr lang="en-US" sz="1400"/>
              <a:t>Configuration </a:t>
            </a:r>
          </a:p>
          <a:p>
            <a:pPr algn="ctr"/>
            <a:r>
              <a:rPr lang="en-US" sz="1400"/>
              <a:t>And Development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733800" y="3962400"/>
            <a:ext cx="9906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Region</a:t>
            </a:r>
          </a:p>
          <a:p>
            <a:pPr algn="ctr"/>
            <a:r>
              <a:rPr lang="en-US" sz="1400"/>
              <a:t> Specific</a:t>
            </a:r>
          </a:p>
          <a:p>
            <a:pPr algn="ctr"/>
            <a:r>
              <a:rPr lang="en-US" sz="1400"/>
              <a:t>Delta Design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800600" y="3962400"/>
            <a:ext cx="14478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Region </a:t>
            </a:r>
          </a:p>
          <a:p>
            <a:pPr algn="ctr"/>
            <a:r>
              <a:rPr lang="en-US" sz="1400"/>
              <a:t>Specific</a:t>
            </a:r>
          </a:p>
          <a:p>
            <a:pPr algn="ctr"/>
            <a:r>
              <a:rPr lang="en-US" sz="1400"/>
              <a:t>Configuration </a:t>
            </a:r>
          </a:p>
          <a:p>
            <a:pPr algn="ctr"/>
            <a:r>
              <a:rPr lang="en-US" sz="1400"/>
              <a:t>And Development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6400800" y="3962400"/>
            <a:ext cx="10668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Testing and</a:t>
            </a:r>
          </a:p>
          <a:p>
            <a:pPr algn="ctr"/>
            <a:r>
              <a:rPr lang="en-US" sz="1400"/>
              <a:t>Deployment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772400" y="3962400"/>
            <a:ext cx="8382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Cut Over</a:t>
            </a:r>
          </a:p>
          <a:p>
            <a:pPr algn="ctr"/>
            <a:r>
              <a:rPr lang="en-US" sz="1400"/>
              <a:t>And</a:t>
            </a:r>
          </a:p>
          <a:p>
            <a:pPr algn="ctr"/>
            <a:r>
              <a:rPr lang="en-US" sz="1400"/>
              <a:t>Go-live</a:t>
            </a: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553200" y="2133600"/>
            <a:ext cx="2209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/>
              <a:t>All Modules </a:t>
            </a:r>
          </a:p>
          <a:p>
            <a:pPr algn="ctr"/>
            <a:r>
              <a:rPr lang="en-US" sz="1600" b="1"/>
              <a:t>Implemented</a:t>
            </a:r>
          </a:p>
          <a:p>
            <a:pPr algn="ctr"/>
            <a:r>
              <a:rPr lang="en-US" sz="1600" b="1"/>
              <a:t>In all countries/regions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228600" y="1295400"/>
            <a:ext cx="5029200" cy="1143000"/>
          </a:xfrm>
          <a:prstGeom prst="rect">
            <a:avLst/>
          </a:prstGeom>
          <a:noFill/>
          <a:ln w="9525" cap="rnd">
            <a:solidFill>
              <a:srgbClr val="008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304800" y="2819400"/>
            <a:ext cx="3200400" cy="3657600"/>
          </a:xfrm>
          <a:prstGeom prst="rect">
            <a:avLst/>
          </a:prstGeom>
          <a:noFill/>
          <a:ln w="9525" cap="rnd">
            <a:solidFill>
              <a:srgbClr val="008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657600" y="3810000"/>
            <a:ext cx="2667000" cy="1524000"/>
          </a:xfrm>
          <a:prstGeom prst="rect">
            <a:avLst/>
          </a:prstGeom>
          <a:noFill/>
          <a:ln w="9525" cap="rnd">
            <a:solidFill>
              <a:srgbClr val="008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V="1">
            <a:off x="8153400" y="3124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7467600" y="449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62484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1600200" y="182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33528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5029200" y="182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5334000" y="182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5562600" y="1828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H="1">
            <a:off x="228600" y="25146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228600" y="2514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381000" y="3352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381000" y="5791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3810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>
            <a:off x="228600" y="4800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>
            <a:off x="34290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Line 43"/>
          <p:cNvSpPr>
            <a:spLocks noChangeShapeType="1"/>
          </p:cNvSpPr>
          <p:nvPr/>
        </p:nvSpPr>
        <p:spPr bwMode="auto">
          <a:xfrm>
            <a:off x="3352800" y="3581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6" name="Line 46"/>
          <p:cNvSpPr>
            <a:spLocks noChangeShapeType="1"/>
          </p:cNvSpPr>
          <p:nvPr/>
        </p:nvSpPr>
        <p:spPr bwMode="auto">
          <a:xfrm flipH="1">
            <a:off x="3352800" y="54864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>
            <a:off x="3429000" y="449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Who should choose the “Big bang”?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-- The Big bang is difficult to manage for very large organizations. </a:t>
            </a:r>
          </a:p>
          <a:p>
            <a:pPr>
              <a:buFontTx/>
              <a:buNone/>
            </a:pPr>
            <a:r>
              <a:rPr lang="en-US"/>
              <a:t>-- It is easier in organizations that are centralized. </a:t>
            </a:r>
          </a:p>
          <a:p>
            <a:pPr>
              <a:buFontTx/>
              <a:buNone/>
            </a:pPr>
            <a:r>
              <a:rPr lang="en-US"/>
              <a:t>-- It is less risky with simple processes. </a:t>
            </a:r>
          </a:p>
          <a:p>
            <a:pPr>
              <a:buFontTx/>
              <a:buNone/>
            </a:pPr>
            <a:r>
              <a:rPr lang="en-US"/>
              <a:t>-- It is easier for small, simple organizations.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Middle-Road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Scope (Medium)</a:t>
            </a:r>
          </a:p>
          <a:p>
            <a:pPr lvl="1"/>
            <a:r>
              <a:rPr lang="en-US" dirty="0" smtClean="0"/>
              <a:t>Less than half of total company sites</a:t>
            </a:r>
          </a:p>
          <a:p>
            <a:pPr lvl="1"/>
            <a:r>
              <a:rPr lang="en-US" dirty="0" smtClean="0"/>
              <a:t>Gauge user acceptance</a:t>
            </a:r>
          </a:p>
          <a:p>
            <a:pPr lvl="1"/>
            <a:r>
              <a:rPr lang="en-US" dirty="0" smtClean="0"/>
              <a:t>Test in “real world” environment</a:t>
            </a:r>
          </a:p>
          <a:p>
            <a:pPr lvl="1"/>
            <a:r>
              <a:rPr lang="en-US" dirty="0" smtClean="0"/>
              <a:t>Reduced risk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Middle-Road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BPR Scope (Medium)</a:t>
            </a:r>
          </a:p>
          <a:p>
            <a:pPr lvl="1"/>
            <a:r>
              <a:rPr lang="en-US" dirty="0" smtClean="0"/>
              <a:t>Few changes to existing business processes</a:t>
            </a:r>
          </a:p>
          <a:p>
            <a:pPr lvl="1"/>
            <a:r>
              <a:rPr lang="en-US" dirty="0" smtClean="0"/>
              <a:t>Less impact to external parties</a:t>
            </a:r>
          </a:p>
          <a:p>
            <a:pPr lvl="1"/>
            <a:r>
              <a:rPr lang="en-US" dirty="0" smtClean="0"/>
              <a:t>Less training</a:t>
            </a:r>
          </a:p>
          <a:p>
            <a:pPr lvl="1"/>
            <a:r>
              <a:rPr lang="en-US" dirty="0" smtClean="0"/>
              <a:t>Shorter timeline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Middle-Road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Scope (Medium)</a:t>
            </a:r>
          </a:p>
          <a:p>
            <a:pPr lvl="1"/>
            <a:r>
              <a:rPr lang="en-US" dirty="0" smtClean="0"/>
              <a:t>Limited customization</a:t>
            </a:r>
          </a:p>
          <a:p>
            <a:pPr lvl="1"/>
            <a:r>
              <a:rPr lang="en-US" dirty="0" smtClean="0"/>
              <a:t>Easier upgrades and support</a:t>
            </a:r>
          </a:p>
          <a:p>
            <a:pPr lvl="1"/>
            <a:r>
              <a:rPr lang="en-US" dirty="0" smtClean="0"/>
              <a:t>Reduced risk of knowledge loss when key employees leave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Middle-Road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Module Implementation (“ala carte”)</a:t>
            </a:r>
          </a:p>
          <a:p>
            <a:pPr lvl="1"/>
            <a:r>
              <a:rPr lang="en-US" dirty="0" smtClean="0"/>
              <a:t>Not all ERP modules are implemented</a:t>
            </a:r>
          </a:p>
          <a:p>
            <a:pPr lvl="1"/>
            <a:r>
              <a:rPr lang="en-US" dirty="0" smtClean="0"/>
              <a:t>Industry specific modules and sub modules can be chosen</a:t>
            </a:r>
          </a:p>
          <a:p>
            <a:pPr lvl="1"/>
            <a:r>
              <a:rPr lang="en-US" dirty="0" smtClean="0"/>
              <a:t>Some legacy systems to remain functional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Middle-Road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Scope (Medium)</a:t>
            </a:r>
          </a:p>
          <a:p>
            <a:pPr lvl="1"/>
            <a:r>
              <a:rPr lang="en-US" dirty="0" smtClean="0"/>
              <a:t>Training and costs are balanced between Comprehensive (Big Bang) and Vanilla approach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Vanilla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Scope (Low)</a:t>
            </a:r>
          </a:p>
          <a:p>
            <a:pPr lvl="1"/>
            <a:r>
              <a:rPr lang="en-US" dirty="0" smtClean="0"/>
              <a:t>Deployment locations are extremely limited</a:t>
            </a:r>
          </a:p>
          <a:p>
            <a:pPr lvl="1"/>
            <a:r>
              <a:rPr lang="en-US" dirty="0" smtClean="0"/>
              <a:t>Typically involves less than 100 users</a:t>
            </a:r>
          </a:p>
          <a:p>
            <a:pPr lvl="1"/>
            <a:r>
              <a:rPr lang="en-US" dirty="0" smtClean="0"/>
              <a:t>May not be able to detect issues related to capacity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Vanilla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BPR Scope (Low)</a:t>
            </a:r>
          </a:p>
          <a:p>
            <a:pPr lvl="1"/>
            <a:r>
              <a:rPr lang="en-US" dirty="0" smtClean="0"/>
              <a:t>Few areas are affected, therefore little change is needed</a:t>
            </a:r>
          </a:p>
          <a:p>
            <a:pPr lvl="1"/>
            <a:r>
              <a:rPr lang="en-US" dirty="0" smtClean="0"/>
              <a:t>Shorter timeline</a:t>
            </a:r>
          </a:p>
          <a:p>
            <a:pPr lvl="1"/>
            <a:r>
              <a:rPr lang="en-US" dirty="0" smtClean="0"/>
              <a:t>Processes may not exactly match ERP model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ERP implementation – installation of a software package that integrates all data and processes into a centralized, unified database.</a:t>
            </a:r>
          </a:p>
          <a:p>
            <a:r>
              <a:rPr lang="en-US" dirty="0" smtClean="0"/>
              <a:t>Cross functional and company wide</a:t>
            </a:r>
          </a:p>
          <a:p>
            <a:r>
              <a:rPr lang="en-US" dirty="0" smtClean="0"/>
              <a:t>Organizations rely on software for cohesiveness</a:t>
            </a:r>
          </a:p>
          <a:p>
            <a:r>
              <a:rPr lang="en-US" dirty="0" smtClean="0"/>
              <a:t>Can lead to cost savings, more efficient processes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Vanilla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Scope (Low)</a:t>
            </a:r>
          </a:p>
          <a:p>
            <a:pPr lvl="1"/>
            <a:r>
              <a:rPr lang="en-US" dirty="0" smtClean="0"/>
              <a:t>No modification or customization to software</a:t>
            </a:r>
          </a:p>
          <a:p>
            <a:pPr lvl="1"/>
            <a:r>
              <a:rPr lang="en-US" dirty="0" smtClean="0"/>
              <a:t>Easy upgrades and support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Vanilla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Module Implementation (Skeletal)</a:t>
            </a:r>
          </a:p>
          <a:p>
            <a:pPr lvl="1"/>
            <a:r>
              <a:rPr lang="en-US" dirty="0" smtClean="0"/>
              <a:t>Only essential modules are chosen</a:t>
            </a:r>
          </a:p>
          <a:p>
            <a:pPr lvl="1"/>
            <a:r>
              <a:rPr lang="en-US" dirty="0" smtClean="0"/>
              <a:t>Industry specific modules are discouraged</a:t>
            </a:r>
          </a:p>
          <a:p>
            <a:pPr lvl="1"/>
            <a:r>
              <a:rPr lang="en-US" dirty="0" smtClean="0"/>
              <a:t>Minimized risk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Vanilla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Scope (Low)</a:t>
            </a:r>
          </a:p>
          <a:p>
            <a:pPr lvl="1"/>
            <a:r>
              <a:rPr lang="en-US" dirty="0" smtClean="0"/>
              <a:t>Less training</a:t>
            </a:r>
          </a:p>
          <a:p>
            <a:pPr lvl="1"/>
            <a:r>
              <a:rPr lang="en-US" dirty="0" smtClean="0"/>
              <a:t>Shorter timelines</a:t>
            </a:r>
          </a:p>
          <a:p>
            <a:pPr lvl="1"/>
            <a:r>
              <a:rPr lang="en-US" dirty="0" smtClean="0"/>
              <a:t>Least cost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ERP Implementation Strategies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7924800" cy="2505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143000"/>
                <a:gridCol w="1143000"/>
                <a:gridCol w="1447800"/>
                <a:gridCol w="1371600"/>
                <a:gridCol w="1371600"/>
              </a:tblGrid>
              <a:tr h="9054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Physical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BPR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Resources</a:t>
                      </a:r>
                      <a:endParaRPr lang="en-US" dirty="0"/>
                    </a:p>
                  </a:txBody>
                  <a:tcPr/>
                </a:tc>
              </a:tr>
              <a:tr h="524580">
                <a:tc>
                  <a:txBody>
                    <a:bodyPr/>
                    <a:lstStyle/>
                    <a:p>
                      <a:r>
                        <a:rPr lang="en-US" dirty="0" smtClean="0"/>
                        <a:t>Big</a:t>
                      </a:r>
                      <a:r>
                        <a:rPr lang="en-US" baseline="0" dirty="0" smtClean="0"/>
                        <a:t> Bang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551180">
                <a:tc>
                  <a:txBody>
                    <a:bodyPr/>
                    <a:lstStyle/>
                    <a:p>
                      <a:r>
                        <a:rPr lang="en-US" dirty="0" smtClean="0"/>
                        <a:t>Middle</a:t>
                      </a:r>
                      <a:r>
                        <a:rPr lang="en-US" baseline="0" dirty="0" smtClean="0"/>
                        <a:t> Road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la Carte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</a:tr>
              <a:tr h="524580">
                <a:tc>
                  <a:txBody>
                    <a:bodyPr/>
                    <a:lstStyle/>
                    <a:p>
                      <a:r>
                        <a:rPr lang="en-US" dirty="0" smtClean="0"/>
                        <a:t>Vanilla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</a:t>
                      </a:r>
                      <a:r>
                        <a:rPr lang="en-US" baseline="0" dirty="0" smtClean="0"/>
                        <a:t> Few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Skeletal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305800" cy="9906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Implementation Methodologies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 several factors</a:t>
            </a:r>
          </a:p>
          <a:p>
            <a:pPr lvl="1"/>
            <a:r>
              <a:rPr lang="en-US" dirty="0" smtClean="0"/>
              <a:t>Size, industry, sales volume</a:t>
            </a:r>
          </a:p>
          <a:p>
            <a:r>
              <a:rPr lang="en-US" dirty="0" smtClean="0"/>
              <a:t>Common basic factors</a:t>
            </a:r>
          </a:p>
          <a:p>
            <a:pPr lvl="1"/>
            <a:r>
              <a:rPr lang="en-US" dirty="0" smtClean="0"/>
              <a:t>Physical Scope, BPR, Resource Allocation</a:t>
            </a:r>
          </a:p>
          <a:p>
            <a:r>
              <a:rPr lang="en-US" dirty="0" smtClean="0"/>
              <a:t>3 Broad implementation strategies</a:t>
            </a:r>
          </a:p>
          <a:p>
            <a:pPr lvl="1"/>
            <a:r>
              <a:rPr lang="en-US" dirty="0" smtClean="0"/>
              <a:t>Big Bang, Middle-road, Vanilla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first define business objectives</a:t>
            </a:r>
          </a:p>
          <a:p>
            <a:pPr lvl="1"/>
            <a:r>
              <a:rPr lang="en-US" dirty="0" smtClean="0"/>
              <a:t>High maintenance costs, Mergers &amp; Acquisitions, Compliance</a:t>
            </a:r>
          </a:p>
          <a:p>
            <a:r>
              <a:rPr lang="en-US" dirty="0" smtClean="0"/>
              <a:t>Vendor selection</a:t>
            </a:r>
          </a:p>
          <a:p>
            <a:pPr lvl="1"/>
            <a:r>
              <a:rPr lang="en-US" dirty="0" smtClean="0"/>
              <a:t>Evaluated on functionality AND ability to achieve business objective</a:t>
            </a:r>
          </a:p>
          <a:p>
            <a:pPr lvl="1"/>
            <a:r>
              <a:rPr lang="en-US" dirty="0" smtClean="0"/>
              <a:t>How involved is the provider with the organization?</a:t>
            </a:r>
          </a:p>
          <a:p>
            <a:pPr lvl="1"/>
            <a:r>
              <a:rPr lang="en-US" dirty="0" smtClean="0"/>
              <a:t>Risk analysis: References, track record</a:t>
            </a:r>
          </a:p>
          <a:p>
            <a:pPr lvl="1"/>
            <a:r>
              <a:rPr lang="en-US" dirty="0" smtClean="0"/>
              <a:t>Written profile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Approach</a:t>
            </a:r>
          </a:p>
          <a:p>
            <a:pPr lvl="1"/>
            <a:r>
              <a:rPr lang="en-US" dirty="0" smtClean="0"/>
              <a:t>Stick to deadlines, deal with issues/problems as they arise</a:t>
            </a:r>
          </a:p>
          <a:p>
            <a:r>
              <a:rPr lang="en-US" dirty="0" smtClean="0"/>
              <a:t>Traditional Approach</a:t>
            </a:r>
          </a:p>
          <a:p>
            <a:pPr lvl="1"/>
            <a:r>
              <a:rPr lang="en-US" dirty="0" smtClean="0"/>
              <a:t>Fix all the “bugs” before rolling out the system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Eliminates possibility of going over budget, missing deadlines</a:t>
            </a:r>
          </a:p>
          <a:p>
            <a:r>
              <a:rPr lang="en-US" dirty="0" smtClean="0"/>
              <a:t>Can create ownership, allows for buy in</a:t>
            </a:r>
          </a:p>
          <a:p>
            <a:r>
              <a:rPr lang="en-US" dirty="0" smtClean="0"/>
              <a:t>Success depends on </a:t>
            </a:r>
            <a:r>
              <a:rPr lang="en-US" dirty="0" err="1" smtClean="0"/>
              <a:t>org.’s</a:t>
            </a:r>
            <a:r>
              <a:rPr lang="en-US" dirty="0" smtClean="0"/>
              <a:t> ability to embrace &amp; adapt to change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 one likes change</a:t>
            </a:r>
          </a:p>
          <a:p>
            <a:r>
              <a:rPr lang="en-US" dirty="0" smtClean="0"/>
              <a:t>Problems in system can discourage employees</a:t>
            </a:r>
          </a:p>
          <a:p>
            <a:r>
              <a:rPr lang="en-US" dirty="0" smtClean="0"/>
              <a:t>Lower morale, productivity, efficiency</a:t>
            </a:r>
          </a:p>
          <a:p>
            <a:r>
              <a:rPr lang="en-US" dirty="0" smtClean="0"/>
              <a:t>Constant change leads to frustration</a:t>
            </a:r>
          </a:p>
          <a:p>
            <a:r>
              <a:rPr lang="en-US" dirty="0" smtClean="0"/>
              <a:t>Flawed system increases business risk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“Big Bang”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dirty="0"/>
              <a:t>--- What is the “Big Bang” approach</a:t>
            </a:r>
            <a:r>
              <a:rPr lang="en-US" dirty="0" smtClean="0"/>
              <a:t>?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sz="2400" dirty="0"/>
              <a:t>-- A straightforward ERP Implementation approach.  </a:t>
            </a:r>
            <a:r>
              <a:rPr lang="en-US" sz="2400" dirty="0">
                <a:solidFill>
                  <a:srgbClr val="000000"/>
                </a:solidFill>
              </a:rPr>
              <a:t>It means all ERP modules, such as financials, manufacturing, and human resources, etc, are implemented in all business units at all geographic locations at the same time.</a:t>
            </a:r>
          </a:p>
          <a:p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-- </a:t>
            </a:r>
            <a:r>
              <a:rPr lang="en-US" sz="2400" dirty="0">
                <a:solidFill>
                  <a:srgbClr val="000000"/>
                </a:solidFill>
              </a:rPr>
              <a:t>It will push the entire organization to use the new system at the same time. </a:t>
            </a:r>
          </a:p>
          <a:p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-- </a:t>
            </a:r>
            <a:r>
              <a:rPr lang="en-US" sz="2400" dirty="0">
                <a:solidFill>
                  <a:srgbClr val="000000"/>
                </a:solidFill>
              </a:rPr>
              <a:t>The old system will be entirely shut down.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Bang Advantages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1)The entire organization reaps the benefits of the deployed system as this enforces process change. 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2) Installing the ERP by Big bang approach may help the company to get quicker return on the investment.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3) Easier integration and reporting. 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4) No temporary interfaces required. 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5) Lower cost of running the systems as legacy systems are retired simultaneously.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6) Faster implementation timeline. </a:t>
            </a:r>
          </a:p>
          <a:p>
            <a:pPr>
              <a:buFontTx/>
              <a:buNone/>
            </a:pPr>
            <a:endParaRPr lang="en-US" sz="2400">
              <a:solidFill>
                <a:srgbClr val="000000"/>
              </a:solidFill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Disadvantages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200">
                <a:solidFill>
                  <a:srgbClr val="000000"/>
                </a:solidFill>
              </a:rPr>
              <a:t>1) High capital and human resource investment.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>
                <a:solidFill>
                  <a:srgbClr val="000000"/>
                </a:solidFill>
              </a:rPr>
              <a:t>2) Any technical performance issue affects the entire user population.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>
                <a:solidFill>
                  <a:srgbClr val="000000"/>
                </a:solidFill>
              </a:rPr>
              <a:t>3) Requires training of the entire user population.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>
                <a:solidFill>
                  <a:srgbClr val="000000"/>
                </a:solidFill>
              </a:rPr>
              <a:t>4) Complex deployment and testing.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>
                <a:solidFill>
                  <a:srgbClr val="000000"/>
                </a:solidFill>
              </a:rPr>
              <a:t>5) The completeness and validity of the converted data is not completely proved, only in the pre-phases, but not in the whole system situation.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>
                <a:solidFill>
                  <a:srgbClr val="000000"/>
                </a:solidFill>
              </a:rPr>
              <a:t>6) This adoption of the new system is vulnerable because of the limited possibilities to maneuver, and there is a lot of pressure because the deadline must be met.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0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636</TotalTime>
  <Words>949</Words>
  <Application>Microsoft Office PowerPoint</Application>
  <PresentationFormat>On-screen Show (4:3)</PresentationFormat>
  <Paragraphs>200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ERP Implementation Strategies</vt:lpstr>
      <vt:lpstr>Introduction</vt:lpstr>
      <vt:lpstr>Different Implementation Methodologies</vt:lpstr>
      <vt:lpstr>Things to Consider</vt:lpstr>
      <vt:lpstr>Alternative Approach</vt:lpstr>
      <vt:lpstr>Alternative Approach</vt:lpstr>
      <vt:lpstr>The “Big Bang”</vt:lpstr>
      <vt:lpstr>The Big Bang Advantages</vt:lpstr>
      <vt:lpstr>Disadvantages</vt:lpstr>
      <vt:lpstr>Implementation Processes</vt:lpstr>
      <vt:lpstr>Slide 11</vt:lpstr>
      <vt:lpstr>Who should choose the “Big bang”?</vt:lpstr>
      <vt:lpstr>Middle-Road Approach</vt:lpstr>
      <vt:lpstr>Middle-Road Approach</vt:lpstr>
      <vt:lpstr>Middle-Road Approach</vt:lpstr>
      <vt:lpstr>Middle-Road Approach</vt:lpstr>
      <vt:lpstr>Middle-Road Approach</vt:lpstr>
      <vt:lpstr>Vanilla Approach</vt:lpstr>
      <vt:lpstr>Vanilla Approach</vt:lpstr>
      <vt:lpstr>Vanilla Approach</vt:lpstr>
      <vt:lpstr>Vanilla Approach</vt:lpstr>
      <vt:lpstr>Vanilla Approach</vt:lpstr>
      <vt:lpstr>ERP Implementation Strategies</vt:lpstr>
      <vt:lpstr>Questions?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Raja</dc:creator>
  <cp:lastModifiedBy>Carlos</cp:lastModifiedBy>
  <cp:revision>21</cp:revision>
  <dcterms:created xsi:type="dcterms:W3CDTF">2009-11-28T23:11:53Z</dcterms:created>
  <dcterms:modified xsi:type="dcterms:W3CDTF">2009-12-02T00:54:22Z</dcterms:modified>
</cp:coreProperties>
</file>