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82" r:id="rId5"/>
    <p:sldId id="401" r:id="rId6"/>
    <p:sldId id="453" r:id="rId7"/>
    <p:sldId id="469" r:id="rId8"/>
    <p:sldId id="448" r:id="rId9"/>
    <p:sldId id="476" r:id="rId10"/>
    <p:sldId id="471" r:id="rId11"/>
    <p:sldId id="485" r:id="rId12"/>
    <p:sldId id="470" r:id="rId13"/>
    <p:sldId id="487" r:id="rId14"/>
    <p:sldId id="486" r:id="rId15"/>
    <p:sldId id="478" r:id="rId16"/>
    <p:sldId id="473" r:id="rId17"/>
    <p:sldId id="483" r:id="rId18"/>
    <p:sldId id="484" r:id="rId1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07C"/>
    <a:srgbClr val="E4E2B7"/>
    <a:srgbClr val="F4C323"/>
    <a:srgbClr val="004432"/>
    <a:srgbClr val="B45135"/>
    <a:srgbClr val="004853"/>
    <a:srgbClr val="0B3D29"/>
    <a:srgbClr val="F5FFAD"/>
    <a:srgbClr val="3F4C9F"/>
    <a:srgbClr val="00C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9035E-E1CF-B625-0377-A898A37C3637}" v="63" dt="2022-05-10T16:23:19.659"/>
    <p1510:client id="{3D23D328-9419-71F2-4B30-1468EECDCD26}" v="73" dt="2022-05-09T17:01:51.205"/>
    <p1510:client id="{8CC9801C-B2A8-BE29-BAA3-8D0D24EF5FCA}" v="522" dt="2022-05-09T16:19:22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0DE8633-9791-4C4E-A38B-5BFAF55AE9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6CFB4BF-D7B4-4628-BD8E-8273CD9A7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52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A01F680-E870-0E4F-AA16-692108BD4E93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B7D47AE-3E29-C34F-BD07-919F582A9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0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135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4849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D47AE-3E29-C34F-BD07-919F582A9C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D47AE-3E29-C34F-BD07-919F582A9C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D47AE-3E29-C34F-BD07-919F582A9C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D47AE-3E29-C34F-BD07-919F582A9C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39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support these areas of focus, we need to hear from you. We’ll be more effective by asking ourselves how we can improve operations, processes, how we work together. </a:t>
            </a:r>
          </a:p>
          <a:p>
            <a:endParaRPr lang="en-US"/>
          </a:p>
          <a:p>
            <a:r>
              <a:rPr lang="en-US"/>
              <a:t>Data driven – query ourselves (IRT staff is our most expensive tool)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D47AE-3E29-C34F-BD07-919F582A9C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5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support these areas of focus, we need to hear from you. We’ll be more effective by asking ourselves how we can improve operations, processes, how we work together. </a:t>
            </a:r>
          </a:p>
          <a:p>
            <a:endParaRPr lang="en-US"/>
          </a:p>
          <a:p>
            <a:r>
              <a:rPr lang="en-US"/>
              <a:t>Data driven – query ourselves (IRT staff is our most expensive tool)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D47AE-3E29-C34F-BD07-919F582A9C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2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dark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0761" y="1811069"/>
            <a:ext cx="4882520" cy="1470025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0761" y="3566844"/>
            <a:ext cx="4882520" cy="36505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323" y="1811069"/>
            <a:ext cx="4882520" cy="14700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48323" y="3566844"/>
            <a:ext cx="4882520" cy="36505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536018"/>
            <a:ext cx="7772400" cy="1362075"/>
          </a:xfrm>
        </p:spPr>
        <p:txBody>
          <a:bodyPr anchor="t"/>
          <a:lstStyle>
            <a:lvl1pPr algn="ctr">
              <a:defRPr sz="40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03583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B6A77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3D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rgbClr val="0B3D29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rgbClr val="0B3D29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rgbClr val="0B3D29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rgbClr val="0B3D29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rgbClr val="0B3D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3D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B3D29"/>
                </a:solidFill>
              </a:defRPr>
            </a:lvl1pPr>
            <a:lvl2pPr>
              <a:defRPr sz="2400">
                <a:solidFill>
                  <a:srgbClr val="0B3D29"/>
                </a:solidFill>
              </a:defRPr>
            </a:lvl2pPr>
            <a:lvl3pPr>
              <a:defRPr sz="2000">
                <a:solidFill>
                  <a:srgbClr val="0B3D29"/>
                </a:solidFill>
              </a:defRPr>
            </a:lvl3pPr>
            <a:lvl4pPr>
              <a:defRPr sz="1800">
                <a:solidFill>
                  <a:srgbClr val="0B3D29"/>
                </a:solidFill>
              </a:defRPr>
            </a:lvl4pPr>
            <a:lvl5pPr>
              <a:defRPr sz="1800">
                <a:solidFill>
                  <a:srgbClr val="0B3D2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B3D29"/>
                </a:solidFill>
              </a:defRPr>
            </a:lvl1pPr>
            <a:lvl2pPr>
              <a:defRPr sz="2400">
                <a:solidFill>
                  <a:srgbClr val="0B3D29"/>
                </a:solidFill>
              </a:defRPr>
            </a:lvl2pPr>
            <a:lvl3pPr>
              <a:defRPr sz="2000">
                <a:solidFill>
                  <a:srgbClr val="0B3D29"/>
                </a:solidFill>
              </a:defRPr>
            </a:lvl3pPr>
            <a:lvl4pPr>
              <a:defRPr sz="1800">
                <a:solidFill>
                  <a:srgbClr val="0B3D29"/>
                </a:solidFill>
              </a:defRPr>
            </a:lvl4pPr>
            <a:lvl5pPr>
              <a:defRPr sz="1800">
                <a:solidFill>
                  <a:srgbClr val="0B3D2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9176" y="666593"/>
            <a:ext cx="4567624" cy="4392488"/>
          </a:xfrm>
        </p:spPr>
        <p:txBody>
          <a:bodyPr/>
          <a:lstStyle>
            <a:lvl1pPr marL="0" indent="0">
              <a:spcBef>
                <a:spcPts val="1776"/>
              </a:spcBef>
              <a:buFontTx/>
              <a:buNone/>
              <a:defRPr sz="2400" b="1">
                <a:solidFill>
                  <a:srgbClr val="0B3D29"/>
                </a:solidFill>
              </a:defRPr>
            </a:lvl1pPr>
            <a:lvl2pPr marL="0" indent="0">
              <a:buFontTx/>
              <a:buNone/>
              <a:defRPr sz="2000">
                <a:solidFill>
                  <a:schemeClr val="accent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B3D2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B3D29"/>
                </a:solidFill>
              </a:defRPr>
            </a:lvl1pPr>
            <a:lvl2pPr>
              <a:defRPr sz="2000">
                <a:solidFill>
                  <a:srgbClr val="0B3D29"/>
                </a:solidFill>
              </a:defRPr>
            </a:lvl2pPr>
            <a:lvl3pPr>
              <a:defRPr sz="1800">
                <a:solidFill>
                  <a:srgbClr val="0B3D29"/>
                </a:solidFill>
              </a:defRPr>
            </a:lvl3pPr>
            <a:lvl4pPr>
              <a:defRPr sz="1600">
                <a:solidFill>
                  <a:srgbClr val="0B3D29"/>
                </a:solidFill>
              </a:defRPr>
            </a:lvl4pPr>
            <a:lvl5pPr>
              <a:defRPr sz="1600">
                <a:solidFill>
                  <a:srgbClr val="0B3D2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B3D2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B3D29"/>
                </a:solidFill>
              </a:defRPr>
            </a:lvl1pPr>
            <a:lvl2pPr>
              <a:defRPr sz="2000">
                <a:solidFill>
                  <a:srgbClr val="0B3D29"/>
                </a:solidFill>
              </a:defRPr>
            </a:lvl2pPr>
            <a:lvl3pPr>
              <a:defRPr sz="1800">
                <a:solidFill>
                  <a:srgbClr val="0B3D29"/>
                </a:solidFill>
              </a:defRPr>
            </a:lvl3pPr>
            <a:lvl4pPr>
              <a:defRPr sz="1600">
                <a:solidFill>
                  <a:srgbClr val="0B3D29"/>
                </a:solidFill>
              </a:defRPr>
            </a:lvl4pPr>
            <a:lvl5pPr>
              <a:defRPr sz="1600">
                <a:solidFill>
                  <a:srgbClr val="0B3D2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3D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light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B3D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B3D2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98413" y="16907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dark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536018"/>
            <a:ext cx="7772400" cy="1362075"/>
          </a:xfrm>
        </p:spPr>
        <p:txBody>
          <a:bodyPr anchor="t"/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03583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B6A77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6A7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 (dark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4754" y="666593"/>
            <a:ext cx="4592046" cy="4392488"/>
          </a:xfrm>
        </p:spPr>
        <p:txBody>
          <a:bodyPr/>
          <a:lstStyle>
            <a:lvl1pPr marL="0" indent="0">
              <a:spcBef>
                <a:spcPts val="1776"/>
              </a:spcBef>
              <a:buFontTx/>
              <a:buNone/>
              <a:defRPr sz="2400" b="1">
                <a:solidFill>
                  <a:srgbClr val="B6A771"/>
                </a:solidFill>
              </a:defRPr>
            </a:lvl1pPr>
            <a:lvl2pPr marL="0" indent="0">
              <a:buFontTx/>
              <a:buNone/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12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8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B6A7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43D19CB-D703-B146-97C7-C3A8F4A42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7995" y="1783334"/>
            <a:ext cx="3188680" cy="8189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Strategic Goals</a:t>
            </a:r>
            <a:br>
              <a:rPr lang="en-US" sz="3400">
                <a:solidFill>
                  <a:schemeClr val="bg1"/>
                </a:solidFill>
              </a:rPr>
            </a:br>
            <a:r>
              <a:rPr lang="en-US" sz="3400">
                <a:solidFill>
                  <a:schemeClr val="accent4"/>
                </a:solidFill>
              </a:rPr>
              <a:t>2022-23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605515-0E69-1A4C-A311-3A2246D1B725}"/>
              </a:ext>
            </a:extLst>
          </p:cNvPr>
          <p:cNvSpPr/>
          <p:nvPr/>
        </p:nvSpPr>
        <p:spPr>
          <a:xfrm>
            <a:off x="4409253" y="3228945"/>
            <a:ext cx="5308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>
                <a:solidFill>
                  <a:schemeClr val="accent6"/>
                </a:solidFill>
              </a:rPr>
              <a:t>Information Resources &amp;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E3848-6ECA-1E4A-93EE-E15B6B24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668" y="1278425"/>
            <a:ext cx="2150575" cy="21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38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A14EF-477F-054A-A92B-75C9592E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9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73EA11-3997-5F49-B78B-DC7B23EEC4AB}"/>
              </a:ext>
            </a:extLst>
          </p:cNvPr>
          <p:cNvSpPr/>
          <p:nvPr/>
        </p:nvSpPr>
        <p:spPr>
          <a:xfrm>
            <a:off x="0" y="5130531"/>
            <a:ext cx="9144000" cy="1727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455677-A626-4F48-B17A-4E43AFC71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160083"/>
              </p:ext>
            </p:extLst>
          </p:nvPr>
        </p:nvGraphicFramePr>
        <p:xfrm>
          <a:off x="709452" y="170313"/>
          <a:ext cx="765945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715">
                  <a:extLst>
                    <a:ext uri="{9D8B030D-6E8A-4147-A177-3AD203B41FA5}">
                      <a16:colId xmlns:a16="http://schemas.microsoft.com/office/drawing/2014/main" val="4100296667"/>
                    </a:ext>
                  </a:extLst>
                </a:gridCol>
                <a:gridCol w="7180739">
                  <a:extLst>
                    <a:ext uri="{9D8B030D-6E8A-4147-A177-3AD203B41FA5}">
                      <a16:colId xmlns:a16="http://schemas.microsoft.com/office/drawing/2014/main" val="3559802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b="1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Unification and Standardization of University IT Practices and Service Management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4225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C6AA271-F704-D54A-97E1-2E0C50E471DA}"/>
              </a:ext>
            </a:extLst>
          </p:cNvPr>
          <p:cNvSpPr/>
          <p:nvPr/>
        </p:nvSpPr>
        <p:spPr>
          <a:xfrm>
            <a:off x="430539" y="219468"/>
            <a:ext cx="557827" cy="5551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3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FAA51FD6-FAF6-7EAA-F5A8-C56EDC769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12653"/>
              </p:ext>
            </p:extLst>
          </p:nvPr>
        </p:nvGraphicFramePr>
        <p:xfrm>
          <a:off x="130458" y="1171885"/>
          <a:ext cx="8817442" cy="5225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269">
                  <a:extLst>
                    <a:ext uri="{9D8B030D-6E8A-4147-A177-3AD203B41FA5}">
                      <a16:colId xmlns:a16="http://schemas.microsoft.com/office/drawing/2014/main" val="1123468374"/>
                    </a:ext>
                  </a:extLst>
                </a:gridCol>
                <a:gridCol w="5207173">
                  <a:extLst>
                    <a:ext uri="{9D8B030D-6E8A-4147-A177-3AD203B41FA5}">
                      <a16:colId xmlns:a16="http://schemas.microsoft.com/office/drawing/2014/main" val="2006445186"/>
                    </a:ext>
                  </a:extLst>
                </a:gridCol>
              </a:tblGrid>
              <a:tr h="381666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Strategies</a:t>
                      </a:r>
                    </a:p>
                  </a:txBody>
                  <a:tcPr marL="94800" marR="94800" marT="47400" marB="47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Achievement Indicators</a:t>
                      </a:r>
                    </a:p>
                  </a:txBody>
                  <a:tcPr marL="94800" marR="94800" marT="47400" marB="4740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06691"/>
                  </a:ext>
                </a:extLst>
              </a:tr>
              <a:tr h="13015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 current information technology service management delivery through implementation of a defined roadmap of common service definitions, process workflows, service level agreements (SLA’s) and platform updates in a continuous improvement cycle.</a:t>
                      </a:r>
                      <a:endParaRPr lang="en-US" sz="125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50" b="0" i="0" u="none" strike="noStrike" kern="1200" noProof="0">
                          <a:effectLst/>
                        </a:rPr>
                        <a:t>IT Service Management implementation roadmap is developed and socialized.</a:t>
                      </a:r>
                    </a:p>
                  </a:txBody>
                  <a:tcPr marL="94800" marR="94800" marT="47400" marB="47400" anchor="ctr"/>
                </a:tc>
                <a:extLst>
                  <a:ext uri="{0D108BD9-81ED-4DB2-BD59-A6C34878D82A}">
                    <a16:rowId xmlns:a16="http://schemas.microsoft.com/office/drawing/2014/main" val="333806688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25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 training and development opportunities to all University IT staff to define a common baseline for IT processes and service delivery value to the University community.</a:t>
                      </a:r>
                      <a:r>
                        <a:rPr lang="en-US" sz="1250">
                          <a:effectLst/>
                          <a:latin typeface="+mn-lt"/>
                        </a:rPr>
                        <a:t> </a:t>
                      </a:r>
                      <a:endParaRPr lang="en-US" sz="125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5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 IT staff have been provided the opportunity to train/are trained on IT service delivery best practices.</a:t>
                      </a:r>
                      <a:endParaRPr lang="en-US" sz="125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extLst>
                  <a:ext uri="{0D108BD9-81ED-4DB2-BD59-A6C34878D82A}">
                    <a16:rowId xmlns:a16="http://schemas.microsoft.com/office/drawing/2014/main" val="41803601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 campus IT services and expectations, develop SLAs.</a:t>
                      </a:r>
                      <a:endParaRPr lang="en-US" sz="125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50" b="0" i="0" u="none" strike="noStrike" noProof="0">
                          <a:solidFill>
                            <a:schemeClr val="dk1"/>
                          </a:solidFill>
                          <a:latin typeface="+mn-lt"/>
                        </a:rPr>
                        <a:t>Formalized and documented IT practices, service definitions, and SLA agreements are in place and in practice with defined measures of success by the University IT community. </a:t>
                      </a:r>
                      <a:endParaRPr lang="en-US" sz="125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extLst>
                  <a:ext uri="{0D108BD9-81ED-4DB2-BD59-A6C34878D82A}">
                    <a16:rowId xmlns:a16="http://schemas.microsoft.com/office/drawing/2014/main" val="259373198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lvl="0"/>
                      <a:r>
                        <a:rPr lang="en-US" sz="125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 roadmap with defined standardized service and IT practices.</a:t>
                      </a:r>
                      <a:endParaRPr lang="en-US" sz="125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tc>
                  <a:txBody>
                    <a:bodyPr/>
                    <a:lstStyle/>
                    <a:p>
                      <a:pPr marL="12700" lvl="0" indent="0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250" b="0" i="0" u="none" strike="noStrike" noProof="0">
                          <a:solidFill>
                            <a:schemeClr val="dk1"/>
                          </a:solidFill>
                          <a:latin typeface="+mn-lt"/>
                        </a:rPr>
                        <a:t>Unified campus standardization of IT incident/problem management, escalation, resolution, root cause analysis practice:</a:t>
                      </a:r>
                      <a:endParaRPr lang="en-US" sz="1250" b="0" i="0" u="none" strike="noStrike" noProof="0">
                        <a:latin typeface="+mn-lt"/>
                      </a:endParaRPr>
                    </a:p>
                    <a:p>
                      <a:pPr marL="171450" lvl="0" indent="-171450">
                        <a:buClr>
                          <a:srgbClr val="0B3D29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chemeClr val="dk1"/>
                          </a:solidFill>
                          <a:latin typeface="+mn-lt"/>
                        </a:rPr>
                        <a:t>Change/configuration management/control.</a:t>
                      </a:r>
                      <a:endParaRPr lang="en-US" sz="1100" b="0" i="0" u="none" strike="noStrike" noProof="0">
                        <a:latin typeface="+mn-lt"/>
                      </a:endParaRPr>
                    </a:p>
                    <a:p>
                      <a:pPr marL="171450" lvl="0" indent="-171450">
                        <a:buClr>
                          <a:srgbClr val="0B3D29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chemeClr val="dk1"/>
                          </a:solidFill>
                          <a:latin typeface="+mn-lt"/>
                        </a:rPr>
                        <a:t>Unified campus service management design and delivery practices. </a:t>
                      </a:r>
                      <a:endParaRPr lang="en-US" sz="1100" b="0" i="0" u="none" strike="noStrike" noProof="0">
                        <a:latin typeface="+mn-lt"/>
                      </a:endParaRPr>
                    </a:p>
                    <a:p>
                      <a:pPr marL="171450" lvl="0" indent="-171450">
                        <a:buClr>
                          <a:srgbClr val="0B3D29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chemeClr val="dk1"/>
                          </a:solidFill>
                          <a:latin typeface="+mn-lt"/>
                        </a:rPr>
                        <a:t>Updated/improved service support delivery content platforms for greater ease of access to services by the University community.</a:t>
                      </a:r>
                      <a:endParaRPr lang="en-US" sz="110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extLst>
                  <a:ext uri="{0D108BD9-81ED-4DB2-BD59-A6C34878D82A}">
                    <a16:rowId xmlns:a16="http://schemas.microsoft.com/office/drawing/2014/main" val="205222648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lvl="0"/>
                      <a:r>
                        <a:rPr lang="en-US" sz="1250">
                          <a:latin typeface="+mn-lt"/>
                        </a:rPr>
                        <a:t>Improve understanding and transparency of IT costs and assets. </a:t>
                      </a:r>
                    </a:p>
                  </a:txBody>
                  <a:tcPr marL="94800" marR="94800" marT="47400" marB="474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 IT Assets, procurement, and costs are tracked and managed with increased transparency to the University community.</a:t>
                      </a:r>
                      <a:endParaRPr lang="en-US" sz="1250">
                        <a:latin typeface="+mn-lt"/>
                      </a:endParaRPr>
                    </a:p>
                  </a:txBody>
                  <a:tcPr marL="94800" marR="94800" marT="47400" marB="47400" anchor="ctr"/>
                </a:tc>
                <a:extLst>
                  <a:ext uri="{0D108BD9-81ED-4DB2-BD59-A6C34878D82A}">
                    <a16:rowId xmlns:a16="http://schemas.microsoft.com/office/drawing/2014/main" val="4114411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065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64BDCD-2D3C-E24A-AF32-AFC8CE17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051C1-CC38-7B4A-9916-40AE0D72E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67BC8-3B38-9A46-8B41-722241AA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C8161A-86C0-0742-8D79-F8BD2E88D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B05F4-DD48-C240-87CE-8E7B55B40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0033F-272E-EA4D-BE6C-50685B312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8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E666AA-838C-1448-A483-3C7EB9D9A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742633"/>
              </p:ext>
            </p:extLst>
          </p:nvPr>
        </p:nvGraphicFramePr>
        <p:xfrm>
          <a:off x="846601" y="497573"/>
          <a:ext cx="793620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011">
                  <a:extLst>
                    <a:ext uri="{9D8B030D-6E8A-4147-A177-3AD203B41FA5}">
                      <a16:colId xmlns:a16="http://schemas.microsoft.com/office/drawing/2014/main" val="4100296667"/>
                    </a:ext>
                  </a:extLst>
                </a:gridCol>
                <a:gridCol w="7440196">
                  <a:extLst>
                    <a:ext uri="{9D8B030D-6E8A-4147-A177-3AD203B41FA5}">
                      <a16:colId xmlns:a16="http://schemas.microsoft.com/office/drawing/2014/main" val="3559802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>
                          <a:solidFill>
                            <a:schemeClr val="tx1"/>
                          </a:solidFill>
                        </a:rPr>
                        <a:t>Expand Internal and Cross-Functional 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</a:rPr>
                      </a:br>
                      <a:r>
                        <a:rPr lang="en-US" sz="2300" b="1">
                          <a:solidFill>
                            <a:schemeClr val="tx1"/>
                          </a:solidFill>
                        </a:rPr>
                        <a:t>Data-Driven Decision Making</a:t>
                      </a:r>
                      <a:endParaRPr lang="en-US" sz="23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4225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14A1AB0-1490-304E-B44B-D6156A034F37}"/>
              </a:ext>
            </a:extLst>
          </p:cNvPr>
          <p:cNvSpPr/>
          <p:nvPr/>
        </p:nvSpPr>
        <p:spPr>
          <a:xfrm>
            <a:off x="567688" y="575314"/>
            <a:ext cx="557827" cy="555119"/>
          </a:xfrm>
          <a:prstGeom prst="rect">
            <a:avLst/>
          </a:prstGeom>
          <a:solidFill>
            <a:srgbClr val="BDB07C"/>
          </a:solidFill>
          <a:ln>
            <a:solidFill>
              <a:srgbClr val="BDB0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4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9EFDADD5-E3F9-41DF-9C5B-8D052986E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224867"/>
              </p:ext>
            </p:extLst>
          </p:nvPr>
        </p:nvGraphicFramePr>
        <p:xfrm>
          <a:off x="361192" y="1604417"/>
          <a:ext cx="8421616" cy="3448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0917">
                  <a:extLst>
                    <a:ext uri="{9D8B030D-6E8A-4147-A177-3AD203B41FA5}">
                      <a16:colId xmlns:a16="http://schemas.microsoft.com/office/drawing/2014/main" val="1123468374"/>
                    </a:ext>
                  </a:extLst>
                </a:gridCol>
                <a:gridCol w="4030699">
                  <a:extLst>
                    <a:ext uri="{9D8B030D-6E8A-4147-A177-3AD203B41FA5}">
                      <a16:colId xmlns:a16="http://schemas.microsoft.com/office/drawing/2014/main" val="2006445186"/>
                    </a:ext>
                  </a:extLst>
                </a:gridCol>
              </a:tblGrid>
              <a:tr h="334797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Strategies</a:t>
                      </a:r>
                    </a:p>
                  </a:txBody>
                  <a:tcPr marL="90654" marR="90654" marT="45327" marB="45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Achievement Indicators</a:t>
                      </a:r>
                    </a:p>
                  </a:txBody>
                  <a:tcPr marL="90654" marR="90654" marT="45327" marB="45327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06691"/>
                  </a:ext>
                </a:extLst>
              </a:tr>
              <a:tr h="1095887">
                <a:tc>
                  <a:txBody>
                    <a:bodyPr/>
                    <a:lstStyle/>
                    <a:p>
                      <a:pPr marL="0" indent="0" fontAlgn="base">
                        <a:buFont typeface="+mj-lt"/>
                        <a:buNone/>
                      </a:pPr>
                      <a:r>
                        <a:rPr lang="en-US" sz="1600"/>
                        <a:t>Develop metrics and dashboards to highlight our contributions and the effectiveness of our tools and resources. </a:t>
                      </a:r>
                    </a:p>
                  </a:txBody>
                  <a:tcPr marL="90654" marR="90654" marT="45327" marB="45327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Identified and published key performance indicators in all IT areas, improved service delivery and return on investment (ROI).</a:t>
                      </a:r>
                    </a:p>
                  </a:txBody>
                  <a:tcPr marL="90654" marR="90654" marT="45327" marB="45327" anchor="ctr"/>
                </a:tc>
                <a:extLst>
                  <a:ext uri="{0D108BD9-81ED-4DB2-BD59-A6C34878D82A}">
                    <a16:rowId xmlns:a16="http://schemas.microsoft.com/office/drawing/2014/main" val="3338066881"/>
                  </a:ext>
                </a:extLst>
              </a:tr>
              <a:tr h="891879">
                <a:tc>
                  <a:txBody>
                    <a:bodyPr/>
                    <a:lstStyle/>
                    <a:p>
                      <a:pPr marL="0" indent="0" fontAlgn="base">
                        <a:buFont typeface="+mj-lt"/>
                        <a:buNone/>
                      </a:pPr>
                      <a:r>
                        <a:rPr lang="en-US" sz="1600"/>
                        <a:t>Measure value and return on investment to improve the high-level decision-making process.</a:t>
                      </a:r>
                    </a:p>
                  </a:txBody>
                  <a:tcPr marL="90654" marR="90654" marT="45327" marB="45327" anchor="ctr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en-US" sz="1600"/>
                        <a:t>Improved information assets that reflect the necessary relevance, validity, and timeliness of data.</a:t>
                      </a:r>
                    </a:p>
                  </a:txBody>
                  <a:tcPr marL="90654" marR="90654" marT="45327" marB="45327" anchor="ctr"/>
                </a:tc>
                <a:extLst>
                  <a:ext uri="{0D108BD9-81ED-4DB2-BD59-A6C34878D82A}">
                    <a16:rowId xmlns:a16="http://schemas.microsoft.com/office/drawing/2014/main" val="418036017"/>
                  </a:ext>
                </a:extLst>
              </a:tr>
              <a:tr h="1095887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600"/>
                        <a:t>Utilize survey and customer feedback to understand our success, gaps, and future needs. </a:t>
                      </a:r>
                    </a:p>
                  </a:txBody>
                  <a:tcPr marL="90654" marR="90654" marT="45327" marB="45327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Improved delivery of tools and services as measured through customer feedback.</a:t>
                      </a:r>
                    </a:p>
                  </a:txBody>
                  <a:tcPr marL="90654" marR="90654" marT="45327" marB="45327" anchor="ctr"/>
                </a:tc>
                <a:extLst>
                  <a:ext uri="{0D108BD9-81ED-4DB2-BD59-A6C34878D82A}">
                    <a16:rowId xmlns:a16="http://schemas.microsoft.com/office/drawing/2014/main" val="2593731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5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64BDCD-2D3C-E24A-AF32-AFC8CE17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051C1-CC38-7B4A-9916-40AE0D72E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67BC8-3B38-9A46-8B41-722241AA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C8161A-86C0-0742-8D79-F8BD2E88D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6201B-DFA6-6B42-BAE0-9ADFB5671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561E75-2158-7444-8B21-0CB1A71E0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68E041-C737-EE4C-A1C0-5B83CB617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8AD3D3-BB08-7949-96BC-4FEF836DD3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2ADDE-CFE1-CA4B-8B7B-FE59E5FB5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0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E18472-B36C-1540-A770-FB47E2BD4F89}"/>
              </a:ext>
            </a:extLst>
          </p:cNvPr>
          <p:cNvSpPr/>
          <p:nvPr/>
        </p:nvSpPr>
        <p:spPr>
          <a:xfrm>
            <a:off x="0" y="5130531"/>
            <a:ext cx="9144000" cy="1727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9B268A-A48A-3E44-B750-54BCEBB13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256810"/>
              </p:ext>
            </p:extLst>
          </p:nvPr>
        </p:nvGraphicFramePr>
        <p:xfrm>
          <a:off x="1033431" y="296269"/>
          <a:ext cx="759373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41">
                  <a:extLst>
                    <a:ext uri="{9D8B030D-6E8A-4147-A177-3AD203B41FA5}">
                      <a16:colId xmlns:a16="http://schemas.microsoft.com/office/drawing/2014/main" val="4100296667"/>
                    </a:ext>
                  </a:extLst>
                </a:gridCol>
                <a:gridCol w="7374691">
                  <a:extLst>
                    <a:ext uri="{9D8B030D-6E8A-4147-A177-3AD203B41FA5}">
                      <a16:colId xmlns:a16="http://schemas.microsoft.com/office/drawing/2014/main" val="3559802365"/>
                    </a:ext>
                  </a:extLst>
                </a:gridCol>
              </a:tblGrid>
              <a:tr h="661436"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b="1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Adopt, operationalize, and advance DEI and anti-racism initiatives as individuals and as stewards serving our University community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4225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73B20C3-C847-E64F-BE1C-1E0379D798DE}"/>
              </a:ext>
            </a:extLst>
          </p:cNvPr>
          <p:cNvSpPr/>
          <p:nvPr/>
        </p:nvSpPr>
        <p:spPr>
          <a:xfrm>
            <a:off x="581620" y="369229"/>
            <a:ext cx="557827" cy="555119"/>
          </a:xfrm>
          <a:prstGeom prst="rect">
            <a:avLst/>
          </a:prstGeom>
          <a:solidFill>
            <a:srgbClr val="004432"/>
          </a:solidFill>
          <a:ln>
            <a:solidFill>
              <a:srgbClr val="0044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5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5530A7E7-ABF4-0CE4-FF35-4953BC839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683786"/>
              </p:ext>
            </p:extLst>
          </p:nvPr>
        </p:nvGraphicFramePr>
        <p:xfrm>
          <a:off x="275005" y="1090087"/>
          <a:ext cx="8593990" cy="5461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831">
                  <a:extLst>
                    <a:ext uri="{9D8B030D-6E8A-4147-A177-3AD203B41FA5}">
                      <a16:colId xmlns:a16="http://schemas.microsoft.com/office/drawing/2014/main" val="1123468374"/>
                    </a:ext>
                  </a:extLst>
                </a:gridCol>
                <a:gridCol w="4948159">
                  <a:extLst>
                    <a:ext uri="{9D8B030D-6E8A-4147-A177-3AD203B41FA5}">
                      <a16:colId xmlns:a16="http://schemas.microsoft.com/office/drawing/2014/main" val="2006445186"/>
                    </a:ext>
                  </a:extLst>
                </a:gridCol>
              </a:tblGrid>
              <a:tr h="31498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Strategies</a:t>
                      </a:r>
                    </a:p>
                  </a:txBody>
                  <a:tcPr marL="78239" marR="78239" marT="39119" marB="391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Achievement Indicators</a:t>
                      </a:r>
                    </a:p>
                  </a:txBody>
                  <a:tcPr marL="78239" marR="78239" marT="39119" marB="39119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06691"/>
                  </a:ext>
                </a:extLst>
              </a:tr>
              <a:tr h="1046243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300"/>
                        <a:t>Build bridges to support awareness, understanding, empathy, and allyship with various diverse social backgrounds, cultures, and lived experiences.</a:t>
                      </a:r>
                    </a:p>
                  </a:txBody>
                  <a:tcPr marL="78239" marR="78239" marT="39119" marB="39119" anchor="ctr"/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ea typeface="+mn-lt"/>
                          <a:cs typeface="+mn-lt"/>
                        </a:rPr>
                        <a:t>Time, space, and resources to explore intersections and support, supported by DEI-related frameworks such as ROLLAP (reach out, listen, learn, act, persist) are created</a:t>
                      </a:r>
                      <a:r>
                        <a:rPr lang="en-US" sz="1300"/>
                        <a:t> through the IT Diversity Council.</a:t>
                      </a:r>
                    </a:p>
                  </a:txBody>
                  <a:tcPr marL="78239" marR="78239" marT="39119" marB="39119" anchor="ctr"/>
                </a:tc>
                <a:extLst>
                  <a:ext uri="{0D108BD9-81ED-4DB2-BD59-A6C34878D82A}">
                    <a16:rowId xmlns:a16="http://schemas.microsoft.com/office/drawing/2014/main" val="3338066881"/>
                  </a:ext>
                </a:extLst>
              </a:tr>
              <a:tr h="998934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300"/>
                        <a:t>Create an environment where all staff feel supported to grow, participate, and develop as leaders.</a:t>
                      </a:r>
                    </a:p>
                  </a:txBody>
                  <a:tcPr marL="78239" marR="78239" marT="39119" marB="39119" anchor="ctr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IRT staff utilize time and support and have participated in division and campus DEI+ efforts (convocations, DEI+ events, hiring committees, committee/working groups, etc.).</a:t>
                      </a:r>
                    </a:p>
                  </a:txBody>
                  <a:tcPr marL="78239" marR="78239" marT="39119" marB="39119" anchor="ctr"/>
                </a:tc>
                <a:extLst>
                  <a:ext uri="{0D108BD9-81ED-4DB2-BD59-A6C34878D82A}">
                    <a16:rowId xmlns:a16="http://schemas.microsoft.com/office/drawing/2014/main" val="418036017"/>
                  </a:ext>
                </a:extLst>
              </a:tr>
              <a:tr h="1021320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300"/>
                        <a:t>Proactively support and promote the Anti-Racism and Inclusive Campus Plan.</a:t>
                      </a:r>
                    </a:p>
                  </a:txBody>
                  <a:tcPr marL="78239" marR="78239" marT="39119" marB="39119" anchor="ctr"/>
                </a:tc>
                <a:tc>
                  <a:txBody>
                    <a:bodyPr/>
                    <a:lstStyle/>
                    <a:p>
                      <a:pPr fontAlgn="base">
                        <a:buFontTx/>
                        <a:buNone/>
                      </a:pPr>
                      <a:r>
                        <a:rPr lang="en-US" sz="1300"/>
                        <a:t>An active IRT DEI, Anti-Racism, and inclusive action plan is created and being implemented.</a:t>
                      </a:r>
                    </a:p>
                  </a:txBody>
                  <a:tcPr marL="78239" marR="78239" marT="39119" marB="39119" anchor="ctr"/>
                </a:tc>
                <a:extLst>
                  <a:ext uri="{0D108BD9-81ED-4DB2-BD59-A6C34878D82A}">
                    <a16:rowId xmlns:a16="http://schemas.microsoft.com/office/drawing/2014/main" val="2593731988"/>
                  </a:ext>
                </a:extLst>
              </a:tr>
              <a:tr h="1021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/>
                        <a:t>Lead efforts to continuously improve tools and services to be more inclusive and accessible through the use of Universal Design for Learning (UDL) principles.</a:t>
                      </a:r>
                    </a:p>
                  </a:txBody>
                  <a:tcPr marL="78239" marR="78239" marT="39119" marB="39119" anchor="ctr"/>
                </a:tc>
                <a:tc>
                  <a:txBody>
                    <a:bodyPr/>
                    <a:lstStyle/>
                    <a:p>
                      <a:pPr fontAlgn="base">
                        <a:buFontTx/>
                        <a:buNone/>
                      </a:pPr>
                      <a:r>
                        <a:rPr lang="en-US" sz="1300"/>
                        <a:t>Improved integration of accessibility and inclusive practices within University tools and services through alternative forms of representation, action and expression, and engagement.</a:t>
                      </a:r>
                    </a:p>
                  </a:txBody>
                  <a:tcPr marL="78239" marR="78239" marT="39119" marB="39119" anchor="ctr"/>
                </a:tc>
                <a:extLst>
                  <a:ext uri="{0D108BD9-81ED-4DB2-BD59-A6C34878D82A}">
                    <a16:rowId xmlns:a16="http://schemas.microsoft.com/office/drawing/2014/main" val="2132269015"/>
                  </a:ext>
                </a:extLst>
              </a:tr>
              <a:tr h="1021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/>
                        <a:t>Create and foster a culture that supports equitable and inclusive practices related to recruitment, retention, and promotion.</a:t>
                      </a:r>
                    </a:p>
                  </a:txBody>
                  <a:tcPr marL="78239" marR="78239" marT="39119" marB="39119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/>
                        <a:t>Regular IRT division communication re: hiring, promotion, leadership, and advancement opportunities, as well as transparency on decision-making criteria and processes.</a:t>
                      </a:r>
                    </a:p>
                  </a:txBody>
                  <a:tcPr marL="78239" marR="78239" marT="39119" marB="39119" anchor="ctr"/>
                </a:tc>
                <a:extLst>
                  <a:ext uri="{0D108BD9-81ED-4DB2-BD59-A6C34878D82A}">
                    <a16:rowId xmlns:a16="http://schemas.microsoft.com/office/drawing/2014/main" val="2747316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45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8B6A-7922-4D35-9139-513080CE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286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8453"/>
                </a:solidFill>
                <a:latin typeface="+mn-lt"/>
              </a:rPr>
              <a:t>IRT Vision Statement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9F66D0-3302-D24E-8911-9B50F419EF6A}"/>
              </a:ext>
            </a:extLst>
          </p:cNvPr>
          <p:cNvCxnSpPr>
            <a:cxnSpLocks/>
          </p:cNvCxnSpPr>
          <p:nvPr/>
        </p:nvCxnSpPr>
        <p:spPr>
          <a:xfrm>
            <a:off x="2605254" y="1401674"/>
            <a:ext cx="0" cy="42611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2F5AB4C-A28F-C14D-8DBF-FAD88B3F3B76}"/>
              </a:ext>
            </a:extLst>
          </p:cNvPr>
          <p:cNvSpPr/>
          <p:nvPr/>
        </p:nvSpPr>
        <p:spPr>
          <a:xfrm>
            <a:off x="437172" y="1970120"/>
            <a:ext cx="2026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E1C57A"/>
              </a:buClr>
            </a:pPr>
            <a:r>
              <a:rPr lang="en-US" sz="1600" i="1"/>
              <a:t>We are the trusted source for enterprise technology leadership at Sacramento State.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B6440-2A70-684B-9EE9-29C0E88F2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9" t="30413" r="54167" b="34072"/>
          <a:stretch/>
        </p:blipFill>
        <p:spPr>
          <a:xfrm flipH="1">
            <a:off x="713628" y="3135799"/>
            <a:ext cx="1452064" cy="189012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ACC1F4-0652-5748-A66B-C9ACF752F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116537"/>
              </p:ext>
            </p:extLst>
          </p:nvPr>
        </p:nvGraphicFramePr>
        <p:xfrm>
          <a:off x="2903292" y="1495866"/>
          <a:ext cx="5756863" cy="3866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6835">
                  <a:extLst>
                    <a:ext uri="{9D8B030D-6E8A-4147-A177-3AD203B41FA5}">
                      <a16:colId xmlns:a16="http://schemas.microsoft.com/office/drawing/2014/main" val="902211631"/>
                    </a:ext>
                  </a:extLst>
                </a:gridCol>
                <a:gridCol w="3560028">
                  <a:extLst>
                    <a:ext uri="{9D8B030D-6E8A-4147-A177-3AD203B41FA5}">
                      <a16:colId xmlns:a16="http://schemas.microsoft.com/office/drawing/2014/main" val="4028652413"/>
                    </a:ext>
                  </a:extLst>
                </a:gridCol>
              </a:tblGrid>
              <a:tr h="648676"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Strategic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5811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ysClr val="windowText" lastClr="000000"/>
                          </a:solidFill>
                          <a:effectLst/>
                        </a:rPr>
                        <a:t>Resources intentionally allocated and aligned with mission and strategic campus goals.</a:t>
                      </a:r>
                      <a:endParaRPr lang="en-US" sz="16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78142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Trusted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5811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Communicate, consult, and be transparent; focus on relationships and the end user experience.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76229"/>
                  </a:ext>
                </a:extLst>
              </a:tr>
              <a:tr h="648676"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Partner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C323"/>
                    </a:solidFill>
                  </a:tcPr>
                </a:tc>
                <a:tc>
                  <a:txBody>
                    <a:bodyPr/>
                    <a:lstStyle/>
                    <a:p>
                      <a:pPr marL="15811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Position IRT as a collaborative peer and consistently deliver value.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29557"/>
                  </a:ext>
                </a:extLst>
              </a:tr>
              <a:tr h="648676"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Enterprise Technology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B07C"/>
                    </a:solidFill>
                  </a:tcPr>
                </a:tc>
                <a:tc>
                  <a:txBody>
                    <a:bodyPr/>
                    <a:lstStyle/>
                    <a:p>
                      <a:pPr marL="15811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Reliable, managed, governed solutions for campus.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4382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Leadership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5135"/>
                    </a:solidFill>
                  </a:tcPr>
                </a:tc>
                <a:tc>
                  <a:txBody>
                    <a:bodyPr/>
                    <a:lstStyle/>
                    <a:p>
                      <a:pPr marL="15811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Think and act beyond the request; use our expertise to influence and guide the design and delivery of the best decisions, outcomes, and experiences.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05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31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7FA9D5-2914-42B3-B5CF-68C858F243CB}"/>
              </a:ext>
            </a:extLst>
          </p:cNvPr>
          <p:cNvSpPr txBox="1"/>
          <p:nvPr/>
        </p:nvSpPr>
        <p:spPr>
          <a:xfrm>
            <a:off x="2531102" y="1501274"/>
            <a:ext cx="6087533" cy="37538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/>
              <a:t>Information Resources &amp; Technology (IRT) </a:t>
            </a:r>
            <a:br>
              <a:rPr lang="en-US" sz="2300"/>
            </a:br>
            <a:r>
              <a:rPr lang="en-US" sz="2300" b="1" i="1">
                <a:solidFill>
                  <a:schemeClr val="accent4"/>
                </a:solidFill>
              </a:rPr>
              <a:t>partners with Faculty, Staff, and Students</a:t>
            </a:r>
            <a:r>
              <a:rPr lang="en-US" sz="2300" i="1">
                <a:solidFill>
                  <a:schemeClr val="accent4"/>
                </a:solidFill>
              </a:rPr>
              <a:t> </a:t>
            </a:r>
            <a:r>
              <a:rPr lang="en-US" sz="2300"/>
              <a:t>to</a:t>
            </a:r>
            <a:r>
              <a:rPr lang="en-US" sz="2300" i="1"/>
              <a:t> </a:t>
            </a:r>
            <a:r>
              <a:rPr lang="en-US" sz="2300"/>
              <a:t>provide </a:t>
            </a:r>
            <a:r>
              <a:rPr lang="en-US" sz="2300" b="1" i="1">
                <a:solidFill>
                  <a:schemeClr val="accent3"/>
                </a:solidFill>
              </a:rPr>
              <a:t>essential information technology services</a:t>
            </a:r>
            <a:r>
              <a:rPr lang="en-US" sz="2300" i="1">
                <a:solidFill>
                  <a:schemeClr val="accent3"/>
                </a:solidFill>
              </a:rPr>
              <a:t> </a:t>
            </a:r>
            <a:r>
              <a:rPr lang="en-US" sz="2300"/>
              <a:t>that</a:t>
            </a:r>
            <a:r>
              <a:rPr lang="en-US" sz="2300">
                <a:solidFill>
                  <a:schemeClr val="accent3"/>
                </a:solidFill>
              </a:rPr>
              <a:t> </a:t>
            </a:r>
            <a:r>
              <a:rPr lang="en-US" sz="2300" b="1" i="1">
                <a:solidFill>
                  <a:schemeClr val="accent3"/>
                </a:solidFill>
              </a:rPr>
              <a:t>support mission critical activities</a:t>
            </a:r>
            <a:r>
              <a:rPr lang="en-US" sz="2300" i="1">
                <a:solidFill>
                  <a:schemeClr val="accent3"/>
                </a:solidFill>
              </a:rPr>
              <a:t> </a:t>
            </a:r>
            <a:r>
              <a:rPr lang="en-US" sz="2300"/>
              <a:t>and </a:t>
            </a:r>
            <a:r>
              <a:rPr lang="en-US" sz="2300" b="1" i="1">
                <a:solidFill>
                  <a:srgbClr val="F4C323"/>
                </a:solidFill>
              </a:rPr>
              <a:t>innovative technology solutions </a:t>
            </a:r>
            <a:r>
              <a:rPr lang="en-US" sz="2300"/>
              <a:t>that facilitate the </a:t>
            </a:r>
            <a:r>
              <a:rPr lang="en-US" sz="2300" b="1" i="1">
                <a:solidFill>
                  <a:srgbClr val="B45135"/>
                </a:solidFill>
              </a:rPr>
              <a:t>accomplishment of strategic campus goals </a:t>
            </a:r>
            <a:r>
              <a:rPr lang="en-US" sz="2300"/>
              <a:t>at Sacramento State.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0C495C-AB6E-ED4A-A3CD-59A2BD025922}"/>
              </a:ext>
            </a:extLst>
          </p:cNvPr>
          <p:cNvSpPr/>
          <p:nvPr/>
        </p:nvSpPr>
        <p:spPr>
          <a:xfrm>
            <a:off x="799644" y="287862"/>
            <a:ext cx="7818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84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IRT Mission Statement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FB2B0-234F-0746-B8AE-44CA8BB12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0" r="24005"/>
          <a:stretch/>
        </p:blipFill>
        <p:spPr>
          <a:xfrm flipH="1">
            <a:off x="0" y="1021477"/>
            <a:ext cx="2299696" cy="46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0C495C-AB6E-ED4A-A3CD-59A2BD025922}"/>
              </a:ext>
            </a:extLst>
          </p:cNvPr>
          <p:cNvSpPr/>
          <p:nvPr/>
        </p:nvSpPr>
        <p:spPr>
          <a:xfrm>
            <a:off x="799644" y="262462"/>
            <a:ext cx="7818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84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IRT Culture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1AEE86-351A-AB40-AC3D-363986CD5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131651"/>
              </p:ext>
            </p:extLst>
          </p:nvPr>
        </p:nvGraphicFramePr>
        <p:xfrm>
          <a:off x="2793567" y="1412944"/>
          <a:ext cx="5825068" cy="4046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5068">
                  <a:extLst>
                    <a:ext uri="{9D8B030D-6E8A-4147-A177-3AD203B41FA5}">
                      <a16:colId xmlns:a16="http://schemas.microsoft.com/office/drawing/2014/main" val="860933219"/>
                    </a:ext>
                  </a:extLst>
                </a:gridCol>
              </a:tblGrid>
              <a:tr h="58218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/>
                        <a:t>Our Guiding Principles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12493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Value Our Customers and Community</a:t>
                      </a:r>
                      <a:br>
                        <a:rPr lang="en-US"/>
                      </a:br>
                      <a:r>
                        <a:rPr lang="en-US" sz="1400" i="1"/>
                        <a:t>Customer focused, IRT acts in the best interests of our students, faculty, staff and the community. </a:t>
                      </a:r>
                      <a:endParaRPr lang="en-US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5279"/>
                  </a:ext>
                </a:extLst>
              </a:tr>
              <a:tr h="8080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Respect and Trust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/>
                        <a:t>Dependable, reliable and equal partner, not always the provider, focused on collaboration and communication. </a:t>
                      </a:r>
                      <a:endParaRPr lang="en-US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804970"/>
                  </a:ext>
                </a:extLst>
              </a:tr>
              <a:tr h="1025655">
                <a:tc>
                  <a:txBody>
                    <a:bodyPr/>
                    <a:lstStyle/>
                    <a:p>
                      <a:pPr fontAlgn="base"/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Empower Our Employees</a:t>
                      </a:r>
                      <a:br>
                        <a:rPr lang="en-US" b="1"/>
                      </a:br>
                      <a:r>
                        <a:rPr lang="en-US" sz="1400" i="1"/>
                        <a:t>Every employee is valued and we create an inclusive environment where employees thrive, grow, and innovate. Entrust employees with appropriate decision-making authority. </a:t>
                      </a:r>
                      <a:endParaRPr lang="en-US" b="1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954838"/>
                  </a:ext>
                </a:extLst>
              </a:tr>
              <a:tr h="8080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Operational Excellence</a:t>
                      </a:r>
                      <a:br>
                        <a:rPr lang="en-US" b="1"/>
                      </a:br>
                      <a:r>
                        <a:rPr lang="en-US" sz="1400" i="1"/>
                        <a:t>IRT innovates to improve its quality of service and provide highly reliable systems, promoting industry standards. </a:t>
                      </a:r>
                      <a:endParaRPr lang="en-US" b="1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37958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FFBE1E3-FFBF-E748-ACDE-ED7980E7C6FD}"/>
              </a:ext>
            </a:extLst>
          </p:cNvPr>
          <p:cNvGrpSpPr/>
          <p:nvPr/>
        </p:nvGrpSpPr>
        <p:grpSpPr>
          <a:xfrm>
            <a:off x="142601" y="1600199"/>
            <a:ext cx="2650966" cy="3842356"/>
            <a:chOff x="6404239" y="1701799"/>
            <a:chExt cx="2650966" cy="38423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7FA9D5-2914-42B3-B5CF-68C858F243CB}"/>
                </a:ext>
              </a:extLst>
            </p:cNvPr>
            <p:cNvSpPr txBox="1"/>
            <p:nvPr/>
          </p:nvSpPr>
          <p:spPr>
            <a:xfrm>
              <a:off x="6752271" y="2866499"/>
              <a:ext cx="2302934" cy="26776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/>
              <a:r>
                <a:rPr lang="en-US" sz="1400" i="1"/>
                <a:t>A culture of collaboration </a:t>
              </a:r>
              <a:br>
                <a:rPr lang="en-US" sz="1400" i="1"/>
              </a:br>
              <a:r>
                <a:rPr lang="en-US" sz="1400" i="1"/>
                <a:t>and belonging, employees </a:t>
              </a:r>
              <a:br>
                <a:rPr lang="en-US" sz="1400" i="1"/>
              </a:br>
              <a:r>
                <a:rPr lang="en-US" sz="1400" i="1"/>
                <a:t>are encouraged to coach </a:t>
              </a:r>
              <a:br>
                <a:rPr lang="en-US" sz="1400" i="1"/>
              </a:br>
              <a:r>
                <a:rPr lang="en-US" sz="1400" i="1"/>
                <a:t>and trust each other.  </a:t>
              </a:r>
              <a:br>
                <a:rPr lang="en-US" sz="1400" i="1"/>
              </a:br>
              <a:br>
                <a:rPr lang="en-US" sz="1400" i="1"/>
              </a:br>
              <a:r>
                <a:rPr lang="en-US" sz="1400" i="1"/>
                <a:t>We focus on building </a:t>
              </a:r>
              <a:br>
                <a:rPr lang="en-US" sz="1400" i="1"/>
              </a:br>
              <a:r>
                <a:rPr lang="en-US" sz="1400" i="1"/>
                <a:t>processes and nurturing effective relationships, </a:t>
              </a:r>
            </a:p>
            <a:p>
              <a:pPr fontAlgn="base"/>
              <a:r>
                <a:rPr lang="en-US" sz="1400" i="1"/>
                <a:t>and breaking down silos </a:t>
              </a:r>
              <a:br>
                <a:rPr lang="en-US" sz="1400" i="1"/>
              </a:br>
              <a:r>
                <a:rPr lang="en-US" sz="1400" i="1"/>
                <a:t>within IRT and across </a:t>
              </a:r>
              <a:br>
                <a:rPr lang="en-US" sz="1400" i="1"/>
              </a:br>
              <a:r>
                <a:rPr lang="en-US" sz="1400" i="1"/>
                <a:t>the University. </a:t>
              </a:r>
            </a:p>
            <a:p>
              <a:pPr fontAlgn="base"/>
              <a:r>
                <a:rPr lang="en-US" sz="1400"/>
                <a:t> 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34EA96-B89F-3844-B4C8-C17666CC2360}"/>
                </a:ext>
              </a:extLst>
            </p:cNvPr>
            <p:cNvGrpSpPr/>
            <p:nvPr/>
          </p:nvGrpSpPr>
          <p:grpSpPr>
            <a:xfrm>
              <a:off x="6404239" y="1701799"/>
              <a:ext cx="2223296" cy="1287180"/>
              <a:chOff x="6341533" y="1517552"/>
              <a:chExt cx="2658533" cy="153916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EF26A60-62B6-5748-B326-8901BCB908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054" t="23214" r="20578" b="40837"/>
              <a:stretch/>
            </p:blipFill>
            <p:spPr>
              <a:xfrm>
                <a:off x="7269088" y="1645410"/>
                <a:ext cx="1730978" cy="1066119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588B41F-EACE-B54E-86CB-5E49C3A00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1533" y="1517552"/>
                <a:ext cx="1539161" cy="15391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806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9CE8-50DD-4427-A856-F6616743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83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Calibri"/>
              </a:rPr>
              <a:t>IRT Strategic Goals 2022-2023</a:t>
            </a:r>
            <a:endParaRPr lang="en-US" sz="3600" b="1">
              <a:solidFill>
                <a:schemeClr val="accent4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18B621-0F81-7740-A144-33D764C9C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00673"/>
              </p:ext>
            </p:extLst>
          </p:nvPr>
        </p:nvGraphicFramePr>
        <p:xfrm>
          <a:off x="637876" y="1094613"/>
          <a:ext cx="7868247" cy="3997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526">
                  <a:extLst>
                    <a:ext uri="{9D8B030D-6E8A-4147-A177-3AD203B41FA5}">
                      <a16:colId xmlns:a16="http://schemas.microsoft.com/office/drawing/2014/main" val="377703256"/>
                    </a:ext>
                  </a:extLst>
                </a:gridCol>
                <a:gridCol w="6754721">
                  <a:extLst>
                    <a:ext uri="{9D8B030D-6E8A-4147-A177-3AD203B41FA5}">
                      <a16:colId xmlns:a16="http://schemas.microsoft.com/office/drawing/2014/main" val="175758476"/>
                    </a:ext>
                  </a:extLst>
                </a:gridCol>
              </a:tblGrid>
              <a:tr h="616322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>
                          <a:solidFill>
                            <a:schemeClr val="bg1"/>
                          </a:solidFill>
                        </a:rPr>
                        <a:t>Division Strategic Goals</a:t>
                      </a:r>
                    </a:p>
                  </a:txBody>
                  <a:tcPr marL="88368" marR="88368" marT="44184" marB="44184" anchor="ctr">
                    <a:solidFill>
                      <a:srgbClr val="0044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338829"/>
                  </a:ext>
                </a:extLst>
              </a:tr>
              <a:tr h="618135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88368" marR="88368" marT="44184" marB="4418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2"/>
                          </a:solidFill>
                        </a:rPr>
                        <a:t>Support and Innovate within Campus Imperatives </a:t>
                      </a:r>
                    </a:p>
                  </a:txBody>
                  <a:tcPr marL="88368" marR="88368" marT="44184" marB="4418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25590"/>
                  </a:ext>
                </a:extLst>
              </a:tr>
              <a:tr h="690859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</a:rPr>
                        <a:t>2 </a:t>
                      </a:r>
                    </a:p>
                  </a:txBody>
                  <a:tcPr marL="88368" marR="88368" marT="44184" marB="44184" anchor="ctr">
                    <a:solidFill>
                      <a:srgbClr val="F4C3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Mature Digital Transformation Strategies to Improve Student Success/Experience</a:t>
                      </a:r>
                      <a:endParaRPr lang="en-US" sz="1800" b="0">
                        <a:solidFill>
                          <a:schemeClr val="tx2"/>
                        </a:solidFill>
                      </a:endParaRPr>
                    </a:p>
                  </a:txBody>
                  <a:tcPr marL="88368" marR="88368" marT="44184" marB="4418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984010"/>
                  </a:ext>
                </a:extLst>
              </a:tr>
              <a:tr h="690859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88368" marR="88368" marT="44184" marB="44184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b="0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Unification and Standardization of University IT Practices and Service Management </a:t>
                      </a:r>
                    </a:p>
                  </a:txBody>
                  <a:tcPr marL="88368" marR="88368" marT="44184" marB="4418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82867"/>
                  </a:ext>
                </a:extLst>
              </a:tr>
              <a:tr h="690859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88368" marR="88368" marT="44184" marB="44184" anchor="ctr">
                    <a:solidFill>
                      <a:srgbClr val="BDB0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2"/>
                          </a:solidFill>
                        </a:rPr>
                        <a:t>Expand Internal and Cross-Functional Data-Driven Decision Making </a:t>
                      </a:r>
                    </a:p>
                  </a:txBody>
                  <a:tcPr marL="88368" marR="88368" marT="44184" marB="4418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300420"/>
                  </a:ext>
                </a:extLst>
              </a:tr>
              <a:tr h="690859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88368" marR="88368" marT="44184" marB="44184" anchor="ctr">
                    <a:solidFill>
                      <a:srgbClr val="004432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b="0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Adopt, operationalize, and advance DEI and anti-racism initiatives as individuals and as stewards serving our University community</a:t>
                      </a:r>
                    </a:p>
                  </a:txBody>
                  <a:tcPr marL="88368" marR="88368" marT="44184" marB="4418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73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23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64BDCD-2D3C-E24A-AF32-AFC8CE17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051C1-CC38-7B4A-9916-40AE0D72E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8BAC2-753B-FC47-825B-20BD5FF18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50FBE-9EAB-5A47-995C-F627ECCD5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9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8A9362-A692-1DAC-1843-CCDBE8FC66EC}"/>
              </a:ext>
            </a:extLst>
          </p:cNvPr>
          <p:cNvSpPr/>
          <p:nvPr/>
        </p:nvSpPr>
        <p:spPr>
          <a:xfrm>
            <a:off x="0" y="5416062"/>
            <a:ext cx="9144000" cy="1441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D255B-0AD1-457C-BD4D-5BB699E8A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8854" y="2866726"/>
            <a:ext cx="5067127" cy="4214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br>
              <a:rPr lang="en-US" sz="3600" b="1"/>
            </a:b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125941-2821-FC4B-B308-AFB935F1A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05057"/>
              </p:ext>
            </p:extLst>
          </p:nvPr>
        </p:nvGraphicFramePr>
        <p:xfrm>
          <a:off x="988200" y="554218"/>
          <a:ext cx="707514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196">
                  <a:extLst>
                    <a:ext uri="{9D8B030D-6E8A-4147-A177-3AD203B41FA5}">
                      <a16:colId xmlns:a16="http://schemas.microsoft.com/office/drawing/2014/main" val="4100296667"/>
                    </a:ext>
                  </a:extLst>
                </a:gridCol>
                <a:gridCol w="6632949">
                  <a:extLst>
                    <a:ext uri="{9D8B030D-6E8A-4147-A177-3AD203B41FA5}">
                      <a16:colId xmlns:a16="http://schemas.microsoft.com/office/drawing/2014/main" val="3559802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Support and Innovate within Campus Imperatives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4225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11F190F-A843-5B47-B273-BAE31C45AC1A}"/>
              </a:ext>
            </a:extLst>
          </p:cNvPr>
          <p:cNvSpPr/>
          <p:nvPr/>
        </p:nvSpPr>
        <p:spPr>
          <a:xfrm>
            <a:off x="855133" y="517259"/>
            <a:ext cx="557827" cy="5551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7492B1-4CF3-9575-5A77-14F76CBE4395}"/>
              </a:ext>
            </a:extLst>
          </p:cNvPr>
          <p:cNvSpPr txBox="1">
            <a:spLocks/>
          </p:cNvSpPr>
          <p:nvPr/>
        </p:nvSpPr>
        <p:spPr>
          <a:xfrm>
            <a:off x="5067127" y="1873403"/>
            <a:ext cx="5067127" cy="4214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32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8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0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Wingdings" pitchFamily="2" charset="2"/>
              <a:buChar char="ü"/>
            </a:pPr>
            <a:endParaRPr lang="en-US" sz="200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9F23FE6-3F43-C38A-9D83-4FF6FA7BC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017715"/>
              </p:ext>
            </p:extLst>
          </p:nvPr>
        </p:nvGraphicFramePr>
        <p:xfrm>
          <a:off x="287865" y="1489729"/>
          <a:ext cx="856827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7044">
                  <a:extLst>
                    <a:ext uri="{9D8B030D-6E8A-4147-A177-3AD203B41FA5}">
                      <a16:colId xmlns:a16="http://schemas.microsoft.com/office/drawing/2014/main" val="1123468374"/>
                    </a:ext>
                  </a:extLst>
                </a:gridCol>
                <a:gridCol w="4561226">
                  <a:extLst>
                    <a:ext uri="{9D8B030D-6E8A-4147-A177-3AD203B41FA5}">
                      <a16:colId xmlns:a16="http://schemas.microsoft.com/office/drawing/2014/main" val="2006445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Strategies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Achievement Indicators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0669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Provide and partner to support critical services for teaching, learning and student success.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Championing a holistic student lifecycle approach, and providing an optimal student IT experience. </a:t>
                      </a:r>
                    </a:p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06688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Support campus philanthropic efforts, providing secure platforms, applications and data analytics.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Provide excellent technology support for campaigns and fundraising. </a:t>
                      </a:r>
                    </a:p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3601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Provide and partner to support inclusive technology in everything we do, including workforce.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Community involvement; integrating technology into the community. </a:t>
                      </a:r>
                    </a:p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373198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Find innovative ways to participate in and support Anchor University objectives.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Increased participation in public safety initiatives. </a:t>
                      </a:r>
                    </a:p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22648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Secure information assets, people and support public safety.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Provide an information asset security model that supports confidentiality, integrity and availability. 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8287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167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0E2E3-7FF2-DB4F-8535-64CD0E4C3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8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8961AE-74F0-2742-B1D7-7DADB8B0FBE6}"/>
              </a:ext>
            </a:extLst>
          </p:cNvPr>
          <p:cNvSpPr/>
          <p:nvPr/>
        </p:nvSpPr>
        <p:spPr>
          <a:xfrm>
            <a:off x="0" y="5130531"/>
            <a:ext cx="9144000" cy="1727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D255B-0AD1-457C-BD4D-5BB699E8A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42528" y="1528406"/>
            <a:ext cx="7544133" cy="26153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endParaRPr lang="en-US" sz="1600"/>
          </a:p>
          <a:p>
            <a:pPr fontAlgn="base">
              <a:buFont typeface="Wingdings" pitchFamily="2" charset="2"/>
              <a:buChar char="ü"/>
            </a:pPr>
            <a:endParaRPr lang="en-US" sz="1600"/>
          </a:p>
          <a:p>
            <a:pPr fontAlgn="base">
              <a:buFont typeface="Wingdings" pitchFamily="2" charset="2"/>
              <a:buChar char="ü"/>
            </a:pPr>
            <a:endParaRPr lang="en-US" sz="16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455677-A626-4F48-B17A-4E43AFC71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9793"/>
              </p:ext>
            </p:extLst>
          </p:nvPr>
        </p:nvGraphicFramePr>
        <p:xfrm>
          <a:off x="948763" y="273026"/>
          <a:ext cx="772488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805">
                  <a:extLst>
                    <a:ext uri="{9D8B030D-6E8A-4147-A177-3AD203B41FA5}">
                      <a16:colId xmlns:a16="http://schemas.microsoft.com/office/drawing/2014/main" val="4100296667"/>
                    </a:ext>
                  </a:extLst>
                </a:gridCol>
                <a:gridCol w="7242080">
                  <a:extLst>
                    <a:ext uri="{9D8B030D-6E8A-4147-A177-3AD203B41FA5}">
                      <a16:colId xmlns:a16="http://schemas.microsoft.com/office/drawing/2014/main" val="3559802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2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Mature Digital Transformation Strategies to Improve Student Success/Experience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4225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F2E4E99-9A0E-EC4D-94A4-9473D90ED612}"/>
              </a:ext>
            </a:extLst>
          </p:cNvPr>
          <p:cNvSpPr/>
          <p:nvPr/>
        </p:nvSpPr>
        <p:spPr>
          <a:xfrm>
            <a:off x="669850" y="365226"/>
            <a:ext cx="557827" cy="555119"/>
          </a:xfrm>
          <a:prstGeom prst="rect">
            <a:avLst/>
          </a:prstGeom>
          <a:solidFill>
            <a:srgbClr val="F4C323"/>
          </a:solidFill>
          <a:ln>
            <a:solidFill>
              <a:srgbClr val="F4C3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074272-1CD6-C943-808E-1856D74ED03E}"/>
              </a:ext>
            </a:extLst>
          </p:cNvPr>
          <p:cNvSpPr txBox="1">
            <a:spLocks/>
          </p:cNvSpPr>
          <p:nvPr/>
        </p:nvSpPr>
        <p:spPr>
          <a:xfrm>
            <a:off x="4315984" y="3774631"/>
            <a:ext cx="7544133" cy="3114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32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8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0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rgbClr val="0B3D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Wingdings" pitchFamily="2" charset="2"/>
              <a:buChar char="ü"/>
            </a:pPr>
            <a:endParaRPr lang="en-US" sz="1600"/>
          </a:p>
          <a:p>
            <a:pPr fontAlgn="base">
              <a:buFont typeface="Wingdings" pitchFamily="2" charset="2"/>
              <a:buChar char="ü"/>
            </a:pPr>
            <a:endParaRPr lang="en-US" sz="1600"/>
          </a:p>
          <a:p>
            <a:pPr fontAlgn="base">
              <a:buFont typeface="Wingdings" pitchFamily="2" charset="2"/>
              <a:buChar char="ü"/>
            </a:pPr>
            <a:endParaRPr lang="en-US" sz="1600"/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49ED901C-2201-B98C-4A4C-E4BF79F04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79538"/>
              </p:ext>
            </p:extLst>
          </p:nvPr>
        </p:nvGraphicFramePr>
        <p:xfrm>
          <a:off x="361192" y="1127226"/>
          <a:ext cx="8421616" cy="5380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0808">
                  <a:extLst>
                    <a:ext uri="{9D8B030D-6E8A-4147-A177-3AD203B41FA5}">
                      <a16:colId xmlns:a16="http://schemas.microsoft.com/office/drawing/2014/main" val="1123468374"/>
                    </a:ext>
                  </a:extLst>
                </a:gridCol>
                <a:gridCol w="4210808">
                  <a:extLst>
                    <a:ext uri="{9D8B030D-6E8A-4147-A177-3AD203B41FA5}">
                      <a16:colId xmlns:a16="http://schemas.microsoft.com/office/drawing/2014/main" val="2006445186"/>
                    </a:ext>
                  </a:extLst>
                </a:gridCol>
              </a:tblGrid>
              <a:tr h="35012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Strategies</a:t>
                      </a:r>
                    </a:p>
                  </a:txBody>
                  <a:tcPr marL="90654" marR="90654" marT="45327" marB="45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Achievement Indicators</a:t>
                      </a:r>
                    </a:p>
                  </a:txBody>
                  <a:tcPr marL="90654" marR="90654" marT="45327" marB="45327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06691"/>
                  </a:ext>
                </a:extLst>
              </a:tr>
              <a:tr h="1245753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600"/>
                        <a:t>Improve the student experience and reduce administrative barriers through standardized workflows, improved digital forms, and eliminating redundant applications.</a:t>
                      </a:r>
                    </a:p>
                  </a:txBody>
                  <a:tcPr marL="90654" marR="90654" marT="45327" marB="45327" anchor="ctr"/>
                </a:tc>
                <a:tc>
                  <a:txBody>
                    <a:bodyPr/>
                    <a:lstStyle/>
                    <a:p>
                      <a:pPr fontAlgn="base">
                        <a:buFontTx/>
                        <a:buNone/>
                      </a:pPr>
                      <a:r>
                        <a:rPr lang="en-US" sz="1600"/>
                        <a:t>Increase integration and use of standard workflows to remove administrative barriers. </a:t>
                      </a:r>
                    </a:p>
                  </a:txBody>
                  <a:tcPr marL="90654" marR="90654" marT="45327" marB="45327" anchor="ctr"/>
                </a:tc>
                <a:extLst>
                  <a:ext uri="{0D108BD9-81ED-4DB2-BD59-A6C34878D82A}">
                    <a16:rowId xmlns:a16="http://schemas.microsoft.com/office/drawing/2014/main" val="3338066881"/>
                  </a:ext>
                </a:extLst>
              </a:tr>
              <a:tr h="1022639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600"/>
                        <a:t>Enhanced records management and retention solutions to support administrative efficiencies.</a:t>
                      </a:r>
                    </a:p>
                  </a:txBody>
                  <a:tcPr marL="90654" marR="90654" marT="45327" marB="45327" anchor="ctr"/>
                </a:tc>
                <a:tc>
                  <a:txBody>
                    <a:bodyPr/>
                    <a:lstStyle/>
                    <a:p>
                      <a:pPr fontAlgn="base">
                        <a:buFontTx/>
                        <a:buNone/>
                      </a:pPr>
                      <a:r>
                        <a:rPr lang="en-US" sz="1600"/>
                        <a:t>Transition critical operations to electronic records management systems supporting automated retention.</a:t>
                      </a:r>
                    </a:p>
                  </a:txBody>
                  <a:tcPr marL="90654" marR="90654" marT="45327" marB="45327" anchor="ctr"/>
                </a:tc>
                <a:extLst>
                  <a:ext uri="{0D108BD9-81ED-4DB2-BD59-A6C34878D82A}">
                    <a16:rowId xmlns:a16="http://schemas.microsoft.com/office/drawing/2014/main" val="418036017"/>
                  </a:ext>
                </a:extLst>
              </a:tr>
              <a:tr h="1256557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600"/>
                        <a:t>Partner with campus divisions to define and implement personalized digital communication channels to facilitate seamless and equitable access to critical information and services.</a:t>
                      </a:r>
                    </a:p>
                  </a:txBody>
                  <a:tcPr marL="90654" marR="90654" marT="45327" marB="45327" anchor="ctr"/>
                </a:tc>
                <a:tc>
                  <a:txBody>
                    <a:bodyPr/>
                    <a:lstStyle/>
                    <a:p>
                      <a:pPr fontAlgn="base">
                        <a:buFontTx/>
                        <a:buNone/>
                      </a:pPr>
                      <a:r>
                        <a:rPr lang="en-US" sz="1600"/>
                        <a:t>Develop a portal and communication roadmap which includes CRM-based communication channels in a unified platform, including mobile and Chatbot.</a:t>
                      </a:r>
                    </a:p>
                  </a:txBody>
                  <a:tcPr marL="90654" marR="90654" marT="45327" marB="45327" anchor="ctr"/>
                </a:tc>
                <a:extLst>
                  <a:ext uri="{0D108BD9-81ED-4DB2-BD59-A6C34878D82A}">
                    <a16:rowId xmlns:a16="http://schemas.microsoft.com/office/drawing/2014/main" val="2593731988"/>
                  </a:ext>
                </a:extLst>
              </a:tr>
              <a:tr h="1490475">
                <a:tc>
                  <a:txBody>
                    <a:bodyPr/>
                    <a:lstStyle/>
                    <a:p>
                      <a:pPr lvl="0">
                        <a:buFontTx/>
                        <a:buNone/>
                      </a:pPr>
                      <a:r>
                        <a:rPr lang="en-US" sz="1600"/>
                        <a:t>Improve student success outcomes by championing and socializing eLearning technologies, instructional design practices, and providing digital technology support. </a:t>
                      </a:r>
                    </a:p>
                  </a:txBody>
                  <a:tcPr marL="90654" marR="90654" marT="45327" marB="45327" anchor="ctr"/>
                </a:tc>
                <a:tc>
                  <a:txBody>
                    <a:bodyPr/>
                    <a:lstStyle/>
                    <a:p>
                      <a:pPr fontAlgn="base">
                        <a:buFontTx/>
                        <a:buNone/>
                      </a:pPr>
                      <a:r>
                        <a:rPr lang="en-US" sz="1600"/>
                        <a:t>Explore digital literacy training and optimized online educational resources, digital media, and instructional technology resources. Develop a strategy and roadmap based on capacity and infrastructure.</a:t>
                      </a:r>
                    </a:p>
                  </a:txBody>
                  <a:tcPr marL="90654" marR="90654" marT="45327" marB="45327" anchor="ctr"/>
                </a:tc>
                <a:extLst>
                  <a:ext uri="{0D108BD9-81ED-4DB2-BD59-A6C34878D82A}">
                    <a16:rowId xmlns:a16="http://schemas.microsoft.com/office/drawing/2014/main" val="2052226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26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rmal Template">
      <a:dk1>
        <a:srgbClr val="0B3D29"/>
      </a:dk1>
      <a:lt1>
        <a:sysClr val="window" lastClr="FFFFFF"/>
      </a:lt1>
      <a:dk2>
        <a:srgbClr val="05231A"/>
      </a:dk2>
      <a:lt2>
        <a:srgbClr val="E3E0B8"/>
      </a:lt2>
      <a:accent1>
        <a:srgbClr val="B6A771"/>
      </a:accent1>
      <a:accent2>
        <a:srgbClr val="D0CB81"/>
      </a:accent2>
      <a:accent3>
        <a:srgbClr val="147242"/>
      </a:accent3>
      <a:accent4>
        <a:srgbClr val="1C9B40"/>
      </a:accent4>
      <a:accent5>
        <a:srgbClr val="4DAE3D"/>
      </a:accent5>
      <a:accent6>
        <a:srgbClr val="E3E0B8"/>
      </a:accent6>
      <a:hlink>
        <a:srgbClr val="D0CB81"/>
      </a:hlink>
      <a:folHlink>
        <a:srgbClr val="B6A77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3E97C87BE2424196EAB27204B4BF6F" ma:contentTypeVersion="4" ma:contentTypeDescription="Create a new document." ma:contentTypeScope="" ma:versionID="a385196cde9f6d12120c1ac41eb1cf15">
  <xsd:schema xmlns:xsd="http://www.w3.org/2001/XMLSchema" xmlns:xs="http://www.w3.org/2001/XMLSchema" xmlns:p="http://schemas.microsoft.com/office/2006/metadata/properties" xmlns:ns2="ff0da0d8-ee16-4156-992b-b1700937767b" xmlns:ns3="d86f5fcd-7796-4f59-81a6-efc3bfd4f355" targetNamespace="http://schemas.microsoft.com/office/2006/metadata/properties" ma:root="true" ma:fieldsID="ee57d277294c30c4ef9a61c1247eb58d" ns2:_="" ns3:_="">
    <xsd:import namespace="ff0da0d8-ee16-4156-992b-b1700937767b"/>
    <xsd:import namespace="d86f5fcd-7796-4f59-81a6-efc3bfd4f3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0da0d8-ee16-4156-992b-b17009377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6f5fcd-7796-4f59-81a6-efc3bfd4f3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86f5fcd-7796-4f59-81a6-efc3bfd4f355">
      <UserInfo>
        <DisplayName>Zuke, Courtney A</DisplayName>
        <AccountId>19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79D66D-00FC-4D0F-9229-4F420642A19A}">
  <ds:schemaRefs>
    <ds:schemaRef ds:uri="d86f5fcd-7796-4f59-81a6-efc3bfd4f355"/>
    <ds:schemaRef ds:uri="ff0da0d8-ee16-4156-992b-b170093776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3D17C7-3639-4606-AE17-4EB8CC8E086C}">
  <ds:schemaRefs>
    <ds:schemaRef ds:uri="d86f5fcd-7796-4f59-81a6-efc3bfd4f355"/>
    <ds:schemaRef ds:uri="ff0da0d8-ee16-4156-992b-b170093776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98ADB4-B063-484B-B09D-05B73217EF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15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IRT Vision Statement</vt:lpstr>
      <vt:lpstr>PowerPoint Presentation</vt:lpstr>
      <vt:lpstr>PowerPoint Presentation</vt:lpstr>
      <vt:lpstr>IRT Strategic Goals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xine</dc:creator>
  <cp:revision>2</cp:revision>
  <dcterms:modified xsi:type="dcterms:W3CDTF">2022-06-15T21:51:24Z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0x010100543E97C87BE2424196EAB27204B4BF6F</vt:lpwstr>
  </property>
</Properties>
</file>