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4" r:id="rId12"/>
    <p:sldId id="271" r:id="rId13"/>
    <p:sldId id="272" r:id="rId14"/>
    <p:sldId id="269" r:id="rId15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208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3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ner, Sharyn" userId="136ce601-4bc7-4ffa-97ef-09d951c1b31c" providerId="ADAL" clId="{9AD66A2C-9A96-49B1-AC8E-C5797CF53C7E}"/>
    <pc:docChg chg="undo custSel addSld modSld sldOrd">
      <pc:chgData name="Gardner, Sharyn" userId="136ce601-4bc7-4ffa-97ef-09d951c1b31c" providerId="ADAL" clId="{9AD66A2C-9A96-49B1-AC8E-C5797CF53C7E}" dt="2024-02-27T23:00:04.083" v="618" actId="20577"/>
      <pc:docMkLst>
        <pc:docMk/>
      </pc:docMkLst>
      <pc:sldChg chg="modSp mod">
        <pc:chgData name="Gardner, Sharyn" userId="136ce601-4bc7-4ffa-97ef-09d951c1b31c" providerId="ADAL" clId="{9AD66A2C-9A96-49B1-AC8E-C5797CF53C7E}" dt="2024-02-27T19:25:41.486" v="125" actId="20577"/>
        <pc:sldMkLst>
          <pc:docMk/>
          <pc:sldMk cId="0" sldId="259"/>
        </pc:sldMkLst>
        <pc:spChg chg="mod">
          <ac:chgData name="Gardner, Sharyn" userId="136ce601-4bc7-4ffa-97ef-09d951c1b31c" providerId="ADAL" clId="{9AD66A2C-9A96-49B1-AC8E-C5797CF53C7E}" dt="2024-02-27T19:25:41.486" v="125" actId="20577"/>
          <ac:spMkLst>
            <pc:docMk/>
            <pc:sldMk cId="0" sldId="259"/>
            <ac:spMk id="2" creationId="{00000000-0000-0000-0000-000000000000}"/>
          </ac:spMkLst>
        </pc:spChg>
      </pc:sldChg>
      <pc:sldChg chg="modSp mod">
        <pc:chgData name="Gardner, Sharyn" userId="136ce601-4bc7-4ffa-97ef-09d951c1b31c" providerId="ADAL" clId="{9AD66A2C-9A96-49B1-AC8E-C5797CF53C7E}" dt="2024-02-27T22:40:25.891" v="135" actId="122"/>
        <pc:sldMkLst>
          <pc:docMk/>
          <pc:sldMk cId="0" sldId="264"/>
        </pc:sldMkLst>
        <pc:spChg chg="mod">
          <ac:chgData name="Gardner, Sharyn" userId="136ce601-4bc7-4ffa-97ef-09d951c1b31c" providerId="ADAL" clId="{9AD66A2C-9A96-49B1-AC8E-C5797CF53C7E}" dt="2024-02-27T22:40:25.891" v="135" actId="122"/>
          <ac:spMkLst>
            <pc:docMk/>
            <pc:sldMk cId="0" sldId="264"/>
            <ac:spMk id="2" creationId="{00000000-0000-0000-0000-000000000000}"/>
          </ac:spMkLst>
        </pc:spChg>
      </pc:sldChg>
      <pc:sldChg chg="ord">
        <pc:chgData name="Gardner, Sharyn" userId="136ce601-4bc7-4ffa-97ef-09d951c1b31c" providerId="ADAL" clId="{9AD66A2C-9A96-49B1-AC8E-C5797CF53C7E}" dt="2024-02-27T18:16:21.062" v="108"/>
        <pc:sldMkLst>
          <pc:docMk/>
          <pc:sldMk cId="0" sldId="265"/>
        </pc:sldMkLst>
      </pc:sldChg>
      <pc:sldChg chg="modSp new mod ord">
        <pc:chgData name="Gardner, Sharyn" userId="136ce601-4bc7-4ffa-97ef-09d951c1b31c" providerId="ADAL" clId="{9AD66A2C-9A96-49B1-AC8E-C5797CF53C7E}" dt="2024-02-27T18:15:55.857" v="104" actId="20577"/>
        <pc:sldMkLst>
          <pc:docMk/>
          <pc:sldMk cId="114661435" sldId="270"/>
        </pc:sldMkLst>
        <pc:spChg chg="mod">
          <ac:chgData name="Gardner, Sharyn" userId="136ce601-4bc7-4ffa-97ef-09d951c1b31c" providerId="ADAL" clId="{9AD66A2C-9A96-49B1-AC8E-C5797CF53C7E}" dt="2024-02-27T17:30:00.117" v="11" actId="108"/>
          <ac:spMkLst>
            <pc:docMk/>
            <pc:sldMk cId="114661435" sldId="270"/>
            <ac:spMk id="2" creationId="{63F8BCA0-B01D-43E2-AF82-22692D7CD9D7}"/>
          </ac:spMkLst>
        </pc:spChg>
        <pc:spChg chg="mod">
          <ac:chgData name="Gardner, Sharyn" userId="136ce601-4bc7-4ffa-97ef-09d951c1b31c" providerId="ADAL" clId="{9AD66A2C-9A96-49B1-AC8E-C5797CF53C7E}" dt="2024-02-27T18:15:55.857" v="104" actId="20577"/>
          <ac:spMkLst>
            <pc:docMk/>
            <pc:sldMk cId="114661435" sldId="270"/>
            <ac:spMk id="3" creationId="{3BB80312-20CA-43D9-A270-61DE544C901D}"/>
          </ac:spMkLst>
        </pc:spChg>
      </pc:sldChg>
      <pc:sldChg chg="modSp add mod">
        <pc:chgData name="Gardner, Sharyn" userId="136ce601-4bc7-4ffa-97ef-09d951c1b31c" providerId="ADAL" clId="{9AD66A2C-9A96-49B1-AC8E-C5797CF53C7E}" dt="2024-02-27T22:48:26.922" v="388" actId="20577"/>
        <pc:sldMkLst>
          <pc:docMk/>
          <pc:sldMk cId="65691451" sldId="271"/>
        </pc:sldMkLst>
        <pc:spChg chg="mod">
          <ac:chgData name="Gardner, Sharyn" userId="136ce601-4bc7-4ffa-97ef-09d951c1b31c" providerId="ADAL" clId="{9AD66A2C-9A96-49B1-AC8E-C5797CF53C7E}" dt="2024-02-27T22:40:55.155" v="142" actId="1037"/>
          <ac:spMkLst>
            <pc:docMk/>
            <pc:sldMk cId="65691451" sldId="271"/>
            <ac:spMk id="2" creationId="{00000000-0000-0000-0000-000000000000}"/>
          </ac:spMkLst>
        </pc:spChg>
        <pc:spChg chg="mod">
          <ac:chgData name="Gardner, Sharyn" userId="136ce601-4bc7-4ffa-97ef-09d951c1b31c" providerId="ADAL" clId="{9AD66A2C-9A96-49B1-AC8E-C5797CF53C7E}" dt="2024-02-27T22:48:26.922" v="388" actId="20577"/>
          <ac:spMkLst>
            <pc:docMk/>
            <pc:sldMk cId="65691451" sldId="271"/>
            <ac:spMk id="3" creationId="{00000000-0000-0000-0000-000000000000}"/>
          </ac:spMkLst>
        </pc:spChg>
      </pc:sldChg>
      <pc:sldChg chg="modSp mod">
        <pc:chgData name="Gardner, Sharyn" userId="136ce601-4bc7-4ffa-97ef-09d951c1b31c" providerId="ADAL" clId="{9AD66A2C-9A96-49B1-AC8E-C5797CF53C7E}" dt="2024-02-27T23:00:04.083" v="618" actId="20577"/>
        <pc:sldMkLst>
          <pc:docMk/>
          <pc:sldMk cId="905142551" sldId="272"/>
        </pc:sldMkLst>
        <pc:spChg chg="mod">
          <ac:chgData name="Gardner, Sharyn" userId="136ce601-4bc7-4ffa-97ef-09d951c1b31c" providerId="ADAL" clId="{9AD66A2C-9A96-49B1-AC8E-C5797CF53C7E}" dt="2024-02-27T22:49:27.697" v="403" actId="20577"/>
          <ac:spMkLst>
            <pc:docMk/>
            <pc:sldMk cId="905142551" sldId="272"/>
            <ac:spMk id="2" creationId="{00000000-0000-0000-0000-000000000000}"/>
          </ac:spMkLst>
        </pc:spChg>
        <pc:spChg chg="mod">
          <ac:chgData name="Gardner, Sharyn" userId="136ce601-4bc7-4ffa-97ef-09d951c1b31c" providerId="ADAL" clId="{9AD66A2C-9A96-49B1-AC8E-C5797CF53C7E}" dt="2024-02-27T23:00:04.083" v="618" actId="20577"/>
          <ac:spMkLst>
            <pc:docMk/>
            <pc:sldMk cId="905142551" sldId="272"/>
            <ac:spMk id="3" creationId="{00000000-0000-0000-0000-000000000000}"/>
          </ac:spMkLst>
        </pc:spChg>
      </pc:sldChg>
    </pc:docChg>
  </pc:docChgLst>
  <pc:docChgLst>
    <pc:chgData name="Gardner, Sharyn" userId="136ce601-4bc7-4ffa-97ef-09d951c1b31c" providerId="ADAL" clId="{1F99C265-44DE-45C1-9012-962ED650DD22}"/>
    <pc:docChg chg="undo redo custSel addSld delSld modSld">
      <pc:chgData name="Gardner, Sharyn" userId="136ce601-4bc7-4ffa-97ef-09d951c1b31c" providerId="ADAL" clId="{1F99C265-44DE-45C1-9012-962ED650DD22}" dt="2023-09-13T15:37:59.729" v="566" actId="1076"/>
      <pc:docMkLst>
        <pc:docMk/>
      </pc:docMkLst>
      <pc:sldChg chg="modSp mod">
        <pc:chgData name="Gardner, Sharyn" userId="136ce601-4bc7-4ffa-97ef-09d951c1b31c" providerId="ADAL" clId="{1F99C265-44DE-45C1-9012-962ED650DD22}" dt="2023-09-13T15:37:59.729" v="566" actId="1076"/>
        <pc:sldMkLst>
          <pc:docMk/>
          <pc:sldMk cId="0" sldId="256"/>
        </pc:sldMkLst>
        <pc:spChg chg="mod">
          <ac:chgData name="Gardner, Sharyn" userId="136ce601-4bc7-4ffa-97ef-09d951c1b31c" providerId="ADAL" clId="{1F99C265-44DE-45C1-9012-962ED650DD22}" dt="2023-09-13T15:37:59.729" v="566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23:16.440" v="45" actId="14100"/>
          <ac:spMkLst>
            <pc:docMk/>
            <pc:sldMk cId="0" sldId="256"/>
            <ac:spMk id="4" creationId="{00000000-0000-0000-0000-000000000000}"/>
          </ac:spMkLst>
        </pc:spChg>
        <pc:picChg chg="mod">
          <ac:chgData name="Gardner, Sharyn" userId="136ce601-4bc7-4ffa-97ef-09d951c1b31c" providerId="ADAL" clId="{1F99C265-44DE-45C1-9012-962ED650DD22}" dt="2023-09-13T15:37:53.093" v="565" actId="1076"/>
          <ac:picMkLst>
            <pc:docMk/>
            <pc:sldMk cId="0" sldId="256"/>
            <ac:picMk id="2" creationId="{00000000-0000-0000-0000-000000000000}"/>
          </ac:picMkLst>
        </pc:picChg>
      </pc:sldChg>
      <pc:sldChg chg="modSp mod">
        <pc:chgData name="Gardner, Sharyn" userId="136ce601-4bc7-4ffa-97ef-09d951c1b31c" providerId="ADAL" clId="{1F99C265-44DE-45C1-9012-962ED650DD22}" dt="2023-09-13T15:27:27.544" v="188" actId="122"/>
        <pc:sldMkLst>
          <pc:docMk/>
          <pc:sldMk cId="0" sldId="257"/>
        </pc:sldMkLst>
        <pc:spChg chg="mod">
          <ac:chgData name="Gardner, Sharyn" userId="136ce601-4bc7-4ffa-97ef-09d951c1b31c" providerId="ADAL" clId="{1F99C265-44DE-45C1-9012-962ED650DD22}" dt="2023-09-13T15:27:27.544" v="188" actId="122"/>
          <ac:spMkLst>
            <pc:docMk/>
            <pc:sldMk cId="0" sldId="257"/>
            <ac:spMk id="2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25:02.293" v="111" actId="6549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Gardner, Sharyn" userId="136ce601-4bc7-4ffa-97ef-09d951c1b31c" providerId="ADAL" clId="{1F99C265-44DE-45C1-9012-962ED650DD22}" dt="2023-09-13T15:27:42.820" v="192" actId="122"/>
        <pc:sldMkLst>
          <pc:docMk/>
          <pc:sldMk cId="0" sldId="258"/>
        </pc:sldMkLst>
        <pc:spChg chg="mod">
          <ac:chgData name="Gardner, Sharyn" userId="136ce601-4bc7-4ffa-97ef-09d951c1b31c" providerId="ADAL" clId="{1F99C265-44DE-45C1-9012-962ED650DD22}" dt="2023-09-13T15:27:42.820" v="192" actId="122"/>
          <ac:spMkLst>
            <pc:docMk/>
            <pc:sldMk cId="0" sldId="258"/>
            <ac:spMk id="2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25:27.151" v="123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Gardner, Sharyn" userId="136ce601-4bc7-4ffa-97ef-09d951c1b31c" providerId="ADAL" clId="{1F99C265-44DE-45C1-9012-962ED650DD22}" dt="2023-09-13T15:27:51.017" v="194" actId="122"/>
        <pc:sldMkLst>
          <pc:docMk/>
          <pc:sldMk cId="0" sldId="259"/>
        </pc:sldMkLst>
        <pc:spChg chg="mod">
          <ac:chgData name="Gardner, Sharyn" userId="136ce601-4bc7-4ffa-97ef-09d951c1b31c" providerId="ADAL" clId="{1F99C265-44DE-45C1-9012-962ED650DD22}" dt="2023-09-13T15:27:51.017" v="194" actId="122"/>
          <ac:spMkLst>
            <pc:docMk/>
            <pc:sldMk cId="0" sldId="259"/>
            <ac:spMk id="2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26:05.161" v="144" actId="6549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Gardner, Sharyn" userId="136ce601-4bc7-4ffa-97ef-09d951c1b31c" providerId="ADAL" clId="{1F99C265-44DE-45C1-9012-962ED650DD22}" dt="2023-09-13T15:28:32.966" v="196" actId="207"/>
        <pc:sldMkLst>
          <pc:docMk/>
          <pc:sldMk cId="0" sldId="260"/>
        </pc:sldMkLst>
        <pc:spChg chg="mod">
          <ac:chgData name="Gardner, Sharyn" userId="136ce601-4bc7-4ffa-97ef-09d951c1b31c" providerId="ADAL" clId="{1F99C265-44DE-45C1-9012-962ED650DD22}" dt="2023-09-13T15:27:13.956" v="186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28:32.966" v="196" actId="207"/>
          <ac:spMkLst>
            <pc:docMk/>
            <pc:sldMk cId="0" sldId="260"/>
            <ac:spMk id="3" creationId="{00000000-0000-0000-0000-000000000000}"/>
          </ac:spMkLst>
        </pc:spChg>
      </pc:sldChg>
      <pc:sldChg chg="addSp delSp modSp mod">
        <pc:chgData name="Gardner, Sharyn" userId="136ce601-4bc7-4ffa-97ef-09d951c1b31c" providerId="ADAL" clId="{1F99C265-44DE-45C1-9012-962ED650DD22}" dt="2023-09-13T15:30:37.198" v="303" actId="20577"/>
        <pc:sldMkLst>
          <pc:docMk/>
          <pc:sldMk cId="0" sldId="261"/>
        </pc:sldMkLst>
        <pc:spChg chg="add del">
          <ac:chgData name="Gardner, Sharyn" userId="136ce601-4bc7-4ffa-97ef-09d951c1b31c" providerId="ADAL" clId="{1F99C265-44DE-45C1-9012-962ED650DD22}" dt="2023-09-13T15:29:27.789" v="198" actId="22"/>
          <ac:spMkLst>
            <pc:docMk/>
            <pc:sldMk cId="0" sldId="261"/>
            <ac:spMk id="4" creationId="{6F0032FE-1C35-4FA7-9456-B3B3D9B18E3F}"/>
          </ac:spMkLst>
        </pc:spChg>
        <pc:spChg chg="add mod">
          <ac:chgData name="Gardner, Sharyn" userId="136ce601-4bc7-4ffa-97ef-09d951c1b31c" providerId="ADAL" clId="{1F99C265-44DE-45C1-9012-962ED650DD22}" dt="2023-09-13T15:30:37.198" v="303" actId="20577"/>
          <ac:spMkLst>
            <pc:docMk/>
            <pc:sldMk cId="0" sldId="261"/>
            <ac:spMk id="5" creationId="{582CB222-5F2F-4423-A769-F243FBFC2B16}"/>
          </ac:spMkLst>
        </pc:spChg>
        <pc:picChg chg="mod">
          <ac:chgData name="Gardner, Sharyn" userId="136ce601-4bc7-4ffa-97ef-09d951c1b31c" providerId="ADAL" clId="{1F99C265-44DE-45C1-9012-962ED650DD22}" dt="2023-09-13T15:29:51.561" v="224" actId="1037"/>
          <ac:picMkLst>
            <pc:docMk/>
            <pc:sldMk cId="0" sldId="261"/>
            <ac:picMk id="2" creationId="{00000000-0000-0000-0000-000000000000}"/>
          </ac:picMkLst>
        </pc:picChg>
      </pc:sldChg>
      <pc:sldChg chg="addSp modSp mod">
        <pc:chgData name="Gardner, Sharyn" userId="136ce601-4bc7-4ffa-97ef-09d951c1b31c" providerId="ADAL" clId="{1F99C265-44DE-45C1-9012-962ED650DD22}" dt="2023-09-13T15:31:09.939" v="321" actId="20577"/>
        <pc:sldMkLst>
          <pc:docMk/>
          <pc:sldMk cId="0" sldId="262"/>
        </pc:sldMkLst>
        <pc:spChg chg="add mod">
          <ac:chgData name="Gardner, Sharyn" userId="136ce601-4bc7-4ffa-97ef-09d951c1b31c" providerId="ADAL" clId="{1F99C265-44DE-45C1-9012-962ED650DD22}" dt="2023-09-13T15:31:09.939" v="321" actId="20577"/>
          <ac:spMkLst>
            <pc:docMk/>
            <pc:sldMk cId="0" sldId="262"/>
            <ac:spMk id="3" creationId="{2BEEA9A5-ED03-4BF1-96F7-64E4B763A99F}"/>
          </ac:spMkLst>
        </pc:spChg>
        <pc:picChg chg="mod">
          <ac:chgData name="Gardner, Sharyn" userId="136ce601-4bc7-4ffa-97ef-09d951c1b31c" providerId="ADAL" clId="{1F99C265-44DE-45C1-9012-962ED650DD22}" dt="2023-09-13T15:30:47.286" v="314" actId="1037"/>
          <ac:picMkLst>
            <pc:docMk/>
            <pc:sldMk cId="0" sldId="262"/>
            <ac:picMk id="2" creationId="{00000000-0000-0000-0000-000000000000}"/>
          </ac:picMkLst>
        </pc:picChg>
      </pc:sldChg>
      <pc:sldChg chg="modSp mod">
        <pc:chgData name="Gardner, Sharyn" userId="136ce601-4bc7-4ffa-97ef-09d951c1b31c" providerId="ADAL" clId="{1F99C265-44DE-45C1-9012-962ED650DD22}" dt="2023-09-13T15:32:07.099" v="338" actId="20577"/>
        <pc:sldMkLst>
          <pc:docMk/>
          <pc:sldMk cId="0" sldId="264"/>
        </pc:sldMkLst>
        <pc:spChg chg="mod">
          <ac:chgData name="Gardner, Sharyn" userId="136ce601-4bc7-4ffa-97ef-09d951c1b31c" providerId="ADAL" clId="{1F99C265-44DE-45C1-9012-962ED650DD22}" dt="2023-09-13T15:32:07.099" v="338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Gardner, Sharyn" userId="136ce601-4bc7-4ffa-97ef-09d951c1b31c" providerId="ADAL" clId="{1F99C265-44DE-45C1-9012-962ED650DD22}" dt="2023-09-13T15:36:02.983" v="522" actId="1035"/>
        <pc:sldMkLst>
          <pc:docMk/>
          <pc:sldMk cId="0" sldId="265"/>
        </pc:sldMkLst>
        <pc:spChg chg="mod">
          <ac:chgData name="Gardner, Sharyn" userId="136ce601-4bc7-4ffa-97ef-09d951c1b31c" providerId="ADAL" clId="{1F99C265-44DE-45C1-9012-962ED650DD22}" dt="2023-09-13T15:36:02.983" v="522" actId="1035"/>
          <ac:spMkLst>
            <pc:docMk/>
            <pc:sldMk cId="0" sldId="265"/>
            <ac:spMk id="3" creationId="{00000000-0000-0000-0000-000000000000}"/>
          </ac:spMkLst>
        </pc:spChg>
      </pc:sldChg>
      <pc:sldChg chg="del">
        <pc:chgData name="Gardner, Sharyn" userId="136ce601-4bc7-4ffa-97ef-09d951c1b31c" providerId="ADAL" clId="{1F99C265-44DE-45C1-9012-962ED650DD22}" dt="2023-09-13T15:36:45.536" v="523" actId="47"/>
        <pc:sldMkLst>
          <pc:docMk/>
          <pc:sldMk cId="0" sldId="266"/>
        </pc:sldMkLst>
      </pc:sldChg>
      <pc:sldChg chg="modSp del mod">
        <pc:chgData name="Gardner, Sharyn" userId="136ce601-4bc7-4ffa-97ef-09d951c1b31c" providerId="ADAL" clId="{1F99C265-44DE-45C1-9012-962ED650DD22}" dt="2023-09-13T15:36:45.536" v="523" actId="47"/>
        <pc:sldMkLst>
          <pc:docMk/>
          <pc:sldMk cId="0" sldId="267"/>
        </pc:sldMkLst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4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5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6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7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9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10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11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12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14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15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16" creationId="{00000000-0000-0000-0000-000000000000}"/>
          </ac:spMkLst>
        </pc:spChg>
        <pc:spChg chg="mod">
          <ac:chgData name="Gardner, Sharyn" userId="136ce601-4bc7-4ffa-97ef-09d951c1b31c" providerId="ADAL" clId="{1F99C265-44DE-45C1-9012-962ED650DD22}" dt="2023-09-13T15:36:01.369" v="520" actId="403"/>
          <ac:spMkLst>
            <pc:docMk/>
            <pc:sldMk cId="0" sldId="267"/>
            <ac:spMk id="17" creationId="{00000000-0000-0000-0000-000000000000}"/>
          </ac:spMkLst>
        </pc:spChg>
        <pc:grpChg chg="mod">
          <ac:chgData name="Gardner, Sharyn" userId="136ce601-4bc7-4ffa-97ef-09d951c1b31c" providerId="ADAL" clId="{1F99C265-44DE-45C1-9012-962ED650DD22}" dt="2023-09-13T15:35:13.624" v="502" actId="14100"/>
          <ac:grpSpMkLst>
            <pc:docMk/>
            <pc:sldMk cId="0" sldId="267"/>
            <ac:grpSpMk id="3" creationId="{00000000-0000-0000-0000-000000000000}"/>
          </ac:grpSpMkLst>
        </pc:grpChg>
        <pc:grpChg chg="mod">
          <ac:chgData name="Gardner, Sharyn" userId="136ce601-4bc7-4ffa-97ef-09d951c1b31c" providerId="ADAL" clId="{1F99C265-44DE-45C1-9012-962ED650DD22}" dt="2023-09-13T15:35:13.624" v="502" actId="14100"/>
          <ac:grpSpMkLst>
            <pc:docMk/>
            <pc:sldMk cId="0" sldId="267"/>
            <ac:grpSpMk id="8" creationId="{00000000-0000-0000-0000-000000000000}"/>
          </ac:grpSpMkLst>
        </pc:grpChg>
        <pc:grpChg chg="mod">
          <ac:chgData name="Gardner, Sharyn" userId="136ce601-4bc7-4ffa-97ef-09d951c1b31c" providerId="ADAL" clId="{1F99C265-44DE-45C1-9012-962ED650DD22}" dt="2023-09-13T15:35:13.624" v="502" actId="14100"/>
          <ac:grpSpMkLst>
            <pc:docMk/>
            <pc:sldMk cId="0" sldId="267"/>
            <ac:grpSpMk id="13" creationId="{00000000-0000-0000-0000-000000000000}"/>
          </ac:grpSpMkLst>
        </pc:grpChg>
      </pc:sldChg>
      <pc:sldChg chg="del">
        <pc:chgData name="Gardner, Sharyn" userId="136ce601-4bc7-4ffa-97ef-09d951c1b31c" providerId="ADAL" clId="{1F99C265-44DE-45C1-9012-962ED650DD22}" dt="2023-09-13T15:36:45.536" v="523" actId="47"/>
        <pc:sldMkLst>
          <pc:docMk/>
          <pc:sldMk cId="0" sldId="268"/>
        </pc:sldMkLst>
      </pc:sldChg>
      <pc:sldChg chg="modSp mod">
        <pc:chgData name="Gardner, Sharyn" userId="136ce601-4bc7-4ffa-97ef-09d951c1b31c" providerId="ADAL" clId="{1F99C265-44DE-45C1-9012-962ED650DD22}" dt="2023-09-13T15:37:21.817" v="557" actId="113"/>
        <pc:sldMkLst>
          <pc:docMk/>
          <pc:sldMk cId="0" sldId="269"/>
        </pc:sldMkLst>
        <pc:spChg chg="mod">
          <ac:chgData name="Gardner, Sharyn" userId="136ce601-4bc7-4ffa-97ef-09d951c1b31c" providerId="ADAL" clId="{1F99C265-44DE-45C1-9012-962ED650DD22}" dt="2023-09-13T15:37:21.817" v="557" actId="113"/>
          <ac:spMkLst>
            <pc:docMk/>
            <pc:sldMk cId="0" sldId="269"/>
            <ac:spMk id="4" creationId="{00000000-0000-0000-0000-000000000000}"/>
          </ac:spMkLst>
        </pc:spChg>
      </pc:sldChg>
      <pc:sldChg chg="add del">
        <pc:chgData name="Gardner, Sharyn" userId="136ce601-4bc7-4ffa-97ef-09d951c1b31c" providerId="ADAL" clId="{1F99C265-44DE-45C1-9012-962ED650DD22}" dt="2023-09-13T15:36:59.382" v="525"/>
        <pc:sldMkLst>
          <pc:docMk/>
          <pc:sldMk cId="3097850926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B6A7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A3C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B6A7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A3C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B6A7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B6A7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195620"/>
            <a:ext cx="9143999" cy="16623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9955" y="461581"/>
            <a:ext cx="732408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B6A7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10385"/>
            <a:ext cx="7994015" cy="3829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A3C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5829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86660" y="1600200"/>
            <a:ext cx="47726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4000" spc="-10" dirty="0" err="1"/>
              <a:t>CourseMatch</a:t>
            </a:r>
            <a:r>
              <a:rPr sz="4000" spc="-100" dirty="0"/>
              <a:t> </a:t>
            </a:r>
            <a:r>
              <a:rPr sz="4000" spc="-10" dirty="0"/>
              <a:t>Program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3886660" y="2932809"/>
            <a:ext cx="441914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Sharyn Gardner</a:t>
            </a:r>
            <a:endParaRPr sz="24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Director of Undergraduate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Studies</a:t>
            </a:r>
            <a:endParaRPr lang="en-US" sz="2400" spc="-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Affairs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883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How</a:t>
            </a:r>
            <a:r>
              <a:rPr spc="-70" dirty="0">
                <a:solidFill>
                  <a:srgbClr val="0A3C29"/>
                </a:solidFill>
              </a:rPr>
              <a:t> </a:t>
            </a:r>
            <a:r>
              <a:rPr spc="-140" dirty="0">
                <a:solidFill>
                  <a:srgbClr val="0A3C29"/>
                </a:solidFill>
              </a:rPr>
              <a:t>To</a:t>
            </a:r>
            <a:r>
              <a:rPr spc="-35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Obtain</a:t>
            </a:r>
            <a:r>
              <a:rPr spc="-50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DFW</a:t>
            </a:r>
            <a:r>
              <a:rPr spc="-55" dirty="0">
                <a:solidFill>
                  <a:srgbClr val="0A3C29"/>
                </a:solidFill>
              </a:rPr>
              <a:t> </a:t>
            </a:r>
            <a:r>
              <a:rPr spc="-20" dirty="0">
                <a:solidFill>
                  <a:srgbClr val="0A3C29"/>
                </a:solidFill>
              </a:rPr>
              <a:t>Rate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2439" y="1278346"/>
            <a:ext cx="4417060" cy="43053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461009" indent="-342900">
              <a:lnSpc>
                <a:spcPts val="2810"/>
              </a:lnSpc>
              <a:spcBef>
                <a:spcPts val="45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Use</a:t>
            </a:r>
            <a:r>
              <a:rPr sz="26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own</a:t>
            </a:r>
            <a:r>
              <a:rPr sz="2600" spc="-3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grade</a:t>
            </a:r>
            <a:r>
              <a:rPr sz="26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roster</a:t>
            </a:r>
            <a:r>
              <a:rPr sz="26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0A3C29"/>
                </a:solidFill>
                <a:latin typeface="Calibri"/>
                <a:cs typeface="Calibri"/>
              </a:rPr>
              <a:t>from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prior</a:t>
            </a:r>
            <a:r>
              <a:rPr sz="2600" spc="-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A3C29"/>
                </a:solidFill>
                <a:latin typeface="Calibri"/>
                <a:cs typeface="Calibri"/>
              </a:rPr>
              <a:t>semesters</a:t>
            </a:r>
            <a:endParaRPr sz="2600">
              <a:latin typeface="Calibri"/>
              <a:cs typeface="Calibri"/>
            </a:endParaRPr>
          </a:p>
          <a:p>
            <a:pPr marL="355600" marR="5080" indent="-343535">
              <a:lnSpc>
                <a:spcPts val="2810"/>
              </a:lnSpc>
              <a:spcBef>
                <a:spcPts val="62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Access</a:t>
            </a:r>
            <a:r>
              <a:rPr sz="26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via</a:t>
            </a:r>
            <a:r>
              <a:rPr sz="2600" spc="-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Faculty</a:t>
            </a:r>
            <a:r>
              <a:rPr sz="2600" spc="-3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Center</a:t>
            </a:r>
            <a:r>
              <a:rPr sz="26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–</a:t>
            </a:r>
            <a:r>
              <a:rPr sz="2600" spc="-25" dirty="0">
                <a:solidFill>
                  <a:srgbClr val="0A3C29"/>
                </a:solidFill>
                <a:latin typeface="Calibri"/>
                <a:cs typeface="Calibri"/>
              </a:rPr>
              <a:t> go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to</a:t>
            </a:r>
            <a:r>
              <a:rPr sz="26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semester</a:t>
            </a:r>
            <a:r>
              <a:rPr sz="26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last</a:t>
            </a:r>
            <a:r>
              <a:rPr sz="26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taught</a:t>
            </a:r>
            <a:r>
              <a:rPr sz="26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A3C29"/>
                </a:solidFill>
                <a:latin typeface="Calibri"/>
                <a:cs typeface="Calibri"/>
              </a:rPr>
              <a:t>course</a:t>
            </a:r>
            <a:endParaRPr sz="2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Click</a:t>
            </a:r>
            <a:r>
              <a:rPr sz="26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on</a:t>
            </a:r>
            <a:r>
              <a:rPr sz="26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grade</a:t>
            </a:r>
            <a:r>
              <a:rPr sz="26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roster</a:t>
            </a:r>
            <a:r>
              <a:rPr sz="26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0A3C29"/>
                </a:solidFill>
                <a:latin typeface="Calibri"/>
                <a:cs typeface="Calibri"/>
              </a:rPr>
              <a:t>icon</a:t>
            </a:r>
            <a:endParaRPr sz="2600">
              <a:latin typeface="Calibri"/>
              <a:cs typeface="Calibri"/>
            </a:endParaRPr>
          </a:p>
          <a:p>
            <a:pPr marL="355600" marR="796290" indent="-342900">
              <a:lnSpc>
                <a:spcPts val="2810"/>
              </a:lnSpc>
              <a:spcBef>
                <a:spcPts val="66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Enter</a:t>
            </a:r>
            <a:r>
              <a:rPr sz="26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grade</a:t>
            </a:r>
            <a:r>
              <a:rPr sz="26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counts</a:t>
            </a:r>
            <a:r>
              <a:rPr sz="26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0A3C29"/>
                </a:solidFill>
                <a:latin typeface="Calibri"/>
                <a:cs typeface="Calibri"/>
              </a:rPr>
              <a:t>into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template;</a:t>
            </a:r>
            <a:r>
              <a:rPr sz="26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DFW</a:t>
            </a:r>
            <a:r>
              <a:rPr sz="26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0A3C29"/>
                </a:solidFill>
                <a:latin typeface="Calibri"/>
                <a:cs typeface="Calibri"/>
              </a:rPr>
              <a:t>rate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automatically</a:t>
            </a:r>
            <a:r>
              <a:rPr sz="2600" spc="-10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A3C29"/>
                </a:solidFill>
                <a:latin typeface="Calibri"/>
                <a:cs typeface="Calibri"/>
              </a:rPr>
              <a:t>calculated</a:t>
            </a:r>
            <a:endParaRPr sz="2600">
              <a:latin typeface="Calibri"/>
              <a:cs typeface="Calibri"/>
            </a:endParaRPr>
          </a:p>
          <a:p>
            <a:pPr marL="355600" marR="77470" indent="-342900">
              <a:lnSpc>
                <a:spcPts val="2810"/>
              </a:lnSpc>
              <a:spcBef>
                <a:spcPts val="62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OR…use</a:t>
            </a:r>
            <a:r>
              <a:rPr sz="26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the</a:t>
            </a:r>
            <a:r>
              <a:rPr sz="26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grades</a:t>
            </a:r>
            <a:r>
              <a:rPr sz="26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in</a:t>
            </a:r>
            <a:r>
              <a:rPr sz="2600" spc="-20" dirty="0">
                <a:solidFill>
                  <a:srgbClr val="0A3C29"/>
                </a:solidFill>
                <a:latin typeface="Calibri"/>
                <a:cs typeface="Calibri"/>
              </a:rPr>
              <a:t> your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Canvas</a:t>
            </a:r>
            <a:r>
              <a:rPr sz="26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course(s);</a:t>
            </a:r>
            <a:r>
              <a:rPr sz="26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both</a:t>
            </a:r>
            <a:r>
              <a:rPr sz="26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can</a:t>
            </a:r>
            <a:r>
              <a:rPr sz="26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0A3C29"/>
                </a:solidFill>
                <a:latin typeface="Calibri"/>
                <a:cs typeface="Calibri"/>
              </a:rPr>
              <a:t>be </a:t>
            </a:r>
            <a:r>
              <a:rPr sz="2600" spc="-10" dirty="0">
                <a:solidFill>
                  <a:srgbClr val="0A3C29"/>
                </a:solidFill>
                <a:latin typeface="Calibri"/>
                <a:cs typeface="Calibri"/>
              </a:rPr>
              <a:t>sorted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710053" y="1136903"/>
            <a:ext cx="4347210" cy="4780915"/>
            <a:chOff x="4710053" y="1136903"/>
            <a:chExt cx="4347210" cy="478091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63312" y="1136903"/>
              <a:ext cx="3061715" cy="202843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52944" y="2961131"/>
              <a:ext cx="1504186" cy="295654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10053" y="3334511"/>
              <a:ext cx="979038" cy="11246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883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How</a:t>
            </a:r>
            <a:r>
              <a:rPr spc="-70" dirty="0">
                <a:solidFill>
                  <a:srgbClr val="0A3C29"/>
                </a:solidFill>
              </a:rPr>
              <a:t> </a:t>
            </a:r>
            <a:r>
              <a:rPr spc="-140" dirty="0">
                <a:solidFill>
                  <a:srgbClr val="0A3C29"/>
                </a:solidFill>
              </a:rPr>
              <a:t>To</a:t>
            </a:r>
            <a:r>
              <a:rPr spc="-35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Obtain</a:t>
            </a:r>
            <a:r>
              <a:rPr spc="-50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DFW</a:t>
            </a:r>
            <a:r>
              <a:rPr spc="-55" dirty="0">
                <a:solidFill>
                  <a:srgbClr val="0A3C29"/>
                </a:solidFill>
              </a:rPr>
              <a:t> </a:t>
            </a:r>
            <a:r>
              <a:rPr spc="-20" dirty="0">
                <a:solidFill>
                  <a:srgbClr val="0A3C29"/>
                </a:solidFill>
              </a:rPr>
              <a:t>Rate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510385"/>
            <a:ext cx="7994015" cy="33842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dirty="0"/>
              <a:t>Can</a:t>
            </a:r>
            <a:r>
              <a:rPr spc="-75" dirty="0"/>
              <a:t> </a:t>
            </a:r>
            <a:r>
              <a:rPr dirty="0"/>
              <a:t>show</a:t>
            </a:r>
            <a:r>
              <a:rPr spc="-40" dirty="0"/>
              <a:t> </a:t>
            </a:r>
            <a:r>
              <a:rPr dirty="0"/>
              <a:t>three</a:t>
            </a:r>
            <a:r>
              <a:rPr spc="-65" dirty="0"/>
              <a:t> </a:t>
            </a:r>
            <a:r>
              <a:rPr dirty="0"/>
              <a:t>of</a:t>
            </a:r>
            <a:r>
              <a:rPr spc="-65" dirty="0"/>
              <a:t> </a:t>
            </a:r>
            <a:r>
              <a:rPr dirty="0"/>
              <a:t>own</a:t>
            </a:r>
            <a:r>
              <a:rPr spc="-60" dirty="0"/>
              <a:t> </a:t>
            </a:r>
            <a:r>
              <a:rPr dirty="0"/>
              <a:t>prior</a:t>
            </a:r>
            <a:r>
              <a:rPr spc="-50" dirty="0"/>
              <a:t> </a:t>
            </a:r>
            <a:r>
              <a:rPr spc="-20" dirty="0"/>
              <a:t>semesters</a:t>
            </a:r>
            <a:r>
              <a:rPr spc="-55" dirty="0"/>
              <a:t> </a:t>
            </a:r>
            <a:r>
              <a:rPr spc="-10" dirty="0"/>
              <a:t>taught</a:t>
            </a:r>
          </a:p>
          <a:p>
            <a:pPr marL="355600" marR="568960" indent="-343535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dirty="0"/>
              <a:t>Or</a:t>
            </a:r>
            <a:r>
              <a:rPr spc="-70" dirty="0"/>
              <a:t> </a:t>
            </a:r>
            <a:r>
              <a:rPr spc="-10" dirty="0"/>
              <a:t>compare</a:t>
            </a:r>
            <a:r>
              <a:rPr spc="-80" dirty="0"/>
              <a:t> </a:t>
            </a:r>
            <a:r>
              <a:rPr dirty="0"/>
              <a:t>to</a:t>
            </a:r>
            <a:r>
              <a:rPr spc="-75" dirty="0"/>
              <a:t> </a:t>
            </a:r>
            <a:r>
              <a:rPr dirty="0"/>
              <a:t>other</a:t>
            </a:r>
            <a:r>
              <a:rPr spc="-70" dirty="0"/>
              <a:t> </a:t>
            </a:r>
            <a:r>
              <a:rPr spc="-30" dirty="0"/>
              <a:t>face-to-</a:t>
            </a:r>
            <a:r>
              <a:rPr dirty="0"/>
              <a:t>face</a:t>
            </a:r>
            <a:r>
              <a:rPr spc="-75" dirty="0"/>
              <a:t> </a:t>
            </a:r>
            <a:r>
              <a:rPr dirty="0"/>
              <a:t>course</a:t>
            </a:r>
            <a:r>
              <a:rPr spc="-55" dirty="0"/>
              <a:t> </a:t>
            </a:r>
            <a:r>
              <a:rPr spc="-10" dirty="0"/>
              <a:t>sections </a:t>
            </a:r>
            <a:r>
              <a:rPr dirty="0"/>
              <a:t>from</a:t>
            </a:r>
            <a:r>
              <a:rPr spc="-80" dirty="0"/>
              <a:t> </a:t>
            </a:r>
            <a:r>
              <a:rPr lang="en-US" dirty="0"/>
              <a:t>prior three years</a:t>
            </a:r>
            <a:endParaRPr spc="-20" dirty="0"/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dirty="0"/>
              <a:t>Can</a:t>
            </a:r>
            <a:r>
              <a:rPr spc="-85" dirty="0"/>
              <a:t> </a:t>
            </a:r>
            <a:r>
              <a:rPr dirty="0"/>
              <a:t>compare</a:t>
            </a:r>
            <a:r>
              <a:rPr spc="-60" dirty="0"/>
              <a:t> </a:t>
            </a:r>
            <a:r>
              <a:rPr dirty="0"/>
              <a:t>your</a:t>
            </a:r>
            <a:r>
              <a:rPr spc="-60" dirty="0"/>
              <a:t> </a:t>
            </a:r>
            <a:r>
              <a:rPr dirty="0"/>
              <a:t>own</a:t>
            </a:r>
            <a:r>
              <a:rPr spc="-70" dirty="0"/>
              <a:t> </a:t>
            </a:r>
            <a:r>
              <a:rPr dirty="0"/>
              <a:t>online</a:t>
            </a:r>
            <a:r>
              <a:rPr spc="-65" dirty="0"/>
              <a:t> </a:t>
            </a:r>
            <a:r>
              <a:rPr dirty="0"/>
              <a:t>vs</a:t>
            </a:r>
            <a:r>
              <a:rPr spc="-65" dirty="0"/>
              <a:t> </a:t>
            </a:r>
            <a:r>
              <a:rPr spc="-30" dirty="0"/>
              <a:t>face-to-</a:t>
            </a:r>
            <a:r>
              <a:rPr spc="-20" dirty="0"/>
              <a:t>face</a:t>
            </a: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dirty="0"/>
              <a:t>But</a:t>
            </a:r>
            <a:r>
              <a:rPr spc="-65" dirty="0"/>
              <a:t> </a:t>
            </a:r>
            <a:r>
              <a:rPr dirty="0"/>
              <a:t>if</a:t>
            </a:r>
            <a:r>
              <a:rPr spc="-75" dirty="0"/>
              <a:t> </a:t>
            </a:r>
            <a:r>
              <a:rPr dirty="0"/>
              <a:t>need</a:t>
            </a:r>
            <a:r>
              <a:rPr spc="-55" dirty="0"/>
              <a:t> </a:t>
            </a:r>
            <a:r>
              <a:rPr dirty="0"/>
              <a:t>to</a:t>
            </a:r>
            <a:r>
              <a:rPr spc="-85" dirty="0"/>
              <a:t> </a:t>
            </a:r>
            <a:r>
              <a:rPr dirty="0"/>
              <a:t>compare</a:t>
            </a:r>
            <a:r>
              <a:rPr spc="-60" dirty="0"/>
              <a:t> </a:t>
            </a:r>
            <a:r>
              <a:rPr dirty="0"/>
              <a:t>to</a:t>
            </a:r>
            <a:r>
              <a:rPr spc="-70" dirty="0"/>
              <a:t> </a:t>
            </a:r>
            <a:r>
              <a:rPr dirty="0"/>
              <a:t>other</a:t>
            </a:r>
            <a:r>
              <a:rPr spc="-65" dirty="0"/>
              <a:t> </a:t>
            </a:r>
            <a:r>
              <a:rPr spc="-20" dirty="0"/>
              <a:t>faculty’s</a:t>
            </a:r>
            <a:r>
              <a:rPr spc="-55" dirty="0"/>
              <a:t> </a:t>
            </a:r>
            <a:r>
              <a:rPr dirty="0"/>
              <a:t>section,</a:t>
            </a:r>
            <a:r>
              <a:rPr spc="-50" dirty="0"/>
              <a:t> </a:t>
            </a:r>
            <a:r>
              <a:rPr spc="-20" dirty="0"/>
              <a:t>will </a:t>
            </a:r>
            <a:r>
              <a:rPr dirty="0"/>
              <a:t>need</a:t>
            </a:r>
            <a:r>
              <a:rPr spc="-70" dirty="0"/>
              <a:t> </a:t>
            </a:r>
            <a:r>
              <a:rPr spc="-10" dirty="0"/>
              <a:t>assistance</a:t>
            </a:r>
            <a:r>
              <a:rPr spc="-40" dirty="0"/>
              <a:t> </a:t>
            </a:r>
            <a:r>
              <a:rPr dirty="0"/>
              <a:t>from</a:t>
            </a:r>
            <a:r>
              <a:rPr spc="-75" dirty="0"/>
              <a:t> </a:t>
            </a:r>
            <a:r>
              <a:rPr spc="-10" dirty="0"/>
              <a:t>department</a:t>
            </a:r>
            <a:r>
              <a:rPr spc="-45" dirty="0"/>
              <a:t> </a:t>
            </a:r>
            <a:r>
              <a:rPr dirty="0"/>
              <a:t>chair</a:t>
            </a:r>
            <a:r>
              <a:rPr spc="-65" dirty="0"/>
              <a:t> </a:t>
            </a:r>
            <a:r>
              <a:rPr dirty="0"/>
              <a:t>or</a:t>
            </a:r>
            <a:r>
              <a:rPr spc="-75" dirty="0"/>
              <a:t> </a:t>
            </a:r>
            <a:r>
              <a:rPr dirty="0"/>
              <a:t>ASC</a:t>
            </a:r>
            <a:r>
              <a:rPr spc="-65" dirty="0"/>
              <a:t> </a:t>
            </a:r>
            <a:r>
              <a:rPr spc="-25" dirty="0"/>
              <a:t>to </a:t>
            </a:r>
            <a:r>
              <a:rPr dirty="0"/>
              <a:t>access</a:t>
            </a:r>
            <a:r>
              <a:rPr spc="-100" dirty="0"/>
              <a:t> </a:t>
            </a:r>
            <a:r>
              <a:rPr dirty="0"/>
              <a:t>other</a:t>
            </a:r>
            <a:r>
              <a:rPr spc="-90" dirty="0"/>
              <a:t> </a:t>
            </a:r>
            <a:r>
              <a:rPr dirty="0"/>
              <a:t>sections’</a:t>
            </a:r>
            <a:r>
              <a:rPr spc="-70" dirty="0"/>
              <a:t> </a:t>
            </a:r>
            <a:r>
              <a:rPr dirty="0"/>
              <a:t>grade</a:t>
            </a:r>
            <a:r>
              <a:rPr spc="-100" dirty="0"/>
              <a:t> </a:t>
            </a:r>
            <a:r>
              <a:rPr spc="-10" dirty="0"/>
              <a:t>rosters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61581"/>
            <a:ext cx="7324089" cy="6965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8830" algn="ctr">
              <a:lnSpc>
                <a:spcPct val="100000"/>
              </a:lnSpc>
              <a:spcBef>
                <a:spcPts val="105"/>
              </a:spcBef>
            </a:pPr>
            <a:r>
              <a:rPr lang="en-US" dirty="0">
                <a:solidFill>
                  <a:srgbClr val="0A3C29"/>
                </a:solidFill>
              </a:rPr>
              <a:t>Summary</a:t>
            </a:r>
            <a:endParaRPr spc="-20" dirty="0">
              <a:solidFill>
                <a:srgbClr val="0A3C29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510385"/>
            <a:ext cx="7994015" cy="28636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dirty="0"/>
              <a:t>Ensure Qualtrics application is complete by the deadline</a:t>
            </a:r>
            <a:endParaRPr spc="-10" dirty="0"/>
          </a:p>
          <a:p>
            <a:pPr marL="355600" marR="568960" indent="-343535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dirty="0"/>
              <a:t>Collect grade distribution data for DFW rate – ask me for help if needed</a:t>
            </a:r>
            <a:endParaRPr spc="-20" dirty="0"/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pc="-10" dirty="0"/>
              <a:t>Notified when application submitted and when course is approved / not approved for </a:t>
            </a:r>
            <a:r>
              <a:rPr lang="en-US" spc="-10" dirty="0" err="1"/>
              <a:t>CourseMatch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65691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61581"/>
            <a:ext cx="7324089" cy="6965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8830" algn="ctr">
              <a:lnSpc>
                <a:spcPct val="100000"/>
              </a:lnSpc>
              <a:spcBef>
                <a:spcPts val="105"/>
              </a:spcBef>
            </a:pPr>
            <a:r>
              <a:rPr lang="en-US" dirty="0">
                <a:solidFill>
                  <a:srgbClr val="0A3C29"/>
                </a:solidFill>
              </a:rPr>
              <a:t>Online Teaching</a:t>
            </a:r>
            <a:endParaRPr spc="-20" dirty="0">
              <a:solidFill>
                <a:srgbClr val="0A3C29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510385"/>
            <a:ext cx="7994015" cy="2953373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dirty="0"/>
              <a:t>CTL provides opportunities to support online teaching</a:t>
            </a:r>
            <a:endParaRPr spc="-10" dirty="0"/>
          </a:p>
          <a:p>
            <a:pPr marL="355600" marR="568960" indent="-343535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dirty="0"/>
              <a:t>Quality Assurance team</a:t>
            </a:r>
            <a:endParaRPr spc="-20" dirty="0"/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pc="-10" dirty="0"/>
              <a:t>Course review and training opportunities</a:t>
            </a: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pc="-10" dirty="0"/>
              <a:t>More information on Online Course Services page on Sac State’s CTL website.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905142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87398" y="1008278"/>
            <a:ext cx="2649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FFFFFF"/>
                </a:solidFill>
                <a:latin typeface="Calibri"/>
                <a:cs typeface="Calibri"/>
              </a:rPr>
              <a:t>Thank</a:t>
            </a:r>
            <a:r>
              <a:rPr sz="4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800" b="1" spc="-2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6362" y="2478938"/>
            <a:ext cx="5512435" cy="25000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Please</a:t>
            </a:r>
            <a:r>
              <a:rPr sz="4000" spc="-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direct</a:t>
            </a:r>
            <a:r>
              <a:rPr sz="4000" spc="-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CourseMatch questions</a:t>
            </a:r>
            <a:r>
              <a:rPr sz="4000" spc="-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Calibri"/>
                <a:cs typeface="Calibri"/>
              </a:rPr>
              <a:t>to:</a:t>
            </a:r>
            <a:endParaRPr sz="4000" dirty="0">
              <a:latin typeface="Calibri"/>
              <a:cs typeface="Calibri"/>
            </a:endParaRPr>
          </a:p>
          <a:p>
            <a:pPr marL="710565" marR="701675" indent="-635" algn="ctr">
              <a:lnSpc>
                <a:spcPts val="4800"/>
              </a:lnSpc>
              <a:spcBef>
                <a:spcPts val="95"/>
              </a:spcBef>
            </a:pP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Sharyn Gardner</a:t>
            </a:r>
          </a:p>
          <a:p>
            <a:pPr marL="710565" marR="701675" indent="-635" algn="ctr">
              <a:lnSpc>
                <a:spcPts val="4800"/>
              </a:lnSpc>
              <a:spcBef>
                <a:spcPts val="95"/>
              </a:spcBef>
            </a:pP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gardner@csus.edu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BCA0-B01D-43E2-AF82-22692D7C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lang="en-US" dirty="0">
                <a:solidFill>
                  <a:srgbClr val="0A3C29"/>
                </a:solidFill>
              </a:rPr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80312-20CA-43D9-A270-61DE544C9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1510385"/>
            <a:ext cx="7994015" cy="1819088"/>
          </a:xfrm>
        </p:spPr>
        <p:txBody>
          <a:bodyPr vert="horz" wrap="square" lIns="0" tIns="109855" rIns="0" bIns="0" rtlCol="0">
            <a:spAutoFit/>
          </a:bodyPr>
          <a:lstStyle/>
          <a:p>
            <a:pPr marL="354965" indent="-342265">
              <a:spcBef>
                <a:spcPts val="8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3200" dirty="0"/>
              <a:t>What is </a:t>
            </a:r>
            <a:r>
              <a:rPr lang="en-US" sz="3200" dirty="0" err="1"/>
              <a:t>CourseMatch</a:t>
            </a:r>
            <a:r>
              <a:rPr lang="en-US" sz="3200" dirty="0"/>
              <a:t>?</a:t>
            </a:r>
          </a:p>
          <a:p>
            <a:pPr marL="354965" indent="-342265">
              <a:spcBef>
                <a:spcPts val="8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3200" dirty="0" err="1"/>
              <a:t>CourseMatch</a:t>
            </a:r>
            <a:r>
              <a:rPr lang="en-US" sz="3200" dirty="0"/>
              <a:t> criteria</a:t>
            </a:r>
          </a:p>
          <a:p>
            <a:pPr marL="354965" indent="-342265">
              <a:spcBef>
                <a:spcPts val="8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3200" dirty="0"/>
              <a:t>Application process and steps</a:t>
            </a:r>
          </a:p>
        </p:txBody>
      </p:sp>
    </p:spTree>
    <p:extLst>
      <p:ext uri="{BB962C8B-B14F-4D97-AF65-F5344CB8AC3E}">
        <p14:creationId xmlns:p14="http://schemas.microsoft.com/office/powerpoint/2010/main" val="11466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What</a:t>
            </a:r>
            <a:r>
              <a:rPr spc="-45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is</a:t>
            </a:r>
            <a:r>
              <a:rPr spc="-20" dirty="0">
                <a:solidFill>
                  <a:srgbClr val="0A3C29"/>
                </a:solidFill>
              </a:rPr>
              <a:t> </a:t>
            </a:r>
            <a:r>
              <a:rPr spc="-10" dirty="0">
                <a:solidFill>
                  <a:srgbClr val="0A3C29"/>
                </a:solidFill>
              </a:rPr>
              <a:t>CourseMatch?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385"/>
            <a:ext cx="8009255" cy="3847848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Graduation</a:t>
            </a:r>
            <a:r>
              <a:rPr sz="32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Initiative</a:t>
            </a:r>
            <a:r>
              <a:rPr sz="32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2025</a:t>
            </a:r>
            <a:r>
              <a:rPr sz="32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A3C29"/>
                </a:solidFill>
                <a:latin typeface="Calibri"/>
                <a:cs typeface="Calibri"/>
              </a:rPr>
              <a:t>strategy</a:t>
            </a:r>
            <a:endParaRPr sz="3200" dirty="0">
              <a:latin typeface="Calibri"/>
              <a:cs typeface="Calibri"/>
            </a:endParaRPr>
          </a:p>
          <a:p>
            <a:pPr marL="354965" marR="1128395" indent="-342900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3200" dirty="0">
                <a:solidFill>
                  <a:srgbClr val="0A3C29"/>
                </a:solidFill>
                <a:latin typeface="Calibri"/>
                <a:cs typeface="Calibri"/>
              </a:rPr>
              <a:t>Goal to i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ncrease</a:t>
            </a:r>
            <a:r>
              <a:rPr sz="32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A3C29"/>
                </a:solidFill>
                <a:latin typeface="Calibri"/>
                <a:cs typeface="Calibri"/>
              </a:rPr>
              <a:t>CSU’s</a:t>
            </a:r>
            <a:r>
              <a:rPr sz="32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capacity</a:t>
            </a:r>
            <a:r>
              <a:rPr sz="32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in</a:t>
            </a:r>
            <a:r>
              <a:rPr sz="32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A3C29"/>
                </a:solidFill>
                <a:latin typeface="Calibri"/>
                <a:cs typeface="Calibri"/>
              </a:rPr>
              <a:t>high-demand courses</a:t>
            </a:r>
            <a:endParaRPr sz="32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Focus</a:t>
            </a:r>
            <a:r>
              <a:rPr sz="32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(priority</a:t>
            </a:r>
            <a:r>
              <a:rPr sz="32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for</a:t>
            </a:r>
            <a:r>
              <a:rPr sz="32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A3C29"/>
                </a:solidFill>
                <a:latin typeface="Calibri"/>
                <a:cs typeface="Calibri"/>
              </a:rPr>
              <a:t>approval):</a:t>
            </a:r>
            <a:endParaRPr sz="32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Clr>
                <a:srgbClr val="D0CA81"/>
              </a:buClr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Fully</a:t>
            </a:r>
            <a:r>
              <a:rPr sz="2800" spc="-9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online</a:t>
            </a:r>
            <a:r>
              <a:rPr sz="28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asynchronous</a:t>
            </a:r>
            <a:r>
              <a:rPr sz="28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GE</a:t>
            </a:r>
            <a:r>
              <a:rPr sz="2800" spc="-10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courses</a:t>
            </a:r>
            <a:r>
              <a:rPr sz="28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(articulated)</a:t>
            </a:r>
            <a:endParaRPr sz="28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Low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DFW</a:t>
            </a:r>
            <a:r>
              <a:rPr sz="28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rates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(grades)</a:t>
            </a:r>
            <a:endParaRPr sz="28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Will</a:t>
            </a:r>
            <a:r>
              <a:rPr sz="2800" spc="-10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consider</a:t>
            </a:r>
            <a:r>
              <a:rPr sz="28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lower</a:t>
            </a:r>
            <a:r>
              <a:rPr sz="2800" spc="-10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division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major</a:t>
            </a:r>
            <a:r>
              <a:rPr sz="2800" spc="-9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requirements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461580"/>
            <a:ext cx="745807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Why</a:t>
            </a:r>
            <a:r>
              <a:rPr spc="-95" dirty="0">
                <a:solidFill>
                  <a:srgbClr val="0A3C29"/>
                </a:solidFill>
              </a:rPr>
              <a:t> </a:t>
            </a:r>
            <a:r>
              <a:rPr spc="-10" dirty="0">
                <a:solidFill>
                  <a:srgbClr val="0A3C29"/>
                </a:solidFill>
              </a:rPr>
              <a:t>Participate?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735"/>
            <a:ext cx="7458075" cy="38049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19430" indent="-342900">
              <a:lnSpc>
                <a:spcPts val="2920"/>
              </a:lnSpc>
              <a:spcBef>
                <a:spcPts val="459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Assist</a:t>
            </a:r>
            <a:r>
              <a:rPr sz="27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students</a:t>
            </a:r>
            <a:r>
              <a:rPr sz="27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across</a:t>
            </a:r>
            <a:r>
              <a:rPr sz="27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CSU</a:t>
            </a:r>
            <a:r>
              <a:rPr sz="27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in</a:t>
            </a:r>
            <a:r>
              <a:rPr sz="27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fulfilling</a:t>
            </a:r>
            <a:r>
              <a:rPr sz="2700" spc="-3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0A3C29"/>
                </a:solidFill>
                <a:latin typeface="Calibri"/>
                <a:cs typeface="Calibri"/>
              </a:rPr>
              <a:t>GE/lower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division</a:t>
            </a:r>
            <a:r>
              <a:rPr sz="27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major</a:t>
            </a:r>
            <a:r>
              <a:rPr sz="2700" spc="-1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0A3C29"/>
                </a:solidFill>
                <a:latin typeface="Calibri"/>
                <a:cs typeface="Calibri"/>
              </a:rPr>
              <a:t>preparation</a:t>
            </a:r>
            <a:r>
              <a:rPr sz="27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0A3C29"/>
                </a:solidFill>
                <a:latin typeface="Calibri"/>
                <a:cs typeface="Calibri"/>
              </a:rPr>
              <a:t>coursework</a:t>
            </a:r>
            <a:endParaRPr sz="27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88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Ease</a:t>
            </a:r>
            <a:r>
              <a:rPr sz="27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bottlenecks</a:t>
            </a:r>
            <a:r>
              <a:rPr sz="27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at</a:t>
            </a:r>
            <a:r>
              <a:rPr sz="27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other</a:t>
            </a:r>
            <a:r>
              <a:rPr sz="27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0A3C29"/>
                </a:solidFill>
                <a:latin typeface="Calibri"/>
                <a:cs typeface="Calibri"/>
              </a:rPr>
              <a:t>CSUs</a:t>
            </a:r>
            <a:endParaRPr sz="27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92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2700" spc="-10" dirty="0">
                <a:solidFill>
                  <a:srgbClr val="0A3C29"/>
                </a:solidFill>
                <a:latin typeface="Calibri"/>
                <a:cs typeface="Calibri"/>
              </a:rPr>
              <a:t>Facilitate</a:t>
            </a:r>
            <a:r>
              <a:rPr sz="2700" spc="-9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students</a:t>
            </a:r>
            <a:r>
              <a:rPr sz="27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finishing</a:t>
            </a:r>
            <a:r>
              <a:rPr sz="27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degree</a:t>
            </a:r>
            <a:r>
              <a:rPr sz="27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more</a:t>
            </a:r>
            <a:r>
              <a:rPr sz="27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0A3C29"/>
                </a:solidFill>
                <a:latin typeface="Calibri"/>
                <a:cs typeface="Calibri"/>
              </a:rPr>
              <a:t>efficiently</a:t>
            </a:r>
            <a:endParaRPr sz="27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919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2700" spc="-10" dirty="0">
                <a:solidFill>
                  <a:srgbClr val="0A3C29"/>
                </a:solidFill>
                <a:latin typeface="Calibri"/>
                <a:cs typeface="Calibri"/>
              </a:rPr>
              <a:t>CourseMatch</a:t>
            </a:r>
            <a:r>
              <a:rPr sz="2700" spc="-9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enrollment</a:t>
            </a:r>
            <a:r>
              <a:rPr sz="27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FTES</a:t>
            </a:r>
            <a:r>
              <a:rPr sz="27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0A3C29"/>
                </a:solidFill>
                <a:latin typeface="Calibri"/>
                <a:cs typeface="Calibri"/>
              </a:rPr>
              <a:t>neutral</a:t>
            </a:r>
            <a:endParaRPr sz="27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92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2700" dirty="0">
                <a:solidFill>
                  <a:srgbClr val="0A3C29"/>
                </a:solidFill>
                <a:latin typeface="Calibri"/>
                <a:cs typeface="Calibri"/>
              </a:rPr>
              <a:t>Additional</a:t>
            </a:r>
            <a:r>
              <a:rPr sz="2700" spc="-3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0A3C29"/>
                </a:solidFill>
                <a:latin typeface="Calibri"/>
                <a:cs typeface="Calibri"/>
              </a:rPr>
              <a:t>income:</a:t>
            </a:r>
            <a:endParaRPr sz="27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900"/>
              </a:spcBef>
              <a:buClr>
                <a:srgbClr val="D0CA81"/>
              </a:buClr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$3000</a:t>
            </a:r>
            <a:r>
              <a:rPr sz="2400" spc="-2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per</a:t>
            </a:r>
            <a:r>
              <a:rPr sz="2400" spc="-10" dirty="0">
                <a:solidFill>
                  <a:srgbClr val="0A3C29"/>
                </a:solidFill>
                <a:latin typeface="Calibri"/>
                <a:cs typeface="Calibri"/>
              </a:rPr>
              <a:t> course</a:t>
            </a:r>
            <a:endParaRPr sz="24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290"/>
              </a:spcBef>
              <a:buClr>
                <a:srgbClr val="D0CA81"/>
              </a:buClr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Must</a:t>
            </a:r>
            <a:r>
              <a:rPr sz="24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0A3C29"/>
                </a:solidFill>
                <a:latin typeface="Calibri"/>
                <a:cs typeface="Calibri"/>
              </a:rPr>
              <a:t>sign up for</a:t>
            </a:r>
            <a:r>
              <a:rPr lang="en-US" sz="2400" spc="-20" dirty="0">
                <a:solidFill>
                  <a:srgbClr val="0A3C29"/>
                </a:solidFill>
                <a:latin typeface="Calibri"/>
                <a:cs typeface="Calibri"/>
              </a:rPr>
              <a:t> minimum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10</a:t>
            </a:r>
            <a:r>
              <a:rPr sz="24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seats</a:t>
            </a:r>
            <a:r>
              <a:rPr sz="24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for</a:t>
            </a:r>
            <a:r>
              <a:rPr sz="2400" spc="-3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A3C29"/>
                </a:solidFill>
                <a:latin typeface="Calibri"/>
                <a:cs typeface="Calibri"/>
              </a:rPr>
              <a:t>CourseMatch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err="1">
                <a:solidFill>
                  <a:srgbClr val="0A3C29"/>
                </a:solidFill>
              </a:rPr>
              <a:t>Course</a:t>
            </a:r>
            <a:r>
              <a:rPr lang="en-US" dirty="0" err="1">
                <a:solidFill>
                  <a:srgbClr val="0A3C29"/>
                </a:solidFill>
              </a:rPr>
              <a:t>Match</a:t>
            </a:r>
            <a:r>
              <a:rPr lang="en-US" dirty="0">
                <a:solidFill>
                  <a:srgbClr val="0A3C29"/>
                </a:solidFill>
              </a:rPr>
              <a:t> Criteria</a:t>
            </a:r>
            <a:endParaRPr spc="-10" dirty="0">
              <a:solidFill>
                <a:srgbClr val="0A3C29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37101"/>
            <a:ext cx="7987665" cy="36849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2150" indent="-343535">
              <a:lnSpc>
                <a:spcPct val="100000"/>
              </a:lnSpc>
              <a:spcBef>
                <a:spcPts val="9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Course</a:t>
            </a:r>
            <a:r>
              <a:rPr sz="3100" spc="-1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instructor</a:t>
            </a:r>
            <a:r>
              <a:rPr sz="3100" spc="-114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u="sng" dirty="0">
                <a:solidFill>
                  <a:srgbClr val="0A3C29"/>
                </a:solidFill>
                <a:uFill>
                  <a:solidFill>
                    <a:srgbClr val="0A3C29"/>
                  </a:solidFill>
                </a:uFill>
                <a:latin typeface="Calibri"/>
                <a:cs typeface="Calibri"/>
              </a:rPr>
              <a:t>must</a:t>
            </a:r>
            <a:r>
              <a:rPr sz="3100" u="sng" spc="-120" dirty="0">
                <a:solidFill>
                  <a:srgbClr val="0A3C29"/>
                </a:solidFill>
                <a:uFill>
                  <a:solidFill>
                    <a:srgbClr val="0A3C29"/>
                  </a:solidFill>
                </a:uFill>
                <a:latin typeface="Calibri"/>
                <a:cs typeface="Calibri"/>
              </a:rPr>
              <a:t> </a:t>
            </a:r>
            <a:r>
              <a:rPr sz="3100" u="sng" dirty="0">
                <a:solidFill>
                  <a:srgbClr val="0A3C29"/>
                </a:solidFill>
                <a:uFill>
                  <a:solidFill>
                    <a:srgbClr val="0A3C29"/>
                  </a:solidFill>
                </a:uFill>
                <a:latin typeface="Calibri"/>
                <a:cs typeface="Calibri"/>
              </a:rPr>
              <a:t>have</a:t>
            </a:r>
            <a:r>
              <a:rPr sz="3100" spc="-13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QM</a:t>
            </a:r>
            <a:r>
              <a:rPr sz="3100" spc="-12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training</a:t>
            </a:r>
            <a:r>
              <a:rPr sz="3100" spc="-12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25" dirty="0">
                <a:solidFill>
                  <a:srgbClr val="0A3C29"/>
                </a:solidFill>
                <a:latin typeface="Calibri"/>
                <a:cs typeface="Calibri"/>
              </a:rPr>
              <a:t>or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equivalent</a:t>
            </a:r>
            <a:r>
              <a:rPr sz="3100" spc="-9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–</a:t>
            </a:r>
            <a:r>
              <a:rPr sz="31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list</a:t>
            </a:r>
            <a:r>
              <a:rPr sz="31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in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Qualtrics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submission</a:t>
            </a:r>
            <a:endParaRPr sz="31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34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3100" dirty="0">
                <a:solidFill>
                  <a:srgbClr val="0A3C29"/>
                </a:solidFill>
                <a:latin typeface="Calibri"/>
                <a:cs typeface="Calibri"/>
              </a:rPr>
              <a:t>Course m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ust</a:t>
            </a:r>
            <a:r>
              <a:rPr sz="31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be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fully</a:t>
            </a:r>
            <a:r>
              <a:rPr sz="31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online</a:t>
            </a:r>
            <a:r>
              <a:rPr sz="31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and</a:t>
            </a:r>
            <a:r>
              <a:rPr sz="31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u="sng" spc="-10" dirty="0">
                <a:solidFill>
                  <a:srgbClr val="0A3C29"/>
                </a:solidFill>
                <a:uFill>
                  <a:solidFill>
                    <a:srgbClr val="0A3C29"/>
                  </a:solidFill>
                </a:uFill>
                <a:latin typeface="Calibri"/>
                <a:cs typeface="Calibri"/>
              </a:rPr>
              <a:t>ASYNCHRONOUS</a:t>
            </a:r>
            <a:endParaRPr sz="31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34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3100" spc="-10" dirty="0">
                <a:solidFill>
                  <a:srgbClr val="0A3C29"/>
                </a:solidFill>
                <a:latin typeface="Calibri"/>
                <a:cs typeface="Calibri"/>
              </a:rPr>
              <a:t>Must be e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vidence</a:t>
            </a:r>
            <a:r>
              <a:rPr sz="3100" spc="-1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course</a:t>
            </a:r>
            <a:r>
              <a:rPr sz="3100" spc="-1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has</a:t>
            </a:r>
            <a:r>
              <a:rPr sz="3100" spc="-13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success</a:t>
            </a:r>
            <a:r>
              <a:rPr sz="3100" spc="-114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rate</a:t>
            </a:r>
            <a:r>
              <a:rPr sz="3100" spc="-1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comparable</a:t>
            </a:r>
            <a:r>
              <a:rPr sz="3100" spc="-1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25" dirty="0">
                <a:solidFill>
                  <a:srgbClr val="0A3C29"/>
                </a:solidFill>
                <a:latin typeface="Calibri"/>
                <a:cs typeface="Calibri"/>
              </a:rPr>
              <a:t>to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FTF</a:t>
            </a:r>
            <a:r>
              <a:rPr sz="31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or</a:t>
            </a:r>
            <a:r>
              <a:rPr sz="31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history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of</a:t>
            </a:r>
            <a:r>
              <a:rPr sz="31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success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over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time</a:t>
            </a:r>
            <a:r>
              <a:rPr sz="31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(e.g.</a:t>
            </a:r>
            <a:r>
              <a:rPr sz="31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25" dirty="0">
                <a:solidFill>
                  <a:srgbClr val="0A3C29"/>
                </a:solidFill>
                <a:latin typeface="Calibri"/>
                <a:cs typeface="Calibri"/>
              </a:rPr>
              <a:t>DFW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rate</a:t>
            </a:r>
            <a:r>
              <a:rPr sz="31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15%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or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less)</a:t>
            </a:r>
            <a:endParaRPr sz="3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50975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Application</a:t>
            </a:r>
            <a:r>
              <a:rPr spc="-75" dirty="0">
                <a:solidFill>
                  <a:srgbClr val="0A3C29"/>
                </a:solidFill>
              </a:rPr>
              <a:t> </a:t>
            </a:r>
            <a:r>
              <a:rPr spc="-10" dirty="0">
                <a:solidFill>
                  <a:srgbClr val="0A3C29"/>
                </a:solidFill>
              </a:rPr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1371600"/>
            <a:ext cx="8188960" cy="4773102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93065" indent="-342265">
              <a:lnSpc>
                <a:spcPct val="100000"/>
              </a:lnSpc>
              <a:spcBef>
                <a:spcPts val="800"/>
              </a:spcBef>
              <a:buClr>
                <a:srgbClr val="D0CA81"/>
              </a:buClr>
              <a:buFont typeface="Arial"/>
              <a:buChar char="•"/>
              <a:tabLst>
                <a:tab pos="393065" algn="l"/>
              </a:tabLst>
            </a:pP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Complete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Qualtrics</a:t>
            </a:r>
            <a:r>
              <a:rPr sz="28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survey</a:t>
            </a:r>
            <a:r>
              <a:rPr sz="28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(link</a:t>
            </a:r>
            <a:r>
              <a:rPr sz="28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on</a:t>
            </a:r>
            <a:r>
              <a:rPr sz="28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lang="en-US" sz="2800" spc="-70" dirty="0" err="1">
                <a:solidFill>
                  <a:srgbClr val="0A3C29"/>
                </a:solidFill>
                <a:latin typeface="Calibri"/>
                <a:cs typeface="Calibri"/>
              </a:rPr>
              <a:t>CourseMatch</a:t>
            </a:r>
            <a:r>
              <a:rPr lang="en-US" sz="2800" spc="-70" dirty="0">
                <a:solidFill>
                  <a:srgbClr val="0A3C29"/>
                </a:solidFill>
                <a:latin typeface="Calibri"/>
                <a:cs typeface="Calibri"/>
              </a:rPr>
              <a:t> page reached from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CTL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homepage)</a:t>
            </a:r>
            <a:endParaRPr sz="2800" dirty="0">
              <a:latin typeface="Calibri"/>
              <a:cs typeface="Calibri"/>
            </a:endParaRPr>
          </a:p>
          <a:p>
            <a:pPr marL="50800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solidFill>
                  <a:srgbClr val="D0CA81"/>
                </a:solidFill>
                <a:latin typeface="Arial"/>
                <a:cs typeface="Arial"/>
              </a:rPr>
              <a:t>–</a:t>
            </a:r>
            <a:r>
              <a:rPr sz="2400" spc="200" dirty="0">
                <a:solidFill>
                  <a:srgbClr val="D0CA8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Upload</a:t>
            </a:r>
            <a:r>
              <a:rPr sz="2400" spc="-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info</a:t>
            </a:r>
            <a:r>
              <a:rPr sz="2400" spc="-3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and</a:t>
            </a:r>
            <a:r>
              <a:rPr sz="2400" spc="-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documents</a:t>
            </a:r>
            <a:r>
              <a:rPr sz="2400" spc="-3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within</a:t>
            </a:r>
            <a:r>
              <a:rPr sz="24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A3C29"/>
                </a:solidFill>
                <a:latin typeface="Calibri"/>
                <a:cs typeface="Calibri"/>
              </a:rPr>
              <a:t>Qualtrics</a:t>
            </a:r>
            <a:endParaRPr sz="2400" dirty="0">
              <a:latin typeface="Calibri"/>
              <a:cs typeface="Calibri"/>
            </a:endParaRPr>
          </a:p>
          <a:p>
            <a:pPr marL="393065" indent="-342265">
              <a:lnSpc>
                <a:spcPct val="100000"/>
              </a:lnSpc>
              <a:spcBef>
                <a:spcPts val="640"/>
              </a:spcBef>
              <a:buClr>
                <a:srgbClr val="D0CA81"/>
              </a:buClr>
              <a:buFont typeface="Arial"/>
              <a:buChar char="•"/>
              <a:tabLst>
                <a:tab pos="393065" algn="l"/>
              </a:tabLst>
            </a:pPr>
            <a:r>
              <a:rPr sz="2800" u="sng" dirty="0">
                <a:solidFill>
                  <a:srgbClr val="0A3C29"/>
                </a:solidFill>
                <a:uFill>
                  <a:solidFill>
                    <a:srgbClr val="0A3C29"/>
                  </a:solidFill>
                </a:uFill>
                <a:latin typeface="Calibri"/>
                <a:cs typeface="Calibri"/>
              </a:rPr>
              <a:t>Submit</a:t>
            </a:r>
            <a:r>
              <a:rPr sz="28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completed</a:t>
            </a:r>
            <a:r>
              <a:rPr sz="28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survey</a:t>
            </a:r>
            <a:r>
              <a:rPr sz="28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by</a:t>
            </a:r>
            <a:r>
              <a:rPr sz="28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lang="en-US" sz="2800" b="1" dirty="0">
                <a:solidFill>
                  <a:srgbClr val="0A3C29"/>
                </a:solidFill>
                <a:latin typeface="Calibri"/>
                <a:cs typeface="Calibri"/>
              </a:rPr>
              <a:t>deadline</a:t>
            </a:r>
            <a:endParaRPr sz="2800" dirty="0">
              <a:latin typeface="Calibri"/>
              <a:cs typeface="Calibri"/>
            </a:endParaRPr>
          </a:p>
          <a:p>
            <a:pPr marL="393065" indent="-342265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•"/>
              <a:tabLst>
                <a:tab pos="393065" algn="l"/>
              </a:tabLst>
            </a:pP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Notified</a:t>
            </a:r>
            <a:r>
              <a:rPr sz="28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lang="en-US" sz="2800" dirty="0">
                <a:solidFill>
                  <a:srgbClr val="0A3C29"/>
                </a:solidFill>
                <a:latin typeface="Calibri"/>
                <a:cs typeface="Calibri"/>
              </a:rPr>
              <a:t>within a few weeks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if</a:t>
            </a:r>
            <a:r>
              <a:rPr sz="28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course</a:t>
            </a:r>
            <a:r>
              <a:rPr sz="28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approved</a:t>
            </a:r>
            <a:endParaRPr sz="2800" dirty="0">
              <a:latin typeface="Calibri"/>
              <a:cs typeface="Calibri"/>
            </a:endParaRPr>
          </a:p>
          <a:p>
            <a:pPr marL="393065" indent="-342265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93065" algn="l"/>
              </a:tabLst>
            </a:pP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CourseMatch</a:t>
            </a:r>
            <a:r>
              <a:rPr sz="28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enrollment</a:t>
            </a:r>
            <a:r>
              <a:rPr sz="2800" spc="-9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begins</a:t>
            </a:r>
            <a:r>
              <a:rPr sz="28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lang="en-US" sz="2800" spc="-85" dirty="0">
                <a:solidFill>
                  <a:srgbClr val="0A3C29"/>
                </a:solidFill>
                <a:latin typeface="Calibri"/>
                <a:cs typeface="Calibri"/>
              </a:rPr>
              <a:t>approximately </a:t>
            </a:r>
            <a:r>
              <a:rPr sz="2800" b="1" dirty="0">
                <a:solidFill>
                  <a:srgbClr val="0A3C29"/>
                </a:solidFill>
                <a:latin typeface="Calibri"/>
                <a:cs typeface="Calibri"/>
              </a:rPr>
              <a:t>December</a:t>
            </a:r>
            <a:r>
              <a:rPr sz="2800" b="1" spc="-9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A3C29"/>
                </a:solidFill>
                <a:latin typeface="Calibri"/>
                <a:cs typeface="Calibri"/>
              </a:rPr>
              <a:t>1</a:t>
            </a:r>
            <a:r>
              <a:rPr lang="en-US" sz="2800" b="1" dirty="0">
                <a:solidFill>
                  <a:srgbClr val="0A3C29"/>
                </a:solidFill>
                <a:latin typeface="Calibri"/>
                <a:cs typeface="Calibri"/>
              </a:rPr>
              <a:t> for Spring and June 1 for Fall semesters</a:t>
            </a:r>
            <a:endParaRPr sz="2800" dirty="0">
              <a:latin typeface="Calibri"/>
              <a:cs typeface="Calibri"/>
            </a:endParaRPr>
          </a:p>
          <a:p>
            <a:pPr marL="393700" marR="55880" indent="-342900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•"/>
              <a:tabLst>
                <a:tab pos="393700" algn="l"/>
              </a:tabLst>
            </a:pP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NOTE:</a:t>
            </a:r>
            <a:r>
              <a:rPr sz="2800" spc="-114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Students</a:t>
            </a:r>
            <a:r>
              <a:rPr sz="2800" spc="-9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enroll</a:t>
            </a:r>
            <a:r>
              <a:rPr sz="2800" spc="-10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after</a:t>
            </a:r>
            <a:r>
              <a:rPr sz="2800" spc="-1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their</a:t>
            </a:r>
            <a:r>
              <a:rPr sz="2800" spc="-11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regular</a:t>
            </a:r>
            <a:r>
              <a:rPr sz="2800" spc="-12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enrollment</a:t>
            </a:r>
            <a:r>
              <a:rPr sz="28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period</a:t>
            </a:r>
            <a:r>
              <a:rPr sz="28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A3C29"/>
                </a:solidFill>
                <a:latin typeface="Calibri"/>
                <a:cs typeface="Calibri"/>
              </a:rPr>
              <a:t>-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-</a:t>
            </a:r>
            <a:r>
              <a:rPr sz="28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up</a:t>
            </a:r>
            <a:r>
              <a:rPr sz="28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until</a:t>
            </a:r>
            <a:r>
              <a:rPr sz="28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the</a:t>
            </a:r>
            <a:r>
              <a:rPr sz="28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end</a:t>
            </a:r>
            <a:r>
              <a:rPr sz="28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of</a:t>
            </a:r>
            <a:r>
              <a:rPr sz="28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the</a:t>
            </a:r>
            <a:r>
              <a:rPr sz="28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second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week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of</a:t>
            </a:r>
            <a:r>
              <a:rPr sz="28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semester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What</a:t>
            </a:r>
            <a:r>
              <a:rPr spc="-110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We</a:t>
            </a:r>
            <a:r>
              <a:rPr spc="-110" dirty="0">
                <a:solidFill>
                  <a:srgbClr val="0A3C29"/>
                </a:solidFill>
              </a:rPr>
              <a:t> </a:t>
            </a:r>
            <a:r>
              <a:rPr spc="-20" dirty="0">
                <a:solidFill>
                  <a:srgbClr val="0A3C29"/>
                </a:solidFill>
              </a:rPr>
              <a:t>Need</a:t>
            </a:r>
            <a:r>
              <a:rPr lang="en-US" spc="-20" dirty="0">
                <a:solidFill>
                  <a:srgbClr val="0A3C29"/>
                </a:solidFill>
              </a:rPr>
              <a:t> for Application</a:t>
            </a:r>
            <a:endParaRPr spc="-20" dirty="0">
              <a:solidFill>
                <a:srgbClr val="0A3C29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/>
              <a:t>Completed</a:t>
            </a:r>
            <a:r>
              <a:rPr sz="3200" spc="-60" dirty="0"/>
              <a:t> </a:t>
            </a:r>
            <a:r>
              <a:rPr sz="3200" u="sng" dirty="0">
                <a:solidFill>
                  <a:srgbClr val="0070C0"/>
                </a:solidFill>
                <a:uFill>
                  <a:solidFill>
                    <a:srgbClr val="D0CA81"/>
                  </a:solidFill>
                </a:uFill>
              </a:rPr>
              <a:t>Qualtrics</a:t>
            </a:r>
            <a:r>
              <a:rPr sz="3200" spc="-50" dirty="0">
                <a:solidFill>
                  <a:srgbClr val="D0CA81"/>
                </a:solidFill>
              </a:rPr>
              <a:t> </a:t>
            </a:r>
            <a:r>
              <a:rPr sz="3200" spc="-10" dirty="0"/>
              <a:t>Survey</a:t>
            </a:r>
            <a:endParaRPr sz="3200" dirty="0"/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006FC0"/>
                </a:solidFill>
              </a:rPr>
              <a:t>Repeatable</a:t>
            </a:r>
            <a:r>
              <a:rPr sz="3200" spc="-6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grade</a:t>
            </a:r>
            <a:r>
              <a:rPr sz="3200" spc="-45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%</a:t>
            </a:r>
            <a:r>
              <a:rPr sz="3200" spc="-45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of</a:t>
            </a:r>
            <a:r>
              <a:rPr sz="3200" spc="-5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fully</a:t>
            </a:r>
            <a:r>
              <a:rPr sz="3200" spc="-2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online</a:t>
            </a:r>
            <a:r>
              <a:rPr sz="3200" spc="-2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section</a:t>
            </a:r>
            <a:r>
              <a:rPr sz="3200" spc="-40" dirty="0">
                <a:solidFill>
                  <a:srgbClr val="006FC0"/>
                </a:solidFill>
              </a:rPr>
              <a:t> </a:t>
            </a:r>
            <a:r>
              <a:rPr sz="3200" spc="-25" dirty="0">
                <a:solidFill>
                  <a:srgbClr val="006FC0"/>
                </a:solidFill>
              </a:rPr>
              <a:t>and </a:t>
            </a:r>
            <a:r>
              <a:rPr sz="3200" dirty="0">
                <a:solidFill>
                  <a:srgbClr val="006FC0"/>
                </a:solidFill>
              </a:rPr>
              <a:t>FTF/hybrid</a:t>
            </a:r>
            <a:r>
              <a:rPr sz="3200" spc="-6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sections</a:t>
            </a:r>
            <a:r>
              <a:rPr sz="3200" spc="-75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(DFW</a:t>
            </a:r>
            <a:r>
              <a:rPr sz="3200" spc="-60" dirty="0">
                <a:solidFill>
                  <a:srgbClr val="006FC0"/>
                </a:solidFill>
              </a:rPr>
              <a:t> </a:t>
            </a:r>
            <a:r>
              <a:rPr sz="3200" spc="-10" dirty="0">
                <a:solidFill>
                  <a:srgbClr val="006FC0"/>
                </a:solidFill>
              </a:rPr>
              <a:t>rates)</a:t>
            </a:r>
            <a:endParaRPr sz="3200" dirty="0"/>
          </a:p>
          <a:p>
            <a:pPr marL="355600" marR="92075" indent="-342900">
              <a:lnSpc>
                <a:spcPct val="100000"/>
              </a:lnSpc>
              <a:spcBef>
                <a:spcPts val="76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/>
              <a:t>Procedures</a:t>
            </a:r>
            <a:r>
              <a:rPr sz="3200" spc="-105" dirty="0"/>
              <a:t> </a:t>
            </a:r>
            <a:r>
              <a:rPr sz="3200" dirty="0"/>
              <a:t>to</a:t>
            </a:r>
            <a:r>
              <a:rPr sz="3200" spc="-65" dirty="0"/>
              <a:t> </a:t>
            </a:r>
            <a:r>
              <a:rPr sz="3200" dirty="0"/>
              <a:t>ensure</a:t>
            </a:r>
            <a:r>
              <a:rPr sz="3200" spc="-80" dirty="0"/>
              <a:t> </a:t>
            </a:r>
            <a:r>
              <a:rPr sz="3200" dirty="0"/>
              <a:t>academic</a:t>
            </a:r>
            <a:r>
              <a:rPr sz="3200" spc="-65" dirty="0"/>
              <a:t> </a:t>
            </a:r>
            <a:r>
              <a:rPr sz="3200" dirty="0"/>
              <a:t>integrity</a:t>
            </a:r>
            <a:r>
              <a:rPr sz="3200" spc="-65" dirty="0"/>
              <a:t> </a:t>
            </a:r>
            <a:r>
              <a:rPr sz="3200" spc="-25" dirty="0"/>
              <a:t>of </a:t>
            </a:r>
            <a:r>
              <a:rPr sz="3200" dirty="0"/>
              <a:t>student</a:t>
            </a:r>
            <a:r>
              <a:rPr sz="3200" spc="-80" dirty="0"/>
              <a:t> </a:t>
            </a:r>
            <a:r>
              <a:rPr sz="3200" dirty="0"/>
              <a:t>performance</a:t>
            </a:r>
            <a:r>
              <a:rPr sz="3200" spc="-75" dirty="0"/>
              <a:t> </a:t>
            </a:r>
            <a:r>
              <a:rPr sz="3200" dirty="0"/>
              <a:t>(e.g.</a:t>
            </a:r>
            <a:r>
              <a:rPr sz="3200" spc="-80" dirty="0"/>
              <a:t> </a:t>
            </a:r>
            <a:r>
              <a:rPr sz="3200" spc="-10" dirty="0"/>
              <a:t>TurnItIn,</a:t>
            </a:r>
            <a:r>
              <a:rPr sz="3200" spc="-35" dirty="0"/>
              <a:t> </a:t>
            </a:r>
            <a:r>
              <a:rPr sz="3200" spc="-10" dirty="0"/>
              <a:t>proctored exams)</a:t>
            </a:r>
            <a:endParaRPr sz="3200" dirty="0"/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/>
              <a:t>Syllabus</a:t>
            </a:r>
            <a:endParaRPr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9000" y="100584"/>
            <a:ext cx="5077967" cy="5792723"/>
          </a:xfrm>
          <a:prstGeom prst="rect">
            <a:avLst/>
          </a:prstGeom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582CB222-5F2F-4423-A769-F243FBFC2B16}"/>
              </a:ext>
            </a:extLst>
          </p:cNvPr>
          <p:cNvSpPr txBox="1"/>
          <p:nvPr/>
        </p:nvSpPr>
        <p:spPr>
          <a:xfrm>
            <a:off x="381001" y="1510385"/>
            <a:ext cx="2743200" cy="170367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tabLst>
                <a:tab pos="354965" algn="l"/>
              </a:tabLst>
            </a:pPr>
            <a:r>
              <a:rPr lang="en-US" sz="2400" dirty="0">
                <a:solidFill>
                  <a:srgbClr val="0A3C29"/>
                </a:solidFill>
                <a:latin typeface="Calibri"/>
                <a:cs typeface="Calibri"/>
              </a:rPr>
              <a:t>Grade distribution comparison: </a:t>
            </a:r>
          </a:p>
          <a:p>
            <a:pPr marL="12700" algn="ctr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tabLst>
                <a:tab pos="354965" algn="l"/>
              </a:tabLst>
            </a:pPr>
            <a:r>
              <a:rPr lang="en-US" sz="2400" dirty="0">
                <a:solidFill>
                  <a:srgbClr val="0A3C29"/>
                </a:solidFill>
                <a:latin typeface="Calibri"/>
                <a:cs typeface="Calibri"/>
              </a:rPr>
              <a:t>Fully online vs. Not fully online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170688"/>
            <a:ext cx="7050011" cy="5430011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2BEEA9A5-ED03-4BF1-96F7-64E4B763A99F}"/>
              </a:ext>
            </a:extLst>
          </p:cNvPr>
          <p:cNvSpPr txBox="1"/>
          <p:nvPr/>
        </p:nvSpPr>
        <p:spPr>
          <a:xfrm>
            <a:off x="5943600" y="1725328"/>
            <a:ext cx="2743200" cy="13343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tabLst>
                <a:tab pos="354965" algn="l"/>
              </a:tabLst>
            </a:pPr>
            <a:r>
              <a:rPr lang="en-US" sz="2400" dirty="0">
                <a:solidFill>
                  <a:srgbClr val="0A3C29"/>
                </a:solidFill>
                <a:latin typeface="Calibri"/>
                <a:cs typeface="Calibri"/>
              </a:rPr>
              <a:t>Grade distribution comparison: </a:t>
            </a:r>
          </a:p>
          <a:p>
            <a:pPr marL="12700" algn="ctr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tabLst>
                <a:tab pos="354965" algn="l"/>
              </a:tabLst>
            </a:pPr>
            <a:r>
              <a:rPr lang="en-US" sz="2400" dirty="0">
                <a:solidFill>
                  <a:srgbClr val="0A3C29"/>
                </a:solidFill>
                <a:latin typeface="Calibri"/>
                <a:cs typeface="Calibri"/>
              </a:rPr>
              <a:t>Fully online only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486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CourseMatch Program</vt:lpstr>
      <vt:lpstr>Overview</vt:lpstr>
      <vt:lpstr>What is CourseMatch?</vt:lpstr>
      <vt:lpstr>Why Participate?</vt:lpstr>
      <vt:lpstr>CourseMatch Criteria</vt:lpstr>
      <vt:lpstr>Application Process</vt:lpstr>
      <vt:lpstr>What We Need for Application</vt:lpstr>
      <vt:lpstr>PowerPoint Presentation</vt:lpstr>
      <vt:lpstr>PowerPoint Presentation</vt:lpstr>
      <vt:lpstr>How To Obtain DFW Rate</vt:lpstr>
      <vt:lpstr>How To Obtain DFW Rate</vt:lpstr>
      <vt:lpstr>Summary</vt:lpstr>
      <vt:lpstr>Online Teaching</vt:lpstr>
      <vt:lpstr>Thank you</vt:lpstr>
    </vt:vector>
  </TitlesOfParts>
  <Company>Page Design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Gardner, Sharyn</cp:lastModifiedBy>
  <cp:revision>6</cp:revision>
  <dcterms:created xsi:type="dcterms:W3CDTF">2023-09-13T15:22:14Z</dcterms:created>
  <dcterms:modified xsi:type="dcterms:W3CDTF">2024-02-27T23:01:18Z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2022-09-30T00:00:00Z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2023-09-13T00:00:00Z</vt:filetime>
  </property>
  <property fmtid="{D5CDD505-2E9C-101B-9397-08002B2CF9AE}" pid="5" name="Producer">
    <vt:lpwstr>Adobe PDF Library 22.2.244</vt:lpwstr>
  </property>
</Properties>
</file>