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modernComment_108_C4DB6E6C.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1"/>
  </p:notesMasterIdLst>
  <p:handoutMasterIdLst>
    <p:handoutMasterId r:id="rId22"/>
  </p:handoutMasterIdLst>
  <p:sldIdLst>
    <p:sldId id="256" r:id="rId5"/>
    <p:sldId id="272" r:id="rId6"/>
    <p:sldId id="257" r:id="rId7"/>
    <p:sldId id="258" r:id="rId8"/>
    <p:sldId id="259" r:id="rId9"/>
    <p:sldId id="260" r:id="rId10"/>
    <p:sldId id="263" r:id="rId11"/>
    <p:sldId id="261" r:id="rId12"/>
    <p:sldId id="265" r:id="rId13"/>
    <p:sldId id="267" r:id="rId14"/>
    <p:sldId id="268" r:id="rId15"/>
    <p:sldId id="269" r:id="rId16"/>
    <p:sldId id="270" r:id="rId17"/>
    <p:sldId id="271" r:id="rId18"/>
    <p:sldId id="264" r:id="rId19"/>
    <p:sldId id="266" r:id="rId2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26C537-8009-56C8-EA3A-C69BFF198CE1}" name="Pieng, Patrick" initials="PP" userId="S::patrick.pieng@csus.edu::480080e2-9ec7-4a64-9328-598dae80be18" providerId="AD"/>
  <p188:author id="{0802F938-5415-41FE-F0F4-6B32FA6E2C52}" name="Patrick Pieng" initials="PP" userId="2e5c96bf39190fdf" providerId="Windows Live"/>
  <p188:author id="{770B76A6-D641-F06A-AB57-246FF70E7F7C}" name="Sayasone, Som" initials="SS" userId="S::som.sayasone@csus.edu::a0c37d96-6d4a-4014-a0d8-9e809c57551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30C0FC-F06B-AF69-0B43-1FF2BE054249}" v="89" dt="2024-10-24T19:40:38.184"/>
    <p1510:client id="{E8A3B220-E5E3-1789-19A3-D91FA7E78377}" v="2" dt="2024-10-23T21:36:03.1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5220" autoAdjust="0"/>
  </p:normalViewPr>
  <p:slideViewPr>
    <p:cSldViewPr snapToGrid="0">
      <p:cViewPr varScale="1">
        <p:scale>
          <a:sx n="110" d="100"/>
          <a:sy n="110" d="100"/>
        </p:scale>
        <p:origin x="462"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comments/modernComment_108_C4DB6E6C.xml><?xml version="1.0" encoding="utf-8"?>
<p188:cmLst xmlns:a="http://schemas.openxmlformats.org/drawingml/2006/main" xmlns:r="http://schemas.openxmlformats.org/officeDocument/2006/relationships" xmlns:p188="http://schemas.microsoft.com/office/powerpoint/2018/8/main">
  <p188:cm id="{E6652E88-AD1E-4A16-BB21-22D8C0496D6D}" authorId="{770B76A6-D641-F06A-AB57-246FF70E7F7C}" created="2024-10-21T19:57:40.722">
    <ac:deMkLst xmlns:ac="http://schemas.microsoft.com/office/drawing/2013/main/command">
      <pc:docMk xmlns:pc="http://schemas.microsoft.com/office/powerpoint/2013/main/command"/>
      <pc:sldMk xmlns:pc="http://schemas.microsoft.com/office/powerpoint/2013/main/command" cId="3302714988" sldId="264"/>
      <ac:spMk id="4" creationId="{00000000-0000-0000-0000-000000000000}"/>
    </ac:deMkLst>
    <p188:txBody>
      <a:bodyPr/>
      <a:lstStyle/>
      <a:p>
        <a:r>
          <a:rPr lang="en-US"/>
          <a:t>should we add the latest panels?
2024-2025
- 5 Panels with 4 proposals per panel
- 4-5 Reviewers per panel
2023-2024
- 4 Panels with 4-5 proposals
- 5 Reviewers per panel
2022-2023
- 4 Panels with 4 proposals per panel
- 4 Reviewers per panel</a:t>
        </a:r>
      </a:p>
    </p188:txBody>
    <p188:extLst>
      <p:ext xmlns:p="http://schemas.openxmlformats.org/presentationml/2006/main" uri="{57CB4572-C831-44C2-8A1C-0ADB6CCDFE69}">
        <p223:reactions xmlns:p223="http://schemas.microsoft.com/office/powerpoint/2022/03/main" xmlns="">
          <p223:rxn type="👍">
            <p223:instance time="2024-10-23T21:36:03.196" authorId="{4F26C537-8009-56C8-EA3A-C69BFF198CE1}"/>
          </p223:rxn>
        </p223:reactions>
      </p:ext>
    </p188:extLst>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60638AE0-A8E9-42D5-B5A0-915B8E0AC2F2}" type="datetimeFigureOut">
              <a:rPr lang="en-US" smtClean="0"/>
              <a:t>10/28/2024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99410DC6-6D67-4CDE-B016-C0B01B14EC33}" type="slidenum">
              <a:rPr lang="en-US" smtClean="0"/>
              <a:t>‹#›</a:t>
            </a:fld>
            <a:endParaRPr lang="en-US"/>
          </a:p>
        </p:txBody>
      </p:sp>
    </p:spTree>
    <p:extLst>
      <p:ext uri="{BB962C8B-B14F-4D97-AF65-F5344CB8AC3E}">
        <p14:creationId xmlns:p14="http://schemas.microsoft.com/office/powerpoint/2010/main" val="3835827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C683184B-4D8F-4672-8302-FCB4918C89FA}" type="datetimeFigureOut">
              <a:t>10/28/2024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CD8D4E7B-D386-43A4-84F8-8AF703488803}" type="slidenum">
              <a:t>‹#›</a:t>
            </a:fld>
            <a:endParaRPr lang="en-US"/>
          </a:p>
        </p:txBody>
      </p:sp>
    </p:spTree>
    <p:extLst>
      <p:ext uri="{BB962C8B-B14F-4D97-AF65-F5344CB8AC3E}">
        <p14:creationId xmlns:p14="http://schemas.microsoft.com/office/powerpoint/2010/main" val="787986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8D4E7B-D386-43A4-84F8-8AF703488803}" type="slidenum">
              <a:rPr lang="en-US"/>
              <a:t>1</a:t>
            </a:fld>
            <a:endParaRPr lang="en-US"/>
          </a:p>
        </p:txBody>
      </p:sp>
    </p:spTree>
    <p:extLst>
      <p:ext uri="{BB962C8B-B14F-4D97-AF65-F5344CB8AC3E}">
        <p14:creationId xmlns:p14="http://schemas.microsoft.com/office/powerpoint/2010/main" val="292941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8D4E7B-D386-43A4-84F8-8AF703488803}" type="slidenum">
              <a:rPr lang="en-US"/>
              <a:t>3</a:t>
            </a:fld>
            <a:endParaRPr lang="en-US"/>
          </a:p>
        </p:txBody>
      </p:sp>
    </p:spTree>
    <p:extLst>
      <p:ext uri="{BB962C8B-B14F-4D97-AF65-F5344CB8AC3E}">
        <p14:creationId xmlns:p14="http://schemas.microsoft.com/office/powerpoint/2010/main" val="2243936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8D4E7B-D386-43A4-84F8-8AF703488803}" type="slidenum">
              <a:rPr lang="en-US"/>
              <a:t>4</a:t>
            </a:fld>
            <a:endParaRPr lang="en-US"/>
          </a:p>
        </p:txBody>
      </p:sp>
    </p:spTree>
    <p:extLst>
      <p:ext uri="{BB962C8B-B14F-4D97-AF65-F5344CB8AC3E}">
        <p14:creationId xmlns:p14="http://schemas.microsoft.com/office/powerpoint/2010/main" val="3363167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8D4E7B-D386-43A4-84F8-8AF703488803}" type="slidenum">
              <a:rPr lang="en-US"/>
              <a:t>5</a:t>
            </a:fld>
            <a:endParaRPr lang="en-US"/>
          </a:p>
        </p:txBody>
      </p:sp>
    </p:spTree>
    <p:extLst>
      <p:ext uri="{BB962C8B-B14F-4D97-AF65-F5344CB8AC3E}">
        <p14:creationId xmlns:p14="http://schemas.microsoft.com/office/powerpoint/2010/main" val="422324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8D4E7B-D386-43A4-84F8-8AF703488803}" type="slidenum">
              <a:rPr lang="en-US"/>
              <a:t>9</a:t>
            </a:fld>
            <a:endParaRPr lang="en-US"/>
          </a:p>
        </p:txBody>
      </p:sp>
    </p:spTree>
    <p:extLst>
      <p:ext uri="{BB962C8B-B14F-4D97-AF65-F5344CB8AC3E}">
        <p14:creationId xmlns:p14="http://schemas.microsoft.com/office/powerpoint/2010/main" val="1267777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8D4E7B-D386-43A4-84F8-8AF703488803}" type="slidenum">
              <a:rPr lang="en-US"/>
              <a:t>11</a:t>
            </a:fld>
            <a:endParaRPr lang="en-US"/>
          </a:p>
        </p:txBody>
      </p:sp>
    </p:spTree>
    <p:extLst>
      <p:ext uri="{BB962C8B-B14F-4D97-AF65-F5344CB8AC3E}">
        <p14:creationId xmlns:p14="http://schemas.microsoft.com/office/powerpoint/2010/main" val="385666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8D4E7B-D386-43A4-84F8-8AF703488803}" type="slidenum">
              <a:rPr lang="en-US"/>
              <a:t>12</a:t>
            </a:fld>
            <a:endParaRPr lang="en-US"/>
          </a:p>
        </p:txBody>
      </p:sp>
    </p:spTree>
    <p:extLst>
      <p:ext uri="{BB962C8B-B14F-4D97-AF65-F5344CB8AC3E}">
        <p14:creationId xmlns:p14="http://schemas.microsoft.com/office/powerpoint/2010/main" val="1526706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8D4E7B-D386-43A4-84F8-8AF703488803}" type="slidenum">
              <a:rPr lang="en-US"/>
              <a:t>13</a:t>
            </a:fld>
            <a:endParaRPr lang="en-US"/>
          </a:p>
        </p:txBody>
      </p:sp>
    </p:spTree>
    <p:extLst>
      <p:ext uri="{BB962C8B-B14F-4D97-AF65-F5344CB8AC3E}">
        <p14:creationId xmlns:p14="http://schemas.microsoft.com/office/powerpoint/2010/main" val="3800588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90000"/>
              </a:lnSpc>
              <a:spcBef>
                <a:spcPts val="1200"/>
              </a:spcBef>
              <a:spcAft>
                <a:spcPts val="200"/>
              </a:spcAft>
              <a:buFont typeface="Arial"/>
              <a:buChar char="•"/>
            </a:pPr>
            <a:endParaRPr lang="en-US" dirty="0"/>
          </a:p>
        </p:txBody>
      </p:sp>
      <p:sp>
        <p:nvSpPr>
          <p:cNvPr id="4" name="Slide Number Placeholder 3"/>
          <p:cNvSpPr>
            <a:spLocks noGrp="1"/>
          </p:cNvSpPr>
          <p:nvPr>
            <p:ph type="sldNum" sz="quarter" idx="5"/>
          </p:nvPr>
        </p:nvSpPr>
        <p:spPr/>
        <p:txBody>
          <a:bodyPr/>
          <a:lstStyle/>
          <a:p>
            <a:fld id="{CD8D4E7B-D386-43A4-84F8-8AF703488803}" type="slidenum">
              <a:t>15</a:t>
            </a:fld>
            <a:endParaRPr lang="en-US"/>
          </a:p>
        </p:txBody>
      </p:sp>
    </p:spTree>
    <p:extLst>
      <p:ext uri="{BB962C8B-B14F-4D97-AF65-F5344CB8AC3E}">
        <p14:creationId xmlns:p14="http://schemas.microsoft.com/office/powerpoint/2010/main" val="5169090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5C4AB6-0C8F-4842-BA99-A74040835D7C}" type="datetimeFigureOut">
              <a:rPr lang="en-US" smtClean="0"/>
              <a:t>10/28/2024</a:t>
            </a:fld>
            <a:endParaRPr lang="en-US"/>
          </a:p>
        </p:txBody>
      </p:sp>
      <p:pic>
        <p:nvPicPr>
          <p:cNvPr id="13" name="Picture 12"/>
          <p:cNvPicPr>
            <a:picLocks noChangeAspect="1"/>
          </p:cNvPicPr>
          <p:nvPr userDrawn="1"/>
        </p:nvPicPr>
        <p:blipFill>
          <a:blip r:embed="rId2"/>
          <a:stretch>
            <a:fillRect/>
          </a:stretch>
        </p:blipFill>
        <p:spPr>
          <a:xfrm>
            <a:off x="10701162" y="5119664"/>
            <a:ext cx="1469263" cy="1201016"/>
          </a:xfrm>
          <a:prstGeom prst="rect">
            <a:avLst/>
          </a:prstGeom>
        </p:spPr>
      </p:pic>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E9F379A-6731-4AA4-89C5-8469EDCC9CC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6738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5C4AB6-0C8F-4842-BA99-A74040835D7C}"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379A-6731-4AA4-89C5-8469EDCC9CCC}" type="slidenum">
              <a:rPr lang="en-US" smtClean="0"/>
              <a:t>‹#›</a:t>
            </a:fld>
            <a:endParaRPr lang="en-US"/>
          </a:p>
        </p:txBody>
      </p:sp>
    </p:spTree>
    <p:extLst>
      <p:ext uri="{BB962C8B-B14F-4D97-AF65-F5344CB8AC3E}">
        <p14:creationId xmlns:p14="http://schemas.microsoft.com/office/powerpoint/2010/main" val="244528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5C4AB6-0C8F-4842-BA99-A74040835D7C}"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379A-6731-4AA4-89C5-8469EDCC9CCC}" type="slidenum">
              <a:rPr lang="en-US" smtClean="0"/>
              <a:t>‹#›</a:t>
            </a:fld>
            <a:endParaRPr lang="en-US"/>
          </a:p>
        </p:txBody>
      </p:sp>
    </p:spTree>
    <p:extLst>
      <p:ext uri="{BB962C8B-B14F-4D97-AF65-F5344CB8AC3E}">
        <p14:creationId xmlns:p14="http://schemas.microsoft.com/office/powerpoint/2010/main" val="1180738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5C4AB6-0C8F-4842-BA99-A74040835D7C}"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379A-6731-4AA4-89C5-8469EDCC9CCC}"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93631" y="5121541"/>
            <a:ext cx="1470376" cy="1198284"/>
          </a:xfrm>
          <a:prstGeom prst="rect">
            <a:avLst/>
          </a:prstGeom>
        </p:spPr>
      </p:pic>
    </p:spTree>
    <p:extLst>
      <p:ext uri="{BB962C8B-B14F-4D97-AF65-F5344CB8AC3E}">
        <p14:creationId xmlns:p14="http://schemas.microsoft.com/office/powerpoint/2010/main" val="1866350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5C4AB6-0C8F-4842-BA99-A74040835D7C}"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F379A-6731-4AA4-89C5-8469EDCC9CC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523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5C4AB6-0C8F-4842-BA99-A74040835D7C}"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F379A-6731-4AA4-89C5-8469EDCC9CCC}" type="slidenum">
              <a:rPr lang="en-US" smtClean="0"/>
              <a:t>‹#›</a:t>
            </a:fld>
            <a:endParaRPr lang="en-US"/>
          </a:p>
        </p:txBody>
      </p:sp>
    </p:spTree>
    <p:extLst>
      <p:ext uri="{BB962C8B-B14F-4D97-AF65-F5344CB8AC3E}">
        <p14:creationId xmlns:p14="http://schemas.microsoft.com/office/powerpoint/2010/main" val="310306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5C4AB6-0C8F-4842-BA99-A74040835D7C}" type="datetimeFigureOut">
              <a:rPr lang="en-US" smtClean="0"/>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9F379A-6731-4AA4-89C5-8469EDCC9CCC}" type="slidenum">
              <a:rPr lang="en-US" smtClean="0"/>
              <a:t>‹#›</a:t>
            </a:fld>
            <a:endParaRPr lang="en-US"/>
          </a:p>
        </p:txBody>
      </p:sp>
    </p:spTree>
    <p:extLst>
      <p:ext uri="{BB962C8B-B14F-4D97-AF65-F5344CB8AC3E}">
        <p14:creationId xmlns:p14="http://schemas.microsoft.com/office/powerpoint/2010/main" val="2658060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5C4AB6-0C8F-4842-BA99-A74040835D7C}" type="datetimeFigureOut">
              <a:rPr lang="en-US" smtClean="0"/>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9F379A-6731-4AA4-89C5-8469EDCC9CCC}" type="slidenum">
              <a:rPr lang="en-US" smtClean="0"/>
              <a:t>‹#›</a:t>
            </a:fld>
            <a:endParaRPr lang="en-US"/>
          </a:p>
        </p:txBody>
      </p:sp>
    </p:spTree>
    <p:extLst>
      <p:ext uri="{BB962C8B-B14F-4D97-AF65-F5344CB8AC3E}">
        <p14:creationId xmlns:p14="http://schemas.microsoft.com/office/powerpoint/2010/main" val="1182687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05C4AB6-0C8F-4842-BA99-A74040835D7C}" type="datetimeFigureOut">
              <a:rPr lang="en-US" smtClean="0"/>
              <a:t>10/28/2024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E9F379A-6731-4AA4-89C5-8469EDCC9CCC}" type="slidenum">
              <a:rPr lang="en-US" smtClean="0"/>
              <a:t>‹#›</a:t>
            </a:fld>
            <a:endParaRPr lang="en-US"/>
          </a:p>
        </p:txBody>
      </p:sp>
    </p:spTree>
    <p:extLst>
      <p:ext uri="{BB962C8B-B14F-4D97-AF65-F5344CB8AC3E}">
        <p14:creationId xmlns:p14="http://schemas.microsoft.com/office/powerpoint/2010/main" val="2684761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05C4AB6-0C8F-4842-BA99-A74040835D7C}" type="datetimeFigureOut">
              <a:rPr lang="en-US" smtClean="0"/>
              <a:t>10/28/2024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E9F379A-6731-4AA4-89C5-8469EDCC9CCC}" type="slidenum">
              <a:rPr lang="en-US" smtClean="0"/>
              <a:t>‹#›</a:t>
            </a:fld>
            <a:endParaRPr lang="en-US"/>
          </a:p>
        </p:txBody>
      </p:sp>
    </p:spTree>
    <p:extLst>
      <p:ext uri="{BB962C8B-B14F-4D97-AF65-F5344CB8AC3E}">
        <p14:creationId xmlns:p14="http://schemas.microsoft.com/office/powerpoint/2010/main" val="3227020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5C4AB6-0C8F-4842-BA99-A74040835D7C}"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F379A-6731-4AA4-89C5-8469EDCC9CCC}" type="slidenum">
              <a:rPr lang="en-US" smtClean="0"/>
              <a:t>‹#›</a:t>
            </a:fld>
            <a:endParaRPr lang="en-US"/>
          </a:p>
        </p:txBody>
      </p:sp>
    </p:spTree>
    <p:extLst>
      <p:ext uri="{BB962C8B-B14F-4D97-AF65-F5344CB8AC3E}">
        <p14:creationId xmlns:p14="http://schemas.microsoft.com/office/powerpoint/2010/main" val="2860370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05C4AB6-0C8F-4842-BA99-A74040835D7C}" type="datetimeFigureOut">
              <a:rPr lang="en-US" smtClean="0"/>
              <a:t>10/28/2024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E9F379A-6731-4AA4-89C5-8469EDCC9CC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15739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sus.edu/diversity-inclusion/antiracism-inclusive-campus-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2.calstate.edu/csu-system/administration/systemwide-human-resources/personnel-payroll-information-management-system/Pages/Special_Instructions/student_employment.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18/10/relationships/comments" Target="../comments/modernComment_108_C4DB6E6C.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sus.edu/academic-affairs/center-teaching-learning/" TargetMode="External"/><Relationship Id="rId2" Type="http://schemas.openxmlformats.org/officeDocument/2006/relationships/hyperlink" Target="https://www.csus.edu/academic-affairs/center-teaching-learning/pedagogy-enhancement-awards.html" TargetMode="External"/><Relationship Id="rId1" Type="http://schemas.openxmlformats.org/officeDocument/2006/relationships/slideLayout" Target="../slideLayouts/slideLayout2.xml"/><Relationship Id="rId4" Type="http://schemas.openxmlformats.org/officeDocument/2006/relationships/hyperlink" Target="mailto:ctl@csus.edu"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csus.edu/compliance/research-integrity-compliance/human-subjects-research.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CTL Pedagogy Enhancement Awards 2025-2026</a:t>
            </a:r>
          </a:p>
        </p:txBody>
      </p:sp>
      <p:sp>
        <p:nvSpPr>
          <p:cNvPr id="3" name="Subtitle 2"/>
          <p:cNvSpPr>
            <a:spLocks noGrp="1"/>
          </p:cNvSpPr>
          <p:nvPr>
            <p:ph type="subTitle" idx="1"/>
          </p:nvPr>
        </p:nvSpPr>
        <p:spPr/>
        <p:txBody>
          <a:bodyPr vert="horz" lIns="91440" tIns="45720" rIns="91440" bIns="45720" rtlCol="0" anchor="t">
            <a:normAutofit/>
          </a:bodyPr>
          <a:lstStyle/>
          <a:p>
            <a:pPr algn="ctr"/>
            <a:r>
              <a:rPr lang="en-US" dirty="0"/>
              <a:t>Informational Workshop</a:t>
            </a:r>
          </a:p>
          <a:p>
            <a:pPr algn="ctr"/>
            <a:r>
              <a:rPr lang="en-US" dirty="0"/>
              <a:t>October 24, 2024</a:t>
            </a:r>
            <a:endParaRPr lang="en-US" dirty="0">
              <a:ea typeface="Calibri Light"/>
              <a:cs typeface="Calibri Light"/>
            </a:endParaRPr>
          </a:p>
        </p:txBody>
      </p:sp>
    </p:spTree>
    <p:extLst>
      <p:ext uri="{BB962C8B-B14F-4D97-AF65-F5344CB8AC3E}">
        <p14:creationId xmlns:p14="http://schemas.microsoft.com/office/powerpoint/2010/main" val="3414948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Criterion I</a:t>
            </a:r>
            <a:endParaRPr lang="en-US" dirty="0"/>
          </a:p>
        </p:txBody>
      </p:sp>
      <p:sp>
        <p:nvSpPr>
          <p:cNvPr id="4" name="Rectangle 1"/>
          <p:cNvSpPr>
            <a:spLocks noGrp="1" noChangeArrowheads="1"/>
          </p:cNvSpPr>
          <p:nvPr>
            <p:ph idx="1"/>
          </p:nvPr>
        </p:nvSpPr>
        <p:spPr/>
        <p:txBody>
          <a:bodyPr>
            <a:normAutofit/>
          </a:bodyPr>
          <a:lstStyle>
            <a:lvl1pPr eaLnBrk="0" fontAlgn="base" hangingPunct="0">
              <a:spcBef>
                <a:spcPct val="0"/>
              </a:spcBef>
              <a:spcAft>
                <a:spcPct val="0"/>
              </a:spcAft>
              <a:tabLst>
                <a:tab pos="1143000" algn="l"/>
              </a:tabLst>
              <a:defRPr>
                <a:solidFill>
                  <a:schemeClr val="tx1"/>
                </a:solidFill>
                <a:latin typeface="Arial" panose="020B0604020202020204" pitchFamily="34" charset="0"/>
              </a:defRPr>
            </a:lvl1pPr>
            <a:lvl2pPr eaLnBrk="0" fontAlgn="base" hangingPunct="0">
              <a:spcBef>
                <a:spcPct val="0"/>
              </a:spcBef>
              <a:spcAft>
                <a:spcPct val="0"/>
              </a:spcAft>
              <a:tabLst>
                <a:tab pos="1143000" algn="l"/>
              </a:tabLst>
              <a:defRPr>
                <a:solidFill>
                  <a:schemeClr val="tx1"/>
                </a:solidFill>
                <a:latin typeface="Arial" panose="020B0604020202020204" pitchFamily="34" charset="0"/>
              </a:defRPr>
            </a:lvl2pPr>
            <a:lvl3pPr eaLnBrk="0" fontAlgn="base" hangingPunct="0">
              <a:spcBef>
                <a:spcPct val="0"/>
              </a:spcBef>
              <a:spcAft>
                <a:spcPct val="0"/>
              </a:spcAft>
              <a:tabLst>
                <a:tab pos="1143000" algn="l"/>
              </a:tabLst>
              <a:defRPr>
                <a:solidFill>
                  <a:schemeClr val="tx1"/>
                </a:solidFill>
                <a:latin typeface="Arial" panose="020B0604020202020204" pitchFamily="34" charset="0"/>
              </a:defRPr>
            </a:lvl3pPr>
            <a:lvl4pPr eaLnBrk="0" fontAlgn="base" hangingPunct="0">
              <a:spcBef>
                <a:spcPct val="0"/>
              </a:spcBef>
              <a:spcAft>
                <a:spcPct val="0"/>
              </a:spcAft>
              <a:tabLst>
                <a:tab pos="1143000" algn="l"/>
              </a:tabLst>
              <a:defRPr>
                <a:solidFill>
                  <a:schemeClr val="tx1"/>
                </a:solidFill>
                <a:latin typeface="Arial" panose="020B0604020202020204" pitchFamily="34" charset="0"/>
              </a:defRPr>
            </a:lvl4pPr>
            <a:lvl5pPr eaLnBrk="0" fontAlgn="base" hangingPunct="0">
              <a:spcBef>
                <a:spcPct val="0"/>
              </a:spcBef>
              <a:spcAft>
                <a:spcPct val="0"/>
              </a:spcAft>
              <a:tabLst>
                <a:tab pos="1143000" algn="l"/>
              </a:tabLst>
              <a:defRPr>
                <a:solidFill>
                  <a:schemeClr val="tx1"/>
                </a:solidFill>
                <a:latin typeface="Arial" panose="020B0604020202020204" pitchFamily="34" charset="0"/>
              </a:defRPr>
            </a:lvl5pPr>
            <a:lvl6pPr eaLnBrk="0" fontAlgn="base" hangingPunct="0">
              <a:spcBef>
                <a:spcPct val="0"/>
              </a:spcBef>
              <a:spcAft>
                <a:spcPct val="0"/>
              </a:spcAft>
              <a:tabLst>
                <a:tab pos="1143000" algn="l"/>
              </a:tabLst>
              <a:defRPr>
                <a:solidFill>
                  <a:schemeClr val="tx1"/>
                </a:solidFill>
                <a:latin typeface="Arial" panose="020B0604020202020204" pitchFamily="34" charset="0"/>
              </a:defRPr>
            </a:lvl6pPr>
            <a:lvl7pPr eaLnBrk="0" fontAlgn="base" hangingPunct="0">
              <a:spcBef>
                <a:spcPct val="0"/>
              </a:spcBef>
              <a:spcAft>
                <a:spcPct val="0"/>
              </a:spcAft>
              <a:tabLst>
                <a:tab pos="1143000" algn="l"/>
              </a:tabLst>
              <a:defRPr>
                <a:solidFill>
                  <a:schemeClr val="tx1"/>
                </a:solidFill>
                <a:latin typeface="Arial" panose="020B0604020202020204" pitchFamily="34" charset="0"/>
              </a:defRPr>
            </a:lvl7pPr>
            <a:lvl8pPr eaLnBrk="0" fontAlgn="base" hangingPunct="0">
              <a:spcBef>
                <a:spcPct val="0"/>
              </a:spcBef>
              <a:spcAft>
                <a:spcPct val="0"/>
              </a:spcAft>
              <a:tabLst>
                <a:tab pos="1143000" algn="l"/>
              </a:tabLst>
              <a:defRPr>
                <a:solidFill>
                  <a:schemeClr val="tx1"/>
                </a:solidFill>
                <a:latin typeface="Arial" panose="020B0604020202020204" pitchFamily="34" charset="0"/>
              </a:defRPr>
            </a:lvl8pPr>
            <a:lvl9pPr eaLnBrk="0" fontAlgn="base" hangingPunct="0">
              <a:spcBef>
                <a:spcPct val="0"/>
              </a:spcBef>
              <a:spcAft>
                <a:spcPct val="0"/>
              </a:spcAft>
              <a:tabLst>
                <a:tab pos="1143000" algn="l"/>
              </a:tabLst>
              <a:defRPr>
                <a:solidFill>
                  <a:schemeClr val="tx1"/>
                </a:solidFill>
                <a:latin typeface="Arial" panose="020B0604020202020204" pitchFamily="34" charset="0"/>
              </a:defRPr>
            </a:lvl9pPr>
          </a:lstStyle>
          <a:p>
            <a:r>
              <a:rPr lang="en-US" dirty="0">
                <a:latin typeface="+mn-lt"/>
              </a:rPr>
              <a:t>Project’s potential to increase the teaching and scholarly effectiveness of faculty to enhance student learning and success</a:t>
            </a:r>
            <a:r>
              <a:rPr lang="en-US" altLang="en-US" dirty="0">
                <a:latin typeface="+mn-lt"/>
              </a:rPr>
              <a:t>. (50%)</a:t>
            </a:r>
          </a:p>
          <a:p>
            <a:pPr lvl="1"/>
            <a:endParaRPr lang="en-US" altLang="en-US" dirty="0">
              <a:latin typeface="+mn-lt"/>
            </a:endParaRPr>
          </a:p>
          <a:p>
            <a:pPr marL="635508" lvl="1" indent="-342900">
              <a:spcBef>
                <a:spcPts val="0"/>
              </a:spcBef>
              <a:spcAft>
                <a:spcPts val="0"/>
              </a:spcAft>
              <a:buFont typeface="+mj-lt"/>
              <a:buAutoNum type="alphaLcPeriod"/>
            </a:pPr>
            <a:r>
              <a:rPr lang="en-US" sz="1600" dirty="0">
                <a:effectLst/>
                <a:latin typeface="+mn-lt"/>
                <a:ea typeface="Times New Roman" panose="02020603050405020304" pitchFamily="18" charset="0"/>
              </a:rPr>
              <a:t>The proposal clearly states the specific goals of the grant. </a:t>
            </a:r>
          </a:p>
          <a:p>
            <a:pPr marL="635508" lvl="1" indent="-342900">
              <a:spcBef>
                <a:spcPts val="0"/>
              </a:spcBef>
              <a:spcAft>
                <a:spcPts val="0"/>
              </a:spcAft>
              <a:buFont typeface="+mj-lt"/>
              <a:buAutoNum type="alphaLcPeriod"/>
            </a:pPr>
            <a:r>
              <a:rPr lang="en-US" sz="1600" dirty="0">
                <a:effectLst/>
                <a:latin typeface="+mn-lt"/>
                <a:ea typeface="Times New Roman" panose="02020603050405020304" pitchFamily="18" charset="0"/>
              </a:rPr>
              <a:t>The approaches/methods that will be used to attain the goals are sound, defensible, and clearly relate to the objectives of the Pedagogy Enhancement Program.</a:t>
            </a:r>
          </a:p>
          <a:p>
            <a:pPr marL="635508" lvl="1" indent="-342900">
              <a:spcBef>
                <a:spcPts val="0"/>
              </a:spcBef>
              <a:spcAft>
                <a:spcPts val="0"/>
              </a:spcAft>
              <a:buFont typeface="+mj-lt"/>
              <a:buAutoNum type="alphaLcPeriod"/>
            </a:pPr>
            <a:r>
              <a:rPr lang="en-US" sz="1600" dirty="0">
                <a:effectLst/>
                <a:latin typeface="+mn-lt"/>
                <a:ea typeface="Times New Roman" panose="02020603050405020304" pitchFamily="18" charset="0"/>
              </a:rPr>
              <a:t>The proposal includes appropriate and sound methods of assessing the outcomes of the pedagogical project.</a:t>
            </a:r>
            <a:r>
              <a:rPr lang="en-US" sz="1600" dirty="0">
                <a:solidFill>
                  <a:srgbClr val="000000"/>
                </a:solidFill>
                <a:effectLst/>
                <a:latin typeface="+mn-lt"/>
                <a:ea typeface="Times New Roman" panose="02020603050405020304" pitchFamily="18" charset="0"/>
              </a:rPr>
              <a:t> </a:t>
            </a:r>
            <a:endParaRPr lang="en-US" sz="1600" dirty="0">
              <a:effectLst/>
              <a:latin typeface="+mn-lt"/>
              <a:ea typeface="Times New Roman" panose="02020603050405020304" pitchFamily="18" charset="0"/>
            </a:endParaRPr>
          </a:p>
          <a:p>
            <a:pPr marL="635508" lvl="1" indent="-342900">
              <a:spcBef>
                <a:spcPts val="0"/>
              </a:spcBef>
              <a:spcAft>
                <a:spcPts val="0"/>
              </a:spcAft>
              <a:buFont typeface="+mj-lt"/>
              <a:buAutoNum type="alphaLcPeriod"/>
            </a:pPr>
            <a:r>
              <a:rPr lang="en-US" sz="1600" dirty="0">
                <a:effectLst/>
                <a:latin typeface="+mn-lt"/>
                <a:ea typeface="Times New Roman" panose="02020603050405020304" pitchFamily="18" charset="0"/>
              </a:rPr>
              <a:t>The author(s) clearly indicate how the proposal will use innovative pedagogy, creative instructional strategies, or new research as a framework to restructure educational programs to improve student learning and/or the quality of coursework offered. </a:t>
            </a:r>
          </a:p>
          <a:p>
            <a:pPr marL="635508" lvl="1" indent="-342900">
              <a:spcBef>
                <a:spcPts val="0"/>
              </a:spcBef>
              <a:spcAft>
                <a:spcPts val="0"/>
              </a:spcAft>
              <a:buFont typeface="+mj-lt"/>
              <a:buAutoNum type="alphaLcPeriod"/>
            </a:pPr>
            <a:r>
              <a:rPr lang="en-US" sz="1600" dirty="0">
                <a:effectLst/>
                <a:latin typeface="+mn-lt"/>
                <a:ea typeface="Times New Roman" panose="02020603050405020304" pitchFamily="18" charset="0"/>
              </a:rPr>
              <a:t>The author(s) clearly describe how the project will lead to the creation of curriculum and pedagogy that reflects the diversity of knowledge and expertise within disciplines, and ensures an antiracist and/or inclusive classroom environment.</a:t>
            </a:r>
          </a:p>
        </p:txBody>
      </p:sp>
    </p:spTree>
    <p:extLst>
      <p:ext uri="{BB962C8B-B14F-4D97-AF65-F5344CB8AC3E}">
        <p14:creationId xmlns:p14="http://schemas.microsoft.com/office/powerpoint/2010/main" val="207832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lstStyle/>
          <a:p>
            <a:r>
              <a:rPr lang="en-US" dirty="0"/>
              <a:t>Criterion II</a:t>
            </a:r>
          </a:p>
        </p:txBody>
      </p:sp>
      <p:sp>
        <p:nvSpPr>
          <p:cNvPr id="3" name="Content Placeholder 2"/>
          <p:cNvSpPr>
            <a:spLocks noGrp="1"/>
          </p:cNvSpPr>
          <p:nvPr>
            <p:ph idx="1"/>
          </p:nvPr>
        </p:nvSpPr>
        <p:spPr>
          <a:xfrm>
            <a:off x="1097280" y="1845734"/>
            <a:ext cx="10058400" cy="4023360"/>
          </a:xfrm>
        </p:spPr>
        <p:txBody>
          <a:bodyPr/>
          <a:lstStyle/>
          <a:p>
            <a:r>
              <a:rPr lang="en-US" dirty="0"/>
              <a:t>Proposal’s potential contribution to the knowledge and recognition of underrepresented racial and ethnic groups, women, or persons with disabilities in the curriculum and/or the exploration of teaching strategies for diverse student populations. Refer to the Antiracism and Inclusive Campus Plan Framework and Process document for additional details. (20%)</a:t>
            </a:r>
          </a:p>
          <a:p>
            <a:r>
              <a:rPr lang="en-US" dirty="0">
                <a:hlinkClick r:id="rId3"/>
              </a:rPr>
              <a:t>Antiracism and Inclusive Campus Plan</a:t>
            </a:r>
            <a:endParaRPr lang="en-US" dirty="0"/>
          </a:p>
          <a:p>
            <a:endParaRPr lang="en-US" dirty="0"/>
          </a:p>
        </p:txBody>
      </p:sp>
    </p:spTree>
    <p:extLst>
      <p:ext uri="{BB962C8B-B14F-4D97-AF65-F5344CB8AC3E}">
        <p14:creationId xmlns:p14="http://schemas.microsoft.com/office/powerpoint/2010/main" val="737780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Criterion III</a:t>
            </a:r>
            <a:endParaRPr lang="en-US" dirty="0"/>
          </a:p>
        </p:txBody>
      </p:sp>
      <p:sp>
        <p:nvSpPr>
          <p:cNvPr id="3" name="Content Placeholder 2"/>
          <p:cNvSpPr>
            <a:spLocks noGrp="1"/>
          </p:cNvSpPr>
          <p:nvPr>
            <p:ph idx="1"/>
          </p:nvPr>
        </p:nvSpPr>
        <p:spPr/>
        <p:txBody>
          <a:bodyPr>
            <a:normAutofit/>
          </a:bodyPr>
          <a:lstStyle/>
          <a:p>
            <a:r>
              <a:rPr lang="en-US" dirty="0"/>
              <a:t>Proposal’s Feasibility in Terms of Time and Resources</a:t>
            </a:r>
          </a:p>
          <a:p>
            <a:pPr marL="749808" lvl="1" indent="-457200">
              <a:buFont typeface="+mj-lt"/>
              <a:buAutoNum type="alphaLcPeriod"/>
            </a:pPr>
            <a:r>
              <a:rPr lang="en-US" dirty="0"/>
              <a:t>The scope of work can be accomplished in the specified time period and merits the amount of units/funding requested. </a:t>
            </a:r>
          </a:p>
          <a:p>
            <a:pPr marL="749808" lvl="1" indent="-457200">
              <a:buFont typeface="+mj-lt"/>
              <a:buAutoNum type="alphaLcPeriod"/>
            </a:pPr>
            <a:r>
              <a:rPr lang="en-US" dirty="0"/>
              <a:t>The application demonstrates resources required for the project are accessible and sufficient for successful completion of the project.</a:t>
            </a:r>
          </a:p>
          <a:p>
            <a:pPr marL="749808" lvl="1" indent="-457200">
              <a:buFont typeface="+mj-lt"/>
              <a:buAutoNum type="alphaLcPeriod"/>
            </a:pPr>
            <a:r>
              <a:rPr lang="en-US" dirty="0"/>
              <a:t>The applicant shows evidence of preparatory work related to the project.</a:t>
            </a:r>
          </a:p>
          <a:p>
            <a:pPr marL="749808" lvl="1" indent="-457200">
              <a:buFont typeface="+mj-lt"/>
              <a:buAutoNum type="alphaLcPeriod"/>
            </a:pPr>
            <a:r>
              <a:rPr lang="en-US" dirty="0"/>
              <a:t>The applicant demonstrates the relationship between any monetary request and the project.</a:t>
            </a:r>
          </a:p>
          <a:p>
            <a:endParaRPr lang="en-US" dirty="0"/>
          </a:p>
        </p:txBody>
      </p:sp>
    </p:spTree>
    <p:extLst>
      <p:ext uri="{BB962C8B-B14F-4D97-AF65-F5344CB8AC3E}">
        <p14:creationId xmlns:p14="http://schemas.microsoft.com/office/powerpoint/2010/main" val="3529645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Criterion IV</a:t>
            </a:r>
            <a:endParaRPr lang="en-US" dirty="0"/>
          </a:p>
        </p:txBody>
      </p:sp>
      <p:sp>
        <p:nvSpPr>
          <p:cNvPr id="3" name="Content Placeholder 2"/>
          <p:cNvSpPr>
            <a:spLocks noGrp="1"/>
          </p:cNvSpPr>
          <p:nvPr>
            <p:ph idx="1"/>
          </p:nvPr>
        </p:nvSpPr>
        <p:spPr/>
        <p:txBody>
          <a:bodyPr/>
          <a:lstStyle/>
          <a:p>
            <a:r>
              <a:rPr lang="en-US" dirty="0"/>
              <a:t>Potential for dissemination of project results both on and off the Sacramento State campus. (10%)</a:t>
            </a:r>
          </a:p>
          <a:p>
            <a:pPr marL="749808" lvl="1" indent="-457200">
              <a:buFont typeface="+mj-lt"/>
              <a:buAutoNum type="alphaLcPeriod"/>
            </a:pPr>
            <a:r>
              <a:rPr lang="en-US" dirty="0"/>
              <a:t>Applicant specifies a plan for disseminating the results of the project to peers on and off campus through professional conference presentations, scholarly journals, scholarly newsletters, colloquia, and other similar media.</a:t>
            </a:r>
          </a:p>
          <a:p>
            <a:pPr marL="749808" lvl="1" indent="-457200">
              <a:buFont typeface="+mj-lt"/>
              <a:buAutoNum type="alphaLcPeriod"/>
            </a:pPr>
            <a:r>
              <a:rPr lang="en-US" dirty="0"/>
              <a:t>Dissemination plans are appropriate and feasible.</a:t>
            </a:r>
          </a:p>
          <a:p>
            <a:endParaRPr lang="en-US" dirty="0"/>
          </a:p>
        </p:txBody>
      </p:sp>
    </p:spTree>
    <p:extLst>
      <p:ext uri="{BB962C8B-B14F-4D97-AF65-F5344CB8AC3E}">
        <p14:creationId xmlns:p14="http://schemas.microsoft.com/office/powerpoint/2010/main" val="625099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Tips</a:t>
            </a:r>
          </a:p>
        </p:txBody>
      </p:sp>
      <p:sp>
        <p:nvSpPr>
          <p:cNvPr id="3" name="Content Placeholder 2"/>
          <p:cNvSpPr>
            <a:spLocks noGrp="1"/>
          </p:cNvSpPr>
          <p:nvPr>
            <p:ph idx="1"/>
          </p:nvPr>
        </p:nvSpPr>
        <p:spPr/>
        <p:txBody>
          <a:bodyPr vert="horz" lIns="0" tIns="45720" rIns="0" bIns="45720" rtlCol="0" anchor="t">
            <a:normAutofit/>
          </a:bodyPr>
          <a:lstStyle/>
          <a:p>
            <a:r>
              <a:rPr lang="en-US" dirty="0"/>
              <a:t>When preparing/reviewing your application:</a:t>
            </a:r>
          </a:p>
          <a:p>
            <a:pPr marL="457200" indent="-457200">
              <a:buFont typeface="+mj-lt"/>
              <a:buAutoNum type="arabicPeriod"/>
            </a:pPr>
            <a:r>
              <a:rPr lang="en-US" dirty="0"/>
              <a:t>Avoid including personally-identifiable details</a:t>
            </a:r>
            <a:endParaRPr lang="en-US" dirty="0">
              <a:ea typeface="Calibri"/>
              <a:cs typeface="Calibri"/>
            </a:endParaRPr>
          </a:p>
          <a:p>
            <a:pPr marL="457200" indent="-457200">
              <a:buFont typeface="+mj-lt"/>
              <a:buAutoNum type="arabicPeriod"/>
            </a:pPr>
            <a:r>
              <a:rPr lang="en-US" dirty="0"/>
              <a:t>Use language and terminology that will be understandable to peers outside your specialty area</a:t>
            </a:r>
          </a:p>
          <a:p>
            <a:pPr marL="457200" indent="-457200">
              <a:buFont typeface="+mj-lt"/>
              <a:buAutoNum type="arabicPeriod"/>
            </a:pPr>
            <a:r>
              <a:rPr lang="en-US" dirty="0"/>
              <a:t>Spell out acronyms the first time they are used</a:t>
            </a:r>
          </a:p>
          <a:p>
            <a:pPr marL="457200" indent="-457200">
              <a:buFont typeface="+mj-lt"/>
              <a:buAutoNum type="arabicPeriod"/>
            </a:pPr>
            <a:r>
              <a:rPr lang="en-US" dirty="0"/>
              <a:t>Follow the CSU guidelines for student employment</a:t>
            </a:r>
          </a:p>
          <a:p>
            <a:pPr marL="749300" lvl="1" indent="-457200"/>
            <a:r>
              <a:rPr lang="en-US" dirty="0">
                <a:hlinkClick r:id="rId2"/>
              </a:rPr>
              <a:t>https://www2.calstate.edu/csu-system/administration/systemwide-human-resources/personnel-payroll-information-management-system/Pages/Special_Instructions/student_employment.aspx</a:t>
            </a:r>
            <a:r>
              <a:rPr lang="en-US" dirty="0"/>
              <a:t> </a:t>
            </a:r>
            <a:endParaRPr lang="en-US" dirty="0">
              <a:ea typeface="Calibri" panose="020F0502020204030204"/>
              <a:cs typeface="Calibri" panose="020F0502020204030204"/>
            </a:endParaRPr>
          </a:p>
        </p:txBody>
      </p:sp>
    </p:spTree>
    <p:extLst>
      <p:ext uri="{BB962C8B-B14F-4D97-AF65-F5344CB8AC3E}">
        <p14:creationId xmlns:p14="http://schemas.microsoft.com/office/powerpoint/2010/main" val="2081926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PEA Committee Information  </a:t>
            </a:r>
          </a:p>
        </p:txBody>
      </p:sp>
      <p:sp>
        <p:nvSpPr>
          <p:cNvPr id="3" name="Content Placeholder 2"/>
          <p:cNvSpPr>
            <a:spLocks noGrp="1"/>
          </p:cNvSpPr>
          <p:nvPr>
            <p:ph sz="half" idx="1"/>
          </p:nvPr>
        </p:nvSpPr>
        <p:spPr/>
        <p:txBody>
          <a:bodyPr vert="horz" lIns="0" tIns="45720" rIns="0" bIns="45720" rtlCol="0" anchor="t">
            <a:normAutofit fontScale="92500" lnSpcReduction="10000"/>
          </a:bodyPr>
          <a:lstStyle/>
          <a:p>
            <a:r>
              <a:rPr lang="en-US" dirty="0"/>
              <a:t>Committee may recommend cuts to requested assigned time and/or funding requests</a:t>
            </a:r>
          </a:p>
          <a:p>
            <a:r>
              <a:rPr lang="en-US" dirty="0"/>
              <a:t>Committee aims to fund as many proposals as possible, depending on submissions and budget allowance</a:t>
            </a:r>
          </a:p>
          <a:p>
            <a:r>
              <a:rPr lang="en-US" dirty="0"/>
              <a:t>Reviewers are expected to write some comments in all four criteria categories</a:t>
            </a:r>
          </a:p>
          <a:p>
            <a:r>
              <a:rPr lang="en-US" dirty="0"/>
              <a:t>You may request to see reviewer comments</a:t>
            </a:r>
          </a:p>
          <a:p>
            <a:endParaRPr lang="en-US" dirty="0"/>
          </a:p>
          <a:p>
            <a:r>
              <a:rPr lang="en-US" dirty="0"/>
              <a:t>You may review past funded proposals. Make an appointment with CTL.</a:t>
            </a:r>
          </a:p>
          <a:p>
            <a:endParaRPr lang="en-US" dirty="0"/>
          </a:p>
        </p:txBody>
      </p:sp>
      <p:sp>
        <p:nvSpPr>
          <p:cNvPr id="4" name="Content Placeholder 3"/>
          <p:cNvSpPr>
            <a:spLocks noGrp="1"/>
          </p:cNvSpPr>
          <p:nvPr>
            <p:ph sz="half" idx="2"/>
          </p:nvPr>
        </p:nvSpPr>
        <p:spPr/>
        <p:txBody>
          <a:bodyPr vert="horz" lIns="0" tIns="45720" rIns="0" bIns="45720" rtlCol="0" anchor="t">
            <a:normAutofit fontScale="92500" lnSpcReduction="10000"/>
          </a:bodyPr>
          <a:lstStyle/>
          <a:p>
            <a:r>
              <a:rPr lang="en-US" dirty="0"/>
              <a:t>Previous Review Panels:</a:t>
            </a:r>
          </a:p>
          <a:p>
            <a:pPr>
              <a:lnSpc>
                <a:spcPct val="120000"/>
              </a:lnSpc>
            </a:pPr>
            <a:r>
              <a:rPr lang="en-US" dirty="0">
                <a:ea typeface="+mn-lt"/>
                <a:cs typeface="+mn-lt"/>
              </a:rPr>
              <a:t>2024-2025</a:t>
            </a:r>
          </a:p>
          <a:p>
            <a:pPr marL="383540" lvl="1">
              <a:lnSpc>
                <a:spcPct val="120000"/>
              </a:lnSpc>
              <a:buFont typeface="Courier New" panose="020F0502020204030204" pitchFamily="34" charset="0"/>
              <a:buChar char="o"/>
            </a:pPr>
            <a:r>
              <a:rPr lang="en-US">
                <a:ea typeface="+mn-lt"/>
                <a:cs typeface="+mn-lt"/>
              </a:rPr>
              <a:t>5 Panels with 4 proposals per panel</a:t>
            </a:r>
            <a:endParaRPr lang="en-US">
              <a:cs typeface="Calibri" panose="020F0502020204030204"/>
            </a:endParaRPr>
          </a:p>
          <a:p>
            <a:pPr marL="383540" lvl="1">
              <a:lnSpc>
                <a:spcPct val="120000"/>
              </a:lnSpc>
              <a:buFont typeface="Courier New" panose="020F0502020204030204" pitchFamily="34" charset="0"/>
              <a:buChar char="o"/>
            </a:pPr>
            <a:r>
              <a:rPr lang="en-US">
                <a:ea typeface="+mn-lt"/>
                <a:cs typeface="+mn-lt"/>
              </a:rPr>
              <a:t>4-5 Reviewers per panel</a:t>
            </a:r>
          </a:p>
          <a:p>
            <a:pPr>
              <a:lnSpc>
                <a:spcPct val="120000"/>
              </a:lnSpc>
            </a:pPr>
            <a:r>
              <a:rPr lang="en-US">
                <a:ea typeface="+mn-lt"/>
                <a:cs typeface="+mn-lt"/>
              </a:rPr>
              <a:t>2023-2024</a:t>
            </a:r>
            <a:endParaRPr lang="en-US">
              <a:cs typeface="Calibri" panose="020F0502020204030204"/>
            </a:endParaRPr>
          </a:p>
          <a:p>
            <a:pPr marL="383540" lvl="1">
              <a:lnSpc>
                <a:spcPct val="120000"/>
              </a:lnSpc>
              <a:buFont typeface="Courier New" panose="020F0502020204030204" pitchFamily="34" charset="0"/>
              <a:buChar char="o"/>
            </a:pPr>
            <a:r>
              <a:rPr lang="en-US">
                <a:ea typeface="+mn-lt"/>
                <a:cs typeface="+mn-lt"/>
              </a:rPr>
              <a:t>4 Panels with 4-5 proposals</a:t>
            </a:r>
          </a:p>
          <a:p>
            <a:pPr marL="383540" lvl="1">
              <a:lnSpc>
                <a:spcPct val="120000"/>
              </a:lnSpc>
              <a:buFont typeface="Courier New" panose="020F0502020204030204" pitchFamily="34" charset="0"/>
              <a:buChar char="o"/>
            </a:pPr>
            <a:r>
              <a:rPr lang="en-US">
                <a:ea typeface="+mn-lt"/>
                <a:cs typeface="+mn-lt"/>
              </a:rPr>
              <a:t>5 Reviewers per panel</a:t>
            </a:r>
          </a:p>
          <a:p>
            <a:pPr>
              <a:lnSpc>
                <a:spcPct val="120000"/>
              </a:lnSpc>
            </a:pPr>
            <a:r>
              <a:rPr lang="en-US">
                <a:ea typeface="+mn-lt"/>
                <a:cs typeface="+mn-lt"/>
              </a:rPr>
              <a:t>2022-2023</a:t>
            </a:r>
            <a:endParaRPr lang="en-US">
              <a:cs typeface="Calibri" panose="020F0502020204030204"/>
            </a:endParaRPr>
          </a:p>
          <a:p>
            <a:pPr marL="383540" lvl="1">
              <a:lnSpc>
                <a:spcPct val="120000"/>
              </a:lnSpc>
              <a:buFont typeface="Courier New" panose="020F0502020204030204" pitchFamily="34" charset="0"/>
              <a:buChar char="o"/>
            </a:pPr>
            <a:r>
              <a:rPr lang="en-US" dirty="0">
                <a:ea typeface="+mn-lt"/>
                <a:cs typeface="+mn-lt"/>
              </a:rPr>
              <a:t>4 Panels with 4 proposals per panel</a:t>
            </a:r>
          </a:p>
          <a:p>
            <a:pPr marL="383540" lvl="1">
              <a:lnSpc>
                <a:spcPct val="120000"/>
              </a:lnSpc>
              <a:buFont typeface="Courier New" panose="020F0502020204030204" pitchFamily="34" charset="0"/>
              <a:buChar char="o"/>
            </a:pPr>
            <a:r>
              <a:rPr lang="en-US" dirty="0">
                <a:ea typeface="+mn-lt"/>
                <a:cs typeface="+mn-lt"/>
              </a:rPr>
              <a:t>4 Reviewers per panel</a:t>
            </a:r>
          </a:p>
          <a:p>
            <a:endParaRPr lang="en-US" dirty="0">
              <a:cs typeface="Calibri"/>
            </a:endParaRPr>
          </a:p>
          <a:p>
            <a:endParaRPr lang="en-US" dirty="0"/>
          </a:p>
        </p:txBody>
      </p:sp>
    </p:spTree>
    <p:extLst>
      <p:ext uri="{BB962C8B-B14F-4D97-AF65-F5344CB8AC3E}">
        <p14:creationId xmlns:p14="http://schemas.microsoft.com/office/powerpoint/2010/main" val="3302714988"/>
      </p:ext>
    </p:extLst>
  </p:cSld>
  <p:clrMapOvr>
    <a:masterClrMapping/>
  </p:clrMapOvr>
  <p:extLst>
    <p:ext uri="{6950BFC3-D8DA-4A85-94F7-54DA5524770B}">
      <p188:commentRel xmlns:p188="http://schemas.microsoft.com/office/powerpoint/2018/8/main"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Questions?</a:t>
            </a:r>
          </a:p>
        </p:txBody>
      </p:sp>
    </p:spTree>
    <p:extLst>
      <p:ext uri="{BB962C8B-B14F-4D97-AF65-F5344CB8AC3E}">
        <p14:creationId xmlns:p14="http://schemas.microsoft.com/office/powerpoint/2010/main" val="1911991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62ECA-D238-E55F-A5F5-371E7CA06BE9}"/>
              </a:ext>
            </a:extLst>
          </p:cNvPr>
          <p:cNvSpPr>
            <a:spLocks noGrp="1"/>
          </p:cNvSpPr>
          <p:nvPr>
            <p:ph type="title"/>
          </p:nvPr>
        </p:nvSpPr>
        <p:spPr/>
        <p:txBody>
          <a:bodyPr/>
          <a:lstStyle/>
          <a:p>
            <a:r>
              <a:rPr lang="en-US" dirty="0">
                <a:cs typeface="Calibri Light"/>
              </a:rPr>
              <a:t>Inclusive Engagement Strategies</a:t>
            </a:r>
            <a:endParaRPr lang="en-US" dirty="0"/>
          </a:p>
        </p:txBody>
      </p:sp>
      <p:sp>
        <p:nvSpPr>
          <p:cNvPr id="3" name="Content Placeholder 2">
            <a:extLst>
              <a:ext uri="{FF2B5EF4-FFF2-40B4-BE49-F238E27FC236}">
                <a16:creationId xmlns:a16="http://schemas.microsoft.com/office/drawing/2014/main" id="{DE91407F-885F-65B9-6C74-AD5A5C9DA806}"/>
              </a:ext>
            </a:extLst>
          </p:cNvPr>
          <p:cNvSpPr>
            <a:spLocks noGrp="1"/>
          </p:cNvSpPr>
          <p:nvPr>
            <p:ph idx="1"/>
          </p:nvPr>
        </p:nvSpPr>
        <p:spPr/>
        <p:txBody>
          <a:bodyPr vert="horz" lIns="0" tIns="45720" rIns="0" bIns="45720" rtlCol="0" anchor="t">
            <a:normAutofit/>
          </a:bodyPr>
          <a:lstStyle/>
          <a:p>
            <a:pPr marL="296545">
              <a:lnSpc>
                <a:spcPct val="100000"/>
              </a:lnSpc>
              <a:spcBef>
                <a:spcPct val="20000"/>
              </a:spcBef>
              <a:spcAft>
                <a:spcPts val="0"/>
              </a:spcAft>
              <a:buFont typeface="Courier New" panose="020F0502020204030204" pitchFamily="34" charset="0"/>
              <a:buChar char="o"/>
            </a:pPr>
            <a:r>
              <a:rPr lang="en-US" sz="2500" dirty="0">
                <a:solidFill>
                  <a:srgbClr val="0B3D29"/>
                </a:solidFill>
                <a:latin typeface="Franklin Gothic Book"/>
                <a:cs typeface="Calibri" panose="020F0502020204030204"/>
              </a:rPr>
              <a:t>Please mute your microphone when not speaking.</a:t>
            </a:r>
            <a:endParaRPr lang="en-US">
              <a:cs typeface="Calibri"/>
            </a:endParaRPr>
          </a:p>
          <a:p>
            <a:pPr marL="296545">
              <a:lnSpc>
                <a:spcPct val="100000"/>
              </a:lnSpc>
              <a:spcBef>
                <a:spcPct val="20000"/>
              </a:spcBef>
              <a:spcAft>
                <a:spcPts val="0"/>
              </a:spcAft>
              <a:buFont typeface="Courier New" panose="020F0502020204030204" pitchFamily="34" charset="0"/>
              <a:buChar char="o"/>
            </a:pPr>
            <a:r>
              <a:rPr lang="en-US" sz="2500" dirty="0">
                <a:solidFill>
                  <a:srgbClr val="0B3D29"/>
                </a:solidFill>
                <a:latin typeface="Franklin Gothic Book"/>
                <a:cs typeface="Calibri" panose="020F0502020204030204"/>
              </a:rPr>
              <a:t>You may choose to stay on/off video during the meeting (if possible, please show video when speaking).</a:t>
            </a:r>
          </a:p>
          <a:p>
            <a:pPr marL="296545">
              <a:lnSpc>
                <a:spcPct val="100000"/>
              </a:lnSpc>
              <a:spcBef>
                <a:spcPct val="20000"/>
              </a:spcBef>
              <a:spcAft>
                <a:spcPts val="0"/>
              </a:spcAft>
              <a:buFont typeface="Courier New" panose="020F0502020204030204" pitchFamily="34" charset="0"/>
              <a:buChar char="o"/>
            </a:pPr>
            <a:r>
              <a:rPr lang="en-US" sz="2500" dirty="0">
                <a:solidFill>
                  <a:srgbClr val="0B3D29"/>
                </a:solidFill>
                <a:latin typeface="Franklin Gothic Book"/>
                <a:cs typeface="Calibri" panose="020F0502020204030204"/>
              </a:rPr>
              <a:t>Please “raise hand” (under Reactions) if you want to comment and wait for the facilitator to recognize you.</a:t>
            </a:r>
          </a:p>
          <a:p>
            <a:pPr marL="296545">
              <a:lnSpc>
                <a:spcPct val="100000"/>
              </a:lnSpc>
              <a:spcBef>
                <a:spcPct val="20000"/>
              </a:spcBef>
              <a:spcAft>
                <a:spcPts val="0"/>
              </a:spcAft>
              <a:buFont typeface="Courier New" panose="020F0502020204030204" pitchFamily="34" charset="0"/>
              <a:buChar char="o"/>
            </a:pPr>
            <a:r>
              <a:rPr lang="en-US" sz="2500" dirty="0">
                <a:solidFill>
                  <a:srgbClr val="0B3D29"/>
                </a:solidFill>
                <a:latin typeface="Franklin Gothic Book"/>
                <a:cs typeface="Calibri" panose="020F0502020204030204"/>
              </a:rPr>
              <a:t>Only one person speaks at a time when recognized.</a:t>
            </a:r>
            <a:endParaRPr lang="en-US" dirty="0">
              <a:cs typeface="Calibri" panose="020F0502020204030204"/>
            </a:endParaRPr>
          </a:p>
        </p:txBody>
      </p:sp>
    </p:spTree>
    <p:extLst>
      <p:ext uri="{BB962C8B-B14F-4D97-AF65-F5344CB8AC3E}">
        <p14:creationId xmlns:p14="http://schemas.microsoft.com/office/powerpoint/2010/main" val="357129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lstStyle/>
          <a:p>
            <a:r>
              <a:rPr lang="en-US" dirty="0"/>
              <a:t>Program Objectives</a:t>
            </a:r>
          </a:p>
        </p:txBody>
      </p:sp>
      <p:sp>
        <p:nvSpPr>
          <p:cNvPr id="3" name="Content Placeholder 2"/>
          <p:cNvSpPr>
            <a:spLocks noGrp="1"/>
          </p:cNvSpPr>
          <p:nvPr>
            <p:ph idx="1"/>
          </p:nvPr>
        </p:nvSpPr>
        <p:spPr>
          <a:xfrm>
            <a:off x="1097280" y="1845734"/>
            <a:ext cx="10058400" cy="4023360"/>
          </a:xfrm>
        </p:spPr>
        <p:txBody>
          <a:bodyPr vert="horz" lIns="0" tIns="45720" rIns="0" bIns="45720" rtlCol="0" anchor="t">
            <a:normAutofit/>
          </a:bodyPr>
          <a:lstStyle/>
          <a:p>
            <a:r>
              <a:rPr lang="en-US" dirty="0"/>
              <a:t>To increase the teaching and scholarly effectiveness of faculty to enhance student learning and success through:</a:t>
            </a:r>
          </a:p>
          <a:p>
            <a:pPr marL="383540" lvl="1"/>
            <a:r>
              <a:rPr lang="en-US" dirty="0"/>
              <a:t>Innovative teaching, scholarship, and research</a:t>
            </a:r>
            <a:endParaRPr lang="en-US" dirty="0">
              <a:ea typeface="Calibri" panose="020F0502020204030204"/>
              <a:cs typeface="Calibri" panose="020F0502020204030204"/>
            </a:endParaRPr>
          </a:p>
          <a:p>
            <a:pPr marL="383540" lvl="1"/>
            <a:r>
              <a:rPr lang="en-US" dirty="0"/>
              <a:t>Program customization and outcome-based assessment</a:t>
            </a:r>
            <a:endParaRPr lang="en-US" dirty="0">
              <a:ea typeface="Calibri" panose="020F0502020204030204"/>
              <a:cs typeface="Calibri" panose="020F0502020204030204"/>
            </a:endParaRPr>
          </a:p>
          <a:p>
            <a:pPr marL="383540" lvl="1"/>
            <a:r>
              <a:rPr lang="en-US" dirty="0"/>
              <a:t>Curriculum and pedagogy that reflects the diversity of knowledge and expertise within disciplines and ensures an antiracist and inclusive classroom environment</a:t>
            </a:r>
            <a:endParaRPr lang="en-US" dirty="0">
              <a:ea typeface="Calibri" panose="020F0502020204030204"/>
              <a:cs typeface="Calibri" panose="020F0502020204030204"/>
            </a:endParaRPr>
          </a:p>
          <a:p>
            <a:r>
              <a:rPr lang="en-US" dirty="0"/>
              <a:t>Promote discipline-specific expertise, programs, collections, and/or curriculum that represents Sacramento State’s commitment to a diverse student body</a:t>
            </a:r>
          </a:p>
          <a:p>
            <a:r>
              <a:rPr lang="en-US" dirty="0"/>
              <a:t>Funded projects respond to the varied needs of our diverse student population and results are disseminated both locally and nationally.</a:t>
            </a:r>
            <a:endParaRPr lang="en-US" dirty="0">
              <a:cs typeface="Calibri"/>
            </a:endParaRPr>
          </a:p>
        </p:txBody>
      </p:sp>
    </p:spTree>
    <p:extLst>
      <p:ext uri="{BB962C8B-B14F-4D97-AF65-F5344CB8AC3E}">
        <p14:creationId xmlns:p14="http://schemas.microsoft.com/office/powerpoint/2010/main" val="4000376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Overview</a:t>
            </a:r>
          </a:p>
        </p:txBody>
      </p:sp>
      <p:sp>
        <p:nvSpPr>
          <p:cNvPr id="3" name="Content Placeholder 2"/>
          <p:cNvSpPr>
            <a:spLocks noGrp="1"/>
          </p:cNvSpPr>
          <p:nvPr>
            <p:ph idx="1"/>
          </p:nvPr>
        </p:nvSpPr>
        <p:spPr/>
        <p:txBody>
          <a:bodyPr/>
          <a:lstStyle/>
          <a:p>
            <a:r>
              <a:rPr lang="en-US" dirty="0"/>
              <a:t>The Pedagogy Enhancement Award Program is a competitive grant program that supports faculty to develop expertise, curriculum, and programs that improve the quality of teaching and learning at Sacramento State.</a:t>
            </a:r>
          </a:p>
          <a:p>
            <a:r>
              <a:rPr lang="en-US" dirty="0"/>
              <a:t>Recipients receive:</a:t>
            </a:r>
          </a:p>
          <a:p>
            <a:pPr marL="749808" lvl="1" indent="-457200">
              <a:buFont typeface="+mj-lt"/>
              <a:buAutoNum type="arabicPeriod"/>
            </a:pPr>
            <a:r>
              <a:rPr lang="en-US" dirty="0"/>
              <a:t>Assigned time and monetary grants for pedagogy enhancement projects. </a:t>
            </a:r>
          </a:p>
          <a:p>
            <a:pPr marL="749808" lvl="1" indent="-457200">
              <a:buFont typeface="+mj-lt"/>
              <a:buAutoNum type="arabicPeriod"/>
            </a:pPr>
            <a:r>
              <a:rPr lang="en-US" dirty="0"/>
              <a:t>3 units per faculty (maximum 6 units per funded proposal)</a:t>
            </a:r>
          </a:p>
          <a:p>
            <a:pPr marL="749808" lvl="1" indent="-457200">
              <a:buFont typeface="+mj-lt"/>
              <a:buAutoNum type="arabicPeriod"/>
            </a:pPr>
            <a:r>
              <a:rPr lang="en-US" dirty="0"/>
              <a:t>Monetary grant is $500 per faculty (maximum $1,000 per funded proposal)</a:t>
            </a:r>
          </a:p>
          <a:p>
            <a:pPr marL="0" indent="0">
              <a:buNone/>
            </a:pPr>
            <a:endParaRPr lang="en-US" dirty="0"/>
          </a:p>
        </p:txBody>
      </p:sp>
    </p:spTree>
    <p:extLst>
      <p:ext uri="{BB962C8B-B14F-4D97-AF65-F5344CB8AC3E}">
        <p14:creationId xmlns:p14="http://schemas.microsoft.com/office/powerpoint/2010/main" val="1685171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Eligibility</a:t>
            </a:r>
          </a:p>
        </p:txBody>
      </p:sp>
      <p:sp>
        <p:nvSpPr>
          <p:cNvPr id="3" name="Content Placeholder 2"/>
          <p:cNvSpPr>
            <a:spLocks noGrp="1"/>
          </p:cNvSpPr>
          <p:nvPr>
            <p:ph idx="1"/>
          </p:nvPr>
        </p:nvSpPr>
        <p:spPr/>
        <p:txBody>
          <a:bodyPr/>
          <a:lstStyle/>
          <a:p>
            <a:r>
              <a:rPr lang="en-US" dirty="0"/>
              <a:t>Eligibility requirements:</a:t>
            </a:r>
          </a:p>
          <a:p>
            <a:pPr marL="749808" lvl="1" indent="-457200">
              <a:buFont typeface="+mj-lt"/>
              <a:buAutoNum type="arabicPeriod"/>
            </a:pPr>
            <a:r>
              <a:rPr lang="en-US" dirty="0"/>
              <a:t>Probationary or tenured faculty in Unit 3. </a:t>
            </a:r>
          </a:p>
          <a:p>
            <a:pPr marL="749808" lvl="1" indent="-457200">
              <a:buFont typeface="+mj-lt"/>
              <a:buAutoNum type="arabicPeriod"/>
            </a:pPr>
            <a:r>
              <a:rPr lang="en-US" dirty="0"/>
              <a:t>Full- and part-time faculty can apply for monetary support but are not eligible for assigned time or a summer fellowship.</a:t>
            </a:r>
          </a:p>
          <a:p>
            <a:pPr marL="749808" lvl="1" indent="-457200">
              <a:buFont typeface="+mj-lt"/>
              <a:buAutoNum type="arabicPeriod"/>
            </a:pPr>
            <a:r>
              <a:rPr lang="en-US" dirty="0"/>
              <a:t>Temporary faculty must have a contract indicating intent to employ for an average of at least (6) weighted teaching units per semester.</a:t>
            </a:r>
          </a:p>
          <a:p>
            <a:pPr marL="749808" lvl="1" indent="-457200">
              <a:buFont typeface="+mj-lt"/>
              <a:buAutoNum type="arabicPeriod"/>
            </a:pPr>
            <a:r>
              <a:rPr lang="en-US" dirty="0"/>
              <a:t>Can be a team project</a:t>
            </a:r>
          </a:p>
          <a:p>
            <a:pPr marL="749808" lvl="1" indent="-457200">
              <a:buFont typeface="+mj-lt"/>
              <a:buAutoNum type="arabicPeriod"/>
            </a:pPr>
            <a:r>
              <a:rPr lang="en-US" dirty="0"/>
              <a:t>Must get approval of Dept. Chair and Dean</a:t>
            </a:r>
          </a:p>
          <a:p>
            <a:endParaRPr lang="en-US" dirty="0"/>
          </a:p>
        </p:txBody>
      </p:sp>
    </p:spTree>
    <p:extLst>
      <p:ext uri="{BB962C8B-B14F-4D97-AF65-F5344CB8AC3E}">
        <p14:creationId xmlns:p14="http://schemas.microsoft.com/office/powerpoint/2010/main" val="2078219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Preparing the Application</a:t>
            </a:r>
          </a:p>
        </p:txBody>
      </p:sp>
      <p:sp>
        <p:nvSpPr>
          <p:cNvPr id="3" name="Content Placeholder 2"/>
          <p:cNvSpPr>
            <a:spLocks noGrp="1"/>
          </p:cNvSpPr>
          <p:nvPr>
            <p:ph idx="1"/>
          </p:nvPr>
        </p:nvSpPr>
        <p:spPr/>
        <p:txBody>
          <a:bodyPr/>
          <a:lstStyle/>
          <a:p>
            <a:r>
              <a:rPr lang="en-US" dirty="0"/>
              <a:t>For help preparing your application:</a:t>
            </a:r>
          </a:p>
          <a:p>
            <a:pPr marL="457200" indent="-457200">
              <a:buFont typeface="+mj-lt"/>
              <a:buAutoNum type="arabicPeriod"/>
            </a:pPr>
            <a:r>
              <a:rPr lang="en-US" dirty="0">
                <a:solidFill>
                  <a:schemeClr val="tx1">
                    <a:lumMod val="85000"/>
                    <a:lumOff val="15000"/>
                  </a:schemeClr>
                </a:solidFill>
              </a:rPr>
              <a:t>Review the </a:t>
            </a:r>
            <a:r>
              <a:rPr lang="en-US" dirty="0">
                <a:solidFill>
                  <a:schemeClr val="tx1">
                    <a:lumMod val="85000"/>
                    <a:lumOff val="15000"/>
                  </a:schemeClr>
                </a:solidFill>
                <a:hlinkClick r:id="rId2"/>
              </a:rPr>
              <a:t>guidelines</a:t>
            </a:r>
            <a:r>
              <a:rPr lang="en-US" dirty="0">
                <a:solidFill>
                  <a:schemeClr val="tx1">
                    <a:lumMod val="85000"/>
                    <a:lumOff val="15000"/>
                  </a:schemeClr>
                </a:solidFill>
              </a:rPr>
              <a:t> on the </a:t>
            </a:r>
            <a:r>
              <a:rPr lang="en-US" dirty="0">
                <a:solidFill>
                  <a:schemeClr val="tx1">
                    <a:lumMod val="85000"/>
                    <a:lumOff val="15000"/>
                  </a:schemeClr>
                </a:solidFill>
                <a:hlinkClick r:id="rId3"/>
              </a:rPr>
              <a:t>CTL website</a:t>
            </a:r>
            <a:endParaRPr lang="en-US" dirty="0">
              <a:solidFill>
                <a:schemeClr val="tx1">
                  <a:lumMod val="85000"/>
                  <a:lumOff val="15000"/>
                </a:schemeClr>
              </a:solidFill>
            </a:endParaRPr>
          </a:p>
          <a:p>
            <a:pPr marL="457200" indent="-457200">
              <a:buFont typeface="+mj-lt"/>
              <a:buAutoNum type="arabicPeriod"/>
            </a:pPr>
            <a:r>
              <a:rPr lang="en-US" dirty="0"/>
              <a:t>Obtain approval from both the Department Chair and Dean</a:t>
            </a:r>
          </a:p>
          <a:p>
            <a:pPr marL="457200" indent="-457200">
              <a:buFont typeface="+mj-lt"/>
              <a:buAutoNum type="arabicPeriod"/>
            </a:pPr>
            <a:r>
              <a:rPr lang="en-US" dirty="0"/>
              <a:t>Follow the format outlined in the application</a:t>
            </a:r>
          </a:p>
          <a:p>
            <a:pPr marL="457200" indent="-457200">
              <a:buFont typeface="+mj-lt"/>
              <a:buAutoNum type="arabicPeriod"/>
            </a:pPr>
            <a:r>
              <a:rPr lang="en-US" dirty="0"/>
              <a:t>Contact the CTL at </a:t>
            </a:r>
            <a:r>
              <a:rPr lang="en-US" dirty="0">
                <a:hlinkClick r:id="rId4"/>
              </a:rPr>
              <a:t>ctl@csus.edu</a:t>
            </a:r>
            <a:r>
              <a:rPr lang="en-US" dirty="0"/>
              <a:t> with any questions </a:t>
            </a:r>
          </a:p>
          <a:p>
            <a:pPr marL="0" indent="0">
              <a:buNone/>
            </a:pPr>
            <a:endParaRPr lang="en-US" dirty="0"/>
          </a:p>
        </p:txBody>
      </p:sp>
    </p:spTree>
    <p:extLst>
      <p:ext uri="{BB962C8B-B14F-4D97-AF65-F5344CB8AC3E}">
        <p14:creationId xmlns:p14="http://schemas.microsoft.com/office/powerpoint/2010/main" val="2756208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Institutional Review Board</a:t>
            </a:r>
          </a:p>
        </p:txBody>
      </p:sp>
      <p:sp>
        <p:nvSpPr>
          <p:cNvPr id="3" name="Content Placeholder 2"/>
          <p:cNvSpPr>
            <a:spLocks noGrp="1"/>
          </p:cNvSpPr>
          <p:nvPr>
            <p:ph idx="1"/>
          </p:nvPr>
        </p:nvSpPr>
        <p:spPr/>
        <p:txBody>
          <a:bodyPr/>
          <a:lstStyle/>
          <a:p>
            <a:r>
              <a:rPr lang="en-US" dirty="0"/>
              <a:t>Follow the Protection of Human and Animal Subjects Protocol, including:</a:t>
            </a:r>
          </a:p>
          <a:p>
            <a:pPr lvl="0"/>
            <a:r>
              <a:rPr lang="en-US" dirty="0"/>
              <a:t>Sacramento State’s Campus Policy</a:t>
            </a:r>
          </a:p>
          <a:p>
            <a:pPr lvl="1"/>
            <a:r>
              <a:rPr lang="en-US" dirty="0">
                <a:hlinkClick r:id="rId2"/>
              </a:rPr>
              <a:t>https://www.csus.edu/compliance/research-integrity-compliance/human-subjects-research.html</a:t>
            </a:r>
            <a:endParaRPr lang="en-US" dirty="0"/>
          </a:p>
          <a:p>
            <a:r>
              <a:rPr lang="en-US" dirty="0"/>
              <a:t>Review the “Decision Tree”</a:t>
            </a:r>
            <a:endParaRPr lang="en-US" sz="3000" dirty="0"/>
          </a:p>
          <a:p>
            <a:pPr lvl="0"/>
            <a:r>
              <a:rPr lang="en-US" dirty="0"/>
              <a:t>Research Application, if necessary</a:t>
            </a:r>
          </a:p>
          <a:p>
            <a:pPr lvl="0"/>
            <a:r>
              <a:rPr lang="en-US" dirty="0"/>
              <a:t>Review categories and timelines</a:t>
            </a:r>
          </a:p>
          <a:p>
            <a:endParaRPr lang="en-US" dirty="0"/>
          </a:p>
        </p:txBody>
      </p:sp>
    </p:spTree>
    <p:extLst>
      <p:ext uri="{BB962C8B-B14F-4D97-AF65-F5344CB8AC3E}">
        <p14:creationId xmlns:p14="http://schemas.microsoft.com/office/powerpoint/2010/main" val="2307372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Procedures</a:t>
            </a:r>
          </a:p>
        </p:txBody>
      </p:sp>
      <p:sp>
        <p:nvSpPr>
          <p:cNvPr id="3" name="Content Placeholder 2"/>
          <p:cNvSpPr>
            <a:spLocks noGrp="1"/>
          </p:cNvSpPr>
          <p:nvPr>
            <p:ph idx="1"/>
          </p:nvPr>
        </p:nvSpPr>
        <p:spPr/>
        <p:txBody>
          <a:bodyPr vert="horz" lIns="0" tIns="45720" rIns="0" bIns="45720" rtlCol="0" anchor="t">
            <a:normAutofit/>
          </a:bodyPr>
          <a:lstStyle/>
          <a:p>
            <a:pPr marL="0" lvl="0" indent="0">
              <a:buNone/>
            </a:pPr>
            <a:r>
              <a:rPr lang="en-US" dirty="0"/>
              <a:t>We have fully transitioned to an online application process. To submit:</a:t>
            </a:r>
          </a:p>
          <a:p>
            <a:pPr marL="0" lvl="0" indent="0">
              <a:buNone/>
            </a:pPr>
            <a:endParaRPr lang="en-US" dirty="0"/>
          </a:p>
          <a:p>
            <a:pPr marL="457200" indent="-457200">
              <a:buFont typeface="+mj-lt"/>
              <a:buAutoNum type="arabicPeriod"/>
            </a:pPr>
            <a:r>
              <a:rPr lang="en-US" dirty="0"/>
              <a:t>View the application and signature page on the CTL website</a:t>
            </a:r>
          </a:p>
          <a:p>
            <a:pPr marL="457200" indent="-457200">
              <a:buFont typeface="+mj-lt"/>
              <a:buAutoNum type="arabicPeriod"/>
            </a:pPr>
            <a:r>
              <a:rPr lang="en-US" dirty="0"/>
              <a:t>Collect the appropriate signatures for the signature page</a:t>
            </a:r>
          </a:p>
          <a:p>
            <a:pPr marL="457200" indent="-457200">
              <a:buFont typeface="+mj-lt"/>
              <a:buAutoNum type="arabicPeriod"/>
            </a:pPr>
            <a:r>
              <a:rPr lang="en-US" dirty="0"/>
              <a:t>Submit your proposal by 5:00 pm on Tuesday, November 12, 2024. </a:t>
            </a:r>
            <a:endParaRPr lang="en-US" dirty="0">
              <a:ea typeface="Calibri"/>
              <a:cs typeface="Calibri"/>
            </a:endParaRPr>
          </a:p>
          <a:p>
            <a:pPr lvl="0"/>
            <a:endParaRPr lang="en-US" b="1" i="1" dirty="0"/>
          </a:p>
          <a:p>
            <a:pPr lvl="0"/>
            <a:r>
              <a:rPr lang="en-US" b="1" i="1" dirty="0"/>
              <a:t>No paper copies will be accepted.</a:t>
            </a:r>
          </a:p>
          <a:p>
            <a:endParaRPr lang="en-US" dirty="0"/>
          </a:p>
        </p:txBody>
      </p:sp>
    </p:spTree>
    <p:extLst>
      <p:ext uri="{BB962C8B-B14F-4D97-AF65-F5344CB8AC3E}">
        <p14:creationId xmlns:p14="http://schemas.microsoft.com/office/powerpoint/2010/main" val="49724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Content Placeholder 2"/>
          <p:cNvSpPr>
            <a:spLocks noGrp="1"/>
          </p:cNvSpPr>
          <p:nvPr>
            <p:ph idx="1"/>
          </p:nvPr>
        </p:nvSpPr>
        <p:spPr/>
        <p:txBody>
          <a:bodyPr/>
          <a:lstStyle/>
          <a:p>
            <a:r>
              <a:rPr lang="en-US" dirty="0"/>
              <a:t>Proposals will be evaluated </a:t>
            </a:r>
            <a:r>
              <a:rPr lang="en-US" b="1" dirty="0"/>
              <a:t>ANONYMOUSLY</a:t>
            </a:r>
            <a:r>
              <a:rPr lang="en-US" dirty="0"/>
              <a:t> by each panel member using the following criteria and weighting factors: </a:t>
            </a:r>
          </a:p>
          <a:p>
            <a:pPr marL="457200" indent="-457200">
              <a:buFont typeface="+mj-lt"/>
              <a:buAutoNum type="arabicPeriod"/>
            </a:pPr>
            <a:r>
              <a:rPr lang="en-US" b="1" i="1" dirty="0"/>
              <a:t>Project’s potential to increase the teaching and scholarly effectiveness of faculty to enhance student learning and success. (50%)</a:t>
            </a:r>
          </a:p>
          <a:p>
            <a:pPr marL="457200" indent="-457200">
              <a:buFont typeface="+mj-lt"/>
              <a:buAutoNum type="arabicPeriod"/>
            </a:pPr>
            <a:r>
              <a:rPr lang="en-US" dirty="0"/>
              <a:t>Proposal’s potential contribution to the knowledge and recognition of underrepresented racial and ethnic groups, women, or persons with disabilities in the curriculum and/or the exploration of teaching strategies for diverse student populations. (20%) </a:t>
            </a:r>
          </a:p>
          <a:p>
            <a:pPr marL="457200" indent="-457200">
              <a:buFont typeface="+mj-lt"/>
              <a:buAutoNum type="arabicPeriod"/>
            </a:pPr>
            <a:r>
              <a:rPr lang="en-US" dirty="0"/>
              <a:t>Project’s feasibility in terms of time and resources. (20%)</a:t>
            </a:r>
          </a:p>
          <a:p>
            <a:pPr marL="457200" indent="-457200">
              <a:buFont typeface="+mj-lt"/>
              <a:buAutoNum type="arabicPeriod"/>
            </a:pPr>
            <a:r>
              <a:rPr lang="en-US" dirty="0"/>
              <a:t>Potential for dissemination of project results both on and off the Sacramento State campus. (10%) </a:t>
            </a:r>
          </a:p>
        </p:txBody>
      </p:sp>
    </p:spTree>
    <p:extLst>
      <p:ext uri="{BB962C8B-B14F-4D97-AF65-F5344CB8AC3E}">
        <p14:creationId xmlns:p14="http://schemas.microsoft.com/office/powerpoint/2010/main" val="1085859921"/>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B815B72678CD84490D40E9FDE4F3D0F" ma:contentTypeVersion="4" ma:contentTypeDescription="Create a new document." ma:contentTypeScope="" ma:versionID="983c738325f22d96c69639a3b04329e6">
  <xsd:schema xmlns:xsd="http://www.w3.org/2001/XMLSchema" xmlns:xs="http://www.w3.org/2001/XMLSchema" xmlns:p="http://schemas.microsoft.com/office/2006/metadata/properties" xmlns:ns2="806e9250-56db-4def-ad00-4ae104e85d98" targetNamespace="http://schemas.microsoft.com/office/2006/metadata/properties" ma:root="true" ma:fieldsID="4006b421847cb16f243ae19dd694d4b1" ns2:_="">
    <xsd:import namespace="806e9250-56db-4def-ad00-4ae104e85d9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6e9250-56db-4def-ad00-4ae104e85d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D4AC03-436A-4E03-B438-934FB0B181A4}">
  <ds:schemaRefs>
    <ds:schemaRef ds:uri="http://schemas.microsoft.com/sharepoint/v3/contenttype/forms"/>
  </ds:schemaRefs>
</ds:datastoreItem>
</file>

<file path=customXml/itemProps2.xml><?xml version="1.0" encoding="utf-8"?>
<ds:datastoreItem xmlns:ds="http://schemas.openxmlformats.org/officeDocument/2006/customXml" ds:itemID="{297BF1AE-7947-48BA-86D4-09BEDD8BB7B8}">
  <ds:schemaRefs>
    <ds:schemaRef ds:uri="http://purl.org/dc/elements/1.1/"/>
    <ds:schemaRef ds:uri="http://schemas.microsoft.com/office/2006/documentManagement/types"/>
    <ds:schemaRef ds:uri="http://schemas.microsoft.com/office/2006/metadata/properties"/>
    <ds:schemaRef ds:uri="http://purl.org/dc/terms/"/>
    <ds:schemaRef ds:uri="http://www.w3.org/XML/1998/namespace"/>
    <ds:schemaRef ds:uri="http://schemas.microsoft.com/office/infopath/2007/PartnerControls"/>
    <ds:schemaRef ds:uri="http://schemas.openxmlformats.org/package/2006/metadata/core-properties"/>
    <ds:schemaRef ds:uri="806e9250-56db-4def-ad00-4ae104e85d98"/>
    <ds:schemaRef ds:uri="http://purl.org/dc/dcmitype/"/>
  </ds:schemaRefs>
</ds:datastoreItem>
</file>

<file path=customXml/itemProps3.xml><?xml version="1.0" encoding="utf-8"?>
<ds:datastoreItem xmlns:ds="http://schemas.openxmlformats.org/officeDocument/2006/customXml" ds:itemID="{90E6A35B-A7F7-4266-8D53-E887863313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6e9250-56db-4def-ad00-4ae104e85d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312</TotalTime>
  <Words>1123</Words>
  <Application>Microsoft Office PowerPoint</Application>
  <PresentationFormat>Widescreen</PresentationFormat>
  <Paragraphs>110</Paragraphs>
  <Slides>16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 New</vt:lpstr>
      <vt:lpstr>Franklin Gothic Book</vt:lpstr>
      <vt:lpstr>Retrospect</vt:lpstr>
      <vt:lpstr>CTL Pedagogy Enhancement Awards 2025-2026</vt:lpstr>
      <vt:lpstr>Inclusive Engagement Strategies</vt:lpstr>
      <vt:lpstr>Program Objectives</vt:lpstr>
      <vt:lpstr>Program Overview</vt:lpstr>
      <vt:lpstr>Program Eligibility</vt:lpstr>
      <vt:lpstr>Preparing the Application</vt:lpstr>
      <vt:lpstr>Institutional Review Board</vt:lpstr>
      <vt:lpstr>Submission Procedures</vt:lpstr>
      <vt:lpstr>Evaluation Criteria</vt:lpstr>
      <vt:lpstr>Criterion I</vt:lpstr>
      <vt:lpstr>Criterion II</vt:lpstr>
      <vt:lpstr>Criterion III</vt:lpstr>
      <vt:lpstr>Criterion IV</vt:lpstr>
      <vt:lpstr>Additional Tips</vt:lpstr>
      <vt:lpstr>PEA Committee Information  </vt:lpstr>
      <vt:lpstr>Questions?</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CTL Pedagogy Enhancement Awards 2018-2019</dc:title>
  <dc:creator>Chaplin, Mae S</dc:creator>
  <cp:lastModifiedBy>Center for Teaching and Learning</cp:lastModifiedBy>
  <cp:revision>161</cp:revision>
  <cp:lastPrinted>2017-10-23T18:18:06Z</cp:lastPrinted>
  <dcterms:created xsi:type="dcterms:W3CDTF">2017-10-20T19:15:52Z</dcterms:created>
  <dcterms:modified xsi:type="dcterms:W3CDTF">2024-10-28T18:57:41Z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0x0101001B815B72678CD84490D40E9FDE4F3D0F</vt:lpwstr>
  </property>
  <property fmtid="{D5CDD505-2E9C-101B-9397-08002B2CF9AE}" pid="3" name="Order">
    <vt:r8>3800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ies>
</file>