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80" r:id="rId3"/>
  </p:sldMasterIdLst>
  <p:notesMasterIdLst>
    <p:notesMasterId r:id="rId5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65" r:id="rId23"/>
    <p:sldId id="27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94D8C2-A82C-4759-B613-17951BC8146B}">
          <p14:sldIdLst>
            <p14:sldId id="256"/>
          </p14:sldIdLst>
        </p14:section>
        <p14:section name="Untitled Section" id="{3ADB1100-5EF8-4776-A7CC-E3E74CBA739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7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65"/>
            <p14:sldId id="275"/>
          </p14:sldIdLst>
        </p14:section>
        <p14:section name="Untitled Section" id="{6B45C981-925C-4883-9776-6E13D5366D64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Untitled Section" id="{BA183E9E-111A-440D-BA0C-CA3CD239E1CF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64F"/>
    <a:srgbClr val="0B3D29"/>
    <a:srgbClr val="E4E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1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Not Eligible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2015-2016: 62 Applications/40 Available Sabbaticals</c:v>
                </c:pt>
                <c:pt idx="1">
                  <c:v>2016-2017: 53 Applications/36 Available Sabbaticals</c:v>
                </c:pt>
                <c:pt idx="2">
                  <c:v>2017-2018: 54 Applications/31 Available Sabbaticals</c:v>
                </c:pt>
                <c:pt idx="3">
                  <c:v>2018-2019: 40 Applications/32 Available Sabbaticals</c:v>
                </c:pt>
                <c:pt idx="4">
                  <c:v>2019-2020: 42 Applications/32 Available (1) Sabbaticals</c:v>
                </c:pt>
                <c:pt idx="5">
                  <c:v>(1) As of  2019-2020, figure refers to one-semester leaves; two-semester leaves are in addition to that number.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 formatCode="0">
                  <c:v>8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5-4E5C-A827-697D1BEC2BE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Non Meritorious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2015-2016: 62 Applications/40 Available Sabbaticals</c:v>
                </c:pt>
                <c:pt idx="1">
                  <c:v>2016-2017: 53 Applications/36 Available Sabbaticals</c:v>
                </c:pt>
                <c:pt idx="2">
                  <c:v>2017-2018: 54 Applications/31 Available Sabbaticals</c:v>
                </c:pt>
                <c:pt idx="3">
                  <c:v>2018-2019: 40 Applications/32 Available Sabbaticals</c:v>
                </c:pt>
                <c:pt idx="4">
                  <c:v>2019-2020: 42 Applications/32 Available (1) Sabbaticals</c:v>
                </c:pt>
                <c:pt idx="5">
                  <c:v>(1) As of  2019-2020, figure refers to one-semester leaves; two-semester leaves are in addition to that number.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 formatCode="0">
                  <c:v>11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5-4E5C-A827-697D1BEC2BE4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Meritorious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2015-2016: 62 Applications/40 Available Sabbaticals</c:v>
                </c:pt>
                <c:pt idx="1">
                  <c:v>2016-2017: 53 Applications/36 Available Sabbaticals</c:v>
                </c:pt>
                <c:pt idx="2">
                  <c:v>2017-2018: 54 Applications/31 Available Sabbaticals</c:v>
                </c:pt>
                <c:pt idx="3">
                  <c:v>2018-2019: 40 Applications/32 Available Sabbaticals</c:v>
                </c:pt>
                <c:pt idx="4">
                  <c:v>2019-2020: 42 Applications/32 Available (1) Sabbaticals</c:v>
                </c:pt>
                <c:pt idx="5">
                  <c:v>(1) As of  2019-2020, figure refers to one-semester leaves; two-semester leaves are in addition to that number.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38</c:v>
                </c:pt>
                <c:pt idx="1">
                  <c:v>35</c:v>
                </c:pt>
                <c:pt idx="2" formatCode="0">
                  <c:v>27</c:v>
                </c:pt>
                <c:pt idx="3">
                  <c:v>27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05-4E5C-A827-697D1BEC2BE4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Most Meritorious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2015-2016: 62 Applications/40 Available Sabbaticals</c:v>
                </c:pt>
                <c:pt idx="1">
                  <c:v>2016-2017: 53 Applications/36 Available Sabbaticals</c:v>
                </c:pt>
                <c:pt idx="2">
                  <c:v>2017-2018: 54 Applications/31 Available Sabbaticals</c:v>
                </c:pt>
                <c:pt idx="3">
                  <c:v>2018-2019: 40 Applications/32 Available Sabbaticals</c:v>
                </c:pt>
                <c:pt idx="4">
                  <c:v>2019-2020: 42 Applications/32 Available (1) Sabbaticals</c:v>
                </c:pt>
                <c:pt idx="5">
                  <c:v>(1) As of  2019-2020, figure refers to one-semester leaves; two-semester leaves are in addition to that number.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 formatCode="0">
                  <c:v>8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05-4E5C-A827-697D1BEC2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5035472"/>
        <c:axId val="435038608"/>
      </c:barChart>
      <c:catAx>
        <c:axId val="4350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038608"/>
        <c:crosses val="autoZero"/>
        <c:auto val="1"/>
        <c:lblAlgn val="ctr"/>
        <c:lblOffset val="100"/>
        <c:noMultiLvlLbl val="0"/>
      </c:catAx>
      <c:valAx>
        <c:axId val="435038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5035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A5B3F-EBBF-461F-9FFF-FFE1263E74D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D1D89CB-D4FC-42C5-A55F-705C0CD19F10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450" dirty="0">
              <a:solidFill>
                <a:schemeClr val="bg1"/>
              </a:solidFill>
            </a:rPr>
            <a:t>What do you want to do and/or where do you want to go?</a:t>
          </a:r>
        </a:p>
      </dgm:t>
    </dgm:pt>
    <dgm:pt modelId="{E6E3AC6C-EBE1-4173-9E5F-CFED89203095}" type="parTrans" cxnId="{3649B259-BB3B-413F-B83E-908BEAF8C12C}">
      <dgm:prSet/>
      <dgm:spPr/>
      <dgm:t>
        <a:bodyPr/>
        <a:lstStyle/>
        <a:p>
          <a:endParaRPr lang="en-US"/>
        </a:p>
      </dgm:t>
    </dgm:pt>
    <dgm:pt modelId="{6C4DBA47-CD72-4B4F-9168-C2AA045D8ED6}" type="sibTrans" cxnId="{3649B259-BB3B-413F-B83E-908BEAF8C12C}">
      <dgm:prSet/>
      <dgm:spPr/>
      <dgm:t>
        <a:bodyPr/>
        <a:lstStyle/>
        <a:p>
          <a:endParaRPr lang="en-US"/>
        </a:p>
      </dgm:t>
    </dgm:pt>
    <dgm:pt modelId="{45407CD6-348B-4B21-8F4D-E42E745D3237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Develop project and identify location</a:t>
          </a:r>
        </a:p>
      </dgm:t>
    </dgm:pt>
    <dgm:pt modelId="{9DCD014A-07BA-45C8-98CE-55D2043302EF}" type="parTrans" cxnId="{15A2B0E5-621C-4227-9850-08C21E029888}">
      <dgm:prSet/>
      <dgm:spPr/>
      <dgm:t>
        <a:bodyPr/>
        <a:lstStyle/>
        <a:p>
          <a:endParaRPr lang="en-US"/>
        </a:p>
      </dgm:t>
    </dgm:pt>
    <dgm:pt modelId="{8229FE61-6EF5-4579-8E0F-E4B4069C3478}" type="sibTrans" cxnId="{15A2B0E5-621C-4227-9850-08C21E029888}">
      <dgm:prSet/>
      <dgm:spPr/>
      <dgm:t>
        <a:bodyPr/>
        <a:lstStyle/>
        <a:p>
          <a:endParaRPr lang="en-US"/>
        </a:p>
      </dgm:t>
    </dgm:pt>
    <dgm:pt modelId="{87F1D39E-730B-4408-A59A-949D57FBB33E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900" dirty="0">
              <a:solidFill>
                <a:schemeClr val="bg1"/>
              </a:solidFill>
            </a:rPr>
            <a:t>  Apply</a:t>
          </a:r>
        </a:p>
      </dgm:t>
    </dgm:pt>
    <dgm:pt modelId="{C7516379-AC0B-4E2D-8EC2-A0553E22FC36}" type="parTrans" cxnId="{284353F7-1A79-49C1-B014-DC7694BEF4D7}">
      <dgm:prSet/>
      <dgm:spPr/>
      <dgm:t>
        <a:bodyPr/>
        <a:lstStyle/>
        <a:p>
          <a:endParaRPr lang="en-US"/>
        </a:p>
      </dgm:t>
    </dgm:pt>
    <dgm:pt modelId="{F4100E77-CAF3-453E-91A7-DD43E572EB35}" type="sibTrans" cxnId="{284353F7-1A79-49C1-B014-DC7694BEF4D7}">
      <dgm:prSet/>
      <dgm:spPr/>
      <dgm:t>
        <a:bodyPr/>
        <a:lstStyle/>
        <a:p>
          <a:endParaRPr lang="en-US"/>
        </a:p>
      </dgm:t>
    </dgm:pt>
    <dgm:pt modelId="{0C41CAE2-68F0-4877-842C-88EFC312F808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Peer Review and Selection</a:t>
          </a:r>
        </a:p>
      </dgm:t>
    </dgm:pt>
    <dgm:pt modelId="{273662F4-5CF1-414A-89F2-5BEFBC89D4EC}" type="parTrans" cxnId="{D9E07836-0B1E-41E4-8407-7038257A6C62}">
      <dgm:prSet/>
      <dgm:spPr/>
      <dgm:t>
        <a:bodyPr/>
        <a:lstStyle/>
        <a:p>
          <a:endParaRPr lang="en-US"/>
        </a:p>
      </dgm:t>
    </dgm:pt>
    <dgm:pt modelId="{83190C7A-6D63-48C5-BB82-EC883243DAB3}" type="sibTrans" cxnId="{D9E07836-0B1E-41E4-8407-7038257A6C62}">
      <dgm:prSet/>
      <dgm:spPr/>
      <dgm:t>
        <a:bodyPr/>
        <a:lstStyle/>
        <a:p>
          <a:endParaRPr lang="en-US"/>
        </a:p>
      </dgm:t>
    </dgm:pt>
    <dgm:pt modelId="{01B9414F-37ED-4664-8DE8-B7595C446054}">
      <dgm:prSet phldrT="[Text]" custT="1"/>
      <dgm:spPr>
        <a:solidFill>
          <a:srgbClr val="003554"/>
        </a:solidFill>
      </dgm:spPr>
      <dgm:t>
        <a:bodyPr/>
        <a:lstStyle/>
        <a:p>
          <a:endParaRPr lang="en-US" sz="2200" dirty="0">
            <a:solidFill>
              <a:schemeClr val="bg1"/>
            </a:solidFill>
          </a:endParaRPr>
        </a:p>
      </dgm:t>
    </dgm:pt>
    <dgm:pt modelId="{7E27DECB-2489-4BA5-8B91-3F2482944A96}" type="parTrans" cxnId="{58485246-FEF7-41BF-B60C-E05BC641AEE9}">
      <dgm:prSet/>
      <dgm:spPr/>
      <dgm:t>
        <a:bodyPr/>
        <a:lstStyle/>
        <a:p>
          <a:endParaRPr lang="en-US"/>
        </a:p>
      </dgm:t>
    </dgm:pt>
    <dgm:pt modelId="{C800F6B8-D468-41A3-B7FD-332B6D5DAD39}" type="sibTrans" cxnId="{58485246-FEF7-41BF-B60C-E05BC641AEE9}">
      <dgm:prSet/>
      <dgm:spPr/>
      <dgm:t>
        <a:bodyPr/>
        <a:lstStyle/>
        <a:p>
          <a:endParaRPr lang="en-US"/>
        </a:p>
      </dgm:t>
    </dgm:pt>
    <dgm:pt modelId="{A0D2EB64-7EBB-4DEB-9932-F02A087C5641}" type="pres">
      <dgm:prSet presAssocID="{90DA5B3F-EBBF-461F-9FFF-FFE1263E74DD}" presName="Name0" presStyleCnt="0">
        <dgm:presLayoutVars>
          <dgm:dir/>
          <dgm:resizeHandles val="exact"/>
        </dgm:presLayoutVars>
      </dgm:prSet>
      <dgm:spPr/>
    </dgm:pt>
    <dgm:pt modelId="{66431BFD-5CCC-4F17-84B9-91361897714C}" type="pres">
      <dgm:prSet presAssocID="{2D1D89CB-D4FC-42C5-A55F-705C0CD19F1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C61F-4E3B-4FB7-B34A-88F5A4271735}" type="pres">
      <dgm:prSet presAssocID="{6C4DBA47-CD72-4B4F-9168-C2AA045D8ED6}" presName="parSpace" presStyleCnt="0"/>
      <dgm:spPr/>
    </dgm:pt>
    <dgm:pt modelId="{625652A5-61A7-41D3-855F-1C7FDED49007}" type="pres">
      <dgm:prSet presAssocID="{45407CD6-348B-4B21-8F4D-E42E745D323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90157-76F2-42FA-8CB1-EA74972DE96D}" type="pres">
      <dgm:prSet presAssocID="{8229FE61-6EF5-4579-8E0F-E4B4069C3478}" presName="parSpace" presStyleCnt="0"/>
      <dgm:spPr/>
    </dgm:pt>
    <dgm:pt modelId="{4262CDDE-4DD1-4040-9BFD-13BA143C6115}" type="pres">
      <dgm:prSet presAssocID="{87F1D39E-730B-4408-A59A-949D57FBB33E}" presName="parTxOnly" presStyleLbl="node1" presStyleIdx="2" presStyleCnt="5" custScaleX="7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59E61-720D-49CA-98B6-2041ACA08E5B}" type="pres">
      <dgm:prSet presAssocID="{F4100E77-CAF3-453E-91A7-DD43E572EB35}" presName="parSpace" presStyleCnt="0"/>
      <dgm:spPr/>
    </dgm:pt>
    <dgm:pt modelId="{BA7905DA-63D1-43A6-AA4E-1072665D49C3}" type="pres">
      <dgm:prSet presAssocID="{0C41CAE2-68F0-4877-842C-88EFC312F80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B8FB3-C8F2-4C72-9CEE-F153B1171FEA}" type="pres">
      <dgm:prSet presAssocID="{83190C7A-6D63-48C5-BB82-EC883243DAB3}" presName="parSpace" presStyleCnt="0"/>
      <dgm:spPr/>
    </dgm:pt>
    <dgm:pt modelId="{952A886D-F399-474C-8FF6-25E09A7FE245}" type="pres">
      <dgm:prSet presAssocID="{01B9414F-37ED-4664-8DE8-B7595C446054}" presName="parTxOnly" presStyleLbl="node1" presStyleIdx="4" presStyleCnt="5" custScaleX="62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3ECFC-DD3C-40B0-872D-C24DFEF6FF26}" type="presOf" srcId="{87F1D39E-730B-4408-A59A-949D57FBB33E}" destId="{4262CDDE-4DD1-4040-9BFD-13BA143C6115}" srcOrd="0" destOrd="0" presId="urn:microsoft.com/office/officeart/2005/8/layout/hChevron3"/>
    <dgm:cxn modelId="{58485246-FEF7-41BF-B60C-E05BC641AEE9}" srcId="{90DA5B3F-EBBF-461F-9FFF-FFE1263E74DD}" destId="{01B9414F-37ED-4664-8DE8-B7595C446054}" srcOrd="4" destOrd="0" parTransId="{7E27DECB-2489-4BA5-8B91-3F2482944A96}" sibTransId="{C800F6B8-D468-41A3-B7FD-332B6D5DAD39}"/>
    <dgm:cxn modelId="{D9E07836-0B1E-41E4-8407-7038257A6C62}" srcId="{90DA5B3F-EBBF-461F-9FFF-FFE1263E74DD}" destId="{0C41CAE2-68F0-4877-842C-88EFC312F808}" srcOrd="3" destOrd="0" parTransId="{273662F4-5CF1-414A-89F2-5BEFBC89D4EC}" sibTransId="{83190C7A-6D63-48C5-BB82-EC883243DAB3}"/>
    <dgm:cxn modelId="{15A2B0E5-621C-4227-9850-08C21E029888}" srcId="{90DA5B3F-EBBF-461F-9FFF-FFE1263E74DD}" destId="{45407CD6-348B-4B21-8F4D-E42E745D3237}" srcOrd="1" destOrd="0" parTransId="{9DCD014A-07BA-45C8-98CE-55D2043302EF}" sibTransId="{8229FE61-6EF5-4579-8E0F-E4B4069C3478}"/>
    <dgm:cxn modelId="{4F872B46-5CDD-42BD-A5B3-052763572B11}" type="presOf" srcId="{2D1D89CB-D4FC-42C5-A55F-705C0CD19F10}" destId="{66431BFD-5CCC-4F17-84B9-91361897714C}" srcOrd="0" destOrd="0" presId="urn:microsoft.com/office/officeart/2005/8/layout/hChevron3"/>
    <dgm:cxn modelId="{ABDB8C95-6B9D-437D-8D48-319E7603D2AA}" type="presOf" srcId="{90DA5B3F-EBBF-461F-9FFF-FFE1263E74DD}" destId="{A0D2EB64-7EBB-4DEB-9932-F02A087C5641}" srcOrd="0" destOrd="0" presId="urn:microsoft.com/office/officeart/2005/8/layout/hChevron3"/>
    <dgm:cxn modelId="{3649B259-BB3B-413F-B83E-908BEAF8C12C}" srcId="{90DA5B3F-EBBF-461F-9FFF-FFE1263E74DD}" destId="{2D1D89CB-D4FC-42C5-A55F-705C0CD19F10}" srcOrd="0" destOrd="0" parTransId="{E6E3AC6C-EBE1-4173-9E5F-CFED89203095}" sibTransId="{6C4DBA47-CD72-4B4F-9168-C2AA045D8ED6}"/>
    <dgm:cxn modelId="{E5E5773D-0423-40E3-BCA3-E3376C1C08B5}" type="presOf" srcId="{01B9414F-37ED-4664-8DE8-B7595C446054}" destId="{952A886D-F399-474C-8FF6-25E09A7FE245}" srcOrd="0" destOrd="0" presId="urn:microsoft.com/office/officeart/2005/8/layout/hChevron3"/>
    <dgm:cxn modelId="{284353F7-1A79-49C1-B014-DC7694BEF4D7}" srcId="{90DA5B3F-EBBF-461F-9FFF-FFE1263E74DD}" destId="{87F1D39E-730B-4408-A59A-949D57FBB33E}" srcOrd="2" destOrd="0" parTransId="{C7516379-AC0B-4E2D-8EC2-A0553E22FC36}" sibTransId="{F4100E77-CAF3-453E-91A7-DD43E572EB35}"/>
    <dgm:cxn modelId="{5D996675-7BEC-4B83-979C-DDA6C584A1FA}" type="presOf" srcId="{0C41CAE2-68F0-4877-842C-88EFC312F808}" destId="{BA7905DA-63D1-43A6-AA4E-1072665D49C3}" srcOrd="0" destOrd="0" presId="urn:microsoft.com/office/officeart/2005/8/layout/hChevron3"/>
    <dgm:cxn modelId="{74D46A77-CF58-473C-B4A9-36020856915A}" type="presOf" srcId="{45407CD6-348B-4B21-8F4D-E42E745D3237}" destId="{625652A5-61A7-41D3-855F-1C7FDED49007}" srcOrd="0" destOrd="0" presId="urn:microsoft.com/office/officeart/2005/8/layout/hChevron3"/>
    <dgm:cxn modelId="{E5117199-CD22-4563-8253-07AA5763E9CD}" type="presParOf" srcId="{A0D2EB64-7EBB-4DEB-9932-F02A087C5641}" destId="{66431BFD-5CCC-4F17-84B9-91361897714C}" srcOrd="0" destOrd="0" presId="urn:microsoft.com/office/officeart/2005/8/layout/hChevron3"/>
    <dgm:cxn modelId="{EF789B52-F822-4DA7-9CCD-8C463F34874B}" type="presParOf" srcId="{A0D2EB64-7EBB-4DEB-9932-F02A087C5641}" destId="{CF98C61F-4E3B-4FB7-B34A-88F5A4271735}" srcOrd="1" destOrd="0" presId="urn:microsoft.com/office/officeart/2005/8/layout/hChevron3"/>
    <dgm:cxn modelId="{C3DD27C8-A507-4371-B7E2-4EDB42744D88}" type="presParOf" srcId="{A0D2EB64-7EBB-4DEB-9932-F02A087C5641}" destId="{625652A5-61A7-41D3-855F-1C7FDED49007}" srcOrd="2" destOrd="0" presId="urn:microsoft.com/office/officeart/2005/8/layout/hChevron3"/>
    <dgm:cxn modelId="{CDE5FE78-EC2E-4789-B0BB-B6191AB2F0BE}" type="presParOf" srcId="{A0D2EB64-7EBB-4DEB-9932-F02A087C5641}" destId="{18E90157-76F2-42FA-8CB1-EA74972DE96D}" srcOrd="3" destOrd="0" presId="urn:microsoft.com/office/officeart/2005/8/layout/hChevron3"/>
    <dgm:cxn modelId="{282ABD5C-4983-4997-90AA-08E7EF38596C}" type="presParOf" srcId="{A0D2EB64-7EBB-4DEB-9932-F02A087C5641}" destId="{4262CDDE-4DD1-4040-9BFD-13BA143C6115}" srcOrd="4" destOrd="0" presId="urn:microsoft.com/office/officeart/2005/8/layout/hChevron3"/>
    <dgm:cxn modelId="{BCDF491C-4ABD-45BD-9989-7ABA4CB7A8FE}" type="presParOf" srcId="{A0D2EB64-7EBB-4DEB-9932-F02A087C5641}" destId="{B6F59E61-720D-49CA-98B6-2041ACA08E5B}" srcOrd="5" destOrd="0" presId="urn:microsoft.com/office/officeart/2005/8/layout/hChevron3"/>
    <dgm:cxn modelId="{12C9007F-2FA5-4E30-B661-FCFF80B9F34B}" type="presParOf" srcId="{A0D2EB64-7EBB-4DEB-9932-F02A087C5641}" destId="{BA7905DA-63D1-43A6-AA4E-1072665D49C3}" srcOrd="6" destOrd="0" presId="urn:microsoft.com/office/officeart/2005/8/layout/hChevron3"/>
    <dgm:cxn modelId="{2654ACE4-813B-44EB-9CE9-4CB9A226DAFD}" type="presParOf" srcId="{A0D2EB64-7EBB-4DEB-9932-F02A087C5641}" destId="{AB7B8FB3-C8F2-4C72-9CEE-F153B1171FEA}" srcOrd="7" destOrd="0" presId="urn:microsoft.com/office/officeart/2005/8/layout/hChevron3"/>
    <dgm:cxn modelId="{50C2F2DE-AED7-4E28-A43B-B68FA3D89728}" type="presParOf" srcId="{A0D2EB64-7EBB-4DEB-9932-F02A087C5641}" destId="{952A886D-F399-474C-8FF6-25E09A7FE24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1BFD-5CCC-4F17-84B9-91361897714C}">
      <dsp:nvSpPr>
        <dsp:cNvPr id="0" name=""/>
        <dsp:cNvSpPr/>
      </dsp:nvSpPr>
      <dsp:spPr>
        <a:xfrm>
          <a:off x="740" y="1764684"/>
          <a:ext cx="2511325" cy="1004530"/>
        </a:xfrm>
        <a:prstGeom prst="homePlate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kern="1200" dirty="0">
              <a:solidFill>
                <a:schemeClr val="bg1"/>
              </a:solidFill>
            </a:rPr>
            <a:t>What do you want to do and/or where do you want to go?</a:t>
          </a:r>
        </a:p>
      </dsp:txBody>
      <dsp:txXfrm>
        <a:off x="740" y="1764684"/>
        <a:ext cx="2260193" cy="1004530"/>
      </dsp:txXfrm>
    </dsp:sp>
    <dsp:sp modelId="{625652A5-61A7-41D3-855F-1C7FDED49007}">
      <dsp:nvSpPr>
        <dsp:cNvPr id="0" name=""/>
        <dsp:cNvSpPr/>
      </dsp:nvSpPr>
      <dsp:spPr>
        <a:xfrm>
          <a:off x="2009800" y="1764684"/>
          <a:ext cx="2511325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Develop project and identify location</a:t>
          </a:r>
        </a:p>
      </dsp:txBody>
      <dsp:txXfrm>
        <a:off x="2512065" y="1764684"/>
        <a:ext cx="1506795" cy="1004530"/>
      </dsp:txXfrm>
    </dsp:sp>
    <dsp:sp modelId="{4262CDDE-4DD1-4040-9BFD-13BA143C6115}">
      <dsp:nvSpPr>
        <dsp:cNvPr id="0" name=""/>
        <dsp:cNvSpPr/>
      </dsp:nvSpPr>
      <dsp:spPr>
        <a:xfrm>
          <a:off x="4018861" y="1764684"/>
          <a:ext cx="1894493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</a:rPr>
            <a:t>  Apply</a:t>
          </a:r>
        </a:p>
      </dsp:txBody>
      <dsp:txXfrm>
        <a:off x="4521126" y="1764684"/>
        <a:ext cx="889963" cy="1004530"/>
      </dsp:txXfrm>
    </dsp:sp>
    <dsp:sp modelId="{BA7905DA-63D1-43A6-AA4E-1072665D49C3}">
      <dsp:nvSpPr>
        <dsp:cNvPr id="0" name=""/>
        <dsp:cNvSpPr/>
      </dsp:nvSpPr>
      <dsp:spPr>
        <a:xfrm>
          <a:off x="5411090" y="1764684"/>
          <a:ext cx="2511325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Peer Review and Selection</a:t>
          </a:r>
        </a:p>
      </dsp:txBody>
      <dsp:txXfrm>
        <a:off x="5913355" y="1764684"/>
        <a:ext cx="1506795" cy="1004530"/>
      </dsp:txXfrm>
    </dsp:sp>
    <dsp:sp modelId="{952A886D-F399-474C-8FF6-25E09A7FE245}">
      <dsp:nvSpPr>
        <dsp:cNvPr id="0" name=""/>
        <dsp:cNvSpPr/>
      </dsp:nvSpPr>
      <dsp:spPr>
        <a:xfrm>
          <a:off x="7420150" y="1764684"/>
          <a:ext cx="1570708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solidFill>
              <a:schemeClr val="bg1"/>
            </a:solidFill>
          </a:endParaRPr>
        </a:p>
      </dsp:txBody>
      <dsp:txXfrm>
        <a:off x="7922415" y="1764684"/>
        <a:ext cx="566178" cy="100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DAC9-738A-4F01-959F-1E673AE19C0B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81B9-5BFE-4899-B7DA-9371DDD4C9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5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Sabbaticals are a faculty right, but must be earned through a competitive process since there aren’t enough for all eligible faculty.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A81B9-5BFE-4899-B7DA-9371DDD4C9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6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project statement is y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opportunity to lay out your proposed </a:t>
            </a:r>
            <a:r>
              <a: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specifics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as much detail as possible.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Fulbright and why this country/institution/organizations?</a:t>
            </a:r>
          </a:p>
          <a:p>
            <a:pPr>
              <a:spcBef>
                <a:spcPts val="1200"/>
              </a:spcBef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rPr>
              <a:t>Focus on what you plan to </a:t>
            </a:r>
            <a:r>
              <a:rPr lang="en-US" sz="900" b="1" kern="1200" dirty="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rPr>
              <a:t>do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rPr>
              <a:t>; the specific courses you plan to teach/the methods and goals of your research</a:t>
            </a:r>
          </a:p>
          <a:p>
            <a:pPr>
              <a:spcBef>
                <a:spcPts val="1200"/>
              </a:spcBef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from the grant - impact on hosts, home institution and you</a:t>
            </a:r>
          </a:p>
          <a:p>
            <a:pPr>
              <a:spcBef>
                <a:spcPts val="1200"/>
              </a:spcBef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adaptable are you?  How well will you deal with challenging situations?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4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0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16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090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B2A24-8F27-4369-9609-CAE5EB6D3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0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848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BEC4FB-8842-4B43-9169-13234E2E14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848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387" eaLnBrk="1" hangingPunct="1">
              <a:spcBef>
                <a:spcPct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1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i="1" dirty="0">
                <a:solidFill>
                  <a:srgbClr val="1B3A60"/>
                </a:solidFill>
                <a:ea typeface="Open Sans Semibold" pitchFamily="34" charset="0"/>
                <a:cs typeface="Open Sans Semibold" pitchFamily="34" charset="0"/>
              </a:rPr>
              <a:t>Photo Caption: </a:t>
            </a:r>
            <a:r>
              <a:rPr lang="en-US" b="1" i="1" dirty="0">
                <a:solidFill>
                  <a:srgbClr val="1B3A60"/>
                </a:solidFill>
                <a:ea typeface="Open Sans Semibold" pitchFamily="34" charset="0"/>
                <a:cs typeface="Open Sans Semibold" pitchFamily="34" charset="0"/>
              </a:rPr>
              <a:t>Left- </a:t>
            </a:r>
            <a:r>
              <a:rPr lang="en-US" dirty="0"/>
              <a:t>Dr. Joseph </a:t>
            </a:r>
            <a:r>
              <a:rPr lang="en-US" dirty="0" err="1"/>
              <a:t>Withey</a:t>
            </a:r>
            <a:r>
              <a:rPr lang="en-US" dirty="0"/>
              <a:t>, Associate Professor of English, East Carolina College, Greenville, North Carolina, discussing a planned book on Burmese dancing and dramatics with Kenneth Sein, one of Burma's leading dancers, during his Fulbright Research Scholar grant from July 1960-June 1961. </a:t>
            </a:r>
            <a:r>
              <a:rPr lang="en-US" b="1" i="1" dirty="0"/>
              <a:t>Right:</a:t>
            </a:r>
            <a:r>
              <a:rPr lang="en-US" b="1" dirty="0"/>
              <a:t> </a:t>
            </a:r>
            <a:r>
              <a:rPr lang="en-US" dirty="0"/>
              <a:t>Linda </a:t>
            </a:r>
            <a:r>
              <a:rPr lang="en-US" dirty="0" err="1"/>
              <a:t>Chamerlain</a:t>
            </a:r>
            <a:r>
              <a:rPr lang="en-US" dirty="0"/>
              <a:t>, Adjunct Professor at the University of Alaska and Director/Public Health Scientist, Alaska Family Violence Prevention Project, was a 2014-2016 Fulbright Arctic Scholar.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66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68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3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30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Degree as required by award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Ph.D. or other terminal degree may be required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Many awards in the Core Program are open to applicants with a Masters and professional or academic experience</a:t>
            </a:r>
          </a:p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4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67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35FB-4425-4B1B-ABF5-DD8CBBC35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8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131" y="1811069"/>
            <a:ext cx="5688497" cy="1470025"/>
          </a:xfrm>
        </p:spPr>
        <p:txBody>
          <a:bodyPr/>
          <a:lstStyle>
            <a:lvl1pPr algn="l"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4131" y="3566844"/>
            <a:ext cx="5688497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2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323" y="1811069"/>
            <a:ext cx="488252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8323" y="3566844"/>
            <a:ext cx="4882520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rgbClr val="0B3D29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B3D29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B3D29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B3D29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9176" y="666593"/>
            <a:ext cx="4567624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054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0304"/>
            <a:ext cx="4040188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05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0304"/>
            <a:ext cx="4041775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B3D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98413" y="16907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6278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6766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172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2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7189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8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37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83861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27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6A7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0" y="1511300"/>
            <a:ext cx="7010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1828800"/>
            <a:ext cx="8153400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4D0A"/>
              </a:buClr>
              <a:buFontTx/>
              <a:buBlip>
                <a:blip r:embed="rId4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Tx/>
              <a:buBlip>
                <a:blip r:embed="rId4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599"/>
            <a:ext cx="9144000" cy="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762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700">
                <a:solidFill>
                  <a:srgbClr val="6767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400"/>
            <a:ext cx="9144000" cy="86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62000"/>
            <a:ext cx="6705600" cy="596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rgbClr val="676767">
              <a:alpha val="2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6248400"/>
            <a:ext cx="1676400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52" y="6317480"/>
            <a:ext cx="1295398" cy="369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30" y="6146800"/>
            <a:ext cx="720070" cy="747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90" y="6158869"/>
            <a:ext cx="1395410" cy="6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2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403130"/>
            <a:ext cx="7772400" cy="5356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000" b="0" kern="0" dirty="0" smtClean="0">
                <a:solidFill>
                  <a:srgbClr val="C84D0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399" y="1257300"/>
            <a:ext cx="8172105" cy="46608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4D0A"/>
              </a:buClr>
              <a:buFontTx/>
              <a:buBlip>
                <a:blip r:embed="rId3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Tx/>
              <a:buBlip>
                <a:blip r:embed="rId3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599"/>
            <a:ext cx="9144000" cy="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762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700">
                <a:solidFill>
                  <a:srgbClr val="6767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rgbClr val="676767">
              <a:alpha val="2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33" t="2633" r="5833" b="44763"/>
          <a:stretch/>
        </p:blipFill>
        <p:spPr>
          <a:xfrm>
            <a:off x="0" y="942226"/>
            <a:ext cx="7620000" cy="200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6248400"/>
            <a:ext cx="16764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52" y="6317480"/>
            <a:ext cx="1295398" cy="369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30" y="6146800"/>
            <a:ext cx="720070" cy="747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7" y="6177938"/>
            <a:ext cx="1395410" cy="6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0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914400"/>
            <a:ext cx="1422400" cy="444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62000"/>
            <a:ext cx="6705600" cy="596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1981200"/>
            <a:ext cx="7772400" cy="3733800"/>
          </a:xfrm>
          <a:prstGeom prst="rect">
            <a:avLst/>
          </a:prstGeom>
        </p:spPr>
        <p:txBody>
          <a:bodyPr/>
          <a:lstStyle>
            <a:lvl1pPr>
              <a:buClr>
                <a:srgbClr val="C84D0A"/>
              </a:buClr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1835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Welcome to Sac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23997"/>
      </p:ext>
    </p:extLst>
  </p:cSld>
  <p:clrMapOvr>
    <a:masterClrMapping/>
  </p:clrMapOvr>
  <p:transition spd="med" advClick="0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Welcome to Sac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38147"/>
      </p:ext>
    </p:extLst>
  </p:cSld>
  <p:clrMapOvr>
    <a:masterClrMapping/>
  </p:clrMapOvr>
  <p:transition spd="med" advClick="0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Welcome to Sac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54986"/>
      </p:ext>
    </p:extLst>
  </p:cSld>
  <p:clrMapOvr>
    <a:masterClrMapping/>
  </p:clrMapOvr>
  <p:transition spd="med" advClick="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171" y="666593"/>
            <a:ext cx="5871029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7315"/>
            <a:ext cx="8229600" cy="386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B6A7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45218B-5F25-49CD-A3CC-BAFB008940B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D61521-E278-41C8-BBD2-B49486AC6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8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s.edu/academic-affairs/faculty-advancement/_internal/_documents/sabbatical-proposal-format.pd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cies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lstate.edu/csu-system/faculty-staff/labor-and-employee-relations/Documents/unit3-cfa/article2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sus.edu/umanual/acad/ACA-0149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.state.gov/files/bureau/chapter_600_-_3_-_2016_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es.org/project-statement-core-fulbright-scholar-program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cies.org/" TargetMode="External"/><Relationship Id="rId7" Type="http://schemas.openxmlformats.org/officeDocument/2006/relationships/hyperlink" Target="http://www.cies.org/application-guidelines" TargetMode="External"/><Relationship Id="rId12" Type="http://schemas.openxmlformats.org/officeDocument/2006/relationships/hyperlink" Target="http://www.cies2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cies.org/sites/default/files/documents/application-instructions.pdf" TargetMode="External"/><Relationship Id="rId11" Type="http://schemas.openxmlformats.org/officeDocument/2006/relationships/hyperlink" Target="http://www.cies.org/blog-posts" TargetMode="External"/><Relationship Id="rId5" Type="http://schemas.openxmlformats.org/officeDocument/2006/relationships/hyperlink" Target="http://www.cies.org/application-login" TargetMode="External"/><Relationship Id="rId10" Type="http://schemas.openxmlformats.org/officeDocument/2006/relationships/hyperlink" Target="http://www.cies.org/event-type/webinar-schedule" TargetMode="External"/><Relationship Id="rId4" Type="http://schemas.openxmlformats.org/officeDocument/2006/relationships/hyperlink" Target="http://awards.cies.org/" TargetMode="External"/><Relationship Id="rId9" Type="http://schemas.openxmlformats.org/officeDocument/2006/relationships/hyperlink" Target="http://www.cies.org/project-statement-sample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s.org/letters-invitation-developing-contacts-abroad" TargetMode="External"/><Relationship Id="rId2" Type="http://schemas.openxmlformats.org/officeDocument/2006/relationships/hyperlink" Target="http://www.cies.org/fulbright-scholars" TargetMode="Externa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us.edu/acaf/faculty/docs/facultydocs/sabb-dip_additional-or-outside-employment.pdf" TargetMode="Externa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eb1.irt.csus.edu/campus_forms/sabbatical/" TargetMode="Externa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s.edu/academic-affairs/faculty-advancement/_internal/_documents/sabbatical_report.pdf" TargetMode="Externa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umanual/acad/ACA-0149.htm" TargetMode="External"/><Relationship Id="rId2" Type="http://schemas.openxmlformats.org/officeDocument/2006/relationships/hyperlink" Target="https://www2.calstate.edu/csu-system/faculty-staff/labor-and-employee-relations/Documents/unit3-cfa/article27.pdf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csus.edu/academic-affairs/faculty-advancement/internal/sabbatical.html#Sabbatical_Leaves" TargetMode="External"/><Relationship Id="rId5" Type="http://schemas.openxmlformats.org/officeDocument/2006/relationships/hyperlink" Target="https://www.csus.edu/umanual/acad/ACA-0148.htm" TargetMode="External"/><Relationship Id="rId4" Type="http://schemas.openxmlformats.org/officeDocument/2006/relationships/hyperlink" Target="https://www2.calstate.edu/csu-system/faculty-staff/labor-and-employee-relations/Documents/unit3-cfa/article28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131" y="271337"/>
            <a:ext cx="5688497" cy="20707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Sabbatical Leave Information </a:t>
            </a:r>
            <a:r>
              <a:rPr lang="en-US" dirty="0" smtClean="0"/>
              <a:t>Session</a:t>
            </a:r>
            <a:br>
              <a:rPr lang="en-US" dirty="0" smtClean="0"/>
            </a:br>
            <a:r>
              <a:rPr lang="en-US" sz="3100" dirty="0"/>
              <a:t>April 27 &amp; 30, </a:t>
            </a:r>
            <a:r>
              <a:rPr lang="en-US" sz="3100" dirty="0" smtClean="0"/>
              <a:t>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4130" y="2353843"/>
            <a:ext cx="5688497" cy="386407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400" b="1" dirty="0"/>
              <a:t>George I. Paganelis, </a:t>
            </a:r>
            <a:r>
              <a:rPr lang="en-US" sz="2400" dirty="0"/>
              <a:t>Chair</a:t>
            </a:r>
          </a:p>
          <a:p>
            <a:pPr algn="ctr"/>
            <a:r>
              <a:rPr lang="en-US" sz="2400" dirty="0"/>
              <a:t>Sabbatical Leave Committee</a:t>
            </a:r>
          </a:p>
          <a:p>
            <a:pPr algn="ctr"/>
            <a:r>
              <a:rPr lang="en-US" sz="2400" dirty="0"/>
              <a:t>(916) 278-4361 </a:t>
            </a:r>
            <a:r>
              <a:rPr lang="en-US" sz="2400" dirty="0" smtClean="0"/>
              <a:t>- paganelis@csus.edu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/>
              <a:t>Paul </a:t>
            </a:r>
            <a:r>
              <a:rPr lang="en-US" sz="2400" b="1" dirty="0"/>
              <a:t>Hofmann, </a:t>
            </a:r>
            <a:r>
              <a:rPr lang="en-US" sz="2400" dirty="0"/>
              <a:t>Associate Vice President ​</a:t>
            </a:r>
          </a:p>
          <a:p>
            <a:pPr algn="ctr"/>
            <a:r>
              <a:rPr lang="en-US" sz="2400" dirty="0"/>
              <a:t>International Programs &amp; Global Engagement ​</a:t>
            </a:r>
          </a:p>
          <a:p>
            <a:pPr algn="ctr"/>
            <a:r>
              <a:rPr lang="en-US" sz="2400" dirty="0"/>
              <a:t>(916) 278-4868 – paul.hofmann@csus.edu​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Jackie Kernen, </a:t>
            </a:r>
            <a:r>
              <a:rPr lang="en-US" sz="2400" dirty="0"/>
              <a:t>Manager of Academic Personnel  ​</a:t>
            </a:r>
          </a:p>
          <a:p>
            <a:pPr algn="ctr"/>
            <a:r>
              <a:rPr lang="en-US" sz="2400" dirty="0"/>
              <a:t>Office of Faculty Advancement​</a:t>
            </a:r>
          </a:p>
          <a:p>
            <a:pPr algn="ctr"/>
            <a:r>
              <a:rPr lang="en-US" sz="2400" dirty="0"/>
              <a:t>(916) 278-7415 – jkernen@csus.edu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Office of Faculty Advancement</a:t>
            </a:r>
          </a:p>
          <a:p>
            <a:pPr algn="ctr"/>
            <a:r>
              <a:rPr lang="en-US" sz="2400" dirty="0"/>
              <a:t>(916) 278-2913 – faculty.advancement@csus.edu</a:t>
            </a:r>
          </a:p>
          <a:p>
            <a:pPr algn="ctr"/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Ranking of Sabbatical Applications (§6.0-6.4)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“Non Meritorious”: Proposals that do not meet the stated criteria in one or more ways (e.g., unclear, do not rise above normal workload, little or poorly-articulated benefit, etc.);</a:t>
            </a:r>
          </a:p>
          <a:p>
            <a:r>
              <a:rPr lang="en-US" sz="3100" dirty="0"/>
              <a:t>“Meritorious”: Proposals that are judged to be of substantial quality according to stated criteria and are recommended for approval;</a:t>
            </a:r>
          </a:p>
          <a:p>
            <a:pPr lvl="1"/>
            <a:r>
              <a:rPr lang="en-US" sz="2200" dirty="0"/>
              <a:t>By campus policy, meritorious proposals are ranked in order of accrued service from initial eligibility or subsequent eligibility since last sabbatical;</a:t>
            </a:r>
          </a:p>
          <a:p>
            <a:r>
              <a:rPr lang="en-US" sz="3100" dirty="0"/>
              <a:t>“Most Meritorious”: Proposals judged to be of highest clarity, substance, practicability, benefit, etc. and are recommended for approval before the meritorious proposals.</a:t>
            </a:r>
          </a:p>
          <a:p>
            <a:pPr lvl="1"/>
            <a:r>
              <a:rPr lang="en-US" sz="2200" dirty="0"/>
              <a:t>By campus policy, no more than 25% of sabbatical applications are to be judged in this category.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0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Accrued Service Illustrated (§6.2)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41541"/>
            <a:ext cx="8229600" cy="4386981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Definition: “Accrued service is defined as years of service in whole numbers at or beyond the six-year eligibility threshold, as per § 4.1.1 [of the policy], at the start of the academic year of the requested sabbatical leave period. Thus, those with the most years of accrued service beyond the six-year minimum shall be ranked at the top of the meritorious list down to those with the fewest years of accrued service.”</a:t>
            </a: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CA677B-9FAD-4495-8B02-7B436D2BB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49602"/>
              </p:ext>
            </p:extLst>
          </p:nvPr>
        </p:nvGraphicFramePr>
        <p:xfrm>
          <a:off x="1831561" y="4035030"/>
          <a:ext cx="5480878" cy="2193490"/>
        </p:xfrm>
        <a:graphic>
          <a:graphicData uri="http://schemas.openxmlformats.org/drawingml/2006/table">
            <a:tbl>
              <a:tblPr/>
              <a:tblGrid>
                <a:gridCol w="1249965">
                  <a:extLst>
                    <a:ext uri="{9D8B030D-6E8A-4147-A177-3AD203B41FA5}">
                      <a16:colId xmlns:a16="http://schemas.microsoft.com/office/drawing/2014/main" val="2086919871"/>
                    </a:ext>
                  </a:extLst>
                </a:gridCol>
                <a:gridCol w="677488">
                  <a:extLst>
                    <a:ext uri="{9D8B030D-6E8A-4147-A177-3AD203B41FA5}">
                      <a16:colId xmlns:a16="http://schemas.microsoft.com/office/drawing/2014/main" val="722227611"/>
                    </a:ext>
                  </a:extLst>
                </a:gridCol>
                <a:gridCol w="884122">
                  <a:extLst>
                    <a:ext uri="{9D8B030D-6E8A-4147-A177-3AD203B41FA5}">
                      <a16:colId xmlns:a16="http://schemas.microsoft.com/office/drawing/2014/main" val="2690226322"/>
                    </a:ext>
                  </a:extLst>
                </a:gridCol>
                <a:gridCol w="1151730">
                  <a:extLst>
                    <a:ext uri="{9D8B030D-6E8A-4147-A177-3AD203B41FA5}">
                      <a16:colId xmlns:a16="http://schemas.microsoft.com/office/drawing/2014/main" val="622879307"/>
                    </a:ext>
                  </a:extLst>
                </a:gridCol>
                <a:gridCol w="1517573">
                  <a:extLst>
                    <a:ext uri="{9D8B030D-6E8A-4147-A177-3AD203B41FA5}">
                      <a16:colId xmlns:a16="http://schemas.microsoft.com/office/drawing/2014/main" val="580867215"/>
                    </a:ext>
                  </a:extLst>
                </a:gridCol>
              </a:tblGrid>
              <a:tr h="22803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Accrued Service Illustrated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18370"/>
                  </a:ext>
                </a:extLst>
              </a:tr>
              <a:tr h="662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of Last Leave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of Hire (without Credit)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Sixth Year of Completed Service (Eligible)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of Accrued Service (beyond Eligibility) in 2021-2022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57146"/>
                  </a:ext>
                </a:extLst>
              </a:tr>
              <a:tr h="2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692071"/>
                  </a:ext>
                </a:extLst>
              </a:tr>
              <a:tr h="2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76739"/>
                  </a:ext>
                </a:extLst>
              </a:tr>
              <a:tr h="2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777932"/>
                  </a:ext>
                </a:extLst>
              </a:tr>
              <a:tr h="2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471289"/>
                  </a:ext>
                </a:extLst>
              </a:tr>
              <a:tr h="43435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If hired with credit, adjust the sixth year of completed service by the number of years of credit given.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4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39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Sabbatical Application Statistics</a:t>
            </a:r>
          </a:p>
        </p:txBody>
      </p:sp>
      <p:graphicFrame>
        <p:nvGraphicFramePr>
          <p:cNvPr id="5" name="Content Placeholder 11" descr="Stack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169547"/>
              </p:ext>
            </p:extLst>
          </p:nvPr>
        </p:nvGraphicFramePr>
        <p:xfrm>
          <a:off x="0" y="1736035"/>
          <a:ext cx="9143999" cy="512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61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Sabbatical Proposal Format (see handout and/or OFA Web site)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7315"/>
            <a:ext cx="8229600" cy="4227955"/>
          </a:xfrm>
        </p:spPr>
        <p:txBody>
          <a:bodyPr>
            <a:normAutofit fontScale="47500" lnSpcReduction="20000"/>
          </a:bodyPr>
          <a:lstStyle/>
          <a:p>
            <a:r>
              <a:rPr lang="en-US" sz="4800" b="1" dirty="0"/>
              <a:t>URL of Format Guidelines</a:t>
            </a:r>
            <a:r>
              <a:rPr lang="en-US" sz="3000" b="1" dirty="0"/>
              <a:t>:</a:t>
            </a:r>
            <a:r>
              <a:rPr lang="en-US" sz="3000" dirty="0"/>
              <a:t> </a:t>
            </a:r>
            <a:r>
              <a:rPr lang="en-US" sz="35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https://www.csus.edu/academic-affairs/faculty-advancement/_internal/_documents/sabbatical-proposal-format.pdf</a:t>
            </a:r>
            <a:r>
              <a:rPr lang="en-US" sz="35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US" sz="4800" b="1" dirty="0"/>
              <a:t>Document Format</a:t>
            </a:r>
            <a:r>
              <a:rPr lang="en-US" sz="3000" b="1" dirty="0"/>
              <a:t>:</a:t>
            </a:r>
            <a:r>
              <a:rPr lang="en-US" sz="3000" dirty="0"/>
              <a:t> </a:t>
            </a:r>
          </a:p>
          <a:p>
            <a:pPr lvl="1"/>
            <a:r>
              <a:rPr lang="en-US" sz="3500" dirty="0"/>
              <a:t>12 point font; 1-inch margins; double-spaced; non-sexist language consistent with leading style guides.</a:t>
            </a:r>
          </a:p>
          <a:p>
            <a:r>
              <a:rPr lang="en-US" sz="4800" b="1" dirty="0"/>
              <a:t>Proposal Sections</a:t>
            </a:r>
            <a:r>
              <a:rPr lang="en-US" sz="3000" b="1" dirty="0"/>
              <a:t>:</a:t>
            </a:r>
          </a:p>
          <a:p>
            <a:pPr lvl="1"/>
            <a:r>
              <a:rPr lang="en-US" sz="3500" dirty="0"/>
              <a:t>Part I: Abstract (150 words max.)</a:t>
            </a:r>
          </a:p>
          <a:p>
            <a:pPr lvl="1"/>
            <a:r>
              <a:rPr lang="en-US" sz="3500" dirty="0"/>
              <a:t>Part II: Proposal Body (nine pages max.)</a:t>
            </a:r>
          </a:p>
          <a:p>
            <a:pPr lvl="2"/>
            <a:r>
              <a:rPr lang="en-US" sz="3500" dirty="0"/>
              <a:t>Sabbatical Objectives</a:t>
            </a:r>
          </a:p>
          <a:p>
            <a:pPr lvl="2"/>
            <a:r>
              <a:rPr lang="en-US" sz="3500" dirty="0"/>
              <a:t>Background and Significance of Proposed Sabbatical Activities</a:t>
            </a:r>
          </a:p>
          <a:p>
            <a:pPr lvl="2"/>
            <a:r>
              <a:rPr lang="en-US" sz="3500" dirty="0"/>
              <a:t>Benefit of Proposed Sabbatical</a:t>
            </a:r>
          </a:p>
          <a:p>
            <a:pPr lvl="2"/>
            <a:r>
              <a:rPr lang="en-US" sz="3500" dirty="0"/>
              <a:t>Practicability of Proposed Activities</a:t>
            </a:r>
          </a:p>
          <a:p>
            <a:pPr lvl="1"/>
            <a:r>
              <a:rPr lang="en-US" sz="3500" dirty="0"/>
              <a:t>Part III: Date of your last sabbatical/difference-in-pay leave (if applicable)</a:t>
            </a:r>
          </a:p>
          <a:p>
            <a:pPr lvl="1"/>
            <a:r>
              <a:rPr lang="en-US" sz="3500" dirty="0"/>
              <a:t>Part IV: Appendices (if applicable; no length limit; not counted as part of proposal body)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3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Submitting a Competitive Sabbatical 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b="1" dirty="0"/>
              <a:t>Audience</a:t>
            </a:r>
            <a:r>
              <a:rPr lang="en-US" sz="3000" dirty="0"/>
              <a:t>: Write for a general academic audience (think undergraduate) and avoid jargon (or explain it if you must include it);</a:t>
            </a:r>
          </a:p>
          <a:p>
            <a:pPr lvl="1"/>
            <a:r>
              <a:rPr lang="en-US" sz="2400" dirty="0"/>
              <a:t>Remember that only one member of the SLC is even from your same college, let alone dept.;</a:t>
            </a:r>
          </a:p>
          <a:p>
            <a:r>
              <a:rPr lang="en-US" sz="3000" b="1" dirty="0"/>
              <a:t>Clarity</a:t>
            </a:r>
            <a:r>
              <a:rPr lang="en-US" sz="3000" dirty="0"/>
              <a:t>: Be clear and concise about your objectives, the benefits of your proposal, and the feasibility of accomplishing your stated objectives;</a:t>
            </a:r>
          </a:p>
          <a:p>
            <a:pPr lvl="1"/>
            <a:r>
              <a:rPr lang="en-US" sz="2400" dirty="0"/>
              <a:t>A timeline of activities, including pre- and post-sabbatical activities, is very helpful;</a:t>
            </a:r>
          </a:p>
          <a:p>
            <a:r>
              <a:rPr lang="en-US" sz="3000" b="1" dirty="0"/>
              <a:t>Language</a:t>
            </a:r>
            <a:r>
              <a:rPr lang="en-US" sz="3000" dirty="0"/>
              <a:t>: Carefully proofread your application to correct any typos, grammatical errors, etc.;</a:t>
            </a:r>
          </a:p>
          <a:p>
            <a:pPr lvl="1"/>
            <a:r>
              <a:rPr lang="en-US" sz="2400" dirty="0"/>
              <a:t>Have a colleague review your application for readability.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9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Submitting a Competitive Sabbatical Application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Specificity:</a:t>
            </a:r>
            <a:r>
              <a:rPr lang="en-US" sz="2800" dirty="0"/>
              <a:t> Provide an appropriate level of detail outlining:</a:t>
            </a:r>
          </a:p>
          <a:p>
            <a:pPr lvl="1"/>
            <a:r>
              <a:rPr lang="en-US" sz="2200" dirty="0"/>
              <a:t>Scope and nature of the project and methods to be used;</a:t>
            </a:r>
          </a:p>
          <a:p>
            <a:pPr lvl="1"/>
            <a:r>
              <a:rPr lang="en-US" sz="2200" dirty="0"/>
              <a:t>Significance of your project;</a:t>
            </a:r>
          </a:p>
          <a:p>
            <a:pPr lvl="1"/>
            <a:r>
              <a:rPr lang="en-US" sz="2200" dirty="0"/>
              <a:t>IRB review for projects that involve the use of human subjects; IACUC review for animal subjects; </a:t>
            </a:r>
          </a:p>
          <a:p>
            <a:pPr lvl="1"/>
            <a:r>
              <a:rPr lang="en-US" sz="2200" dirty="0"/>
              <a:t>Preparatory work done;</a:t>
            </a:r>
          </a:p>
          <a:p>
            <a:pPr lvl="1"/>
            <a:r>
              <a:rPr lang="en-US" sz="2200" dirty="0"/>
              <a:t>Arrangements made;</a:t>
            </a:r>
          </a:p>
          <a:p>
            <a:pPr lvl="1"/>
            <a:r>
              <a:rPr lang="en-US" sz="2200" dirty="0"/>
              <a:t>Potential venues for publication, book under contract, etc.;</a:t>
            </a:r>
          </a:p>
          <a:p>
            <a:pPr lvl="1"/>
            <a:r>
              <a:rPr lang="en-US" sz="2200" dirty="0"/>
              <a:t>Why your proposed project/activity rises above normal workload;</a:t>
            </a:r>
          </a:p>
          <a:p>
            <a:pPr lvl="1"/>
            <a:r>
              <a:rPr lang="en-US" sz="2200" dirty="0"/>
              <a:t>Your ability to be successful if a new undertaking/direction;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3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Submitting a Competitive Sabbatical Application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Complexities</a:t>
            </a:r>
            <a:r>
              <a:rPr lang="en-US" sz="2800" dirty="0"/>
              <a:t>: Anticipate/address potential questions and concerns from your reader:</a:t>
            </a:r>
          </a:p>
          <a:p>
            <a:pPr lvl="1"/>
            <a:r>
              <a:rPr lang="en-US" sz="2200" dirty="0"/>
              <a:t>Backup plan if your project is contingent on external funds/grants, etc. (see §4.2; 6.3);</a:t>
            </a:r>
          </a:p>
          <a:p>
            <a:pPr lvl="1"/>
            <a:r>
              <a:rPr lang="en-US" sz="2200" dirty="0"/>
              <a:t>Ambitious project for the sabbatical period requested;</a:t>
            </a:r>
          </a:p>
          <a:p>
            <a:pPr lvl="1"/>
            <a:r>
              <a:rPr lang="en-US" sz="2200" dirty="0"/>
              <a:t>Direct costs involved in the completion of the project;</a:t>
            </a:r>
          </a:p>
          <a:p>
            <a:pPr lvl="1"/>
            <a:r>
              <a:rPr lang="en-US" sz="2200" dirty="0"/>
              <a:t>Other unusual circumstances (be clear and forthright about these).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623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Submitting a Competitive Sabbatical Application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/>
              <a:t>Appendices:</a:t>
            </a:r>
            <a:r>
              <a:rPr lang="en-US" sz="2800" dirty="0"/>
              <a:t> Examples of appropriate documents to include:</a:t>
            </a:r>
          </a:p>
          <a:p>
            <a:pPr lvl="1"/>
            <a:r>
              <a:rPr lang="en-US" sz="2200" dirty="0"/>
              <a:t>Bibliography/works cited, tables, graphs, or other illustrative material supporting the narrative, including URLs to on-line content; </a:t>
            </a:r>
          </a:p>
          <a:p>
            <a:pPr lvl="1"/>
            <a:r>
              <a:rPr lang="en-US" sz="2200" dirty="0"/>
              <a:t>Invitation letters to guest teach at a university;</a:t>
            </a:r>
          </a:p>
          <a:p>
            <a:pPr lvl="1"/>
            <a:r>
              <a:rPr lang="en-US" sz="2200" dirty="0"/>
              <a:t>Book contract;</a:t>
            </a:r>
          </a:p>
          <a:p>
            <a:pPr lvl="1"/>
            <a:r>
              <a:rPr lang="en-US" sz="2200" dirty="0"/>
              <a:t>Letter(s) confirming the award of a grant or other funding;</a:t>
            </a:r>
          </a:p>
          <a:p>
            <a:pPr lvl="1"/>
            <a:r>
              <a:rPr lang="en-US" sz="2200" dirty="0"/>
              <a:t>Letter(s) from scholars with whom the applicant is collaborating on a project;</a:t>
            </a:r>
          </a:p>
          <a:p>
            <a:pPr lvl="1"/>
            <a:r>
              <a:rPr lang="en-US" sz="2200" dirty="0"/>
              <a:t>Contingency plan (for those sabbaticals that are contingent on an event such as getting a grant, external funding, acceptance into a program, etc.);</a:t>
            </a:r>
          </a:p>
          <a:p>
            <a:pPr lvl="2"/>
            <a:r>
              <a:rPr lang="en-US" sz="2200" dirty="0"/>
              <a:t>Contingency plan can be a portion of the original proposal or entirely new proposal formatted similar to original proposal.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3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Submitting a Competitive Sabbatical Application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Appendices:</a:t>
            </a:r>
            <a:r>
              <a:rPr lang="en-US" sz="2800" dirty="0"/>
              <a:t> Examples of documents </a:t>
            </a:r>
            <a:r>
              <a:rPr lang="en-US" sz="2800" b="1" dirty="0"/>
              <a:t>NOT</a:t>
            </a:r>
            <a:r>
              <a:rPr lang="en-US" sz="2800" dirty="0"/>
              <a:t> to include:</a:t>
            </a:r>
          </a:p>
          <a:p>
            <a:pPr lvl="1"/>
            <a:r>
              <a:rPr lang="en-US" sz="2200" dirty="0"/>
              <a:t>Manuscripts, lengthy reports, book chapters or other work in progress;</a:t>
            </a:r>
          </a:p>
          <a:p>
            <a:pPr lvl="1"/>
            <a:r>
              <a:rPr lang="en-US" sz="2200" dirty="0"/>
              <a:t>CV/résumé;</a:t>
            </a:r>
          </a:p>
          <a:p>
            <a:pPr lvl="1"/>
            <a:r>
              <a:rPr lang="en-US" sz="2200" dirty="0"/>
              <a:t>General letters of recommendation.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2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Submitting a Competitive Sabbatical Application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Schedule a visit to OFA to consult past examples of “most meritorious” sabbatical applications;</a:t>
            </a:r>
          </a:p>
          <a:p>
            <a:pPr lvl="1"/>
            <a:r>
              <a:rPr lang="en-US" sz="2200" b="1" dirty="0"/>
              <a:t>Applications from other disciplines may provide useful insights too.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2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Sabbatical Leaves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benefit to the CSU through research, scholarly and creative activity, instructional improvement or faculty retraining;</a:t>
            </a:r>
          </a:p>
          <a:p>
            <a:r>
              <a:rPr lang="en-US" dirty="0"/>
              <a:t>Enhance teaching effectiveness, enlarge scholarly usefulness, and strengthen and develop an institution's academic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71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Sabbatical Final Reports (§7.0)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Final Reports:</a:t>
            </a:r>
          </a:p>
          <a:p>
            <a:pPr lvl="1"/>
            <a:r>
              <a:rPr lang="en-US" sz="2400" dirty="0"/>
              <a:t>A sabbatical leave final report describing accomplishments during the leave and/or modifications of original aims shall be submitted by the faculty member to the OFA no later than the last day of the semester of return from a sabbatical leave (excluding summer). A signed, approved sabbatical leave final report must be on file in the OFA in order for a faculty member to be eligible for subsequent sabbatical leaves.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974694" y="666593"/>
            <a:ext cx="5712106" cy="516704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400" dirty="0"/>
              <a:t>Thank you!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Questions?</a:t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George I. Paganelis, Chair, SLC </a:t>
            </a:r>
            <a:br>
              <a:rPr lang="en-US" dirty="0"/>
            </a:br>
            <a:r>
              <a:rPr lang="en-US" dirty="0"/>
              <a:t>916-278-4361</a:t>
            </a:r>
            <a:br>
              <a:rPr lang="en-US" dirty="0"/>
            </a:br>
            <a:r>
              <a:rPr lang="en-US" dirty="0"/>
              <a:t>paganelis@csus.edu</a:t>
            </a:r>
          </a:p>
        </p:txBody>
      </p:sp>
    </p:spTree>
    <p:extLst>
      <p:ext uri="{BB962C8B-B14F-4D97-AF65-F5344CB8AC3E}">
        <p14:creationId xmlns:p14="http://schemas.microsoft.com/office/powerpoint/2010/main" val="422516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68438"/>
            <a:ext cx="31273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0038" y="1484313"/>
            <a:ext cx="5080854" cy="3978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International Opportunities During Sabbatical </a:t>
            </a:r>
          </a:p>
        </p:txBody>
      </p:sp>
    </p:spTree>
    <p:extLst>
      <p:ext uri="{BB962C8B-B14F-4D97-AF65-F5344CB8AC3E}">
        <p14:creationId xmlns:p14="http://schemas.microsoft.com/office/powerpoint/2010/main" val="2431667170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9410" y="111016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A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ea typeface="ＭＳ Ｐゴシック" charset="-128"/>
              </a:rPr>
              <a:t>Types of Opportunities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Open Sans"/>
              <a:ea typeface="ＭＳ Ｐゴシック" charset="-128"/>
            </a:endParaRPr>
          </a:p>
        </p:txBody>
      </p:sp>
      <p:sp>
        <p:nvSpPr>
          <p:cNvPr id="18437" name="Content Placeholder 3"/>
          <p:cNvSpPr txBox="1">
            <a:spLocks/>
          </p:cNvSpPr>
          <p:nvPr/>
        </p:nvSpPr>
        <p:spPr bwMode="auto">
          <a:xfrm>
            <a:off x="300038" y="973138"/>
            <a:ext cx="7462837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Teaching at a Partner Institution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Institutions with MoUs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Exchange Partners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Fulbright Programs (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https://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www.cies.org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Core U.S. Scholar Program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Fulbright IEA 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Seminars</a:t>
            </a:r>
          </a:p>
          <a:p>
            <a:pPr marL="392113" marR="0" lvl="1" indent="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Develop a Faculty-Led Study Abroad Program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72871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9410" y="111016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A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ea typeface="ＭＳ Ｐゴシック" charset="-128"/>
              </a:rPr>
              <a:t>Sacramento State Partners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Open Sans"/>
              <a:ea typeface="ＭＳ Ｐゴシック" charset="-128"/>
            </a:endParaRPr>
          </a:p>
        </p:txBody>
      </p:sp>
      <p:sp>
        <p:nvSpPr>
          <p:cNvPr id="18437" name="Content Placeholder 3"/>
          <p:cNvSpPr txBox="1">
            <a:spLocks/>
          </p:cNvSpPr>
          <p:nvPr/>
        </p:nvSpPr>
        <p:spPr bwMode="auto">
          <a:xfrm>
            <a:off x="300038" y="973138"/>
            <a:ext cx="7462837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Sweden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Gothenburg University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South Korea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Konkuk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University *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Kyung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Hee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University *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Busan University of Foreign Studies *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Hankuk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University of Foreign 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Studies 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Taiwan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National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Chengchi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University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National Changhua University of Education 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Tamkang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166930073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9410" y="111016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A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ea typeface="ＭＳ Ｐゴシック" charset="-128"/>
              </a:rPr>
              <a:t>Sacramento State Partners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Open Sans"/>
              <a:ea typeface="ＭＳ Ｐゴシック" charset="-128"/>
            </a:endParaRPr>
          </a:p>
        </p:txBody>
      </p:sp>
      <p:sp>
        <p:nvSpPr>
          <p:cNvPr id="18437" name="Content Placeholder 3"/>
          <p:cNvSpPr txBox="1">
            <a:spLocks/>
          </p:cNvSpPr>
          <p:nvPr/>
        </p:nvSpPr>
        <p:spPr bwMode="auto">
          <a:xfrm>
            <a:off x="300038" y="990600"/>
            <a:ext cx="746283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United Kingdom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Middlesex University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Leeds Beckett University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Oxford Brookes University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Germany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Flensburg University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Cologne School of Business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*</a:t>
            </a: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Costa Rica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UNIBE (Universidad de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Iberoamerica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*</a:t>
            </a:r>
          </a:p>
        </p:txBody>
      </p:sp>
    </p:spTree>
    <p:extLst>
      <p:ext uri="{BB962C8B-B14F-4D97-AF65-F5344CB8AC3E}">
        <p14:creationId xmlns:p14="http://schemas.microsoft.com/office/powerpoint/2010/main" val="4167181154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9410" y="111016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A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ea typeface="ＭＳ Ｐゴシック" charset="-128"/>
              </a:rPr>
              <a:t>Sacramento State Partners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Open Sans"/>
              <a:ea typeface="ＭＳ Ｐゴシック" charset="-128"/>
            </a:endParaRPr>
          </a:p>
        </p:txBody>
      </p:sp>
      <p:sp>
        <p:nvSpPr>
          <p:cNvPr id="18437" name="Content Placeholder 3"/>
          <p:cNvSpPr txBox="1">
            <a:spLocks/>
          </p:cNvSpPr>
          <p:nvPr/>
        </p:nvSpPr>
        <p:spPr bwMode="auto">
          <a:xfrm>
            <a:off x="300038" y="990600"/>
            <a:ext cx="746283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France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Strasbourg University *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MICEFA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Australia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Edith Cowan University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University of Technology, Sydney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China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Hangzhou Normal University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Shenyang Normal University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Thailand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charset="0"/>
              </a:rPr>
              <a:t>Chulalongkorn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charset="0"/>
              </a:rPr>
              <a:t> University</a:t>
            </a: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98205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9410" y="111016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A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ea typeface="ＭＳ Ｐゴシック" charset="-128"/>
              </a:rPr>
              <a:t>Sacramento State Partners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Open Sans"/>
              <a:ea typeface="ＭＳ Ｐゴシック" charset="-128"/>
            </a:endParaRPr>
          </a:p>
        </p:txBody>
      </p:sp>
      <p:sp>
        <p:nvSpPr>
          <p:cNvPr id="18437" name="Content Placeholder 3"/>
          <p:cNvSpPr txBox="1">
            <a:spLocks/>
          </p:cNvSpPr>
          <p:nvPr/>
        </p:nvSpPr>
        <p:spPr bwMode="auto">
          <a:xfrm>
            <a:off x="300038" y="990600"/>
            <a:ext cx="746283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China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Beijing Foreign Studies University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Beijing Union University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Hangzhou Normal 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University *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Shenyang Normal University 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Japan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Ehime University 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Yokohama National University</a:t>
            </a:r>
          </a:p>
          <a:p>
            <a:pPr marL="620713" marR="0" lvl="1" indent="-228600" algn="l" defTabSz="914400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006699"/>
              </a:buClr>
              <a:buSzTx/>
              <a:buFont typeface="Verdana" panose="020B0604030504040204" pitchFamily="34" charset="0"/>
              <a:buChar char="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Shinshu University </a:t>
            </a:r>
          </a:p>
          <a:p>
            <a:pPr marL="109537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68000"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93650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9"/>
          <p:cNvSpPr>
            <a:spLocks noChangeArrowheads="1"/>
          </p:cNvSpPr>
          <p:nvPr/>
        </p:nvSpPr>
        <p:spPr bwMode="auto">
          <a:xfrm>
            <a:off x="-152400" y="-76200"/>
            <a:ext cx="9372600" cy="7086600"/>
          </a:xfrm>
          <a:prstGeom prst="rect">
            <a:avLst/>
          </a:prstGeom>
          <a:solidFill>
            <a:srgbClr val="0033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2390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0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381000"/>
            <a:ext cx="7696200" cy="533400"/>
          </a:xfrm>
        </p:spPr>
        <p:txBody>
          <a:bodyPr/>
          <a:lstStyle/>
          <a:p>
            <a:r>
              <a:rPr lang="en-US" dirty="0"/>
              <a:t>The Fulbright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1352550"/>
            <a:ext cx="7444335" cy="198862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84838"/>
            <a:ext cx="4038600" cy="261397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879" t="18899"/>
          <a:stretch/>
        </p:blipFill>
        <p:spPr>
          <a:xfrm>
            <a:off x="4572000" y="1384838"/>
            <a:ext cx="4038600" cy="258251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114800"/>
            <a:ext cx="8915400" cy="160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4D0A"/>
              </a:buClr>
              <a:buFontTx/>
              <a:buBlip>
                <a:blip r:embed="rId7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4D0A"/>
              </a:buClr>
              <a:buFontTx/>
              <a:buBlip>
                <a:blip r:embed="rId7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4D0A"/>
              </a:buClr>
              <a:buFont typeface="Arial" charset="0"/>
              <a:buChar char="•"/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4D0A"/>
              </a:buClr>
              <a:buFont typeface="Arial" charset="0"/>
              <a:buChar char="–"/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4D0A"/>
              </a:buClr>
              <a:buFont typeface="Arial" charset="0"/>
              <a:buChar char="»"/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84D0A"/>
              </a:buClr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Established 1946 to expand and strengthen the relationships between the people of the United States and citizens of the rest of the world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84D0A"/>
              </a:buClr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Sponsored by U.S. Department of State’s Bureau of Educational and Cultural Affairs and administered by the Institute of International Education’s Council for International Exchange of Scholars (CIES)</a:t>
            </a:r>
          </a:p>
        </p:txBody>
      </p:sp>
    </p:spTree>
    <p:extLst>
      <p:ext uri="{BB962C8B-B14F-4D97-AF65-F5344CB8AC3E}">
        <p14:creationId xmlns:p14="http://schemas.microsoft.com/office/powerpoint/2010/main" val="346767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Governing Sabbatical Leaves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600" dirty="0"/>
              <a:t>Article 27 of the Collective Bargaining Agreement (CBA) governs CSU policy on sabbatical leaves (</a:t>
            </a:r>
            <a:r>
              <a:rPr lang="en-US" sz="46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https://www2.calstate.edu/csu-system/faculty-staff/labor-and-employee-relations/Documents/unit3-cfa/article27.pdf</a:t>
            </a:r>
            <a:r>
              <a:rPr lang="en-US" sz="4600" dirty="0"/>
              <a:t>)</a:t>
            </a:r>
            <a:r>
              <a:rPr lang="en-US" dirty="0"/>
              <a:t>;</a:t>
            </a:r>
          </a:p>
          <a:p>
            <a:pPr lvl="1"/>
            <a:r>
              <a:rPr lang="en-US" sz="3600" b="1" dirty="0"/>
              <a:t>27.10b</a:t>
            </a:r>
            <a:r>
              <a:rPr lang="en-US" sz="3600" dirty="0"/>
              <a:t>: Sabbaticals available annually on each campus determined by taking 12% of the number of full-time faculty eligible to apply;</a:t>
            </a:r>
          </a:p>
          <a:p>
            <a:pPr lvl="1"/>
            <a:r>
              <a:rPr lang="en-US" sz="3600" b="1" dirty="0"/>
              <a:t>27.15</a:t>
            </a:r>
            <a:r>
              <a:rPr lang="en-US" sz="3600" dirty="0"/>
              <a:t>: A sabbatical of two (2) semesters or two (2) or three (3) quarters may be implemented within a two (2) consecutive year period, subject to the recommendations of the Sabbatical Leave Committee and the appropriate administrator and the approval of the President;</a:t>
            </a:r>
          </a:p>
          <a:p>
            <a:pPr lvl="1"/>
            <a:r>
              <a:rPr lang="en-US" sz="3600" b="1" dirty="0"/>
              <a:t>NOTE</a:t>
            </a:r>
            <a:r>
              <a:rPr lang="en-US" sz="3600" dirty="0"/>
              <a:t>: Sabbaticals are a faculty right, but must be earned through a competitive process since there aren’t enough for all faculty who apply.</a:t>
            </a:r>
          </a:p>
          <a:p>
            <a:r>
              <a:rPr lang="en-US" sz="4600" dirty="0"/>
              <a:t>The Completely Revised Sabbatical Leave Policy of California State University, Sacramento conforms to and elucidates Article 27 (</a:t>
            </a:r>
            <a:r>
              <a:rPr lang="en-US" sz="46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https://www.csus.edu/umanual/acad/ACA-0149.htm</a:t>
            </a:r>
            <a:r>
              <a:rPr lang="en-US" sz="4600" dirty="0"/>
              <a:t>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99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6831"/>
            <a:ext cx="7772400" cy="661141"/>
          </a:xfrm>
        </p:spPr>
        <p:txBody>
          <a:bodyPr/>
          <a:lstStyle/>
          <a:p>
            <a:r>
              <a:rPr lang="en-US" dirty="0"/>
              <a:t>Fulbright in Numbers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5470" y="1398103"/>
            <a:ext cx="2057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380,000+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Fulbrights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 awarded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since 1946 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/>
            </a:r>
            <a:b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/>
            </a:r>
            <a:b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/>
            </a:r>
            <a:b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/>
            </a:r>
            <a:b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/>
            </a:r>
            <a:b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800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U.S. Scholar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grants annually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160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Participants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countries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37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Heads of State or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Government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342" y="1332906"/>
            <a:ext cx="2286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59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Nobel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Laureates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82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Pulitzer Prize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recipients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71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MacArthur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Fellows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E3452F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16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Presidential Medal of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Freedom recipients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219200"/>
            <a:ext cx="1293340" cy="4589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270" y="1277528"/>
            <a:ext cx="1361973" cy="44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9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374521"/>
            <a:ext cx="3505200" cy="316323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flipH="1">
            <a:off x="4178123" y="3259924"/>
            <a:ext cx="196680" cy="205667"/>
            <a:chOff x="1005304" y="2017228"/>
            <a:chExt cx="155728" cy="996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005304" y="2021264"/>
              <a:ext cx="147411" cy="15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161032" y="2017228"/>
              <a:ext cx="0" cy="996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69773" y="3240697"/>
            <a:ext cx="264945" cy="193356"/>
            <a:chOff x="914400" y="2017228"/>
            <a:chExt cx="246632" cy="192572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1033559" y="1906455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762000"/>
            <a:ext cx="8153400" cy="596900"/>
          </a:xfrm>
        </p:spPr>
        <p:txBody>
          <a:bodyPr/>
          <a:lstStyle/>
          <a:p>
            <a:r>
              <a:rPr lang="en-US" dirty="0"/>
              <a:t>Fulbright U.S. Scholar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732243"/>
            <a:ext cx="8153400" cy="108715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300" dirty="0"/>
              <a:t>Core Fulbright U.S. Scholar Program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International Education Administrator Seminars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Collaborative Research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77000" y="76200"/>
            <a:ext cx="26670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5760" y="4212104"/>
            <a:ext cx="17035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Percentage of U.S. Scholars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2017-2018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886199"/>
            <a:ext cx="2286000" cy="1277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388" y="3095499"/>
            <a:ext cx="724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90%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1" y="3079806"/>
            <a:ext cx="654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46315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68931"/>
            <a:ext cx="2743200" cy="245884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16200000">
            <a:off x="6790089" y="2461520"/>
            <a:ext cx="169128" cy="183949"/>
            <a:chOff x="933450" y="2017228"/>
            <a:chExt cx="238317" cy="192572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5400000" flipV="1">
            <a:off x="6244176" y="4336111"/>
            <a:ext cx="155176" cy="310472"/>
            <a:chOff x="933450" y="2017228"/>
            <a:chExt cx="238317" cy="192572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734" y="1295400"/>
            <a:ext cx="8152666" cy="46227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/>
              <a:t>Supports teaching and/or research for three to 12 months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Programs active in +125 countries 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For faculty, administrators </a:t>
            </a:r>
            <a:br>
              <a:rPr lang="en-US" sz="2200" dirty="0"/>
            </a:br>
            <a:r>
              <a:rPr lang="en-US" sz="2200" dirty="0"/>
              <a:t>and professionals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Open to all disciplines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Apply to specific award with </a:t>
            </a:r>
            <a:br>
              <a:rPr lang="en-US" sz="2200" dirty="0"/>
            </a:br>
            <a:r>
              <a:rPr lang="en-US" sz="2200" dirty="0"/>
              <a:t>proposed project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Application deadline: </a:t>
            </a:r>
            <a:r>
              <a:rPr lang="en-US" sz="2200" b="1" dirty="0">
                <a:solidFill>
                  <a:srgbClr val="C84D0A"/>
                </a:solidFill>
              </a:rPr>
              <a:t>August 1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Variety of host institutions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10200" y="2474428"/>
            <a:ext cx="238317" cy="192572"/>
            <a:chOff x="933450" y="2017228"/>
            <a:chExt cx="238317" cy="192572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953000" y="2313801"/>
            <a:ext cx="57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42%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416883"/>
            <a:ext cx="7772400" cy="601037"/>
          </a:xfrm>
        </p:spPr>
        <p:txBody>
          <a:bodyPr/>
          <a:lstStyle/>
          <a:p>
            <a:r>
              <a:rPr lang="en-US" dirty="0"/>
              <a:t>Core Fulbright U.S. Scholar Program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77000" y="76200"/>
            <a:ext cx="26670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4"/>
          <a:stretch/>
        </p:blipFill>
        <p:spPr>
          <a:xfrm>
            <a:off x="7360680" y="2663935"/>
            <a:ext cx="1617255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7200" y="2879653"/>
            <a:ext cx="136847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Percentage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of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U.S. Scholar Activity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</a:b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1B3A60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2017-2018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5678" y="2313801"/>
            <a:ext cx="72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17%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0888" y="4430436"/>
            <a:ext cx="50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3A60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1141426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1000"/>
            <a:ext cx="7772400" cy="486924"/>
          </a:xfrm>
        </p:spPr>
        <p:txBody>
          <a:bodyPr/>
          <a:lstStyle/>
          <a:p>
            <a:r>
              <a:rPr lang="en-US" dirty="0"/>
              <a:t>Eligibility for U.S. Scholar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295400"/>
            <a:ext cx="8610600" cy="46227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U.S. citizenship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Degree as required by award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Ph.D. or other terminal degree may be required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Many awards are open to applicants with a Masters and professional or academic experience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Open to professionals and artists outside academia with recognized standing and substantial accomplishments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Teaching experience as required by award</a:t>
            </a:r>
          </a:p>
          <a:p>
            <a:pPr lvl="0"/>
            <a:r>
              <a:rPr lang="en-US" sz="2400" dirty="0">
                <a:hlinkClick r:id="rId3"/>
              </a:rPr>
              <a:t>New policies</a:t>
            </a:r>
            <a:r>
              <a:rPr lang="en-US" sz="2400" dirty="0"/>
              <a:t> on previous Fulbright Scholar grants and waiting periods between grants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</p:spTree>
    <p:extLst>
      <p:ext uri="{BB962C8B-B14F-4D97-AF65-F5344CB8AC3E}">
        <p14:creationId xmlns:p14="http://schemas.microsoft.com/office/powerpoint/2010/main" val="3006323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1000"/>
            <a:ext cx="7772400" cy="486924"/>
          </a:xfrm>
        </p:spPr>
        <p:txBody>
          <a:bodyPr/>
          <a:lstStyle/>
          <a:p>
            <a:r>
              <a:rPr lang="en-US" dirty="0"/>
              <a:t>Core Fulbright Program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6200" y="1257300"/>
          <a:ext cx="8991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4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84D0A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20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84D0A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19600" y="2138149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2472" y="2257539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84D0A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48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84D0A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26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84D0A"/>
              </a:solidFill>
              <a:effectLst/>
              <a:uLnTx/>
              <a:uFillTx/>
              <a:latin typeface="Open Sans"/>
              <a:ea typeface="+mn-ea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265" y="3351470"/>
            <a:ext cx="740391" cy="4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9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Application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219200"/>
            <a:ext cx="7620000" cy="4800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1800" dirty="0">
                <a:solidFill>
                  <a:srgbClr val="1B5187"/>
                </a:solidFill>
                <a:hlinkClick r:id="rId3"/>
              </a:rPr>
              <a:t>Fulbright Scholar Program website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Catalog of Awards </a:t>
            </a:r>
            <a:r>
              <a:rPr lang="en-US" sz="1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Apply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1B5187"/>
                </a:solidFill>
                <a:hlinkClick r:id="rId5"/>
              </a:rPr>
              <a:t>Application</a:t>
            </a:r>
            <a:r>
              <a:rPr lang="en-US" dirty="0">
                <a:solidFill>
                  <a:srgbClr val="1B5187"/>
                </a:solidFill>
              </a:rPr>
              <a:t> and </a:t>
            </a:r>
            <a:br>
              <a:rPr lang="en-US" dirty="0">
                <a:solidFill>
                  <a:srgbClr val="1B5187"/>
                </a:solidFill>
              </a:rPr>
            </a:br>
            <a:r>
              <a:rPr lang="en-US" dirty="0">
                <a:solidFill>
                  <a:srgbClr val="1B5187"/>
                </a:solidFill>
                <a:hlinkClick r:id="rId6"/>
              </a:rPr>
              <a:t>Application Instructions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1B5187"/>
                </a:solidFill>
                <a:hlinkClick r:id="rId7"/>
              </a:rPr>
              <a:t>Application Guidelines</a:t>
            </a:r>
            <a:r>
              <a:rPr lang="en-US" dirty="0">
                <a:solidFill>
                  <a:srgbClr val="1B5187"/>
                </a:solidFill>
              </a:rPr>
              <a:t>, </a:t>
            </a:r>
            <a:br>
              <a:rPr lang="en-US" dirty="0">
                <a:solidFill>
                  <a:srgbClr val="1B5187"/>
                </a:solidFill>
              </a:rPr>
            </a:br>
            <a:r>
              <a:rPr lang="en-US" dirty="0">
                <a:solidFill>
                  <a:srgbClr val="1B5187"/>
                </a:solidFill>
                <a:hlinkClick r:id="rId8"/>
              </a:rPr>
              <a:t>Project Statement Guidance</a:t>
            </a:r>
            <a:r>
              <a:rPr lang="en-US" dirty="0">
                <a:solidFill>
                  <a:srgbClr val="1B5187"/>
                </a:solidFill>
              </a:rPr>
              <a:t> </a:t>
            </a:r>
            <a:br>
              <a:rPr lang="en-US" dirty="0">
                <a:solidFill>
                  <a:srgbClr val="1B5187"/>
                </a:solidFill>
              </a:rPr>
            </a:br>
            <a:r>
              <a:rPr lang="en-US" dirty="0">
                <a:solidFill>
                  <a:srgbClr val="1B5187"/>
                </a:solidFill>
              </a:rPr>
              <a:t>and </a:t>
            </a:r>
            <a:r>
              <a:rPr lang="en-US" dirty="0">
                <a:solidFill>
                  <a:srgbClr val="1B5187"/>
                </a:solidFill>
                <a:hlinkClick r:id="rId9"/>
              </a:rPr>
              <a:t>Samples</a:t>
            </a:r>
            <a:endParaRPr lang="en-US" dirty="0">
              <a:solidFill>
                <a:srgbClr val="1B5187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800" b="1" dirty="0"/>
              <a:t>Learn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hlinkClick r:id="rId10"/>
              </a:rPr>
              <a:t>Webinars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1B5187"/>
                </a:solidFill>
              </a:rPr>
              <a:t>The Fulbright Scholar </a:t>
            </a:r>
            <a:r>
              <a:rPr lang="en-US" sz="1800" dirty="0">
                <a:hlinkClick r:id="rId11"/>
              </a:rPr>
              <a:t>Blog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b="1" dirty="0"/>
              <a:t>Connect</a:t>
            </a:r>
            <a:endParaRPr lang="en-US" sz="1800" b="1" dirty="0">
              <a:hlinkClick r:id="rId12"/>
            </a:endParaRPr>
          </a:p>
          <a:p>
            <a:pPr lvl="1">
              <a:spcBef>
                <a:spcPts val="1200"/>
              </a:spcBef>
            </a:pPr>
            <a:r>
              <a:rPr lang="en-US" sz="1600" dirty="0" err="1">
                <a:hlinkClick r:id="rId12"/>
              </a:rPr>
              <a:t>MyFulbright</a:t>
            </a:r>
            <a:endParaRPr lang="en-US" sz="1600" dirty="0">
              <a:solidFill>
                <a:srgbClr val="1B518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909115"/>
            <a:ext cx="4267200" cy="296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2158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Application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98125"/>
            <a:ext cx="8763000" cy="4745475"/>
          </a:xfrm>
        </p:spPr>
        <p:txBody>
          <a:bodyPr/>
          <a:lstStyle/>
          <a:p>
            <a:pPr lvl="0">
              <a:spcBef>
                <a:spcPts val="1100"/>
              </a:spcBef>
            </a:pPr>
            <a:r>
              <a:rPr lang="en-US" dirty="0"/>
              <a:t>Application Form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Project Statement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Curriculum Vitae or Resume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Letters of Reference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Additional components, depending on award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Course Outlines or Syllabi (for teaching awards)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Select Bibliography (for research awards)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Language Proficiency Report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Letter of Invitation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Supplemental materials for applicants in the Arts, Architecture, Writing and Journalism</a:t>
            </a:r>
          </a:p>
          <a:p>
            <a:pPr marL="0" lv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591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Project Statement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304049"/>
            <a:ext cx="5562600" cy="4715751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>
                <a:latin typeface="+mj-lt"/>
              </a:rPr>
              <a:t>Your opportunity to lay out your proposed </a:t>
            </a:r>
            <a:r>
              <a:rPr lang="en-US" b="1" dirty="0">
                <a:latin typeface="+mj-lt"/>
              </a:rPr>
              <a:t>project specifics</a:t>
            </a:r>
            <a:r>
              <a:rPr lang="en-US" dirty="0">
                <a:latin typeface="+mj-lt"/>
              </a:rPr>
              <a:t> in as much detail as possible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Why Fulbright and why this country/institution/organizations?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  <a:ea typeface="Open Sans" pitchFamily="34" charset="0"/>
                <a:cs typeface="Open Sans" pitchFamily="34" charset="0"/>
              </a:rPr>
              <a:t>Focus on what you plan to </a:t>
            </a:r>
            <a:r>
              <a:rPr lang="en-US" b="1" dirty="0">
                <a:latin typeface="+mj-lt"/>
                <a:ea typeface="Open Sans" pitchFamily="34" charset="0"/>
                <a:cs typeface="Open Sans" pitchFamily="34" charset="0"/>
              </a:rPr>
              <a:t>do</a:t>
            </a:r>
            <a:r>
              <a:rPr lang="en-US" dirty="0">
                <a:latin typeface="+mj-lt"/>
                <a:ea typeface="Open Sans" pitchFamily="34" charset="0"/>
                <a:cs typeface="Open Sans" pitchFamily="34" charset="0"/>
              </a:rPr>
              <a:t>; the </a:t>
            </a:r>
            <a:br>
              <a:rPr lang="en-US" dirty="0">
                <a:latin typeface="+mj-lt"/>
                <a:ea typeface="Open Sans" pitchFamily="34" charset="0"/>
                <a:cs typeface="Open Sans" pitchFamily="34" charset="0"/>
              </a:rPr>
            </a:br>
            <a:r>
              <a:rPr lang="en-US" dirty="0">
                <a:latin typeface="+mj-lt"/>
                <a:ea typeface="Open Sans" pitchFamily="34" charset="0"/>
                <a:cs typeface="Open Sans" pitchFamily="34" charset="0"/>
              </a:rPr>
              <a:t>specific courses you plan to teach/the methods and goals of your research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Outcomes from the grant - impact on hosts, home institution and you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How adaptable are you?  How well will you deal with challenging situations?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981200"/>
            <a:ext cx="344523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895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983" y="423516"/>
            <a:ext cx="7924800" cy="589178"/>
          </a:xfrm>
        </p:spPr>
        <p:txBody>
          <a:bodyPr/>
          <a:lstStyle/>
          <a:p>
            <a:r>
              <a:rPr lang="en-US" dirty="0"/>
              <a:t>Affiliations and Invitations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98125"/>
            <a:ext cx="8763000" cy="474547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CF4E07"/>
              </a:buClr>
              <a:buNone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Host Institution: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If a host is identified, it will be found under Location in the Catalog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When a host is not identified, there are several resources to help find an affiliation:</a:t>
            </a:r>
          </a:p>
          <a:p>
            <a:pPr lvl="1">
              <a:spcBef>
                <a:spcPts val="800"/>
              </a:spcBef>
              <a:buClr>
                <a:srgbClr val="CF4E07"/>
              </a:buClr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International office on your campus</a:t>
            </a:r>
          </a:p>
          <a:p>
            <a:pPr lvl="1">
              <a:spcBef>
                <a:spcPts val="800"/>
              </a:spcBef>
              <a:buClr>
                <a:srgbClr val="CF4E07"/>
              </a:buClr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U.S. and Visiting </a:t>
            </a: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  <a:hlinkClick r:id="rId2"/>
              </a:rPr>
              <a:t>Fulbright Scholar Directory</a:t>
            </a:r>
            <a:endParaRPr lang="en-US" sz="2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>
              <a:spcBef>
                <a:spcPts val="800"/>
              </a:spcBef>
              <a:buClr>
                <a:srgbClr val="CF4E07"/>
              </a:buClr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Review award description for suggested hosts or resources</a:t>
            </a:r>
          </a:p>
          <a:p>
            <a:pPr marL="0" indent="0">
              <a:spcBef>
                <a:spcPts val="0"/>
              </a:spcBef>
              <a:buClr>
                <a:srgbClr val="CF4E07"/>
              </a:buClr>
              <a:buNone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Clr>
                <a:srgbClr val="CF4E07"/>
              </a:buClr>
              <a:buNone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Letter of Invitation</a:t>
            </a: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Non-binding expression of interest from proposed host abroad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Should come from person with whom you will be collaborating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Should be on host institution letterhead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92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Submitting a Competitive Application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295400"/>
            <a:ext cx="8763000" cy="474547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Address the Fulbright goal of promoting mutual understanding</a:t>
            </a:r>
          </a:p>
          <a:p>
            <a:pPr>
              <a:spcBef>
                <a:spcPts val="1000"/>
              </a:spcBef>
            </a:pPr>
            <a:r>
              <a:rPr lang="en-US" dirty="0"/>
              <a:t>Why you are interested in a Fulbright and why in your proposed host country</a:t>
            </a:r>
          </a:p>
          <a:p>
            <a:pPr>
              <a:spcBef>
                <a:spcPts val="1000"/>
              </a:spcBef>
            </a:pPr>
            <a:r>
              <a:rPr lang="en-US" dirty="0"/>
              <a:t>Professional expertise and skills you can offer; benefits to the host institution and host country; exchange of knowledge and experience</a:t>
            </a:r>
          </a:p>
          <a:p>
            <a:pPr>
              <a:spcBef>
                <a:spcPts val="1000"/>
              </a:spcBef>
            </a:pPr>
            <a:r>
              <a:rPr lang="en-US" dirty="0"/>
              <a:t>Cultural diplomacy; demonstrated flexibility, adaptability</a:t>
            </a:r>
          </a:p>
          <a:p>
            <a:pPr>
              <a:spcBef>
                <a:spcPts val="1000"/>
              </a:spcBef>
            </a:pPr>
            <a:r>
              <a:rPr lang="en-US" dirty="0"/>
              <a:t>Outcomes, impact, and multiplier effect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for your professional development, home campus, students, field at large; for your host institution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future collaborations; linkages: personal, professional, institutional; plans for sustaining relationships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internationalizing campus and curriculum</a:t>
            </a:r>
          </a:p>
        </p:txBody>
      </p:sp>
    </p:spTree>
    <p:extLst>
      <p:ext uri="{BB962C8B-B14F-4D97-AF65-F5344CB8AC3E}">
        <p14:creationId xmlns:p14="http://schemas.microsoft.com/office/powerpoint/2010/main" val="256676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of the Revised </a:t>
            </a:r>
            <a:br>
              <a:rPr lang="en-US" dirty="0"/>
            </a:br>
            <a:r>
              <a:rPr lang="en-US" dirty="0"/>
              <a:t>Sabbatical Leave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Comprehensive; addresses issues/circumstances that have arisen in recent years;</a:t>
            </a:r>
          </a:p>
          <a:p>
            <a:r>
              <a:rPr lang="en-US" dirty="0"/>
              <a:t>Improved clarity regarding roles and responsibilities, application process; provision of sabbaticals, and evaluative criteria;</a:t>
            </a:r>
          </a:p>
          <a:p>
            <a:r>
              <a:rPr lang="en-US" dirty="0"/>
              <a:t>Addition of mechanism for requesting recusals in case of conflict of interest;</a:t>
            </a:r>
          </a:p>
          <a:p>
            <a:r>
              <a:rPr lang="en-US" dirty="0"/>
              <a:t>Addition of opportunity for applicant to respond to each level of review prior to provost’s final decision;</a:t>
            </a:r>
          </a:p>
          <a:p>
            <a:r>
              <a:rPr lang="en-US" dirty="0"/>
              <a:t>More robust requirements for sabbatical final reports.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95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441546"/>
            <a:ext cx="7924800" cy="472854"/>
          </a:xfrm>
        </p:spPr>
        <p:txBody>
          <a:bodyPr/>
          <a:lstStyle/>
          <a:p>
            <a:r>
              <a:rPr lang="en-US" dirty="0"/>
              <a:t>Review Process and Timeline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85800" y="1219200"/>
            <a:ext cx="8382000" cy="685800"/>
            <a:chOff x="685800" y="1219200"/>
            <a:chExt cx="8382000" cy="685800"/>
          </a:xfrm>
        </p:grpSpPr>
        <p:sp>
          <p:nvSpPr>
            <p:cNvPr id="61" name="TextBox 60"/>
            <p:cNvSpPr txBox="1"/>
            <p:nvPr/>
          </p:nvSpPr>
          <p:spPr>
            <a:xfrm>
              <a:off x="685800" y="135249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84D0A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AUG.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endParaRPr>
            </a:p>
          </p:txBody>
        </p:sp>
        <p:sp>
          <p:nvSpPr>
            <p:cNvPr id="74" name="Arrow: Chevron 73"/>
            <p:cNvSpPr/>
            <p:nvPr/>
          </p:nvSpPr>
          <p:spPr>
            <a:xfrm>
              <a:off x="1718480" y="1219200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81283" y="1348849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Program staff conduct technical reviews for completeness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02858" y="2018546"/>
            <a:ext cx="8384274" cy="685800"/>
            <a:chOff x="685800" y="1981200"/>
            <a:chExt cx="8384274" cy="685800"/>
          </a:xfrm>
        </p:grpSpPr>
        <p:sp>
          <p:nvSpPr>
            <p:cNvPr id="63" name="TextBox 62"/>
            <p:cNvSpPr txBox="1"/>
            <p:nvPr/>
          </p:nvSpPr>
          <p:spPr>
            <a:xfrm>
              <a:off x="685800" y="21650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84D0A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SEPT.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endParaRPr>
            </a:p>
          </p:txBody>
        </p:sp>
        <p:sp>
          <p:nvSpPr>
            <p:cNvPr id="75" name="Arrow: Chevron 74"/>
            <p:cNvSpPr/>
            <p:nvPr/>
          </p:nvSpPr>
          <p:spPr>
            <a:xfrm>
              <a:off x="1720754" y="1981200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81283" y="2129879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Discipline-specific committees review applications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8600" y="2824994"/>
            <a:ext cx="8851710" cy="688777"/>
            <a:chOff x="250209" y="2743200"/>
            <a:chExt cx="8851710" cy="688777"/>
          </a:xfrm>
        </p:grpSpPr>
        <p:sp>
          <p:nvSpPr>
            <p:cNvPr id="65" name="TextBox 64"/>
            <p:cNvSpPr txBox="1"/>
            <p:nvPr/>
          </p:nvSpPr>
          <p:spPr>
            <a:xfrm>
              <a:off x="250209" y="2797797"/>
              <a:ext cx="16001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84D0A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SEPT. –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84D0A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EARLY NOV.</a:t>
              </a:r>
            </a:p>
          </p:txBody>
        </p:sp>
        <p:sp>
          <p:nvSpPr>
            <p:cNvPr id="76" name="Arrow: Chevron 75"/>
            <p:cNvSpPr/>
            <p:nvPr/>
          </p:nvSpPr>
          <p:spPr>
            <a:xfrm>
              <a:off x="1752599" y="2746177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81283" y="2743200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U.S. peer review committees discuss applications for a single geographical region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8600" y="3614549"/>
            <a:ext cx="8873319" cy="709578"/>
            <a:chOff x="228600" y="3491418"/>
            <a:chExt cx="8873319" cy="709578"/>
          </a:xfrm>
        </p:grpSpPr>
        <p:sp>
          <p:nvSpPr>
            <p:cNvPr id="67" name="TextBox 66"/>
            <p:cNvSpPr txBox="1"/>
            <p:nvPr/>
          </p:nvSpPr>
          <p:spPr>
            <a:xfrm>
              <a:off x="228600" y="3683385"/>
              <a:ext cx="166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84D0A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NOV. –  JAN.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endParaRPr>
            </a:p>
          </p:txBody>
        </p:sp>
        <p:sp>
          <p:nvSpPr>
            <p:cNvPr id="77" name="Arrow: Chevron 76"/>
            <p:cNvSpPr/>
            <p:nvPr/>
          </p:nvSpPr>
          <p:spPr>
            <a:xfrm>
              <a:off x="1752599" y="3491418"/>
              <a:ext cx="7349320" cy="709578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81283" y="3583358"/>
              <a:ext cx="675791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Applicants notified of status - Recommended applications are sent to host countries  and to the J. William Fulbright Foreign Scholarship Board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5924" y="4423974"/>
            <a:ext cx="9093959" cy="707157"/>
            <a:chOff x="-15924" y="4260574"/>
            <a:chExt cx="9093959" cy="713465"/>
          </a:xfrm>
        </p:grpSpPr>
        <p:sp>
          <p:nvSpPr>
            <p:cNvPr id="69" name="TextBox 68"/>
            <p:cNvSpPr txBox="1"/>
            <p:nvPr/>
          </p:nvSpPr>
          <p:spPr>
            <a:xfrm>
              <a:off x="-15924" y="4432144"/>
              <a:ext cx="2057400" cy="37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84D0A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FEB. – MAY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endParaRPr>
            </a:p>
          </p:txBody>
        </p:sp>
        <p:sp>
          <p:nvSpPr>
            <p:cNvPr id="78" name="Arrow: Chevron 77"/>
            <p:cNvSpPr/>
            <p:nvPr/>
          </p:nvSpPr>
          <p:spPr>
            <a:xfrm>
              <a:off x="1728715" y="4260574"/>
              <a:ext cx="7349320" cy="713465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81283" y="441960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Grantees notified of final approvals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8099" y="5234330"/>
            <a:ext cx="9022877" cy="706514"/>
            <a:chOff x="79042" y="5052432"/>
            <a:chExt cx="9022877" cy="706514"/>
          </a:xfrm>
        </p:grpSpPr>
        <p:sp>
          <p:nvSpPr>
            <p:cNvPr id="73" name="TextBox 72"/>
            <p:cNvSpPr txBox="1"/>
            <p:nvPr/>
          </p:nvSpPr>
          <p:spPr>
            <a:xfrm>
              <a:off x="79042" y="5235954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84D0A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MAY – JUNE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84D0A"/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endParaRPr>
            </a:p>
          </p:txBody>
        </p:sp>
        <p:sp>
          <p:nvSpPr>
            <p:cNvPr id="79" name="Arrow: Chevron 78"/>
            <p:cNvSpPr/>
            <p:nvPr/>
          </p:nvSpPr>
          <p:spPr>
            <a:xfrm>
              <a:off x="1752599" y="5052432"/>
              <a:ext cx="7349320" cy="706514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82419" y="5231380"/>
              <a:ext cx="3473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Arial" charset="0"/>
                </a:rPr>
                <a:t>Grant packets sent to grantees</a:t>
              </a:r>
            </a:p>
          </p:txBody>
        </p:sp>
      </p:grpSp>
      <p:sp>
        <p:nvSpPr>
          <p:cNvPr id="3" name="Arrow: Pentagon 2"/>
          <p:cNvSpPr/>
          <p:nvPr/>
        </p:nvSpPr>
        <p:spPr>
          <a:xfrm>
            <a:off x="97808" y="1219200"/>
            <a:ext cx="8963167" cy="678698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Arrow: Pentagon 34"/>
          <p:cNvSpPr/>
          <p:nvPr/>
        </p:nvSpPr>
        <p:spPr>
          <a:xfrm>
            <a:off x="97242" y="2018993"/>
            <a:ext cx="2000532" cy="675491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Arrow: Pentagon 33"/>
          <p:cNvSpPr/>
          <p:nvPr/>
        </p:nvSpPr>
        <p:spPr>
          <a:xfrm>
            <a:off x="97809" y="2828966"/>
            <a:ext cx="2000532" cy="675491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Arrow: Pentagon 35"/>
          <p:cNvSpPr/>
          <p:nvPr/>
        </p:nvSpPr>
        <p:spPr>
          <a:xfrm>
            <a:off x="99000" y="3614549"/>
            <a:ext cx="8988132" cy="709578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Arrow: Pentagon 36"/>
          <p:cNvSpPr/>
          <p:nvPr/>
        </p:nvSpPr>
        <p:spPr>
          <a:xfrm>
            <a:off x="99000" y="4422954"/>
            <a:ext cx="8961976" cy="708177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Arrow: Pentagon 37"/>
          <p:cNvSpPr/>
          <p:nvPr/>
        </p:nvSpPr>
        <p:spPr>
          <a:xfrm>
            <a:off x="99000" y="5234330"/>
            <a:ext cx="8961976" cy="701359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56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3505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Eligibility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Duration and Salary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Additional/Outside Employment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Return Service Requirement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Submission of Proposal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Deadlines to Apply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Process of Consideration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Sabbatical Leave Report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Requirement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Resources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Who to contact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" indent="0">
              <a:buNone/>
            </a:pPr>
            <a:endParaRPr lang="en-US" sz="1200" b="1" dirty="0">
              <a:latin typeface="Californian FB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685800"/>
          </a:xfrm>
        </p:spPr>
        <p:txBody>
          <a:bodyPr>
            <a:normAutofit/>
          </a:bodyPr>
          <a:lstStyle/>
          <a:p>
            <a:pPr algn="ctr"/>
            <a:r>
              <a:rPr lang="en-US" sz="3100" cap="small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 Process &amp; </a:t>
            </a:r>
            <a:r>
              <a:rPr lang="en-US" sz="3100" cap="small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Addt’l</a:t>
            </a:r>
            <a:r>
              <a:rPr lang="en-US" sz="3100" cap="small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Info</a:t>
            </a:r>
            <a:endParaRPr lang="en-US" b="1" cap="small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182136"/>
            <a:ext cx="7620000" cy="49138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First Sabbatical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years full-time </a:t>
            </a:r>
            <a:r>
              <a:rPr lang="en-US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credited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(CBA Article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27.2)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full-time for six (6) years at that campus in the preceding seven (7) year period prior to the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3192" lvl="1" indent="0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Example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Hired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  <a:p>
            <a:pPr marL="109728" indent="0"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Year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2017-18</a:t>
            </a:r>
          </a:p>
          <a:p>
            <a:pPr marL="109728" indent="0"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Year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2018-19</a:t>
            </a:r>
          </a:p>
          <a:p>
            <a:pPr marL="109728" indent="0"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Year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2019-20</a:t>
            </a:r>
          </a:p>
          <a:p>
            <a:pPr marL="109728" indent="0"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Year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2020-21</a:t>
            </a:r>
          </a:p>
          <a:p>
            <a:pPr marL="109728" indent="0"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Year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2021-22</a:t>
            </a:r>
          </a:p>
          <a:p>
            <a:pPr marL="109728" indent="0">
              <a:buNone/>
            </a:pPr>
            <a:r>
              <a:rPr lang="en-US" sz="1600" dirty="0" smtClean="0"/>
              <a:t>	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– 2022-23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to apply for sabbatical to 			be taken during the 2023-24 academic year</a:t>
            </a:r>
          </a:p>
          <a:p>
            <a:pPr marL="109728" indent="0">
              <a:buNone/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Subsequent Sabbatical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6 years full-time credited service since last Sabbatical</a:t>
            </a:r>
          </a:p>
          <a:p>
            <a:pPr marL="393192" lvl="1" indent="0">
              <a:buNone/>
            </a:pPr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Credit toward tenure (2 years max) is also credited toward first Sabbatical eligibility period.</a:t>
            </a:r>
          </a:p>
          <a:p>
            <a:pPr marL="393192" lvl="1" indent="0">
              <a:buNone/>
            </a:pPr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Professional leave without pay (1 year max) can be credited toward sabbatical eligibility period. </a:t>
            </a:r>
          </a:p>
          <a:p>
            <a:pPr marL="109728" indent="0">
              <a:buNone/>
            </a:pPr>
            <a:endPara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457200"/>
            <a:ext cx="7024744" cy="724936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Eligibility to Take Leaves</a:t>
            </a:r>
            <a:endParaRPr lang="en-US" sz="2800" b="1" cap="small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Year faculty/librarian/counselor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semester at full salary (6 pay checks)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semesters at one-half (50%) of full salary (12 pay checks)</a:t>
            </a:r>
          </a:p>
          <a:p>
            <a:pPr marL="109728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month faculty/librarian/counselor: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months at full salary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Eight months at one-half (50%) of full salary</a:t>
            </a:r>
          </a:p>
          <a:p>
            <a:pPr marL="109728" indent="0">
              <a:buNone/>
            </a:pPr>
            <a:endParaRPr lang="en-US" sz="18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Chair: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employees serving as department chairs will not receive the department chair stipend while on sabbatical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split position with both academic year and 12-month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components: </a:t>
            </a:r>
          </a:p>
          <a:p>
            <a:pPr lvl="1"/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appointment time base will normally be used to establish whether the faculty unit employee is placed into an academic year position or a 12-month position for the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of the faculty unit employee and approval of the appropriate administrator, a faculty unit employee whose majority appointment is on a 12-month basis may be assigned to an academic year position for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marL="68580" lvl="0" algn="ctr"/>
            <a:r>
              <a:rPr lang="en-US" sz="3100" cap="small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Duration &amp; Salary  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800" cap="small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08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marL="68580" lvl="0" algn="ctr"/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Additional/Outside Employment</a:t>
            </a:r>
            <a:endParaRPr lang="en-US" sz="28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386072"/>
          </a:xfrm>
        </p:spPr>
        <p:txBody>
          <a:bodyPr>
            <a:normAutofit fontScale="77500" lnSpcReduction="20000"/>
          </a:bodyPr>
          <a:lstStyle/>
          <a:p>
            <a:pPr marL="1200150" lvl="2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endParaRPr 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Additional/outside employment while on Sabbatical/DIP Leave must be pre-approved by the President (or designee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Article 27.18 &amp; 28.14.  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abbatical/DIP applications contain 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place to preliminarily indicate the nature of the employment, the approximate amount of compensation, the time involved, and whether the employment enhances the proposed activity or is completely separate.  </a:t>
            </a:r>
          </a:p>
          <a:p>
            <a:pPr marL="109728" indent="0">
              <a:buNone/>
            </a:pPr>
            <a:endParaRPr lang="en-U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formal request must be submitted to the Office of Faculty Advancement (OFA) with the recommendations of the department chair and </a:t>
            </a:r>
            <a:r>
              <a:rPr lang="en-US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dean at the time of application or as soon thereafter that a faculty is aware of pending additional/outside employment.  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OFA will forward to the Provost (President’s designee) for consideration and final decision. Notification of the decision will be sent to the requesting faculty. </a:t>
            </a:r>
          </a:p>
          <a:p>
            <a:pPr marL="109728" indent="0">
              <a:buNone/>
            </a:pPr>
            <a:r>
              <a:rPr lang="en-US" sz="23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http://www.csus.edu/acaf/faculty/docs/facultydocs/sabb-dip_additional-or-outside-employment.pdf</a:t>
            </a:r>
            <a:r>
              <a:rPr lang="en-US" sz="23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76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153400" cy="37764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are required to render service to Sacramento State upon return from a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 at the rate of one semester of service </a:t>
            </a:r>
            <a:r>
              <a:rPr lang="en-US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each semester of leave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marL="109728" indent="0"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provide this return service prior to separation or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result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faculty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being required to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back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salary received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while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leave.</a:t>
            </a:r>
          </a:p>
          <a:p>
            <a:pPr marL="109728" indent="0">
              <a:buNone/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time of application a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of Assets or a Promissory Note is required as a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guarantee of repayment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case the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requirement is not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fulfilled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(CBA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27.9).</a:t>
            </a:r>
          </a:p>
          <a:p>
            <a:pPr marL="68580" indent="0">
              <a:buNone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marL="68580" lvl="0" algn="ctr"/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Return Service Requirement</a:t>
            </a:r>
            <a:endParaRPr lang="en-US" sz="28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801136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Submission of Proposal</a:t>
            </a:r>
            <a:endParaRPr lang="en-US" sz="2800" cap="small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72" y="16002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 Applications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accepted online at: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http://web1.irt.csus.edu/campus_forms/sabbatical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</a:t>
            </a: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following items are required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part of the application process 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submitted electronically with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on-line application: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fully approved copy of your last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report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your previous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 (if applicable)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statement as to the effect on the curriculum and the operation of the department should the leave be granted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Samples of “Best”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proposals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Office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Faculty Advancement, Sacramento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 Room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155, ext. x82913, 	faculty.advancement@csus.edu.  Please contact our office to arrange a time to 	review the proposals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181100"/>
            <a:ext cx="7620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Deadlines to Apply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small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Leaves</a:t>
            </a:r>
            <a:endParaRPr kumimoji="0" lang="en-US" sz="1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Application Deadline: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TBD - anticipated to be last Friday of September 2020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277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381000"/>
            <a:ext cx="7696200" cy="5715000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Ø"/>
            </a:pPr>
            <a:endParaRPr lang="en-US" sz="3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93192" lvl="1" indent="0" algn="ctr">
              <a:buNone/>
            </a:pPr>
            <a:r>
              <a:rPr lang="en-US" sz="3000" b="1" cap="sm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Process of Consideration for Sabbatical</a:t>
            </a:r>
          </a:p>
          <a:p>
            <a:pPr marL="393192" lvl="1" indent="0" algn="ctr">
              <a:buNone/>
            </a:pPr>
            <a:endParaRPr lang="en-US" sz="3000" b="1" cap="small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provides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statement regarding the possible effect on the curriculum and the operation of the department should the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granted.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27.6</a:t>
            </a:r>
            <a:endParaRPr lang="en-US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Dean/appropriate administrator considers (1) statement from the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Department,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budget implications/other campus program needs, and (3)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applies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criteria and ranking  described in 5.0-6.4 of the campus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and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recommendation.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(Article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27.7)</a:t>
            </a:r>
          </a:p>
          <a:p>
            <a:pPr marL="393192" lvl="1" indent="0">
              <a:buNone/>
            </a:pPr>
            <a:endPara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 Committee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(SLC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(Article 27.5) provides recommendation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criteria and ranking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described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5.0-6.4 of the campus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Provost and Vice President for Academic Affairs (President’s designee) considers recommendations as noted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items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final decision. Article 27.8</a:t>
            </a:r>
            <a:endParaRPr lang="en-US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Provost and Vice President for Academic Affairs (President’s designee) shall respond in writing to all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applicants, Dean/Department and the SLC 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regarding </a:t>
            </a:r>
            <a:r>
              <a:rPr lang="en-U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approval/denial.</a:t>
            </a:r>
            <a:endParaRPr lang="en-US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610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Sabbatical Leave</a:t>
            </a:r>
          </a:p>
          <a:p>
            <a:pPr marL="393192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Report Requirement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3 employees who take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Sabbatical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required to submit a leave report within one semester of their return.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submitted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Office of Faculty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Advancement and then sent forward for review by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LC/Provost. Faculty will be notified and provided a copy of the report with final decision and appropriate signatures.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SLC meets twice per year (September and April) to review reports.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report form 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on-line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2"/>
              </a:rPr>
              <a:t>https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2"/>
              </a:rPr>
              <a:t>://www.csus.edu/academic-affairs/faculty-advancement/_internal/_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2"/>
              </a:rPr>
              <a:t>documents/sabbatical_report.pdf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(§4.0-4.6)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78" y="1789042"/>
            <a:ext cx="3883843" cy="50689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949367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://www2.calstate.edu/csu-system/faculty-staff/labor-and-employee-relations/Documents/unit3-cfa/article27.pdf</a:t>
            </a:r>
            <a:endParaRPr lang="en-US" sz="2000" dirty="0"/>
          </a:p>
          <a:p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www.csus.edu/umanual/acad/ACA-0149.htm</a:t>
            </a:r>
            <a:endParaRPr lang="en-US" sz="2000" u="sng" dirty="0" smtClean="0"/>
          </a:p>
          <a:p>
            <a:endParaRPr lang="en-US" sz="2000" u="sng" dirty="0"/>
          </a:p>
          <a:p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://www2.calstate.edu/csu-system/faculty-staff/labor-and-employee-relations/Documents/unit3-cfa/article28.pdf</a:t>
            </a:r>
            <a:endParaRPr lang="en-US" sz="2000" dirty="0"/>
          </a:p>
          <a:p>
            <a:r>
              <a:rPr lang="en-US" sz="2000" u="sng" dirty="0" smtClean="0">
                <a:hlinkClick r:id="rId5"/>
              </a:rPr>
              <a:t>https</a:t>
            </a:r>
            <a:r>
              <a:rPr lang="en-US" sz="2000" u="sng" dirty="0">
                <a:hlinkClick r:id="rId5"/>
              </a:rPr>
              <a:t>://www.csus.edu/umanual/acad/ACA-0148.htm</a:t>
            </a:r>
            <a:endParaRPr lang="en-US" sz="2000" u="sng" dirty="0"/>
          </a:p>
          <a:p>
            <a:pPr marL="109728" indent="0">
              <a:buNone/>
            </a:pPr>
            <a:endParaRPr lang="en-US" sz="2000" u="sng" dirty="0" smtClean="0"/>
          </a:p>
          <a:p>
            <a:r>
              <a:rPr lang="en-US" sz="2000" dirty="0" smtClean="0"/>
              <a:t>OFA website with Sabbatical &amp; Difference-In-Pay Leave information, workshop presentations and Benefits FAQ’s available at: </a:t>
            </a:r>
            <a:r>
              <a:rPr lang="en-US" sz="2000" dirty="0">
                <a:hlinkClick r:id="rId6"/>
              </a:rPr>
              <a:t>https://www.csus.edu/academic-affairs/faculty-advancement/internal/sabbatical.html#Sabbatical_Leaves</a:t>
            </a:r>
            <a:endParaRPr lang="en-US" sz="2000" dirty="0"/>
          </a:p>
          <a:p>
            <a:endParaRPr lang="en-US" sz="2000" dirty="0"/>
          </a:p>
          <a:p>
            <a:endParaRPr lang="en-US" sz="2800" dirty="0"/>
          </a:p>
          <a:p>
            <a:endParaRPr lang="en-US" sz="2000" u="sng" dirty="0" smtClean="0"/>
          </a:p>
          <a:p>
            <a:pPr marL="109728" indent="0">
              <a:buNone/>
            </a:pPr>
            <a:endParaRPr lang="en-US" sz="2000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small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5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Sabbatical Leave Committee (SLC) </a:t>
            </a:r>
            <a:br>
              <a:rPr lang="en-US" dirty="0"/>
            </a:br>
            <a:r>
              <a:rPr lang="en-US" dirty="0"/>
              <a:t>(Formerly Professional Leave Committee (PLC))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Eight elected members, one from each college and the university library;</a:t>
            </a:r>
          </a:p>
          <a:p>
            <a:r>
              <a:rPr lang="en-US" dirty="0"/>
              <a:t>Members serve staggered three-year terms;</a:t>
            </a:r>
          </a:p>
          <a:p>
            <a:r>
              <a:rPr lang="en-US" dirty="0"/>
              <a:t>The SLC reviews sabbatical applications and sorts them into the three categories “non meritorious,” “meritorious,” and “most meritorious.”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2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Evaluating Sabbatical</a:t>
            </a:r>
            <a:br>
              <a:rPr lang="en-US" dirty="0"/>
            </a:br>
            <a:r>
              <a:rPr lang="en-US" dirty="0"/>
              <a:t>Leave Applications: Appropriateness (§5.0-5.1)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000" dirty="0"/>
              <a:t>Appropriate activities can include any of the following (not in any ranked order):</a:t>
            </a:r>
          </a:p>
          <a:p>
            <a:pPr lvl="1"/>
            <a:r>
              <a:rPr lang="en-US" sz="2400" dirty="0"/>
              <a:t>A course of study leading to increased mastery of the applicant's own field, or the development of an additional area of specialization within his/her field, or the development of a new field of specialization;</a:t>
            </a:r>
          </a:p>
          <a:p>
            <a:pPr lvl="1"/>
            <a:r>
              <a:rPr lang="en-US" sz="2400" dirty="0"/>
              <a:t>A plan for professionally beneficial travel, which will enable the applicant further to develop his/her knowledge, skill, or expertise in a discipline or area of specialization within a discipline;</a:t>
            </a:r>
          </a:p>
          <a:p>
            <a:pPr lvl="1"/>
            <a:r>
              <a:rPr lang="en-US" sz="2400" dirty="0"/>
              <a:t>Professional development project/activity;</a:t>
            </a:r>
          </a:p>
          <a:p>
            <a:pPr lvl="1"/>
            <a:r>
              <a:rPr lang="en-US" sz="2400" dirty="0"/>
              <a:t>Pursuit of a scholarly, research, or creative project/activity;</a:t>
            </a:r>
          </a:p>
          <a:p>
            <a:pPr lvl="1"/>
            <a:r>
              <a:rPr lang="en-US" sz="2400" dirty="0"/>
              <a:t>Study or experience designed to improve curricula or teaching effectiveness; </a:t>
            </a:r>
          </a:p>
          <a:p>
            <a:pPr lvl="1"/>
            <a:r>
              <a:rPr lang="en-US" sz="2400" dirty="0"/>
              <a:t>Study or experience designed to improve professional practice.</a:t>
            </a:r>
          </a:p>
          <a:p>
            <a:pPr marL="408305" lvl="1" indent="0">
              <a:buNone/>
            </a:pPr>
            <a:r>
              <a:rPr lang="en-US" sz="2400" b="1" dirty="0"/>
              <a:t>Note</a:t>
            </a:r>
            <a:r>
              <a:rPr lang="en-US" sz="2400" dirty="0"/>
              <a:t>: Implicit in each of the above categories is the standard that the project/activity is of a sufficient scope or nature that it </a:t>
            </a:r>
            <a:r>
              <a:rPr lang="en-US" sz="2400" b="1" dirty="0"/>
              <a:t>cannot be undertaken during normal workload assignment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Evaluating Sabbatical</a:t>
            </a:r>
            <a:br>
              <a:rPr lang="en-US" dirty="0"/>
            </a:br>
            <a:r>
              <a:rPr lang="en-US" dirty="0"/>
              <a:t>Leave Applications: Benefit (§5.2)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Sabbatical leave projects should demonstrate clear promise of producing results beneficial to any of the following (not in any ranked order):</a:t>
            </a:r>
          </a:p>
          <a:p>
            <a:pPr lvl="1"/>
            <a:r>
              <a:rPr lang="en-US" sz="2200" dirty="0"/>
              <a:t>Students;</a:t>
            </a:r>
          </a:p>
          <a:p>
            <a:pPr lvl="1"/>
            <a:r>
              <a:rPr lang="en-US" sz="2200" dirty="0"/>
              <a:t>Development of the profession or a discipline within the profession;</a:t>
            </a:r>
          </a:p>
          <a:p>
            <a:pPr lvl="1"/>
            <a:r>
              <a:rPr lang="en-US" sz="2200" dirty="0"/>
              <a:t>The University;</a:t>
            </a:r>
          </a:p>
          <a:p>
            <a:pPr lvl="1"/>
            <a:r>
              <a:rPr lang="en-US" sz="2200" dirty="0"/>
              <a:t>And/or the faculty member as a teacher, scholar, or professional practitioner.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3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Evaluating Sabbatical</a:t>
            </a:r>
            <a:br>
              <a:rPr lang="en-US" dirty="0"/>
            </a:br>
            <a:r>
              <a:rPr lang="en-US" dirty="0"/>
              <a:t>Leave Applications: Practicability (§5.3)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Practicability:</a:t>
            </a:r>
          </a:p>
          <a:p>
            <a:pPr lvl="1"/>
            <a:r>
              <a:rPr lang="en-US" sz="2400" dirty="0"/>
              <a:t>Objectives of the proposed project are both clearly defined and realistically achievable, as evidenced by the applicant’s background relative to the proposed project/activity, preparatory work undertaken or in planning, timelines for the completion of the project/activity, etc.;</a:t>
            </a:r>
          </a:p>
          <a:p>
            <a:pPr lvl="2"/>
            <a:r>
              <a:rPr lang="en-US" sz="2200" dirty="0"/>
              <a:t>Consult the Sabbatical Policy (§5.3.1-5.3.2) if your project activity involves human or animal subjects.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124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Formal Template">
      <a:dk1>
        <a:srgbClr val="0B3D29"/>
      </a:dk1>
      <a:lt1>
        <a:sysClr val="window" lastClr="FFFFFF"/>
      </a:lt1>
      <a:dk2>
        <a:srgbClr val="05231A"/>
      </a:dk2>
      <a:lt2>
        <a:srgbClr val="E3E0B8"/>
      </a:lt2>
      <a:accent1>
        <a:srgbClr val="B6A771"/>
      </a:accent1>
      <a:accent2>
        <a:srgbClr val="D0CB81"/>
      </a:accent2>
      <a:accent3>
        <a:srgbClr val="147242"/>
      </a:accent3>
      <a:accent4>
        <a:srgbClr val="1C9B40"/>
      </a:accent4>
      <a:accent5>
        <a:srgbClr val="4DAE3D"/>
      </a:accent5>
      <a:accent6>
        <a:srgbClr val="E3E0B8"/>
      </a:accent6>
      <a:hlink>
        <a:srgbClr val="D0CB81"/>
      </a:hlink>
      <a:folHlink>
        <a:srgbClr val="B6A7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50"/>
      </a:accent1>
      <a:accent2>
        <a:srgbClr val="FFFF0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B3A60"/>
      </a:dk2>
      <a:lt2>
        <a:srgbClr val="006699"/>
      </a:lt2>
      <a:accent1>
        <a:srgbClr val="006699"/>
      </a:accent1>
      <a:accent2>
        <a:srgbClr val="1B3A60"/>
      </a:accent2>
      <a:accent3>
        <a:srgbClr val="C84D0A"/>
      </a:accent3>
      <a:accent4>
        <a:srgbClr val="57585B"/>
      </a:accent4>
      <a:accent5>
        <a:srgbClr val="FFFFFF"/>
      </a:accent5>
      <a:accent6>
        <a:srgbClr val="FFFFFF"/>
      </a:accent6>
      <a:hlink>
        <a:srgbClr val="006699"/>
      </a:hlink>
      <a:folHlink>
        <a:srgbClr val="006699"/>
      </a:folHlink>
    </a:clrScheme>
    <a:fontScheme name="Fulbright Scholar Template 2014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2952</Words>
  <Application>Microsoft Office PowerPoint</Application>
  <PresentationFormat>On-screen Show (4:3)</PresentationFormat>
  <Paragraphs>464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8" baseType="lpstr">
      <vt:lpstr>Arial</vt:lpstr>
      <vt:lpstr>Calibri</vt:lpstr>
      <vt:lpstr>Californian FB</vt:lpstr>
      <vt:lpstr>Lucida Sans Unicode</vt:lpstr>
      <vt:lpstr>MS PGothic</vt:lpstr>
      <vt:lpstr>MS PGothic</vt:lpstr>
      <vt:lpstr>Open Sans</vt:lpstr>
      <vt:lpstr>Open Sans Light</vt:lpstr>
      <vt:lpstr>Open Sans Semibold</vt:lpstr>
      <vt:lpstr>Tahoma</vt:lpstr>
      <vt:lpstr>Verdana</vt:lpstr>
      <vt:lpstr>Wingdings</vt:lpstr>
      <vt:lpstr>Wingdings 2</vt:lpstr>
      <vt:lpstr>Wingdings 3</vt:lpstr>
      <vt:lpstr>ヒラギノ角ゴ Pro W3</vt:lpstr>
      <vt:lpstr>Office Theme</vt:lpstr>
      <vt:lpstr>Concourse</vt:lpstr>
      <vt:lpstr>1_Office Theme</vt:lpstr>
      <vt:lpstr>Sabbatical Leave Information Session April 27 &amp; 30, 2020</vt:lpstr>
      <vt:lpstr>Purpose of Sabbatical Leaves</vt:lpstr>
      <vt:lpstr>Rules Governing Sabbatical Leaves</vt:lpstr>
      <vt:lpstr>Highlights of the Revised  Sabbatical Leave Policy</vt:lpstr>
      <vt:lpstr>Application Process (§4.0-4.6)</vt:lpstr>
      <vt:lpstr>Sabbatical Leave Committee (SLC)  (Formerly Professional Leave Committee (PLC))</vt:lpstr>
      <vt:lpstr>Criteria for Evaluating Sabbatical Leave Applications: Appropriateness (§5.0-5.1)</vt:lpstr>
      <vt:lpstr>Criteria for Evaluating Sabbatical Leave Applications: Benefit (§5.2)</vt:lpstr>
      <vt:lpstr>Criteria for Evaluating Sabbatical Leave Applications: Practicability (§5.3)</vt:lpstr>
      <vt:lpstr>Ranking of Sabbatical Applications (§6.0-6.4)</vt:lpstr>
      <vt:lpstr>Accrued Service Illustrated (§6.2)</vt:lpstr>
      <vt:lpstr>Recent Sabbatical Application Statistics</vt:lpstr>
      <vt:lpstr>Sabbatical Proposal Format (see handout and/or OFA Web site)</vt:lpstr>
      <vt:lpstr>Tips for Submitting a Competitive Sabbatical Application</vt:lpstr>
      <vt:lpstr>Tips for Submitting a Competitive Sabbatical Application (Cont’d)</vt:lpstr>
      <vt:lpstr>Tips for Submitting a Competitive Sabbatical Application (Cont’d)</vt:lpstr>
      <vt:lpstr>Tips for Submitting a Competitive Sabbatical Application (Cont’d)</vt:lpstr>
      <vt:lpstr>Tips for Submitting a Competitive Sabbatical Application (Cont’d)</vt:lpstr>
      <vt:lpstr>Tips for Submitting a Competitive Sabbatical Application (Cont’d)</vt:lpstr>
      <vt:lpstr>Sabbatical Final Reports (§7.0)</vt:lpstr>
      <vt:lpstr>PowerPoint Presentation</vt:lpstr>
      <vt:lpstr>International Opportunities During Sabbatical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Process &amp; Addt’l Info</vt:lpstr>
      <vt:lpstr>Eligibility to Take Leaves</vt:lpstr>
      <vt:lpstr>Duration &amp; Salary   </vt:lpstr>
      <vt:lpstr>Additional/Outside Employment</vt:lpstr>
      <vt:lpstr>Return Service Requirement</vt:lpstr>
      <vt:lpstr>Submission of Proposal</vt:lpstr>
      <vt:lpstr>PowerPoint Presentation</vt:lpstr>
      <vt:lpstr>PowerPoint Presentation</vt:lpstr>
      <vt:lpstr>PowerPoint Presentation</vt:lpstr>
      <vt:lpstr>Resources</vt:lpstr>
    </vt:vector>
  </TitlesOfParts>
  <Company>Page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I. Paganelis</dc:creator>
  <cp:lastModifiedBy>Gaulke, Justin</cp:lastModifiedBy>
  <cp:revision>102</cp:revision>
  <dcterms:created xsi:type="dcterms:W3CDTF">2015-02-11T18:15:53Z</dcterms:created>
  <dcterms:modified xsi:type="dcterms:W3CDTF">2020-04-27T19:21:01Z</dcterms:modified>
</cp:coreProperties>
</file>