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  <p:sldMasterId id="2147483660" r:id="rId2"/>
  </p:sldMasterIdLst>
  <p:notesMasterIdLst>
    <p:notesMasterId r:id="rId29"/>
  </p:notesMasterIdLst>
  <p:handoutMasterIdLst>
    <p:handoutMasterId r:id="rId30"/>
  </p:handoutMasterIdLst>
  <p:sldIdLst>
    <p:sldId id="256" r:id="rId3"/>
    <p:sldId id="307" r:id="rId4"/>
    <p:sldId id="267" r:id="rId5"/>
    <p:sldId id="272" r:id="rId6"/>
    <p:sldId id="324" r:id="rId7"/>
    <p:sldId id="325" r:id="rId8"/>
    <p:sldId id="309" r:id="rId9"/>
    <p:sldId id="310" r:id="rId10"/>
    <p:sldId id="323" r:id="rId11"/>
    <p:sldId id="317" r:id="rId12"/>
    <p:sldId id="319" r:id="rId13"/>
    <p:sldId id="311" r:id="rId14"/>
    <p:sldId id="300" r:id="rId15"/>
    <p:sldId id="318" r:id="rId16"/>
    <p:sldId id="312" r:id="rId17"/>
    <p:sldId id="313" r:id="rId18"/>
    <p:sldId id="314" r:id="rId19"/>
    <p:sldId id="316" r:id="rId20"/>
    <p:sldId id="321" r:id="rId21"/>
    <p:sldId id="322" r:id="rId22"/>
    <p:sldId id="287" r:id="rId23"/>
    <p:sldId id="297" r:id="rId24"/>
    <p:sldId id="288" r:id="rId25"/>
    <p:sldId id="296" r:id="rId26"/>
    <p:sldId id="291" r:id="rId27"/>
    <p:sldId id="276" r:id="rId28"/>
  </p:sldIdLst>
  <p:sldSz cx="9144000" cy="6858000" type="screen4x3"/>
  <p:notesSz cx="7023100" cy="93091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kiba, Irina" initials="SI" lastIdx="7" clrIdx="0">
    <p:extLst>
      <p:ext uri="{19B8F6BF-5375-455C-9EA6-DF929625EA0E}">
        <p15:presenceInfo xmlns:p15="http://schemas.microsoft.com/office/powerpoint/2012/main" userId="S-1-5-21-6361574-1898399280-860360866-15853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99"/>
    <a:srgbClr val="A50021"/>
    <a:srgbClr val="126E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83" autoAdjust="0"/>
    <p:restoredTop sz="83890" autoAdjust="0"/>
  </p:normalViewPr>
  <p:slideViewPr>
    <p:cSldViewPr snapToGrid="0">
      <p:cViewPr>
        <p:scale>
          <a:sx n="100" d="100"/>
          <a:sy n="100" d="100"/>
        </p:scale>
        <p:origin x="1092" y="-7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0D9026-59A4-4E89-807D-B64222D769F4}" type="doc">
      <dgm:prSet loTypeId="urn:microsoft.com/office/officeart/2008/layout/AlternatingHexagons" loCatId="list" qsTypeId="urn:microsoft.com/office/officeart/2005/8/quickstyle/3d2" qsCatId="3D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36AD229D-DD53-42A9-88E8-FEA959EC9D95}">
      <dgm:prSet phldrT="[Text]" custT="1"/>
      <dgm:spPr/>
      <dgm:t>
        <a:bodyPr/>
        <a:lstStyle/>
        <a:p>
          <a:r>
            <a:rPr lang="en-US" sz="900" b="1" dirty="0" smtClean="0"/>
            <a:t>Request</a:t>
          </a:r>
        </a:p>
        <a:p>
          <a:r>
            <a:rPr lang="en-US" sz="900" b="1" dirty="0" smtClean="0"/>
            <a:t> No.</a:t>
          </a:r>
          <a:endParaRPr lang="en-US" sz="900" b="1" dirty="0"/>
        </a:p>
      </dgm:t>
    </dgm:pt>
    <dgm:pt modelId="{89091E56-64B5-4021-A931-0B411D90BE24}" type="parTrans" cxnId="{0EB898D4-E20C-40C9-B8A9-8EE9F20D7BF8}">
      <dgm:prSet/>
      <dgm:spPr/>
      <dgm:t>
        <a:bodyPr/>
        <a:lstStyle/>
        <a:p>
          <a:endParaRPr lang="en-US" sz="1050"/>
        </a:p>
      </dgm:t>
    </dgm:pt>
    <dgm:pt modelId="{81489D3B-FC72-40A1-922C-67B68E28243F}" type="sibTrans" cxnId="{0EB898D4-E20C-40C9-B8A9-8EE9F20D7BF8}">
      <dgm:prSet custT="1"/>
      <dgm:spPr/>
      <dgm:t>
        <a:bodyPr/>
        <a:lstStyle/>
        <a:p>
          <a:r>
            <a:rPr lang="en-US" sz="1800" dirty="0" smtClean="0"/>
            <a:t>DOA</a:t>
          </a:r>
          <a:endParaRPr lang="en-US" sz="1800" dirty="0"/>
        </a:p>
      </dgm:t>
    </dgm:pt>
    <dgm:pt modelId="{AD3DBBA9-30B9-41A2-8D18-20317BAED7ED}">
      <dgm:prSet phldrT="[Text]" custT="1"/>
      <dgm:spPr/>
      <dgm:t>
        <a:bodyPr/>
        <a:lstStyle/>
        <a:p>
          <a:r>
            <a:rPr lang="en-US" sz="1100" dirty="0" smtClean="0"/>
            <a:t>Faster Posting</a:t>
          </a:r>
          <a:endParaRPr lang="en-US" sz="1100" dirty="0"/>
        </a:p>
      </dgm:t>
    </dgm:pt>
    <dgm:pt modelId="{45FE7E51-CF20-4E72-9BA0-466013FE530F}" type="parTrans" cxnId="{A8511B1A-4392-4083-8568-F933CBB35563}">
      <dgm:prSet/>
      <dgm:spPr/>
      <dgm:t>
        <a:bodyPr/>
        <a:lstStyle/>
        <a:p>
          <a:endParaRPr lang="en-US" sz="1050"/>
        </a:p>
      </dgm:t>
    </dgm:pt>
    <dgm:pt modelId="{470AF684-3333-498C-B7B8-4B7A05F89F90}" type="sibTrans" cxnId="{A8511B1A-4392-4083-8568-F933CBB35563}">
      <dgm:prSet custT="1"/>
      <dgm:spPr/>
      <dgm:t>
        <a:bodyPr/>
        <a:lstStyle/>
        <a:p>
          <a:r>
            <a:rPr lang="en-US" sz="1400" dirty="0" smtClean="0"/>
            <a:t>24/7 Status Check</a:t>
          </a:r>
          <a:endParaRPr lang="en-US" sz="1400" dirty="0"/>
        </a:p>
      </dgm:t>
    </dgm:pt>
    <dgm:pt modelId="{54E6394E-99FC-48BA-82E5-50CE9D7E1287}">
      <dgm:prSet phldrT="[Text]" custT="1"/>
      <dgm:spPr/>
      <dgm:t>
        <a:bodyPr/>
        <a:lstStyle/>
        <a:p>
          <a:r>
            <a:rPr lang="en-US" sz="1000" dirty="0" smtClean="0"/>
            <a:t>Auto-population of fields</a:t>
          </a:r>
          <a:endParaRPr lang="en-US" sz="1000" dirty="0"/>
        </a:p>
      </dgm:t>
    </dgm:pt>
    <dgm:pt modelId="{B3D5672B-92C5-4C77-BAA7-FA8F9EB8C5F8}" type="parTrans" cxnId="{F045D4F0-C4A0-4F60-8E03-C18A473730C2}">
      <dgm:prSet/>
      <dgm:spPr/>
      <dgm:t>
        <a:bodyPr/>
        <a:lstStyle/>
        <a:p>
          <a:endParaRPr lang="en-US" sz="1050"/>
        </a:p>
      </dgm:t>
    </dgm:pt>
    <dgm:pt modelId="{47964D1F-8DED-41A3-938A-2393F83B1376}" type="sibTrans" cxnId="{F045D4F0-C4A0-4F60-8E03-C18A473730C2}">
      <dgm:prSet custT="1"/>
      <dgm:spPr/>
      <dgm:t>
        <a:bodyPr/>
        <a:lstStyle/>
        <a:p>
          <a:r>
            <a:rPr lang="en-US" sz="1100" dirty="0" smtClean="0"/>
            <a:t>Fewer keystrokes</a:t>
          </a:r>
          <a:endParaRPr lang="en-US" sz="1100" dirty="0"/>
        </a:p>
      </dgm:t>
    </dgm:pt>
    <dgm:pt modelId="{9C717CA6-40CB-4FA4-B016-A257525CE1CB}">
      <dgm:prSet custT="1"/>
      <dgm:spPr/>
      <dgm:t>
        <a:bodyPr/>
        <a:lstStyle/>
        <a:p>
          <a:r>
            <a:rPr lang="en-US" sz="900" b="1" dirty="0" smtClean="0"/>
            <a:t> </a:t>
          </a:r>
          <a:r>
            <a:rPr lang="en-US" sz="1050" b="1" dirty="0" smtClean="0"/>
            <a:t>Emails</a:t>
          </a:r>
          <a:endParaRPr lang="en-US" sz="1050" b="1" dirty="0"/>
        </a:p>
      </dgm:t>
    </dgm:pt>
    <dgm:pt modelId="{9F16B698-50CC-4FAF-ADF6-603A09C302F5}" type="parTrans" cxnId="{071D5C7D-A124-4057-A3D6-D13D80D2C06B}">
      <dgm:prSet/>
      <dgm:spPr/>
      <dgm:t>
        <a:bodyPr/>
        <a:lstStyle/>
        <a:p>
          <a:endParaRPr lang="en-US" sz="1050"/>
        </a:p>
      </dgm:t>
    </dgm:pt>
    <dgm:pt modelId="{2E1C0FE4-BE00-46B1-83F5-7AB47F401B17}" type="sibTrans" cxnId="{071D5C7D-A124-4057-A3D6-D13D80D2C06B}">
      <dgm:prSet custT="1"/>
      <dgm:spPr/>
      <dgm:t>
        <a:bodyPr/>
        <a:lstStyle/>
        <a:p>
          <a:r>
            <a:rPr lang="en-US" sz="1800" b="1" dirty="0" smtClean="0"/>
            <a:t>FDW</a:t>
          </a:r>
          <a:endParaRPr lang="en-US" sz="1800" dirty="0"/>
        </a:p>
      </dgm:t>
    </dgm:pt>
    <dgm:pt modelId="{49B58355-E3ED-455D-9C5B-6C13B178CEFB}" type="pres">
      <dgm:prSet presAssocID="{250D9026-59A4-4E89-807D-B64222D769F4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EAE563A8-BC02-41A7-B278-908C2A584A9D}" type="pres">
      <dgm:prSet presAssocID="{9C717CA6-40CB-4FA4-B016-A257525CE1CB}" presName="composite" presStyleCnt="0"/>
      <dgm:spPr/>
      <dgm:t>
        <a:bodyPr/>
        <a:lstStyle/>
        <a:p>
          <a:endParaRPr lang="en-US"/>
        </a:p>
      </dgm:t>
    </dgm:pt>
    <dgm:pt modelId="{EB24F13A-FD86-401B-9111-9759106B47E9}" type="pres">
      <dgm:prSet presAssocID="{9C717CA6-40CB-4FA4-B016-A257525CE1CB}" presName="Parent1" presStyleLbl="node1" presStyleIdx="0" presStyleCnt="8" custLinFactNeighborY="-59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91D980-90E2-4947-B8C5-26A7CE9ED290}" type="pres">
      <dgm:prSet presAssocID="{9C717CA6-40CB-4FA4-B016-A257525CE1CB}" presName="Childtext1" presStyleLbl="revTx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76C2DC-B8A3-452F-9CCC-55A272A43E8F}" type="pres">
      <dgm:prSet presAssocID="{9C717CA6-40CB-4FA4-B016-A257525CE1CB}" presName="BalanceSpacing" presStyleCnt="0"/>
      <dgm:spPr/>
      <dgm:t>
        <a:bodyPr/>
        <a:lstStyle/>
        <a:p>
          <a:endParaRPr lang="en-US"/>
        </a:p>
      </dgm:t>
    </dgm:pt>
    <dgm:pt modelId="{CB42D3AF-C9D3-465D-8940-167FD7DEAB29}" type="pres">
      <dgm:prSet presAssocID="{9C717CA6-40CB-4FA4-B016-A257525CE1CB}" presName="BalanceSpacing1" presStyleCnt="0"/>
      <dgm:spPr/>
      <dgm:t>
        <a:bodyPr/>
        <a:lstStyle/>
        <a:p>
          <a:endParaRPr lang="en-US"/>
        </a:p>
      </dgm:t>
    </dgm:pt>
    <dgm:pt modelId="{977BC398-BC3E-426D-A900-46D174FB9253}" type="pres">
      <dgm:prSet presAssocID="{2E1C0FE4-BE00-46B1-83F5-7AB47F401B17}" presName="Accent1Text" presStyleLbl="node1" presStyleIdx="1" presStyleCnt="8"/>
      <dgm:spPr/>
      <dgm:t>
        <a:bodyPr/>
        <a:lstStyle/>
        <a:p>
          <a:endParaRPr lang="en-US"/>
        </a:p>
      </dgm:t>
    </dgm:pt>
    <dgm:pt modelId="{A5E1D044-A95B-4BF7-B1E4-228FCF505175}" type="pres">
      <dgm:prSet presAssocID="{2E1C0FE4-BE00-46B1-83F5-7AB47F401B17}" presName="spaceBetweenRectangles" presStyleCnt="0"/>
      <dgm:spPr/>
      <dgm:t>
        <a:bodyPr/>
        <a:lstStyle/>
        <a:p>
          <a:endParaRPr lang="en-US"/>
        </a:p>
      </dgm:t>
    </dgm:pt>
    <dgm:pt modelId="{4AD3AC58-A4A9-4344-AB21-F3B54494DFD8}" type="pres">
      <dgm:prSet presAssocID="{36AD229D-DD53-42A9-88E8-FEA959EC9D95}" presName="composite" presStyleCnt="0"/>
      <dgm:spPr/>
      <dgm:t>
        <a:bodyPr/>
        <a:lstStyle/>
        <a:p>
          <a:endParaRPr lang="en-US"/>
        </a:p>
      </dgm:t>
    </dgm:pt>
    <dgm:pt modelId="{C1C2404C-449C-400D-980A-433C72506C7A}" type="pres">
      <dgm:prSet presAssocID="{36AD229D-DD53-42A9-88E8-FEA959EC9D95}" presName="Parent1" presStyleLbl="node1" presStyleIdx="2" presStyleCnt="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42A5B8-2904-4FBC-9C14-FCE97B942FB9}" type="pres">
      <dgm:prSet presAssocID="{36AD229D-DD53-42A9-88E8-FEA959EC9D95}" presName="Childtext1" presStyleLbl="revTx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7F4E37-D6FD-48CB-BBCB-510ECB6B3CB9}" type="pres">
      <dgm:prSet presAssocID="{36AD229D-DD53-42A9-88E8-FEA959EC9D95}" presName="BalanceSpacing" presStyleCnt="0"/>
      <dgm:spPr/>
      <dgm:t>
        <a:bodyPr/>
        <a:lstStyle/>
        <a:p>
          <a:endParaRPr lang="en-US"/>
        </a:p>
      </dgm:t>
    </dgm:pt>
    <dgm:pt modelId="{7DF223B0-CD25-4313-857A-DEC3BB8B6713}" type="pres">
      <dgm:prSet presAssocID="{36AD229D-DD53-42A9-88E8-FEA959EC9D95}" presName="BalanceSpacing1" presStyleCnt="0"/>
      <dgm:spPr/>
      <dgm:t>
        <a:bodyPr/>
        <a:lstStyle/>
        <a:p>
          <a:endParaRPr lang="en-US"/>
        </a:p>
      </dgm:t>
    </dgm:pt>
    <dgm:pt modelId="{8FFAB558-8475-4F8D-9786-B3E9D17882AB}" type="pres">
      <dgm:prSet presAssocID="{81489D3B-FC72-40A1-922C-67B68E28243F}" presName="Accent1Text" presStyleLbl="node1" presStyleIdx="3" presStyleCnt="8"/>
      <dgm:spPr/>
      <dgm:t>
        <a:bodyPr/>
        <a:lstStyle/>
        <a:p>
          <a:endParaRPr lang="en-US"/>
        </a:p>
      </dgm:t>
    </dgm:pt>
    <dgm:pt modelId="{60ECCB37-90E7-4175-BE10-4DBD81697C5A}" type="pres">
      <dgm:prSet presAssocID="{81489D3B-FC72-40A1-922C-67B68E28243F}" presName="spaceBetweenRectangles" presStyleCnt="0"/>
      <dgm:spPr/>
      <dgm:t>
        <a:bodyPr/>
        <a:lstStyle/>
        <a:p>
          <a:endParaRPr lang="en-US"/>
        </a:p>
      </dgm:t>
    </dgm:pt>
    <dgm:pt modelId="{7F9F08AA-D900-40ED-876C-FD7CED24E0F5}" type="pres">
      <dgm:prSet presAssocID="{AD3DBBA9-30B9-41A2-8D18-20317BAED7ED}" presName="composite" presStyleCnt="0"/>
      <dgm:spPr/>
      <dgm:t>
        <a:bodyPr/>
        <a:lstStyle/>
        <a:p>
          <a:endParaRPr lang="en-US"/>
        </a:p>
      </dgm:t>
    </dgm:pt>
    <dgm:pt modelId="{4EDD54E6-9917-4463-941C-53C53427FF7B}" type="pres">
      <dgm:prSet presAssocID="{AD3DBBA9-30B9-41A2-8D18-20317BAED7ED}" presName="Parent1" presStyleLbl="node1" presStyleIdx="4" presStyleCnt="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801597-7FE9-4146-82C2-25365C286BC4}" type="pres">
      <dgm:prSet presAssocID="{AD3DBBA9-30B9-41A2-8D18-20317BAED7ED}" presName="Childtext1" presStyleLbl="revTx" presStyleIdx="2" presStyleCnt="4" custLinFactX="-33768" custLinFactY="-100000" custLinFactNeighborX="-100000" custLinFactNeighborY="-11081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387DD5-0278-4120-8023-41D3E555ED2E}" type="pres">
      <dgm:prSet presAssocID="{AD3DBBA9-30B9-41A2-8D18-20317BAED7ED}" presName="BalanceSpacing" presStyleCnt="0"/>
      <dgm:spPr/>
      <dgm:t>
        <a:bodyPr/>
        <a:lstStyle/>
        <a:p>
          <a:endParaRPr lang="en-US"/>
        </a:p>
      </dgm:t>
    </dgm:pt>
    <dgm:pt modelId="{4A2F67D5-56D5-447C-B46C-D016A8CA34FC}" type="pres">
      <dgm:prSet presAssocID="{AD3DBBA9-30B9-41A2-8D18-20317BAED7ED}" presName="BalanceSpacing1" presStyleCnt="0"/>
      <dgm:spPr/>
      <dgm:t>
        <a:bodyPr/>
        <a:lstStyle/>
        <a:p>
          <a:endParaRPr lang="en-US"/>
        </a:p>
      </dgm:t>
    </dgm:pt>
    <dgm:pt modelId="{7BC531FA-3783-41F2-A1CD-AEBC97476240}" type="pres">
      <dgm:prSet presAssocID="{470AF684-3333-498C-B7B8-4B7A05F89F90}" presName="Accent1Text" presStyleLbl="node1" presStyleIdx="5" presStyleCnt="8"/>
      <dgm:spPr/>
      <dgm:t>
        <a:bodyPr/>
        <a:lstStyle/>
        <a:p>
          <a:endParaRPr lang="en-US"/>
        </a:p>
      </dgm:t>
    </dgm:pt>
    <dgm:pt modelId="{D7FEB1AA-BD8D-4DF1-B76E-DB980C2D3F71}" type="pres">
      <dgm:prSet presAssocID="{470AF684-3333-498C-B7B8-4B7A05F89F90}" presName="spaceBetweenRectangles" presStyleCnt="0"/>
      <dgm:spPr/>
      <dgm:t>
        <a:bodyPr/>
        <a:lstStyle/>
        <a:p>
          <a:endParaRPr lang="en-US"/>
        </a:p>
      </dgm:t>
    </dgm:pt>
    <dgm:pt modelId="{32F3A88A-00CB-44A0-9C22-BE52F6205F62}" type="pres">
      <dgm:prSet presAssocID="{54E6394E-99FC-48BA-82E5-50CE9D7E1287}" presName="composite" presStyleCnt="0"/>
      <dgm:spPr/>
      <dgm:t>
        <a:bodyPr/>
        <a:lstStyle/>
        <a:p>
          <a:endParaRPr lang="en-US"/>
        </a:p>
      </dgm:t>
    </dgm:pt>
    <dgm:pt modelId="{DF583292-241D-415F-ACD1-EE9F966A1D7C}" type="pres">
      <dgm:prSet presAssocID="{54E6394E-99FC-48BA-82E5-50CE9D7E1287}" presName="Parent1" presStyleLbl="node1" presStyleIdx="6" presStyleCnt="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B4C533-57F8-47AF-AAB0-25B52B449555}" type="pres">
      <dgm:prSet presAssocID="{54E6394E-99FC-48BA-82E5-50CE9D7E1287}" presName="Childtext1" presStyleLbl="revTx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FB4F04-8DE9-451F-B6B3-9242ED22A5A9}" type="pres">
      <dgm:prSet presAssocID="{54E6394E-99FC-48BA-82E5-50CE9D7E1287}" presName="BalanceSpacing" presStyleCnt="0"/>
      <dgm:spPr/>
      <dgm:t>
        <a:bodyPr/>
        <a:lstStyle/>
        <a:p>
          <a:endParaRPr lang="en-US"/>
        </a:p>
      </dgm:t>
    </dgm:pt>
    <dgm:pt modelId="{64985E28-3C6F-410E-94E9-0D511F3A29DD}" type="pres">
      <dgm:prSet presAssocID="{54E6394E-99FC-48BA-82E5-50CE9D7E1287}" presName="BalanceSpacing1" presStyleCnt="0"/>
      <dgm:spPr/>
      <dgm:t>
        <a:bodyPr/>
        <a:lstStyle/>
        <a:p>
          <a:endParaRPr lang="en-US"/>
        </a:p>
      </dgm:t>
    </dgm:pt>
    <dgm:pt modelId="{A999604C-2F6E-4B96-B739-E35DAB5AAB9F}" type="pres">
      <dgm:prSet presAssocID="{47964D1F-8DED-41A3-938A-2393F83B1376}" presName="Accent1Text" presStyleLbl="node1" presStyleIdx="7" presStyleCnt="8"/>
      <dgm:spPr/>
      <dgm:t>
        <a:bodyPr/>
        <a:lstStyle/>
        <a:p>
          <a:endParaRPr lang="en-US"/>
        </a:p>
      </dgm:t>
    </dgm:pt>
  </dgm:ptLst>
  <dgm:cxnLst>
    <dgm:cxn modelId="{071D5C7D-A124-4057-A3D6-D13D80D2C06B}" srcId="{250D9026-59A4-4E89-807D-B64222D769F4}" destId="{9C717CA6-40CB-4FA4-B016-A257525CE1CB}" srcOrd="0" destOrd="0" parTransId="{9F16B698-50CC-4FAF-ADF6-603A09C302F5}" sibTransId="{2E1C0FE4-BE00-46B1-83F5-7AB47F401B17}"/>
    <dgm:cxn modelId="{79BED77F-5ADB-461B-AC21-7D1502499178}" type="presOf" srcId="{47964D1F-8DED-41A3-938A-2393F83B1376}" destId="{A999604C-2F6E-4B96-B739-E35DAB5AAB9F}" srcOrd="0" destOrd="0" presId="urn:microsoft.com/office/officeart/2008/layout/AlternatingHexagons"/>
    <dgm:cxn modelId="{FDAB4111-BC4E-4838-87C5-6B9C267372BA}" type="presOf" srcId="{9C717CA6-40CB-4FA4-B016-A257525CE1CB}" destId="{EB24F13A-FD86-401B-9111-9759106B47E9}" srcOrd="0" destOrd="0" presId="urn:microsoft.com/office/officeart/2008/layout/AlternatingHexagons"/>
    <dgm:cxn modelId="{E0038DE1-E1FA-49C0-9A30-C6C2FB720FA7}" type="presOf" srcId="{2E1C0FE4-BE00-46B1-83F5-7AB47F401B17}" destId="{977BC398-BC3E-426D-A900-46D174FB9253}" srcOrd="0" destOrd="0" presId="urn:microsoft.com/office/officeart/2008/layout/AlternatingHexagons"/>
    <dgm:cxn modelId="{0EB898D4-E20C-40C9-B8A9-8EE9F20D7BF8}" srcId="{250D9026-59A4-4E89-807D-B64222D769F4}" destId="{36AD229D-DD53-42A9-88E8-FEA959EC9D95}" srcOrd="1" destOrd="0" parTransId="{89091E56-64B5-4021-A931-0B411D90BE24}" sibTransId="{81489D3B-FC72-40A1-922C-67B68E28243F}"/>
    <dgm:cxn modelId="{F045D4F0-C4A0-4F60-8E03-C18A473730C2}" srcId="{250D9026-59A4-4E89-807D-B64222D769F4}" destId="{54E6394E-99FC-48BA-82E5-50CE9D7E1287}" srcOrd="3" destOrd="0" parTransId="{B3D5672B-92C5-4C77-BAA7-FA8F9EB8C5F8}" sibTransId="{47964D1F-8DED-41A3-938A-2393F83B1376}"/>
    <dgm:cxn modelId="{5254855D-8F74-47DE-8EBD-41DC50D86525}" type="presOf" srcId="{54E6394E-99FC-48BA-82E5-50CE9D7E1287}" destId="{DF583292-241D-415F-ACD1-EE9F966A1D7C}" srcOrd="0" destOrd="0" presId="urn:microsoft.com/office/officeart/2008/layout/AlternatingHexagons"/>
    <dgm:cxn modelId="{B1F2E3C6-097A-4A2B-AB2F-8C1AACE89711}" type="presOf" srcId="{470AF684-3333-498C-B7B8-4B7A05F89F90}" destId="{7BC531FA-3783-41F2-A1CD-AEBC97476240}" srcOrd="0" destOrd="0" presId="urn:microsoft.com/office/officeart/2008/layout/AlternatingHexagons"/>
    <dgm:cxn modelId="{A8511B1A-4392-4083-8568-F933CBB35563}" srcId="{250D9026-59A4-4E89-807D-B64222D769F4}" destId="{AD3DBBA9-30B9-41A2-8D18-20317BAED7ED}" srcOrd="2" destOrd="0" parTransId="{45FE7E51-CF20-4E72-9BA0-466013FE530F}" sibTransId="{470AF684-3333-498C-B7B8-4B7A05F89F90}"/>
    <dgm:cxn modelId="{BFF84793-20D3-4B42-B8E9-091577AE170C}" type="presOf" srcId="{81489D3B-FC72-40A1-922C-67B68E28243F}" destId="{8FFAB558-8475-4F8D-9786-B3E9D17882AB}" srcOrd="0" destOrd="0" presId="urn:microsoft.com/office/officeart/2008/layout/AlternatingHexagons"/>
    <dgm:cxn modelId="{50E44343-6F6F-4FC1-8DAE-C8E476FB5C75}" type="presOf" srcId="{AD3DBBA9-30B9-41A2-8D18-20317BAED7ED}" destId="{4EDD54E6-9917-4463-941C-53C53427FF7B}" srcOrd="0" destOrd="0" presId="urn:microsoft.com/office/officeart/2008/layout/AlternatingHexagons"/>
    <dgm:cxn modelId="{217F2AB2-F7D3-4CA0-9FD3-CC5C3A2FC840}" type="presOf" srcId="{36AD229D-DD53-42A9-88E8-FEA959EC9D95}" destId="{C1C2404C-449C-400D-980A-433C72506C7A}" srcOrd="0" destOrd="0" presId="urn:microsoft.com/office/officeart/2008/layout/AlternatingHexagons"/>
    <dgm:cxn modelId="{1D2A3552-D0CF-45F1-A895-8315D7FB980B}" type="presOf" srcId="{250D9026-59A4-4E89-807D-B64222D769F4}" destId="{49B58355-E3ED-455D-9C5B-6C13B178CEFB}" srcOrd="0" destOrd="0" presId="urn:microsoft.com/office/officeart/2008/layout/AlternatingHexagons"/>
    <dgm:cxn modelId="{479E5316-D37B-4CA5-9ACB-5D43A9E94879}" type="presParOf" srcId="{49B58355-E3ED-455D-9C5B-6C13B178CEFB}" destId="{EAE563A8-BC02-41A7-B278-908C2A584A9D}" srcOrd="0" destOrd="0" presId="urn:microsoft.com/office/officeart/2008/layout/AlternatingHexagons"/>
    <dgm:cxn modelId="{DACE2750-A2B6-4263-BC9E-BBC0954CC7CB}" type="presParOf" srcId="{EAE563A8-BC02-41A7-B278-908C2A584A9D}" destId="{EB24F13A-FD86-401B-9111-9759106B47E9}" srcOrd="0" destOrd="0" presId="urn:microsoft.com/office/officeart/2008/layout/AlternatingHexagons"/>
    <dgm:cxn modelId="{AFC1D252-0E34-4807-B203-FB8DEB549C7A}" type="presParOf" srcId="{EAE563A8-BC02-41A7-B278-908C2A584A9D}" destId="{6B91D980-90E2-4947-B8C5-26A7CE9ED290}" srcOrd="1" destOrd="0" presId="urn:microsoft.com/office/officeart/2008/layout/AlternatingHexagons"/>
    <dgm:cxn modelId="{E833A582-9EB1-4092-BD55-1708B685F9B1}" type="presParOf" srcId="{EAE563A8-BC02-41A7-B278-908C2A584A9D}" destId="{9C76C2DC-B8A3-452F-9CCC-55A272A43E8F}" srcOrd="2" destOrd="0" presId="urn:microsoft.com/office/officeart/2008/layout/AlternatingHexagons"/>
    <dgm:cxn modelId="{4229C3A2-49DB-44E9-B7EC-F2C279DDE48E}" type="presParOf" srcId="{EAE563A8-BC02-41A7-B278-908C2A584A9D}" destId="{CB42D3AF-C9D3-465D-8940-167FD7DEAB29}" srcOrd="3" destOrd="0" presId="urn:microsoft.com/office/officeart/2008/layout/AlternatingHexagons"/>
    <dgm:cxn modelId="{00C04279-AD19-45AB-B0AB-A3EA3C230FE8}" type="presParOf" srcId="{EAE563A8-BC02-41A7-B278-908C2A584A9D}" destId="{977BC398-BC3E-426D-A900-46D174FB9253}" srcOrd="4" destOrd="0" presId="urn:microsoft.com/office/officeart/2008/layout/AlternatingHexagons"/>
    <dgm:cxn modelId="{23E39948-111D-46E9-ADE2-6C75F66CB6A4}" type="presParOf" srcId="{49B58355-E3ED-455D-9C5B-6C13B178CEFB}" destId="{A5E1D044-A95B-4BF7-B1E4-228FCF505175}" srcOrd="1" destOrd="0" presId="urn:microsoft.com/office/officeart/2008/layout/AlternatingHexagons"/>
    <dgm:cxn modelId="{1BC622FB-E552-4F8B-86A1-A3CD576C466B}" type="presParOf" srcId="{49B58355-E3ED-455D-9C5B-6C13B178CEFB}" destId="{4AD3AC58-A4A9-4344-AB21-F3B54494DFD8}" srcOrd="2" destOrd="0" presId="urn:microsoft.com/office/officeart/2008/layout/AlternatingHexagons"/>
    <dgm:cxn modelId="{30350595-1163-49DE-ACD0-786C85414BF9}" type="presParOf" srcId="{4AD3AC58-A4A9-4344-AB21-F3B54494DFD8}" destId="{C1C2404C-449C-400D-980A-433C72506C7A}" srcOrd="0" destOrd="0" presId="urn:microsoft.com/office/officeart/2008/layout/AlternatingHexagons"/>
    <dgm:cxn modelId="{60A4A907-B943-492D-A2F1-F367412C4EA5}" type="presParOf" srcId="{4AD3AC58-A4A9-4344-AB21-F3B54494DFD8}" destId="{6D42A5B8-2904-4FBC-9C14-FCE97B942FB9}" srcOrd="1" destOrd="0" presId="urn:microsoft.com/office/officeart/2008/layout/AlternatingHexagons"/>
    <dgm:cxn modelId="{E2E6229F-2C88-4493-AB9A-7B6494D80EAF}" type="presParOf" srcId="{4AD3AC58-A4A9-4344-AB21-F3B54494DFD8}" destId="{357F4E37-D6FD-48CB-BBCB-510ECB6B3CB9}" srcOrd="2" destOrd="0" presId="urn:microsoft.com/office/officeart/2008/layout/AlternatingHexagons"/>
    <dgm:cxn modelId="{B3042FF5-6184-4D24-AF8B-728B5E963A72}" type="presParOf" srcId="{4AD3AC58-A4A9-4344-AB21-F3B54494DFD8}" destId="{7DF223B0-CD25-4313-857A-DEC3BB8B6713}" srcOrd="3" destOrd="0" presId="urn:microsoft.com/office/officeart/2008/layout/AlternatingHexagons"/>
    <dgm:cxn modelId="{2045862F-CD90-4600-8B17-B6DF9ABDCE1D}" type="presParOf" srcId="{4AD3AC58-A4A9-4344-AB21-F3B54494DFD8}" destId="{8FFAB558-8475-4F8D-9786-B3E9D17882AB}" srcOrd="4" destOrd="0" presId="urn:microsoft.com/office/officeart/2008/layout/AlternatingHexagons"/>
    <dgm:cxn modelId="{2E5DFA86-D791-4145-AC5C-262461626CCC}" type="presParOf" srcId="{49B58355-E3ED-455D-9C5B-6C13B178CEFB}" destId="{60ECCB37-90E7-4175-BE10-4DBD81697C5A}" srcOrd="3" destOrd="0" presId="urn:microsoft.com/office/officeart/2008/layout/AlternatingHexagons"/>
    <dgm:cxn modelId="{358786EA-4936-45A6-A5B8-DA29F2BA2548}" type="presParOf" srcId="{49B58355-E3ED-455D-9C5B-6C13B178CEFB}" destId="{7F9F08AA-D900-40ED-876C-FD7CED24E0F5}" srcOrd="4" destOrd="0" presId="urn:microsoft.com/office/officeart/2008/layout/AlternatingHexagons"/>
    <dgm:cxn modelId="{C1447FE9-D8BD-4FC7-9525-5064F0021835}" type="presParOf" srcId="{7F9F08AA-D900-40ED-876C-FD7CED24E0F5}" destId="{4EDD54E6-9917-4463-941C-53C53427FF7B}" srcOrd="0" destOrd="0" presId="urn:microsoft.com/office/officeart/2008/layout/AlternatingHexagons"/>
    <dgm:cxn modelId="{1AC53B4E-6667-42EE-B4A1-CDAB3A94AE11}" type="presParOf" srcId="{7F9F08AA-D900-40ED-876C-FD7CED24E0F5}" destId="{2D801597-7FE9-4146-82C2-25365C286BC4}" srcOrd="1" destOrd="0" presId="urn:microsoft.com/office/officeart/2008/layout/AlternatingHexagons"/>
    <dgm:cxn modelId="{C01E4D7D-A971-4930-9BA9-7B8E8F679385}" type="presParOf" srcId="{7F9F08AA-D900-40ED-876C-FD7CED24E0F5}" destId="{8F387DD5-0278-4120-8023-41D3E555ED2E}" srcOrd="2" destOrd="0" presId="urn:microsoft.com/office/officeart/2008/layout/AlternatingHexagons"/>
    <dgm:cxn modelId="{0FFE62C6-9390-45EF-87F9-51C50A637B7D}" type="presParOf" srcId="{7F9F08AA-D900-40ED-876C-FD7CED24E0F5}" destId="{4A2F67D5-56D5-447C-B46C-D016A8CA34FC}" srcOrd="3" destOrd="0" presId="urn:microsoft.com/office/officeart/2008/layout/AlternatingHexagons"/>
    <dgm:cxn modelId="{A691F377-D7CC-4205-8091-0F4A6C081D53}" type="presParOf" srcId="{7F9F08AA-D900-40ED-876C-FD7CED24E0F5}" destId="{7BC531FA-3783-41F2-A1CD-AEBC97476240}" srcOrd="4" destOrd="0" presId="urn:microsoft.com/office/officeart/2008/layout/AlternatingHexagons"/>
    <dgm:cxn modelId="{989E5293-BA48-4D82-9937-364CCBAE7F83}" type="presParOf" srcId="{49B58355-E3ED-455D-9C5B-6C13B178CEFB}" destId="{D7FEB1AA-BD8D-4DF1-B76E-DB980C2D3F71}" srcOrd="5" destOrd="0" presId="urn:microsoft.com/office/officeart/2008/layout/AlternatingHexagons"/>
    <dgm:cxn modelId="{3CA1C425-A28B-4AE8-9FD4-818AAAB2554F}" type="presParOf" srcId="{49B58355-E3ED-455D-9C5B-6C13B178CEFB}" destId="{32F3A88A-00CB-44A0-9C22-BE52F6205F62}" srcOrd="6" destOrd="0" presId="urn:microsoft.com/office/officeart/2008/layout/AlternatingHexagons"/>
    <dgm:cxn modelId="{6C53C7BD-681E-4913-84E6-F46B357F3848}" type="presParOf" srcId="{32F3A88A-00CB-44A0-9C22-BE52F6205F62}" destId="{DF583292-241D-415F-ACD1-EE9F966A1D7C}" srcOrd="0" destOrd="0" presId="urn:microsoft.com/office/officeart/2008/layout/AlternatingHexagons"/>
    <dgm:cxn modelId="{25E67CCE-81F9-4E5B-B702-403F53C8E386}" type="presParOf" srcId="{32F3A88A-00CB-44A0-9C22-BE52F6205F62}" destId="{8AB4C533-57F8-47AF-AAB0-25B52B449555}" srcOrd="1" destOrd="0" presId="urn:microsoft.com/office/officeart/2008/layout/AlternatingHexagons"/>
    <dgm:cxn modelId="{1EA76656-9C21-4969-971F-25A964E22FA0}" type="presParOf" srcId="{32F3A88A-00CB-44A0-9C22-BE52F6205F62}" destId="{FBFB4F04-8DE9-451F-B6B3-9242ED22A5A9}" srcOrd="2" destOrd="0" presId="urn:microsoft.com/office/officeart/2008/layout/AlternatingHexagons"/>
    <dgm:cxn modelId="{3F3B7412-8132-4FDD-9F03-0933223EB6DA}" type="presParOf" srcId="{32F3A88A-00CB-44A0-9C22-BE52F6205F62}" destId="{64985E28-3C6F-410E-94E9-0D511F3A29DD}" srcOrd="3" destOrd="0" presId="urn:microsoft.com/office/officeart/2008/layout/AlternatingHexagons"/>
    <dgm:cxn modelId="{36F54C6E-9A16-4FD8-BB29-1D0DF77D6E48}" type="presParOf" srcId="{32F3A88A-00CB-44A0-9C22-BE52F6205F62}" destId="{A999604C-2F6E-4B96-B739-E35DAB5AAB9F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24F13A-FD86-401B-9111-9759106B47E9}">
      <dsp:nvSpPr>
        <dsp:cNvPr id="0" name=""/>
        <dsp:cNvSpPr/>
      </dsp:nvSpPr>
      <dsp:spPr>
        <a:xfrm rot="5400000">
          <a:off x="1916838" y="80792"/>
          <a:ext cx="1242968" cy="1081382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 </a:t>
          </a:r>
          <a:r>
            <a:rPr lang="en-US" sz="1050" b="1" kern="1200" dirty="0" smtClean="0"/>
            <a:t>Emails</a:t>
          </a:r>
          <a:endParaRPr lang="en-US" sz="1050" b="1" kern="1200" dirty="0"/>
        </a:p>
      </dsp:txBody>
      <dsp:txXfrm rot="-5400000">
        <a:off x="2166146" y="193695"/>
        <a:ext cx="744352" cy="855576"/>
      </dsp:txXfrm>
    </dsp:sp>
    <dsp:sp modelId="{6B91D980-90E2-4947-B8C5-26A7CE9ED290}">
      <dsp:nvSpPr>
        <dsp:cNvPr id="0" name=""/>
        <dsp:cNvSpPr/>
      </dsp:nvSpPr>
      <dsp:spPr>
        <a:xfrm>
          <a:off x="3111828" y="249206"/>
          <a:ext cx="1387152" cy="7457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7BC398-BC3E-426D-A900-46D174FB9253}">
      <dsp:nvSpPr>
        <dsp:cNvPr id="0" name=""/>
        <dsp:cNvSpPr/>
      </dsp:nvSpPr>
      <dsp:spPr>
        <a:xfrm rot="5400000">
          <a:off x="748945" y="81405"/>
          <a:ext cx="1242968" cy="1081382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FDW</a:t>
          </a:r>
          <a:endParaRPr lang="en-US" sz="1800" kern="1200" dirty="0"/>
        </a:p>
      </dsp:txBody>
      <dsp:txXfrm rot="-5400000">
        <a:off x="998253" y="194308"/>
        <a:ext cx="744352" cy="855576"/>
      </dsp:txXfrm>
    </dsp:sp>
    <dsp:sp modelId="{C1C2404C-449C-400D-980A-433C72506C7A}">
      <dsp:nvSpPr>
        <dsp:cNvPr id="0" name=""/>
        <dsp:cNvSpPr/>
      </dsp:nvSpPr>
      <dsp:spPr>
        <a:xfrm rot="5400000">
          <a:off x="1330654" y="1136436"/>
          <a:ext cx="1242968" cy="1081382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Request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 No.</a:t>
          </a:r>
          <a:endParaRPr lang="en-US" sz="900" b="1" kern="1200" dirty="0"/>
        </a:p>
      </dsp:txBody>
      <dsp:txXfrm rot="-5400000">
        <a:off x="1579962" y="1249339"/>
        <a:ext cx="744352" cy="855576"/>
      </dsp:txXfrm>
    </dsp:sp>
    <dsp:sp modelId="{6D42A5B8-2904-4FBC-9C14-FCE97B942FB9}">
      <dsp:nvSpPr>
        <dsp:cNvPr id="0" name=""/>
        <dsp:cNvSpPr/>
      </dsp:nvSpPr>
      <dsp:spPr>
        <a:xfrm>
          <a:off x="24294" y="1304237"/>
          <a:ext cx="1342405" cy="7457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FAB558-8475-4F8D-9786-B3E9D17882AB}">
      <dsp:nvSpPr>
        <dsp:cNvPr id="0" name=""/>
        <dsp:cNvSpPr/>
      </dsp:nvSpPr>
      <dsp:spPr>
        <a:xfrm rot="5400000">
          <a:off x="2498547" y="1136436"/>
          <a:ext cx="1242968" cy="1081382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DOA</a:t>
          </a:r>
          <a:endParaRPr lang="en-US" sz="1800" kern="1200" dirty="0"/>
        </a:p>
      </dsp:txBody>
      <dsp:txXfrm rot="-5400000">
        <a:off x="2747855" y="1249339"/>
        <a:ext cx="744352" cy="855576"/>
      </dsp:txXfrm>
    </dsp:sp>
    <dsp:sp modelId="{4EDD54E6-9917-4463-941C-53C53427FF7B}">
      <dsp:nvSpPr>
        <dsp:cNvPr id="0" name=""/>
        <dsp:cNvSpPr/>
      </dsp:nvSpPr>
      <dsp:spPr>
        <a:xfrm rot="5400000">
          <a:off x="1916838" y="2191468"/>
          <a:ext cx="1242968" cy="1081382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Faster Posting</a:t>
          </a:r>
          <a:endParaRPr lang="en-US" sz="1100" kern="1200" dirty="0"/>
        </a:p>
      </dsp:txBody>
      <dsp:txXfrm rot="-5400000">
        <a:off x="2166146" y="2304371"/>
        <a:ext cx="744352" cy="855576"/>
      </dsp:txXfrm>
    </dsp:sp>
    <dsp:sp modelId="{2D801597-7FE9-4146-82C2-25365C286BC4}">
      <dsp:nvSpPr>
        <dsp:cNvPr id="0" name=""/>
        <dsp:cNvSpPr/>
      </dsp:nvSpPr>
      <dsp:spPr>
        <a:xfrm>
          <a:off x="1256261" y="787028"/>
          <a:ext cx="1387152" cy="7457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C531FA-3783-41F2-A1CD-AEBC97476240}">
      <dsp:nvSpPr>
        <dsp:cNvPr id="0" name=""/>
        <dsp:cNvSpPr/>
      </dsp:nvSpPr>
      <dsp:spPr>
        <a:xfrm rot="5400000">
          <a:off x="748945" y="2191468"/>
          <a:ext cx="1242968" cy="1081382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24/7 Status Check</a:t>
          </a:r>
          <a:endParaRPr lang="en-US" sz="1400" kern="1200" dirty="0"/>
        </a:p>
      </dsp:txBody>
      <dsp:txXfrm rot="-5400000">
        <a:off x="998253" y="2304371"/>
        <a:ext cx="744352" cy="855576"/>
      </dsp:txXfrm>
    </dsp:sp>
    <dsp:sp modelId="{DF583292-241D-415F-ACD1-EE9F966A1D7C}">
      <dsp:nvSpPr>
        <dsp:cNvPr id="0" name=""/>
        <dsp:cNvSpPr/>
      </dsp:nvSpPr>
      <dsp:spPr>
        <a:xfrm rot="5400000">
          <a:off x="1330654" y="3246500"/>
          <a:ext cx="1242968" cy="1081382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Auto-population of fields</a:t>
          </a:r>
          <a:endParaRPr lang="en-US" sz="1000" kern="1200" dirty="0"/>
        </a:p>
      </dsp:txBody>
      <dsp:txXfrm rot="-5400000">
        <a:off x="1579962" y="3359403"/>
        <a:ext cx="744352" cy="855576"/>
      </dsp:txXfrm>
    </dsp:sp>
    <dsp:sp modelId="{8AB4C533-57F8-47AF-AAB0-25B52B449555}">
      <dsp:nvSpPr>
        <dsp:cNvPr id="0" name=""/>
        <dsp:cNvSpPr/>
      </dsp:nvSpPr>
      <dsp:spPr>
        <a:xfrm>
          <a:off x="24294" y="3414300"/>
          <a:ext cx="1342405" cy="7457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99604C-2F6E-4B96-B739-E35DAB5AAB9F}">
      <dsp:nvSpPr>
        <dsp:cNvPr id="0" name=""/>
        <dsp:cNvSpPr/>
      </dsp:nvSpPr>
      <dsp:spPr>
        <a:xfrm rot="5400000">
          <a:off x="2498547" y="3246500"/>
          <a:ext cx="1242968" cy="1081382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Fewer keystrokes</a:t>
          </a:r>
          <a:endParaRPr lang="en-US" sz="1100" kern="1200" dirty="0"/>
        </a:p>
      </dsp:txBody>
      <dsp:txXfrm rot="-5400000">
        <a:off x="2747855" y="3359403"/>
        <a:ext cx="744352" cy="8555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3043343" cy="467321"/>
          </a:xfrm>
          <a:prstGeom prst="rect">
            <a:avLst/>
          </a:prstGeom>
        </p:spPr>
        <p:txBody>
          <a:bodyPr vert="horz" lIns="93534" tIns="46767" rIns="93534" bIns="4676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133" y="3"/>
            <a:ext cx="3043343" cy="467321"/>
          </a:xfrm>
          <a:prstGeom prst="rect">
            <a:avLst/>
          </a:prstGeom>
        </p:spPr>
        <p:txBody>
          <a:bodyPr vert="horz" lIns="93534" tIns="46767" rIns="93534" bIns="46767" rtlCol="0"/>
          <a:lstStyle>
            <a:lvl1pPr algn="r">
              <a:defRPr sz="1200"/>
            </a:lvl1pPr>
          </a:lstStyle>
          <a:p>
            <a:fld id="{B9071E86-53CA-437D-B554-0602EFA2E535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41781"/>
            <a:ext cx="3043343" cy="467321"/>
          </a:xfrm>
          <a:prstGeom prst="rect">
            <a:avLst/>
          </a:prstGeom>
        </p:spPr>
        <p:txBody>
          <a:bodyPr vert="horz" lIns="93534" tIns="46767" rIns="93534" bIns="4676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133" y="8841781"/>
            <a:ext cx="3043343" cy="467321"/>
          </a:xfrm>
          <a:prstGeom prst="rect">
            <a:avLst/>
          </a:prstGeom>
        </p:spPr>
        <p:txBody>
          <a:bodyPr vert="horz" lIns="93534" tIns="46767" rIns="93534" bIns="46767" rtlCol="0" anchor="b"/>
          <a:lstStyle>
            <a:lvl1pPr algn="r">
              <a:defRPr sz="1200"/>
            </a:lvl1pPr>
          </a:lstStyle>
          <a:p>
            <a:fld id="{83E35F02-EA3D-4994-B13A-5A5294C8ED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0800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2" y="1"/>
            <a:ext cx="3043342" cy="465698"/>
          </a:xfrm>
          <a:prstGeom prst="rect">
            <a:avLst/>
          </a:prstGeom>
          <a:noFill/>
          <a:ln>
            <a:noFill/>
          </a:ln>
        </p:spPr>
        <p:txBody>
          <a:bodyPr lIns="93519" tIns="93519" rIns="93519" bIns="93519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6767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3534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40301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7068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338349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73689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676699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547378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979757" y="1"/>
            <a:ext cx="3043342" cy="465698"/>
          </a:xfrm>
          <a:prstGeom prst="rect">
            <a:avLst/>
          </a:prstGeom>
          <a:noFill/>
          <a:ln>
            <a:noFill/>
          </a:ln>
        </p:spPr>
        <p:txBody>
          <a:bodyPr lIns="93519" tIns="93519" rIns="93519" bIns="93519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6767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3534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40301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7068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338349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73689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676699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547378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84275" y="698500"/>
            <a:ext cx="4654550" cy="349091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936415" y="4421701"/>
            <a:ext cx="5150272" cy="4189661"/>
          </a:xfrm>
          <a:prstGeom prst="rect">
            <a:avLst/>
          </a:prstGeom>
          <a:noFill/>
          <a:ln>
            <a:noFill/>
          </a:ln>
        </p:spPr>
        <p:txBody>
          <a:bodyPr lIns="93519" tIns="93519" rIns="93519" bIns="93519" anchor="t" anchorCtr="0"/>
          <a:lstStyle>
            <a:lvl1pPr marL="0" marR="0" lvl="0" indent="0" algn="l" rtl="0">
              <a:spcBef>
                <a:spcPts val="0"/>
              </a:spcBef>
              <a:buNone/>
              <a:defRPr sz="1800" b="0" i="0" u="none" strike="noStrike" cap="none"/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/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/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/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/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/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/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/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2" y="8843401"/>
            <a:ext cx="3043342" cy="465698"/>
          </a:xfrm>
          <a:prstGeom prst="rect">
            <a:avLst/>
          </a:prstGeom>
          <a:noFill/>
          <a:ln>
            <a:noFill/>
          </a:ln>
        </p:spPr>
        <p:txBody>
          <a:bodyPr lIns="93519" tIns="93519" rIns="93519" bIns="93519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6767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3534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40301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7068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338349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73689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676699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547378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979757" y="8843401"/>
            <a:ext cx="3043342" cy="465698"/>
          </a:xfrm>
          <a:prstGeom prst="rect">
            <a:avLst/>
          </a:prstGeom>
          <a:noFill/>
          <a:ln>
            <a:noFill/>
          </a:ln>
        </p:spPr>
        <p:txBody>
          <a:bodyPr lIns="93519" tIns="46747" rIns="93519" bIns="46747" anchor="b" anchorCtr="0">
            <a:noAutofit/>
          </a:bodyPr>
          <a:lstStyle/>
          <a:p>
            <a:pPr algn="r">
              <a:buClr>
                <a:srgbClr val="000000"/>
              </a:buClr>
              <a:buSzPct val="25000"/>
            </a:pPr>
            <a:fld id="{00000000-1234-1234-1234-123412341234}" type="slidenum">
              <a:rPr lang="en-US" sz="1200" smtClean="0"/>
              <a:pPr algn="r">
                <a:buClr>
                  <a:srgbClr val="000000"/>
                </a:buClr>
                <a:buSzPct val="25000"/>
              </a:pPr>
              <a:t>‹#›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586819282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936415" y="4421701"/>
            <a:ext cx="5150272" cy="4189661"/>
          </a:xfrm>
          <a:prstGeom prst="rect">
            <a:avLst/>
          </a:prstGeom>
        </p:spPr>
        <p:txBody>
          <a:bodyPr lIns="93519" tIns="93519" rIns="93519" bIns="93519" anchor="t" anchorCtr="0">
            <a:noAutofit/>
          </a:bodyPr>
          <a:lstStyle/>
          <a:p>
            <a:pPr defTabSz="935340">
              <a:defRPr/>
            </a:pPr>
            <a:endParaRPr dirty="0"/>
          </a:p>
        </p:txBody>
      </p:sp>
      <p:sp>
        <p:nvSpPr>
          <p:cNvPr id="81" name="Shape 81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160961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936415" y="4421701"/>
            <a:ext cx="5150272" cy="4189661"/>
          </a:xfrm>
          <a:prstGeom prst="rect">
            <a:avLst/>
          </a:prstGeom>
        </p:spPr>
        <p:txBody>
          <a:bodyPr lIns="93519" tIns="93519" rIns="93519" bIns="93519" anchor="t" anchorCtr="0">
            <a:noAutofit/>
          </a:bodyPr>
          <a:lstStyle/>
          <a:p>
            <a:pPr marL="0" indent="0">
              <a:buNone/>
            </a:pPr>
            <a:r>
              <a:rPr lang="en-US" sz="2000" b="1" dirty="0" smtClean="0">
                <a:solidFill>
                  <a:srgbClr val="BF9000"/>
                </a:solidFill>
              </a:rPr>
              <a:t>Cost Share (partial amount):</a:t>
            </a:r>
          </a:p>
          <a:p>
            <a:pPr marL="520700" indent="-285750"/>
            <a:r>
              <a:rPr lang="en-US" sz="1800" b="1" dirty="0" smtClean="0"/>
              <a:t>Library allocates a portion of Travel charge to Accounting Services</a:t>
            </a:r>
          </a:p>
          <a:p>
            <a:pPr marL="520700" indent="-285750"/>
            <a:r>
              <a:rPr lang="en-US" sz="1800" b="1" dirty="0" smtClean="0"/>
              <a:t>The total cost of the expense was $3,000. A partial amount ($2,000) is being transferred to 606002 MDS01 47800.</a:t>
            </a:r>
          </a:p>
          <a:p>
            <a:endParaRPr lang="en-US" b="1" dirty="0" smtClean="0">
              <a:solidFill>
                <a:srgbClr val="FF0000"/>
              </a:solidFill>
            </a:endParaRPr>
          </a:p>
          <a:p>
            <a:pPr marL="685800" lvl="1" indent="-285750">
              <a:spcBef>
                <a:spcPts val="0"/>
              </a:spcBef>
              <a:buClr>
                <a:srgbClr val="126E39"/>
              </a:buClr>
            </a:pPr>
            <a:endParaRPr lang="en-US" sz="1400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dirty="0"/>
          </a:p>
        </p:txBody>
      </p:sp>
      <p:sp>
        <p:nvSpPr>
          <p:cNvPr id="123" name="Shape 12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703511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>
              <a:buClr>
                <a:srgbClr val="000000"/>
              </a:buClr>
              <a:buSzPct val="25000"/>
            </a:pPr>
            <a:fld id="{00000000-1234-1234-1234-123412341234}" type="slidenum">
              <a:rPr lang="en-US" sz="1200" smtClean="0"/>
              <a:pPr algn="r">
                <a:buClr>
                  <a:srgbClr val="000000"/>
                </a:buClr>
                <a:buSzPct val="25000"/>
              </a:pPr>
              <a:t>15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8934305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>
              <a:buClr>
                <a:srgbClr val="000000"/>
              </a:buClr>
              <a:buSzPct val="25000"/>
            </a:pPr>
            <a:fld id="{00000000-1234-1234-1234-123412341234}" type="slidenum">
              <a:rPr lang="en-US" sz="1200" smtClean="0"/>
              <a:pPr algn="r">
                <a:buClr>
                  <a:srgbClr val="000000"/>
                </a:buClr>
                <a:buSzPct val="25000"/>
              </a:pPr>
              <a:t>19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4228845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>
              <a:buClr>
                <a:srgbClr val="000000"/>
              </a:buClr>
              <a:buSzPct val="25000"/>
            </a:pPr>
            <a:fld id="{00000000-1234-1234-1234-123412341234}" type="slidenum">
              <a:rPr lang="en-US" sz="1200" smtClean="0"/>
              <a:pPr algn="r">
                <a:buClr>
                  <a:srgbClr val="000000"/>
                </a:buClr>
                <a:buSzPct val="25000"/>
              </a:pPr>
              <a:t>20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970612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936415" y="4421701"/>
            <a:ext cx="5150272" cy="4189661"/>
          </a:xfrm>
          <a:prstGeom prst="rect">
            <a:avLst/>
          </a:prstGeom>
        </p:spPr>
        <p:txBody>
          <a:bodyPr lIns="93519" tIns="93519" rIns="93519" bIns="93519" anchor="t" anchorCtr="0">
            <a:noAutofit/>
          </a:bodyPr>
          <a:lstStyle/>
          <a:p>
            <a:endParaRPr lang="en-US" b="1" dirty="0" smtClean="0">
              <a:solidFill>
                <a:srgbClr val="FF0000"/>
              </a:solidFill>
            </a:endParaRPr>
          </a:p>
          <a:p>
            <a:endParaRPr dirty="0"/>
          </a:p>
        </p:txBody>
      </p:sp>
      <p:sp>
        <p:nvSpPr>
          <p:cNvPr id="123" name="Shape 12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688853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936415" y="4421701"/>
            <a:ext cx="5150272" cy="4189661"/>
          </a:xfrm>
          <a:prstGeom prst="rect">
            <a:avLst/>
          </a:prstGeom>
        </p:spPr>
        <p:txBody>
          <a:bodyPr lIns="93519" tIns="93519" rIns="93519" bIns="93519" anchor="t" anchorCtr="0">
            <a:noAutofit/>
          </a:bodyPr>
          <a:lstStyle/>
          <a:p>
            <a:endParaRPr dirty="0"/>
          </a:p>
        </p:txBody>
      </p:sp>
      <p:sp>
        <p:nvSpPr>
          <p:cNvPr id="123" name="Shape 12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63361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936415" y="4421701"/>
            <a:ext cx="5150272" cy="4189661"/>
          </a:xfrm>
          <a:prstGeom prst="rect">
            <a:avLst/>
          </a:prstGeom>
        </p:spPr>
        <p:txBody>
          <a:bodyPr lIns="93519" tIns="93519" rIns="93519" bIns="93519" anchor="t" anchorCtr="0">
            <a:noAutofit/>
          </a:bodyPr>
          <a:lstStyle/>
          <a:p>
            <a:endParaRPr dirty="0"/>
          </a:p>
        </p:txBody>
      </p:sp>
      <p:sp>
        <p:nvSpPr>
          <p:cNvPr id="123" name="Shape 12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803515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936415" y="4421701"/>
            <a:ext cx="5150272" cy="4189661"/>
          </a:xfrm>
          <a:prstGeom prst="rect">
            <a:avLst/>
          </a:prstGeom>
        </p:spPr>
        <p:txBody>
          <a:bodyPr lIns="93519" tIns="93519" rIns="93519" bIns="93519" anchor="t" anchorCtr="0">
            <a:noAutofit/>
          </a:bodyPr>
          <a:lstStyle/>
          <a:p>
            <a:endParaRPr dirty="0"/>
          </a:p>
        </p:txBody>
      </p:sp>
      <p:sp>
        <p:nvSpPr>
          <p:cNvPr id="123" name="Shape 12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866968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>
            <a:spLocks noGrp="1"/>
          </p:cNvSpPr>
          <p:nvPr>
            <p:ph type="body" idx="1"/>
          </p:nvPr>
        </p:nvSpPr>
        <p:spPr>
          <a:xfrm>
            <a:off x="936414" y="4421701"/>
            <a:ext cx="5150274" cy="4189637"/>
          </a:xfrm>
          <a:prstGeom prst="rect">
            <a:avLst/>
          </a:prstGeom>
        </p:spPr>
        <p:txBody>
          <a:bodyPr lIns="93519" tIns="93519" rIns="93519" bIns="93519" anchor="t" anchorCtr="0">
            <a:noAutofit/>
          </a:bodyPr>
          <a:lstStyle/>
          <a:p>
            <a:endParaRPr dirty="0"/>
          </a:p>
        </p:txBody>
      </p:sp>
      <p:sp>
        <p:nvSpPr>
          <p:cNvPr id="94" name="Shape 94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8668695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>
            <a:spLocks noGrp="1"/>
          </p:cNvSpPr>
          <p:nvPr>
            <p:ph type="body" idx="1"/>
          </p:nvPr>
        </p:nvSpPr>
        <p:spPr>
          <a:xfrm>
            <a:off x="936414" y="4421701"/>
            <a:ext cx="5150274" cy="4189637"/>
          </a:xfrm>
          <a:prstGeom prst="rect">
            <a:avLst/>
          </a:prstGeom>
        </p:spPr>
        <p:txBody>
          <a:bodyPr lIns="93519" tIns="93519" rIns="93519" bIns="93519" anchor="t" anchorCtr="0">
            <a:noAutofit/>
          </a:bodyPr>
          <a:lstStyle/>
          <a:p>
            <a:endParaRPr dirty="0"/>
          </a:p>
        </p:txBody>
      </p:sp>
      <p:sp>
        <p:nvSpPr>
          <p:cNvPr id="94" name="Shape 94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283082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936415" y="4421701"/>
            <a:ext cx="5150272" cy="4189661"/>
          </a:xfrm>
          <a:prstGeom prst="rect">
            <a:avLst/>
          </a:prstGeom>
        </p:spPr>
        <p:txBody>
          <a:bodyPr lIns="93519" tIns="93519" rIns="93519" bIns="93519" anchor="t" anchorCtr="0">
            <a:noAutofit/>
          </a:bodyPr>
          <a:lstStyle/>
          <a:p>
            <a:endParaRPr dirty="0"/>
          </a:p>
        </p:txBody>
      </p:sp>
      <p:sp>
        <p:nvSpPr>
          <p:cNvPr id="123" name="Shape 12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043729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936415" y="4421701"/>
            <a:ext cx="5150272" cy="4189661"/>
          </a:xfrm>
          <a:prstGeom prst="rect">
            <a:avLst/>
          </a:prstGeom>
        </p:spPr>
        <p:txBody>
          <a:bodyPr lIns="93519" tIns="93519" rIns="93519" bIns="93519" anchor="t" anchorCtr="0">
            <a:noAutofit/>
          </a:bodyPr>
          <a:lstStyle/>
          <a:p>
            <a:endParaRPr lang="en-US" b="1" dirty="0" smtClean="0">
              <a:solidFill>
                <a:srgbClr val="FF0000"/>
              </a:solidFill>
            </a:endParaRPr>
          </a:p>
          <a:p>
            <a:endParaRPr dirty="0"/>
          </a:p>
        </p:txBody>
      </p:sp>
      <p:sp>
        <p:nvSpPr>
          <p:cNvPr id="123" name="Shape 12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949890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936415" y="4421701"/>
            <a:ext cx="5150272" cy="4189661"/>
          </a:xfrm>
          <a:prstGeom prst="rect">
            <a:avLst/>
          </a:prstGeom>
        </p:spPr>
        <p:txBody>
          <a:bodyPr lIns="93519" tIns="93519" rIns="93519" bIns="93519" anchor="t" anchorCtr="0">
            <a:noAutofit/>
          </a:bodyPr>
          <a:lstStyle/>
          <a:p>
            <a:endParaRPr lang="en-US" b="1" dirty="0" smtClean="0">
              <a:solidFill>
                <a:srgbClr val="FF0000"/>
              </a:solidFill>
            </a:endParaRPr>
          </a:p>
          <a:p>
            <a:pPr marL="685800" lvl="1" indent="-285750">
              <a:spcBef>
                <a:spcPts val="0"/>
              </a:spcBef>
              <a:buClr>
                <a:srgbClr val="126E39"/>
              </a:buClr>
            </a:pPr>
            <a:endParaRPr lang="en-US" sz="1400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dirty="0"/>
          </a:p>
        </p:txBody>
      </p:sp>
      <p:sp>
        <p:nvSpPr>
          <p:cNvPr id="123" name="Shape 12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689112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936415" y="4421701"/>
            <a:ext cx="5150272" cy="4189661"/>
          </a:xfrm>
          <a:prstGeom prst="rect">
            <a:avLst/>
          </a:prstGeom>
        </p:spPr>
        <p:txBody>
          <a:bodyPr lIns="93519" tIns="93519" rIns="93519" bIns="93519" anchor="t" anchorCtr="0">
            <a:noAutofit/>
          </a:bodyPr>
          <a:lstStyle/>
          <a:p>
            <a:endParaRPr lang="en-US" b="1" dirty="0" smtClean="0">
              <a:solidFill>
                <a:srgbClr val="FF0000"/>
              </a:solidFill>
            </a:endParaRPr>
          </a:p>
          <a:p>
            <a:pPr marL="685800" lvl="1" indent="-285750">
              <a:spcBef>
                <a:spcPts val="0"/>
              </a:spcBef>
              <a:buClr>
                <a:srgbClr val="126E39"/>
              </a:buClr>
            </a:pPr>
            <a:endParaRPr lang="en-US" sz="1400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dirty="0"/>
          </a:p>
        </p:txBody>
      </p:sp>
      <p:sp>
        <p:nvSpPr>
          <p:cNvPr id="123" name="Shape 12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431522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936415" y="4421701"/>
            <a:ext cx="5150272" cy="4189661"/>
          </a:xfrm>
          <a:prstGeom prst="rect">
            <a:avLst/>
          </a:prstGeom>
        </p:spPr>
        <p:txBody>
          <a:bodyPr lIns="93519" tIns="93519" rIns="93519" bIns="93519" anchor="t" anchorCtr="0">
            <a:noAutofit/>
          </a:bodyPr>
          <a:lstStyle/>
          <a:p>
            <a:endParaRPr lang="en-US" b="1" dirty="0" smtClean="0">
              <a:solidFill>
                <a:srgbClr val="FF0000"/>
              </a:solidFill>
            </a:endParaRPr>
          </a:p>
          <a:p>
            <a:pPr marL="685800" lvl="1" indent="-285750">
              <a:spcBef>
                <a:spcPts val="0"/>
              </a:spcBef>
              <a:buClr>
                <a:srgbClr val="126E39"/>
              </a:buClr>
            </a:pPr>
            <a:endParaRPr lang="en-US" sz="1400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dirty="0"/>
          </a:p>
        </p:txBody>
      </p:sp>
      <p:sp>
        <p:nvSpPr>
          <p:cNvPr id="123" name="Shape 12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527533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>
              <a:buClr>
                <a:srgbClr val="000000"/>
              </a:buClr>
              <a:buSzPct val="25000"/>
            </a:pPr>
            <a:fld id="{00000000-1234-1234-1234-123412341234}" type="slidenum">
              <a:rPr lang="en-US" sz="1200" smtClean="0"/>
              <a:pPr algn="r">
                <a:buClr>
                  <a:srgbClr val="000000"/>
                </a:buClr>
                <a:buSzPct val="25000"/>
              </a:pPr>
              <a:t>11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9988741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z="1800" b="1" dirty="0" smtClean="0">
                <a:solidFill>
                  <a:srgbClr val="BF9000"/>
                </a:solidFill>
              </a:rPr>
              <a:t>Section III: Transaction Information 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en-US" sz="1800" dirty="0" smtClean="0"/>
              <a:t>Enter Journal ID &amp; Journal Line Number and click “Retrieve Journal” button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en-US" sz="1800" dirty="0" smtClean="0"/>
              <a:t>The </a:t>
            </a:r>
            <a:r>
              <a:rPr lang="en-US" sz="1800" dirty="0" err="1" smtClean="0"/>
              <a:t>chartstring</a:t>
            </a:r>
            <a:r>
              <a:rPr lang="en-US" sz="1800" dirty="0" smtClean="0"/>
              <a:t> associated with the journal ID and the line number will auto-populate and reverse the sign for the amount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en-US" sz="1800" dirty="0" smtClean="0"/>
              <a:t>Press “Select” to advance to Transaction area for editing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en-US" sz="1800" dirty="0" smtClean="0"/>
              <a:t>For full transfer requests click “Add” to move the original </a:t>
            </a:r>
            <a:r>
              <a:rPr lang="en-US" sz="1800" dirty="0" err="1" smtClean="0"/>
              <a:t>chartstring</a:t>
            </a:r>
            <a:r>
              <a:rPr lang="en-US" sz="1800" dirty="0" smtClean="0"/>
              <a:t> to the journal entry area on the very bottom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en-US" sz="1800" dirty="0" smtClean="0"/>
              <a:t>For partial transfer requests modify the amount in Transaction area first, then select “Add”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en-US" sz="1800" dirty="0" smtClean="0"/>
              <a:t>You may choose to customize the line description within the 30 character limit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en-US" sz="1800" dirty="0" smtClean="0"/>
              <a:t>Enter the offsetting </a:t>
            </a:r>
            <a:r>
              <a:rPr lang="en-US" sz="1800" dirty="0" err="1" smtClean="0"/>
              <a:t>chartstring</a:t>
            </a:r>
            <a:r>
              <a:rPr lang="en-US" sz="1800" dirty="0" smtClean="0"/>
              <a:t> where the charge will be going in the Transaction area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en-US" sz="1800" dirty="0" smtClean="0"/>
              <a:t>Select the DOA(s) from the dropdown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en-US" sz="1800" dirty="0" smtClean="0"/>
              <a:t>Ensure that Transaction Balance is “0” and then “Submit” the form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>
              <a:buClr>
                <a:srgbClr val="000000"/>
              </a:buClr>
              <a:buSzPct val="25000"/>
            </a:pPr>
            <a:fld id="{00000000-1234-1234-1234-123412341234}" type="slidenum">
              <a:rPr lang="en-US" sz="1200" smtClean="0"/>
              <a:pPr algn="r">
                <a:buClr>
                  <a:srgbClr val="000000"/>
                </a:buClr>
                <a:buSzPct val="25000"/>
              </a:pPr>
              <a:t>12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6173342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936415" y="4421701"/>
            <a:ext cx="5150272" cy="4189661"/>
          </a:xfrm>
          <a:prstGeom prst="rect">
            <a:avLst/>
          </a:prstGeom>
        </p:spPr>
        <p:txBody>
          <a:bodyPr lIns="93519" tIns="93519" rIns="93519" bIns="93519" anchor="t" anchorCtr="0">
            <a:noAutofit/>
          </a:bodyPr>
          <a:lstStyle/>
          <a:p>
            <a:pPr marL="0" indent="0">
              <a:buNone/>
            </a:pPr>
            <a:r>
              <a:rPr lang="en-US" sz="2000" b="1" dirty="0" smtClean="0">
                <a:solidFill>
                  <a:srgbClr val="BF9000"/>
                </a:solidFill>
              </a:rPr>
              <a:t>Full Amount Transfer: </a:t>
            </a:r>
          </a:p>
          <a:p>
            <a:pPr marL="520700" indent="-285750"/>
            <a:r>
              <a:rPr lang="en-US" sz="1800" b="1" dirty="0" smtClean="0"/>
              <a:t>Correcting a </a:t>
            </a:r>
            <a:r>
              <a:rPr lang="en-US" sz="1800" b="1" dirty="0" err="1" smtClean="0"/>
              <a:t>Dept</a:t>
            </a:r>
            <a:r>
              <a:rPr lang="en-US" sz="1800" b="1" dirty="0" smtClean="0"/>
              <a:t> ID for a travel charge.</a:t>
            </a:r>
          </a:p>
          <a:p>
            <a:pPr marL="520700" indent="-285750"/>
            <a:r>
              <a:rPr lang="en-US" sz="1800" b="1" dirty="0" smtClean="0"/>
              <a:t>The total cost of the expense was $3,000. Full amount is being transferred to 606002 MDS01 47800. Different fund auto-populated a cash offset (101100).</a:t>
            </a:r>
          </a:p>
          <a:p>
            <a:endParaRPr lang="en-US" b="1" dirty="0" smtClean="0">
              <a:solidFill>
                <a:srgbClr val="FF0000"/>
              </a:solidFill>
            </a:endParaRPr>
          </a:p>
          <a:p>
            <a:pPr marL="685800" lvl="1" indent="-285750">
              <a:spcBef>
                <a:spcPts val="0"/>
              </a:spcBef>
              <a:buClr>
                <a:srgbClr val="126E39"/>
              </a:buClr>
            </a:pPr>
            <a:endParaRPr lang="en-US" sz="1400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dirty="0"/>
          </a:p>
        </p:txBody>
      </p:sp>
      <p:sp>
        <p:nvSpPr>
          <p:cNvPr id="123" name="Shape 12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446106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>
            <a:spLocks noGrp="1"/>
          </p:cNvSpPr>
          <p:nvPr>
            <p:ph type="ctrTitle"/>
          </p:nvPr>
        </p:nvSpPr>
        <p:spPr>
          <a:xfrm>
            <a:off x="1066800" y="3581400"/>
            <a:ext cx="75438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F582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subTitle" idx="1"/>
          </p:nvPr>
        </p:nvSpPr>
        <p:spPr>
          <a:xfrm>
            <a:off x="1447800" y="4343400"/>
            <a:ext cx="6400799" cy="838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 txBox="1">
            <a:spLocks noGrp="1"/>
          </p:cNvSpPr>
          <p:nvPr>
            <p:ph type="title"/>
          </p:nvPr>
        </p:nvSpPr>
        <p:spPr>
          <a:xfrm>
            <a:off x="381000" y="533400"/>
            <a:ext cx="75438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399" cy="566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" name="Shape 43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body" idx="1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 txBox="1">
            <a:spLocks noGrp="1"/>
          </p:cNvSpPr>
          <p:nvPr>
            <p:ph type="title"/>
          </p:nvPr>
        </p:nvSpPr>
        <p:spPr>
          <a:xfrm>
            <a:off x="381000" y="533400"/>
            <a:ext cx="75438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body" idx="1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587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3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587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>
            <a:spLocks noGrp="1"/>
          </p:cNvSpPr>
          <p:nvPr>
            <p:ph type="title"/>
          </p:nvPr>
        </p:nvSpPr>
        <p:spPr>
          <a:xfrm>
            <a:off x="381000" y="533400"/>
            <a:ext cx="75438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38099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651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333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body" idx="2"/>
          </p:nvPr>
        </p:nvSpPr>
        <p:spPr>
          <a:xfrm>
            <a:off x="4648200" y="1981200"/>
            <a:ext cx="38099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651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333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4000" b="1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10" Type="http://schemas.openxmlformats.org/officeDocument/2006/relationships/image" Target="../media/image2.jpg"/><Relationship Id="rId4" Type="http://schemas.openxmlformats.org/officeDocument/2006/relationships/slideLayout" Target="../slideLayouts/slideLayout5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381000" y="533400"/>
            <a:ext cx="75438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0">
            <a:alphaModFix/>
          </a:blip>
          <a:stretch>
            <a:fillRect/>
          </a:stretch>
        </a:blip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381000" y="533400"/>
            <a:ext cx="75438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hyperlink" Target="https://onbase.csus.edu/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sus.edu/irt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ufssaccounting@csus.edu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barnettl@csus.edu" TargetMode="External"/><Relationship Id="rId5" Type="http://schemas.openxmlformats.org/officeDocument/2006/relationships/hyperlink" Target="mailto:lyht@csus.edu" TargetMode="External"/><Relationship Id="rId4" Type="http://schemas.openxmlformats.org/officeDocument/2006/relationships/hyperlink" Target="mailto:barrettj@csus.edu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accountingservices@csus.edu" TargetMode="External"/><Relationship Id="rId4" Type="http://schemas.openxmlformats.org/officeDocument/2006/relationships/hyperlink" Target="mailto:accountingsevices@csus.edu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hyperlink" Target="file:///\\sacfiles1\shared\aba\fins\accts\public\Z_AS_WEB_DOCUMENTS\EXPTX%20Deadlines%20FY19.20.pptx" TargetMode="External"/><Relationship Id="rId4" Type="http://schemas.openxmlformats.org/officeDocument/2006/relationships/hyperlink" Target="https://www.csus.edu/administration-business-affairs/_internal/_documents/aba-pdfs/2020_2021_year_end_department_deadlines.pdf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sus.edu/aba/accounting/documents/financials%20training%20guide-revised%202.20.15.pdf" TargetMode="External"/><Relationship Id="rId3" Type="http://schemas.openxmlformats.org/officeDocument/2006/relationships/image" Target="../media/image4.jpg"/><Relationship Id="rId7" Type="http://schemas.openxmlformats.org/officeDocument/2006/relationships/hyperlink" Target="https://csus.service-now.com/service/catalog?sysparm_service=CMS%20and%20CFS%20Access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sus.edu/aba/forms.html" TargetMode="External"/><Relationship Id="rId5" Type="http://schemas.openxmlformats.org/officeDocument/2006/relationships/hyperlink" Target="http://www.csus.edu/aba/financial-services/documents/training/financialsummaryasofperiod.pdf" TargetMode="External"/><Relationship Id="rId4" Type="http://schemas.openxmlformats.org/officeDocument/2006/relationships/hyperlink" Target="http://www.csus.edu/aba/accounting/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csus.edu/administration-business-affairs/financial-services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onbase.csus.edu/unity/forms/ExptTransfers.aspx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subTitle" idx="1"/>
          </p:nvPr>
        </p:nvSpPr>
        <p:spPr>
          <a:xfrm>
            <a:off x="1594184" y="3742967"/>
            <a:ext cx="6400800" cy="20123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18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spcBef>
                <a:spcPts val="480"/>
              </a:spcBef>
              <a:buSzPct val="25000"/>
            </a:pPr>
            <a:endParaRPr lang="en-US" sz="2400" b="0" dirty="0" smtClean="0">
              <a:solidFill>
                <a:srgbClr val="0F582F"/>
              </a:solidFill>
            </a:endParaRPr>
          </a:p>
          <a:p>
            <a:pPr>
              <a:spcBef>
                <a:spcPts val="480"/>
              </a:spcBef>
              <a:buSzPct val="25000"/>
            </a:pPr>
            <a:r>
              <a:rPr lang="en-US" sz="2400" b="0" dirty="0" smtClean="0">
                <a:solidFill>
                  <a:srgbClr val="0F582F"/>
                </a:solidFill>
              </a:rPr>
              <a:t>Monday, Novem</a:t>
            </a:r>
            <a:r>
              <a:rPr lang="en-US" sz="2400" b="0" dirty="0" smtClean="0">
                <a:solidFill>
                  <a:srgbClr val="0F582F"/>
                </a:solidFill>
              </a:rPr>
              <a:t>ber 16, 2020</a:t>
            </a:r>
          </a:p>
          <a:p>
            <a:pPr>
              <a:spcBef>
                <a:spcPts val="480"/>
              </a:spcBef>
              <a:buSzPct val="25000"/>
            </a:pPr>
            <a:r>
              <a:rPr lang="en-US" sz="2400" b="0" dirty="0" smtClean="0">
                <a:solidFill>
                  <a:srgbClr val="0F582F"/>
                </a:solidFill>
              </a:rPr>
              <a:t>Accounting Services</a:t>
            </a:r>
            <a:endParaRPr lang="en-US" sz="2400" b="0" dirty="0" smtClean="0">
              <a:solidFill>
                <a:srgbClr val="0F582F"/>
              </a:solidFill>
            </a:endParaRPr>
          </a:p>
          <a:p>
            <a:pPr>
              <a:spcBef>
                <a:spcPts val="480"/>
              </a:spcBef>
              <a:buSzPct val="25000"/>
            </a:pPr>
            <a:endParaRPr lang="en-US" sz="2400" dirty="0" smtClean="0">
              <a:solidFill>
                <a:srgbClr val="BF900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>
          <a:xfrm>
            <a:off x="6705601" y="6285978"/>
            <a:ext cx="1904999" cy="457200"/>
          </a:xfrm>
        </p:spPr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 lang="en-US"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Shape 83"/>
          <p:cNvSpPr txBox="1">
            <a:spLocks noGrp="1"/>
          </p:cNvSpPr>
          <p:nvPr>
            <p:ph type="ctrTitle"/>
          </p:nvPr>
        </p:nvSpPr>
        <p:spPr>
          <a:xfrm>
            <a:off x="1066800" y="3742967"/>
            <a:ext cx="7543800" cy="75387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582F"/>
              </a:buClr>
              <a:buSzPct val="25000"/>
              <a:buFont typeface="Arial"/>
              <a:buNone/>
            </a:pPr>
            <a:r>
              <a:rPr lang="en-US" sz="3600" b="1" dirty="0" smtClean="0">
                <a:solidFill>
                  <a:srgbClr val="BF9000"/>
                </a:solidFill>
              </a:rPr>
              <a:t/>
            </a:r>
            <a:br>
              <a:rPr lang="en-US" sz="3600" b="1" dirty="0" smtClean="0">
                <a:solidFill>
                  <a:srgbClr val="BF9000"/>
                </a:solidFill>
              </a:rPr>
            </a:br>
            <a:r>
              <a:rPr lang="en-US" sz="3600" b="1" dirty="0" smtClean="0">
                <a:solidFill>
                  <a:srgbClr val="BF9000"/>
                </a:solidFill>
              </a:rPr>
              <a:t> Expenditure Transfer </a:t>
            </a:r>
            <a:r>
              <a:rPr lang="en-US" sz="3600" b="1" dirty="0" smtClean="0">
                <a:solidFill>
                  <a:srgbClr val="BF9000"/>
                </a:solidFill>
              </a:rPr>
              <a:t>101</a:t>
            </a:r>
            <a:br>
              <a:rPr lang="en-US" sz="3600" b="1" dirty="0" smtClean="0">
                <a:solidFill>
                  <a:srgbClr val="BF9000"/>
                </a:solidFill>
              </a:rPr>
            </a:br>
            <a:endParaRPr lang="en-US" sz="3600" b="1" dirty="0">
              <a:solidFill>
                <a:srgbClr val="BF9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>
          <a:xfrm>
            <a:off x="6552327" y="6446742"/>
            <a:ext cx="1904999" cy="457200"/>
          </a:xfrm>
        </p:spPr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lang="en-US"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Shape 125"/>
          <p:cNvSpPr txBox="1">
            <a:spLocks/>
          </p:cNvSpPr>
          <p:nvPr/>
        </p:nvSpPr>
        <p:spPr>
          <a:xfrm>
            <a:off x="1705708" y="217715"/>
            <a:ext cx="7312948" cy="130335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accent1"/>
              </a:buClr>
              <a:buSzPct val="25000"/>
            </a:pPr>
            <a:r>
              <a:rPr lang="en-US" sz="3600" dirty="0" smtClean="0">
                <a:solidFill>
                  <a:schemeClr val="accent1"/>
                </a:solidFill>
              </a:rPr>
              <a:t>Step by Step Instructions:</a:t>
            </a:r>
          </a:p>
          <a:p>
            <a:pPr>
              <a:buClr>
                <a:schemeClr val="accent1"/>
              </a:buClr>
              <a:buSzPct val="25000"/>
            </a:pPr>
            <a:r>
              <a:rPr lang="en-US" sz="3600" dirty="0" smtClean="0">
                <a:solidFill>
                  <a:schemeClr val="accent1"/>
                </a:solidFill>
              </a:rPr>
              <a:t>Section I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9" name="Shape 126"/>
          <p:cNvSpPr txBox="1">
            <a:spLocks noGrp="1"/>
          </p:cNvSpPr>
          <p:nvPr>
            <p:ph type="body" idx="1"/>
          </p:nvPr>
        </p:nvSpPr>
        <p:spPr>
          <a:xfrm>
            <a:off x="111614" y="1801854"/>
            <a:ext cx="8907041" cy="444738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/>
            <a:endParaRPr lang="en-US" sz="600" dirty="0"/>
          </a:p>
          <a:p>
            <a:pPr lvl="0"/>
            <a:r>
              <a:rPr lang="en-US" sz="1800" b="1" dirty="0" smtClean="0">
                <a:solidFill>
                  <a:srgbClr val="BF9000"/>
                </a:solidFill>
              </a:rPr>
              <a:t>Requestor/Contact Information</a:t>
            </a:r>
          </a:p>
          <a:p>
            <a:pPr lvl="0"/>
            <a:endParaRPr lang="en-US" sz="1800" b="1" dirty="0" smtClean="0">
              <a:solidFill>
                <a:srgbClr val="BF9000"/>
              </a:solidFill>
            </a:endParaRPr>
          </a:p>
          <a:p>
            <a:pPr marL="1657350" lvl="3" indent="-285750">
              <a:buFont typeface="Wingdings" panose="05000000000000000000" pitchFamily="2" charset="2"/>
              <a:buChar char="Ø"/>
            </a:pPr>
            <a:r>
              <a:rPr lang="en-US" sz="1800" dirty="0"/>
              <a:t>All auto-populated fields </a:t>
            </a:r>
            <a:r>
              <a:rPr lang="en-US" sz="1800" dirty="0" smtClean="0"/>
              <a:t>from campus directory</a:t>
            </a:r>
          </a:p>
          <a:p>
            <a:pPr marL="1657350" lvl="3" indent="-285750">
              <a:buFont typeface="Wingdings" panose="05000000000000000000" pitchFamily="2" charset="2"/>
              <a:buChar char="Ø"/>
            </a:pPr>
            <a:r>
              <a:rPr lang="en-US" sz="1800" dirty="0"/>
              <a:t>Fields are locked to preserve the security of the </a:t>
            </a:r>
            <a:r>
              <a:rPr lang="en-US" sz="1800" dirty="0" smtClean="0"/>
              <a:t>DOA</a:t>
            </a:r>
          </a:p>
          <a:p>
            <a:pPr marL="1657350" lvl="3" indent="-285750">
              <a:buFont typeface="Wingdings" panose="05000000000000000000" pitchFamily="2" charset="2"/>
              <a:buChar char="Ø"/>
            </a:pPr>
            <a:r>
              <a:rPr lang="en-US" sz="1800" dirty="0" smtClean="0"/>
              <a:t>Requires log in with My Sac State credentials </a:t>
            </a:r>
            <a:endParaRPr lang="en-US" sz="1800" dirty="0"/>
          </a:p>
          <a:p>
            <a:pPr lvl="0"/>
            <a:endParaRPr lang="en-US" sz="1800" dirty="0"/>
          </a:p>
          <a:p>
            <a:pPr marL="0" indent="0">
              <a:buNone/>
            </a:pPr>
            <a:endParaRPr lang="en-US" sz="800" b="1" dirty="0" smtClean="0">
              <a:solidFill>
                <a:srgbClr val="BF9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None/>
            </a:pPr>
            <a:endParaRPr dirty="0"/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2400" b="0" i="0" u="none" strike="noStrike" cap="none" dirty="0">
              <a:solidFill>
                <a:srgbClr val="126E3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" name="Picture 10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14" y="96715"/>
            <a:ext cx="1521070" cy="1521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/>
          <p:nvPr/>
        </p:nvPicPr>
        <p:blipFill>
          <a:blip r:embed="rId3"/>
          <a:stretch>
            <a:fillRect/>
          </a:stretch>
        </p:blipFill>
        <p:spPr>
          <a:xfrm>
            <a:off x="403123" y="3826243"/>
            <a:ext cx="8268929" cy="122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394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>
          <a:xfrm>
            <a:off x="6552327" y="6446742"/>
            <a:ext cx="1904999" cy="457200"/>
          </a:xfrm>
        </p:spPr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11</a:t>
            </a:fld>
            <a:endParaRPr lang="en-US"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Shape 125"/>
          <p:cNvSpPr txBox="1">
            <a:spLocks/>
          </p:cNvSpPr>
          <p:nvPr/>
        </p:nvSpPr>
        <p:spPr>
          <a:xfrm>
            <a:off x="1705708" y="217715"/>
            <a:ext cx="7312948" cy="130335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accent1"/>
              </a:buClr>
              <a:buSzPct val="25000"/>
            </a:pPr>
            <a:r>
              <a:rPr lang="en-US" sz="3600" dirty="0" smtClean="0">
                <a:solidFill>
                  <a:schemeClr val="accent1"/>
                </a:solidFill>
              </a:rPr>
              <a:t>Step by Step Instructions:</a:t>
            </a:r>
          </a:p>
          <a:p>
            <a:pPr>
              <a:buClr>
                <a:schemeClr val="accent1"/>
              </a:buClr>
              <a:buSzPct val="25000"/>
            </a:pPr>
            <a:r>
              <a:rPr lang="en-US" sz="3600" dirty="0" smtClean="0">
                <a:solidFill>
                  <a:schemeClr val="accent1"/>
                </a:solidFill>
              </a:rPr>
              <a:t>Section II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9" name="Shape 126"/>
          <p:cNvSpPr txBox="1">
            <a:spLocks noGrp="1"/>
          </p:cNvSpPr>
          <p:nvPr>
            <p:ph type="body" idx="1"/>
          </p:nvPr>
        </p:nvSpPr>
        <p:spPr>
          <a:xfrm>
            <a:off x="111614" y="1801854"/>
            <a:ext cx="8907041" cy="444738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6E39"/>
              </a:buClr>
              <a:buSzPct val="100000"/>
              <a:buNone/>
            </a:pPr>
            <a:endParaRPr lang="en-US" sz="600" dirty="0" smtClean="0"/>
          </a:p>
          <a:p>
            <a:pPr lvl="0"/>
            <a:r>
              <a:rPr lang="en-US" sz="1800" b="1" dirty="0" smtClean="0">
                <a:solidFill>
                  <a:srgbClr val="BF9000"/>
                </a:solidFill>
              </a:rPr>
              <a:t>Reason for the Request</a:t>
            </a:r>
          </a:p>
          <a:p>
            <a:pPr lvl="0"/>
            <a:endParaRPr lang="en-US" sz="1800" b="1" dirty="0" smtClean="0">
              <a:solidFill>
                <a:srgbClr val="BF9000"/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600" dirty="0" smtClean="0"/>
              <a:t>Enter a detailed explanation for the transfer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600" dirty="0" smtClean="0"/>
              <a:t>The first 30 characters will get posted in CFS, but enter as much detail as possible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600" dirty="0" smtClean="0"/>
              <a:t>The request date will auto-populate with the current date</a:t>
            </a:r>
          </a:p>
          <a:p>
            <a:pPr lvl="0"/>
            <a:endParaRPr lang="en-US" sz="1800" dirty="0" smtClean="0"/>
          </a:p>
          <a:p>
            <a:pPr lvl="0"/>
            <a:endParaRPr lang="en-US" sz="1800" dirty="0"/>
          </a:p>
          <a:p>
            <a:pPr marL="0" indent="0">
              <a:buNone/>
            </a:pPr>
            <a:endParaRPr lang="en-US" sz="800" b="1" dirty="0" smtClean="0">
              <a:solidFill>
                <a:srgbClr val="BF9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None/>
            </a:pPr>
            <a:endParaRPr dirty="0"/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2400" b="0" i="0" u="none" strike="noStrike" cap="none" dirty="0">
              <a:solidFill>
                <a:srgbClr val="126E3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" name="Picture 10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14" y="96715"/>
            <a:ext cx="1521070" cy="1521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/>
          <p:nvPr/>
        </p:nvPicPr>
        <p:blipFill>
          <a:blip r:embed="rId4"/>
          <a:stretch>
            <a:fillRect/>
          </a:stretch>
        </p:blipFill>
        <p:spPr>
          <a:xfrm>
            <a:off x="327924" y="3846927"/>
            <a:ext cx="8615967" cy="1402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959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>
          <a:xfrm>
            <a:off x="6552327" y="6446742"/>
            <a:ext cx="1904999" cy="457200"/>
          </a:xfrm>
        </p:spPr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</a:t>
            </a:fld>
            <a:endParaRPr lang="en-US"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Shape 125"/>
          <p:cNvSpPr txBox="1">
            <a:spLocks/>
          </p:cNvSpPr>
          <p:nvPr/>
        </p:nvSpPr>
        <p:spPr>
          <a:xfrm>
            <a:off x="1831052" y="543146"/>
            <a:ext cx="7312948" cy="107463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accent1"/>
              </a:buClr>
              <a:buSzPct val="25000"/>
            </a:pPr>
            <a:r>
              <a:rPr lang="en-US" sz="2800" dirty="0">
                <a:solidFill>
                  <a:schemeClr val="accent1"/>
                </a:solidFill>
              </a:rPr>
              <a:t>Step by Step Instructions:</a:t>
            </a:r>
          </a:p>
          <a:p>
            <a:pPr>
              <a:buClr>
                <a:schemeClr val="accent1"/>
              </a:buClr>
              <a:buSzPct val="25000"/>
            </a:pPr>
            <a:r>
              <a:rPr lang="en-US" sz="2800" dirty="0">
                <a:solidFill>
                  <a:schemeClr val="accent1"/>
                </a:solidFill>
              </a:rPr>
              <a:t>Section </a:t>
            </a:r>
            <a:r>
              <a:rPr lang="en-US" sz="2800" dirty="0" smtClean="0">
                <a:solidFill>
                  <a:schemeClr val="accent1"/>
                </a:solidFill>
              </a:rPr>
              <a:t>III</a:t>
            </a:r>
            <a:endParaRPr lang="en-US" sz="1800" dirty="0">
              <a:solidFill>
                <a:schemeClr val="accent1"/>
              </a:solidFill>
            </a:endParaRPr>
          </a:p>
          <a:p>
            <a:pPr>
              <a:buClr>
                <a:schemeClr val="accent1"/>
              </a:buClr>
              <a:buSzPct val="25000"/>
            </a:pPr>
            <a:endParaRPr lang="en-US" sz="2800" dirty="0">
              <a:solidFill>
                <a:schemeClr val="accent1"/>
              </a:solidFill>
            </a:endParaRPr>
          </a:p>
        </p:txBody>
      </p:sp>
      <p:sp>
        <p:nvSpPr>
          <p:cNvPr id="9" name="Shape 126"/>
          <p:cNvSpPr txBox="1">
            <a:spLocks noGrp="1"/>
          </p:cNvSpPr>
          <p:nvPr>
            <p:ph type="body" idx="1"/>
          </p:nvPr>
        </p:nvSpPr>
        <p:spPr>
          <a:xfrm>
            <a:off x="111614" y="1801854"/>
            <a:ext cx="8907041" cy="444738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6E39"/>
              </a:buClr>
              <a:buSzPct val="100000"/>
              <a:buNone/>
            </a:pPr>
            <a:endParaRPr lang="en-US" sz="600" dirty="0" smtClean="0"/>
          </a:p>
          <a:p>
            <a:pPr lvl="0"/>
            <a:endParaRPr lang="en-US" sz="1800" dirty="0"/>
          </a:p>
          <a:p>
            <a:pPr marL="0" indent="0">
              <a:buNone/>
            </a:pPr>
            <a:endParaRPr lang="en-US" sz="800" b="1" dirty="0" smtClean="0">
              <a:solidFill>
                <a:srgbClr val="BF9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None/>
            </a:pPr>
            <a:endParaRPr dirty="0"/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2400" b="0" i="0" u="none" strike="noStrike" cap="none" dirty="0">
              <a:solidFill>
                <a:srgbClr val="126E3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" name="Picture 10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14" y="96715"/>
            <a:ext cx="1521070" cy="1521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/>
          <p:cNvPicPr/>
          <p:nvPr/>
        </p:nvPicPr>
        <p:blipFill>
          <a:blip r:embed="rId4"/>
          <a:stretch>
            <a:fillRect/>
          </a:stretch>
        </p:blipFill>
        <p:spPr>
          <a:xfrm>
            <a:off x="0" y="1738784"/>
            <a:ext cx="9144000" cy="5048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937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title"/>
          </p:nvPr>
        </p:nvSpPr>
        <p:spPr>
          <a:xfrm>
            <a:off x="1936954" y="217715"/>
            <a:ext cx="7081701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lvl="0">
              <a:buClr>
                <a:schemeClr val="accent1"/>
              </a:buClr>
              <a:buSzPct val="25000"/>
            </a:pPr>
            <a:r>
              <a:rPr lang="en-US" sz="3200" b="1" dirty="0" smtClean="0">
                <a:solidFill>
                  <a:schemeClr val="accent1"/>
                </a:solidFill>
              </a:rPr>
              <a:t>Example: Full Amount Transfer</a:t>
            </a:r>
            <a:endParaRPr lang="en-US" sz="3200" b="1" dirty="0">
              <a:solidFill>
                <a:schemeClr val="accent1"/>
              </a:solidFill>
            </a:endParaRPr>
          </a:p>
        </p:txBody>
      </p:sp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203450" y="1840523"/>
            <a:ext cx="8731500" cy="444738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None/>
            </a:pPr>
            <a:endParaRPr dirty="0"/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2400" b="0" i="0" u="none" strike="noStrike" cap="none" dirty="0">
              <a:solidFill>
                <a:srgbClr val="126E3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>
          <a:xfrm>
            <a:off x="7136423" y="6310519"/>
            <a:ext cx="1904999" cy="457200"/>
          </a:xfrm>
        </p:spPr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13</a:t>
            </a:fld>
            <a:endParaRPr lang="en-US"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310" y="2224829"/>
            <a:ext cx="8361485" cy="361017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6364" y="82583"/>
            <a:ext cx="1524132" cy="1518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258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title"/>
          </p:nvPr>
        </p:nvSpPr>
        <p:spPr>
          <a:xfrm>
            <a:off x="1778486" y="-114760"/>
            <a:ext cx="7071869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lvl="0">
              <a:buClr>
                <a:schemeClr val="accent1"/>
              </a:buClr>
              <a:buSzPct val="25000"/>
            </a:pPr>
            <a:r>
              <a:rPr lang="en-US" sz="3600" b="1" dirty="0" smtClean="0">
                <a:solidFill>
                  <a:schemeClr val="accent1"/>
                </a:solidFill>
              </a:rPr>
              <a:t/>
            </a:r>
            <a:br>
              <a:rPr lang="en-US" sz="3600" b="1" dirty="0" smtClean="0">
                <a:solidFill>
                  <a:schemeClr val="accent1"/>
                </a:solidFill>
              </a:rPr>
            </a:br>
            <a:r>
              <a:rPr lang="en-US" sz="3600" b="1" dirty="0" smtClean="0">
                <a:solidFill>
                  <a:schemeClr val="accent1"/>
                </a:solidFill>
              </a:rPr>
              <a:t>Example: Cost Share</a:t>
            </a:r>
            <a:endParaRPr lang="en-US" sz="3600" b="1" dirty="0">
              <a:solidFill>
                <a:schemeClr val="accent1"/>
              </a:solidFill>
            </a:endParaRPr>
          </a:p>
        </p:txBody>
      </p:sp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203450" y="1840523"/>
            <a:ext cx="8731500" cy="444738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34950" indent="0">
              <a:buNone/>
            </a:pPr>
            <a:endParaRPr lang="en-US" sz="1600" b="1" dirty="0"/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None/>
            </a:pPr>
            <a:endParaRPr dirty="0"/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2400" b="0" i="0" u="none" strike="noStrike" cap="none" dirty="0">
              <a:solidFill>
                <a:srgbClr val="126E3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>
          <a:xfrm>
            <a:off x="7138871" y="6236677"/>
            <a:ext cx="1904999" cy="457200"/>
          </a:xfrm>
        </p:spPr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14</a:t>
            </a:fld>
            <a:endParaRPr lang="en-US"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249" y="2455629"/>
            <a:ext cx="8343901" cy="3217175"/>
          </a:xfrm>
          <a:prstGeom prst="rect">
            <a:avLst/>
          </a:prstGeom>
        </p:spPr>
      </p:pic>
      <p:pic>
        <p:nvPicPr>
          <p:cNvPr id="8" name="Picture 10" descr="Related imag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14" y="96715"/>
            <a:ext cx="1521070" cy="1521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5824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>
          <a:xfrm>
            <a:off x="6552327" y="6446742"/>
            <a:ext cx="1904999" cy="457200"/>
          </a:xfrm>
        </p:spPr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15</a:t>
            </a:fld>
            <a:endParaRPr lang="en-US"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Shape 125"/>
          <p:cNvSpPr txBox="1">
            <a:spLocks/>
          </p:cNvSpPr>
          <p:nvPr/>
        </p:nvSpPr>
        <p:spPr>
          <a:xfrm>
            <a:off x="1705708" y="217715"/>
            <a:ext cx="7312948" cy="130335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accent1"/>
              </a:buClr>
              <a:buSzPct val="25000"/>
            </a:pPr>
            <a:r>
              <a:rPr lang="en-US" sz="4000" dirty="0" smtClean="0">
                <a:solidFill>
                  <a:schemeClr val="accent1"/>
                </a:solidFill>
              </a:rPr>
              <a:t>Check Status 24/7</a:t>
            </a:r>
            <a:endParaRPr lang="en-US" sz="2800" dirty="0">
              <a:solidFill>
                <a:schemeClr val="accent1"/>
              </a:solidFill>
            </a:endParaRPr>
          </a:p>
        </p:txBody>
      </p:sp>
      <p:sp>
        <p:nvSpPr>
          <p:cNvPr id="9" name="Shape 126"/>
          <p:cNvSpPr txBox="1">
            <a:spLocks noGrp="1"/>
          </p:cNvSpPr>
          <p:nvPr>
            <p:ph type="body" idx="1"/>
          </p:nvPr>
        </p:nvSpPr>
        <p:spPr>
          <a:xfrm>
            <a:off x="111614" y="1801854"/>
            <a:ext cx="8907041" cy="444738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6E39"/>
              </a:buClr>
              <a:buSzPct val="100000"/>
              <a:buNone/>
            </a:pPr>
            <a:endParaRPr lang="en-US" sz="600" dirty="0" smtClean="0"/>
          </a:p>
          <a:p>
            <a:pPr lvl="0"/>
            <a:endParaRPr lang="en-US" sz="1800" dirty="0"/>
          </a:p>
          <a:p>
            <a:pPr marL="0" indent="0">
              <a:buNone/>
            </a:pPr>
            <a:endParaRPr lang="en-US" sz="800" b="1" dirty="0" smtClean="0">
              <a:solidFill>
                <a:srgbClr val="BF9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None/>
            </a:pPr>
            <a:endParaRPr dirty="0"/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2400" b="0" i="0" u="none" strike="noStrike" cap="none" dirty="0">
              <a:solidFill>
                <a:srgbClr val="126E3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" name="Picture 10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14" y="96715"/>
            <a:ext cx="1521070" cy="1521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hape 126"/>
          <p:cNvSpPr txBox="1">
            <a:spLocks/>
          </p:cNvSpPr>
          <p:nvPr/>
        </p:nvSpPr>
        <p:spPr>
          <a:xfrm>
            <a:off x="111614" y="1813114"/>
            <a:ext cx="8772472" cy="444738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ts val="0"/>
              </a:spcBef>
              <a:buClr>
                <a:srgbClr val="126E39"/>
              </a:buClr>
            </a:pPr>
            <a:endParaRPr lang="en-US" sz="6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 smtClean="0"/>
              <a:t>All staff on campus have access to view submitted </a:t>
            </a:r>
            <a:r>
              <a:rPr lang="en-US" sz="1600" dirty="0" err="1" smtClean="0"/>
              <a:t>OnBase</a:t>
            </a:r>
            <a:r>
              <a:rPr lang="en-US" sz="1600" dirty="0" smtClean="0"/>
              <a:t> EXPTX Requests, 24/7.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/>
              <a:t>Go to </a:t>
            </a:r>
            <a:r>
              <a:rPr lang="en-US" sz="1600" u="sng" dirty="0">
                <a:hlinkClick r:id="rId4"/>
              </a:rPr>
              <a:t>https://onbase.csus.edu</a:t>
            </a:r>
            <a:r>
              <a:rPr lang="en-US" sz="1600" dirty="0"/>
              <a:t> to open the </a:t>
            </a:r>
            <a:r>
              <a:rPr lang="en-US" sz="1600" dirty="0" smtClean="0"/>
              <a:t>form </a:t>
            </a:r>
            <a:r>
              <a:rPr lang="en-US" sz="1600" dirty="0"/>
              <a:t>in Custom Queries</a:t>
            </a:r>
            <a:r>
              <a:rPr lang="en-US" sz="1600" dirty="0" smtClean="0"/>
              <a:t>.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1400" i="1" dirty="0" smtClean="0"/>
              <a:t>Document Retrieval&gt;Custom Queries&gt;FN Expenditure Status Search</a:t>
            </a:r>
            <a:r>
              <a:rPr lang="en-US" sz="1400" dirty="0" smtClean="0"/>
              <a:t>. </a:t>
            </a:r>
          </a:p>
          <a:p>
            <a:pPr lvl="1"/>
            <a:r>
              <a:rPr lang="en-US" sz="1400" dirty="0"/>
              <a:t> </a:t>
            </a:r>
            <a:r>
              <a:rPr lang="en-US" sz="1400" dirty="0" smtClean="0"/>
              <a:t>     </a:t>
            </a:r>
            <a:r>
              <a:rPr lang="en-US" sz="1400" u="sng" dirty="0" smtClean="0"/>
              <a:t>List of searchable fields</a:t>
            </a:r>
            <a:r>
              <a:rPr lang="en-US" sz="1200" dirty="0" smtClean="0"/>
              <a:t>: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400" dirty="0" smtClean="0"/>
              <a:t>Employee ID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400" dirty="0" smtClean="0"/>
              <a:t>Requestor’s First Name, Last Name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400" dirty="0" smtClean="0"/>
              <a:t>Department ID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400" dirty="0" smtClean="0"/>
              <a:t>Request No.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400" dirty="0" smtClean="0"/>
              <a:t>Journal ID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400" dirty="0" smtClean="0"/>
              <a:t>Journal Line </a:t>
            </a:r>
            <a:r>
              <a:rPr lang="en-US" sz="1400" dirty="0" smtClean="0"/>
              <a:t>Number</a:t>
            </a:r>
            <a:endParaRPr lang="en-US" sz="1400" dirty="0" smtClean="0"/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400" dirty="0" smtClean="0"/>
              <a:t>Journal Date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400" dirty="0" smtClean="0"/>
              <a:t>Request Date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400" dirty="0" smtClean="0"/>
              <a:t>Project Code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400" dirty="0" smtClean="0"/>
              <a:t>Fund Code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400" dirty="0" smtClean="0"/>
              <a:t>Program Code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400" dirty="0" smtClean="0"/>
              <a:t>Class Code</a:t>
            </a:r>
          </a:p>
          <a:p>
            <a:r>
              <a:rPr lang="en-US" sz="1500" b="1" dirty="0" smtClean="0">
                <a:solidFill>
                  <a:srgbClr val="FF0000"/>
                </a:solidFill>
              </a:rPr>
              <a:t>*** Note: Opened forms stop </a:t>
            </a:r>
            <a:r>
              <a:rPr lang="en-US" sz="1500" b="1" dirty="0">
                <a:solidFill>
                  <a:srgbClr val="FF0000"/>
                </a:solidFill>
              </a:rPr>
              <a:t>the workflow, so don’t forget to close the form after viewing</a:t>
            </a:r>
            <a:r>
              <a:rPr lang="en-US" sz="1500" b="1" dirty="0" smtClean="0">
                <a:solidFill>
                  <a:srgbClr val="FF0000"/>
                </a:solidFill>
              </a:rPr>
              <a:t>!***</a:t>
            </a:r>
            <a:endParaRPr lang="en-US" sz="1500" b="1" dirty="0">
              <a:solidFill>
                <a:srgbClr val="FF0000"/>
              </a:solidFill>
            </a:endParaRPr>
          </a:p>
          <a:p>
            <a:pPr marL="1085850" lvl="2" indent="-171450">
              <a:buFont typeface="Arial" panose="020B0604020202020204" pitchFamily="34" charset="0"/>
              <a:buChar char="•"/>
            </a:pPr>
            <a:endParaRPr lang="en-US" sz="1000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sz="1600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sz="1800" dirty="0" smtClean="0"/>
          </a:p>
          <a:p>
            <a:endParaRPr lang="en-US" sz="800" b="1" dirty="0" smtClean="0">
              <a:solidFill>
                <a:srgbClr val="BF9000"/>
              </a:solidFill>
            </a:endParaRPr>
          </a:p>
          <a:p>
            <a:pPr>
              <a:spcBef>
                <a:spcPts val="480"/>
              </a:spcBef>
            </a:pPr>
            <a:endParaRPr lang="en-US" dirty="0" smtClean="0"/>
          </a:p>
          <a:p>
            <a:pPr marL="342900" indent="-342900">
              <a:spcBef>
                <a:spcPts val="480"/>
              </a:spcBef>
            </a:pPr>
            <a:endParaRPr lang="en-US" sz="2400" dirty="0">
              <a:solidFill>
                <a:srgbClr val="126E39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348" y="2870127"/>
            <a:ext cx="3085465" cy="2209165"/>
          </a:xfrm>
          <a:prstGeom prst="rect">
            <a:avLst/>
          </a:prstGeom>
        </p:spPr>
      </p:pic>
      <p:pic>
        <p:nvPicPr>
          <p:cNvPr id="12" name="Picture 11"/>
          <p:cNvPicPr/>
          <p:nvPr/>
        </p:nvPicPr>
        <p:blipFill rotWithShape="1">
          <a:blip r:embed="rId6"/>
          <a:srcRect r="75596"/>
          <a:stretch/>
        </p:blipFill>
        <p:spPr>
          <a:xfrm>
            <a:off x="4199348" y="2856957"/>
            <a:ext cx="1584374" cy="959485"/>
          </a:xfrm>
          <a:prstGeom prst="rect">
            <a:avLst/>
          </a:prstGeom>
        </p:spPr>
      </p:pic>
      <p:pic>
        <p:nvPicPr>
          <p:cNvPr id="14" name="Picture 13"/>
          <p:cNvPicPr/>
          <p:nvPr/>
        </p:nvPicPr>
        <p:blipFill>
          <a:blip r:embed="rId7"/>
          <a:stretch>
            <a:fillRect/>
          </a:stretch>
        </p:blipFill>
        <p:spPr>
          <a:xfrm>
            <a:off x="5742081" y="3628745"/>
            <a:ext cx="3209290" cy="2171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380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>
          <a:xfrm>
            <a:off x="6552327" y="6446742"/>
            <a:ext cx="1904999" cy="457200"/>
          </a:xfrm>
        </p:spPr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16</a:t>
            </a:fld>
            <a:endParaRPr lang="en-US"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Shape 125"/>
          <p:cNvSpPr txBox="1">
            <a:spLocks/>
          </p:cNvSpPr>
          <p:nvPr/>
        </p:nvSpPr>
        <p:spPr>
          <a:xfrm>
            <a:off x="1705708" y="217715"/>
            <a:ext cx="7312948" cy="130335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accent1"/>
              </a:buClr>
              <a:buSzPct val="25000"/>
            </a:pPr>
            <a:r>
              <a:rPr lang="en-US" sz="4000" dirty="0" smtClean="0">
                <a:solidFill>
                  <a:schemeClr val="accent1"/>
                </a:solidFill>
              </a:rPr>
              <a:t>Form Tips &amp; Tricks</a:t>
            </a:r>
            <a:endParaRPr lang="en-US" sz="2800" dirty="0">
              <a:solidFill>
                <a:schemeClr val="accent1"/>
              </a:solidFill>
            </a:endParaRPr>
          </a:p>
        </p:txBody>
      </p:sp>
      <p:sp>
        <p:nvSpPr>
          <p:cNvPr id="9" name="Shape 126"/>
          <p:cNvSpPr txBox="1">
            <a:spLocks noGrp="1"/>
          </p:cNvSpPr>
          <p:nvPr>
            <p:ph type="body" idx="1"/>
          </p:nvPr>
        </p:nvSpPr>
        <p:spPr>
          <a:xfrm>
            <a:off x="111614" y="1801854"/>
            <a:ext cx="8907041" cy="444738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6E39"/>
              </a:buClr>
              <a:buSzPct val="100000"/>
              <a:buNone/>
            </a:pPr>
            <a:endParaRPr lang="en-US" sz="600" dirty="0" smtClean="0"/>
          </a:p>
          <a:p>
            <a:pPr lvl="0"/>
            <a:endParaRPr lang="en-US" sz="1800" dirty="0"/>
          </a:p>
          <a:p>
            <a:pPr marL="0" indent="0">
              <a:buNone/>
            </a:pPr>
            <a:endParaRPr lang="en-US" sz="800" b="1" dirty="0" smtClean="0">
              <a:solidFill>
                <a:srgbClr val="BF9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None/>
            </a:pPr>
            <a:endParaRPr dirty="0"/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2400" b="0" i="0" u="none" strike="noStrike" cap="none" dirty="0">
              <a:solidFill>
                <a:srgbClr val="126E3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" name="Picture 10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14" y="96715"/>
            <a:ext cx="1521070" cy="1521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hape 126"/>
          <p:cNvSpPr txBox="1">
            <a:spLocks/>
          </p:cNvSpPr>
          <p:nvPr/>
        </p:nvSpPr>
        <p:spPr>
          <a:xfrm>
            <a:off x="178898" y="1898570"/>
            <a:ext cx="8772472" cy="444738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800" dirty="0" smtClean="0"/>
              <a:t>Use </a:t>
            </a:r>
            <a:r>
              <a:rPr lang="en-US" sz="1800" b="1" dirty="0"/>
              <a:t>Caps Lock</a:t>
            </a:r>
            <a:r>
              <a:rPr lang="en-US" sz="1800" dirty="0"/>
              <a:t> for all fields in order to trigger auto-population, dropdown and retrieval of journal data. </a:t>
            </a:r>
            <a:endParaRPr lang="en-US" sz="18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800" dirty="0" smtClean="0"/>
              <a:t>Don’t hover over the fields during the entry. </a:t>
            </a:r>
            <a:r>
              <a:rPr lang="en-US" sz="1800" b="1" dirty="0" smtClean="0"/>
              <a:t>Move the mouse away </a:t>
            </a:r>
            <a:r>
              <a:rPr lang="en-US" sz="1800" dirty="0" smtClean="0"/>
              <a:t>from the field. Navigate through the fields by pressing “Tab” after done typing.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800" b="1" dirty="0" smtClean="0"/>
              <a:t>Business Unit</a:t>
            </a:r>
            <a:r>
              <a:rPr lang="en-US" sz="1800" dirty="0" smtClean="0"/>
              <a:t>: </a:t>
            </a:r>
            <a:r>
              <a:rPr lang="en-US" sz="1800" dirty="0"/>
              <a:t>T</a:t>
            </a:r>
            <a:r>
              <a:rPr lang="en-US" sz="1800" dirty="0" smtClean="0"/>
              <a:t>ransfers within SACST business unit only</a:t>
            </a:r>
            <a:r>
              <a:rPr lang="en-US" sz="1800" dirty="0"/>
              <a:t>. No SAFDN expenditure transfers to be submitted via </a:t>
            </a:r>
            <a:r>
              <a:rPr lang="en-US" sz="1800" dirty="0" err="1"/>
              <a:t>OnBase</a:t>
            </a:r>
            <a:r>
              <a:rPr lang="en-US" sz="1800" dirty="0" smtClean="0"/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800" b="1" dirty="0" smtClean="0"/>
              <a:t>Cash Offset (101100): </a:t>
            </a:r>
            <a:r>
              <a:rPr lang="en-US" sz="1800" dirty="0"/>
              <a:t>T</a:t>
            </a:r>
            <a:r>
              <a:rPr lang="en-US" sz="1800" dirty="0" smtClean="0"/>
              <a:t>ransfers between two or more Fund Codes will have an itemized cash offset line automatically inserted. This is needed for the upload.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800" b="1" dirty="0" smtClean="0"/>
              <a:t>DOA</a:t>
            </a:r>
            <a:r>
              <a:rPr lang="en-US" sz="1800" dirty="0" smtClean="0"/>
              <a:t>: Select the staff who is aware of the request in each department. If the transfer is split to multiple departments a DOA staff must be selected for each.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800" b="1" dirty="0" smtClean="0"/>
              <a:t>Submit</a:t>
            </a:r>
            <a:r>
              <a:rPr lang="en-US" sz="1800" dirty="0" smtClean="0"/>
              <a:t> button will only be un-highlighted when all required fields are filled out all the audit rules are met.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800" b="1" dirty="0" smtClean="0"/>
              <a:t>Clear Form </a:t>
            </a:r>
            <a:r>
              <a:rPr lang="en-US" sz="1800" dirty="0" smtClean="0"/>
              <a:t>button clears all fields in Sec II &amp; III and allows data to be re-entered.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800" dirty="0" smtClean="0"/>
              <a:t>Can I save the form? No, but the form doesn’t expire unless the window is closed.</a:t>
            </a:r>
            <a:endParaRPr lang="en-US" sz="1800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sz="1600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sz="1800" dirty="0" smtClean="0"/>
          </a:p>
          <a:p>
            <a:endParaRPr lang="en-US" sz="800" b="1" dirty="0" smtClean="0">
              <a:solidFill>
                <a:srgbClr val="BF9000"/>
              </a:solidFill>
            </a:endParaRPr>
          </a:p>
          <a:p>
            <a:pPr>
              <a:spcBef>
                <a:spcPts val="480"/>
              </a:spcBef>
            </a:pPr>
            <a:endParaRPr lang="en-US" dirty="0" smtClean="0"/>
          </a:p>
          <a:p>
            <a:pPr marL="342900" indent="-342900">
              <a:spcBef>
                <a:spcPts val="480"/>
              </a:spcBef>
            </a:pPr>
            <a:endParaRPr lang="en-US" sz="2400" dirty="0">
              <a:solidFill>
                <a:srgbClr val="126E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2270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>
          <a:xfrm>
            <a:off x="6552327" y="6446742"/>
            <a:ext cx="1904999" cy="457200"/>
          </a:xfrm>
        </p:spPr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17</a:t>
            </a:fld>
            <a:endParaRPr lang="en-US"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Shape 125"/>
          <p:cNvSpPr txBox="1">
            <a:spLocks/>
          </p:cNvSpPr>
          <p:nvPr/>
        </p:nvSpPr>
        <p:spPr>
          <a:xfrm>
            <a:off x="1705708" y="217715"/>
            <a:ext cx="7312948" cy="130335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accent1"/>
              </a:buClr>
              <a:buSzPct val="25000"/>
            </a:pPr>
            <a:r>
              <a:rPr lang="en-US" sz="3600" dirty="0" smtClean="0">
                <a:solidFill>
                  <a:schemeClr val="accent1"/>
                </a:solidFill>
              </a:rPr>
              <a:t>Form Tips &amp; Tricks</a:t>
            </a:r>
          </a:p>
        </p:txBody>
      </p:sp>
      <p:sp>
        <p:nvSpPr>
          <p:cNvPr id="9" name="Shape 126"/>
          <p:cNvSpPr txBox="1">
            <a:spLocks noGrp="1"/>
          </p:cNvSpPr>
          <p:nvPr>
            <p:ph type="body" idx="1"/>
          </p:nvPr>
        </p:nvSpPr>
        <p:spPr>
          <a:xfrm>
            <a:off x="111614" y="1801854"/>
            <a:ext cx="8907041" cy="444738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6E39"/>
              </a:buClr>
              <a:buSzPct val="100000"/>
              <a:buNone/>
            </a:pPr>
            <a:endParaRPr lang="en-US" sz="600" dirty="0" smtClean="0"/>
          </a:p>
          <a:p>
            <a:pPr lvl="0"/>
            <a:endParaRPr lang="en-US" sz="1800" dirty="0"/>
          </a:p>
          <a:p>
            <a:pPr marL="0" indent="0">
              <a:buNone/>
            </a:pPr>
            <a:endParaRPr lang="en-US" sz="800" b="1" dirty="0" smtClean="0">
              <a:solidFill>
                <a:srgbClr val="BF9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None/>
            </a:pPr>
            <a:endParaRPr dirty="0"/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2400" b="0" i="0" u="none" strike="noStrike" cap="none" dirty="0">
              <a:solidFill>
                <a:srgbClr val="126E3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" name="Picture 10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14" y="96715"/>
            <a:ext cx="1521070" cy="1521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hape 126"/>
          <p:cNvSpPr txBox="1">
            <a:spLocks/>
          </p:cNvSpPr>
          <p:nvPr/>
        </p:nvSpPr>
        <p:spPr>
          <a:xfrm>
            <a:off x="178898" y="1898570"/>
            <a:ext cx="8772472" cy="444738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800" dirty="0" smtClean="0"/>
              <a:t>Audit &amp; Validation Rules enforced by </a:t>
            </a:r>
            <a:r>
              <a:rPr lang="en-US" sz="1800" dirty="0" err="1" smtClean="0"/>
              <a:t>OnBase</a:t>
            </a:r>
            <a:r>
              <a:rPr lang="en-US" sz="1800" dirty="0" smtClean="0"/>
              <a:t> Form: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1600" dirty="0"/>
              <a:t>The form will verify that the </a:t>
            </a:r>
            <a:r>
              <a:rPr lang="en-US" sz="1600" b="1" dirty="0"/>
              <a:t>expense already exists </a:t>
            </a:r>
            <a:r>
              <a:rPr lang="en-US" sz="1600" dirty="0"/>
              <a:t>in CFS/FDW/UDW at the time when Retrieve Journal is clicked. The form will not allow submissions for non-posted </a:t>
            </a:r>
            <a:r>
              <a:rPr lang="en-US" sz="1600" dirty="0" smtClean="0"/>
              <a:t>journals.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1600" b="1" dirty="0" smtClean="0"/>
              <a:t>Quarterly </a:t>
            </a:r>
            <a:r>
              <a:rPr lang="en-US" sz="1600" b="1" dirty="0"/>
              <a:t>submission deadlines </a:t>
            </a:r>
            <a:r>
              <a:rPr lang="en-US" sz="1600" dirty="0"/>
              <a:t>are enforced. </a:t>
            </a:r>
            <a:r>
              <a:rPr lang="en-US" sz="1600" dirty="0" err="1"/>
              <a:t>OnBase</a:t>
            </a:r>
            <a:r>
              <a:rPr lang="en-US" sz="1600" dirty="0"/>
              <a:t> will check the request date, journal date and the quarterly deadline. All late requests must be justified via </a:t>
            </a:r>
            <a:r>
              <a:rPr lang="en-US" sz="1600" dirty="0" smtClean="0"/>
              <a:t>email.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1600" b="1" dirty="0" smtClean="0"/>
              <a:t>MDR01</a:t>
            </a:r>
            <a:r>
              <a:rPr lang="en-US" sz="1600" dirty="0" smtClean="0"/>
              <a:t> </a:t>
            </a:r>
            <a:r>
              <a:rPr lang="en-US" sz="1600" dirty="0"/>
              <a:t>must have a reimbursed activity class code that begins with “0” and ends with “A</a:t>
            </a:r>
            <a:r>
              <a:rPr lang="en-US" sz="1600" dirty="0" smtClean="0"/>
              <a:t>”.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1600" dirty="0" smtClean="0"/>
              <a:t>Accounts </a:t>
            </a:r>
            <a:r>
              <a:rPr lang="en-US" sz="1600" dirty="0"/>
              <a:t>with </a:t>
            </a:r>
            <a:r>
              <a:rPr lang="en-US" sz="1600" b="1" dirty="0"/>
              <a:t>601xxx, 603xxx </a:t>
            </a:r>
            <a:r>
              <a:rPr lang="en-US" sz="1600" dirty="0"/>
              <a:t>are for salary, and will be reviewed by the Budget Office first once the form is </a:t>
            </a:r>
            <a:r>
              <a:rPr lang="en-US" sz="1600" dirty="0" smtClean="0"/>
              <a:t>submitted.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1600" dirty="0" smtClean="0"/>
              <a:t>The </a:t>
            </a:r>
            <a:r>
              <a:rPr lang="en-US" sz="1600" dirty="0"/>
              <a:t>net </a:t>
            </a:r>
            <a:r>
              <a:rPr lang="en-US" sz="1600" b="1" dirty="0"/>
              <a:t>amount/transaction balance </a:t>
            </a:r>
            <a:r>
              <a:rPr lang="en-US" sz="1600" dirty="0"/>
              <a:t>for each request should always </a:t>
            </a:r>
            <a:r>
              <a:rPr lang="en-US" sz="1600" b="1" dirty="0"/>
              <a:t>equal zero</a:t>
            </a:r>
            <a:r>
              <a:rPr lang="en-US" sz="1600" dirty="0"/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800" dirty="0" smtClean="0"/>
              <a:t>Email notifications to the requestor &amp; all DOAs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1600" b="1" dirty="0" smtClean="0"/>
              <a:t>Submission Confirmation </a:t>
            </a:r>
            <a:r>
              <a:rPr lang="en-US" sz="1600" dirty="0" smtClean="0"/>
              <a:t>includes request no., requestor name, journal ID, line#, journal date and reason for the request.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1600" b="1" dirty="0" smtClean="0"/>
              <a:t>Denial</a:t>
            </a:r>
            <a:r>
              <a:rPr lang="en-US" sz="1600" dirty="0" smtClean="0"/>
              <a:t> if applicable (departments have 30 days to fix the request with Accounting)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1600" b="1" dirty="0" smtClean="0"/>
              <a:t>Posted to General Ledger </a:t>
            </a:r>
            <a:r>
              <a:rPr lang="en-US" sz="1600" dirty="0" smtClean="0"/>
              <a:t>confirmation includes the request no. and journal ID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en-US" sz="1600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sz="1600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sz="1800" dirty="0" smtClean="0"/>
          </a:p>
          <a:p>
            <a:endParaRPr lang="en-US" sz="800" b="1" dirty="0" smtClean="0">
              <a:solidFill>
                <a:srgbClr val="BF9000"/>
              </a:solidFill>
            </a:endParaRPr>
          </a:p>
          <a:p>
            <a:pPr>
              <a:spcBef>
                <a:spcPts val="480"/>
              </a:spcBef>
            </a:pPr>
            <a:endParaRPr lang="en-US" dirty="0" smtClean="0"/>
          </a:p>
          <a:p>
            <a:pPr marL="342900" indent="-342900">
              <a:spcBef>
                <a:spcPts val="480"/>
              </a:spcBef>
            </a:pPr>
            <a:endParaRPr lang="en-US" sz="2400" dirty="0">
              <a:solidFill>
                <a:srgbClr val="126E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135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>
          <a:xfrm>
            <a:off x="6552327" y="6446742"/>
            <a:ext cx="1904999" cy="457200"/>
          </a:xfrm>
        </p:spPr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18</a:t>
            </a:fld>
            <a:endParaRPr lang="en-US"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Shape 125"/>
          <p:cNvSpPr txBox="1">
            <a:spLocks/>
          </p:cNvSpPr>
          <p:nvPr/>
        </p:nvSpPr>
        <p:spPr>
          <a:xfrm>
            <a:off x="1705708" y="217715"/>
            <a:ext cx="7312948" cy="130335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accent1"/>
              </a:buClr>
              <a:buSzPct val="25000"/>
            </a:pPr>
            <a:r>
              <a:rPr lang="en-US" sz="4000" dirty="0" smtClean="0">
                <a:solidFill>
                  <a:schemeClr val="accent1"/>
                </a:solidFill>
              </a:rPr>
              <a:t>Form Tips &amp; Tricks</a:t>
            </a:r>
            <a:endParaRPr lang="en-US" sz="2800" dirty="0">
              <a:solidFill>
                <a:schemeClr val="accent1"/>
              </a:solidFill>
            </a:endParaRPr>
          </a:p>
        </p:txBody>
      </p:sp>
      <p:sp>
        <p:nvSpPr>
          <p:cNvPr id="9" name="Shape 126"/>
          <p:cNvSpPr txBox="1">
            <a:spLocks noGrp="1"/>
          </p:cNvSpPr>
          <p:nvPr>
            <p:ph type="body" idx="1"/>
          </p:nvPr>
        </p:nvSpPr>
        <p:spPr>
          <a:xfrm>
            <a:off x="111614" y="1702883"/>
            <a:ext cx="8907041" cy="444738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6E39"/>
              </a:buClr>
              <a:buSzPct val="100000"/>
              <a:buNone/>
            </a:pPr>
            <a:endParaRPr lang="en-US" sz="600" dirty="0" smtClean="0"/>
          </a:p>
          <a:p>
            <a:pPr lvl="0"/>
            <a:endParaRPr lang="en-US" sz="1800" dirty="0"/>
          </a:p>
          <a:p>
            <a:pPr marL="0" indent="0">
              <a:buNone/>
            </a:pPr>
            <a:endParaRPr lang="en-US" sz="800" b="1" dirty="0" smtClean="0">
              <a:solidFill>
                <a:srgbClr val="BF9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None/>
            </a:pPr>
            <a:endParaRPr dirty="0"/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2400" b="0" i="0" u="none" strike="noStrike" cap="none" dirty="0">
              <a:solidFill>
                <a:srgbClr val="126E3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" name="Picture 10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14" y="96715"/>
            <a:ext cx="1521070" cy="1521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hape 126"/>
          <p:cNvSpPr txBox="1">
            <a:spLocks/>
          </p:cNvSpPr>
          <p:nvPr/>
        </p:nvSpPr>
        <p:spPr>
          <a:xfrm>
            <a:off x="178898" y="1788339"/>
            <a:ext cx="8772472" cy="444738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/>
              <a:t>T</a:t>
            </a:r>
            <a:r>
              <a:rPr lang="en-US" sz="1600" dirty="0" smtClean="0"/>
              <a:t>iming difference effects on </a:t>
            </a:r>
            <a:r>
              <a:rPr lang="en-US" sz="1600" dirty="0" err="1" smtClean="0"/>
              <a:t>OnBase</a:t>
            </a:r>
            <a:r>
              <a:rPr lang="en-US" sz="1600" dirty="0" smtClean="0"/>
              <a:t> Form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n-US" sz="1400" b="1" dirty="0" smtClean="0"/>
              <a:t>University </a:t>
            </a:r>
            <a:r>
              <a:rPr lang="en-US" sz="1400" b="1" dirty="0" err="1" smtClean="0"/>
              <a:t>Datawarehouse</a:t>
            </a:r>
            <a:r>
              <a:rPr lang="en-US" sz="1400" b="1" dirty="0" smtClean="0"/>
              <a:t> (UDW) </a:t>
            </a:r>
            <a:r>
              <a:rPr lang="en-US" sz="1400" dirty="0" smtClean="0"/>
              <a:t>integration allows original charge auto-population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US" sz="1200" dirty="0" smtClean="0"/>
              <a:t>Updates are 2 days behind from the real time data posted in CFS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US" sz="1200" dirty="0" smtClean="0"/>
              <a:t>Submit requests at least 2 days after the charge is posted in CFS</a:t>
            </a:r>
          </a:p>
          <a:p>
            <a:pPr marL="1657350" lvl="3" indent="-285750">
              <a:buFont typeface="Wingdings" panose="05000000000000000000" pitchFamily="2" charset="2"/>
              <a:buChar char="§"/>
            </a:pPr>
            <a:r>
              <a:rPr lang="en-US" sz="1200" dirty="0" smtClean="0"/>
              <a:t>Ex: If the journal </a:t>
            </a:r>
            <a:r>
              <a:rPr lang="en-US" sz="1200" dirty="0"/>
              <a:t>d</a:t>
            </a:r>
            <a:r>
              <a:rPr lang="en-US" sz="1200" dirty="0" smtClean="0"/>
              <a:t>ate was 4/20/2019 you may submit a request beginning with 4/22/2019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n-US" sz="1400" b="1" dirty="0" smtClean="0"/>
              <a:t>Financial </a:t>
            </a:r>
            <a:r>
              <a:rPr lang="en-US" sz="1400" b="1" dirty="0" err="1" smtClean="0"/>
              <a:t>Datawarehouse</a:t>
            </a:r>
            <a:r>
              <a:rPr lang="en-US" sz="1400" b="1" dirty="0" smtClean="0"/>
              <a:t> (FDW) </a:t>
            </a:r>
            <a:r>
              <a:rPr lang="en-US" sz="1400" dirty="0" smtClean="0"/>
              <a:t>allows to view the posting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US" sz="1200" dirty="0" smtClean="0"/>
              <a:t>Updates are 1 day behind from the real time data posted in CFS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US" sz="1200" dirty="0" smtClean="0"/>
              <a:t>Search requests 1 day after the charge is posted in CFS</a:t>
            </a:r>
          </a:p>
          <a:p>
            <a:pPr marL="1657350" lvl="3" indent="-285750">
              <a:buFont typeface="Wingdings" panose="05000000000000000000" pitchFamily="2" charset="2"/>
              <a:buChar char="§"/>
            </a:pPr>
            <a:r>
              <a:rPr lang="en-US" sz="1200" dirty="0" smtClean="0"/>
              <a:t>Ex: Email received notifying of the request posting = check FDW next day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550" dirty="0" smtClean="0"/>
              <a:t>Late requests: Email justification to accountingservices@csus.edu and include the </a:t>
            </a:r>
            <a:r>
              <a:rPr lang="en-US" sz="1550" dirty="0"/>
              <a:t>r</a:t>
            </a:r>
            <a:r>
              <a:rPr lang="en-US" sz="1550" dirty="0" smtClean="0"/>
              <a:t>equest </a:t>
            </a:r>
            <a:r>
              <a:rPr lang="en-US" sz="1550" dirty="0"/>
              <a:t>#</a:t>
            </a:r>
            <a:r>
              <a:rPr lang="en-US" sz="1550" dirty="0" smtClean="0"/>
              <a:t>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1800" dirty="0"/>
          </a:p>
          <a:p>
            <a:endParaRPr lang="en-US" sz="1800" dirty="0" smtClean="0"/>
          </a:p>
          <a:p>
            <a:endParaRPr lang="en-US" sz="18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 smtClean="0"/>
              <a:t>Create IRT Service Now ticket if there are any problems with the </a:t>
            </a:r>
            <a:r>
              <a:rPr lang="en-US" sz="1600" dirty="0" err="1" smtClean="0"/>
              <a:t>OnBase</a:t>
            </a:r>
            <a:r>
              <a:rPr lang="en-US" sz="1600" dirty="0" smtClean="0"/>
              <a:t> form</a:t>
            </a:r>
          </a:p>
          <a:p>
            <a:r>
              <a:rPr lang="en-US" sz="1200" dirty="0">
                <a:solidFill>
                  <a:srgbClr val="FFC000"/>
                </a:solidFill>
                <a:hlinkClick r:id="rId3"/>
              </a:rPr>
              <a:t>https://www.csus.edu/irt</a:t>
            </a:r>
            <a:r>
              <a:rPr lang="en-US" sz="1200" dirty="0" smtClean="0">
                <a:solidFill>
                  <a:srgbClr val="FFC000"/>
                </a:solidFill>
                <a:hlinkClick r:id="rId3"/>
              </a:rPr>
              <a:t>/</a:t>
            </a:r>
            <a:endParaRPr lang="en-US" sz="1200" dirty="0" smtClean="0">
              <a:solidFill>
                <a:srgbClr val="FFC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/>
              <a:t>Concur</a:t>
            </a:r>
            <a:r>
              <a:rPr lang="en-US" sz="1600" dirty="0"/>
              <a:t> travel </a:t>
            </a:r>
            <a:r>
              <a:rPr lang="en-US" sz="1600" dirty="0" smtClean="0"/>
              <a:t>requisitions currently default </a:t>
            </a:r>
            <a:r>
              <a:rPr lang="en-US" sz="1600" dirty="0"/>
              <a:t>to MDS01. </a:t>
            </a:r>
            <a:r>
              <a:rPr lang="en-US" sz="1600" dirty="0" smtClean="0"/>
              <a:t>If needed, p</a:t>
            </a:r>
            <a:r>
              <a:rPr lang="en-US" sz="1600" dirty="0" smtClean="0"/>
              <a:t>lease make corrections </a:t>
            </a:r>
            <a:r>
              <a:rPr lang="en-US" sz="1600" dirty="0" smtClean="0"/>
              <a:t>to the chartstring prior to approving the travel claim for reimbursement. </a:t>
            </a:r>
            <a:endParaRPr lang="en-US" sz="1800" dirty="0" smtClean="0"/>
          </a:p>
          <a:p>
            <a:endParaRPr lang="en-US" sz="800" b="1" dirty="0" smtClean="0">
              <a:solidFill>
                <a:srgbClr val="BF9000"/>
              </a:solidFill>
            </a:endParaRPr>
          </a:p>
          <a:p>
            <a:pPr>
              <a:spcBef>
                <a:spcPts val="480"/>
              </a:spcBef>
            </a:pPr>
            <a:endParaRPr lang="en-US" dirty="0" smtClean="0"/>
          </a:p>
          <a:p>
            <a:pPr marL="342900" indent="-342900">
              <a:spcBef>
                <a:spcPts val="480"/>
              </a:spcBef>
            </a:pPr>
            <a:endParaRPr lang="en-US" sz="2400" dirty="0">
              <a:solidFill>
                <a:srgbClr val="126E39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452" y="4205103"/>
            <a:ext cx="8691363" cy="80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084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799" y="1887630"/>
            <a:ext cx="7772400" cy="1275911"/>
          </a:xfrm>
        </p:spPr>
        <p:txBody>
          <a:bodyPr/>
          <a:lstStyle/>
          <a:p>
            <a:r>
              <a:rPr lang="en-US" sz="1600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For non-expenditure transfers, please use one of the Excel transfer forms available on the ABA Forms webpage under Accounting Services under Accounting.</a:t>
            </a:r>
            <a:br>
              <a:rPr lang="en-US" sz="1600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</a:br>
            <a:r>
              <a:rPr lang="en-US" sz="1600" dirty="0">
                <a:solidFill>
                  <a:schemeClr val="accent4">
                    <a:lumMod val="90000"/>
                    <a:lumOff val="10000"/>
                  </a:schemeClr>
                </a:solidFill>
              </a:rPr>
              <a:t/>
            </a:r>
            <a:br>
              <a:rPr lang="en-US" sz="1600" dirty="0">
                <a:solidFill>
                  <a:schemeClr val="accent4">
                    <a:lumMod val="90000"/>
                    <a:lumOff val="10000"/>
                  </a:schemeClr>
                </a:solidFill>
              </a:rPr>
            </a:br>
            <a:r>
              <a:rPr lang="en-US" sz="1600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The completed Excel form is submitted </a:t>
            </a:r>
            <a:r>
              <a:rPr lang="en-US" sz="1600" dirty="0">
                <a:solidFill>
                  <a:schemeClr val="accent4">
                    <a:lumMod val="90000"/>
                    <a:lumOff val="10000"/>
                  </a:schemeClr>
                </a:solidFill>
              </a:rPr>
              <a:t>to accountingservices@csus.edu</a:t>
            </a:r>
          </a:p>
        </p:txBody>
      </p:sp>
      <p:sp>
        <p:nvSpPr>
          <p:cNvPr id="9" name="Shape 126"/>
          <p:cNvSpPr txBox="1">
            <a:spLocks noGrp="1"/>
          </p:cNvSpPr>
          <p:nvPr>
            <p:ph type="body" idx="1"/>
          </p:nvPr>
        </p:nvSpPr>
        <p:spPr>
          <a:xfrm>
            <a:off x="722312" y="2906714"/>
            <a:ext cx="7772400" cy="2568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6E39"/>
              </a:buClr>
              <a:buSzPct val="100000"/>
              <a:buNone/>
            </a:pPr>
            <a:endParaRPr lang="en-US" sz="600" dirty="0" smtClean="0"/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2400" b="0" i="0" u="none" strike="noStrike" cap="none" dirty="0">
              <a:solidFill>
                <a:srgbClr val="126E3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19</a:t>
            </a:fld>
            <a:endParaRPr lang="en-US"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Shape 125"/>
          <p:cNvSpPr txBox="1">
            <a:spLocks/>
          </p:cNvSpPr>
          <p:nvPr/>
        </p:nvSpPr>
        <p:spPr>
          <a:xfrm>
            <a:off x="1705708" y="217715"/>
            <a:ext cx="7312948" cy="130335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accent1"/>
              </a:buClr>
              <a:buSzPct val="25000"/>
            </a:pPr>
            <a:r>
              <a:rPr lang="en-US" sz="3600" dirty="0" smtClean="0">
                <a:solidFill>
                  <a:schemeClr val="accent1"/>
                </a:solidFill>
              </a:rPr>
              <a:t>Excel Transfer Forms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8861" y="3362569"/>
            <a:ext cx="5139301" cy="2885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292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title"/>
          </p:nvPr>
        </p:nvSpPr>
        <p:spPr>
          <a:xfrm>
            <a:off x="344424" y="240792"/>
            <a:ext cx="8077199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lvl="0" algn="ctr">
              <a:buClr>
                <a:schemeClr val="accent1"/>
              </a:buClr>
              <a:buSzPct val="25000"/>
            </a:pPr>
            <a:r>
              <a:rPr lang="en-US" sz="4800" b="1" dirty="0" smtClean="0">
                <a:solidFill>
                  <a:schemeClr val="accent1"/>
                </a:solidFill>
              </a:rPr>
              <a:t>EXPTX Training Agenda</a:t>
            </a:r>
            <a:endParaRPr lang="en-US" sz="3600" b="1" dirty="0">
              <a:solidFill>
                <a:schemeClr val="accent1"/>
              </a:solidFill>
            </a:endParaRPr>
          </a:p>
        </p:txBody>
      </p:sp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252089" y="1857375"/>
            <a:ext cx="8731500" cy="428654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rgbClr val="126E39"/>
              </a:buClr>
              <a:buNone/>
            </a:pPr>
            <a:endParaRPr lang="en-US" sz="2000" dirty="0" smtClean="0">
              <a:solidFill>
                <a:srgbClr val="126E39"/>
              </a:solidFill>
            </a:endParaRPr>
          </a:p>
          <a:p>
            <a:pPr marL="285750" indent="-285750">
              <a:spcBef>
                <a:spcPts val="0"/>
              </a:spcBef>
              <a:buClr>
                <a:srgbClr val="126E39"/>
              </a:buClr>
            </a:pPr>
            <a:r>
              <a:rPr lang="en-US" sz="2000" dirty="0" smtClean="0">
                <a:solidFill>
                  <a:srgbClr val="126E39"/>
                </a:solidFill>
              </a:rPr>
              <a:t>What is an Expenditure Transfer?</a:t>
            </a:r>
          </a:p>
          <a:p>
            <a:pPr marL="0" indent="0">
              <a:spcBef>
                <a:spcPts val="0"/>
              </a:spcBef>
              <a:buClr>
                <a:srgbClr val="126E39"/>
              </a:buClr>
              <a:buNone/>
            </a:pPr>
            <a:endParaRPr lang="en-US" sz="800" dirty="0" smtClean="0">
              <a:solidFill>
                <a:srgbClr val="126E39"/>
              </a:solidFill>
            </a:endParaRPr>
          </a:p>
          <a:p>
            <a:pPr marL="285750" indent="-285750">
              <a:spcBef>
                <a:spcPts val="0"/>
              </a:spcBef>
              <a:buClr>
                <a:srgbClr val="126E39"/>
              </a:buClr>
            </a:pPr>
            <a:r>
              <a:rPr lang="en-US" sz="2000" dirty="0" smtClean="0">
                <a:solidFill>
                  <a:srgbClr val="126E39"/>
                </a:solidFill>
              </a:rPr>
              <a:t>Types of Expenditure Transfer Requests</a:t>
            </a:r>
          </a:p>
          <a:p>
            <a:pPr marL="0" indent="0">
              <a:spcBef>
                <a:spcPts val="0"/>
              </a:spcBef>
              <a:buClr>
                <a:srgbClr val="126E39"/>
              </a:buClr>
              <a:buNone/>
            </a:pPr>
            <a:endParaRPr lang="en-US" sz="800" dirty="0">
              <a:solidFill>
                <a:srgbClr val="126E39"/>
              </a:solidFill>
            </a:endParaRPr>
          </a:p>
          <a:p>
            <a:pPr marL="285750" indent="-285750">
              <a:spcBef>
                <a:spcPts val="0"/>
              </a:spcBef>
              <a:buClr>
                <a:srgbClr val="126E39"/>
              </a:buClr>
            </a:pPr>
            <a:r>
              <a:rPr lang="en-US" sz="2000" dirty="0" smtClean="0">
                <a:solidFill>
                  <a:srgbClr val="126E39"/>
                </a:solidFill>
              </a:rPr>
              <a:t>Who can submit an EXPTX Request (Delegation of Authority)</a:t>
            </a:r>
          </a:p>
          <a:p>
            <a:pPr marL="0" indent="0">
              <a:spcBef>
                <a:spcPts val="0"/>
              </a:spcBef>
              <a:buClr>
                <a:srgbClr val="126E39"/>
              </a:buClr>
              <a:buNone/>
            </a:pPr>
            <a:endParaRPr lang="en-US" sz="800" dirty="0" smtClean="0">
              <a:solidFill>
                <a:srgbClr val="126E39"/>
              </a:solidFill>
            </a:endParaRPr>
          </a:p>
          <a:p>
            <a:pPr marL="285750" indent="-285750">
              <a:spcBef>
                <a:spcPts val="0"/>
              </a:spcBef>
              <a:buClr>
                <a:srgbClr val="126E39"/>
              </a:buClr>
            </a:pPr>
            <a:r>
              <a:rPr lang="en-US" sz="2000" dirty="0" smtClean="0">
                <a:solidFill>
                  <a:srgbClr val="126E39"/>
                </a:solidFill>
              </a:rPr>
              <a:t>How to submit an EXP</a:t>
            </a:r>
            <a:r>
              <a:rPr lang="en-US" sz="2000" dirty="0">
                <a:solidFill>
                  <a:srgbClr val="126E39"/>
                </a:solidFill>
              </a:rPr>
              <a:t>TX </a:t>
            </a:r>
            <a:r>
              <a:rPr lang="en-US" sz="2000" dirty="0" smtClean="0">
                <a:solidFill>
                  <a:srgbClr val="126E39"/>
                </a:solidFill>
              </a:rPr>
              <a:t>Request (</a:t>
            </a:r>
            <a:r>
              <a:rPr lang="en-US" sz="2000" dirty="0" err="1" smtClean="0">
                <a:solidFill>
                  <a:srgbClr val="126E39"/>
                </a:solidFill>
              </a:rPr>
              <a:t>OnBase</a:t>
            </a:r>
            <a:r>
              <a:rPr lang="en-US" sz="2000" dirty="0" smtClean="0">
                <a:solidFill>
                  <a:srgbClr val="126E39"/>
                </a:solidFill>
              </a:rPr>
              <a:t> Form &amp; Email)</a:t>
            </a:r>
          </a:p>
          <a:p>
            <a:pPr marL="0" indent="0">
              <a:spcBef>
                <a:spcPts val="0"/>
              </a:spcBef>
              <a:buClr>
                <a:srgbClr val="126E39"/>
              </a:buClr>
              <a:buNone/>
            </a:pPr>
            <a:endParaRPr lang="en-US" sz="800" dirty="0">
              <a:solidFill>
                <a:srgbClr val="126E39"/>
              </a:solidFill>
            </a:endParaRPr>
          </a:p>
          <a:p>
            <a:pPr marL="285750" indent="-285750">
              <a:spcBef>
                <a:spcPts val="0"/>
              </a:spcBef>
              <a:buClr>
                <a:srgbClr val="126E39"/>
              </a:buClr>
            </a:pPr>
            <a:r>
              <a:rPr lang="en-US" sz="2000" dirty="0" smtClean="0">
                <a:solidFill>
                  <a:srgbClr val="126E39"/>
                </a:solidFill>
              </a:rPr>
              <a:t>Quarterly Reporting Review &amp; Deadlines</a:t>
            </a:r>
          </a:p>
          <a:p>
            <a:pPr marL="0" indent="0">
              <a:spcBef>
                <a:spcPts val="0"/>
              </a:spcBef>
              <a:buClr>
                <a:srgbClr val="126E39"/>
              </a:buClr>
              <a:buNone/>
            </a:pPr>
            <a:endParaRPr lang="en-US" sz="800" dirty="0">
              <a:solidFill>
                <a:srgbClr val="126E39"/>
              </a:solidFill>
            </a:endParaRP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Clr>
                <a:srgbClr val="126E39"/>
              </a:buClr>
            </a:pPr>
            <a:r>
              <a:rPr lang="en-US" sz="2000" dirty="0" smtClean="0">
                <a:solidFill>
                  <a:srgbClr val="126E39"/>
                </a:solidFill>
              </a:rPr>
              <a:t>Tips </a:t>
            </a:r>
            <a:r>
              <a:rPr lang="en-US" sz="2000" dirty="0">
                <a:solidFill>
                  <a:srgbClr val="126E39"/>
                </a:solidFill>
              </a:rPr>
              <a:t>&amp; </a:t>
            </a:r>
            <a:r>
              <a:rPr lang="en-US" sz="2000" dirty="0" smtClean="0">
                <a:solidFill>
                  <a:srgbClr val="126E39"/>
                </a:solidFill>
              </a:rPr>
              <a:t>Tricks</a:t>
            </a: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Clr>
                <a:srgbClr val="126E39"/>
              </a:buClr>
            </a:pPr>
            <a:r>
              <a:rPr lang="en-US" sz="2000" dirty="0" smtClean="0">
                <a:solidFill>
                  <a:srgbClr val="126E39"/>
                </a:solidFill>
              </a:rPr>
              <a:t>Resources &amp; Future </a:t>
            </a:r>
            <a:r>
              <a:rPr lang="en-US" sz="2000" dirty="0" smtClean="0">
                <a:solidFill>
                  <a:srgbClr val="126E39"/>
                </a:solidFill>
              </a:rPr>
              <a:t>Trainings</a:t>
            </a: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Clr>
                <a:srgbClr val="126E39"/>
              </a:buClr>
            </a:pPr>
            <a:r>
              <a:rPr lang="en-US" sz="2000" dirty="0" smtClean="0">
                <a:solidFill>
                  <a:srgbClr val="126E39"/>
                </a:solidFill>
              </a:rPr>
              <a:t>Poll Evaluation</a:t>
            </a:r>
            <a:endParaRPr lang="en-US" sz="2000" dirty="0" smtClean="0">
              <a:solidFill>
                <a:srgbClr val="126E39"/>
              </a:solidFill>
            </a:endParaRPr>
          </a:p>
          <a:p>
            <a:pPr marL="0" indent="0">
              <a:spcBef>
                <a:spcPts val="0"/>
              </a:spcBef>
              <a:buClr>
                <a:srgbClr val="126E39"/>
              </a:buClr>
              <a:buNone/>
            </a:pPr>
            <a:endParaRPr lang="en-US" sz="800" dirty="0" smtClean="0">
              <a:solidFill>
                <a:srgbClr val="126E39"/>
              </a:solidFill>
            </a:endParaRPr>
          </a:p>
          <a:p>
            <a:pPr marL="0" indent="0">
              <a:spcBef>
                <a:spcPts val="480"/>
              </a:spcBef>
              <a:buNone/>
            </a:pPr>
            <a:endParaRPr lang="en-US" sz="2000" b="1" u="sng" dirty="0">
              <a:solidFill>
                <a:srgbClr val="BF9000"/>
              </a:solidFill>
            </a:endParaRPr>
          </a:p>
          <a:p>
            <a:pPr marL="0" indent="0">
              <a:spcBef>
                <a:spcPts val="480"/>
              </a:spcBef>
              <a:buNone/>
            </a:pPr>
            <a:endParaRPr lang="en-US" sz="2000" b="1" u="sng" dirty="0" smtClean="0">
              <a:solidFill>
                <a:srgbClr val="BF9000"/>
              </a:solidFill>
            </a:endParaRPr>
          </a:p>
          <a:p>
            <a:pPr marL="0" indent="0">
              <a:spcBef>
                <a:spcPts val="480"/>
              </a:spcBef>
              <a:buNone/>
            </a:pPr>
            <a:endParaRPr lang="en-US" sz="2000" b="1" u="sng" dirty="0">
              <a:solidFill>
                <a:srgbClr val="BF9000"/>
              </a:solidFill>
            </a:endParaRPr>
          </a:p>
          <a:p>
            <a:pPr marL="0" indent="0">
              <a:spcBef>
                <a:spcPts val="480"/>
              </a:spcBef>
              <a:buNone/>
            </a:pPr>
            <a:endParaRPr lang="en-US" sz="2000" b="1" u="sng" dirty="0" smtClean="0">
              <a:solidFill>
                <a:srgbClr val="BF9000"/>
              </a:solidFill>
            </a:endParaRPr>
          </a:p>
          <a:p>
            <a:pPr marL="0" indent="0">
              <a:spcBef>
                <a:spcPts val="480"/>
              </a:spcBef>
              <a:buNone/>
            </a:pPr>
            <a:endParaRPr lang="en-US" sz="2000" b="1" u="sng" dirty="0">
              <a:solidFill>
                <a:srgbClr val="BF9000"/>
              </a:solidFill>
            </a:endParaRPr>
          </a:p>
          <a:p>
            <a:pPr marL="0" indent="0">
              <a:spcBef>
                <a:spcPts val="480"/>
              </a:spcBef>
              <a:buNone/>
            </a:pPr>
            <a:endParaRPr lang="en-US" sz="2000" b="1" u="sng" dirty="0" smtClean="0">
              <a:solidFill>
                <a:srgbClr val="BF9000"/>
              </a:solidFill>
            </a:endParaRPr>
          </a:p>
          <a:p>
            <a:pPr marL="0" indent="0">
              <a:spcBef>
                <a:spcPts val="480"/>
              </a:spcBef>
              <a:buNone/>
            </a:pPr>
            <a:endParaRPr lang="en-US" sz="2000" b="1" u="sng" dirty="0">
              <a:solidFill>
                <a:srgbClr val="BF9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None/>
            </a:pPr>
            <a:endParaRPr dirty="0"/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2400" b="0" i="0" u="none" strike="noStrike" cap="none" dirty="0">
              <a:solidFill>
                <a:srgbClr val="126E3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lang="en-US"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8346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22312" y="2029216"/>
            <a:ext cx="7772400" cy="877497"/>
          </a:xfrm>
        </p:spPr>
        <p:txBody>
          <a:bodyPr>
            <a:normAutofit fontScale="90000"/>
          </a:bodyPr>
          <a:lstStyle/>
          <a:p>
            <a:r>
              <a:rPr lang="en-US" sz="2000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University Foundation at Sacramento State (UFSS) expenditure transfers cannot be processed via </a:t>
            </a:r>
            <a:r>
              <a:rPr lang="en-US" sz="2000" dirty="0" err="1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OnBase</a:t>
            </a:r>
            <a:r>
              <a:rPr lang="en-US" sz="2000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 </a:t>
            </a:r>
            <a:br>
              <a:rPr lang="en-US" sz="2000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</a:br>
            <a:r>
              <a:rPr lang="en-US" sz="2000" dirty="0">
                <a:solidFill>
                  <a:schemeClr val="accent4">
                    <a:lumMod val="90000"/>
                    <a:lumOff val="10000"/>
                  </a:schemeClr>
                </a:solidFill>
              </a:rPr>
              <a:t/>
            </a:r>
            <a:br>
              <a:rPr lang="en-US" sz="2000" dirty="0">
                <a:solidFill>
                  <a:schemeClr val="accent4">
                    <a:lumMod val="90000"/>
                    <a:lumOff val="10000"/>
                  </a:schemeClr>
                </a:solidFill>
              </a:rPr>
            </a:br>
            <a:r>
              <a:rPr lang="en-US" sz="2000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An Excel transfer request form has to be completed and submitted to </a:t>
            </a:r>
            <a:r>
              <a:rPr lang="en-US" sz="2000" dirty="0" smtClean="0">
                <a:solidFill>
                  <a:schemeClr val="accent4">
                    <a:lumMod val="90000"/>
                    <a:lumOff val="10000"/>
                  </a:schemeClr>
                </a:solidFill>
                <a:hlinkClick r:id="rId3"/>
              </a:rPr>
              <a:t>ufssaccounting@csus.edu</a:t>
            </a:r>
            <a:r>
              <a:rPr lang="en-US" sz="2000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/>
            </a:r>
            <a:br>
              <a:rPr lang="en-US" sz="2000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</a:br>
            <a:r>
              <a:rPr lang="en-US" sz="2000" dirty="0">
                <a:solidFill>
                  <a:schemeClr val="accent4">
                    <a:lumMod val="90000"/>
                    <a:lumOff val="10000"/>
                  </a:schemeClr>
                </a:solidFill>
              </a:rPr>
              <a:t/>
            </a:r>
            <a:br>
              <a:rPr lang="en-US" sz="2000" dirty="0">
                <a:solidFill>
                  <a:schemeClr val="accent4">
                    <a:lumMod val="90000"/>
                    <a:lumOff val="10000"/>
                  </a:schemeClr>
                </a:solidFill>
              </a:rPr>
            </a:br>
            <a:r>
              <a:rPr lang="en-US" sz="2000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The form is available on the ABA Forms webpage under University Foundation at Sac State (UFSS)</a:t>
            </a:r>
            <a:br>
              <a:rPr lang="en-US" sz="2000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</a:br>
            <a:r>
              <a:rPr lang="en-US" sz="2000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/>
            </a:r>
            <a:br>
              <a:rPr lang="en-US" sz="2000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</a:br>
            <a:r>
              <a:rPr lang="en-US" sz="2000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 </a:t>
            </a:r>
            <a:br>
              <a:rPr lang="en-US" sz="2000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</a:br>
            <a:r>
              <a:rPr lang="en-US" sz="2000" dirty="0">
                <a:solidFill>
                  <a:schemeClr val="accent4">
                    <a:lumMod val="90000"/>
                    <a:lumOff val="10000"/>
                  </a:schemeClr>
                </a:solidFill>
              </a:rPr>
              <a:t/>
            </a:r>
            <a:br>
              <a:rPr lang="en-US" sz="2000" dirty="0">
                <a:solidFill>
                  <a:schemeClr val="accent4">
                    <a:lumMod val="90000"/>
                    <a:lumOff val="10000"/>
                  </a:schemeClr>
                </a:solidFill>
              </a:rPr>
            </a:br>
            <a:r>
              <a:rPr lang="en-US" sz="2000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/>
            </a:r>
            <a:br>
              <a:rPr lang="en-US" sz="2000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</a:br>
            <a:r>
              <a:rPr lang="en-US" sz="2000" dirty="0">
                <a:solidFill>
                  <a:schemeClr val="accent4">
                    <a:lumMod val="90000"/>
                    <a:lumOff val="10000"/>
                  </a:schemeClr>
                </a:solidFill>
              </a:rPr>
              <a:t/>
            </a:r>
            <a:br>
              <a:rPr lang="en-US" sz="2000" dirty="0">
                <a:solidFill>
                  <a:schemeClr val="accent4">
                    <a:lumMod val="90000"/>
                    <a:lumOff val="10000"/>
                  </a:schemeClr>
                </a:solidFill>
              </a:rPr>
            </a:br>
            <a:r>
              <a:rPr lang="en-US" sz="2000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/>
            </a:r>
            <a:br>
              <a:rPr lang="en-US" sz="2000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</a:br>
            <a:r>
              <a:rPr lang="en-US" sz="2000" dirty="0">
                <a:solidFill>
                  <a:schemeClr val="accent4">
                    <a:lumMod val="90000"/>
                    <a:lumOff val="10000"/>
                  </a:schemeClr>
                </a:solidFill>
              </a:rPr>
              <a:t/>
            </a:r>
            <a:br>
              <a:rPr lang="en-US" sz="2000" dirty="0">
                <a:solidFill>
                  <a:schemeClr val="accent4">
                    <a:lumMod val="90000"/>
                    <a:lumOff val="10000"/>
                  </a:schemeClr>
                </a:solidFill>
              </a:rPr>
            </a:br>
            <a:endParaRPr lang="en-US" sz="2000" dirty="0">
              <a:solidFill>
                <a:schemeClr val="accent4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9" name="Shape 126"/>
          <p:cNvSpPr txBox="1">
            <a:spLocks noGrp="1"/>
          </p:cNvSpPr>
          <p:nvPr>
            <p:ph type="body" idx="1"/>
          </p:nvPr>
        </p:nvSpPr>
        <p:spPr>
          <a:xfrm>
            <a:off x="722312" y="2906713"/>
            <a:ext cx="7772400" cy="56366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6E39"/>
              </a:buClr>
              <a:buSzPct val="100000"/>
              <a:buNone/>
            </a:pPr>
            <a:endParaRPr lang="en-US" sz="600" dirty="0" smtClean="0"/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2400" b="0" i="0" u="none" strike="noStrike" cap="none" dirty="0">
              <a:solidFill>
                <a:srgbClr val="126E3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</a:t>
            </a:fld>
            <a:endParaRPr lang="en-US"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Shape 125"/>
          <p:cNvSpPr txBox="1">
            <a:spLocks/>
          </p:cNvSpPr>
          <p:nvPr/>
        </p:nvSpPr>
        <p:spPr>
          <a:xfrm>
            <a:off x="1705707" y="301000"/>
            <a:ext cx="7312948" cy="116454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accent1"/>
              </a:buClr>
              <a:buSzPct val="25000"/>
            </a:pPr>
            <a:r>
              <a:rPr lang="en-US" sz="3600" dirty="0" smtClean="0">
                <a:solidFill>
                  <a:schemeClr val="accent1"/>
                </a:solidFill>
              </a:rPr>
              <a:t>UFSS Excel Transfer Form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2217" y="4471729"/>
            <a:ext cx="4252590" cy="1213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694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title"/>
          </p:nvPr>
        </p:nvSpPr>
        <p:spPr>
          <a:xfrm>
            <a:off x="1799303" y="274455"/>
            <a:ext cx="6658895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en-US" sz="4000" b="1" dirty="0" smtClean="0">
                <a:solidFill>
                  <a:schemeClr val="accent1"/>
                </a:solidFill>
              </a:rPr>
              <a:t>EXPTX Tips &amp; Tricks</a:t>
            </a:r>
            <a:endParaRPr lang="en-US" sz="4000" b="1" dirty="0">
              <a:solidFill>
                <a:schemeClr val="accent1"/>
              </a:solidFill>
            </a:endParaRPr>
          </a:p>
        </p:txBody>
      </p:sp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203449" y="1840523"/>
            <a:ext cx="8846765" cy="429064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-342900">
              <a:spcBef>
                <a:spcPts val="0"/>
              </a:spcBef>
              <a:buClr>
                <a:srgbClr val="126E39"/>
              </a:buClr>
              <a:buFont typeface="Wingdings" panose="05000000000000000000" pitchFamily="2" charset="2"/>
              <a:buChar char="Ø"/>
            </a:pPr>
            <a:r>
              <a:rPr lang="en-US" sz="2000" b="1" dirty="0" smtClean="0">
                <a:solidFill>
                  <a:srgbClr val="126E39"/>
                </a:solidFill>
              </a:rPr>
              <a:t>Submit </a:t>
            </a:r>
            <a:r>
              <a:rPr lang="en-US" sz="2000" b="1" dirty="0" smtClean="0">
                <a:solidFill>
                  <a:srgbClr val="126E39"/>
                </a:solidFill>
              </a:rPr>
              <a:t>EXPTX Monthly</a:t>
            </a:r>
          </a:p>
          <a:p>
            <a:pPr marL="171450" indent="-171450">
              <a:spcBef>
                <a:spcPts val="0"/>
              </a:spcBef>
              <a:buClr>
                <a:srgbClr val="126E39"/>
              </a:buClr>
              <a:buFont typeface="Wingdings" panose="05000000000000000000" pitchFamily="2" charset="2"/>
              <a:buChar char="Ø"/>
            </a:pPr>
            <a:endParaRPr lang="en-US" sz="900" b="1" dirty="0" smtClean="0">
              <a:solidFill>
                <a:srgbClr val="126E39"/>
              </a:solidFill>
            </a:endParaRPr>
          </a:p>
          <a:p>
            <a:pPr indent="-342900">
              <a:spcBef>
                <a:spcPts val="0"/>
              </a:spcBef>
              <a:buClr>
                <a:srgbClr val="126E39"/>
              </a:buClr>
              <a:buFont typeface="Wingdings" panose="05000000000000000000" pitchFamily="2" charset="2"/>
              <a:buChar char="Ø"/>
            </a:pPr>
            <a:r>
              <a:rPr lang="en-US" sz="2000" b="1" dirty="0" smtClean="0">
                <a:solidFill>
                  <a:srgbClr val="126E39"/>
                </a:solidFill>
              </a:rPr>
              <a:t>Federal Work Study EXPTX are not allowed</a:t>
            </a:r>
          </a:p>
          <a:p>
            <a:pPr marL="685800" lvl="1" indent="-285750">
              <a:spcBef>
                <a:spcPts val="0"/>
              </a:spcBef>
              <a:buClr>
                <a:srgbClr val="126E39"/>
              </a:buClr>
            </a:pPr>
            <a:r>
              <a:rPr lang="en-US" sz="1600" dirty="0" smtClean="0">
                <a:solidFill>
                  <a:srgbClr val="126E39"/>
                </a:solidFill>
              </a:rPr>
              <a:t>Accounts: 602001 and 602002</a:t>
            </a:r>
          </a:p>
          <a:p>
            <a:pPr marL="685800" lvl="1" indent="-285750">
              <a:spcBef>
                <a:spcPts val="0"/>
              </a:spcBef>
              <a:buClr>
                <a:srgbClr val="126E39"/>
              </a:buClr>
            </a:pPr>
            <a:r>
              <a:rPr lang="en-US" sz="1600" dirty="0" smtClean="0">
                <a:solidFill>
                  <a:srgbClr val="126E39"/>
                </a:solidFill>
              </a:rPr>
              <a:t>For questions please contact Jennifer Barrett, x86020 or </a:t>
            </a:r>
            <a:r>
              <a:rPr lang="en-US" sz="1600" dirty="0" smtClean="0">
                <a:solidFill>
                  <a:srgbClr val="126E39"/>
                </a:solidFill>
                <a:hlinkClick r:id="rId4"/>
              </a:rPr>
              <a:t>barrettj@csus.edu</a:t>
            </a:r>
            <a:endParaRPr lang="en-US" sz="1600" dirty="0" smtClean="0">
              <a:solidFill>
                <a:srgbClr val="126E39"/>
              </a:solidFill>
            </a:endParaRPr>
          </a:p>
          <a:p>
            <a:pPr marL="571500" lvl="1" indent="-171450">
              <a:spcBef>
                <a:spcPts val="0"/>
              </a:spcBef>
              <a:buClr>
                <a:srgbClr val="126E39"/>
              </a:buClr>
              <a:buFont typeface="Wingdings" panose="05000000000000000000" pitchFamily="2" charset="2"/>
              <a:buChar char="Ø"/>
            </a:pPr>
            <a:endParaRPr lang="en-US" sz="800" dirty="0" smtClean="0">
              <a:solidFill>
                <a:srgbClr val="126E39"/>
              </a:solidFill>
            </a:endParaRPr>
          </a:p>
          <a:p>
            <a:pPr indent="-342900">
              <a:spcBef>
                <a:spcPts val="0"/>
              </a:spcBef>
              <a:buClr>
                <a:srgbClr val="126E39"/>
              </a:buClr>
              <a:buFont typeface="Wingdings" panose="05000000000000000000" pitchFamily="2" charset="2"/>
              <a:buChar char="Ø"/>
            </a:pPr>
            <a:r>
              <a:rPr lang="en-US" sz="2000" b="1" dirty="0" smtClean="0">
                <a:solidFill>
                  <a:srgbClr val="126E39"/>
                </a:solidFill>
              </a:rPr>
              <a:t>Construction related </a:t>
            </a:r>
            <a:r>
              <a:rPr lang="en-US" sz="2000" b="1" dirty="0">
                <a:solidFill>
                  <a:srgbClr val="126E39"/>
                </a:solidFill>
              </a:rPr>
              <a:t>EXPTX</a:t>
            </a:r>
          </a:p>
          <a:p>
            <a:pPr marL="685800" lvl="1" indent="-285750">
              <a:spcBef>
                <a:spcPts val="0"/>
              </a:spcBef>
              <a:buClr>
                <a:srgbClr val="126E39"/>
              </a:buClr>
            </a:pPr>
            <a:r>
              <a:rPr lang="en-US" sz="1600" dirty="0" smtClean="0">
                <a:solidFill>
                  <a:srgbClr val="126E39"/>
                </a:solidFill>
              </a:rPr>
              <a:t>For all construction related questions and requests, please contact Hai Ly, x87230 or via email </a:t>
            </a:r>
            <a:r>
              <a:rPr lang="en-US" sz="1600" dirty="0" smtClean="0">
                <a:solidFill>
                  <a:srgbClr val="126E39"/>
                </a:solidFill>
                <a:hlinkClick r:id="rId5"/>
              </a:rPr>
              <a:t>lyht@csus.edu</a:t>
            </a:r>
            <a:endParaRPr lang="en-US" sz="1600" dirty="0" smtClean="0">
              <a:solidFill>
                <a:srgbClr val="126E39"/>
              </a:solidFill>
            </a:endParaRPr>
          </a:p>
          <a:p>
            <a:pPr marL="685800" lvl="1" indent="-285750">
              <a:spcBef>
                <a:spcPts val="0"/>
              </a:spcBef>
              <a:buClr>
                <a:srgbClr val="126E39"/>
              </a:buClr>
            </a:pPr>
            <a:r>
              <a:rPr lang="en-US" sz="1600" dirty="0">
                <a:solidFill>
                  <a:srgbClr val="126E39"/>
                </a:solidFill>
              </a:rPr>
              <a:t>Expenditures in claimable funds must be moved via voucher adjustment (e.g. </a:t>
            </a:r>
            <a:r>
              <a:rPr lang="en-US" sz="1600" dirty="0" err="1">
                <a:solidFill>
                  <a:srgbClr val="126E39"/>
                </a:solidFill>
              </a:rPr>
              <a:t>DMxxx</a:t>
            </a:r>
            <a:r>
              <a:rPr lang="en-US" sz="1600" dirty="0">
                <a:solidFill>
                  <a:srgbClr val="126E39"/>
                </a:solidFill>
              </a:rPr>
              <a:t>, </a:t>
            </a:r>
            <a:r>
              <a:rPr lang="en-US" sz="1600" dirty="0" err="1">
                <a:solidFill>
                  <a:srgbClr val="126E39"/>
                </a:solidFill>
              </a:rPr>
              <a:t>DCDxx</a:t>
            </a:r>
            <a:r>
              <a:rPr lang="en-US" sz="1600" dirty="0" smtClean="0">
                <a:solidFill>
                  <a:srgbClr val="126E39"/>
                </a:solidFill>
              </a:rPr>
              <a:t>). Refer these to LaVerne Simmons-Barnett, x87009 or via email </a:t>
            </a:r>
            <a:r>
              <a:rPr lang="en-US" sz="1600" dirty="0" smtClean="0">
                <a:solidFill>
                  <a:srgbClr val="126E39"/>
                </a:solidFill>
                <a:hlinkClick r:id="rId6"/>
              </a:rPr>
              <a:t>barnettl@csus.edu</a:t>
            </a:r>
            <a:endParaRPr lang="en-US" sz="1600" dirty="0" smtClean="0">
              <a:solidFill>
                <a:srgbClr val="126E39"/>
              </a:solidFill>
            </a:endParaRPr>
          </a:p>
          <a:p>
            <a:pPr marL="571500" lvl="1" indent="-171450">
              <a:spcBef>
                <a:spcPts val="0"/>
              </a:spcBef>
              <a:buClr>
                <a:srgbClr val="126E39"/>
              </a:buClr>
              <a:buFont typeface="Wingdings" panose="05000000000000000000" pitchFamily="2" charset="2"/>
              <a:buChar char="Ø"/>
            </a:pPr>
            <a:endParaRPr lang="en-US" sz="800" dirty="0">
              <a:solidFill>
                <a:srgbClr val="126E39"/>
              </a:solidFill>
            </a:endParaRPr>
          </a:p>
          <a:p>
            <a:pPr indent="-342900">
              <a:spcBef>
                <a:spcPts val="0"/>
              </a:spcBef>
              <a:buClr>
                <a:srgbClr val="126E39"/>
              </a:buClr>
              <a:buFont typeface="Wingdings" panose="05000000000000000000" pitchFamily="2" charset="2"/>
              <a:buChar char="Ø"/>
            </a:pPr>
            <a:r>
              <a:rPr lang="en-US" sz="2000" b="1" dirty="0">
                <a:solidFill>
                  <a:srgbClr val="126E39"/>
                </a:solidFill>
              </a:rPr>
              <a:t>Payroll EXPTX</a:t>
            </a:r>
          </a:p>
          <a:p>
            <a:pPr marL="685800" lvl="1" indent="-285750">
              <a:spcBef>
                <a:spcPts val="0"/>
              </a:spcBef>
              <a:buClr>
                <a:srgbClr val="126E39"/>
              </a:buClr>
            </a:pPr>
            <a:r>
              <a:rPr lang="en-US" sz="1600" dirty="0" smtClean="0">
                <a:solidFill>
                  <a:srgbClr val="126E39"/>
                </a:solidFill>
              </a:rPr>
              <a:t>Salary and benefit </a:t>
            </a:r>
            <a:r>
              <a:rPr lang="en-US" sz="1600" dirty="0" smtClean="0">
                <a:solidFill>
                  <a:srgbClr val="126E39"/>
                </a:solidFill>
              </a:rPr>
              <a:t>expenses, </a:t>
            </a:r>
            <a:r>
              <a:rPr lang="en-US" sz="1600" dirty="0" smtClean="0">
                <a:solidFill>
                  <a:srgbClr val="126E39"/>
                </a:solidFill>
              </a:rPr>
              <a:t>account codes beginning with 601xxx or 603xxx</a:t>
            </a:r>
          </a:p>
          <a:p>
            <a:pPr marL="685800" lvl="1" indent="-285750">
              <a:spcBef>
                <a:spcPts val="0"/>
              </a:spcBef>
              <a:buClr>
                <a:srgbClr val="126E39"/>
              </a:buClr>
            </a:pPr>
            <a:r>
              <a:rPr lang="en-US" sz="1600" dirty="0" smtClean="0">
                <a:solidFill>
                  <a:srgbClr val="126E39"/>
                </a:solidFill>
              </a:rPr>
              <a:t>Contact the Budget Office to determine if </a:t>
            </a:r>
            <a:r>
              <a:rPr lang="en-US" sz="1600" dirty="0" smtClean="0">
                <a:solidFill>
                  <a:srgbClr val="126E39"/>
                </a:solidFill>
              </a:rPr>
              <a:t>corrections </a:t>
            </a:r>
            <a:r>
              <a:rPr lang="en-US" sz="1600" dirty="0" smtClean="0">
                <a:solidFill>
                  <a:srgbClr val="126E39"/>
                </a:solidFill>
              </a:rPr>
              <a:t>can be made via</a:t>
            </a:r>
            <a:r>
              <a:rPr lang="en-US" sz="1400" dirty="0" smtClean="0">
                <a:solidFill>
                  <a:srgbClr val="126E39"/>
                </a:solidFill>
              </a:rPr>
              <a:t> </a:t>
            </a:r>
            <a:r>
              <a:rPr lang="en-US" sz="1600" dirty="0" smtClean="0">
                <a:solidFill>
                  <a:srgbClr val="126E39"/>
                </a:solidFill>
              </a:rPr>
              <a:t>LCD Adjustment or EXPTX </a:t>
            </a:r>
            <a:r>
              <a:rPr lang="en-US" sz="1600" dirty="0" smtClean="0">
                <a:solidFill>
                  <a:srgbClr val="126E39"/>
                </a:solidFill>
              </a:rPr>
              <a:t>Transfer</a:t>
            </a:r>
            <a:endParaRPr lang="en-US" sz="1600" dirty="0" smtClean="0">
              <a:solidFill>
                <a:srgbClr val="126E39"/>
              </a:solidFill>
            </a:endParaRPr>
          </a:p>
          <a:p>
            <a:pPr marL="400050" lvl="1" indent="0">
              <a:spcBef>
                <a:spcPts val="0"/>
              </a:spcBef>
              <a:buClr>
                <a:srgbClr val="126E39"/>
              </a:buClr>
              <a:buNone/>
            </a:pPr>
            <a:r>
              <a:rPr lang="en-US" sz="1600" dirty="0" smtClean="0">
                <a:solidFill>
                  <a:srgbClr val="126E39"/>
                </a:solidFill>
              </a:rPr>
              <a:t> </a:t>
            </a:r>
            <a:endParaRPr lang="en-US" sz="2000" dirty="0" smtClean="0">
              <a:solidFill>
                <a:srgbClr val="126E39"/>
              </a:solidFill>
            </a:endParaRPr>
          </a:p>
          <a:p>
            <a:pPr marL="800100" lvl="2" indent="0">
              <a:spcBef>
                <a:spcPts val="0"/>
              </a:spcBef>
              <a:buClr>
                <a:srgbClr val="126E39"/>
              </a:buClr>
              <a:buNone/>
            </a:pPr>
            <a:endParaRPr sz="2000" dirty="0">
              <a:solidFill>
                <a:srgbClr val="126E39"/>
              </a:solidFill>
            </a:endParaRPr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2400" b="0" i="0" u="none" strike="noStrike" cap="none" dirty="0">
              <a:solidFill>
                <a:srgbClr val="126E3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21</a:t>
            </a:fld>
            <a:endParaRPr lang="en-US"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28342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title"/>
          </p:nvPr>
        </p:nvSpPr>
        <p:spPr>
          <a:xfrm>
            <a:off x="1818968" y="274455"/>
            <a:ext cx="663923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en-US" sz="4000" b="1" dirty="0" smtClean="0">
                <a:solidFill>
                  <a:schemeClr val="accent1"/>
                </a:solidFill>
              </a:rPr>
              <a:t>EXPTX Tips &amp; Tricks </a:t>
            </a:r>
            <a:endParaRPr lang="en-US" sz="4000" b="1" dirty="0">
              <a:solidFill>
                <a:schemeClr val="accent1"/>
              </a:solidFill>
            </a:endParaRPr>
          </a:p>
        </p:txBody>
      </p:sp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696541" y="1995030"/>
            <a:ext cx="7761657" cy="407645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85750" indent="-285750">
              <a:spcBef>
                <a:spcPts val="0"/>
              </a:spcBef>
              <a:buClr>
                <a:srgbClr val="126E39"/>
              </a:buClr>
              <a:buFont typeface="Wingdings" panose="05000000000000000000" pitchFamily="2" charset="2"/>
              <a:buChar char="Ø"/>
            </a:pPr>
            <a:r>
              <a:rPr lang="en-US" sz="1800" b="1" dirty="0" smtClean="0">
                <a:solidFill>
                  <a:srgbClr val="126E39"/>
                </a:solidFill>
              </a:rPr>
              <a:t>MDR01</a:t>
            </a:r>
            <a:r>
              <a:rPr lang="en-US" sz="1800" dirty="0" smtClean="0">
                <a:solidFill>
                  <a:srgbClr val="126E39"/>
                </a:solidFill>
              </a:rPr>
              <a:t> </a:t>
            </a:r>
            <a:r>
              <a:rPr lang="en-US" sz="1800" dirty="0" smtClean="0">
                <a:solidFill>
                  <a:srgbClr val="126E39"/>
                </a:solidFill>
              </a:rPr>
              <a:t>must have a reimbursed activity class code, </a:t>
            </a:r>
            <a:r>
              <a:rPr lang="en-US" sz="1800" b="1" dirty="0" smtClean="0">
                <a:solidFill>
                  <a:srgbClr val="126E39"/>
                </a:solidFill>
              </a:rPr>
              <a:t>0xxxA</a:t>
            </a:r>
          </a:p>
          <a:p>
            <a:pPr marL="285750" indent="-285750">
              <a:spcBef>
                <a:spcPts val="0"/>
              </a:spcBef>
              <a:buClr>
                <a:srgbClr val="126E39"/>
              </a:buClr>
              <a:buFont typeface="Wingdings" panose="05000000000000000000" pitchFamily="2" charset="2"/>
              <a:buChar char="Ø"/>
            </a:pPr>
            <a:endParaRPr lang="en-US" sz="1800" dirty="0" smtClean="0">
              <a:solidFill>
                <a:srgbClr val="126E39"/>
              </a:solidFill>
            </a:endParaRPr>
          </a:p>
          <a:p>
            <a:pPr marL="285750" indent="-285750">
              <a:spcBef>
                <a:spcPts val="0"/>
              </a:spcBef>
              <a:buClr>
                <a:srgbClr val="126E39"/>
              </a:buClr>
              <a:buFont typeface="Wingdings" panose="05000000000000000000" pitchFamily="2" charset="2"/>
              <a:buChar char="Ø"/>
            </a:pPr>
            <a:r>
              <a:rPr lang="en-US" sz="1800" dirty="0" smtClean="0"/>
              <a:t>When </a:t>
            </a:r>
            <a:r>
              <a:rPr lang="en-US" sz="1800" dirty="0"/>
              <a:t>filling out </a:t>
            </a:r>
            <a:r>
              <a:rPr lang="en-US" sz="1800" dirty="0" smtClean="0"/>
              <a:t>the </a:t>
            </a:r>
            <a:r>
              <a:rPr lang="en-US" sz="1800" dirty="0" err="1" smtClean="0"/>
              <a:t>OnBase</a:t>
            </a:r>
            <a:r>
              <a:rPr lang="en-US" sz="1800" dirty="0" smtClean="0"/>
              <a:t> Form, </a:t>
            </a:r>
            <a:r>
              <a:rPr lang="en-US" sz="1800" b="1" dirty="0" smtClean="0"/>
              <a:t>Do Not use any special characters, including commas, </a:t>
            </a:r>
            <a:r>
              <a:rPr lang="en-US" sz="1800" dirty="0"/>
              <a:t>in </a:t>
            </a:r>
            <a:r>
              <a:rPr lang="en-US" sz="1800" dirty="0" smtClean="0"/>
              <a:t>Section III as these will prevent the form from uploading in CFS</a:t>
            </a:r>
            <a:r>
              <a:rPr lang="en-US" sz="1800" dirty="0"/>
              <a:t>.</a:t>
            </a:r>
            <a:r>
              <a:rPr lang="en-US" sz="1800" dirty="0" smtClean="0"/>
              <a:t> </a:t>
            </a:r>
          </a:p>
          <a:p>
            <a:pPr lvl="0">
              <a:buFont typeface="Wingdings" panose="05000000000000000000" pitchFamily="2" charset="2"/>
              <a:buChar char="Ø"/>
            </a:pPr>
            <a:endParaRPr lang="en-US" sz="1800" dirty="0"/>
          </a:p>
          <a:p>
            <a:pPr marL="285750" indent="-285750">
              <a:spcBef>
                <a:spcPts val="0"/>
              </a:spcBef>
              <a:buClr>
                <a:srgbClr val="126E39"/>
              </a:buClr>
              <a:buFont typeface="Wingdings" panose="05000000000000000000" pitchFamily="2" charset="2"/>
              <a:buChar char="Ø"/>
            </a:pPr>
            <a:r>
              <a:rPr lang="en-US" sz="1800" dirty="0" smtClean="0">
                <a:solidFill>
                  <a:srgbClr val="126E39"/>
                </a:solidFill>
              </a:rPr>
              <a:t>Non </a:t>
            </a:r>
            <a:r>
              <a:rPr lang="en-US" sz="1800" dirty="0">
                <a:solidFill>
                  <a:srgbClr val="126E39"/>
                </a:solidFill>
              </a:rPr>
              <a:t>MDS01 funds must have enough C</a:t>
            </a:r>
            <a:r>
              <a:rPr lang="en-US" sz="1800" dirty="0" smtClean="0">
                <a:solidFill>
                  <a:srgbClr val="126E39"/>
                </a:solidFill>
              </a:rPr>
              <a:t>ash (101100) </a:t>
            </a:r>
            <a:r>
              <a:rPr lang="en-US" sz="1800" dirty="0">
                <a:solidFill>
                  <a:srgbClr val="126E39"/>
                </a:solidFill>
              </a:rPr>
              <a:t>available to cover the </a:t>
            </a:r>
            <a:r>
              <a:rPr lang="en-US" sz="1800" dirty="0" smtClean="0">
                <a:solidFill>
                  <a:srgbClr val="126E39"/>
                </a:solidFill>
              </a:rPr>
              <a:t>expense</a:t>
            </a:r>
          </a:p>
          <a:p>
            <a:pPr marL="285750" indent="-285750">
              <a:spcBef>
                <a:spcPts val="0"/>
              </a:spcBef>
              <a:buClr>
                <a:srgbClr val="126E39"/>
              </a:buClr>
            </a:pPr>
            <a:endParaRPr lang="en-US" sz="1800" dirty="0" smtClean="0">
              <a:solidFill>
                <a:srgbClr val="126E39"/>
              </a:solidFill>
            </a:endParaRPr>
          </a:p>
          <a:p>
            <a:pPr marL="285750" indent="-285750">
              <a:spcBef>
                <a:spcPts val="0"/>
              </a:spcBef>
              <a:buClr>
                <a:srgbClr val="126E39"/>
              </a:buClr>
              <a:buFont typeface="Wingdings" panose="05000000000000000000" pitchFamily="2" charset="2"/>
              <a:buChar char="Ø"/>
            </a:pPr>
            <a:r>
              <a:rPr lang="en-US" sz="1800" dirty="0" smtClean="0">
                <a:solidFill>
                  <a:srgbClr val="126E39"/>
                </a:solidFill>
              </a:rPr>
              <a:t>Do not move an expense (617xxx) posted via the Cost Recovery process to another expense account.  Please contact the service provider first to correct any errors.</a:t>
            </a:r>
            <a:endParaRPr lang="en-US" sz="1800" dirty="0">
              <a:solidFill>
                <a:srgbClr val="126E39"/>
              </a:solidFill>
            </a:endParaRPr>
          </a:p>
          <a:p>
            <a:pPr marL="0" indent="0">
              <a:spcBef>
                <a:spcPts val="0"/>
              </a:spcBef>
              <a:buClr>
                <a:srgbClr val="126E39"/>
              </a:buClr>
              <a:buNone/>
            </a:pPr>
            <a:endParaRPr lang="en-US" sz="2000" dirty="0" smtClean="0">
              <a:solidFill>
                <a:srgbClr val="126E39"/>
              </a:solidFill>
            </a:endParaRPr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2400" b="0" i="0" u="none" strike="noStrike" cap="none" dirty="0">
              <a:solidFill>
                <a:srgbClr val="126E3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22</a:t>
            </a:fld>
            <a:endParaRPr lang="en-US"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27545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title"/>
          </p:nvPr>
        </p:nvSpPr>
        <p:spPr>
          <a:xfrm>
            <a:off x="1907458" y="274455"/>
            <a:ext cx="655074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en-US" sz="4000" b="1" dirty="0" smtClean="0">
                <a:solidFill>
                  <a:schemeClr val="accent1"/>
                </a:solidFill>
              </a:rPr>
              <a:t>EXPTX Tips &amp; Tricks </a:t>
            </a:r>
            <a:endParaRPr lang="en-US" sz="4000" b="1" dirty="0">
              <a:solidFill>
                <a:schemeClr val="accent1"/>
              </a:solidFill>
            </a:endParaRPr>
          </a:p>
        </p:txBody>
      </p:sp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806775" y="2018366"/>
            <a:ext cx="7417530" cy="414646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1543050" lvl="3" indent="-285750">
              <a:spcBef>
                <a:spcPts val="0"/>
              </a:spcBef>
              <a:buClr>
                <a:srgbClr val="126E39"/>
              </a:buClr>
              <a:buFont typeface="Arial" panose="020B0604020202020204" pitchFamily="34" charset="0"/>
              <a:buChar char="•"/>
            </a:pPr>
            <a:endParaRPr lang="en-US" sz="1700" dirty="0" smtClean="0">
              <a:solidFill>
                <a:srgbClr val="126E39"/>
              </a:solidFill>
            </a:endParaRPr>
          </a:p>
          <a:p>
            <a:pPr marL="685800" lvl="1" indent="-285750">
              <a:spcBef>
                <a:spcPts val="0"/>
              </a:spcBef>
              <a:buClr>
                <a:srgbClr val="126E39"/>
              </a:buClr>
              <a:buFont typeface="Wingdings" panose="05000000000000000000" pitchFamily="2" charset="2"/>
              <a:buChar char="Ø"/>
            </a:pPr>
            <a:r>
              <a:rPr lang="en-US" sz="1600" dirty="0" smtClean="0">
                <a:solidFill>
                  <a:srgbClr val="126E39"/>
                </a:solidFill>
              </a:rPr>
              <a:t>Watch </a:t>
            </a:r>
            <a:r>
              <a:rPr lang="en-US" sz="1600" dirty="0">
                <a:solidFill>
                  <a:srgbClr val="126E39"/>
                </a:solidFill>
              </a:rPr>
              <a:t>the </a:t>
            </a:r>
            <a:r>
              <a:rPr lang="en-US" sz="1600" b="1" dirty="0">
                <a:solidFill>
                  <a:srgbClr val="126E39"/>
                </a:solidFill>
              </a:rPr>
              <a:t>Debits</a:t>
            </a:r>
            <a:r>
              <a:rPr lang="en-US" sz="1600" dirty="0">
                <a:solidFill>
                  <a:srgbClr val="126E39"/>
                </a:solidFill>
              </a:rPr>
              <a:t> and </a:t>
            </a:r>
            <a:r>
              <a:rPr lang="en-US" sz="1600" b="1" dirty="0">
                <a:solidFill>
                  <a:srgbClr val="126E39"/>
                </a:solidFill>
              </a:rPr>
              <a:t>Credits</a:t>
            </a:r>
            <a:r>
              <a:rPr lang="en-US" sz="1600" dirty="0">
                <a:solidFill>
                  <a:srgbClr val="126E39"/>
                </a:solidFill>
              </a:rPr>
              <a:t>:  </a:t>
            </a:r>
            <a:r>
              <a:rPr lang="en-US" sz="1600" b="1" i="1" dirty="0">
                <a:solidFill>
                  <a:srgbClr val="126E39"/>
                </a:solidFill>
              </a:rPr>
              <a:t>Credit</a:t>
            </a:r>
            <a:r>
              <a:rPr lang="en-US" sz="1600" dirty="0">
                <a:solidFill>
                  <a:srgbClr val="126E39"/>
                </a:solidFill>
              </a:rPr>
              <a:t> the original expense to move it from the original chartstring, and </a:t>
            </a:r>
            <a:r>
              <a:rPr lang="en-US" sz="1600" b="1" i="1" dirty="0">
                <a:solidFill>
                  <a:srgbClr val="126E39"/>
                </a:solidFill>
              </a:rPr>
              <a:t>Debit</a:t>
            </a:r>
            <a:r>
              <a:rPr lang="en-US" sz="1600" dirty="0">
                <a:solidFill>
                  <a:srgbClr val="126E39"/>
                </a:solidFill>
              </a:rPr>
              <a:t> the expense to the correct chartstring.  </a:t>
            </a:r>
            <a:r>
              <a:rPr lang="en-US" sz="1600" b="1" dirty="0">
                <a:solidFill>
                  <a:srgbClr val="126E39"/>
                </a:solidFill>
              </a:rPr>
              <a:t>Note:  </a:t>
            </a:r>
            <a:r>
              <a:rPr lang="en-US" sz="1600" dirty="0">
                <a:solidFill>
                  <a:srgbClr val="126E39"/>
                </a:solidFill>
              </a:rPr>
              <a:t>It’s possible to move a credit to an expense, in which case the opposite will apply</a:t>
            </a:r>
            <a:r>
              <a:rPr lang="en-US" sz="1600" dirty="0" smtClean="0">
                <a:solidFill>
                  <a:srgbClr val="126E39"/>
                </a:solidFill>
              </a:rPr>
              <a:t>.</a:t>
            </a:r>
            <a:endParaRPr lang="en-US" sz="1700" b="1" dirty="0" smtClean="0">
              <a:solidFill>
                <a:srgbClr val="126E39"/>
              </a:solidFill>
            </a:endParaRPr>
          </a:p>
          <a:p>
            <a:pPr marL="685800" lvl="1" indent="-285750">
              <a:spcBef>
                <a:spcPts val="0"/>
              </a:spcBef>
              <a:buClr>
                <a:srgbClr val="126E39"/>
              </a:buClr>
              <a:buFont typeface="Wingdings" panose="05000000000000000000" pitchFamily="2" charset="2"/>
              <a:buChar char="Ø"/>
            </a:pPr>
            <a:endParaRPr lang="en-US" sz="1700" b="1" dirty="0">
              <a:solidFill>
                <a:srgbClr val="126E39"/>
              </a:solidFill>
            </a:endParaRPr>
          </a:p>
          <a:p>
            <a:pPr marL="685800" lvl="1" indent="-285750">
              <a:spcBef>
                <a:spcPts val="0"/>
              </a:spcBef>
              <a:buClr>
                <a:srgbClr val="126E39"/>
              </a:buClr>
              <a:buFont typeface="Wingdings" panose="05000000000000000000" pitchFamily="2" charset="2"/>
              <a:buChar char="Ø"/>
            </a:pPr>
            <a:r>
              <a:rPr lang="en-US" sz="1700" b="1" dirty="0" smtClean="0">
                <a:solidFill>
                  <a:srgbClr val="126E39"/>
                </a:solidFill>
              </a:rPr>
              <a:t>Cash Posting Order (CPO) </a:t>
            </a:r>
            <a:r>
              <a:rPr lang="en-US" sz="1700" dirty="0" smtClean="0">
                <a:solidFill>
                  <a:srgbClr val="126E39"/>
                </a:solidFill>
              </a:rPr>
              <a:t>journal </a:t>
            </a:r>
            <a:r>
              <a:rPr lang="en-US" sz="1700" dirty="0">
                <a:solidFill>
                  <a:srgbClr val="126E39"/>
                </a:solidFill>
              </a:rPr>
              <a:t>entry corrections </a:t>
            </a:r>
            <a:r>
              <a:rPr lang="en-US" sz="1700" dirty="0" smtClean="0">
                <a:solidFill>
                  <a:srgbClr val="126E39"/>
                </a:solidFill>
              </a:rPr>
              <a:t>must </a:t>
            </a:r>
            <a:r>
              <a:rPr lang="en-US" sz="1700" dirty="0">
                <a:solidFill>
                  <a:srgbClr val="126E39"/>
                </a:solidFill>
              </a:rPr>
              <a:t>be submitted to </a:t>
            </a:r>
            <a:r>
              <a:rPr lang="en-US" sz="1700" dirty="0" smtClean="0">
                <a:solidFill>
                  <a:srgbClr val="126E39"/>
                </a:solidFill>
              </a:rPr>
              <a:t>Accounting Services (</a:t>
            </a:r>
            <a:r>
              <a:rPr lang="en-US" sz="1700" b="1" dirty="0" smtClean="0">
                <a:solidFill>
                  <a:srgbClr val="126E39"/>
                </a:solidFill>
                <a:hlinkClick r:id="rId4"/>
              </a:rPr>
              <a:t>accountingsevices@csus.edu</a:t>
            </a:r>
            <a:r>
              <a:rPr lang="en-US" sz="1700" dirty="0" smtClean="0">
                <a:solidFill>
                  <a:srgbClr val="126E39"/>
                </a:solidFill>
              </a:rPr>
              <a:t>) for </a:t>
            </a:r>
            <a:r>
              <a:rPr lang="en-US" sz="1700" dirty="0">
                <a:solidFill>
                  <a:srgbClr val="126E39"/>
                </a:solidFill>
              </a:rPr>
              <a:t>review and processing. [</a:t>
            </a:r>
            <a:r>
              <a:rPr lang="en-US" sz="1700" dirty="0" smtClean="0">
                <a:solidFill>
                  <a:srgbClr val="126E39"/>
                </a:solidFill>
              </a:rPr>
              <a:t>JE#: </a:t>
            </a:r>
            <a:r>
              <a:rPr lang="en-US" sz="1700" dirty="0" smtClean="0">
                <a:solidFill>
                  <a:srgbClr val="126E39"/>
                </a:solidFill>
              </a:rPr>
              <a:t>xx009, xx099, </a:t>
            </a:r>
            <a:r>
              <a:rPr lang="en-US" sz="1700" dirty="0">
                <a:solidFill>
                  <a:srgbClr val="126E39"/>
                </a:solidFill>
              </a:rPr>
              <a:t>Source: CPO] </a:t>
            </a:r>
            <a:endParaRPr lang="en-US" sz="1700" dirty="0" smtClean="0">
              <a:solidFill>
                <a:srgbClr val="126E39"/>
              </a:solidFill>
            </a:endParaRPr>
          </a:p>
          <a:p>
            <a:pPr marL="400050" lvl="1" indent="0">
              <a:spcBef>
                <a:spcPts val="0"/>
              </a:spcBef>
              <a:buClr>
                <a:srgbClr val="126E39"/>
              </a:buClr>
              <a:buNone/>
            </a:pPr>
            <a:r>
              <a:rPr lang="en-US" sz="1700" dirty="0" smtClean="0">
                <a:solidFill>
                  <a:srgbClr val="126E39"/>
                </a:solidFill>
              </a:rPr>
              <a:t> </a:t>
            </a:r>
            <a:endParaRPr lang="en-US" sz="1700" dirty="0">
              <a:solidFill>
                <a:srgbClr val="126E39"/>
              </a:solidFill>
            </a:endParaRPr>
          </a:p>
          <a:p>
            <a:pPr marL="685800" lvl="1" indent="-285750">
              <a:spcBef>
                <a:spcPts val="0"/>
              </a:spcBef>
              <a:buClr>
                <a:srgbClr val="126E39"/>
              </a:buClr>
              <a:buFont typeface="Wingdings" panose="05000000000000000000" pitchFamily="2" charset="2"/>
              <a:buChar char="Ø"/>
            </a:pPr>
            <a:r>
              <a:rPr lang="en-US" sz="1700" dirty="0" smtClean="0">
                <a:solidFill>
                  <a:srgbClr val="126E39"/>
                </a:solidFill>
              </a:rPr>
              <a:t>Speedcharts can be set up as needed for reoccurring charges. To set up a speedchart, send a request to </a:t>
            </a:r>
            <a:r>
              <a:rPr lang="en-US" sz="1700" b="1" dirty="0" smtClean="0">
                <a:solidFill>
                  <a:srgbClr val="126E39"/>
                </a:solidFill>
                <a:hlinkClick r:id="rId5"/>
              </a:rPr>
              <a:t>accountingservices@csus.edu</a:t>
            </a:r>
            <a:r>
              <a:rPr lang="en-US" sz="1700" b="1" dirty="0" smtClean="0">
                <a:solidFill>
                  <a:srgbClr val="126E39"/>
                </a:solidFill>
              </a:rPr>
              <a:t>	</a:t>
            </a:r>
          </a:p>
          <a:p>
            <a:pPr marL="400050" lvl="1" indent="0">
              <a:spcBef>
                <a:spcPts val="0"/>
              </a:spcBef>
              <a:buClr>
                <a:srgbClr val="126E39"/>
              </a:buClr>
              <a:buNone/>
            </a:pPr>
            <a:r>
              <a:rPr lang="en-US" sz="1700" dirty="0">
                <a:solidFill>
                  <a:srgbClr val="126E39"/>
                </a:solidFill>
              </a:rPr>
              <a:t>	</a:t>
            </a:r>
            <a:r>
              <a:rPr lang="en-US" sz="1700" dirty="0" smtClean="0">
                <a:solidFill>
                  <a:srgbClr val="126E39"/>
                </a:solidFill>
              </a:rPr>
              <a:t>	</a:t>
            </a:r>
          </a:p>
          <a:p>
            <a:pPr marL="685800" lvl="1" indent="-285750">
              <a:spcBef>
                <a:spcPts val="0"/>
              </a:spcBef>
              <a:buClr>
                <a:srgbClr val="126E39"/>
              </a:buClr>
            </a:pPr>
            <a:endParaRPr lang="en-US" sz="1700" dirty="0" smtClean="0">
              <a:solidFill>
                <a:srgbClr val="126E39"/>
              </a:solidFill>
            </a:endParaRPr>
          </a:p>
          <a:p>
            <a:pPr marL="203200" indent="0">
              <a:buClr>
                <a:srgbClr val="126E39"/>
              </a:buClr>
              <a:buNone/>
            </a:pPr>
            <a:endParaRPr lang="en-US" sz="1700" dirty="0">
              <a:solidFill>
                <a:srgbClr val="126E39"/>
              </a:solidFill>
            </a:endParaRPr>
          </a:p>
          <a:p>
            <a:pPr marL="685800" lvl="1" indent="-285750">
              <a:spcBef>
                <a:spcPts val="0"/>
              </a:spcBef>
              <a:buClr>
                <a:srgbClr val="126E39"/>
              </a:buClr>
            </a:pPr>
            <a:endParaRPr lang="en-US" sz="1700" b="1" dirty="0" smtClean="0">
              <a:solidFill>
                <a:srgbClr val="126E39"/>
              </a:solidFill>
            </a:endParaRPr>
          </a:p>
          <a:p>
            <a:pPr marL="1257300" lvl="3" indent="0">
              <a:spcBef>
                <a:spcPts val="0"/>
              </a:spcBef>
              <a:buClr>
                <a:srgbClr val="126E39"/>
              </a:buClr>
              <a:buNone/>
            </a:pPr>
            <a:endParaRPr lang="en-US" sz="1400" b="1" dirty="0">
              <a:solidFill>
                <a:srgbClr val="126E39"/>
              </a:solidFill>
            </a:endParaRPr>
          </a:p>
          <a:p>
            <a:pPr marL="1257300" lvl="3" indent="0">
              <a:spcBef>
                <a:spcPts val="0"/>
              </a:spcBef>
              <a:buClr>
                <a:srgbClr val="126E39"/>
              </a:buClr>
              <a:buNone/>
            </a:pPr>
            <a:endParaRPr lang="en-US" sz="1400" dirty="0">
              <a:solidFill>
                <a:srgbClr val="126E39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23</a:t>
            </a:fld>
            <a:endParaRPr lang="en-US"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1703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title"/>
          </p:nvPr>
        </p:nvSpPr>
        <p:spPr>
          <a:xfrm>
            <a:off x="116958" y="274455"/>
            <a:ext cx="8832489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lvl="0" algn="ctr">
              <a:buClr>
                <a:schemeClr val="accent1"/>
              </a:buClr>
              <a:buSzPct val="25000"/>
            </a:pPr>
            <a:r>
              <a:rPr lang="en-US" sz="3200" b="1" spc="-10" dirty="0">
                <a:solidFill>
                  <a:srgbClr val="DEA924"/>
                </a:solidFill>
                <a:latin typeface="Calibri"/>
                <a:ea typeface="+mj-ea"/>
                <a:cs typeface="Calibri"/>
              </a:rPr>
              <a:t>Expenditure Transfer Request </a:t>
            </a:r>
            <a:r>
              <a:rPr lang="en-US" sz="3200" b="1" spc="-40" dirty="0">
                <a:solidFill>
                  <a:srgbClr val="DEA924"/>
                </a:solidFill>
                <a:latin typeface="Calibri"/>
                <a:ea typeface="+mj-ea"/>
                <a:cs typeface="Calibri"/>
              </a:rPr>
              <a:t> </a:t>
            </a:r>
            <a:r>
              <a:rPr lang="en-US" sz="3200" b="1" spc="-5" dirty="0">
                <a:solidFill>
                  <a:srgbClr val="DEA924"/>
                </a:solidFill>
                <a:latin typeface="Calibri"/>
                <a:ea typeface="+mj-ea"/>
                <a:cs typeface="Calibri"/>
              </a:rPr>
              <a:t>D</a:t>
            </a:r>
            <a:r>
              <a:rPr lang="en-US" sz="3200" b="1" dirty="0">
                <a:solidFill>
                  <a:srgbClr val="DEA924"/>
                </a:solidFill>
                <a:latin typeface="Calibri"/>
                <a:ea typeface="+mj-ea"/>
                <a:cs typeface="Calibri"/>
              </a:rPr>
              <a:t>e</a:t>
            </a:r>
            <a:r>
              <a:rPr lang="en-US" sz="3200" b="1" spc="-5" dirty="0">
                <a:solidFill>
                  <a:srgbClr val="DEA924"/>
                </a:solidFill>
                <a:latin typeface="Calibri"/>
                <a:ea typeface="+mj-ea"/>
                <a:cs typeface="Calibri"/>
              </a:rPr>
              <a:t>a</a:t>
            </a:r>
            <a:r>
              <a:rPr lang="en-US" sz="3200" b="1" spc="-25" dirty="0">
                <a:solidFill>
                  <a:srgbClr val="DEA924"/>
                </a:solidFill>
                <a:latin typeface="Calibri"/>
                <a:ea typeface="+mj-ea"/>
                <a:cs typeface="Calibri"/>
              </a:rPr>
              <a:t>d</a:t>
            </a:r>
            <a:r>
              <a:rPr lang="en-US" sz="3200" b="1" spc="-20" dirty="0">
                <a:solidFill>
                  <a:srgbClr val="DEA924"/>
                </a:solidFill>
                <a:latin typeface="Calibri"/>
                <a:ea typeface="+mj-ea"/>
                <a:cs typeface="Calibri"/>
              </a:rPr>
              <a:t>li</a:t>
            </a:r>
            <a:r>
              <a:rPr lang="en-US" sz="3200" b="1" dirty="0">
                <a:solidFill>
                  <a:srgbClr val="DEA924"/>
                </a:solidFill>
                <a:latin typeface="Calibri"/>
                <a:ea typeface="+mj-ea"/>
                <a:cs typeface="Calibri"/>
              </a:rPr>
              <a:t>nes</a:t>
            </a:r>
            <a:endParaRPr lang="en-US" sz="4000" b="1" dirty="0">
              <a:solidFill>
                <a:schemeClr val="accent1"/>
              </a:solidFill>
            </a:endParaRPr>
          </a:p>
        </p:txBody>
      </p:sp>
      <p:sp>
        <p:nvSpPr>
          <p:cNvPr id="6" name="Shape 126"/>
          <p:cNvSpPr txBox="1">
            <a:spLocks noGrp="1"/>
          </p:cNvSpPr>
          <p:nvPr>
            <p:ph type="body" idx="1"/>
          </p:nvPr>
        </p:nvSpPr>
        <p:spPr>
          <a:xfrm>
            <a:off x="116958" y="5336088"/>
            <a:ext cx="8341241" cy="91231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-342900">
              <a:spcBef>
                <a:spcPts val="480"/>
              </a:spcBef>
              <a:buNone/>
            </a:pPr>
            <a:r>
              <a:rPr lang="en-US" sz="2400" spc="-105" dirty="0" smtClean="0">
                <a:solidFill>
                  <a:srgbClr val="FF0000"/>
                </a:solidFill>
                <a:latin typeface="Calibri"/>
                <a:cs typeface="Calibri"/>
              </a:rPr>
              <a:t>*</a:t>
            </a:r>
            <a:r>
              <a:rPr lang="en-US" sz="2400" spc="-10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2200" spc="-105" dirty="0">
                <a:solidFill>
                  <a:schemeClr val="accent4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V</a:t>
            </a:r>
            <a:r>
              <a:rPr lang="en-US" sz="2200" dirty="0">
                <a:solidFill>
                  <a:schemeClr val="accent4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a</a:t>
            </a:r>
            <a:r>
              <a:rPr lang="en-US" sz="2200" spc="-5" dirty="0">
                <a:solidFill>
                  <a:schemeClr val="accent4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li</a:t>
            </a:r>
            <a:r>
              <a:rPr lang="en-US" sz="2200" dirty="0">
                <a:solidFill>
                  <a:schemeClr val="accent4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d</a:t>
            </a:r>
            <a:r>
              <a:rPr lang="en-US" sz="2200" spc="5" dirty="0">
                <a:solidFill>
                  <a:schemeClr val="accent4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2200" spc="-5" dirty="0">
                <a:solidFill>
                  <a:schemeClr val="accent4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j</a:t>
            </a:r>
            <a:r>
              <a:rPr lang="en-US" sz="2200" dirty="0">
                <a:solidFill>
                  <a:schemeClr val="accent4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u</a:t>
            </a:r>
            <a:r>
              <a:rPr lang="en-US" sz="2200" spc="-30" dirty="0">
                <a:solidFill>
                  <a:schemeClr val="accent4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s</a:t>
            </a:r>
            <a:r>
              <a:rPr lang="en-US" sz="2200" dirty="0">
                <a:solidFill>
                  <a:schemeClr val="accent4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t</a:t>
            </a:r>
            <a:r>
              <a:rPr lang="en-US" sz="2200" spc="-5" dirty="0">
                <a:solidFill>
                  <a:schemeClr val="accent4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ifi</a:t>
            </a:r>
            <a:r>
              <a:rPr lang="en-US" sz="2200" spc="-10" dirty="0">
                <a:solidFill>
                  <a:schemeClr val="accent4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c</a:t>
            </a:r>
            <a:r>
              <a:rPr lang="en-US" sz="2200" spc="-25" dirty="0">
                <a:solidFill>
                  <a:schemeClr val="accent4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a</a:t>
            </a:r>
            <a:r>
              <a:rPr lang="en-US" sz="2200" dirty="0">
                <a:solidFill>
                  <a:schemeClr val="accent4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t</a:t>
            </a:r>
            <a:r>
              <a:rPr lang="en-US" sz="2200" spc="-5" dirty="0">
                <a:solidFill>
                  <a:schemeClr val="accent4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io</a:t>
            </a:r>
            <a:r>
              <a:rPr lang="en-US" sz="2200" dirty="0">
                <a:solidFill>
                  <a:schemeClr val="accent4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n</a:t>
            </a:r>
            <a:r>
              <a:rPr lang="en-US" sz="2200" spc="5" dirty="0">
                <a:solidFill>
                  <a:schemeClr val="accent4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2200" b="1" i="1" spc="-5" dirty="0">
                <a:solidFill>
                  <a:schemeClr val="accent4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mu</a:t>
            </a:r>
            <a:r>
              <a:rPr lang="en-US" sz="2200" b="1" i="1" spc="-25" dirty="0">
                <a:solidFill>
                  <a:schemeClr val="accent4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s</a:t>
            </a:r>
            <a:r>
              <a:rPr lang="en-US" sz="2200" b="1" i="1" dirty="0">
                <a:solidFill>
                  <a:schemeClr val="accent4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t</a:t>
            </a:r>
            <a:r>
              <a:rPr lang="en-US" sz="2200" b="1" i="1" spc="-5" dirty="0">
                <a:solidFill>
                  <a:schemeClr val="accent4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2200" dirty="0">
                <a:solidFill>
                  <a:schemeClr val="accent4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be</a:t>
            </a:r>
            <a:r>
              <a:rPr lang="en-US" sz="2200" spc="-10" dirty="0">
                <a:solidFill>
                  <a:schemeClr val="accent4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2200" spc="-5" dirty="0">
                <a:solidFill>
                  <a:schemeClr val="accent4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i</a:t>
            </a:r>
            <a:r>
              <a:rPr lang="en-US" sz="2200" dirty="0">
                <a:solidFill>
                  <a:schemeClr val="accent4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nc</a:t>
            </a:r>
            <a:r>
              <a:rPr lang="en-US" sz="2200" spc="-5" dirty="0">
                <a:solidFill>
                  <a:schemeClr val="accent4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l</a:t>
            </a:r>
            <a:r>
              <a:rPr lang="en-US" sz="2200" dirty="0">
                <a:solidFill>
                  <a:schemeClr val="accent4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ud</a:t>
            </a:r>
            <a:r>
              <a:rPr lang="en-US" sz="2200" spc="-5" dirty="0">
                <a:solidFill>
                  <a:schemeClr val="accent4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e</a:t>
            </a:r>
            <a:r>
              <a:rPr lang="en-US" sz="2200" dirty="0">
                <a:solidFill>
                  <a:schemeClr val="accent4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d</a:t>
            </a:r>
            <a:r>
              <a:rPr lang="en-US" sz="2200" spc="-5" dirty="0">
                <a:solidFill>
                  <a:schemeClr val="accent4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wi</a:t>
            </a:r>
            <a:r>
              <a:rPr lang="en-US" sz="2200" dirty="0">
                <a:solidFill>
                  <a:schemeClr val="accent4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th</a:t>
            </a:r>
            <a:r>
              <a:rPr lang="en-US" sz="2200" spc="-5" dirty="0">
                <a:solidFill>
                  <a:schemeClr val="accent4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l</a:t>
            </a:r>
            <a:r>
              <a:rPr lang="en-US" sz="2200" spc="-25" dirty="0">
                <a:solidFill>
                  <a:schemeClr val="accent4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at</a:t>
            </a:r>
            <a:r>
              <a:rPr lang="en-US" sz="2200" dirty="0">
                <a:solidFill>
                  <a:schemeClr val="accent4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e </a:t>
            </a:r>
            <a:r>
              <a:rPr lang="en-US" sz="2200" spc="-5" dirty="0" smtClean="0">
                <a:solidFill>
                  <a:schemeClr val="accent4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s</a:t>
            </a:r>
            <a:r>
              <a:rPr lang="en-US" sz="2200" dirty="0" smtClean="0">
                <a:solidFill>
                  <a:schemeClr val="accent4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ub</a:t>
            </a:r>
            <a:r>
              <a:rPr lang="en-US" sz="2200" spc="-5" dirty="0" smtClean="0">
                <a:solidFill>
                  <a:schemeClr val="accent4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missio</a:t>
            </a:r>
            <a:r>
              <a:rPr lang="en-US" sz="2200" dirty="0" smtClean="0">
                <a:solidFill>
                  <a:schemeClr val="accent4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n</a:t>
            </a:r>
            <a:r>
              <a:rPr lang="en-US" sz="2200" spc="20" dirty="0" smtClean="0">
                <a:solidFill>
                  <a:schemeClr val="accent4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2200" spc="-30" dirty="0" smtClean="0">
                <a:solidFill>
                  <a:schemeClr val="accent4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r</a:t>
            </a:r>
            <a:r>
              <a:rPr lang="en-US" sz="2200" spc="-5" dirty="0" smtClean="0">
                <a:solidFill>
                  <a:schemeClr val="accent4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e</a:t>
            </a:r>
            <a:r>
              <a:rPr lang="en-US" sz="2200" dirty="0" smtClean="0">
                <a:solidFill>
                  <a:schemeClr val="accent4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qu</a:t>
            </a:r>
            <a:r>
              <a:rPr lang="en-US" sz="2200" spc="-5" dirty="0" smtClean="0">
                <a:solidFill>
                  <a:schemeClr val="accent4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e</a:t>
            </a:r>
            <a:r>
              <a:rPr lang="en-US" sz="2200" spc="-30" dirty="0" smtClean="0">
                <a:solidFill>
                  <a:schemeClr val="accent4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s</a:t>
            </a:r>
            <a:r>
              <a:rPr lang="en-US" sz="2200" dirty="0" smtClean="0">
                <a:solidFill>
                  <a:schemeClr val="accent4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t</a:t>
            </a:r>
            <a:r>
              <a:rPr lang="en-US" sz="2200" spc="-5" dirty="0" smtClean="0">
                <a:solidFill>
                  <a:schemeClr val="accent4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s</a:t>
            </a:r>
            <a:endParaRPr lang="en-US" sz="2200" dirty="0">
              <a:solidFill>
                <a:schemeClr val="accent4">
                  <a:lumMod val="90000"/>
                  <a:lumOff val="10000"/>
                </a:schemeClr>
              </a:solidFill>
              <a:latin typeface="Calibri"/>
              <a:cs typeface="Calibri"/>
            </a:endParaRPr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2400" b="0" i="0" u="none" strike="noStrike" cap="none" dirty="0">
              <a:solidFill>
                <a:srgbClr val="126E3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24</a:t>
            </a:fld>
            <a:endParaRPr lang="en-US"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8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1815328"/>
              </p:ext>
            </p:extLst>
          </p:nvPr>
        </p:nvGraphicFramePr>
        <p:xfrm>
          <a:off x="588723" y="2021656"/>
          <a:ext cx="7966554" cy="282690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31715"/>
                <a:gridCol w="4734839"/>
              </a:tblGrid>
              <a:tr h="602041">
                <a:tc>
                  <a:txBody>
                    <a:bodyPr/>
                    <a:lstStyle/>
                    <a:p>
                      <a:pPr marL="85090" algn="ctr">
                        <a:lnSpc>
                          <a:spcPct val="100000"/>
                        </a:lnSpc>
                      </a:pPr>
                      <a:r>
                        <a:rPr sz="20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20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st</a:t>
                      </a:r>
                      <a:r>
                        <a:rPr sz="2000" b="1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20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x</a:t>
                      </a:r>
                      <a:r>
                        <a:rPr sz="2000" b="1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pen</a:t>
                      </a:r>
                      <a:r>
                        <a:rPr sz="20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 anchorCtr="1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DEA924"/>
                    </a:solidFill>
                  </a:tcPr>
                </a:tc>
                <a:tc>
                  <a:txBody>
                    <a:bodyPr/>
                    <a:lstStyle/>
                    <a:p>
                      <a:pPr marL="85090" marR="848360" lvl="0" algn="ctr">
                        <a:lnSpc>
                          <a:spcPct val="100000"/>
                        </a:lnSpc>
                      </a:pPr>
                      <a:r>
                        <a:rPr lang="en-US" sz="2000" b="1" dirty="0" smtClean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Transfer</a:t>
                      </a:r>
                      <a:r>
                        <a:rPr lang="en-US" sz="2000" b="1" baseline="0" dirty="0" smtClean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lang="en-US" sz="2000" b="1" dirty="0" smtClean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Request </a:t>
                      </a:r>
                      <a:r>
                        <a:rPr sz="2000" b="1" dirty="0" smtClean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2000" b="1" spc="5" dirty="0" smtClean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ub</a:t>
                      </a:r>
                      <a:r>
                        <a:rPr sz="2000" b="1" spc="-5" dirty="0" smtClean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</a:t>
                      </a:r>
                      <a:r>
                        <a:rPr sz="2000" b="1" dirty="0" smtClean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is</a:t>
                      </a:r>
                      <a:r>
                        <a:rPr sz="2000" b="1" spc="-15" dirty="0" smtClean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2000" b="1" dirty="0" smtClean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2000" b="1" spc="-10" dirty="0" smtClean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on</a:t>
                      </a:r>
                      <a:r>
                        <a:rPr lang="en-US" sz="2000" b="1" spc="0" baseline="0" dirty="0" smtClean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lang="en-US" sz="2000" b="1" dirty="0" smtClean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Deadlines </a:t>
                      </a:r>
                      <a:r>
                        <a:rPr lang="en-US" sz="2000" b="1" baseline="0" dirty="0" smtClean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*</a:t>
                      </a:r>
                      <a:endParaRPr sz="2000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457200" marR="0" marT="0" marB="0" anchor="ctr" anchorCtr="1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DEA924"/>
                    </a:solidFill>
                  </a:tcPr>
                </a:tc>
              </a:tr>
              <a:tr h="485261">
                <a:tc>
                  <a:txBody>
                    <a:bodyPr/>
                    <a:lstStyle/>
                    <a:p>
                      <a:pPr marL="85090" algn="l">
                        <a:lnSpc>
                          <a:spcPct val="100000"/>
                        </a:lnSpc>
                      </a:pPr>
                      <a:r>
                        <a:rPr sz="2000" spc="-5" dirty="0" smtClean="0">
                          <a:solidFill>
                            <a:srgbClr val="0B3D29"/>
                          </a:solidFill>
                          <a:latin typeface="Calibri"/>
                          <a:cs typeface="Calibri"/>
                        </a:rPr>
                        <a:t>1</a:t>
                      </a:r>
                      <a:r>
                        <a:rPr sz="2000" spc="-22" baseline="25462" dirty="0" smtClean="0">
                          <a:solidFill>
                            <a:srgbClr val="0B3D29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2000" baseline="25462" dirty="0" smtClean="0">
                          <a:solidFill>
                            <a:srgbClr val="0B3D29"/>
                          </a:solidFill>
                          <a:latin typeface="Calibri"/>
                          <a:cs typeface="Calibri"/>
                        </a:rPr>
                        <a:t>t </a:t>
                      </a:r>
                      <a:r>
                        <a:rPr sz="2000" spc="-195" baseline="25462" dirty="0" smtClean="0">
                          <a:solidFill>
                            <a:srgbClr val="0B3D2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40" dirty="0" smtClean="0">
                          <a:solidFill>
                            <a:srgbClr val="0B3D29"/>
                          </a:solidFill>
                          <a:latin typeface="Calibri"/>
                          <a:cs typeface="Calibri"/>
                        </a:rPr>
                        <a:t>Q</a:t>
                      </a:r>
                      <a:r>
                        <a:rPr lang="en-US" sz="2000" spc="-5" dirty="0" smtClean="0">
                          <a:solidFill>
                            <a:srgbClr val="0B3D29"/>
                          </a:solidFill>
                          <a:latin typeface="Calibri"/>
                          <a:cs typeface="Calibri"/>
                        </a:rPr>
                        <a:t>TR</a:t>
                      </a:r>
                      <a:r>
                        <a:rPr sz="2000" dirty="0" smtClean="0">
                          <a:solidFill>
                            <a:srgbClr val="0B3D29"/>
                          </a:solidFill>
                          <a:latin typeface="Calibri"/>
                          <a:cs typeface="Calibri"/>
                        </a:rPr>
                        <a:t>:</a:t>
                      </a:r>
                      <a:r>
                        <a:rPr sz="2000" spc="10" dirty="0" smtClean="0">
                          <a:solidFill>
                            <a:srgbClr val="0B3D2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 smtClean="0">
                          <a:solidFill>
                            <a:srgbClr val="0B3D29"/>
                          </a:solidFill>
                          <a:latin typeface="Calibri"/>
                          <a:cs typeface="Calibri"/>
                        </a:rPr>
                        <a:t>Ju</a:t>
                      </a:r>
                      <a:r>
                        <a:rPr sz="2000" spc="-10" dirty="0" smtClean="0">
                          <a:solidFill>
                            <a:srgbClr val="0B3D29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lang="en-US" sz="2000" spc="-10" dirty="0" smtClean="0">
                          <a:solidFill>
                            <a:srgbClr val="0B3D29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2000" dirty="0" smtClean="0">
                          <a:solidFill>
                            <a:srgbClr val="0B3D29"/>
                          </a:solidFill>
                          <a:latin typeface="Calibri"/>
                          <a:cs typeface="Calibri"/>
                        </a:rPr>
                        <a:t>-Se</a:t>
                      </a:r>
                      <a:r>
                        <a:rPr sz="2000" spc="-10" dirty="0" smtClean="0">
                          <a:solidFill>
                            <a:srgbClr val="0B3D29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lang="en-US" sz="2000" spc="-10" dirty="0" smtClean="0">
                          <a:solidFill>
                            <a:srgbClr val="0B3D29"/>
                          </a:solidFill>
                          <a:latin typeface="Calibri"/>
                          <a:cs typeface="Calibri"/>
                        </a:rPr>
                        <a:t>tember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E2CC"/>
                    </a:solidFill>
                  </a:tcPr>
                </a:tc>
                <a:tc>
                  <a:txBody>
                    <a:bodyPr/>
                    <a:lstStyle/>
                    <a:p>
                      <a:pPr marL="541655" lvl="1" algn="l">
                        <a:lnSpc>
                          <a:spcPct val="100000"/>
                        </a:lnSpc>
                      </a:pPr>
                      <a:r>
                        <a:rPr lang="en-US" sz="2000" spc="-5" baseline="0" dirty="0" smtClean="0">
                          <a:solidFill>
                            <a:srgbClr val="0B3D29"/>
                          </a:solidFill>
                          <a:latin typeface="Calibri"/>
                          <a:cs typeface="Calibri"/>
                        </a:rPr>
                        <a:t>Last business day in October</a:t>
                      </a:r>
                      <a:endParaRPr sz="2000" baseline="25462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E2CC"/>
                    </a:solidFill>
                  </a:tcPr>
                </a:tc>
              </a:tr>
              <a:tr h="498388">
                <a:tc>
                  <a:txBody>
                    <a:bodyPr/>
                    <a:lstStyle/>
                    <a:p>
                      <a:pPr marL="85090" algn="l">
                        <a:lnSpc>
                          <a:spcPct val="100000"/>
                        </a:lnSpc>
                      </a:pPr>
                      <a:r>
                        <a:rPr sz="2000" spc="-5" dirty="0">
                          <a:solidFill>
                            <a:srgbClr val="0B3D29"/>
                          </a:solidFill>
                          <a:latin typeface="Calibri"/>
                          <a:cs typeface="Calibri"/>
                        </a:rPr>
                        <a:t>2</a:t>
                      </a:r>
                      <a:r>
                        <a:rPr sz="2000" spc="7" baseline="25462" dirty="0">
                          <a:solidFill>
                            <a:srgbClr val="0B3D29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2000" baseline="25462" dirty="0">
                          <a:solidFill>
                            <a:srgbClr val="0B3D29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2000" spc="195" baseline="25462" dirty="0">
                          <a:solidFill>
                            <a:srgbClr val="0B3D2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40" dirty="0" smtClean="0">
                          <a:solidFill>
                            <a:srgbClr val="0B3D29"/>
                          </a:solidFill>
                          <a:latin typeface="Calibri"/>
                          <a:cs typeface="Calibri"/>
                        </a:rPr>
                        <a:t>Q</a:t>
                      </a:r>
                      <a:r>
                        <a:rPr lang="en-US" sz="2000" spc="-5" dirty="0" smtClean="0">
                          <a:solidFill>
                            <a:srgbClr val="0B3D29"/>
                          </a:solidFill>
                          <a:latin typeface="Calibri"/>
                          <a:cs typeface="Calibri"/>
                        </a:rPr>
                        <a:t>TR</a:t>
                      </a:r>
                      <a:r>
                        <a:rPr sz="2000" dirty="0" smtClean="0">
                          <a:solidFill>
                            <a:srgbClr val="0B3D29"/>
                          </a:solidFill>
                          <a:latin typeface="Calibri"/>
                          <a:cs typeface="Calibri"/>
                        </a:rPr>
                        <a:t>:</a:t>
                      </a:r>
                      <a:r>
                        <a:rPr sz="2000" spc="-5" dirty="0" smtClean="0">
                          <a:solidFill>
                            <a:srgbClr val="0B3D29"/>
                          </a:solidFill>
                          <a:latin typeface="Calibri"/>
                          <a:cs typeface="Calibri"/>
                        </a:rPr>
                        <a:t> October</a:t>
                      </a:r>
                      <a:r>
                        <a:rPr lang="en-US" sz="2000" dirty="0" smtClean="0">
                          <a:solidFill>
                            <a:srgbClr val="0B3D29"/>
                          </a:solidFill>
                          <a:latin typeface="Calibri"/>
                          <a:cs typeface="Calibri"/>
                        </a:rPr>
                        <a:t>-December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9F1E8"/>
                    </a:solidFill>
                  </a:tcPr>
                </a:tc>
                <a:tc>
                  <a:txBody>
                    <a:bodyPr/>
                    <a:lstStyle/>
                    <a:p>
                      <a:pPr marL="542290" marR="0" lvl="1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aseline="0" dirty="0" smtClean="0">
                          <a:solidFill>
                            <a:srgbClr val="0B3D29"/>
                          </a:solidFill>
                          <a:latin typeface="Calibri"/>
                          <a:cs typeface="Calibri"/>
                        </a:rPr>
                        <a:t>Last business day in January</a:t>
                      </a:r>
                      <a:endParaRPr lang="en-US" sz="2000" baseline="25462" dirty="0" smtClean="0">
                        <a:latin typeface="+mn-lt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9F1E8"/>
                    </a:solidFill>
                  </a:tcPr>
                </a:tc>
              </a:tr>
              <a:tr h="498388">
                <a:tc>
                  <a:txBody>
                    <a:bodyPr/>
                    <a:lstStyle/>
                    <a:p>
                      <a:pPr marL="85090" algn="l">
                        <a:lnSpc>
                          <a:spcPct val="100000"/>
                        </a:lnSpc>
                      </a:pPr>
                      <a:r>
                        <a:rPr sz="2000" spc="-5" dirty="0">
                          <a:solidFill>
                            <a:srgbClr val="0B3D29"/>
                          </a:solidFill>
                          <a:latin typeface="Calibri"/>
                          <a:cs typeface="Calibri"/>
                        </a:rPr>
                        <a:t>3</a:t>
                      </a:r>
                      <a:r>
                        <a:rPr sz="2000" spc="-22" baseline="25462" dirty="0">
                          <a:solidFill>
                            <a:srgbClr val="0B3D29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baseline="25462" dirty="0">
                          <a:solidFill>
                            <a:srgbClr val="0B3D29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2000" spc="172" baseline="25462" dirty="0">
                          <a:solidFill>
                            <a:srgbClr val="0B3D2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40" dirty="0" smtClean="0">
                          <a:solidFill>
                            <a:srgbClr val="0B3D29"/>
                          </a:solidFill>
                          <a:latin typeface="Calibri"/>
                          <a:cs typeface="Calibri"/>
                        </a:rPr>
                        <a:t>Q</a:t>
                      </a:r>
                      <a:r>
                        <a:rPr sz="2000" spc="-5" dirty="0" smtClean="0">
                          <a:solidFill>
                            <a:srgbClr val="0B3D29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2000" spc="-10" dirty="0" smtClean="0">
                          <a:solidFill>
                            <a:srgbClr val="0B3D29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dirty="0">
                          <a:solidFill>
                            <a:srgbClr val="0B3D29"/>
                          </a:solidFill>
                          <a:latin typeface="Calibri"/>
                          <a:cs typeface="Calibri"/>
                        </a:rPr>
                        <a:t>:</a:t>
                      </a:r>
                      <a:r>
                        <a:rPr sz="2000" spc="10" dirty="0">
                          <a:solidFill>
                            <a:srgbClr val="0B3D2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 smtClean="0">
                          <a:solidFill>
                            <a:srgbClr val="0B3D29"/>
                          </a:solidFill>
                          <a:latin typeface="Calibri"/>
                          <a:cs typeface="Calibri"/>
                        </a:rPr>
                        <a:t>Jan</a:t>
                      </a:r>
                      <a:r>
                        <a:rPr lang="en-US" sz="2000" dirty="0" smtClean="0">
                          <a:solidFill>
                            <a:srgbClr val="0B3D29"/>
                          </a:solidFill>
                          <a:latin typeface="Calibri"/>
                          <a:cs typeface="Calibri"/>
                        </a:rPr>
                        <a:t>uary</a:t>
                      </a:r>
                      <a:r>
                        <a:rPr sz="2000" dirty="0" smtClean="0">
                          <a:solidFill>
                            <a:srgbClr val="0B3D29"/>
                          </a:solidFill>
                          <a:latin typeface="Calibri"/>
                          <a:cs typeface="Calibri"/>
                        </a:rPr>
                        <a:t>- </a:t>
                      </a:r>
                      <a:r>
                        <a:rPr sz="2000" spc="-5" dirty="0" smtClean="0">
                          <a:solidFill>
                            <a:srgbClr val="0B3D29"/>
                          </a:solidFill>
                          <a:latin typeface="Calibri"/>
                          <a:cs typeface="Calibri"/>
                        </a:rPr>
                        <a:t>M</a:t>
                      </a:r>
                      <a:r>
                        <a:rPr sz="2000" dirty="0" smtClean="0">
                          <a:solidFill>
                            <a:srgbClr val="0B3D29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2000" spc="-185" dirty="0" smtClean="0">
                          <a:solidFill>
                            <a:srgbClr val="0B3D29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lang="en-US" sz="2000" spc="-185" dirty="0" smtClean="0">
                          <a:solidFill>
                            <a:srgbClr val="0B3D29"/>
                          </a:solidFill>
                          <a:latin typeface="Calibri"/>
                          <a:cs typeface="Calibri"/>
                        </a:rPr>
                        <a:t>ch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E2CC"/>
                    </a:solidFill>
                  </a:tcPr>
                </a:tc>
                <a:tc>
                  <a:txBody>
                    <a:bodyPr/>
                    <a:lstStyle/>
                    <a:p>
                      <a:pPr marL="541655" lvl="1" algn="l">
                        <a:lnSpc>
                          <a:spcPct val="100000"/>
                        </a:lnSpc>
                      </a:pPr>
                      <a:r>
                        <a:rPr lang="en-US" sz="2000" baseline="0" dirty="0" smtClean="0">
                          <a:solidFill>
                            <a:srgbClr val="0B3D29"/>
                          </a:solidFill>
                          <a:latin typeface="Calibri"/>
                          <a:cs typeface="Calibri"/>
                        </a:rPr>
                        <a:t>Last business day in April</a:t>
                      </a:r>
                      <a:endParaRPr sz="2000" baseline="25462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E2CC"/>
                    </a:solidFill>
                  </a:tcPr>
                </a:tc>
              </a:tr>
              <a:tr h="735266">
                <a:tc>
                  <a:txBody>
                    <a:bodyPr/>
                    <a:lstStyle/>
                    <a:p>
                      <a:pPr marL="85090" algn="l">
                        <a:lnSpc>
                          <a:spcPct val="100000"/>
                        </a:lnSpc>
                      </a:pPr>
                      <a:r>
                        <a:rPr sz="2000" spc="-5" dirty="0">
                          <a:solidFill>
                            <a:srgbClr val="0B3D29"/>
                          </a:solidFill>
                          <a:latin typeface="Calibri"/>
                          <a:cs typeface="Calibri"/>
                        </a:rPr>
                        <a:t>4</a:t>
                      </a:r>
                      <a:r>
                        <a:rPr sz="2000" spc="7" baseline="25462" dirty="0">
                          <a:solidFill>
                            <a:srgbClr val="0B3D29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2000" baseline="25462" dirty="0">
                          <a:solidFill>
                            <a:srgbClr val="0B3D29"/>
                          </a:solidFill>
                          <a:latin typeface="Calibri"/>
                          <a:cs typeface="Calibri"/>
                        </a:rPr>
                        <a:t>h</a:t>
                      </a:r>
                      <a:r>
                        <a:rPr sz="2000" spc="195" baseline="25462" dirty="0">
                          <a:solidFill>
                            <a:srgbClr val="0B3D2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40" dirty="0">
                          <a:solidFill>
                            <a:srgbClr val="0B3D29"/>
                          </a:solidFill>
                          <a:latin typeface="Calibri"/>
                          <a:cs typeface="Calibri"/>
                        </a:rPr>
                        <a:t>Q</a:t>
                      </a:r>
                      <a:r>
                        <a:rPr sz="2000" spc="-5" dirty="0">
                          <a:solidFill>
                            <a:srgbClr val="0B3D29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2000" spc="-10" dirty="0">
                          <a:solidFill>
                            <a:srgbClr val="0B3D29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dirty="0">
                          <a:solidFill>
                            <a:srgbClr val="0B3D29"/>
                          </a:solidFill>
                          <a:latin typeface="Calibri"/>
                          <a:cs typeface="Calibri"/>
                        </a:rPr>
                        <a:t>:</a:t>
                      </a:r>
                      <a:r>
                        <a:rPr sz="2000" spc="10" dirty="0">
                          <a:solidFill>
                            <a:srgbClr val="0B3D2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 smtClean="0">
                          <a:solidFill>
                            <a:srgbClr val="0B3D29"/>
                          </a:solidFill>
                          <a:latin typeface="Calibri"/>
                          <a:cs typeface="Calibri"/>
                        </a:rPr>
                        <a:t>Ap</a:t>
                      </a:r>
                      <a:r>
                        <a:rPr sz="2000" spc="-185" dirty="0" smtClean="0">
                          <a:solidFill>
                            <a:srgbClr val="0B3D29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lang="en-US" sz="2000" spc="-185" dirty="0" smtClean="0">
                          <a:solidFill>
                            <a:srgbClr val="0B3D29"/>
                          </a:solidFill>
                          <a:latin typeface="Calibri"/>
                          <a:cs typeface="Calibri"/>
                        </a:rPr>
                        <a:t>il</a:t>
                      </a:r>
                      <a:r>
                        <a:rPr sz="2000" spc="-10" dirty="0" smtClean="0">
                          <a:solidFill>
                            <a:srgbClr val="0B3D2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0B3D29"/>
                          </a:solidFill>
                          <a:latin typeface="Calibri"/>
                          <a:cs typeface="Calibri"/>
                        </a:rPr>
                        <a:t>–</a:t>
                      </a:r>
                      <a:r>
                        <a:rPr sz="2000" spc="5" dirty="0">
                          <a:solidFill>
                            <a:srgbClr val="0B3D2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 smtClean="0">
                          <a:solidFill>
                            <a:srgbClr val="0B3D29"/>
                          </a:solidFill>
                          <a:latin typeface="Calibri"/>
                          <a:cs typeface="Calibri"/>
                        </a:rPr>
                        <a:t>Jun</a:t>
                      </a:r>
                      <a:r>
                        <a:rPr lang="en-US" sz="2000" dirty="0" smtClean="0">
                          <a:solidFill>
                            <a:srgbClr val="0B3D29"/>
                          </a:solidFill>
                          <a:latin typeface="Calibri"/>
                          <a:cs typeface="Calibri"/>
                        </a:rPr>
                        <a:t>e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9F1E8"/>
                    </a:solidFill>
                  </a:tcPr>
                </a:tc>
                <a:tc>
                  <a:txBody>
                    <a:bodyPr/>
                    <a:lstStyle/>
                    <a:p>
                      <a:pPr marL="85090" marR="106680" algn="l">
                        <a:lnSpc>
                          <a:spcPct val="100000"/>
                        </a:lnSpc>
                      </a:pPr>
                      <a:r>
                        <a:rPr lang="en-US" sz="2000" spc="-135" dirty="0" smtClean="0">
                          <a:solidFill>
                            <a:srgbClr val="0B3D29"/>
                          </a:solidFill>
                          <a:latin typeface="Calibri"/>
                          <a:cs typeface="Calibri"/>
                        </a:rPr>
                        <a:t>Please</a:t>
                      </a:r>
                      <a:r>
                        <a:rPr lang="en-US" sz="2000" spc="-135" baseline="0" dirty="0" smtClean="0">
                          <a:solidFill>
                            <a:srgbClr val="0B3D29"/>
                          </a:solidFill>
                          <a:latin typeface="Calibri"/>
                          <a:cs typeface="Calibri"/>
                        </a:rPr>
                        <a:t> refer to </a:t>
                      </a:r>
                      <a:r>
                        <a:rPr lang="en-US" sz="2000" spc="-135" baseline="0" dirty="0" smtClean="0">
                          <a:solidFill>
                            <a:srgbClr val="0B3D29"/>
                          </a:solidFill>
                          <a:latin typeface="Calibri"/>
                          <a:cs typeface="Calibri"/>
                          <a:hlinkClick r:id="rId4"/>
                        </a:rPr>
                        <a:t>Year-End Dept </a:t>
                      </a:r>
                      <a:r>
                        <a:rPr lang="en-US" sz="2000" spc="-135" baseline="0" dirty="0" smtClean="0">
                          <a:solidFill>
                            <a:srgbClr val="0B3D29"/>
                          </a:solidFill>
                          <a:latin typeface="+mn-lt"/>
                          <a:cs typeface="Calibri"/>
                          <a:hlinkClick r:id="rId4"/>
                        </a:rPr>
                        <a:t>Deadlines</a:t>
                      </a:r>
                      <a:r>
                        <a:rPr lang="en-US" sz="2000" spc="-135" baseline="0" dirty="0" smtClean="0">
                          <a:solidFill>
                            <a:srgbClr val="0B3D29"/>
                          </a:solidFill>
                          <a:latin typeface="+mn-lt"/>
                          <a:cs typeface="Calibri"/>
                          <a:hlinkClick r:id="rId5" action="ppaction://hlinkpres?slideindex=1&amp;slidetitle="/>
                        </a:rPr>
                        <a:t> </a:t>
                      </a:r>
                      <a:r>
                        <a:rPr lang="en-US" sz="2000" spc="-135" baseline="0" dirty="0" smtClean="0">
                          <a:solidFill>
                            <a:srgbClr val="0B3D29"/>
                          </a:solidFill>
                          <a:latin typeface="+mn-lt"/>
                          <a:cs typeface="Calibri"/>
                        </a:rPr>
                        <a:t>on </a:t>
                      </a:r>
                      <a:r>
                        <a:rPr lang="en-US" sz="2000" spc="-135" baseline="0" dirty="0" smtClean="0">
                          <a:solidFill>
                            <a:srgbClr val="0B3D29"/>
                          </a:solidFill>
                          <a:latin typeface="Calibri"/>
                          <a:cs typeface="Calibri"/>
                        </a:rPr>
                        <a:t>Accounting Services Website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9F1E8"/>
                    </a:solidFill>
                  </a:tcPr>
                </a:tc>
              </a:tr>
            </a:tbl>
          </a:graphicData>
        </a:graphic>
      </p:graphicFrame>
      <p:sp>
        <p:nvSpPr>
          <p:cNvPr id="9" name="object 4"/>
          <p:cNvSpPr/>
          <p:nvPr/>
        </p:nvSpPr>
        <p:spPr>
          <a:xfrm>
            <a:off x="7952993" y="5022935"/>
            <a:ext cx="1010411" cy="100126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50199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>
            <a:spLocks noGrp="1"/>
          </p:cNvSpPr>
          <p:nvPr>
            <p:ph type="title"/>
          </p:nvPr>
        </p:nvSpPr>
        <p:spPr>
          <a:xfrm>
            <a:off x="321064" y="5038367"/>
            <a:ext cx="8077200" cy="57397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lvl="0">
              <a:buClr>
                <a:schemeClr val="accent4"/>
              </a:buClr>
              <a:buSzPct val="100000"/>
            </a:pPr>
            <a:r>
              <a:rPr lang="en-US" sz="3200" dirty="0" smtClean="0">
                <a:solidFill>
                  <a:schemeClr val="tx1"/>
                </a:solidFill>
              </a:rPr>
              <a:t/>
            </a:r>
            <a:br>
              <a:rPr lang="en-US" sz="3200" dirty="0" smtClean="0">
                <a:solidFill>
                  <a:schemeClr val="tx1"/>
                </a:solidFill>
              </a:rPr>
            </a:b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934" y="315625"/>
            <a:ext cx="440989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Resources</a:t>
            </a:r>
            <a:endParaRPr lang="en-US" sz="54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10" name="Shape 96"/>
          <p:cNvSpPr txBox="1">
            <a:spLocks/>
          </p:cNvSpPr>
          <p:nvPr/>
        </p:nvSpPr>
        <p:spPr>
          <a:xfrm>
            <a:off x="321064" y="4457700"/>
            <a:ext cx="8077200" cy="47352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indent="-457200">
              <a:buClr>
                <a:schemeClr val="accent4"/>
              </a:buClr>
              <a:buSzPct val="100000"/>
              <a:buFont typeface="Wingdings" panose="05000000000000000000" pitchFamily="2" charset="2"/>
              <a:buChar char="ü"/>
            </a:pPr>
            <a:r>
              <a:rPr lang="en-US" sz="3200" dirty="0" smtClean="0">
                <a:solidFill>
                  <a:schemeClr val="tx1"/>
                </a:solidFill>
                <a:hlinkClick r:id="rId4"/>
              </a:rPr>
              <a:t>Accounting </a:t>
            </a:r>
            <a:r>
              <a:rPr lang="en-US" sz="3200" dirty="0" smtClean="0">
                <a:solidFill>
                  <a:schemeClr val="tx1"/>
                </a:solidFill>
                <a:hlinkClick r:id="rId4"/>
              </a:rPr>
              <a:t>Services website 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smtClean="0">
                <a:solidFill>
                  <a:schemeClr val="tx1"/>
                </a:solidFill>
              </a:rPr>
              <a:t/>
            </a:r>
            <a:br>
              <a:rPr lang="en-US" sz="3200" dirty="0" smtClean="0">
                <a:solidFill>
                  <a:schemeClr val="tx1"/>
                </a:solidFill>
              </a:rPr>
            </a:b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1" name="Shape 96"/>
          <p:cNvSpPr txBox="1">
            <a:spLocks/>
          </p:cNvSpPr>
          <p:nvPr/>
        </p:nvSpPr>
        <p:spPr>
          <a:xfrm>
            <a:off x="321064" y="3097719"/>
            <a:ext cx="8077200" cy="144416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indent="-457200">
              <a:buClr>
                <a:schemeClr val="accent4"/>
              </a:buClr>
              <a:buSzPct val="100000"/>
              <a:buFont typeface="Wingdings" panose="05000000000000000000" pitchFamily="2" charset="2"/>
              <a:buChar char="ü"/>
            </a:pPr>
            <a:r>
              <a:rPr lang="en-US" sz="3200" dirty="0" smtClean="0">
                <a:solidFill>
                  <a:schemeClr val="tx1"/>
                </a:solidFill>
                <a:hlinkClick r:id="rId5"/>
              </a:rPr>
              <a:t>Financial Summary as of Period </a:t>
            </a:r>
            <a:r>
              <a:rPr lang="en-US" sz="3200" dirty="0" smtClean="0">
                <a:solidFill>
                  <a:schemeClr val="tx1"/>
                </a:solidFill>
                <a:hlinkClick r:id="rId5"/>
              </a:rPr>
              <a:t>Data Warehouse Guide </a:t>
            </a:r>
            <a:r>
              <a:rPr lang="en-US" sz="3200" dirty="0" smtClean="0">
                <a:solidFill>
                  <a:schemeClr val="tx1"/>
                </a:solidFill>
              </a:rPr>
              <a:t/>
            </a:r>
            <a:br>
              <a:rPr lang="en-US" sz="3200" dirty="0" smtClean="0">
                <a:solidFill>
                  <a:schemeClr val="tx1"/>
                </a:solidFill>
              </a:rPr>
            </a:b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2" name="Shape 96"/>
          <p:cNvSpPr txBox="1">
            <a:spLocks/>
          </p:cNvSpPr>
          <p:nvPr/>
        </p:nvSpPr>
        <p:spPr>
          <a:xfrm>
            <a:off x="321064" y="2103875"/>
            <a:ext cx="8077200" cy="60451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indent="-457200">
              <a:buClr>
                <a:schemeClr val="accent4"/>
              </a:buClr>
              <a:buSzPct val="100000"/>
              <a:buFont typeface="Wingdings" panose="05000000000000000000" pitchFamily="2" charset="2"/>
              <a:buChar char="ü"/>
            </a:pPr>
            <a:endParaRPr lang="en-US" sz="3200" dirty="0" smtClean="0">
              <a:solidFill>
                <a:schemeClr val="tx1"/>
              </a:solidFill>
              <a:hlinkClick r:id="rId6"/>
            </a:endParaRPr>
          </a:p>
          <a:p>
            <a:pPr marL="457200" indent="-457200">
              <a:buClr>
                <a:schemeClr val="accent4"/>
              </a:buClr>
              <a:buSzPct val="100000"/>
              <a:buFont typeface="Wingdings" panose="05000000000000000000" pitchFamily="2" charset="2"/>
              <a:buChar char="ü"/>
            </a:pPr>
            <a:endParaRPr lang="en-US" sz="3200" dirty="0">
              <a:solidFill>
                <a:schemeClr val="tx1"/>
              </a:solidFill>
              <a:hlinkClick r:id="rId6"/>
            </a:endParaRPr>
          </a:p>
          <a:p>
            <a:pPr marL="457200" indent="-457200">
              <a:buClr>
                <a:schemeClr val="accent4"/>
              </a:buClr>
              <a:buSzPct val="100000"/>
              <a:buFont typeface="Wingdings" panose="05000000000000000000" pitchFamily="2" charset="2"/>
              <a:buChar char="ü"/>
            </a:pPr>
            <a:r>
              <a:rPr lang="en-US" sz="3200" dirty="0" smtClean="0">
                <a:solidFill>
                  <a:schemeClr val="tx1"/>
                </a:solidFill>
                <a:hlinkClick r:id="rId6"/>
              </a:rPr>
              <a:t>EXPTX Form </a:t>
            </a:r>
            <a:r>
              <a:rPr lang="en-US" sz="3200" dirty="0" smtClean="0">
                <a:solidFill>
                  <a:schemeClr val="tx1"/>
                </a:solidFill>
              </a:rPr>
              <a:t/>
            </a:r>
            <a:br>
              <a:rPr lang="en-US" sz="3200" dirty="0" smtClean="0">
                <a:solidFill>
                  <a:schemeClr val="tx1"/>
                </a:solidFill>
              </a:rPr>
            </a:b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3" name="Shape 96"/>
          <p:cNvSpPr txBox="1">
            <a:spLocks/>
          </p:cNvSpPr>
          <p:nvPr/>
        </p:nvSpPr>
        <p:spPr>
          <a:xfrm>
            <a:off x="321064" y="4954071"/>
            <a:ext cx="8077200" cy="76530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indent="-457200">
              <a:buClr>
                <a:schemeClr val="accent4"/>
              </a:buClr>
              <a:buSzPct val="100000"/>
              <a:buFont typeface="Wingdings" panose="05000000000000000000" pitchFamily="2" charset="2"/>
              <a:buChar char="ü"/>
            </a:pPr>
            <a:r>
              <a:rPr lang="en-US" sz="3200" dirty="0" smtClean="0">
                <a:solidFill>
                  <a:schemeClr val="tx1"/>
                </a:solidFill>
                <a:hlinkClick r:id="rId7"/>
              </a:rPr>
              <a:t>CMS &amp; CFS Access (CARS)</a:t>
            </a:r>
            <a:r>
              <a:rPr lang="en-US" sz="3200" dirty="0" smtClean="0">
                <a:solidFill>
                  <a:schemeClr val="tx1"/>
                </a:solidFill>
                <a:hlinkClick r:id="rId8"/>
              </a:rPr>
              <a:t> </a:t>
            </a:r>
            <a:r>
              <a:rPr lang="en-US" sz="3200" dirty="0" smtClean="0">
                <a:solidFill>
                  <a:schemeClr val="tx1"/>
                </a:solidFill>
              </a:rPr>
              <a:t/>
            </a:r>
            <a:br>
              <a:rPr lang="en-US" sz="3200" dirty="0" smtClean="0">
                <a:solidFill>
                  <a:schemeClr val="tx1"/>
                </a:solidFill>
              </a:rPr>
            </a:b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4" name="Shape 96"/>
          <p:cNvSpPr txBox="1">
            <a:spLocks/>
          </p:cNvSpPr>
          <p:nvPr/>
        </p:nvSpPr>
        <p:spPr>
          <a:xfrm>
            <a:off x="321064" y="2234541"/>
            <a:ext cx="8077200" cy="144416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accent4"/>
              </a:buClr>
              <a:buSzPct val="100000"/>
            </a:pP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25</a:t>
            </a:fld>
            <a:endParaRPr lang="en-US"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40687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>
            <a:spLocks noGrp="1"/>
          </p:cNvSpPr>
          <p:nvPr>
            <p:ph type="title"/>
          </p:nvPr>
        </p:nvSpPr>
        <p:spPr>
          <a:xfrm>
            <a:off x="321065" y="2192054"/>
            <a:ext cx="8077200" cy="98012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457200" lvl="0" indent="-457200">
              <a:buClr>
                <a:schemeClr val="accent4"/>
              </a:buClr>
              <a:buSzPct val="100000"/>
              <a:buFont typeface="Wingdings" panose="05000000000000000000" pitchFamily="2" charset="2"/>
              <a:buChar char="ü"/>
            </a:pPr>
            <a:r>
              <a:rPr lang="en-US" dirty="0" smtClean="0">
                <a:solidFill>
                  <a:schemeClr val="tx1"/>
                </a:solidFill>
              </a:rPr>
              <a:t>Please </a:t>
            </a:r>
            <a:r>
              <a:rPr lang="en-US" dirty="0" smtClean="0">
                <a:solidFill>
                  <a:schemeClr val="tx1"/>
                </a:solidFill>
              </a:rPr>
              <a:t>complete the poll survey.  </a:t>
            </a:r>
            <a:r>
              <a:rPr lang="en-US" dirty="0" err="1" smtClean="0">
                <a:solidFill>
                  <a:schemeClr val="tx1"/>
                </a:solidFill>
              </a:rPr>
              <a:t>Additonal</a:t>
            </a:r>
            <a:r>
              <a:rPr lang="en-US" dirty="0" smtClean="0">
                <a:solidFill>
                  <a:schemeClr val="tx1"/>
                </a:solidFill>
              </a:rPr>
              <a:t> comments may be sent to accountingservices@csus.edu</a:t>
            </a:r>
            <a:br>
              <a:rPr lang="en-US" dirty="0" smtClean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Shape 96"/>
          <p:cNvSpPr txBox="1">
            <a:spLocks/>
          </p:cNvSpPr>
          <p:nvPr/>
        </p:nvSpPr>
        <p:spPr>
          <a:xfrm>
            <a:off x="380999" y="3345455"/>
            <a:ext cx="8077200" cy="147663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indent="-457200">
              <a:buClr>
                <a:schemeClr val="accent4"/>
              </a:buClr>
              <a:buSzPct val="100000"/>
              <a:buFont typeface="Wingdings" panose="05000000000000000000" pitchFamily="2" charset="2"/>
              <a:buChar char="ü"/>
            </a:pPr>
            <a:r>
              <a:rPr lang="en-US" dirty="0" smtClean="0">
                <a:solidFill>
                  <a:schemeClr val="tx1"/>
                </a:solidFill>
              </a:rPr>
              <a:t>Next training is schedule for Monday, December </a:t>
            </a:r>
            <a:r>
              <a:rPr lang="en-US" dirty="0" smtClean="0">
                <a:solidFill>
                  <a:schemeClr val="tx1"/>
                </a:solidFill>
              </a:rPr>
              <a:t> 14, 2020, 2-4 pm.  Sign up located on ABA-Financial Services website</a:t>
            </a:r>
            <a:endParaRPr lang="en-US" sz="3200" dirty="0" smtClean="0">
              <a:solidFill>
                <a:schemeClr val="tx1"/>
              </a:solidFill>
            </a:endParaRPr>
          </a:p>
          <a:p>
            <a:pPr>
              <a:buClr>
                <a:schemeClr val="accent4"/>
              </a:buClr>
              <a:buSzPct val="100000"/>
            </a:pPr>
            <a:r>
              <a:rPr lang="en-US" sz="1800" dirty="0">
                <a:hlinkClick r:id="rId4"/>
              </a:rPr>
              <a:t>https://www.csus.edu/administration-business-affairs/financial-services/</a:t>
            </a:r>
            <a:r>
              <a:rPr lang="en-US" sz="3200" dirty="0">
                <a:solidFill>
                  <a:schemeClr val="tx1"/>
                </a:solidFill>
              </a:rPr>
              <a:t>	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6" name="Shape 96"/>
          <p:cNvSpPr txBox="1">
            <a:spLocks/>
          </p:cNvSpPr>
          <p:nvPr/>
        </p:nvSpPr>
        <p:spPr>
          <a:xfrm>
            <a:off x="128819" y="5197873"/>
            <a:ext cx="8461691" cy="8772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chemeClr val="accent4"/>
              </a:buClr>
              <a:buSzPct val="100000"/>
            </a:pPr>
            <a:r>
              <a:rPr lang="en-US" sz="4400" dirty="0" smtClean="0">
                <a:solidFill>
                  <a:schemeClr val="tx1"/>
                </a:solidFill>
              </a:rPr>
              <a:t>Thank you!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346960" y="400756"/>
            <a:ext cx="440989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Questions ?</a:t>
            </a:r>
            <a:endParaRPr lang="en-US" sz="54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26</a:t>
            </a:fld>
            <a:endParaRPr lang="en-US"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82729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title"/>
          </p:nvPr>
        </p:nvSpPr>
        <p:spPr>
          <a:xfrm>
            <a:off x="203450" y="217715"/>
            <a:ext cx="8815206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lvl="0" algn="ctr">
              <a:buClr>
                <a:schemeClr val="accent1"/>
              </a:buClr>
              <a:buSzPct val="25000"/>
            </a:pPr>
            <a:r>
              <a:rPr lang="en-US" sz="4000" b="1" dirty="0" smtClean="0">
                <a:solidFill>
                  <a:schemeClr val="accent1"/>
                </a:solidFill>
              </a:rPr>
              <a:t>What is an Expenditure Transfer?</a:t>
            </a:r>
            <a:endParaRPr lang="en-US" sz="4000" b="1" dirty="0">
              <a:solidFill>
                <a:schemeClr val="accent1"/>
              </a:solidFill>
            </a:endParaRPr>
          </a:p>
        </p:txBody>
      </p:sp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203450" y="1840523"/>
            <a:ext cx="8731500" cy="436836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endParaRPr lang="en-US" sz="1800" b="1" dirty="0" smtClean="0">
              <a:solidFill>
                <a:srgbClr val="BF9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800" b="1" dirty="0" smtClean="0">
                <a:solidFill>
                  <a:srgbClr val="BF9000"/>
                </a:solidFill>
              </a:rPr>
              <a:t>Basic </a:t>
            </a:r>
            <a:r>
              <a:rPr lang="en-US" sz="1800" b="1" dirty="0">
                <a:solidFill>
                  <a:srgbClr val="BF9000"/>
                </a:solidFill>
              </a:rPr>
              <a:t>definition:  Moving a posted expense from one chartstring to </a:t>
            </a:r>
            <a:r>
              <a:rPr lang="en-US" sz="1800" b="1" dirty="0" smtClean="0">
                <a:solidFill>
                  <a:srgbClr val="BF9000"/>
                </a:solidFill>
              </a:rPr>
              <a:t>another</a:t>
            </a:r>
          </a:p>
          <a:p>
            <a:pPr marL="0" indent="0">
              <a:spcBef>
                <a:spcPts val="0"/>
              </a:spcBef>
              <a:buNone/>
            </a:pPr>
            <a:endParaRPr lang="en-US" sz="1800" b="1" dirty="0" smtClean="0">
              <a:solidFill>
                <a:srgbClr val="BF9000"/>
              </a:solidFill>
            </a:endParaRPr>
          </a:p>
          <a:p>
            <a:pPr lvl="1" indent="-342900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1800" dirty="0" smtClean="0"/>
              <a:t>You’ve </a:t>
            </a:r>
            <a:r>
              <a:rPr lang="en-US" sz="1800" dirty="0" smtClean="0"/>
              <a:t>identified an expense </a:t>
            </a:r>
            <a:r>
              <a:rPr lang="en-US" sz="1800" dirty="0"/>
              <a:t>that was charged to the wrong fund, department, account, or without a class code, project code, etc</a:t>
            </a:r>
            <a:r>
              <a:rPr lang="en-US" sz="1800" dirty="0" smtClean="0"/>
              <a:t>.</a:t>
            </a:r>
          </a:p>
          <a:p>
            <a:pPr lvl="1" indent="-342900">
              <a:spcBef>
                <a:spcPts val="0"/>
              </a:spcBef>
              <a:buFont typeface="Arial" panose="020B0604020202020204" pitchFamily="34" charset="0"/>
              <a:buChar char="–"/>
            </a:pPr>
            <a:endParaRPr lang="en-US" sz="2000" dirty="0" smtClean="0"/>
          </a:p>
          <a:p>
            <a:pPr lvl="2" indent="-342900">
              <a:spcBef>
                <a:spcPts val="0"/>
              </a:spcBef>
            </a:pPr>
            <a:r>
              <a:rPr lang="en-US" sz="1400" b="1" dirty="0"/>
              <a:t>Last resort correction </a:t>
            </a:r>
            <a:r>
              <a:rPr lang="en-US" sz="1400" b="1" dirty="0" smtClean="0"/>
              <a:t>when a PO </a:t>
            </a:r>
            <a:r>
              <a:rPr lang="en-US" sz="1400" b="1" dirty="0"/>
              <a:t>or voucher amendment is not an option, or you’ve missed the deadline to reconcile the Procard </a:t>
            </a:r>
            <a:r>
              <a:rPr lang="en-US" sz="1400" b="1" dirty="0" smtClean="0"/>
              <a:t>statement</a:t>
            </a:r>
          </a:p>
          <a:p>
            <a:pPr marL="800100" lvl="2" indent="0">
              <a:spcBef>
                <a:spcPts val="0"/>
              </a:spcBef>
              <a:buNone/>
            </a:pPr>
            <a:endParaRPr lang="en-US" sz="1400" dirty="0"/>
          </a:p>
          <a:p>
            <a:pPr lvl="2" indent="-342900">
              <a:spcBef>
                <a:spcPts val="0"/>
              </a:spcBef>
            </a:pPr>
            <a:r>
              <a:rPr lang="en-US" sz="1400" b="1" dirty="0" smtClean="0"/>
              <a:t>To correct a Campus Cost Recovery (CCR) chargeback when </a:t>
            </a:r>
            <a:r>
              <a:rPr lang="en-US" sz="1400" b="1" dirty="0"/>
              <a:t>the service provider is not able to correct them via the CCR </a:t>
            </a:r>
            <a:r>
              <a:rPr lang="en-US" sz="1400" b="1" dirty="0" smtClean="0"/>
              <a:t>process</a:t>
            </a:r>
          </a:p>
          <a:p>
            <a:pPr marL="800100" lvl="2" indent="0">
              <a:spcBef>
                <a:spcPts val="0"/>
              </a:spcBef>
              <a:buNone/>
            </a:pPr>
            <a:endParaRPr lang="en-US" sz="1400" b="1" dirty="0" smtClean="0"/>
          </a:p>
          <a:p>
            <a:pPr lvl="2" indent="-342900">
              <a:spcBef>
                <a:spcPts val="0"/>
              </a:spcBef>
            </a:pPr>
            <a:r>
              <a:rPr lang="en-US" sz="1400" b="1" dirty="0" smtClean="0"/>
              <a:t>To correct fund for travel expenses initiated in Concur</a:t>
            </a:r>
            <a:endParaRPr lang="en-US" sz="1400" b="1" dirty="0"/>
          </a:p>
          <a:p>
            <a:pPr marL="400050" lvl="1" indent="0">
              <a:spcBef>
                <a:spcPts val="0"/>
              </a:spcBef>
              <a:buNone/>
            </a:pPr>
            <a:endParaRPr lang="en-US" sz="2000" dirty="0"/>
          </a:p>
          <a:p>
            <a:pPr lvl="1" indent="-342900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1800" dirty="0" smtClean="0"/>
              <a:t>You want to split an expense between multiple </a:t>
            </a:r>
            <a:r>
              <a:rPr lang="en-US" sz="1800" dirty="0" smtClean="0"/>
              <a:t>chartstrings</a:t>
            </a:r>
          </a:p>
          <a:p>
            <a:pPr marL="400050" lvl="1" indent="0">
              <a:spcBef>
                <a:spcPts val="0"/>
              </a:spcBef>
              <a:buNone/>
            </a:pPr>
            <a:endParaRPr lang="en-US" sz="1800" dirty="0" smtClean="0"/>
          </a:p>
          <a:p>
            <a:pPr lvl="1" indent="-342900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1800" dirty="0" smtClean="0"/>
              <a:t>You want to reclassify an expense, e.g., change from Supplies and Services (660003) to I/T Software (616003)</a:t>
            </a:r>
            <a:endParaRPr lang="en-US" sz="1800" dirty="0" smtClean="0"/>
          </a:p>
          <a:p>
            <a:pPr marL="342900" marR="0" lvl="0" indent="-342900" algn="ctr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2400" b="0" i="0" u="none" strike="noStrike" cap="none" dirty="0">
              <a:solidFill>
                <a:srgbClr val="126E3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lang="en-US"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24579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title"/>
          </p:nvPr>
        </p:nvSpPr>
        <p:spPr>
          <a:xfrm>
            <a:off x="203450" y="217715"/>
            <a:ext cx="8815206" cy="130335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lvl="0">
              <a:buClr>
                <a:schemeClr val="accent1"/>
              </a:buClr>
              <a:buSzPct val="25000"/>
            </a:pPr>
            <a:r>
              <a:rPr lang="en-US" sz="3600" b="1" dirty="0" smtClean="0">
                <a:solidFill>
                  <a:schemeClr val="accent1"/>
                </a:solidFill>
              </a:rPr>
              <a:t>Types of Expense-to-Expense Requests:</a:t>
            </a:r>
            <a:endParaRPr lang="en-US" sz="3600" b="1" dirty="0">
              <a:solidFill>
                <a:schemeClr val="accent1"/>
              </a:solidFill>
            </a:endParaRPr>
          </a:p>
        </p:txBody>
      </p:sp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203450" y="2066794"/>
            <a:ext cx="8606253" cy="39261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indent="0">
              <a:buNone/>
            </a:pPr>
            <a:endParaRPr lang="en-US" sz="2000" b="1" dirty="0" smtClean="0">
              <a:solidFill>
                <a:srgbClr val="BF9000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rgbClr val="BF9000"/>
              </a:solidFill>
            </a:endParaRPr>
          </a:p>
          <a:p>
            <a:pPr marL="234950" indent="0">
              <a:buNone/>
            </a:pPr>
            <a:r>
              <a:rPr lang="en-US" sz="2000" b="1" dirty="0" smtClean="0"/>
              <a:t>Full </a:t>
            </a:r>
            <a:r>
              <a:rPr lang="en-US" sz="2000" b="1" dirty="0" smtClean="0"/>
              <a:t>Transfer</a:t>
            </a:r>
          </a:p>
          <a:p>
            <a:pPr marL="1030288" lvl="2" indent="-285750"/>
            <a:r>
              <a:rPr lang="en-US" sz="1800" dirty="0" smtClean="0"/>
              <a:t>Move entire expense </a:t>
            </a:r>
            <a:r>
              <a:rPr lang="en-US" sz="1800" dirty="0"/>
              <a:t>that was </a:t>
            </a:r>
            <a:r>
              <a:rPr lang="en-US" sz="1800" dirty="0" smtClean="0"/>
              <a:t>posted </a:t>
            </a:r>
            <a:r>
              <a:rPr lang="en-US" sz="1800" dirty="0"/>
              <a:t>to the wrong fund, department, account, or without a class code, project code, </a:t>
            </a:r>
            <a:r>
              <a:rPr lang="en-US" sz="1800" dirty="0" smtClean="0"/>
              <a:t>etc., to correct </a:t>
            </a:r>
            <a:r>
              <a:rPr lang="en-US" sz="1800" dirty="0" smtClean="0"/>
              <a:t>chartstring</a:t>
            </a:r>
          </a:p>
          <a:p>
            <a:pPr marL="744538" lvl="2" indent="0">
              <a:buNone/>
            </a:pPr>
            <a:endParaRPr lang="en-US" sz="1800" dirty="0" smtClean="0"/>
          </a:p>
          <a:p>
            <a:pPr marL="0" indent="0">
              <a:buNone/>
            </a:pPr>
            <a:r>
              <a:rPr lang="en-US" sz="2000" b="1" dirty="0" smtClean="0"/>
              <a:t>    Cost Share</a:t>
            </a:r>
            <a:endParaRPr lang="en-US" sz="1800" dirty="0" smtClean="0"/>
          </a:p>
          <a:p>
            <a:pPr marL="1030288" lvl="2" indent="-285750"/>
            <a:r>
              <a:rPr lang="en-US" sz="1800" dirty="0" smtClean="0"/>
              <a:t>Split </a:t>
            </a:r>
            <a:r>
              <a:rPr lang="en-US" sz="1800" dirty="0" smtClean="0"/>
              <a:t>an identified expense between two or more chartstrings</a:t>
            </a:r>
            <a:r>
              <a:rPr lang="en-US" sz="1600" dirty="0" smtClean="0"/>
              <a:t>, e.g., </a:t>
            </a:r>
            <a:r>
              <a:rPr lang="en-US" sz="1800" dirty="0"/>
              <a:t>s</a:t>
            </a:r>
            <a:r>
              <a:rPr lang="en-US" sz="1800" dirty="0" smtClean="0"/>
              <a:t>upplies and services shared between two different courses within a college/department</a:t>
            </a:r>
            <a:endParaRPr lang="en-US" sz="1800" dirty="0"/>
          </a:p>
          <a:p>
            <a:pPr marL="0" indent="0">
              <a:spcBef>
                <a:spcPts val="480"/>
              </a:spcBef>
              <a:buNone/>
            </a:pPr>
            <a:r>
              <a:rPr lang="en-US" sz="1800" b="1" dirty="0" smtClean="0">
                <a:solidFill>
                  <a:srgbClr val="FF0000"/>
                </a:solidFill>
              </a:rPr>
              <a:t>                                           </a:t>
            </a:r>
            <a:endParaRPr lang="en-US" sz="1800" b="1" dirty="0">
              <a:solidFill>
                <a:srgbClr val="FF0000"/>
              </a:solidFill>
            </a:endParaRPr>
          </a:p>
          <a:p>
            <a:pPr marL="0" indent="0">
              <a:spcBef>
                <a:spcPts val="480"/>
              </a:spcBef>
              <a:buNone/>
            </a:pPr>
            <a:endParaRPr lang="en-US" sz="1800" b="1" dirty="0" smtClean="0">
              <a:solidFill>
                <a:srgbClr val="FF0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None/>
            </a:pPr>
            <a:endParaRPr dirty="0"/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2400" b="0" i="0" u="none" strike="noStrike" cap="none" dirty="0">
              <a:solidFill>
                <a:srgbClr val="126E3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lang="en-US"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5153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title"/>
          </p:nvPr>
        </p:nvSpPr>
        <p:spPr>
          <a:xfrm>
            <a:off x="203450" y="217715"/>
            <a:ext cx="8815206" cy="130335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lvl="0">
              <a:buClr>
                <a:schemeClr val="accent1"/>
              </a:buClr>
              <a:buSzPct val="25000"/>
            </a:pPr>
            <a:r>
              <a:rPr lang="en-US" sz="3600" b="1" dirty="0" smtClean="0">
                <a:solidFill>
                  <a:schemeClr val="accent1"/>
                </a:solidFill>
              </a:rPr>
              <a:t>Other Types of Transfer</a:t>
            </a:r>
            <a:r>
              <a:rPr lang="en-US" sz="3600" b="1" dirty="0" smtClean="0">
                <a:solidFill>
                  <a:schemeClr val="accent1"/>
                </a:solidFill>
              </a:rPr>
              <a:t> </a:t>
            </a:r>
            <a:r>
              <a:rPr lang="en-US" sz="3600" b="1" dirty="0" smtClean="0">
                <a:solidFill>
                  <a:schemeClr val="accent1"/>
                </a:solidFill>
              </a:rPr>
              <a:t>Requests:</a:t>
            </a:r>
            <a:endParaRPr lang="en-US" sz="3600" b="1" dirty="0">
              <a:solidFill>
                <a:schemeClr val="accent1"/>
              </a:solidFill>
            </a:endParaRPr>
          </a:p>
        </p:txBody>
      </p:sp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203450" y="2066794"/>
            <a:ext cx="8606253" cy="39261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34950" indent="0">
              <a:buNone/>
            </a:pPr>
            <a:endParaRPr lang="en-US" sz="1800" b="1" dirty="0" smtClean="0"/>
          </a:p>
          <a:p>
            <a:pPr marL="234950" indent="0">
              <a:buNone/>
            </a:pPr>
            <a:r>
              <a:rPr lang="en-US" sz="1800" b="1" dirty="0" smtClean="0"/>
              <a:t>Cost Recovery (Service Provider Use Only)</a:t>
            </a:r>
            <a:endParaRPr lang="en-US" sz="1800" b="1" dirty="0" smtClean="0"/>
          </a:p>
          <a:p>
            <a:pPr marL="1030288" lvl="2" indent="-285750"/>
            <a:r>
              <a:rPr lang="en-US" sz="1800" dirty="0" smtClean="0"/>
              <a:t>Used for service provider chargebacks.  </a:t>
            </a:r>
          </a:p>
          <a:p>
            <a:pPr marL="1030288" lvl="2" indent="-285750"/>
            <a:r>
              <a:rPr lang="en-US" sz="1800" dirty="0" smtClean="0"/>
              <a:t>Account codes used are restricted to 617xxx for expense and 580094 or 580095 for reimbursement</a:t>
            </a:r>
          </a:p>
          <a:p>
            <a:pPr marL="744538" lvl="2" indent="0">
              <a:buNone/>
            </a:pPr>
            <a:endParaRPr lang="en-US" sz="1800" dirty="0" smtClean="0"/>
          </a:p>
          <a:p>
            <a:pPr marL="0" indent="0">
              <a:buNone/>
            </a:pPr>
            <a:r>
              <a:rPr lang="en-US" sz="1800" b="1" dirty="0" smtClean="0"/>
              <a:t>    Transfer of Prior Year expenses</a:t>
            </a:r>
            <a:endParaRPr lang="en-US" sz="1800" dirty="0" smtClean="0"/>
          </a:p>
          <a:p>
            <a:pPr marL="1030288" lvl="2" indent="-285750"/>
            <a:r>
              <a:rPr lang="en-US" sz="1800" dirty="0" smtClean="0"/>
              <a:t>Move </a:t>
            </a:r>
            <a:r>
              <a:rPr lang="en-US" sz="1800" dirty="0" smtClean="0"/>
              <a:t>an expense that occurred in a prior year</a:t>
            </a:r>
          </a:p>
          <a:p>
            <a:pPr marL="1030288" lvl="2" indent="-285750"/>
            <a:r>
              <a:rPr lang="en-US" sz="1800" dirty="0" smtClean="0"/>
              <a:t>T</a:t>
            </a:r>
            <a:r>
              <a:rPr lang="en-US" sz="1800" dirty="0" smtClean="0"/>
              <a:t>he Excel Expenditure Transfer Request Form must be completed and submitted to Accounting Services, as </a:t>
            </a:r>
            <a:r>
              <a:rPr lang="en-US" sz="1800" dirty="0" err="1" smtClean="0"/>
              <a:t>OnBase</a:t>
            </a:r>
            <a:r>
              <a:rPr lang="en-US" sz="1800" dirty="0" smtClean="0"/>
              <a:t> only retrieves current year transactions</a:t>
            </a:r>
          </a:p>
          <a:p>
            <a:pPr marL="0" indent="0">
              <a:buNone/>
            </a:pPr>
            <a:r>
              <a:rPr lang="en-US" sz="1800" b="1" dirty="0" smtClean="0"/>
              <a:t>    </a:t>
            </a:r>
            <a:endParaRPr lang="en-US" sz="1800" dirty="0"/>
          </a:p>
          <a:p>
            <a:pPr marL="0" indent="0">
              <a:spcBef>
                <a:spcPts val="480"/>
              </a:spcBef>
              <a:buNone/>
            </a:pPr>
            <a:r>
              <a:rPr lang="en-US" sz="1800" b="1" dirty="0" smtClean="0">
                <a:solidFill>
                  <a:srgbClr val="FF0000"/>
                </a:solidFill>
              </a:rPr>
              <a:t>                                           </a:t>
            </a:r>
            <a:endParaRPr lang="en-US" sz="1800" b="1" dirty="0">
              <a:solidFill>
                <a:srgbClr val="FF0000"/>
              </a:solidFill>
            </a:endParaRPr>
          </a:p>
          <a:p>
            <a:pPr marL="0" indent="0">
              <a:spcBef>
                <a:spcPts val="480"/>
              </a:spcBef>
              <a:buNone/>
            </a:pPr>
            <a:endParaRPr lang="en-US" sz="1800" b="1" dirty="0" smtClean="0">
              <a:solidFill>
                <a:srgbClr val="FF0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None/>
            </a:pPr>
            <a:endParaRPr dirty="0"/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2400" b="0" i="0" u="none" strike="noStrike" cap="none" dirty="0">
              <a:solidFill>
                <a:srgbClr val="126E3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lang="en-US"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2393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title"/>
          </p:nvPr>
        </p:nvSpPr>
        <p:spPr>
          <a:xfrm>
            <a:off x="203450" y="217715"/>
            <a:ext cx="8815206" cy="130335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lvl="0">
              <a:buClr>
                <a:schemeClr val="accent1"/>
              </a:buClr>
              <a:buSzPct val="25000"/>
            </a:pPr>
            <a:r>
              <a:rPr lang="en-US" sz="3600" b="1" dirty="0" smtClean="0">
                <a:solidFill>
                  <a:schemeClr val="accent1"/>
                </a:solidFill>
              </a:rPr>
              <a:t>Other Types of Transfer</a:t>
            </a:r>
            <a:r>
              <a:rPr lang="en-US" sz="3600" b="1" dirty="0" smtClean="0">
                <a:solidFill>
                  <a:schemeClr val="accent1"/>
                </a:solidFill>
              </a:rPr>
              <a:t> </a:t>
            </a:r>
            <a:r>
              <a:rPr lang="en-US" sz="3600" b="1" dirty="0" smtClean="0">
                <a:solidFill>
                  <a:schemeClr val="accent1"/>
                </a:solidFill>
              </a:rPr>
              <a:t>Requests:</a:t>
            </a:r>
            <a:endParaRPr lang="en-US" sz="3600" b="1" dirty="0">
              <a:solidFill>
                <a:schemeClr val="accent1"/>
              </a:solidFill>
            </a:endParaRPr>
          </a:p>
        </p:txBody>
      </p:sp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203450" y="1819276"/>
            <a:ext cx="8606253" cy="417366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indent="0">
              <a:buNone/>
            </a:pPr>
            <a:r>
              <a:rPr lang="en-US" sz="1800" b="1" dirty="0"/>
              <a:t> </a:t>
            </a:r>
            <a:r>
              <a:rPr lang="en-US" sz="1800" b="1" dirty="0" smtClean="0"/>
              <a:t>     </a:t>
            </a:r>
          </a:p>
          <a:p>
            <a:pPr marL="0" indent="0">
              <a:buNone/>
            </a:pPr>
            <a:r>
              <a:rPr lang="en-US" sz="1800" b="1" dirty="0" smtClean="0"/>
              <a:t>     Revenue Transfers</a:t>
            </a:r>
            <a:endParaRPr lang="en-US" sz="1800" dirty="0" smtClean="0"/>
          </a:p>
          <a:p>
            <a:pPr marL="1030288" lvl="2" indent="-285750"/>
            <a:r>
              <a:rPr lang="en-US" sz="1800" dirty="0" smtClean="0"/>
              <a:t>Used to correct revenue transactions</a:t>
            </a:r>
          </a:p>
          <a:p>
            <a:pPr marL="1030288" lvl="2" indent="-285750"/>
            <a:r>
              <a:rPr lang="en-US" sz="1800" dirty="0" smtClean="0"/>
              <a:t>Use Excel Revenu</a:t>
            </a:r>
            <a:r>
              <a:rPr lang="en-US" sz="1800" dirty="0" smtClean="0"/>
              <a:t>e Transfer Request Form and not </a:t>
            </a:r>
            <a:r>
              <a:rPr lang="en-US" sz="1800" dirty="0" err="1" smtClean="0"/>
              <a:t>OnBase</a:t>
            </a:r>
            <a:endParaRPr lang="en-US" sz="1800" dirty="0" smtClean="0"/>
          </a:p>
          <a:p>
            <a:pPr marL="744538" lvl="2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b="1" dirty="0" smtClean="0"/>
              <a:t>     Sponsorships</a:t>
            </a:r>
            <a:endParaRPr lang="en-US" sz="1800" dirty="0"/>
          </a:p>
          <a:p>
            <a:pPr marL="1030288" lvl="2" indent="-285750"/>
            <a:r>
              <a:rPr lang="en-US" sz="1800" dirty="0" smtClean="0"/>
              <a:t>Provide funding to other departments in support of mutually benefitting events</a:t>
            </a:r>
          </a:p>
          <a:p>
            <a:pPr marL="1030288" lvl="2" indent="-285750"/>
            <a:r>
              <a:rPr lang="en-US" sz="1800" dirty="0" smtClean="0"/>
              <a:t>Use Excel Sponsorship Transfer Request form and cost recovery account codes</a:t>
            </a:r>
            <a:endParaRPr lang="en-US" sz="1800" dirty="0"/>
          </a:p>
          <a:p>
            <a:pPr marL="1030288" lvl="2" indent="-285750"/>
            <a:endParaRPr lang="en-US" sz="1800" dirty="0" smtClean="0"/>
          </a:p>
          <a:p>
            <a:pPr marL="0" indent="0">
              <a:buNone/>
            </a:pPr>
            <a:r>
              <a:rPr lang="en-US" sz="1800" b="1" dirty="0" smtClean="0"/>
              <a:t>    </a:t>
            </a:r>
            <a:endParaRPr lang="en-US" sz="1800" dirty="0"/>
          </a:p>
          <a:p>
            <a:pPr marL="0" indent="0">
              <a:spcBef>
                <a:spcPts val="480"/>
              </a:spcBef>
              <a:buNone/>
            </a:pPr>
            <a:r>
              <a:rPr lang="en-US" sz="1800" b="1" dirty="0" smtClean="0">
                <a:solidFill>
                  <a:srgbClr val="FF0000"/>
                </a:solidFill>
              </a:rPr>
              <a:t>                                           </a:t>
            </a:r>
            <a:endParaRPr lang="en-US" sz="1800" b="1" dirty="0">
              <a:solidFill>
                <a:srgbClr val="FF0000"/>
              </a:solidFill>
            </a:endParaRPr>
          </a:p>
          <a:p>
            <a:pPr marL="0" indent="0">
              <a:spcBef>
                <a:spcPts val="480"/>
              </a:spcBef>
              <a:buNone/>
            </a:pPr>
            <a:endParaRPr lang="en-US" sz="1800" b="1" dirty="0" smtClean="0">
              <a:solidFill>
                <a:srgbClr val="FF0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None/>
            </a:pPr>
            <a:endParaRPr dirty="0"/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2400" b="0" i="0" u="none" strike="noStrike" cap="none" dirty="0">
              <a:solidFill>
                <a:srgbClr val="126E3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lang="en-US"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98085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>
          <a:xfrm>
            <a:off x="6552327" y="6446742"/>
            <a:ext cx="1904999" cy="457200"/>
          </a:xfrm>
        </p:spPr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lang="en-US"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Shape 125"/>
          <p:cNvSpPr txBox="1">
            <a:spLocks/>
          </p:cNvSpPr>
          <p:nvPr/>
        </p:nvSpPr>
        <p:spPr>
          <a:xfrm>
            <a:off x="1705708" y="217715"/>
            <a:ext cx="7312948" cy="130335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accent1"/>
              </a:buClr>
              <a:buSzPct val="25000"/>
            </a:pPr>
            <a:r>
              <a:rPr lang="en-US" sz="4000" dirty="0" smtClean="0">
                <a:solidFill>
                  <a:schemeClr val="accent1"/>
                </a:solidFill>
              </a:rPr>
              <a:t>Expenditure Transfer (EXPTX) Form</a:t>
            </a:r>
            <a:endParaRPr lang="en-US" sz="2800" dirty="0">
              <a:solidFill>
                <a:schemeClr val="accent1"/>
              </a:solidFill>
            </a:endParaRP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4262129633"/>
              </p:ext>
            </p:extLst>
          </p:nvPr>
        </p:nvGraphicFramePr>
        <p:xfrm>
          <a:off x="5168752" y="1910862"/>
          <a:ext cx="4523276" cy="4409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Shape 126"/>
          <p:cNvSpPr txBox="1">
            <a:spLocks noGrp="1"/>
          </p:cNvSpPr>
          <p:nvPr>
            <p:ph type="body" idx="1"/>
          </p:nvPr>
        </p:nvSpPr>
        <p:spPr>
          <a:xfrm>
            <a:off x="246183" y="2340076"/>
            <a:ext cx="5398478" cy="390916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6E39"/>
              </a:buClr>
              <a:buSzPct val="100000"/>
              <a:buFont typeface="Wingdings" panose="05000000000000000000" pitchFamily="2" charset="2"/>
              <a:buChar char="§"/>
            </a:pPr>
            <a:endParaRPr lang="en-US" sz="600" dirty="0" smtClean="0"/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en-US" sz="1300" dirty="0" smtClean="0"/>
              <a:t>Eliminates </a:t>
            </a:r>
            <a:r>
              <a:rPr lang="en-US" sz="1300" dirty="0"/>
              <a:t>the need for Supporting Documentation from FDW, Financial Summary as of </a:t>
            </a:r>
            <a:r>
              <a:rPr lang="en-US" sz="1300" dirty="0" smtClean="0"/>
              <a:t>Period</a:t>
            </a:r>
          </a:p>
          <a:p>
            <a:pPr lvl="0"/>
            <a:endParaRPr lang="en-US" sz="1300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300" dirty="0"/>
              <a:t>Sends emails to the requestor &amp; all selected </a:t>
            </a:r>
            <a:r>
              <a:rPr lang="en-US" sz="1300" dirty="0" smtClean="0"/>
              <a:t>DOAs</a:t>
            </a:r>
          </a:p>
          <a:p>
            <a:endParaRPr lang="en-US" sz="13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300" dirty="0"/>
              <a:t>Assigns a request # for each submission for ease of tracking in </a:t>
            </a:r>
            <a:r>
              <a:rPr lang="en-US" sz="1300" dirty="0" err="1"/>
              <a:t>OnBase</a:t>
            </a:r>
            <a:r>
              <a:rPr lang="en-US" sz="1300" dirty="0"/>
              <a:t>, CFS and </a:t>
            </a:r>
            <a:r>
              <a:rPr lang="en-US" sz="1300" dirty="0" smtClean="0"/>
              <a:t>FDW</a:t>
            </a:r>
          </a:p>
          <a:p>
            <a:endParaRPr lang="en-US" sz="1300" dirty="0"/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en-US" sz="1300" dirty="0"/>
              <a:t>Allows all staff to virtually view the form &amp; the status anytime, 24 hours a day 7 days a </a:t>
            </a:r>
            <a:r>
              <a:rPr lang="en-US" sz="1300" dirty="0" smtClean="0"/>
              <a:t>week</a:t>
            </a:r>
          </a:p>
          <a:p>
            <a:pPr lvl="0"/>
            <a:endParaRPr lang="en-US" sz="1300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300" dirty="0"/>
              <a:t>Automates interface resulting in a faster posting turnaround </a:t>
            </a:r>
            <a:r>
              <a:rPr lang="en-US" sz="1300" dirty="0" smtClean="0"/>
              <a:t>time</a:t>
            </a:r>
          </a:p>
          <a:p>
            <a:r>
              <a:rPr lang="en-US" sz="1300" dirty="0" smtClean="0"/>
              <a:t> </a:t>
            </a:r>
            <a:endParaRPr lang="en-US" sz="1300" dirty="0"/>
          </a:p>
          <a:p>
            <a:pPr lvl="0"/>
            <a:endParaRPr lang="en-US" sz="1800" dirty="0"/>
          </a:p>
          <a:p>
            <a:pPr marL="0" indent="0">
              <a:buNone/>
            </a:pPr>
            <a:endParaRPr lang="en-US" sz="800" b="1" dirty="0" smtClean="0">
              <a:solidFill>
                <a:srgbClr val="BF9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None/>
            </a:pPr>
            <a:endParaRPr dirty="0"/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2400" b="0" i="0" u="none" strike="noStrike" cap="none" dirty="0">
              <a:solidFill>
                <a:srgbClr val="126E3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" name="Picture 10" descr="Related imag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14" y="96715"/>
            <a:ext cx="1521070" cy="1521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2234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>
          <a:xfrm>
            <a:off x="6552327" y="6446742"/>
            <a:ext cx="1904999" cy="457200"/>
          </a:xfrm>
        </p:spPr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lang="en-US"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Shape 125"/>
          <p:cNvSpPr txBox="1">
            <a:spLocks/>
          </p:cNvSpPr>
          <p:nvPr/>
        </p:nvSpPr>
        <p:spPr>
          <a:xfrm>
            <a:off x="1453044" y="241055"/>
            <a:ext cx="6413108" cy="130335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chemeClr val="accent1"/>
              </a:buClr>
              <a:buSzPct val="25000"/>
            </a:pPr>
            <a:r>
              <a:rPr lang="en-US" sz="4000" dirty="0" smtClean="0">
                <a:solidFill>
                  <a:schemeClr val="accent1"/>
                </a:solidFill>
              </a:rPr>
              <a:t>Access (EXPTX) Form</a:t>
            </a:r>
            <a:endParaRPr lang="en-US" sz="2800" dirty="0">
              <a:solidFill>
                <a:schemeClr val="accent1"/>
              </a:solidFill>
            </a:endParaRPr>
          </a:p>
        </p:txBody>
      </p:sp>
      <p:sp>
        <p:nvSpPr>
          <p:cNvPr id="9" name="Shape 126"/>
          <p:cNvSpPr txBox="1">
            <a:spLocks noGrp="1"/>
          </p:cNvSpPr>
          <p:nvPr>
            <p:ph type="body" idx="1"/>
          </p:nvPr>
        </p:nvSpPr>
        <p:spPr>
          <a:xfrm>
            <a:off x="111614" y="1801854"/>
            <a:ext cx="8907041" cy="444738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6E39"/>
              </a:buClr>
              <a:buSzPct val="100000"/>
              <a:buNone/>
            </a:pPr>
            <a:endParaRPr lang="en-US" sz="600" dirty="0" smtClean="0"/>
          </a:p>
          <a:p>
            <a:pPr marL="342900" indent="-342900">
              <a:buAutoNum type="arabicParenR"/>
            </a:pPr>
            <a:r>
              <a:rPr lang="en-US" sz="1600" dirty="0" smtClean="0"/>
              <a:t>Do you have Expenditure Transfer Delegation of Authority (ET DOA)? 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dirty="0" smtClean="0"/>
              <a:t>To check the current list of DOAs navigate to </a:t>
            </a:r>
            <a:r>
              <a:rPr lang="en-US" b="1" dirty="0"/>
              <a:t>CMS &gt;Sac Delegation of Authority&gt;View Delegation of Authority&gt;Delegation </a:t>
            </a:r>
            <a:r>
              <a:rPr lang="en-US" b="1" dirty="0" smtClean="0"/>
              <a:t>Inquiry</a:t>
            </a:r>
          </a:p>
          <a:p>
            <a:pPr lvl="1"/>
            <a:endParaRPr lang="en-US" dirty="0" smtClean="0"/>
          </a:p>
          <a:p>
            <a:pPr marL="342900" indent="-342900">
              <a:buAutoNum type="arabicParenR"/>
            </a:pPr>
            <a:r>
              <a:rPr lang="en-US" sz="1600" dirty="0" smtClean="0"/>
              <a:t>To access the form log in to </a:t>
            </a:r>
            <a:r>
              <a:rPr lang="en-US" sz="1600" b="1" dirty="0" smtClean="0"/>
              <a:t>My Sac State&gt;Staff Services&gt;My Forms&gt;Expenditure Transfers </a:t>
            </a:r>
            <a:r>
              <a:rPr lang="en-US" sz="1600" dirty="0" smtClean="0"/>
              <a:t>or follow this link, </a:t>
            </a:r>
            <a:r>
              <a:rPr lang="en-US" sz="1600" u="sng" dirty="0">
                <a:hlinkClick r:id="rId2"/>
              </a:rPr>
              <a:t>https://</a:t>
            </a:r>
            <a:r>
              <a:rPr lang="en-US" sz="1600" u="sng" dirty="0" smtClean="0">
                <a:hlinkClick r:id="rId2"/>
              </a:rPr>
              <a:t>onbase.csus.edu/unity/forms/ExptTransfers.aspx</a:t>
            </a:r>
            <a:r>
              <a:rPr lang="en-US" sz="1600" dirty="0"/>
              <a:t>. Open the form in the </a:t>
            </a:r>
            <a:r>
              <a:rPr lang="en-US" sz="1600" b="1" dirty="0"/>
              <a:t>Chrome</a:t>
            </a:r>
            <a:r>
              <a:rPr lang="en-US" sz="1600" dirty="0"/>
              <a:t> browser for full automation functionality.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endParaRPr lang="en-US" sz="1800" dirty="0"/>
          </a:p>
          <a:p>
            <a:pPr marL="0" indent="0">
              <a:buNone/>
            </a:pPr>
            <a:endParaRPr lang="en-US" sz="1600" dirty="0"/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None/>
            </a:pPr>
            <a:endParaRPr dirty="0"/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2400" b="0" i="0" u="none" strike="noStrike" cap="none" dirty="0">
              <a:solidFill>
                <a:srgbClr val="126E3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" name="Picture 10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14" y="96715"/>
            <a:ext cx="1521070" cy="1521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Image result for transparent chrome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3179" y="4127147"/>
            <a:ext cx="1212973" cy="1212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Image result for transparent checkmark log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7004" y="3846362"/>
            <a:ext cx="1272827" cy="1261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63271" y="3640149"/>
            <a:ext cx="3909024" cy="2500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634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lang="en-US"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125"/>
          <p:cNvSpPr txBox="1">
            <a:spLocks noGrp="1"/>
          </p:cNvSpPr>
          <p:nvPr>
            <p:ph type="title"/>
          </p:nvPr>
        </p:nvSpPr>
        <p:spPr>
          <a:xfrm>
            <a:off x="381000" y="96715"/>
            <a:ext cx="7543800" cy="142728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FFF5D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chemeClr val="accent1"/>
              </a:buClr>
              <a:buSzPct val="25000"/>
            </a:pPr>
            <a:r>
              <a:rPr lang="en-US" sz="4000" dirty="0" smtClean="0">
                <a:solidFill>
                  <a:schemeClr val="accent1"/>
                </a:solidFill>
              </a:rPr>
              <a:t>       Access </a:t>
            </a:r>
            <a:r>
              <a:rPr lang="en-US" sz="4000" dirty="0" smtClean="0">
                <a:solidFill>
                  <a:schemeClr val="accent1"/>
                </a:solidFill>
              </a:rPr>
              <a:t>(EXPTX) Form</a:t>
            </a:r>
            <a:endParaRPr lang="en-US" sz="2800" dirty="0">
              <a:solidFill>
                <a:schemeClr val="accent1"/>
              </a:solidFill>
            </a:endParaRPr>
          </a:p>
        </p:txBody>
      </p:sp>
      <p:pic>
        <p:nvPicPr>
          <p:cNvPr id="9" name="Picture 10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14" y="96715"/>
            <a:ext cx="1521070" cy="1521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21250"/>
            <a:ext cx="9144000" cy="4329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945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Blank Presentation">
  <a:themeElements>
    <a:clrScheme name="">
      <a:dk1>
        <a:srgbClr val="006233"/>
      </a:dk1>
      <a:lt1>
        <a:srgbClr val="D5D3BF"/>
      </a:lt1>
      <a:dk2>
        <a:srgbClr val="000000"/>
      </a:dk2>
      <a:lt2>
        <a:srgbClr val="C5BA8E"/>
      </a:lt2>
      <a:accent1>
        <a:srgbClr val="DED9C2"/>
      </a:accent1>
      <a:accent2>
        <a:srgbClr val="333399"/>
      </a:accent2>
      <a:accent3>
        <a:srgbClr val="E7E6DC"/>
      </a:accent3>
      <a:accent4>
        <a:srgbClr val="00532A"/>
      </a:accent4>
      <a:accent5>
        <a:srgbClr val="ECE9DD"/>
      </a:accent5>
      <a:accent6>
        <a:srgbClr val="2D2D8A"/>
      </a:accent6>
      <a:hlink>
        <a:srgbClr val="CAAD00"/>
      </a:hlink>
      <a:folHlink>
        <a:srgbClr val="58450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lank Presentation">
  <a:themeElements>
    <a:clrScheme name="">
      <a:dk1>
        <a:srgbClr val="006233"/>
      </a:dk1>
      <a:lt1>
        <a:srgbClr val="D5D3BF"/>
      </a:lt1>
      <a:dk2>
        <a:srgbClr val="000000"/>
      </a:dk2>
      <a:lt2>
        <a:srgbClr val="C5BA8E"/>
      </a:lt2>
      <a:accent1>
        <a:srgbClr val="DED9C2"/>
      </a:accent1>
      <a:accent2>
        <a:srgbClr val="333399"/>
      </a:accent2>
      <a:accent3>
        <a:srgbClr val="E7E6DC"/>
      </a:accent3>
      <a:accent4>
        <a:srgbClr val="00532A"/>
      </a:accent4>
      <a:accent5>
        <a:srgbClr val="ECE9DD"/>
      </a:accent5>
      <a:accent6>
        <a:srgbClr val="2D2D8A"/>
      </a:accent6>
      <a:hlink>
        <a:srgbClr val="CAAD00"/>
      </a:hlink>
      <a:folHlink>
        <a:srgbClr val="58450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39757</TotalTime>
  <Words>2022</Words>
  <Application>Microsoft Office PowerPoint</Application>
  <PresentationFormat>On-screen Show (4:3)</PresentationFormat>
  <Paragraphs>344</Paragraphs>
  <Slides>26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Calibri</vt:lpstr>
      <vt:lpstr>Wingdings</vt:lpstr>
      <vt:lpstr>1_Blank Presentation</vt:lpstr>
      <vt:lpstr>Blank Presentation</vt:lpstr>
      <vt:lpstr>  Expenditure Transfer 101 </vt:lpstr>
      <vt:lpstr>EXPTX Training Agenda</vt:lpstr>
      <vt:lpstr>What is an Expenditure Transfer?</vt:lpstr>
      <vt:lpstr>Types of Expense-to-Expense Requests:</vt:lpstr>
      <vt:lpstr>Other Types of Transfer Requests:</vt:lpstr>
      <vt:lpstr>Other Types of Transfer Requests:</vt:lpstr>
      <vt:lpstr>PowerPoint Presentation</vt:lpstr>
      <vt:lpstr>PowerPoint Presentation</vt:lpstr>
      <vt:lpstr>       Access (EXPTX) Form</vt:lpstr>
      <vt:lpstr>PowerPoint Presentation</vt:lpstr>
      <vt:lpstr>PowerPoint Presentation</vt:lpstr>
      <vt:lpstr>PowerPoint Presentation</vt:lpstr>
      <vt:lpstr>Example: Full Amount Transfer</vt:lpstr>
      <vt:lpstr> Example: Cost Share</vt:lpstr>
      <vt:lpstr>PowerPoint Presentation</vt:lpstr>
      <vt:lpstr>PowerPoint Presentation</vt:lpstr>
      <vt:lpstr>PowerPoint Presentation</vt:lpstr>
      <vt:lpstr>PowerPoint Presentation</vt:lpstr>
      <vt:lpstr>For non-expenditure transfers, please use one of the Excel transfer forms available on the ABA Forms webpage under Accounting Services under Accounting.  The completed Excel form is submitted to accountingservices@csus.edu</vt:lpstr>
      <vt:lpstr>University Foundation at Sacramento State (UFSS) expenditure transfers cannot be processed via OnBase   An Excel transfer request form has to be completed and submitted to ufssaccounting@csus.edu  The form is available on the ABA Forms webpage under University Foundation at Sac State (UFSS)         </vt:lpstr>
      <vt:lpstr>EXPTX Tips &amp; Tricks</vt:lpstr>
      <vt:lpstr>EXPTX Tips &amp; Tricks </vt:lpstr>
      <vt:lpstr>EXPTX Tips &amp; Tricks </vt:lpstr>
      <vt:lpstr>Expenditure Transfer Request  Deadlines</vt:lpstr>
      <vt:lpstr> </vt:lpstr>
      <vt:lpstr>Please complete the poll survey.  Additonal comments may be sent to accountingservices@csus.edu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Accounting Services</dc:title>
  <dc:creator>Skiba, Irina</dc:creator>
  <cp:lastModifiedBy>Gill, Michael R</cp:lastModifiedBy>
  <cp:revision>426</cp:revision>
  <cp:lastPrinted>2018-03-22T15:07:51Z</cp:lastPrinted>
  <dcterms:modified xsi:type="dcterms:W3CDTF">2020-11-17T00:26:41Z</dcterms:modified>
</cp:coreProperties>
</file>