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handoutMasterIdLst>
    <p:handoutMasterId r:id="rId26"/>
  </p:handoutMasterIdLst>
  <p:sldIdLst>
    <p:sldId id="256" r:id="rId3"/>
    <p:sldId id="307" r:id="rId4"/>
    <p:sldId id="267" r:id="rId5"/>
    <p:sldId id="272" r:id="rId6"/>
    <p:sldId id="324" r:id="rId7"/>
    <p:sldId id="325" r:id="rId8"/>
    <p:sldId id="279" r:id="rId9"/>
    <p:sldId id="336" r:id="rId10"/>
    <p:sldId id="310" r:id="rId11"/>
    <p:sldId id="323" r:id="rId12"/>
    <p:sldId id="317" r:id="rId13"/>
    <p:sldId id="319" r:id="rId14"/>
    <p:sldId id="311" r:id="rId15"/>
    <p:sldId id="300" r:id="rId16"/>
    <p:sldId id="318" r:id="rId17"/>
    <p:sldId id="335" r:id="rId18"/>
    <p:sldId id="312" r:id="rId19"/>
    <p:sldId id="314" r:id="rId20"/>
    <p:sldId id="287" r:id="rId21"/>
    <p:sldId id="322" r:id="rId22"/>
    <p:sldId id="296" r:id="rId23"/>
    <p:sldId id="276"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iba, Irina" initials="SI" lastIdx="7" clrIdx="0">
    <p:extLst>
      <p:ext uri="{19B8F6BF-5375-455C-9EA6-DF929625EA0E}">
        <p15:presenceInfo xmlns:p15="http://schemas.microsoft.com/office/powerpoint/2012/main" userId="S-1-5-21-6361574-1898399280-860360866-158538" providerId="AD"/>
      </p:ext>
    </p:extLst>
  </p:cmAuthor>
  <p:cmAuthor id="2" name="Leeds, Tabitha" initials="LT" lastIdx="4" clrIdx="1">
    <p:extLst>
      <p:ext uri="{19B8F6BF-5375-455C-9EA6-DF929625EA0E}">
        <p15:presenceInfo xmlns:p15="http://schemas.microsoft.com/office/powerpoint/2012/main" userId="S::leeds@csus.edu::2e349476-6146-4b94-8c0a-d80cda054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50021"/>
    <a:srgbClr val="126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84094" autoAdjust="0"/>
  </p:normalViewPr>
  <p:slideViewPr>
    <p:cSldViewPr snapToGrid="0">
      <p:cViewPr varScale="1">
        <p:scale>
          <a:sx n="114" d="100"/>
          <a:sy n="114" d="100"/>
        </p:scale>
        <p:origin x="1512" y="108"/>
      </p:cViewPr>
      <p:guideLst/>
    </p:cSldViewPr>
  </p:slideViewPr>
  <p:outlineViewPr>
    <p:cViewPr>
      <p:scale>
        <a:sx n="33" d="100"/>
        <a:sy n="33" d="100"/>
      </p:scale>
      <p:origin x="0" y="-20304"/>
    </p:cViewPr>
  </p:outlineViewPr>
  <p:notesTextViewPr>
    <p:cViewPr>
      <p:scale>
        <a:sx n="3" d="2"/>
        <a:sy n="3" d="2"/>
      </p:scale>
      <p:origin x="0" y="0"/>
    </p:cViewPr>
  </p:notesTextViewPr>
  <p:sorterViewPr>
    <p:cViewPr>
      <p:scale>
        <a:sx n="100" d="100"/>
        <a:sy n="100" d="100"/>
      </p:scale>
      <p:origin x="0" y="-552"/>
    </p:cViewPr>
  </p:sorterViewPr>
  <p:notesViewPr>
    <p:cSldViewPr snapToGrid="0">
      <p:cViewPr varScale="1">
        <p:scale>
          <a:sx n="86" d="100"/>
          <a:sy n="86"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05T11:13:12.347" idx="1">
    <p:pos x="10" y="10"/>
    <p:text>Needs New Screen shot with the multiple entry button</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10-05T11:15:52.449" idx="3">
    <p:pos x="10" y="10"/>
    <p:text>Update when ABE Gives new process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6684"/>
          </a:xfrm>
          <a:prstGeom prst="rect">
            <a:avLst/>
          </a:prstGeom>
        </p:spPr>
        <p:txBody>
          <a:bodyPr vert="horz" lIns="93534" tIns="46767" rIns="93534" bIns="46767" rtlCol="0"/>
          <a:lstStyle>
            <a:lvl1pPr algn="l">
              <a:defRPr sz="1200"/>
            </a:lvl1pPr>
          </a:lstStyle>
          <a:p>
            <a:endParaRPr lang="en-US"/>
          </a:p>
        </p:txBody>
      </p:sp>
      <p:sp>
        <p:nvSpPr>
          <p:cNvPr id="3" name="Date Placeholder 2"/>
          <p:cNvSpPr>
            <a:spLocks noGrp="1"/>
          </p:cNvSpPr>
          <p:nvPr>
            <p:ph type="dt" sz="quarter" idx="1"/>
          </p:nvPr>
        </p:nvSpPr>
        <p:spPr>
          <a:xfrm>
            <a:off x="3970940" y="3"/>
            <a:ext cx="3037840" cy="466684"/>
          </a:xfrm>
          <a:prstGeom prst="rect">
            <a:avLst/>
          </a:prstGeom>
        </p:spPr>
        <p:txBody>
          <a:bodyPr vert="horz" lIns="93534" tIns="46767" rIns="93534" bIns="46767" rtlCol="0"/>
          <a:lstStyle>
            <a:lvl1pPr algn="r">
              <a:defRPr sz="1200"/>
            </a:lvl1pPr>
          </a:lstStyle>
          <a:p>
            <a:fld id="{B9071E86-53CA-437D-B554-0602EFA2E535}" type="datetimeFigureOut">
              <a:rPr lang="en-US" smtClean="0"/>
              <a:t>11/8/2022</a:t>
            </a:fld>
            <a:endParaRPr lang="en-US"/>
          </a:p>
        </p:txBody>
      </p:sp>
      <p:sp>
        <p:nvSpPr>
          <p:cNvPr id="4" name="Footer Placeholder 3"/>
          <p:cNvSpPr>
            <a:spLocks noGrp="1"/>
          </p:cNvSpPr>
          <p:nvPr>
            <p:ph type="ftr" sz="quarter" idx="2"/>
          </p:nvPr>
        </p:nvSpPr>
        <p:spPr>
          <a:xfrm>
            <a:off x="1" y="8829719"/>
            <a:ext cx="3037840" cy="466684"/>
          </a:xfrm>
          <a:prstGeom prst="rect">
            <a:avLst/>
          </a:prstGeom>
        </p:spPr>
        <p:txBody>
          <a:bodyPr vert="horz" lIns="93534" tIns="46767" rIns="93534" bIns="46767"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719"/>
            <a:ext cx="3037840" cy="466684"/>
          </a:xfrm>
          <a:prstGeom prst="rect">
            <a:avLst/>
          </a:prstGeom>
        </p:spPr>
        <p:txBody>
          <a:bodyPr vert="horz" lIns="93534" tIns="46767" rIns="93534" bIns="46767" rtlCol="0" anchor="b"/>
          <a:lstStyle>
            <a:lvl1pPr algn="r">
              <a:defRPr sz="1200"/>
            </a:lvl1pPr>
          </a:lstStyle>
          <a:p>
            <a:fld id="{83E35F02-EA3D-4994-B13A-5A5294C8EDC8}" type="slidenum">
              <a:rPr lang="en-US" smtClean="0"/>
              <a:t>‹#›</a:t>
            </a:fld>
            <a:endParaRPr lang="en-US"/>
          </a:p>
        </p:txBody>
      </p:sp>
    </p:spTree>
    <p:extLst>
      <p:ext uri="{BB962C8B-B14F-4D97-AF65-F5344CB8AC3E}">
        <p14:creationId xmlns:p14="http://schemas.microsoft.com/office/powerpoint/2010/main" val="63408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E4EA8-9B36-4DE1-8AF9-90EA2DFAFA5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9A3E3F40-09F4-481D-808D-07029D2A40A9}"/>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66DC5590-A0BE-4ABD-88CC-9442BFA3CB6B}"/>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18130DE0-ED8C-44A8-AF8B-5604BC6ECF70}"/>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BA0ACF4-A00F-4C8C-976A-2ACDDA24F405}" type="datetimeFigureOut">
              <a:rPr lang="en-US" smtClean="0"/>
              <a:t>11/8/2022</a:t>
            </a:fld>
            <a:endParaRPr lang="en-US"/>
          </a:p>
        </p:txBody>
      </p:sp>
      <p:sp>
        <p:nvSpPr>
          <p:cNvPr id="12" name="Footer Placeholder 11">
            <a:extLst>
              <a:ext uri="{FF2B5EF4-FFF2-40B4-BE49-F238E27FC236}">
                <a16:creationId xmlns:a16="http://schemas.microsoft.com/office/drawing/2014/main" id="{5F129FDA-639E-442F-ACB1-E15EC9C91A46}"/>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54C3BE11-B0AB-400E-BE64-39FBD29D1A2C}"/>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79559E2-4223-4A98-B20B-659E83623294}" type="slidenum">
              <a:rPr lang="en-US" smtClean="0"/>
              <a:t>‹#›</a:t>
            </a:fld>
            <a:endParaRPr lang="en-US"/>
          </a:p>
        </p:txBody>
      </p:sp>
    </p:spTree>
    <p:extLst>
      <p:ext uri="{BB962C8B-B14F-4D97-AF65-F5344CB8AC3E}">
        <p14:creationId xmlns:p14="http://schemas.microsoft.com/office/powerpoint/2010/main" val="35868192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p:txBody>
          <a:bodyPr/>
          <a:lstStyle/>
          <a:p>
            <a:pPr lvl="0"/>
            <a:r>
              <a:rPr lang="en-US"/>
              <a:t>Welcome to Expenditure Transfer 101</a:t>
            </a:r>
          </a:p>
          <a:p>
            <a:pPr lvl="0"/>
            <a:r>
              <a:rPr lang="en-US"/>
              <a:t>This training is being Recorded and will be available on the AS webpage</a:t>
            </a:r>
          </a:p>
          <a:p>
            <a:r>
              <a:rPr lang="en-US"/>
              <a:t>Introduce Team – </a:t>
            </a:r>
          </a:p>
          <a:p>
            <a:r>
              <a:rPr lang="en-US"/>
              <a:t>Please place any questions you might have during this training in the chat</a:t>
            </a:r>
          </a:p>
          <a:p>
            <a:r>
              <a:rPr lang="en-US"/>
              <a:t>Todays training will include the OnBase updates</a:t>
            </a:r>
          </a:p>
          <a:p>
            <a:endParaRPr lang="en-US" dirty="0"/>
          </a:p>
        </p:txBody>
      </p:sp>
      <p:sp>
        <p:nvSpPr>
          <p:cNvPr id="3" name="Slide Image Placeholder 2">
            <a:extLst>
              <a:ext uri="{FF2B5EF4-FFF2-40B4-BE49-F238E27FC236}">
                <a16:creationId xmlns:a16="http://schemas.microsoft.com/office/drawing/2014/main" id="{AA793617-5C60-4011-9FF4-F9F356106AD8}"/>
              </a:ext>
            </a:extLst>
          </p:cNvPr>
          <p:cNvSpPr>
            <a:spLocks noGrp="1" noRot="1" noChangeAspect="1"/>
          </p:cNvSpPr>
          <p:nvPr>
            <p:ph type="sldImg"/>
          </p:nvPr>
        </p:nvSpPr>
        <p:spPr/>
      </p:sp>
    </p:spTree>
    <p:extLst>
      <p:ext uri="{BB962C8B-B14F-4D97-AF65-F5344CB8AC3E}">
        <p14:creationId xmlns:p14="http://schemas.microsoft.com/office/powerpoint/2010/main" val="241609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b="1" dirty="0"/>
              <a:t>Please contact your manager if you don’t see the form listed, so they can submit a CARS request</a:t>
            </a:r>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10</a:t>
            </a:fld>
            <a:endParaRPr lang="en-US" sz="1200"/>
          </a:p>
        </p:txBody>
      </p:sp>
    </p:spTree>
    <p:extLst>
      <p:ext uri="{BB962C8B-B14F-4D97-AF65-F5344CB8AC3E}">
        <p14:creationId xmlns:p14="http://schemas.microsoft.com/office/powerpoint/2010/main" val="362320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endParaRPr lang="en-US"/>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11</a:t>
            </a:fld>
            <a:endParaRPr lang="en-US" sz="1200"/>
          </a:p>
        </p:txBody>
      </p:sp>
    </p:spTree>
    <p:extLst>
      <p:ext uri="{BB962C8B-B14F-4D97-AF65-F5344CB8AC3E}">
        <p14:creationId xmlns:p14="http://schemas.microsoft.com/office/powerpoint/2010/main" val="410833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b="1" dirty="0"/>
              <a:t>Reason: Be as thorough as possible but remain precise since only 30 characters will be posted in the general ledger</a:t>
            </a:r>
          </a:p>
        </p:txBody>
      </p:sp>
      <p:sp>
        <p:nvSpPr>
          <p:cNvPr id="4" name="Slide Number Placeholder 3"/>
          <p:cNvSpPr>
            <a:spLocks noGrp="1"/>
          </p:cNvSpPr>
          <p:nvPr>
            <p:ph type="sldNum" idx="10"/>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12</a:t>
            </a:fld>
            <a:endParaRPr lang="en-US" sz="1200"/>
          </a:p>
        </p:txBody>
      </p:sp>
    </p:spTree>
    <p:extLst>
      <p:ext uri="{BB962C8B-B14F-4D97-AF65-F5344CB8AC3E}">
        <p14:creationId xmlns:p14="http://schemas.microsoft.com/office/powerpoint/2010/main" val="199887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pPr lvl="0"/>
            <a:r>
              <a:rPr lang="en-US" sz="1800" b="1" dirty="0">
                <a:solidFill>
                  <a:srgbClr val="BF9000"/>
                </a:solidFill>
              </a:rPr>
              <a:t>Section III: Transaction Information </a:t>
            </a:r>
          </a:p>
          <a:p>
            <a:pPr marL="285750" lvl="0" indent="-285750">
              <a:buFont typeface="Wingdings" panose="05000000000000000000" pitchFamily="2" charset="2"/>
              <a:buChar char="§"/>
            </a:pPr>
            <a:r>
              <a:rPr lang="en-US" sz="1800" dirty="0"/>
              <a:t>Enter Journal ID &amp; Journal Line Number and click “Retrieve Journal” button</a:t>
            </a:r>
          </a:p>
          <a:p>
            <a:pPr marL="285750" lvl="0" indent="-285750">
              <a:buFont typeface="Wingdings" panose="05000000000000000000" pitchFamily="2" charset="2"/>
              <a:buChar char="§"/>
            </a:pPr>
            <a:r>
              <a:rPr lang="en-US" sz="1800" dirty="0"/>
              <a:t>The chartstring associated with the journal ID and the line number will auto-populate and reverse the sign for the amount</a:t>
            </a:r>
          </a:p>
          <a:p>
            <a:pPr marL="285750" lvl="0" indent="-285750">
              <a:buFont typeface="Wingdings" panose="05000000000000000000" pitchFamily="2" charset="2"/>
              <a:buChar char="§"/>
            </a:pPr>
            <a:r>
              <a:rPr lang="en-US" sz="1800" dirty="0"/>
              <a:t>Press “Select” to advance to Transaction area for editing</a:t>
            </a:r>
          </a:p>
          <a:p>
            <a:pPr marL="285750" lvl="0" indent="-285750">
              <a:buFont typeface="Wingdings" panose="05000000000000000000" pitchFamily="2" charset="2"/>
              <a:buChar char="§"/>
            </a:pPr>
            <a:r>
              <a:rPr lang="en-US" sz="1800" dirty="0"/>
              <a:t>For full transfer requests click “Add” to move the original chartstring to the journal entry area on the very bottom</a:t>
            </a:r>
          </a:p>
          <a:p>
            <a:pPr marL="285750" lvl="0" indent="-285750">
              <a:buFont typeface="Wingdings" panose="05000000000000000000" pitchFamily="2" charset="2"/>
              <a:buChar char="§"/>
            </a:pPr>
            <a:r>
              <a:rPr lang="en-US" sz="1800" dirty="0"/>
              <a:t>For partial transfer requests modify the amount in Transaction area first, then select “Add”</a:t>
            </a:r>
          </a:p>
          <a:p>
            <a:pPr marL="285750" lvl="0" indent="-285750">
              <a:buFont typeface="Wingdings" panose="05000000000000000000" pitchFamily="2" charset="2"/>
              <a:buChar char="§"/>
            </a:pPr>
            <a:r>
              <a:rPr lang="en-US" sz="1800" dirty="0"/>
              <a:t>You may choose to customize the line description within the 30 character limit</a:t>
            </a:r>
          </a:p>
          <a:p>
            <a:pPr marL="285750" lvl="0" indent="-285750">
              <a:buFont typeface="Wingdings" panose="05000000000000000000" pitchFamily="2" charset="2"/>
              <a:buChar char="§"/>
            </a:pPr>
            <a:r>
              <a:rPr lang="en-US" sz="1800" dirty="0"/>
              <a:t>Enter the offsetting chartstring where the charge will be going in the Transaction area</a:t>
            </a:r>
          </a:p>
          <a:p>
            <a:pPr marL="285750" lvl="0" indent="-285750">
              <a:buFont typeface="Wingdings" panose="05000000000000000000" pitchFamily="2" charset="2"/>
              <a:buChar char="§"/>
            </a:pPr>
            <a:r>
              <a:rPr lang="en-US" sz="1800" dirty="0"/>
              <a:t>Select the DOA(s) from the dropdown</a:t>
            </a:r>
          </a:p>
          <a:p>
            <a:pPr marL="285750" lvl="0" indent="-285750">
              <a:buFont typeface="Wingdings" panose="05000000000000000000" pitchFamily="2" charset="2"/>
              <a:buChar char="§"/>
            </a:pPr>
            <a:r>
              <a:rPr lang="en-US" sz="1800" dirty="0"/>
              <a:t>Ensure that Transaction Balance is “0” and then “Submit” the form</a:t>
            </a:r>
          </a:p>
          <a:p>
            <a:endParaRPr lang="en-US" dirty="0"/>
          </a:p>
        </p:txBody>
      </p:sp>
      <p:sp>
        <p:nvSpPr>
          <p:cNvPr id="4" name="Slide Number Placeholder 3"/>
          <p:cNvSpPr>
            <a:spLocks noGrp="1"/>
          </p:cNvSpPr>
          <p:nvPr>
            <p:ph type="sldNum" idx="10"/>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13</a:t>
            </a:fld>
            <a:endParaRPr lang="en-US" sz="1200"/>
          </a:p>
        </p:txBody>
      </p:sp>
    </p:spTree>
    <p:extLst>
      <p:ext uri="{BB962C8B-B14F-4D97-AF65-F5344CB8AC3E}">
        <p14:creationId xmlns:p14="http://schemas.microsoft.com/office/powerpoint/2010/main" val="161733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pPr marL="0" indent="0">
              <a:buNone/>
            </a:pPr>
            <a:r>
              <a:rPr lang="en-US" sz="2000" b="1" dirty="0">
                <a:solidFill>
                  <a:srgbClr val="BF9000"/>
                </a:solidFill>
              </a:rPr>
              <a:t>Full Amount Transfer: </a:t>
            </a:r>
          </a:p>
          <a:p>
            <a:pPr marL="520700" indent="-285750"/>
            <a:r>
              <a:rPr lang="en-US" sz="1800" b="1" dirty="0"/>
              <a:t>Correcting a </a:t>
            </a:r>
            <a:r>
              <a:rPr lang="en-US" sz="1800" b="1" dirty="0" err="1"/>
              <a:t>Dept</a:t>
            </a:r>
            <a:r>
              <a:rPr lang="en-US" sz="1800" b="1" dirty="0"/>
              <a:t> ID for a travel charge.</a:t>
            </a:r>
          </a:p>
          <a:p>
            <a:pPr marL="520700" indent="-285750"/>
            <a:r>
              <a:rPr lang="en-US" sz="1800" b="1" dirty="0"/>
              <a:t>The total cost of the expense was $3,000. Full amount is being transferred to 606002 MDS01 47800. Different fund auto-populated a cash offset (101100).</a:t>
            </a:r>
          </a:p>
          <a:p>
            <a:endParaRPr lang="en-US" b="1" dirty="0">
              <a:solidFill>
                <a:srgbClr val="FF0000"/>
              </a:solidFill>
            </a:endParaRPr>
          </a:p>
          <a:p>
            <a:pPr marL="685800" lvl="1" indent="-285750">
              <a:spcBef>
                <a:spcPts val="0"/>
              </a:spcBef>
              <a:buClr>
                <a:srgbClr val="126E39"/>
              </a:buClr>
            </a:pPr>
            <a:endParaRPr lang="en-US" sz="1400" dirty="0"/>
          </a:p>
          <a:p>
            <a:endParaRPr lang="en-US" dirty="0"/>
          </a:p>
          <a:p>
            <a:endParaRPr lang="en-US" dirty="0"/>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61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pPr marL="0" indent="0">
              <a:buNone/>
            </a:pPr>
            <a:r>
              <a:rPr lang="en-US" sz="2000" b="1" dirty="0">
                <a:solidFill>
                  <a:srgbClr val="BF9000"/>
                </a:solidFill>
              </a:rPr>
              <a:t>Cost Share (partial amount):</a:t>
            </a:r>
          </a:p>
          <a:p>
            <a:pPr marL="520700" indent="-285750"/>
            <a:r>
              <a:rPr lang="en-US" sz="1800" b="1" dirty="0"/>
              <a:t>Library allocates a portion of Travel charge to Accounting Services</a:t>
            </a:r>
          </a:p>
          <a:p>
            <a:pPr marL="520700" indent="-285750"/>
            <a:r>
              <a:rPr lang="en-US" sz="1800" b="1" dirty="0"/>
              <a:t>The total cost of the expense was $3,000. A partial amount ($2,000) is being transferred to 606002 MDS01 47800.</a:t>
            </a:r>
          </a:p>
          <a:p>
            <a:endParaRPr lang="en-US" b="1" dirty="0">
              <a:solidFill>
                <a:srgbClr val="FF0000"/>
              </a:solidFill>
            </a:endParaRPr>
          </a:p>
          <a:p>
            <a:pPr marL="685800" lvl="1" indent="-285750">
              <a:spcBef>
                <a:spcPts val="0"/>
              </a:spcBef>
              <a:buClr>
                <a:srgbClr val="126E39"/>
              </a:buClr>
            </a:pPr>
            <a:endParaRPr lang="en-US" sz="1400" dirty="0"/>
          </a:p>
          <a:p>
            <a:endParaRPr lang="en-US" dirty="0"/>
          </a:p>
          <a:p>
            <a:endParaRPr lang="en-US" dirty="0"/>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5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endParaRPr lang="en-US"/>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16</a:t>
            </a:fld>
            <a:endParaRPr lang="en-US" sz="1200"/>
          </a:p>
        </p:txBody>
      </p:sp>
    </p:spTree>
    <p:extLst>
      <p:ext uri="{BB962C8B-B14F-4D97-AF65-F5344CB8AC3E}">
        <p14:creationId xmlns:p14="http://schemas.microsoft.com/office/powerpoint/2010/main" val="209866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b="1" dirty="0"/>
              <a:t>Will show them this part in the Live walkthrough. </a:t>
            </a:r>
          </a:p>
        </p:txBody>
      </p:sp>
      <p:sp>
        <p:nvSpPr>
          <p:cNvPr id="4" name="Slide Number Placeholder 3"/>
          <p:cNvSpPr>
            <a:spLocks noGrp="1"/>
          </p:cNvSpPr>
          <p:nvPr>
            <p:ph type="sldNum" idx="10"/>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17</a:t>
            </a:fld>
            <a:endParaRPr lang="en-US" sz="1200"/>
          </a:p>
        </p:txBody>
      </p:sp>
    </p:spTree>
    <p:extLst>
      <p:ext uri="{BB962C8B-B14F-4D97-AF65-F5344CB8AC3E}">
        <p14:creationId xmlns:p14="http://schemas.microsoft.com/office/powerpoint/2010/main" val="289343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b="1" dirty="0"/>
              <a:t>We encourage everyone to constantly submit their EXPTX to avoid late submissions and long processing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Accounts with 601xxx, 603xxx are for salary, and will be reviewed by the Budget Office first once the form is submitted.</a:t>
            </a:r>
          </a:p>
          <a:p>
            <a:endParaRPr lang="en-US" b="1" dirty="0"/>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18</a:t>
            </a:fld>
            <a:endParaRPr lang="en-US" sz="1200"/>
          </a:p>
        </p:txBody>
      </p:sp>
    </p:spTree>
    <p:extLst>
      <p:ext uri="{BB962C8B-B14F-4D97-AF65-F5344CB8AC3E}">
        <p14:creationId xmlns:p14="http://schemas.microsoft.com/office/powerpoint/2010/main" val="269974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b="1" dirty="0">
                <a:solidFill>
                  <a:srgbClr val="FF0000"/>
                </a:solidFill>
              </a:rPr>
              <a:t>More tips and tricks</a:t>
            </a:r>
          </a:p>
          <a:p>
            <a:endParaRPr lang="en-US" b="1" dirty="0">
              <a:solidFill>
                <a:srgbClr val="FF0000"/>
              </a:solidFill>
            </a:endParaRPr>
          </a:p>
          <a:p>
            <a:r>
              <a:rPr lang="en-US" b="1" dirty="0">
                <a:solidFill>
                  <a:srgbClr val="FF0000"/>
                </a:solidFill>
              </a:rPr>
              <a:t>Submit your requests monthly. Review your financial statements on a monthly biases or at the very least quarterly. </a:t>
            </a:r>
          </a:p>
          <a:p>
            <a:r>
              <a:rPr lang="en-US" b="1" dirty="0">
                <a:solidFill>
                  <a:srgbClr val="FF0000"/>
                </a:solidFill>
              </a:rPr>
              <a:t>Federal work study Exptx are not allowed. </a:t>
            </a:r>
          </a:p>
          <a:p>
            <a:r>
              <a:rPr lang="en-US" b="1" dirty="0">
                <a:solidFill>
                  <a:srgbClr val="FF0000"/>
                </a:solidFill>
              </a:rPr>
              <a:t>Construction related Exptx must be submitted to Hai Ly</a:t>
            </a:r>
          </a:p>
          <a:p>
            <a:r>
              <a:rPr lang="en-US" b="1" dirty="0">
                <a:solidFill>
                  <a:srgbClr val="FF0000"/>
                </a:solidFill>
              </a:rPr>
              <a:t>Contact </a:t>
            </a:r>
            <a:r>
              <a:rPr lang="en-US" b="1">
                <a:solidFill>
                  <a:srgbClr val="FF0000"/>
                </a:solidFill>
              </a:rPr>
              <a:t>the budget </a:t>
            </a:r>
            <a:r>
              <a:rPr lang="en-US" b="1" dirty="0">
                <a:solidFill>
                  <a:srgbClr val="FF0000"/>
                </a:solidFill>
              </a:rPr>
              <a:t>office to confirm if Payroll Exptx corrections can be made</a:t>
            </a:r>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88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a:t>In this training we will be covering </a:t>
            </a:r>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37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dirty="0"/>
              <a:t>Foundation Exptx can not be submitted on OnBase.  This form can also be found on the ABA webpage and submitted by emailing the request and backup documents to the UFSS accounting email.</a:t>
            </a:r>
          </a:p>
        </p:txBody>
      </p:sp>
      <p:sp>
        <p:nvSpPr>
          <p:cNvPr id="4" name="Slide Number Placeholder 3"/>
          <p:cNvSpPr>
            <a:spLocks noGrp="1"/>
          </p:cNvSpPr>
          <p:nvPr>
            <p:ph type="sldNum" idx="10"/>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20</a:t>
            </a:fld>
            <a:endParaRPr lang="en-US" sz="1200"/>
          </a:p>
        </p:txBody>
      </p:sp>
    </p:spTree>
    <p:extLst>
      <p:ext uri="{BB962C8B-B14F-4D97-AF65-F5344CB8AC3E}">
        <p14:creationId xmlns:p14="http://schemas.microsoft.com/office/powerpoint/2010/main" val="29706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dirty="0"/>
              <a:t>Here is a breakdown of the Exptx request deadlines.</a:t>
            </a:r>
          </a:p>
          <a:p>
            <a:endParaRPr lang="en-US" dirty="0"/>
          </a:p>
          <a:p>
            <a:r>
              <a:rPr lang="en-US" dirty="0"/>
              <a:t>Year end dept deadlines can be found on the accounting services webpage.</a:t>
            </a:r>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696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34721" y="4415669"/>
            <a:ext cx="5140961" cy="4183921"/>
          </a:xfrm>
          <a:prstGeom prst="rect">
            <a:avLst/>
          </a:prstGeom>
        </p:spPr>
        <p:txBody>
          <a:bodyPr lIns="93519" tIns="93519" rIns="93519" bIns="93519" anchor="t" anchorCtr="0">
            <a:noAutofit/>
          </a:bodyPr>
          <a:lstStyle/>
          <a:p>
            <a:endParaRPr dirty="0"/>
          </a:p>
        </p:txBody>
      </p:sp>
      <p:sp>
        <p:nvSpPr>
          <p:cNvPr id="94" name="Shape 9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30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pPr marL="285750" indent="-285750">
              <a:buFont typeface="Arial" panose="020B0604020202020204" pitchFamily="34" charset="0"/>
              <a:buChar char="•"/>
            </a:pPr>
            <a:r>
              <a:rPr lang="en-US" b="1" dirty="0"/>
              <a:t>An Expenditure Transfer is moving a posted expense from one chartstring to another.  It can be used when you’ve identified an expense that has been charged to the wrong fund, department, account, or without a class code etc.</a:t>
            </a:r>
          </a:p>
          <a:p>
            <a:pPr marL="285750" indent="-285750">
              <a:buFont typeface="Arial" panose="020B0604020202020204" pitchFamily="34" charset="0"/>
              <a:buChar char="•"/>
            </a:pPr>
            <a:r>
              <a:rPr lang="en-US" b="1" dirty="0"/>
              <a:t>Expenditure Transfers can be used when a PO or voucher amendment is not an option or to correct a CCR when the service provider is not able to correct them via the CCR process.  </a:t>
            </a:r>
          </a:p>
          <a:p>
            <a:endParaRPr lang="en-US" b="1" dirty="0"/>
          </a:p>
          <a:p>
            <a:pPr marL="285750" indent="-285750">
              <a:buFont typeface="Arial" panose="020B0604020202020204" pitchFamily="34" charset="0"/>
              <a:buChar char="•"/>
            </a:pPr>
            <a:r>
              <a:rPr lang="en-US" b="1" dirty="0"/>
              <a:t>In regards to concur please make corrections to the chartstring prior to approving the travel claim for reimbursement. This is extremely important because one error can cause a massive amount of Expenditure Transfers needed </a:t>
            </a:r>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98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b="1" dirty="0">
                <a:solidFill>
                  <a:srgbClr val="FF0000"/>
                </a:solidFill>
              </a:rPr>
              <a:t>There are two types of requests when dealing with making a change from one expense to another expense. They are Full transfer and cost share.</a:t>
            </a:r>
          </a:p>
          <a:p>
            <a:endParaRPr lang="en-US" b="1" dirty="0">
              <a:solidFill>
                <a:srgbClr val="FF0000"/>
              </a:solidFill>
            </a:endParaRPr>
          </a:p>
          <a:p>
            <a:r>
              <a:rPr lang="en-US" b="1" dirty="0">
                <a:solidFill>
                  <a:srgbClr val="FF0000"/>
                </a:solidFill>
              </a:rPr>
              <a:t>A full transfer is when the entire expense that was posted is moved</a:t>
            </a:r>
          </a:p>
          <a:p>
            <a:endParaRPr lang="en-US" b="1" dirty="0">
              <a:solidFill>
                <a:srgbClr val="FF0000"/>
              </a:solidFill>
            </a:endParaRPr>
          </a:p>
          <a:p>
            <a:r>
              <a:rPr lang="en-US" b="1" dirty="0">
                <a:solidFill>
                  <a:srgbClr val="FF0000"/>
                </a:solidFill>
              </a:rPr>
              <a:t>A cost share is when the expense is split between two or more </a:t>
            </a:r>
            <a:r>
              <a:rPr lang="en-US" b="1" dirty="0" err="1">
                <a:solidFill>
                  <a:srgbClr val="FF0000"/>
                </a:solidFill>
              </a:rPr>
              <a:t>chartstrings</a:t>
            </a:r>
            <a:r>
              <a:rPr lang="en-US" b="1" dirty="0">
                <a:solidFill>
                  <a:srgbClr val="FF0000"/>
                </a:solidFill>
              </a:rPr>
              <a:t>.</a:t>
            </a:r>
            <a:endParaRPr lang="en-US" dirty="0"/>
          </a:p>
          <a:p>
            <a:endParaRPr lang="en-US" dirty="0"/>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91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b="1" dirty="0">
                <a:solidFill>
                  <a:srgbClr val="FF0000"/>
                </a:solidFill>
              </a:rPr>
              <a:t>Other types of transfer requests that can’t be done in OnBase are cost recovery and prior year transfer.</a:t>
            </a:r>
          </a:p>
          <a:p>
            <a:r>
              <a:rPr lang="en-US" b="1" dirty="0">
                <a:solidFill>
                  <a:srgbClr val="FF0000"/>
                </a:solidFill>
              </a:rPr>
              <a:t>Cost Recovery requests are used for service provider chargebacks</a:t>
            </a:r>
          </a:p>
          <a:p>
            <a:endParaRPr lang="en-US" b="1" dirty="0">
              <a:solidFill>
                <a:srgbClr val="FF0000"/>
              </a:solidFill>
            </a:endParaRPr>
          </a:p>
          <a:p>
            <a:r>
              <a:rPr lang="en-US" b="1" dirty="0">
                <a:solidFill>
                  <a:srgbClr val="FF0000"/>
                </a:solidFill>
              </a:rPr>
              <a:t>Examples of Service Providers are Housing, IRT, Facilities, Parking, and Print &amp; Mail</a:t>
            </a:r>
          </a:p>
          <a:p>
            <a:endParaRPr lang="en-US" sz="1400" b="1" dirty="0">
              <a:solidFill>
                <a:srgbClr val="FF0000"/>
              </a:solidFill>
            </a:endParaRPr>
          </a:p>
          <a:p>
            <a:r>
              <a:rPr lang="en-US" sz="1400" dirty="0"/>
              <a:t>OnBase can’t be used for transfer of prior year expenses. If you need to make a prior year transfer, complete the Excel Expenditure Transfer Request form and submit it to Accounting Services.</a:t>
            </a:r>
          </a:p>
          <a:p>
            <a:endParaRPr lang="en-US" dirty="0"/>
          </a:p>
          <a:p>
            <a:endParaRPr lang="en-US" dirty="0"/>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15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b="1" dirty="0">
                <a:solidFill>
                  <a:srgbClr val="FF0000"/>
                </a:solidFill>
              </a:rPr>
              <a:t>Other types of transfer requests that can’t be done in OnBase are revenue transfers and sponsorships.</a:t>
            </a:r>
          </a:p>
          <a:p>
            <a:endParaRPr lang="en-US" b="1" dirty="0">
              <a:solidFill>
                <a:srgbClr val="FF0000"/>
              </a:solidFill>
            </a:endParaRPr>
          </a:p>
          <a:p>
            <a:r>
              <a:rPr lang="en-US" b="1" dirty="0">
                <a:solidFill>
                  <a:srgbClr val="FF0000"/>
                </a:solidFill>
              </a:rPr>
              <a:t>Revenue Transfers are used to correct revenue transactions. Sponsorships provide funding to other departments.</a:t>
            </a:r>
          </a:p>
          <a:p>
            <a:r>
              <a:rPr lang="en-US" b="1" dirty="0">
                <a:solidFill>
                  <a:srgbClr val="FF0000"/>
                </a:solidFill>
              </a:rPr>
              <a:t> </a:t>
            </a:r>
          </a:p>
          <a:p>
            <a:r>
              <a:rPr lang="en-US" sz="1400" b="1" dirty="0">
                <a:solidFill>
                  <a:srgbClr val="FF0000"/>
                </a:solidFill>
              </a:rPr>
              <a:t>Examples of </a:t>
            </a:r>
            <a:r>
              <a:rPr lang="en-US" sz="1400" dirty="0"/>
              <a:t>Sponsorships are University Foundation and Athletics</a:t>
            </a:r>
          </a:p>
          <a:p>
            <a:endParaRPr lang="en-US" dirty="0"/>
          </a:p>
          <a:p>
            <a:endParaRPr lang="en-US" dirty="0"/>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75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4722" y="4415670"/>
            <a:ext cx="5140959" cy="4183945"/>
          </a:xfrm>
          <a:prstGeom prst="rect">
            <a:avLst/>
          </a:prstGeom>
        </p:spPr>
        <p:txBody>
          <a:bodyPr lIns="93519" tIns="93519" rIns="93519" bIns="93519" anchor="t" anchorCtr="0">
            <a:noAutofit/>
          </a:bodyPr>
          <a:lstStyle/>
          <a:p>
            <a:r>
              <a:rPr lang="en-US" b="1" dirty="0">
                <a:solidFill>
                  <a:srgbClr val="FF0000"/>
                </a:solidFill>
              </a:rPr>
              <a:t>Who can submit an Expenditure Transfer request outside of OnBase?</a:t>
            </a:r>
          </a:p>
          <a:p>
            <a:endParaRPr lang="en-US" b="1" dirty="0">
              <a:solidFill>
                <a:srgbClr val="FF0000"/>
              </a:solidFill>
            </a:endParaRPr>
          </a:p>
          <a:p>
            <a:r>
              <a:rPr lang="en-US" b="1" dirty="0">
                <a:solidFill>
                  <a:srgbClr val="FF0000"/>
                </a:solidFill>
              </a:rPr>
              <a:t>The requestor must have Delegation of Authority or DOA. If you are submitting the request and do not have DOA then an approval document such as an email from someone who does have the authority, must be attached to the request.</a:t>
            </a:r>
          </a:p>
          <a:p>
            <a:endParaRPr lang="en-US" b="1" dirty="0">
              <a:solidFill>
                <a:srgbClr val="FF0000"/>
              </a:solidFill>
            </a:endParaRPr>
          </a:p>
          <a:p>
            <a:r>
              <a:rPr lang="en-US" b="1" dirty="0">
                <a:solidFill>
                  <a:srgbClr val="FF0000"/>
                </a:solidFill>
              </a:rPr>
              <a:t>To establish DOA please refer to the common access request system or CARS.</a:t>
            </a:r>
          </a:p>
          <a:p>
            <a:endParaRPr dirty="0"/>
          </a:p>
        </p:txBody>
      </p:sp>
      <p:sp>
        <p:nvSpPr>
          <p:cNvPr id="123" name="Shape 12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11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dirty="0"/>
              <a:t>To get to Delegation Inquiry in CMS, follow the navigation on this page.</a:t>
            </a:r>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8</a:t>
            </a:fld>
            <a:endParaRPr lang="en-US" sz="1200"/>
          </a:p>
        </p:txBody>
      </p:sp>
    </p:spTree>
    <p:extLst>
      <p:ext uri="{BB962C8B-B14F-4D97-AF65-F5344CB8AC3E}">
        <p14:creationId xmlns:p14="http://schemas.microsoft.com/office/powerpoint/2010/main" val="10776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934722" y="4415670"/>
            <a:ext cx="5140959" cy="4183945"/>
          </a:xfrm>
          <a:prstGeom prst="rect">
            <a:avLst/>
          </a:prstGeom>
        </p:spPr>
        <p:txBody>
          <a:bodyPr/>
          <a:lstStyle/>
          <a:p>
            <a:r>
              <a:rPr lang="en-US" dirty="0"/>
              <a:t>Walk users through a live submission</a:t>
            </a:r>
          </a:p>
        </p:txBody>
      </p:sp>
      <p:sp>
        <p:nvSpPr>
          <p:cNvPr id="4" name="Slide Number Placeholder 3"/>
          <p:cNvSpPr>
            <a:spLocks noGrp="1"/>
          </p:cNvSpPr>
          <p:nvPr>
            <p:ph type="sldNum" idx="12"/>
          </p:nvPr>
        </p:nvSpPr>
        <p:spPr>
          <a:xfrm>
            <a:off x="3972561" y="8831337"/>
            <a:ext cx="3037839" cy="465062"/>
          </a:xfrm>
          <a:prstGeom prst="rect">
            <a:avLst/>
          </a:prstGeom>
        </p:spPr>
        <p:txBody>
          <a:bodyPr/>
          <a:lstStyle/>
          <a:p>
            <a:pPr algn="r">
              <a:buClr>
                <a:srgbClr val="000000"/>
              </a:buClr>
              <a:buSzPct val="25000"/>
            </a:pPr>
            <a:fld id="{00000000-1234-1234-1234-123412341234}" type="slidenum">
              <a:rPr lang="en-US" sz="1200" smtClean="0"/>
              <a:pPr algn="r">
                <a:buClr>
                  <a:srgbClr val="000000"/>
                </a:buClr>
                <a:buSzPct val="25000"/>
              </a:pPr>
              <a:t>9</a:t>
            </a:fld>
            <a:endParaRPr lang="en-US" sz="1200"/>
          </a:p>
        </p:txBody>
      </p:sp>
    </p:spTree>
    <p:extLst>
      <p:ext uri="{BB962C8B-B14F-4D97-AF65-F5344CB8AC3E}">
        <p14:creationId xmlns:p14="http://schemas.microsoft.com/office/powerpoint/2010/main" val="242203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066800" y="3581400"/>
            <a:ext cx="75438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800" b="0" i="0" u="none" strike="noStrike" cap="none">
                <a:solidFill>
                  <a:srgbClr val="0F582F"/>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447800" y="4343400"/>
            <a:ext cx="6400799" cy="838199"/>
          </a:xfrm>
          <a:prstGeom prst="rect">
            <a:avLst/>
          </a:prstGeom>
          <a:noFill/>
          <a:ln>
            <a:noFill/>
          </a:ln>
        </p:spPr>
        <p:txBody>
          <a:bodyPr lIns="91425" tIns="91425" rIns="91425" bIns="91425" anchor="t" anchorCtr="0"/>
          <a:lstStyle>
            <a:lvl1pPr marL="0" marR="0" lvl="0" indent="0" algn="ctr"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81000" y="533400"/>
            <a:ext cx="75438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28" name="Shape 2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43" name="Shape 4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49" name="Shape 4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81000" y="533400"/>
            <a:ext cx="75438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62" name="Shape 6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1000" y="533400"/>
            <a:ext cx="75438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70" name="Shape 70"/>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76" name="Shape 7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533400"/>
            <a:ext cx="75438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81000" y="533400"/>
            <a:ext cx="75438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endParaRPr/>
          </a:p>
        </p:txBody>
      </p:sp>
      <p:sp>
        <p:nvSpPr>
          <p:cNvPr id="23" name="Shape 2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onbase.csus.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sus.edu/ir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mailto:accountingsevices@csus.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barnettl@csus.edu" TargetMode="External"/><Relationship Id="rId5" Type="http://schemas.openxmlformats.org/officeDocument/2006/relationships/hyperlink" Target="mailto:lyht@csus.edu" TargetMode="External"/><Relationship Id="rId4" Type="http://schemas.openxmlformats.org/officeDocument/2006/relationships/hyperlink" Target="mailto:barrettj@csu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ufssaccounting@csus.edu"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csus.edu/administration-business-affairs/internal/_internal/_forms/05012020-safdn-expenditure-transfer-request-form.xls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file:///\\sacfiles1\shared\aba\fins\accts\public\Z_AS_WEB_DOCUMENTS\EXPTX%20Deadlines%20FY19.20.pptx" TargetMode="External"/><Relationship Id="rId4" Type="http://schemas.openxmlformats.org/officeDocument/2006/relationships/hyperlink" Target="https://www.csus.edu/administration-business-affairs/_internal/_documents/aba-pdfs/2020_2021_year_end_department_deadline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sus.edu/administration-business-affairs/financial-serv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sus.edu/administration-business-affairs/internal/_internal/_forms/05012020-sacst-expenditure-transfer-request-form.xlsm" TargetMode="External"/><Relationship Id="rId4" Type="http://schemas.openxmlformats.org/officeDocument/2006/relationships/hyperlink" Target="https://www.csus.edu/administration-business-affairs/internal/_internal/_forms/05012020-sacst-campus-cost-recovery-chargeback-transfer-request-form.xls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sus.edu/administration-business-affairs/internal/_internal/_documents/09222020_sacst_sponsorships_transfer_request_form.xlsm" TargetMode="External"/><Relationship Id="rId4" Type="http://schemas.openxmlformats.org/officeDocument/2006/relationships/hyperlink" Target="https://www.csus.edu/administration-business-affairs/internal/_internal/_forms/05012020-sacst-revenue-transfer-request-form.xls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sus.edu/irt/is/ca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sus.edu/aba/financial-services/documents/training/dart_user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nbase.csus.edu/unity/forms/ExptTransfers.aspx"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2"/>
        <p:cNvGrpSpPr/>
        <p:nvPr/>
      </p:nvGrpSpPr>
      <p:grpSpPr>
        <a:xfrm>
          <a:off x="0" y="0"/>
          <a:ext cx="0" cy="0"/>
          <a:chOff x="0" y="0"/>
          <a:chExt cx="0" cy="0"/>
        </a:xfrm>
      </p:grpSpPr>
      <p:sp>
        <p:nvSpPr>
          <p:cNvPr id="84" name="Shape 84"/>
          <p:cNvSpPr txBox="1">
            <a:spLocks noGrp="1"/>
          </p:cNvSpPr>
          <p:nvPr>
            <p:ph type="subTitle" idx="1"/>
          </p:nvPr>
        </p:nvSpPr>
        <p:spPr>
          <a:xfrm>
            <a:off x="1594184" y="3742967"/>
            <a:ext cx="6400800" cy="20123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1800" b="1" i="0" u="none" strike="noStrike" cap="none" dirty="0">
              <a:solidFill>
                <a:schemeClr val="dk1"/>
              </a:solidFill>
              <a:latin typeface="Arial"/>
              <a:ea typeface="Arial"/>
              <a:cs typeface="Arial"/>
              <a:sym typeface="Arial"/>
            </a:endParaRPr>
          </a:p>
          <a:p>
            <a:pPr>
              <a:spcBef>
                <a:spcPts val="480"/>
              </a:spcBef>
              <a:buSzPct val="25000"/>
            </a:pPr>
            <a:endParaRPr lang="en-US" sz="2400" b="0" dirty="0">
              <a:solidFill>
                <a:srgbClr val="0F582F"/>
              </a:solidFill>
            </a:endParaRPr>
          </a:p>
          <a:p>
            <a:pPr>
              <a:spcBef>
                <a:spcPts val="480"/>
              </a:spcBef>
              <a:buSzPct val="25000"/>
            </a:pPr>
            <a:r>
              <a:rPr lang="en-US" sz="2400" b="0" dirty="0">
                <a:solidFill>
                  <a:srgbClr val="0F582F"/>
                </a:solidFill>
              </a:rPr>
              <a:t>Thursday, November 17, 2022</a:t>
            </a:r>
          </a:p>
          <a:p>
            <a:pPr>
              <a:spcBef>
                <a:spcPts val="480"/>
              </a:spcBef>
              <a:buSzPct val="25000"/>
            </a:pPr>
            <a:r>
              <a:rPr lang="en-US" sz="2400" b="0" dirty="0">
                <a:solidFill>
                  <a:srgbClr val="0F582F"/>
                </a:solidFill>
              </a:rPr>
              <a:t>Accounting Services</a:t>
            </a:r>
          </a:p>
        </p:txBody>
      </p:sp>
      <p:sp>
        <p:nvSpPr>
          <p:cNvPr id="2" name="Slide Number Placeholder 1"/>
          <p:cNvSpPr>
            <a:spLocks noGrp="1"/>
          </p:cNvSpPr>
          <p:nvPr>
            <p:ph type="sldNum" idx="12"/>
          </p:nvPr>
        </p:nvSpPr>
        <p:spPr>
          <a:xfrm>
            <a:off x="6705601" y="6285978"/>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
        <p:nvSpPr>
          <p:cNvPr id="6" name="Shape 83"/>
          <p:cNvSpPr txBox="1">
            <a:spLocks noGrp="1"/>
          </p:cNvSpPr>
          <p:nvPr>
            <p:ph type="ctrTitle"/>
          </p:nvPr>
        </p:nvSpPr>
        <p:spPr>
          <a:xfrm>
            <a:off x="1066800" y="3742967"/>
            <a:ext cx="7543800" cy="75387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F582F"/>
              </a:buClr>
              <a:buSzPct val="25000"/>
              <a:buFont typeface="Arial"/>
              <a:buNone/>
            </a:pPr>
            <a:br>
              <a:rPr lang="en-US" sz="3600" b="1" dirty="0">
                <a:solidFill>
                  <a:srgbClr val="BF9000"/>
                </a:solidFill>
              </a:rPr>
            </a:br>
            <a:r>
              <a:rPr lang="en-US" sz="3600" b="1" dirty="0">
                <a:solidFill>
                  <a:srgbClr val="BF9000"/>
                </a:solidFill>
              </a:rPr>
              <a:t> Expenditure Transfer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a:t>
            </a:fld>
            <a:endParaRPr lang="en-US" sz="1400" b="0" i="0" u="none" strike="noStrike" cap="none">
              <a:solidFill>
                <a:schemeClr val="dk1"/>
              </a:solidFill>
              <a:latin typeface="Arial"/>
              <a:ea typeface="Arial"/>
              <a:cs typeface="Arial"/>
              <a:sym typeface="Arial"/>
            </a:endParaRPr>
          </a:p>
        </p:txBody>
      </p:sp>
      <p:sp>
        <p:nvSpPr>
          <p:cNvPr id="8" name="Shape 125"/>
          <p:cNvSpPr txBox="1">
            <a:spLocks noGrp="1"/>
          </p:cNvSpPr>
          <p:nvPr>
            <p:ph type="title"/>
          </p:nvPr>
        </p:nvSpPr>
        <p:spPr>
          <a:xfrm>
            <a:off x="381000" y="96715"/>
            <a:ext cx="7543800" cy="142728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lgn="ctr">
              <a:buClr>
                <a:schemeClr val="accent1"/>
              </a:buClr>
              <a:buSzPct val="25000"/>
            </a:pPr>
            <a:r>
              <a:rPr lang="en-US" sz="4000" dirty="0">
                <a:solidFill>
                  <a:schemeClr val="accent1"/>
                </a:solidFill>
              </a:rPr>
              <a:t>       Access (EXPTX) Form</a:t>
            </a:r>
            <a:endParaRPr lang="en-US" sz="2800" dirty="0">
              <a:solidFill>
                <a:schemeClr val="accent1"/>
              </a:solidFill>
            </a:endParaRPr>
          </a:p>
        </p:txBody>
      </p:sp>
      <p:pic>
        <p:nvPicPr>
          <p:cNvPr id="9"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CEFFC8-7D23-4EE5-BD76-5DD43CDCD784}"/>
              </a:ext>
            </a:extLst>
          </p:cNvPr>
          <p:cNvSpPr txBox="1"/>
          <p:nvPr/>
        </p:nvSpPr>
        <p:spPr>
          <a:xfrm>
            <a:off x="7071021" y="2019529"/>
            <a:ext cx="1904999" cy="1384995"/>
          </a:xfrm>
          <a:prstGeom prst="rect">
            <a:avLst/>
          </a:prstGeom>
          <a:noFill/>
        </p:spPr>
        <p:txBody>
          <a:bodyPr wrap="square" rtlCol="0">
            <a:spAutoFit/>
          </a:bodyPr>
          <a:lstStyle/>
          <a:p>
            <a:r>
              <a:rPr lang="en-US" b="1" dirty="0">
                <a:solidFill>
                  <a:schemeClr val="tx1"/>
                </a:solidFill>
              </a:rPr>
              <a:t>If you cannot see this form in your list, please speak to your manager and submit a CARS request.</a:t>
            </a:r>
          </a:p>
        </p:txBody>
      </p:sp>
      <p:pic>
        <p:nvPicPr>
          <p:cNvPr id="7" name="Picture 6">
            <a:extLst>
              <a:ext uri="{FF2B5EF4-FFF2-40B4-BE49-F238E27FC236}">
                <a16:creationId xmlns:a16="http://schemas.microsoft.com/office/drawing/2014/main" id="{5EEA3CB3-798F-4BAF-921F-9CD68BE348B9}"/>
              </a:ext>
            </a:extLst>
          </p:cNvPr>
          <p:cNvPicPr>
            <a:picLocks noChangeAspect="1"/>
          </p:cNvPicPr>
          <p:nvPr/>
        </p:nvPicPr>
        <p:blipFill>
          <a:blip r:embed="rId4"/>
          <a:stretch>
            <a:fillRect/>
          </a:stretch>
        </p:blipFill>
        <p:spPr>
          <a:xfrm>
            <a:off x="111614" y="1761096"/>
            <a:ext cx="6814593" cy="4250207"/>
          </a:xfrm>
          <a:prstGeom prst="rect">
            <a:avLst/>
          </a:prstGeom>
        </p:spPr>
      </p:pic>
    </p:spTree>
    <p:extLst>
      <p:ext uri="{BB962C8B-B14F-4D97-AF65-F5344CB8AC3E}">
        <p14:creationId xmlns:p14="http://schemas.microsoft.com/office/powerpoint/2010/main" val="412594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705708" y="217715"/>
            <a:ext cx="7312948" cy="130335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3600" dirty="0">
                <a:solidFill>
                  <a:schemeClr val="accent1"/>
                </a:solidFill>
              </a:rPr>
              <a:t>Step by Step Instructions:</a:t>
            </a:r>
          </a:p>
          <a:p>
            <a:pPr>
              <a:buClr>
                <a:schemeClr val="accent1"/>
              </a:buClr>
              <a:buSzPct val="25000"/>
            </a:pPr>
            <a:r>
              <a:rPr lang="en-US" sz="3600" dirty="0">
                <a:solidFill>
                  <a:schemeClr val="accent1"/>
                </a:solidFill>
              </a:rPr>
              <a:t>Section I</a:t>
            </a:r>
            <a:endParaRPr lang="en-US" sz="2400" dirty="0">
              <a:solidFill>
                <a:schemeClr val="accent1"/>
              </a:solidFill>
            </a:endParaRP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lvl="0"/>
            <a:endParaRPr lang="en-US" sz="600" dirty="0"/>
          </a:p>
          <a:p>
            <a:pPr lvl="0"/>
            <a:r>
              <a:rPr lang="en-US" sz="1800" b="1" dirty="0">
                <a:solidFill>
                  <a:srgbClr val="BF9000"/>
                </a:solidFill>
              </a:rPr>
              <a:t>Requestor/Contact Information</a:t>
            </a:r>
          </a:p>
          <a:p>
            <a:pPr lvl="0"/>
            <a:endParaRPr lang="en-US" sz="1800" b="1" dirty="0">
              <a:solidFill>
                <a:srgbClr val="BF9000"/>
              </a:solidFill>
            </a:endParaRPr>
          </a:p>
          <a:p>
            <a:pPr marL="1657350" lvl="3" indent="-285750">
              <a:buFont typeface="Wingdings" panose="05000000000000000000" pitchFamily="2" charset="2"/>
              <a:buChar char="Ø"/>
            </a:pPr>
            <a:r>
              <a:rPr lang="en-US" sz="1800" dirty="0"/>
              <a:t>All auto-populated fields from campus directory</a:t>
            </a:r>
          </a:p>
          <a:p>
            <a:pPr marL="1657350" lvl="3" indent="-285750">
              <a:buFont typeface="Wingdings" panose="05000000000000000000" pitchFamily="2" charset="2"/>
              <a:buChar char="Ø"/>
            </a:pPr>
            <a:r>
              <a:rPr lang="en-US" sz="1800" dirty="0"/>
              <a:t>Fields are locked to preserve the security of the DOA</a:t>
            </a:r>
          </a:p>
          <a:p>
            <a:pPr marL="1657350" lvl="3" indent="-285750">
              <a:buFont typeface="Wingdings" panose="05000000000000000000" pitchFamily="2" charset="2"/>
              <a:buChar char="Ø"/>
            </a:pPr>
            <a:r>
              <a:rPr lang="en-US" sz="1800" dirty="0"/>
              <a:t>Requires log in with My Sac State credentials </a:t>
            </a:r>
          </a:p>
          <a:p>
            <a:pPr marL="1657350" lvl="3" indent="-285750">
              <a:buFont typeface="Wingdings" panose="05000000000000000000" pitchFamily="2" charset="2"/>
              <a:buChar char="Ø"/>
            </a:pPr>
            <a:r>
              <a:rPr lang="en-US" sz="1800" dirty="0"/>
              <a:t>Enter all data with CAPS LOCK on</a:t>
            </a:r>
          </a:p>
          <a:p>
            <a:pPr lvl="0"/>
            <a:endParaRPr lang="en-US" sz="1800" dirty="0"/>
          </a:p>
          <a:p>
            <a:pPr marL="0" indent="0">
              <a:buNone/>
            </a:pPr>
            <a:endParaRPr lang="en-US" sz="800" b="1"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4"/>
          <a:stretch>
            <a:fillRect/>
          </a:stretch>
        </p:blipFill>
        <p:spPr>
          <a:xfrm>
            <a:off x="403123" y="3826243"/>
            <a:ext cx="8268929" cy="1221203"/>
          </a:xfrm>
          <a:prstGeom prst="rect">
            <a:avLst/>
          </a:prstGeom>
        </p:spPr>
      </p:pic>
    </p:spTree>
    <p:extLst>
      <p:ext uri="{BB962C8B-B14F-4D97-AF65-F5344CB8AC3E}">
        <p14:creationId xmlns:p14="http://schemas.microsoft.com/office/powerpoint/2010/main" val="367839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12</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705708" y="217715"/>
            <a:ext cx="7312948" cy="130335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3600" dirty="0">
                <a:solidFill>
                  <a:schemeClr val="accent1"/>
                </a:solidFill>
              </a:rPr>
              <a:t>Step by Step Instructions:</a:t>
            </a:r>
          </a:p>
          <a:p>
            <a:pPr>
              <a:buClr>
                <a:schemeClr val="accent1"/>
              </a:buClr>
              <a:buSzPct val="25000"/>
            </a:pPr>
            <a:r>
              <a:rPr lang="en-US" sz="3600" dirty="0">
                <a:solidFill>
                  <a:schemeClr val="accent1"/>
                </a:solidFill>
              </a:rPr>
              <a:t>Section II</a:t>
            </a:r>
            <a:endParaRPr lang="en-US" sz="2400" dirty="0">
              <a:solidFill>
                <a:schemeClr val="accent1"/>
              </a:solidFill>
            </a:endParaRP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lvl="0"/>
            <a:r>
              <a:rPr lang="en-US" sz="1800" b="1" dirty="0">
                <a:solidFill>
                  <a:srgbClr val="BF9000"/>
                </a:solidFill>
              </a:rPr>
              <a:t>Reason for the Request</a:t>
            </a:r>
          </a:p>
          <a:p>
            <a:pPr lvl="0"/>
            <a:endParaRPr lang="en-US" sz="1800" b="1" dirty="0">
              <a:solidFill>
                <a:srgbClr val="BF9000"/>
              </a:solidFill>
            </a:endParaRPr>
          </a:p>
          <a:p>
            <a:pPr marL="742950" lvl="1" indent="-285750">
              <a:buFont typeface="Wingdings" panose="05000000000000000000" pitchFamily="2" charset="2"/>
              <a:buChar char="Ø"/>
            </a:pPr>
            <a:r>
              <a:rPr lang="en-US" sz="1600" dirty="0"/>
              <a:t>Enter a detailed explanation for the transfer.</a:t>
            </a:r>
          </a:p>
          <a:p>
            <a:pPr marL="742950" lvl="1" indent="-285750">
              <a:buFont typeface="Wingdings" panose="05000000000000000000" pitchFamily="2" charset="2"/>
              <a:buChar char="Ø"/>
            </a:pPr>
            <a:r>
              <a:rPr lang="en-US" sz="1600" dirty="0"/>
              <a:t>We need who, what, why, and when.</a:t>
            </a:r>
          </a:p>
          <a:p>
            <a:pPr marL="742950" lvl="1" indent="-285750">
              <a:buFont typeface="Wingdings" panose="05000000000000000000" pitchFamily="2" charset="2"/>
              <a:buChar char="Ø"/>
            </a:pPr>
            <a:r>
              <a:rPr lang="en-US" sz="1600" dirty="0"/>
              <a:t>The first 30 characters will get posted in CFS, but enter as much detail as possible.</a:t>
            </a:r>
          </a:p>
          <a:p>
            <a:pPr marL="742950" lvl="1" indent="-285750">
              <a:buFont typeface="Wingdings" panose="05000000000000000000" pitchFamily="2" charset="2"/>
              <a:buChar char="Ø"/>
            </a:pPr>
            <a:r>
              <a:rPr lang="en-US" sz="1600" dirty="0"/>
              <a:t>DO NOT HIT ENTER! Let the text wrap.</a:t>
            </a:r>
          </a:p>
          <a:p>
            <a:pPr marL="742950" lvl="1" indent="-285750">
              <a:buFont typeface="Wingdings" panose="05000000000000000000" pitchFamily="2" charset="2"/>
              <a:buChar char="Ø"/>
            </a:pPr>
            <a:r>
              <a:rPr lang="en-US" sz="1600" dirty="0"/>
              <a:t>The request date will auto-populate with the current date.</a:t>
            </a:r>
          </a:p>
          <a:p>
            <a:pPr marL="742950" lvl="1" indent="-285750">
              <a:buFont typeface="Wingdings" panose="05000000000000000000" pitchFamily="2" charset="2"/>
              <a:buChar char="Ø"/>
            </a:pPr>
            <a:r>
              <a:rPr lang="en-US" sz="1600" dirty="0"/>
              <a:t>Only use the Late Justification box if the request is after the quarter close deadline.</a:t>
            </a:r>
          </a:p>
          <a:p>
            <a:pPr lvl="0"/>
            <a:endParaRPr lang="en-US" sz="1800" dirty="0"/>
          </a:p>
          <a:p>
            <a:pPr lvl="0"/>
            <a:endParaRPr lang="en-US" sz="1800" dirty="0"/>
          </a:p>
          <a:p>
            <a:pPr marL="0" indent="0">
              <a:buNone/>
            </a:pPr>
            <a:endParaRPr lang="en-US" sz="800" b="1"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9FBBCA-D496-45E9-977B-4418D4DB0F2D}"/>
              </a:ext>
            </a:extLst>
          </p:cNvPr>
          <p:cNvPicPr>
            <a:picLocks noChangeAspect="1"/>
          </p:cNvPicPr>
          <p:nvPr/>
        </p:nvPicPr>
        <p:blipFill>
          <a:blip r:embed="rId4"/>
          <a:stretch>
            <a:fillRect/>
          </a:stretch>
        </p:blipFill>
        <p:spPr>
          <a:xfrm>
            <a:off x="31396" y="4459761"/>
            <a:ext cx="9144000" cy="1140839"/>
          </a:xfrm>
          <a:prstGeom prst="rect">
            <a:avLst/>
          </a:prstGeom>
        </p:spPr>
      </p:pic>
    </p:spTree>
    <p:extLst>
      <p:ext uri="{BB962C8B-B14F-4D97-AF65-F5344CB8AC3E}">
        <p14:creationId xmlns:p14="http://schemas.microsoft.com/office/powerpoint/2010/main" val="241995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13</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831052" y="543146"/>
            <a:ext cx="7312948" cy="107463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2800" dirty="0">
                <a:solidFill>
                  <a:schemeClr val="accent1"/>
                </a:solidFill>
              </a:rPr>
              <a:t>Step by Step Instructions:</a:t>
            </a:r>
          </a:p>
          <a:p>
            <a:pPr>
              <a:buClr>
                <a:schemeClr val="accent1"/>
              </a:buClr>
              <a:buSzPct val="25000"/>
            </a:pPr>
            <a:r>
              <a:rPr lang="en-US" sz="2800" dirty="0">
                <a:solidFill>
                  <a:schemeClr val="accent1"/>
                </a:solidFill>
              </a:rPr>
              <a:t>Section III</a:t>
            </a:r>
            <a:endParaRPr lang="en-US" sz="1800" dirty="0">
              <a:solidFill>
                <a:schemeClr val="accent1"/>
              </a:solidFill>
            </a:endParaRPr>
          </a:p>
          <a:p>
            <a:pPr>
              <a:buClr>
                <a:schemeClr val="accent1"/>
              </a:buClr>
              <a:buSzPct val="25000"/>
            </a:pPr>
            <a:endParaRPr lang="en-US" sz="2800" dirty="0">
              <a:solidFill>
                <a:schemeClr val="accent1"/>
              </a:solidFill>
            </a:endParaRP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lvl="0"/>
            <a:endParaRPr lang="en-US" sz="1800" dirty="0"/>
          </a:p>
          <a:p>
            <a:pPr marL="0" indent="0">
              <a:buNone/>
            </a:pPr>
            <a:endParaRPr lang="en-US" sz="800" b="1"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3726C7-5BA0-4C20-B57F-E7998667ECB2}"/>
              </a:ext>
            </a:extLst>
          </p:cNvPr>
          <p:cNvPicPr>
            <a:picLocks noChangeAspect="1"/>
          </p:cNvPicPr>
          <p:nvPr/>
        </p:nvPicPr>
        <p:blipFill>
          <a:blip r:embed="rId4"/>
          <a:stretch>
            <a:fillRect/>
          </a:stretch>
        </p:blipFill>
        <p:spPr>
          <a:xfrm>
            <a:off x="111613" y="4025548"/>
            <a:ext cx="8907041" cy="2026751"/>
          </a:xfrm>
          <a:prstGeom prst="rect">
            <a:avLst/>
          </a:prstGeom>
        </p:spPr>
      </p:pic>
      <p:sp>
        <p:nvSpPr>
          <p:cNvPr id="11" name="Shape 126">
            <a:extLst>
              <a:ext uri="{FF2B5EF4-FFF2-40B4-BE49-F238E27FC236}">
                <a16:creationId xmlns:a16="http://schemas.microsoft.com/office/drawing/2014/main" id="{23097D26-3BAC-448A-8411-7184F8331F60}"/>
              </a:ext>
            </a:extLst>
          </p:cNvPr>
          <p:cNvSpPr txBox="1">
            <a:spLocks/>
          </p:cNvSpPr>
          <p:nvPr/>
        </p:nvSpPr>
        <p:spPr>
          <a:xfrm>
            <a:off x="264014" y="1954254"/>
            <a:ext cx="8907041" cy="444738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pPr>
              <a:spcBef>
                <a:spcPts val="0"/>
              </a:spcBef>
              <a:buClr>
                <a:srgbClr val="126E39"/>
              </a:buClr>
            </a:pPr>
            <a:endParaRPr lang="en-US" sz="600" dirty="0"/>
          </a:p>
          <a:p>
            <a:r>
              <a:rPr lang="en-US" sz="1800" b="1" dirty="0">
                <a:solidFill>
                  <a:srgbClr val="BF9000"/>
                </a:solidFill>
              </a:rPr>
              <a:t>Journal Data</a:t>
            </a:r>
          </a:p>
          <a:p>
            <a:pPr marL="742950" lvl="1" indent="-285750">
              <a:buFont typeface="Wingdings" panose="05000000000000000000" pitchFamily="2" charset="2"/>
              <a:buChar char="Ø"/>
            </a:pPr>
            <a:r>
              <a:rPr lang="en-US" sz="1600" dirty="0"/>
              <a:t>Enter the Journal Entry ID. </a:t>
            </a:r>
            <a:r>
              <a:rPr lang="en-US" sz="1600" b="1" dirty="0"/>
              <a:t>Do not hover over the fields.</a:t>
            </a:r>
          </a:p>
          <a:p>
            <a:pPr marL="742950" lvl="1" indent="-285750">
              <a:buFont typeface="Wingdings" panose="05000000000000000000" pitchFamily="2" charset="2"/>
              <a:buChar char="Ø"/>
            </a:pPr>
            <a:r>
              <a:rPr lang="en-US" sz="1600" dirty="0"/>
              <a:t>Select the Journal Entry from the drop down menu and tab out of the field.</a:t>
            </a:r>
          </a:p>
          <a:p>
            <a:pPr marL="742950" lvl="1" indent="-285750">
              <a:buFont typeface="Wingdings" panose="05000000000000000000" pitchFamily="2" charset="2"/>
              <a:buChar char="Ø"/>
            </a:pPr>
            <a:r>
              <a:rPr lang="en-US" sz="1600" dirty="0"/>
              <a:t>Enter the line number you wish to correct and tab out of the field.</a:t>
            </a:r>
          </a:p>
          <a:p>
            <a:pPr marL="742950" lvl="1" indent="-285750">
              <a:buFont typeface="Wingdings" panose="05000000000000000000" pitchFamily="2" charset="2"/>
              <a:buChar char="Ø"/>
            </a:pPr>
            <a:r>
              <a:rPr lang="en-US" sz="1600" dirty="0"/>
              <a:t>Click on “Retrieve Journal”.</a:t>
            </a:r>
          </a:p>
          <a:p>
            <a:pPr marL="742950" lvl="1" indent="-285750">
              <a:buFont typeface="Wingdings" panose="05000000000000000000" pitchFamily="2" charset="2"/>
              <a:buChar char="Ø"/>
            </a:pPr>
            <a:r>
              <a:rPr lang="en-US" sz="1600" dirty="0"/>
              <a:t>Journal date and </a:t>
            </a:r>
            <a:r>
              <a:rPr lang="en-US" sz="1600" dirty="0" err="1"/>
              <a:t>chartfield</a:t>
            </a:r>
            <a:r>
              <a:rPr lang="en-US" sz="1600" dirty="0"/>
              <a:t> data will auto-populate. Please verify that this is the entry you want to change. Click on “Select Journal”.</a:t>
            </a:r>
          </a:p>
          <a:p>
            <a:pPr lvl="1"/>
            <a:endParaRPr lang="en-US" sz="1600" dirty="0"/>
          </a:p>
          <a:p>
            <a:endParaRPr lang="en-US" sz="1800" dirty="0"/>
          </a:p>
          <a:p>
            <a:endParaRPr lang="en-US" sz="1800" dirty="0"/>
          </a:p>
          <a:p>
            <a:endParaRPr lang="en-US" sz="800" b="1" dirty="0">
              <a:solidFill>
                <a:srgbClr val="BF9000"/>
              </a:solidFill>
            </a:endParaRPr>
          </a:p>
          <a:p>
            <a:pPr>
              <a:spcBef>
                <a:spcPts val="480"/>
              </a:spcBef>
            </a:pPr>
            <a:endParaRPr lang="en-US" dirty="0"/>
          </a:p>
          <a:p>
            <a:pPr marL="342900" indent="-342900">
              <a:spcBef>
                <a:spcPts val="480"/>
              </a:spcBef>
            </a:pPr>
            <a:endParaRPr lang="en-US" sz="2400" dirty="0">
              <a:solidFill>
                <a:srgbClr val="126E39"/>
              </a:solidFill>
            </a:endParaRPr>
          </a:p>
        </p:txBody>
      </p:sp>
    </p:spTree>
    <p:extLst>
      <p:ext uri="{BB962C8B-B14F-4D97-AF65-F5344CB8AC3E}">
        <p14:creationId xmlns:p14="http://schemas.microsoft.com/office/powerpoint/2010/main" val="66793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936954" y="217715"/>
            <a:ext cx="7081701" cy="1143000"/>
          </a:xfrm>
          <a:prstGeom prst="rect">
            <a:avLst/>
          </a:prstGeom>
          <a:noFill/>
          <a:ln>
            <a:noFill/>
          </a:ln>
        </p:spPr>
        <p:txBody>
          <a:bodyPr lIns="91425" tIns="45700" rIns="91425" bIns="45700" anchor="ctr" anchorCtr="0">
            <a:noAutofit/>
          </a:bodyPr>
          <a:lstStyle/>
          <a:p>
            <a:pPr lvl="0">
              <a:buClr>
                <a:schemeClr val="accent1"/>
              </a:buClr>
              <a:buSzPct val="25000"/>
            </a:pPr>
            <a:r>
              <a:rPr lang="en-US" sz="3200" b="1" dirty="0">
                <a:solidFill>
                  <a:schemeClr val="accent1"/>
                </a:solidFill>
              </a:rPr>
              <a:t>Example: Full Amount Transfer</a:t>
            </a:r>
          </a:p>
        </p:txBody>
      </p:sp>
      <p:sp>
        <p:nvSpPr>
          <p:cNvPr id="126" name="Shape 126"/>
          <p:cNvSpPr txBox="1">
            <a:spLocks noGrp="1"/>
          </p:cNvSpPr>
          <p:nvPr>
            <p:ph type="body" idx="1"/>
          </p:nvPr>
        </p:nvSpPr>
        <p:spPr>
          <a:xfrm>
            <a:off x="203450" y="1840523"/>
            <a:ext cx="8731500"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3" name="Slide Number Placeholder 2"/>
          <p:cNvSpPr>
            <a:spLocks noGrp="1"/>
          </p:cNvSpPr>
          <p:nvPr>
            <p:ph type="sldNum" idx="12"/>
          </p:nvPr>
        </p:nvSpPr>
        <p:spPr>
          <a:xfrm>
            <a:off x="7136423" y="6310519"/>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14</a:t>
            </a:fld>
            <a:endParaRPr lang="en-US" sz="14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216364" y="82583"/>
            <a:ext cx="1524132" cy="1518036"/>
          </a:xfrm>
          <a:prstGeom prst="rect">
            <a:avLst/>
          </a:prstGeom>
        </p:spPr>
      </p:pic>
      <p:pic>
        <p:nvPicPr>
          <p:cNvPr id="6" name="Picture 5">
            <a:extLst>
              <a:ext uri="{FF2B5EF4-FFF2-40B4-BE49-F238E27FC236}">
                <a16:creationId xmlns:a16="http://schemas.microsoft.com/office/drawing/2014/main" id="{7F927350-BCCC-4088-9027-0CE5070A1719}"/>
              </a:ext>
            </a:extLst>
          </p:cNvPr>
          <p:cNvPicPr>
            <a:picLocks noChangeAspect="1"/>
          </p:cNvPicPr>
          <p:nvPr/>
        </p:nvPicPr>
        <p:blipFill>
          <a:blip r:embed="rId5"/>
          <a:stretch>
            <a:fillRect/>
          </a:stretch>
        </p:blipFill>
        <p:spPr>
          <a:xfrm>
            <a:off x="216364" y="3563266"/>
            <a:ext cx="8836767" cy="2596325"/>
          </a:xfrm>
          <a:prstGeom prst="rect">
            <a:avLst/>
          </a:prstGeom>
        </p:spPr>
      </p:pic>
      <p:sp>
        <p:nvSpPr>
          <p:cNvPr id="10" name="Shape 126">
            <a:extLst>
              <a:ext uri="{FF2B5EF4-FFF2-40B4-BE49-F238E27FC236}">
                <a16:creationId xmlns:a16="http://schemas.microsoft.com/office/drawing/2014/main" id="{C9AB4259-27ED-4300-9221-9BB5BD76849F}"/>
              </a:ext>
            </a:extLst>
          </p:cNvPr>
          <p:cNvSpPr txBox="1">
            <a:spLocks/>
          </p:cNvSpPr>
          <p:nvPr/>
        </p:nvSpPr>
        <p:spPr>
          <a:xfrm>
            <a:off x="262541" y="1720943"/>
            <a:ext cx="8731500" cy="18117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r>
              <a:rPr lang="en-US" sz="1800" b="1" dirty="0">
                <a:solidFill>
                  <a:srgbClr val="BF9000"/>
                </a:solidFill>
              </a:rPr>
              <a:t>Transaction Data</a:t>
            </a:r>
          </a:p>
          <a:p>
            <a:pPr marL="742950" lvl="1" indent="-285750">
              <a:buFont typeface="Wingdings" panose="05000000000000000000" pitchFamily="2" charset="2"/>
              <a:buChar char="Ø"/>
            </a:pPr>
            <a:r>
              <a:rPr lang="en-US" sz="1500" dirty="0"/>
              <a:t>OnBase will auto-populate the amount with a “-” to reverse the amount out. DO NOT CHANGE THIS SYMBOL. Let OnBase do the calculation.</a:t>
            </a:r>
          </a:p>
          <a:p>
            <a:pPr marL="742950" lvl="1" indent="-285750">
              <a:buFont typeface="Wingdings" panose="05000000000000000000" pitchFamily="2" charset="2"/>
              <a:buChar char="Ø"/>
            </a:pPr>
            <a:r>
              <a:rPr lang="en-US" sz="1500" dirty="0"/>
              <a:t>Click on “Add”. OnBase will auto-populate the line information in the section below.</a:t>
            </a:r>
          </a:p>
          <a:p>
            <a:pPr marL="742950" lvl="1" indent="-285750">
              <a:buFont typeface="Wingdings" panose="05000000000000000000" pitchFamily="2" charset="2"/>
              <a:buChar char="Ø"/>
            </a:pPr>
            <a:r>
              <a:rPr lang="en-US" sz="1500" dirty="0"/>
              <a:t>In the “Transaction” section, enter the correct </a:t>
            </a:r>
            <a:r>
              <a:rPr lang="en-US" sz="1500" dirty="0" err="1"/>
              <a:t>chartfield</a:t>
            </a:r>
            <a:r>
              <a:rPr lang="en-US" sz="1500" dirty="0"/>
              <a:t> data and the amount.</a:t>
            </a:r>
          </a:p>
          <a:p>
            <a:pPr marL="742950" lvl="1" indent="-285750">
              <a:buFont typeface="Wingdings" panose="05000000000000000000" pitchFamily="2" charset="2"/>
              <a:buChar char="Ø"/>
            </a:pPr>
            <a:r>
              <a:rPr lang="en-US" sz="1500" dirty="0"/>
              <a:t>Select “DOA Approver” from dropdown list. Click on “Add”.</a:t>
            </a:r>
          </a:p>
          <a:p>
            <a:pPr marL="742950" lvl="1" indent="-285750">
              <a:buFont typeface="Wingdings" panose="05000000000000000000" pitchFamily="2" charset="2"/>
              <a:buChar char="Ø"/>
            </a:pPr>
            <a:r>
              <a:rPr lang="en-US" sz="1500" dirty="0"/>
              <a:t>If OnBase auto-populates lines with 101100 accounts, Do Not Delete</a:t>
            </a:r>
          </a:p>
          <a:p>
            <a:endParaRPr lang="en-US" sz="1800" dirty="0"/>
          </a:p>
          <a:p>
            <a:endParaRPr lang="en-US" sz="800" b="1" dirty="0">
              <a:solidFill>
                <a:srgbClr val="BF9000"/>
              </a:solidFill>
            </a:endParaRPr>
          </a:p>
          <a:p>
            <a:pPr>
              <a:spcBef>
                <a:spcPts val="480"/>
              </a:spcBef>
            </a:pPr>
            <a:endParaRPr lang="en-US" dirty="0"/>
          </a:p>
          <a:p>
            <a:pPr marL="342900" indent="-342900">
              <a:spcBef>
                <a:spcPts val="480"/>
              </a:spcBef>
            </a:pPr>
            <a:endParaRPr lang="en-US" sz="2400" dirty="0">
              <a:solidFill>
                <a:srgbClr val="126E39"/>
              </a:solidFill>
            </a:endParaRPr>
          </a:p>
        </p:txBody>
      </p:sp>
    </p:spTree>
    <p:extLst>
      <p:ext uri="{BB962C8B-B14F-4D97-AF65-F5344CB8AC3E}">
        <p14:creationId xmlns:p14="http://schemas.microsoft.com/office/powerpoint/2010/main" val="262425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778486" y="-114760"/>
            <a:ext cx="7071869" cy="1143000"/>
          </a:xfrm>
          <a:prstGeom prst="rect">
            <a:avLst/>
          </a:prstGeom>
          <a:noFill/>
          <a:ln>
            <a:noFill/>
          </a:ln>
        </p:spPr>
        <p:txBody>
          <a:bodyPr lIns="91425" tIns="45700" rIns="91425" bIns="45700" anchor="ctr" anchorCtr="0">
            <a:noAutofit/>
          </a:bodyPr>
          <a:lstStyle/>
          <a:p>
            <a:pPr lvl="0">
              <a:buClr>
                <a:schemeClr val="accent1"/>
              </a:buClr>
              <a:buSzPct val="25000"/>
            </a:pPr>
            <a:br>
              <a:rPr lang="en-US" sz="3600" b="1" dirty="0">
                <a:solidFill>
                  <a:schemeClr val="accent1"/>
                </a:solidFill>
              </a:rPr>
            </a:br>
            <a:r>
              <a:rPr lang="en-US" sz="3600" b="1" dirty="0">
                <a:solidFill>
                  <a:schemeClr val="accent1"/>
                </a:solidFill>
              </a:rPr>
              <a:t>Example: Cost Share</a:t>
            </a:r>
          </a:p>
        </p:txBody>
      </p:sp>
      <p:sp>
        <p:nvSpPr>
          <p:cNvPr id="3" name="Slide Number Placeholder 2"/>
          <p:cNvSpPr>
            <a:spLocks noGrp="1"/>
          </p:cNvSpPr>
          <p:nvPr>
            <p:ph type="sldNum" idx="12"/>
          </p:nvPr>
        </p:nvSpPr>
        <p:spPr>
          <a:xfrm>
            <a:off x="7138871" y="6236677"/>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15</a:t>
            </a:fld>
            <a:endParaRPr lang="en-US" sz="1400" b="0" i="0" u="none" strike="noStrike" cap="none" dirty="0">
              <a:solidFill>
                <a:schemeClr val="dk1"/>
              </a:solidFill>
              <a:latin typeface="Arial"/>
              <a:ea typeface="Arial"/>
              <a:cs typeface="Arial"/>
              <a:sym typeface="Arial"/>
            </a:endParaRPr>
          </a:p>
        </p:txBody>
      </p:sp>
      <p:pic>
        <p:nvPicPr>
          <p:cNvPr id="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B18110-00A8-459F-8497-A78BD023CA7E}"/>
              </a:ext>
            </a:extLst>
          </p:cNvPr>
          <p:cNvPicPr>
            <a:picLocks noChangeAspect="1"/>
          </p:cNvPicPr>
          <p:nvPr/>
        </p:nvPicPr>
        <p:blipFill>
          <a:blip r:embed="rId5"/>
          <a:stretch>
            <a:fillRect/>
          </a:stretch>
        </p:blipFill>
        <p:spPr>
          <a:xfrm>
            <a:off x="58867" y="4064217"/>
            <a:ext cx="9144000" cy="1947892"/>
          </a:xfrm>
          <a:prstGeom prst="rect">
            <a:avLst/>
          </a:prstGeom>
        </p:spPr>
      </p:pic>
      <p:sp>
        <p:nvSpPr>
          <p:cNvPr id="10" name="Shape 126">
            <a:extLst>
              <a:ext uri="{FF2B5EF4-FFF2-40B4-BE49-F238E27FC236}">
                <a16:creationId xmlns:a16="http://schemas.microsoft.com/office/drawing/2014/main" id="{1A802988-4B88-4AAD-9F58-0C086E336A1B}"/>
              </a:ext>
            </a:extLst>
          </p:cNvPr>
          <p:cNvSpPr txBox="1">
            <a:spLocks/>
          </p:cNvSpPr>
          <p:nvPr/>
        </p:nvSpPr>
        <p:spPr>
          <a:xfrm>
            <a:off x="262541" y="1720943"/>
            <a:ext cx="8731500" cy="222706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r>
              <a:rPr lang="en-US" sz="1800" b="1" dirty="0">
                <a:solidFill>
                  <a:srgbClr val="BF9000"/>
                </a:solidFill>
              </a:rPr>
              <a:t>Transaction Data</a:t>
            </a:r>
          </a:p>
          <a:p>
            <a:pPr marL="742950" lvl="1" indent="-285750">
              <a:buFont typeface="Wingdings" panose="05000000000000000000" pitchFamily="2" charset="2"/>
              <a:buChar char="Ø"/>
            </a:pPr>
            <a:r>
              <a:rPr lang="en-US" sz="1500" dirty="0"/>
              <a:t>OnBase will auto-populate the amount with a “-” to reverse the amount out. DO NOT CHANGE THIS SYMBOL. Enter the amount you want to move.</a:t>
            </a:r>
          </a:p>
          <a:p>
            <a:pPr marL="742950" lvl="1" indent="-285750">
              <a:buFont typeface="Wingdings" panose="05000000000000000000" pitchFamily="2" charset="2"/>
              <a:buChar char="Ø"/>
            </a:pPr>
            <a:r>
              <a:rPr lang="en-US" sz="1500" dirty="0"/>
              <a:t>Click on “Add”. OnBase will auto-populate the line information in the section below.</a:t>
            </a:r>
          </a:p>
          <a:p>
            <a:pPr marL="742950" lvl="1" indent="-285750">
              <a:buFont typeface="Wingdings" panose="05000000000000000000" pitchFamily="2" charset="2"/>
              <a:buChar char="Ø"/>
            </a:pPr>
            <a:r>
              <a:rPr lang="en-US" sz="1500" dirty="0"/>
              <a:t>In the “Transaction” section, enter the correct </a:t>
            </a:r>
            <a:r>
              <a:rPr lang="en-US" sz="1500" dirty="0" err="1"/>
              <a:t>chartfield</a:t>
            </a:r>
            <a:r>
              <a:rPr lang="en-US" sz="1500" dirty="0"/>
              <a:t> data and the amount.</a:t>
            </a:r>
          </a:p>
          <a:p>
            <a:pPr marL="742950" lvl="1" indent="-285750">
              <a:buFont typeface="Wingdings" panose="05000000000000000000" pitchFamily="2" charset="2"/>
              <a:buChar char="Ø"/>
            </a:pPr>
            <a:r>
              <a:rPr lang="en-US" sz="1500" dirty="0"/>
              <a:t>Select “DOA Approver” from dropdown list. Click on “Add”.</a:t>
            </a:r>
          </a:p>
          <a:p>
            <a:pPr marL="742950" lvl="1" indent="-285750">
              <a:buFont typeface="Wingdings" panose="05000000000000000000" pitchFamily="2" charset="2"/>
              <a:buChar char="Ø"/>
            </a:pPr>
            <a:r>
              <a:rPr lang="en-US" sz="1500" dirty="0"/>
              <a:t>If OnBase auto-populates lines with 101100 accounts, Do Not Delete!</a:t>
            </a:r>
          </a:p>
          <a:p>
            <a:pPr marL="742950" lvl="1" indent="-285750">
              <a:buFont typeface="Wingdings" panose="05000000000000000000" pitchFamily="2" charset="2"/>
              <a:buChar char="Ø"/>
            </a:pPr>
            <a:r>
              <a:rPr lang="en-US" sz="1500" dirty="0"/>
              <a:t>When completed correctly, the “Transaction Balance” will be zero.</a:t>
            </a:r>
          </a:p>
          <a:p>
            <a:endParaRPr lang="en-US" sz="1800" dirty="0"/>
          </a:p>
          <a:p>
            <a:endParaRPr lang="en-US" sz="800" b="1" dirty="0">
              <a:solidFill>
                <a:srgbClr val="BF9000"/>
              </a:solidFill>
            </a:endParaRPr>
          </a:p>
          <a:p>
            <a:pPr>
              <a:spcBef>
                <a:spcPts val="480"/>
              </a:spcBef>
            </a:pPr>
            <a:endParaRPr lang="en-US" dirty="0"/>
          </a:p>
          <a:p>
            <a:pPr marL="342900" indent="-342900">
              <a:spcBef>
                <a:spcPts val="480"/>
              </a:spcBef>
            </a:pPr>
            <a:endParaRPr lang="en-US" sz="2400" dirty="0">
              <a:solidFill>
                <a:srgbClr val="126E39"/>
              </a:solidFill>
            </a:endParaRPr>
          </a:p>
        </p:txBody>
      </p:sp>
    </p:spTree>
    <p:extLst>
      <p:ext uri="{BB962C8B-B14F-4D97-AF65-F5344CB8AC3E}">
        <p14:creationId xmlns:p14="http://schemas.microsoft.com/office/powerpoint/2010/main" val="422582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93E233-4195-400C-BB82-CAB49AA13B7D}"/>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16</a:t>
            </a:fld>
            <a:endParaRPr lang="en-US" sz="1400" b="0" i="0" u="none" strike="noStrike" cap="none">
              <a:solidFill>
                <a:schemeClr val="dk1"/>
              </a:solidFill>
              <a:latin typeface="Arial"/>
              <a:ea typeface="Arial"/>
              <a:cs typeface="Arial"/>
              <a:sym typeface="Arial"/>
            </a:endParaRPr>
          </a:p>
        </p:txBody>
      </p:sp>
      <p:pic>
        <p:nvPicPr>
          <p:cNvPr id="6" name="Picture 5">
            <a:extLst>
              <a:ext uri="{FF2B5EF4-FFF2-40B4-BE49-F238E27FC236}">
                <a16:creationId xmlns:a16="http://schemas.microsoft.com/office/drawing/2014/main" id="{29981556-9EB6-40E2-925D-600C2ABFC11D}"/>
              </a:ext>
            </a:extLst>
          </p:cNvPr>
          <p:cNvPicPr>
            <a:picLocks noChangeAspect="1"/>
          </p:cNvPicPr>
          <p:nvPr/>
        </p:nvPicPr>
        <p:blipFill>
          <a:blip r:embed="rId3"/>
          <a:stretch>
            <a:fillRect/>
          </a:stretch>
        </p:blipFill>
        <p:spPr>
          <a:xfrm>
            <a:off x="216364" y="82583"/>
            <a:ext cx="1524132" cy="1518036"/>
          </a:xfrm>
          <a:prstGeom prst="rect">
            <a:avLst/>
          </a:prstGeom>
        </p:spPr>
      </p:pic>
      <p:pic>
        <p:nvPicPr>
          <p:cNvPr id="2" name="Picture 1">
            <a:extLst>
              <a:ext uri="{FF2B5EF4-FFF2-40B4-BE49-F238E27FC236}">
                <a16:creationId xmlns:a16="http://schemas.microsoft.com/office/drawing/2014/main" id="{C10D0DFE-C12B-474D-8D4C-718AF3F4F5BC}"/>
              </a:ext>
            </a:extLst>
          </p:cNvPr>
          <p:cNvPicPr>
            <a:picLocks noChangeAspect="1"/>
          </p:cNvPicPr>
          <p:nvPr/>
        </p:nvPicPr>
        <p:blipFill>
          <a:blip r:embed="rId4"/>
          <a:stretch>
            <a:fillRect/>
          </a:stretch>
        </p:blipFill>
        <p:spPr>
          <a:xfrm>
            <a:off x="216364" y="4220634"/>
            <a:ext cx="8975248" cy="1419023"/>
          </a:xfrm>
          <a:prstGeom prst="rect">
            <a:avLst/>
          </a:prstGeom>
        </p:spPr>
      </p:pic>
      <p:sp>
        <p:nvSpPr>
          <p:cNvPr id="7" name="Shape 125">
            <a:extLst>
              <a:ext uri="{FF2B5EF4-FFF2-40B4-BE49-F238E27FC236}">
                <a16:creationId xmlns:a16="http://schemas.microsoft.com/office/drawing/2014/main" id="{A97F9057-37AC-4E5A-AAB1-72F3727C7326}"/>
              </a:ext>
            </a:extLst>
          </p:cNvPr>
          <p:cNvSpPr txBox="1">
            <a:spLocks/>
          </p:cNvSpPr>
          <p:nvPr/>
        </p:nvSpPr>
        <p:spPr>
          <a:xfrm>
            <a:off x="1780035" y="304281"/>
            <a:ext cx="7312948" cy="107463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2800" dirty="0">
                <a:solidFill>
                  <a:schemeClr val="accent1"/>
                </a:solidFill>
              </a:rPr>
              <a:t>Step by Step Instructions: Completion</a:t>
            </a:r>
          </a:p>
          <a:p>
            <a:pPr>
              <a:buClr>
                <a:schemeClr val="accent1"/>
              </a:buClr>
              <a:buSzPct val="25000"/>
            </a:pPr>
            <a:endParaRPr lang="en-US" sz="1800" dirty="0">
              <a:solidFill>
                <a:schemeClr val="accent1"/>
              </a:solidFill>
            </a:endParaRPr>
          </a:p>
          <a:p>
            <a:pPr>
              <a:buClr>
                <a:schemeClr val="accent1"/>
              </a:buClr>
              <a:buSzPct val="25000"/>
            </a:pPr>
            <a:endParaRPr lang="en-US" sz="2800" dirty="0">
              <a:solidFill>
                <a:schemeClr val="accent1"/>
              </a:solidFill>
            </a:endParaRPr>
          </a:p>
        </p:txBody>
      </p:sp>
      <p:sp>
        <p:nvSpPr>
          <p:cNvPr id="8" name="Shape 126">
            <a:extLst>
              <a:ext uri="{FF2B5EF4-FFF2-40B4-BE49-F238E27FC236}">
                <a16:creationId xmlns:a16="http://schemas.microsoft.com/office/drawing/2014/main" id="{36119CDA-43A7-412D-9B13-8CDD80154796}"/>
              </a:ext>
            </a:extLst>
          </p:cNvPr>
          <p:cNvSpPr txBox="1">
            <a:spLocks/>
          </p:cNvSpPr>
          <p:nvPr/>
        </p:nvSpPr>
        <p:spPr>
          <a:xfrm>
            <a:off x="361483" y="1775977"/>
            <a:ext cx="8731500" cy="147099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r>
              <a:rPr lang="en-US" sz="1800" b="1" dirty="0">
                <a:solidFill>
                  <a:srgbClr val="BF9000"/>
                </a:solidFill>
              </a:rPr>
              <a:t>Completion Section</a:t>
            </a:r>
          </a:p>
          <a:p>
            <a:pPr marL="742950" lvl="1" indent="-285750">
              <a:buFont typeface="Wingdings" panose="05000000000000000000" pitchFamily="2" charset="2"/>
              <a:buChar char="Ø"/>
            </a:pPr>
            <a:r>
              <a:rPr lang="en-US" sz="1500" dirty="0"/>
              <a:t>If all data is accurate, Click “Submit Journal”. You will not be able to click this if a required field is blank.</a:t>
            </a:r>
          </a:p>
          <a:p>
            <a:pPr marL="742950" lvl="1" indent="-285750">
              <a:buFont typeface="Wingdings" panose="05000000000000000000" pitchFamily="2" charset="2"/>
              <a:buChar char="Ø"/>
            </a:pPr>
            <a:r>
              <a:rPr lang="en-US" sz="1500" dirty="0"/>
              <a:t>Transaction data will clear and you will be able to enter another transaction.</a:t>
            </a:r>
          </a:p>
          <a:p>
            <a:pPr marL="742950" lvl="1" indent="-285750">
              <a:buFont typeface="Wingdings" panose="05000000000000000000" pitchFamily="2" charset="2"/>
              <a:buChar char="Ø"/>
            </a:pPr>
            <a:r>
              <a:rPr lang="en-US" sz="1500" dirty="0"/>
              <a:t>If you need to start over completely Click “Clear Form”. This will clear data in Sections II and III</a:t>
            </a:r>
          </a:p>
          <a:p>
            <a:pPr marL="742950" lvl="1" indent="-285750">
              <a:buFont typeface="Wingdings" panose="05000000000000000000" pitchFamily="2" charset="2"/>
              <a:buChar char="Ø"/>
            </a:pPr>
            <a:r>
              <a:rPr lang="en-US" sz="1500" dirty="0"/>
              <a:t>When you are ready to leave the form Click “Exit” to close. </a:t>
            </a:r>
          </a:p>
          <a:p>
            <a:pPr marL="742950" lvl="1" indent="-285750">
              <a:buFont typeface="Wingdings" panose="05000000000000000000" pitchFamily="2" charset="2"/>
              <a:buChar char="Ø"/>
            </a:pPr>
            <a:r>
              <a:rPr lang="en-US" sz="1500" dirty="0"/>
              <a:t>Once Submitted – Requester, DOA, and Accounting all receive notification of submission. </a:t>
            </a:r>
          </a:p>
          <a:p>
            <a:pPr marL="742950" lvl="1" indent="-285750">
              <a:buFont typeface="Wingdings" panose="05000000000000000000" pitchFamily="2" charset="2"/>
              <a:buChar char="Ø"/>
            </a:pPr>
            <a:endParaRPr lang="en-US" sz="1800" dirty="0"/>
          </a:p>
          <a:p>
            <a:endParaRPr lang="en-US" sz="800" b="1" dirty="0">
              <a:solidFill>
                <a:srgbClr val="BF9000"/>
              </a:solidFill>
            </a:endParaRPr>
          </a:p>
          <a:p>
            <a:pPr>
              <a:spcBef>
                <a:spcPts val="480"/>
              </a:spcBef>
            </a:pPr>
            <a:endParaRPr lang="en-US" dirty="0"/>
          </a:p>
          <a:p>
            <a:pPr marL="342900" indent="-342900">
              <a:spcBef>
                <a:spcPts val="480"/>
              </a:spcBef>
            </a:pPr>
            <a:endParaRPr lang="en-US" sz="2400" dirty="0">
              <a:solidFill>
                <a:srgbClr val="126E39"/>
              </a:solidFill>
            </a:endParaRPr>
          </a:p>
        </p:txBody>
      </p:sp>
    </p:spTree>
    <p:extLst>
      <p:ext uri="{BB962C8B-B14F-4D97-AF65-F5344CB8AC3E}">
        <p14:creationId xmlns:p14="http://schemas.microsoft.com/office/powerpoint/2010/main" val="207044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17</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719438" y="205573"/>
            <a:ext cx="7312948" cy="130335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4000" dirty="0">
                <a:solidFill>
                  <a:schemeClr val="accent1"/>
                </a:solidFill>
              </a:rPr>
              <a:t>Status Updates</a:t>
            </a:r>
            <a:endParaRPr lang="en-US" sz="2800" dirty="0">
              <a:solidFill>
                <a:schemeClr val="accent1"/>
              </a:solidFill>
            </a:endParaRP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lvl="0"/>
            <a:endParaRPr lang="en-US" sz="1800" dirty="0"/>
          </a:p>
          <a:p>
            <a:pPr marL="0" indent="0">
              <a:buNone/>
            </a:pPr>
            <a:endParaRPr lang="en-US" sz="800" b="1"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26"/>
          <p:cNvSpPr txBox="1">
            <a:spLocks/>
          </p:cNvSpPr>
          <p:nvPr/>
        </p:nvSpPr>
        <p:spPr>
          <a:xfrm>
            <a:off x="111614" y="1813114"/>
            <a:ext cx="8772472" cy="444738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pPr>
              <a:spcBef>
                <a:spcPts val="0"/>
              </a:spcBef>
              <a:buClr>
                <a:srgbClr val="126E39"/>
              </a:buClr>
            </a:pPr>
            <a:endParaRPr lang="en-US" sz="600" dirty="0"/>
          </a:p>
          <a:p>
            <a:pPr marL="285750" indent="-285750">
              <a:buFont typeface="Wingdings" panose="05000000000000000000" pitchFamily="2" charset="2"/>
              <a:buChar char="Ø"/>
            </a:pPr>
            <a:r>
              <a:rPr lang="en-US" sz="1600" dirty="0"/>
              <a:t>You can always check the status by going to </a:t>
            </a:r>
            <a:r>
              <a:rPr lang="en-US" sz="1600" u="sng" dirty="0">
                <a:hlinkClick r:id="rId4"/>
              </a:rPr>
              <a:t>https://onbase.csus.edu</a:t>
            </a:r>
            <a:r>
              <a:rPr lang="en-US" sz="1600" dirty="0"/>
              <a:t> and searching in Custom Queries. </a:t>
            </a:r>
          </a:p>
          <a:p>
            <a:pPr marL="742950" lvl="1" indent="-285750">
              <a:buFont typeface="Wingdings" panose="05000000000000000000" pitchFamily="2" charset="2"/>
              <a:buChar char="Ø"/>
            </a:pPr>
            <a:r>
              <a:rPr lang="en-US" sz="1400" i="1" dirty="0"/>
              <a:t>Document Retrieval&gt;Custom Queries&gt;FN Expenditure Status Search</a:t>
            </a:r>
            <a:r>
              <a:rPr lang="en-US" sz="1400" dirty="0"/>
              <a:t>. </a:t>
            </a:r>
          </a:p>
          <a:p>
            <a:pPr marL="285750" indent="-285750">
              <a:buFont typeface="Wingdings" panose="05000000000000000000" pitchFamily="2" charset="2"/>
              <a:buChar char="Ø"/>
            </a:pPr>
            <a:r>
              <a:rPr lang="en-US" sz="1600" dirty="0"/>
              <a:t>Users will receive emails as the status changes</a:t>
            </a:r>
          </a:p>
          <a:p>
            <a:pPr marL="742950" lvl="1" indent="-285750">
              <a:buFont typeface="Wingdings" panose="05000000000000000000" pitchFamily="2" charset="2"/>
              <a:buChar char="Ø"/>
            </a:pPr>
            <a:r>
              <a:rPr lang="en-US" sz="1400" dirty="0"/>
              <a:t>Once Approved and Posted to CFS the email will include the Journal ID</a:t>
            </a:r>
          </a:p>
          <a:p>
            <a:pPr marL="742950" lvl="1" indent="-285750">
              <a:buFont typeface="Wingdings" panose="05000000000000000000" pitchFamily="2" charset="2"/>
              <a:buChar char="Ø"/>
            </a:pPr>
            <a:r>
              <a:rPr lang="en-US" sz="1400" dirty="0"/>
              <a:t>If denied, the email will have the reason and name of the Accountant to contact for help</a:t>
            </a:r>
          </a:p>
          <a:p>
            <a:pPr marL="742950" lvl="1" indent="-285750">
              <a:buFont typeface="Wingdings" panose="05000000000000000000" pitchFamily="2" charset="2"/>
              <a:buChar char="Ø"/>
            </a:pPr>
            <a:r>
              <a:rPr lang="en-US" sz="1400" dirty="0"/>
              <a:t>If a correction is needed, the email will have a link to make corrections</a:t>
            </a:r>
            <a:endParaRPr lang="en-US" sz="1200" dirty="0"/>
          </a:p>
          <a:p>
            <a:r>
              <a:rPr lang="en-US" sz="1500" b="1" dirty="0">
                <a:solidFill>
                  <a:srgbClr val="FF0000"/>
                </a:solidFill>
              </a:rPr>
              <a:t>*** Note: Opened forms stop the workflow, so don’t forget to close the form after viewing!***</a:t>
            </a:r>
          </a:p>
          <a:p>
            <a:pPr marL="1085850" lvl="2" indent="-171450">
              <a:buFont typeface="Arial" panose="020B0604020202020204" pitchFamily="34" charset="0"/>
              <a:buChar char="•"/>
            </a:pPr>
            <a:endParaRPr lang="en-US" sz="1000" dirty="0"/>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endParaRPr lang="en-US" sz="1800" dirty="0"/>
          </a:p>
          <a:p>
            <a:endParaRPr lang="en-US" sz="800" b="1" dirty="0">
              <a:solidFill>
                <a:srgbClr val="BF9000"/>
              </a:solidFill>
            </a:endParaRPr>
          </a:p>
          <a:p>
            <a:pPr>
              <a:spcBef>
                <a:spcPts val="480"/>
              </a:spcBef>
            </a:pPr>
            <a:endParaRPr lang="en-US" dirty="0"/>
          </a:p>
          <a:p>
            <a:pPr marL="342900" indent="-342900">
              <a:spcBef>
                <a:spcPts val="480"/>
              </a:spcBef>
            </a:pPr>
            <a:endParaRPr lang="en-US" sz="2400" dirty="0">
              <a:solidFill>
                <a:srgbClr val="126E39"/>
              </a:solidFill>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2657847" y="4137334"/>
            <a:ext cx="2737098" cy="2002351"/>
          </a:xfrm>
          <a:prstGeom prst="rect">
            <a:avLst/>
          </a:prstGeom>
        </p:spPr>
      </p:pic>
      <p:pic>
        <p:nvPicPr>
          <p:cNvPr id="12" name="Picture 11"/>
          <p:cNvPicPr/>
          <p:nvPr/>
        </p:nvPicPr>
        <p:blipFill rotWithShape="1">
          <a:blip r:embed="rId6"/>
          <a:srcRect r="75596"/>
          <a:stretch/>
        </p:blipFill>
        <p:spPr>
          <a:xfrm>
            <a:off x="79961" y="4155708"/>
            <a:ext cx="2432273" cy="2020725"/>
          </a:xfrm>
          <a:prstGeom prst="rect">
            <a:avLst/>
          </a:prstGeom>
        </p:spPr>
      </p:pic>
      <p:pic>
        <p:nvPicPr>
          <p:cNvPr id="14" name="Picture 13"/>
          <p:cNvPicPr/>
          <p:nvPr/>
        </p:nvPicPr>
        <p:blipFill>
          <a:blip r:embed="rId7"/>
          <a:stretch>
            <a:fillRect/>
          </a:stretch>
        </p:blipFill>
        <p:spPr>
          <a:xfrm>
            <a:off x="5592233" y="4155708"/>
            <a:ext cx="3060701" cy="2002351"/>
          </a:xfrm>
          <a:prstGeom prst="rect">
            <a:avLst/>
          </a:prstGeom>
        </p:spPr>
      </p:pic>
    </p:spTree>
    <p:extLst>
      <p:ext uri="{BB962C8B-B14F-4D97-AF65-F5344CB8AC3E}">
        <p14:creationId xmlns:p14="http://schemas.microsoft.com/office/powerpoint/2010/main" val="137038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18</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705708" y="217715"/>
            <a:ext cx="7312948" cy="130335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3600" dirty="0">
                <a:solidFill>
                  <a:schemeClr val="accent1"/>
                </a:solidFill>
              </a:rPr>
              <a:t>Form Tips &amp; Tricks</a:t>
            </a: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lvl="0"/>
            <a:endParaRPr lang="en-US" sz="1800" dirty="0"/>
          </a:p>
          <a:p>
            <a:pPr marL="0" indent="0">
              <a:buNone/>
            </a:pPr>
            <a:endParaRPr lang="en-US" sz="800" b="1"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26"/>
          <p:cNvSpPr txBox="1">
            <a:spLocks/>
          </p:cNvSpPr>
          <p:nvPr/>
        </p:nvSpPr>
        <p:spPr>
          <a:xfrm>
            <a:off x="185764" y="1746775"/>
            <a:ext cx="8772472" cy="474171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pPr marL="285750" indent="-285750">
              <a:buFont typeface="Wingdings" panose="05000000000000000000" pitchFamily="2" charset="2"/>
              <a:buChar char="Ø"/>
            </a:pPr>
            <a:r>
              <a:rPr lang="en-US" sz="1600" b="1" dirty="0"/>
              <a:t>Business Unit</a:t>
            </a:r>
            <a:r>
              <a:rPr lang="en-US" sz="1600" dirty="0"/>
              <a:t>: Transfers within SACST business unit only. No SAFDN expenditure transfers to be submitted via OnBase.</a:t>
            </a:r>
          </a:p>
          <a:p>
            <a:pPr marL="285750" indent="-285750">
              <a:buFont typeface="Wingdings" panose="05000000000000000000" pitchFamily="2" charset="2"/>
              <a:buChar char="Ø"/>
            </a:pPr>
            <a:r>
              <a:rPr lang="en-US" sz="1600" dirty="0"/>
              <a:t>Can I save the form? No, but the form doesn’t expire unless the window is closed.</a:t>
            </a:r>
          </a:p>
          <a:p>
            <a:pPr marL="285750" indent="-285750">
              <a:buFont typeface="Wingdings" panose="05000000000000000000" pitchFamily="2" charset="2"/>
              <a:buChar char="Ø"/>
            </a:pPr>
            <a:r>
              <a:rPr lang="en-US" sz="1600" dirty="0"/>
              <a:t>Timing difference effects on OnBase Form - Approved and processed Transfers should be available in CFS/FDW/CDW within 2 days of receipt of email.</a:t>
            </a:r>
          </a:p>
          <a:p>
            <a:pPr marL="285750" indent="-285750">
              <a:buFont typeface="Wingdings" panose="05000000000000000000" pitchFamily="2" charset="2"/>
              <a:buChar char="Ø"/>
            </a:pPr>
            <a:r>
              <a:rPr lang="en-US" sz="1600" dirty="0"/>
              <a:t>Create IRT Service Now ticket if there are any problems with the OnBase form </a:t>
            </a:r>
            <a:r>
              <a:rPr lang="en-US" sz="1600" dirty="0">
                <a:solidFill>
                  <a:srgbClr val="FFC000"/>
                </a:solidFill>
                <a:hlinkClick r:id="rId4"/>
              </a:rPr>
              <a:t>https://www.csus.edu/irt/</a:t>
            </a:r>
            <a:endParaRPr lang="en-US" sz="1600" dirty="0">
              <a:solidFill>
                <a:srgbClr val="FFC000"/>
              </a:solidFill>
            </a:endParaRPr>
          </a:p>
          <a:p>
            <a:pPr marL="742950" lvl="1" indent="-285750">
              <a:buFont typeface="Wingdings" panose="05000000000000000000" pitchFamily="2" charset="2"/>
              <a:buChar char="Ø"/>
            </a:pPr>
            <a:r>
              <a:rPr lang="en-US" sz="1600" dirty="0"/>
              <a:t>OnBase works best in Chrome or Firefox, please make sure you are in one of these browsers before contacting IRT. </a:t>
            </a:r>
          </a:p>
          <a:p>
            <a:pPr marL="285750" indent="-285750">
              <a:buFont typeface="Wingdings" panose="05000000000000000000" pitchFamily="2" charset="2"/>
              <a:buChar char="Ø"/>
            </a:pPr>
            <a:r>
              <a:rPr lang="en-US" sz="1600" dirty="0"/>
              <a:t>Audit &amp; Validation Rules enforced by OnBase Form:</a:t>
            </a:r>
          </a:p>
          <a:p>
            <a:pPr marL="742950" lvl="1" indent="-285750">
              <a:buFont typeface="Wingdings" panose="05000000000000000000" pitchFamily="2" charset="2"/>
              <a:buChar char="Ø"/>
            </a:pPr>
            <a:r>
              <a:rPr lang="en-US" sz="1600" b="1" dirty="0"/>
              <a:t>Quarterly submission deadlines </a:t>
            </a:r>
            <a:r>
              <a:rPr lang="en-US" sz="1600" dirty="0"/>
              <a:t>are enforced. OnBase will check the request date, journal date and the quarterly deadline. All late requests will require a reason in the box.</a:t>
            </a:r>
          </a:p>
          <a:p>
            <a:pPr marL="742950" lvl="1" indent="-285750">
              <a:buFont typeface="Wingdings" panose="05000000000000000000" pitchFamily="2" charset="2"/>
              <a:buChar char="Ø"/>
            </a:pPr>
            <a:r>
              <a:rPr lang="en-US" sz="1600" b="1" dirty="0"/>
              <a:t>MDR01</a:t>
            </a:r>
            <a:r>
              <a:rPr lang="en-US" sz="1600" dirty="0"/>
              <a:t> must have a reimbursed activity class code that begins with “0” and ends with “A”. You will get an error message if it does not. Codes ending not in “A” will also error.</a:t>
            </a:r>
          </a:p>
          <a:p>
            <a:pPr marL="742950" lvl="1" indent="-285750">
              <a:buFont typeface="Wingdings" panose="05000000000000000000" pitchFamily="2" charset="2"/>
              <a:buChar char="Ø"/>
            </a:pPr>
            <a:r>
              <a:rPr lang="en-US" sz="1600" dirty="0"/>
              <a:t>Accounts with </a:t>
            </a:r>
            <a:r>
              <a:rPr lang="en-US" sz="1600" b="1" dirty="0"/>
              <a:t>601xxx, 603xxx </a:t>
            </a:r>
            <a:r>
              <a:rPr lang="en-US" sz="1600" dirty="0"/>
              <a:t>are for salary, and will be reviewed by the Budget Office first once the form is submitted.</a:t>
            </a:r>
          </a:p>
          <a:p>
            <a:pPr lvl="1"/>
            <a:endParaRPr lang="en-US" sz="1600" dirty="0"/>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endParaRPr lang="en-US" sz="1600" dirty="0"/>
          </a:p>
          <a:p>
            <a:endParaRPr lang="en-US" sz="1600" b="1" dirty="0">
              <a:solidFill>
                <a:srgbClr val="BF9000"/>
              </a:solidFill>
            </a:endParaRPr>
          </a:p>
          <a:p>
            <a:pPr>
              <a:spcBef>
                <a:spcPts val="480"/>
              </a:spcBef>
            </a:pPr>
            <a:endParaRPr lang="en-US" sz="1600" dirty="0"/>
          </a:p>
          <a:p>
            <a:pPr marL="342900" indent="-342900">
              <a:spcBef>
                <a:spcPts val="480"/>
              </a:spcBef>
            </a:pPr>
            <a:endParaRPr lang="en-US" sz="1600" dirty="0">
              <a:solidFill>
                <a:srgbClr val="126E39"/>
              </a:solidFill>
            </a:endParaRPr>
          </a:p>
        </p:txBody>
      </p:sp>
    </p:spTree>
    <p:extLst>
      <p:ext uri="{BB962C8B-B14F-4D97-AF65-F5344CB8AC3E}">
        <p14:creationId xmlns:p14="http://schemas.microsoft.com/office/powerpoint/2010/main" val="387213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799303" y="274455"/>
            <a:ext cx="6658895"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4000" b="1" dirty="0">
                <a:solidFill>
                  <a:schemeClr val="accent1"/>
                </a:solidFill>
              </a:rPr>
              <a:t>EXPTX Tips &amp; Tricks</a:t>
            </a:r>
          </a:p>
        </p:txBody>
      </p:sp>
      <p:sp>
        <p:nvSpPr>
          <p:cNvPr id="126" name="Shape 126"/>
          <p:cNvSpPr txBox="1">
            <a:spLocks noGrp="1"/>
          </p:cNvSpPr>
          <p:nvPr>
            <p:ph type="body" idx="1"/>
          </p:nvPr>
        </p:nvSpPr>
        <p:spPr>
          <a:xfrm>
            <a:off x="203449" y="1840523"/>
            <a:ext cx="8846765" cy="4290646"/>
          </a:xfrm>
          <a:prstGeom prst="rect">
            <a:avLst/>
          </a:prstGeom>
          <a:noFill/>
          <a:ln>
            <a:noFill/>
          </a:ln>
        </p:spPr>
        <p:txBody>
          <a:bodyPr lIns="91425" tIns="45700" rIns="91425" bIns="45700" anchor="t" anchorCtr="0">
            <a:noAutofit/>
          </a:bodyPr>
          <a:lstStyle/>
          <a:p>
            <a:pPr indent="-342900">
              <a:spcBef>
                <a:spcPts val="0"/>
              </a:spcBef>
              <a:buClr>
                <a:srgbClr val="126E39"/>
              </a:buClr>
              <a:buFont typeface="Wingdings" panose="05000000000000000000" pitchFamily="2" charset="2"/>
              <a:buChar char="Ø"/>
            </a:pPr>
            <a:r>
              <a:rPr lang="en-US" sz="1600" b="1" dirty="0">
                <a:solidFill>
                  <a:srgbClr val="126E39"/>
                </a:solidFill>
              </a:rPr>
              <a:t>Submit EXPTX Monthly</a:t>
            </a:r>
          </a:p>
          <a:p>
            <a:pPr indent="-342900">
              <a:spcBef>
                <a:spcPts val="0"/>
              </a:spcBef>
              <a:buClr>
                <a:srgbClr val="126E39"/>
              </a:buClr>
              <a:buFont typeface="Wingdings" panose="05000000000000000000" pitchFamily="2" charset="2"/>
              <a:buChar char="Ø"/>
            </a:pPr>
            <a:r>
              <a:rPr lang="en-US" sz="1600" b="1" dirty="0">
                <a:solidFill>
                  <a:srgbClr val="126E39"/>
                </a:solidFill>
              </a:rPr>
              <a:t>Federal Work Study EXPTX are not allowed (</a:t>
            </a:r>
            <a:r>
              <a:rPr lang="en-US" sz="1600" dirty="0">
                <a:solidFill>
                  <a:srgbClr val="126E39"/>
                </a:solidFill>
              </a:rPr>
              <a:t>Accounts: 602001 and 602002)</a:t>
            </a:r>
          </a:p>
          <a:p>
            <a:pPr lvl="1" indent="-342900">
              <a:spcBef>
                <a:spcPts val="0"/>
              </a:spcBef>
              <a:buClr>
                <a:srgbClr val="126E39"/>
              </a:buClr>
              <a:buFont typeface="Wingdings" panose="05000000000000000000" pitchFamily="2" charset="2"/>
              <a:buChar char="Ø"/>
            </a:pPr>
            <a:r>
              <a:rPr lang="en-US" sz="1600" dirty="0">
                <a:solidFill>
                  <a:srgbClr val="126E39"/>
                </a:solidFill>
              </a:rPr>
              <a:t>For questions please contact Jennifer Barrett, x86020 or </a:t>
            </a:r>
            <a:r>
              <a:rPr lang="en-US" sz="1600" dirty="0">
                <a:solidFill>
                  <a:srgbClr val="126E39"/>
                </a:solidFill>
                <a:hlinkClick r:id="rId4"/>
              </a:rPr>
              <a:t>barrettj@csus.edu</a:t>
            </a:r>
            <a:endParaRPr lang="en-US" sz="1600" dirty="0">
              <a:solidFill>
                <a:srgbClr val="126E39"/>
              </a:solidFill>
            </a:endParaRPr>
          </a:p>
          <a:p>
            <a:pPr indent="-342900">
              <a:spcBef>
                <a:spcPts val="0"/>
              </a:spcBef>
              <a:buClr>
                <a:srgbClr val="126E39"/>
              </a:buClr>
              <a:buFont typeface="Wingdings" panose="05000000000000000000" pitchFamily="2" charset="2"/>
              <a:buChar char="Ø"/>
            </a:pPr>
            <a:r>
              <a:rPr lang="en-US" sz="1600" b="1" dirty="0">
                <a:solidFill>
                  <a:srgbClr val="126E39"/>
                </a:solidFill>
              </a:rPr>
              <a:t>Construction related EXPTX</a:t>
            </a:r>
          </a:p>
          <a:p>
            <a:pPr lvl="1" indent="-342900">
              <a:spcBef>
                <a:spcPts val="0"/>
              </a:spcBef>
              <a:buClr>
                <a:srgbClr val="126E39"/>
              </a:buClr>
              <a:buFont typeface="Wingdings" panose="05000000000000000000" pitchFamily="2" charset="2"/>
              <a:buChar char="Ø"/>
            </a:pPr>
            <a:r>
              <a:rPr lang="en-US" sz="1600" dirty="0">
                <a:solidFill>
                  <a:srgbClr val="126E39"/>
                </a:solidFill>
              </a:rPr>
              <a:t>For all construction related questions and requests, please contact Hai Ly, x87230 or via email </a:t>
            </a:r>
            <a:r>
              <a:rPr lang="en-US" sz="1600" dirty="0">
                <a:solidFill>
                  <a:srgbClr val="126E39"/>
                </a:solidFill>
                <a:hlinkClick r:id="rId5"/>
              </a:rPr>
              <a:t>lyht@csus.edu</a:t>
            </a:r>
            <a:endParaRPr lang="en-US" sz="1600" dirty="0">
              <a:solidFill>
                <a:srgbClr val="126E39"/>
              </a:solidFill>
            </a:endParaRPr>
          </a:p>
          <a:p>
            <a:pPr lvl="1" indent="-342900">
              <a:spcBef>
                <a:spcPts val="0"/>
              </a:spcBef>
              <a:buClr>
                <a:srgbClr val="126E39"/>
              </a:buClr>
              <a:buFont typeface="Wingdings" panose="05000000000000000000" pitchFamily="2" charset="2"/>
              <a:buChar char="Ø"/>
            </a:pPr>
            <a:r>
              <a:rPr lang="en-US" sz="1600" dirty="0">
                <a:solidFill>
                  <a:srgbClr val="126E39"/>
                </a:solidFill>
              </a:rPr>
              <a:t>Expenditures in claimable funds must be moved via voucher adjustment (e.g. </a:t>
            </a:r>
            <a:r>
              <a:rPr lang="en-US" sz="1600" dirty="0" err="1">
                <a:solidFill>
                  <a:srgbClr val="126E39"/>
                </a:solidFill>
              </a:rPr>
              <a:t>DMxxx</a:t>
            </a:r>
            <a:r>
              <a:rPr lang="en-US" sz="1600" dirty="0">
                <a:solidFill>
                  <a:srgbClr val="126E39"/>
                </a:solidFill>
              </a:rPr>
              <a:t>, </a:t>
            </a:r>
            <a:r>
              <a:rPr lang="en-US" sz="1600" dirty="0" err="1">
                <a:solidFill>
                  <a:srgbClr val="126E39"/>
                </a:solidFill>
              </a:rPr>
              <a:t>DCDxx</a:t>
            </a:r>
            <a:r>
              <a:rPr lang="en-US" sz="1600" dirty="0">
                <a:solidFill>
                  <a:srgbClr val="126E39"/>
                </a:solidFill>
              </a:rPr>
              <a:t>). Refer these to LaVerne Simmons-Barnett, x87009 or via email </a:t>
            </a:r>
            <a:r>
              <a:rPr lang="en-US" sz="1600" dirty="0">
                <a:solidFill>
                  <a:srgbClr val="126E39"/>
                </a:solidFill>
                <a:hlinkClick r:id="rId6"/>
              </a:rPr>
              <a:t>barnettl@csus.edu</a:t>
            </a:r>
            <a:endParaRPr lang="en-US" sz="1600" dirty="0">
              <a:solidFill>
                <a:srgbClr val="126E39"/>
              </a:solidFill>
            </a:endParaRPr>
          </a:p>
          <a:p>
            <a:pPr indent="-342900">
              <a:spcBef>
                <a:spcPts val="0"/>
              </a:spcBef>
              <a:buClr>
                <a:srgbClr val="126E39"/>
              </a:buClr>
              <a:buFont typeface="Wingdings" panose="05000000000000000000" pitchFamily="2" charset="2"/>
              <a:buChar char="Ø"/>
            </a:pPr>
            <a:r>
              <a:rPr lang="en-US" sz="1600" b="1" dirty="0">
                <a:solidFill>
                  <a:srgbClr val="126E39"/>
                </a:solidFill>
              </a:rPr>
              <a:t>Payroll EXPTX (</a:t>
            </a:r>
            <a:r>
              <a:rPr lang="en-US" sz="1600" dirty="0">
                <a:solidFill>
                  <a:srgbClr val="126E39"/>
                </a:solidFill>
              </a:rPr>
              <a:t>Accounts</a:t>
            </a:r>
            <a:r>
              <a:rPr lang="en-US" sz="1600" b="1" dirty="0">
                <a:solidFill>
                  <a:srgbClr val="126E39"/>
                </a:solidFill>
              </a:rPr>
              <a:t>:</a:t>
            </a:r>
            <a:r>
              <a:rPr lang="en-US" sz="1600" dirty="0">
                <a:solidFill>
                  <a:srgbClr val="126E39"/>
                </a:solidFill>
              </a:rPr>
              <a:t>601xxx or 603xxx)</a:t>
            </a:r>
          </a:p>
          <a:p>
            <a:pPr lvl="1" indent="-342900">
              <a:spcBef>
                <a:spcPts val="0"/>
              </a:spcBef>
              <a:buClr>
                <a:srgbClr val="126E39"/>
              </a:buClr>
              <a:buFont typeface="Wingdings" panose="05000000000000000000" pitchFamily="2" charset="2"/>
              <a:buChar char="Ø"/>
            </a:pPr>
            <a:r>
              <a:rPr lang="en-US" sz="1600" dirty="0">
                <a:solidFill>
                  <a:srgbClr val="126E39"/>
                </a:solidFill>
              </a:rPr>
              <a:t>Contact the Budget Office to determine if corrections can be made via LCD Adjustment or EXPTX Transfer</a:t>
            </a:r>
          </a:p>
          <a:p>
            <a:pPr marL="342900" lvl="1" indent="-342900">
              <a:spcBef>
                <a:spcPts val="0"/>
              </a:spcBef>
              <a:buClr>
                <a:srgbClr val="126E39"/>
              </a:buClr>
              <a:buFont typeface="Wingdings" panose="05000000000000000000" pitchFamily="2" charset="2"/>
              <a:buChar char="Ø"/>
            </a:pPr>
            <a:r>
              <a:rPr lang="en-US" sz="1600" b="1" dirty="0">
                <a:solidFill>
                  <a:srgbClr val="126E39"/>
                </a:solidFill>
              </a:rPr>
              <a:t>Interagency Fund Transfers (IFT) </a:t>
            </a:r>
            <a:r>
              <a:rPr lang="en-US" sz="1600" dirty="0">
                <a:solidFill>
                  <a:srgbClr val="126E39"/>
                </a:solidFill>
              </a:rPr>
              <a:t>journal entry corrections must be submitted to Accounting Services (</a:t>
            </a:r>
            <a:r>
              <a:rPr lang="en-US" sz="1600" b="1" dirty="0">
                <a:solidFill>
                  <a:srgbClr val="126E39"/>
                </a:solidFill>
                <a:hlinkClick r:id="rId7"/>
              </a:rPr>
              <a:t>accountingsevices@csus.edu</a:t>
            </a:r>
            <a:r>
              <a:rPr lang="en-US" sz="1600" dirty="0">
                <a:solidFill>
                  <a:srgbClr val="126E39"/>
                </a:solidFill>
              </a:rPr>
              <a:t>) for review and processing. [JE#: xx009, xx099, Source: IFT] </a:t>
            </a:r>
          </a:p>
          <a:p>
            <a:pPr marL="400050" lvl="1" indent="-400050">
              <a:spcBef>
                <a:spcPts val="0"/>
              </a:spcBef>
              <a:buClr>
                <a:srgbClr val="126E39"/>
              </a:buClr>
              <a:buFont typeface="Wingdings" panose="05000000000000000000" pitchFamily="2" charset="2"/>
              <a:buChar char="Ø"/>
            </a:pPr>
            <a:r>
              <a:rPr lang="en-US" sz="1600" dirty="0">
                <a:solidFill>
                  <a:srgbClr val="126E39"/>
                </a:solidFill>
              </a:rPr>
              <a:t>Non MDS01 funds must have enough Cash (101100) available to cover the expense</a:t>
            </a:r>
          </a:p>
          <a:p>
            <a:pPr marL="341313" lvl="1" indent="-341313">
              <a:spcBef>
                <a:spcPts val="0"/>
              </a:spcBef>
              <a:buClr>
                <a:srgbClr val="126E39"/>
              </a:buClr>
              <a:buFont typeface="Wingdings" panose="05000000000000000000" pitchFamily="2" charset="2"/>
              <a:buChar char="Ø"/>
            </a:pPr>
            <a:r>
              <a:rPr lang="en-US" sz="1600" dirty="0">
                <a:solidFill>
                  <a:srgbClr val="126E39"/>
                </a:solidFill>
              </a:rPr>
              <a:t>Only move an expense (617xxx) posted via the Cost Recovery process to another expense (617xxx) account.  </a:t>
            </a:r>
          </a:p>
          <a:p>
            <a:pPr lvl="1" indent="-342900">
              <a:spcBef>
                <a:spcPts val="0"/>
              </a:spcBef>
              <a:buClr>
                <a:srgbClr val="126E39"/>
              </a:buClr>
              <a:buFont typeface="Wingdings" panose="05000000000000000000" pitchFamily="2" charset="2"/>
              <a:buChar char="Ø"/>
            </a:pPr>
            <a:endParaRPr lang="en-US" sz="1600" dirty="0">
              <a:solidFill>
                <a:srgbClr val="126E39"/>
              </a:solidFill>
            </a:endParaRPr>
          </a:p>
          <a:p>
            <a:pPr marL="400050" lvl="1" indent="0">
              <a:spcBef>
                <a:spcPts val="0"/>
              </a:spcBef>
              <a:buClr>
                <a:srgbClr val="126E39"/>
              </a:buClr>
              <a:buNone/>
            </a:pPr>
            <a:r>
              <a:rPr lang="en-US" sz="1600" dirty="0">
                <a:solidFill>
                  <a:srgbClr val="126E39"/>
                </a:solidFill>
              </a:rPr>
              <a:t> </a:t>
            </a:r>
            <a:endParaRPr lang="en-US" sz="2000" dirty="0">
              <a:solidFill>
                <a:srgbClr val="126E39"/>
              </a:solidFill>
            </a:endParaRPr>
          </a:p>
          <a:p>
            <a:pPr marL="800100" lvl="2" indent="0">
              <a:spcBef>
                <a:spcPts val="0"/>
              </a:spcBef>
              <a:buClr>
                <a:srgbClr val="126E39"/>
              </a:buClr>
              <a:buNone/>
            </a:pPr>
            <a:endParaRPr sz="2000" dirty="0">
              <a:solidFill>
                <a:srgbClr val="126E39"/>
              </a:solidFill>
            </a:endParaRPr>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83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44424" y="240792"/>
            <a:ext cx="8077199" cy="1143000"/>
          </a:xfrm>
          <a:prstGeom prst="rect">
            <a:avLst/>
          </a:prstGeom>
          <a:noFill/>
          <a:ln>
            <a:noFill/>
          </a:ln>
        </p:spPr>
        <p:txBody>
          <a:bodyPr lIns="91425" tIns="45700" rIns="91425" bIns="45700" anchor="ctr" anchorCtr="0">
            <a:noAutofit/>
          </a:bodyPr>
          <a:lstStyle/>
          <a:p>
            <a:pPr lvl="0" algn="ctr">
              <a:buClr>
                <a:schemeClr val="accent1"/>
              </a:buClr>
              <a:buSzPct val="25000"/>
            </a:pPr>
            <a:r>
              <a:rPr lang="en-US" sz="4800" b="1" dirty="0">
                <a:solidFill>
                  <a:schemeClr val="accent1"/>
                </a:solidFill>
              </a:rPr>
              <a:t>EXPTX Training Agenda</a:t>
            </a:r>
            <a:endParaRPr lang="en-US" sz="3600" b="1" dirty="0">
              <a:solidFill>
                <a:schemeClr val="accent1"/>
              </a:solidFill>
            </a:endParaRPr>
          </a:p>
        </p:txBody>
      </p:sp>
      <p:sp>
        <p:nvSpPr>
          <p:cNvPr id="126" name="Shape 126"/>
          <p:cNvSpPr txBox="1">
            <a:spLocks noGrp="1"/>
          </p:cNvSpPr>
          <p:nvPr>
            <p:ph type="body" idx="1"/>
          </p:nvPr>
        </p:nvSpPr>
        <p:spPr>
          <a:xfrm>
            <a:off x="252089" y="1857375"/>
            <a:ext cx="8731500" cy="4286543"/>
          </a:xfrm>
          <a:prstGeom prst="rect">
            <a:avLst/>
          </a:prstGeom>
          <a:noFill/>
          <a:ln>
            <a:noFill/>
          </a:ln>
        </p:spPr>
        <p:txBody>
          <a:bodyPr lIns="91425" tIns="45700" rIns="91425" bIns="45700" anchor="t" anchorCtr="0">
            <a:noAutofit/>
          </a:bodyPr>
          <a:lstStyle/>
          <a:p>
            <a:pPr marL="0" indent="0">
              <a:spcBef>
                <a:spcPts val="0"/>
              </a:spcBef>
              <a:buClr>
                <a:srgbClr val="126E39"/>
              </a:buClr>
              <a:buNone/>
            </a:pPr>
            <a:endParaRPr lang="en-US" sz="2000" dirty="0">
              <a:solidFill>
                <a:srgbClr val="126E39"/>
              </a:solidFill>
            </a:endParaRPr>
          </a:p>
          <a:p>
            <a:pPr marL="285750" indent="-285750">
              <a:lnSpc>
                <a:spcPct val="150000"/>
              </a:lnSpc>
              <a:spcBef>
                <a:spcPts val="0"/>
              </a:spcBef>
              <a:buClr>
                <a:srgbClr val="126E39"/>
              </a:buClr>
            </a:pPr>
            <a:r>
              <a:rPr lang="en-US" sz="2000" dirty="0">
                <a:solidFill>
                  <a:srgbClr val="126E39"/>
                </a:solidFill>
              </a:rPr>
              <a:t>What is an Expenditure Transfer?</a:t>
            </a:r>
          </a:p>
          <a:p>
            <a:pPr marL="285750" indent="-285750">
              <a:lnSpc>
                <a:spcPct val="150000"/>
              </a:lnSpc>
              <a:spcBef>
                <a:spcPts val="0"/>
              </a:spcBef>
              <a:buClr>
                <a:srgbClr val="126E39"/>
              </a:buClr>
            </a:pPr>
            <a:r>
              <a:rPr lang="en-US" sz="2000" dirty="0">
                <a:solidFill>
                  <a:srgbClr val="126E39"/>
                </a:solidFill>
              </a:rPr>
              <a:t>Types of Transfer Requests Exist</a:t>
            </a:r>
          </a:p>
          <a:p>
            <a:pPr marL="285750" indent="-285750">
              <a:lnSpc>
                <a:spcPct val="150000"/>
              </a:lnSpc>
              <a:spcBef>
                <a:spcPts val="0"/>
              </a:spcBef>
              <a:buClr>
                <a:srgbClr val="126E39"/>
              </a:buClr>
            </a:pPr>
            <a:r>
              <a:rPr lang="en-US" sz="2000" dirty="0">
                <a:solidFill>
                  <a:srgbClr val="126E39"/>
                </a:solidFill>
              </a:rPr>
              <a:t>Who can submit an EXPTX Request (Delegation of Authority)</a:t>
            </a:r>
          </a:p>
          <a:p>
            <a:pPr marL="285750" indent="-285750">
              <a:lnSpc>
                <a:spcPct val="150000"/>
              </a:lnSpc>
              <a:spcBef>
                <a:spcPts val="0"/>
              </a:spcBef>
              <a:buClr>
                <a:srgbClr val="126E39"/>
              </a:buClr>
            </a:pPr>
            <a:r>
              <a:rPr lang="en-US" sz="2000" dirty="0">
                <a:solidFill>
                  <a:srgbClr val="126E39"/>
                </a:solidFill>
              </a:rPr>
              <a:t>How to submit an EXPTX Request (OnBase Form &amp; Email)</a:t>
            </a:r>
          </a:p>
          <a:p>
            <a:pPr marL="285750" indent="-285750">
              <a:lnSpc>
                <a:spcPct val="150000"/>
              </a:lnSpc>
              <a:spcBef>
                <a:spcPts val="0"/>
              </a:spcBef>
              <a:buClr>
                <a:srgbClr val="126E39"/>
              </a:buClr>
            </a:pPr>
            <a:r>
              <a:rPr lang="en-US" sz="2000" dirty="0">
                <a:solidFill>
                  <a:srgbClr val="126E39"/>
                </a:solidFill>
              </a:rPr>
              <a:t>Tips &amp; Tricks</a:t>
            </a:r>
          </a:p>
          <a:p>
            <a:pPr marL="285750" indent="-285750">
              <a:lnSpc>
                <a:spcPct val="150000"/>
              </a:lnSpc>
              <a:spcBef>
                <a:spcPts val="0"/>
              </a:spcBef>
              <a:buClr>
                <a:srgbClr val="126E39"/>
              </a:buClr>
            </a:pPr>
            <a:r>
              <a:rPr lang="en-US" sz="2000" dirty="0">
                <a:solidFill>
                  <a:srgbClr val="126E39"/>
                </a:solidFill>
              </a:rPr>
              <a:t>Quarterly Reporting Review &amp; Deadlines</a:t>
            </a:r>
          </a:p>
          <a:p>
            <a:pPr marL="285750" indent="-285750">
              <a:lnSpc>
                <a:spcPct val="150000"/>
              </a:lnSpc>
              <a:spcBef>
                <a:spcPts val="0"/>
              </a:spcBef>
              <a:buClr>
                <a:srgbClr val="126E39"/>
              </a:buClr>
            </a:pPr>
            <a:r>
              <a:rPr lang="en-US" sz="2000" dirty="0">
                <a:solidFill>
                  <a:srgbClr val="126E39"/>
                </a:solidFill>
              </a:rPr>
              <a:t>Resources </a:t>
            </a:r>
          </a:p>
          <a:p>
            <a:pPr marL="0" indent="0">
              <a:spcBef>
                <a:spcPts val="0"/>
              </a:spcBef>
              <a:buClr>
                <a:srgbClr val="126E39"/>
              </a:buClr>
              <a:buNone/>
            </a:pPr>
            <a:endParaRPr lang="en-US" sz="800" dirty="0">
              <a:solidFill>
                <a:srgbClr val="126E39"/>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indent="0">
              <a:spcBef>
                <a:spcPts val="480"/>
              </a:spcBef>
              <a:buNone/>
            </a:pPr>
            <a:endParaRPr lang="en-US" sz="2000" b="1" u="sng" dirty="0">
              <a:solidFill>
                <a:srgbClr val="BF9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34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2029216"/>
            <a:ext cx="7772400" cy="877497"/>
          </a:xfrm>
        </p:spPr>
        <p:txBody>
          <a:bodyPr>
            <a:normAutofit fontScale="90000"/>
          </a:bodyPr>
          <a:lstStyle/>
          <a:p>
            <a:r>
              <a:rPr lang="en-US" sz="2000" dirty="0">
                <a:solidFill>
                  <a:schemeClr val="accent4">
                    <a:lumMod val="90000"/>
                    <a:lumOff val="10000"/>
                  </a:schemeClr>
                </a:solidFill>
              </a:rPr>
              <a:t>University Foundation at Sacramento State (UFSS) expenditure transfers </a:t>
            </a:r>
            <a:r>
              <a:rPr lang="en-US" sz="2200" dirty="0">
                <a:solidFill>
                  <a:srgbClr val="FF0000"/>
                </a:solidFill>
              </a:rPr>
              <a:t>cannot</a:t>
            </a:r>
            <a:r>
              <a:rPr lang="en-US" sz="2000" dirty="0">
                <a:solidFill>
                  <a:schemeClr val="accent4">
                    <a:lumMod val="90000"/>
                    <a:lumOff val="10000"/>
                  </a:schemeClr>
                </a:solidFill>
              </a:rPr>
              <a:t> be processed via OnBase </a:t>
            </a:r>
            <a:br>
              <a:rPr lang="en-US" sz="2000" dirty="0">
                <a:solidFill>
                  <a:schemeClr val="accent4">
                    <a:lumMod val="90000"/>
                    <a:lumOff val="10000"/>
                  </a:schemeClr>
                </a:solidFill>
              </a:rPr>
            </a:br>
            <a:br>
              <a:rPr lang="en-US" sz="2000" dirty="0">
                <a:solidFill>
                  <a:schemeClr val="accent4">
                    <a:lumMod val="90000"/>
                    <a:lumOff val="10000"/>
                  </a:schemeClr>
                </a:solidFill>
              </a:rPr>
            </a:br>
            <a:r>
              <a:rPr lang="en-US" sz="2000" dirty="0">
                <a:solidFill>
                  <a:schemeClr val="accent4">
                    <a:lumMod val="90000"/>
                    <a:lumOff val="10000"/>
                  </a:schemeClr>
                </a:solidFill>
              </a:rPr>
              <a:t>An Excel transfer request form must be completed and submitted to </a:t>
            </a:r>
            <a:r>
              <a:rPr lang="en-US" sz="2000" dirty="0">
                <a:solidFill>
                  <a:schemeClr val="accent4">
                    <a:lumMod val="90000"/>
                    <a:lumOff val="10000"/>
                  </a:schemeClr>
                </a:solidFill>
                <a:hlinkClick r:id="rId3"/>
              </a:rPr>
              <a:t>ufssaccounting@csus.edu</a:t>
            </a:r>
            <a:br>
              <a:rPr lang="en-US" sz="2000" dirty="0">
                <a:solidFill>
                  <a:schemeClr val="accent4">
                    <a:lumMod val="90000"/>
                    <a:lumOff val="10000"/>
                  </a:schemeClr>
                </a:solidFill>
              </a:rPr>
            </a:br>
            <a:br>
              <a:rPr lang="en-US" sz="2000" dirty="0">
                <a:solidFill>
                  <a:schemeClr val="accent4">
                    <a:lumMod val="90000"/>
                    <a:lumOff val="10000"/>
                  </a:schemeClr>
                </a:solidFill>
              </a:rPr>
            </a:br>
            <a:r>
              <a:rPr lang="en-US" sz="2000" dirty="0">
                <a:solidFill>
                  <a:schemeClr val="accent4">
                    <a:lumMod val="90000"/>
                    <a:lumOff val="10000"/>
                  </a:schemeClr>
                </a:solidFill>
              </a:rPr>
              <a:t>The form is available on the ABA Forms webpage under University Foundation at Sac State (UFSS)</a:t>
            </a:r>
            <a:br>
              <a:rPr lang="en-US" sz="2000" dirty="0">
                <a:solidFill>
                  <a:schemeClr val="accent4">
                    <a:lumMod val="90000"/>
                    <a:lumOff val="10000"/>
                  </a:schemeClr>
                </a:solidFill>
              </a:rPr>
            </a:br>
            <a:br>
              <a:rPr lang="en-US" sz="2000" dirty="0">
                <a:solidFill>
                  <a:schemeClr val="accent4">
                    <a:lumMod val="90000"/>
                    <a:lumOff val="10000"/>
                  </a:schemeClr>
                </a:solidFill>
              </a:rPr>
            </a:br>
            <a:r>
              <a:rPr lang="en-US" sz="2000" dirty="0">
                <a:solidFill>
                  <a:schemeClr val="accent4">
                    <a:lumMod val="90000"/>
                    <a:lumOff val="10000"/>
                  </a:schemeClr>
                </a:solidFill>
                <a:hlinkClick r:id="rId4"/>
              </a:rPr>
              <a:t>https://www.csus.edu/administration-business-affairs/internal/_internal/_forms/05012020-safdn-expenditure-transfer-request-form.xlsm</a:t>
            </a:r>
            <a:r>
              <a:rPr lang="en-US" sz="2000" dirty="0">
                <a:solidFill>
                  <a:schemeClr val="accent4">
                    <a:lumMod val="90000"/>
                    <a:lumOff val="10000"/>
                  </a:schemeClr>
                </a:solidFill>
              </a:rPr>
              <a:t> </a:t>
            </a:r>
            <a:br>
              <a:rPr lang="en-US" sz="2000" dirty="0">
                <a:solidFill>
                  <a:schemeClr val="accent4">
                    <a:lumMod val="90000"/>
                    <a:lumOff val="10000"/>
                  </a:schemeClr>
                </a:solidFill>
              </a:rPr>
            </a:br>
            <a:r>
              <a:rPr lang="en-US" sz="2000" dirty="0">
                <a:solidFill>
                  <a:schemeClr val="accent4">
                    <a:lumMod val="90000"/>
                    <a:lumOff val="10000"/>
                  </a:schemeClr>
                </a:solidFill>
              </a:rPr>
              <a:t> </a:t>
            </a:r>
            <a:br>
              <a:rPr lang="en-US" sz="2000" dirty="0">
                <a:solidFill>
                  <a:schemeClr val="accent4">
                    <a:lumMod val="90000"/>
                    <a:lumOff val="10000"/>
                  </a:schemeClr>
                </a:solidFill>
              </a:rPr>
            </a:br>
            <a:br>
              <a:rPr lang="en-US" sz="2000" dirty="0">
                <a:solidFill>
                  <a:schemeClr val="accent4">
                    <a:lumMod val="90000"/>
                    <a:lumOff val="10000"/>
                  </a:schemeClr>
                </a:solidFill>
              </a:rPr>
            </a:br>
            <a:br>
              <a:rPr lang="en-US" sz="2000" dirty="0">
                <a:solidFill>
                  <a:schemeClr val="accent4">
                    <a:lumMod val="90000"/>
                    <a:lumOff val="10000"/>
                  </a:schemeClr>
                </a:solidFill>
              </a:rPr>
            </a:br>
            <a:br>
              <a:rPr lang="en-US" sz="2000" dirty="0">
                <a:solidFill>
                  <a:schemeClr val="accent4">
                    <a:lumMod val="90000"/>
                    <a:lumOff val="10000"/>
                  </a:schemeClr>
                </a:solidFill>
              </a:rPr>
            </a:br>
            <a:br>
              <a:rPr lang="en-US" sz="2000" dirty="0">
                <a:solidFill>
                  <a:schemeClr val="accent4">
                    <a:lumMod val="90000"/>
                    <a:lumOff val="10000"/>
                  </a:schemeClr>
                </a:solidFill>
              </a:rPr>
            </a:br>
            <a:br>
              <a:rPr lang="en-US" sz="2000" dirty="0">
                <a:solidFill>
                  <a:schemeClr val="accent4">
                    <a:lumMod val="90000"/>
                    <a:lumOff val="10000"/>
                  </a:schemeClr>
                </a:solidFill>
              </a:rPr>
            </a:br>
            <a:endParaRPr lang="en-US" sz="2000" dirty="0">
              <a:solidFill>
                <a:schemeClr val="accent4">
                  <a:lumMod val="90000"/>
                  <a:lumOff val="10000"/>
                </a:schemeClr>
              </a:solidFill>
            </a:endParaRPr>
          </a:p>
        </p:txBody>
      </p:sp>
      <p:sp>
        <p:nvSpPr>
          <p:cNvPr id="9" name="Shape 126"/>
          <p:cNvSpPr txBox="1">
            <a:spLocks noGrp="1"/>
          </p:cNvSpPr>
          <p:nvPr>
            <p:ph type="body" idx="1"/>
          </p:nvPr>
        </p:nvSpPr>
        <p:spPr>
          <a:xfrm>
            <a:off x="722312" y="2906713"/>
            <a:ext cx="7772400" cy="5636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20</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705707" y="301000"/>
            <a:ext cx="7312948" cy="116454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buClr>
                <a:schemeClr val="accent1"/>
              </a:buClr>
              <a:buSzPct val="25000"/>
            </a:pPr>
            <a:r>
              <a:rPr lang="en-US" sz="3600" dirty="0">
                <a:solidFill>
                  <a:schemeClr val="accent1"/>
                </a:solidFill>
              </a:rPr>
              <a:t>UFSS Excel Transfer Form</a:t>
            </a:r>
          </a:p>
        </p:txBody>
      </p:sp>
    </p:spTree>
    <p:extLst>
      <p:ext uri="{BB962C8B-B14F-4D97-AF65-F5344CB8AC3E}">
        <p14:creationId xmlns:p14="http://schemas.microsoft.com/office/powerpoint/2010/main" val="298469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16958" y="274455"/>
            <a:ext cx="8832489" cy="1143000"/>
          </a:xfrm>
          <a:prstGeom prst="rect">
            <a:avLst/>
          </a:prstGeom>
          <a:noFill/>
          <a:ln>
            <a:noFill/>
          </a:ln>
        </p:spPr>
        <p:txBody>
          <a:bodyPr lIns="91425" tIns="45700" rIns="91425" bIns="45700" anchor="ctr" anchorCtr="0">
            <a:noAutofit/>
          </a:bodyPr>
          <a:lstStyle/>
          <a:p>
            <a:pPr lvl="0" algn="ctr">
              <a:buClr>
                <a:schemeClr val="accent1"/>
              </a:buClr>
              <a:buSzPct val="25000"/>
            </a:pPr>
            <a:r>
              <a:rPr lang="en-US" sz="3200" b="1" spc="-10" dirty="0">
                <a:solidFill>
                  <a:srgbClr val="DEA924"/>
                </a:solidFill>
                <a:latin typeface="Calibri"/>
                <a:ea typeface="+mj-ea"/>
                <a:cs typeface="Calibri"/>
              </a:rPr>
              <a:t>Expenditure Transfer Request </a:t>
            </a:r>
            <a:r>
              <a:rPr lang="en-US" sz="3200" b="1" spc="-40" dirty="0">
                <a:solidFill>
                  <a:srgbClr val="DEA924"/>
                </a:solidFill>
                <a:latin typeface="Calibri"/>
                <a:ea typeface="+mj-ea"/>
                <a:cs typeface="Calibri"/>
              </a:rPr>
              <a:t> </a:t>
            </a:r>
            <a:r>
              <a:rPr lang="en-US" sz="3200" b="1" spc="-5" dirty="0">
                <a:solidFill>
                  <a:srgbClr val="DEA924"/>
                </a:solidFill>
                <a:latin typeface="Calibri"/>
                <a:ea typeface="+mj-ea"/>
                <a:cs typeface="Calibri"/>
              </a:rPr>
              <a:t>D</a:t>
            </a:r>
            <a:r>
              <a:rPr lang="en-US" sz="3200" b="1" dirty="0">
                <a:solidFill>
                  <a:srgbClr val="DEA924"/>
                </a:solidFill>
                <a:latin typeface="Calibri"/>
                <a:ea typeface="+mj-ea"/>
                <a:cs typeface="Calibri"/>
              </a:rPr>
              <a:t>e</a:t>
            </a:r>
            <a:r>
              <a:rPr lang="en-US" sz="3200" b="1" spc="-5" dirty="0">
                <a:solidFill>
                  <a:srgbClr val="DEA924"/>
                </a:solidFill>
                <a:latin typeface="Calibri"/>
                <a:ea typeface="+mj-ea"/>
                <a:cs typeface="Calibri"/>
              </a:rPr>
              <a:t>a</a:t>
            </a:r>
            <a:r>
              <a:rPr lang="en-US" sz="3200" b="1" spc="-25" dirty="0">
                <a:solidFill>
                  <a:srgbClr val="DEA924"/>
                </a:solidFill>
                <a:latin typeface="Calibri"/>
                <a:ea typeface="+mj-ea"/>
                <a:cs typeface="Calibri"/>
              </a:rPr>
              <a:t>d</a:t>
            </a:r>
            <a:r>
              <a:rPr lang="en-US" sz="3200" b="1" spc="-20" dirty="0">
                <a:solidFill>
                  <a:srgbClr val="DEA924"/>
                </a:solidFill>
                <a:latin typeface="Calibri"/>
                <a:ea typeface="+mj-ea"/>
                <a:cs typeface="Calibri"/>
              </a:rPr>
              <a:t>li</a:t>
            </a:r>
            <a:r>
              <a:rPr lang="en-US" sz="3200" b="1" dirty="0">
                <a:solidFill>
                  <a:srgbClr val="DEA924"/>
                </a:solidFill>
                <a:latin typeface="Calibri"/>
                <a:ea typeface="+mj-ea"/>
                <a:cs typeface="Calibri"/>
              </a:rPr>
              <a:t>nes</a:t>
            </a:r>
            <a:endParaRPr lang="en-US" sz="4000" b="1" dirty="0">
              <a:solidFill>
                <a:schemeClr val="accent1"/>
              </a:solidFill>
            </a:endParaRPr>
          </a:p>
        </p:txBody>
      </p:sp>
      <p:sp>
        <p:nvSpPr>
          <p:cNvPr id="6" name="Shape 126"/>
          <p:cNvSpPr txBox="1">
            <a:spLocks noGrp="1"/>
          </p:cNvSpPr>
          <p:nvPr>
            <p:ph type="body" idx="1"/>
          </p:nvPr>
        </p:nvSpPr>
        <p:spPr>
          <a:xfrm>
            <a:off x="116959" y="5067412"/>
            <a:ext cx="7966554" cy="912311"/>
          </a:xfrm>
          <a:prstGeom prst="rect">
            <a:avLst/>
          </a:prstGeom>
          <a:noFill/>
          <a:ln>
            <a:noFill/>
          </a:ln>
        </p:spPr>
        <p:txBody>
          <a:bodyPr lIns="91425" tIns="45700" rIns="91425" bIns="45700" anchor="t" anchorCtr="0">
            <a:noAutofit/>
          </a:bodyPr>
          <a:lstStyle/>
          <a:p>
            <a:pPr indent="-342900">
              <a:spcBef>
                <a:spcPts val="480"/>
              </a:spcBef>
              <a:buNone/>
            </a:pPr>
            <a:r>
              <a:rPr lang="en-US" sz="2000" spc="-105" dirty="0">
                <a:solidFill>
                  <a:schemeClr val="bg2"/>
                </a:solidFill>
                <a:latin typeface="Calibri"/>
                <a:cs typeface="Calibri"/>
              </a:rPr>
              <a:t>Changes for the year will not be allowed in the system after the year ends on June 30</a:t>
            </a:r>
            <a:r>
              <a:rPr lang="en-US" sz="2000" spc="-105" baseline="30000" dirty="0">
                <a:solidFill>
                  <a:schemeClr val="bg2"/>
                </a:solidFill>
                <a:latin typeface="Calibri"/>
                <a:cs typeface="Calibri"/>
              </a:rPr>
              <a:t>th</a:t>
            </a:r>
            <a:r>
              <a:rPr lang="en-US" sz="2000" spc="-105" dirty="0">
                <a:solidFill>
                  <a:schemeClr val="bg2"/>
                </a:solidFill>
                <a:latin typeface="Calibri"/>
                <a:cs typeface="Calibri"/>
              </a:rPr>
              <a:t>. I f you try and submit, it will error out. Please submit these via Excel &amp; Email. </a:t>
            </a:r>
            <a:endParaRPr lang="en-US" sz="2000" dirty="0">
              <a:solidFill>
                <a:schemeClr val="bg2"/>
              </a:solidFill>
              <a:latin typeface="Calibri"/>
              <a:cs typeface="Calibri"/>
            </a:endParaRPr>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21</a:t>
            </a:fld>
            <a:endParaRPr lang="en-US" sz="1400" b="0" i="0" u="none" strike="noStrike" cap="none" dirty="0">
              <a:solidFill>
                <a:schemeClr val="dk1"/>
              </a:solidFill>
              <a:latin typeface="Arial"/>
              <a:ea typeface="Arial"/>
              <a:cs typeface="Arial"/>
              <a:sym typeface="Arial"/>
            </a:endParaRPr>
          </a:p>
        </p:txBody>
      </p:sp>
      <p:graphicFrame>
        <p:nvGraphicFramePr>
          <p:cNvPr id="8" name="object 3"/>
          <p:cNvGraphicFramePr>
            <a:graphicFrameLocks noGrp="1"/>
          </p:cNvGraphicFramePr>
          <p:nvPr>
            <p:extLst>
              <p:ext uri="{D42A27DB-BD31-4B8C-83A1-F6EECF244321}">
                <p14:modId xmlns:p14="http://schemas.microsoft.com/office/powerpoint/2010/main" val="4041815328"/>
              </p:ext>
            </p:extLst>
          </p:nvPr>
        </p:nvGraphicFramePr>
        <p:xfrm>
          <a:off x="588723" y="2021656"/>
          <a:ext cx="7966554" cy="2826903"/>
        </p:xfrm>
        <a:graphic>
          <a:graphicData uri="http://schemas.openxmlformats.org/drawingml/2006/table">
            <a:tbl>
              <a:tblPr firstRow="1" bandRow="1">
                <a:tableStyleId>{2D5ABB26-0587-4C30-8999-92F81FD0307C}</a:tableStyleId>
              </a:tblPr>
              <a:tblGrid>
                <a:gridCol w="3231715">
                  <a:extLst>
                    <a:ext uri="{9D8B030D-6E8A-4147-A177-3AD203B41FA5}">
                      <a16:colId xmlns:a16="http://schemas.microsoft.com/office/drawing/2014/main" val="20000"/>
                    </a:ext>
                  </a:extLst>
                </a:gridCol>
                <a:gridCol w="4734839">
                  <a:extLst>
                    <a:ext uri="{9D8B030D-6E8A-4147-A177-3AD203B41FA5}">
                      <a16:colId xmlns:a16="http://schemas.microsoft.com/office/drawing/2014/main" val="20001"/>
                    </a:ext>
                  </a:extLst>
                </a:gridCol>
              </a:tblGrid>
              <a:tr h="602041">
                <a:tc>
                  <a:txBody>
                    <a:bodyPr/>
                    <a:lstStyle/>
                    <a:p>
                      <a:pPr marL="85090" algn="ctr">
                        <a:lnSpc>
                          <a:spcPct val="100000"/>
                        </a:lnSpc>
                      </a:pPr>
                      <a:r>
                        <a:rPr sz="2000" b="1" spc="-25" dirty="0">
                          <a:solidFill>
                            <a:srgbClr val="FFFFFF"/>
                          </a:solidFill>
                          <a:latin typeface="Calibri"/>
                          <a:cs typeface="Calibri"/>
                        </a:rPr>
                        <a:t>P</a:t>
                      </a:r>
                      <a:r>
                        <a:rPr sz="2000" b="1" dirty="0">
                          <a:solidFill>
                            <a:srgbClr val="FFFFFF"/>
                          </a:solidFill>
                          <a:latin typeface="Calibri"/>
                          <a:cs typeface="Calibri"/>
                        </a:rPr>
                        <a:t>o</a:t>
                      </a:r>
                      <a:r>
                        <a:rPr sz="2000" b="1" spc="-25" dirty="0">
                          <a:solidFill>
                            <a:srgbClr val="FFFFFF"/>
                          </a:solidFill>
                          <a:latin typeface="Calibri"/>
                          <a:cs typeface="Calibri"/>
                        </a:rPr>
                        <a:t>st</a:t>
                      </a:r>
                      <a:r>
                        <a:rPr sz="2000" b="1" spc="5" dirty="0">
                          <a:solidFill>
                            <a:srgbClr val="FFFFFF"/>
                          </a:solidFill>
                          <a:latin typeface="Calibri"/>
                          <a:cs typeface="Calibri"/>
                        </a:rPr>
                        <a:t>e</a:t>
                      </a:r>
                      <a:r>
                        <a:rPr sz="2000" b="1" dirty="0">
                          <a:solidFill>
                            <a:srgbClr val="FFFFFF"/>
                          </a:solidFill>
                          <a:latin typeface="Calibri"/>
                          <a:cs typeface="Calibri"/>
                        </a:rPr>
                        <a:t>d</a:t>
                      </a:r>
                      <a:r>
                        <a:rPr sz="2000" b="1" spc="-20" dirty="0">
                          <a:solidFill>
                            <a:srgbClr val="FFFFFF"/>
                          </a:solidFill>
                          <a:latin typeface="Calibri"/>
                          <a:cs typeface="Calibri"/>
                        </a:rPr>
                        <a:t> </a:t>
                      </a:r>
                      <a:r>
                        <a:rPr sz="2000" b="1" spc="-5" dirty="0">
                          <a:solidFill>
                            <a:srgbClr val="FFFFFF"/>
                          </a:solidFill>
                          <a:latin typeface="Calibri"/>
                          <a:cs typeface="Calibri"/>
                        </a:rPr>
                        <a:t>E</a:t>
                      </a:r>
                      <a:r>
                        <a:rPr sz="2000" b="1" dirty="0">
                          <a:solidFill>
                            <a:srgbClr val="FFFFFF"/>
                          </a:solidFill>
                          <a:latin typeface="Calibri"/>
                          <a:cs typeface="Calibri"/>
                        </a:rPr>
                        <a:t>x</a:t>
                      </a:r>
                      <a:r>
                        <a:rPr sz="2000" b="1" spc="5" dirty="0">
                          <a:solidFill>
                            <a:srgbClr val="FFFFFF"/>
                          </a:solidFill>
                          <a:latin typeface="Calibri"/>
                          <a:cs typeface="Calibri"/>
                        </a:rPr>
                        <a:t>pen</a:t>
                      </a:r>
                      <a:r>
                        <a:rPr sz="2000" b="1" spc="-15" dirty="0">
                          <a:solidFill>
                            <a:srgbClr val="FFFFFF"/>
                          </a:solidFill>
                          <a:latin typeface="Calibri"/>
                          <a:cs typeface="Calibri"/>
                        </a:rPr>
                        <a:t>s</a:t>
                      </a:r>
                      <a:r>
                        <a:rPr sz="2000" b="1" spc="-10" dirty="0">
                          <a:solidFill>
                            <a:srgbClr val="FFFFFF"/>
                          </a:solidFill>
                          <a:latin typeface="Calibri"/>
                          <a:cs typeface="Calibri"/>
                        </a:rPr>
                        <a:t>e</a:t>
                      </a:r>
                      <a:r>
                        <a:rPr sz="2000" b="1" dirty="0">
                          <a:solidFill>
                            <a:srgbClr val="FFFFFF"/>
                          </a:solidFill>
                          <a:latin typeface="Calibri"/>
                          <a:cs typeface="Calibri"/>
                        </a:rPr>
                        <a:t>s</a:t>
                      </a:r>
                      <a:endParaRPr sz="2000" dirty="0">
                        <a:latin typeface="Calibri"/>
                        <a:cs typeface="Calibri"/>
                      </a:endParaRPr>
                    </a:p>
                  </a:txBody>
                  <a:tcPr marL="0" marR="0" marT="0" marB="0" anchor="ctr" anchorCtr="1">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EA924"/>
                    </a:solidFill>
                  </a:tcPr>
                </a:tc>
                <a:tc>
                  <a:txBody>
                    <a:bodyPr/>
                    <a:lstStyle/>
                    <a:p>
                      <a:pPr marL="85090" marR="848360" lvl="0" algn="ctr">
                        <a:lnSpc>
                          <a:spcPct val="100000"/>
                        </a:lnSpc>
                      </a:pPr>
                      <a:r>
                        <a:rPr lang="en-US" sz="2000" b="1" dirty="0">
                          <a:solidFill>
                            <a:srgbClr val="FFFFFF"/>
                          </a:solidFill>
                          <a:latin typeface="Calibri"/>
                          <a:cs typeface="Calibri"/>
                        </a:rPr>
                        <a:t>Transfer</a:t>
                      </a:r>
                      <a:r>
                        <a:rPr lang="en-US" sz="2000" b="1" baseline="0" dirty="0">
                          <a:solidFill>
                            <a:srgbClr val="FFFFFF"/>
                          </a:solidFill>
                          <a:latin typeface="Calibri"/>
                          <a:cs typeface="Calibri"/>
                        </a:rPr>
                        <a:t> </a:t>
                      </a:r>
                      <a:r>
                        <a:rPr lang="en-US" sz="2000" b="1" dirty="0">
                          <a:solidFill>
                            <a:srgbClr val="FFFFFF"/>
                          </a:solidFill>
                          <a:latin typeface="Calibri"/>
                          <a:cs typeface="Calibri"/>
                        </a:rPr>
                        <a:t>Request </a:t>
                      </a:r>
                      <a:r>
                        <a:rPr sz="2000" b="1" dirty="0">
                          <a:solidFill>
                            <a:srgbClr val="FFFFFF"/>
                          </a:solidFill>
                          <a:latin typeface="Calibri"/>
                          <a:cs typeface="Calibri"/>
                        </a:rPr>
                        <a:t>S</a:t>
                      </a:r>
                      <a:r>
                        <a:rPr sz="2000" b="1" spc="5" dirty="0">
                          <a:solidFill>
                            <a:srgbClr val="FFFFFF"/>
                          </a:solidFill>
                          <a:latin typeface="Calibri"/>
                          <a:cs typeface="Calibri"/>
                        </a:rPr>
                        <a:t>ub</a:t>
                      </a:r>
                      <a:r>
                        <a:rPr sz="2000" b="1" spc="-5" dirty="0">
                          <a:solidFill>
                            <a:srgbClr val="FFFFFF"/>
                          </a:solidFill>
                          <a:latin typeface="Calibri"/>
                          <a:cs typeface="Calibri"/>
                        </a:rPr>
                        <a:t>m</a:t>
                      </a:r>
                      <a:r>
                        <a:rPr sz="2000" b="1" dirty="0">
                          <a:solidFill>
                            <a:srgbClr val="FFFFFF"/>
                          </a:solidFill>
                          <a:latin typeface="Calibri"/>
                          <a:cs typeface="Calibri"/>
                        </a:rPr>
                        <a:t>is</a:t>
                      </a:r>
                      <a:r>
                        <a:rPr sz="2000" b="1" spc="-15" dirty="0">
                          <a:solidFill>
                            <a:srgbClr val="FFFFFF"/>
                          </a:solidFill>
                          <a:latin typeface="Calibri"/>
                          <a:cs typeface="Calibri"/>
                        </a:rPr>
                        <a:t>s</a:t>
                      </a:r>
                      <a:r>
                        <a:rPr sz="2000" b="1" dirty="0">
                          <a:solidFill>
                            <a:srgbClr val="FFFFFF"/>
                          </a:solidFill>
                          <a:latin typeface="Calibri"/>
                          <a:cs typeface="Calibri"/>
                        </a:rPr>
                        <a:t>i</a:t>
                      </a:r>
                      <a:r>
                        <a:rPr sz="2000" b="1" spc="-10" dirty="0">
                          <a:solidFill>
                            <a:srgbClr val="FFFFFF"/>
                          </a:solidFill>
                          <a:latin typeface="Calibri"/>
                          <a:cs typeface="Calibri"/>
                        </a:rPr>
                        <a:t>on</a:t>
                      </a:r>
                      <a:r>
                        <a:rPr lang="en-US" sz="2000" b="1" spc="0" baseline="0" dirty="0">
                          <a:solidFill>
                            <a:srgbClr val="FFFFFF"/>
                          </a:solidFill>
                          <a:latin typeface="Calibri"/>
                          <a:cs typeface="Calibri"/>
                        </a:rPr>
                        <a:t> </a:t>
                      </a:r>
                      <a:r>
                        <a:rPr lang="en-US" sz="2000" b="1" dirty="0">
                          <a:solidFill>
                            <a:srgbClr val="FFFFFF"/>
                          </a:solidFill>
                          <a:latin typeface="Calibri"/>
                          <a:cs typeface="Calibri"/>
                        </a:rPr>
                        <a:t>Deadlines </a:t>
                      </a:r>
                      <a:r>
                        <a:rPr lang="en-US" sz="2000" b="1" baseline="0" dirty="0">
                          <a:solidFill>
                            <a:srgbClr val="FF0000"/>
                          </a:solidFill>
                          <a:latin typeface="Calibri"/>
                          <a:cs typeface="Calibri"/>
                        </a:rPr>
                        <a:t>*</a:t>
                      </a:r>
                      <a:endParaRPr sz="2000" dirty="0">
                        <a:solidFill>
                          <a:srgbClr val="FF0000"/>
                        </a:solidFill>
                        <a:latin typeface="Calibri"/>
                        <a:cs typeface="Calibri"/>
                      </a:endParaRPr>
                    </a:p>
                  </a:txBody>
                  <a:tcPr marL="457200" marR="0" marT="0" marB="0" anchor="ctr" anchorCtr="1">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EA924"/>
                    </a:solidFill>
                  </a:tcPr>
                </a:tc>
                <a:extLst>
                  <a:ext uri="{0D108BD9-81ED-4DB2-BD59-A6C34878D82A}">
                    <a16:rowId xmlns:a16="http://schemas.microsoft.com/office/drawing/2014/main" val="10000"/>
                  </a:ext>
                </a:extLst>
              </a:tr>
              <a:tr h="485261">
                <a:tc>
                  <a:txBody>
                    <a:bodyPr/>
                    <a:lstStyle/>
                    <a:p>
                      <a:pPr marL="85090" algn="l">
                        <a:lnSpc>
                          <a:spcPct val="100000"/>
                        </a:lnSpc>
                      </a:pPr>
                      <a:r>
                        <a:rPr sz="2000" spc="-5" dirty="0">
                          <a:solidFill>
                            <a:srgbClr val="0B3D29"/>
                          </a:solidFill>
                          <a:latin typeface="Calibri"/>
                          <a:cs typeface="Calibri"/>
                        </a:rPr>
                        <a:t>1</a:t>
                      </a:r>
                      <a:r>
                        <a:rPr sz="2000" spc="-22" baseline="25462" dirty="0">
                          <a:solidFill>
                            <a:srgbClr val="0B3D29"/>
                          </a:solidFill>
                          <a:latin typeface="Calibri"/>
                          <a:cs typeface="Calibri"/>
                        </a:rPr>
                        <a:t>s</a:t>
                      </a:r>
                      <a:r>
                        <a:rPr sz="2000" baseline="25462" dirty="0">
                          <a:solidFill>
                            <a:srgbClr val="0B3D29"/>
                          </a:solidFill>
                          <a:latin typeface="Calibri"/>
                          <a:cs typeface="Calibri"/>
                        </a:rPr>
                        <a:t>t </a:t>
                      </a:r>
                      <a:r>
                        <a:rPr sz="2000" spc="-195" baseline="25462" dirty="0">
                          <a:solidFill>
                            <a:srgbClr val="0B3D29"/>
                          </a:solidFill>
                          <a:latin typeface="Calibri"/>
                          <a:cs typeface="Calibri"/>
                        </a:rPr>
                        <a:t> </a:t>
                      </a:r>
                      <a:r>
                        <a:rPr sz="2000" spc="-40" dirty="0">
                          <a:solidFill>
                            <a:srgbClr val="0B3D29"/>
                          </a:solidFill>
                          <a:latin typeface="Calibri"/>
                          <a:cs typeface="Calibri"/>
                        </a:rPr>
                        <a:t>Q</a:t>
                      </a:r>
                      <a:r>
                        <a:rPr lang="en-US" sz="2000" spc="-5" dirty="0">
                          <a:solidFill>
                            <a:srgbClr val="0B3D29"/>
                          </a:solidFill>
                          <a:latin typeface="Calibri"/>
                          <a:cs typeface="Calibri"/>
                        </a:rPr>
                        <a:t>TR</a:t>
                      </a:r>
                      <a:r>
                        <a:rPr sz="2000" dirty="0">
                          <a:solidFill>
                            <a:srgbClr val="0B3D29"/>
                          </a:solidFill>
                          <a:latin typeface="Calibri"/>
                          <a:cs typeface="Calibri"/>
                        </a:rPr>
                        <a:t>:</a:t>
                      </a:r>
                      <a:r>
                        <a:rPr sz="2000" spc="10" dirty="0">
                          <a:solidFill>
                            <a:srgbClr val="0B3D29"/>
                          </a:solidFill>
                          <a:latin typeface="Calibri"/>
                          <a:cs typeface="Calibri"/>
                        </a:rPr>
                        <a:t> </a:t>
                      </a:r>
                      <a:r>
                        <a:rPr sz="2000" dirty="0">
                          <a:solidFill>
                            <a:srgbClr val="0B3D29"/>
                          </a:solidFill>
                          <a:latin typeface="Calibri"/>
                          <a:cs typeface="Calibri"/>
                        </a:rPr>
                        <a:t>Ju</a:t>
                      </a:r>
                      <a:r>
                        <a:rPr sz="2000" spc="-10" dirty="0">
                          <a:solidFill>
                            <a:srgbClr val="0B3D29"/>
                          </a:solidFill>
                          <a:latin typeface="Calibri"/>
                          <a:cs typeface="Calibri"/>
                        </a:rPr>
                        <a:t>l</a:t>
                      </a:r>
                      <a:r>
                        <a:rPr lang="en-US" sz="2000" spc="-10" dirty="0">
                          <a:solidFill>
                            <a:srgbClr val="0B3D29"/>
                          </a:solidFill>
                          <a:latin typeface="Calibri"/>
                          <a:cs typeface="Calibri"/>
                        </a:rPr>
                        <a:t>y</a:t>
                      </a:r>
                      <a:r>
                        <a:rPr sz="2000" dirty="0">
                          <a:solidFill>
                            <a:srgbClr val="0B3D29"/>
                          </a:solidFill>
                          <a:latin typeface="Calibri"/>
                          <a:cs typeface="Calibri"/>
                        </a:rPr>
                        <a:t>-Se</a:t>
                      </a:r>
                      <a:r>
                        <a:rPr sz="2000" spc="-10" dirty="0">
                          <a:solidFill>
                            <a:srgbClr val="0B3D29"/>
                          </a:solidFill>
                          <a:latin typeface="Calibri"/>
                          <a:cs typeface="Calibri"/>
                        </a:rPr>
                        <a:t>p</a:t>
                      </a:r>
                      <a:r>
                        <a:rPr lang="en-US" sz="2000" spc="-10" dirty="0">
                          <a:solidFill>
                            <a:srgbClr val="0B3D29"/>
                          </a:solidFill>
                          <a:latin typeface="Calibri"/>
                          <a:cs typeface="Calibri"/>
                        </a:rPr>
                        <a:t>tember</a:t>
                      </a:r>
                      <a:endParaRPr sz="2000" dirty="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3E2CC"/>
                    </a:solidFill>
                  </a:tcPr>
                </a:tc>
                <a:tc>
                  <a:txBody>
                    <a:bodyPr/>
                    <a:lstStyle/>
                    <a:p>
                      <a:pPr marL="541655" lvl="1" algn="l">
                        <a:lnSpc>
                          <a:spcPct val="100000"/>
                        </a:lnSpc>
                      </a:pPr>
                      <a:r>
                        <a:rPr lang="en-US" sz="2000" spc="-5" baseline="0" dirty="0">
                          <a:solidFill>
                            <a:srgbClr val="0B3D29"/>
                          </a:solidFill>
                          <a:latin typeface="Calibri"/>
                          <a:cs typeface="Calibri"/>
                        </a:rPr>
                        <a:t>Last business day in October</a:t>
                      </a:r>
                      <a:endParaRPr sz="2000" baseline="25462" dirty="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3E2CC"/>
                    </a:solidFill>
                  </a:tcPr>
                </a:tc>
                <a:extLst>
                  <a:ext uri="{0D108BD9-81ED-4DB2-BD59-A6C34878D82A}">
                    <a16:rowId xmlns:a16="http://schemas.microsoft.com/office/drawing/2014/main" val="10001"/>
                  </a:ext>
                </a:extLst>
              </a:tr>
              <a:tr h="498388">
                <a:tc>
                  <a:txBody>
                    <a:bodyPr/>
                    <a:lstStyle/>
                    <a:p>
                      <a:pPr marL="85090" algn="l">
                        <a:lnSpc>
                          <a:spcPct val="100000"/>
                        </a:lnSpc>
                      </a:pPr>
                      <a:r>
                        <a:rPr sz="2000" spc="-5" dirty="0">
                          <a:solidFill>
                            <a:srgbClr val="0B3D29"/>
                          </a:solidFill>
                          <a:latin typeface="Calibri"/>
                          <a:cs typeface="Calibri"/>
                        </a:rPr>
                        <a:t>2</a:t>
                      </a:r>
                      <a:r>
                        <a:rPr sz="2000" spc="7" baseline="25462" dirty="0">
                          <a:solidFill>
                            <a:srgbClr val="0B3D29"/>
                          </a:solidFill>
                          <a:latin typeface="Calibri"/>
                          <a:cs typeface="Calibri"/>
                        </a:rPr>
                        <a:t>n</a:t>
                      </a:r>
                      <a:r>
                        <a:rPr sz="2000" baseline="25462" dirty="0">
                          <a:solidFill>
                            <a:srgbClr val="0B3D29"/>
                          </a:solidFill>
                          <a:latin typeface="Calibri"/>
                          <a:cs typeface="Calibri"/>
                        </a:rPr>
                        <a:t>d</a:t>
                      </a:r>
                      <a:r>
                        <a:rPr sz="2000" spc="195" baseline="25462" dirty="0">
                          <a:solidFill>
                            <a:srgbClr val="0B3D29"/>
                          </a:solidFill>
                          <a:latin typeface="Calibri"/>
                          <a:cs typeface="Calibri"/>
                        </a:rPr>
                        <a:t> </a:t>
                      </a:r>
                      <a:r>
                        <a:rPr sz="2000" spc="-40" dirty="0">
                          <a:solidFill>
                            <a:srgbClr val="0B3D29"/>
                          </a:solidFill>
                          <a:latin typeface="Calibri"/>
                          <a:cs typeface="Calibri"/>
                        </a:rPr>
                        <a:t>Q</a:t>
                      </a:r>
                      <a:r>
                        <a:rPr lang="en-US" sz="2000" spc="-5" dirty="0">
                          <a:solidFill>
                            <a:srgbClr val="0B3D29"/>
                          </a:solidFill>
                          <a:latin typeface="Calibri"/>
                          <a:cs typeface="Calibri"/>
                        </a:rPr>
                        <a:t>TR</a:t>
                      </a:r>
                      <a:r>
                        <a:rPr sz="2000" dirty="0">
                          <a:solidFill>
                            <a:srgbClr val="0B3D29"/>
                          </a:solidFill>
                          <a:latin typeface="Calibri"/>
                          <a:cs typeface="Calibri"/>
                        </a:rPr>
                        <a:t>:</a:t>
                      </a:r>
                      <a:r>
                        <a:rPr sz="2000" spc="-5" dirty="0">
                          <a:solidFill>
                            <a:srgbClr val="0B3D29"/>
                          </a:solidFill>
                          <a:latin typeface="Calibri"/>
                          <a:cs typeface="Calibri"/>
                        </a:rPr>
                        <a:t> October</a:t>
                      </a:r>
                      <a:r>
                        <a:rPr lang="en-US" sz="2000" dirty="0">
                          <a:solidFill>
                            <a:srgbClr val="0B3D29"/>
                          </a:solidFill>
                          <a:latin typeface="Calibri"/>
                          <a:cs typeface="Calibri"/>
                        </a:rPr>
                        <a:t>-December</a:t>
                      </a:r>
                      <a:endParaRPr sz="20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1E8"/>
                    </a:solidFill>
                  </a:tcPr>
                </a:tc>
                <a:tc>
                  <a:txBody>
                    <a:bodyPr/>
                    <a:lstStyle/>
                    <a:p>
                      <a:pPr marL="542290" marR="0" lvl="1" indent="0" algn="l" defTabSz="914400" eaLnBrk="1" fontAlgn="auto" latinLnBrk="0" hangingPunct="1">
                        <a:lnSpc>
                          <a:spcPct val="100000"/>
                        </a:lnSpc>
                        <a:spcBef>
                          <a:spcPts val="0"/>
                        </a:spcBef>
                        <a:spcAft>
                          <a:spcPts val="0"/>
                        </a:spcAft>
                        <a:buClrTx/>
                        <a:buSzTx/>
                        <a:buFontTx/>
                        <a:buNone/>
                        <a:tabLst/>
                        <a:defRPr/>
                      </a:pPr>
                      <a:r>
                        <a:rPr lang="en-US" sz="2000" baseline="0" dirty="0">
                          <a:solidFill>
                            <a:srgbClr val="0B3D29"/>
                          </a:solidFill>
                          <a:latin typeface="Calibri"/>
                          <a:cs typeface="Calibri"/>
                        </a:rPr>
                        <a:t>Last business day in January</a:t>
                      </a:r>
                      <a:endParaRPr lang="en-US" sz="2000" baseline="25462"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1E8"/>
                    </a:solidFill>
                  </a:tcPr>
                </a:tc>
                <a:extLst>
                  <a:ext uri="{0D108BD9-81ED-4DB2-BD59-A6C34878D82A}">
                    <a16:rowId xmlns:a16="http://schemas.microsoft.com/office/drawing/2014/main" val="10002"/>
                  </a:ext>
                </a:extLst>
              </a:tr>
              <a:tr h="498388">
                <a:tc>
                  <a:txBody>
                    <a:bodyPr/>
                    <a:lstStyle/>
                    <a:p>
                      <a:pPr marL="85090" algn="l">
                        <a:lnSpc>
                          <a:spcPct val="100000"/>
                        </a:lnSpc>
                      </a:pPr>
                      <a:r>
                        <a:rPr sz="2000" spc="-5" dirty="0">
                          <a:solidFill>
                            <a:srgbClr val="0B3D29"/>
                          </a:solidFill>
                          <a:latin typeface="Calibri"/>
                          <a:cs typeface="Calibri"/>
                        </a:rPr>
                        <a:t>3</a:t>
                      </a:r>
                      <a:r>
                        <a:rPr sz="2000" spc="-22" baseline="25462" dirty="0">
                          <a:solidFill>
                            <a:srgbClr val="0B3D29"/>
                          </a:solidFill>
                          <a:latin typeface="Calibri"/>
                          <a:cs typeface="Calibri"/>
                        </a:rPr>
                        <a:t>r</a:t>
                      </a:r>
                      <a:r>
                        <a:rPr sz="2000" baseline="25462" dirty="0">
                          <a:solidFill>
                            <a:srgbClr val="0B3D29"/>
                          </a:solidFill>
                          <a:latin typeface="Calibri"/>
                          <a:cs typeface="Calibri"/>
                        </a:rPr>
                        <a:t>d</a:t>
                      </a:r>
                      <a:r>
                        <a:rPr sz="2000" spc="172" baseline="25462" dirty="0">
                          <a:solidFill>
                            <a:srgbClr val="0B3D29"/>
                          </a:solidFill>
                          <a:latin typeface="Calibri"/>
                          <a:cs typeface="Calibri"/>
                        </a:rPr>
                        <a:t> </a:t>
                      </a:r>
                      <a:r>
                        <a:rPr sz="2000" spc="-40" dirty="0">
                          <a:solidFill>
                            <a:srgbClr val="0B3D29"/>
                          </a:solidFill>
                          <a:latin typeface="Calibri"/>
                          <a:cs typeface="Calibri"/>
                        </a:rPr>
                        <a:t>Q</a:t>
                      </a:r>
                      <a:r>
                        <a:rPr sz="2000" spc="-5" dirty="0">
                          <a:solidFill>
                            <a:srgbClr val="0B3D29"/>
                          </a:solidFill>
                          <a:latin typeface="Calibri"/>
                          <a:cs typeface="Calibri"/>
                        </a:rPr>
                        <a:t>T</a:t>
                      </a:r>
                      <a:r>
                        <a:rPr sz="2000" spc="-10" dirty="0">
                          <a:solidFill>
                            <a:srgbClr val="0B3D29"/>
                          </a:solidFill>
                          <a:latin typeface="Calibri"/>
                          <a:cs typeface="Calibri"/>
                        </a:rPr>
                        <a:t>R</a:t>
                      </a:r>
                      <a:r>
                        <a:rPr sz="2000" dirty="0">
                          <a:solidFill>
                            <a:srgbClr val="0B3D29"/>
                          </a:solidFill>
                          <a:latin typeface="Calibri"/>
                          <a:cs typeface="Calibri"/>
                        </a:rPr>
                        <a:t>:</a:t>
                      </a:r>
                      <a:r>
                        <a:rPr sz="2000" spc="10" dirty="0">
                          <a:solidFill>
                            <a:srgbClr val="0B3D29"/>
                          </a:solidFill>
                          <a:latin typeface="Calibri"/>
                          <a:cs typeface="Calibri"/>
                        </a:rPr>
                        <a:t> </a:t>
                      </a:r>
                      <a:r>
                        <a:rPr sz="2000" dirty="0">
                          <a:solidFill>
                            <a:srgbClr val="0B3D29"/>
                          </a:solidFill>
                          <a:latin typeface="Calibri"/>
                          <a:cs typeface="Calibri"/>
                        </a:rPr>
                        <a:t>Jan</a:t>
                      </a:r>
                      <a:r>
                        <a:rPr lang="en-US" sz="2000" dirty="0">
                          <a:solidFill>
                            <a:srgbClr val="0B3D29"/>
                          </a:solidFill>
                          <a:latin typeface="Calibri"/>
                          <a:cs typeface="Calibri"/>
                        </a:rPr>
                        <a:t>uary</a:t>
                      </a:r>
                      <a:r>
                        <a:rPr sz="2000" dirty="0">
                          <a:solidFill>
                            <a:srgbClr val="0B3D29"/>
                          </a:solidFill>
                          <a:latin typeface="Calibri"/>
                          <a:cs typeface="Calibri"/>
                        </a:rPr>
                        <a:t>- </a:t>
                      </a:r>
                      <a:r>
                        <a:rPr sz="2000" spc="-5" dirty="0">
                          <a:solidFill>
                            <a:srgbClr val="0B3D29"/>
                          </a:solidFill>
                          <a:latin typeface="Calibri"/>
                          <a:cs typeface="Calibri"/>
                        </a:rPr>
                        <a:t>M</a:t>
                      </a:r>
                      <a:r>
                        <a:rPr sz="2000" dirty="0">
                          <a:solidFill>
                            <a:srgbClr val="0B3D29"/>
                          </a:solidFill>
                          <a:latin typeface="Calibri"/>
                          <a:cs typeface="Calibri"/>
                        </a:rPr>
                        <a:t>a</a:t>
                      </a:r>
                      <a:r>
                        <a:rPr sz="2000" spc="-185" dirty="0">
                          <a:solidFill>
                            <a:srgbClr val="0B3D29"/>
                          </a:solidFill>
                          <a:latin typeface="Calibri"/>
                          <a:cs typeface="Calibri"/>
                        </a:rPr>
                        <a:t>r</a:t>
                      </a:r>
                      <a:r>
                        <a:rPr lang="en-US" sz="2000" spc="-185" dirty="0">
                          <a:solidFill>
                            <a:srgbClr val="0B3D29"/>
                          </a:solidFill>
                          <a:latin typeface="Calibri"/>
                          <a:cs typeface="Calibri"/>
                        </a:rPr>
                        <a:t>ch</a:t>
                      </a:r>
                      <a:endParaRPr sz="20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2CC"/>
                    </a:solidFill>
                  </a:tcPr>
                </a:tc>
                <a:tc>
                  <a:txBody>
                    <a:bodyPr/>
                    <a:lstStyle/>
                    <a:p>
                      <a:pPr marL="541655" lvl="1" algn="l">
                        <a:lnSpc>
                          <a:spcPct val="100000"/>
                        </a:lnSpc>
                      </a:pPr>
                      <a:r>
                        <a:rPr lang="en-US" sz="2000" baseline="0" dirty="0">
                          <a:solidFill>
                            <a:srgbClr val="0B3D29"/>
                          </a:solidFill>
                          <a:latin typeface="Calibri"/>
                          <a:cs typeface="Calibri"/>
                        </a:rPr>
                        <a:t>Last business day in April</a:t>
                      </a:r>
                      <a:endParaRPr sz="2000" baseline="25462"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2CC"/>
                    </a:solidFill>
                  </a:tcPr>
                </a:tc>
                <a:extLst>
                  <a:ext uri="{0D108BD9-81ED-4DB2-BD59-A6C34878D82A}">
                    <a16:rowId xmlns:a16="http://schemas.microsoft.com/office/drawing/2014/main" val="10003"/>
                  </a:ext>
                </a:extLst>
              </a:tr>
              <a:tr h="735266">
                <a:tc>
                  <a:txBody>
                    <a:bodyPr/>
                    <a:lstStyle/>
                    <a:p>
                      <a:pPr marL="85090" algn="l">
                        <a:lnSpc>
                          <a:spcPct val="100000"/>
                        </a:lnSpc>
                      </a:pPr>
                      <a:r>
                        <a:rPr sz="2000" spc="-5" dirty="0">
                          <a:solidFill>
                            <a:srgbClr val="0B3D29"/>
                          </a:solidFill>
                          <a:latin typeface="Calibri"/>
                          <a:cs typeface="Calibri"/>
                        </a:rPr>
                        <a:t>4</a:t>
                      </a:r>
                      <a:r>
                        <a:rPr sz="2000" spc="7" baseline="25462" dirty="0">
                          <a:solidFill>
                            <a:srgbClr val="0B3D29"/>
                          </a:solidFill>
                          <a:latin typeface="Calibri"/>
                          <a:cs typeface="Calibri"/>
                        </a:rPr>
                        <a:t>t</a:t>
                      </a:r>
                      <a:r>
                        <a:rPr sz="2000" baseline="25462" dirty="0">
                          <a:solidFill>
                            <a:srgbClr val="0B3D29"/>
                          </a:solidFill>
                          <a:latin typeface="Calibri"/>
                          <a:cs typeface="Calibri"/>
                        </a:rPr>
                        <a:t>h</a:t>
                      </a:r>
                      <a:r>
                        <a:rPr sz="2000" spc="195" baseline="25462" dirty="0">
                          <a:solidFill>
                            <a:srgbClr val="0B3D29"/>
                          </a:solidFill>
                          <a:latin typeface="Calibri"/>
                          <a:cs typeface="Calibri"/>
                        </a:rPr>
                        <a:t> </a:t>
                      </a:r>
                      <a:r>
                        <a:rPr sz="2000" spc="-40" dirty="0">
                          <a:solidFill>
                            <a:srgbClr val="0B3D29"/>
                          </a:solidFill>
                          <a:latin typeface="Calibri"/>
                          <a:cs typeface="Calibri"/>
                        </a:rPr>
                        <a:t>Q</a:t>
                      </a:r>
                      <a:r>
                        <a:rPr sz="2000" spc="-5" dirty="0">
                          <a:solidFill>
                            <a:srgbClr val="0B3D29"/>
                          </a:solidFill>
                          <a:latin typeface="Calibri"/>
                          <a:cs typeface="Calibri"/>
                        </a:rPr>
                        <a:t>T</a:t>
                      </a:r>
                      <a:r>
                        <a:rPr sz="2000" spc="-10" dirty="0">
                          <a:solidFill>
                            <a:srgbClr val="0B3D29"/>
                          </a:solidFill>
                          <a:latin typeface="Calibri"/>
                          <a:cs typeface="Calibri"/>
                        </a:rPr>
                        <a:t>R</a:t>
                      </a:r>
                      <a:r>
                        <a:rPr sz="2000" dirty="0">
                          <a:solidFill>
                            <a:srgbClr val="0B3D29"/>
                          </a:solidFill>
                          <a:latin typeface="Calibri"/>
                          <a:cs typeface="Calibri"/>
                        </a:rPr>
                        <a:t>:</a:t>
                      </a:r>
                      <a:r>
                        <a:rPr sz="2000" spc="10" dirty="0">
                          <a:solidFill>
                            <a:srgbClr val="0B3D29"/>
                          </a:solidFill>
                          <a:latin typeface="Calibri"/>
                          <a:cs typeface="Calibri"/>
                        </a:rPr>
                        <a:t> </a:t>
                      </a:r>
                      <a:r>
                        <a:rPr sz="2000" dirty="0">
                          <a:solidFill>
                            <a:srgbClr val="0B3D29"/>
                          </a:solidFill>
                          <a:latin typeface="Calibri"/>
                          <a:cs typeface="Calibri"/>
                        </a:rPr>
                        <a:t>Ap</a:t>
                      </a:r>
                      <a:r>
                        <a:rPr sz="2000" spc="-185" dirty="0">
                          <a:solidFill>
                            <a:srgbClr val="0B3D29"/>
                          </a:solidFill>
                          <a:latin typeface="Calibri"/>
                          <a:cs typeface="Calibri"/>
                        </a:rPr>
                        <a:t>r</a:t>
                      </a:r>
                      <a:r>
                        <a:rPr lang="en-US" sz="2000" spc="-185" dirty="0">
                          <a:solidFill>
                            <a:srgbClr val="0B3D29"/>
                          </a:solidFill>
                          <a:latin typeface="Calibri"/>
                          <a:cs typeface="Calibri"/>
                        </a:rPr>
                        <a:t>il</a:t>
                      </a:r>
                      <a:r>
                        <a:rPr sz="2000" spc="-10" dirty="0">
                          <a:solidFill>
                            <a:srgbClr val="0B3D29"/>
                          </a:solidFill>
                          <a:latin typeface="Calibri"/>
                          <a:cs typeface="Calibri"/>
                        </a:rPr>
                        <a:t> </a:t>
                      </a:r>
                      <a:r>
                        <a:rPr sz="2000" dirty="0">
                          <a:solidFill>
                            <a:srgbClr val="0B3D29"/>
                          </a:solidFill>
                          <a:latin typeface="Calibri"/>
                          <a:cs typeface="Calibri"/>
                        </a:rPr>
                        <a:t>–</a:t>
                      </a:r>
                      <a:r>
                        <a:rPr sz="2000" spc="5" dirty="0">
                          <a:solidFill>
                            <a:srgbClr val="0B3D29"/>
                          </a:solidFill>
                          <a:latin typeface="Calibri"/>
                          <a:cs typeface="Calibri"/>
                        </a:rPr>
                        <a:t> </a:t>
                      </a:r>
                      <a:r>
                        <a:rPr sz="2000" dirty="0">
                          <a:solidFill>
                            <a:srgbClr val="0B3D29"/>
                          </a:solidFill>
                          <a:latin typeface="Calibri"/>
                          <a:cs typeface="Calibri"/>
                        </a:rPr>
                        <a:t>Jun</a:t>
                      </a:r>
                      <a:r>
                        <a:rPr lang="en-US" sz="2000" dirty="0">
                          <a:solidFill>
                            <a:srgbClr val="0B3D29"/>
                          </a:solidFill>
                          <a:latin typeface="Calibri"/>
                          <a:cs typeface="Calibri"/>
                        </a:rPr>
                        <a:t>e</a:t>
                      </a:r>
                      <a:endParaRPr sz="20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1E8"/>
                    </a:solidFill>
                  </a:tcPr>
                </a:tc>
                <a:tc>
                  <a:txBody>
                    <a:bodyPr/>
                    <a:lstStyle/>
                    <a:p>
                      <a:pPr marL="85090" marR="106680" algn="l">
                        <a:lnSpc>
                          <a:spcPct val="100000"/>
                        </a:lnSpc>
                      </a:pPr>
                      <a:r>
                        <a:rPr lang="en-US" sz="2000" spc="-135" dirty="0">
                          <a:solidFill>
                            <a:srgbClr val="0B3D29"/>
                          </a:solidFill>
                          <a:latin typeface="Calibri"/>
                          <a:cs typeface="Calibri"/>
                        </a:rPr>
                        <a:t>Please</a:t>
                      </a:r>
                      <a:r>
                        <a:rPr lang="en-US" sz="2000" spc="-135" baseline="0" dirty="0">
                          <a:solidFill>
                            <a:srgbClr val="0B3D29"/>
                          </a:solidFill>
                          <a:latin typeface="Calibri"/>
                          <a:cs typeface="Calibri"/>
                        </a:rPr>
                        <a:t> refer to </a:t>
                      </a:r>
                      <a:r>
                        <a:rPr lang="en-US" sz="2000" spc="-135" baseline="0" dirty="0">
                          <a:solidFill>
                            <a:srgbClr val="0B3D29"/>
                          </a:solidFill>
                          <a:latin typeface="Calibri"/>
                          <a:cs typeface="Calibri"/>
                          <a:hlinkClick r:id="rId4"/>
                        </a:rPr>
                        <a:t>Year-End Dept </a:t>
                      </a:r>
                      <a:r>
                        <a:rPr lang="en-US" sz="2000" spc="-135" baseline="0" dirty="0">
                          <a:solidFill>
                            <a:srgbClr val="0B3D29"/>
                          </a:solidFill>
                          <a:latin typeface="+mn-lt"/>
                          <a:cs typeface="Calibri"/>
                          <a:hlinkClick r:id="rId4"/>
                        </a:rPr>
                        <a:t>Deadlines</a:t>
                      </a:r>
                      <a:r>
                        <a:rPr lang="en-US" sz="2000" spc="-135" baseline="0" dirty="0">
                          <a:solidFill>
                            <a:srgbClr val="0B3D29"/>
                          </a:solidFill>
                          <a:latin typeface="+mn-lt"/>
                          <a:cs typeface="Calibri"/>
                          <a:hlinkClick r:id="rId5" action="ppaction://hlinkpres?slideindex=1&amp;slidetitle="/>
                        </a:rPr>
                        <a:t> </a:t>
                      </a:r>
                      <a:r>
                        <a:rPr lang="en-US" sz="2000" spc="-135" baseline="0" dirty="0">
                          <a:solidFill>
                            <a:srgbClr val="0B3D29"/>
                          </a:solidFill>
                          <a:latin typeface="+mn-lt"/>
                          <a:cs typeface="Calibri"/>
                        </a:rPr>
                        <a:t>on </a:t>
                      </a:r>
                      <a:r>
                        <a:rPr lang="en-US" sz="2000" spc="-135" baseline="0" dirty="0">
                          <a:solidFill>
                            <a:srgbClr val="0B3D29"/>
                          </a:solidFill>
                          <a:latin typeface="Calibri"/>
                          <a:cs typeface="Calibri"/>
                        </a:rPr>
                        <a:t>Accounting Services Website</a:t>
                      </a:r>
                      <a:endParaRPr sz="20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1E8"/>
                    </a:solidFill>
                  </a:tcPr>
                </a:tc>
                <a:extLst>
                  <a:ext uri="{0D108BD9-81ED-4DB2-BD59-A6C34878D82A}">
                    <a16:rowId xmlns:a16="http://schemas.microsoft.com/office/drawing/2014/main" val="10004"/>
                  </a:ext>
                </a:extLst>
              </a:tr>
            </a:tbl>
          </a:graphicData>
        </a:graphic>
      </p:graphicFrame>
      <p:sp>
        <p:nvSpPr>
          <p:cNvPr id="9" name="object 4"/>
          <p:cNvSpPr/>
          <p:nvPr/>
        </p:nvSpPr>
        <p:spPr>
          <a:xfrm>
            <a:off x="7952993" y="5022935"/>
            <a:ext cx="1010411" cy="1001267"/>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5019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21065" y="2192054"/>
            <a:ext cx="8077200" cy="980123"/>
          </a:xfrm>
          <a:prstGeom prst="rect">
            <a:avLst/>
          </a:prstGeom>
          <a:noFill/>
          <a:ln>
            <a:noFill/>
          </a:ln>
        </p:spPr>
        <p:txBody>
          <a:bodyPr lIns="91425" tIns="45700" rIns="91425" bIns="45700" anchor="ctr" anchorCtr="0">
            <a:noAutofit/>
          </a:bodyPr>
          <a:lstStyle/>
          <a:p>
            <a:pPr marL="457200" lvl="0" indent="-457200">
              <a:buClr>
                <a:schemeClr val="accent4"/>
              </a:buClr>
              <a:buSzPct val="100000"/>
              <a:buFont typeface="Wingdings" panose="05000000000000000000" pitchFamily="2" charset="2"/>
              <a:buChar char="ü"/>
            </a:pPr>
            <a:r>
              <a:rPr lang="en-US" dirty="0">
                <a:solidFill>
                  <a:schemeClr val="tx1"/>
                </a:solidFill>
              </a:rPr>
              <a:t>Questions and comments may be sent to accountingservices@csus.edu</a:t>
            </a:r>
            <a:br>
              <a:rPr lang="en-US" dirty="0">
                <a:solidFill>
                  <a:schemeClr val="tx1"/>
                </a:solidFill>
              </a:rPr>
            </a:br>
            <a:endParaRPr lang="en-US" dirty="0">
              <a:solidFill>
                <a:schemeClr val="tx1"/>
              </a:solidFill>
            </a:endParaRPr>
          </a:p>
        </p:txBody>
      </p:sp>
      <p:sp>
        <p:nvSpPr>
          <p:cNvPr id="5" name="Shape 96"/>
          <p:cNvSpPr txBox="1">
            <a:spLocks/>
          </p:cNvSpPr>
          <p:nvPr/>
        </p:nvSpPr>
        <p:spPr>
          <a:xfrm>
            <a:off x="380999" y="3345455"/>
            <a:ext cx="8077200" cy="1476638"/>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marL="457200" indent="-457200">
              <a:buClr>
                <a:schemeClr val="accent4"/>
              </a:buClr>
              <a:buSzPct val="100000"/>
              <a:buFont typeface="Wingdings" panose="05000000000000000000" pitchFamily="2" charset="2"/>
              <a:buChar char="ü"/>
            </a:pPr>
            <a:r>
              <a:rPr lang="en-US" dirty="0">
                <a:solidFill>
                  <a:schemeClr val="tx1"/>
                </a:solidFill>
              </a:rPr>
              <a:t>All trainings are located on ABA-Financial Services website</a:t>
            </a:r>
            <a:endParaRPr lang="en-US" sz="3200" dirty="0">
              <a:solidFill>
                <a:schemeClr val="tx1"/>
              </a:solidFill>
            </a:endParaRPr>
          </a:p>
          <a:p>
            <a:pPr>
              <a:buClr>
                <a:schemeClr val="accent4"/>
              </a:buClr>
              <a:buSzPct val="100000"/>
            </a:pPr>
            <a:r>
              <a:rPr lang="en-US" sz="1800" dirty="0">
                <a:hlinkClick r:id="rId4"/>
              </a:rPr>
              <a:t>https://www.csus.edu/administration-business-affairs/financial-services/</a:t>
            </a:r>
            <a:r>
              <a:rPr lang="en-US" sz="3200" dirty="0">
                <a:solidFill>
                  <a:schemeClr val="tx1"/>
                </a:solidFill>
              </a:rPr>
              <a:t>	</a:t>
            </a:r>
          </a:p>
        </p:txBody>
      </p:sp>
      <p:sp>
        <p:nvSpPr>
          <p:cNvPr id="6" name="Shape 96"/>
          <p:cNvSpPr txBox="1">
            <a:spLocks/>
          </p:cNvSpPr>
          <p:nvPr/>
        </p:nvSpPr>
        <p:spPr>
          <a:xfrm>
            <a:off x="128819" y="5197873"/>
            <a:ext cx="8461691" cy="87725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400" b="0"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lgn="ctr">
              <a:buClr>
                <a:schemeClr val="accent4"/>
              </a:buClr>
              <a:buSzPct val="100000"/>
            </a:pPr>
            <a:r>
              <a:rPr lang="en-US" sz="4400" dirty="0">
                <a:solidFill>
                  <a:schemeClr val="tx1"/>
                </a:solidFill>
              </a:rPr>
              <a:t>Thank you!</a:t>
            </a:r>
          </a:p>
        </p:txBody>
      </p:sp>
      <p:sp>
        <p:nvSpPr>
          <p:cNvPr id="7" name="Rectangle 6"/>
          <p:cNvSpPr/>
          <p:nvPr/>
        </p:nvSpPr>
        <p:spPr>
          <a:xfrm>
            <a:off x="2346960" y="400756"/>
            <a:ext cx="4409897"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 ?</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272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03450" y="217715"/>
            <a:ext cx="8815206" cy="1143000"/>
          </a:xfrm>
          <a:prstGeom prst="rect">
            <a:avLst/>
          </a:prstGeom>
          <a:noFill/>
          <a:ln>
            <a:noFill/>
          </a:ln>
        </p:spPr>
        <p:txBody>
          <a:bodyPr lIns="91425" tIns="45700" rIns="91425" bIns="45700" anchor="ctr" anchorCtr="0">
            <a:noAutofit/>
          </a:bodyPr>
          <a:lstStyle/>
          <a:p>
            <a:pPr lvl="0" algn="ctr">
              <a:buClr>
                <a:schemeClr val="accent1"/>
              </a:buClr>
              <a:buSzPct val="25000"/>
            </a:pPr>
            <a:r>
              <a:rPr lang="en-US" sz="4000" b="1" dirty="0">
                <a:solidFill>
                  <a:schemeClr val="accent1"/>
                </a:solidFill>
              </a:rPr>
              <a:t>What is an Expenditure Transfer?</a:t>
            </a:r>
          </a:p>
        </p:txBody>
      </p:sp>
      <p:sp>
        <p:nvSpPr>
          <p:cNvPr id="126" name="Shape 126"/>
          <p:cNvSpPr txBox="1">
            <a:spLocks noGrp="1"/>
          </p:cNvSpPr>
          <p:nvPr>
            <p:ph type="body" idx="1"/>
          </p:nvPr>
        </p:nvSpPr>
        <p:spPr>
          <a:xfrm>
            <a:off x="203450" y="1840523"/>
            <a:ext cx="8731500" cy="4368366"/>
          </a:xfrm>
          <a:prstGeom prst="rect">
            <a:avLst/>
          </a:prstGeom>
          <a:noFill/>
          <a:ln>
            <a:noFill/>
          </a:ln>
        </p:spPr>
        <p:txBody>
          <a:bodyPr lIns="91425" tIns="45700" rIns="91425" bIns="45700" anchor="ctr" anchorCtr="0">
            <a:noAutofit/>
          </a:bodyPr>
          <a:lstStyle/>
          <a:p>
            <a:pPr marL="0" indent="0">
              <a:spcBef>
                <a:spcPts val="0"/>
              </a:spcBef>
              <a:buNone/>
            </a:pPr>
            <a:endParaRPr lang="en-US" sz="1800" b="1" dirty="0">
              <a:solidFill>
                <a:srgbClr val="BF9000"/>
              </a:solidFill>
            </a:endParaRPr>
          </a:p>
          <a:p>
            <a:pPr marL="0" indent="0">
              <a:spcBef>
                <a:spcPts val="0"/>
              </a:spcBef>
              <a:buNone/>
            </a:pPr>
            <a:r>
              <a:rPr lang="en-US" sz="1800" b="1" dirty="0">
                <a:solidFill>
                  <a:srgbClr val="BF9000"/>
                </a:solidFill>
              </a:rPr>
              <a:t>Basic definition:  Moving a posted expense from one chartstring to another</a:t>
            </a:r>
          </a:p>
          <a:p>
            <a:pPr marL="0" indent="0">
              <a:spcBef>
                <a:spcPts val="0"/>
              </a:spcBef>
              <a:buNone/>
            </a:pPr>
            <a:endParaRPr lang="en-US" sz="1800" b="1" dirty="0">
              <a:solidFill>
                <a:srgbClr val="BF9000"/>
              </a:solidFill>
            </a:endParaRPr>
          </a:p>
          <a:p>
            <a:pPr lvl="1" indent="-342900">
              <a:spcBef>
                <a:spcPts val="0"/>
              </a:spcBef>
              <a:buFont typeface="Wingdings" panose="05000000000000000000" pitchFamily="2" charset="2"/>
              <a:buChar char="§"/>
            </a:pPr>
            <a:r>
              <a:rPr lang="en-US" sz="1800" dirty="0"/>
              <a:t>You’ve identified an expense that was charged to the wrong fund, department, account, or without a class code, project code, etc.</a:t>
            </a:r>
          </a:p>
          <a:p>
            <a:pPr lvl="1" indent="-342900">
              <a:spcBef>
                <a:spcPts val="0"/>
              </a:spcBef>
              <a:buFont typeface="Arial" panose="020B0604020202020204" pitchFamily="34" charset="0"/>
              <a:buChar char="–"/>
            </a:pPr>
            <a:endParaRPr lang="en-US" sz="2000" dirty="0"/>
          </a:p>
          <a:p>
            <a:pPr lvl="2" indent="-342900">
              <a:spcBef>
                <a:spcPts val="0"/>
              </a:spcBef>
            </a:pPr>
            <a:r>
              <a:rPr lang="en-US" sz="1400" b="1" dirty="0"/>
              <a:t>Last resort correction when a Purchase Order (PO) or voucher amendment is not an option, or you’ve missed the deadline to reconcile the </a:t>
            </a:r>
            <a:r>
              <a:rPr lang="en-US" sz="1400" b="1" dirty="0" err="1"/>
              <a:t>Procard</a:t>
            </a:r>
            <a:r>
              <a:rPr lang="en-US" sz="1400" b="1" dirty="0"/>
              <a:t> statement</a:t>
            </a:r>
          </a:p>
          <a:p>
            <a:pPr marL="800100" lvl="2" indent="0">
              <a:spcBef>
                <a:spcPts val="0"/>
              </a:spcBef>
              <a:buNone/>
            </a:pPr>
            <a:endParaRPr lang="en-US" sz="1400" b="1" dirty="0"/>
          </a:p>
          <a:p>
            <a:pPr lvl="2" indent="-342900">
              <a:spcBef>
                <a:spcPts val="0"/>
              </a:spcBef>
            </a:pPr>
            <a:r>
              <a:rPr lang="en-US" sz="1400" b="1" dirty="0"/>
              <a:t>To correct a Campus Cost Recovery (CCR) chargeback when the service provider is not able to correct them via the CCR process</a:t>
            </a:r>
          </a:p>
          <a:p>
            <a:pPr marL="800100" lvl="2" indent="0">
              <a:spcBef>
                <a:spcPts val="0"/>
              </a:spcBef>
              <a:buNone/>
            </a:pPr>
            <a:endParaRPr lang="en-US" sz="1400" b="1" dirty="0"/>
          </a:p>
          <a:p>
            <a:pPr lvl="2" indent="-342900">
              <a:spcBef>
                <a:spcPts val="0"/>
              </a:spcBef>
            </a:pPr>
            <a:r>
              <a:rPr lang="en-US" sz="1400" b="1" dirty="0"/>
              <a:t>To correct fund for travel expenses initiated in Concur</a:t>
            </a:r>
          </a:p>
          <a:p>
            <a:pPr marL="400050" lvl="1" indent="0">
              <a:spcBef>
                <a:spcPts val="0"/>
              </a:spcBef>
              <a:buNone/>
            </a:pPr>
            <a:endParaRPr lang="en-US" sz="2000" dirty="0"/>
          </a:p>
          <a:p>
            <a:pPr lvl="1" indent="-342900">
              <a:spcBef>
                <a:spcPts val="0"/>
              </a:spcBef>
              <a:buFont typeface="Wingdings" panose="05000000000000000000" pitchFamily="2" charset="2"/>
              <a:buChar char="§"/>
            </a:pPr>
            <a:r>
              <a:rPr lang="en-US" sz="1800" dirty="0"/>
              <a:t>You want to split an expense between multiple chartstrings</a:t>
            </a:r>
          </a:p>
          <a:p>
            <a:pPr marL="400050" lvl="1" indent="0">
              <a:spcBef>
                <a:spcPts val="0"/>
              </a:spcBef>
              <a:buNone/>
            </a:pPr>
            <a:endParaRPr lang="en-US" sz="1800" dirty="0"/>
          </a:p>
          <a:p>
            <a:pPr lvl="1" indent="-342900">
              <a:spcBef>
                <a:spcPts val="0"/>
              </a:spcBef>
              <a:buFont typeface="Wingdings" panose="05000000000000000000" pitchFamily="2" charset="2"/>
              <a:buChar char="§"/>
            </a:pPr>
            <a:r>
              <a:rPr lang="en-US" sz="1800" dirty="0"/>
              <a:t>You want to reclassify an expense, e.g., change from Supplies and Services (660003) to I/T Software (616003)</a:t>
            </a:r>
          </a:p>
          <a:p>
            <a:pPr marL="342900" marR="0" lvl="0" indent="-342900" algn="ctr"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457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03450" y="217715"/>
            <a:ext cx="8815206" cy="1303354"/>
          </a:xfrm>
          <a:prstGeom prst="rect">
            <a:avLst/>
          </a:prstGeom>
          <a:noFill/>
          <a:ln>
            <a:noFill/>
          </a:ln>
        </p:spPr>
        <p:txBody>
          <a:bodyPr lIns="91425" tIns="45700" rIns="91425" bIns="45700" anchor="ctr" anchorCtr="0">
            <a:noAutofit/>
          </a:bodyPr>
          <a:lstStyle/>
          <a:p>
            <a:pPr lvl="0">
              <a:buClr>
                <a:schemeClr val="accent1"/>
              </a:buClr>
              <a:buSzPct val="25000"/>
            </a:pPr>
            <a:r>
              <a:rPr lang="en-US" sz="3600" b="1" dirty="0">
                <a:solidFill>
                  <a:schemeClr val="accent1"/>
                </a:solidFill>
              </a:rPr>
              <a:t>Types of Expense-to-Expense Requests:</a:t>
            </a:r>
          </a:p>
        </p:txBody>
      </p:sp>
      <p:sp>
        <p:nvSpPr>
          <p:cNvPr id="126" name="Shape 126"/>
          <p:cNvSpPr txBox="1">
            <a:spLocks noGrp="1"/>
          </p:cNvSpPr>
          <p:nvPr>
            <p:ph type="body" idx="1"/>
          </p:nvPr>
        </p:nvSpPr>
        <p:spPr>
          <a:xfrm>
            <a:off x="203450" y="2010834"/>
            <a:ext cx="8606253" cy="3982110"/>
          </a:xfrm>
          <a:prstGeom prst="rect">
            <a:avLst/>
          </a:prstGeom>
          <a:noFill/>
          <a:ln>
            <a:noFill/>
          </a:ln>
        </p:spPr>
        <p:txBody>
          <a:bodyPr lIns="91425" tIns="45700" rIns="91425" bIns="45700" anchor="t" anchorCtr="0">
            <a:noAutofit/>
          </a:bodyPr>
          <a:lstStyle/>
          <a:p>
            <a:pPr marL="234950" indent="0">
              <a:buNone/>
            </a:pPr>
            <a:r>
              <a:rPr lang="en-US" sz="2000" b="1" dirty="0"/>
              <a:t>Full Transfer</a:t>
            </a:r>
          </a:p>
          <a:p>
            <a:pPr marL="1030288" lvl="2" indent="-285750"/>
            <a:r>
              <a:rPr lang="en-US" sz="1800" dirty="0"/>
              <a:t>Move entire expense that was posted to the wrong fund, department, account, or without a class code, project code, etc., to correct chartstring</a:t>
            </a:r>
          </a:p>
          <a:p>
            <a:pPr marL="744538" lvl="2" indent="0">
              <a:buNone/>
            </a:pPr>
            <a:endParaRPr lang="en-US" sz="1800" dirty="0"/>
          </a:p>
          <a:p>
            <a:pPr marL="0" indent="0">
              <a:buNone/>
            </a:pPr>
            <a:r>
              <a:rPr lang="en-US" sz="2000" b="1" dirty="0"/>
              <a:t>    Cost Share</a:t>
            </a:r>
            <a:endParaRPr lang="en-US" sz="1800" dirty="0"/>
          </a:p>
          <a:p>
            <a:pPr marL="1030288" lvl="2" indent="-285750"/>
            <a:r>
              <a:rPr lang="en-US" sz="1800" dirty="0"/>
              <a:t>Split an identified expense between two or more chartstrings</a:t>
            </a:r>
            <a:r>
              <a:rPr lang="en-US" sz="1600" dirty="0"/>
              <a:t>, e.g., </a:t>
            </a:r>
            <a:r>
              <a:rPr lang="en-US" sz="1800" dirty="0"/>
              <a:t>supplies and services shared between two different courses within a college/department</a:t>
            </a:r>
          </a:p>
          <a:p>
            <a:pPr marL="0" indent="0">
              <a:spcBef>
                <a:spcPts val="480"/>
              </a:spcBef>
              <a:buNone/>
            </a:pPr>
            <a:r>
              <a:rPr lang="en-US" sz="1800" b="1" dirty="0">
                <a:solidFill>
                  <a:srgbClr val="FF0000"/>
                </a:solidFill>
              </a:rPr>
              <a:t>                                          </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15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03450" y="217715"/>
            <a:ext cx="8815206" cy="1303354"/>
          </a:xfrm>
          <a:prstGeom prst="rect">
            <a:avLst/>
          </a:prstGeom>
          <a:noFill/>
          <a:ln>
            <a:noFill/>
          </a:ln>
        </p:spPr>
        <p:txBody>
          <a:bodyPr lIns="91425" tIns="45700" rIns="91425" bIns="45700" anchor="ctr" anchorCtr="0">
            <a:noAutofit/>
          </a:bodyPr>
          <a:lstStyle/>
          <a:p>
            <a:pPr lvl="0">
              <a:buClr>
                <a:schemeClr val="accent1"/>
              </a:buClr>
              <a:buSzPct val="25000"/>
            </a:pPr>
            <a:r>
              <a:rPr lang="en-US" sz="3600" b="1" dirty="0">
                <a:solidFill>
                  <a:schemeClr val="accent1"/>
                </a:solidFill>
              </a:rPr>
              <a:t>Other Types of Transfer Requests: </a:t>
            </a:r>
            <a:r>
              <a:rPr lang="en-US" b="1" dirty="0">
                <a:solidFill>
                  <a:schemeClr val="accent1"/>
                </a:solidFill>
              </a:rPr>
              <a:t>Cannot be done in OnBase</a:t>
            </a:r>
          </a:p>
        </p:txBody>
      </p:sp>
      <p:sp>
        <p:nvSpPr>
          <p:cNvPr id="126" name="Shape 126"/>
          <p:cNvSpPr txBox="1">
            <a:spLocks noGrp="1"/>
          </p:cNvSpPr>
          <p:nvPr>
            <p:ph type="body" idx="1"/>
          </p:nvPr>
        </p:nvSpPr>
        <p:spPr>
          <a:xfrm>
            <a:off x="203450" y="1751603"/>
            <a:ext cx="8606253" cy="4344397"/>
          </a:xfrm>
          <a:prstGeom prst="rect">
            <a:avLst/>
          </a:prstGeom>
          <a:noFill/>
          <a:ln>
            <a:noFill/>
          </a:ln>
        </p:spPr>
        <p:txBody>
          <a:bodyPr lIns="91425" tIns="45700" rIns="91425" bIns="45700" anchor="t" anchorCtr="0">
            <a:noAutofit/>
          </a:bodyPr>
          <a:lstStyle/>
          <a:p>
            <a:pPr marL="234950" indent="0">
              <a:buNone/>
            </a:pPr>
            <a:r>
              <a:rPr lang="en-US" sz="1800" b="1" dirty="0"/>
              <a:t>Cost Recovery (Service Provider Use Only)</a:t>
            </a:r>
          </a:p>
          <a:p>
            <a:pPr marL="1030288" lvl="2" indent="-285750"/>
            <a:r>
              <a:rPr lang="en-US" sz="1800" dirty="0"/>
              <a:t>Used for service provider chargebacks.  </a:t>
            </a:r>
          </a:p>
          <a:p>
            <a:pPr marL="1030288" lvl="2" indent="-285750"/>
            <a:r>
              <a:rPr lang="en-US" sz="1800" dirty="0"/>
              <a:t>Account codes used are restricted to 617xxx for expense and 580094 or 580095 for reimbursement</a:t>
            </a:r>
          </a:p>
          <a:p>
            <a:pPr marL="1030288" lvl="2" indent="-285750"/>
            <a:r>
              <a:rPr lang="en-US" sz="1800" b="1" u="sng" dirty="0">
                <a:hlinkClick r:id="rId4" tooltip="SACST Campus Cost Recovery/Chargebacks Transfer Request"/>
              </a:rPr>
              <a:t>SACST Campus Cost Recovery/Chargebacks Transfer Request</a:t>
            </a:r>
            <a:r>
              <a:rPr lang="en-US" sz="1800" dirty="0"/>
              <a:t> </a:t>
            </a:r>
          </a:p>
          <a:p>
            <a:pPr marL="228600" lvl="2" indent="0">
              <a:buNone/>
            </a:pPr>
            <a:endParaRPr lang="en-US" sz="1800" b="1" dirty="0"/>
          </a:p>
          <a:p>
            <a:pPr marL="228600" lvl="2" indent="0">
              <a:buNone/>
            </a:pPr>
            <a:r>
              <a:rPr lang="en-US" sz="1800" b="1" dirty="0"/>
              <a:t>Transfer of Prior Year expenses</a:t>
            </a:r>
            <a:endParaRPr lang="en-US" sz="1800" dirty="0"/>
          </a:p>
          <a:p>
            <a:pPr marL="1030288" lvl="2" indent="-285750"/>
            <a:r>
              <a:rPr lang="en-US" sz="1800" dirty="0"/>
              <a:t>Move an expense that occurred in a prior year</a:t>
            </a:r>
          </a:p>
          <a:p>
            <a:pPr marL="1030288" lvl="2" indent="-285750"/>
            <a:r>
              <a:rPr lang="en-US" sz="1800" dirty="0"/>
              <a:t>The Excel Expenditure Transfer Request Form must be completed and submitted to Accounting Services, as OnBase only retrieves current year transactions</a:t>
            </a:r>
          </a:p>
          <a:p>
            <a:pPr marL="1030288" lvl="2" indent="-285750"/>
            <a:r>
              <a:rPr lang="en-US" sz="1800" dirty="0"/>
              <a:t>Requires Accounting Services manager approval</a:t>
            </a:r>
          </a:p>
          <a:p>
            <a:pPr marL="1030288" lvl="2" indent="-285750"/>
            <a:r>
              <a:rPr lang="en-US" sz="1800" b="1" u="sng" dirty="0">
                <a:hlinkClick r:id="rId5"/>
              </a:rPr>
              <a:t>SACST Expenditure Transfer Request</a:t>
            </a:r>
            <a:endParaRPr lang="en-US" sz="1800" dirty="0"/>
          </a:p>
          <a:p>
            <a:pPr marL="0" indent="0">
              <a:buNone/>
            </a:pPr>
            <a:r>
              <a:rPr lang="en-US" sz="1800" b="1" dirty="0"/>
              <a:t>    </a:t>
            </a:r>
            <a:r>
              <a:rPr lang="en-US" sz="1800" b="1" dirty="0">
                <a:solidFill>
                  <a:srgbClr val="FF0000"/>
                </a:solidFill>
              </a:rPr>
              <a:t>                                           </a:t>
            </a:r>
          </a:p>
          <a:p>
            <a:pPr marL="0" indent="0">
              <a:spcBef>
                <a:spcPts val="480"/>
              </a:spcBef>
              <a:buNone/>
            </a:pPr>
            <a:endParaRPr lang="en-US" sz="1800" b="1" dirty="0">
              <a:solidFill>
                <a:srgbClr val="FF0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393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03450" y="217715"/>
            <a:ext cx="8815206" cy="1303354"/>
          </a:xfrm>
          <a:prstGeom prst="rect">
            <a:avLst/>
          </a:prstGeom>
          <a:noFill/>
          <a:ln>
            <a:noFill/>
          </a:ln>
        </p:spPr>
        <p:txBody>
          <a:bodyPr lIns="91425" tIns="45700" rIns="91425" bIns="45700" anchor="ctr" anchorCtr="0">
            <a:noAutofit/>
          </a:bodyPr>
          <a:lstStyle/>
          <a:p>
            <a:pPr lvl="0">
              <a:buClr>
                <a:schemeClr val="accent1"/>
              </a:buClr>
              <a:buSzPct val="25000"/>
            </a:pPr>
            <a:r>
              <a:rPr lang="en-US" sz="3600" b="1" dirty="0">
                <a:solidFill>
                  <a:schemeClr val="accent1"/>
                </a:solidFill>
              </a:rPr>
              <a:t>Other Types of Transfer Requests: </a:t>
            </a:r>
            <a:r>
              <a:rPr lang="en-US" b="1" dirty="0">
                <a:solidFill>
                  <a:schemeClr val="accent1"/>
                </a:solidFill>
              </a:rPr>
              <a:t>Cannot be done in OnBase</a:t>
            </a:r>
          </a:p>
        </p:txBody>
      </p:sp>
      <p:sp>
        <p:nvSpPr>
          <p:cNvPr id="126" name="Shape 126"/>
          <p:cNvSpPr txBox="1">
            <a:spLocks noGrp="1"/>
          </p:cNvSpPr>
          <p:nvPr>
            <p:ph type="body" idx="1"/>
          </p:nvPr>
        </p:nvSpPr>
        <p:spPr>
          <a:xfrm>
            <a:off x="203450" y="1819276"/>
            <a:ext cx="8606253" cy="4173668"/>
          </a:xfrm>
          <a:prstGeom prst="rect">
            <a:avLst/>
          </a:prstGeom>
          <a:noFill/>
          <a:ln>
            <a:noFill/>
          </a:ln>
        </p:spPr>
        <p:txBody>
          <a:bodyPr lIns="91425" tIns="45700" rIns="91425" bIns="45700" anchor="t" anchorCtr="0">
            <a:noAutofit/>
          </a:bodyPr>
          <a:lstStyle/>
          <a:p>
            <a:pPr marL="0" indent="0">
              <a:buNone/>
            </a:pPr>
            <a:r>
              <a:rPr lang="en-US" sz="1800" b="1" dirty="0"/>
              <a:t>      </a:t>
            </a:r>
          </a:p>
          <a:p>
            <a:pPr marL="0" indent="0">
              <a:buNone/>
            </a:pPr>
            <a:r>
              <a:rPr lang="en-US" sz="1800" b="1" dirty="0"/>
              <a:t>     Revenue Transfers</a:t>
            </a:r>
            <a:endParaRPr lang="en-US" sz="1800" dirty="0"/>
          </a:p>
          <a:p>
            <a:pPr marL="1030288" lvl="2" indent="-285750"/>
            <a:r>
              <a:rPr lang="en-US" sz="1800" dirty="0"/>
              <a:t>Used to correct revenue transactions</a:t>
            </a:r>
          </a:p>
          <a:p>
            <a:pPr marL="1030288" lvl="2" indent="-285750"/>
            <a:r>
              <a:rPr lang="en-US" sz="1800" dirty="0"/>
              <a:t>Use Excel Revenue Transfer Request Form and not OnBase</a:t>
            </a:r>
          </a:p>
          <a:p>
            <a:pPr marL="1030288" lvl="2" indent="-285750"/>
            <a:r>
              <a:rPr lang="en-US" sz="1800" b="1" u="sng" dirty="0">
                <a:hlinkClick r:id="rId4" tooltip="SACST Revenue Transfer Request"/>
              </a:rPr>
              <a:t>SACST Revenue Transfer Request</a:t>
            </a:r>
            <a:endParaRPr lang="en-US" sz="1800" dirty="0"/>
          </a:p>
          <a:p>
            <a:pPr marL="744538" lvl="2" indent="0">
              <a:buNone/>
            </a:pPr>
            <a:endParaRPr lang="en-US" sz="1800" dirty="0"/>
          </a:p>
          <a:p>
            <a:pPr marL="0" indent="0">
              <a:buNone/>
            </a:pPr>
            <a:r>
              <a:rPr lang="en-US" sz="1800" b="1" dirty="0"/>
              <a:t>     Sponsorships</a:t>
            </a:r>
            <a:endParaRPr lang="en-US" sz="1800" dirty="0"/>
          </a:p>
          <a:p>
            <a:pPr marL="1030288" lvl="2" indent="-285750"/>
            <a:r>
              <a:rPr lang="en-US" sz="1800" dirty="0"/>
              <a:t>Provide funding to other departments in support of mutually benefitting events</a:t>
            </a:r>
          </a:p>
          <a:p>
            <a:pPr marL="1030288" lvl="2" indent="-285750"/>
            <a:r>
              <a:rPr lang="en-US" sz="1800" dirty="0"/>
              <a:t>Use Excel Sponsorship Transfer Request form and cost recovery account codes</a:t>
            </a:r>
          </a:p>
          <a:p>
            <a:pPr marL="1030288" lvl="2" indent="-285750"/>
            <a:r>
              <a:rPr lang="en-US" sz="1800" b="1" dirty="0">
                <a:hlinkClick r:id="rId5" tooltip="SACST Sponsorship Transfer Request"/>
              </a:rPr>
              <a:t>SACST Sponsorship Transfer Request</a:t>
            </a:r>
            <a:endParaRPr lang="en-US" sz="1800" dirty="0"/>
          </a:p>
          <a:p>
            <a:pPr marL="1030288" lvl="2" indent="-285750"/>
            <a:endParaRPr lang="en-US" sz="1800" dirty="0"/>
          </a:p>
          <a:p>
            <a:pPr marL="0" indent="0">
              <a:buNone/>
            </a:pPr>
            <a:r>
              <a:rPr lang="en-US" sz="1800" b="1" dirty="0"/>
              <a:t>    </a:t>
            </a:r>
            <a:endParaRPr lang="en-US" sz="1800" dirty="0"/>
          </a:p>
          <a:p>
            <a:pPr marL="0" indent="0">
              <a:spcBef>
                <a:spcPts val="480"/>
              </a:spcBef>
              <a:buNone/>
            </a:pPr>
            <a:r>
              <a:rPr lang="en-US" sz="1800" b="1" dirty="0">
                <a:solidFill>
                  <a:srgbClr val="FF0000"/>
                </a:solidFill>
              </a:rPr>
              <a:t>                                           </a:t>
            </a:r>
          </a:p>
          <a:p>
            <a:pPr marL="0" indent="0">
              <a:spcBef>
                <a:spcPts val="480"/>
              </a:spcBef>
              <a:buNone/>
            </a:pPr>
            <a:endParaRPr lang="en-US" sz="1800" b="1" dirty="0">
              <a:solidFill>
                <a:srgbClr val="FF0000"/>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808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03450" y="217715"/>
            <a:ext cx="8815206" cy="1143000"/>
          </a:xfrm>
          <a:prstGeom prst="rect">
            <a:avLst/>
          </a:prstGeom>
          <a:noFill/>
          <a:ln>
            <a:noFill/>
          </a:ln>
        </p:spPr>
        <p:txBody>
          <a:bodyPr lIns="91425" tIns="45700" rIns="91425" bIns="45700" anchor="ctr" anchorCtr="0">
            <a:noAutofit/>
          </a:bodyPr>
          <a:lstStyle/>
          <a:p>
            <a:pPr lvl="0">
              <a:buClr>
                <a:schemeClr val="accent1"/>
              </a:buClr>
              <a:buSzPct val="25000"/>
            </a:pPr>
            <a:r>
              <a:rPr lang="en-US" sz="4400" b="1" dirty="0">
                <a:solidFill>
                  <a:schemeClr val="accent1"/>
                </a:solidFill>
              </a:rPr>
              <a:t>Delegation of Authority (DOA) in DART (CMS)</a:t>
            </a:r>
            <a:endParaRPr lang="en-US" sz="3200" b="1" dirty="0">
              <a:solidFill>
                <a:schemeClr val="accent1"/>
              </a:solidFill>
            </a:endParaRPr>
          </a:p>
        </p:txBody>
      </p:sp>
      <p:sp>
        <p:nvSpPr>
          <p:cNvPr id="126" name="Shape 126"/>
          <p:cNvSpPr txBox="1">
            <a:spLocks noGrp="1"/>
          </p:cNvSpPr>
          <p:nvPr>
            <p:ph type="body" idx="1"/>
          </p:nvPr>
        </p:nvSpPr>
        <p:spPr>
          <a:xfrm>
            <a:off x="203450" y="1749778"/>
            <a:ext cx="8731500" cy="51082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lang="en-US" sz="1400" b="1" dirty="0">
              <a:solidFill>
                <a:srgbClr val="126E39"/>
              </a:solidFill>
            </a:endParaRPr>
          </a:p>
          <a:p>
            <a:pPr marL="0" marR="0" lvl="0" indent="0" algn="l" rtl="0">
              <a:lnSpc>
                <a:spcPct val="100000"/>
              </a:lnSpc>
              <a:spcBef>
                <a:spcPts val="0"/>
              </a:spcBef>
              <a:spcAft>
                <a:spcPts val="0"/>
              </a:spcAft>
              <a:buClr>
                <a:srgbClr val="126E39"/>
              </a:buClr>
              <a:buSzPct val="100000"/>
              <a:buNone/>
            </a:pPr>
            <a:r>
              <a:rPr lang="en-US" sz="2400" b="1" dirty="0">
                <a:solidFill>
                  <a:srgbClr val="BF9000"/>
                </a:solidFill>
              </a:rPr>
              <a:t>Who can submit an EXPTX </a:t>
            </a:r>
            <a:r>
              <a:rPr lang="en-US" sz="2400" b="1" dirty="0">
                <a:solidFill>
                  <a:srgbClr val="FF0000"/>
                </a:solidFill>
              </a:rPr>
              <a:t>Excel</a:t>
            </a:r>
            <a:r>
              <a:rPr lang="en-US" sz="2400" b="1" dirty="0">
                <a:solidFill>
                  <a:srgbClr val="BF9000"/>
                </a:solidFill>
              </a:rPr>
              <a:t> Request? </a:t>
            </a:r>
          </a:p>
          <a:p>
            <a:pPr marL="0" indent="0">
              <a:spcBef>
                <a:spcPts val="0"/>
              </a:spcBef>
              <a:buClr>
                <a:srgbClr val="126E39"/>
              </a:buClr>
              <a:buNone/>
            </a:pPr>
            <a:endParaRPr lang="en-US" sz="600" dirty="0"/>
          </a:p>
          <a:p>
            <a:pPr marL="0" indent="0">
              <a:spcBef>
                <a:spcPts val="0"/>
              </a:spcBef>
              <a:buClr>
                <a:srgbClr val="126E39"/>
              </a:buClr>
              <a:buNone/>
            </a:pPr>
            <a:r>
              <a:rPr lang="en-US" sz="1650" dirty="0"/>
              <a:t>Anyone on campus can submit an Expenditure Transfer Request, but if the requestor doesn’t have Delegation of Authority (DOA), an approval document (e.g. email) must be attached to the request from the official(s) having DOA for the department(s) being charged.</a:t>
            </a:r>
          </a:p>
          <a:p>
            <a:pPr marL="400050" lvl="1" indent="0">
              <a:spcBef>
                <a:spcPts val="0"/>
              </a:spcBef>
              <a:buClr>
                <a:srgbClr val="126E39"/>
              </a:buClr>
              <a:buNone/>
            </a:pPr>
            <a:endParaRPr lang="en-US" sz="1250" dirty="0"/>
          </a:p>
          <a:p>
            <a:pPr marL="285750" indent="-285750">
              <a:spcBef>
                <a:spcPts val="0"/>
              </a:spcBef>
              <a:buClr>
                <a:srgbClr val="126E39"/>
              </a:buClr>
            </a:pPr>
            <a:r>
              <a:rPr lang="en-US" sz="1650" dirty="0"/>
              <a:t>Refer to </a:t>
            </a:r>
            <a:r>
              <a:rPr lang="en-US" sz="1650" dirty="0">
                <a:hlinkClick r:id="rId3"/>
              </a:rPr>
              <a:t>Common Access Request System (CARS) </a:t>
            </a:r>
            <a:r>
              <a:rPr lang="en-US" sz="1650" dirty="0"/>
              <a:t>to establish DOA</a:t>
            </a:r>
          </a:p>
          <a:p>
            <a:pPr marL="0" indent="0">
              <a:spcBef>
                <a:spcPts val="0"/>
              </a:spcBef>
              <a:buClr>
                <a:srgbClr val="126E39"/>
              </a:buClr>
              <a:buNone/>
            </a:pPr>
            <a:r>
              <a:rPr lang="en-US" sz="1650" dirty="0"/>
              <a:t>         To search fiscal authority for each department navigate to CMS. Refer to</a:t>
            </a:r>
          </a:p>
          <a:p>
            <a:pPr marL="0" indent="0">
              <a:spcBef>
                <a:spcPts val="0"/>
              </a:spcBef>
              <a:buClr>
                <a:srgbClr val="126E39"/>
              </a:buClr>
              <a:buNone/>
            </a:pPr>
            <a:r>
              <a:rPr lang="en-US" sz="1650" dirty="0"/>
              <a:t>         </a:t>
            </a:r>
            <a:r>
              <a:rPr lang="en-US" sz="1650" dirty="0">
                <a:hlinkClick r:id="rId4"/>
              </a:rPr>
              <a:t>DART User’s Guide </a:t>
            </a:r>
            <a:r>
              <a:rPr lang="en-US" sz="1650" dirty="0"/>
              <a:t>for more guidance on different ways a search could be conducted.</a:t>
            </a:r>
          </a:p>
          <a:p>
            <a:pPr marL="685800" lvl="1" indent="-285750">
              <a:spcBef>
                <a:spcPts val="0"/>
              </a:spcBef>
              <a:buClr>
                <a:srgbClr val="126E39"/>
              </a:buClr>
            </a:pPr>
            <a:r>
              <a:rPr lang="en-US" sz="1650" dirty="0"/>
              <a:t>The employee being charged, who is either a requestor or who is included with EXPTX request, must have a DOA for “Expenditure Transfer Approval”</a:t>
            </a:r>
          </a:p>
          <a:p>
            <a:pPr marL="0" indent="0">
              <a:spcBef>
                <a:spcPts val="0"/>
              </a:spcBef>
              <a:buClr>
                <a:srgbClr val="126E39"/>
              </a:buClr>
              <a:buNone/>
            </a:pPr>
            <a:endParaRPr lang="en-US" sz="1800" b="1" dirty="0">
              <a:solidFill>
                <a:srgbClr val="BF9000"/>
              </a:solidFill>
            </a:endParaRPr>
          </a:p>
          <a:p>
            <a:pPr marL="0" indent="0">
              <a:spcBef>
                <a:spcPts val="0"/>
              </a:spcBef>
              <a:buClr>
                <a:srgbClr val="126E39"/>
              </a:buClr>
              <a:buNone/>
            </a:pPr>
            <a:r>
              <a:rPr lang="en-US" sz="1800" dirty="0"/>
              <a:t>Continued…</a:t>
            </a:r>
          </a:p>
          <a:p>
            <a:pPr marL="0" indent="0">
              <a:spcBef>
                <a:spcPts val="0"/>
              </a:spcBef>
              <a:buClr>
                <a:srgbClr val="126E39"/>
              </a:buClr>
              <a:buNone/>
            </a:pPr>
            <a:endParaRPr lang="en-US" sz="1200" b="1" dirty="0">
              <a:solidFill>
                <a:srgbClr val="BF9000"/>
              </a:solidFill>
            </a:endParaRPr>
          </a:p>
          <a:p>
            <a:pPr marL="0" marR="0" lvl="0" indent="0" algn="l" rtl="0">
              <a:lnSpc>
                <a:spcPct val="100000"/>
              </a:lnSpc>
              <a:spcBef>
                <a:spcPts val="0"/>
              </a:spcBef>
              <a:spcAft>
                <a:spcPts val="0"/>
              </a:spcAft>
              <a:buClr>
                <a:srgbClr val="126E39"/>
              </a:buClr>
              <a:buSzPct val="100000"/>
              <a:buNone/>
            </a:pPr>
            <a:endParaRPr lang="en-US" sz="2400" b="1" dirty="0">
              <a:solidFill>
                <a:srgbClr val="BF9000"/>
              </a:solidFill>
            </a:endParaRPr>
          </a:p>
          <a:p>
            <a:pPr marL="400050" lvl="1" indent="0">
              <a:spcBef>
                <a:spcPts val="0"/>
              </a:spcBef>
              <a:buClr>
                <a:srgbClr val="126E39"/>
              </a:buClr>
              <a:buNone/>
            </a:pPr>
            <a:endParaRPr lang="en-US" sz="2000" dirty="0">
              <a:solidFill>
                <a:srgbClr val="126E39"/>
              </a:solidFill>
            </a:endParaRPr>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13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D02FDD-04D9-4251-8A16-FC7D7AC41D85}"/>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a:t>
            </a:fld>
            <a:endParaRPr lang="en-US" sz="1400" b="0" i="0" u="none" strike="noStrike" cap="none">
              <a:solidFill>
                <a:schemeClr val="dk1"/>
              </a:solidFill>
              <a:latin typeface="Arial"/>
              <a:ea typeface="Arial"/>
              <a:cs typeface="Arial"/>
              <a:sym typeface="Arial"/>
            </a:endParaRPr>
          </a:p>
        </p:txBody>
      </p:sp>
      <p:sp>
        <p:nvSpPr>
          <p:cNvPr id="6" name="Rectangle 5">
            <a:extLst>
              <a:ext uri="{FF2B5EF4-FFF2-40B4-BE49-F238E27FC236}">
                <a16:creationId xmlns:a16="http://schemas.microsoft.com/office/drawing/2014/main" id="{5D97CA13-B1C2-4E50-ACA3-1E3A869A7388}"/>
              </a:ext>
            </a:extLst>
          </p:cNvPr>
          <p:cNvSpPr/>
          <p:nvPr/>
        </p:nvSpPr>
        <p:spPr>
          <a:xfrm>
            <a:off x="926173" y="115918"/>
            <a:ext cx="7770439" cy="1446550"/>
          </a:xfrm>
          <a:prstGeom prst="rect">
            <a:avLst/>
          </a:prstGeom>
        </p:spPr>
        <p:txBody>
          <a:bodyPr wrap="square">
            <a:spAutoFit/>
          </a:bodyPr>
          <a:lstStyle/>
          <a:p>
            <a:r>
              <a:rPr lang="en-US" sz="4400" b="1" dirty="0">
                <a:solidFill>
                  <a:schemeClr val="accent1"/>
                </a:solidFill>
              </a:rPr>
              <a:t>Delegation of Authority (DOA) in DART (CMS)</a:t>
            </a:r>
            <a:endParaRPr lang="en-US" sz="4400" dirty="0"/>
          </a:p>
        </p:txBody>
      </p:sp>
      <p:pic>
        <p:nvPicPr>
          <p:cNvPr id="7" name="Picture 6">
            <a:extLst>
              <a:ext uri="{FF2B5EF4-FFF2-40B4-BE49-F238E27FC236}">
                <a16:creationId xmlns:a16="http://schemas.microsoft.com/office/drawing/2014/main" id="{52863C69-F809-496D-B51C-DA8D44BB9D65}"/>
              </a:ext>
            </a:extLst>
          </p:cNvPr>
          <p:cNvPicPr>
            <a:picLocks noChangeAspect="1"/>
          </p:cNvPicPr>
          <p:nvPr/>
        </p:nvPicPr>
        <p:blipFill>
          <a:blip r:embed="rId3"/>
          <a:stretch>
            <a:fillRect/>
          </a:stretch>
        </p:blipFill>
        <p:spPr>
          <a:xfrm>
            <a:off x="117906" y="2378225"/>
            <a:ext cx="8651201" cy="3111660"/>
          </a:xfrm>
          <a:prstGeom prst="rect">
            <a:avLst/>
          </a:prstGeom>
        </p:spPr>
      </p:pic>
      <p:sp>
        <p:nvSpPr>
          <p:cNvPr id="8" name="Rectangle 7">
            <a:extLst>
              <a:ext uri="{FF2B5EF4-FFF2-40B4-BE49-F238E27FC236}">
                <a16:creationId xmlns:a16="http://schemas.microsoft.com/office/drawing/2014/main" id="{93765934-F281-489D-A4A7-336627C9D9F8}"/>
              </a:ext>
            </a:extLst>
          </p:cNvPr>
          <p:cNvSpPr/>
          <p:nvPr/>
        </p:nvSpPr>
        <p:spPr>
          <a:xfrm>
            <a:off x="157741" y="1901549"/>
            <a:ext cx="971741" cy="307777"/>
          </a:xfrm>
          <a:prstGeom prst="rect">
            <a:avLst/>
          </a:prstGeom>
        </p:spPr>
        <p:txBody>
          <a:bodyPr wrap="none">
            <a:spAutoFit/>
          </a:bodyPr>
          <a:lstStyle/>
          <a:p>
            <a:pPr>
              <a:buClr>
                <a:srgbClr val="126E39"/>
              </a:buClr>
            </a:pPr>
            <a:r>
              <a:rPr lang="en-US" b="1" dirty="0">
                <a:solidFill>
                  <a:srgbClr val="BF9000"/>
                </a:solidFill>
              </a:rPr>
              <a:t>In CMS…</a:t>
            </a:r>
          </a:p>
        </p:txBody>
      </p:sp>
    </p:spTree>
    <p:extLst>
      <p:ext uri="{BB962C8B-B14F-4D97-AF65-F5344CB8AC3E}">
        <p14:creationId xmlns:p14="http://schemas.microsoft.com/office/powerpoint/2010/main" val="142902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552327" y="6446742"/>
            <a:ext cx="1904999" cy="457200"/>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a:t>
            </a:fld>
            <a:endParaRPr lang="en-US" sz="1400" b="0" i="0" u="none" strike="noStrike" cap="none" dirty="0">
              <a:solidFill>
                <a:schemeClr val="dk1"/>
              </a:solidFill>
              <a:latin typeface="Arial"/>
              <a:ea typeface="Arial"/>
              <a:cs typeface="Arial"/>
              <a:sym typeface="Arial"/>
            </a:endParaRPr>
          </a:p>
        </p:txBody>
      </p:sp>
      <p:sp>
        <p:nvSpPr>
          <p:cNvPr id="6" name="Shape 125"/>
          <p:cNvSpPr txBox="1">
            <a:spLocks/>
          </p:cNvSpPr>
          <p:nvPr/>
        </p:nvSpPr>
        <p:spPr>
          <a:xfrm>
            <a:off x="1453044" y="241055"/>
            <a:ext cx="6413108" cy="130335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rgbClr val="FFF5D7"/>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FFF5D7"/>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FFF5D7"/>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FFF5D7"/>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FFF5D7"/>
                </a:solidFill>
                <a:latin typeface="Arial"/>
                <a:ea typeface="Arial"/>
                <a:cs typeface="Arial"/>
                <a:sym typeface="Arial"/>
              </a:defRPr>
            </a:lvl5pPr>
            <a:lvl6pPr marL="457200" marR="0" lvl="5" indent="0" algn="l" rtl="0">
              <a:spcBef>
                <a:spcPts val="0"/>
              </a:spcBef>
              <a:spcAft>
                <a:spcPts val="0"/>
              </a:spcAft>
              <a:buNone/>
              <a:defRPr sz="2400" b="0" i="0" u="none" strike="noStrike" cap="none">
                <a:solidFill>
                  <a:srgbClr val="FFF5D7"/>
                </a:solidFill>
                <a:latin typeface="Arial"/>
                <a:ea typeface="Arial"/>
                <a:cs typeface="Arial"/>
                <a:sym typeface="Arial"/>
              </a:defRPr>
            </a:lvl6pPr>
            <a:lvl7pPr marL="914400" marR="0" lvl="6" indent="0" algn="l" rtl="0">
              <a:spcBef>
                <a:spcPts val="0"/>
              </a:spcBef>
              <a:spcAft>
                <a:spcPts val="0"/>
              </a:spcAft>
              <a:buNone/>
              <a:defRPr sz="2400" b="0" i="0" u="none" strike="noStrike" cap="none">
                <a:solidFill>
                  <a:srgbClr val="FFF5D7"/>
                </a:solidFill>
                <a:latin typeface="Arial"/>
                <a:ea typeface="Arial"/>
                <a:cs typeface="Arial"/>
                <a:sym typeface="Arial"/>
              </a:defRPr>
            </a:lvl7pPr>
            <a:lvl8pPr marL="1371600" marR="0" lvl="7" indent="0" algn="l" rtl="0">
              <a:spcBef>
                <a:spcPts val="0"/>
              </a:spcBef>
              <a:spcAft>
                <a:spcPts val="0"/>
              </a:spcAft>
              <a:buNone/>
              <a:defRPr sz="2400" b="0" i="0" u="none" strike="noStrike" cap="none">
                <a:solidFill>
                  <a:srgbClr val="FFF5D7"/>
                </a:solidFill>
                <a:latin typeface="Arial"/>
                <a:ea typeface="Arial"/>
                <a:cs typeface="Arial"/>
                <a:sym typeface="Arial"/>
              </a:defRPr>
            </a:lvl8pPr>
            <a:lvl9pPr marL="1828800" marR="0" lvl="8" indent="0" algn="l" rtl="0">
              <a:spcBef>
                <a:spcPts val="0"/>
              </a:spcBef>
              <a:spcAft>
                <a:spcPts val="0"/>
              </a:spcAft>
              <a:buNone/>
              <a:defRPr sz="2400" b="0" i="0" u="none" strike="noStrike" cap="none">
                <a:solidFill>
                  <a:srgbClr val="FFF5D7"/>
                </a:solidFill>
                <a:latin typeface="Arial"/>
                <a:ea typeface="Arial"/>
                <a:cs typeface="Arial"/>
                <a:sym typeface="Arial"/>
              </a:defRPr>
            </a:lvl9pPr>
          </a:lstStyle>
          <a:p>
            <a:pPr algn="ctr">
              <a:buClr>
                <a:schemeClr val="accent1"/>
              </a:buClr>
              <a:buSzPct val="25000"/>
            </a:pPr>
            <a:r>
              <a:rPr lang="en-US" sz="4000" dirty="0">
                <a:solidFill>
                  <a:schemeClr val="accent1"/>
                </a:solidFill>
              </a:rPr>
              <a:t>Access (EXPTX) Form</a:t>
            </a:r>
            <a:endParaRPr lang="en-US" sz="2800" dirty="0">
              <a:solidFill>
                <a:schemeClr val="accent1"/>
              </a:solidFill>
            </a:endParaRPr>
          </a:p>
        </p:txBody>
      </p:sp>
      <p:sp>
        <p:nvSpPr>
          <p:cNvPr id="9" name="Shape 126"/>
          <p:cNvSpPr txBox="1">
            <a:spLocks noGrp="1"/>
          </p:cNvSpPr>
          <p:nvPr>
            <p:ph type="body" idx="1"/>
          </p:nvPr>
        </p:nvSpPr>
        <p:spPr>
          <a:xfrm>
            <a:off x="111614" y="1801854"/>
            <a:ext cx="8907041" cy="44473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26E39"/>
              </a:buClr>
              <a:buSzPct val="100000"/>
              <a:buNone/>
            </a:pPr>
            <a:endParaRPr lang="en-US" sz="600" dirty="0"/>
          </a:p>
          <a:p>
            <a:pPr marL="342900" indent="-342900">
              <a:buAutoNum type="arabicParenR"/>
            </a:pPr>
            <a:r>
              <a:rPr lang="en-US" sz="1600" dirty="0"/>
              <a:t>Do you have Expenditure Transfer Delegation of Authority (ET DOA)? </a:t>
            </a:r>
          </a:p>
          <a:p>
            <a:pPr marL="800100" lvl="1" indent="-342900">
              <a:buFont typeface="Wingdings" panose="05000000000000000000" pitchFamily="2" charset="2"/>
              <a:buChar char="§"/>
            </a:pPr>
            <a:r>
              <a:rPr lang="en-US" dirty="0"/>
              <a:t>To check the current list of DOAs navigate to </a:t>
            </a:r>
            <a:r>
              <a:rPr lang="en-US" b="1" dirty="0"/>
              <a:t>CMS &gt;Sac Delegation of Authority&gt;View Delegation of Authority&gt;Delegation Inquiry</a:t>
            </a:r>
          </a:p>
          <a:p>
            <a:pPr lvl="1"/>
            <a:endParaRPr lang="en-US" dirty="0"/>
          </a:p>
          <a:p>
            <a:pPr marL="342900" indent="-342900">
              <a:buAutoNum type="arabicParenR"/>
            </a:pPr>
            <a:r>
              <a:rPr lang="en-US" sz="1600" dirty="0"/>
              <a:t>To access the form log in to </a:t>
            </a:r>
            <a:r>
              <a:rPr lang="en-US" sz="1600" b="1" dirty="0"/>
              <a:t>My Sac State&gt;Staff Services&gt;My Forms&gt;Expenditure Transfers </a:t>
            </a:r>
            <a:r>
              <a:rPr lang="en-US" sz="1600" dirty="0"/>
              <a:t>or follow this link, </a:t>
            </a:r>
            <a:r>
              <a:rPr lang="en-US" sz="1600" u="sng" dirty="0">
                <a:hlinkClick r:id="rId3"/>
              </a:rPr>
              <a:t>https://onbase.csus.edu/unity/forms/ExptTransfers.aspx</a:t>
            </a:r>
            <a:r>
              <a:rPr lang="en-US" sz="1600" dirty="0"/>
              <a:t>. Open the form in the </a:t>
            </a:r>
            <a:r>
              <a:rPr lang="en-US" sz="1600" b="1" dirty="0"/>
              <a:t>Chrome</a:t>
            </a:r>
            <a:r>
              <a:rPr lang="en-US" sz="1600" dirty="0"/>
              <a:t> browser for full automation functionality.</a:t>
            </a:r>
          </a:p>
          <a:p>
            <a:pPr marL="285750" lvl="0" indent="-285750">
              <a:buFont typeface="Wingdings" panose="05000000000000000000" pitchFamily="2" charset="2"/>
              <a:buChar char="ü"/>
            </a:pPr>
            <a:endParaRPr lang="en-US" sz="1800" dirty="0"/>
          </a:p>
          <a:p>
            <a:pPr marL="0" indent="0">
              <a:buNone/>
            </a:pPr>
            <a:endParaRPr lang="en-US" sz="1600" dirty="0"/>
          </a:p>
          <a:p>
            <a:pPr marL="0" marR="0" lvl="0" indent="0" algn="l" rtl="0">
              <a:lnSpc>
                <a:spcPct val="100000"/>
              </a:lnSpc>
              <a:spcBef>
                <a:spcPts val="480"/>
              </a:spcBef>
              <a:spcAft>
                <a:spcPts val="0"/>
              </a:spcAft>
              <a:buNone/>
            </a:pPr>
            <a:endParaRPr dirty="0"/>
          </a:p>
          <a:p>
            <a:pPr marL="342900" marR="0" lvl="0" indent="-342900" algn="l" rtl="0">
              <a:spcBef>
                <a:spcPts val="480"/>
              </a:spcBef>
              <a:spcAft>
                <a:spcPts val="0"/>
              </a:spcAft>
              <a:buClr>
                <a:schemeClr val="dk1"/>
              </a:buClr>
              <a:buSzPct val="100000"/>
              <a:buFont typeface="Arial"/>
              <a:buNone/>
            </a:pPr>
            <a:endParaRPr sz="2400" b="0" i="0" u="none" strike="noStrike" cap="none" dirty="0">
              <a:solidFill>
                <a:srgbClr val="126E39"/>
              </a:solidFill>
              <a:latin typeface="Arial"/>
              <a:ea typeface="Arial"/>
              <a:cs typeface="Arial"/>
              <a:sym typeface="Arial"/>
            </a:endParaRPr>
          </a:p>
        </p:txBody>
      </p:sp>
      <p:pic>
        <p:nvPicPr>
          <p:cNvPr id="10"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4" y="96715"/>
            <a:ext cx="1521070" cy="15210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ransparent chrom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179" y="4127147"/>
            <a:ext cx="1212973" cy="12129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transparent checkmark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004" y="3846362"/>
            <a:ext cx="1272827" cy="12619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963271" y="3640149"/>
            <a:ext cx="3909024" cy="2500676"/>
          </a:xfrm>
          <a:prstGeom prst="rect">
            <a:avLst/>
          </a:prstGeom>
        </p:spPr>
      </p:pic>
    </p:spTree>
    <p:extLst>
      <p:ext uri="{BB962C8B-B14F-4D97-AF65-F5344CB8AC3E}">
        <p14:creationId xmlns:p14="http://schemas.microsoft.com/office/powerpoint/2010/main" val="806634379"/>
      </p:ext>
    </p:extLst>
  </p:cSld>
  <p:clrMapOvr>
    <a:masterClrMapping/>
  </p:clrMapOvr>
</p:sld>
</file>

<file path=ppt/theme/theme1.xml><?xml version="1.0" encoding="utf-8"?>
<a:theme xmlns:a="http://schemas.openxmlformats.org/drawingml/2006/main" name="1_Blank Presentation">
  <a:themeElements>
    <a:clrScheme name="">
      <a:dk1>
        <a:srgbClr val="006233"/>
      </a:dk1>
      <a:lt1>
        <a:srgbClr val="D5D3BF"/>
      </a:lt1>
      <a:dk2>
        <a:srgbClr val="000000"/>
      </a:dk2>
      <a:lt2>
        <a:srgbClr val="C5BA8E"/>
      </a:lt2>
      <a:accent1>
        <a:srgbClr val="DED9C2"/>
      </a:accent1>
      <a:accent2>
        <a:srgbClr val="333399"/>
      </a:accent2>
      <a:accent3>
        <a:srgbClr val="E7E6DC"/>
      </a:accent3>
      <a:accent4>
        <a:srgbClr val="00532A"/>
      </a:accent4>
      <a:accent5>
        <a:srgbClr val="ECE9DD"/>
      </a:accent5>
      <a:accent6>
        <a:srgbClr val="2D2D8A"/>
      </a:accent6>
      <a:hlink>
        <a:srgbClr val="CAAD00"/>
      </a:hlink>
      <a:folHlink>
        <a:srgbClr val="5845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006233"/>
      </a:dk1>
      <a:lt1>
        <a:srgbClr val="D5D3BF"/>
      </a:lt1>
      <a:dk2>
        <a:srgbClr val="000000"/>
      </a:dk2>
      <a:lt2>
        <a:srgbClr val="C5BA8E"/>
      </a:lt2>
      <a:accent1>
        <a:srgbClr val="DED9C2"/>
      </a:accent1>
      <a:accent2>
        <a:srgbClr val="333399"/>
      </a:accent2>
      <a:accent3>
        <a:srgbClr val="E7E6DC"/>
      </a:accent3>
      <a:accent4>
        <a:srgbClr val="00532A"/>
      </a:accent4>
      <a:accent5>
        <a:srgbClr val="ECE9DD"/>
      </a:accent5>
      <a:accent6>
        <a:srgbClr val="2D2D8A"/>
      </a:accent6>
      <a:hlink>
        <a:srgbClr val="CAAD00"/>
      </a:hlink>
      <a:folHlink>
        <a:srgbClr val="5845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40738</TotalTime>
  <Words>2851</Words>
  <Application>Microsoft Office PowerPoint</Application>
  <PresentationFormat>On-screen Show (4:3)</PresentationFormat>
  <Paragraphs>338</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1_Blank Presentation</vt:lpstr>
      <vt:lpstr>Blank Presentation</vt:lpstr>
      <vt:lpstr>  Expenditure Transfer 101</vt:lpstr>
      <vt:lpstr>EXPTX Training Agenda</vt:lpstr>
      <vt:lpstr>What is an Expenditure Transfer?</vt:lpstr>
      <vt:lpstr>Types of Expense-to-Expense Requests:</vt:lpstr>
      <vt:lpstr>Other Types of Transfer Requests: Cannot be done in OnBase</vt:lpstr>
      <vt:lpstr>Other Types of Transfer Requests: Cannot be done in OnBase</vt:lpstr>
      <vt:lpstr>Delegation of Authority (DOA) in DART (CMS)</vt:lpstr>
      <vt:lpstr>PowerPoint Presentation</vt:lpstr>
      <vt:lpstr>PowerPoint Presentation</vt:lpstr>
      <vt:lpstr>       Access (EXPTX) Form</vt:lpstr>
      <vt:lpstr>PowerPoint Presentation</vt:lpstr>
      <vt:lpstr>PowerPoint Presentation</vt:lpstr>
      <vt:lpstr>PowerPoint Presentation</vt:lpstr>
      <vt:lpstr>Example: Full Amount Transfer</vt:lpstr>
      <vt:lpstr> Example: Cost Share</vt:lpstr>
      <vt:lpstr>PowerPoint Presentation</vt:lpstr>
      <vt:lpstr>PowerPoint Presentation</vt:lpstr>
      <vt:lpstr>PowerPoint Presentation</vt:lpstr>
      <vt:lpstr>EXPTX Tips &amp; Tricks</vt:lpstr>
      <vt:lpstr>University Foundation at Sacramento State (UFSS) expenditure transfers cannot be processed via OnBase   An Excel transfer request form must be completed and submitted to ufssaccounting@csus.edu  The form is available on the ABA Forms webpage under University Foundation at Sac State (UFSS)  https://www.csus.edu/administration-business-affairs/internal/_internal/_forms/05012020-safdn-expenditure-transfer-request-form.xlsm         </vt:lpstr>
      <vt:lpstr>Expenditure Transfer Request  Deadlines</vt:lpstr>
      <vt:lpstr>Questions and comments may be sent to accountingservices@csus.edu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Services</dc:title>
  <dc:creator>Skiba, Irina</dc:creator>
  <cp:lastModifiedBy>Cheathon, Ari-El Talley</cp:lastModifiedBy>
  <cp:revision>503</cp:revision>
  <cp:lastPrinted>2018-03-22T15:07:51Z</cp:lastPrinted>
  <dcterms:modified xsi:type="dcterms:W3CDTF">2022-11-08T19:53:44Z</dcterms:modified>
</cp:coreProperties>
</file>