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 id="2147483699" r:id="rId6"/>
  </p:sldMasterIdLst>
  <p:notesMasterIdLst>
    <p:notesMasterId r:id="rId21"/>
  </p:notesMasterIdLst>
  <p:sldIdLst>
    <p:sldId id="2147374229" r:id="rId7"/>
    <p:sldId id="2147374281" r:id="rId8"/>
    <p:sldId id="2147374290" r:id="rId9"/>
    <p:sldId id="2147374274" r:id="rId10"/>
    <p:sldId id="1010" r:id="rId11"/>
    <p:sldId id="1011" r:id="rId12"/>
    <p:sldId id="1012" r:id="rId13"/>
    <p:sldId id="2147374275" r:id="rId14"/>
    <p:sldId id="2147374283" r:id="rId15"/>
    <p:sldId id="2147374291" r:id="rId16"/>
    <p:sldId id="2147374252" r:id="rId17"/>
    <p:sldId id="2147374279" r:id="rId18"/>
    <p:sldId id="2147374278" r:id="rId19"/>
    <p:sldId id="214737428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mp; Agenda" id="{1A57450D-CFA9-4E11-B2B6-CFAE32C287DC}">
          <p14:sldIdLst>
            <p14:sldId id="2147374229"/>
            <p14:sldId id="2147374281"/>
            <p14:sldId id="2147374290"/>
          </p14:sldIdLst>
        </p14:section>
        <p14:section name="CSUBUY - High Level Overview" id="{688C8BA4-3BF2-424D-B576-4888BF9A657B}">
          <p14:sldIdLst>
            <p14:sldId id="2147374274"/>
            <p14:sldId id="1010"/>
            <p14:sldId id="1011"/>
            <p14:sldId id="1012"/>
            <p14:sldId id="2147374275"/>
          </p14:sldIdLst>
        </p14:section>
        <p14:section name="Topic Overview" id="{DE0E4C42-0CA4-4312-954F-183705EC9FC7}">
          <p14:sldIdLst>
            <p14:sldId id="2147374283"/>
            <p14:sldId id="2147374291"/>
          </p14:sldIdLst>
        </p14:section>
        <p14:section name="Demo Section" id="{E0568CC5-E4B6-4393-857C-C88B27DAB081}">
          <p14:sldIdLst>
            <p14:sldId id="2147374252"/>
            <p14:sldId id="2147374279"/>
            <p14:sldId id="2147374278"/>
            <p14:sldId id="214737428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44825B-0F7B-FE28-5528-9F36BFB700BD}" name="Sara Miller" initials="SM" userId="S::sara.miller@risenow.com::44b4663e-0b7a-4a20-8ec2-ba40b5989bf5" providerId="AD"/>
  <p188:author id="{05DE0582-5804-2AD0-14BD-6135CF3CFA90}" name="Nicholas Thelen" initials="NT" userId="S::Nicholas.Thelen@risenow.com::eba8c127-53ef-4a5a-b66a-5d0226ed3c34" providerId="AD"/>
  <p188:author id="{112E499E-88C4-8551-5DD4-420716C7271B}" name="Gisella Higgins" initials="GH" userId="S::Gisella.Higgins@risenow.com::b9c4a594-783e-456d-a365-7e012baadb63" providerId="AD"/>
  <p188:author id="{D0A3CBF4-531E-30D0-B0C3-13A6CD3514C7}" name="McClurg, Tu" initials="MT" userId="S::tmcclurg@calstate.edu::ed80ae7e-7f45-4369-bcb7-adcb66c93a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9CB"/>
    <a:srgbClr val="BFBFBF"/>
    <a:srgbClr val="D5AE83"/>
    <a:srgbClr val="E7E7E7"/>
    <a:srgbClr val="577590"/>
    <a:srgbClr val="262626"/>
    <a:srgbClr val="669900"/>
    <a:srgbClr val="4D4D4D"/>
    <a:srgbClr val="B9DEE7"/>
    <a:srgbClr val="0288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E129B8-79E7-8232-C99C-7A130790BD0C}" v="3" dt="2025-09-30T17:36:12.890"/>
    <p1510:client id="{6BC1467D-092E-FCD5-A7C4-58DA8CBF26C1}" v="1" dt="2025-09-29T23:57:13.0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ie Schmidt" userId="S::waters_sonoma.edu#ext#@thecsu.onmicrosoft.com::373d3a95-2e05-49b9-850c-a3cf5b035955" providerId="AD" clId="Web-{C5854753-731D-852F-A346-6E0DB0B1AC0F}"/>
    <pc:docChg chg="addSld delSld modSld sldOrd modSection">
      <pc:chgData name="Carrie Schmidt" userId="S::waters_sonoma.edu#ext#@thecsu.onmicrosoft.com::373d3a95-2e05-49b9-850c-a3cf5b035955" providerId="AD" clId="Web-{C5854753-731D-852F-A346-6E0DB0B1AC0F}" dt="2025-09-24T22:18:29.479" v="461" actId="1076"/>
      <pc:docMkLst>
        <pc:docMk/>
      </pc:docMkLst>
      <pc:sldChg chg="modNotes">
        <pc:chgData name="Carrie Schmidt" userId="S::waters_sonoma.edu#ext#@thecsu.onmicrosoft.com::373d3a95-2e05-49b9-850c-a3cf5b035955" providerId="AD" clId="Web-{C5854753-731D-852F-A346-6E0DB0B1AC0F}" dt="2025-09-24T22:01:20.500" v="217"/>
        <pc:sldMkLst>
          <pc:docMk/>
          <pc:sldMk cId="3781773691" sldId="1010"/>
        </pc:sldMkLst>
      </pc:sldChg>
      <pc:sldChg chg="modNotes">
        <pc:chgData name="Carrie Schmidt" userId="S::waters_sonoma.edu#ext#@thecsu.onmicrosoft.com::373d3a95-2e05-49b9-850c-a3cf5b035955" providerId="AD" clId="Web-{C5854753-731D-852F-A346-6E0DB0B1AC0F}" dt="2025-09-24T22:03:41.638" v="255"/>
        <pc:sldMkLst>
          <pc:docMk/>
          <pc:sldMk cId="4260558743" sldId="1011"/>
        </pc:sldMkLst>
      </pc:sldChg>
      <pc:sldChg chg="modNotes">
        <pc:chgData name="Carrie Schmidt" userId="S::waters_sonoma.edu#ext#@thecsu.onmicrosoft.com::373d3a95-2e05-49b9-850c-a3cf5b035955" providerId="AD" clId="Web-{C5854753-731D-852F-A346-6E0DB0B1AC0F}" dt="2025-09-24T22:01:35.579" v="233"/>
        <pc:sldMkLst>
          <pc:docMk/>
          <pc:sldMk cId="318358104" sldId="1012"/>
        </pc:sldMkLst>
      </pc:sldChg>
      <pc:sldChg chg="modNotes">
        <pc:chgData name="Carrie Schmidt" userId="S::waters_sonoma.edu#ext#@thecsu.onmicrosoft.com::373d3a95-2e05-49b9-850c-a3cf5b035955" providerId="AD" clId="Web-{C5854753-731D-852F-A346-6E0DB0B1AC0F}" dt="2025-09-24T22:00:31.493" v="193"/>
        <pc:sldMkLst>
          <pc:docMk/>
          <pc:sldMk cId="2562683301" sldId="2147374229"/>
        </pc:sldMkLst>
      </pc:sldChg>
      <pc:sldChg chg="ord modNotes">
        <pc:chgData name="Carrie Schmidt" userId="S::waters_sonoma.edu#ext#@thecsu.onmicrosoft.com::373d3a95-2e05-49b9-850c-a3cf5b035955" providerId="AD" clId="Web-{C5854753-731D-852F-A346-6E0DB0B1AC0F}" dt="2025-09-24T22:02:12.412" v="249"/>
        <pc:sldMkLst>
          <pc:docMk/>
          <pc:sldMk cId="69656706" sldId="2147374252"/>
        </pc:sldMkLst>
      </pc:sldChg>
      <pc:sldChg chg="modNotes">
        <pc:chgData name="Carrie Schmidt" userId="S::waters_sonoma.edu#ext#@thecsu.onmicrosoft.com::373d3a95-2e05-49b9-850c-a3cf5b035955" providerId="AD" clId="Web-{C5854753-731D-852F-A346-6E0DB0B1AC0F}" dt="2025-09-24T22:01:12.108" v="210"/>
        <pc:sldMkLst>
          <pc:docMk/>
          <pc:sldMk cId="1659733246" sldId="2147374274"/>
        </pc:sldMkLst>
      </pc:sldChg>
      <pc:sldChg chg="modNotes">
        <pc:chgData name="Carrie Schmidt" userId="S::waters_sonoma.edu#ext#@thecsu.onmicrosoft.com::373d3a95-2e05-49b9-850c-a3cf5b035955" providerId="AD" clId="Web-{C5854753-731D-852F-A346-6E0DB0B1AC0F}" dt="2025-09-24T22:01:48.065" v="239"/>
        <pc:sldMkLst>
          <pc:docMk/>
          <pc:sldMk cId="1599674978" sldId="2147374275"/>
        </pc:sldMkLst>
      </pc:sldChg>
      <pc:sldChg chg="modSp">
        <pc:chgData name="Carrie Schmidt" userId="S::waters_sonoma.edu#ext#@thecsu.onmicrosoft.com::373d3a95-2e05-49b9-850c-a3cf5b035955" providerId="AD" clId="Web-{C5854753-731D-852F-A346-6E0DB0B1AC0F}" dt="2025-09-24T22:13:21.190" v="455"/>
        <pc:sldMkLst>
          <pc:docMk/>
          <pc:sldMk cId="2776617060" sldId="2147374278"/>
        </pc:sldMkLst>
        <pc:graphicFrameChg chg="mod modGraphic">
          <ac:chgData name="Carrie Schmidt" userId="S::waters_sonoma.edu#ext#@thecsu.onmicrosoft.com::373d3a95-2e05-49b9-850c-a3cf5b035955" providerId="AD" clId="Web-{C5854753-731D-852F-A346-6E0DB0B1AC0F}" dt="2025-09-24T22:13:21.190" v="455"/>
          <ac:graphicFrameMkLst>
            <pc:docMk/>
            <pc:sldMk cId="2776617060" sldId="2147374278"/>
            <ac:graphicFrameMk id="9" creationId="{75FC0AA7-1EBB-AE93-BFE2-2E61ABC05E7F}"/>
          </ac:graphicFrameMkLst>
        </pc:graphicFrameChg>
      </pc:sldChg>
      <pc:sldChg chg="ord modNotes">
        <pc:chgData name="Carrie Schmidt" userId="S::waters_sonoma.edu#ext#@thecsu.onmicrosoft.com::373d3a95-2e05-49b9-850c-a3cf5b035955" providerId="AD" clId="Web-{C5854753-731D-852F-A346-6E0DB0B1AC0F}" dt="2025-09-24T22:07:38.968" v="281"/>
        <pc:sldMkLst>
          <pc:docMk/>
          <pc:sldMk cId="2189801311" sldId="2147374279"/>
        </pc:sldMkLst>
      </pc:sldChg>
      <pc:sldChg chg="modNotes">
        <pc:chgData name="Carrie Schmidt" userId="S::waters_sonoma.edu#ext#@thecsu.onmicrosoft.com::373d3a95-2e05-49b9-850c-a3cf5b035955" providerId="AD" clId="Web-{C5854753-731D-852F-A346-6E0DB0B1AC0F}" dt="2025-09-24T22:00:41.620" v="197"/>
        <pc:sldMkLst>
          <pc:docMk/>
          <pc:sldMk cId="2445645284" sldId="2147374281"/>
        </pc:sldMkLst>
      </pc:sldChg>
      <pc:sldChg chg="modNotes">
        <pc:chgData name="Carrie Schmidt" userId="S::waters_sonoma.edu#ext#@thecsu.onmicrosoft.com::373d3a95-2e05-49b9-850c-a3cf5b035955" providerId="AD" clId="Web-{C5854753-731D-852F-A346-6E0DB0B1AC0F}" dt="2025-09-24T22:02:33.757" v="254"/>
        <pc:sldMkLst>
          <pc:docMk/>
          <pc:sldMk cId="2752895591" sldId="2147374282"/>
        </pc:sldMkLst>
      </pc:sldChg>
      <pc:sldChg chg="modNotes">
        <pc:chgData name="Carrie Schmidt" userId="S::waters_sonoma.edu#ext#@thecsu.onmicrosoft.com::373d3a95-2e05-49b9-850c-a3cf5b035955" providerId="AD" clId="Web-{C5854753-731D-852F-A346-6E0DB0B1AC0F}" dt="2025-09-24T22:01:56.582" v="242"/>
        <pc:sldMkLst>
          <pc:docMk/>
          <pc:sldMk cId="327647410" sldId="2147374283"/>
        </pc:sldMkLst>
      </pc:sldChg>
      <pc:sldChg chg="addSp delSp modSp modNotes">
        <pc:chgData name="Carrie Schmidt" userId="S::waters_sonoma.edu#ext#@thecsu.onmicrosoft.com::373d3a95-2e05-49b9-850c-a3cf5b035955" providerId="AD" clId="Web-{C5854753-731D-852F-A346-6E0DB0B1AC0F}" dt="2025-09-24T22:18:29.479" v="461" actId="1076"/>
        <pc:sldMkLst>
          <pc:docMk/>
          <pc:sldMk cId="3067193871" sldId="2147374290"/>
        </pc:sldMkLst>
        <pc:picChg chg="add mod">
          <ac:chgData name="Carrie Schmidt" userId="S::waters_sonoma.edu#ext#@thecsu.onmicrosoft.com::373d3a95-2e05-49b9-850c-a3cf5b035955" providerId="AD" clId="Web-{C5854753-731D-852F-A346-6E0DB0B1AC0F}" dt="2025-09-24T21:57:48.619" v="184" actId="14100"/>
          <ac:picMkLst>
            <pc:docMk/>
            <pc:sldMk cId="3067193871" sldId="2147374290"/>
            <ac:picMk id="6" creationId="{A25ACBC9-5A96-EDF2-6779-35940522E243}"/>
          </ac:picMkLst>
        </pc:picChg>
      </pc:sldChg>
      <pc:sldChg chg="addSp delSp modSp add replId modNotes">
        <pc:chgData name="Carrie Schmidt" userId="S::waters_sonoma.edu#ext#@thecsu.onmicrosoft.com::373d3a95-2e05-49b9-850c-a3cf5b035955" providerId="AD" clId="Web-{C5854753-731D-852F-A346-6E0DB0B1AC0F}" dt="2025-09-24T22:05:00.847" v="269" actId="20577"/>
        <pc:sldMkLst>
          <pc:docMk/>
          <pc:sldMk cId="1781660107" sldId="2147374291"/>
        </pc:sldMkLst>
        <pc:spChg chg="mod">
          <ac:chgData name="Carrie Schmidt" userId="S::waters_sonoma.edu#ext#@thecsu.onmicrosoft.com::373d3a95-2e05-49b9-850c-a3cf5b035955" providerId="AD" clId="Web-{C5854753-731D-852F-A346-6E0DB0B1AC0F}" dt="2025-09-24T22:05:00.847" v="269" actId="20577"/>
          <ac:spMkLst>
            <pc:docMk/>
            <pc:sldMk cId="1781660107" sldId="2147374291"/>
            <ac:spMk id="2" creationId="{94DB23F9-B2FA-C2CC-B628-4569280AFA9E}"/>
          </ac:spMkLst>
        </pc:spChg>
        <pc:picChg chg="add mod">
          <ac:chgData name="Carrie Schmidt" userId="S::waters_sonoma.edu#ext#@thecsu.onmicrosoft.com::373d3a95-2e05-49b9-850c-a3cf5b035955" providerId="AD" clId="Web-{C5854753-731D-852F-A346-6E0DB0B1AC0F}" dt="2025-09-24T21:47:09.583" v="45"/>
          <ac:picMkLst>
            <pc:docMk/>
            <pc:sldMk cId="1781660107" sldId="2147374291"/>
            <ac:picMk id="5" creationId="{8A2A789A-9184-C877-992B-2A274AA3F439}"/>
          </ac:picMkLst>
        </pc:picChg>
      </pc:sldChg>
    </pc:docChg>
  </pc:docChgLst>
  <pc:docChgLst>
    <pc:chgData name="Carrie Schmidt" userId="S::waters_sonoma.edu#ext#@thecsu.onmicrosoft.com::373d3a95-2e05-49b9-850c-a3cf5b035955" providerId="AD" clId="Web-{6BC1467D-092E-FCD5-A7C4-58DA8CBF26C1}"/>
    <pc:docChg chg="modSld">
      <pc:chgData name="Carrie Schmidt" userId="S::waters_sonoma.edu#ext#@thecsu.onmicrosoft.com::373d3a95-2e05-49b9-850c-a3cf5b035955" providerId="AD" clId="Web-{6BC1467D-092E-FCD5-A7C4-58DA8CBF26C1}" dt="2025-09-29T23:58:17.074" v="29"/>
      <pc:docMkLst>
        <pc:docMk/>
      </pc:docMkLst>
      <pc:sldChg chg="modNotes">
        <pc:chgData name="Carrie Schmidt" userId="S::waters_sonoma.edu#ext#@thecsu.onmicrosoft.com::373d3a95-2e05-49b9-850c-a3cf5b035955" providerId="AD" clId="Web-{6BC1467D-092E-FCD5-A7C4-58DA8CBF26C1}" dt="2025-09-29T23:58:17.074" v="29"/>
        <pc:sldMkLst>
          <pc:docMk/>
          <pc:sldMk cId="69656706" sldId="2147374252"/>
        </pc:sldMkLst>
      </pc:sldChg>
      <pc:sldChg chg="modNotes">
        <pc:chgData name="Carrie Schmidt" userId="S::waters_sonoma.edu#ext#@thecsu.onmicrosoft.com::373d3a95-2e05-49b9-850c-a3cf5b035955" providerId="AD" clId="Web-{6BC1467D-092E-FCD5-A7C4-58DA8CBF26C1}" dt="2025-09-29T23:57:12.505" v="7"/>
        <pc:sldMkLst>
          <pc:docMk/>
          <pc:sldMk cId="3067193871" sldId="2147374290"/>
        </pc:sldMkLst>
      </pc:sldChg>
    </pc:docChg>
  </pc:docChgLst>
  <pc:docChgLst>
    <pc:chgData name="Tawny Fleming" userId="S::tb36_humboldt.edu#ext#@thecsu.onmicrosoft.com::caf9ddaf-1b73-4380-b9a2-76159b027a04" providerId="AD" clId="Web-{0FE129B8-79E7-8232-C99C-7A130790BD0C}"/>
    <pc:docChg chg="modSld">
      <pc:chgData name="Tawny Fleming" userId="S::tb36_humboldt.edu#ext#@thecsu.onmicrosoft.com::caf9ddaf-1b73-4380-b9a2-76159b027a04" providerId="AD" clId="Web-{0FE129B8-79E7-8232-C99C-7A130790BD0C}" dt="2025-09-30T17:36:26.703" v="9"/>
      <pc:docMkLst>
        <pc:docMk/>
      </pc:docMkLst>
      <pc:sldChg chg="modNotes">
        <pc:chgData name="Tawny Fleming" userId="S::tb36_humboldt.edu#ext#@thecsu.onmicrosoft.com::caf9ddaf-1b73-4380-b9a2-76159b027a04" providerId="AD" clId="Web-{0FE129B8-79E7-8232-C99C-7A130790BD0C}" dt="2025-09-30T17:35:59.187" v="3"/>
        <pc:sldMkLst>
          <pc:docMk/>
          <pc:sldMk cId="318358104" sldId="1012"/>
        </pc:sldMkLst>
      </pc:sldChg>
      <pc:sldChg chg="modNotes">
        <pc:chgData name="Tawny Fleming" userId="S::tb36_humboldt.edu#ext#@thecsu.onmicrosoft.com::caf9ddaf-1b73-4380-b9a2-76159b027a04" providerId="AD" clId="Web-{0FE129B8-79E7-8232-C99C-7A130790BD0C}" dt="2025-09-30T17:36:06.234" v="5"/>
        <pc:sldMkLst>
          <pc:docMk/>
          <pc:sldMk cId="1599674978" sldId="2147374275"/>
        </pc:sldMkLst>
      </pc:sldChg>
      <pc:sldChg chg="modNotes">
        <pc:chgData name="Tawny Fleming" userId="S::tb36_humboldt.edu#ext#@thecsu.onmicrosoft.com::caf9ddaf-1b73-4380-b9a2-76159b027a04" providerId="AD" clId="Web-{0FE129B8-79E7-8232-C99C-7A130790BD0C}" dt="2025-09-30T17:36:26.703" v="9"/>
        <pc:sldMkLst>
          <pc:docMk/>
          <pc:sldMk cId="2189801311" sldId="2147374279"/>
        </pc:sldMkLst>
      </pc:sldChg>
      <pc:sldChg chg="modNotes">
        <pc:chgData name="Tawny Fleming" userId="S::tb36_humboldt.edu#ext#@thecsu.onmicrosoft.com::caf9ddaf-1b73-4380-b9a2-76159b027a04" providerId="AD" clId="Web-{0FE129B8-79E7-8232-C99C-7A130790BD0C}" dt="2025-09-30T17:36:11.531" v="7"/>
        <pc:sldMkLst>
          <pc:docMk/>
          <pc:sldMk cId="327647410" sldId="2147374283"/>
        </pc:sldMkLst>
      </pc:sldChg>
    </pc:docChg>
  </pc:docChgLst>
  <pc:docChgLst>
    <pc:chgData name="Carrie Schmidt" userId="S::waters_sonoma.edu#ext#@thecsu.onmicrosoft.com::373d3a95-2e05-49b9-850c-a3cf5b035955" providerId="AD" clId="Web-{58D44A14-E37C-93A5-3E48-7116A2EB3E2D}"/>
    <pc:docChg chg="modSld">
      <pc:chgData name="Carrie Schmidt" userId="S::waters_sonoma.edu#ext#@thecsu.onmicrosoft.com::373d3a95-2e05-49b9-850c-a3cf5b035955" providerId="AD" clId="Web-{58D44A14-E37C-93A5-3E48-7116A2EB3E2D}" dt="2025-09-24T23:09:10.508" v="6" actId="1076"/>
      <pc:docMkLst>
        <pc:docMk/>
      </pc:docMkLst>
      <pc:sldChg chg="addSp delSp modSp">
        <pc:chgData name="Carrie Schmidt" userId="S::waters_sonoma.edu#ext#@thecsu.onmicrosoft.com::373d3a95-2e05-49b9-850c-a3cf5b035955" providerId="AD" clId="Web-{58D44A14-E37C-93A5-3E48-7116A2EB3E2D}" dt="2025-09-24T23:09:10.508" v="6" actId="1076"/>
        <pc:sldMkLst>
          <pc:docMk/>
          <pc:sldMk cId="3067193871" sldId="2147374290"/>
        </pc:sldMkLst>
        <pc:picChg chg="add mod">
          <ac:chgData name="Carrie Schmidt" userId="S::waters_sonoma.edu#ext#@thecsu.onmicrosoft.com::373d3a95-2e05-49b9-850c-a3cf5b035955" providerId="AD" clId="Web-{58D44A14-E37C-93A5-3E48-7116A2EB3E2D}" dt="2025-09-24T23:09:10.508" v="6" actId="1076"/>
          <ac:picMkLst>
            <pc:docMk/>
            <pc:sldMk cId="3067193871" sldId="2147374290"/>
            <ac:picMk id="3" creationId="{B750D3E8-9DC3-A5C0-0F1B-523B0DC32E4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BF87B1-31D3-4A57-BAFF-0445C1F3CFCF}" type="datetimeFigureOut">
              <a:rPr lang="en-US" smtClean="0"/>
              <a:t>9/30/2025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03494-CFEE-4797-B493-B4DF4319A4B5}" type="slidenum">
              <a:rPr lang="en-US" smtClean="0"/>
              <a:t>‹#›</a:t>
            </a:fld>
            <a:endParaRPr lang="en-US"/>
          </a:p>
        </p:txBody>
      </p:sp>
    </p:spTree>
    <p:extLst>
      <p:ext uri="{BB962C8B-B14F-4D97-AF65-F5344CB8AC3E}">
        <p14:creationId xmlns:p14="http://schemas.microsoft.com/office/powerpoint/2010/main" val="356606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Tawny</a:t>
            </a:r>
          </a:p>
          <a:p>
            <a:r>
              <a:rPr lang="en-US" b="1"/>
              <a:t>Hello and welcome to the CSU Systemwide CSUBUY Procure-to-Pay — or P2P — Demo Series.</a:t>
            </a:r>
          </a:p>
          <a:p>
            <a:r>
              <a:rPr lang="en-US"/>
              <a:t>We’re excited to have you join us as we continue preparing for the rollout of CSUBUY P2P across all CSU campuses.</a:t>
            </a:r>
          </a:p>
          <a:p>
            <a:r>
              <a:rPr lang="en-US"/>
              <a:t>CSUBUY P2P is a comprehensive, systemwide solution designed to streamline and standardize the full procure-to-pay process. This powerful tool brings together multiple functions under one platform, including:</a:t>
            </a:r>
          </a:p>
          <a:p>
            <a:r>
              <a:rPr lang="en-US"/>
              <a:t>•</a:t>
            </a:r>
            <a:r>
              <a:rPr lang="en-US" b="1"/>
              <a:t>Supplier self-registration</a:t>
            </a:r>
            <a:r>
              <a:rPr lang="en-US"/>
              <a:t> and access to a </a:t>
            </a:r>
            <a:r>
              <a:rPr lang="en-US" b="1"/>
              <a:t>systemwide shared supplier database</a:t>
            </a:r>
            <a:endParaRPr lang="en-US"/>
          </a:p>
          <a:p>
            <a:r>
              <a:rPr lang="en-US"/>
              <a:t>•</a:t>
            </a:r>
            <a:r>
              <a:rPr lang="en-US" b="1"/>
              <a:t>Requisition entry and purchase order issuance</a:t>
            </a:r>
            <a:endParaRPr lang="en-US"/>
          </a:p>
          <a:p>
            <a:r>
              <a:rPr lang="en-US"/>
              <a:t>•</a:t>
            </a:r>
            <a:r>
              <a:rPr lang="en-US" b="1"/>
              <a:t>Receipt tracking and payment processing</a:t>
            </a:r>
            <a:endParaRPr lang="en-US"/>
          </a:p>
          <a:p>
            <a:r>
              <a:rPr lang="en-US"/>
              <a:t>•And a </a:t>
            </a:r>
            <a:r>
              <a:rPr lang="en-US" b="1"/>
              <a:t>centralized location for routing and collecting all necessary financial and compliance approvals</a:t>
            </a:r>
            <a:endParaRPr lang="en-US"/>
          </a:p>
          <a:p>
            <a:r>
              <a:rPr lang="en-US"/>
              <a:t>By integrating these capabilities, CSUBUY P2P supports greater efficiency, transparency, and consistency in our procurement and payment activities across the CSU system.</a:t>
            </a:r>
          </a:p>
          <a:p>
            <a:r>
              <a:rPr lang="en-US"/>
              <a:t>Today’s session is one in a series of demos that aim to give you an early look — a peek behind the curtain — at various parts of the new system. To respect your time and ensure clarity, we’re breaking down the different functions of P2P into focused demo sessions. Please keep in mind that </a:t>
            </a:r>
            <a:r>
              <a:rPr lang="en-US" b="1"/>
              <a:t>this is not a training session</a:t>
            </a:r>
            <a:r>
              <a:rPr lang="en-US"/>
              <a:t> — these demos are for general exposure only. Formal, hands-on training will be provided closer to your campus’s go-live date.</a:t>
            </a:r>
          </a:p>
          <a:p>
            <a:r>
              <a:rPr lang="en-US"/>
              <a:t>Each demo will follow the same webinar format and will be recorded. Recordings will be available on your campus's CSUBUY P2P website for those unable to attend live.</a:t>
            </a:r>
          </a:p>
          <a:p>
            <a:r>
              <a:rPr lang="en-US"/>
              <a:t>The chat feature will remain open throughout today’s session, and we’ll do our best to answer as many questions as possible. At the end of the demo, we’ll also share the name and contact information for your campus lead, so you know who to reach out to with questions or follow-up needs.</a:t>
            </a:r>
            <a:endParaRPr lang="en-US">
              <a:ea typeface="Calibri"/>
              <a:cs typeface="Calibri"/>
            </a:endParaRPr>
          </a:p>
          <a:p>
            <a:r>
              <a:rPr lang="en-US"/>
              <a:t>Once again, thank you for being here — let’s get started.</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1</a:t>
            </a:fld>
            <a:endParaRPr lang="en-US"/>
          </a:p>
        </p:txBody>
      </p:sp>
    </p:spTree>
    <p:extLst>
      <p:ext uri="{BB962C8B-B14F-4D97-AF65-F5344CB8AC3E}">
        <p14:creationId xmlns:p14="http://schemas.microsoft.com/office/powerpoint/2010/main" val="1719875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3DA45-3A3A-D31C-8309-718BD167BE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C3A6EA-50E7-DFDD-91B9-20FD10AF2A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A62963-D123-E6EC-A243-456CF1CC8BEC}"/>
              </a:ext>
            </a:extLst>
          </p:cNvPr>
          <p:cNvSpPr>
            <a:spLocks noGrp="1"/>
          </p:cNvSpPr>
          <p:nvPr>
            <p:ph type="body" idx="1"/>
          </p:nvPr>
        </p:nvSpPr>
        <p:spPr/>
        <p:txBody>
          <a:bodyPr/>
          <a:lstStyle/>
          <a:p>
            <a:r>
              <a:rPr lang="en-US">
                <a:ea typeface="Calibri"/>
                <a:cs typeface="Calibri"/>
              </a:rPr>
              <a:t>Speaker: Tawny</a:t>
            </a:r>
            <a:endParaRPr lang="en-US"/>
          </a:p>
          <a:p>
            <a:r>
              <a:rPr lang="en-US"/>
              <a:t>This slide shows how requisitions flow through the Branding and Logo compliance review process.  It gets triggered whenever someone answers ‘yes’ on a Goods &amp; Services or Hospitality form that involves a logo or branding element. At that point, the request is routed to an approver—usually someone in Communications. Their role is to check that the proposed use of the logo or brand complies with university guidelines before approving it.</a:t>
            </a:r>
            <a:endParaRPr lang="en-US">
              <a:ea typeface="Calibri"/>
              <a:cs typeface="Calibri"/>
            </a:endParaRPr>
          </a:p>
          <a:p>
            <a:endParaRPr lang="en-US"/>
          </a:p>
        </p:txBody>
      </p:sp>
      <p:sp>
        <p:nvSpPr>
          <p:cNvPr id="4" name="Slide Number Placeholder 3">
            <a:extLst>
              <a:ext uri="{FF2B5EF4-FFF2-40B4-BE49-F238E27FC236}">
                <a16:creationId xmlns:a16="http://schemas.microsoft.com/office/drawing/2014/main" id="{21CCF3FC-E4CB-CAD5-1CED-CDADEAC50028}"/>
              </a:ext>
            </a:extLst>
          </p:cNvPr>
          <p:cNvSpPr>
            <a:spLocks noGrp="1"/>
          </p:cNvSpPr>
          <p:nvPr>
            <p:ph type="sldNum" sz="quarter" idx="5"/>
          </p:nvPr>
        </p:nvSpPr>
        <p:spPr/>
        <p:txBody>
          <a:bodyPr/>
          <a:lstStyle/>
          <a:p>
            <a:fld id="{B7303494-CFEE-4797-B493-B4DF4319A4B5}" type="slidenum">
              <a:rPr lang="en-US" smtClean="0"/>
              <a:t>10</a:t>
            </a:fld>
            <a:endParaRPr lang="en-US"/>
          </a:p>
        </p:txBody>
      </p:sp>
    </p:spTree>
    <p:extLst>
      <p:ext uri="{BB962C8B-B14F-4D97-AF65-F5344CB8AC3E}">
        <p14:creationId xmlns:p14="http://schemas.microsoft.com/office/powerpoint/2010/main" val="2818455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Carrie</a:t>
            </a:r>
          </a:p>
          <a:p>
            <a:r>
              <a:rPr lang="en-US" dirty="0"/>
              <a:t>Please keep in mind that this demo is being shown in the current test site with the campus specific configuration. You may see functionality that is still pending the P2P Core Project Team's review and campus user acceptance testing so your campus specific final configuration is subject to change.</a:t>
            </a:r>
            <a:endParaRPr lang="en-US" dirty="0">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B7303494-CFEE-4797-B493-B4DF4319A4B5}" type="slidenum">
              <a:rPr lang="en-US" smtClean="0"/>
              <a:t>11</a:t>
            </a:fld>
            <a:endParaRPr lang="en-US"/>
          </a:p>
        </p:txBody>
      </p:sp>
    </p:spTree>
    <p:extLst>
      <p:ext uri="{BB962C8B-B14F-4D97-AF65-F5344CB8AC3E}">
        <p14:creationId xmlns:p14="http://schemas.microsoft.com/office/powerpoint/2010/main" val="2048443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EBD7E-FDA9-4B41-59ED-764939D898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78CA9F-C07D-1918-BF9A-5523E5DFD3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323497-E0B0-75E1-CF31-A128E251F4D7}"/>
              </a:ext>
            </a:extLst>
          </p:cNvPr>
          <p:cNvSpPr>
            <a:spLocks noGrp="1"/>
          </p:cNvSpPr>
          <p:nvPr>
            <p:ph type="body" idx="1"/>
          </p:nvPr>
        </p:nvSpPr>
        <p:spPr/>
        <p:txBody>
          <a:bodyPr/>
          <a:lstStyle/>
          <a:p>
            <a:r>
              <a:rPr lang="en-US" dirty="0"/>
              <a:t>Speaker: Carrie</a:t>
            </a:r>
          </a:p>
          <a:p>
            <a:r>
              <a:rPr lang="en-US" dirty="0"/>
              <a:t>Now we’re going to shift into the Branding &amp; Logo portion of today’s session. This will lay the foundation for understanding what you’ll see in the demo. Christian please introduce yourself and get us started.</a:t>
            </a:r>
            <a:endParaRPr lang="en-US" dirty="0">
              <a:ea typeface="Calibri"/>
              <a:cs typeface="Calibri"/>
            </a:endParaRPr>
          </a:p>
          <a:p>
            <a:endParaRPr lang="en-US"/>
          </a:p>
          <a:p>
            <a:endParaRPr lang="en-US">
              <a:ea typeface="Calibri"/>
              <a:cs typeface="Calibri"/>
            </a:endParaRPr>
          </a:p>
          <a:p>
            <a:endParaRPr lang="en-US"/>
          </a:p>
        </p:txBody>
      </p:sp>
      <p:sp>
        <p:nvSpPr>
          <p:cNvPr id="4" name="Slide Number Placeholder 3">
            <a:extLst>
              <a:ext uri="{FF2B5EF4-FFF2-40B4-BE49-F238E27FC236}">
                <a16:creationId xmlns:a16="http://schemas.microsoft.com/office/drawing/2014/main" id="{7E561615-1732-00A7-22DB-EB66B43A9CB5}"/>
              </a:ext>
            </a:extLst>
          </p:cNvPr>
          <p:cNvSpPr>
            <a:spLocks noGrp="1"/>
          </p:cNvSpPr>
          <p:nvPr>
            <p:ph type="sldNum" sz="quarter" idx="5"/>
          </p:nvPr>
        </p:nvSpPr>
        <p:spPr/>
        <p:txBody>
          <a:bodyPr/>
          <a:lstStyle/>
          <a:p>
            <a:fld id="{09F2A1EC-128B-BD43-8E96-097372E81DCE}" type="slidenum">
              <a:rPr lang="en-US" smtClean="0"/>
              <a:t>12</a:t>
            </a:fld>
            <a:endParaRPr lang="en-US"/>
          </a:p>
        </p:txBody>
      </p:sp>
    </p:spTree>
    <p:extLst>
      <p:ext uri="{BB962C8B-B14F-4D97-AF65-F5344CB8AC3E}">
        <p14:creationId xmlns:p14="http://schemas.microsoft.com/office/powerpoint/2010/main" val="390524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DA503-B121-4F5C-6A9A-896F25933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6722E8-44E8-9D11-594B-FCFC83A734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2BEE44-1EEB-3F75-A00C-7262E3FB9EC6}"/>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245B478B-053E-027C-46E5-11A64C88DB13}"/>
              </a:ext>
            </a:extLst>
          </p:cNvPr>
          <p:cNvSpPr>
            <a:spLocks noGrp="1"/>
          </p:cNvSpPr>
          <p:nvPr>
            <p:ph type="sldNum" sz="quarter" idx="5"/>
          </p:nvPr>
        </p:nvSpPr>
        <p:spPr/>
        <p:txBody>
          <a:bodyPr/>
          <a:lstStyle/>
          <a:p>
            <a:fld id="{09F2A1EC-128B-BD43-8E96-097372E81DCE}" type="slidenum">
              <a:rPr lang="en-US" smtClean="0"/>
              <a:t>13</a:t>
            </a:fld>
            <a:endParaRPr lang="en-US"/>
          </a:p>
        </p:txBody>
      </p:sp>
    </p:spTree>
    <p:extLst>
      <p:ext uri="{BB962C8B-B14F-4D97-AF65-F5344CB8AC3E}">
        <p14:creationId xmlns:p14="http://schemas.microsoft.com/office/powerpoint/2010/main" val="505833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Speaker: Tawny</a:t>
            </a:r>
          </a:p>
          <a:p>
            <a:r>
              <a:rPr lang="en-US"/>
              <a:t>If you have question about the P2P project, please direct your questions to your local campus contact.</a:t>
            </a:r>
            <a:endParaRPr lang="en-US">
              <a:ea typeface="Calibri"/>
              <a:cs typeface="Calibri"/>
            </a:endParaRPr>
          </a:p>
        </p:txBody>
      </p:sp>
      <p:sp>
        <p:nvSpPr>
          <p:cNvPr id="4" name="Slide Number Placeholder 3"/>
          <p:cNvSpPr>
            <a:spLocks noGrp="1"/>
          </p:cNvSpPr>
          <p:nvPr>
            <p:ph type="sldNum" sz="quarter" idx="5"/>
          </p:nvPr>
        </p:nvSpPr>
        <p:spPr/>
        <p:txBody>
          <a:bodyPr/>
          <a:lstStyle/>
          <a:p>
            <a:fld id="{B7303494-CFEE-4797-B493-B4DF4319A4B5}" type="slidenum">
              <a:rPr lang="en-US" smtClean="0"/>
              <a:t>14</a:t>
            </a:fld>
            <a:endParaRPr lang="en-US"/>
          </a:p>
        </p:txBody>
      </p:sp>
    </p:spTree>
    <p:extLst>
      <p:ext uri="{BB962C8B-B14F-4D97-AF65-F5344CB8AC3E}">
        <p14:creationId xmlns:p14="http://schemas.microsoft.com/office/powerpoint/2010/main" val="1388972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EAC8E-A9AE-F4E7-DBF8-AC163191CF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521B3A-5940-7A36-7F35-B2AD51F41B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48C1C0-D147-E1A6-44AE-0B754B62F52D}"/>
              </a:ext>
            </a:extLst>
          </p:cNvPr>
          <p:cNvSpPr>
            <a:spLocks noGrp="1"/>
          </p:cNvSpPr>
          <p:nvPr>
            <p:ph type="body" idx="1"/>
          </p:nvPr>
        </p:nvSpPr>
        <p:spPr/>
        <p:txBody>
          <a:bodyPr/>
          <a:lstStyle/>
          <a:p>
            <a:r>
              <a:rPr lang="en-US"/>
              <a:t>Speaker: Tawny</a:t>
            </a:r>
          </a:p>
          <a:p>
            <a:r>
              <a:rPr lang="en-US"/>
              <a:t>Here’s what we’ll cover in today’s session. We’ll start with a brief introduction to CSUBUY, then review the overall project timeline and current status. We’ll provide some context for compliance approvers in the new P2P system and then move into the demo itself.</a:t>
            </a:r>
          </a:p>
          <a:p>
            <a:endParaRPr lang="en-US">
              <a:ea typeface="Calibri"/>
              <a:cs typeface="Calibri"/>
            </a:endParaRPr>
          </a:p>
        </p:txBody>
      </p:sp>
      <p:sp>
        <p:nvSpPr>
          <p:cNvPr id="4" name="Slide Number Placeholder 3">
            <a:extLst>
              <a:ext uri="{FF2B5EF4-FFF2-40B4-BE49-F238E27FC236}">
                <a16:creationId xmlns:a16="http://schemas.microsoft.com/office/drawing/2014/main" id="{9DE83B1C-B43A-4B59-E1E5-FD86DF9BCEDC}"/>
              </a:ext>
            </a:extLst>
          </p:cNvPr>
          <p:cNvSpPr>
            <a:spLocks noGrp="1"/>
          </p:cNvSpPr>
          <p:nvPr>
            <p:ph type="sldNum" sz="quarter" idx="5"/>
          </p:nvPr>
        </p:nvSpPr>
        <p:spPr/>
        <p:txBody>
          <a:bodyPr/>
          <a:lstStyle/>
          <a:p>
            <a:fld id="{09F2A1EC-128B-BD43-8E96-097372E81DCE}" type="slidenum">
              <a:rPr lang="en-US" smtClean="0"/>
              <a:t>2</a:t>
            </a:fld>
            <a:endParaRPr lang="en-US"/>
          </a:p>
        </p:txBody>
      </p:sp>
    </p:spTree>
    <p:extLst>
      <p:ext uri="{BB962C8B-B14F-4D97-AF65-F5344CB8AC3E}">
        <p14:creationId xmlns:p14="http://schemas.microsoft.com/office/powerpoint/2010/main" val="455933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58A39-7498-04CC-EEC2-4C2FACDD07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D2C4D0-2037-6F5D-C89F-8FC1634DF5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8A3C96-1229-8E16-F2F3-09D0B8FBA7A4}"/>
              </a:ext>
            </a:extLst>
          </p:cNvPr>
          <p:cNvSpPr>
            <a:spLocks noGrp="1"/>
          </p:cNvSpPr>
          <p:nvPr>
            <p:ph type="body" idx="1"/>
          </p:nvPr>
        </p:nvSpPr>
        <p:spPr/>
        <p:txBody>
          <a:bodyPr/>
          <a:lstStyle/>
          <a:p>
            <a:r>
              <a:rPr lang="en-US" dirty="0"/>
              <a:t>Speaker: Tawny</a:t>
            </a:r>
            <a:br>
              <a:rPr lang="en-US" dirty="0">
                <a:cs typeface="+mn-lt"/>
              </a:rPr>
            </a:br>
            <a:r>
              <a:rPr lang="en-US" dirty="0"/>
              <a:t> To support the CO CORE team with the P2P implementation, the non-live campuses have been organized into regional groups, with each group assigned a Strategic Advisor. The Strategic Advisors are Carrie Schmidt, Nicole Lack, Sara </a:t>
            </a:r>
            <a:r>
              <a:rPr lang="en-US" dirty="0" err="1"/>
              <a:t>Rumiano</a:t>
            </a:r>
            <a:r>
              <a:rPr lang="en-US" dirty="0"/>
              <a:t> and myself - Tawny Fleming. Each of us brings extensive experience and expertise in procure-to-pay processes, and we are here to help guide and support campuses throughout their implementation journey. Note the live campuses are shown with green dots.</a:t>
            </a:r>
          </a:p>
          <a:p>
            <a:r>
              <a:rPr lang="en-US" dirty="0"/>
              <a:t>The first two CSU campuses successfully went live with P2P in October 2023, marking a major milestone in this systemwide transformation. Since then, two additional waves have continued the momentum, bringing more campuses onto the platform. With the introduction of the Chancellor’s </a:t>
            </a:r>
            <a:r>
              <a:rPr lang="en-US" b="1" dirty="0"/>
              <a:t>multi-university collaboration initiative</a:t>
            </a:r>
            <a:r>
              <a:rPr lang="en-US" dirty="0"/>
              <a:t>, the timeline for full implementation has been accelerated. As a result, </a:t>
            </a:r>
            <a:r>
              <a:rPr lang="en-US" b="1" dirty="0"/>
              <a:t>the remaining campuses are now scheduled to go live by early 2026</a:t>
            </a:r>
            <a:r>
              <a:rPr lang="en-US" dirty="0"/>
              <a:t>, ensuring that the entire CSU system benefits from a unified, modern procure-to-pay solution.</a:t>
            </a:r>
            <a:endParaRPr lang="en-US" dirty="0">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4910283A-BE5B-9938-32E9-5BE159A85592}"/>
              </a:ext>
            </a:extLst>
          </p:cNvPr>
          <p:cNvSpPr>
            <a:spLocks noGrp="1"/>
          </p:cNvSpPr>
          <p:nvPr>
            <p:ph type="sldNum" sz="quarter" idx="5"/>
          </p:nvPr>
        </p:nvSpPr>
        <p:spPr/>
        <p:txBody>
          <a:bodyPr/>
          <a:lstStyle/>
          <a:p>
            <a:fld id="{09F2A1EC-128B-BD43-8E96-097372E81DCE}" type="slidenum">
              <a:rPr lang="en-US" smtClean="0"/>
              <a:t>3</a:t>
            </a:fld>
            <a:endParaRPr lang="en-US"/>
          </a:p>
        </p:txBody>
      </p:sp>
    </p:spTree>
    <p:extLst>
      <p:ext uri="{BB962C8B-B14F-4D97-AF65-F5344CB8AC3E}">
        <p14:creationId xmlns:p14="http://schemas.microsoft.com/office/powerpoint/2010/main" val="2395470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Speaker: Carrie</a:t>
            </a:r>
            <a:endParaRPr lang="en-US"/>
          </a:p>
          <a:p>
            <a:r>
              <a:rPr lang="en-US"/>
              <a:t>Before we dive into functionality, let’s take a moment to review the vision and goals of CSUBUY P2P. Understanding the ‘why’ helps us better understand the design and decisions that have shaped this project.</a:t>
            </a:r>
          </a:p>
          <a:p>
            <a:endParaRPr lang="en-US">
              <a:ea typeface="Calibri"/>
              <a:cs typeface="Calibri"/>
            </a:endParaRPr>
          </a:p>
          <a:p>
            <a:endParaRPr lang="en-US"/>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4</a:t>
            </a:fld>
            <a:endParaRPr lang="en-US"/>
          </a:p>
        </p:txBody>
      </p:sp>
    </p:spTree>
    <p:extLst>
      <p:ext uri="{BB962C8B-B14F-4D97-AF65-F5344CB8AC3E}">
        <p14:creationId xmlns:p14="http://schemas.microsoft.com/office/powerpoint/2010/main" val="388677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Speaker: Carrie</a:t>
            </a:r>
            <a:endParaRPr lang="en-US"/>
          </a:p>
          <a:p>
            <a:r>
              <a:rPr lang="en-US"/>
              <a:t>Our vision for CSUBUY P2P is to standardize procurement processes across the CSU, reduce manual steps, and drive efficiencies through automation. Ultimately, this means saving time, reducing risk, and lowering costs.</a:t>
            </a:r>
            <a:endParaRPr lang="en-US">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5</a:t>
            </a:fld>
            <a:endParaRPr lang="en-US"/>
          </a:p>
        </p:txBody>
      </p:sp>
    </p:spTree>
    <p:extLst>
      <p:ext uri="{BB962C8B-B14F-4D97-AF65-F5344CB8AC3E}">
        <p14:creationId xmlns:p14="http://schemas.microsoft.com/office/powerpoint/2010/main" val="1976204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Carrie</a:t>
            </a:r>
          </a:p>
          <a:p>
            <a:r>
              <a:rPr lang="en-US"/>
              <a:t>The objectives of P2P are centered around creating a streamlined, integrated platform that simplifies and enhances how we manage procurement and payments across the CSU system.</a:t>
            </a:r>
          </a:p>
          <a:p>
            <a:r>
              <a:rPr lang="en-US"/>
              <a:t>The </a:t>
            </a:r>
            <a:r>
              <a:rPr lang="en-US" b="1"/>
              <a:t>graphic on this slide</a:t>
            </a:r>
            <a:r>
              <a:rPr lang="en-US"/>
              <a:t> visually represents the entire </a:t>
            </a:r>
            <a:r>
              <a:rPr lang="en-US" i="1"/>
              <a:t>procure-to-pay lifecycle</a:t>
            </a:r>
            <a:r>
              <a:rPr lang="en-US"/>
              <a:t> and the key functions that P2P supports. Starting with </a:t>
            </a:r>
            <a:r>
              <a:rPr lang="en-US" b="1"/>
              <a:t>shopping</a:t>
            </a:r>
            <a:r>
              <a:rPr lang="en-US"/>
              <a:t> for goods and services — users can engage in purchasing with access to preferred, contracted, and sustainable suppliers. This flows into </a:t>
            </a:r>
            <a:r>
              <a:rPr lang="en-US" b="1"/>
              <a:t>requisitioning</a:t>
            </a:r>
            <a:r>
              <a:rPr lang="en-US"/>
              <a:t>, </a:t>
            </a:r>
            <a:r>
              <a:rPr lang="en-US" b="1"/>
              <a:t>ordering</a:t>
            </a:r>
            <a:r>
              <a:rPr lang="en-US"/>
              <a:t>, and </a:t>
            </a:r>
            <a:r>
              <a:rPr lang="en-US" b="1"/>
              <a:t>receiving</a:t>
            </a:r>
            <a:r>
              <a:rPr lang="en-US"/>
              <a:t>, all of which are handled in a centralized environment with fewer manual steps. The process concludes with </a:t>
            </a:r>
            <a:r>
              <a:rPr lang="en-US" b="1"/>
              <a:t>invoicing</a:t>
            </a:r>
            <a:r>
              <a:rPr lang="en-US"/>
              <a:t> and </a:t>
            </a:r>
            <a:r>
              <a:rPr lang="en-US" b="1"/>
              <a:t>payment</a:t>
            </a:r>
            <a:r>
              <a:rPr lang="en-US"/>
              <a:t>, emphasizing automation, minimal touchpoints, and visibility throughout.</a:t>
            </a:r>
          </a:p>
          <a:p>
            <a:r>
              <a:rPr lang="en-US"/>
              <a:t>What’s important to understand is that </a:t>
            </a:r>
            <a:r>
              <a:rPr lang="en-US" b="1"/>
              <a:t>P2P will replace many of the fragmented, campus-specific tools and manual workflows currently in use.</a:t>
            </a:r>
            <a:r>
              <a:rPr lang="en-US"/>
              <a:t> It consolidates supplier management (including supplier self-registration and a shared systemwide supplier database), requisition creation, purchase order (PO) issuance, receipts, and invoice processing — all into one cohesive system.</a:t>
            </a:r>
          </a:p>
          <a:p>
            <a:r>
              <a:rPr lang="en-US"/>
              <a:t>While </a:t>
            </a:r>
            <a:r>
              <a:rPr lang="en-US" b="1"/>
              <a:t>P2P will integrate with PeopleSoft CFS</a:t>
            </a:r>
            <a:r>
              <a:rPr lang="en-US"/>
              <a:t>, allowing for necessary financial synchronization, </a:t>
            </a:r>
            <a:r>
              <a:rPr lang="en-US" b="1"/>
              <a:t>the day-to-day work will take place within the P2P platform</a:t>
            </a:r>
            <a:r>
              <a:rPr lang="en-US"/>
              <a:t>. For example, users will initiate and approve requisitions, manage POs, and review receipts and invoices all within P2P. </a:t>
            </a:r>
            <a:endParaRPr lang="en-US">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6</a:t>
            </a:fld>
            <a:endParaRPr lang="en-US"/>
          </a:p>
        </p:txBody>
      </p:sp>
    </p:spTree>
    <p:extLst>
      <p:ext uri="{BB962C8B-B14F-4D97-AF65-F5344CB8AC3E}">
        <p14:creationId xmlns:p14="http://schemas.microsoft.com/office/powerpoint/2010/main" val="2687831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Carrie</a:t>
            </a:r>
          </a:p>
          <a:p>
            <a:r>
              <a:rPr lang="en-US" dirty="0"/>
              <a:t>The P2P platform offers a range of valuable benefits. For suppliers, it ensures timely payments and provides convenient self-service tools to track invoice and payment status. For internal users, it streamlines the purchasing experience and </a:t>
            </a:r>
            <a:r>
              <a:rPr lang="en-US" b="1" dirty="0"/>
              <a:t>automatically routes requisitions and purchase orders to include all necessary financial and compliance approvals</a:t>
            </a:r>
            <a:r>
              <a:rPr lang="en-US" dirty="0"/>
              <a:t>. The new P2P platform will replace the current CSUBUY Marketplace that requires a </a:t>
            </a:r>
            <a:r>
              <a:rPr lang="en-US" dirty="0" err="1"/>
              <a:t>PCard</a:t>
            </a:r>
            <a:r>
              <a:rPr lang="en-US" dirty="0"/>
              <a:t> to complete transactions, so it will also reduce the amount of monthly transactions that will need to be reconciled.</a:t>
            </a:r>
            <a:endParaRPr lang="en-US" dirty="0">
              <a:ea typeface="Calibri"/>
              <a:cs typeface="Calibri"/>
            </a:endParaRPr>
          </a:p>
          <a:p>
            <a:r>
              <a:rPr lang="en-US" dirty="0"/>
              <a:t>At a systemwide level, the platform enhances data quality, increases visibility across campuses, and supports our ongoing commitment to operational efficiency, accountability, and strategic improvement.</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7</a:t>
            </a:fld>
            <a:endParaRPr lang="en-US"/>
          </a:p>
        </p:txBody>
      </p:sp>
    </p:spTree>
    <p:extLst>
      <p:ext uri="{BB962C8B-B14F-4D97-AF65-F5344CB8AC3E}">
        <p14:creationId xmlns:p14="http://schemas.microsoft.com/office/powerpoint/2010/main" val="754719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19692-1D01-E1CD-2468-110EB91A3F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C93C18-26F7-6D4A-665A-FD0644C258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637C55-0E83-B499-8554-7F0ED6E0F81B}"/>
              </a:ext>
            </a:extLst>
          </p:cNvPr>
          <p:cNvSpPr>
            <a:spLocks noGrp="1"/>
          </p:cNvSpPr>
          <p:nvPr>
            <p:ph type="body" idx="1"/>
          </p:nvPr>
        </p:nvSpPr>
        <p:spPr/>
        <p:txBody>
          <a:bodyPr/>
          <a:lstStyle/>
          <a:p>
            <a:r>
              <a:rPr lang="en-US" dirty="0"/>
              <a:t>Speaker: Tawny</a:t>
            </a:r>
          </a:p>
          <a:p>
            <a:r>
              <a:rPr lang="en-US" dirty="0"/>
              <a:t>This slide shows our high-level timeline. The 14 campuses that are part of this acceleration project are currently in the implementation phase, with readiness and deployment activities scheduled through early 2026. </a:t>
            </a:r>
            <a:endParaRPr lang="en-US" dirty="0">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94AF95CC-1E41-2273-CE65-24245CDE05A2}"/>
              </a:ext>
            </a:extLst>
          </p:cNvPr>
          <p:cNvSpPr>
            <a:spLocks noGrp="1"/>
          </p:cNvSpPr>
          <p:nvPr>
            <p:ph type="sldNum" sz="quarter" idx="5"/>
          </p:nvPr>
        </p:nvSpPr>
        <p:spPr/>
        <p:txBody>
          <a:bodyPr/>
          <a:lstStyle/>
          <a:p>
            <a:fld id="{09F2A1EC-128B-BD43-8E96-097372E81DCE}" type="slidenum">
              <a:rPr lang="en-US" smtClean="0"/>
              <a:t>8</a:t>
            </a:fld>
            <a:endParaRPr lang="en-US"/>
          </a:p>
        </p:txBody>
      </p:sp>
    </p:spTree>
    <p:extLst>
      <p:ext uri="{BB962C8B-B14F-4D97-AF65-F5344CB8AC3E}">
        <p14:creationId xmlns:p14="http://schemas.microsoft.com/office/powerpoint/2010/main" val="619962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Tawny</a:t>
            </a:r>
          </a:p>
          <a:p>
            <a:r>
              <a:rPr lang="en-US" dirty="0"/>
              <a:t>This slide shows the options for requisition workflow in CSUBUY P2P, from submitting a request to creating the purchase order. The process includes key reviews for fiscal approval, compliance checks—like IT, facilities, and legal—and finally, procurement authorization. Each step is triggered based on the details of the requisition, helping ensure accuracy, policy alignment, and accountability before any purchase is finalized.</a:t>
            </a:r>
            <a:endParaRPr lang="en-US" dirty="0">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B7303494-CFEE-4797-B493-B4DF4319A4B5}" type="slidenum">
              <a:rPr lang="en-US" smtClean="0"/>
              <a:t>9</a:t>
            </a:fld>
            <a:endParaRPr lang="en-US"/>
          </a:p>
        </p:txBody>
      </p:sp>
    </p:spTree>
    <p:extLst>
      <p:ext uri="{BB962C8B-B14F-4D97-AF65-F5344CB8AC3E}">
        <p14:creationId xmlns:p14="http://schemas.microsoft.com/office/powerpoint/2010/main" val="1765757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4AB5-5FB6-A145-80BB-1CAC094B111B}"/>
              </a:ext>
            </a:extLst>
          </p:cNvPr>
          <p:cNvSpPr>
            <a:spLocks noGrp="1"/>
          </p:cNvSpPr>
          <p:nvPr>
            <p:ph type="title"/>
          </p:nvPr>
        </p:nvSpPr>
        <p:spPr>
          <a:xfrm>
            <a:off x="838200" y="1063255"/>
            <a:ext cx="10515600" cy="755023"/>
          </a:xfrm>
          <a:prstGeom prst="rect">
            <a:avLst/>
          </a:prstGeom>
        </p:spPr>
        <p:txBody>
          <a:bodyPr/>
          <a:lstStyle>
            <a:lvl1pPr>
              <a:defRPr sz="36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BEAFF3B-8E0B-3548-AABA-FAC056120E7F}"/>
              </a:ext>
            </a:extLst>
          </p:cNvPr>
          <p:cNvSpPr>
            <a:spLocks noGrp="1"/>
          </p:cNvSpPr>
          <p:nvPr>
            <p:ph idx="1"/>
          </p:nvPr>
        </p:nvSpPr>
        <p:spPr>
          <a:xfrm>
            <a:off x="838200" y="2144600"/>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7" name="Picture 6">
            <a:extLst>
              <a:ext uri="{FF2B5EF4-FFF2-40B4-BE49-F238E27FC236}">
                <a16:creationId xmlns:a16="http://schemas.microsoft.com/office/drawing/2014/main" id="{0C421E40-66E2-AF40-9B33-C32C62740530}"/>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4291742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890539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Rectangle 4"/>
          <p:cNvSpPr>
            <a:spLocks noGrp="1" noChangeArrowheads="1"/>
          </p:cNvSpPr>
          <p:nvPr>
            <p:ph type="dt" sz="half" idx="10"/>
          </p:nvPr>
        </p:nvSpPr>
        <p:spPr>
          <a:xfrm>
            <a:off x="914400" y="6248400"/>
            <a:ext cx="2540000" cy="457200"/>
          </a:xfrm>
          <a:prstGeom prst="rect">
            <a:avLst/>
          </a:prstGeom>
          <a:ln/>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a:xfrm>
            <a:off x="4165600" y="6248400"/>
            <a:ext cx="3860800" cy="457200"/>
          </a:xfrm>
          <a:prstGeom prst="rect">
            <a:avLst/>
          </a:prstGeom>
          <a:ln/>
        </p:spPr>
        <p:txBody>
          <a:bodyPr/>
          <a:lstStyle>
            <a:lvl1pPr>
              <a:defRPr>
                <a:latin typeface="Arial" panose="020B0604020202020204" pitchFamily="34" charset="0"/>
                <a:cs typeface="Arial" panose="020B0604020202020204" pitchFamily="34" charset="0"/>
              </a:defRPr>
            </a:lvl1pPr>
          </a:lstStyle>
          <a:p>
            <a:pPr>
              <a:defRPr/>
            </a:pPr>
            <a:r>
              <a:rPr lang="en-US"/>
              <a:t>draft</a:t>
            </a:r>
          </a:p>
        </p:txBody>
      </p:sp>
      <p:sp>
        <p:nvSpPr>
          <p:cNvPr id="5"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877A10B8-38BD-4522-AFC7-08CF0D0B35B8}" type="slidenum">
              <a:rPr lang="en-US" smtClean="0"/>
              <a:pPr>
                <a:defRPr/>
              </a:pPr>
              <a:t>‹#›</a:t>
            </a:fld>
            <a:endParaRPr lang="en-US"/>
          </a:p>
        </p:txBody>
      </p:sp>
    </p:spTree>
    <p:extLst>
      <p:ext uri="{BB962C8B-B14F-4D97-AF65-F5344CB8AC3E}">
        <p14:creationId xmlns:p14="http://schemas.microsoft.com/office/powerpoint/2010/main" val="2818416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656135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02431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9"/>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594722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E7E3F2-44A0-40B4-9C5E-8CB63A180E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96000"/>
          </a:xfrm>
          <a:prstGeom prst="rect">
            <a:avLst/>
          </a:prstGeom>
        </p:spPr>
      </p:pic>
      <p:sp>
        <p:nvSpPr>
          <p:cNvPr id="2" name="Rectangle 32"/>
          <p:cNvSpPr>
            <a:spLocks noChangeArrowheads="1"/>
          </p:cNvSpPr>
          <p:nvPr userDrawn="1"/>
        </p:nvSpPr>
        <p:spPr bwMode="auto">
          <a:xfrm>
            <a:off x="0" y="5067300"/>
            <a:ext cx="12192000" cy="1790700"/>
          </a:xfrm>
          <a:prstGeom prst="rect">
            <a:avLst/>
          </a:prstGeom>
          <a:solidFill>
            <a:srgbClr val="CF14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endParaRPr lang="en-US" altLang="en-US" sz="2400">
              <a:solidFill>
                <a:schemeClr val="accent1"/>
              </a:solidFill>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F604EBA1-159C-4296-A1E2-05956511481F}"/>
              </a:ext>
            </a:extLst>
          </p:cNvPr>
          <p:cNvSpPr>
            <a:spLocks noGrp="1"/>
          </p:cNvSpPr>
          <p:nvPr>
            <p:ph type="ctrTitle"/>
          </p:nvPr>
        </p:nvSpPr>
        <p:spPr>
          <a:xfrm>
            <a:off x="609600" y="5410200"/>
            <a:ext cx="10566400" cy="685800"/>
          </a:xfrm>
        </p:spPr>
        <p:txBody>
          <a:bodyPr anchor="b"/>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186747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005919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771675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311346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9"/>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270838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93AF4F-620E-7644-97AA-0AEF6F940012}"/>
              </a:ext>
            </a:extLst>
          </p:cNvPr>
          <p:cNvPicPr>
            <a:picLocks noChangeAspect="1"/>
          </p:cNvPicPr>
          <p:nvPr userDrawn="1"/>
        </p:nvPicPr>
        <p:blipFill rotWithShape="1">
          <a:blip r:embed="rId2"/>
          <a:srcRect t="10132" b="8370"/>
          <a:stretch/>
        </p:blipFill>
        <p:spPr>
          <a:xfrm>
            <a:off x="-12835" y="-1771"/>
            <a:ext cx="12204835" cy="6633882"/>
          </a:xfrm>
          <a:prstGeom prst="rect">
            <a:avLst/>
          </a:prstGeom>
        </p:spPr>
      </p:pic>
      <p:sp>
        <p:nvSpPr>
          <p:cNvPr id="3" name="Subtitle 2">
            <a:extLst>
              <a:ext uri="{FF2B5EF4-FFF2-40B4-BE49-F238E27FC236}">
                <a16:creationId xmlns:a16="http://schemas.microsoft.com/office/drawing/2014/main" id="{349FBA2A-215E-3048-94AF-8508604BCB4D}"/>
              </a:ext>
            </a:extLst>
          </p:cNvPr>
          <p:cNvSpPr>
            <a:spLocks noGrp="1"/>
          </p:cNvSpPr>
          <p:nvPr>
            <p:ph type="subTitle" idx="1"/>
          </p:nvPr>
        </p:nvSpPr>
        <p:spPr>
          <a:xfrm>
            <a:off x="528821" y="4408863"/>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AC8A7493-728C-8743-BE7F-C3C5EC721C24}"/>
              </a:ext>
            </a:extLst>
          </p:cNvPr>
          <p:cNvPicPr>
            <a:picLocks noChangeAspect="1"/>
          </p:cNvPicPr>
          <p:nvPr userDrawn="1"/>
        </p:nvPicPr>
        <p:blipFill>
          <a:blip r:embed="rId3"/>
          <a:stretch>
            <a:fillRect/>
          </a:stretch>
        </p:blipFill>
        <p:spPr>
          <a:xfrm>
            <a:off x="528821" y="784521"/>
            <a:ext cx="4467457" cy="576446"/>
          </a:xfrm>
          <a:prstGeom prst="rect">
            <a:avLst/>
          </a:prstGeom>
        </p:spPr>
      </p:pic>
      <p:pic>
        <p:nvPicPr>
          <p:cNvPr id="11" name="Picture 10">
            <a:extLst>
              <a:ext uri="{FF2B5EF4-FFF2-40B4-BE49-F238E27FC236}">
                <a16:creationId xmlns:a16="http://schemas.microsoft.com/office/drawing/2014/main" id="{826BD361-5ADA-F04A-B1E4-308F4FD32851}"/>
              </a:ext>
            </a:extLst>
          </p:cNvPr>
          <p:cNvPicPr>
            <a:picLocks noChangeAspect="1"/>
          </p:cNvPicPr>
          <p:nvPr userDrawn="1"/>
        </p:nvPicPr>
        <p:blipFill>
          <a:blip r:embed="rId4"/>
          <a:stretch>
            <a:fillRect/>
          </a:stretch>
        </p:blipFill>
        <p:spPr>
          <a:xfrm>
            <a:off x="528821" y="1563779"/>
            <a:ext cx="5665770" cy="1679576"/>
          </a:xfrm>
          <a:prstGeom prst="rect">
            <a:avLst/>
          </a:prstGeom>
        </p:spPr>
      </p:pic>
    </p:spTree>
    <p:extLst>
      <p:ext uri="{BB962C8B-B14F-4D97-AF65-F5344CB8AC3E}">
        <p14:creationId xmlns:p14="http://schemas.microsoft.com/office/powerpoint/2010/main" val="393736081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5" name="Picture 4">
            <a:extLst>
              <a:ext uri="{FF2B5EF4-FFF2-40B4-BE49-F238E27FC236}">
                <a16:creationId xmlns:a16="http://schemas.microsoft.com/office/drawing/2014/main" id="{9021641F-D9A3-FC4D-82A5-93BDF7313EAF}"/>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220202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pic>
        <p:nvPicPr>
          <p:cNvPr id="12" name="Picture 11">
            <a:extLst>
              <a:ext uri="{FF2B5EF4-FFF2-40B4-BE49-F238E27FC236}">
                <a16:creationId xmlns:a16="http://schemas.microsoft.com/office/drawing/2014/main" id="{996DDCCA-AD4A-D045-8779-A6F1E5265E36}"/>
              </a:ext>
            </a:extLst>
          </p:cNvPr>
          <p:cNvPicPr>
            <a:picLocks noChangeAspect="1"/>
          </p:cNvPicPr>
          <p:nvPr userDrawn="1"/>
        </p:nvPicPr>
        <p:blipFill>
          <a:blip r:embed="rId3"/>
          <a:stretch>
            <a:fillRect/>
          </a:stretch>
        </p:blipFill>
        <p:spPr>
          <a:xfrm>
            <a:off x="9288944" y="286491"/>
            <a:ext cx="2470666" cy="732412"/>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Avenir-Book"/>
              <a:ea typeface="+mn-ea"/>
              <a:cs typeface="+mn-cs"/>
            </a:endParaRPr>
          </a:p>
        </p:txBody>
      </p:sp>
      <p:sp>
        <p:nvSpPr>
          <p:cNvPr id="4" name="TextBox 3">
            <a:extLst>
              <a:ext uri="{FF2B5EF4-FFF2-40B4-BE49-F238E27FC236}">
                <a16:creationId xmlns:a16="http://schemas.microsoft.com/office/drawing/2014/main" id="{5CBC91E4-3E34-7A42-919C-7A66F03F2BA7}"/>
              </a:ext>
            </a:extLst>
          </p:cNvPr>
          <p:cNvSpPr txBox="1"/>
          <p:nvPr userDrawn="1"/>
        </p:nvSpPr>
        <p:spPr>
          <a:xfrm>
            <a:off x="9288944" y="5812974"/>
            <a:ext cx="31089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lumMod val="50000"/>
                  </a:srgbClr>
                </a:solidFill>
                <a:effectLst/>
                <a:uLnTx/>
                <a:uFillTx/>
                <a:latin typeface="Arial" panose="020B0604020202020204" pitchFamily="34" charset="0"/>
                <a:ea typeface="+mn-ea"/>
                <a:cs typeface="Arial" panose="020B0604020202020204" pitchFamily="34" charset="0"/>
              </a:rPr>
              <a:t>calstate.edu</a:t>
            </a:r>
          </a:p>
        </p:txBody>
      </p:sp>
      <p:sp>
        <p:nvSpPr>
          <p:cNvPr id="6" name="Content Placeholder 5">
            <a:extLst>
              <a:ext uri="{FF2B5EF4-FFF2-40B4-BE49-F238E27FC236}">
                <a16:creationId xmlns:a16="http://schemas.microsoft.com/office/drawing/2014/main" id="{83392BFA-DFED-E946-ADA6-D30A517573D4}"/>
              </a:ext>
            </a:extLst>
          </p:cNvPr>
          <p:cNvSpPr>
            <a:spLocks noGrp="1"/>
          </p:cNvSpPr>
          <p:nvPr>
            <p:ph sz="quarter" idx="10"/>
          </p:nvPr>
        </p:nvSpPr>
        <p:spPr>
          <a:xfrm>
            <a:off x="422496" y="1032526"/>
            <a:ext cx="8499435" cy="5107723"/>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857590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BE9E-6843-394E-BE53-BBDAECACF092}"/>
              </a:ext>
            </a:extLst>
          </p:cNvPr>
          <p:cNvSpPr>
            <a:spLocks noGrp="1"/>
          </p:cNvSpPr>
          <p:nvPr>
            <p:ph type="title"/>
          </p:nvPr>
        </p:nvSpPr>
        <p:spPr>
          <a:xfrm>
            <a:off x="357554" y="107221"/>
            <a:ext cx="10515600" cy="701673"/>
          </a:xfrm>
          <a:prstGeom prst="rect">
            <a:avLst/>
          </a:prstGeom>
        </p:spPr>
        <p:txBody>
          <a:bodyPr anchor="ctr"/>
          <a:lstStyle>
            <a:lvl1pPr>
              <a:defRPr sz="2799">
                <a:solidFill>
                  <a:schemeClr val="bg1"/>
                </a:solidFill>
              </a:defRPr>
            </a:lvl1pPr>
          </a:lstStyle>
          <a:p>
            <a:r>
              <a:rPr lang="en-US"/>
              <a:t>Click to edit Master title style</a:t>
            </a:r>
          </a:p>
        </p:txBody>
      </p:sp>
    </p:spTree>
    <p:extLst>
      <p:ext uri="{BB962C8B-B14F-4D97-AF65-F5344CB8AC3E}">
        <p14:creationId xmlns:p14="http://schemas.microsoft.com/office/powerpoint/2010/main" val="350206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9_blank 1">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549" y="240771"/>
            <a:ext cx="10972801" cy="436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idx="1"/>
          </p:nvPr>
        </p:nvSpPr>
        <p:spPr>
          <a:xfrm>
            <a:off x="582087" y="1087441"/>
            <a:ext cx="11201399" cy="51958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Date Placeholder 4">
            <a:extLst>
              <a:ext uri="{FF2B5EF4-FFF2-40B4-BE49-F238E27FC236}">
                <a16:creationId xmlns:a16="http://schemas.microsoft.com/office/drawing/2014/main" id="{3799E476-C465-954A-90A8-128BC6E9DBA4}"/>
              </a:ext>
            </a:extLst>
          </p:cNvPr>
          <p:cNvSpPr>
            <a:spLocks noGrp="1"/>
          </p:cNvSpPr>
          <p:nvPr>
            <p:ph type="dt" sz="half" idx="10"/>
          </p:nvPr>
        </p:nvSpPr>
        <p:spPr>
          <a:xfrm>
            <a:off x="457201" y="6400800"/>
            <a:ext cx="4427838"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venir-Book"/>
                <a:ea typeface="+mn-ea"/>
                <a:cs typeface="+mn-cs"/>
              </a:rPr>
              <a:t>R2PO Training Strategy.pptx   10.24.2019</a:t>
            </a:r>
          </a:p>
        </p:txBody>
      </p:sp>
      <p:sp>
        <p:nvSpPr>
          <p:cNvPr id="7" name="Footer Placeholder 5">
            <a:extLst>
              <a:ext uri="{FF2B5EF4-FFF2-40B4-BE49-F238E27FC236}">
                <a16:creationId xmlns:a16="http://schemas.microsoft.com/office/drawing/2014/main" id="{ACD2DF9D-D540-3547-9066-C1D458E5DEF6}"/>
              </a:ext>
            </a:extLst>
          </p:cNvPr>
          <p:cNvSpPr>
            <a:spLocks noGrp="1"/>
          </p:cNvSpPr>
          <p:nvPr>
            <p:ph type="ftr" sz="quarter" idx="11"/>
          </p:nvPr>
        </p:nvSpPr>
        <p:spPr>
          <a:xfrm>
            <a:off x="9597081" y="6407152"/>
            <a:ext cx="2223867" cy="4508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venir-Book"/>
                <a:ea typeface="+mn-ea"/>
                <a:cs typeface="+mn-cs"/>
              </a:rPr>
              <a:t>NEWMONT CORPORATION</a:t>
            </a:r>
          </a:p>
        </p:txBody>
      </p:sp>
    </p:spTree>
    <p:extLst>
      <p:ext uri="{BB962C8B-B14F-4D97-AF65-F5344CB8AC3E}">
        <p14:creationId xmlns:p14="http://schemas.microsoft.com/office/powerpoint/2010/main" val="2289120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85365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22203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4AB5-5FB6-A145-80BB-1CAC094B111B}"/>
              </a:ext>
            </a:extLst>
          </p:cNvPr>
          <p:cNvSpPr>
            <a:spLocks noGrp="1"/>
          </p:cNvSpPr>
          <p:nvPr>
            <p:ph type="title"/>
          </p:nvPr>
        </p:nvSpPr>
        <p:spPr>
          <a:xfrm>
            <a:off x="838200" y="1063255"/>
            <a:ext cx="10515600" cy="755023"/>
          </a:xfrm>
          <a:prstGeom prst="rect">
            <a:avLst/>
          </a:prstGeom>
        </p:spPr>
        <p:txBody>
          <a:bodyPr/>
          <a:lstStyle/>
          <a:p>
            <a:r>
              <a:rPr lang="en-US"/>
              <a:t>Click to edit Master title style</a:t>
            </a:r>
          </a:p>
        </p:txBody>
      </p:sp>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6" name="Picture 5">
            <a:extLst>
              <a:ext uri="{FF2B5EF4-FFF2-40B4-BE49-F238E27FC236}">
                <a16:creationId xmlns:a16="http://schemas.microsoft.com/office/drawing/2014/main" id="{C6DBE6FC-C9A8-F947-B32A-B2E4A2C82F86}"/>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2435498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ABD96-A03E-4BB7-8F53-F7486C45DD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54B51E-6EC7-4F27-9868-7464E364CD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405A65-E26C-408F-9D8F-C13C74F5C1AB}"/>
              </a:ext>
            </a:extLst>
          </p:cNvPr>
          <p:cNvSpPr>
            <a:spLocks noGrp="1"/>
          </p:cNvSpPr>
          <p:nvPr>
            <p:ph type="dt" sz="half" idx="10"/>
          </p:nvPr>
        </p:nvSpPr>
        <p:spPr/>
        <p:txBody>
          <a:bodyPr/>
          <a:lstStyle/>
          <a:p>
            <a:fld id="{DF1B8794-398F-45CC-945D-81C43F129CC3}" type="datetimeFigureOut">
              <a:rPr lang="en-US" smtClean="0"/>
              <a:t>9/30/2025</a:t>
            </a:fld>
            <a:endParaRPr lang="en-US"/>
          </a:p>
        </p:txBody>
      </p:sp>
      <p:sp>
        <p:nvSpPr>
          <p:cNvPr id="5" name="Footer Placeholder 4">
            <a:extLst>
              <a:ext uri="{FF2B5EF4-FFF2-40B4-BE49-F238E27FC236}">
                <a16:creationId xmlns:a16="http://schemas.microsoft.com/office/drawing/2014/main" id="{9A076601-C9E0-4349-8349-3CEC55B33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EAE78-E9DE-42D6-B01D-8DE78DF4786E}"/>
              </a:ext>
            </a:extLst>
          </p:cNvPr>
          <p:cNvSpPr>
            <a:spLocks noGrp="1"/>
          </p:cNvSpPr>
          <p:nvPr>
            <p:ph type="sldNum" sz="quarter" idx="12"/>
          </p:nvPr>
        </p:nvSpPr>
        <p:spPr/>
        <p:txBody>
          <a:bodyPr/>
          <a:lstStyle/>
          <a:p>
            <a:fld id="{62073530-B304-42C0-B956-8CA41CBABD61}" type="slidenum">
              <a:rPr lang="en-US" smtClean="0"/>
              <a:t>‹#›</a:t>
            </a:fld>
            <a:endParaRPr lang="en-US"/>
          </a:p>
        </p:txBody>
      </p:sp>
    </p:spTree>
    <p:extLst>
      <p:ext uri="{BB962C8B-B14F-4D97-AF65-F5344CB8AC3E}">
        <p14:creationId xmlns:p14="http://schemas.microsoft.com/office/powerpoint/2010/main" val="188506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4AB5-5FB6-A145-80BB-1CAC094B111B}"/>
              </a:ext>
            </a:extLst>
          </p:cNvPr>
          <p:cNvSpPr>
            <a:spLocks noGrp="1"/>
          </p:cNvSpPr>
          <p:nvPr>
            <p:ph type="title"/>
          </p:nvPr>
        </p:nvSpPr>
        <p:spPr>
          <a:xfrm>
            <a:off x="838200" y="1063255"/>
            <a:ext cx="10515600" cy="755023"/>
          </a:xfrm>
          <a:prstGeom prst="rect">
            <a:avLst/>
          </a:prstGeom>
        </p:spPr>
        <p:txBody>
          <a:bodyPr/>
          <a:lstStyle>
            <a:lvl1pPr>
              <a:defRPr sz="36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BEAFF3B-8E0B-3548-AABA-FAC056120E7F}"/>
              </a:ext>
            </a:extLst>
          </p:cNvPr>
          <p:cNvSpPr>
            <a:spLocks noGrp="1"/>
          </p:cNvSpPr>
          <p:nvPr>
            <p:ph idx="1"/>
          </p:nvPr>
        </p:nvSpPr>
        <p:spPr>
          <a:xfrm>
            <a:off x="838200" y="2144600"/>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7" name="Picture 6">
            <a:extLst>
              <a:ext uri="{FF2B5EF4-FFF2-40B4-BE49-F238E27FC236}">
                <a16:creationId xmlns:a16="http://schemas.microsoft.com/office/drawing/2014/main" id="{0C421E40-66E2-AF40-9B33-C32C62740530}"/>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423489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DF2AE9-3951-43EB-B90E-E0DEB2840B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0"/>
            <a:ext cx="12192001" cy="4663440"/>
          </a:xfrm>
          <a:prstGeom prst="rect">
            <a:avLst/>
          </a:prstGeom>
        </p:spPr>
      </p:pic>
      <p:sp>
        <p:nvSpPr>
          <p:cNvPr id="2" name="Rectangle 32"/>
          <p:cNvSpPr>
            <a:spLocks noChangeArrowheads="1"/>
          </p:cNvSpPr>
          <p:nvPr userDrawn="1"/>
        </p:nvSpPr>
        <p:spPr bwMode="auto">
          <a:xfrm>
            <a:off x="0" y="4663440"/>
            <a:ext cx="12192000" cy="2194560"/>
          </a:xfrm>
          <a:prstGeom prst="rect">
            <a:avLst/>
          </a:prstGeom>
          <a:solidFill>
            <a:srgbClr val="CF14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endParaRPr lang="en-US" altLang="en-US" sz="2400">
              <a:solidFill>
                <a:schemeClr val="accent1"/>
              </a:solidFill>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F604EBA1-159C-4296-A1E2-05956511481F}"/>
              </a:ext>
            </a:extLst>
          </p:cNvPr>
          <p:cNvSpPr>
            <a:spLocks noGrp="1"/>
          </p:cNvSpPr>
          <p:nvPr>
            <p:ph type="ctrTitle"/>
          </p:nvPr>
        </p:nvSpPr>
        <p:spPr>
          <a:xfrm>
            <a:off x="609600" y="5410200"/>
            <a:ext cx="10566400" cy="685800"/>
          </a:xfrm>
        </p:spPr>
        <p:txBody>
          <a:bodyPr anchor="b"/>
          <a:lstStyle>
            <a:lvl1pPr algn="l">
              <a:defRPr sz="3600">
                <a:solidFill>
                  <a:schemeClr val="bg1"/>
                </a:solidFill>
                <a:latin typeface="Arial" panose="020B0604020202020204" pitchFamily="34" charset="0"/>
                <a:ea typeface="Adobe Gothic Std B" panose="020B0800000000000000" pitchFamily="34" charset="-128"/>
                <a:cs typeface="Arial" panose="020B0604020202020204" pitchFamily="34" charset="0"/>
              </a:defRPr>
            </a:lvl1pPr>
          </a:lstStyle>
          <a:p>
            <a:r>
              <a:rPr lang="en-US"/>
              <a:t>Click to edit Master title style</a:t>
            </a:r>
          </a:p>
        </p:txBody>
      </p:sp>
      <p:pic>
        <p:nvPicPr>
          <p:cNvPr id="2052" name="Picture 4" descr="The California State University">
            <a:extLst>
              <a:ext uri="{FF2B5EF4-FFF2-40B4-BE49-F238E27FC236}">
                <a16:creationId xmlns:a16="http://schemas.microsoft.com/office/drawing/2014/main" id="{7E57BF22-FDF9-408C-AEDC-8E887028582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276228"/>
            <a:ext cx="4004235" cy="6381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7747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19525905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3.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789466"/>
      </p:ext>
    </p:extLst>
  </p:cSld>
  <p:clrMap bg1="lt1" tx1="dk1" bg2="lt2" tx2="dk2" accent1="accent1" accent2="accent2" accent3="accent3" accent4="accent4" accent5="accent5" accent6="accent6" hlink="hlink" folHlink="folHlink"/>
  <p:sldLayoutIdLst>
    <p:sldLayoutId id="2147483664"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09600" y="6305553"/>
            <a:ext cx="2844800" cy="251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152400"/>
            <a:ext cx="109728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09600" y="1143000"/>
            <a:ext cx="109728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9042400" y="6305550"/>
            <a:ext cx="2540000" cy="27432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b="0">
                <a:solidFill>
                  <a:schemeClr val="bg2"/>
                </a:solidFill>
                <a:latin typeface="Avenir-Book" panose="02000503020000020003" pitchFamily="2" charset="0"/>
                <a:ea typeface="ＭＳ Ｐゴシック" charset="-128"/>
              </a:defRPr>
            </a:lvl1pPr>
          </a:lstStyle>
          <a:p>
            <a:pPr>
              <a:defRPr/>
            </a:pPr>
            <a:fld id="{3AB0481F-F82C-4984-98E4-7E1D4E215EE5}" type="slidenum">
              <a:rPr lang="en-US" smtClean="0"/>
              <a:pPr>
                <a:defRPr/>
              </a:pPr>
              <a:t>‹#›</a:t>
            </a:fld>
            <a:endParaRPr lang="en-US"/>
          </a:p>
        </p:txBody>
      </p:sp>
      <p:sp>
        <p:nvSpPr>
          <p:cNvPr id="1033" name="Line 37"/>
          <p:cNvSpPr>
            <a:spLocks noChangeShapeType="1"/>
          </p:cNvSpPr>
          <p:nvPr userDrawn="1"/>
        </p:nvSpPr>
        <p:spPr bwMode="auto">
          <a:xfrm>
            <a:off x="609600" y="914400"/>
            <a:ext cx="10972800" cy="0"/>
          </a:xfrm>
          <a:prstGeom prst="line">
            <a:avLst/>
          </a:prstGeom>
          <a:noFill/>
          <a:ln w="57150">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sz="2400"/>
          </a:p>
        </p:txBody>
      </p:sp>
    </p:spTree>
    <p:extLst>
      <p:ext uri="{BB962C8B-B14F-4D97-AF65-F5344CB8AC3E}">
        <p14:creationId xmlns:p14="http://schemas.microsoft.com/office/powerpoint/2010/main" val="1646614801"/>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701" r:id="rId3"/>
    <p:sldLayoutId id="2147483704" r:id="rId4"/>
    <p:sldLayoutId id="2147483705" r:id="rId5"/>
  </p:sldLayoutIdLst>
  <p:hf hdr="0" ftr="0" dt="0"/>
  <p:txStyles>
    <p:titleStyle>
      <a:lvl1pPr algn="l" rtl="0" eaLnBrk="0" fontAlgn="base" hangingPunct="0">
        <a:spcBef>
          <a:spcPct val="0"/>
        </a:spcBef>
        <a:spcAft>
          <a:spcPct val="0"/>
        </a:spcAft>
        <a:defRPr sz="3600" b="1">
          <a:solidFill>
            <a:srgbClr val="010000"/>
          </a:solidFill>
          <a:latin typeface="Trade Gothic LT Condensed No. 2" pitchFamily="50" charset="0"/>
          <a:ea typeface="MS PGothic" pitchFamily="34" charset="-128"/>
          <a:cs typeface="Trade Gothic LT Condensed No. 2" pitchFamily="50" charset="0"/>
        </a:defRPr>
      </a:lvl1pPr>
      <a:lvl2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5pPr>
      <a:lvl6pPr marL="457200" algn="l" rtl="0" fontAlgn="base">
        <a:spcBef>
          <a:spcPct val="0"/>
        </a:spcBef>
        <a:spcAft>
          <a:spcPct val="0"/>
        </a:spcAft>
        <a:defRPr sz="3200" b="1">
          <a:solidFill>
            <a:srgbClr val="010000"/>
          </a:solidFill>
          <a:latin typeface="Arial" charset="0"/>
        </a:defRPr>
      </a:lvl6pPr>
      <a:lvl7pPr marL="914400" algn="l" rtl="0" fontAlgn="base">
        <a:spcBef>
          <a:spcPct val="0"/>
        </a:spcBef>
        <a:spcAft>
          <a:spcPct val="0"/>
        </a:spcAft>
        <a:defRPr sz="3200" b="1">
          <a:solidFill>
            <a:srgbClr val="010000"/>
          </a:solidFill>
          <a:latin typeface="Arial" charset="0"/>
        </a:defRPr>
      </a:lvl7pPr>
      <a:lvl8pPr marL="1371600" algn="l" rtl="0" fontAlgn="base">
        <a:spcBef>
          <a:spcPct val="0"/>
        </a:spcBef>
        <a:spcAft>
          <a:spcPct val="0"/>
        </a:spcAft>
        <a:defRPr sz="3200" b="1">
          <a:solidFill>
            <a:srgbClr val="010000"/>
          </a:solidFill>
          <a:latin typeface="Arial" charset="0"/>
        </a:defRPr>
      </a:lvl8pPr>
      <a:lvl9pPr marL="1828800" algn="l" rtl="0" fontAlgn="base">
        <a:spcBef>
          <a:spcPct val="0"/>
        </a:spcBef>
        <a:spcAft>
          <a:spcPct val="0"/>
        </a:spcAft>
        <a:defRPr sz="3200" b="1">
          <a:solidFill>
            <a:srgbClr val="010000"/>
          </a:solidFill>
          <a:latin typeface="Arial" charset="0"/>
        </a:defRPr>
      </a:lvl9pPr>
    </p:titleStyle>
    <p:bodyStyle>
      <a:lvl1pPr marL="234950" indent="-234950" algn="l" rtl="0" eaLnBrk="0" fontAlgn="base" hangingPunct="0">
        <a:spcBef>
          <a:spcPct val="20000"/>
        </a:spcBef>
        <a:spcAft>
          <a:spcPct val="0"/>
        </a:spcAft>
        <a:buFont typeface="Times" charset="0"/>
        <a:buChar char="•"/>
        <a:defRPr sz="2000">
          <a:solidFill>
            <a:schemeClr val="bg2"/>
          </a:solidFill>
          <a:latin typeface="Avenir-Book" panose="02000503020000020003" pitchFamily="2" charset="0"/>
          <a:ea typeface="MS PGothic" pitchFamily="34" charset="-128"/>
          <a:cs typeface="Avenir-Book" panose="02000503020000020003" pitchFamily="2" charset="0"/>
        </a:defRPr>
      </a:lvl1pPr>
      <a:lvl2pPr marL="742950" indent="-285750" algn="l" rtl="0" eaLnBrk="0" fontAlgn="base" hangingPunct="0">
        <a:spcBef>
          <a:spcPct val="20000"/>
        </a:spcBef>
        <a:spcAft>
          <a:spcPct val="0"/>
        </a:spcAft>
        <a:buClr>
          <a:srgbClr val="CF142B"/>
        </a:buClr>
        <a:buFont typeface="Times" charset="0"/>
        <a:buChar char="•"/>
        <a:defRPr sz="2000">
          <a:solidFill>
            <a:schemeClr val="bg2"/>
          </a:solidFill>
          <a:latin typeface="Avenir-Book" panose="02000503020000020003" pitchFamily="2" charset="0"/>
          <a:ea typeface="MS PGothic" pitchFamily="34" charset="-128"/>
        </a:defRPr>
      </a:lvl2pPr>
      <a:lvl3pPr marL="1143000" indent="-228600" algn="l" rtl="0" eaLnBrk="0" fontAlgn="base" hangingPunct="0">
        <a:spcBef>
          <a:spcPct val="20000"/>
        </a:spcBef>
        <a:spcAft>
          <a:spcPct val="0"/>
        </a:spcAft>
        <a:buFont typeface="Times" charset="0"/>
        <a:buChar char="•"/>
        <a:defRPr sz="1800">
          <a:solidFill>
            <a:schemeClr val="bg2"/>
          </a:solidFill>
          <a:latin typeface="Avenir-Book" panose="02000503020000020003" pitchFamily="2" charset="0"/>
          <a:ea typeface="MS PGothic" pitchFamily="34" charset="-128"/>
        </a:defRPr>
      </a:lvl3pPr>
      <a:lvl4pPr marL="1600200" indent="-228600" algn="l" rtl="0" eaLnBrk="0" fontAlgn="base" hangingPunct="0">
        <a:spcBef>
          <a:spcPct val="20000"/>
        </a:spcBef>
        <a:spcAft>
          <a:spcPct val="0"/>
        </a:spcAft>
        <a:buClr>
          <a:srgbClr val="CF142B"/>
        </a:buClr>
        <a:buFont typeface="Times" charset="0"/>
        <a:buChar char="•"/>
        <a:defRPr sz="1600">
          <a:solidFill>
            <a:schemeClr val="bg2"/>
          </a:solidFill>
          <a:latin typeface="Avenir-Book" panose="02000503020000020003" pitchFamily="2" charset="0"/>
          <a:ea typeface="MS PGothic" pitchFamily="34" charset="-128"/>
        </a:defRPr>
      </a:lvl4pPr>
      <a:lvl5pPr marL="2057400" indent="-228600" algn="l" rtl="0" eaLnBrk="0" fontAlgn="base" hangingPunct="0">
        <a:spcBef>
          <a:spcPct val="20000"/>
        </a:spcBef>
        <a:spcAft>
          <a:spcPct val="0"/>
        </a:spcAft>
        <a:buFont typeface="Times" charset="0"/>
        <a:buChar char="•"/>
        <a:defRPr sz="1600">
          <a:solidFill>
            <a:schemeClr val="bg2"/>
          </a:solidFill>
          <a:latin typeface="Avenir-Book" panose="02000503020000020003" pitchFamily="2" charset="0"/>
          <a:ea typeface="MS PGothic" pitchFamily="34" charset="-128"/>
        </a:defRPr>
      </a:lvl5pPr>
      <a:lvl6pPr marL="2514600" indent="-228600" algn="l" rtl="0" fontAlgn="base">
        <a:spcBef>
          <a:spcPct val="20000"/>
        </a:spcBef>
        <a:spcAft>
          <a:spcPct val="0"/>
        </a:spcAft>
        <a:buFont typeface="Times" charset="0"/>
        <a:buChar char="•"/>
        <a:defRPr sz="2000">
          <a:solidFill>
            <a:schemeClr val="bg2"/>
          </a:solidFill>
          <a:latin typeface="+mn-lt"/>
        </a:defRPr>
      </a:lvl6pPr>
      <a:lvl7pPr marL="2971800" indent="-228600" algn="l" rtl="0" fontAlgn="base">
        <a:spcBef>
          <a:spcPct val="20000"/>
        </a:spcBef>
        <a:spcAft>
          <a:spcPct val="0"/>
        </a:spcAft>
        <a:buFont typeface="Times" charset="0"/>
        <a:buChar char="•"/>
        <a:defRPr sz="2000">
          <a:solidFill>
            <a:schemeClr val="bg2"/>
          </a:solidFill>
          <a:latin typeface="+mn-lt"/>
        </a:defRPr>
      </a:lvl7pPr>
      <a:lvl8pPr marL="3429000" indent="-228600" algn="l" rtl="0" fontAlgn="base">
        <a:spcBef>
          <a:spcPct val="20000"/>
        </a:spcBef>
        <a:spcAft>
          <a:spcPct val="0"/>
        </a:spcAft>
        <a:buFont typeface="Times" charset="0"/>
        <a:buChar char="•"/>
        <a:defRPr sz="2000">
          <a:solidFill>
            <a:schemeClr val="bg2"/>
          </a:solidFill>
          <a:latin typeface="+mn-lt"/>
        </a:defRPr>
      </a:lvl8pPr>
      <a:lvl9pPr marL="3886200" indent="-228600" algn="l" rtl="0" fontAlgn="base">
        <a:spcBef>
          <a:spcPct val="20000"/>
        </a:spcBef>
        <a:spcAft>
          <a:spcPct val="0"/>
        </a:spcAft>
        <a:buFont typeface="Times"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384">
          <p15:clr>
            <a:srgbClr val="F26B43"/>
          </p15:clr>
        </p15:guide>
        <p15:guide id="3" pos="7296">
          <p15:clr>
            <a:srgbClr val="F26B43"/>
          </p15:clr>
        </p15:guide>
        <p15:guide id="4" orient="horz" pos="720">
          <p15:clr>
            <a:srgbClr val="F26B43"/>
          </p15:clr>
        </p15:guide>
        <p15:guide id="5" orient="horz"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8"/>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09600" y="6305553"/>
            <a:ext cx="2844800" cy="251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152400"/>
            <a:ext cx="109728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09600" y="1143000"/>
            <a:ext cx="109728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9042400" y="6305550"/>
            <a:ext cx="2540000" cy="27432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b="0">
                <a:solidFill>
                  <a:schemeClr val="bg2"/>
                </a:solidFill>
                <a:latin typeface="Avenir-Book" panose="02000503020000020003" pitchFamily="2" charset="0"/>
                <a:ea typeface="ＭＳ Ｐゴシック" charset="-128"/>
              </a:defRPr>
            </a:lvl1pPr>
          </a:lstStyle>
          <a:p>
            <a:pPr>
              <a:defRPr/>
            </a:pPr>
            <a:fld id="{3AB0481F-F82C-4984-98E4-7E1D4E215EE5}" type="slidenum">
              <a:rPr lang="en-US" smtClean="0"/>
              <a:pPr>
                <a:defRPr/>
              </a:pPr>
              <a:t>‹#›</a:t>
            </a:fld>
            <a:endParaRPr lang="en-US"/>
          </a:p>
        </p:txBody>
      </p:sp>
      <p:sp>
        <p:nvSpPr>
          <p:cNvPr id="1033" name="Line 37"/>
          <p:cNvSpPr>
            <a:spLocks noChangeShapeType="1"/>
          </p:cNvSpPr>
          <p:nvPr userDrawn="1"/>
        </p:nvSpPr>
        <p:spPr bwMode="auto">
          <a:xfrm>
            <a:off x="609600" y="914400"/>
            <a:ext cx="10972800" cy="0"/>
          </a:xfrm>
          <a:prstGeom prst="line">
            <a:avLst/>
          </a:prstGeom>
          <a:noFill/>
          <a:ln w="57150">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sz="2400"/>
          </a:p>
        </p:txBody>
      </p:sp>
    </p:spTree>
    <p:extLst>
      <p:ext uri="{BB962C8B-B14F-4D97-AF65-F5344CB8AC3E}">
        <p14:creationId xmlns:p14="http://schemas.microsoft.com/office/powerpoint/2010/main" val="45477926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98"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5" r:id="rId15"/>
    <p:sldLayoutId id="2147483696" r:id="rId16"/>
  </p:sldLayoutIdLst>
  <p:hf hdr="0" ftr="0" dt="0"/>
  <p:txStyles>
    <p:titleStyle>
      <a:lvl1pPr algn="l" rtl="0" eaLnBrk="0" fontAlgn="base" hangingPunct="0">
        <a:spcBef>
          <a:spcPct val="0"/>
        </a:spcBef>
        <a:spcAft>
          <a:spcPct val="0"/>
        </a:spcAft>
        <a:defRPr sz="3600" b="1">
          <a:solidFill>
            <a:srgbClr val="010000"/>
          </a:solidFill>
          <a:latin typeface="Trade Gothic LT Condensed No. 2" pitchFamily="50" charset="0"/>
          <a:ea typeface="MS PGothic" pitchFamily="34" charset="-128"/>
          <a:cs typeface="Trade Gothic LT Condensed No. 2" pitchFamily="50" charset="0"/>
        </a:defRPr>
      </a:lvl1pPr>
      <a:lvl2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5pPr>
      <a:lvl6pPr marL="457200" algn="l" rtl="0" fontAlgn="base">
        <a:spcBef>
          <a:spcPct val="0"/>
        </a:spcBef>
        <a:spcAft>
          <a:spcPct val="0"/>
        </a:spcAft>
        <a:defRPr sz="3200" b="1">
          <a:solidFill>
            <a:srgbClr val="010000"/>
          </a:solidFill>
          <a:latin typeface="Arial" charset="0"/>
        </a:defRPr>
      </a:lvl6pPr>
      <a:lvl7pPr marL="914400" algn="l" rtl="0" fontAlgn="base">
        <a:spcBef>
          <a:spcPct val="0"/>
        </a:spcBef>
        <a:spcAft>
          <a:spcPct val="0"/>
        </a:spcAft>
        <a:defRPr sz="3200" b="1">
          <a:solidFill>
            <a:srgbClr val="010000"/>
          </a:solidFill>
          <a:latin typeface="Arial" charset="0"/>
        </a:defRPr>
      </a:lvl7pPr>
      <a:lvl8pPr marL="1371600" algn="l" rtl="0" fontAlgn="base">
        <a:spcBef>
          <a:spcPct val="0"/>
        </a:spcBef>
        <a:spcAft>
          <a:spcPct val="0"/>
        </a:spcAft>
        <a:defRPr sz="3200" b="1">
          <a:solidFill>
            <a:srgbClr val="010000"/>
          </a:solidFill>
          <a:latin typeface="Arial" charset="0"/>
        </a:defRPr>
      </a:lvl8pPr>
      <a:lvl9pPr marL="1828800" algn="l" rtl="0" fontAlgn="base">
        <a:spcBef>
          <a:spcPct val="0"/>
        </a:spcBef>
        <a:spcAft>
          <a:spcPct val="0"/>
        </a:spcAft>
        <a:defRPr sz="3200" b="1">
          <a:solidFill>
            <a:srgbClr val="010000"/>
          </a:solidFill>
          <a:latin typeface="Arial" charset="0"/>
        </a:defRPr>
      </a:lvl9pPr>
    </p:titleStyle>
    <p:bodyStyle>
      <a:lvl1pPr marL="234950" indent="-234950" algn="l" rtl="0" eaLnBrk="0" fontAlgn="base" hangingPunct="0">
        <a:spcBef>
          <a:spcPct val="20000"/>
        </a:spcBef>
        <a:spcAft>
          <a:spcPct val="0"/>
        </a:spcAft>
        <a:buFont typeface="Times" charset="0"/>
        <a:buChar char="•"/>
        <a:defRPr sz="2000">
          <a:solidFill>
            <a:schemeClr val="bg2"/>
          </a:solidFill>
          <a:latin typeface="Avenir-Book" panose="02000503020000020003" pitchFamily="2" charset="0"/>
          <a:ea typeface="MS PGothic" pitchFamily="34" charset="-128"/>
          <a:cs typeface="Avenir-Book" panose="02000503020000020003" pitchFamily="2" charset="0"/>
        </a:defRPr>
      </a:lvl1pPr>
      <a:lvl2pPr marL="742950" indent="-285750" algn="l" rtl="0" eaLnBrk="0" fontAlgn="base" hangingPunct="0">
        <a:spcBef>
          <a:spcPct val="20000"/>
        </a:spcBef>
        <a:spcAft>
          <a:spcPct val="0"/>
        </a:spcAft>
        <a:buClr>
          <a:srgbClr val="CF142B"/>
        </a:buClr>
        <a:buFont typeface="Times" charset="0"/>
        <a:buChar char="•"/>
        <a:defRPr sz="2000">
          <a:solidFill>
            <a:schemeClr val="bg2"/>
          </a:solidFill>
          <a:latin typeface="Avenir-Book" panose="02000503020000020003" pitchFamily="2" charset="0"/>
          <a:ea typeface="MS PGothic" pitchFamily="34" charset="-128"/>
        </a:defRPr>
      </a:lvl2pPr>
      <a:lvl3pPr marL="1143000" indent="-228600" algn="l" rtl="0" eaLnBrk="0" fontAlgn="base" hangingPunct="0">
        <a:spcBef>
          <a:spcPct val="20000"/>
        </a:spcBef>
        <a:spcAft>
          <a:spcPct val="0"/>
        </a:spcAft>
        <a:buFont typeface="Times" charset="0"/>
        <a:buChar char="•"/>
        <a:defRPr sz="1800">
          <a:solidFill>
            <a:schemeClr val="bg2"/>
          </a:solidFill>
          <a:latin typeface="Avenir-Book" panose="02000503020000020003" pitchFamily="2" charset="0"/>
          <a:ea typeface="MS PGothic" pitchFamily="34" charset="-128"/>
        </a:defRPr>
      </a:lvl3pPr>
      <a:lvl4pPr marL="1600200" indent="-228600" algn="l" rtl="0" eaLnBrk="0" fontAlgn="base" hangingPunct="0">
        <a:spcBef>
          <a:spcPct val="20000"/>
        </a:spcBef>
        <a:spcAft>
          <a:spcPct val="0"/>
        </a:spcAft>
        <a:buClr>
          <a:srgbClr val="CF142B"/>
        </a:buClr>
        <a:buFont typeface="Times" charset="0"/>
        <a:buChar char="•"/>
        <a:defRPr sz="1600">
          <a:solidFill>
            <a:schemeClr val="bg2"/>
          </a:solidFill>
          <a:latin typeface="Avenir-Book" panose="02000503020000020003" pitchFamily="2" charset="0"/>
          <a:ea typeface="MS PGothic" pitchFamily="34" charset="-128"/>
        </a:defRPr>
      </a:lvl4pPr>
      <a:lvl5pPr marL="2057400" indent="-228600" algn="l" rtl="0" eaLnBrk="0" fontAlgn="base" hangingPunct="0">
        <a:spcBef>
          <a:spcPct val="20000"/>
        </a:spcBef>
        <a:spcAft>
          <a:spcPct val="0"/>
        </a:spcAft>
        <a:buFont typeface="Times" charset="0"/>
        <a:buChar char="•"/>
        <a:defRPr sz="1600">
          <a:solidFill>
            <a:schemeClr val="bg2"/>
          </a:solidFill>
          <a:latin typeface="Avenir-Book" panose="02000503020000020003" pitchFamily="2" charset="0"/>
          <a:ea typeface="MS PGothic" pitchFamily="34" charset="-128"/>
        </a:defRPr>
      </a:lvl5pPr>
      <a:lvl6pPr marL="2514600" indent="-228600" algn="l" rtl="0" fontAlgn="base">
        <a:spcBef>
          <a:spcPct val="20000"/>
        </a:spcBef>
        <a:spcAft>
          <a:spcPct val="0"/>
        </a:spcAft>
        <a:buFont typeface="Times" charset="0"/>
        <a:buChar char="•"/>
        <a:defRPr sz="2000">
          <a:solidFill>
            <a:schemeClr val="bg2"/>
          </a:solidFill>
          <a:latin typeface="+mn-lt"/>
        </a:defRPr>
      </a:lvl6pPr>
      <a:lvl7pPr marL="2971800" indent="-228600" algn="l" rtl="0" fontAlgn="base">
        <a:spcBef>
          <a:spcPct val="20000"/>
        </a:spcBef>
        <a:spcAft>
          <a:spcPct val="0"/>
        </a:spcAft>
        <a:buFont typeface="Times" charset="0"/>
        <a:buChar char="•"/>
        <a:defRPr sz="2000">
          <a:solidFill>
            <a:schemeClr val="bg2"/>
          </a:solidFill>
          <a:latin typeface="+mn-lt"/>
        </a:defRPr>
      </a:lvl7pPr>
      <a:lvl8pPr marL="3429000" indent="-228600" algn="l" rtl="0" fontAlgn="base">
        <a:spcBef>
          <a:spcPct val="20000"/>
        </a:spcBef>
        <a:spcAft>
          <a:spcPct val="0"/>
        </a:spcAft>
        <a:buFont typeface="Times" charset="0"/>
        <a:buChar char="•"/>
        <a:defRPr sz="2000">
          <a:solidFill>
            <a:schemeClr val="bg2"/>
          </a:solidFill>
          <a:latin typeface="+mn-lt"/>
        </a:defRPr>
      </a:lvl8pPr>
      <a:lvl9pPr marL="3886200" indent="-228600" algn="l" rtl="0" fontAlgn="base">
        <a:spcBef>
          <a:spcPct val="20000"/>
        </a:spcBef>
        <a:spcAft>
          <a:spcPct val="0"/>
        </a:spcAft>
        <a:buFont typeface="Times"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384">
          <p15:clr>
            <a:srgbClr val="F26B43"/>
          </p15:clr>
        </p15:guide>
        <p15:guide id="3" pos="7296">
          <p15:clr>
            <a:srgbClr val="F26B43"/>
          </p15:clr>
        </p15:guide>
        <p15:guide id="4" orient="horz" pos="720">
          <p15:clr>
            <a:srgbClr val="F26B43"/>
          </p15:clr>
        </p15:guide>
        <p15:guide id="5" orient="horz"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19.emf"/><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3315A3B-5DCE-A14A-AC6F-BADE6578ABC0}"/>
              </a:ext>
            </a:extLst>
          </p:cNvPr>
          <p:cNvSpPr>
            <a:spLocks noGrp="1"/>
          </p:cNvSpPr>
          <p:nvPr>
            <p:ph type="subTitle" idx="1"/>
          </p:nvPr>
        </p:nvSpPr>
        <p:spPr>
          <a:xfrm>
            <a:off x="528821" y="3975331"/>
            <a:ext cx="7176347" cy="1655762"/>
          </a:xfrm>
        </p:spPr>
        <p:txBody>
          <a:bodyPr lIns="91440" tIns="45720" rIns="91440" bIns="45720" anchor="t"/>
          <a:lstStyle/>
          <a:p>
            <a:r>
              <a:rPr lang="en-US" sz="2800" b="1">
                <a:cs typeface="Arial"/>
              </a:rPr>
              <a:t>CSUBUY: Procure-to-Pay (P2P)</a:t>
            </a:r>
            <a:endParaRPr lang="en-US" sz="2800">
              <a:cs typeface="Arial"/>
            </a:endParaRPr>
          </a:p>
          <a:p>
            <a:r>
              <a:rPr lang="en-US" sz="2800">
                <a:cs typeface="Arial"/>
              </a:rPr>
              <a:t>Demo Series: Branding &amp; Logo</a:t>
            </a:r>
            <a:endParaRPr lang="en-US" sz="2800">
              <a:cs typeface="Arial" panose="020B0604020202020204" pitchFamily="34" charset="0"/>
            </a:endParaRPr>
          </a:p>
          <a:p>
            <a:r>
              <a:rPr lang="en-US" sz="2800">
                <a:cs typeface="Arial"/>
              </a:rPr>
              <a:t>Presenter</a:t>
            </a:r>
            <a:r>
              <a:rPr lang="en-US" sz="2800">
                <a:ea typeface="Calibri"/>
                <a:cs typeface="Arial"/>
              </a:rPr>
              <a:t>: Christian Burke, CSU Chico</a:t>
            </a:r>
            <a:endParaRPr lang="en-US" sz="2800">
              <a:ea typeface="Calibri"/>
              <a:cs typeface="Arial" panose="020B0604020202020204" pitchFamily="34" charset="0"/>
            </a:endParaRPr>
          </a:p>
        </p:txBody>
      </p:sp>
    </p:spTree>
    <p:extLst>
      <p:ext uri="{BB962C8B-B14F-4D97-AF65-F5344CB8AC3E}">
        <p14:creationId xmlns:p14="http://schemas.microsoft.com/office/powerpoint/2010/main" val="2562683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99471-A6C7-12E1-5F9F-3045728425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DB23F9-B2FA-C2CC-B628-4569280AFA9E}"/>
              </a:ext>
            </a:extLst>
          </p:cNvPr>
          <p:cNvSpPr>
            <a:spLocks noGrp="1"/>
          </p:cNvSpPr>
          <p:nvPr>
            <p:ph type="title"/>
          </p:nvPr>
        </p:nvSpPr>
        <p:spPr>
          <a:xfrm>
            <a:off x="609600" y="335666"/>
            <a:ext cx="10972800" cy="666750"/>
          </a:xfrm>
        </p:spPr>
        <p:txBody>
          <a:bodyPr/>
          <a:lstStyle/>
          <a:p>
            <a:r>
              <a:rPr lang="en-US" sz="3000">
                <a:solidFill>
                  <a:srgbClr val="C00000"/>
                </a:solidFill>
                <a:latin typeface="Calibri"/>
                <a:ea typeface="MS PGothic"/>
                <a:cs typeface="Calibri"/>
              </a:rPr>
              <a:t>CSU</a:t>
            </a:r>
            <a:r>
              <a:rPr lang="en-US" sz="3000">
                <a:latin typeface="Calibri"/>
                <a:ea typeface="MS PGothic"/>
                <a:cs typeface="Calibri"/>
              </a:rPr>
              <a:t>BUY P2P: Requisition Workflow Triggers – Branding &amp; Logo</a:t>
            </a:r>
            <a:endParaRPr lang="en-US" sz="300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6C84C46-E521-9F01-D0BD-731CB6C91919}"/>
              </a:ext>
            </a:extLst>
          </p:cNvPr>
          <p:cNvPicPr>
            <a:picLocks noChangeAspect="1"/>
          </p:cNvPicPr>
          <p:nvPr/>
        </p:nvPicPr>
        <p:blipFill>
          <a:blip r:embed="rId3"/>
          <a:stretch>
            <a:fillRect/>
          </a:stretch>
        </p:blipFill>
        <p:spPr>
          <a:xfrm>
            <a:off x="10465668" y="6132689"/>
            <a:ext cx="1347333" cy="463336"/>
          </a:xfrm>
          <a:prstGeom prst="rect">
            <a:avLst/>
          </a:prstGeom>
        </p:spPr>
      </p:pic>
      <p:pic>
        <p:nvPicPr>
          <p:cNvPr id="5" name="Picture 4" descr="A white rectangular sign with black text&#10;&#10;AI-generated content may be incorrect.">
            <a:extLst>
              <a:ext uri="{FF2B5EF4-FFF2-40B4-BE49-F238E27FC236}">
                <a16:creationId xmlns:a16="http://schemas.microsoft.com/office/drawing/2014/main" id="{8A2A789A-9184-C877-992B-2A274AA3F439}"/>
              </a:ext>
            </a:extLst>
          </p:cNvPr>
          <p:cNvPicPr>
            <a:picLocks noChangeAspect="1"/>
          </p:cNvPicPr>
          <p:nvPr/>
        </p:nvPicPr>
        <p:blipFill>
          <a:blip r:embed="rId4"/>
          <a:stretch>
            <a:fillRect/>
          </a:stretch>
        </p:blipFill>
        <p:spPr>
          <a:xfrm>
            <a:off x="0" y="2068810"/>
            <a:ext cx="12192000" cy="2720380"/>
          </a:xfrm>
          <a:prstGeom prst="rect">
            <a:avLst/>
          </a:prstGeom>
        </p:spPr>
      </p:pic>
    </p:spTree>
    <p:extLst>
      <p:ext uri="{BB962C8B-B14F-4D97-AF65-F5344CB8AC3E}">
        <p14:creationId xmlns:p14="http://schemas.microsoft.com/office/powerpoint/2010/main" val="1781660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C63A0-5D8B-440A-A82E-A5B2FAC754A7}"/>
              </a:ext>
            </a:extLst>
          </p:cNvPr>
          <p:cNvSpPr>
            <a:spLocks noGrp="1"/>
          </p:cNvSpPr>
          <p:nvPr>
            <p:ph type="title"/>
          </p:nvPr>
        </p:nvSpPr>
        <p:spPr/>
        <p:txBody>
          <a:bodyPr/>
          <a:lstStyle/>
          <a:p>
            <a:r>
              <a:rPr lang="en-US" sz="3600">
                <a:solidFill>
                  <a:srgbClr val="C00000"/>
                </a:solidFill>
                <a:latin typeface="Calibri" panose="020F0502020204030204" pitchFamily="34" charset="0"/>
                <a:cs typeface="Calibri" panose="020F0502020204030204" pitchFamily="34" charset="0"/>
              </a:rPr>
              <a:t>CSU</a:t>
            </a:r>
            <a:r>
              <a:rPr lang="en-US" sz="3600">
                <a:latin typeface="Calibri" panose="020F0502020204030204" pitchFamily="34" charset="0"/>
                <a:cs typeface="Calibri" panose="020F0502020204030204" pitchFamily="34" charset="0"/>
              </a:rPr>
              <a:t>BUY P2P: Configuration Disclaimer</a:t>
            </a:r>
            <a:endParaRPr lang="en-US">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AA6064F9-4698-534A-C690-54DBE26B989A}"/>
              </a:ext>
            </a:extLst>
          </p:cNvPr>
          <p:cNvSpPr txBox="1"/>
          <p:nvPr/>
        </p:nvSpPr>
        <p:spPr>
          <a:xfrm>
            <a:off x="1657181" y="2274838"/>
            <a:ext cx="8877638" cy="2308324"/>
          </a:xfrm>
          <a:prstGeom prst="rect">
            <a:avLst/>
          </a:prstGeom>
          <a:noFill/>
        </p:spPr>
        <p:txBody>
          <a:bodyPr wrap="square" lIns="91440" tIns="45720" rIns="91440" bIns="45720" rtlCol="0" anchor="t">
            <a:spAutoFit/>
          </a:bodyPr>
          <a:lstStyle/>
          <a:p>
            <a:pPr algn="ctr"/>
            <a:r>
              <a:rPr lang="en-US" sz="2400" i="1">
                <a:latin typeface="Calibri" panose="020F0502020204030204" pitchFamily="34" charset="0"/>
                <a:cs typeface="Calibri" panose="020F0502020204030204" pitchFamily="34" charset="0"/>
              </a:rPr>
              <a:t>All functional materials, recommendations, and application configurations have been defined by the CSUBUY P2P Core Project Team based on best practice, initial requirements and specific insights from the live campuses.  </a:t>
            </a:r>
            <a:r>
              <a:rPr lang="en-US" sz="2400" b="1" i="1">
                <a:latin typeface="Calibri" panose="020F0502020204030204" pitchFamily="34" charset="0"/>
                <a:cs typeface="Calibri" panose="020F0502020204030204" pitchFamily="34" charset="0"/>
              </a:rPr>
              <a:t>The configuration shown today is in our Test Site.  You may see functionality that are in pending review by various user groups and may be subject change.</a:t>
            </a:r>
          </a:p>
        </p:txBody>
      </p:sp>
      <p:pic>
        <p:nvPicPr>
          <p:cNvPr id="3" name="Picture 2">
            <a:extLst>
              <a:ext uri="{FF2B5EF4-FFF2-40B4-BE49-F238E27FC236}">
                <a16:creationId xmlns:a16="http://schemas.microsoft.com/office/drawing/2014/main" id="{F14875DE-17A1-24BF-9549-2DF82F46C45E}"/>
              </a:ext>
            </a:extLst>
          </p:cNvPr>
          <p:cNvPicPr>
            <a:picLocks noChangeAspect="1"/>
          </p:cNvPicPr>
          <p:nvPr/>
        </p:nvPicPr>
        <p:blipFill>
          <a:blip r:embed="rId3"/>
          <a:stretch>
            <a:fillRect/>
          </a:stretch>
        </p:blipFill>
        <p:spPr>
          <a:xfrm>
            <a:off x="10465668" y="6132689"/>
            <a:ext cx="1347333" cy="463336"/>
          </a:xfrm>
          <a:prstGeom prst="rect">
            <a:avLst/>
          </a:prstGeom>
        </p:spPr>
      </p:pic>
    </p:spTree>
    <p:extLst>
      <p:ext uri="{BB962C8B-B14F-4D97-AF65-F5344CB8AC3E}">
        <p14:creationId xmlns:p14="http://schemas.microsoft.com/office/powerpoint/2010/main" val="69656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430C2-0FA6-AAD7-3A45-BF715084A9E6}"/>
            </a:ext>
          </a:extLst>
        </p:cNvPr>
        <p:cNvGrpSpPr/>
        <p:nvPr/>
      </p:nvGrpSpPr>
      <p:grpSpPr>
        <a:xfrm>
          <a:off x="0" y="0"/>
          <a:ext cx="0" cy="0"/>
          <a:chOff x="0" y="0"/>
          <a:chExt cx="0" cy="0"/>
        </a:xfrm>
      </p:grpSpPr>
      <p:sp>
        <p:nvSpPr>
          <p:cNvPr id="48" name="Rectangle 47">
            <a:extLst>
              <a:ext uri="{FF2B5EF4-FFF2-40B4-BE49-F238E27FC236}">
                <a16:creationId xmlns:a16="http://schemas.microsoft.com/office/drawing/2014/main" id="{FC42D090-E5B0-FCFD-8F8B-BB05E89F4E76}"/>
              </a:ext>
            </a:extLst>
          </p:cNvPr>
          <p:cNvSpPr/>
          <p:nvPr/>
        </p:nvSpPr>
        <p:spPr>
          <a:xfrm>
            <a:off x="273269" y="220717"/>
            <a:ext cx="11603421" cy="979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54ED25-51BC-8E53-5219-A0E1AD876697}"/>
              </a:ext>
            </a:extLst>
          </p:cNvPr>
          <p:cNvSpPr>
            <a:spLocks noGrp="1"/>
          </p:cNvSpPr>
          <p:nvPr>
            <p:ph type="title"/>
          </p:nvPr>
        </p:nvSpPr>
        <p:spPr>
          <a:xfrm>
            <a:off x="1097280" y="1872525"/>
            <a:ext cx="10058400" cy="2592956"/>
          </a:xfrm>
        </p:spPr>
        <p:txBody>
          <a:bodyPr anchor="ctr">
            <a:normAutofit/>
          </a:bodyPr>
          <a:lstStyle/>
          <a:p>
            <a:pPr algn="ctr"/>
            <a:r>
              <a:rPr lang="en-US" sz="3200">
                <a:solidFill>
                  <a:srgbClr val="C00000"/>
                </a:solidFill>
                <a:latin typeface="Calibri"/>
                <a:ea typeface="MS PGothic"/>
                <a:cs typeface="Calibri"/>
              </a:rPr>
              <a:t>CSU</a:t>
            </a:r>
            <a:r>
              <a:rPr lang="en-US" sz="3200">
                <a:latin typeface="Calibri"/>
                <a:ea typeface="MS PGothic"/>
                <a:cs typeface="Calibri"/>
              </a:rPr>
              <a:t>BUY P2P: </a:t>
            </a:r>
            <a:br>
              <a:rPr lang="en-US" sz="3200">
                <a:latin typeface="Calibri" panose="020F0502020204030204" pitchFamily="34" charset="0"/>
                <a:cs typeface="Calibri" panose="020F0502020204030204" pitchFamily="34" charset="0"/>
              </a:rPr>
            </a:br>
            <a:r>
              <a:rPr lang="en-US" sz="3200">
                <a:latin typeface="Calibri"/>
                <a:ea typeface="MS PGothic"/>
                <a:cs typeface="Calibri"/>
              </a:rPr>
              <a:t>Branding &amp; Logo Overview</a:t>
            </a:r>
          </a:p>
        </p:txBody>
      </p:sp>
      <p:cxnSp>
        <p:nvCxnSpPr>
          <p:cNvPr id="7" name="Straight Connector 6">
            <a:extLst>
              <a:ext uri="{FF2B5EF4-FFF2-40B4-BE49-F238E27FC236}">
                <a16:creationId xmlns:a16="http://schemas.microsoft.com/office/drawing/2014/main" id="{9A88F2EF-0EB2-2386-653D-4B7507F08BDB}"/>
              </a:ext>
            </a:extLst>
          </p:cNvPr>
          <p:cNvCxnSpPr>
            <a:cxnSpLocks/>
          </p:cNvCxnSpPr>
          <p:nvPr/>
        </p:nvCxnSpPr>
        <p:spPr>
          <a:xfrm>
            <a:off x="1158240" y="2012893"/>
            <a:ext cx="993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0ACD97A-642C-6E3F-1CC2-A88D126BB3CE}"/>
              </a:ext>
            </a:extLst>
          </p:cNvPr>
          <p:cNvCxnSpPr>
            <a:cxnSpLocks/>
          </p:cNvCxnSpPr>
          <p:nvPr/>
        </p:nvCxnSpPr>
        <p:spPr>
          <a:xfrm>
            <a:off x="1158240" y="4325112"/>
            <a:ext cx="993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9801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4148A-F365-1524-2E09-8B659933D7C9}"/>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BFDA9E29-CF18-6F58-A16C-735622FFE7E7}"/>
              </a:ext>
            </a:extLst>
          </p:cNvPr>
          <p:cNvGrpSpPr/>
          <p:nvPr/>
        </p:nvGrpSpPr>
        <p:grpSpPr>
          <a:xfrm>
            <a:off x="1651624" y="828939"/>
            <a:ext cx="4768091" cy="2052320"/>
            <a:chOff x="2737022" y="2299901"/>
            <a:chExt cx="4833551" cy="2258198"/>
          </a:xfrm>
        </p:grpSpPr>
        <p:pic>
          <p:nvPicPr>
            <p:cNvPr id="3" name="Picture 2">
              <a:extLst>
                <a:ext uri="{FF2B5EF4-FFF2-40B4-BE49-F238E27FC236}">
                  <a16:creationId xmlns:a16="http://schemas.microsoft.com/office/drawing/2014/main" id="{7206E8BB-5632-01E1-516D-FF6FE98AE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7022" y="2299901"/>
              <a:ext cx="2258198" cy="22581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5E89617-9807-21B0-6546-7B280D1438FC}"/>
                </a:ext>
              </a:extLst>
            </p:cNvPr>
            <p:cNvSpPr txBox="1"/>
            <p:nvPr/>
          </p:nvSpPr>
          <p:spPr>
            <a:xfrm>
              <a:off x="4506097" y="2767280"/>
              <a:ext cx="3064476" cy="1323439"/>
            </a:xfrm>
            <a:prstGeom prst="rect">
              <a:avLst/>
            </a:prstGeom>
            <a:solidFill>
              <a:schemeClr val="bg1"/>
            </a:solidFill>
          </p:spPr>
          <p:txBody>
            <a:bodyPr wrap="square" rtlCol="0">
              <a:spAutoFit/>
            </a:bodyPr>
            <a:lstStyle/>
            <a:p>
              <a:r>
                <a:rPr lang="en-US" sz="8000" b="1">
                  <a:solidFill>
                    <a:srgbClr val="008FC4"/>
                  </a:solidFill>
                </a:rPr>
                <a:t>DEMO</a:t>
              </a:r>
            </a:p>
          </p:txBody>
        </p:sp>
      </p:grpSp>
      <p:graphicFrame>
        <p:nvGraphicFramePr>
          <p:cNvPr id="9" name="Table 33">
            <a:extLst>
              <a:ext uri="{FF2B5EF4-FFF2-40B4-BE49-F238E27FC236}">
                <a16:creationId xmlns:a16="http://schemas.microsoft.com/office/drawing/2014/main" id="{75FC0AA7-1EBB-AE93-BFE2-2E61ABC05E7F}"/>
              </a:ext>
            </a:extLst>
          </p:cNvPr>
          <p:cNvGraphicFramePr>
            <a:graphicFrameLocks noGrp="1"/>
          </p:cNvGraphicFramePr>
          <p:nvPr>
            <p:extLst>
              <p:ext uri="{D42A27DB-BD31-4B8C-83A1-F6EECF244321}">
                <p14:modId xmlns:p14="http://schemas.microsoft.com/office/powerpoint/2010/main" val="3674768669"/>
              </p:ext>
            </p:extLst>
          </p:nvPr>
        </p:nvGraphicFramePr>
        <p:xfrm>
          <a:off x="6421120" y="1209040"/>
          <a:ext cx="4878675" cy="5252719"/>
        </p:xfrm>
        <a:graphic>
          <a:graphicData uri="http://schemas.openxmlformats.org/drawingml/2006/table">
            <a:tbl>
              <a:tblPr firstRow="1" bandRow="1">
                <a:tableStyleId>{5FD0F851-EC5A-4D38-B0AD-8093EC10F338}</a:tableStyleId>
              </a:tblPr>
              <a:tblGrid>
                <a:gridCol w="4878675">
                  <a:extLst>
                    <a:ext uri="{9D8B030D-6E8A-4147-A177-3AD203B41FA5}">
                      <a16:colId xmlns:a16="http://schemas.microsoft.com/office/drawing/2014/main" val="1886294121"/>
                    </a:ext>
                  </a:extLst>
                </a:gridCol>
              </a:tblGrid>
              <a:tr h="370840">
                <a:tc>
                  <a:txBody>
                    <a:bodyPr/>
                    <a:lstStyle/>
                    <a:p>
                      <a:r>
                        <a:rPr lang="en-US"/>
                        <a:t>Activity</a:t>
                      </a:r>
                    </a:p>
                  </a:txBody>
                  <a:tcPr/>
                </a:tc>
                <a:extLst>
                  <a:ext uri="{0D108BD9-81ED-4DB2-BD59-A6C34878D82A}">
                    <a16:rowId xmlns:a16="http://schemas.microsoft.com/office/drawing/2014/main" val="805637742"/>
                  </a:ext>
                </a:extLst>
              </a:tr>
              <a:tr h="370839">
                <a:tc>
                  <a:txBody>
                    <a:bodyPr/>
                    <a:lstStyle/>
                    <a:p>
                      <a:pPr marL="0" lvl="0" indent="0">
                        <a:buNone/>
                      </a:pPr>
                      <a:r>
                        <a:rPr lang="en-US" sz="1600" b="0" i="0" u="none" strike="noStrike" noProof="0">
                          <a:solidFill>
                            <a:srgbClr val="000000"/>
                          </a:solidFill>
                        </a:rPr>
                        <a:t>Prior vs. Current State</a:t>
                      </a:r>
                    </a:p>
                  </a:txBody>
                  <a:tcPr/>
                </a:tc>
                <a:extLst>
                  <a:ext uri="{0D108BD9-81ED-4DB2-BD59-A6C34878D82A}">
                    <a16:rowId xmlns:a16="http://schemas.microsoft.com/office/drawing/2014/main" val="2175763065"/>
                  </a:ext>
                </a:extLst>
              </a:tr>
              <a:tr h="370840">
                <a:tc>
                  <a:txBody>
                    <a:bodyPr/>
                    <a:lstStyle/>
                    <a:p>
                      <a:pPr lvl="0">
                        <a:buNone/>
                      </a:pPr>
                      <a:r>
                        <a:rPr lang="en-US" sz="1600" b="0" i="0" u="none" strike="noStrike" noProof="0">
                          <a:latin typeface="Calibri"/>
                        </a:rPr>
                        <a:t>Workflow Triggers</a:t>
                      </a:r>
                    </a:p>
                    <a:p>
                      <a:pPr marL="742950" marR="0" lvl="0" indent="-285750" algn="l">
                        <a:buFont typeface="Arial"/>
                        <a:buChar char="•"/>
                      </a:pPr>
                      <a:r>
                        <a:rPr lang="en-US" sz="1600" b="0" i="0" u="none" strike="noStrike" noProof="0">
                          <a:solidFill>
                            <a:srgbClr val="000000"/>
                          </a:solidFill>
                        </a:rPr>
                        <a:t>"Yes" response on Goods &amp; Services or Hospitality to the question: includes the use of a campus or CSU logo or brand </a:t>
                      </a:r>
                    </a:p>
                    <a:p>
                      <a:pPr marL="742950" lvl="1" indent="-285750">
                        <a:buFont typeface="Arial"/>
                        <a:buChar char="•"/>
                      </a:pPr>
                      <a:endParaRPr lang="en-US" sz="1600" b="0" i="0" u="none" strike="noStrike" noProof="0">
                        <a:solidFill>
                          <a:srgbClr val="000000"/>
                        </a:solidFill>
                      </a:endParaRPr>
                    </a:p>
                  </a:txBody>
                  <a:tcPr/>
                </a:tc>
                <a:extLst>
                  <a:ext uri="{0D108BD9-81ED-4DB2-BD59-A6C34878D82A}">
                    <a16:rowId xmlns:a16="http://schemas.microsoft.com/office/drawing/2014/main" val="1575107959"/>
                  </a:ext>
                </a:extLst>
              </a:tr>
              <a:tr h="370839">
                <a:tc>
                  <a:txBody>
                    <a:bodyPr/>
                    <a:lstStyle/>
                    <a:p>
                      <a:pPr lvl="0">
                        <a:buNone/>
                      </a:pPr>
                      <a:r>
                        <a:rPr lang="en-US" sz="1600"/>
                        <a:t>Notification of When Something Needs Approval</a:t>
                      </a:r>
                    </a:p>
                    <a:p>
                      <a:pPr marL="742950" lvl="1" indent="-285750">
                        <a:buFont typeface="Arial" panose="020B0604020202020204" pitchFamily="34" charset="0"/>
                        <a:buChar char="•"/>
                      </a:pPr>
                      <a:r>
                        <a:rPr lang="en-US" sz="1600"/>
                        <a:t>Email</a:t>
                      </a:r>
                    </a:p>
                    <a:p>
                      <a:pPr marL="742950" lvl="1" indent="-285750">
                        <a:buFont typeface="Arial" panose="020B0604020202020204" pitchFamily="34" charset="0"/>
                        <a:buChar char="•"/>
                      </a:pPr>
                      <a:r>
                        <a:rPr lang="en-US" sz="1600"/>
                        <a:t>In P2P </a:t>
                      </a:r>
                    </a:p>
                  </a:txBody>
                  <a:tcPr/>
                </a:tc>
                <a:extLst>
                  <a:ext uri="{0D108BD9-81ED-4DB2-BD59-A6C34878D82A}">
                    <a16:rowId xmlns:a16="http://schemas.microsoft.com/office/drawing/2014/main" val="3526167892"/>
                  </a:ext>
                </a:extLst>
              </a:tr>
              <a:tr h="370840">
                <a:tc>
                  <a:txBody>
                    <a:bodyPr/>
                    <a:lstStyle/>
                    <a:p>
                      <a:pPr lvl="0">
                        <a:buNone/>
                      </a:pPr>
                      <a:r>
                        <a:rPr lang="en-US" sz="1600" b="0" i="0" u="none" strike="noStrike" noProof="0">
                          <a:latin typeface="Calibri"/>
                        </a:rPr>
                        <a:t>Reviewing</a:t>
                      </a:r>
                    </a:p>
                    <a:p>
                      <a:pPr marL="742950" lvl="1" indent="-285750">
                        <a:buClr>
                          <a:srgbClr val="000000"/>
                        </a:buClr>
                        <a:buFont typeface="Arial,Sans-Serif"/>
                        <a:buChar char="•"/>
                      </a:pPr>
                      <a:r>
                        <a:rPr lang="en-US" sz="1600" b="0" i="0" u="none" strike="noStrike" noProof="0">
                          <a:solidFill>
                            <a:srgbClr val="000000"/>
                          </a:solidFill>
                          <a:latin typeface="Calibri"/>
                        </a:rPr>
                        <a:t>Assign to Self</a:t>
                      </a:r>
                    </a:p>
                    <a:p>
                      <a:pPr marL="742950" lvl="1" indent="-285750">
                        <a:buClr>
                          <a:srgbClr val="000000"/>
                        </a:buClr>
                        <a:buFont typeface="Arial,Sans-Serif"/>
                        <a:buChar char="•"/>
                      </a:pPr>
                      <a:r>
                        <a:rPr lang="en-US" sz="1600" b="0" i="0" u="none" strike="noStrike" noProof="0">
                          <a:solidFill>
                            <a:srgbClr val="000000"/>
                          </a:solidFill>
                          <a:latin typeface="Calibri"/>
                        </a:rPr>
                        <a:t>Policy and Compliance</a:t>
                      </a:r>
                      <a:endParaRPr lang="en-US"/>
                    </a:p>
                    <a:p>
                      <a:pPr marL="742950" lvl="0" indent="-285750">
                        <a:buClr>
                          <a:srgbClr val="000000"/>
                        </a:buClr>
                        <a:buFont typeface="Arial"/>
                        <a:buChar char="•"/>
                      </a:pPr>
                      <a:r>
                        <a:rPr lang="en-US" sz="1600" b="0" i="0" u="none" strike="noStrike" noProof="0">
                          <a:solidFill>
                            <a:srgbClr val="000000"/>
                          </a:solidFill>
                          <a:latin typeface="Calibri"/>
                        </a:rPr>
                        <a:t>Other Area Specific Review</a:t>
                      </a:r>
                    </a:p>
                    <a:p>
                      <a:pPr marL="742950" lvl="0" indent="-285750">
                        <a:buClr>
                          <a:srgbClr val="000000"/>
                        </a:buClr>
                        <a:buFont typeface="Arial"/>
                        <a:buChar char="•"/>
                      </a:pPr>
                      <a:r>
                        <a:rPr lang="en-US" sz="1600" b="0" i="0" u="none" strike="noStrike" noProof="0">
                          <a:solidFill>
                            <a:srgbClr val="000000"/>
                          </a:solidFill>
                          <a:latin typeface="Calibri"/>
                        </a:rPr>
                        <a:t>Comment Feature</a:t>
                      </a:r>
                    </a:p>
                  </a:txBody>
                  <a:tcPr/>
                </a:tc>
                <a:extLst>
                  <a:ext uri="{0D108BD9-81ED-4DB2-BD59-A6C34878D82A}">
                    <a16:rowId xmlns:a16="http://schemas.microsoft.com/office/drawing/2014/main" val="2264369107"/>
                  </a:ext>
                </a:extLst>
              </a:tr>
              <a:tr h="370839">
                <a:tc>
                  <a:txBody>
                    <a:bodyPr/>
                    <a:lstStyle/>
                    <a:p>
                      <a:pPr marL="0" lvl="0" indent="0">
                        <a:buNone/>
                      </a:pPr>
                      <a:r>
                        <a:rPr lang="en-US" sz="1600" b="0" i="0" u="none" strike="noStrike" noProof="0">
                          <a:solidFill>
                            <a:srgbClr val="000000"/>
                          </a:solidFill>
                          <a:latin typeface="Calibri"/>
                        </a:rPr>
                        <a:t>Action</a:t>
                      </a:r>
                    </a:p>
                    <a:p>
                      <a:pPr marL="742950" lvl="1" indent="-285750">
                        <a:buClr>
                          <a:srgbClr val="000000"/>
                        </a:buClr>
                        <a:buFont typeface="Arial,Sans-Serif"/>
                        <a:buChar char="•"/>
                      </a:pPr>
                      <a:r>
                        <a:rPr lang="en-US" sz="1600" b="0" i="0" u="none" strike="noStrike" noProof="0">
                          <a:solidFill>
                            <a:srgbClr val="000000"/>
                          </a:solidFill>
                          <a:latin typeface="Calibri"/>
                        </a:rPr>
                        <a:t>Approve</a:t>
                      </a:r>
                    </a:p>
                    <a:p>
                      <a:pPr marL="742950" lvl="1" indent="-285750">
                        <a:buClr>
                          <a:srgbClr val="000000"/>
                        </a:buClr>
                        <a:buFont typeface="Arial,Sans-Serif"/>
                        <a:buChar char="•"/>
                      </a:pPr>
                      <a:r>
                        <a:rPr lang="en-US" sz="1600" b="0" i="0" u="none" strike="noStrike" noProof="0">
                          <a:solidFill>
                            <a:srgbClr val="000000"/>
                          </a:solidFill>
                          <a:latin typeface="Calibri"/>
                        </a:rPr>
                        <a:t>Return</a:t>
                      </a:r>
                    </a:p>
                    <a:p>
                      <a:pPr marL="742950" lvl="1" indent="-285750">
                        <a:buClr>
                          <a:srgbClr val="000000"/>
                        </a:buClr>
                        <a:buFont typeface="Arial,Sans-Serif"/>
                        <a:buChar char="•"/>
                      </a:pPr>
                      <a:r>
                        <a:rPr lang="en-US" sz="1600" b="0" i="0" u="none" strike="noStrike" noProof="0">
                          <a:solidFill>
                            <a:srgbClr val="000000"/>
                          </a:solidFill>
                          <a:latin typeface="Calibri"/>
                        </a:rPr>
                        <a:t>Reject</a:t>
                      </a:r>
                    </a:p>
                  </a:txBody>
                  <a:tcPr/>
                </a:tc>
                <a:extLst>
                  <a:ext uri="{0D108BD9-81ED-4DB2-BD59-A6C34878D82A}">
                    <a16:rowId xmlns:a16="http://schemas.microsoft.com/office/drawing/2014/main" val="1184678635"/>
                  </a:ext>
                </a:extLst>
              </a:tr>
            </a:tbl>
          </a:graphicData>
        </a:graphic>
      </p:graphicFrame>
    </p:spTree>
    <p:extLst>
      <p:ext uri="{BB962C8B-B14F-4D97-AF65-F5344CB8AC3E}">
        <p14:creationId xmlns:p14="http://schemas.microsoft.com/office/powerpoint/2010/main" val="2776617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507C6-4313-7C28-14B5-9E0CB08BEB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EB7CD9-EF48-86B1-F40E-E07FDB60F842}"/>
              </a:ext>
            </a:extLst>
          </p:cNvPr>
          <p:cNvSpPr>
            <a:spLocks noGrp="1"/>
          </p:cNvSpPr>
          <p:nvPr>
            <p:ph type="title"/>
          </p:nvPr>
        </p:nvSpPr>
        <p:spPr/>
        <p:txBody>
          <a:bodyPr/>
          <a:lstStyle/>
          <a:p>
            <a:r>
              <a:rPr lang="en-US" sz="3600">
                <a:solidFill>
                  <a:srgbClr val="C00000"/>
                </a:solidFill>
                <a:latin typeface="Calibri"/>
                <a:ea typeface="MS PGothic"/>
                <a:cs typeface="Calibri"/>
              </a:rPr>
              <a:t>CSU</a:t>
            </a:r>
            <a:r>
              <a:rPr lang="en-US" sz="3600">
                <a:latin typeface="Calibri"/>
                <a:ea typeface="MS PGothic"/>
                <a:cs typeface="Calibri"/>
              </a:rPr>
              <a:t>BUY P2P: </a:t>
            </a:r>
            <a:r>
              <a:rPr lang="en-US">
                <a:latin typeface="Calibri"/>
                <a:ea typeface="MS PGothic"/>
                <a:cs typeface="Calibri"/>
              </a:rPr>
              <a:t>Campus Contact</a:t>
            </a:r>
            <a:endParaRPr lang="en-US">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F42000B3-08B0-AA22-6BE7-8AC2CC06EC20}"/>
              </a:ext>
            </a:extLst>
          </p:cNvPr>
          <p:cNvGraphicFramePr>
            <a:graphicFrameLocks noGrp="1"/>
          </p:cNvGraphicFramePr>
          <p:nvPr>
            <p:extLst>
              <p:ext uri="{D42A27DB-BD31-4B8C-83A1-F6EECF244321}">
                <p14:modId xmlns:p14="http://schemas.microsoft.com/office/powerpoint/2010/main" val="2826984253"/>
              </p:ext>
            </p:extLst>
          </p:nvPr>
        </p:nvGraphicFramePr>
        <p:xfrm>
          <a:off x="602225" y="1007806"/>
          <a:ext cx="10904302" cy="5664435"/>
        </p:xfrm>
        <a:graphic>
          <a:graphicData uri="http://schemas.openxmlformats.org/drawingml/2006/table">
            <a:tbl>
              <a:tblPr bandRow="1">
                <a:tableStyleId>{5C22544A-7EE6-4342-B048-85BDC9FD1C3A}</a:tableStyleId>
              </a:tblPr>
              <a:tblGrid>
                <a:gridCol w="3637925">
                  <a:extLst>
                    <a:ext uri="{9D8B030D-6E8A-4147-A177-3AD203B41FA5}">
                      <a16:colId xmlns:a16="http://schemas.microsoft.com/office/drawing/2014/main" val="3203948616"/>
                    </a:ext>
                  </a:extLst>
                </a:gridCol>
                <a:gridCol w="3060026">
                  <a:extLst>
                    <a:ext uri="{9D8B030D-6E8A-4147-A177-3AD203B41FA5}">
                      <a16:colId xmlns:a16="http://schemas.microsoft.com/office/drawing/2014/main" val="2486608768"/>
                    </a:ext>
                  </a:extLst>
                </a:gridCol>
                <a:gridCol w="4206351">
                  <a:extLst>
                    <a:ext uri="{9D8B030D-6E8A-4147-A177-3AD203B41FA5}">
                      <a16:colId xmlns:a16="http://schemas.microsoft.com/office/drawing/2014/main" val="2599739193"/>
                    </a:ext>
                  </a:extLst>
                </a:gridCol>
              </a:tblGrid>
              <a:tr h="377629">
                <a:tc>
                  <a:txBody>
                    <a:bodyPr/>
                    <a:lstStyle/>
                    <a:p>
                      <a:pPr algn="l" fontAlgn="base">
                        <a:lnSpc>
                          <a:spcPts val="2160"/>
                        </a:lnSpc>
                        <a:buNone/>
                      </a:pPr>
                      <a:r>
                        <a:rPr lang="en-US" sz="1800" b="1" i="0">
                          <a:solidFill>
                            <a:srgbClr val="FFFFFF"/>
                          </a:solidFill>
                          <a:effectLst/>
                          <a:latin typeface="Avenir-Book"/>
                        </a:rPr>
                        <a:t>Campus</a:t>
                      </a:r>
                      <a:endParaRPr lang="en-US" b="1" i="0">
                        <a:solidFill>
                          <a:srgbClr val="FFFFFF"/>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24603" cap="flat" cmpd="sng" algn="ctr">
                      <a:solidFill>
                        <a:srgbClr val="FFFFFF"/>
                      </a:solidFill>
                      <a:prstDash val="solid"/>
                      <a:round/>
                      <a:headEnd type="none" w="med" len="med"/>
                      <a:tailEnd type="none" w="med" len="med"/>
                    </a:lnB>
                    <a:solidFill>
                      <a:srgbClr val="577590"/>
                    </a:solidFill>
                  </a:tcPr>
                </a:tc>
                <a:tc>
                  <a:txBody>
                    <a:bodyPr/>
                    <a:lstStyle/>
                    <a:p>
                      <a:pPr algn="l" fontAlgn="base">
                        <a:lnSpc>
                          <a:spcPts val="2160"/>
                        </a:lnSpc>
                        <a:buNone/>
                      </a:pPr>
                      <a:r>
                        <a:rPr lang="en-US" sz="1800" b="1" i="0">
                          <a:solidFill>
                            <a:srgbClr val="FFFFFF"/>
                          </a:solidFill>
                          <a:effectLst/>
                          <a:latin typeface="Avenir-Book"/>
                        </a:rPr>
                        <a:t>Contact</a:t>
                      </a:r>
                      <a:endParaRPr lang="en-US" b="1" i="0">
                        <a:solidFill>
                          <a:srgbClr val="FFFFFF"/>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24603" cap="flat" cmpd="sng" algn="ctr">
                      <a:solidFill>
                        <a:srgbClr val="FFFFFF"/>
                      </a:solidFill>
                      <a:prstDash val="solid"/>
                      <a:round/>
                      <a:headEnd type="none" w="med" len="med"/>
                      <a:tailEnd type="none" w="med" len="med"/>
                    </a:lnB>
                    <a:solidFill>
                      <a:srgbClr val="577590"/>
                    </a:solidFill>
                  </a:tcPr>
                </a:tc>
                <a:tc>
                  <a:txBody>
                    <a:bodyPr/>
                    <a:lstStyle/>
                    <a:p>
                      <a:pPr algn="l" fontAlgn="base">
                        <a:lnSpc>
                          <a:spcPts val="2160"/>
                        </a:lnSpc>
                        <a:buNone/>
                      </a:pPr>
                      <a:r>
                        <a:rPr lang="en-US" sz="1800" b="1" i="0">
                          <a:solidFill>
                            <a:srgbClr val="FFFFFF"/>
                          </a:solidFill>
                          <a:effectLst/>
                          <a:latin typeface="Avenir-Book"/>
                        </a:rPr>
                        <a:t>Email</a:t>
                      </a:r>
                      <a:endParaRPr lang="en-US" b="1" i="0">
                        <a:solidFill>
                          <a:srgbClr val="FFFFFF"/>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24603" cap="flat" cmpd="sng" algn="ctr">
                      <a:solidFill>
                        <a:srgbClr val="FFFFFF"/>
                      </a:solidFill>
                      <a:prstDash val="solid"/>
                      <a:round/>
                      <a:headEnd type="none" w="med" len="med"/>
                      <a:tailEnd type="none" w="med" len="med"/>
                    </a:lnB>
                    <a:solidFill>
                      <a:srgbClr val="577590"/>
                    </a:solidFill>
                  </a:tcPr>
                </a:tc>
                <a:extLst>
                  <a:ext uri="{0D108BD9-81ED-4DB2-BD59-A6C34878D82A}">
                    <a16:rowId xmlns:a16="http://schemas.microsoft.com/office/drawing/2014/main" val="914576911"/>
                  </a:ext>
                </a:extLst>
              </a:tr>
              <a:tr h="377629">
                <a:tc>
                  <a:txBody>
                    <a:bodyPr/>
                    <a:lstStyle/>
                    <a:p>
                      <a:pPr algn="l" fontAlgn="base">
                        <a:lnSpc>
                          <a:spcPts val="2160"/>
                        </a:lnSpc>
                        <a:buNone/>
                      </a:pPr>
                      <a:r>
                        <a:rPr lang="en-US" sz="1800" b="0" i="0">
                          <a:solidFill>
                            <a:srgbClr val="000000"/>
                          </a:solidFill>
                          <a:effectLst/>
                          <a:latin typeface="Avenir-Book"/>
                        </a:rPr>
                        <a:t>Cal Poly Pomona</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24603"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60"/>
                        </a:lnSpc>
                        <a:buNone/>
                      </a:pPr>
                      <a:r>
                        <a:rPr lang="en-US" sz="1800" b="0" i="0">
                          <a:solidFill>
                            <a:srgbClr val="000000"/>
                          </a:solidFill>
                          <a:effectLst/>
                          <a:latin typeface="Avenir-Book"/>
                        </a:rPr>
                        <a:t>Sergio Rodriguez</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24603"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60"/>
                        </a:lnSpc>
                        <a:buNone/>
                      </a:pPr>
                      <a:r>
                        <a:rPr lang="en-US" sz="1800" b="0" i="0">
                          <a:solidFill>
                            <a:srgbClr val="000000"/>
                          </a:solidFill>
                          <a:effectLst/>
                          <a:latin typeface="Avenir-Book"/>
                        </a:rPr>
                        <a:t>sergior1@cpp.edu</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24603"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4144259088"/>
                  </a:ext>
                </a:extLst>
              </a:tr>
              <a:tr h="377629">
                <a:tc>
                  <a:txBody>
                    <a:bodyPr/>
                    <a:lstStyle/>
                    <a:p>
                      <a:pPr algn="l" fontAlgn="base">
                        <a:lnSpc>
                          <a:spcPts val="2160"/>
                        </a:lnSpc>
                        <a:buNone/>
                      </a:pPr>
                      <a:r>
                        <a:rPr lang="en-US" sz="1800" b="0" i="0">
                          <a:solidFill>
                            <a:srgbClr val="000000"/>
                          </a:solidFill>
                          <a:effectLst/>
                          <a:latin typeface="Avenir-Book"/>
                        </a:rPr>
                        <a:t>Channel Islands</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60"/>
                        </a:lnSpc>
                        <a:buNone/>
                      </a:pPr>
                      <a:r>
                        <a:rPr lang="en-US" sz="1800" b="0" i="0">
                          <a:solidFill>
                            <a:srgbClr val="000000"/>
                          </a:solidFill>
                          <a:effectLst/>
                          <a:latin typeface="Avenir-Book"/>
                        </a:rPr>
                        <a:t>Greg Stoup</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60"/>
                        </a:lnSpc>
                        <a:buNone/>
                      </a:pPr>
                      <a:r>
                        <a:rPr lang="en-US" sz="1800" b="0" i="0">
                          <a:solidFill>
                            <a:srgbClr val="000000"/>
                          </a:solidFill>
                          <a:effectLst/>
                          <a:latin typeface="Avenir-Book"/>
                        </a:rPr>
                        <a:t>Gregory.Stoup@csuci.edu</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363055046"/>
                  </a:ext>
                </a:extLst>
              </a:tr>
              <a:tr h="377629">
                <a:tc>
                  <a:txBody>
                    <a:bodyPr/>
                    <a:lstStyle/>
                    <a:p>
                      <a:pPr algn="l" fontAlgn="base">
                        <a:lnSpc>
                          <a:spcPts val="2160"/>
                        </a:lnSpc>
                        <a:buNone/>
                      </a:pPr>
                      <a:r>
                        <a:rPr lang="en-US" sz="1800" b="0" i="0">
                          <a:solidFill>
                            <a:srgbClr val="000000"/>
                          </a:solidFill>
                          <a:effectLst/>
                          <a:latin typeface="Avenir-Book"/>
                        </a:rPr>
                        <a:t>Dominguez Hills</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60"/>
                        </a:lnSpc>
                        <a:buNone/>
                      </a:pPr>
                      <a:r>
                        <a:rPr lang="en-US" sz="1800" b="0" i="0">
                          <a:solidFill>
                            <a:srgbClr val="000000"/>
                          </a:solidFill>
                          <a:effectLst/>
                          <a:latin typeface="Avenir-Book"/>
                        </a:rPr>
                        <a:t>Maria Hernandez</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60"/>
                        </a:lnSpc>
                        <a:buNone/>
                      </a:pPr>
                      <a:r>
                        <a:rPr lang="en-US" sz="1800" b="0" i="0">
                          <a:solidFill>
                            <a:srgbClr val="000000"/>
                          </a:solidFill>
                          <a:effectLst/>
                          <a:latin typeface="Avenir-Book"/>
                        </a:rPr>
                        <a:t>Mehernandez@csudh.edu</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1475061185"/>
                  </a:ext>
                </a:extLst>
              </a:tr>
              <a:tr h="377629">
                <a:tc>
                  <a:txBody>
                    <a:bodyPr/>
                    <a:lstStyle/>
                    <a:p>
                      <a:pPr algn="l" fontAlgn="base">
                        <a:lnSpc>
                          <a:spcPts val="2160"/>
                        </a:lnSpc>
                        <a:buNone/>
                      </a:pPr>
                      <a:r>
                        <a:rPr lang="en-US" sz="1800" b="0" i="0">
                          <a:solidFill>
                            <a:srgbClr val="000000"/>
                          </a:solidFill>
                          <a:effectLst/>
                          <a:latin typeface="Avenir-Book"/>
                        </a:rPr>
                        <a:t>East Bay</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60"/>
                        </a:lnSpc>
                        <a:buNone/>
                      </a:pPr>
                      <a:r>
                        <a:rPr lang="en-US" sz="1800" b="0" i="0">
                          <a:solidFill>
                            <a:srgbClr val="000000"/>
                          </a:solidFill>
                          <a:effectLst/>
                          <a:latin typeface="Avenir-Book"/>
                        </a:rPr>
                        <a:t>Chris Lam Vazquez</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60"/>
                        </a:lnSpc>
                        <a:buNone/>
                      </a:pPr>
                      <a:r>
                        <a:rPr lang="en-US" sz="1800" b="0" i="0">
                          <a:solidFill>
                            <a:srgbClr val="000000"/>
                          </a:solidFill>
                          <a:effectLst/>
                          <a:latin typeface="Avenir-Book"/>
                        </a:rPr>
                        <a:t>Chris.Lam-vazquez@csueastbay.edu</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168056213"/>
                  </a:ext>
                </a:extLst>
              </a:tr>
              <a:tr h="377629">
                <a:tc>
                  <a:txBody>
                    <a:bodyPr/>
                    <a:lstStyle/>
                    <a:p>
                      <a:pPr algn="l" fontAlgn="base">
                        <a:lnSpc>
                          <a:spcPts val="2160"/>
                        </a:lnSpc>
                        <a:buNone/>
                      </a:pPr>
                      <a:r>
                        <a:rPr lang="en-US" sz="1800" b="0" i="0">
                          <a:solidFill>
                            <a:srgbClr val="000000"/>
                          </a:solidFill>
                          <a:effectLst/>
                          <a:latin typeface="Avenir-Book"/>
                        </a:rPr>
                        <a:t>Fullerton</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60"/>
                        </a:lnSpc>
                        <a:buNone/>
                      </a:pPr>
                      <a:r>
                        <a:rPr lang="en-US" sz="1800" b="0" i="0">
                          <a:solidFill>
                            <a:srgbClr val="000000"/>
                          </a:solidFill>
                          <a:effectLst/>
                          <a:latin typeface="Avenir-Book"/>
                        </a:rPr>
                        <a:t>Caroline Lee</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60"/>
                        </a:lnSpc>
                        <a:buNone/>
                      </a:pPr>
                      <a:r>
                        <a:rPr lang="en-US" sz="1800" b="0" i="0">
                          <a:solidFill>
                            <a:srgbClr val="000000"/>
                          </a:solidFill>
                          <a:effectLst/>
                          <a:latin typeface="Avenir-Book"/>
                        </a:rPr>
                        <a:t>DL-csubuyP2P@fullerton.edu</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1127612621"/>
                  </a:ext>
                </a:extLst>
              </a:tr>
              <a:tr h="377629">
                <a:tc>
                  <a:txBody>
                    <a:bodyPr/>
                    <a:lstStyle/>
                    <a:p>
                      <a:pPr algn="l" fontAlgn="base">
                        <a:lnSpc>
                          <a:spcPts val="2160"/>
                        </a:lnSpc>
                        <a:buNone/>
                      </a:pPr>
                      <a:r>
                        <a:rPr lang="en-US" sz="1800" b="0" i="0">
                          <a:solidFill>
                            <a:srgbClr val="000000"/>
                          </a:solidFill>
                          <a:effectLst/>
                          <a:latin typeface="Avenir-Book"/>
                        </a:rPr>
                        <a:t>Long Beach</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60"/>
                        </a:lnSpc>
                        <a:buNone/>
                      </a:pPr>
                      <a:r>
                        <a:rPr lang="en-US" sz="1800" b="0" i="0">
                          <a:solidFill>
                            <a:srgbClr val="000000"/>
                          </a:solidFill>
                          <a:effectLst/>
                          <a:latin typeface="Avenir-Book"/>
                        </a:rPr>
                        <a:t>Michael Pruitt</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60"/>
                        </a:lnSpc>
                        <a:buNone/>
                      </a:pPr>
                      <a:r>
                        <a:rPr lang="en-US" sz="1800" b="0" i="0">
                          <a:solidFill>
                            <a:srgbClr val="000000"/>
                          </a:solidFill>
                          <a:effectLst/>
                          <a:latin typeface="Avenir-Book"/>
                        </a:rPr>
                        <a:t>Michael.Pruitt@csulb.edu</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2289232482"/>
                  </a:ext>
                </a:extLst>
              </a:tr>
              <a:tr h="377629">
                <a:tc>
                  <a:txBody>
                    <a:bodyPr/>
                    <a:lstStyle/>
                    <a:p>
                      <a:pPr algn="l" fontAlgn="base">
                        <a:lnSpc>
                          <a:spcPts val="2160"/>
                        </a:lnSpc>
                        <a:buNone/>
                      </a:pPr>
                      <a:r>
                        <a:rPr lang="en-US" sz="1800" b="0" i="0">
                          <a:solidFill>
                            <a:srgbClr val="000000"/>
                          </a:solidFill>
                          <a:effectLst/>
                          <a:latin typeface="Avenir-Book"/>
                        </a:rPr>
                        <a:t>Los Angeles</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60"/>
                        </a:lnSpc>
                        <a:buNone/>
                      </a:pPr>
                      <a:r>
                        <a:rPr lang="en-US" sz="1800" b="0" i="0">
                          <a:solidFill>
                            <a:srgbClr val="000000"/>
                          </a:solidFill>
                          <a:effectLst/>
                          <a:latin typeface="Avenir-Book"/>
                        </a:rPr>
                        <a:t>Peter Diaz</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60"/>
                        </a:lnSpc>
                        <a:buNone/>
                      </a:pPr>
                      <a:r>
                        <a:rPr lang="en-US" sz="1800" b="0" i="0">
                          <a:solidFill>
                            <a:srgbClr val="000000"/>
                          </a:solidFill>
                          <a:effectLst/>
                          <a:latin typeface="Avenir-Book"/>
                        </a:rPr>
                        <a:t>Pdiaz@cslanet.calstatela.edu</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1909266267"/>
                  </a:ext>
                </a:extLst>
              </a:tr>
              <a:tr h="377629">
                <a:tc>
                  <a:txBody>
                    <a:bodyPr/>
                    <a:lstStyle/>
                    <a:p>
                      <a:pPr algn="l" fontAlgn="base">
                        <a:lnSpc>
                          <a:spcPts val="2160"/>
                        </a:lnSpc>
                        <a:buNone/>
                      </a:pPr>
                      <a:r>
                        <a:rPr lang="en-US" sz="1800" b="0" i="0">
                          <a:solidFill>
                            <a:srgbClr val="000000"/>
                          </a:solidFill>
                          <a:effectLst/>
                          <a:latin typeface="Avenir-Book"/>
                        </a:rPr>
                        <a:t>Monterey Bay</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60"/>
                        </a:lnSpc>
                        <a:buNone/>
                      </a:pPr>
                      <a:r>
                        <a:rPr lang="en-US" sz="1800" b="0" i="0">
                          <a:solidFill>
                            <a:srgbClr val="000000"/>
                          </a:solidFill>
                          <a:effectLst/>
                          <a:latin typeface="Avenir-Book"/>
                        </a:rPr>
                        <a:t>Sandra Amorim Ruiz</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60"/>
                        </a:lnSpc>
                        <a:buNone/>
                      </a:pPr>
                      <a:r>
                        <a:rPr lang="en-US" sz="1800" b="0" i="0">
                          <a:solidFill>
                            <a:srgbClr val="000000"/>
                          </a:solidFill>
                          <a:effectLst/>
                          <a:latin typeface="Avenir-Book"/>
                        </a:rPr>
                        <a:t>P2P@csumb.edu</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284079870"/>
                  </a:ext>
                </a:extLst>
              </a:tr>
              <a:tr h="377629">
                <a:tc>
                  <a:txBody>
                    <a:bodyPr/>
                    <a:lstStyle/>
                    <a:p>
                      <a:pPr algn="l" fontAlgn="base">
                        <a:lnSpc>
                          <a:spcPts val="2160"/>
                        </a:lnSpc>
                        <a:buNone/>
                      </a:pPr>
                      <a:r>
                        <a:rPr lang="en-US" sz="1800" b="0" i="0">
                          <a:solidFill>
                            <a:srgbClr val="000000"/>
                          </a:solidFill>
                          <a:effectLst/>
                          <a:latin typeface="Avenir-Book"/>
                        </a:rPr>
                        <a:t>Northridge</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60"/>
                        </a:lnSpc>
                        <a:buNone/>
                      </a:pPr>
                      <a:r>
                        <a:rPr lang="en-US" sz="1800" b="0" i="0">
                          <a:solidFill>
                            <a:srgbClr val="000000"/>
                          </a:solidFill>
                          <a:effectLst/>
                          <a:latin typeface="Avenir-Book"/>
                        </a:rPr>
                        <a:t>Deborah Flugum</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60"/>
                        </a:lnSpc>
                        <a:buNone/>
                      </a:pPr>
                      <a:r>
                        <a:rPr lang="en-US" sz="1800" b="0" i="0">
                          <a:solidFill>
                            <a:srgbClr val="000000"/>
                          </a:solidFill>
                          <a:effectLst/>
                          <a:latin typeface="Avenir-Book"/>
                        </a:rPr>
                        <a:t>Deborah.Flugum@csun.edu</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4283922471"/>
                  </a:ext>
                </a:extLst>
              </a:tr>
              <a:tr h="377629">
                <a:tc>
                  <a:txBody>
                    <a:bodyPr/>
                    <a:lstStyle/>
                    <a:p>
                      <a:pPr algn="l" fontAlgn="base">
                        <a:lnSpc>
                          <a:spcPts val="2160"/>
                        </a:lnSpc>
                        <a:buNone/>
                      </a:pPr>
                      <a:r>
                        <a:rPr lang="en-US" sz="1800" b="0" i="0">
                          <a:solidFill>
                            <a:srgbClr val="000000"/>
                          </a:solidFill>
                          <a:effectLst/>
                          <a:latin typeface="Avenir-Book"/>
                        </a:rPr>
                        <a:t>Sacramento</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60"/>
                        </a:lnSpc>
                        <a:buNone/>
                      </a:pPr>
                      <a:r>
                        <a:rPr lang="en-US" sz="1800" b="0" i="0">
                          <a:solidFill>
                            <a:srgbClr val="000000"/>
                          </a:solidFill>
                          <a:effectLst/>
                          <a:latin typeface="Avenir-Book"/>
                        </a:rPr>
                        <a:t>Sebastian Head</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60"/>
                        </a:lnSpc>
                        <a:buNone/>
                      </a:pPr>
                      <a:r>
                        <a:rPr lang="en-US" sz="1800" b="0" i="0">
                          <a:solidFill>
                            <a:srgbClr val="000000"/>
                          </a:solidFill>
                          <a:effectLst/>
                          <a:latin typeface="Avenir-Book"/>
                        </a:rPr>
                        <a:t>Sebastian.Head@csus.edu</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4068667416"/>
                  </a:ext>
                </a:extLst>
              </a:tr>
              <a:tr h="377629">
                <a:tc>
                  <a:txBody>
                    <a:bodyPr/>
                    <a:lstStyle/>
                    <a:p>
                      <a:pPr algn="l" fontAlgn="base">
                        <a:lnSpc>
                          <a:spcPts val="2160"/>
                        </a:lnSpc>
                        <a:buNone/>
                      </a:pPr>
                      <a:r>
                        <a:rPr lang="en-US" sz="1800" b="0" i="0">
                          <a:solidFill>
                            <a:srgbClr val="000000"/>
                          </a:solidFill>
                          <a:effectLst/>
                          <a:latin typeface="Avenir-Book"/>
                        </a:rPr>
                        <a:t>San Bernardino</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60"/>
                        </a:lnSpc>
                        <a:buNone/>
                      </a:pPr>
                      <a:r>
                        <a:rPr lang="en-US" sz="1800" b="0" i="0">
                          <a:solidFill>
                            <a:srgbClr val="000000"/>
                          </a:solidFill>
                          <a:effectLst/>
                          <a:latin typeface="Avenir-Book"/>
                        </a:rPr>
                        <a:t>Jay Wood</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60"/>
                        </a:lnSpc>
                        <a:buNone/>
                      </a:pPr>
                      <a:r>
                        <a:rPr lang="en-US" sz="1800" b="0" i="0">
                          <a:solidFill>
                            <a:srgbClr val="000000"/>
                          </a:solidFill>
                          <a:effectLst/>
                          <a:latin typeface="Avenir-Book"/>
                        </a:rPr>
                        <a:t>Jay.Wood@csusb.edu</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1982103424"/>
                  </a:ext>
                </a:extLst>
              </a:tr>
              <a:tr h="377629">
                <a:tc>
                  <a:txBody>
                    <a:bodyPr/>
                    <a:lstStyle/>
                    <a:p>
                      <a:pPr algn="l" fontAlgn="base">
                        <a:lnSpc>
                          <a:spcPts val="2160"/>
                        </a:lnSpc>
                        <a:buNone/>
                      </a:pPr>
                      <a:r>
                        <a:rPr lang="en-US" sz="1800" b="0" i="0">
                          <a:solidFill>
                            <a:srgbClr val="000000"/>
                          </a:solidFill>
                          <a:effectLst/>
                          <a:latin typeface="Avenir-Book"/>
                        </a:rPr>
                        <a:t>Stanislaus</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60"/>
                        </a:lnSpc>
                        <a:buNone/>
                      </a:pPr>
                      <a:r>
                        <a:rPr lang="en-US" sz="1800" b="0" i="0">
                          <a:solidFill>
                            <a:srgbClr val="000000"/>
                          </a:solidFill>
                          <a:effectLst/>
                          <a:latin typeface="Avenir-Book"/>
                        </a:rPr>
                        <a:t>Nicole Lack</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60"/>
                        </a:lnSpc>
                        <a:buNone/>
                      </a:pPr>
                      <a:r>
                        <a:rPr lang="en-US" sz="1800" b="0" i="0">
                          <a:solidFill>
                            <a:srgbClr val="000000"/>
                          </a:solidFill>
                          <a:effectLst/>
                          <a:latin typeface="Avenir-Book"/>
                        </a:rPr>
                        <a:t>NLack@csustan.edu</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142532859"/>
                  </a:ext>
                </a:extLst>
              </a:tr>
              <a:tr h="377629">
                <a:tc>
                  <a:txBody>
                    <a:bodyPr/>
                    <a:lstStyle/>
                    <a:p>
                      <a:pPr algn="l" fontAlgn="base">
                        <a:lnSpc>
                          <a:spcPts val="2160"/>
                        </a:lnSpc>
                        <a:buNone/>
                      </a:pPr>
                      <a:r>
                        <a:rPr lang="en-US" sz="1800" b="0" i="0">
                          <a:solidFill>
                            <a:srgbClr val="000000"/>
                          </a:solidFill>
                          <a:effectLst/>
                          <a:latin typeface="Avenir-Book"/>
                        </a:rPr>
                        <a:t>San Francisco</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60"/>
                        </a:lnSpc>
                        <a:buNone/>
                      </a:pPr>
                      <a:r>
                        <a:rPr lang="en-US" sz="1800" b="0" i="0">
                          <a:solidFill>
                            <a:srgbClr val="000000"/>
                          </a:solidFill>
                          <a:effectLst/>
                          <a:latin typeface="Avenir-Book"/>
                        </a:rPr>
                        <a:t>Doug </a:t>
                      </a:r>
                      <a:r>
                        <a:rPr lang="en-US" sz="1800" b="0" i="0" err="1">
                          <a:solidFill>
                            <a:srgbClr val="000000"/>
                          </a:solidFill>
                          <a:effectLst/>
                          <a:latin typeface="Avenir-Book"/>
                        </a:rPr>
                        <a:t>Londgren</a:t>
                      </a:r>
                      <a:endParaRPr lang="en-US" b="0" i="0" err="1">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60"/>
                        </a:lnSpc>
                        <a:buNone/>
                      </a:pPr>
                      <a:r>
                        <a:rPr lang="en-US" sz="1800" b="0" i="0">
                          <a:solidFill>
                            <a:srgbClr val="000000"/>
                          </a:solidFill>
                          <a:effectLst/>
                          <a:latin typeface="Avenir-Book"/>
                        </a:rPr>
                        <a:t>Londgren@sfsu.edu</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2550733647"/>
                  </a:ext>
                </a:extLst>
              </a:tr>
              <a:tr h="377629">
                <a:tc>
                  <a:txBody>
                    <a:bodyPr/>
                    <a:lstStyle/>
                    <a:p>
                      <a:pPr algn="l" fontAlgn="base">
                        <a:lnSpc>
                          <a:spcPts val="2160"/>
                        </a:lnSpc>
                        <a:buNone/>
                      </a:pPr>
                      <a:r>
                        <a:rPr lang="en-US" sz="1800" b="0" i="0">
                          <a:solidFill>
                            <a:srgbClr val="000000"/>
                          </a:solidFill>
                          <a:effectLst/>
                          <a:latin typeface="Avenir-Book"/>
                        </a:rPr>
                        <a:t>San Jose</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60"/>
                        </a:lnSpc>
                        <a:buNone/>
                      </a:pPr>
                      <a:r>
                        <a:rPr lang="en-US" sz="1800" b="0" i="0">
                          <a:solidFill>
                            <a:srgbClr val="000000"/>
                          </a:solidFill>
                          <a:effectLst/>
                          <a:latin typeface="Avenir-Book"/>
                        </a:rPr>
                        <a:t>Sara Bonakdar</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60"/>
                        </a:lnSpc>
                        <a:buNone/>
                      </a:pPr>
                      <a:r>
                        <a:rPr lang="en-US" sz="1800" b="0" i="0">
                          <a:solidFill>
                            <a:srgbClr val="000000"/>
                          </a:solidFill>
                          <a:effectLst/>
                          <a:latin typeface="Avenir-Book"/>
                        </a:rPr>
                        <a:t>Sara.Bonakdar@sjsu.edu</a:t>
                      </a:r>
                      <a:endParaRPr lang="en-US" b="0" i="0">
                        <a:solidFill>
                          <a:srgbClr val="000000"/>
                        </a:solidFill>
                        <a:effectLst/>
                      </a:endParaRPr>
                    </a:p>
                  </a:txBody>
                  <a:tcPr>
                    <a:lnL w="8201" cap="flat" cmpd="sng" algn="ctr">
                      <a:solidFill>
                        <a:srgbClr val="FFFFFF"/>
                      </a:solidFill>
                      <a:prstDash val="solid"/>
                      <a:round/>
                      <a:headEnd type="none" w="med" len="med"/>
                      <a:tailEnd type="none" w="med" len="med"/>
                    </a:lnL>
                    <a:lnR w="8201" cap="flat" cmpd="sng" algn="ctr">
                      <a:solidFill>
                        <a:srgbClr val="FFFFFF"/>
                      </a:solidFill>
                      <a:prstDash val="solid"/>
                      <a:round/>
                      <a:headEnd type="none" w="med" len="med"/>
                      <a:tailEnd type="none" w="med" len="med"/>
                    </a:lnR>
                    <a:lnT w="8201" cap="flat" cmpd="sng" algn="ctr">
                      <a:solidFill>
                        <a:srgbClr val="FFFFFF"/>
                      </a:solidFill>
                      <a:prstDash val="solid"/>
                      <a:round/>
                      <a:headEnd type="none" w="med" len="med"/>
                      <a:tailEnd type="none" w="med" len="med"/>
                    </a:lnT>
                    <a:lnB w="8201"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2550673657"/>
                  </a:ext>
                </a:extLst>
              </a:tr>
            </a:tbl>
          </a:graphicData>
        </a:graphic>
      </p:graphicFrame>
    </p:spTree>
    <p:extLst>
      <p:ext uri="{BB962C8B-B14F-4D97-AF65-F5344CB8AC3E}">
        <p14:creationId xmlns:p14="http://schemas.microsoft.com/office/powerpoint/2010/main" val="2752895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5D18F-80D2-1286-7A1C-C7EC5A3A0962}"/>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9BCD096-65A5-52D9-84A8-BAA38EB0F0E8}"/>
              </a:ext>
            </a:extLst>
          </p:cNvPr>
          <p:cNvSpPr txBox="1">
            <a:spLocks/>
          </p:cNvSpPr>
          <p:nvPr/>
        </p:nvSpPr>
        <p:spPr>
          <a:xfrm>
            <a:off x="4194268" y="2332769"/>
            <a:ext cx="7125164" cy="219855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C00000"/>
              </a:buClr>
              <a:buFont typeface="Wingdings" panose="05000000000000000000" pitchFamily="2" charset="2"/>
              <a:buChar char="§"/>
            </a:pPr>
            <a:r>
              <a:rPr lang="en-US" sz="2400">
                <a:cs typeface="Arial"/>
              </a:rPr>
              <a:t>Introduction </a:t>
            </a:r>
          </a:p>
          <a:p>
            <a:pPr>
              <a:buClr>
                <a:srgbClr val="C00000"/>
              </a:buClr>
              <a:buFont typeface="Wingdings" panose="05000000000000000000" pitchFamily="2" charset="2"/>
              <a:buChar char="§"/>
            </a:pPr>
            <a:r>
              <a:rPr lang="en-US" sz="2400">
                <a:cs typeface="Arial"/>
              </a:rPr>
              <a:t>Timeline</a:t>
            </a:r>
            <a:endParaRPr lang="en-US" sz="2400">
              <a:ea typeface="Calibri"/>
              <a:cs typeface="Arial"/>
            </a:endParaRPr>
          </a:p>
          <a:p>
            <a:pPr>
              <a:buClr>
                <a:srgbClr val="C00000"/>
              </a:buClr>
              <a:buFont typeface="Wingdings" panose="05000000000000000000" pitchFamily="2" charset="2"/>
              <a:buChar char="§"/>
            </a:pPr>
            <a:r>
              <a:rPr lang="en-US" sz="2400">
                <a:cs typeface="Arial"/>
              </a:rPr>
              <a:t>Demo</a:t>
            </a:r>
            <a:endParaRPr lang="en-US" sz="2400">
              <a:ea typeface="Calibri"/>
              <a:cs typeface="Arial"/>
            </a:endParaRPr>
          </a:p>
          <a:p>
            <a:pPr>
              <a:buClr>
                <a:srgbClr val="C00000"/>
              </a:buClr>
              <a:buFont typeface="Wingdings" panose="05000000000000000000" pitchFamily="2" charset="2"/>
              <a:buChar char="§"/>
            </a:pPr>
            <a:r>
              <a:rPr lang="en-US" sz="2400">
                <a:ea typeface="Calibri"/>
                <a:cs typeface="Arial"/>
              </a:rPr>
              <a:t>Key Objectives and Takeaways</a:t>
            </a:r>
          </a:p>
          <a:p>
            <a:pPr>
              <a:buClr>
                <a:srgbClr val="C00000"/>
              </a:buClr>
              <a:buFont typeface="Wingdings" panose="05000000000000000000" pitchFamily="2" charset="2"/>
              <a:buChar char="§"/>
            </a:pPr>
            <a:r>
              <a:rPr lang="en-US" sz="2400">
                <a:ea typeface="Calibri"/>
                <a:cs typeface="Arial"/>
              </a:rPr>
              <a:t>Q &amp; A</a:t>
            </a:r>
          </a:p>
          <a:p>
            <a:pPr>
              <a:buClr>
                <a:srgbClr val="C00000"/>
              </a:buClr>
              <a:buFont typeface="Wingdings" panose="05000000000000000000" pitchFamily="2" charset="2"/>
              <a:buChar char="§"/>
            </a:pPr>
            <a:endParaRPr lang="en-US" sz="2400">
              <a:ea typeface="Calibri"/>
              <a:cs typeface="Arial"/>
            </a:endParaRPr>
          </a:p>
        </p:txBody>
      </p:sp>
      <p:sp>
        <p:nvSpPr>
          <p:cNvPr id="9" name="Title 2">
            <a:extLst>
              <a:ext uri="{FF2B5EF4-FFF2-40B4-BE49-F238E27FC236}">
                <a16:creationId xmlns:a16="http://schemas.microsoft.com/office/drawing/2014/main" id="{6CE72C53-06CE-29F7-51CA-A1C78553B5BD}"/>
              </a:ext>
            </a:extLst>
          </p:cNvPr>
          <p:cNvSpPr>
            <a:spLocks noGrp="1"/>
          </p:cNvSpPr>
          <p:nvPr/>
        </p:nvSpPr>
        <p:spPr>
          <a:xfrm>
            <a:off x="842534" y="2522264"/>
            <a:ext cx="2400335" cy="1731962"/>
          </a:xfrm>
          <a:prstGeom prst="rect">
            <a:avLst/>
          </a:prstGeom>
        </p:spPr>
        <p:txBody>
          <a:bodyPr lIns="121725" tIns="60862" rIns="121725" bIns="60862" anchor="ctr"/>
          <a:lstStyle>
            <a:lvl1pPr algn="l" defTabSz="608013" rtl="0" eaLnBrk="1" fontAlgn="base" hangingPunct="1">
              <a:spcBef>
                <a:spcPct val="0"/>
              </a:spcBef>
              <a:spcAft>
                <a:spcPct val="0"/>
              </a:spcAft>
              <a:defRPr sz="4500" b="1" i="0" kern="1200" cap="none" spc="-200" baseline="0">
                <a:solidFill>
                  <a:schemeClr val="tx1"/>
                </a:solidFill>
                <a:latin typeface="Arial"/>
                <a:ea typeface="ＭＳ Ｐゴシック" charset="0"/>
                <a:cs typeface="Arial"/>
              </a:defRPr>
            </a:lvl1pPr>
            <a:lvl2pPr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2pPr>
            <a:lvl3pPr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3pPr>
            <a:lvl4pPr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4pPr>
            <a:lvl5pPr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5pPr>
            <a:lvl6pPr marL="457200"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6pPr>
            <a:lvl7pPr marL="914400"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7pPr>
            <a:lvl8pPr marL="1371600"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8pPr>
            <a:lvl9pPr marL="1828800"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9pPr>
          </a:lstStyle>
          <a:p>
            <a:pPr algn="ctr" defTabSz="608625" fontAlgn="auto">
              <a:spcAft>
                <a:spcPts val="0"/>
              </a:spcAft>
              <a:defRPr/>
            </a:pPr>
            <a:r>
              <a:rPr lang="en-US" sz="4000">
                <a:latin typeface="+mn-lt"/>
                <a:ea typeface="+mj-ea"/>
                <a:cs typeface="Arial" panose="020B0604020202020204" pitchFamily="34" charset="0"/>
              </a:rPr>
              <a:t>Agenda</a:t>
            </a:r>
          </a:p>
        </p:txBody>
      </p:sp>
      <p:sp>
        <p:nvSpPr>
          <p:cNvPr id="10" name="Right Arrow 5">
            <a:extLst>
              <a:ext uri="{FF2B5EF4-FFF2-40B4-BE49-F238E27FC236}">
                <a16:creationId xmlns:a16="http://schemas.microsoft.com/office/drawing/2014/main" id="{96DD52CC-A0BD-D977-2FFE-DC2A30EFCEB9}"/>
              </a:ext>
            </a:extLst>
          </p:cNvPr>
          <p:cNvSpPr/>
          <p:nvPr/>
        </p:nvSpPr>
        <p:spPr>
          <a:xfrm>
            <a:off x="3126957" y="2134324"/>
            <a:ext cx="918629" cy="2585596"/>
          </a:xfrm>
          <a:prstGeom prst="rightArrow">
            <a:avLst>
              <a:gd name="adj1" fmla="val 0"/>
              <a:gd name="adj2" fmla="val 0"/>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608013" rtl="0" fontAlgn="base">
              <a:spcBef>
                <a:spcPct val="0"/>
              </a:spcBef>
              <a:spcAft>
                <a:spcPct val="0"/>
              </a:spcAft>
              <a:defRPr sz="2400" kern="1200">
                <a:solidFill>
                  <a:schemeClr val="lt1"/>
                </a:solidFill>
                <a:latin typeface="+mn-lt"/>
                <a:ea typeface="+mn-ea"/>
                <a:cs typeface="+mn-cs"/>
              </a:defRPr>
            </a:lvl1pPr>
            <a:lvl2pPr marL="608013" indent="-150813" algn="l" defTabSz="608013" rtl="0" fontAlgn="base">
              <a:spcBef>
                <a:spcPct val="0"/>
              </a:spcBef>
              <a:spcAft>
                <a:spcPct val="0"/>
              </a:spcAft>
              <a:defRPr sz="2400" kern="1200">
                <a:solidFill>
                  <a:schemeClr val="lt1"/>
                </a:solidFill>
                <a:latin typeface="+mn-lt"/>
                <a:ea typeface="+mn-ea"/>
                <a:cs typeface="+mn-cs"/>
              </a:defRPr>
            </a:lvl2pPr>
            <a:lvl3pPr marL="1216025" indent="-301625" algn="l" defTabSz="608013" rtl="0" fontAlgn="base">
              <a:spcBef>
                <a:spcPct val="0"/>
              </a:spcBef>
              <a:spcAft>
                <a:spcPct val="0"/>
              </a:spcAft>
              <a:defRPr sz="2400" kern="1200">
                <a:solidFill>
                  <a:schemeClr val="lt1"/>
                </a:solidFill>
                <a:latin typeface="+mn-lt"/>
                <a:ea typeface="+mn-ea"/>
                <a:cs typeface="+mn-cs"/>
              </a:defRPr>
            </a:lvl3pPr>
            <a:lvl4pPr marL="1825625" indent="-454025" algn="l" defTabSz="608013" rtl="0" fontAlgn="base">
              <a:spcBef>
                <a:spcPct val="0"/>
              </a:spcBef>
              <a:spcAft>
                <a:spcPct val="0"/>
              </a:spcAft>
              <a:defRPr sz="2400" kern="1200">
                <a:solidFill>
                  <a:schemeClr val="lt1"/>
                </a:solidFill>
                <a:latin typeface="+mn-lt"/>
                <a:ea typeface="+mn-ea"/>
                <a:cs typeface="+mn-cs"/>
              </a:defRPr>
            </a:lvl4pPr>
            <a:lvl5pPr marL="2433638" indent="-604838" algn="l" defTabSz="608013"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algn="ctr"/>
            <a:endParaRPr lang="en-US" sz="1800"/>
          </a:p>
        </p:txBody>
      </p:sp>
    </p:spTree>
    <p:extLst>
      <p:ext uri="{BB962C8B-B14F-4D97-AF65-F5344CB8AC3E}">
        <p14:creationId xmlns:p14="http://schemas.microsoft.com/office/powerpoint/2010/main" val="2445645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A5E6F-EBF0-124B-5094-2658359BE6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DC12E8-6E9E-21CD-83A9-50C4A3258D77}"/>
              </a:ext>
            </a:extLst>
          </p:cNvPr>
          <p:cNvSpPr>
            <a:spLocks noGrp="1"/>
          </p:cNvSpPr>
          <p:nvPr>
            <p:ph type="title"/>
          </p:nvPr>
        </p:nvSpPr>
        <p:spPr/>
        <p:txBody>
          <a:bodyPr/>
          <a:lstStyle/>
          <a:p>
            <a:r>
              <a:rPr lang="en-US">
                <a:solidFill>
                  <a:schemeClr val="tx2"/>
                </a:solidFill>
                <a:latin typeface="Calibri"/>
                <a:ea typeface="MS PGothic"/>
                <a:cs typeface="Calibri"/>
              </a:rPr>
              <a:t>Strategic Advisors</a:t>
            </a:r>
            <a:endParaRPr lang="en-US">
              <a:solidFill>
                <a:schemeClr val="tx2"/>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E177087-1657-3E19-40E9-6E5B5467B4B6}"/>
              </a:ext>
            </a:extLst>
          </p:cNvPr>
          <p:cNvPicPr>
            <a:picLocks noChangeAspect="1"/>
          </p:cNvPicPr>
          <p:nvPr/>
        </p:nvPicPr>
        <p:blipFill>
          <a:blip r:embed="rId3"/>
          <a:stretch>
            <a:fillRect/>
          </a:stretch>
        </p:blipFill>
        <p:spPr>
          <a:xfrm>
            <a:off x="10465668" y="6132689"/>
            <a:ext cx="1347333" cy="463336"/>
          </a:xfrm>
          <a:prstGeom prst="rect">
            <a:avLst/>
          </a:prstGeom>
        </p:spPr>
      </p:pic>
      <p:pic>
        <p:nvPicPr>
          <p:cNvPr id="6" name="Picture 5" descr="A group of dots in a row&#10;&#10;AI-generated content may be incorrect.">
            <a:extLst>
              <a:ext uri="{FF2B5EF4-FFF2-40B4-BE49-F238E27FC236}">
                <a16:creationId xmlns:a16="http://schemas.microsoft.com/office/drawing/2014/main" id="{A25ACBC9-5A96-EDF2-6779-35940522E243}"/>
              </a:ext>
            </a:extLst>
          </p:cNvPr>
          <p:cNvPicPr>
            <a:picLocks noChangeAspect="1"/>
          </p:cNvPicPr>
          <p:nvPr/>
        </p:nvPicPr>
        <p:blipFill>
          <a:blip r:embed="rId4"/>
          <a:stretch>
            <a:fillRect/>
          </a:stretch>
        </p:blipFill>
        <p:spPr>
          <a:xfrm>
            <a:off x="5559814" y="2054075"/>
            <a:ext cx="6046939" cy="4086944"/>
          </a:xfrm>
          <a:prstGeom prst="rect">
            <a:avLst/>
          </a:prstGeom>
        </p:spPr>
      </p:pic>
      <p:pic>
        <p:nvPicPr>
          <p:cNvPr id="3" name="Picture 2" descr="A map of the state of california&#10;&#10;AI-generated content may be incorrect.">
            <a:extLst>
              <a:ext uri="{FF2B5EF4-FFF2-40B4-BE49-F238E27FC236}">
                <a16:creationId xmlns:a16="http://schemas.microsoft.com/office/drawing/2014/main" id="{B750D3E8-9DC3-A5C0-0F1B-523B0DC32E44}"/>
              </a:ext>
            </a:extLst>
          </p:cNvPr>
          <p:cNvPicPr>
            <a:picLocks noChangeAspect="1"/>
          </p:cNvPicPr>
          <p:nvPr/>
        </p:nvPicPr>
        <p:blipFill>
          <a:blip r:embed="rId5"/>
          <a:stretch>
            <a:fillRect/>
          </a:stretch>
        </p:blipFill>
        <p:spPr>
          <a:xfrm>
            <a:off x="584159" y="1120091"/>
            <a:ext cx="4811934" cy="4849310"/>
          </a:xfrm>
          <a:prstGeom prst="rect">
            <a:avLst/>
          </a:prstGeom>
        </p:spPr>
      </p:pic>
    </p:spTree>
    <p:extLst>
      <p:ext uri="{BB962C8B-B14F-4D97-AF65-F5344CB8AC3E}">
        <p14:creationId xmlns:p14="http://schemas.microsoft.com/office/powerpoint/2010/main" val="3067193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2532E6BF-FFC0-3216-DDC2-5513E32F86F2}"/>
              </a:ext>
            </a:extLst>
          </p:cNvPr>
          <p:cNvSpPr/>
          <p:nvPr/>
        </p:nvSpPr>
        <p:spPr>
          <a:xfrm>
            <a:off x="273269" y="220717"/>
            <a:ext cx="11603421" cy="979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ECFFA5-E75E-6AA4-3C28-32ABFBE7A8AB}"/>
              </a:ext>
            </a:extLst>
          </p:cNvPr>
          <p:cNvSpPr>
            <a:spLocks noGrp="1"/>
          </p:cNvSpPr>
          <p:nvPr>
            <p:ph type="title"/>
          </p:nvPr>
        </p:nvSpPr>
        <p:spPr>
          <a:xfrm>
            <a:off x="1097280" y="1872525"/>
            <a:ext cx="10058400" cy="2592956"/>
          </a:xfrm>
        </p:spPr>
        <p:txBody>
          <a:bodyPr anchor="ctr">
            <a:normAutofit/>
          </a:bodyPr>
          <a:lstStyle/>
          <a:p>
            <a:pPr algn="ctr"/>
            <a:r>
              <a:rPr lang="en-US" sz="3200">
                <a:solidFill>
                  <a:srgbClr val="C00000"/>
                </a:solidFill>
                <a:latin typeface="Calibri" panose="020F0502020204030204" pitchFamily="34" charset="0"/>
                <a:cs typeface="Calibri" panose="020F0502020204030204" pitchFamily="34" charset="0"/>
              </a:rPr>
              <a:t>CSU</a:t>
            </a:r>
            <a:r>
              <a:rPr lang="en-US" sz="3200">
                <a:latin typeface="Calibri" panose="020F0502020204030204" pitchFamily="34" charset="0"/>
                <a:cs typeface="Calibri" panose="020F0502020204030204" pitchFamily="34" charset="0"/>
              </a:rPr>
              <a:t>BUY P2P: </a:t>
            </a:r>
            <a:br>
              <a:rPr lang="en-US" sz="3200">
                <a:latin typeface="Calibri" panose="020F0502020204030204" pitchFamily="34" charset="0"/>
                <a:cs typeface="Calibri" panose="020F0502020204030204" pitchFamily="34" charset="0"/>
              </a:rPr>
            </a:br>
            <a:r>
              <a:rPr lang="en-US" sz="3200">
                <a:latin typeface="Calibri" panose="020F0502020204030204" pitchFamily="34" charset="0"/>
                <a:cs typeface="Calibri" panose="020F0502020204030204" pitchFamily="34" charset="0"/>
              </a:rPr>
              <a:t>Project Vision &amp; Goals Review</a:t>
            </a:r>
            <a:endParaRPr lang="en-US" sz="3200"/>
          </a:p>
        </p:txBody>
      </p:sp>
      <p:cxnSp>
        <p:nvCxnSpPr>
          <p:cNvPr id="7" name="Straight Connector 6">
            <a:extLst>
              <a:ext uri="{FF2B5EF4-FFF2-40B4-BE49-F238E27FC236}">
                <a16:creationId xmlns:a16="http://schemas.microsoft.com/office/drawing/2014/main" id="{5E973E19-C9B9-AAF7-40A5-D598B8BFB766}"/>
              </a:ext>
            </a:extLst>
          </p:cNvPr>
          <p:cNvCxnSpPr>
            <a:cxnSpLocks/>
          </p:cNvCxnSpPr>
          <p:nvPr/>
        </p:nvCxnSpPr>
        <p:spPr>
          <a:xfrm>
            <a:off x="1158240" y="2012893"/>
            <a:ext cx="993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6B11989-2D64-032C-BA9D-B122B5DED7DA}"/>
              </a:ext>
            </a:extLst>
          </p:cNvPr>
          <p:cNvCxnSpPr>
            <a:cxnSpLocks/>
          </p:cNvCxnSpPr>
          <p:nvPr/>
        </p:nvCxnSpPr>
        <p:spPr>
          <a:xfrm>
            <a:off x="1158240" y="4325112"/>
            <a:ext cx="993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733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a:solidFill>
                  <a:srgbClr val="C00000"/>
                </a:solidFill>
                <a:latin typeface="Calibri" panose="020F0502020204030204" pitchFamily="34" charset="0"/>
                <a:cs typeface="Calibri" panose="020F0502020204030204" pitchFamily="34" charset="0"/>
              </a:rPr>
              <a:t>CSU</a:t>
            </a:r>
            <a:r>
              <a:rPr lang="en-US">
                <a:latin typeface="Calibri" panose="020F0502020204030204" pitchFamily="34" charset="0"/>
                <a:cs typeface="Calibri" panose="020F0502020204030204" pitchFamily="34" charset="0"/>
              </a:rPr>
              <a:t>BUY P2P: Vision</a:t>
            </a:r>
          </a:p>
        </p:txBody>
      </p:sp>
      <p:sp>
        <p:nvSpPr>
          <p:cNvPr id="16" name="TextBox 15">
            <a:extLst>
              <a:ext uri="{FF2B5EF4-FFF2-40B4-BE49-F238E27FC236}">
                <a16:creationId xmlns:a16="http://schemas.microsoft.com/office/drawing/2014/main" id="{046D2583-2672-33CE-E52B-B7FD4D187D42}"/>
              </a:ext>
            </a:extLst>
          </p:cNvPr>
          <p:cNvSpPr txBox="1"/>
          <p:nvPr/>
        </p:nvSpPr>
        <p:spPr>
          <a:xfrm>
            <a:off x="1130217" y="2087940"/>
            <a:ext cx="9931564" cy="1569660"/>
          </a:xfrm>
          <a:prstGeom prst="rect">
            <a:avLst/>
          </a:prstGeom>
          <a:noFill/>
        </p:spPr>
        <p:txBody>
          <a:bodyPr wrap="square">
            <a:spAutoFit/>
          </a:bodyPr>
          <a:lstStyle/>
          <a:p>
            <a:pPr algn="ctr"/>
            <a:r>
              <a:rPr lang="en-US" sz="2400">
                <a:latin typeface="Calibri" panose="020F0502020204030204" pitchFamily="34" charset="0"/>
                <a:cs typeface="Calibri" panose="020F0502020204030204" pitchFamily="34" charset="0"/>
              </a:rPr>
              <a:t>It is the implementation of strategic, standardized procurement processes that allows for the elimination of manual touchpoints and steps resulting in efficiencies through automation, risk mitigation and cost savings for the California State University</a:t>
            </a:r>
          </a:p>
        </p:txBody>
      </p:sp>
      <p:pic>
        <p:nvPicPr>
          <p:cNvPr id="17" name="Picture 16">
            <a:extLst>
              <a:ext uri="{FF2B5EF4-FFF2-40B4-BE49-F238E27FC236}">
                <a16:creationId xmlns:a16="http://schemas.microsoft.com/office/drawing/2014/main" id="{6EBA9756-4A6D-2312-890D-DBA9510A0572}"/>
              </a:ext>
            </a:extLst>
          </p:cNvPr>
          <p:cNvPicPr>
            <a:picLocks noChangeAspect="1"/>
          </p:cNvPicPr>
          <p:nvPr/>
        </p:nvPicPr>
        <p:blipFill>
          <a:blip r:embed="rId3"/>
          <a:stretch>
            <a:fillRect/>
          </a:stretch>
        </p:blipFill>
        <p:spPr>
          <a:xfrm>
            <a:off x="4319547" y="3915832"/>
            <a:ext cx="3552905" cy="1221813"/>
          </a:xfrm>
          <a:prstGeom prst="rect">
            <a:avLst/>
          </a:prstGeom>
        </p:spPr>
      </p:pic>
      <p:pic>
        <p:nvPicPr>
          <p:cNvPr id="4" name="Picture 3">
            <a:extLst>
              <a:ext uri="{FF2B5EF4-FFF2-40B4-BE49-F238E27FC236}">
                <a16:creationId xmlns:a16="http://schemas.microsoft.com/office/drawing/2014/main" id="{256E8264-DAA3-3FE0-7C04-BFC863D44F0D}"/>
              </a:ext>
            </a:extLst>
          </p:cNvPr>
          <p:cNvPicPr>
            <a:picLocks noChangeAspect="1"/>
          </p:cNvPicPr>
          <p:nvPr/>
        </p:nvPicPr>
        <p:blipFill>
          <a:blip r:embed="rId3"/>
          <a:stretch>
            <a:fillRect/>
          </a:stretch>
        </p:blipFill>
        <p:spPr>
          <a:xfrm>
            <a:off x="10465668" y="6132689"/>
            <a:ext cx="1347333" cy="463336"/>
          </a:xfrm>
          <a:prstGeom prst="rect">
            <a:avLst/>
          </a:prstGeom>
        </p:spPr>
      </p:pic>
    </p:spTree>
    <p:extLst>
      <p:ext uri="{BB962C8B-B14F-4D97-AF65-F5344CB8AC3E}">
        <p14:creationId xmlns:p14="http://schemas.microsoft.com/office/powerpoint/2010/main" val="3781773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a:solidFill>
                  <a:srgbClr val="C00000"/>
                </a:solidFill>
                <a:latin typeface="Calibri" panose="020F0502020204030204" pitchFamily="34" charset="0"/>
                <a:cs typeface="Calibri" panose="020F0502020204030204" pitchFamily="34" charset="0"/>
              </a:rPr>
              <a:t>CSU</a:t>
            </a:r>
            <a:r>
              <a:rPr lang="en-US">
                <a:latin typeface="Calibri" panose="020F0502020204030204" pitchFamily="34" charset="0"/>
                <a:cs typeface="Calibri" panose="020F0502020204030204" pitchFamily="34" charset="0"/>
              </a:rPr>
              <a:t>BUY P2P: Objectives</a:t>
            </a:r>
          </a:p>
        </p:txBody>
      </p:sp>
      <p:sp>
        <p:nvSpPr>
          <p:cNvPr id="5" name="TextBox 4">
            <a:extLst>
              <a:ext uri="{FF2B5EF4-FFF2-40B4-BE49-F238E27FC236}">
                <a16:creationId xmlns:a16="http://schemas.microsoft.com/office/drawing/2014/main" id="{57A80B0D-2FDE-747D-6981-54E5210E60F7}"/>
              </a:ext>
            </a:extLst>
          </p:cNvPr>
          <p:cNvSpPr txBox="1"/>
          <p:nvPr/>
        </p:nvSpPr>
        <p:spPr>
          <a:xfrm>
            <a:off x="957746" y="1539385"/>
            <a:ext cx="5138254" cy="4278094"/>
          </a:xfrm>
          <a:prstGeom prst="rect">
            <a:avLst/>
          </a:prstGeom>
          <a:noFill/>
        </p:spPr>
        <p:txBody>
          <a:bodyPr wrap="square" rtlCol="0">
            <a:spAutoFit/>
          </a:bodyPr>
          <a:lstStyle/>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Develop a systemwide platform that integrates disparate data and processes into one streamlined solution </a:t>
            </a:r>
          </a:p>
          <a:p>
            <a:pPr marL="285750" indent="-285750">
              <a:buClr>
                <a:srgbClr val="C00000"/>
              </a:buClr>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Implement an intuitive and easy to use solution </a:t>
            </a:r>
          </a:p>
          <a:p>
            <a:pPr marL="285750" indent="-285750">
              <a:buClr>
                <a:srgbClr val="C00000"/>
              </a:buClr>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Create visibility to preferred and sustainable suppliers and guide end users to contracted suppliers.  </a:t>
            </a:r>
          </a:p>
          <a:p>
            <a:pPr marL="285750" indent="-285750">
              <a:buClr>
                <a:srgbClr val="C00000"/>
              </a:buClr>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Drive process efficiency through integration and automation to reduce manual work </a:t>
            </a:r>
          </a:p>
          <a:p>
            <a:pPr marL="285750" indent="-285750">
              <a:buClr>
                <a:srgbClr val="C00000"/>
              </a:buClr>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Improve compliance and reduce costs </a:t>
            </a:r>
          </a:p>
          <a:p>
            <a:pPr marL="285750" indent="-285750">
              <a:buClr>
                <a:srgbClr val="C00000"/>
              </a:buClr>
              <a:buFont typeface="Wingdings" panose="05000000000000000000" pitchFamily="2" charset="2"/>
              <a:buChar char="§"/>
            </a:pPr>
            <a:endParaRPr lang="en-US" sz="200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13DE7F4-6E85-052F-3D6E-8A7A21A03158}"/>
              </a:ext>
            </a:extLst>
          </p:cNvPr>
          <p:cNvPicPr>
            <a:picLocks noChangeAspect="1"/>
          </p:cNvPicPr>
          <p:nvPr/>
        </p:nvPicPr>
        <p:blipFill>
          <a:blip r:embed="rId3"/>
          <a:stretch>
            <a:fillRect/>
          </a:stretch>
        </p:blipFill>
        <p:spPr>
          <a:xfrm>
            <a:off x="6863257" y="1026959"/>
            <a:ext cx="4179581" cy="5302947"/>
          </a:xfrm>
          <a:prstGeom prst="rect">
            <a:avLst/>
          </a:prstGeom>
        </p:spPr>
      </p:pic>
      <p:pic>
        <p:nvPicPr>
          <p:cNvPr id="4" name="Picture 3">
            <a:extLst>
              <a:ext uri="{FF2B5EF4-FFF2-40B4-BE49-F238E27FC236}">
                <a16:creationId xmlns:a16="http://schemas.microsoft.com/office/drawing/2014/main" id="{09EC7941-6732-AAAE-1E42-FBF1EE1FE5D8}"/>
              </a:ext>
            </a:extLst>
          </p:cNvPr>
          <p:cNvPicPr>
            <a:picLocks noChangeAspect="1"/>
          </p:cNvPicPr>
          <p:nvPr/>
        </p:nvPicPr>
        <p:blipFill>
          <a:blip r:embed="rId4"/>
          <a:stretch>
            <a:fillRect/>
          </a:stretch>
        </p:blipFill>
        <p:spPr>
          <a:xfrm>
            <a:off x="10465668" y="6132689"/>
            <a:ext cx="1347333" cy="463336"/>
          </a:xfrm>
          <a:prstGeom prst="rect">
            <a:avLst/>
          </a:prstGeom>
        </p:spPr>
      </p:pic>
    </p:spTree>
    <p:extLst>
      <p:ext uri="{BB962C8B-B14F-4D97-AF65-F5344CB8AC3E}">
        <p14:creationId xmlns:p14="http://schemas.microsoft.com/office/powerpoint/2010/main" val="4260558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a:solidFill>
                  <a:srgbClr val="C00000"/>
                </a:solidFill>
              </a:rPr>
              <a:t>CSU</a:t>
            </a:r>
            <a:r>
              <a:rPr lang="en-US"/>
              <a:t>BUY P2P: Benefits</a:t>
            </a:r>
          </a:p>
        </p:txBody>
      </p:sp>
      <p:sp>
        <p:nvSpPr>
          <p:cNvPr id="8" name="TextBox 7">
            <a:extLst>
              <a:ext uri="{FF2B5EF4-FFF2-40B4-BE49-F238E27FC236}">
                <a16:creationId xmlns:a16="http://schemas.microsoft.com/office/drawing/2014/main" id="{8D00344D-B0E7-83A2-A13F-89CD8972C413}"/>
              </a:ext>
            </a:extLst>
          </p:cNvPr>
          <p:cNvSpPr txBox="1"/>
          <p:nvPr/>
        </p:nvSpPr>
        <p:spPr>
          <a:xfrm>
            <a:off x="1796101" y="1300192"/>
            <a:ext cx="8997901" cy="4524315"/>
          </a:xfrm>
          <a:prstGeom prst="rect">
            <a:avLst/>
          </a:prstGeom>
          <a:noFill/>
        </p:spPr>
        <p:txBody>
          <a:bodyPr wrap="square" rtlCol="0">
            <a:spAutoFit/>
          </a:bodyPr>
          <a:lstStyle/>
          <a:p>
            <a:pPr>
              <a:buClr>
                <a:srgbClr val="C00000"/>
              </a:buClr>
            </a:pPr>
            <a:r>
              <a:rPr lang="en-US" sz="1600" b="1">
                <a:latin typeface="Calibri" panose="020F0502020204030204" pitchFamily="34" charset="0"/>
                <a:cs typeface="Calibri" panose="020F0502020204030204" pitchFamily="34" charset="0"/>
              </a:rPr>
              <a:t>Streamline Procurement and Payment Processes: </a:t>
            </a:r>
            <a:r>
              <a:rPr lang="en-US" sz="1600">
                <a:latin typeface="Calibri" panose="020F0502020204030204" pitchFamily="34" charset="0"/>
                <a:cs typeface="Calibri" panose="020F0502020204030204" pitchFamily="34" charset="0"/>
              </a:rPr>
              <a:t>Consolidate disparate data and processes into a single stream​​lined electronic solution, increasing automation to reduce manual inefficiencies </a:t>
            </a:r>
          </a:p>
          <a:p>
            <a:pPr>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Improve User Experience: </a:t>
            </a:r>
            <a:r>
              <a:rPr lang="en-US" sz="1600">
                <a:latin typeface="Calibri" panose="020F0502020204030204" pitchFamily="34" charset="0"/>
                <a:cs typeface="Calibri" panose="020F0502020204030204" pitchFamily="34" charset="0"/>
              </a:rPr>
              <a:t>For both suppliers and internal customers, CSUBUY P2P will offer an intuitive and simplified experience. </a:t>
            </a:r>
          </a:p>
          <a:p>
            <a:pPr marL="742950" lvl="1" indent="-285750">
              <a:buClr>
                <a:srgbClr val="C00000"/>
              </a:buClr>
              <a:buFont typeface="Wingdings" panose="05000000000000000000" pitchFamily="2" charset="2"/>
              <a:buChar char="§"/>
            </a:pPr>
            <a:r>
              <a:rPr lang="en-US" sz="1600">
                <a:latin typeface="Calibri" panose="020F0502020204030204" pitchFamily="34" charset="0"/>
                <a:cs typeface="Calibri" panose="020F0502020204030204" pitchFamily="34" charset="0"/>
              </a:rPr>
              <a:t>Suppliers will benefit from electronic receipt of PO’s and submission of invoices, timely payment and self-service access to check invoice approval and payment status. </a:t>
            </a:r>
          </a:p>
          <a:p>
            <a:pPr marL="742950" lvl="1" indent="-285750">
              <a:buClr>
                <a:srgbClr val="C00000"/>
              </a:buClr>
              <a:buFont typeface="Wingdings" panose="05000000000000000000" pitchFamily="2" charset="2"/>
              <a:buChar char="§"/>
            </a:pPr>
            <a:r>
              <a:rPr lang="en-US" sz="1600">
                <a:latin typeface="Calibri" panose="020F0502020204030204" pitchFamily="34" charset="0"/>
                <a:cs typeface="Calibri" panose="020F0502020204030204" pitchFamily="34" charset="0"/>
              </a:rPr>
              <a:t>Internal Customers will have easy shopping and check out, access to order and payment status, and a single tool for reconciliation of purchases and payments</a:t>
            </a:r>
          </a:p>
          <a:p>
            <a:pPr lvl="1">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Better Data Quality for Decision Making: </a:t>
            </a:r>
            <a:r>
              <a:rPr lang="en-US" sz="1600">
                <a:latin typeface="Calibri" panose="020F0502020204030204" pitchFamily="34" charset="0"/>
                <a:cs typeface="Calibri" panose="020F0502020204030204" pitchFamily="34" charset="0"/>
              </a:rPr>
              <a:t>Improve reporting capabilities, enabling CSU to better identify shared suppliers and leverage negotiating power to drive cost savings.</a:t>
            </a:r>
          </a:p>
          <a:p>
            <a:pPr>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Increased Visibility: </a:t>
            </a:r>
            <a:r>
              <a:rPr lang="en-US" sz="1600">
                <a:latin typeface="Calibri" panose="020F0502020204030204" pitchFamily="34" charset="0"/>
                <a:cs typeface="Calibri" panose="020F0502020204030204" pitchFamily="34" charset="0"/>
              </a:rPr>
              <a:t>One consolidated P2P system will increase access to data and information for both CSU employees and our suppliers, enabling cross campus visibility in key areas.</a:t>
            </a:r>
          </a:p>
          <a:p>
            <a:pPr>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Continuous Improvement: </a:t>
            </a:r>
            <a:r>
              <a:rPr lang="en-US" sz="1600">
                <a:latin typeface="Calibri" panose="020F0502020204030204" pitchFamily="34" charset="0"/>
                <a:cs typeface="Calibri" panose="020F0502020204030204" pitchFamily="34" charset="0"/>
              </a:rPr>
              <a:t>CSUBUY P2P drives forward the strategic, systemwide focus on continuous improvement to increase efficiency and effectiveness throughout the organization.​</a:t>
            </a:r>
          </a:p>
        </p:txBody>
      </p:sp>
      <p:pic>
        <p:nvPicPr>
          <p:cNvPr id="9" name="Picture 8" descr="A picture containing text, sign, clock&#10;&#10;Description automatically generated">
            <a:extLst>
              <a:ext uri="{FF2B5EF4-FFF2-40B4-BE49-F238E27FC236}">
                <a16:creationId xmlns:a16="http://schemas.microsoft.com/office/drawing/2014/main" id="{3786BAD3-0B55-0918-8D2F-CC01E4D49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727" y="1208708"/>
            <a:ext cx="661500" cy="666512"/>
          </a:xfrm>
          <a:prstGeom prst="rect">
            <a:avLst/>
          </a:prstGeom>
        </p:spPr>
      </p:pic>
      <p:pic>
        <p:nvPicPr>
          <p:cNvPr id="10" name="Picture 9" descr="A picture containing icon&#10;&#10;Description automatically generated">
            <a:extLst>
              <a:ext uri="{FF2B5EF4-FFF2-40B4-BE49-F238E27FC236}">
                <a16:creationId xmlns:a16="http://schemas.microsoft.com/office/drawing/2014/main" id="{9FFF8700-8C54-610F-E546-B32E16172D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800" y="5240072"/>
            <a:ext cx="875354" cy="726708"/>
          </a:xfrm>
          <a:prstGeom prst="rect">
            <a:avLst/>
          </a:prstGeom>
        </p:spPr>
      </p:pic>
      <p:pic>
        <p:nvPicPr>
          <p:cNvPr id="11" name="Picture 10" descr="Icon&#10;&#10;Description automatically generated">
            <a:extLst>
              <a:ext uri="{FF2B5EF4-FFF2-40B4-BE49-F238E27FC236}">
                <a16:creationId xmlns:a16="http://schemas.microsoft.com/office/drawing/2014/main" id="{02B95F42-F9C8-6B54-A7BB-A536E9FCCA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54" y="2083048"/>
            <a:ext cx="711247" cy="682484"/>
          </a:xfrm>
          <a:prstGeom prst="rect">
            <a:avLst/>
          </a:prstGeom>
        </p:spPr>
      </p:pic>
      <p:pic>
        <p:nvPicPr>
          <p:cNvPr id="12" name="Picture 11" descr="Icon&#10;&#10;Description automatically generated">
            <a:extLst>
              <a:ext uri="{FF2B5EF4-FFF2-40B4-BE49-F238E27FC236}">
                <a16:creationId xmlns:a16="http://schemas.microsoft.com/office/drawing/2014/main" id="{41BCC5D0-7B47-C42C-8C29-A60E1C26E6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854" y="3632634"/>
            <a:ext cx="711247" cy="684100"/>
          </a:xfrm>
          <a:prstGeom prst="rect">
            <a:avLst/>
          </a:prstGeom>
        </p:spPr>
      </p:pic>
      <p:pic>
        <p:nvPicPr>
          <p:cNvPr id="13" name="Picture 12" descr="Icon&#10;&#10;Description automatically generated">
            <a:extLst>
              <a:ext uri="{FF2B5EF4-FFF2-40B4-BE49-F238E27FC236}">
                <a16:creationId xmlns:a16="http://schemas.microsoft.com/office/drawing/2014/main" id="{F11A061E-6F46-76FB-DFCB-81AD0D2A83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2372" y="4433710"/>
            <a:ext cx="716211" cy="689386"/>
          </a:xfrm>
          <a:prstGeom prst="rect">
            <a:avLst/>
          </a:prstGeom>
        </p:spPr>
      </p:pic>
      <p:sp>
        <p:nvSpPr>
          <p:cNvPr id="3" name="Slide Number Placeholder 2">
            <a:extLst>
              <a:ext uri="{FF2B5EF4-FFF2-40B4-BE49-F238E27FC236}">
                <a16:creationId xmlns:a16="http://schemas.microsoft.com/office/drawing/2014/main" id="{B0C227A8-052F-A3C7-8C64-845316C41450}"/>
              </a:ext>
            </a:extLst>
          </p:cNvPr>
          <p:cNvSpPr>
            <a:spLocks noGrp="1"/>
          </p:cNvSpPr>
          <p:nvPr>
            <p:ph type="sldNum" sz="quarter" idx="12"/>
          </p:nvPr>
        </p:nvSpPr>
        <p:spPr>
          <a:xfrm>
            <a:off x="9042400" y="6305550"/>
            <a:ext cx="2540000" cy="274320"/>
          </a:xfrm>
        </p:spPr>
        <p:txBody>
          <a:bodyPr/>
          <a:lstStyle/>
          <a:p>
            <a:pPr>
              <a:defRPr/>
            </a:pPr>
            <a:fld id="{877A10B8-38BD-4522-AFC7-08CF0D0B35B8}" type="slidenum">
              <a:rPr lang="en-US" smtClean="0"/>
              <a:pPr>
                <a:defRPr/>
              </a:pPr>
              <a:t>7</a:t>
            </a:fld>
            <a:endParaRPr lang="en-US"/>
          </a:p>
        </p:txBody>
      </p:sp>
      <p:pic>
        <p:nvPicPr>
          <p:cNvPr id="4" name="Picture 3">
            <a:extLst>
              <a:ext uri="{FF2B5EF4-FFF2-40B4-BE49-F238E27FC236}">
                <a16:creationId xmlns:a16="http://schemas.microsoft.com/office/drawing/2014/main" id="{C794BBDA-6B7A-0214-BCBE-5BC3CDB8AD69}"/>
              </a:ext>
            </a:extLst>
          </p:cNvPr>
          <p:cNvPicPr>
            <a:picLocks noChangeAspect="1"/>
          </p:cNvPicPr>
          <p:nvPr/>
        </p:nvPicPr>
        <p:blipFill>
          <a:blip r:embed="rId8"/>
          <a:stretch>
            <a:fillRect/>
          </a:stretch>
        </p:blipFill>
        <p:spPr>
          <a:xfrm>
            <a:off x="10465668" y="6132689"/>
            <a:ext cx="1347333" cy="463336"/>
          </a:xfrm>
          <a:prstGeom prst="rect">
            <a:avLst/>
          </a:prstGeom>
        </p:spPr>
      </p:pic>
    </p:spTree>
    <p:extLst>
      <p:ext uri="{BB962C8B-B14F-4D97-AF65-F5344CB8AC3E}">
        <p14:creationId xmlns:p14="http://schemas.microsoft.com/office/powerpoint/2010/main" val="318358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C0534-FA39-D5E6-F260-0751D5955C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69518-CE26-C36D-FB1E-4A42AF80D8CC}"/>
              </a:ext>
            </a:extLst>
          </p:cNvPr>
          <p:cNvSpPr>
            <a:spLocks noGrp="1"/>
          </p:cNvSpPr>
          <p:nvPr>
            <p:ph type="title"/>
          </p:nvPr>
        </p:nvSpPr>
        <p:spPr>
          <a:xfrm>
            <a:off x="609600" y="152400"/>
            <a:ext cx="10972800" cy="666750"/>
          </a:xfrm>
        </p:spPr>
        <p:txBody>
          <a:bodyPr/>
          <a:lstStyle/>
          <a:p>
            <a:r>
              <a:rPr lang="en-US">
                <a:solidFill>
                  <a:schemeClr val="accent1"/>
                </a:solidFill>
                <a:latin typeface="Calibri"/>
                <a:ea typeface="MS PGothic"/>
                <a:cs typeface="Calibri"/>
              </a:rPr>
              <a:t>CSU</a:t>
            </a:r>
            <a:r>
              <a:rPr lang="en-US">
                <a:latin typeface="Calibri"/>
                <a:ea typeface="MS PGothic"/>
                <a:cs typeface="Calibri"/>
              </a:rPr>
              <a:t>BUY: Acceleration Timeline</a:t>
            </a:r>
            <a:endParaRPr lang="en-US">
              <a:latin typeface="Calibri" panose="020F0502020204030204" pitchFamily="34" charset="0"/>
              <a:cs typeface="Calibri" panose="020F0502020204030204" pitchFamily="34" charset="0"/>
            </a:endParaRPr>
          </a:p>
        </p:txBody>
      </p:sp>
      <p:pic>
        <p:nvPicPr>
          <p:cNvPr id="34" name="Picture 33" descr="A picture containing text, sign&#10;&#10;Description automatically generated">
            <a:extLst>
              <a:ext uri="{FF2B5EF4-FFF2-40B4-BE49-F238E27FC236}">
                <a16:creationId xmlns:a16="http://schemas.microsoft.com/office/drawing/2014/main" id="{38DA9109-8B9D-5A3A-26EF-4563F96A6953}"/>
              </a:ext>
            </a:extLst>
          </p:cNvPr>
          <p:cNvPicPr>
            <a:picLocks noChangeAspect="1"/>
          </p:cNvPicPr>
          <p:nvPr/>
        </p:nvPicPr>
        <p:blipFill rotWithShape="1">
          <a:blip r:embed="rId4">
            <a:extLst>
              <a:ext uri="{28A0092B-C50C-407E-A947-70E740481C1C}">
                <a14:useLocalDpi xmlns:a14="http://schemas.microsoft.com/office/drawing/2010/main" val="0"/>
              </a:ext>
            </a:extLst>
          </a:blip>
          <a:srcRect t="27239"/>
          <a:stretch/>
        </p:blipFill>
        <p:spPr>
          <a:xfrm>
            <a:off x="10650137" y="6293707"/>
            <a:ext cx="1313647" cy="411893"/>
          </a:xfrm>
          <a:prstGeom prst="rect">
            <a:avLst/>
          </a:prstGeom>
        </p:spPr>
      </p:pic>
      <p:grpSp>
        <p:nvGrpSpPr>
          <p:cNvPr id="9" name="Group 8">
            <a:extLst>
              <a:ext uri="{FF2B5EF4-FFF2-40B4-BE49-F238E27FC236}">
                <a16:creationId xmlns:a16="http://schemas.microsoft.com/office/drawing/2014/main" id="{C39CD0B5-F4F9-375C-A303-783B59A3757A}"/>
              </a:ext>
            </a:extLst>
          </p:cNvPr>
          <p:cNvGrpSpPr/>
          <p:nvPr/>
        </p:nvGrpSpPr>
        <p:grpSpPr>
          <a:xfrm>
            <a:off x="536270" y="1788153"/>
            <a:ext cx="11308832" cy="819658"/>
            <a:chOff x="549878" y="1690026"/>
            <a:chExt cx="11308832" cy="819658"/>
          </a:xfrm>
        </p:grpSpPr>
        <p:grpSp>
          <p:nvGrpSpPr>
            <p:cNvPr id="14" name="Group 13">
              <a:extLst>
                <a:ext uri="{FF2B5EF4-FFF2-40B4-BE49-F238E27FC236}">
                  <a16:creationId xmlns:a16="http://schemas.microsoft.com/office/drawing/2014/main" id="{808C4FC2-B0AB-7B2C-9A5D-BA8EB7704173}"/>
                </a:ext>
              </a:extLst>
            </p:cNvPr>
            <p:cNvGrpSpPr/>
            <p:nvPr/>
          </p:nvGrpSpPr>
          <p:grpSpPr>
            <a:xfrm>
              <a:off x="549878" y="1690026"/>
              <a:ext cx="1931980" cy="814803"/>
              <a:chOff x="609595" y="2411599"/>
              <a:chExt cx="1931980" cy="814803"/>
            </a:xfrm>
          </p:grpSpPr>
          <p:sp>
            <p:nvSpPr>
              <p:cNvPr id="11" name="Left Brace 10">
                <a:extLst>
                  <a:ext uri="{FF2B5EF4-FFF2-40B4-BE49-F238E27FC236}">
                    <a16:creationId xmlns:a16="http://schemas.microsoft.com/office/drawing/2014/main" id="{6EA6D756-C9D4-063B-BE5F-5C3FBE4C82A3}"/>
                  </a:ext>
                </a:extLst>
              </p:cNvPr>
              <p:cNvSpPr/>
              <p:nvPr/>
            </p:nvSpPr>
            <p:spPr bwMode="auto">
              <a:xfrm rot="5400000">
                <a:off x="1402590" y="2087418"/>
                <a:ext cx="345989" cy="1931980"/>
              </a:xfrm>
              <a:prstGeom prst="leftBrace">
                <a:avLst>
                  <a:gd name="adj1" fmla="val 19049"/>
                  <a:gd name="adj2" fmla="val 45490"/>
                </a:avLst>
              </a:prstGeom>
              <a:noFill/>
              <a:ln w="19050" cap="flat" cmpd="sng" algn="ctr">
                <a:solidFill>
                  <a:srgbClr val="D5AE8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E3197ABE-AE79-3A54-C2CC-7D6C9D635623}"/>
                  </a:ext>
                </a:extLst>
              </p:cNvPr>
              <p:cNvSpPr txBox="1"/>
              <p:nvPr/>
            </p:nvSpPr>
            <p:spPr>
              <a:xfrm>
                <a:off x="831401" y="2411599"/>
                <a:ext cx="1556951" cy="461665"/>
              </a:xfrm>
              <a:prstGeom prst="rect">
                <a:avLst/>
              </a:prstGeom>
              <a:noFill/>
            </p:spPr>
            <p:txBody>
              <a:bodyPr wrap="square" rtlCol="0">
                <a:spAutoFit/>
              </a:bodyPr>
              <a:lstStyle/>
              <a:p>
                <a:pPr algn="ctr"/>
                <a:r>
                  <a:rPr lang="en-US" sz="1200">
                    <a:solidFill>
                      <a:srgbClr val="D5AE83"/>
                    </a:solidFill>
                    <a:latin typeface="Calibri" panose="020F0502020204030204" pitchFamily="34" charset="0"/>
                    <a:cs typeface="Calibri" panose="020F0502020204030204" pitchFamily="34" charset="0"/>
                  </a:rPr>
                  <a:t>Resource Planning &amp; Campus Assessments</a:t>
                </a:r>
              </a:p>
            </p:txBody>
          </p:sp>
        </p:grpSp>
        <p:sp>
          <p:nvSpPr>
            <p:cNvPr id="17" name="Left Brace 16">
              <a:extLst>
                <a:ext uri="{FF2B5EF4-FFF2-40B4-BE49-F238E27FC236}">
                  <a16:creationId xmlns:a16="http://schemas.microsoft.com/office/drawing/2014/main" id="{977FB208-7A6E-420D-D58C-F549B22B7B17}"/>
                </a:ext>
              </a:extLst>
            </p:cNvPr>
            <p:cNvSpPr/>
            <p:nvPr/>
          </p:nvSpPr>
          <p:spPr bwMode="auto">
            <a:xfrm rot="5400000">
              <a:off x="6173586" y="-1477480"/>
              <a:ext cx="345989" cy="7618633"/>
            </a:xfrm>
            <a:prstGeom prst="leftBrace">
              <a:avLst>
                <a:gd name="adj1" fmla="val 19049"/>
                <a:gd name="adj2" fmla="val 45490"/>
              </a:avLst>
            </a:prstGeom>
            <a:noFill/>
            <a:ln w="19050" cap="flat" cmpd="sng" algn="ctr">
              <a:solidFill>
                <a:srgbClr val="36899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B9DEE7"/>
                </a:solidFill>
                <a:effectLst/>
                <a:latin typeface="Arial" charset="0"/>
              </a:endParaRPr>
            </a:p>
          </p:txBody>
        </p:sp>
        <p:sp>
          <p:nvSpPr>
            <p:cNvPr id="19" name="TextBox 18">
              <a:extLst>
                <a:ext uri="{FF2B5EF4-FFF2-40B4-BE49-F238E27FC236}">
                  <a16:creationId xmlns:a16="http://schemas.microsoft.com/office/drawing/2014/main" id="{AC0CC91D-A9D7-357C-5990-7C412235D6C8}"/>
                </a:ext>
              </a:extLst>
            </p:cNvPr>
            <p:cNvSpPr txBox="1"/>
            <p:nvPr/>
          </p:nvSpPr>
          <p:spPr>
            <a:xfrm>
              <a:off x="5586268" y="1692363"/>
              <a:ext cx="1556951" cy="461665"/>
            </a:xfrm>
            <a:prstGeom prst="rect">
              <a:avLst/>
            </a:prstGeom>
            <a:noFill/>
          </p:spPr>
          <p:txBody>
            <a:bodyPr wrap="square" rtlCol="0">
              <a:spAutoFit/>
            </a:bodyPr>
            <a:lstStyle/>
            <a:p>
              <a:pPr algn="ctr"/>
              <a:r>
                <a:rPr lang="en-US" sz="1200">
                  <a:solidFill>
                    <a:srgbClr val="36899C"/>
                  </a:solidFill>
                  <a:latin typeface="Calibri" panose="020F0502020204030204" pitchFamily="34" charset="0"/>
                  <a:cs typeface="Calibri" panose="020F0502020204030204" pitchFamily="34" charset="0"/>
                </a:rPr>
                <a:t>Acceleration Implementation</a:t>
              </a:r>
            </a:p>
          </p:txBody>
        </p:sp>
        <p:grpSp>
          <p:nvGrpSpPr>
            <p:cNvPr id="29" name="Group 28">
              <a:extLst>
                <a:ext uri="{FF2B5EF4-FFF2-40B4-BE49-F238E27FC236}">
                  <a16:creationId xmlns:a16="http://schemas.microsoft.com/office/drawing/2014/main" id="{C08FA04B-882E-C93B-7022-2660E2CD44CD}"/>
                </a:ext>
              </a:extLst>
            </p:cNvPr>
            <p:cNvGrpSpPr/>
            <p:nvPr/>
          </p:nvGrpSpPr>
          <p:grpSpPr>
            <a:xfrm>
              <a:off x="9935372" y="1697175"/>
              <a:ext cx="1923338" cy="812509"/>
              <a:chOff x="9798271" y="652935"/>
              <a:chExt cx="1556951" cy="812509"/>
            </a:xfrm>
          </p:grpSpPr>
          <p:sp>
            <p:nvSpPr>
              <p:cNvPr id="25" name="Left Brace 24">
                <a:extLst>
                  <a:ext uri="{FF2B5EF4-FFF2-40B4-BE49-F238E27FC236}">
                    <a16:creationId xmlns:a16="http://schemas.microsoft.com/office/drawing/2014/main" id="{269A8E59-54F8-481E-8163-2B4AFB19AE23}"/>
                  </a:ext>
                </a:extLst>
              </p:cNvPr>
              <p:cNvSpPr/>
              <p:nvPr/>
            </p:nvSpPr>
            <p:spPr bwMode="auto">
              <a:xfrm rot="5400000">
                <a:off x="10378669" y="717573"/>
                <a:ext cx="345989" cy="1149754"/>
              </a:xfrm>
              <a:prstGeom prst="leftBrace">
                <a:avLst>
                  <a:gd name="adj1" fmla="val 19049"/>
                  <a:gd name="adj2" fmla="val 45490"/>
                </a:avLst>
              </a:prstGeom>
              <a:noFill/>
              <a:ln w="19050" cap="flat" cmpd="sng" algn="ctr">
                <a:solidFill>
                  <a:srgbClr val="36899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6" name="TextBox 25">
                <a:extLst>
                  <a:ext uri="{FF2B5EF4-FFF2-40B4-BE49-F238E27FC236}">
                    <a16:creationId xmlns:a16="http://schemas.microsoft.com/office/drawing/2014/main" id="{DA2EDD30-9368-B2EB-34BA-0C68E493B80F}"/>
                  </a:ext>
                </a:extLst>
              </p:cNvPr>
              <p:cNvSpPr txBox="1"/>
              <p:nvPr/>
            </p:nvSpPr>
            <p:spPr>
              <a:xfrm>
                <a:off x="9798271" y="652935"/>
                <a:ext cx="1556951" cy="461665"/>
              </a:xfrm>
              <a:prstGeom prst="rect">
                <a:avLst/>
              </a:prstGeom>
              <a:noFill/>
              <a:ln>
                <a:noFill/>
              </a:ln>
            </p:spPr>
            <p:txBody>
              <a:bodyPr wrap="square" rtlCol="0">
                <a:spAutoFit/>
              </a:bodyPr>
              <a:lstStyle/>
              <a:p>
                <a:pPr algn="ctr"/>
                <a:r>
                  <a:rPr lang="en-US" sz="1200">
                    <a:solidFill>
                      <a:srgbClr val="36899C"/>
                    </a:solidFill>
                    <a:latin typeface="Calibri" panose="020F0502020204030204" pitchFamily="34" charset="0"/>
                    <a:cs typeface="Calibri" panose="020F0502020204030204" pitchFamily="34" charset="0"/>
                  </a:rPr>
                  <a:t>Deployment &amp; </a:t>
                </a:r>
              </a:p>
              <a:p>
                <a:pPr algn="ctr"/>
                <a:r>
                  <a:rPr lang="en-US" sz="1200">
                    <a:solidFill>
                      <a:srgbClr val="36899C"/>
                    </a:solidFill>
                    <a:latin typeface="Calibri" panose="020F0502020204030204" pitchFamily="34" charset="0"/>
                    <a:cs typeface="Calibri" panose="020F0502020204030204" pitchFamily="34" charset="0"/>
                  </a:rPr>
                  <a:t>Hypercare</a:t>
                </a:r>
              </a:p>
            </p:txBody>
          </p:sp>
        </p:grpSp>
      </p:grpSp>
      <p:grpSp>
        <p:nvGrpSpPr>
          <p:cNvPr id="22" name="Group 21">
            <a:extLst>
              <a:ext uri="{FF2B5EF4-FFF2-40B4-BE49-F238E27FC236}">
                <a16:creationId xmlns:a16="http://schemas.microsoft.com/office/drawing/2014/main" id="{B998BA50-2531-2F2A-1D31-E5720F2FBDE7}"/>
              </a:ext>
            </a:extLst>
          </p:cNvPr>
          <p:cNvGrpSpPr/>
          <p:nvPr/>
        </p:nvGrpSpPr>
        <p:grpSpPr>
          <a:xfrm>
            <a:off x="536269" y="4419139"/>
            <a:ext cx="6476927" cy="795042"/>
            <a:chOff x="537293" y="2900835"/>
            <a:chExt cx="1931979" cy="795042"/>
          </a:xfrm>
        </p:grpSpPr>
        <p:sp>
          <p:nvSpPr>
            <p:cNvPr id="15" name="Left Brace 14">
              <a:extLst>
                <a:ext uri="{FF2B5EF4-FFF2-40B4-BE49-F238E27FC236}">
                  <a16:creationId xmlns:a16="http://schemas.microsoft.com/office/drawing/2014/main" id="{2AFED069-FB53-20EE-2889-129461D077A1}"/>
                </a:ext>
              </a:extLst>
            </p:cNvPr>
            <p:cNvSpPr/>
            <p:nvPr/>
          </p:nvSpPr>
          <p:spPr bwMode="auto">
            <a:xfrm rot="16200000" flipV="1">
              <a:off x="1330288" y="2107840"/>
              <a:ext cx="345989" cy="1931979"/>
            </a:xfrm>
            <a:prstGeom prst="leftBrace">
              <a:avLst>
                <a:gd name="adj1" fmla="val 19049"/>
                <a:gd name="adj2" fmla="val 45490"/>
              </a:avLst>
            </a:prstGeom>
            <a:noFill/>
            <a:ln w="19050" cap="flat" cmpd="sng" algn="ctr">
              <a:solidFill>
                <a:srgbClr val="73A9C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16" name="TextBox 15">
              <a:extLst>
                <a:ext uri="{FF2B5EF4-FFF2-40B4-BE49-F238E27FC236}">
                  <a16:creationId xmlns:a16="http://schemas.microsoft.com/office/drawing/2014/main" id="{070D4FB4-7A43-84B7-D10A-5A8631FDEE24}"/>
                </a:ext>
              </a:extLst>
            </p:cNvPr>
            <p:cNvSpPr txBox="1"/>
            <p:nvPr/>
          </p:nvSpPr>
          <p:spPr>
            <a:xfrm>
              <a:off x="759100" y="3234212"/>
              <a:ext cx="1556951" cy="461665"/>
            </a:xfrm>
            <a:prstGeom prst="rect">
              <a:avLst/>
            </a:prstGeom>
            <a:noFill/>
          </p:spPr>
          <p:txBody>
            <a:bodyPr wrap="square" rtlCol="0">
              <a:spAutoFit/>
            </a:bodyPr>
            <a:lstStyle/>
            <a:p>
              <a:pPr algn="ctr"/>
              <a:r>
                <a:rPr lang="en-US" sz="1200">
                  <a:solidFill>
                    <a:srgbClr val="73A9CB"/>
                  </a:solidFill>
                  <a:latin typeface="Calibri" panose="020F0502020204030204" pitchFamily="34" charset="0"/>
                  <a:cs typeface="Calibri" panose="020F0502020204030204" pitchFamily="34" charset="0"/>
                </a:rPr>
                <a:t>Production Readiness Activities</a:t>
              </a:r>
            </a:p>
          </p:txBody>
        </p:sp>
      </p:grpSp>
      <p:grpSp>
        <p:nvGrpSpPr>
          <p:cNvPr id="37" name="Group 36">
            <a:extLst>
              <a:ext uri="{FF2B5EF4-FFF2-40B4-BE49-F238E27FC236}">
                <a16:creationId xmlns:a16="http://schemas.microsoft.com/office/drawing/2014/main" id="{17874928-94A8-7AC1-58C1-66D4AEEA7361}"/>
              </a:ext>
            </a:extLst>
          </p:cNvPr>
          <p:cNvGrpSpPr/>
          <p:nvPr/>
        </p:nvGrpSpPr>
        <p:grpSpPr>
          <a:xfrm>
            <a:off x="1821180" y="3422024"/>
            <a:ext cx="7746327" cy="828103"/>
            <a:chOff x="1821180" y="3422024"/>
            <a:chExt cx="7746327" cy="828103"/>
          </a:xfrm>
        </p:grpSpPr>
        <p:grpSp>
          <p:nvGrpSpPr>
            <p:cNvPr id="24" name="Group 23">
              <a:extLst>
                <a:ext uri="{FF2B5EF4-FFF2-40B4-BE49-F238E27FC236}">
                  <a16:creationId xmlns:a16="http://schemas.microsoft.com/office/drawing/2014/main" id="{B32495D7-3DE1-6FC8-28AF-F68B87186A0A}"/>
                </a:ext>
              </a:extLst>
            </p:cNvPr>
            <p:cNvGrpSpPr/>
            <p:nvPr/>
          </p:nvGrpSpPr>
          <p:grpSpPr>
            <a:xfrm>
              <a:off x="1821180" y="3428999"/>
              <a:ext cx="5780368" cy="821128"/>
              <a:chOff x="2170667" y="2414290"/>
              <a:chExt cx="5780368" cy="821128"/>
            </a:xfrm>
          </p:grpSpPr>
          <p:sp>
            <p:nvSpPr>
              <p:cNvPr id="20" name="Left Brace 19">
                <a:extLst>
                  <a:ext uri="{FF2B5EF4-FFF2-40B4-BE49-F238E27FC236}">
                    <a16:creationId xmlns:a16="http://schemas.microsoft.com/office/drawing/2014/main" id="{F2391E55-2300-1BEB-7719-8DA586D96265}"/>
                  </a:ext>
                </a:extLst>
              </p:cNvPr>
              <p:cNvSpPr/>
              <p:nvPr/>
            </p:nvSpPr>
            <p:spPr bwMode="auto">
              <a:xfrm rot="16200000" flipV="1">
                <a:off x="4887856" y="-302899"/>
                <a:ext cx="345989" cy="5780368"/>
              </a:xfrm>
              <a:prstGeom prst="leftBrace">
                <a:avLst>
                  <a:gd name="adj1" fmla="val 19049"/>
                  <a:gd name="adj2" fmla="val 45490"/>
                </a:avLst>
              </a:pr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36899C"/>
                  </a:solidFill>
                  <a:effectLst/>
                  <a:latin typeface="Arial" charset="0"/>
                </a:endParaRPr>
              </a:p>
            </p:txBody>
          </p:sp>
          <p:sp>
            <p:nvSpPr>
              <p:cNvPr id="21" name="TextBox 20">
                <a:extLst>
                  <a:ext uri="{FF2B5EF4-FFF2-40B4-BE49-F238E27FC236}">
                    <a16:creationId xmlns:a16="http://schemas.microsoft.com/office/drawing/2014/main" id="{947DC8C8-E9C2-6277-7B2D-F17B7605C97E}"/>
                  </a:ext>
                </a:extLst>
              </p:cNvPr>
              <p:cNvSpPr txBox="1"/>
              <p:nvPr/>
            </p:nvSpPr>
            <p:spPr>
              <a:xfrm>
                <a:off x="3214140" y="2773753"/>
                <a:ext cx="1556951" cy="461665"/>
              </a:xfrm>
              <a:prstGeom prst="rect">
                <a:avLst/>
              </a:prstGeom>
              <a:noFill/>
            </p:spPr>
            <p:txBody>
              <a:bodyPr wrap="square" rtlCol="0">
                <a:spAutoFit/>
              </a:bodyPr>
              <a:lstStyle/>
              <a:p>
                <a:pPr algn="ctr"/>
                <a:r>
                  <a:rPr lang="en-US" sz="1200">
                    <a:solidFill>
                      <a:srgbClr val="00B050"/>
                    </a:solidFill>
                    <a:latin typeface="Calibri" panose="020F0502020204030204" pitchFamily="34" charset="0"/>
                    <a:cs typeface="Calibri" panose="020F0502020204030204" pitchFamily="34" charset="0"/>
                  </a:rPr>
                  <a:t>DOA Enhancements &amp; Integration Build</a:t>
                </a:r>
              </a:p>
            </p:txBody>
          </p:sp>
        </p:grpSp>
        <p:sp>
          <p:nvSpPr>
            <p:cNvPr id="3" name="Left Brace 2">
              <a:extLst>
                <a:ext uri="{FF2B5EF4-FFF2-40B4-BE49-F238E27FC236}">
                  <a16:creationId xmlns:a16="http://schemas.microsoft.com/office/drawing/2014/main" id="{865D8442-1AA9-3B65-6A6F-9B77A613AA53}"/>
                </a:ext>
              </a:extLst>
            </p:cNvPr>
            <p:cNvSpPr/>
            <p:nvPr/>
          </p:nvSpPr>
          <p:spPr bwMode="auto">
            <a:xfrm rot="16200000" flipV="1">
              <a:off x="8411532" y="2612039"/>
              <a:ext cx="345989" cy="1965960"/>
            </a:xfrm>
            <a:prstGeom prst="leftBrace">
              <a:avLst>
                <a:gd name="adj1" fmla="val 19049"/>
                <a:gd name="adj2" fmla="val 45490"/>
              </a:avLst>
            </a:pr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4" name="TextBox 3">
              <a:extLst>
                <a:ext uri="{FF2B5EF4-FFF2-40B4-BE49-F238E27FC236}">
                  <a16:creationId xmlns:a16="http://schemas.microsoft.com/office/drawing/2014/main" id="{AB380529-E1B5-E556-445D-25650A622717}"/>
                </a:ext>
              </a:extLst>
            </p:cNvPr>
            <p:cNvSpPr txBox="1"/>
            <p:nvPr/>
          </p:nvSpPr>
          <p:spPr>
            <a:xfrm>
              <a:off x="7816040" y="3788462"/>
              <a:ext cx="1740159" cy="461665"/>
            </a:xfrm>
            <a:prstGeom prst="rect">
              <a:avLst/>
            </a:prstGeom>
            <a:noFill/>
          </p:spPr>
          <p:txBody>
            <a:bodyPr wrap="square" rtlCol="0">
              <a:spAutoFit/>
            </a:bodyPr>
            <a:lstStyle/>
            <a:p>
              <a:pPr algn="ctr"/>
              <a:r>
                <a:rPr lang="en-US" sz="1200">
                  <a:solidFill>
                    <a:srgbClr val="00B050"/>
                  </a:solidFill>
                  <a:latin typeface="Calibri" panose="020F0502020204030204" pitchFamily="34" charset="0"/>
                  <a:cs typeface="Calibri" panose="020F0502020204030204" pitchFamily="34" charset="0"/>
                </a:rPr>
                <a:t>DOA Production Readiness &amp; Promotion</a:t>
              </a:r>
            </a:p>
          </p:txBody>
        </p:sp>
      </p:grpSp>
      <p:pic>
        <p:nvPicPr>
          <p:cNvPr id="18" name="Picture 17">
            <a:extLst>
              <a:ext uri="{FF2B5EF4-FFF2-40B4-BE49-F238E27FC236}">
                <a16:creationId xmlns:a16="http://schemas.microsoft.com/office/drawing/2014/main" id="{5FA206CB-3DB1-E5EE-E53F-81AFFA7B62E4}"/>
              </a:ext>
            </a:extLst>
          </p:cNvPr>
          <p:cNvPicPr>
            <a:picLocks noChangeAspect="1"/>
          </p:cNvPicPr>
          <p:nvPr/>
        </p:nvPicPr>
        <p:blipFill>
          <a:blip r:embed="rId5"/>
          <a:stretch>
            <a:fillRect/>
          </a:stretch>
        </p:blipFill>
        <p:spPr>
          <a:xfrm>
            <a:off x="536271" y="2858235"/>
            <a:ext cx="11032522" cy="425106"/>
          </a:xfrm>
          <a:prstGeom prst="rect">
            <a:avLst/>
          </a:prstGeom>
        </p:spPr>
      </p:pic>
      <p:sp>
        <p:nvSpPr>
          <p:cNvPr id="5" name="Star: 5 Points 4">
            <a:extLst>
              <a:ext uri="{FF2B5EF4-FFF2-40B4-BE49-F238E27FC236}">
                <a16:creationId xmlns:a16="http://schemas.microsoft.com/office/drawing/2014/main" id="{B7CADDEC-2016-A5BF-4FF1-F9E625E2A085}"/>
              </a:ext>
            </a:extLst>
          </p:cNvPr>
          <p:cNvSpPr/>
          <p:nvPr/>
        </p:nvSpPr>
        <p:spPr bwMode="auto">
          <a:xfrm>
            <a:off x="10003869" y="2737163"/>
            <a:ext cx="276837" cy="251851"/>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599674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E9ACD-A54A-4252-179B-D7805E6B0C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C1CDFA-523A-EF12-68BE-B641ED95D982}"/>
              </a:ext>
            </a:extLst>
          </p:cNvPr>
          <p:cNvSpPr>
            <a:spLocks noGrp="1"/>
          </p:cNvSpPr>
          <p:nvPr>
            <p:ph type="title"/>
          </p:nvPr>
        </p:nvSpPr>
        <p:spPr/>
        <p:txBody>
          <a:bodyPr/>
          <a:lstStyle/>
          <a:p>
            <a:r>
              <a:rPr lang="en-US" sz="3600">
                <a:solidFill>
                  <a:srgbClr val="C00000"/>
                </a:solidFill>
                <a:latin typeface="Calibri"/>
                <a:ea typeface="MS PGothic"/>
                <a:cs typeface="Calibri"/>
              </a:rPr>
              <a:t>CSU</a:t>
            </a:r>
            <a:r>
              <a:rPr lang="en-US" sz="3600">
                <a:latin typeface="Calibri"/>
                <a:ea typeface="MS PGothic"/>
                <a:cs typeface="Calibri"/>
              </a:rPr>
              <a:t>BUY P2P: </a:t>
            </a:r>
            <a:r>
              <a:rPr lang="en-US">
                <a:latin typeface="Calibri"/>
                <a:ea typeface="MS PGothic"/>
                <a:cs typeface="Calibri"/>
              </a:rPr>
              <a:t>Requisition Workflow Steps</a:t>
            </a:r>
            <a:endParaRPr lang="en-US">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AFF30A4-6CCB-9261-6856-58E543B492BC}"/>
              </a:ext>
            </a:extLst>
          </p:cNvPr>
          <p:cNvPicPr>
            <a:picLocks noChangeAspect="1"/>
          </p:cNvPicPr>
          <p:nvPr/>
        </p:nvPicPr>
        <p:blipFill>
          <a:blip r:embed="rId3"/>
          <a:stretch>
            <a:fillRect/>
          </a:stretch>
        </p:blipFill>
        <p:spPr>
          <a:xfrm>
            <a:off x="10465668" y="6132689"/>
            <a:ext cx="1347333" cy="463336"/>
          </a:xfrm>
          <a:prstGeom prst="rect">
            <a:avLst/>
          </a:prstGeom>
        </p:spPr>
      </p:pic>
      <p:pic>
        <p:nvPicPr>
          <p:cNvPr id="6" name="Picture 5" descr="A diagram of a company&#10;&#10;AI-generated content may be incorrect.">
            <a:extLst>
              <a:ext uri="{FF2B5EF4-FFF2-40B4-BE49-F238E27FC236}">
                <a16:creationId xmlns:a16="http://schemas.microsoft.com/office/drawing/2014/main" id="{4C2C5103-4C67-6B6A-DA0B-C2CD8883B299}"/>
              </a:ext>
            </a:extLst>
          </p:cNvPr>
          <p:cNvPicPr>
            <a:picLocks noChangeAspect="1"/>
          </p:cNvPicPr>
          <p:nvPr/>
        </p:nvPicPr>
        <p:blipFill>
          <a:blip r:embed="rId4"/>
          <a:stretch>
            <a:fillRect/>
          </a:stretch>
        </p:blipFill>
        <p:spPr>
          <a:xfrm>
            <a:off x="473676" y="1154665"/>
            <a:ext cx="10976919" cy="5331263"/>
          </a:xfrm>
          <a:prstGeom prst="rect">
            <a:avLst/>
          </a:prstGeom>
        </p:spPr>
      </p:pic>
    </p:spTree>
    <p:extLst>
      <p:ext uri="{BB962C8B-B14F-4D97-AF65-F5344CB8AC3E}">
        <p14:creationId xmlns:p14="http://schemas.microsoft.com/office/powerpoint/2010/main" val="3276474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CSU">
      <a:dk1>
        <a:srgbClr val="000000"/>
      </a:dk1>
      <a:lt1>
        <a:srgbClr val="FFFFFF"/>
      </a:lt1>
      <a:dk2>
        <a:srgbClr val="000000"/>
      </a:dk2>
      <a:lt2>
        <a:srgbClr val="000000"/>
      </a:lt2>
      <a:accent1>
        <a:srgbClr val="D0142C"/>
      </a:accent1>
      <a:accent2>
        <a:srgbClr val="5B4A42"/>
      </a:accent2>
      <a:accent3>
        <a:srgbClr val="CCA377"/>
      </a:accent3>
      <a:accent4>
        <a:srgbClr val="727378"/>
      </a:accent4>
      <a:accent5>
        <a:srgbClr val="000000"/>
      </a:accent5>
      <a:accent6>
        <a:srgbClr val="653819"/>
      </a:accent6>
      <a:hlink>
        <a:srgbClr val="002060"/>
      </a:hlink>
      <a:folHlink>
        <a:srgbClr val="630000"/>
      </a:folHlink>
    </a:clrScheme>
    <a:fontScheme name="Custom 4">
      <a:majorFont>
        <a:latin typeface="Trade Gothic LT Condensed No. 2"/>
        <a:ea typeface=""/>
        <a:cs typeface=""/>
      </a:majorFont>
      <a:minorFont>
        <a:latin typeface="Avenir-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75695E"/>
        </a:dk2>
        <a:lt2>
          <a:srgbClr val="000000"/>
        </a:lt2>
        <a:accent1>
          <a:srgbClr val="CF142B"/>
        </a:accent1>
        <a:accent2>
          <a:srgbClr val="0A4567"/>
        </a:accent2>
        <a:accent3>
          <a:srgbClr val="FFFFFF"/>
        </a:accent3>
        <a:accent4>
          <a:srgbClr val="000000"/>
        </a:accent4>
        <a:accent5>
          <a:srgbClr val="E4AAAC"/>
        </a:accent5>
        <a:accent6>
          <a:srgbClr val="083E5D"/>
        </a:accent6>
        <a:hlink>
          <a:srgbClr val="C5AC81"/>
        </a:hlink>
        <a:folHlink>
          <a:srgbClr val="8B7F7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CSU">
      <a:dk1>
        <a:srgbClr val="000000"/>
      </a:dk1>
      <a:lt1>
        <a:srgbClr val="FFFFFF"/>
      </a:lt1>
      <a:dk2>
        <a:srgbClr val="000000"/>
      </a:dk2>
      <a:lt2>
        <a:srgbClr val="000000"/>
      </a:lt2>
      <a:accent1>
        <a:srgbClr val="D0142C"/>
      </a:accent1>
      <a:accent2>
        <a:srgbClr val="5B4A42"/>
      </a:accent2>
      <a:accent3>
        <a:srgbClr val="CCA377"/>
      </a:accent3>
      <a:accent4>
        <a:srgbClr val="727378"/>
      </a:accent4>
      <a:accent5>
        <a:srgbClr val="000000"/>
      </a:accent5>
      <a:accent6>
        <a:srgbClr val="653819"/>
      </a:accent6>
      <a:hlink>
        <a:srgbClr val="002060"/>
      </a:hlink>
      <a:folHlink>
        <a:srgbClr val="630000"/>
      </a:folHlink>
    </a:clrScheme>
    <a:fontScheme name="Custom 4">
      <a:majorFont>
        <a:latin typeface="Trade Gothic LT Condensed No. 2"/>
        <a:ea typeface=""/>
        <a:cs typeface=""/>
      </a:majorFont>
      <a:minorFont>
        <a:latin typeface="Avenir-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75695E"/>
        </a:dk2>
        <a:lt2>
          <a:srgbClr val="000000"/>
        </a:lt2>
        <a:accent1>
          <a:srgbClr val="CF142B"/>
        </a:accent1>
        <a:accent2>
          <a:srgbClr val="0A4567"/>
        </a:accent2>
        <a:accent3>
          <a:srgbClr val="FFFFFF"/>
        </a:accent3>
        <a:accent4>
          <a:srgbClr val="000000"/>
        </a:accent4>
        <a:accent5>
          <a:srgbClr val="E4AAAC"/>
        </a:accent5>
        <a:accent6>
          <a:srgbClr val="083E5D"/>
        </a:accent6>
        <a:hlink>
          <a:srgbClr val="C5AC81"/>
        </a:hlink>
        <a:folHlink>
          <a:srgbClr val="8B7F7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CF3BB42F145947B6CA2E471C1298E8" ma:contentTypeVersion="20" ma:contentTypeDescription="Create a new document." ma:contentTypeScope="" ma:versionID="04d5f4a888a5e4e9ff06b09bd977038b">
  <xsd:schema xmlns:xsd="http://www.w3.org/2001/XMLSchema" xmlns:xs="http://www.w3.org/2001/XMLSchema" xmlns:p="http://schemas.microsoft.com/office/2006/metadata/properties" xmlns:ns2="2efbd56d-bf18-40bd-9ec8-1dc830cfba6d" xmlns:ns3="1c975622-ad8e-4332-90c3-db4129b56d1c" targetNamespace="http://schemas.microsoft.com/office/2006/metadata/properties" ma:root="true" ma:fieldsID="258f73f95fef70c2c14be55d5602397e" ns2:_="" ns3:_="">
    <xsd:import namespace="2efbd56d-bf18-40bd-9ec8-1dc830cfba6d"/>
    <xsd:import namespace="1c975622-ad8e-4332-90c3-db4129b56d1c"/>
    <xsd:element name="properties">
      <xsd:complexType>
        <xsd:sequence>
          <xsd:element name="documentManagement">
            <xsd:complexType>
              <xsd:all>
                <xsd:element ref="ns2:PublishingStartDate" minOccurs="0"/>
                <xsd:element ref="ns2:PublishingExpirationDate"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fbd56d-bf18-40bd-9ec8-1dc830cfba6d"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format="DateTim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format="DateTime" ma:internalName="PublishingExpirationDate" ma:readOnly="false">
      <xsd:simpleType>
        <xsd:restriction base="dms:Unknow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bjectDetectorVersions" ma:index="14" nillable="true" ma:displayName="MediaServiceObjectDetectorVersions" ma:description="" ma:hidden="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d064433-6946-4087-8eac-53b4c5125dc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975622-ad8e-4332-90c3-db4129b56d1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da6b2ac9-adce-4517-a137-c979f38dbdcc}" ma:internalName="TaxCatchAll" ma:showField="CatchAllData" ma:web="1c975622-ad8e-4332-90c3-db4129b56d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efbd56d-bf18-40bd-9ec8-1dc830cfba6d">
      <Terms xmlns="http://schemas.microsoft.com/office/infopath/2007/PartnerControls"/>
    </lcf76f155ced4ddcb4097134ff3c332f>
    <TaxCatchAll xmlns="1c975622-ad8e-4332-90c3-db4129b56d1c" xsi:nil="true"/>
    <PublishingStartDate xmlns="2efbd56d-bf18-40bd-9ec8-1dc830cfba6d" xsi:nil="true"/>
    <PublishingExpirationDate xmlns="2efbd56d-bf18-40bd-9ec8-1dc830cfba6d" xsi:nil="true"/>
  </documentManagement>
</p:properties>
</file>

<file path=customXml/itemProps1.xml><?xml version="1.0" encoding="utf-8"?>
<ds:datastoreItem xmlns:ds="http://schemas.openxmlformats.org/officeDocument/2006/customXml" ds:itemID="{D03AC926-F685-4E84-8C0C-5042D8A8D3B0}">
  <ds:schemaRefs>
    <ds:schemaRef ds:uri="http://schemas.microsoft.com/sharepoint/v3/contenttype/forms"/>
  </ds:schemaRefs>
</ds:datastoreItem>
</file>

<file path=customXml/itemProps2.xml><?xml version="1.0" encoding="utf-8"?>
<ds:datastoreItem xmlns:ds="http://schemas.openxmlformats.org/officeDocument/2006/customXml" ds:itemID="{5CAEFCC4-476A-48FB-B9B1-9B4348D29DEE}">
  <ds:schemaRefs>
    <ds:schemaRef ds:uri="1c975622-ad8e-4332-90c3-db4129b56d1c"/>
    <ds:schemaRef ds:uri="2efbd56d-bf18-40bd-9ec8-1dc830cfba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0E55F91-E1D0-40D2-B15E-988C622246C5}">
  <ds:schemaRefs>
    <ds:schemaRef ds:uri="1c975622-ad8e-4332-90c3-db4129b56d1c"/>
    <ds:schemaRef ds:uri="2efbd56d-bf18-40bd-9ec8-1dc830cfba6d"/>
    <ds:schemaRef ds:uri="3a03e3cb-7154-4c8b-812f-7b093fe31fd4"/>
    <ds:schemaRef ds:uri="a8e24b0a-3e99-4e25-8d82-10583d5f4fc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14</Notes>
  <HiddenSlides>0</HiddenSlide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Office Theme</vt:lpstr>
      <vt:lpstr>2_Default Design</vt:lpstr>
      <vt:lpstr>3_Default Design</vt:lpstr>
      <vt:lpstr>PowerPoint Presentation</vt:lpstr>
      <vt:lpstr>PowerPoint Presentation</vt:lpstr>
      <vt:lpstr>Strategic Advisors</vt:lpstr>
      <vt:lpstr>CSUBUY P2P:  Project Vision &amp; Goals Review</vt:lpstr>
      <vt:lpstr>CSUBUY P2P: Vision</vt:lpstr>
      <vt:lpstr>CSUBUY P2P: Objectives</vt:lpstr>
      <vt:lpstr>CSUBUY P2P: Benefits</vt:lpstr>
      <vt:lpstr>CSUBUY: Acceleration Timeline</vt:lpstr>
      <vt:lpstr>CSUBUY P2P: Requisition Workflow Steps</vt:lpstr>
      <vt:lpstr>CSUBUY P2P: Requisition Workflow Triggers – Branding &amp; Logo</vt:lpstr>
      <vt:lpstr>CSUBUY P2P: Configuration Disclaimer</vt:lpstr>
      <vt:lpstr>CSUBUY P2P:  Branding &amp; Logo Overview</vt:lpstr>
      <vt:lpstr>PowerPoint Presentation</vt:lpstr>
      <vt:lpstr>CSUBUY P2P: Campus 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McClurg, Tu</dc:creator>
  <cp:revision>22</cp:revision>
  <dcterms:created xsi:type="dcterms:W3CDTF">2022-04-06T20:53:00Z</dcterms:created>
  <dcterms:modified xsi:type="dcterms:W3CDTF">2025-09-30T17:36:26Z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0x01010091CF3BB42F145947B6CA2E471C1298E8</vt:lpwstr>
  </property>
  <property fmtid="{D5CDD505-2E9C-101B-9397-08002B2CF9AE}" pid="3" name="MediaServiceImageTags">
    <vt:lpwstr/>
  </property>
</Properties>
</file>