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9" r:id="rId6"/>
  </p:sldMasterIdLst>
  <p:notesMasterIdLst>
    <p:notesMasterId r:id="rId22"/>
  </p:notesMasterIdLst>
  <p:sldIdLst>
    <p:sldId id="2147374229" r:id="rId7"/>
    <p:sldId id="2147374281" r:id="rId8"/>
    <p:sldId id="2147374290" r:id="rId9"/>
    <p:sldId id="2147374274" r:id="rId10"/>
    <p:sldId id="1010" r:id="rId11"/>
    <p:sldId id="1011" r:id="rId12"/>
    <p:sldId id="1012" r:id="rId13"/>
    <p:sldId id="2147374275" r:id="rId14"/>
    <p:sldId id="2147374283" r:id="rId15"/>
    <p:sldId id="2147374292" r:id="rId16"/>
    <p:sldId id="2147374293" r:id="rId17"/>
    <p:sldId id="2147374252" r:id="rId18"/>
    <p:sldId id="2147374279" r:id="rId19"/>
    <p:sldId id="2147374278" r:id="rId20"/>
    <p:sldId id="2147374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Agenda" id="{1A57450D-CFA9-4E11-B2B6-CFAE32C287DC}">
          <p14:sldIdLst>
            <p14:sldId id="2147374229"/>
            <p14:sldId id="2147374281"/>
            <p14:sldId id="2147374290"/>
          </p14:sldIdLst>
        </p14:section>
        <p14:section name="CSUBUY - High Level Overview" id="{688C8BA4-3BF2-424D-B576-4888BF9A657B}">
          <p14:sldIdLst>
            <p14:sldId id="2147374274"/>
            <p14:sldId id="1010"/>
            <p14:sldId id="1011"/>
            <p14:sldId id="1012"/>
            <p14:sldId id="2147374275"/>
          </p14:sldIdLst>
        </p14:section>
        <p14:section name="Topic Overview" id="{DE0E4C42-0CA4-4312-954F-183705EC9FC7}">
          <p14:sldIdLst>
            <p14:sldId id="2147374283"/>
            <p14:sldId id="2147374292"/>
            <p14:sldId id="2147374293"/>
            <p14:sldId id="2147374252"/>
          </p14:sldIdLst>
        </p14:section>
        <p14:section name="Demo Section" id="{E0568CC5-E4B6-4393-857C-C88B27DAB081}">
          <p14:sldIdLst>
            <p14:sldId id="2147374279"/>
            <p14:sldId id="2147374278"/>
            <p14:sldId id="214737429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44825B-0F7B-FE28-5528-9F36BFB700BD}" name="Sara Miller" initials="SM" userId="S::sara.miller@risenow.com::44b4663e-0b7a-4a20-8ec2-ba40b5989bf5" providerId="AD"/>
  <p188:author id="{05DE0582-5804-2AD0-14BD-6135CF3CFA90}" name="Nicholas Thelen" initials="NT" userId="S::Nicholas.Thelen@risenow.com::eba8c127-53ef-4a5a-b66a-5d0226ed3c34" providerId="AD"/>
  <p188:author id="{112E499E-88C4-8551-5DD4-420716C7271B}" name="Gisella Higgins" initials="GH" userId="S::Gisella.Higgins@risenow.com::b9c4a594-783e-456d-a365-7e012baadb63" providerId="AD"/>
  <p188:author id="{D0A3CBF4-531E-30D0-B0C3-13A6CD3514C7}" name="McClurg, Tu" initials="MT" userId="S::tmcclurg@calstate.edu::ed80ae7e-7f45-4369-bcb7-adcb66c93a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CB"/>
    <a:srgbClr val="BFBFBF"/>
    <a:srgbClr val="D5AE83"/>
    <a:srgbClr val="E7E7E7"/>
    <a:srgbClr val="577590"/>
    <a:srgbClr val="262626"/>
    <a:srgbClr val="669900"/>
    <a:srgbClr val="4D4D4D"/>
    <a:srgbClr val="B9DEE7"/>
    <a:srgbClr val="028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FFA19-364F-2728-0C4C-9F46D3F692CF}" v="5" dt="2025-09-24T00:31:48.099"/>
    <p1510:client id="{46DE2C5B-910B-50C9-1DC0-71116D2A6D1A}" v="6" dt="2025-09-24T22:21:57.863"/>
    <p1510:client id="{54D700A3-00ED-1A31-E5DF-2FEDCFBE7770}" v="50" dt="2025-09-24T16:35:12.148"/>
    <p1510:client id="{AE5C1C37-2193-36F9-97C9-3A08DFE40D11}" v="6" dt="2025-09-24T23:11:38.081"/>
    <p1510:client id="{EBDAA873-CDEA-004F-945E-2256EDBBB5DB}" v="1" dt="2025-09-24T16:29:15.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3025" autoAdjust="0"/>
  </p:normalViewPr>
  <p:slideViewPr>
    <p:cSldViewPr snapToGrid="0">
      <p:cViewPr varScale="1">
        <p:scale>
          <a:sx n="113" d="100"/>
          <a:sy n="113"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wny Fleming" userId="S::tb36_humboldt.edu#ext#@thecsu.onmicrosoft.com::caf9ddaf-1b73-4380-b9a2-76159b027a04" providerId="AD" clId="Web-{DCA430C7-C7C4-937B-19C2-5677B4519169}"/>
    <pc:docChg chg="delSld modSld sldOrd modSection">
      <pc:chgData name="Tawny Fleming" userId="S::tb36_humboldt.edu#ext#@thecsu.onmicrosoft.com::caf9ddaf-1b73-4380-b9a2-76159b027a04" providerId="AD" clId="Web-{DCA430C7-C7C4-937B-19C2-5677B4519169}" dt="2025-09-04T17:34:56.793" v="672"/>
      <pc:docMkLst>
        <pc:docMk/>
      </pc:docMkLst>
      <pc:sldChg chg="ord modNotes">
        <pc:chgData name="Tawny Fleming" userId="S::tb36_humboldt.edu#ext#@thecsu.onmicrosoft.com::caf9ddaf-1b73-4380-b9a2-76159b027a04" providerId="AD" clId="Web-{DCA430C7-C7C4-937B-19C2-5677B4519169}" dt="2025-09-04T17:34:09.386" v="667"/>
        <pc:sldMkLst>
          <pc:docMk/>
          <pc:sldMk cId="69656706" sldId="2147374252"/>
        </pc:sldMkLst>
      </pc:sldChg>
      <pc:sldChg chg="modNotes">
        <pc:chgData name="Tawny Fleming" userId="S::tb36_humboldt.edu#ext#@thecsu.onmicrosoft.com::caf9ddaf-1b73-4380-b9a2-76159b027a04" providerId="AD" clId="Web-{DCA430C7-C7C4-937B-19C2-5677B4519169}" dt="2025-09-04T17:33:55.574" v="664"/>
        <pc:sldMkLst>
          <pc:docMk/>
          <pc:sldMk cId="71385999" sldId="2147374292"/>
        </pc:sldMkLst>
      </pc:sldChg>
      <pc:sldChg chg="modNotes">
        <pc:chgData name="Tawny Fleming" userId="S::tb36_humboldt.edu#ext#@thecsu.onmicrosoft.com::caf9ddaf-1b73-4380-b9a2-76159b027a04" providerId="AD" clId="Web-{DCA430C7-C7C4-937B-19C2-5677B4519169}" dt="2025-09-04T17:34:02.746" v="666"/>
        <pc:sldMkLst>
          <pc:docMk/>
          <pc:sldMk cId="3409775120" sldId="2147374293"/>
        </pc:sldMkLst>
      </pc:sldChg>
    </pc:docChg>
  </pc:docChgLst>
  <pc:docChgLst>
    <pc:chgData name="Tawny Fleming" userId="S::tb36_humboldt.edu#ext#@thecsu.onmicrosoft.com::caf9ddaf-1b73-4380-b9a2-76159b027a04" providerId="AD" clId="Web-{3AFFFA19-364F-2728-0C4C-9F46D3F692CF}"/>
    <pc:docChg chg="modSld">
      <pc:chgData name="Tawny Fleming" userId="S::tb36_humboldt.edu#ext#@thecsu.onmicrosoft.com::caf9ddaf-1b73-4380-b9a2-76159b027a04" providerId="AD" clId="Web-{3AFFFA19-364F-2728-0C4C-9F46D3F692CF}" dt="2025-09-24T00:31:48.099" v="3" actId="1076"/>
      <pc:docMkLst>
        <pc:docMk/>
      </pc:docMkLst>
      <pc:sldChg chg="addSp delSp modSp">
        <pc:chgData name="Tawny Fleming" userId="S::tb36_humboldt.edu#ext#@thecsu.onmicrosoft.com::caf9ddaf-1b73-4380-b9a2-76159b027a04" providerId="AD" clId="Web-{3AFFFA19-364F-2728-0C4C-9F46D3F692CF}" dt="2025-09-24T00:31:48.099" v="3" actId="1076"/>
        <pc:sldMkLst>
          <pc:docMk/>
          <pc:sldMk cId="3057722733" sldId="2147374290"/>
        </pc:sldMkLst>
        <pc:picChg chg="add mod">
          <ac:chgData name="Tawny Fleming" userId="S::tb36_humboldt.edu#ext#@thecsu.onmicrosoft.com::caf9ddaf-1b73-4380-b9a2-76159b027a04" providerId="AD" clId="Web-{3AFFFA19-364F-2728-0C4C-9F46D3F692CF}" dt="2025-09-24T00:31:48.099" v="3" actId="1076"/>
          <ac:picMkLst>
            <pc:docMk/>
            <pc:sldMk cId="3057722733" sldId="2147374290"/>
            <ac:picMk id="4" creationId="{A9CCD673-763A-063D-DA3A-FAD57DC3F390}"/>
          </ac:picMkLst>
        </pc:picChg>
        <pc:picChg chg="del">
          <ac:chgData name="Tawny Fleming" userId="S::tb36_humboldt.edu#ext#@thecsu.onmicrosoft.com::caf9ddaf-1b73-4380-b9a2-76159b027a04" providerId="AD" clId="Web-{3AFFFA19-364F-2728-0C4C-9F46D3F692CF}" dt="2025-09-24T00:31:19.740" v="0"/>
          <ac:picMkLst>
            <pc:docMk/>
            <pc:sldMk cId="3057722733" sldId="2147374290"/>
            <ac:picMk id="5" creationId="{BF0B21EF-8158-8F2F-865D-35670F2972E8}"/>
          </ac:picMkLst>
        </pc:picChg>
      </pc:sldChg>
    </pc:docChg>
  </pc:docChgLst>
  <pc:docChgLst>
    <pc:chgData name="Carrie Schmidt" userId="S::waters_sonoma.edu#ext#@thecsu.onmicrosoft.com::373d3a95-2e05-49b9-850c-a3cf5b035955" providerId="AD" clId="Web-{54D700A3-00ED-1A31-E5DF-2FEDCFBE7770}"/>
    <pc:docChg chg="addSld modSld sldOrd modSection">
      <pc:chgData name="Carrie Schmidt" userId="S::waters_sonoma.edu#ext#@thecsu.onmicrosoft.com::373d3a95-2e05-49b9-850c-a3cf5b035955" providerId="AD" clId="Web-{54D700A3-00ED-1A31-E5DF-2FEDCFBE7770}" dt="2025-09-24T16:35:06.648" v="37"/>
      <pc:docMkLst>
        <pc:docMk/>
      </pc:docMkLst>
      <pc:sldChg chg="modNotes">
        <pc:chgData name="Carrie Schmidt" userId="S::waters_sonoma.edu#ext#@thecsu.onmicrosoft.com::373d3a95-2e05-49b9-850c-a3cf5b035955" providerId="AD" clId="Web-{54D700A3-00ED-1A31-E5DF-2FEDCFBE7770}" dt="2025-09-24T16:35:06.648" v="37"/>
        <pc:sldMkLst>
          <pc:docMk/>
          <pc:sldMk cId="2776617060" sldId="2147374278"/>
        </pc:sldMkLst>
      </pc:sldChg>
      <pc:sldChg chg="addSp delSp modSp add ord replId modNotes">
        <pc:chgData name="Carrie Schmidt" userId="S::waters_sonoma.edu#ext#@thecsu.onmicrosoft.com::373d3a95-2e05-49b9-850c-a3cf5b035955" providerId="AD" clId="Web-{54D700A3-00ED-1A31-E5DF-2FEDCFBE7770}" dt="2025-09-24T16:34:49.054" v="34"/>
        <pc:sldMkLst>
          <pc:docMk/>
          <pc:sldMk cId="3938750710" sldId="2147374294"/>
        </pc:sldMkLst>
        <pc:spChg chg="mod">
          <ac:chgData name="Carrie Schmidt" userId="S::waters_sonoma.edu#ext#@thecsu.onmicrosoft.com::373d3a95-2e05-49b9-850c-a3cf5b035955" providerId="AD" clId="Web-{54D700A3-00ED-1A31-E5DF-2FEDCFBE7770}" dt="2025-09-24T16:32:25.642" v="7" actId="20577"/>
          <ac:spMkLst>
            <pc:docMk/>
            <pc:sldMk cId="3938750710" sldId="2147374294"/>
            <ac:spMk id="2" creationId="{5E5F60E5-4998-A7EB-25CB-53757754396C}"/>
          </ac:spMkLst>
        </pc:spChg>
        <pc:spChg chg="del">
          <ac:chgData name="Carrie Schmidt" userId="S::waters_sonoma.edu#ext#@thecsu.onmicrosoft.com::373d3a95-2e05-49b9-850c-a3cf5b035955" providerId="AD" clId="Web-{54D700A3-00ED-1A31-E5DF-2FEDCFBE7770}" dt="2025-09-24T16:32:30.002" v="8"/>
          <ac:spMkLst>
            <pc:docMk/>
            <pc:sldMk cId="3938750710" sldId="2147374294"/>
            <ac:spMk id="26" creationId="{2669377C-0C54-7E5D-766A-3255563B6ED7}"/>
          </ac:spMkLst>
        </pc:spChg>
        <pc:graphicFrameChg chg="add del mod">
          <ac:chgData name="Carrie Schmidt" userId="S::waters_sonoma.edu#ext#@thecsu.onmicrosoft.com::373d3a95-2e05-49b9-850c-a3cf5b035955" providerId="AD" clId="Web-{54D700A3-00ED-1A31-E5DF-2FEDCFBE7770}" dt="2025-09-24T16:32:51.018" v="10"/>
          <ac:graphicFrameMkLst>
            <pc:docMk/>
            <pc:sldMk cId="3938750710" sldId="2147374294"/>
            <ac:graphicFrameMk id="5" creationId="{601B3632-35D4-B5FF-90B0-DE6C4853B06A}"/>
          </ac:graphicFrameMkLst>
        </pc:graphicFrameChg>
        <pc:graphicFrameChg chg="add del mod modGraphic">
          <ac:chgData name="Carrie Schmidt" userId="S::waters_sonoma.edu#ext#@thecsu.onmicrosoft.com::373d3a95-2e05-49b9-850c-a3cf5b035955" providerId="AD" clId="Web-{54D700A3-00ED-1A31-E5DF-2FEDCFBE7770}" dt="2025-09-24T16:33:28.770" v="28"/>
          <ac:graphicFrameMkLst>
            <pc:docMk/>
            <pc:sldMk cId="3938750710" sldId="2147374294"/>
            <ac:graphicFrameMk id="7" creationId="{F6608920-E732-E7DC-5675-7663F2CCCD07}"/>
          </ac:graphicFrameMkLst>
        </pc:graphicFrameChg>
        <pc:picChg chg="add mod">
          <ac:chgData name="Carrie Schmidt" userId="S::waters_sonoma.edu#ext#@thecsu.onmicrosoft.com::373d3a95-2e05-49b9-850c-a3cf5b035955" providerId="AD" clId="Web-{54D700A3-00ED-1A31-E5DF-2FEDCFBE7770}" dt="2025-09-24T16:34:23.772" v="33" actId="1076"/>
          <ac:picMkLst>
            <pc:docMk/>
            <pc:sldMk cId="3938750710" sldId="2147374294"/>
            <ac:picMk id="8" creationId="{AF76108D-0EDC-63D3-7D9E-E85DE4663C02}"/>
          </ac:picMkLst>
        </pc:picChg>
      </pc:sldChg>
    </pc:docChg>
  </pc:docChgLst>
  <pc:docChgLst>
    <pc:chgData name="Sara Rumiano" userId="S::srumiano_csuchico.edu#ext#@thecsu.onmicrosoft.com::994c00cb-ec0e-48ce-8717-fd3e15affbcf" providerId="AD" clId="Web-{EBDAA873-CDEA-004F-945E-2256EDBBB5DB}"/>
    <pc:docChg chg="modSld">
      <pc:chgData name="Sara Rumiano" userId="S::srumiano_csuchico.edu#ext#@thecsu.onmicrosoft.com::994c00cb-ec0e-48ce-8717-fd3e15affbcf" providerId="AD" clId="Web-{EBDAA873-CDEA-004F-945E-2256EDBBB5DB}" dt="2025-09-24T16:29:56.304" v="10"/>
      <pc:docMkLst>
        <pc:docMk/>
      </pc:docMkLst>
      <pc:sldChg chg="modNotes">
        <pc:chgData name="Sara Rumiano" userId="S::srumiano_csuchico.edu#ext#@thecsu.onmicrosoft.com::994c00cb-ec0e-48ce-8717-fd3e15affbcf" providerId="AD" clId="Web-{EBDAA873-CDEA-004F-945E-2256EDBBB5DB}" dt="2025-09-24T16:29:15.178" v="1"/>
        <pc:sldMkLst>
          <pc:docMk/>
          <pc:sldMk cId="71385999" sldId="2147374292"/>
        </pc:sldMkLst>
      </pc:sldChg>
      <pc:sldChg chg="modNotes">
        <pc:chgData name="Sara Rumiano" userId="S::srumiano_csuchico.edu#ext#@thecsu.onmicrosoft.com::994c00cb-ec0e-48ce-8717-fd3e15affbcf" providerId="AD" clId="Web-{EBDAA873-CDEA-004F-945E-2256EDBBB5DB}" dt="2025-09-24T16:29:56.304" v="10"/>
        <pc:sldMkLst>
          <pc:docMk/>
          <pc:sldMk cId="3409775120" sldId="2147374293"/>
        </pc:sldMkLst>
      </pc:sldChg>
    </pc:docChg>
  </pc:docChgLst>
  <pc:docChgLst>
    <pc:chgData name="Carrie Schmidt" userId="S::waters_sonoma.edu#ext#@thecsu.onmicrosoft.com::373d3a95-2e05-49b9-850c-a3cf5b035955" providerId="AD" clId="Web-{AE5C1C37-2193-36F9-97C9-3A08DFE40D11}"/>
    <pc:docChg chg="modSld">
      <pc:chgData name="Carrie Schmidt" userId="S::waters_sonoma.edu#ext#@thecsu.onmicrosoft.com::373d3a95-2e05-49b9-850c-a3cf5b035955" providerId="AD" clId="Web-{AE5C1C37-2193-36F9-97C9-3A08DFE40D11}" dt="2025-09-24T23:11:38.081" v="4" actId="1076"/>
      <pc:docMkLst>
        <pc:docMk/>
      </pc:docMkLst>
      <pc:sldChg chg="addSp delSp modSp">
        <pc:chgData name="Carrie Schmidt" userId="S::waters_sonoma.edu#ext#@thecsu.onmicrosoft.com::373d3a95-2e05-49b9-850c-a3cf5b035955" providerId="AD" clId="Web-{AE5C1C37-2193-36F9-97C9-3A08DFE40D11}" dt="2025-09-24T23:11:38.081" v="4" actId="1076"/>
        <pc:sldMkLst>
          <pc:docMk/>
          <pc:sldMk cId="3057722733" sldId="2147374290"/>
        </pc:sldMkLst>
        <pc:picChg chg="add mod">
          <ac:chgData name="Carrie Schmidt" userId="S::waters_sonoma.edu#ext#@thecsu.onmicrosoft.com::373d3a95-2e05-49b9-850c-a3cf5b035955" providerId="AD" clId="Web-{AE5C1C37-2193-36F9-97C9-3A08DFE40D11}" dt="2025-09-24T23:11:38.081" v="4" actId="1076"/>
          <ac:picMkLst>
            <pc:docMk/>
            <pc:sldMk cId="3057722733" sldId="2147374290"/>
            <ac:picMk id="3" creationId="{BAC7BF4D-1E2C-1118-4D68-7F56B0F7BF8D}"/>
          </ac:picMkLst>
        </pc:picChg>
        <pc:picChg chg="del">
          <ac:chgData name="Carrie Schmidt" userId="S::waters_sonoma.edu#ext#@thecsu.onmicrosoft.com::373d3a95-2e05-49b9-850c-a3cf5b035955" providerId="AD" clId="Web-{AE5C1C37-2193-36F9-97C9-3A08DFE40D11}" dt="2025-09-24T23:11:04.159" v="0"/>
          <ac:picMkLst>
            <pc:docMk/>
            <pc:sldMk cId="3057722733" sldId="2147374290"/>
            <ac:picMk id="5" creationId="{3563380D-0371-7432-2ED7-13B4816026C9}"/>
          </ac:picMkLst>
        </pc:picChg>
      </pc:sldChg>
    </pc:docChg>
  </pc:docChgLst>
  <pc:docChgLst>
    <pc:chgData name="Carrie Schmidt" userId="S::waters_sonoma.edu#ext#@thecsu.onmicrosoft.com::373d3a95-2e05-49b9-850c-a3cf5b035955" providerId="AD" clId="Web-{A564DB0E-F967-C3AF-6A40-C9A755ED7E2E}"/>
    <pc:docChg chg="addSld delSld modSld sldOrd modSection">
      <pc:chgData name="Carrie Schmidt" userId="S::waters_sonoma.edu#ext#@thecsu.onmicrosoft.com::373d3a95-2e05-49b9-850c-a3cf5b035955" providerId="AD" clId="Web-{A564DB0E-F967-C3AF-6A40-C9A755ED7E2E}" dt="2025-09-04T17:26:44.400" v="432"/>
      <pc:docMkLst>
        <pc:docMk/>
      </pc:docMkLst>
      <pc:sldChg chg="modNotes">
        <pc:chgData name="Carrie Schmidt" userId="S::waters_sonoma.edu#ext#@thecsu.onmicrosoft.com::373d3a95-2e05-49b9-850c-a3cf5b035955" providerId="AD" clId="Web-{A564DB0E-F967-C3AF-6A40-C9A755ED7E2E}" dt="2025-09-04T17:24:41.400" v="396"/>
        <pc:sldMkLst>
          <pc:docMk/>
          <pc:sldMk cId="4260558743" sldId="1011"/>
        </pc:sldMkLst>
      </pc:sldChg>
      <pc:sldChg chg="modNotes">
        <pc:chgData name="Carrie Schmidt" userId="S::waters_sonoma.edu#ext#@thecsu.onmicrosoft.com::373d3a95-2e05-49b9-850c-a3cf5b035955" providerId="AD" clId="Web-{A564DB0E-F967-C3AF-6A40-C9A755ED7E2E}" dt="2025-09-04T17:25:08.978" v="405"/>
        <pc:sldMkLst>
          <pc:docMk/>
          <pc:sldMk cId="318358104" sldId="1012"/>
        </pc:sldMkLst>
      </pc:sldChg>
      <pc:sldChg chg="modNotes">
        <pc:chgData name="Carrie Schmidt" userId="S::waters_sonoma.edu#ext#@thecsu.onmicrosoft.com::373d3a95-2e05-49b9-850c-a3cf5b035955" providerId="AD" clId="Web-{A564DB0E-F967-C3AF-6A40-C9A755ED7E2E}" dt="2025-09-04T17:23:26.931" v="386"/>
        <pc:sldMkLst>
          <pc:docMk/>
          <pc:sldMk cId="2562683301" sldId="2147374229"/>
        </pc:sldMkLst>
      </pc:sldChg>
      <pc:sldChg chg="modNotes">
        <pc:chgData name="Carrie Schmidt" userId="S::waters_sonoma.edu#ext#@thecsu.onmicrosoft.com::373d3a95-2e05-49b9-850c-a3cf5b035955" providerId="AD" clId="Web-{A564DB0E-F967-C3AF-6A40-C9A755ED7E2E}" dt="2025-09-04T17:25:57.181" v="422"/>
        <pc:sldMkLst>
          <pc:docMk/>
          <pc:sldMk cId="69656706" sldId="2147374252"/>
        </pc:sldMkLst>
      </pc:sldChg>
      <pc:sldChg chg="modNotes">
        <pc:chgData name="Carrie Schmidt" userId="S::waters_sonoma.edu#ext#@thecsu.onmicrosoft.com::373d3a95-2e05-49b9-850c-a3cf5b035955" providerId="AD" clId="Web-{A564DB0E-F967-C3AF-6A40-C9A755ED7E2E}" dt="2025-09-04T17:25:36.666" v="414"/>
        <pc:sldMkLst>
          <pc:docMk/>
          <pc:sldMk cId="1599674978" sldId="2147374275"/>
        </pc:sldMkLst>
      </pc:sldChg>
      <pc:sldChg chg="modSp">
        <pc:chgData name="Carrie Schmidt" userId="S::waters_sonoma.edu#ext#@thecsu.onmicrosoft.com::373d3a95-2e05-49b9-850c-a3cf5b035955" providerId="AD" clId="Web-{A564DB0E-F967-C3AF-6A40-C9A755ED7E2E}" dt="2025-09-04T16:56:13.493" v="380" actId="1076"/>
        <pc:sldMkLst>
          <pc:docMk/>
          <pc:sldMk cId="2776617060" sldId="2147374278"/>
        </pc:sldMkLst>
        <pc:grpChg chg="mod">
          <ac:chgData name="Carrie Schmidt" userId="S::waters_sonoma.edu#ext#@thecsu.onmicrosoft.com::373d3a95-2e05-49b9-850c-a3cf5b035955" providerId="AD" clId="Web-{A564DB0E-F967-C3AF-6A40-C9A755ED7E2E}" dt="2025-09-04T16:56:13.493" v="380" actId="1076"/>
          <ac:grpSpMkLst>
            <pc:docMk/>
            <pc:sldMk cId="2776617060" sldId="2147374278"/>
            <ac:grpSpMk id="2" creationId="{BFDA9E29-CF18-6F58-A16C-735622FFE7E7}"/>
          </ac:grpSpMkLst>
        </pc:grpChg>
        <pc:graphicFrameChg chg="mod modGraphic">
          <ac:chgData name="Carrie Schmidt" userId="S::waters_sonoma.edu#ext#@thecsu.onmicrosoft.com::373d3a95-2e05-49b9-850c-a3cf5b035955" providerId="AD" clId="Web-{A564DB0E-F967-C3AF-6A40-C9A755ED7E2E}" dt="2025-09-04T16:55:47.696" v="377" actId="1076"/>
          <ac:graphicFrameMkLst>
            <pc:docMk/>
            <pc:sldMk cId="2776617060" sldId="2147374278"/>
            <ac:graphicFrameMk id="9" creationId="{75FC0AA7-1EBB-AE93-BFE2-2E61ABC05E7F}"/>
          </ac:graphicFrameMkLst>
        </pc:graphicFrameChg>
        <pc:picChg chg="mod">
          <ac:chgData name="Carrie Schmidt" userId="S::waters_sonoma.edu#ext#@thecsu.onmicrosoft.com::373d3a95-2e05-49b9-850c-a3cf5b035955" providerId="AD" clId="Web-{A564DB0E-F967-C3AF-6A40-C9A755ED7E2E}" dt="2025-09-04T16:56:02.087" v="379" actId="1076"/>
          <ac:picMkLst>
            <pc:docMk/>
            <pc:sldMk cId="2776617060" sldId="2147374278"/>
            <ac:picMk id="3" creationId="{7206E8BB-5632-01E1-516D-FF6FE98AE764}"/>
          </ac:picMkLst>
        </pc:picChg>
      </pc:sldChg>
      <pc:sldChg chg="modNotes">
        <pc:chgData name="Carrie Schmidt" userId="S::waters_sonoma.edu#ext#@thecsu.onmicrosoft.com::373d3a95-2e05-49b9-850c-a3cf5b035955" providerId="AD" clId="Web-{A564DB0E-F967-C3AF-6A40-C9A755ED7E2E}" dt="2025-09-04T16:47:22.031" v="307"/>
        <pc:sldMkLst>
          <pc:docMk/>
          <pc:sldMk cId="2189801311" sldId="2147374279"/>
        </pc:sldMkLst>
      </pc:sldChg>
      <pc:sldChg chg="modNotes">
        <pc:chgData name="Carrie Schmidt" userId="S::waters_sonoma.edu#ext#@thecsu.onmicrosoft.com::373d3a95-2e05-49b9-850c-a3cf5b035955" providerId="AD" clId="Web-{A564DB0E-F967-C3AF-6A40-C9A755ED7E2E}" dt="2025-09-04T17:26:22.650" v="431"/>
        <pc:sldMkLst>
          <pc:docMk/>
          <pc:sldMk cId="327647410" sldId="2147374283"/>
        </pc:sldMkLst>
      </pc:sldChg>
      <pc:sldChg chg="modNotes">
        <pc:chgData name="Carrie Schmidt" userId="S::waters_sonoma.edu#ext#@thecsu.onmicrosoft.com::373d3a95-2e05-49b9-850c-a3cf5b035955" providerId="AD" clId="Web-{A564DB0E-F967-C3AF-6A40-C9A755ED7E2E}" dt="2025-09-04T17:24:04.119" v="387"/>
        <pc:sldMkLst>
          <pc:docMk/>
          <pc:sldMk cId="3057722733" sldId="2147374290"/>
        </pc:sldMkLst>
      </pc:sldChg>
      <pc:sldChg chg="addSp delSp modSp add replId modNotes">
        <pc:chgData name="Carrie Schmidt" userId="S::waters_sonoma.edu#ext#@thecsu.onmicrosoft.com::373d3a95-2e05-49b9-850c-a3cf5b035955" providerId="AD" clId="Web-{A564DB0E-F967-C3AF-6A40-C9A755ED7E2E}" dt="2025-09-04T16:57:51.009" v="382"/>
        <pc:sldMkLst>
          <pc:docMk/>
          <pc:sldMk cId="71385999" sldId="2147374292"/>
        </pc:sldMkLst>
        <pc:spChg chg="mod">
          <ac:chgData name="Carrie Schmidt" userId="S::waters_sonoma.edu#ext#@thecsu.onmicrosoft.com::373d3a95-2e05-49b9-850c-a3cf5b035955" providerId="AD" clId="Web-{A564DB0E-F967-C3AF-6A40-C9A755ED7E2E}" dt="2025-09-04T16:48:25.453" v="320" actId="20577"/>
          <ac:spMkLst>
            <pc:docMk/>
            <pc:sldMk cId="71385999" sldId="2147374292"/>
            <ac:spMk id="2" creationId="{7E0547A3-2D02-58DF-59EC-AB2758B12C1C}"/>
          </ac:spMkLst>
        </pc:spChg>
        <pc:picChg chg="add mod">
          <ac:chgData name="Carrie Schmidt" userId="S::waters_sonoma.edu#ext#@thecsu.onmicrosoft.com::373d3a95-2e05-49b9-850c-a3cf5b035955" providerId="AD" clId="Web-{A564DB0E-F967-C3AF-6A40-C9A755ED7E2E}" dt="2025-09-04T16:54:33.008" v="361" actId="1076"/>
          <ac:picMkLst>
            <pc:docMk/>
            <pc:sldMk cId="71385999" sldId="2147374292"/>
            <ac:picMk id="6" creationId="{2EED6B89-8F70-7311-68CF-25C305EC21A6}"/>
          </ac:picMkLst>
        </pc:picChg>
      </pc:sldChg>
      <pc:sldChg chg="addSp delSp modSp add replId">
        <pc:chgData name="Carrie Schmidt" userId="S::waters_sonoma.edu#ext#@thecsu.onmicrosoft.com::373d3a95-2e05-49b9-850c-a3cf5b035955" providerId="AD" clId="Web-{A564DB0E-F967-C3AF-6A40-C9A755ED7E2E}" dt="2025-09-04T16:58:53.011" v="384" actId="1076"/>
        <pc:sldMkLst>
          <pc:docMk/>
          <pc:sldMk cId="3409775120" sldId="2147374293"/>
        </pc:sldMkLst>
        <pc:spChg chg="mod">
          <ac:chgData name="Carrie Schmidt" userId="S::waters_sonoma.edu#ext#@thecsu.onmicrosoft.com::373d3a95-2e05-49b9-850c-a3cf5b035955" providerId="AD" clId="Web-{A564DB0E-F967-C3AF-6A40-C9A755ED7E2E}" dt="2025-09-04T16:53:34.055" v="355" actId="14100"/>
          <ac:spMkLst>
            <pc:docMk/>
            <pc:sldMk cId="3409775120" sldId="2147374293"/>
            <ac:spMk id="2" creationId="{9E29AC03-AE82-6378-14E2-FDEC15639457}"/>
          </ac:spMkLst>
        </pc:spChg>
        <pc:picChg chg="add mod">
          <ac:chgData name="Carrie Schmidt" userId="S::waters_sonoma.edu#ext#@thecsu.onmicrosoft.com::373d3a95-2e05-49b9-850c-a3cf5b035955" providerId="AD" clId="Web-{A564DB0E-F967-C3AF-6A40-C9A755ED7E2E}" dt="2025-09-04T16:58:53.011" v="384" actId="1076"/>
          <ac:picMkLst>
            <pc:docMk/>
            <pc:sldMk cId="3409775120" sldId="2147374293"/>
            <ac:picMk id="5" creationId="{6A28A384-CB4B-2F3C-AD4D-A59D1F0EA8FC}"/>
          </ac:picMkLst>
        </pc:picChg>
        <pc:picChg chg="add mod">
          <ac:chgData name="Carrie Schmidt" userId="S::waters_sonoma.edu#ext#@thecsu.onmicrosoft.com::373d3a95-2e05-49b9-850c-a3cf5b035955" providerId="AD" clId="Web-{A564DB0E-F967-C3AF-6A40-C9A755ED7E2E}" dt="2025-09-04T16:58:40.744" v="383" actId="1076"/>
          <ac:picMkLst>
            <pc:docMk/>
            <pc:sldMk cId="3409775120" sldId="2147374293"/>
            <ac:picMk id="7" creationId="{EE620F8E-63CC-D797-6F37-A6B102BE1BF5}"/>
          </ac:picMkLst>
        </pc:picChg>
      </pc:sldChg>
    </pc:docChg>
  </pc:docChgLst>
  <pc:docChgLst>
    <pc:chgData name="Carrie Schmidt" userId="S::waters_sonoma.edu#ext#@thecsu.onmicrosoft.com::373d3a95-2e05-49b9-850c-a3cf5b035955" providerId="AD" clId="Web-{46DE2C5B-910B-50C9-1DC0-71116D2A6D1A}"/>
    <pc:docChg chg="modSld">
      <pc:chgData name="Carrie Schmidt" userId="S::waters_sonoma.edu#ext#@thecsu.onmicrosoft.com::373d3a95-2e05-49b9-850c-a3cf5b035955" providerId="AD" clId="Web-{46DE2C5B-910B-50C9-1DC0-71116D2A6D1A}" dt="2025-09-24T22:21:57.863" v="4" actId="1076"/>
      <pc:docMkLst>
        <pc:docMk/>
      </pc:docMkLst>
      <pc:sldChg chg="addSp delSp modSp">
        <pc:chgData name="Carrie Schmidt" userId="S::waters_sonoma.edu#ext#@thecsu.onmicrosoft.com::373d3a95-2e05-49b9-850c-a3cf5b035955" providerId="AD" clId="Web-{46DE2C5B-910B-50C9-1DC0-71116D2A6D1A}" dt="2025-09-24T22:21:57.863" v="4" actId="1076"/>
        <pc:sldMkLst>
          <pc:docMk/>
          <pc:sldMk cId="3057722733" sldId="2147374290"/>
        </pc:sldMkLst>
        <pc:picChg chg="del">
          <ac:chgData name="Carrie Schmidt" userId="S::waters_sonoma.edu#ext#@thecsu.onmicrosoft.com::373d3a95-2e05-49b9-850c-a3cf5b035955" providerId="AD" clId="Web-{46DE2C5B-910B-50C9-1DC0-71116D2A6D1A}" dt="2025-09-24T22:21:34.815" v="0"/>
          <ac:picMkLst>
            <pc:docMk/>
            <pc:sldMk cId="3057722733" sldId="2147374290"/>
            <ac:picMk id="3" creationId="{504C3A63-0CEE-2A41-5FD4-7BE5A5B8D9C9}"/>
          </ac:picMkLst>
        </pc:picChg>
        <pc:picChg chg="add mod">
          <ac:chgData name="Carrie Schmidt" userId="S::waters_sonoma.edu#ext#@thecsu.onmicrosoft.com::373d3a95-2e05-49b9-850c-a3cf5b035955" providerId="AD" clId="Web-{46DE2C5B-910B-50C9-1DC0-71116D2A6D1A}" dt="2025-09-24T22:21:57.863" v="4" actId="1076"/>
          <ac:picMkLst>
            <pc:docMk/>
            <pc:sldMk cId="3057722733" sldId="2147374290"/>
            <ac:picMk id="5" creationId="{3563380D-0371-7432-2ED7-13B4816026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F87B1-31D3-4A57-BAFF-0445C1F3CFCF}"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03494-CFEE-4797-B493-B4DF4319A4B5}" type="slidenum">
              <a:rPr lang="en-US" smtClean="0"/>
              <a:t>‹#›</a:t>
            </a:fld>
            <a:endParaRPr lang="en-US"/>
          </a:p>
        </p:txBody>
      </p:sp>
    </p:spTree>
    <p:extLst>
      <p:ext uri="{BB962C8B-B14F-4D97-AF65-F5344CB8AC3E}">
        <p14:creationId xmlns:p14="http://schemas.microsoft.com/office/powerpoint/2010/main" val="35660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Sara</a:t>
            </a:r>
            <a:endParaRPr lang="en-US" dirty="0">
              <a:solidFill>
                <a:srgbClr val="444444"/>
              </a:solidFill>
            </a:endParaRPr>
          </a:p>
          <a:p>
            <a:r>
              <a:rPr lang="en-US" b="1" dirty="0"/>
              <a:t>Hello and welcome to the CSU Systemwide CSUBUY Procure-to-Pay — or P2P — Demo Series.</a:t>
            </a:r>
            <a:endParaRPr lang="en-US" b="1" dirty="0">
              <a:ea typeface="Calibri"/>
              <a:cs typeface="Calibri"/>
            </a:endParaRPr>
          </a:p>
          <a:p>
            <a:r>
              <a:rPr lang="en-US" dirty="0"/>
              <a:t>We’re excited to have you join us as we continue preparing for the rollout of CSUBUY P2P across all CSU campuses.</a:t>
            </a:r>
            <a:endParaRPr lang="en-US" dirty="0">
              <a:ea typeface="Calibri"/>
              <a:cs typeface="Calibri"/>
            </a:endParaRPr>
          </a:p>
          <a:p>
            <a:r>
              <a:rPr lang="en-US" dirty="0"/>
              <a:t>CSUBUY P2P is a comprehensive, systemwide solution designed to streamline and standardize the full procure-to-pay process. This powerful tool brings together multiple functions under one platform, including:</a:t>
            </a:r>
            <a:endParaRPr lang="en-US" dirty="0">
              <a:ea typeface="Calibri"/>
              <a:cs typeface="Calibri"/>
            </a:endParaRPr>
          </a:p>
          <a:p>
            <a:pPr marL="171450" indent="-171450">
              <a:buFont typeface="Arial"/>
              <a:buChar char="•"/>
            </a:pPr>
            <a:r>
              <a:rPr lang="en-US" b="1" dirty="0"/>
              <a:t>Supplier self-registration</a:t>
            </a:r>
            <a:r>
              <a:rPr lang="en-US" dirty="0"/>
              <a:t> and access to a </a:t>
            </a:r>
            <a:r>
              <a:rPr lang="en-US" b="1" dirty="0"/>
              <a:t>systemwide shared supplier database</a:t>
            </a:r>
            <a:endParaRPr lang="en-US" dirty="0"/>
          </a:p>
          <a:p>
            <a:pPr marL="171450" indent="-171450">
              <a:buFont typeface="Arial"/>
              <a:buChar char="•"/>
            </a:pPr>
            <a:r>
              <a:rPr lang="en-US" b="1" dirty="0"/>
              <a:t>Requisition entry and purchase order issuance</a:t>
            </a:r>
            <a:endParaRPr lang="en-US" dirty="0"/>
          </a:p>
          <a:p>
            <a:pPr marL="171450" indent="-171450">
              <a:buFont typeface="Arial"/>
              <a:buChar char="•"/>
            </a:pPr>
            <a:r>
              <a:rPr lang="en-US" b="1" dirty="0"/>
              <a:t>Receipt tracking and payment processing</a:t>
            </a:r>
            <a:endParaRPr lang="en-US" dirty="0"/>
          </a:p>
          <a:p>
            <a:pPr marL="171450" indent="-171450">
              <a:buFont typeface="Arial"/>
              <a:buChar char="•"/>
            </a:pPr>
            <a:r>
              <a:rPr lang="en-US" dirty="0"/>
              <a:t>And a </a:t>
            </a:r>
            <a:r>
              <a:rPr lang="en-US" b="1" dirty="0"/>
              <a:t>centralized location for routing and collecting all necessary financial and compliance approvals</a:t>
            </a:r>
            <a:endParaRPr lang="en-US" dirty="0"/>
          </a:p>
          <a:p>
            <a:r>
              <a:rPr lang="en-US" dirty="0"/>
              <a:t>By integrating these capabilities, CSUBUY P2P supports greater efficiency, transparency, and consistency in our procurement and payment activities across the CSU system.</a:t>
            </a:r>
            <a:endParaRPr lang="en-US" dirty="0">
              <a:ea typeface="Calibri"/>
              <a:cs typeface="Calibri"/>
            </a:endParaRPr>
          </a:p>
          <a:p>
            <a:endParaRPr lang="en-US" dirty="0"/>
          </a:p>
          <a:p>
            <a:r>
              <a:rPr lang="en-US" dirty="0"/>
              <a:t>Today’s session is one in a series of demos that aim to give you an early look — a peek behind the curtain — at various parts of the new system. To respect your time and ensure clarity, we’re breaking down the different functions of P2P into focused demo sessions. Please keep in mind that </a:t>
            </a:r>
            <a:r>
              <a:rPr lang="en-US" b="1" dirty="0"/>
              <a:t>this is not a training session</a:t>
            </a:r>
            <a:r>
              <a:rPr lang="en-US" dirty="0"/>
              <a:t> — these demos are for general exposure only. Formal, hands-on training will be provided closer to your campus’s go-live date.</a:t>
            </a:r>
            <a:endParaRPr lang="en-US" dirty="0">
              <a:ea typeface="Calibri"/>
              <a:cs typeface="Calibri"/>
            </a:endParaRPr>
          </a:p>
          <a:p>
            <a:endParaRPr lang="en-US" dirty="0"/>
          </a:p>
          <a:p>
            <a:r>
              <a:rPr lang="en-US" dirty="0"/>
              <a:t>Each demo will follow the same webinar format and will be recorded. Recordings will be available on your campus's CSUBUY P2P website for those unable to attend live.</a:t>
            </a:r>
            <a:endParaRPr lang="en-US" dirty="0">
              <a:ea typeface="Calibri"/>
              <a:cs typeface="Calibri"/>
            </a:endParaRPr>
          </a:p>
          <a:p>
            <a:endParaRPr lang="en-US" dirty="0"/>
          </a:p>
          <a:p>
            <a:r>
              <a:rPr lang="en-US" dirty="0"/>
              <a:t>The Q&amp;A feature will remain open throughout today’s session, and we’ll do our best to answer as many questions as possible. At the end of the demo, we’ll also share the name and contact information for your campus lead, so you know who to reach out to with questions or follow-up needs.</a:t>
            </a:r>
            <a:endParaRPr lang="en-US" dirty="0">
              <a:ea typeface="Calibri"/>
              <a:cs typeface="Calibri"/>
            </a:endParaRPr>
          </a:p>
          <a:p>
            <a:endParaRPr lang="en-US" dirty="0"/>
          </a:p>
          <a:p>
            <a:r>
              <a:rPr lang="en-US" dirty="0"/>
              <a:t>Once again, thank you for being here — let’s get started.</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1</a:t>
            </a:fld>
            <a:endParaRPr lang="en-US"/>
          </a:p>
        </p:txBody>
      </p:sp>
    </p:spTree>
    <p:extLst>
      <p:ext uri="{BB962C8B-B14F-4D97-AF65-F5344CB8AC3E}">
        <p14:creationId xmlns:p14="http://schemas.microsoft.com/office/powerpoint/2010/main" val="171987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3C4F7-88CE-8B60-3D3C-3C4B34816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EFC20-5022-F6CB-D500-210329176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F6E413-CB8E-BBCA-103D-DFFD42D6BA60}"/>
              </a:ext>
            </a:extLst>
          </p:cNvPr>
          <p:cNvSpPr>
            <a:spLocks noGrp="1"/>
          </p:cNvSpPr>
          <p:nvPr>
            <p:ph type="body" idx="1"/>
          </p:nvPr>
        </p:nvSpPr>
        <p:spPr/>
        <p:txBody>
          <a:bodyPr/>
          <a:lstStyle/>
          <a:p>
            <a:r>
              <a:rPr lang="en-US" dirty="0">
                <a:ea typeface="Calibri"/>
                <a:cs typeface="Calibri"/>
              </a:rPr>
              <a:t>Speaker: Sara</a:t>
            </a:r>
            <a:endParaRPr lang="en-US" dirty="0"/>
          </a:p>
          <a:p>
            <a:r>
              <a:rPr lang="en-US" dirty="0">
                <a:ea typeface="Calibri" panose="020F0502020204030204"/>
                <a:cs typeface="Calibri" panose="020F0502020204030204"/>
              </a:rPr>
              <a:t>This slide shows how requisitions flow through the IT compliance review process.  The review is triggered when a requester submits either an IT Hardware or IT Software request form; or if the listed commodity codes are used. The important point here is that IT plays a critical role in ensuring compliance before a requisition can move forward.</a:t>
            </a:r>
          </a:p>
          <a:p>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2C24CA33-CED2-8A6A-F378-48CEDBBD8CC5}"/>
              </a:ext>
            </a:extLst>
          </p:cNvPr>
          <p:cNvSpPr>
            <a:spLocks noGrp="1"/>
          </p:cNvSpPr>
          <p:nvPr>
            <p:ph type="sldNum" sz="quarter" idx="5"/>
          </p:nvPr>
        </p:nvSpPr>
        <p:spPr/>
        <p:txBody>
          <a:bodyPr/>
          <a:lstStyle/>
          <a:p>
            <a:fld id="{B7303494-CFEE-4797-B493-B4DF4319A4B5}" type="slidenum">
              <a:rPr lang="en-US" smtClean="0"/>
              <a:t>10</a:t>
            </a:fld>
            <a:endParaRPr lang="en-US"/>
          </a:p>
        </p:txBody>
      </p:sp>
    </p:spTree>
    <p:extLst>
      <p:ext uri="{BB962C8B-B14F-4D97-AF65-F5344CB8AC3E}">
        <p14:creationId xmlns:p14="http://schemas.microsoft.com/office/powerpoint/2010/main" val="57859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68CB0-7C1D-FF6E-058D-B2C555765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54769-AF47-8D42-BC40-E95F3BF24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DE815-B2E3-76A0-2E13-32953540C441}"/>
              </a:ext>
            </a:extLst>
          </p:cNvPr>
          <p:cNvSpPr>
            <a:spLocks noGrp="1"/>
          </p:cNvSpPr>
          <p:nvPr>
            <p:ph type="body" idx="1"/>
          </p:nvPr>
        </p:nvSpPr>
        <p:spPr/>
        <p:txBody>
          <a:bodyPr/>
          <a:lstStyle/>
          <a:p>
            <a:r>
              <a:rPr lang="en-US" dirty="0">
                <a:ea typeface="Calibri"/>
                <a:cs typeface="Calibri"/>
              </a:rPr>
              <a:t>Speaker: Sara</a:t>
            </a:r>
            <a:endParaRPr lang="en-US" dirty="0"/>
          </a:p>
          <a:p>
            <a:r>
              <a:rPr lang="en-US" dirty="0"/>
              <a:t>This step is triggered whenever a requisition involves IT software requests or the listed commodity codes. Campuses have the ability to select if they would like a single Accessibility/Security Review, or to have three separate but parallel reviews for: Accessibility, IT Security, and IT System. The goal is to ensure that anything technology-related gets the right level of oversight before moving forward.</a:t>
            </a:r>
            <a:endParaRPr lang="en-US" dirty="0">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86D75FC3-078B-D489-9F95-D21B05E25D6C}"/>
              </a:ext>
            </a:extLst>
          </p:cNvPr>
          <p:cNvSpPr>
            <a:spLocks noGrp="1"/>
          </p:cNvSpPr>
          <p:nvPr>
            <p:ph type="sldNum" sz="quarter" idx="5"/>
          </p:nvPr>
        </p:nvSpPr>
        <p:spPr/>
        <p:txBody>
          <a:bodyPr/>
          <a:lstStyle/>
          <a:p>
            <a:fld id="{B7303494-CFEE-4797-B493-B4DF4319A4B5}" type="slidenum">
              <a:rPr lang="en-US" smtClean="0"/>
              <a:t>11</a:t>
            </a:fld>
            <a:endParaRPr lang="en-US"/>
          </a:p>
        </p:txBody>
      </p:sp>
    </p:spTree>
    <p:extLst>
      <p:ext uri="{BB962C8B-B14F-4D97-AF65-F5344CB8AC3E}">
        <p14:creationId xmlns:p14="http://schemas.microsoft.com/office/powerpoint/2010/main" val="27447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Tawny</a:t>
            </a:r>
          </a:p>
          <a:p>
            <a:r>
              <a:rPr lang="en-US"/>
              <a:t>Please keep in mind that this demo is being shown in the current test site the campus specific configuration. You may see functionality that is still pending the P2P Core Project Team's review and campus user acceptance testing so your campus specific final configuration is subject to change.</a:t>
            </a:r>
            <a:endParaRPr lang="en-US">
              <a:ea typeface="Calibri"/>
              <a:cs typeface="Calibri"/>
            </a:endParaRPr>
          </a:p>
        </p:txBody>
      </p:sp>
      <p:sp>
        <p:nvSpPr>
          <p:cNvPr id="4" name="Slide Number Placeholder 3"/>
          <p:cNvSpPr>
            <a:spLocks noGrp="1"/>
          </p:cNvSpPr>
          <p:nvPr>
            <p:ph type="sldNum" sz="quarter" idx="5"/>
          </p:nvPr>
        </p:nvSpPr>
        <p:spPr/>
        <p:txBody>
          <a:bodyPr/>
          <a:lstStyle/>
          <a:p>
            <a:fld id="{B7303494-CFEE-4797-B493-B4DF4319A4B5}" type="slidenum">
              <a:rPr lang="en-US" smtClean="0"/>
              <a:t>12</a:t>
            </a:fld>
            <a:endParaRPr lang="en-US"/>
          </a:p>
        </p:txBody>
      </p:sp>
    </p:spTree>
    <p:extLst>
      <p:ext uri="{BB962C8B-B14F-4D97-AF65-F5344CB8AC3E}">
        <p14:creationId xmlns:p14="http://schemas.microsoft.com/office/powerpoint/2010/main" val="751678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EBD7E-FDA9-4B41-59ED-764939D89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8CA9F-C07D-1918-BF9A-5523E5DFD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23497-E0B0-75E1-CF31-A128E251F4D7}"/>
              </a:ext>
            </a:extLst>
          </p:cNvPr>
          <p:cNvSpPr>
            <a:spLocks noGrp="1"/>
          </p:cNvSpPr>
          <p:nvPr>
            <p:ph type="body" idx="1"/>
          </p:nvPr>
        </p:nvSpPr>
        <p:spPr/>
        <p:txBody>
          <a:bodyPr/>
          <a:lstStyle/>
          <a:p>
            <a:r>
              <a:rPr lang="en-US">
                <a:ea typeface="Calibri"/>
                <a:cs typeface="Calibri"/>
              </a:rPr>
              <a:t>Speaker: Carrie</a:t>
            </a:r>
            <a:endParaRPr lang="en-US"/>
          </a:p>
          <a:p>
            <a:r>
              <a:rPr lang="en-US"/>
              <a:t>Now we’re going to shift into the IT portion of today’s session. This will lay the foundation for understanding what you’ll see in the demo.</a:t>
            </a:r>
            <a:endParaRPr lang="en-US">
              <a:ea typeface="Calibri" panose="020F0502020204030204"/>
              <a:cs typeface="Calibri" panose="020F0502020204030204"/>
            </a:endParaRPr>
          </a:p>
          <a:p>
            <a:endParaRPr lang="en-US"/>
          </a:p>
          <a:p>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7E561615-1732-00A7-22DB-EB66B43A9CB5}"/>
              </a:ext>
            </a:extLst>
          </p:cNvPr>
          <p:cNvSpPr>
            <a:spLocks noGrp="1"/>
          </p:cNvSpPr>
          <p:nvPr>
            <p:ph type="sldNum" sz="quarter" idx="5"/>
          </p:nvPr>
        </p:nvSpPr>
        <p:spPr/>
        <p:txBody>
          <a:bodyPr/>
          <a:lstStyle/>
          <a:p>
            <a:fld id="{09F2A1EC-128B-BD43-8E96-097372E81DCE}" type="slidenum">
              <a:rPr lang="en-US" smtClean="0"/>
              <a:t>13</a:t>
            </a:fld>
            <a:endParaRPr lang="en-US"/>
          </a:p>
        </p:txBody>
      </p:sp>
    </p:spTree>
    <p:extLst>
      <p:ext uri="{BB962C8B-B14F-4D97-AF65-F5344CB8AC3E}">
        <p14:creationId xmlns:p14="http://schemas.microsoft.com/office/powerpoint/2010/main" val="390524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DA503-B121-4F5C-6A9A-896F25933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722E8-44E8-9D11-594B-FCFC83A73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BEE44-1EEB-3F75-A00C-7262E3FB9EC6}"/>
              </a:ext>
            </a:extLst>
          </p:cNvPr>
          <p:cNvSpPr>
            <a:spLocks noGrp="1"/>
          </p:cNvSpPr>
          <p:nvPr>
            <p:ph type="body" idx="1"/>
          </p:nvPr>
        </p:nvSpPr>
        <p:spPr/>
        <p:txBody>
          <a:bodyPr/>
          <a:lstStyle/>
          <a:p>
            <a:r>
              <a:rPr lang="en-US" dirty="0">
                <a:ea typeface="Calibri"/>
                <a:cs typeface="Calibri"/>
              </a:rPr>
              <a:t>Presenter</a:t>
            </a:r>
          </a:p>
        </p:txBody>
      </p:sp>
      <p:sp>
        <p:nvSpPr>
          <p:cNvPr id="4" name="Slide Number Placeholder 3">
            <a:extLst>
              <a:ext uri="{FF2B5EF4-FFF2-40B4-BE49-F238E27FC236}">
                <a16:creationId xmlns:a16="http://schemas.microsoft.com/office/drawing/2014/main" id="{245B478B-053E-027C-46E5-11A64C88DB13}"/>
              </a:ext>
            </a:extLst>
          </p:cNvPr>
          <p:cNvSpPr>
            <a:spLocks noGrp="1"/>
          </p:cNvSpPr>
          <p:nvPr>
            <p:ph type="sldNum" sz="quarter" idx="5"/>
          </p:nvPr>
        </p:nvSpPr>
        <p:spPr/>
        <p:txBody>
          <a:bodyPr/>
          <a:lstStyle/>
          <a:p>
            <a:fld id="{09F2A1EC-128B-BD43-8E96-097372E81DCE}" type="slidenum">
              <a:rPr lang="en-US" smtClean="0"/>
              <a:t>14</a:t>
            </a:fld>
            <a:endParaRPr lang="en-US"/>
          </a:p>
        </p:txBody>
      </p:sp>
    </p:spTree>
    <p:extLst>
      <p:ext uri="{BB962C8B-B14F-4D97-AF65-F5344CB8AC3E}">
        <p14:creationId xmlns:p14="http://schemas.microsoft.com/office/powerpoint/2010/main" val="505833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6E550-F818-5B12-2EAA-222F9FC4A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9C626-F852-D808-B056-602838086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73F3F-A660-6BBC-AB87-46D9161AA278}"/>
              </a:ext>
            </a:extLst>
          </p:cNvPr>
          <p:cNvSpPr>
            <a:spLocks noGrp="1"/>
          </p:cNvSpPr>
          <p:nvPr>
            <p:ph type="body" idx="1"/>
          </p:nvPr>
        </p:nvSpPr>
        <p:spPr/>
        <p:txBody>
          <a:bodyPr/>
          <a:lstStyle/>
          <a:p>
            <a:r>
              <a:rPr lang="en-US"/>
              <a:t>Speaker: Sara</a:t>
            </a:r>
          </a:p>
          <a:p>
            <a:r>
              <a:rPr lang="en-US"/>
              <a:t>Thank you for you for your attendance today.  If you have questions about the P2P project on your campus, please direct your inquiries to your local campus contact listed here.</a:t>
            </a:r>
          </a:p>
          <a:p>
            <a:endParaRPr lang="en-US" dirty="0">
              <a:ea typeface="Calibri"/>
              <a:cs typeface="Calibri"/>
            </a:endParaRPr>
          </a:p>
        </p:txBody>
      </p:sp>
      <p:sp>
        <p:nvSpPr>
          <p:cNvPr id="4" name="Slide Number Placeholder 3">
            <a:extLst>
              <a:ext uri="{FF2B5EF4-FFF2-40B4-BE49-F238E27FC236}">
                <a16:creationId xmlns:a16="http://schemas.microsoft.com/office/drawing/2014/main" id="{B0DCC228-6E73-BAE0-6D98-D0A8D6A3B805}"/>
              </a:ext>
            </a:extLst>
          </p:cNvPr>
          <p:cNvSpPr>
            <a:spLocks noGrp="1"/>
          </p:cNvSpPr>
          <p:nvPr>
            <p:ph type="sldNum" sz="quarter" idx="5"/>
          </p:nvPr>
        </p:nvSpPr>
        <p:spPr/>
        <p:txBody>
          <a:bodyPr/>
          <a:lstStyle/>
          <a:p>
            <a:fld id="{B7303494-CFEE-4797-B493-B4DF4319A4B5}" type="slidenum">
              <a:rPr lang="en-US" smtClean="0"/>
              <a:t>15</a:t>
            </a:fld>
            <a:endParaRPr lang="en-US"/>
          </a:p>
        </p:txBody>
      </p:sp>
    </p:spTree>
    <p:extLst>
      <p:ext uri="{BB962C8B-B14F-4D97-AF65-F5344CB8AC3E}">
        <p14:creationId xmlns:p14="http://schemas.microsoft.com/office/powerpoint/2010/main" val="134182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AC8E-A9AE-F4E7-DBF8-AC163191C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21B3A-5940-7A36-7F35-B2AD51F41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8C1C0-D147-E1A6-44AE-0B754B62F52D}"/>
              </a:ext>
            </a:extLst>
          </p:cNvPr>
          <p:cNvSpPr>
            <a:spLocks noGrp="1"/>
          </p:cNvSpPr>
          <p:nvPr>
            <p:ph type="body" idx="1"/>
          </p:nvPr>
        </p:nvSpPr>
        <p:spPr/>
        <p:txBody>
          <a:bodyPr/>
          <a:lstStyle/>
          <a:p>
            <a:r>
              <a:rPr lang="en-US" dirty="0">
                <a:ea typeface="Calibri"/>
                <a:cs typeface="Calibri"/>
              </a:rPr>
              <a:t>Speaker: Sara</a:t>
            </a:r>
          </a:p>
          <a:p>
            <a:r>
              <a:rPr lang="en-US" dirty="0"/>
              <a:t>Here’s what we’ll cover in today’s session. We’ll start with a brief introduction to CSUBUY, then review the overall project timeline and current status. We’ll provide some context for compliance approvers in the new P2P system and then move into the demo itself.</a:t>
            </a:r>
          </a:p>
        </p:txBody>
      </p:sp>
      <p:sp>
        <p:nvSpPr>
          <p:cNvPr id="4" name="Slide Number Placeholder 3">
            <a:extLst>
              <a:ext uri="{FF2B5EF4-FFF2-40B4-BE49-F238E27FC236}">
                <a16:creationId xmlns:a16="http://schemas.microsoft.com/office/drawing/2014/main" id="{9DE83B1C-B43A-4B59-E1E5-FD86DF9BCEDC}"/>
              </a:ext>
            </a:extLst>
          </p:cNvPr>
          <p:cNvSpPr>
            <a:spLocks noGrp="1"/>
          </p:cNvSpPr>
          <p:nvPr>
            <p:ph type="sldNum" sz="quarter" idx="5"/>
          </p:nvPr>
        </p:nvSpPr>
        <p:spPr/>
        <p:txBody>
          <a:bodyPr/>
          <a:lstStyle/>
          <a:p>
            <a:fld id="{09F2A1EC-128B-BD43-8E96-097372E81DCE}" type="slidenum">
              <a:rPr lang="en-US" smtClean="0"/>
              <a:t>2</a:t>
            </a:fld>
            <a:endParaRPr lang="en-US"/>
          </a:p>
        </p:txBody>
      </p:sp>
    </p:spTree>
    <p:extLst>
      <p:ext uri="{BB962C8B-B14F-4D97-AF65-F5344CB8AC3E}">
        <p14:creationId xmlns:p14="http://schemas.microsoft.com/office/powerpoint/2010/main" val="45593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C1B40-CF69-0630-A903-8619D43F6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0A648-D792-9C3A-DBE6-3F4E17B9F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807220-ECB0-13DD-28DE-F7B1152D8E4E}"/>
              </a:ext>
            </a:extLst>
          </p:cNvPr>
          <p:cNvSpPr>
            <a:spLocks noGrp="1"/>
          </p:cNvSpPr>
          <p:nvPr>
            <p:ph type="body" idx="1"/>
          </p:nvPr>
        </p:nvSpPr>
        <p:spPr/>
        <p:txBody>
          <a:bodyPr/>
          <a:lstStyle/>
          <a:p>
            <a:r>
              <a:rPr lang="en-US" dirty="0"/>
              <a:t>Speaker: Sara</a:t>
            </a:r>
            <a:br>
              <a:rPr lang="en-US" dirty="0">
                <a:cs typeface="+mn-lt"/>
              </a:rPr>
            </a:br>
            <a:r>
              <a:rPr lang="en-US" dirty="0"/>
              <a:t>To support the CO CORE team with the P2P implementation, the non-live campuses have been organized into regional groups, with each group assigned a Strategic Advisor. The Strategic Advisors are Carrie Schmidt, Nicole Lack, myself — Sara </a:t>
            </a:r>
            <a:r>
              <a:rPr lang="en-US" dirty="0" err="1"/>
              <a:t>Rumiano</a:t>
            </a:r>
            <a:r>
              <a:rPr lang="en-US" dirty="0"/>
              <a:t> — and Tawny Fleming. Each of us brings extensive experience and expertise in procure-to-pay processes, and we are here to help guide and support campuses throughout their implementation journey. Note the live campuses are shown with green dots.</a:t>
            </a:r>
          </a:p>
          <a:p>
            <a:endParaRPr lang="en-US" dirty="0">
              <a:ea typeface="Calibri"/>
              <a:cs typeface="Calibri"/>
            </a:endParaRPr>
          </a:p>
          <a:p>
            <a:r>
              <a:rPr lang="en-US" dirty="0"/>
              <a:t>The first two CSU campuses successfully went live with P2P in October 2023, marking a major milestone in this systemwide transformation. Since then, two additional waves have continued the momentum, bringing more campuses onto the platform. With the introduction of the Chancellor’s </a:t>
            </a:r>
            <a:r>
              <a:rPr lang="en-US" b="1" dirty="0"/>
              <a:t>multi-university collaboration initiative</a:t>
            </a:r>
            <a:r>
              <a:rPr lang="en-US" dirty="0"/>
              <a:t>, the timeline for full implementation has been accelerated. As a result, </a:t>
            </a:r>
            <a:r>
              <a:rPr lang="en-US" b="1" dirty="0"/>
              <a:t>the remaining campuses are now scheduled to go live by early 2026</a:t>
            </a:r>
            <a:r>
              <a:rPr lang="en-US" dirty="0"/>
              <a:t>, ensuring that the entire CSU system benefits from a unified, modern procure-to-pay solution.</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1F50F8FA-E9CE-BC12-4916-8344783675F5}"/>
              </a:ext>
            </a:extLst>
          </p:cNvPr>
          <p:cNvSpPr>
            <a:spLocks noGrp="1"/>
          </p:cNvSpPr>
          <p:nvPr>
            <p:ph type="sldNum" sz="quarter" idx="5"/>
          </p:nvPr>
        </p:nvSpPr>
        <p:spPr/>
        <p:txBody>
          <a:bodyPr/>
          <a:lstStyle/>
          <a:p>
            <a:fld id="{09F2A1EC-128B-BD43-8E96-097372E81DCE}" type="slidenum">
              <a:rPr lang="en-US" smtClean="0"/>
              <a:t>3</a:t>
            </a:fld>
            <a:endParaRPr lang="en-US"/>
          </a:p>
        </p:txBody>
      </p:sp>
    </p:spTree>
    <p:extLst>
      <p:ext uri="{BB962C8B-B14F-4D97-AF65-F5344CB8AC3E}">
        <p14:creationId xmlns:p14="http://schemas.microsoft.com/office/powerpoint/2010/main" val="2838465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Speaker: Tawny</a:t>
            </a:r>
            <a:endParaRPr lang="en-US"/>
          </a:p>
          <a:p>
            <a:r>
              <a:rPr lang="en-US"/>
              <a:t>Before we dive into functionality, let’s take a moment to review the vision and goals of CSUBUY P2P. Understanding the ‘why’ helps us better understand the design and decisions that have shaped this project.</a:t>
            </a:r>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4</a:t>
            </a:fld>
            <a:endParaRPr lang="en-US"/>
          </a:p>
        </p:txBody>
      </p:sp>
    </p:spTree>
    <p:extLst>
      <p:ext uri="{BB962C8B-B14F-4D97-AF65-F5344CB8AC3E}">
        <p14:creationId xmlns:p14="http://schemas.microsoft.com/office/powerpoint/2010/main" val="38867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Speaker: Tawny</a:t>
            </a:r>
            <a:endParaRPr lang="en-US"/>
          </a:p>
          <a:p>
            <a:r>
              <a:rPr lang="en-US"/>
              <a:t>Our vision for CSUBUY P2P is to standardize procurement processes across the CSU, reduce manual steps, and drive efficiencies through automation. Ultimately, this means saving time, reducing risk, and lowering costs.</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5</a:t>
            </a:fld>
            <a:endParaRPr lang="en-US"/>
          </a:p>
        </p:txBody>
      </p:sp>
    </p:spTree>
    <p:extLst>
      <p:ext uri="{BB962C8B-B14F-4D97-AF65-F5344CB8AC3E}">
        <p14:creationId xmlns:p14="http://schemas.microsoft.com/office/powerpoint/2010/main" val="197620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p>
          <a:p>
            <a:r>
              <a:rPr lang="en-US" dirty="0"/>
              <a:t>The objectives of P2P are centered around creating a streamlined, integrated platform that simplifies and enhances how we manage procurement and payments across the CSU system.</a:t>
            </a:r>
            <a:endParaRPr lang="en-US" dirty="0">
              <a:ea typeface="Calibri" panose="020F0502020204030204"/>
              <a:cs typeface="Calibri" panose="020F0502020204030204"/>
            </a:endParaRPr>
          </a:p>
          <a:p>
            <a:r>
              <a:rPr lang="en-US" dirty="0"/>
              <a:t>The </a:t>
            </a:r>
            <a:r>
              <a:rPr lang="en-US" b="1" dirty="0"/>
              <a:t>graphic on this slide</a:t>
            </a:r>
            <a:r>
              <a:rPr lang="en-US" dirty="0"/>
              <a:t> visually represents the entire </a:t>
            </a:r>
            <a:r>
              <a:rPr lang="en-US" i="1" dirty="0"/>
              <a:t>procure-to-pay lifecycle</a:t>
            </a:r>
            <a:r>
              <a:rPr lang="en-US" dirty="0"/>
              <a:t> and the key functions that P2P supports. Starting with </a:t>
            </a:r>
            <a:r>
              <a:rPr lang="en-US" b="1" dirty="0"/>
              <a:t>shopping</a:t>
            </a:r>
            <a:r>
              <a:rPr lang="en-US" dirty="0"/>
              <a:t> for goods and services — users can engage in purchasing with access to preferred, contracted, and sustainable suppliers. This flows into </a:t>
            </a:r>
            <a:r>
              <a:rPr lang="en-US" b="1" dirty="0"/>
              <a:t>requisitioning</a:t>
            </a:r>
            <a:r>
              <a:rPr lang="en-US" dirty="0"/>
              <a:t>, </a:t>
            </a:r>
            <a:r>
              <a:rPr lang="en-US" b="1" dirty="0"/>
              <a:t>ordering</a:t>
            </a:r>
            <a:r>
              <a:rPr lang="en-US" dirty="0"/>
              <a:t>, and </a:t>
            </a:r>
            <a:r>
              <a:rPr lang="en-US" b="1" dirty="0"/>
              <a:t>receiving</a:t>
            </a:r>
            <a:r>
              <a:rPr lang="en-US" dirty="0"/>
              <a:t>, all of which are handled in a centralized environment with fewer manual steps. The process concludes with </a:t>
            </a:r>
            <a:r>
              <a:rPr lang="en-US" b="1" dirty="0"/>
              <a:t>invoicing</a:t>
            </a:r>
            <a:r>
              <a:rPr lang="en-US" dirty="0"/>
              <a:t> and </a:t>
            </a:r>
            <a:r>
              <a:rPr lang="en-US" b="1" dirty="0"/>
              <a:t>payment</a:t>
            </a:r>
            <a:r>
              <a:rPr lang="en-US" dirty="0"/>
              <a:t>, emphasizing automation, minimal touchpoints, and visibility throughout.</a:t>
            </a:r>
            <a:endParaRPr lang="en-US" dirty="0">
              <a:ea typeface="Calibri"/>
              <a:cs typeface="Calibri"/>
            </a:endParaRPr>
          </a:p>
          <a:p>
            <a:r>
              <a:rPr lang="en-US" dirty="0"/>
              <a:t>What’s important to understand is that </a:t>
            </a:r>
            <a:r>
              <a:rPr lang="en-US" b="1" dirty="0"/>
              <a:t>P2P will replace many of the fragmented, campus-specific tools and manual workflows currently in use.</a:t>
            </a:r>
            <a:r>
              <a:rPr lang="en-US" dirty="0"/>
              <a:t> It consolidates supplier management (including supplier self-registration and a shared systemwide supplier database), requisition creation, purchase order (PO) issuance, receipts, and invoice processing — all into one cohesive system.</a:t>
            </a:r>
            <a:endParaRPr lang="en-US" dirty="0">
              <a:ea typeface="Calibri"/>
              <a:cs typeface="Calibri"/>
            </a:endParaRPr>
          </a:p>
          <a:p>
            <a:r>
              <a:rPr lang="en-US" dirty="0"/>
              <a:t>While </a:t>
            </a:r>
            <a:r>
              <a:rPr lang="en-US" b="1" dirty="0"/>
              <a:t>P2P will integrate with PeopleSoft CFS</a:t>
            </a:r>
            <a:r>
              <a:rPr lang="en-US" dirty="0"/>
              <a:t>, allowing for necessary financial synchronization, </a:t>
            </a:r>
            <a:r>
              <a:rPr lang="en-US" b="1" dirty="0"/>
              <a:t>the day-to-day work will take place within the P2P platform</a:t>
            </a:r>
            <a:r>
              <a:rPr lang="en-US" dirty="0"/>
              <a:t>. For example, users will initiate and approve requisitions, manage POs, and review receipts and invoices all within P2P. To keep these demos digestible, we are breaking down the full functionality of P2P into multiple demo sessions, each highlighting different aspects of the platform.</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6</a:t>
            </a:fld>
            <a:endParaRPr lang="en-US"/>
          </a:p>
        </p:txBody>
      </p:sp>
    </p:spTree>
    <p:extLst>
      <p:ext uri="{BB962C8B-B14F-4D97-AF65-F5344CB8AC3E}">
        <p14:creationId xmlns:p14="http://schemas.microsoft.com/office/powerpoint/2010/main" val="268783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Carrie</a:t>
            </a:r>
          </a:p>
          <a:p>
            <a:r>
              <a:rPr lang="en-US" dirty="0"/>
              <a:t>The P2P platform offers a range of valuable benefits. For suppliers, it ensures timely payments and provides convenient self-service tools to track invoice and payment status. For internal users, it streamlines the purchasing experience and </a:t>
            </a:r>
            <a:r>
              <a:rPr lang="en-US" b="1" dirty="0"/>
              <a:t>automatically routes requisitions and purchase orders to include all necessary financial and compliance approvals</a:t>
            </a:r>
            <a:r>
              <a:rPr lang="en-US" dirty="0"/>
              <a:t>. The new P2P platform will replace the current CSUBUY Marketplace that requires a </a:t>
            </a:r>
            <a:r>
              <a:rPr lang="en-US" dirty="0" err="1"/>
              <a:t>PCard</a:t>
            </a:r>
            <a:r>
              <a:rPr lang="en-US" dirty="0"/>
              <a:t> to complete transactions, so it will also reduce the amount of monthly transactions that will need to be reconciled.</a:t>
            </a:r>
            <a:endParaRPr lang="en-US" dirty="0">
              <a:ea typeface="Calibri"/>
              <a:cs typeface="Calibri"/>
            </a:endParaRPr>
          </a:p>
          <a:p>
            <a:r>
              <a:rPr lang="en-US" dirty="0"/>
              <a:t>At a systemwide level, the platform enhances data quality, increases visibility across campuses, and supports our ongoing commitment to operational efficiency, accountability, and strategic improvement.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7</a:t>
            </a:fld>
            <a:endParaRPr lang="en-US"/>
          </a:p>
        </p:txBody>
      </p:sp>
    </p:spTree>
    <p:extLst>
      <p:ext uri="{BB962C8B-B14F-4D97-AF65-F5344CB8AC3E}">
        <p14:creationId xmlns:p14="http://schemas.microsoft.com/office/powerpoint/2010/main" val="75471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19692-1D01-E1CD-2468-110EB91A3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93C18-26F7-6D4A-665A-FD0644C25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37C55-0E83-B499-8554-7F0ED6E0F81B}"/>
              </a:ext>
            </a:extLst>
          </p:cNvPr>
          <p:cNvSpPr>
            <a:spLocks noGrp="1"/>
          </p:cNvSpPr>
          <p:nvPr>
            <p:ph type="body" idx="1"/>
          </p:nvPr>
        </p:nvSpPr>
        <p:spPr/>
        <p:txBody>
          <a:bodyPr/>
          <a:lstStyle/>
          <a:p>
            <a:r>
              <a:rPr lang="en-US"/>
              <a:t>Speaker: Carrie</a:t>
            </a:r>
          </a:p>
          <a:p>
            <a:r>
              <a:rPr lang="en-US"/>
              <a:t>This slide shows our high-level timeline. The 14 campuses that are part of this acceleration project are currently in the implementation phase, with readiness and deployment activities scheduled through early 2026. </a:t>
            </a:r>
          </a:p>
          <a:p>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94AF95CC-1E41-2273-CE65-24245CDE05A2}"/>
              </a:ext>
            </a:extLst>
          </p:cNvPr>
          <p:cNvSpPr>
            <a:spLocks noGrp="1"/>
          </p:cNvSpPr>
          <p:nvPr>
            <p:ph type="sldNum" sz="quarter" idx="5"/>
          </p:nvPr>
        </p:nvSpPr>
        <p:spPr/>
        <p:txBody>
          <a:bodyPr/>
          <a:lstStyle/>
          <a:p>
            <a:fld id="{09F2A1EC-128B-BD43-8E96-097372E81DCE}" type="slidenum">
              <a:rPr lang="en-US" smtClean="0"/>
              <a:t>8</a:t>
            </a:fld>
            <a:endParaRPr lang="en-US"/>
          </a:p>
        </p:txBody>
      </p:sp>
    </p:spTree>
    <p:extLst>
      <p:ext uri="{BB962C8B-B14F-4D97-AF65-F5344CB8AC3E}">
        <p14:creationId xmlns:p14="http://schemas.microsoft.com/office/powerpoint/2010/main" val="61996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a:t>
            </a:r>
            <a:r>
              <a:rPr lang="en-US"/>
              <a:t>peaker: Carrie</a:t>
            </a:r>
          </a:p>
          <a:p>
            <a:r>
              <a:rPr lang="en-US"/>
              <a:t>This slide shows the options for requisition workflow in CSUBUY P2P, from submitting a request to creating the purchase order. The process includes key reviews for fiscal approval, compliance checks—like IT, facilities, and legal—and finally, procurement authorization. Each step is triggered based on the details of the requisition, helping ensure accuracy, policy alignment, and accountability before any purchase is finalized.</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7303494-CFEE-4797-B493-B4DF4319A4B5}" type="slidenum">
              <a:rPr lang="en-US" smtClean="0"/>
              <a:t>9</a:t>
            </a:fld>
            <a:endParaRPr lang="en-US"/>
          </a:p>
        </p:txBody>
      </p:sp>
    </p:spTree>
    <p:extLst>
      <p:ext uri="{BB962C8B-B14F-4D97-AF65-F5344CB8AC3E}">
        <p14:creationId xmlns:p14="http://schemas.microsoft.com/office/powerpoint/2010/main" val="1765757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917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9053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877A10B8-38BD-4522-AFC7-08CF0D0B35B8}" type="slidenum">
              <a:rPr lang="en-US" smtClean="0"/>
              <a:pPr>
                <a:defRPr/>
              </a:pPr>
              <a:t>‹#›</a:t>
            </a:fld>
            <a:endParaRPr lang="en-US"/>
          </a:p>
        </p:txBody>
      </p:sp>
    </p:spTree>
    <p:extLst>
      <p:ext uri="{BB962C8B-B14F-4D97-AF65-F5344CB8AC3E}">
        <p14:creationId xmlns:p14="http://schemas.microsoft.com/office/powerpoint/2010/main" val="281841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561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243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9472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7E3F2-44A0-40B4-9C5E-8CB63A180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Rectangle 32"/>
          <p:cNvSpPr>
            <a:spLocks noChangeArrowheads="1"/>
          </p:cNvSpPr>
          <p:nvPr userDrawn="1"/>
        </p:nvSpPr>
        <p:spPr bwMode="auto">
          <a:xfrm>
            <a:off x="0" y="5067300"/>
            <a:ext cx="12192000" cy="1790700"/>
          </a:xfrm>
          <a:prstGeom prst="rect">
            <a:avLst/>
          </a:prstGeom>
          <a:solidFill>
            <a:srgbClr val="CF142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86747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0591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167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11346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7083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93AF4F-620E-7644-97AA-0AEF6F940012}"/>
              </a:ext>
            </a:extLst>
          </p:cNvPr>
          <p:cNvPicPr>
            <a:picLocks noChangeAspect="1"/>
          </p:cNvPicPr>
          <p:nvPr userDrawn="1"/>
        </p:nvPicPr>
        <p:blipFill rotWithShape="1">
          <a:blip r:embed="rId2"/>
          <a:srcRect t="10132" b="8370"/>
          <a:stretch/>
        </p:blipFill>
        <p:spPr>
          <a:xfrm>
            <a:off x="-12835" y="-1771"/>
            <a:ext cx="12204835" cy="6633882"/>
          </a:xfrm>
          <a:prstGeom prst="rect">
            <a:avLst/>
          </a:prstGeom>
        </p:spPr>
      </p:pic>
      <p:sp>
        <p:nvSpPr>
          <p:cNvPr id="3" name="Subtitle 2">
            <a:extLst>
              <a:ext uri="{FF2B5EF4-FFF2-40B4-BE49-F238E27FC236}">
                <a16:creationId xmlns:a16="http://schemas.microsoft.com/office/drawing/2014/main" id="{349FBA2A-215E-3048-94AF-8508604BCB4D}"/>
              </a:ext>
            </a:extLst>
          </p:cNvPr>
          <p:cNvSpPr>
            <a:spLocks noGrp="1"/>
          </p:cNvSpPr>
          <p:nvPr>
            <p:ph type="subTitle" idx="1"/>
          </p:nvPr>
        </p:nvSpPr>
        <p:spPr>
          <a:xfrm>
            <a:off x="528821" y="4408863"/>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AC8A7493-728C-8743-BE7F-C3C5EC721C24}"/>
              </a:ext>
            </a:extLst>
          </p:cNvPr>
          <p:cNvPicPr>
            <a:picLocks noChangeAspect="1"/>
          </p:cNvPicPr>
          <p:nvPr userDrawn="1"/>
        </p:nvPicPr>
        <p:blipFill>
          <a:blip r:embed="rId3"/>
          <a:stretch>
            <a:fillRect/>
          </a:stretch>
        </p:blipFill>
        <p:spPr>
          <a:xfrm>
            <a:off x="528821" y="784521"/>
            <a:ext cx="4467457" cy="576446"/>
          </a:xfrm>
          <a:prstGeom prst="rect">
            <a:avLst/>
          </a:prstGeom>
        </p:spPr>
      </p:pic>
      <p:pic>
        <p:nvPicPr>
          <p:cNvPr id="11" name="Picture 10">
            <a:extLst>
              <a:ext uri="{FF2B5EF4-FFF2-40B4-BE49-F238E27FC236}">
                <a16:creationId xmlns:a16="http://schemas.microsoft.com/office/drawing/2014/main" id="{826BD361-5ADA-F04A-B1E4-308F4FD32851}"/>
              </a:ext>
            </a:extLst>
          </p:cNvPr>
          <p:cNvPicPr>
            <a:picLocks noChangeAspect="1"/>
          </p:cNvPicPr>
          <p:nvPr userDrawn="1"/>
        </p:nvPicPr>
        <p:blipFill>
          <a:blip r:embed="rId4"/>
          <a:stretch>
            <a:fillRect/>
          </a:stretch>
        </p:blipFill>
        <p:spPr>
          <a:xfrm>
            <a:off x="528821" y="1563779"/>
            <a:ext cx="5665770" cy="1679576"/>
          </a:xfrm>
          <a:prstGeom prst="rect">
            <a:avLst/>
          </a:prstGeom>
        </p:spPr>
      </p:pic>
    </p:spTree>
    <p:extLst>
      <p:ext uri="{BB962C8B-B14F-4D97-AF65-F5344CB8AC3E}">
        <p14:creationId xmlns:p14="http://schemas.microsoft.com/office/powerpoint/2010/main" val="39373608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9021641F-D9A3-FC4D-82A5-93BDF7313EAF}"/>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2020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pic>
        <p:nvPicPr>
          <p:cNvPr id="12" name="Picture 11">
            <a:extLst>
              <a:ext uri="{FF2B5EF4-FFF2-40B4-BE49-F238E27FC236}">
                <a16:creationId xmlns:a16="http://schemas.microsoft.com/office/drawing/2014/main" id="{996DDCCA-AD4A-D045-8779-A6F1E5265E36}"/>
              </a:ext>
            </a:extLst>
          </p:cNvPr>
          <p:cNvPicPr>
            <a:picLocks noChangeAspect="1"/>
          </p:cNvPicPr>
          <p:nvPr userDrawn="1"/>
        </p:nvPicPr>
        <p:blipFill>
          <a:blip r:embed="rId3"/>
          <a:stretch>
            <a:fillRect/>
          </a:stretch>
        </p:blipFill>
        <p:spPr>
          <a:xfrm>
            <a:off x="9288944" y="286491"/>
            <a:ext cx="2470666" cy="732412"/>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venir-Book"/>
              <a:ea typeface="+mn-ea"/>
              <a:cs typeface="+mn-cs"/>
            </a:endParaRPr>
          </a:p>
        </p:txBody>
      </p:sp>
      <p:sp>
        <p:nvSpPr>
          <p:cNvPr id="4" name="TextBox 3">
            <a:extLst>
              <a:ext uri="{FF2B5EF4-FFF2-40B4-BE49-F238E27FC236}">
                <a16:creationId xmlns:a16="http://schemas.microsoft.com/office/drawing/2014/main" id="{5CBC91E4-3E34-7A42-919C-7A66F03F2BA7}"/>
              </a:ext>
            </a:extLst>
          </p:cNvPr>
          <p:cNvSpPr txBox="1"/>
          <p:nvPr userDrawn="1"/>
        </p:nvSpPr>
        <p:spPr>
          <a:xfrm>
            <a:off x="9288944" y="5812974"/>
            <a:ext cx="31089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50000"/>
                  </a:srgbClr>
                </a:solidFill>
                <a:effectLst/>
                <a:uLnTx/>
                <a:uFillTx/>
                <a:latin typeface="Arial" panose="020B0604020202020204" pitchFamily="34" charset="0"/>
                <a:ea typeface="+mn-ea"/>
                <a:cs typeface="Arial" panose="020B0604020202020204" pitchFamily="34" charset="0"/>
              </a:rPr>
              <a:t>calstate.edu</a:t>
            </a:r>
          </a:p>
        </p:txBody>
      </p:sp>
      <p:sp>
        <p:nvSpPr>
          <p:cNvPr id="6" name="Content Placeholder 5">
            <a:extLst>
              <a:ext uri="{FF2B5EF4-FFF2-40B4-BE49-F238E27FC236}">
                <a16:creationId xmlns:a16="http://schemas.microsoft.com/office/drawing/2014/main" id="{83392BFA-DFED-E946-ADA6-D30A517573D4}"/>
              </a:ext>
            </a:extLst>
          </p:cNvPr>
          <p:cNvSpPr>
            <a:spLocks noGrp="1"/>
          </p:cNvSpPr>
          <p:nvPr>
            <p:ph sz="quarter" idx="10"/>
          </p:nvPr>
        </p:nvSpPr>
        <p:spPr>
          <a:xfrm>
            <a:off x="422496" y="1032526"/>
            <a:ext cx="8499435" cy="510772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85759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BE9E-6843-394E-BE53-BBDAECACF092}"/>
              </a:ext>
            </a:extLst>
          </p:cNvPr>
          <p:cNvSpPr>
            <a:spLocks noGrp="1"/>
          </p:cNvSpPr>
          <p:nvPr>
            <p:ph type="title"/>
          </p:nvPr>
        </p:nvSpPr>
        <p:spPr>
          <a:xfrm>
            <a:off x="357554" y="107221"/>
            <a:ext cx="10515600" cy="701673"/>
          </a:xfrm>
          <a:prstGeom prst="rect">
            <a:avLst/>
          </a:prstGeom>
        </p:spPr>
        <p:txBody>
          <a:bodyPr anchor="ctr"/>
          <a:lstStyle>
            <a:lvl1pPr>
              <a:defRPr sz="2799">
                <a:solidFill>
                  <a:schemeClr val="bg1"/>
                </a:solidFill>
              </a:defRPr>
            </a:lvl1pPr>
          </a:lstStyle>
          <a:p>
            <a:r>
              <a:rPr lang="en-US"/>
              <a:t>Click to edit Master title style</a:t>
            </a:r>
          </a:p>
        </p:txBody>
      </p:sp>
    </p:spTree>
    <p:extLst>
      <p:ext uri="{BB962C8B-B14F-4D97-AF65-F5344CB8AC3E}">
        <p14:creationId xmlns:p14="http://schemas.microsoft.com/office/powerpoint/2010/main" val="35020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blank 1">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49" y="240771"/>
            <a:ext cx="10972801" cy="436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idx="1"/>
          </p:nvPr>
        </p:nvSpPr>
        <p:spPr>
          <a:xfrm>
            <a:off x="582087" y="1087441"/>
            <a:ext cx="11201399" cy="5195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3799E476-C465-954A-90A8-128BC6E9DBA4}"/>
              </a:ext>
            </a:extLst>
          </p:cNvPr>
          <p:cNvSpPr>
            <a:spLocks noGrp="1"/>
          </p:cNvSpPr>
          <p:nvPr>
            <p:ph type="dt" sz="half" idx="10"/>
          </p:nvPr>
        </p:nvSpPr>
        <p:spPr>
          <a:xfrm>
            <a:off x="457201" y="6400800"/>
            <a:ext cx="4427838"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R2PO Training Strategy.pptx   10.24.2019</a:t>
            </a:r>
          </a:p>
        </p:txBody>
      </p:sp>
      <p:sp>
        <p:nvSpPr>
          <p:cNvPr id="7" name="Footer Placeholder 5">
            <a:extLst>
              <a:ext uri="{FF2B5EF4-FFF2-40B4-BE49-F238E27FC236}">
                <a16:creationId xmlns:a16="http://schemas.microsoft.com/office/drawing/2014/main" id="{ACD2DF9D-D540-3547-9066-C1D458E5DEF6}"/>
              </a:ext>
            </a:extLst>
          </p:cNvPr>
          <p:cNvSpPr>
            <a:spLocks noGrp="1"/>
          </p:cNvSpPr>
          <p:nvPr>
            <p:ph type="ftr" sz="quarter" idx="11"/>
          </p:nvPr>
        </p:nvSpPr>
        <p:spPr>
          <a:xfrm>
            <a:off x="9597081" y="6407152"/>
            <a:ext cx="2223867" cy="4508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NEWMONT CORPORATION</a:t>
            </a:r>
          </a:p>
        </p:txBody>
      </p:sp>
    </p:spTree>
    <p:extLst>
      <p:ext uri="{BB962C8B-B14F-4D97-AF65-F5344CB8AC3E}">
        <p14:creationId xmlns:p14="http://schemas.microsoft.com/office/powerpoint/2010/main" val="228912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536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22203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p>
            <a:r>
              <a:rPr lang="en-US"/>
              <a:t>Click to edit Master title style</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6" name="Picture 5">
            <a:extLst>
              <a:ext uri="{FF2B5EF4-FFF2-40B4-BE49-F238E27FC236}">
                <a16:creationId xmlns:a16="http://schemas.microsoft.com/office/drawing/2014/main" id="{C6DBE6FC-C9A8-F947-B32A-B2E4A2C82F86}"/>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43549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BD96-A03E-4BB7-8F53-F7486C45D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4B51E-6EC7-4F27-9868-7464E364C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05A65-E26C-408F-9D8F-C13C74F5C1AB}"/>
              </a:ext>
            </a:extLst>
          </p:cNvPr>
          <p:cNvSpPr>
            <a:spLocks noGrp="1"/>
          </p:cNvSpPr>
          <p:nvPr>
            <p:ph type="dt" sz="half" idx="10"/>
          </p:nvPr>
        </p:nvSpPr>
        <p:spPr/>
        <p:txBody>
          <a:bodyPr/>
          <a:lstStyle/>
          <a:p>
            <a:fld id="{DF1B8794-398F-45CC-945D-81C43F129CC3}" type="datetimeFigureOut">
              <a:rPr lang="en-US" smtClean="0"/>
              <a:t>9/24/2025</a:t>
            </a:fld>
            <a:endParaRPr lang="en-US"/>
          </a:p>
        </p:txBody>
      </p:sp>
      <p:sp>
        <p:nvSpPr>
          <p:cNvPr id="5" name="Footer Placeholder 4">
            <a:extLst>
              <a:ext uri="{FF2B5EF4-FFF2-40B4-BE49-F238E27FC236}">
                <a16:creationId xmlns:a16="http://schemas.microsoft.com/office/drawing/2014/main" id="{9A076601-C9E0-4349-8349-3CEC55B33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EAE78-E9DE-42D6-B01D-8DE78DF4786E}"/>
              </a:ext>
            </a:extLst>
          </p:cNvPr>
          <p:cNvSpPr>
            <a:spLocks noGrp="1"/>
          </p:cNvSpPr>
          <p:nvPr>
            <p:ph type="sldNum" sz="quarter" idx="12"/>
          </p:nvPr>
        </p:nvSpPr>
        <p:spPr/>
        <p:txBody>
          <a:bodyPr/>
          <a:lstStyle/>
          <a:p>
            <a:fld id="{62073530-B304-42C0-B956-8CA41CBABD61}" type="slidenum">
              <a:rPr lang="en-US" smtClean="0"/>
              <a:t>‹#›</a:t>
            </a:fld>
            <a:endParaRPr lang="en-US"/>
          </a:p>
        </p:txBody>
      </p:sp>
    </p:spTree>
    <p:extLst>
      <p:ext uri="{BB962C8B-B14F-4D97-AF65-F5344CB8AC3E}">
        <p14:creationId xmlns:p14="http://schemas.microsoft.com/office/powerpoint/2010/main" val="18850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3489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F2AE9-3951-43EB-B90E-E0DEB2840B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1" cy="4663440"/>
          </a:xfrm>
          <a:prstGeom prst="rect">
            <a:avLst/>
          </a:prstGeom>
        </p:spPr>
      </p:pic>
      <p:sp>
        <p:nvSpPr>
          <p:cNvPr id="2" name="Rectangle 32"/>
          <p:cNvSpPr>
            <a:spLocks noChangeArrowheads="1"/>
          </p:cNvSpPr>
          <p:nvPr userDrawn="1"/>
        </p:nvSpPr>
        <p:spPr bwMode="auto">
          <a:xfrm>
            <a:off x="0" y="4663440"/>
            <a:ext cx="12192000" cy="2194560"/>
          </a:xfrm>
          <a:prstGeom prst="rect">
            <a:avLst/>
          </a:prstGeom>
          <a:solidFill>
            <a:srgbClr val="CF142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ea typeface="Adobe Gothic Std B" panose="020B0800000000000000" pitchFamily="34" charset="-128"/>
                <a:cs typeface="Arial" panose="020B0604020202020204" pitchFamily="34" charset="0"/>
              </a:defRPr>
            </a:lvl1pPr>
          </a:lstStyle>
          <a:p>
            <a:r>
              <a:rPr lang="en-US"/>
              <a:t>Click to edit Master title style</a:t>
            </a:r>
          </a:p>
        </p:txBody>
      </p:sp>
      <p:pic>
        <p:nvPicPr>
          <p:cNvPr id="2052" name="Picture 4" descr="The California State University">
            <a:extLst>
              <a:ext uri="{FF2B5EF4-FFF2-40B4-BE49-F238E27FC236}">
                <a16:creationId xmlns:a16="http://schemas.microsoft.com/office/drawing/2014/main" id="{7E57BF22-FDF9-408C-AEDC-8E88702858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276228"/>
            <a:ext cx="4004235" cy="638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7747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1952590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3.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89466"/>
      </p:ext>
    </p:extLst>
  </p:cSld>
  <p:clrMap bg1="lt1" tx1="dk1" bg2="lt2" tx2="dk2" accent1="accent1" accent2="accent2" accent3="accent3" accent4="accent4" accent5="accent5" accent6="accent6" hlink="hlink" folHlink="folHlink"/>
  <p:sldLayoutIdLst>
    <p:sldLayoutId id="2147483664"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sz="2400"/>
          </a:p>
        </p:txBody>
      </p:sp>
    </p:spTree>
    <p:extLst>
      <p:ext uri="{BB962C8B-B14F-4D97-AF65-F5344CB8AC3E}">
        <p14:creationId xmlns:p14="http://schemas.microsoft.com/office/powerpoint/2010/main" val="1646614801"/>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01" r:id="rId3"/>
    <p:sldLayoutId id="2147483704" r:id="rId4"/>
    <p:sldLayoutId id="2147483705" r:id="rId5"/>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sz="2400"/>
          </a:p>
        </p:txBody>
      </p:sp>
    </p:spTree>
    <p:extLst>
      <p:ext uri="{BB962C8B-B14F-4D97-AF65-F5344CB8AC3E}">
        <p14:creationId xmlns:p14="http://schemas.microsoft.com/office/powerpoint/2010/main" val="454779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8"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5" r:id="rId15"/>
    <p:sldLayoutId id="2147483696" r:id="rId16"/>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9.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15A3B-5DCE-A14A-AC6F-BADE6578ABC0}"/>
              </a:ext>
            </a:extLst>
          </p:cNvPr>
          <p:cNvSpPr>
            <a:spLocks noGrp="1"/>
          </p:cNvSpPr>
          <p:nvPr>
            <p:ph type="subTitle" idx="1"/>
          </p:nvPr>
        </p:nvSpPr>
        <p:spPr>
          <a:xfrm>
            <a:off x="528821" y="3975331"/>
            <a:ext cx="7176347" cy="1655762"/>
          </a:xfrm>
        </p:spPr>
        <p:txBody>
          <a:bodyPr lIns="91440" tIns="45720" rIns="91440" bIns="45720" anchor="t"/>
          <a:lstStyle/>
          <a:p>
            <a:r>
              <a:rPr lang="en-US" sz="2800" b="1">
                <a:cs typeface="Arial"/>
              </a:rPr>
              <a:t>CSUBUY: Procure-to-Pay (P2P)</a:t>
            </a:r>
            <a:endParaRPr lang="en-US" sz="2800">
              <a:cs typeface="Arial"/>
            </a:endParaRPr>
          </a:p>
          <a:p>
            <a:r>
              <a:rPr lang="en-US" sz="2800">
                <a:cs typeface="Arial"/>
              </a:rPr>
              <a:t>Demo Series: IT</a:t>
            </a:r>
            <a:endParaRPr lang="en-US" sz="2800">
              <a:cs typeface="Arial" panose="020B0604020202020204" pitchFamily="34" charset="0"/>
            </a:endParaRPr>
          </a:p>
          <a:p>
            <a:r>
              <a:rPr lang="en-US" sz="2800">
                <a:cs typeface="Arial"/>
              </a:rPr>
              <a:t>Presenter</a:t>
            </a:r>
            <a:r>
              <a:rPr lang="en-US" sz="2800">
                <a:ea typeface="Calibri"/>
                <a:cs typeface="Arial"/>
              </a:rPr>
              <a:t>: Rachael Gipson, Cal Poly Humboldt</a:t>
            </a:r>
            <a:endParaRPr lang="en-US" sz="2800">
              <a:ea typeface="Calibri"/>
              <a:cs typeface="Arial" panose="020B0604020202020204" pitchFamily="34" charset="0"/>
            </a:endParaRPr>
          </a:p>
        </p:txBody>
      </p:sp>
    </p:spTree>
    <p:extLst>
      <p:ext uri="{BB962C8B-B14F-4D97-AF65-F5344CB8AC3E}">
        <p14:creationId xmlns:p14="http://schemas.microsoft.com/office/powerpoint/2010/main" val="256268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A6EE2-4858-2D05-2EC6-B5197315F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547A3-2D02-58DF-59EC-AB2758B12C1C}"/>
              </a:ext>
            </a:extLst>
          </p:cNvPr>
          <p:cNvSpPr>
            <a:spLocks noGrp="1"/>
          </p:cNvSpPr>
          <p:nvPr>
            <p:ph type="title"/>
          </p:nvPr>
        </p:nvSpPr>
        <p:spPr>
          <a:xfrm>
            <a:off x="471055" y="152400"/>
            <a:ext cx="11111345" cy="666750"/>
          </a:xfrm>
        </p:spPr>
        <p:txBody>
          <a:bodyPr/>
          <a:lstStyle/>
          <a:p>
            <a:r>
              <a:rPr lang="en-US" sz="3600">
                <a:solidFill>
                  <a:srgbClr val="C00000"/>
                </a:solidFill>
                <a:latin typeface="Calibri"/>
                <a:ea typeface="MS PGothic"/>
                <a:cs typeface="Calibri"/>
              </a:rPr>
              <a:t>CSU</a:t>
            </a:r>
            <a:r>
              <a:rPr lang="en-US" sz="3600">
                <a:latin typeface="Calibri"/>
                <a:ea typeface="MS PGothic"/>
                <a:cs typeface="Calibri"/>
              </a:rPr>
              <a:t>BUY P2P: </a:t>
            </a:r>
            <a:r>
              <a:rPr lang="en-US" sz="3400">
                <a:latin typeface="Calibri"/>
                <a:ea typeface="Calibri"/>
                <a:cs typeface="Calibri"/>
              </a:rPr>
              <a:t>Requisition Workflow Triggers – IT Compliance</a:t>
            </a:r>
            <a:endParaRPr lang="en-US" sz="340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89EE726-8B83-70B5-EB30-351757F7B88E}"/>
              </a:ext>
            </a:extLst>
          </p:cNvPr>
          <p:cNvPicPr>
            <a:picLocks noChangeAspect="1"/>
          </p:cNvPicPr>
          <p:nvPr/>
        </p:nvPicPr>
        <p:blipFill>
          <a:blip r:embed="rId3"/>
          <a:stretch>
            <a:fillRect/>
          </a:stretch>
        </p:blipFill>
        <p:spPr>
          <a:xfrm>
            <a:off x="10465668" y="6132689"/>
            <a:ext cx="1347333" cy="463336"/>
          </a:xfrm>
          <a:prstGeom prst="rect">
            <a:avLst/>
          </a:prstGeom>
        </p:spPr>
      </p:pic>
      <p:pic>
        <p:nvPicPr>
          <p:cNvPr id="6" name="Picture 5" descr="A black background with gold border&#10;&#10;AI-generated content may be incorrect.">
            <a:extLst>
              <a:ext uri="{FF2B5EF4-FFF2-40B4-BE49-F238E27FC236}">
                <a16:creationId xmlns:a16="http://schemas.microsoft.com/office/drawing/2014/main" id="{2EED6B89-8F70-7311-68CF-25C305EC21A6}"/>
              </a:ext>
            </a:extLst>
          </p:cNvPr>
          <p:cNvPicPr>
            <a:picLocks noChangeAspect="1"/>
          </p:cNvPicPr>
          <p:nvPr/>
        </p:nvPicPr>
        <p:blipFill>
          <a:blip r:embed="rId4"/>
          <a:stretch>
            <a:fillRect/>
          </a:stretch>
        </p:blipFill>
        <p:spPr>
          <a:xfrm>
            <a:off x="197922" y="2103292"/>
            <a:ext cx="11875325" cy="2592037"/>
          </a:xfrm>
          <a:prstGeom prst="rect">
            <a:avLst/>
          </a:prstGeom>
        </p:spPr>
      </p:pic>
    </p:spTree>
    <p:extLst>
      <p:ext uri="{BB962C8B-B14F-4D97-AF65-F5344CB8AC3E}">
        <p14:creationId xmlns:p14="http://schemas.microsoft.com/office/powerpoint/2010/main" val="7138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97CCD-BF49-B99E-F756-18725C085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9AC03-AE82-6378-14E2-FDEC15639457}"/>
              </a:ext>
            </a:extLst>
          </p:cNvPr>
          <p:cNvSpPr>
            <a:spLocks noGrp="1"/>
          </p:cNvSpPr>
          <p:nvPr>
            <p:ph type="title"/>
          </p:nvPr>
        </p:nvSpPr>
        <p:spPr>
          <a:xfrm>
            <a:off x="609600" y="122711"/>
            <a:ext cx="10992592" cy="666750"/>
          </a:xfrm>
        </p:spPr>
        <p:txBody>
          <a:bodyPr/>
          <a:lstStyle/>
          <a:p>
            <a:r>
              <a:rPr lang="en-US" sz="3600">
                <a:solidFill>
                  <a:srgbClr val="C00000"/>
                </a:solidFill>
                <a:latin typeface="Calibri"/>
                <a:ea typeface="MS PGothic"/>
                <a:cs typeface="Calibri"/>
              </a:rPr>
              <a:t>CSU</a:t>
            </a:r>
            <a:r>
              <a:rPr lang="en-US" sz="3600">
                <a:latin typeface="Calibri"/>
                <a:ea typeface="MS PGothic"/>
                <a:cs typeface="Calibri"/>
              </a:rPr>
              <a:t>BUY P2P: </a:t>
            </a:r>
            <a:r>
              <a:rPr lang="en-US" sz="3400">
                <a:latin typeface="Calibri"/>
                <a:ea typeface="Calibri"/>
                <a:cs typeface="Calibri"/>
              </a:rPr>
              <a:t>Requisition Workflow Triggers – IT Compliance</a:t>
            </a:r>
            <a:endParaRPr lang="en-US" sz="3400">
              <a:latin typeface="Calibri" panose="020F0502020204030204" pitchFamily="34" charset="0"/>
              <a:cs typeface="Calibri" panose="020F0502020204030204" pitchFamily="34" charset="0"/>
            </a:endParaRPr>
          </a:p>
        </p:txBody>
      </p:sp>
      <p:pic>
        <p:nvPicPr>
          <p:cNvPr id="5" name="Picture 4" descr="A black and tan rectangle with a black background&#10;&#10;AI-generated content may be incorrect.">
            <a:extLst>
              <a:ext uri="{FF2B5EF4-FFF2-40B4-BE49-F238E27FC236}">
                <a16:creationId xmlns:a16="http://schemas.microsoft.com/office/drawing/2014/main" id="{6A28A384-CB4B-2F3C-AD4D-A59D1F0EA8FC}"/>
              </a:ext>
            </a:extLst>
          </p:cNvPr>
          <p:cNvPicPr>
            <a:picLocks noChangeAspect="1"/>
          </p:cNvPicPr>
          <p:nvPr/>
        </p:nvPicPr>
        <p:blipFill>
          <a:blip r:embed="rId3"/>
          <a:stretch>
            <a:fillRect/>
          </a:stretch>
        </p:blipFill>
        <p:spPr>
          <a:xfrm>
            <a:off x="613558" y="1059894"/>
            <a:ext cx="11251872" cy="5292393"/>
          </a:xfrm>
          <a:prstGeom prst="rect">
            <a:avLst/>
          </a:prstGeom>
        </p:spPr>
      </p:pic>
      <p:pic>
        <p:nvPicPr>
          <p:cNvPr id="7" name="Picture 6">
            <a:extLst>
              <a:ext uri="{FF2B5EF4-FFF2-40B4-BE49-F238E27FC236}">
                <a16:creationId xmlns:a16="http://schemas.microsoft.com/office/drawing/2014/main" id="{EE620F8E-63CC-D797-6F37-A6B102BE1BF5}"/>
              </a:ext>
            </a:extLst>
          </p:cNvPr>
          <p:cNvPicPr>
            <a:picLocks noChangeAspect="1"/>
          </p:cNvPicPr>
          <p:nvPr/>
        </p:nvPicPr>
        <p:blipFill>
          <a:blip r:embed="rId4"/>
          <a:stretch>
            <a:fillRect/>
          </a:stretch>
        </p:blipFill>
        <p:spPr>
          <a:xfrm>
            <a:off x="672935" y="1430751"/>
            <a:ext cx="10974780" cy="4689225"/>
          </a:xfrm>
          <a:prstGeom prst="rect">
            <a:avLst/>
          </a:prstGeom>
        </p:spPr>
      </p:pic>
    </p:spTree>
    <p:extLst>
      <p:ext uri="{BB962C8B-B14F-4D97-AF65-F5344CB8AC3E}">
        <p14:creationId xmlns:p14="http://schemas.microsoft.com/office/powerpoint/2010/main" val="3409775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63A0-5D8B-440A-A82E-A5B2FAC754A7}"/>
              </a:ext>
            </a:extLst>
          </p:cNvPr>
          <p:cNvSpPr>
            <a:spLocks noGrp="1"/>
          </p:cNvSpPr>
          <p:nvPr>
            <p:ph type="title"/>
          </p:nvPr>
        </p:nvSpPr>
        <p:spPr/>
        <p:txBody>
          <a:bodyPr/>
          <a:lstStyle/>
          <a:p>
            <a:r>
              <a:rPr lang="en-US" sz="3600">
                <a:solidFill>
                  <a:srgbClr val="C00000"/>
                </a:solidFill>
                <a:latin typeface="Calibri" panose="020F0502020204030204" pitchFamily="34" charset="0"/>
                <a:cs typeface="Calibri" panose="020F0502020204030204" pitchFamily="34" charset="0"/>
              </a:rPr>
              <a:t>CSU</a:t>
            </a:r>
            <a:r>
              <a:rPr lang="en-US" sz="3600">
                <a:latin typeface="Calibri" panose="020F0502020204030204" pitchFamily="34" charset="0"/>
                <a:cs typeface="Calibri" panose="020F0502020204030204" pitchFamily="34" charset="0"/>
              </a:rPr>
              <a:t>BUY P2P: Configuration Disclaimer</a:t>
            </a:r>
            <a:endParaRPr lang="en-US">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AA6064F9-4698-534A-C690-54DBE26B989A}"/>
              </a:ext>
            </a:extLst>
          </p:cNvPr>
          <p:cNvSpPr txBox="1"/>
          <p:nvPr/>
        </p:nvSpPr>
        <p:spPr>
          <a:xfrm>
            <a:off x="1657181" y="2274838"/>
            <a:ext cx="8877638" cy="2308324"/>
          </a:xfrm>
          <a:prstGeom prst="rect">
            <a:avLst/>
          </a:prstGeom>
          <a:noFill/>
        </p:spPr>
        <p:txBody>
          <a:bodyPr wrap="square" lIns="91440" tIns="45720" rIns="91440" bIns="45720" rtlCol="0" anchor="t">
            <a:spAutoFit/>
          </a:bodyPr>
          <a:lstStyle/>
          <a:p>
            <a:pPr algn="ctr"/>
            <a:r>
              <a:rPr lang="en-US" sz="2400" i="1">
                <a:latin typeface="Calibri" panose="020F0502020204030204" pitchFamily="34" charset="0"/>
                <a:cs typeface="Calibri" panose="020F0502020204030204" pitchFamily="34" charset="0"/>
              </a:rPr>
              <a:t>All functional materials, recommendations, and application configurations have been defined by the CSUBUY P2P Core Project Team based on best practice, initial requirements and specific insights from the live campuses.  </a:t>
            </a:r>
            <a:r>
              <a:rPr lang="en-US" sz="2400" b="1" i="1">
                <a:latin typeface="Calibri" panose="020F0502020204030204" pitchFamily="34" charset="0"/>
                <a:cs typeface="Calibri" panose="020F0502020204030204" pitchFamily="34" charset="0"/>
              </a:rPr>
              <a:t>The configuration shown today is in our Test Site.  You may see functionality that are in pending review by various user groups and may be subject change.</a:t>
            </a:r>
          </a:p>
        </p:txBody>
      </p:sp>
      <p:pic>
        <p:nvPicPr>
          <p:cNvPr id="3" name="Picture 2">
            <a:extLst>
              <a:ext uri="{FF2B5EF4-FFF2-40B4-BE49-F238E27FC236}">
                <a16:creationId xmlns:a16="http://schemas.microsoft.com/office/drawing/2014/main" id="{F14875DE-17A1-24BF-9549-2DF82F46C45E}"/>
              </a:ext>
            </a:extLst>
          </p:cNvPr>
          <p:cNvPicPr>
            <a:picLocks noChangeAspect="1"/>
          </p:cNvPicPr>
          <p:nvPr/>
        </p:nvPicPr>
        <p:blipFill>
          <a:blip r:embed="rId3"/>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6965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30C2-0FA6-AAD7-3A45-BF715084A9E6}"/>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FC42D090-E5B0-FCFD-8F8B-BB05E89F4E76}"/>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4ED25-51BC-8E53-5219-A0E1AD876697}"/>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a:ea typeface="MS PGothic"/>
                <a:cs typeface="Calibri"/>
              </a:rPr>
              <a:t>CSU</a:t>
            </a:r>
            <a:r>
              <a:rPr lang="en-US" sz="3200">
                <a:latin typeface="Calibri"/>
                <a:ea typeface="MS PGothic"/>
                <a:cs typeface="Calibri"/>
              </a:rPr>
              <a:t>BUY P2P: </a:t>
            </a:r>
            <a:br>
              <a:rPr lang="en-US" sz="3200">
                <a:latin typeface="Calibri" panose="020F0502020204030204" pitchFamily="34" charset="0"/>
                <a:cs typeface="Calibri" panose="020F0502020204030204" pitchFamily="34" charset="0"/>
              </a:rPr>
            </a:br>
            <a:r>
              <a:rPr lang="en-US" sz="3200">
                <a:latin typeface="Calibri"/>
                <a:ea typeface="MS PGothic"/>
                <a:cs typeface="Calibri"/>
              </a:rPr>
              <a:t>IT Overview</a:t>
            </a:r>
          </a:p>
        </p:txBody>
      </p:sp>
      <p:cxnSp>
        <p:nvCxnSpPr>
          <p:cNvPr id="7" name="Straight Connector 6">
            <a:extLst>
              <a:ext uri="{FF2B5EF4-FFF2-40B4-BE49-F238E27FC236}">
                <a16:creationId xmlns:a16="http://schemas.microsoft.com/office/drawing/2014/main" id="{9A88F2EF-0EB2-2386-653D-4B7507F08BDB}"/>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ACD97A-642C-6E3F-1CC2-A88D126BB3CE}"/>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80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148A-F365-1524-2E09-8B659933D7C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FDA9E29-CF18-6F58-A16C-735622FFE7E7}"/>
              </a:ext>
            </a:extLst>
          </p:cNvPr>
          <p:cNvGrpSpPr/>
          <p:nvPr/>
        </p:nvGrpSpPr>
        <p:grpSpPr>
          <a:xfrm>
            <a:off x="1163468" y="2400564"/>
            <a:ext cx="4768092" cy="2052320"/>
            <a:chOff x="2737022" y="2299901"/>
            <a:chExt cx="4833551" cy="2258198"/>
          </a:xfrm>
        </p:grpSpPr>
        <p:pic>
          <p:nvPicPr>
            <p:cNvPr id="3" name="Picture 2">
              <a:extLst>
                <a:ext uri="{FF2B5EF4-FFF2-40B4-BE49-F238E27FC236}">
                  <a16:creationId xmlns:a16="http://schemas.microsoft.com/office/drawing/2014/main" id="{7206E8BB-5632-01E1-516D-FF6FE98AE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022" y="2299901"/>
              <a:ext cx="2258198" cy="2258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E89617-9807-21B0-6546-7B280D1438FC}"/>
                </a:ext>
              </a:extLst>
            </p:cNvPr>
            <p:cNvSpPr txBox="1"/>
            <p:nvPr/>
          </p:nvSpPr>
          <p:spPr>
            <a:xfrm>
              <a:off x="4506097" y="2767280"/>
              <a:ext cx="3064476" cy="1323439"/>
            </a:xfrm>
            <a:prstGeom prst="rect">
              <a:avLst/>
            </a:prstGeom>
            <a:solidFill>
              <a:schemeClr val="bg1"/>
            </a:solidFill>
          </p:spPr>
          <p:txBody>
            <a:bodyPr wrap="square" rtlCol="0">
              <a:spAutoFit/>
            </a:bodyPr>
            <a:lstStyle/>
            <a:p>
              <a:r>
                <a:rPr lang="en-US" sz="8000" b="1">
                  <a:solidFill>
                    <a:srgbClr val="008FC4"/>
                  </a:solidFill>
                </a:rPr>
                <a:t>DEMO</a:t>
              </a:r>
            </a:p>
          </p:txBody>
        </p:sp>
      </p:grpSp>
      <p:graphicFrame>
        <p:nvGraphicFramePr>
          <p:cNvPr id="9" name="Table 33">
            <a:extLst>
              <a:ext uri="{FF2B5EF4-FFF2-40B4-BE49-F238E27FC236}">
                <a16:creationId xmlns:a16="http://schemas.microsoft.com/office/drawing/2014/main" id="{75FC0AA7-1EBB-AE93-BFE2-2E61ABC05E7F}"/>
              </a:ext>
            </a:extLst>
          </p:cNvPr>
          <p:cNvGraphicFramePr>
            <a:graphicFrameLocks noGrp="1"/>
          </p:cNvGraphicFramePr>
          <p:nvPr>
            <p:extLst>
              <p:ext uri="{D42A27DB-BD31-4B8C-83A1-F6EECF244321}">
                <p14:modId xmlns:p14="http://schemas.microsoft.com/office/powerpoint/2010/main" val="400861437"/>
              </p:ext>
            </p:extLst>
          </p:nvPr>
        </p:nvGraphicFramePr>
        <p:xfrm>
          <a:off x="6421120" y="1721009"/>
          <a:ext cx="4878675" cy="4185919"/>
        </p:xfrm>
        <a:graphic>
          <a:graphicData uri="http://schemas.openxmlformats.org/drawingml/2006/table">
            <a:tbl>
              <a:tblPr firstRow="1" bandRow="1">
                <a:tableStyleId>{5FD0F851-EC5A-4D38-B0AD-8093EC10F338}</a:tableStyleId>
              </a:tblPr>
              <a:tblGrid>
                <a:gridCol w="4878675">
                  <a:extLst>
                    <a:ext uri="{9D8B030D-6E8A-4147-A177-3AD203B41FA5}">
                      <a16:colId xmlns:a16="http://schemas.microsoft.com/office/drawing/2014/main" val="1886294121"/>
                    </a:ext>
                  </a:extLst>
                </a:gridCol>
              </a:tblGrid>
              <a:tr h="370840">
                <a:tc>
                  <a:txBody>
                    <a:bodyPr/>
                    <a:lstStyle/>
                    <a:p>
                      <a:r>
                        <a:rPr lang="en-US"/>
                        <a:t>Activity</a:t>
                      </a:r>
                    </a:p>
                  </a:txBody>
                  <a:tcPr/>
                </a:tc>
                <a:extLst>
                  <a:ext uri="{0D108BD9-81ED-4DB2-BD59-A6C34878D82A}">
                    <a16:rowId xmlns:a16="http://schemas.microsoft.com/office/drawing/2014/main" val="805637742"/>
                  </a:ext>
                </a:extLst>
              </a:tr>
              <a:tr h="370839">
                <a:tc>
                  <a:txBody>
                    <a:bodyPr/>
                    <a:lstStyle/>
                    <a:p>
                      <a:pPr marL="0" lvl="0" indent="0">
                        <a:buNone/>
                      </a:pPr>
                      <a:r>
                        <a:rPr lang="en-US" sz="1600" b="0" i="0" u="none" strike="noStrike" noProof="0">
                          <a:solidFill>
                            <a:srgbClr val="000000"/>
                          </a:solidFill>
                        </a:rPr>
                        <a:t>Previous vs. Current State</a:t>
                      </a:r>
                    </a:p>
                  </a:txBody>
                  <a:tcPr/>
                </a:tc>
                <a:extLst>
                  <a:ext uri="{0D108BD9-81ED-4DB2-BD59-A6C34878D82A}">
                    <a16:rowId xmlns:a16="http://schemas.microsoft.com/office/drawing/2014/main" val="2175763065"/>
                  </a:ext>
                </a:extLst>
              </a:tr>
              <a:tr h="370840">
                <a:tc>
                  <a:txBody>
                    <a:bodyPr/>
                    <a:lstStyle/>
                    <a:p>
                      <a:pPr lvl="0">
                        <a:buNone/>
                      </a:pPr>
                      <a:r>
                        <a:rPr lang="en-US" sz="1600" b="0" i="0" u="none" strike="noStrike" noProof="0">
                          <a:solidFill>
                            <a:srgbClr val="000000"/>
                          </a:solidFill>
                          <a:latin typeface="Calibri"/>
                        </a:rPr>
                        <a:t>How Notification Are Received</a:t>
                      </a:r>
                    </a:p>
                    <a:p>
                      <a:pPr marL="742950" lvl="1" indent="-285750">
                        <a:buClr>
                          <a:srgbClr val="000000"/>
                        </a:buClr>
                        <a:buFont typeface="Arial,Sans-Serif"/>
                        <a:buChar char="•"/>
                      </a:pPr>
                      <a:r>
                        <a:rPr lang="en-US" sz="1600" b="0" i="0" u="none" strike="noStrike" noProof="0">
                          <a:solidFill>
                            <a:srgbClr val="000000"/>
                          </a:solidFill>
                          <a:latin typeface="Calibri"/>
                        </a:rPr>
                        <a:t>Email</a:t>
                      </a:r>
                    </a:p>
                    <a:p>
                      <a:pPr marL="742950" lvl="1" indent="-285750">
                        <a:buClr>
                          <a:srgbClr val="000000"/>
                        </a:buClr>
                        <a:buFont typeface="Arial,Sans-Serif"/>
                        <a:buChar char="•"/>
                      </a:pPr>
                      <a:r>
                        <a:rPr lang="en-US" sz="1600" b="0" i="0" u="none" strike="noStrike" noProof="0">
                          <a:solidFill>
                            <a:srgbClr val="000000"/>
                          </a:solidFill>
                          <a:latin typeface="Calibri"/>
                        </a:rPr>
                        <a:t>In P2P (flag in top right corner)</a:t>
                      </a:r>
                    </a:p>
                    <a:p>
                      <a:pPr marL="742950" lvl="1" indent="-285750">
                        <a:buClr>
                          <a:srgbClr val="000000"/>
                        </a:buClr>
                        <a:buFont typeface="Arial,Sans-Serif"/>
                        <a:buChar char="•"/>
                      </a:pPr>
                      <a:r>
                        <a:rPr lang="en-US" sz="1600" b="0" i="0" u="none" strike="noStrike" noProof="0">
                          <a:solidFill>
                            <a:srgbClr val="000000"/>
                          </a:solidFill>
                          <a:latin typeface="Calibri"/>
                        </a:rPr>
                        <a:t>In P2P Approvals Queue</a:t>
                      </a:r>
                      <a:endParaRPr lang="en-US"/>
                    </a:p>
                  </a:txBody>
                  <a:tcPr/>
                </a:tc>
                <a:extLst>
                  <a:ext uri="{0D108BD9-81ED-4DB2-BD59-A6C34878D82A}">
                    <a16:rowId xmlns:a16="http://schemas.microsoft.com/office/drawing/2014/main" val="1575107959"/>
                  </a:ext>
                </a:extLst>
              </a:tr>
              <a:tr h="370839">
                <a:tc>
                  <a:txBody>
                    <a:bodyPr/>
                    <a:lstStyle/>
                    <a:p>
                      <a:pPr lvl="0">
                        <a:buNone/>
                      </a:pPr>
                      <a:r>
                        <a:rPr lang="en-US" sz="1600" b="0" i="0" u="none" strike="noStrike" noProof="0">
                          <a:solidFill>
                            <a:srgbClr val="000000"/>
                          </a:solidFill>
                          <a:latin typeface="Calibri"/>
                        </a:rPr>
                        <a:t>Reviewing</a:t>
                      </a:r>
                    </a:p>
                    <a:p>
                      <a:pPr marL="742950" lvl="1" indent="-285750">
                        <a:buClr>
                          <a:srgbClr val="000000"/>
                        </a:buClr>
                        <a:buFont typeface="Arial,Sans-Serif"/>
                        <a:buChar char="•"/>
                      </a:pPr>
                      <a:r>
                        <a:rPr lang="en-US" sz="1600" b="0" i="0" u="none" strike="noStrike" noProof="0">
                          <a:solidFill>
                            <a:srgbClr val="000000"/>
                          </a:solidFill>
                          <a:latin typeface="Calibri"/>
                        </a:rPr>
                        <a:t>Where to Go into the Form</a:t>
                      </a:r>
                    </a:p>
                    <a:p>
                      <a:pPr marL="742950" lvl="1" indent="-285750">
                        <a:buClr>
                          <a:srgbClr val="000000"/>
                        </a:buClr>
                        <a:buFont typeface="Arial,Sans-Serif"/>
                        <a:buChar char="•"/>
                      </a:pPr>
                      <a:r>
                        <a:rPr lang="en-US" sz="1600" b="0" i="0" u="none" strike="noStrike" noProof="0">
                          <a:solidFill>
                            <a:srgbClr val="000000"/>
                          </a:solidFill>
                          <a:latin typeface="Calibri"/>
                        </a:rPr>
                        <a:t>How to See Questions Answered</a:t>
                      </a:r>
                    </a:p>
                    <a:p>
                      <a:pPr marL="742950" lvl="1" indent="-285750">
                        <a:buClr>
                          <a:srgbClr val="000000"/>
                        </a:buClr>
                        <a:buFont typeface="Arial,Sans-Serif"/>
                        <a:buChar char="•"/>
                      </a:pPr>
                      <a:r>
                        <a:rPr lang="en-US" sz="1600" b="0" i="0" u="none" strike="noStrike" noProof="0">
                          <a:solidFill>
                            <a:srgbClr val="000000"/>
                          </a:solidFill>
                          <a:latin typeface="Calibri"/>
                        </a:rPr>
                        <a:t>What to Review - Policy and Compliance</a:t>
                      </a:r>
                    </a:p>
                    <a:p>
                      <a:pPr marL="742950" lvl="1" indent="-285750">
                        <a:buClr>
                          <a:srgbClr val="000000"/>
                        </a:buClr>
                        <a:buFont typeface="Arial,Sans-Serif"/>
                        <a:buChar char="•"/>
                      </a:pPr>
                      <a:r>
                        <a:rPr lang="en-US" sz="1600" b="0" i="0" u="none" strike="noStrike" noProof="0">
                          <a:solidFill>
                            <a:srgbClr val="000000"/>
                          </a:solidFill>
                          <a:latin typeface="Calibri"/>
                        </a:rPr>
                        <a:t>How to Comment (How to Add People to Comments)</a:t>
                      </a:r>
                      <a:endParaRPr lang="en-US"/>
                    </a:p>
                  </a:txBody>
                  <a:tcPr/>
                </a:tc>
                <a:extLst>
                  <a:ext uri="{0D108BD9-81ED-4DB2-BD59-A6C34878D82A}">
                    <a16:rowId xmlns:a16="http://schemas.microsoft.com/office/drawing/2014/main" val="3526167892"/>
                  </a:ext>
                </a:extLst>
              </a:tr>
              <a:tr h="370840">
                <a:tc>
                  <a:txBody>
                    <a:bodyPr/>
                    <a:lstStyle/>
                    <a:p>
                      <a:pPr marL="0" lvl="0" indent="0">
                        <a:buNone/>
                      </a:pPr>
                      <a:r>
                        <a:rPr lang="en-US" sz="1600" b="0" i="0" u="none" strike="noStrike" noProof="0">
                          <a:solidFill>
                            <a:srgbClr val="000000"/>
                          </a:solidFill>
                          <a:latin typeface="Calibri"/>
                        </a:rPr>
                        <a:t>Action</a:t>
                      </a:r>
                    </a:p>
                    <a:p>
                      <a:pPr marL="742950" lvl="1" indent="-285750">
                        <a:buClr>
                          <a:srgbClr val="000000"/>
                        </a:buClr>
                        <a:buFont typeface="Arial,Sans-Serif"/>
                        <a:buChar char="•"/>
                      </a:pPr>
                      <a:r>
                        <a:rPr lang="en-US" sz="1600" b="0" i="0" u="none" strike="noStrike" noProof="0">
                          <a:solidFill>
                            <a:srgbClr val="000000"/>
                          </a:solidFill>
                          <a:latin typeface="Calibri"/>
                        </a:rPr>
                        <a:t>Approve</a:t>
                      </a:r>
                    </a:p>
                    <a:p>
                      <a:pPr marL="742950" lvl="1" indent="-285750">
                        <a:buClr>
                          <a:srgbClr val="000000"/>
                        </a:buClr>
                        <a:buFont typeface="Arial,Sans-Serif"/>
                        <a:buChar char="•"/>
                      </a:pPr>
                      <a:r>
                        <a:rPr lang="en-US" sz="1600" b="0" i="0" u="none" strike="noStrike" noProof="0">
                          <a:solidFill>
                            <a:srgbClr val="000000"/>
                          </a:solidFill>
                          <a:latin typeface="Calibri"/>
                        </a:rPr>
                        <a:t>Return</a:t>
                      </a:r>
                      <a:endParaRPr lang="en-US"/>
                    </a:p>
                  </a:txBody>
                  <a:tcPr/>
                </a:tc>
                <a:extLst>
                  <a:ext uri="{0D108BD9-81ED-4DB2-BD59-A6C34878D82A}">
                    <a16:rowId xmlns:a16="http://schemas.microsoft.com/office/drawing/2014/main" val="2264369107"/>
                  </a:ext>
                </a:extLst>
              </a:tr>
            </a:tbl>
          </a:graphicData>
        </a:graphic>
      </p:graphicFrame>
    </p:spTree>
    <p:extLst>
      <p:ext uri="{BB962C8B-B14F-4D97-AF65-F5344CB8AC3E}">
        <p14:creationId xmlns:p14="http://schemas.microsoft.com/office/powerpoint/2010/main" val="277661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0C706-B454-67A1-3439-2E87D5CD7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5F60E5-4998-A7EB-25CB-53757754396C}"/>
              </a:ext>
            </a:extLst>
          </p:cNvPr>
          <p:cNvSpPr>
            <a:spLocks noGrp="1"/>
          </p:cNvSpPr>
          <p:nvPr>
            <p:ph type="title"/>
          </p:nvPr>
        </p:nvSpPr>
        <p:spPr/>
        <p:txBody>
          <a:bodyPr/>
          <a:lstStyle/>
          <a:p>
            <a:r>
              <a:rPr lang="en-US" sz="3600">
                <a:solidFill>
                  <a:srgbClr val="C00000"/>
                </a:solidFill>
                <a:latin typeface="Calibri"/>
                <a:ea typeface="MS PGothic"/>
                <a:cs typeface="Calibri"/>
              </a:rPr>
              <a:t>CSU</a:t>
            </a:r>
            <a:r>
              <a:rPr lang="en-US" sz="3600">
                <a:latin typeface="Calibri"/>
                <a:ea typeface="MS PGothic"/>
                <a:cs typeface="Calibri"/>
              </a:rPr>
              <a:t>BUY P2P: </a:t>
            </a:r>
            <a:r>
              <a:rPr lang="en-US">
                <a:latin typeface="Calibri"/>
                <a:ea typeface="MS PGothic"/>
                <a:cs typeface="Calibri"/>
              </a:rPr>
              <a:t>Campus Contact</a:t>
            </a:r>
            <a:endParaRPr lang="en-US">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2EE3E1D-5063-A51F-C6FB-C26F3CC11593}"/>
              </a:ext>
            </a:extLst>
          </p:cNvPr>
          <p:cNvPicPr>
            <a:picLocks noChangeAspect="1"/>
          </p:cNvPicPr>
          <p:nvPr/>
        </p:nvPicPr>
        <p:blipFill>
          <a:blip r:embed="rId3"/>
          <a:stretch>
            <a:fillRect/>
          </a:stretch>
        </p:blipFill>
        <p:spPr>
          <a:xfrm>
            <a:off x="10465668" y="6132689"/>
            <a:ext cx="1347333" cy="463336"/>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AF76108D-0EDC-63D3-7D9E-E85DE4663C02}"/>
              </a:ext>
            </a:extLst>
          </p:cNvPr>
          <p:cNvPicPr>
            <a:picLocks noChangeAspect="1"/>
          </p:cNvPicPr>
          <p:nvPr/>
        </p:nvPicPr>
        <p:blipFill>
          <a:blip r:embed="rId4"/>
          <a:stretch>
            <a:fillRect/>
          </a:stretch>
        </p:blipFill>
        <p:spPr>
          <a:xfrm>
            <a:off x="1077229" y="1034126"/>
            <a:ext cx="9497389" cy="4963368"/>
          </a:xfrm>
          <a:prstGeom prst="rect">
            <a:avLst/>
          </a:prstGeom>
        </p:spPr>
      </p:pic>
    </p:spTree>
    <p:extLst>
      <p:ext uri="{BB962C8B-B14F-4D97-AF65-F5344CB8AC3E}">
        <p14:creationId xmlns:p14="http://schemas.microsoft.com/office/powerpoint/2010/main" val="393875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D18F-80D2-1286-7A1C-C7EC5A3A096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9BCD096-65A5-52D9-84A8-BAA38EB0F0E8}"/>
              </a:ext>
            </a:extLst>
          </p:cNvPr>
          <p:cNvSpPr txBox="1">
            <a:spLocks/>
          </p:cNvSpPr>
          <p:nvPr/>
        </p:nvSpPr>
        <p:spPr>
          <a:xfrm>
            <a:off x="4194268" y="2332769"/>
            <a:ext cx="7125164" cy="219855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Font typeface="Wingdings" panose="05000000000000000000" pitchFamily="2" charset="2"/>
              <a:buChar char="§"/>
            </a:pPr>
            <a:r>
              <a:rPr lang="en-US" sz="2400">
                <a:cs typeface="Arial"/>
              </a:rPr>
              <a:t>Introduction </a:t>
            </a:r>
          </a:p>
          <a:p>
            <a:pPr>
              <a:buClr>
                <a:srgbClr val="C00000"/>
              </a:buClr>
              <a:buFont typeface="Wingdings" panose="05000000000000000000" pitchFamily="2" charset="2"/>
              <a:buChar char="§"/>
            </a:pPr>
            <a:r>
              <a:rPr lang="en-US" sz="2400">
                <a:cs typeface="Arial"/>
              </a:rPr>
              <a:t>Timeline</a:t>
            </a:r>
            <a:endParaRPr lang="en-US" sz="2400">
              <a:ea typeface="Calibri"/>
              <a:cs typeface="Arial"/>
            </a:endParaRPr>
          </a:p>
          <a:p>
            <a:pPr>
              <a:buClr>
                <a:srgbClr val="C00000"/>
              </a:buClr>
              <a:buFont typeface="Wingdings" panose="05000000000000000000" pitchFamily="2" charset="2"/>
              <a:buChar char="§"/>
            </a:pPr>
            <a:r>
              <a:rPr lang="en-US" sz="2400">
                <a:cs typeface="Arial"/>
              </a:rPr>
              <a:t>Demo</a:t>
            </a:r>
            <a:endParaRPr lang="en-US" sz="2400">
              <a:ea typeface="Calibri"/>
              <a:cs typeface="Arial"/>
            </a:endParaRPr>
          </a:p>
          <a:p>
            <a:pPr>
              <a:buClr>
                <a:srgbClr val="C00000"/>
              </a:buClr>
              <a:buFont typeface="Wingdings" panose="05000000000000000000" pitchFamily="2" charset="2"/>
              <a:buChar char="§"/>
            </a:pPr>
            <a:r>
              <a:rPr lang="en-US" sz="2400">
                <a:ea typeface="Calibri"/>
                <a:cs typeface="Arial"/>
              </a:rPr>
              <a:t>Key Objectives and Takeaways</a:t>
            </a:r>
          </a:p>
          <a:p>
            <a:pPr>
              <a:buClr>
                <a:srgbClr val="C00000"/>
              </a:buClr>
              <a:buFont typeface="Wingdings" panose="05000000000000000000" pitchFamily="2" charset="2"/>
              <a:buChar char="§"/>
            </a:pPr>
            <a:r>
              <a:rPr lang="en-US" sz="2400">
                <a:ea typeface="Calibri"/>
                <a:cs typeface="Arial"/>
              </a:rPr>
              <a:t>Q &amp; A</a:t>
            </a:r>
          </a:p>
          <a:p>
            <a:pPr>
              <a:buClr>
                <a:srgbClr val="C00000"/>
              </a:buClr>
              <a:buFont typeface="Wingdings" panose="05000000000000000000" pitchFamily="2" charset="2"/>
              <a:buChar char="§"/>
            </a:pPr>
            <a:endParaRPr lang="en-US" sz="2400">
              <a:ea typeface="Calibri"/>
              <a:cs typeface="Arial"/>
            </a:endParaRPr>
          </a:p>
        </p:txBody>
      </p:sp>
      <p:sp>
        <p:nvSpPr>
          <p:cNvPr id="9" name="Title 2">
            <a:extLst>
              <a:ext uri="{FF2B5EF4-FFF2-40B4-BE49-F238E27FC236}">
                <a16:creationId xmlns:a16="http://schemas.microsoft.com/office/drawing/2014/main" id="{6CE72C53-06CE-29F7-51CA-A1C78553B5BD}"/>
              </a:ext>
            </a:extLst>
          </p:cNvPr>
          <p:cNvSpPr>
            <a:spLocks noGrp="1"/>
          </p:cNvSpPr>
          <p:nvPr/>
        </p:nvSpPr>
        <p:spPr>
          <a:xfrm>
            <a:off x="842534" y="2522264"/>
            <a:ext cx="2400335" cy="1731962"/>
          </a:xfrm>
          <a:prstGeom prst="rect">
            <a:avLst/>
          </a:prstGeom>
        </p:spPr>
        <p:txBody>
          <a:bodyPr lIns="121725" tIns="60862" rIns="121725" bIns="60862" anchor="ctr"/>
          <a:lstStyle>
            <a:lvl1pPr algn="l" defTabSz="608013" rtl="0" eaLnBrk="1" fontAlgn="base" hangingPunct="1">
              <a:spcBef>
                <a:spcPct val="0"/>
              </a:spcBef>
              <a:spcAft>
                <a:spcPct val="0"/>
              </a:spcAft>
              <a:defRPr sz="4500" b="1" i="0" kern="1200" cap="none" spc="-200" baseline="0">
                <a:solidFill>
                  <a:schemeClr val="tx1"/>
                </a:solidFill>
                <a:latin typeface="Arial"/>
                <a:ea typeface="ＭＳ Ｐゴシック" charset="0"/>
                <a:cs typeface="Arial"/>
              </a:defRPr>
            </a:lvl1pPr>
            <a:lvl2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2pPr>
            <a:lvl3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3pPr>
            <a:lvl4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4pPr>
            <a:lvl5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5pPr>
            <a:lvl6pPr marL="4572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6pPr>
            <a:lvl7pPr marL="9144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7pPr>
            <a:lvl8pPr marL="13716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8pPr>
            <a:lvl9pPr marL="18288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9pPr>
          </a:lstStyle>
          <a:p>
            <a:pPr algn="ctr" defTabSz="608625" fontAlgn="auto">
              <a:spcAft>
                <a:spcPts val="0"/>
              </a:spcAft>
              <a:defRPr/>
            </a:pPr>
            <a:r>
              <a:rPr lang="en-US" sz="4000">
                <a:latin typeface="+mn-lt"/>
                <a:ea typeface="+mj-ea"/>
                <a:cs typeface="Arial" panose="020B0604020202020204" pitchFamily="34" charset="0"/>
              </a:rPr>
              <a:t>Agenda</a:t>
            </a:r>
          </a:p>
        </p:txBody>
      </p:sp>
      <p:sp>
        <p:nvSpPr>
          <p:cNvPr id="10" name="Right Arrow 5">
            <a:extLst>
              <a:ext uri="{FF2B5EF4-FFF2-40B4-BE49-F238E27FC236}">
                <a16:creationId xmlns:a16="http://schemas.microsoft.com/office/drawing/2014/main" id="{96DD52CC-A0BD-D977-2FFE-DC2A30EFCEB9}"/>
              </a:ext>
            </a:extLst>
          </p:cNvPr>
          <p:cNvSpPr/>
          <p:nvPr/>
        </p:nvSpPr>
        <p:spPr>
          <a:xfrm>
            <a:off x="3126957" y="2134324"/>
            <a:ext cx="918629" cy="2585596"/>
          </a:xfrm>
          <a:prstGeom prst="rightArrow">
            <a:avLst>
              <a:gd name="adj1" fmla="val 0"/>
              <a:gd name="adj2" fmla="val 0"/>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8013" rtl="0" fontAlgn="base">
              <a:spcBef>
                <a:spcPct val="0"/>
              </a:spcBef>
              <a:spcAft>
                <a:spcPct val="0"/>
              </a:spcAft>
              <a:defRPr sz="2400" kern="1200">
                <a:solidFill>
                  <a:schemeClr val="lt1"/>
                </a:solidFill>
                <a:latin typeface="+mn-lt"/>
                <a:ea typeface="+mn-ea"/>
                <a:cs typeface="+mn-cs"/>
              </a:defRPr>
            </a:lvl1pPr>
            <a:lvl2pPr marL="608013" indent="-150813" algn="l" defTabSz="608013" rtl="0" fontAlgn="base">
              <a:spcBef>
                <a:spcPct val="0"/>
              </a:spcBef>
              <a:spcAft>
                <a:spcPct val="0"/>
              </a:spcAft>
              <a:defRPr sz="2400" kern="1200">
                <a:solidFill>
                  <a:schemeClr val="lt1"/>
                </a:solidFill>
                <a:latin typeface="+mn-lt"/>
                <a:ea typeface="+mn-ea"/>
                <a:cs typeface="+mn-cs"/>
              </a:defRPr>
            </a:lvl2pPr>
            <a:lvl3pPr marL="1216025" indent="-301625" algn="l" defTabSz="608013" rtl="0" fontAlgn="base">
              <a:spcBef>
                <a:spcPct val="0"/>
              </a:spcBef>
              <a:spcAft>
                <a:spcPct val="0"/>
              </a:spcAft>
              <a:defRPr sz="2400" kern="1200">
                <a:solidFill>
                  <a:schemeClr val="lt1"/>
                </a:solidFill>
                <a:latin typeface="+mn-lt"/>
                <a:ea typeface="+mn-ea"/>
                <a:cs typeface="+mn-cs"/>
              </a:defRPr>
            </a:lvl3pPr>
            <a:lvl4pPr marL="1825625" indent="-454025" algn="l" defTabSz="608013" rtl="0" fontAlgn="base">
              <a:spcBef>
                <a:spcPct val="0"/>
              </a:spcBef>
              <a:spcAft>
                <a:spcPct val="0"/>
              </a:spcAft>
              <a:defRPr sz="2400" kern="1200">
                <a:solidFill>
                  <a:schemeClr val="lt1"/>
                </a:solidFill>
                <a:latin typeface="+mn-lt"/>
                <a:ea typeface="+mn-ea"/>
                <a:cs typeface="+mn-cs"/>
              </a:defRPr>
            </a:lvl4pPr>
            <a:lvl5pPr marL="2433638" indent="-604838" algn="l" defTabSz="608013"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24456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826F3-E88E-A4C7-D80D-0A38573D7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465CE-ECB6-F9D0-212E-9115126C0686}"/>
              </a:ext>
            </a:extLst>
          </p:cNvPr>
          <p:cNvSpPr>
            <a:spLocks noGrp="1"/>
          </p:cNvSpPr>
          <p:nvPr>
            <p:ph type="title"/>
          </p:nvPr>
        </p:nvSpPr>
        <p:spPr/>
        <p:txBody>
          <a:bodyPr/>
          <a:lstStyle/>
          <a:p>
            <a:r>
              <a:rPr lang="en-US">
                <a:latin typeface="Calibri"/>
                <a:ea typeface="MS PGothic"/>
                <a:cs typeface="Calibri"/>
              </a:rPr>
              <a:t>Strategic Advisors</a:t>
            </a:r>
            <a:endParaRPr lang="en-US">
              <a:latin typeface="Calibri" panose="020F0502020204030204" pitchFamily="34" charset="0"/>
              <a:cs typeface="Calibri" panose="020F0502020204030204" pitchFamily="34" charset="0"/>
            </a:endParaRPr>
          </a:p>
        </p:txBody>
      </p:sp>
      <p:pic>
        <p:nvPicPr>
          <p:cNvPr id="4" name="Picture 3" descr="A group of people with their names&#10;&#10;AI-generated content may be incorrect.">
            <a:extLst>
              <a:ext uri="{FF2B5EF4-FFF2-40B4-BE49-F238E27FC236}">
                <a16:creationId xmlns:a16="http://schemas.microsoft.com/office/drawing/2014/main" id="{A9CCD673-763A-063D-DA3A-FAD57DC3F390}"/>
              </a:ext>
            </a:extLst>
          </p:cNvPr>
          <p:cNvPicPr>
            <a:picLocks noChangeAspect="1"/>
          </p:cNvPicPr>
          <p:nvPr/>
        </p:nvPicPr>
        <p:blipFill>
          <a:blip r:embed="rId3"/>
          <a:stretch>
            <a:fillRect/>
          </a:stretch>
        </p:blipFill>
        <p:spPr>
          <a:xfrm>
            <a:off x="5631873" y="1688090"/>
            <a:ext cx="5943600" cy="3952875"/>
          </a:xfrm>
          <a:prstGeom prst="rect">
            <a:avLst/>
          </a:prstGeom>
        </p:spPr>
      </p:pic>
      <p:pic>
        <p:nvPicPr>
          <p:cNvPr id="3" name="Picture 2" descr="A map of the state of california&#10;&#10;AI-generated content may be incorrect.">
            <a:extLst>
              <a:ext uri="{FF2B5EF4-FFF2-40B4-BE49-F238E27FC236}">
                <a16:creationId xmlns:a16="http://schemas.microsoft.com/office/drawing/2014/main" id="{BAC7BF4D-1E2C-1118-4D68-7F56B0F7BF8D}"/>
              </a:ext>
            </a:extLst>
          </p:cNvPr>
          <p:cNvPicPr>
            <a:picLocks noChangeAspect="1"/>
          </p:cNvPicPr>
          <p:nvPr/>
        </p:nvPicPr>
        <p:blipFill>
          <a:blip r:embed="rId4"/>
          <a:stretch>
            <a:fillRect/>
          </a:stretch>
        </p:blipFill>
        <p:spPr>
          <a:xfrm>
            <a:off x="516641" y="1255130"/>
            <a:ext cx="4715478" cy="4810728"/>
          </a:xfrm>
          <a:prstGeom prst="rect">
            <a:avLst/>
          </a:prstGeom>
        </p:spPr>
      </p:pic>
    </p:spTree>
    <p:extLst>
      <p:ext uri="{BB962C8B-B14F-4D97-AF65-F5344CB8AC3E}">
        <p14:creationId xmlns:p14="http://schemas.microsoft.com/office/powerpoint/2010/main" val="305772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532E6BF-FFC0-3216-DDC2-5513E32F86F2}"/>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CFFA5-E75E-6AA4-3C28-32ABFBE7A8AB}"/>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panose="020F0502020204030204" pitchFamily="34" charset="0"/>
                <a:cs typeface="Calibri" panose="020F0502020204030204" pitchFamily="34" charset="0"/>
              </a:rPr>
              <a:t>CSU</a:t>
            </a:r>
            <a:r>
              <a:rPr lang="en-US" sz="3200">
                <a:latin typeface="Calibri" panose="020F0502020204030204" pitchFamily="34" charset="0"/>
                <a:cs typeface="Calibri" panose="020F0502020204030204" pitchFamily="34" charset="0"/>
              </a:rPr>
              <a:t>BUY P2P: </a:t>
            </a:r>
            <a:br>
              <a:rPr lang="en-US" sz="3200">
                <a:latin typeface="Calibri" panose="020F0502020204030204" pitchFamily="34" charset="0"/>
                <a:cs typeface="Calibri" panose="020F0502020204030204" pitchFamily="34" charset="0"/>
              </a:rPr>
            </a:br>
            <a:r>
              <a:rPr lang="en-US" sz="3200">
                <a:latin typeface="Calibri" panose="020F0502020204030204" pitchFamily="34" charset="0"/>
                <a:cs typeface="Calibri" panose="020F0502020204030204" pitchFamily="34" charset="0"/>
              </a:rPr>
              <a:t>Project Vision &amp; Goals Review</a:t>
            </a:r>
            <a:endParaRPr lang="en-US" sz="3200"/>
          </a:p>
        </p:txBody>
      </p:sp>
      <p:cxnSp>
        <p:nvCxnSpPr>
          <p:cNvPr id="7" name="Straight Connector 6">
            <a:extLst>
              <a:ext uri="{FF2B5EF4-FFF2-40B4-BE49-F238E27FC236}">
                <a16:creationId xmlns:a16="http://schemas.microsoft.com/office/drawing/2014/main" id="{5E973E19-C9B9-AAF7-40A5-D598B8BFB766}"/>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6B11989-2D64-032C-BA9D-B122B5DED7DA}"/>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73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Vision</a:t>
            </a:r>
          </a:p>
        </p:txBody>
      </p:sp>
      <p:sp>
        <p:nvSpPr>
          <p:cNvPr id="16" name="TextBox 15">
            <a:extLst>
              <a:ext uri="{FF2B5EF4-FFF2-40B4-BE49-F238E27FC236}">
                <a16:creationId xmlns:a16="http://schemas.microsoft.com/office/drawing/2014/main" id="{046D2583-2672-33CE-E52B-B7FD4D187D42}"/>
              </a:ext>
            </a:extLst>
          </p:cNvPr>
          <p:cNvSpPr txBox="1"/>
          <p:nvPr/>
        </p:nvSpPr>
        <p:spPr>
          <a:xfrm>
            <a:off x="1130217" y="2087940"/>
            <a:ext cx="9931564" cy="1569660"/>
          </a:xfrm>
          <a:prstGeom prst="rect">
            <a:avLst/>
          </a:prstGeom>
          <a:noFill/>
        </p:spPr>
        <p:txBody>
          <a:bodyPr wrap="square">
            <a:spAutoFit/>
          </a:bodyPr>
          <a:lstStyle/>
          <a:p>
            <a:pPr algn="ctr"/>
            <a:r>
              <a:rPr lang="en-US" sz="2400">
                <a:latin typeface="Calibri" panose="020F0502020204030204" pitchFamily="34" charset="0"/>
                <a:cs typeface="Calibri" panose="020F0502020204030204" pitchFamily="34" charset="0"/>
              </a:rPr>
              <a:t>It is the implementation of strategic, standardized procurement processes that allows for the elimination of manual touchpoints and steps resulting in efficiencies through automation, risk mitigation and cost savings for the California State University</a:t>
            </a:r>
          </a:p>
        </p:txBody>
      </p:sp>
      <p:pic>
        <p:nvPicPr>
          <p:cNvPr id="17" name="Picture 16">
            <a:extLst>
              <a:ext uri="{FF2B5EF4-FFF2-40B4-BE49-F238E27FC236}">
                <a16:creationId xmlns:a16="http://schemas.microsoft.com/office/drawing/2014/main" id="{6EBA9756-4A6D-2312-890D-DBA9510A0572}"/>
              </a:ext>
            </a:extLst>
          </p:cNvPr>
          <p:cNvPicPr>
            <a:picLocks noChangeAspect="1"/>
          </p:cNvPicPr>
          <p:nvPr/>
        </p:nvPicPr>
        <p:blipFill>
          <a:blip r:embed="rId3"/>
          <a:stretch>
            <a:fillRect/>
          </a:stretch>
        </p:blipFill>
        <p:spPr>
          <a:xfrm>
            <a:off x="4319547" y="3915832"/>
            <a:ext cx="3552905" cy="1221813"/>
          </a:xfrm>
          <a:prstGeom prst="rect">
            <a:avLst/>
          </a:prstGeom>
        </p:spPr>
      </p:pic>
      <p:pic>
        <p:nvPicPr>
          <p:cNvPr id="4" name="Picture 3">
            <a:extLst>
              <a:ext uri="{FF2B5EF4-FFF2-40B4-BE49-F238E27FC236}">
                <a16:creationId xmlns:a16="http://schemas.microsoft.com/office/drawing/2014/main" id="{256E8264-DAA3-3FE0-7C04-BFC863D44F0D}"/>
              </a:ext>
            </a:extLst>
          </p:cNvPr>
          <p:cNvPicPr>
            <a:picLocks noChangeAspect="1"/>
          </p:cNvPicPr>
          <p:nvPr/>
        </p:nvPicPr>
        <p:blipFill>
          <a:blip r:embed="rId3"/>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78177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Objectives</a:t>
            </a:r>
          </a:p>
        </p:txBody>
      </p:sp>
      <p:sp>
        <p:nvSpPr>
          <p:cNvPr id="5" name="TextBox 4">
            <a:extLst>
              <a:ext uri="{FF2B5EF4-FFF2-40B4-BE49-F238E27FC236}">
                <a16:creationId xmlns:a16="http://schemas.microsoft.com/office/drawing/2014/main" id="{57A80B0D-2FDE-747D-6981-54E5210E60F7}"/>
              </a:ext>
            </a:extLst>
          </p:cNvPr>
          <p:cNvSpPr txBox="1"/>
          <p:nvPr/>
        </p:nvSpPr>
        <p:spPr>
          <a:xfrm>
            <a:off x="957746" y="1539385"/>
            <a:ext cx="5138254" cy="4278094"/>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Develop a systemwide platform that integrates disparate data and processes into one streamlined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Implement an intuitive and easy to use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Create visibility to preferred and sustainable suppliers and guide end users to contracted suppliers.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Drive process efficiency through integration and automation to reduce manual work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Improve compliance and reduce costs </a:t>
            </a:r>
          </a:p>
          <a:p>
            <a:pPr marL="285750" indent="-285750">
              <a:buClr>
                <a:srgbClr val="C00000"/>
              </a:buClr>
              <a:buFont typeface="Wingdings" panose="05000000000000000000" pitchFamily="2" charset="2"/>
              <a:buChar char="§"/>
            </a:pPr>
            <a:endParaRPr lang="en-US"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13DE7F4-6E85-052F-3D6E-8A7A21A03158}"/>
              </a:ext>
            </a:extLst>
          </p:cNvPr>
          <p:cNvPicPr>
            <a:picLocks noChangeAspect="1"/>
          </p:cNvPicPr>
          <p:nvPr/>
        </p:nvPicPr>
        <p:blipFill>
          <a:blip r:embed="rId3"/>
          <a:stretch>
            <a:fillRect/>
          </a:stretch>
        </p:blipFill>
        <p:spPr>
          <a:xfrm>
            <a:off x="6863257" y="1026959"/>
            <a:ext cx="4179581" cy="5302947"/>
          </a:xfrm>
          <a:prstGeom prst="rect">
            <a:avLst/>
          </a:prstGeom>
        </p:spPr>
      </p:pic>
      <p:pic>
        <p:nvPicPr>
          <p:cNvPr id="4" name="Picture 3">
            <a:extLst>
              <a:ext uri="{FF2B5EF4-FFF2-40B4-BE49-F238E27FC236}">
                <a16:creationId xmlns:a16="http://schemas.microsoft.com/office/drawing/2014/main" id="{09EC7941-6732-AAAE-1E42-FBF1EE1FE5D8}"/>
              </a:ext>
            </a:extLst>
          </p:cNvPr>
          <p:cNvPicPr>
            <a:picLocks noChangeAspect="1"/>
          </p:cNvPicPr>
          <p:nvPr/>
        </p:nvPicPr>
        <p:blipFill>
          <a:blip r:embed="rId4"/>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426055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rPr>
              <a:t>CSU</a:t>
            </a:r>
            <a:r>
              <a:rPr lang="en-US"/>
              <a:t>BUY P2P: Benefits</a:t>
            </a:r>
          </a:p>
        </p:txBody>
      </p:sp>
      <p:sp>
        <p:nvSpPr>
          <p:cNvPr id="8" name="TextBox 7">
            <a:extLst>
              <a:ext uri="{FF2B5EF4-FFF2-40B4-BE49-F238E27FC236}">
                <a16:creationId xmlns:a16="http://schemas.microsoft.com/office/drawing/2014/main" id="{8D00344D-B0E7-83A2-A13F-89CD8972C413}"/>
              </a:ext>
            </a:extLst>
          </p:cNvPr>
          <p:cNvSpPr txBox="1"/>
          <p:nvPr/>
        </p:nvSpPr>
        <p:spPr>
          <a:xfrm>
            <a:off x="1796101" y="1300192"/>
            <a:ext cx="8997901" cy="4524315"/>
          </a:xfrm>
          <a:prstGeom prst="rect">
            <a:avLst/>
          </a:prstGeom>
          <a:noFill/>
        </p:spPr>
        <p:txBody>
          <a:bodyPr wrap="square" rtlCol="0">
            <a:spAutoFit/>
          </a:bodyPr>
          <a:lstStyle/>
          <a:p>
            <a:pPr>
              <a:buClr>
                <a:srgbClr val="C00000"/>
              </a:buClr>
            </a:pPr>
            <a:r>
              <a:rPr lang="en-US" sz="1600" b="1">
                <a:latin typeface="Calibri" panose="020F0502020204030204" pitchFamily="34" charset="0"/>
                <a:cs typeface="Calibri" panose="020F0502020204030204" pitchFamily="34" charset="0"/>
              </a:rPr>
              <a:t>Streamline Procurement and Payment Processes: </a:t>
            </a:r>
            <a:r>
              <a:rPr lang="en-US" sz="1600">
                <a:latin typeface="Calibri" panose="020F0502020204030204" pitchFamily="34" charset="0"/>
                <a:cs typeface="Calibri" panose="020F0502020204030204" pitchFamily="34" charset="0"/>
              </a:rPr>
              <a:t>Consolidate disparate data and processes into a single stream​​lined electronic solution, increasing automation to reduce manual inefficiencies </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Improve User Experience: </a:t>
            </a:r>
            <a:r>
              <a:rPr lang="en-US" sz="1600">
                <a:latin typeface="Calibri" panose="020F0502020204030204" pitchFamily="34" charset="0"/>
                <a:cs typeface="Calibri" panose="020F0502020204030204" pitchFamily="34" charset="0"/>
              </a:rPr>
              <a:t>For both suppliers and internal customers, CSUBUY P2P will offer an intuitive and simplified experience.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Suppliers will benefit from electronic receipt of PO’s and submission of invoices, timely payment and self-service access to check invoice approval and payment status.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Internal Customers will have easy shopping and check out, access to order and payment status, and a single tool for reconciliation of purchases and payments</a:t>
            </a:r>
          </a:p>
          <a:p>
            <a:pPr lvl="1">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Better Data Quality for Decision Making: </a:t>
            </a:r>
            <a:r>
              <a:rPr lang="en-US" sz="1600">
                <a:latin typeface="Calibri" panose="020F0502020204030204" pitchFamily="34" charset="0"/>
                <a:cs typeface="Calibri" panose="020F0502020204030204" pitchFamily="34" charset="0"/>
              </a:rPr>
              <a:t>Improve reporting capabilities, enabling CSU to better identify shared suppliers and leverage negotiating power to drive cost savings.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Increased Visibility: </a:t>
            </a:r>
            <a:r>
              <a:rPr lang="en-US" sz="1600">
                <a:latin typeface="Calibri" panose="020F0502020204030204" pitchFamily="34" charset="0"/>
                <a:cs typeface="Calibri" panose="020F0502020204030204" pitchFamily="34" charset="0"/>
              </a:rPr>
              <a:t>One consolidated P2P system will increase access to data and information for both CSU employees and our suppliers, enabling cross campus visibility in key areas.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Continuous Improvement: </a:t>
            </a:r>
            <a:r>
              <a:rPr lang="en-US" sz="1600">
                <a:latin typeface="Calibri" panose="020F0502020204030204" pitchFamily="34" charset="0"/>
                <a:cs typeface="Calibri" panose="020F0502020204030204" pitchFamily="34" charset="0"/>
              </a:rPr>
              <a:t>CSUBUY P2P drives forward the strategic, systemwide focus on continuous improvement to increase efficiency and effectiveness throughout the organization.​</a:t>
            </a:r>
          </a:p>
        </p:txBody>
      </p:sp>
      <p:pic>
        <p:nvPicPr>
          <p:cNvPr id="9" name="Picture 8" descr="A picture containing text, sign, clock&#10;&#10;Description automatically generated">
            <a:extLst>
              <a:ext uri="{FF2B5EF4-FFF2-40B4-BE49-F238E27FC236}">
                <a16:creationId xmlns:a16="http://schemas.microsoft.com/office/drawing/2014/main" id="{3786BAD3-0B55-0918-8D2F-CC01E4D49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27" y="1208708"/>
            <a:ext cx="661500" cy="6665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9FFF8700-8C54-610F-E546-B32E16172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00" y="5240072"/>
            <a:ext cx="875354" cy="726708"/>
          </a:xfrm>
          <a:prstGeom prst="rect">
            <a:avLst/>
          </a:prstGeom>
        </p:spPr>
      </p:pic>
      <p:pic>
        <p:nvPicPr>
          <p:cNvPr id="11" name="Picture 10" descr="Icon&#10;&#10;Description automatically generated">
            <a:extLst>
              <a:ext uri="{FF2B5EF4-FFF2-40B4-BE49-F238E27FC236}">
                <a16:creationId xmlns:a16="http://schemas.microsoft.com/office/drawing/2014/main" id="{02B95F42-F9C8-6B54-A7BB-A536E9FCCA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2083048"/>
            <a:ext cx="711247" cy="682484"/>
          </a:xfrm>
          <a:prstGeom prst="rect">
            <a:avLst/>
          </a:prstGeom>
        </p:spPr>
      </p:pic>
      <p:pic>
        <p:nvPicPr>
          <p:cNvPr id="12" name="Picture 11" descr="Icon&#10;&#10;Description automatically generated">
            <a:extLst>
              <a:ext uri="{FF2B5EF4-FFF2-40B4-BE49-F238E27FC236}">
                <a16:creationId xmlns:a16="http://schemas.microsoft.com/office/drawing/2014/main" id="{41BCC5D0-7B47-C42C-8C29-A60E1C26E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54" y="3632634"/>
            <a:ext cx="711247" cy="684100"/>
          </a:xfrm>
          <a:prstGeom prst="rect">
            <a:avLst/>
          </a:prstGeom>
        </p:spPr>
      </p:pic>
      <p:pic>
        <p:nvPicPr>
          <p:cNvPr id="13" name="Picture 12" descr="Icon&#10;&#10;Description automatically generated">
            <a:extLst>
              <a:ext uri="{FF2B5EF4-FFF2-40B4-BE49-F238E27FC236}">
                <a16:creationId xmlns:a16="http://schemas.microsoft.com/office/drawing/2014/main" id="{F11A061E-6F46-76FB-DFCB-81AD0D2A83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372" y="4433710"/>
            <a:ext cx="716211" cy="689386"/>
          </a:xfrm>
          <a:prstGeom prst="rect">
            <a:avLst/>
          </a:prstGeom>
        </p:spPr>
      </p:pic>
      <p:sp>
        <p:nvSpPr>
          <p:cNvPr id="3" name="Slide Number Placeholder 2">
            <a:extLst>
              <a:ext uri="{FF2B5EF4-FFF2-40B4-BE49-F238E27FC236}">
                <a16:creationId xmlns:a16="http://schemas.microsoft.com/office/drawing/2014/main" id="{B0C227A8-052F-A3C7-8C64-845316C41450}"/>
              </a:ext>
            </a:extLst>
          </p:cNvPr>
          <p:cNvSpPr>
            <a:spLocks noGrp="1"/>
          </p:cNvSpPr>
          <p:nvPr>
            <p:ph type="sldNum" sz="quarter" idx="12"/>
          </p:nvPr>
        </p:nvSpPr>
        <p:spPr>
          <a:xfrm>
            <a:off x="9042400" y="6305550"/>
            <a:ext cx="2540000" cy="274320"/>
          </a:xfrm>
        </p:spPr>
        <p:txBody>
          <a:bodyPr/>
          <a:lstStyle/>
          <a:p>
            <a:pPr>
              <a:defRPr/>
            </a:pPr>
            <a:fld id="{877A10B8-38BD-4522-AFC7-08CF0D0B35B8}" type="slidenum">
              <a:rPr lang="en-US" smtClean="0"/>
              <a:pPr>
                <a:defRPr/>
              </a:pPr>
              <a:t>7</a:t>
            </a:fld>
            <a:endParaRPr lang="en-US"/>
          </a:p>
        </p:txBody>
      </p:sp>
      <p:pic>
        <p:nvPicPr>
          <p:cNvPr id="4" name="Picture 3">
            <a:extLst>
              <a:ext uri="{FF2B5EF4-FFF2-40B4-BE49-F238E27FC236}">
                <a16:creationId xmlns:a16="http://schemas.microsoft.com/office/drawing/2014/main" id="{C794BBDA-6B7A-0214-BCBE-5BC3CDB8AD69}"/>
              </a:ext>
            </a:extLst>
          </p:cNvPr>
          <p:cNvPicPr>
            <a:picLocks noChangeAspect="1"/>
          </p:cNvPicPr>
          <p:nvPr/>
        </p:nvPicPr>
        <p:blipFill>
          <a:blip r:embed="rId8"/>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1835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0534-FA39-D5E6-F260-0751D5955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69518-CE26-C36D-FB1E-4A42AF80D8CC}"/>
              </a:ext>
            </a:extLst>
          </p:cNvPr>
          <p:cNvSpPr>
            <a:spLocks noGrp="1"/>
          </p:cNvSpPr>
          <p:nvPr>
            <p:ph type="title"/>
          </p:nvPr>
        </p:nvSpPr>
        <p:spPr>
          <a:xfrm>
            <a:off x="609600" y="152400"/>
            <a:ext cx="10972800" cy="666750"/>
          </a:xfrm>
        </p:spPr>
        <p:txBody>
          <a:bodyPr/>
          <a:lstStyle/>
          <a:p>
            <a:r>
              <a:rPr lang="en-US">
                <a:solidFill>
                  <a:schemeClr val="accent1"/>
                </a:solidFill>
                <a:latin typeface="Calibri"/>
                <a:ea typeface="MS PGothic"/>
                <a:cs typeface="Calibri"/>
              </a:rPr>
              <a:t>CSU</a:t>
            </a:r>
            <a:r>
              <a:rPr lang="en-US">
                <a:latin typeface="Calibri"/>
                <a:ea typeface="MS PGothic"/>
                <a:cs typeface="Calibri"/>
              </a:rPr>
              <a:t>BUY: Acceleration Timeline</a:t>
            </a:r>
            <a:endParaRPr lang="en-US">
              <a:latin typeface="Calibri" panose="020F0502020204030204" pitchFamily="34" charset="0"/>
              <a:cs typeface="Calibri" panose="020F0502020204030204" pitchFamily="34" charset="0"/>
            </a:endParaRPr>
          </a:p>
        </p:txBody>
      </p:sp>
      <p:pic>
        <p:nvPicPr>
          <p:cNvPr id="34" name="Picture 33" descr="A picture containing text, sign&#10;&#10;Description automatically generated">
            <a:extLst>
              <a:ext uri="{FF2B5EF4-FFF2-40B4-BE49-F238E27FC236}">
                <a16:creationId xmlns:a16="http://schemas.microsoft.com/office/drawing/2014/main" id="{38DA9109-8B9D-5A3A-26EF-4563F96A6953}"/>
              </a:ext>
            </a:extLst>
          </p:cNvPr>
          <p:cNvPicPr>
            <a:picLocks noChangeAspect="1"/>
          </p:cNvPicPr>
          <p:nvPr/>
        </p:nvPicPr>
        <p:blipFill rotWithShape="1">
          <a:blip r:embed="rId4">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grpSp>
        <p:nvGrpSpPr>
          <p:cNvPr id="9" name="Group 8">
            <a:extLst>
              <a:ext uri="{FF2B5EF4-FFF2-40B4-BE49-F238E27FC236}">
                <a16:creationId xmlns:a16="http://schemas.microsoft.com/office/drawing/2014/main" id="{C39CD0B5-F4F9-375C-A303-783B59A3757A}"/>
              </a:ext>
            </a:extLst>
          </p:cNvPr>
          <p:cNvGrpSpPr/>
          <p:nvPr/>
        </p:nvGrpSpPr>
        <p:grpSpPr>
          <a:xfrm>
            <a:off x="536270" y="1788153"/>
            <a:ext cx="11308832" cy="819658"/>
            <a:chOff x="549878" y="1690026"/>
            <a:chExt cx="11308832" cy="819658"/>
          </a:xfrm>
        </p:grpSpPr>
        <p:grpSp>
          <p:nvGrpSpPr>
            <p:cNvPr id="14" name="Group 13">
              <a:extLst>
                <a:ext uri="{FF2B5EF4-FFF2-40B4-BE49-F238E27FC236}">
                  <a16:creationId xmlns:a16="http://schemas.microsoft.com/office/drawing/2014/main" id="{808C4FC2-B0AB-7B2C-9A5D-BA8EB7704173}"/>
                </a:ext>
              </a:extLst>
            </p:cNvPr>
            <p:cNvGrpSpPr/>
            <p:nvPr/>
          </p:nvGrpSpPr>
          <p:grpSpPr>
            <a:xfrm>
              <a:off x="549878" y="1690026"/>
              <a:ext cx="1931980" cy="814803"/>
              <a:chOff x="609595" y="2411599"/>
              <a:chExt cx="1931980" cy="814803"/>
            </a:xfrm>
          </p:grpSpPr>
          <p:sp>
            <p:nvSpPr>
              <p:cNvPr id="11" name="Left Brace 10">
                <a:extLst>
                  <a:ext uri="{FF2B5EF4-FFF2-40B4-BE49-F238E27FC236}">
                    <a16:creationId xmlns:a16="http://schemas.microsoft.com/office/drawing/2014/main" id="{6EA6D756-C9D4-063B-BE5F-5C3FBE4C82A3}"/>
                  </a:ext>
                </a:extLst>
              </p:cNvPr>
              <p:cNvSpPr/>
              <p:nvPr/>
            </p:nvSpPr>
            <p:spPr bwMode="auto">
              <a:xfrm rot="5400000">
                <a:off x="1402590" y="2087418"/>
                <a:ext cx="345989" cy="1931980"/>
              </a:xfrm>
              <a:prstGeom prst="leftBrace">
                <a:avLst>
                  <a:gd name="adj1" fmla="val 19049"/>
                  <a:gd name="adj2" fmla="val 45490"/>
                </a:avLst>
              </a:prstGeom>
              <a:noFill/>
              <a:ln w="19050" cap="flat" cmpd="sng" algn="ctr">
                <a:solidFill>
                  <a:srgbClr val="D5AE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E3197ABE-AE79-3A54-C2CC-7D6C9D635623}"/>
                  </a:ext>
                </a:extLst>
              </p:cNvPr>
              <p:cNvSpPr txBox="1"/>
              <p:nvPr/>
            </p:nvSpPr>
            <p:spPr>
              <a:xfrm>
                <a:off x="831401" y="2411599"/>
                <a:ext cx="1556951" cy="461665"/>
              </a:xfrm>
              <a:prstGeom prst="rect">
                <a:avLst/>
              </a:prstGeom>
              <a:noFill/>
            </p:spPr>
            <p:txBody>
              <a:bodyPr wrap="square" rtlCol="0">
                <a:spAutoFit/>
              </a:bodyPr>
              <a:lstStyle/>
              <a:p>
                <a:pPr algn="ctr"/>
                <a:r>
                  <a:rPr lang="en-US" sz="1200">
                    <a:solidFill>
                      <a:srgbClr val="D5AE83"/>
                    </a:solidFill>
                    <a:latin typeface="Calibri" panose="020F0502020204030204" pitchFamily="34" charset="0"/>
                    <a:cs typeface="Calibri" panose="020F0502020204030204" pitchFamily="34" charset="0"/>
                  </a:rPr>
                  <a:t>Resource Planning &amp; Campus Assessments</a:t>
                </a:r>
              </a:p>
            </p:txBody>
          </p:sp>
        </p:grpSp>
        <p:sp>
          <p:nvSpPr>
            <p:cNvPr id="17" name="Left Brace 16">
              <a:extLst>
                <a:ext uri="{FF2B5EF4-FFF2-40B4-BE49-F238E27FC236}">
                  <a16:creationId xmlns:a16="http://schemas.microsoft.com/office/drawing/2014/main" id="{977FB208-7A6E-420D-D58C-F549B22B7B17}"/>
                </a:ext>
              </a:extLst>
            </p:cNvPr>
            <p:cNvSpPr/>
            <p:nvPr/>
          </p:nvSpPr>
          <p:spPr bwMode="auto">
            <a:xfrm rot="5400000">
              <a:off x="6173586" y="-1477480"/>
              <a:ext cx="345989" cy="7618633"/>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B9DEE7"/>
                </a:solidFill>
                <a:effectLst/>
                <a:latin typeface="Arial" charset="0"/>
              </a:endParaRPr>
            </a:p>
          </p:txBody>
        </p:sp>
        <p:sp>
          <p:nvSpPr>
            <p:cNvPr id="19" name="TextBox 18">
              <a:extLst>
                <a:ext uri="{FF2B5EF4-FFF2-40B4-BE49-F238E27FC236}">
                  <a16:creationId xmlns:a16="http://schemas.microsoft.com/office/drawing/2014/main" id="{AC0CC91D-A9D7-357C-5990-7C412235D6C8}"/>
                </a:ext>
              </a:extLst>
            </p:cNvPr>
            <p:cNvSpPr txBox="1"/>
            <p:nvPr/>
          </p:nvSpPr>
          <p:spPr>
            <a:xfrm>
              <a:off x="5586268" y="1692363"/>
              <a:ext cx="1556951" cy="461665"/>
            </a:xfrm>
            <a:prstGeom prst="rect">
              <a:avLst/>
            </a:prstGeom>
            <a:noFill/>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Acceleration Implementation</a:t>
              </a:r>
            </a:p>
          </p:txBody>
        </p:sp>
        <p:grpSp>
          <p:nvGrpSpPr>
            <p:cNvPr id="29" name="Group 28">
              <a:extLst>
                <a:ext uri="{FF2B5EF4-FFF2-40B4-BE49-F238E27FC236}">
                  <a16:creationId xmlns:a16="http://schemas.microsoft.com/office/drawing/2014/main" id="{C08FA04B-882E-C93B-7022-2660E2CD44CD}"/>
                </a:ext>
              </a:extLst>
            </p:cNvPr>
            <p:cNvGrpSpPr/>
            <p:nvPr/>
          </p:nvGrpSpPr>
          <p:grpSpPr>
            <a:xfrm>
              <a:off x="9935372" y="1697175"/>
              <a:ext cx="1923338" cy="812509"/>
              <a:chOff x="9798271" y="652935"/>
              <a:chExt cx="1556951" cy="812509"/>
            </a:xfrm>
          </p:grpSpPr>
          <p:sp>
            <p:nvSpPr>
              <p:cNvPr id="25" name="Left Brace 24">
                <a:extLst>
                  <a:ext uri="{FF2B5EF4-FFF2-40B4-BE49-F238E27FC236}">
                    <a16:creationId xmlns:a16="http://schemas.microsoft.com/office/drawing/2014/main" id="{269A8E59-54F8-481E-8163-2B4AFB19AE23}"/>
                  </a:ext>
                </a:extLst>
              </p:cNvPr>
              <p:cNvSpPr/>
              <p:nvPr/>
            </p:nvSpPr>
            <p:spPr bwMode="auto">
              <a:xfrm rot="5400000">
                <a:off x="10378669" y="717573"/>
                <a:ext cx="345989" cy="1149754"/>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DA2EDD30-9368-B2EB-34BA-0C68E493B80F}"/>
                  </a:ext>
                </a:extLst>
              </p:cNvPr>
              <p:cNvSpPr txBox="1"/>
              <p:nvPr/>
            </p:nvSpPr>
            <p:spPr>
              <a:xfrm>
                <a:off x="9798271" y="652935"/>
                <a:ext cx="1556951" cy="461665"/>
              </a:xfrm>
              <a:prstGeom prst="rect">
                <a:avLst/>
              </a:prstGeom>
              <a:noFill/>
              <a:ln>
                <a:noFill/>
              </a:ln>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Deployment &amp; </a:t>
                </a:r>
              </a:p>
              <a:p>
                <a:pPr algn="ctr"/>
                <a:r>
                  <a:rPr lang="en-US" sz="1200">
                    <a:solidFill>
                      <a:srgbClr val="36899C"/>
                    </a:solidFill>
                    <a:latin typeface="Calibri" panose="020F0502020204030204" pitchFamily="34" charset="0"/>
                    <a:cs typeface="Calibri" panose="020F0502020204030204" pitchFamily="34" charset="0"/>
                  </a:rPr>
                  <a:t>Hypercare</a:t>
                </a:r>
              </a:p>
            </p:txBody>
          </p:sp>
        </p:grpSp>
      </p:grpSp>
      <p:grpSp>
        <p:nvGrpSpPr>
          <p:cNvPr id="22" name="Group 21">
            <a:extLst>
              <a:ext uri="{FF2B5EF4-FFF2-40B4-BE49-F238E27FC236}">
                <a16:creationId xmlns:a16="http://schemas.microsoft.com/office/drawing/2014/main" id="{B998BA50-2531-2F2A-1D31-E5720F2FBDE7}"/>
              </a:ext>
            </a:extLst>
          </p:cNvPr>
          <p:cNvGrpSpPr/>
          <p:nvPr/>
        </p:nvGrpSpPr>
        <p:grpSpPr>
          <a:xfrm>
            <a:off x="536269" y="4419139"/>
            <a:ext cx="6476927" cy="795042"/>
            <a:chOff x="537293" y="2900835"/>
            <a:chExt cx="1931979" cy="795042"/>
          </a:xfrm>
        </p:grpSpPr>
        <p:sp>
          <p:nvSpPr>
            <p:cNvPr id="15" name="Left Brace 14">
              <a:extLst>
                <a:ext uri="{FF2B5EF4-FFF2-40B4-BE49-F238E27FC236}">
                  <a16:creationId xmlns:a16="http://schemas.microsoft.com/office/drawing/2014/main" id="{2AFED069-FB53-20EE-2889-129461D077A1}"/>
                </a:ext>
              </a:extLst>
            </p:cNvPr>
            <p:cNvSpPr/>
            <p:nvPr/>
          </p:nvSpPr>
          <p:spPr bwMode="auto">
            <a:xfrm rot="16200000" flipV="1">
              <a:off x="1330288" y="2107840"/>
              <a:ext cx="345989" cy="1931979"/>
            </a:xfrm>
            <a:prstGeom prst="leftBrace">
              <a:avLst>
                <a:gd name="adj1" fmla="val 19049"/>
                <a:gd name="adj2" fmla="val 45490"/>
              </a:avLst>
            </a:prstGeom>
            <a:noFill/>
            <a:ln w="19050" cap="flat" cmpd="sng" algn="ctr">
              <a:solidFill>
                <a:srgbClr val="73A9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070D4FB4-7A43-84B7-D10A-5A8631FDEE24}"/>
                </a:ext>
              </a:extLst>
            </p:cNvPr>
            <p:cNvSpPr txBox="1"/>
            <p:nvPr/>
          </p:nvSpPr>
          <p:spPr>
            <a:xfrm>
              <a:off x="759100" y="3234212"/>
              <a:ext cx="1556951" cy="461665"/>
            </a:xfrm>
            <a:prstGeom prst="rect">
              <a:avLst/>
            </a:prstGeom>
            <a:noFill/>
          </p:spPr>
          <p:txBody>
            <a:bodyPr wrap="square" rtlCol="0">
              <a:spAutoFit/>
            </a:bodyPr>
            <a:lstStyle/>
            <a:p>
              <a:pPr algn="ctr"/>
              <a:r>
                <a:rPr lang="en-US" sz="1200">
                  <a:solidFill>
                    <a:srgbClr val="73A9CB"/>
                  </a:solidFill>
                  <a:latin typeface="Calibri" panose="020F0502020204030204" pitchFamily="34" charset="0"/>
                  <a:cs typeface="Calibri" panose="020F0502020204030204" pitchFamily="34" charset="0"/>
                </a:rPr>
                <a:t>Production Readiness Activities</a:t>
              </a:r>
            </a:p>
          </p:txBody>
        </p:sp>
      </p:grpSp>
      <p:grpSp>
        <p:nvGrpSpPr>
          <p:cNvPr id="37" name="Group 36">
            <a:extLst>
              <a:ext uri="{FF2B5EF4-FFF2-40B4-BE49-F238E27FC236}">
                <a16:creationId xmlns:a16="http://schemas.microsoft.com/office/drawing/2014/main" id="{17874928-94A8-7AC1-58C1-66D4AEEA7361}"/>
              </a:ext>
            </a:extLst>
          </p:cNvPr>
          <p:cNvGrpSpPr/>
          <p:nvPr/>
        </p:nvGrpSpPr>
        <p:grpSpPr>
          <a:xfrm>
            <a:off x="1821180" y="3422024"/>
            <a:ext cx="7746327" cy="828103"/>
            <a:chOff x="1821180" y="3422024"/>
            <a:chExt cx="7746327" cy="828103"/>
          </a:xfrm>
        </p:grpSpPr>
        <p:grpSp>
          <p:nvGrpSpPr>
            <p:cNvPr id="24" name="Group 23">
              <a:extLst>
                <a:ext uri="{FF2B5EF4-FFF2-40B4-BE49-F238E27FC236}">
                  <a16:creationId xmlns:a16="http://schemas.microsoft.com/office/drawing/2014/main" id="{B32495D7-3DE1-6FC8-28AF-F68B87186A0A}"/>
                </a:ext>
              </a:extLst>
            </p:cNvPr>
            <p:cNvGrpSpPr/>
            <p:nvPr/>
          </p:nvGrpSpPr>
          <p:grpSpPr>
            <a:xfrm>
              <a:off x="1821180" y="3428999"/>
              <a:ext cx="5780368" cy="821128"/>
              <a:chOff x="2170667" y="2414290"/>
              <a:chExt cx="5780368" cy="821128"/>
            </a:xfrm>
          </p:grpSpPr>
          <p:sp>
            <p:nvSpPr>
              <p:cNvPr id="20" name="Left Brace 19">
                <a:extLst>
                  <a:ext uri="{FF2B5EF4-FFF2-40B4-BE49-F238E27FC236}">
                    <a16:creationId xmlns:a16="http://schemas.microsoft.com/office/drawing/2014/main" id="{F2391E55-2300-1BEB-7719-8DA586D96265}"/>
                  </a:ext>
                </a:extLst>
              </p:cNvPr>
              <p:cNvSpPr/>
              <p:nvPr/>
            </p:nvSpPr>
            <p:spPr bwMode="auto">
              <a:xfrm rot="16200000" flipV="1">
                <a:off x="4887856" y="-302899"/>
                <a:ext cx="345989" cy="5780368"/>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36899C"/>
                  </a:solidFill>
                  <a:effectLst/>
                  <a:latin typeface="Arial" charset="0"/>
                </a:endParaRPr>
              </a:p>
            </p:txBody>
          </p:sp>
          <p:sp>
            <p:nvSpPr>
              <p:cNvPr id="21" name="TextBox 20">
                <a:extLst>
                  <a:ext uri="{FF2B5EF4-FFF2-40B4-BE49-F238E27FC236}">
                    <a16:creationId xmlns:a16="http://schemas.microsoft.com/office/drawing/2014/main" id="{947DC8C8-E9C2-6277-7B2D-F17B7605C97E}"/>
                  </a:ext>
                </a:extLst>
              </p:cNvPr>
              <p:cNvSpPr txBox="1"/>
              <p:nvPr/>
            </p:nvSpPr>
            <p:spPr>
              <a:xfrm>
                <a:off x="3214140" y="2773753"/>
                <a:ext cx="1556951"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Enhancements &amp; Integration Build</a:t>
                </a:r>
              </a:p>
            </p:txBody>
          </p:sp>
        </p:grpSp>
        <p:sp>
          <p:nvSpPr>
            <p:cNvPr id="3" name="Left Brace 2">
              <a:extLst>
                <a:ext uri="{FF2B5EF4-FFF2-40B4-BE49-F238E27FC236}">
                  <a16:creationId xmlns:a16="http://schemas.microsoft.com/office/drawing/2014/main" id="{865D8442-1AA9-3B65-6A6F-9B77A613AA53}"/>
                </a:ext>
              </a:extLst>
            </p:cNvPr>
            <p:cNvSpPr/>
            <p:nvPr/>
          </p:nvSpPr>
          <p:spPr bwMode="auto">
            <a:xfrm rot="16200000" flipV="1">
              <a:off x="8411532" y="2612039"/>
              <a:ext cx="345989" cy="1965960"/>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AB380529-E1B5-E556-445D-25650A622717}"/>
                </a:ext>
              </a:extLst>
            </p:cNvPr>
            <p:cNvSpPr txBox="1"/>
            <p:nvPr/>
          </p:nvSpPr>
          <p:spPr>
            <a:xfrm>
              <a:off x="7816040" y="3788462"/>
              <a:ext cx="1740159"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Production Readiness &amp; Promotion</a:t>
              </a:r>
            </a:p>
          </p:txBody>
        </p:sp>
      </p:grpSp>
      <p:pic>
        <p:nvPicPr>
          <p:cNvPr id="18" name="Picture 17">
            <a:extLst>
              <a:ext uri="{FF2B5EF4-FFF2-40B4-BE49-F238E27FC236}">
                <a16:creationId xmlns:a16="http://schemas.microsoft.com/office/drawing/2014/main" id="{5FA206CB-3DB1-E5EE-E53F-81AFFA7B62E4}"/>
              </a:ext>
            </a:extLst>
          </p:cNvPr>
          <p:cNvPicPr>
            <a:picLocks noChangeAspect="1"/>
          </p:cNvPicPr>
          <p:nvPr/>
        </p:nvPicPr>
        <p:blipFill>
          <a:blip r:embed="rId5"/>
          <a:stretch>
            <a:fillRect/>
          </a:stretch>
        </p:blipFill>
        <p:spPr>
          <a:xfrm>
            <a:off x="536271" y="2858235"/>
            <a:ext cx="11032522" cy="425106"/>
          </a:xfrm>
          <a:prstGeom prst="rect">
            <a:avLst/>
          </a:prstGeom>
        </p:spPr>
      </p:pic>
      <p:sp>
        <p:nvSpPr>
          <p:cNvPr id="5" name="Star: 5 Points 4">
            <a:extLst>
              <a:ext uri="{FF2B5EF4-FFF2-40B4-BE49-F238E27FC236}">
                <a16:creationId xmlns:a16="http://schemas.microsoft.com/office/drawing/2014/main" id="{B7CADDEC-2016-A5BF-4FF1-F9E625E2A085}"/>
              </a:ext>
            </a:extLst>
          </p:cNvPr>
          <p:cNvSpPr/>
          <p:nvPr/>
        </p:nvSpPr>
        <p:spPr bwMode="auto">
          <a:xfrm>
            <a:off x="10003869" y="2737163"/>
            <a:ext cx="276837" cy="251851"/>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59967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E9ACD-A54A-4252-179B-D7805E6B0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1CDFA-523A-EF12-68BE-B641ED95D982}"/>
              </a:ext>
            </a:extLst>
          </p:cNvPr>
          <p:cNvSpPr>
            <a:spLocks noGrp="1"/>
          </p:cNvSpPr>
          <p:nvPr>
            <p:ph type="title"/>
          </p:nvPr>
        </p:nvSpPr>
        <p:spPr/>
        <p:txBody>
          <a:bodyPr/>
          <a:lstStyle/>
          <a:p>
            <a:r>
              <a:rPr lang="en-US" sz="3600">
                <a:solidFill>
                  <a:srgbClr val="C00000"/>
                </a:solidFill>
                <a:latin typeface="Calibri"/>
                <a:ea typeface="MS PGothic"/>
                <a:cs typeface="Calibri"/>
              </a:rPr>
              <a:t>CSU</a:t>
            </a:r>
            <a:r>
              <a:rPr lang="en-US" sz="3600">
                <a:latin typeface="Calibri"/>
                <a:ea typeface="MS PGothic"/>
                <a:cs typeface="Calibri"/>
              </a:rPr>
              <a:t>BUY P2P: </a:t>
            </a:r>
            <a:r>
              <a:rPr lang="en-US">
                <a:latin typeface="Calibri"/>
                <a:ea typeface="MS PGothic"/>
                <a:cs typeface="Calibri"/>
              </a:rPr>
              <a:t>Requisition Workflow Steps</a:t>
            </a:r>
            <a:endParaRPr lang="en-US">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AFF30A4-6CCB-9261-6856-58E543B492BC}"/>
              </a:ext>
            </a:extLst>
          </p:cNvPr>
          <p:cNvPicPr>
            <a:picLocks noChangeAspect="1"/>
          </p:cNvPicPr>
          <p:nvPr/>
        </p:nvPicPr>
        <p:blipFill>
          <a:blip r:embed="rId3"/>
          <a:stretch>
            <a:fillRect/>
          </a:stretch>
        </p:blipFill>
        <p:spPr>
          <a:xfrm>
            <a:off x="10465668" y="6132689"/>
            <a:ext cx="1347333" cy="463336"/>
          </a:xfrm>
          <a:prstGeom prst="rect">
            <a:avLst/>
          </a:prstGeom>
        </p:spPr>
      </p:pic>
      <p:pic>
        <p:nvPicPr>
          <p:cNvPr id="6" name="Picture 5" descr="A diagram of a company&#10;&#10;AI-generated content may be incorrect.">
            <a:extLst>
              <a:ext uri="{FF2B5EF4-FFF2-40B4-BE49-F238E27FC236}">
                <a16:creationId xmlns:a16="http://schemas.microsoft.com/office/drawing/2014/main" id="{4C2C5103-4C67-6B6A-DA0B-C2CD8883B299}"/>
              </a:ext>
            </a:extLst>
          </p:cNvPr>
          <p:cNvPicPr>
            <a:picLocks noChangeAspect="1"/>
          </p:cNvPicPr>
          <p:nvPr/>
        </p:nvPicPr>
        <p:blipFill>
          <a:blip r:embed="rId4"/>
          <a:stretch>
            <a:fillRect/>
          </a:stretch>
        </p:blipFill>
        <p:spPr>
          <a:xfrm>
            <a:off x="473676" y="1154665"/>
            <a:ext cx="10976919" cy="5331263"/>
          </a:xfrm>
          <a:prstGeom prst="rect">
            <a:avLst/>
          </a:prstGeom>
        </p:spPr>
      </p:pic>
    </p:spTree>
    <p:extLst>
      <p:ext uri="{BB962C8B-B14F-4D97-AF65-F5344CB8AC3E}">
        <p14:creationId xmlns:p14="http://schemas.microsoft.com/office/powerpoint/2010/main" val="3276474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efbd56d-bf18-40bd-9ec8-1dc830cfba6d">
      <Terms xmlns="http://schemas.microsoft.com/office/infopath/2007/PartnerControls"/>
    </lcf76f155ced4ddcb4097134ff3c332f>
    <TaxCatchAll xmlns="1c975622-ad8e-4332-90c3-db4129b56d1c" xsi:nil="true"/>
    <PublishingStartDate xmlns="2efbd56d-bf18-40bd-9ec8-1dc830cfba6d" xsi:nil="true"/>
    <PublishingExpirationDate xmlns="2efbd56d-bf18-40bd-9ec8-1dc830cfba6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CF3BB42F145947B6CA2E471C1298E8" ma:contentTypeVersion="20" ma:contentTypeDescription="Create a new document." ma:contentTypeScope="" ma:versionID="04d5f4a888a5e4e9ff06b09bd977038b">
  <xsd:schema xmlns:xsd="http://www.w3.org/2001/XMLSchema" xmlns:xs="http://www.w3.org/2001/XMLSchema" xmlns:p="http://schemas.microsoft.com/office/2006/metadata/properties" xmlns:ns2="2efbd56d-bf18-40bd-9ec8-1dc830cfba6d" xmlns:ns3="1c975622-ad8e-4332-90c3-db4129b56d1c" targetNamespace="http://schemas.microsoft.com/office/2006/metadata/properties" ma:root="true" ma:fieldsID="258f73f95fef70c2c14be55d5602397e" ns2:_="" ns3:_="">
    <xsd:import namespace="2efbd56d-bf18-40bd-9ec8-1dc830cfba6d"/>
    <xsd:import namespace="1c975622-ad8e-4332-90c3-db4129b56d1c"/>
    <xsd:element name="properties">
      <xsd:complexType>
        <xsd:sequence>
          <xsd:element name="documentManagement">
            <xsd:complexType>
              <xsd:all>
                <xsd:element ref="ns2:PublishingStartDate" minOccurs="0"/>
                <xsd:element ref="ns2:PublishingExpirationDate"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bd56d-bf18-40bd-9ec8-1dc830cfba6d"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bjectDetectorVersions" ma:index="14" nillable="true" ma:displayName="MediaServiceObjectDetectorVersions" ma:description="" ma:hidden="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d064433-6946-4087-8eac-53b4c5125d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975622-ad8e-4332-90c3-db4129b56d1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a6b2ac9-adce-4517-a137-c979f38dbdcc}" ma:internalName="TaxCatchAll" ma:showField="CatchAllData" ma:web="1c975622-ad8e-4332-90c3-db4129b56d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E55F91-E1D0-40D2-B15E-988C622246C5}">
  <ds:schemaRefs>
    <ds:schemaRef ds:uri="1c975622-ad8e-4332-90c3-db4129b56d1c"/>
    <ds:schemaRef ds:uri="2efbd56d-bf18-40bd-9ec8-1dc830cfba6d"/>
    <ds:schemaRef ds:uri="3a03e3cb-7154-4c8b-812f-7b093fe31fd4"/>
    <ds:schemaRef ds:uri="a8e24b0a-3e99-4e25-8d82-10583d5f4f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AEFCC4-476A-48FB-B9B1-9B4348D29DEE}">
  <ds:schemaRefs>
    <ds:schemaRef ds:uri="1c975622-ad8e-4332-90c3-db4129b56d1c"/>
    <ds:schemaRef ds:uri="2efbd56d-bf18-40bd-9ec8-1dc830cfba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3AC926-F685-4E84-8C0C-5042D8A8D3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1910</Words>
  <Application>Microsoft Office PowerPoint</Application>
  <PresentationFormat>Widescreen</PresentationFormat>
  <Paragraphs>132</Paragraphs>
  <Slides>15</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Arial,Sans-Serif</vt:lpstr>
      <vt:lpstr>Avenir-Book</vt:lpstr>
      <vt:lpstr>Calibri</vt:lpstr>
      <vt:lpstr>Times</vt:lpstr>
      <vt:lpstr>Trade Gothic LT Condensed No. 2</vt:lpstr>
      <vt:lpstr>Wingdings</vt:lpstr>
      <vt:lpstr>Office Theme</vt:lpstr>
      <vt:lpstr>2_Default Design</vt:lpstr>
      <vt:lpstr>3_Default Design</vt:lpstr>
      <vt:lpstr>PowerPoint Presentation</vt:lpstr>
      <vt:lpstr>PowerPoint Presentation</vt:lpstr>
      <vt:lpstr>Strategic Advisors</vt:lpstr>
      <vt:lpstr>CSUBUY P2P:  Project Vision &amp; Goals Review</vt:lpstr>
      <vt:lpstr>CSUBUY P2P: Vision</vt:lpstr>
      <vt:lpstr>CSUBUY P2P: Objectives</vt:lpstr>
      <vt:lpstr>CSUBUY P2P: Benefits</vt:lpstr>
      <vt:lpstr>CSUBUY: Acceleration Timeline</vt:lpstr>
      <vt:lpstr>CSUBUY P2P: Requisition Workflow Steps</vt:lpstr>
      <vt:lpstr>CSUBUY P2P: Requisition Workflow Triggers – IT Compliance</vt:lpstr>
      <vt:lpstr>CSUBUY P2P: Requisition Workflow Triggers – IT Compliance</vt:lpstr>
      <vt:lpstr>CSUBUY P2P: Configuration Disclaimer</vt:lpstr>
      <vt:lpstr>CSUBUY P2P:  IT Overview</vt:lpstr>
      <vt:lpstr>PowerPoint Presentation</vt:lpstr>
      <vt:lpstr>CSUBUY P2P: Campus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McClurg, Tu</dc:creator>
  <cp:lastModifiedBy>Carrie Schmidt</cp:lastModifiedBy>
  <cp:revision>36</cp:revision>
  <dcterms:created xsi:type="dcterms:W3CDTF">2022-04-06T20:53:00Z</dcterms:created>
  <dcterms:modified xsi:type="dcterms:W3CDTF">2025-09-24T23:30:47Z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0x01010091CF3BB42F145947B6CA2E471C1298E8</vt:lpwstr>
  </property>
  <property fmtid="{D5CDD505-2E9C-101B-9397-08002B2CF9AE}" pid="3" name="MediaServiceImageTags">
    <vt:lpwstr/>
  </property>
</Properties>
</file>