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15"/>
  </p:notesMasterIdLst>
  <p:sldIdLst>
    <p:sldId id="2147374229" r:id="rId7"/>
    <p:sldId id="2147374281" r:id="rId8"/>
    <p:sldId id="2147374274" r:id="rId9"/>
    <p:sldId id="1010" r:id="rId10"/>
    <p:sldId id="1011" r:id="rId11"/>
    <p:sldId id="1012" r:id="rId12"/>
    <p:sldId id="2147374275" r:id="rId13"/>
    <p:sldId id="2147374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ection>
        <p14:section name="Demo Section" id="{E0568CC5-E4B6-4393-857C-C88B27DAB081}">
          <p14:sldIdLst>
            <p14:sldId id="21473742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E0083-15C1-9CCF-E374-724DA0F4D903}" v="9" dt="2025-10-29T17:42:56.057"/>
    <p1510:client id="{B068C81C-B6FE-A9C4-5E4C-E34EEAB71241}" v="19" dt="2025-10-29T17:35:40.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wny Fleming" userId="S::tb36_humboldt.edu#ext#@thecsu.onmicrosoft.com::caf9ddaf-1b73-4380-b9a2-76159b027a04" providerId="AD" clId="Web-{0AE6DC81-E9DE-9106-185D-184D1B6D1ACC}"/>
    <pc:docChg chg="delSld modSld sldOrd modSection">
      <pc:chgData name="Tawny Fleming" userId="S::tb36_humboldt.edu#ext#@thecsu.onmicrosoft.com::caf9ddaf-1b73-4380-b9a2-76159b027a04" providerId="AD" clId="Web-{0AE6DC81-E9DE-9106-185D-184D1B6D1ACC}" dt="2025-10-07T17:24:03.432" v="164"/>
      <pc:docMkLst>
        <pc:docMk/>
      </pc:docMkLst>
      <pc:sldChg chg="modNotes">
        <pc:chgData name="Tawny Fleming" userId="S::tb36_humboldt.edu#ext#@thecsu.onmicrosoft.com::caf9ddaf-1b73-4380-b9a2-76159b027a04" providerId="AD" clId="Web-{0AE6DC81-E9DE-9106-185D-184D1B6D1ACC}" dt="2025-10-07T17:11:45.113" v="38"/>
        <pc:sldMkLst>
          <pc:docMk/>
          <pc:sldMk cId="3781773691" sldId="1010"/>
        </pc:sldMkLst>
      </pc:sldChg>
      <pc:sldChg chg="modNotes">
        <pc:chgData name="Tawny Fleming" userId="S::tb36_humboldt.edu#ext#@thecsu.onmicrosoft.com::caf9ddaf-1b73-4380-b9a2-76159b027a04" providerId="AD" clId="Web-{0AE6DC81-E9DE-9106-185D-184D1B6D1ACC}" dt="2025-10-07T17:21:56.231" v="147"/>
        <pc:sldMkLst>
          <pc:docMk/>
          <pc:sldMk cId="4260558743" sldId="1011"/>
        </pc:sldMkLst>
      </pc:sldChg>
      <pc:sldChg chg="modNotes">
        <pc:chgData name="Tawny Fleming" userId="S::tb36_humboldt.edu#ext#@thecsu.onmicrosoft.com::caf9ddaf-1b73-4380-b9a2-76159b027a04" providerId="AD" clId="Web-{0AE6DC81-E9DE-9106-185D-184D1B6D1ACC}" dt="2025-10-07T17:22:11.983" v="151"/>
        <pc:sldMkLst>
          <pc:docMk/>
          <pc:sldMk cId="318358104" sldId="1012"/>
        </pc:sldMkLst>
      </pc:sldChg>
      <pc:sldChg chg="modNotes">
        <pc:chgData name="Tawny Fleming" userId="S::tb36_humboldt.edu#ext#@thecsu.onmicrosoft.com::caf9ddaf-1b73-4380-b9a2-76159b027a04" providerId="AD" clId="Web-{0AE6DC81-E9DE-9106-185D-184D1B6D1ACC}" dt="2025-10-07T17:16:33.437" v="76"/>
        <pc:sldMkLst>
          <pc:docMk/>
          <pc:sldMk cId="2562683301" sldId="2147374229"/>
        </pc:sldMkLst>
      </pc:sldChg>
      <pc:sldChg chg="modNotes">
        <pc:chgData name="Tawny Fleming" userId="S::tb36_humboldt.edu#ext#@thecsu.onmicrosoft.com::caf9ddaf-1b73-4380-b9a2-76159b027a04" providerId="AD" clId="Web-{0AE6DC81-E9DE-9106-185D-184D1B6D1ACC}" dt="2025-10-07T17:11:38.768" v="37"/>
        <pc:sldMkLst>
          <pc:docMk/>
          <pc:sldMk cId="1659733246" sldId="2147374274"/>
        </pc:sldMkLst>
      </pc:sldChg>
      <pc:sldChg chg="modNotes">
        <pc:chgData name="Tawny Fleming" userId="S::tb36_humboldt.edu#ext#@thecsu.onmicrosoft.com::caf9ddaf-1b73-4380-b9a2-76159b027a04" providerId="AD" clId="Web-{0AE6DC81-E9DE-9106-185D-184D1B6D1ACC}" dt="2025-10-07T17:11:56.475" v="45"/>
        <pc:sldMkLst>
          <pc:docMk/>
          <pc:sldMk cId="1599674978" sldId="2147374275"/>
        </pc:sldMkLst>
      </pc:sldChg>
      <pc:sldChg chg="modNotes">
        <pc:chgData name="Tawny Fleming" userId="S::tb36_humboldt.edu#ext#@thecsu.onmicrosoft.com::caf9ddaf-1b73-4380-b9a2-76159b027a04" providerId="AD" clId="Web-{0AE6DC81-E9DE-9106-185D-184D1B6D1ACC}" dt="2025-10-07T17:18:29.884" v="125"/>
        <pc:sldMkLst>
          <pc:docMk/>
          <pc:sldMk cId="2445645284" sldId="2147374281"/>
        </pc:sldMkLst>
      </pc:sldChg>
      <pc:sldChg chg="ord">
        <pc:chgData name="Tawny Fleming" userId="S::tb36_humboldt.edu#ext#@thecsu.onmicrosoft.com::caf9ddaf-1b73-4380-b9a2-76159b027a04" providerId="AD" clId="Web-{0AE6DC81-E9DE-9106-185D-184D1B6D1ACC}" dt="2025-10-07T17:24:03.432" v="164"/>
        <pc:sldMkLst>
          <pc:docMk/>
          <pc:sldMk cId="473423791" sldId="2147374282"/>
        </pc:sldMkLst>
      </pc:sldChg>
    </pc:docChg>
  </pc:docChgLst>
  <pc:docChgLst>
    <pc:chgData name="Tawny Fleming" userId="S::tb36_humboldt.edu#ext#@thecsu.onmicrosoft.com::caf9ddaf-1b73-4380-b9a2-76159b027a04" providerId="AD" clId="Web-{B068C81C-B6FE-A9C4-5E4C-E34EEAB71241}"/>
    <pc:docChg chg="delSld modSld sldOrd modSection">
      <pc:chgData name="Tawny Fleming" userId="S::tb36_humboldt.edu#ext#@thecsu.onmicrosoft.com::caf9ddaf-1b73-4380-b9a2-76159b027a04" providerId="AD" clId="Web-{B068C81C-B6FE-A9C4-5E4C-E34EEAB71241}" dt="2025-10-29T17:35:40.111" v="470"/>
      <pc:docMkLst>
        <pc:docMk/>
      </pc:docMkLst>
      <pc:sldChg chg="modNotes">
        <pc:chgData name="Tawny Fleming" userId="S::tb36_humboldt.edu#ext#@thecsu.onmicrosoft.com::caf9ddaf-1b73-4380-b9a2-76159b027a04" providerId="AD" clId="Web-{B068C81C-B6FE-A9C4-5E4C-E34EEAB71241}" dt="2025-10-29T17:30:29.479" v="267"/>
        <pc:sldMkLst>
          <pc:docMk/>
          <pc:sldMk cId="4260558743" sldId="1011"/>
        </pc:sldMkLst>
      </pc:sldChg>
      <pc:sldChg chg="modNotes">
        <pc:chgData name="Tawny Fleming" userId="S::tb36_humboldt.edu#ext#@thecsu.onmicrosoft.com::caf9ddaf-1b73-4380-b9a2-76159b027a04" providerId="AD" clId="Web-{B068C81C-B6FE-A9C4-5E4C-E34EEAB71241}" dt="2025-10-29T17:27:54.414" v="218"/>
        <pc:sldMkLst>
          <pc:docMk/>
          <pc:sldMk cId="2562683301" sldId="2147374229"/>
        </pc:sldMkLst>
      </pc:sldChg>
      <pc:sldChg chg="del">
        <pc:chgData name="Tawny Fleming" userId="S::tb36_humboldt.edu#ext#@thecsu.onmicrosoft.com::caf9ddaf-1b73-4380-b9a2-76159b027a04" providerId="AD" clId="Web-{B068C81C-B6FE-A9C4-5E4C-E34EEAB71241}" dt="2025-10-29T17:35:38.049" v="469"/>
        <pc:sldMkLst>
          <pc:docMk/>
          <pc:sldMk cId="4063111489" sldId="2147374262"/>
        </pc:sldMkLst>
      </pc:sldChg>
      <pc:sldChg chg="ord modNotes">
        <pc:chgData name="Tawny Fleming" userId="S::tb36_humboldt.edu#ext#@thecsu.onmicrosoft.com::caf9ddaf-1b73-4380-b9a2-76159b027a04" providerId="AD" clId="Web-{B068C81C-B6FE-A9C4-5E4C-E34EEAB71241}" dt="2025-10-29T17:29:56.635" v="266"/>
        <pc:sldMkLst>
          <pc:docMk/>
          <pc:sldMk cId="1659733246" sldId="2147374274"/>
        </pc:sldMkLst>
      </pc:sldChg>
      <pc:sldChg chg="del ord">
        <pc:chgData name="Tawny Fleming" userId="S::tb36_humboldt.edu#ext#@thecsu.onmicrosoft.com::caf9ddaf-1b73-4380-b9a2-76159b027a04" providerId="AD" clId="Web-{B068C81C-B6FE-A9C4-5E4C-E34EEAB71241}" dt="2025-10-29T17:31:11.510" v="270"/>
        <pc:sldMkLst>
          <pc:docMk/>
          <pc:sldMk cId="2776617060" sldId="2147374278"/>
        </pc:sldMkLst>
      </pc:sldChg>
      <pc:sldChg chg="del">
        <pc:chgData name="Tawny Fleming" userId="S::tb36_humboldt.edu#ext#@thecsu.onmicrosoft.com::caf9ddaf-1b73-4380-b9a2-76159b027a04" providerId="AD" clId="Web-{B068C81C-B6FE-A9C4-5E4C-E34EEAB71241}" dt="2025-10-29T17:31:06.885" v="268"/>
        <pc:sldMkLst>
          <pc:docMk/>
          <pc:sldMk cId="2189801311" sldId="2147374279"/>
        </pc:sldMkLst>
      </pc:sldChg>
      <pc:sldChg chg="modSp ord modNotes">
        <pc:chgData name="Tawny Fleming" userId="S::tb36_humboldt.edu#ext#@thecsu.onmicrosoft.com::caf9ddaf-1b73-4380-b9a2-76159b027a04" providerId="AD" clId="Web-{B068C81C-B6FE-A9C4-5E4C-E34EEAB71241}" dt="2025-10-29T17:29:08.493" v="248"/>
        <pc:sldMkLst>
          <pc:docMk/>
          <pc:sldMk cId="2445645284" sldId="2147374281"/>
        </pc:sldMkLst>
        <pc:spChg chg="mod">
          <ac:chgData name="Tawny Fleming" userId="S::tb36_humboldt.edu#ext#@thecsu.onmicrosoft.com::caf9ddaf-1b73-4380-b9a2-76159b027a04" providerId="AD" clId="Web-{B068C81C-B6FE-A9C4-5E4C-E34EEAB71241}" dt="2025-10-29T17:28:37.571" v="224" actId="20577"/>
          <ac:spMkLst>
            <pc:docMk/>
            <pc:sldMk cId="2445645284" sldId="2147374281"/>
            <ac:spMk id="8" creationId="{99BCD096-65A5-52D9-84A8-BAA38EB0F0E8}"/>
          </ac:spMkLst>
        </pc:spChg>
      </pc:sldChg>
      <pc:sldChg chg="ord modNotes">
        <pc:chgData name="Tawny Fleming" userId="S::tb36_humboldt.edu#ext#@thecsu.onmicrosoft.com::caf9ddaf-1b73-4380-b9a2-76159b027a04" providerId="AD" clId="Web-{B068C81C-B6FE-A9C4-5E4C-E34EEAB71241}" dt="2025-10-29T17:35:33.877" v="467"/>
        <pc:sldMkLst>
          <pc:docMk/>
          <pc:sldMk cId="473423791" sldId="2147374282"/>
        </pc:sldMkLst>
      </pc:sldChg>
      <pc:sldChg chg="del">
        <pc:chgData name="Tawny Fleming" userId="S::tb36_humboldt.edu#ext#@thecsu.onmicrosoft.com::caf9ddaf-1b73-4380-b9a2-76159b027a04" providerId="AD" clId="Web-{B068C81C-B6FE-A9C4-5E4C-E34EEAB71241}" dt="2025-10-29T17:29:35.634" v="249"/>
        <pc:sldMkLst>
          <pc:docMk/>
          <pc:sldMk cId="3228082569" sldId="2147374283"/>
        </pc:sldMkLst>
      </pc:sldChg>
      <pc:sldChg chg="del">
        <pc:chgData name="Tawny Fleming" userId="S::tb36_humboldt.edu#ext#@thecsu.onmicrosoft.com::caf9ddaf-1b73-4380-b9a2-76159b027a04" providerId="AD" clId="Web-{B068C81C-B6FE-A9C4-5E4C-E34EEAB71241}" dt="2025-10-29T17:35:40.111" v="470"/>
        <pc:sldMkLst>
          <pc:docMk/>
          <pc:sldMk cId="3036708692" sldId="2147374284"/>
        </pc:sldMkLst>
      </pc:sldChg>
      <pc:sldChg chg="del">
        <pc:chgData name="Tawny Fleming" userId="S::tb36_humboldt.edu#ext#@thecsu.onmicrosoft.com::caf9ddaf-1b73-4380-b9a2-76159b027a04" providerId="AD" clId="Web-{B068C81C-B6FE-A9C4-5E4C-E34EEAB71241}" dt="2025-10-29T17:35:35.455" v="468"/>
        <pc:sldMkLst>
          <pc:docMk/>
          <pc:sldMk cId="27716998" sldId="2147374285"/>
        </pc:sldMkLst>
      </pc:sldChg>
    </pc:docChg>
  </pc:docChgLst>
  <pc:docChgLst>
    <pc:chgData name="Tawny Fleming" userId="S::tb36_humboldt.edu#ext#@thecsu.onmicrosoft.com::caf9ddaf-1b73-4380-b9a2-76159b027a04" providerId="AD" clId="Web-{02CE0083-15C1-9CCF-E374-724DA0F4D903}"/>
    <pc:docChg chg="modSld">
      <pc:chgData name="Tawny Fleming" userId="S::tb36_humboldt.edu#ext#@thecsu.onmicrosoft.com::caf9ddaf-1b73-4380-b9a2-76159b027a04" providerId="AD" clId="Web-{02CE0083-15C1-9CCF-E374-724DA0F4D903}" dt="2025-10-29T17:42:54.401" v="7" actId="20577"/>
      <pc:docMkLst>
        <pc:docMk/>
      </pc:docMkLst>
      <pc:sldChg chg="modSp">
        <pc:chgData name="Tawny Fleming" userId="S::tb36_humboldt.edu#ext#@thecsu.onmicrosoft.com::caf9ddaf-1b73-4380-b9a2-76159b027a04" providerId="AD" clId="Web-{02CE0083-15C1-9CCF-E374-724DA0F4D903}" dt="2025-10-29T17:42:54.401" v="7" actId="20577"/>
        <pc:sldMkLst>
          <pc:docMk/>
          <pc:sldMk cId="2562683301" sldId="2147374229"/>
        </pc:sldMkLst>
        <pc:spChg chg="mod">
          <ac:chgData name="Tawny Fleming" userId="S::tb36_humboldt.edu#ext#@thecsu.onmicrosoft.com::caf9ddaf-1b73-4380-b9a2-76159b027a04" providerId="AD" clId="Web-{02CE0083-15C1-9CCF-E374-724DA0F4D903}" dt="2025-10-29T17:42:54.401" v="7" actId="20577"/>
          <ac:spMkLst>
            <pc:docMk/>
            <pc:sldMk cId="2562683301" sldId="2147374229"/>
            <ac:spMk id="2" creationId="{D3315A3B-5DCE-A14A-AC6F-BADE6578AB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dirty="0"/>
              <a:t>Hello and welcome to the final session of the CSU Systemwide CSUBUY Procure-to-Pay — or P2P — Demo Series. P2P is a powerful tool that brings together multiple functions under one platform, including:</a:t>
            </a:r>
            <a:endParaRPr lang="en-US">
              <a:solidFill>
                <a:srgbClr val="444444"/>
              </a:solidFill>
              <a:ea typeface="Calibri"/>
              <a:cs typeface="Calibri"/>
            </a:endParaRPr>
          </a:p>
          <a:p>
            <a:endParaRPr lang="en-US" dirty="0"/>
          </a:p>
          <a:p>
            <a:pPr marL="171450" indent="-171450">
              <a:buFont typeface="Arial"/>
              <a:buChar char="•"/>
            </a:pPr>
            <a:r>
              <a:rPr lang="en-US" dirty="0"/>
              <a:t>Supplier self-registration and access to a systemwide shared supplier database</a:t>
            </a:r>
            <a:endParaRPr lang="en-US">
              <a:solidFill>
                <a:srgbClr val="444444"/>
              </a:solidFill>
            </a:endParaRPr>
          </a:p>
          <a:p>
            <a:pPr marL="171450" indent="-171450">
              <a:buFont typeface="Arial"/>
              <a:buChar char="•"/>
            </a:pPr>
            <a:r>
              <a:rPr lang="en-US" dirty="0"/>
              <a:t>Requisition entry and purchase order issuance</a:t>
            </a:r>
            <a:endParaRPr lang="en-US">
              <a:solidFill>
                <a:srgbClr val="444444"/>
              </a:solidFill>
            </a:endParaRPr>
          </a:p>
          <a:p>
            <a:pPr marL="171450" indent="-171450">
              <a:buFont typeface="Arial"/>
              <a:buChar char="•"/>
            </a:pPr>
            <a:r>
              <a:rPr lang="en-US" dirty="0"/>
              <a:t>Receipt tracking and payment processing</a:t>
            </a:r>
            <a:endParaRPr lang="en-US">
              <a:solidFill>
                <a:srgbClr val="444444"/>
              </a:solidFill>
            </a:endParaRPr>
          </a:p>
          <a:p>
            <a:pPr marL="171450" indent="-171450">
              <a:buFont typeface="Arial"/>
              <a:buChar char="•"/>
            </a:pPr>
            <a:r>
              <a:rPr lang="en-US" dirty="0"/>
              <a:t>And a centralized location for routing and collecting all necessary financial and compliance approvals</a:t>
            </a:r>
            <a:endParaRPr lang="en-US" dirty="0">
              <a:solidFill>
                <a:srgbClr val="444444"/>
              </a:solidFill>
              <a:ea typeface="Calibri"/>
              <a:cs typeface="Calibri"/>
            </a:endParaRPr>
          </a:p>
          <a:p>
            <a:endParaRPr lang="en-US" dirty="0"/>
          </a:p>
          <a:p>
            <a:r>
              <a:rPr lang="en-US" dirty="0"/>
              <a:t>By integrating these capabilities, P2P supports greater efficiency, transparency, and consistency in our procurement and payment activities across the CSU system. The demos in this series covered: Supplier, Shopper/Requester, Workflow and Approver, Change Order, Carts and Searches, and Vouchers and Receiving. We also covered targeted compliance demos including: Independent Contractor, Facilities, IT, and Branding and Logo. If you happened to have missed any of the previously conducted demos, they should be listed on your campus CSUBUY P2P website.  The Q&amp;A feature will remain open throughout today’s session, and we’ll do our best to answer as many questions live as possible. We’ll also share the name and contact information for your campus lead, so you know who to reach out to with campus-specific questions or follow-up needs. Once again, thank you for being here — let’s get started.</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t>Speaker: Sara</a:t>
            </a:r>
            <a:endParaRPr lang="en-US" dirty="0">
              <a:solidFill>
                <a:srgbClr val="444444"/>
              </a:solidFill>
            </a:endParaRPr>
          </a:p>
          <a:p>
            <a:r>
              <a:rPr lang="en-US" dirty="0"/>
              <a:t>Here’s what we’ll cover in today’s session. We’ll start with a brief introduction to CSUBUY, then review the overall project timeline and current status and then we'll jump into the Q&amp;A.</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Let’s take a moment to review the vision and goals of CSUBUY P2P. Understanding the ‘why’ helps us better understand the design and decisions that have shaped this project.</a:t>
            </a:r>
            <a:endParaRPr lang="en-US" dirty="0">
              <a:solidFill>
                <a:srgbClr val="444444"/>
              </a:solidFill>
            </a:endParaRPr>
          </a:p>
          <a:p>
            <a:endParaRPr lang="en-US" dirty="0">
              <a:solidFill>
                <a:srgbClr val="444444"/>
              </a:solidFill>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Our vision for CSUBUY P2P is to standardize procurement processes across the CSU, reduce manual steps, and drive efficiencies through automation. Ultimately, this means saving time, reducing risk, and lowering costs.</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endParaRPr lang="en-US" dirty="0">
              <a:solidFill>
                <a:srgbClr val="444444"/>
              </a:solidFill>
            </a:endParaRPr>
          </a:p>
          <a:p>
            <a:r>
              <a:rPr lang="en-US" dirty="0"/>
              <a:t>The objectives of P2P are centered around creating a streamlined, integrated platform that simplifies and enhances how we manage procurement and payments across the CSU system.</a:t>
            </a:r>
            <a:endParaRPr lang="en-US">
              <a:solidFill>
                <a:srgbClr val="444444"/>
              </a:solidFill>
              <a:ea typeface="Calibri"/>
              <a:cs typeface="Calibri"/>
            </a:endParaRPr>
          </a:p>
          <a:p>
            <a:r>
              <a:rPr lang="en-US" dirty="0"/>
              <a:t>The graphic on this slide visually represents the entire </a:t>
            </a:r>
            <a:r>
              <a:rPr lang="en-US" i="1" dirty="0"/>
              <a:t>procure-to-pay lifecycle</a:t>
            </a:r>
            <a:r>
              <a:rPr lang="en-US" dirty="0"/>
              <a:t> and the key functions that P2P supports. Starting with shopping for goods and services — users can engage in purchasing with access to preferred, contracted, and sustainable suppliers. This flows into requisitioning, ordering, and receiving, all of which are handled in a centralized environment with fewer manual steps. The process concludes with invoicing and payment, emphasizing automation, minimal touchpoints, and visibility throughout.</a:t>
            </a:r>
            <a:endParaRPr lang="en-US">
              <a:solidFill>
                <a:srgbClr val="444444"/>
              </a:solidFill>
              <a:ea typeface="Calibri"/>
              <a:cs typeface="Calibri"/>
            </a:endParaRPr>
          </a:p>
          <a:p>
            <a:endParaRPr lang="en-US" dirty="0"/>
          </a:p>
          <a:p>
            <a:r>
              <a:rPr lang="en-US" dirty="0"/>
              <a:t>What’s important to understand is that P2P will replace many of the fragmented, campus-specific tools and manual workflows currently in use. It consolidates supplier management (including supplier self-registration and a shared systemwide supplier database), requisition creation, purchase order (PO) issuance, receipts, and invoice processing — all into one cohesive system. While P2P will integrate with PeopleSoft CFS, allowing for necessary financial synchronization, the day-to-day work will take place within the P2P platform. For example, users will initiate and approve requisitions, manage POs, and review receipts and invoices all within P2P. </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endParaRPr lang="en-US" dirty="0">
              <a:solidFill>
                <a:srgbClr val="444444"/>
              </a:solidFill>
            </a:endParaRPr>
          </a:p>
          <a:p>
            <a:r>
              <a:rPr lang="en-US" dirty="0"/>
              <a:t>The P2P platform offers a range of valuable benefits. For suppliers, it ensures timely payments and provides convenient self-service tools to track invoice and payment status. For internal users, it streamlines the purchasing experience and automatically routes requisitions and purchase orders to include all necessary financial and compliance approvals. The new P2P platform will replace the current CSUBUY Marketplace that requires a </a:t>
            </a:r>
            <a:r>
              <a:rPr lang="en-US" dirty="0" err="1"/>
              <a:t>PCard</a:t>
            </a:r>
            <a:r>
              <a:rPr lang="en-US" dirty="0"/>
              <a:t> to complete transactions, so it will also reduce the amount of monthly transactions that will need to be reconciled. At a systemwide level, the platform enhances data quality, increases visibility across campuses, and supports our ongoing commitment to operational efficiency, accountability, and strategic improvement.</a:t>
            </a:r>
            <a:endParaRPr lang="en-US" dirty="0">
              <a:solidFill>
                <a:srgbClr val="444444"/>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t>Speaker: Carrie</a:t>
            </a:r>
            <a:endParaRPr lang="en-US" dirty="0">
              <a:solidFill>
                <a:srgbClr val="444444"/>
              </a:solidFill>
            </a:endParaRPr>
          </a:p>
          <a:p>
            <a:r>
              <a:rPr lang="en-US" dirty="0"/>
              <a:t>This slide shows our high-level timeline. The 14 campuses that are part of this acceleration project are currently in the implementation phase, with readiness and deployment activities scheduled through early 2026. </a:t>
            </a:r>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Carrie:</a:t>
            </a:r>
          </a:p>
          <a:p>
            <a:r>
              <a:rPr lang="en-US" dirty="0"/>
              <a:t>If you have questions about the P2P project on your campus, please direct your inquiries to your local campus contact listed here. Now we would like to open it up and begin answering your questions.</a:t>
            </a:r>
            <a:endParaRPr lang="en-US" dirty="0">
              <a:solidFill>
                <a:srgbClr val="444444"/>
              </a:solidFill>
            </a:endParaRPr>
          </a:p>
          <a:p>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303494-CFEE-4797-B493-B4DF4319A4B5}" type="slidenum">
              <a:rPr lang="en-US" smtClean="0"/>
              <a:t>8</a:t>
            </a:fld>
            <a:endParaRPr lang="en-US"/>
          </a:p>
        </p:txBody>
      </p:sp>
    </p:spTree>
    <p:extLst>
      <p:ext uri="{BB962C8B-B14F-4D97-AF65-F5344CB8AC3E}">
        <p14:creationId xmlns:p14="http://schemas.microsoft.com/office/powerpoint/2010/main" val="3499704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10/29/2025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7.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2800" b="1" dirty="0">
                <a:cs typeface="Arial"/>
              </a:rPr>
              <a:t>CSUBUY: Procure-to-Pay (P2P)</a:t>
            </a:r>
            <a:endParaRPr lang="en-US" sz="2800" dirty="0">
              <a:cs typeface="Arial"/>
            </a:endParaRPr>
          </a:p>
          <a:p>
            <a:r>
              <a:rPr lang="en-US" sz="2800" dirty="0">
                <a:cs typeface="Arial"/>
              </a:rPr>
              <a:t>Demo Series: Town Hall</a:t>
            </a:r>
            <a:endParaRPr lang="en-US" sz="2800" dirty="0">
              <a:ea typeface="Calibri"/>
              <a:cs typeface="Arial"/>
            </a:endParaRPr>
          </a:p>
        </p:txBody>
      </p:sp>
    </p:spTree>
    <p:extLst>
      <p:ext uri="{BB962C8B-B14F-4D97-AF65-F5344CB8AC3E}">
        <p14:creationId xmlns:p14="http://schemas.microsoft.com/office/powerpoint/2010/main" val="256268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245755" y="2528417"/>
            <a:ext cx="7125164" cy="18072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dirty="0">
                <a:cs typeface="Arial"/>
              </a:rPr>
              <a:t>Introduction into CSUBUY</a:t>
            </a:r>
          </a:p>
          <a:p>
            <a:pPr>
              <a:buClr>
                <a:srgbClr val="C00000"/>
              </a:buClr>
              <a:buFont typeface="Wingdings" panose="05000000000000000000" pitchFamily="2" charset="2"/>
              <a:buChar char="§"/>
            </a:pPr>
            <a:r>
              <a:rPr lang="en-US" sz="2400" dirty="0">
                <a:cs typeface="Arial"/>
              </a:rPr>
              <a:t>Timeline</a:t>
            </a:r>
            <a:endParaRPr lang="en-US" sz="2400" dirty="0">
              <a:ea typeface="Calibri"/>
              <a:cs typeface="Arial"/>
            </a:endParaRPr>
          </a:p>
          <a:p>
            <a:pPr>
              <a:buClr>
                <a:srgbClr val="C00000"/>
              </a:buClr>
              <a:buFont typeface="Wingdings" panose="05000000000000000000" pitchFamily="2" charset="2"/>
              <a:buChar char="§"/>
            </a:pPr>
            <a:r>
              <a:rPr lang="en-US" sz="2400" dirty="0">
                <a:cs typeface="Arial"/>
              </a:rPr>
              <a:t>General Project Update</a:t>
            </a:r>
            <a:endParaRPr lang="en-US" sz="2400" dirty="0">
              <a:ea typeface="Calibri"/>
              <a:cs typeface="Arial"/>
            </a:endParaRPr>
          </a:p>
          <a:p>
            <a:pPr>
              <a:buClr>
                <a:srgbClr val="C00000"/>
              </a:buClr>
              <a:buFont typeface="Wingdings" panose="05000000000000000000" pitchFamily="2" charset="2"/>
              <a:buChar char="§"/>
            </a:pPr>
            <a:r>
              <a:rPr lang="en-US" sz="2400" dirty="0">
                <a:ea typeface="Calibri"/>
                <a:cs typeface="Arial"/>
              </a:rPr>
              <a:t>Q &amp; A</a:t>
            </a: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6</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D450-6F00-2E3C-B3D0-59F29F4B4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A67E-98E8-2AC8-F9BD-313A859C64E4}"/>
              </a:ext>
            </a:extLst>
          </p:cNvPr>
          <p:cNvSpPr>
            <a:spLocks noGrp="1"/>
          </p:cNvSpPr>
          <p:nvPr>
            <p:ph type="title"/>
          </p:nvPr>
        </p:nvSpPr>
        <p:spPr/>
        <p:txBody>
          <a:bodyPr/>
          <a:lstStyle/>
          <a:p>
            <a:r>
              <a:rPr lang="en-US" sz="3600">
                <a:solidFill>
                  <a:srgbClr val="C00000"/>
                </a:solidFill>
                <a:latin typeface="Calibri"/>
                <a:ea typeface="MS PGothic"/>
                <a:cs typeface="Calibri"/>
              </a:rPr>
              <a:t>CSU</a:t>
            </a:r>
            <a:r>
              <a:rPr lang="en-US" sz="3600">
                <a:latin typeface="Calibri"/>
                <a:ea typeface="MS PGothic"/>
                <a:cs typeface="Calibri"/>
              </a:rPr>
              <a:t>BUY P2P: </a:t>
            </a:r>
            <a:r>
              <a:rPr lang="en-US">
                <a:latin typeface="Calibri"/>
                <a:ea typeface="MS PGothic"/>
                <a:cs typeface="Calibri"/>
              </a:rPr>
              <a:t>Campus Contacts</a:t>
            </a:r>
            <a:endParaRPr lang="en-US">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73785DD-2ECA-4FCB-8983-1746CC2D5B76}"/>
              </a:ext>
            </a:extLst>
          </p:cNvPr>
          <p:cNvGraphicFramePr>
            <a:graphicFrameLocks noGrp="1"/>
          </p:cNvGraphicFramePr>
          <p:nvPr>
            <p:extLst>
              <p:ext uri="{D42A27DB-BD31-4B8C-83A1-F6EECF244321}">
                <p14:modId xmlns:p14="http://schemas.microsoft.com/office/powerpoint/2010/main" val="4167168290"/>
              </p:ext>
            </p:extLst>
          </p:nvPr>
        </p:nvGraphicFramePr>
        <p:xfrm>
          <a:off x="576648" y="1050324"/>
          <a:ext cx="10916558" cy="5662395"/>
        </p:xfrm>
        <a:graphic>
          <a:graphicData uri="http://schemas.openxmlformats.org/drawingml/2006/table">
            <a:tbl>
              <a:tblPr bandRow="1">
                <a:tableStyleId>{5C22544A-7EE6-4342-B048-85BDC9FD1C3A}</a:tableStyleId>
              </a:tblPr>
              <a:tblGrid>
                <a:gridCol w="3638853">
                  <a:extLst>
                    <a:ext uri="{9D8B030D-6E8A-4147-A177-3AD203B41FA5}">
                      <a16:colId xmlns:a16="http://schemas.microsoft.com/office/drawing/2014/main" val="133908406"/>
                    </a:ext>
                  </a:extLst>
                </a:gridCol>
                <a:gridCol w="3065805">
                  <a:extLst>
                    <a:ext uri="{9D8B030D-6E8A-4147-A177-3AD203B41FA5}">
                      <a16:colId xmlns:a16="http://schemas.microsoft.com/office/drawing/2014/main" val="511436651"/>
                    </a:ext>
                  </a:extLst>
                </a:gridCol>
                <a:gridCol w="4211900">
                  <a:extLst>
                    <a:ext uri="{9D8B030D-6E8A-4147-A177-3AD203B41FA5}">
                      <a16:colId xmlns:a16="http://schemas.microsoft.com/office/drawing/2014/main" val="1620167186"/>
                    </a:ext>
                  </a:extLst>
                </a:gridCol>
              </a:tblGrid>
              <a:tr h="377493">
                <a:tc>
                  <a:txBody>
                    <a:bodyPr/>
                    <a:lstStyle/>
                    <a:p>
                      <a:pPr algn="l" fontAlgn="base">
                        <a:lnSpc>
                          <a:spcPts val="2100"/>
                        </a:lnSpc>
                        <a:buNone/>
                      </a:pPr>
                      <a:r>
                        <a:rPr lang="en-US" sz="1800" b="1" i="0">
                          <a:solidFill>
                            <a:srgbClr val="FFFFFF"/>
                          </a:solidFill>
                          <a:effectLst/>
                          <a:latin typeface="Avenir-Book"/>
                        </a:rPr>
                        <a:t>Campus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Contact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Email</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2295333085"/>
                  </a:ext>
                </a:extLst>
              </a:tr>
              <a:tr h="377493">
                <a:tc>
                  <a:txBody>
                    <a:bodyPr/>
                    <a:lstStyle/>
                    <a:p>
                      <a:pPr algn="l" fontAlgn="base">
                        <a:lnSpc>
                          <a:spcPts val="2100"/>
                        </a:lnSpc>
                        <a:buNone/>
                      </a:pPr>
                      <a:r>
                        <a:rPr lang="en-US" sz="1800" b="0" i="0">
                          <a:solidFill>
                            <a:srgbClr val="000000"/>
                          </a:solidFill>
                          <a:effectLst/>
                          <a:latin typeface="Avenir-Book"/>
                        </a:rPr>
                        <a:t>Cal Poly Pomona</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 Rodriguez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sergior1@cpp.edu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8085180"/>
                  </a:ext>
                </a:extLst>
              </a:tr>
              <a:tr h="377493">
                <a:tc>
                  <a:txBody>
                    <a:bodyPr/>
                    <a:lstStyle/>
                    <a:p>
                      <a:pPr algn="l" fontAlgn="base">
                        <a:lnSpc>
                          <a:spcPts val="2100"/>
                        </a:lnSpc>
                        <a:buNone/>
                      </a:pPr>
                      <a:r>
                        <a:rPr lang="en-US" sz="1800" b="0" i="0">
                          <a:solidFill>
                            <a:srgbClr val="000000"/>
                          </a:solidFill>
                          <a:effectLst/>
                          <a:latin typeface="Avenir-Book"/>
                        </a:rPr>
                        <a:t>Channel Islands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 Stoup</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Gregory.Stoup@csuci.edu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75970421"/>
                  </a:ext>
                </a:extLst>
              </a:tr>
              <a:tr h="377493">
                <a:tc>
                  <a:txBody>
                    <a:bodyPr/>
                    <a:lstStyle/>
                    <a:p>
                      <a:pPr algn="l" fontAlgn="base">
                        <a:lnSpc>
                          <a:spcPts val="2100"/>
                        </a:lnSpc>
                        <a:buNone/>
                      </a:pPr>
                      <a:r>
                        <a:rPr lang="en-US" sz="1800" b="0" i="0">
                          <a:solidFill>
                            <a:srgbClr val="000000"/>
                          </a:solidFill>
                          <a:effectLst/>
                          <a:latin typeface="Avenir-Book"/>
                        </a:rPr>
                        <a:t>Dominguez Hills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Maria Hernandez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Mehernandez@csudh.edu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30547242"/>
                  </a:ext>
                </a:extLst>
              </a:tr>
              <a:tr h="377493">
                <a:tc>
                  <a:txBody>
                    <a:bodyPr/>
                    <a:lstStyle/>
                    <a:p>
                      <a:pPr algn="l" fontAlgn="base">
                        <a:lnSpc>
                          <a:spcPts val="2100"/>
                        </a:lnSpc>
                        <a:buNone/>
                      </a:pPr>
                      <a:r>
                        <a:rPr lang="en-US" sz="1800" b="0" i="0">
                          <a:solidFill>
                            <a:srgbClr val="000000"/>
                          </a:solidFill>
                          <a:effectLst/>
                          <a:latin typeface="Avenir-Book"/>
                        </a:rPr>
                        <a:t>East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 Lam Vazquez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0763198"/>
                  </a:ext>
                </a:extLst>
              </a:tr>
              <a:tr h="377493">
                <a:tc>
                  <a:txBody>
                    <a:bodyPr/>
                    <a:lstStyle/>
                    <a:p>
                      <a:pPr algn="l" fontAlgn="base">
                        <a:lnSpc>
                          <a:spcPts val="2100"/>
                        </a:lnSpc>
                        <a:buNone/>
                      </a:pPr>
                      <a:r>
                        <a:rPr lang="en-US" sz="1800" b="0" i="0">
                          <a:solidFill>
                            <a:srgbClr val="000000"/>
                          </a:solidFill>
                          <a:effectLst/>
                          <a:latin typeface="Avenir-Book"/>
                        </a:rPr>
                        <a:t>Fullerton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Caroline Lee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94973158"/>
                  </a:ext>
                </a:extLst>
              </a:tr>
              <a:tr h="377493">
                <a:tc>
                  <a:txBody>
                    <a:bodyPr/>
                    <a:lstStyle/>
                    <a:p>
                      <a:pPr algn="l" fontAlgn="base">
                        <a:lnSpc>
                          <a:spcPts val="2100"/>
                        </a:lnSpc>
                        <a:buNone/>
                      </a:pPr>
                      <a:r>
                        <a:rPr lang="en-US" sz="1800" b="0" i="0">
                          <a:solidFill>
                            <a:srgbClr val="000000"/>
                          </a:solidFill>
                          <a:effectLst/>
                          <a:latin typeface="Avenir-Book"/>
                        </a:rPr>
                        <a:t>Long Beach</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 Pruitt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Michael.Pruitt@csulb.edu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8328234"/>
                  </a:ext>
                </a:extLst>
              </a:tr>
              <a:tr h="377493">
                <a:tc>
                  <a:txBody>
                    <a:bodyPr/>
                    <a:lstStyle/>
                    <a:p>
                      <a:pPr algn="l" fontAlgn="base">
                        <a:lnSpc>
                          <a:spcPts val="2100"/>
                        </a:lnSpc>
                        <a:buNone/>
                      </a:pPr>
                      <a:r>
                        <a:rPr lang="en-US" sz="1800" b="0" i="0">
                          <a:solidFill>
                            <a:srgbClr val="000000"/>
                          </a:solidFill>
                          <a:effectLst/>
                          <a:latin typeface="Avenir-Book"/>
                        </a:rPr>
                        <a:t>Los Angeles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Peter Diaz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39197719"/>
                  </a:ext>
                </a:extLst>
              </a:tr>
              <a:tr h="377493">
                <a:tc>
                  <a:txBody>
                    <a:bodyPr/>
                    <a:lstStyle/>
                    <a:p>
                      <a:pPr algn="l" fontAlgn="base">
                        <a:lnSpc>
                          <a:spcPts val="2100"/>
                        </a:lnSpc>
                        <a:buNone/>
                      </a:pPr>
                      <a:r>
                        <a:rPr lang="en-US" sz="1800" b="0" i="0">
                          <a:solidFill>
                            <a:srgbClr val="000000"/>
                          </a:solidFill>
                          <a:effectLst/>
                          <a:latin typeface="Avenir-Book"/>
                        </a:rPr>
                        <a:t>Monterey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Sandra Amorim Ruiz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P2P@csumb.edu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6711969"/>
                  </a:ext>
                </a:extLst>
              </a:tr>
              <a:tr h="377493">
                <a:tc>
                  <a:txBody>
                    <a:bodyPr/>
                    <a:lstStyle/>
                    <a:p>
                      <a:pPr algn="l" fontAlgn="base">
                        <a:lnSpc>
                          <a:spcPts val="2100"/>
                        </a:lnSpc>
                        <a:buNone/>
                      </a:pPr>
                      <a:r>
                        <a:rPr lang="en-US" sz="1800" b="0" i="0">
                          <a:solidFill>
                            <a:srgbClr val="000000"/>
                          </a:solidFill>
                          <a:effectLst/>
                          <a:latin typeface="Avenir-Book"/>
                        </a:rPr>
                        <a:t>Northridge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 Flugum</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Deborah.Flugum@csun.edu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897274144"/>
                  </a:ext>
                </a:extLst>
              </a:tr>
              <a:tr h="377493">
                <a:tc>
                  <a:txBody>
                    <a:bodyPr/>
                    <a:lstStyle/>
                    <a:p>
                      <a:pPr algn="l" fontAlgn="base">
                        <a:lnSpc>
                          <a:spcPts val="2100"/>
                        </a:lnSpc>
                        <a:buNone/>
                      </a:pPr>
                      <a:r>
                        <a:rPr lang="en-US" sz="1800" b="0" i="0">
                          <a:solidFill>
                            <a:srgbClr val="000000"/>
                          </a:solidFill>
                          <a:effectLst/>
                          <a:latin typeface="Avenir-Book"/>
                        </a:rPr>
                        <a:t>Sacramento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 Head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Sebastian.Head@csus.edu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05062861"/>
                  </a:ext>
                </a:extLst>
              </a:tr>
              <a:tr h="377493">
                <a:tc>
                  <a:txBody>
                    <a:bodyPr/>
                    <a:lstStyle/>
                    <a:p>
                      <a:pPr algn="l" fontAlgn="base">
                        <a:lnSpc>
                          <a:spcPts val="2100"/>
                        </a:lnSpc>
                        <a:buNone/>
                      </a:pPr>
                      <a:r>
                        <a:rPr lang="en-US" sz="1800" b="0" i="0">
                          <a:solidFill>
                            <a:srgbClr val="000000"/>
                          </a:solidFill>
                          <a:effectLst/>
                          <a:latin typeface="Avenir-Book"/>
                        </a:rPr>
                        <a:t>San Bernardino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 Wood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Jay.Wood@csusb.edu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32879921"/>
                  </a:ext>
                </a:extLst>
              </a:tr>
              <a:tr h="377493">
                <a:tc>
                  <a:txBody>
                    <a:bodyPr/>
                    <a:lstStyle/>
                    <a:p>
                      <a:pPr algn="l" fontAlgn="base">
                        <a:lnSpc>
                          <a:spcPts val="2100"/>
                        </a:lnSpc>
                        <a:buNone/>
                      </a:pPr>
                      <a:r>
                        <a:rPr lang="en-US" sz="1800" b="0" i="0">
                          <a:solidFill>
                            <a:srgbClr val="000000"/>
                          </a:solidFill>
                          <a:effectLst/>
                          <a:latin typeface="Avenir-Book"/>
                        </a:rPr>
                        <a:t>Stanislaus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Nicole Lack</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NLack@csustan.edu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86004020"/>
                  </a:ext>
                </a:extLst>
              </a:tr>
              <a:tr h="377493">
                <a:tc>
                  <a:txBody>
                    <a:bodyPr/>
                    <a:lstStyle/>
                    <a:p>
                      <a:pPr algn="l" fontAlgn="base">
                        <a:lnSpc>
                          <a:spcPts val="2100"/>
                        </a:lnSpc>
                        <a:buNone/>
                      </a:pPr>
                      <a:r>
                        <a:rPr lang="en-US" sz="1800" b="0" i="0">
                          <a:solidFill>
                            <a:srgbClr val="000000"/>
                          </a:solidFill>
                          <a:effectLst/>
                          <a:latin typeface="Avenir-Book"/>
                        </a:rPr>
                        <a:t>San Francisco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Doug Londgren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Londgren@sfsu.edu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75211300"/>
                  </a:ext>
                </a:extLst>
              </a:tr>
              <a:tr h="377493">
                <a:tc>
                  <a:txBody>
                    <a:bodyPr/>
                    <a:lstStyle/>
                    <a:p>
                      <a:pPr algn="l" fontAlgn="base">
                        <a:lnSpc>
                          <a:spcPts val="2100"/>
                        </a:lnSpc>
                        <a:buNone/>
                      </a:pPr>
                      <a:r>
                        <a:rPr lang="en-US" sz="1800" b="0" i="0">
                          <a:solidFill>
                            <a:srgbClr val="000000"/>
                          </a:solidFill>
                          <a:effectLst/>
                          <a:latin typeface="Avenir-Book"/>
                        </a:rPr>
                        <a:t>San Jose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 Bonakdar</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dirty="0">
                          <a:solidFill>
                            <a:srgbClr val="000000"/>
                          </a:solidFill>
                          <a:effectLst/>
                          <a:latin typeface="Avenir-Book"/>
                        </a:rPr>
                        <a:t>Sara.Bonakdar@sjsu.edu</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6249247"/>
                  </a:ext>
                </a:extLst>
              </a:tr>
            </a:tbl>
          </a:graphicData>
        </a:graphic>
      </p:graphicFrame>
    </p:spTree>
    <p:extLst>
      <p:ext uri="{BB962C8B-B14F-4D97-AF65-F5344CB8AC3E}">
        <p14:creationId xmlns:p14="http://schemas.microsoft.com/office/powerpoint/2010/main" val="473423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6829f33d21ac6f329ed7b71dd4e5b192">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e5956d235048f939595e3757e885cd1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2.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7AB82E-6DF8-4DA9-83B6-812017228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bd56d-bf18-40bd-9ec8-1dc830cfba6d"/>
    <ds:schemaRef ds:uri="1c975622-ad8e-4332-90c3-db4129b56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Widescreen</PresentationFormat>
  <Paragraphs>143</Paragraphs>
  <Slides>8</Slides>
  <Notes>8</Notes>
  <HiddenSlides>0</HiddenSlides>
  <MMClips>1</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2_Default Design</vt:lpstr>
      <vt:lpstr>3_Default Design</vt:lpstr>
      <vt:lpstr>PowerPoint Presentation</vt:lpstr>
      <vt:lpstr>PowerPoint Presentation</vt:lpstr>
      <vt:lpstr>CSUBUY P2P:  Project Vision &amp; Goals Review</vt:lpstr>
      <vt:lpstr>CSUBUY P2P: Vision</vt:lpstr>
      <vt:lpstr>CSUBUY P2P: Objectives</vt:lpstr>
      <vt:lpstr>CSUBUY P2P: Benefits</vt:lpstr>
      <vt:lpstr>CSUBUY: Acceleration Timeline</vt:lpstr>
      <vt:lpstr>CSUBUY P2P: Campus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Carrie Schmidt</cp:lastModifiedBy>
  <cp:revision>197</cp:revision>
  <dcterms:created xsi:type="dcterms:W3CDTF">2022-04-06T20:53:00Z</dcterms:created>
  <dcterms:modified xsi:type="dcterms:W3CDTF">2025-10-29T17:43:03Z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