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Clurg, Tu" initials="MT" lastIdx="1" clrIdx="0">
    <p:extLst>
      <p:ext uri="{19B8F6BF-5375-455C-9EA6-DF929625EA0E}">
        <p15:presenceInfo xmlns:p15="http://schemas.microsoft.com/office/powerpoint/2012/main" userId="S::tmcclurg@calstate.edu::ed80ae7e-7f45-4369-bcb7-adcb66c93ab0" providerId="AD"/>
      </p:ext>
    </p:extLst>
  </p:cmAuthor>
  <p:cmAuthor id="2" name="Gisella Higgins" initials="GH" lastIdx="3" clrIdx="1">
    <p:extLst>
      <p:ext uri="{19B8F6BF-5375-455C-9EA6-DF929625EA0E}">
        <p15:presenceInfo xmlns:p15="http://schemas.microsoft.com/office/powerpoint/2012/main" userId="S::Gisella.Higgins@risenow.com::b9c4a594-783e-456d-a365-7e012baadb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1"/>
    <a:srgbClr val="F5A7EF"/>
    <a:srgbClr val="73A9CB"/>
    <a:srgbClr val="E3ECF3"/>
    <a:srgbClr val="D5AE83"/>
    <a:srgbClr val="BAE0ED"/>
    <a:srgbClr val="B9DEE7"/>
    <a:srgbClr val="FDB728"/>
    <a:srgbClr val="474747"/>
    <a:srgbClr val="FF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0A76B7-9E4D-03CE-A755-6361B7B87CC8}" v="112" dt="2025-09-30T14:20:42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2" autoAdjust="0"/>
  </p:normalViewPr>
  <p:slideViewPr>
    <p:cSldViewPr snapToGrid="0">
      <p:cViewPr varScale="1">
        <p:scale>
          <a:sx n="103" d="100"/>
          <a:sy n="103" d="100"/>
        </p:scale>
        <p:origin x="79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6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Clurg, Tu" userId="S::tmcclurg@calstate.edu::ed80ae7e-7f45-4369-bcb7-adcb66c93ab0" providerId="AD" clId="Web-{EA0A76B7-9E4D-03CE-A755-6361B7B87CC8}"/>
    <pc:docChg chg="modSld">
      <pc:chgData name="McClurg, Tu" userId="S::tmcclurg@calstate.edu::ed80ae7e-7f45-4369-bcb7-adcb66c93ab0" providerId="AD" clId="Web-{EA0A76B7-9E4D-03CE-A755-6361B7B87CC8}" dt="2025-09-30T14:20:42.061" v="84" actId="1076"/>
      <pc:docMkLst>
        <pc:docMk/>
      </pc:docMkLst>
      <pc:sldChg chg="addSp delSp modSp">
        <pc:chgData name="McClurg, Tu" userId="S::tmcclurg@calstate.edu::ed80ae7e-7f45-4369-bcb7-adcb66c93ab0" providerId="AD" clId="Web-{EA0A76B7-9E4D-03CE-A755-6361B7B87CC8}" dt="2025-09-30T14:20:42.061" v="84" actId="1076"/>
        <pc:sldMkLst>
          <pc:docMk/>
          <pc:sldMk cId="1848085617" sldId="262"/>
        </pc:sldMkLst>
        <pc:spChg chg="mod">
          <ac:chgData name="McClurg, Tu" userId="S::tmcclurg@calstate.edu::ed80ae7e-7f45-4369-bcb7-adcb66c93ab0" providerId="AD" clId="Web-{EA0A76B7-9E4D-03CE-A755-6361B7B87CC8}" dt="2025-09-30T14:19:22.934" v="81" actId="20577"/>
          <ac:spMkLst>
            <pc:docMk/>
            <pc:sldMk cId="1848085617" sldId="262"/>
            <ac:spMk id="40" creationId="{E647D29E-3117-4D12-A4AD-2A43C70CBEEE}"/>
          </ac:spMkLst>
        </pc:spChg>
        <pc:spChg chg="mod">
          <ac:chgData name="McClurg, Tu" userId="S::tmcclurg@calstate.edu::ed80ae7e-7f45-4369-bcb7-adcb66c93ab0" providerId="AD" clId="Web-{EA0A76B7-9E4D-03CE-A755-6361B7B87CC8}" dt="2025-09-30T14:15:18.676" v="37" actId="1076"/>
          <ac:spMkLst>
            <pc:docMk/>
            <pc:sldMk cId="1848085617" sldId="262"/>
            <ac:spMk id="42" creationId="{3ECC15C4-84B5-4697-BA0A-0727BC8F7A49}"/>
          </ac:spMkLst>
        </pc:spChg>
        <pc:spChg chg="mod">
          <ac:chgData name="McClurg, Tu" userId="S::tmcclurg@calstate.edu::ed80ae7e-7f45-4369-bcb7-adcb66c93ab0" providerId="AD" clId="Web-{EA0A76B7-9E4D-03CE-A755-6361B7B87CC8}" dt="2025-09-30T14:14:31.049" v="28" actId="1076"/>
          <ac:spMkLst>
            <pc:docMk/>
            <pc:sldMk cId="1848085617" sldId="262"/>
            <ac:spMk id="43" creationId="{543DB5EA-9664-4D4C-9285-20FA9FEA351F}"/>
          </ac:spMkLst>
        </pc:spChg>
        <pc:spChg chg="mod">
          <ac:chgData name="McClurg, Tu" userId="S::tmcclurg@calstate.edu::ed80ae7e-7f45-4369-bcb7-adcb66c93ab0" providerId="AD" clId="Web-{EA0A76B7-9E4D-03CE-A755-6361B7B87CC8}" dt="2025-09-30T14:17:01.179" v="62" actId="1076"/>
          <ac:spMkLst>
            <pc:docMk/>
            <pc:sldMk cId="1848085617" sldId="262"/>
            <ac:spMk id="47" creationId="{EEF62194-0CEA-4FD9-90AA-67820038D0B9}"/>
          </ac:spMkLst>
        </pc:spChg>
        <pc:spChg chg="topLvl">
          <ac:chgData name="McClurg, Tu" userId="S::tmcclurg@calstate.edu::ed80ae7e-7f45-4369-bcb7-adcb66c93ab0" providerId="AD" clId="Web-{EA0A76B7-9E4D-03CE-A755-6361B7B87CC8}" dt="2025-09-30T14:14:01.157" v="24"/>
          <ac:spMkLst>
            <pc:docMk/>
            <pc:sldMk cId="1848085617" sldId="262"/>
            <ac:spMk id="52" creationId="{DC96B0C6-AEDA-46A9-83E5-20CD6FEE048B}"/>
          </ac:spMkLst>
        </pc:spChg>
        <pc:spChg chg="mod">
          <ac:chgData name="McClurg, Tu" userId="S::tmcclurg@calstate.edu::ed80ae7e-7f45-4369-bcb7-adcb66c93ab0" providerId="AD" clId="Web-{EA0A76B7-9E4D-03CE-A755-6361B7B87CC8}" dt="2025-09-30T14:20:38.655" v="83" actId="1076"/>
          <ac:spMkLst>
            <pc:docMk/>
            <pc:sldMk cId="1848085617" sldId="262"/>
            <ac:spMk id="68" creationId="{E540EEE7-D14A-4C44-95F7-907526B72B4B}"/>
          </ac:spMkLst>
        </pc:spChg>
        <pc:spChg chg="mod">
          <ac:chgData name="McClurg, Tu" userId="S::tmcclurg@calstate.edu::ed80ae7e-7f45-4369-bcb7-adcb66c93ab0" providerId="AD" clId="Web-{EA0A76B7-9E4D-03CE-A755-6361B7B87CC8}" dt="2025-09-30T14:12:38.074" v="11" actId="1076"/>
          <ac:spMkLst>
            <pc:docMk/>
            <pc:sldMk cId="1848085617" sldId="262"/>
            <ac:spMk id="89" creationId="{2CD6769A-CAA1-404D-AF01-94D250D4C88E}"/>
          </ac:spMkLst>
        </pc:spChg>
        <pc:spChg chg="mod topLvl">
          <ac:chgData name="McClurg, Tu" userId="S::tmcclurg@calstate.edu::ed80ae7e-7f45-4369-bcb7-adcb66c93ab0" providerId="AD" clId="Web-{EA0A76B7-9E4D-03CE-A755-6361B7B87CC8}" dt="2025-09-30T14:14:01.157" v="24"/>
          <ac:spMkLst>
            <pc:docMk/>
            <pc:sldMk cId="1848085617" sldId="262"/>
            <ac:spMk id="90" creationId="{E77C66AB-13F7-49A4-BAA9-BA78F8C68F88}"/>
          </ac:spMkLst>
        </pc:spChg>
        <pc:spChg chg="mod">
          <ac:chgData name="McClurg, Tu" userId="S::tmcclurg@calstate.edu::ed80ae7e-7f45-4369-bcb7-adcb66c93ab0" providerId="AD" clId="Web-{EA0A76B7-9E4D-03CE-A755-6361B7B87CC8}" dt="2025-09-30T14:14:44.393" v="30" actId="1076"/>
          <ac:spMkLst>
            <pc:docMk/>
            <pc:sldMk cId="1848085617" sldId="262"/>
            <ac:spMk id="104" creationId="{F8C616BB-93A4-4A9B-9390-575D344B92D4}"/>
          </ac:spMkLst>
        </pc:spChg>
        <pc:spChg chg="mod">
          <ac:chgData name="McClurg, Tu" userId="S::tmcclurg@calstate.edu::ed80ae7e-7f45-4369-bcb7-adcb66c93ab0" providerId="AD" clId="Web-{EA0A76B7-9E4D-03CE-A755-6361B7B87CC8}" dt="2025-09-30T14:20:42.061" v="84" actId="1076"/>
          <ac:spMkLst>
            <pc:docMk/>
            <pc:sldMk cId="1848085617" sldId="262"/>
            <ac:spMk id="133" creationId="{A71857E5-C25F-40DF-8877-CD27500D251D}"/>
          </ac:spMkLst>
        </pc:spChg>
        <pc:spChg chg="mod">
          <ac:chgData name="McClurg, Tu" userId="S::tmcclurg@calstate.edu::ed80ae7e-7f45-4369-bcb7-adcb66c93ab0" providerId="AD" clId="Web-{EA0A76B7-9E4D-03CE-A755-6361B7B87CC8}" dt="2025-09-30T14:11:59.603" v="2" actId="1076"/>
          <ac:spMkLst>
            <pc:docMk/>
            <pc:sldMk cId="1848085617" sldId="262"/>
            <ac:spMk id="142" creationId="{1C2FA0C9-F714-4202-B970-9D9A1E2AFB64}"/>
          </ac:spMkLst>
        </pc:spChg>
        <pc:grpChg chg="add mod">
          <ac:chgData name="McClurg, Tu" userId="S::tmcclurg@calstate.edu::ed80ae7e-7f45-4369-bcb7-adcb66c93ab0" providerId="AD" clId="Web-{EA0A76B7-9E4D-03CE-A755-6361B7B87CC8}" dt="2025-09-30T14:12:38.137" v="12" actId="1076"/>
          <ac:grpSpMkLst>
            <pc:docMk/>
            <pc:sldMk cId="1848085617" sldId="262"/>
            <ac:grpSpMk id="6" creationId="{99C53148-1939-AAB1-B9D2-64343B890539}"/>
          </ac:grpSpMkLst>
        </pc:grpChg>
        <pc:grpChg chg="add topLvl">
          <ac:chgData name="McClurg, Tu" userId="S::tmcclurg@calstate.edu::ed80ae7e-7f45-4369-bcb7-adcb66c93ab0" providerId="AD" clId="Web-{EA0A76B7-9E4D-03CE-A755-6361B7B87CC8}" dt="2025-09-30T14:14:01.157" v="24"/>
          <ac:grpSpMkLst>
            <pc:docMk/>
            <pc:sldMk cId="1848085617" sldId="262"/>
            <ac:grpSpMk id="8" creationId="{D7700AC8-F9EB-DAD7-A500-5B349ACD6384}"/>
          </ac:grpSpMkLst>
        </pc:grpChg>
        <pc:grpChg chg="add del mod">
          <ac:chgData name="McClurg, Tu" userId="S::tmcclurg@calstate.edu::ed80ae7e-7f45-4369-bcb7-adcb66c93ab0" providerId="AD" clId="Web-{EA0A76B7-9E4D-03CE-A755-6361B7B87CC8}" dt="2025-09-30T14:14:01.157" v="24"/>
          <ac:grpSpMkLst>
            <pc:docMk/>
            <pc:sldMk cId="1848085617" sldId="262"/>
            <ac:grpSpMk id="9" creationId="{53DFC3F2-8B57-8657-061C-0FA460FA5F53}"/>
          </ac:grpSpMkLst>
        </pc:grpChg>
        <pc:grpChg chg="add mod">
          <ac:chgData name="McClurg, Tu" userId="S::tmcclurg@calstate.edu::ed80ae7e-7f45-4369-bcb7-adcb66c93ab0" providerId="AD" clId="Web-{EA0A76B7-9E4D-03CE-A755-6361B7B87CC8}" dt="2025-09-30T14:14:13.204" v="26" actId="1076"/>
          <ac:grpSpMkLst>
            <pc:docMk/>
            <pc:sldMk cId="1848085617" sldId="262"/>
            <ac:grpSpMk id="11" creationId="{A07677C1-40C8-A4A1-0E36-9D7C43F4FB8F}"/>
          </ac:grpSpMkLst>
        </pc:grpChg>
        <pc:grpChg chg="add">
          <ac:chgData name="McClurg, Tu" userId="S::tmcclurg@calstate.edu::ed80ae7e-7f45-4369-bcb7-adcb66c93ab0" providerId="AD" clId="Web-{EA0A76B7-9E4D-03CE-A755-6361B7B87CC8}" dt="2025-09-30T14:14:26.267" v="27"/>
          <ac:grpSpMkLst>
            <pc:docMk/>
            <pc:sldMk cId="1848085617" sldId="262"/>
            <ac:grpSpMk id="12" creationId="{C69BBD19-40AD-6EF5-1336-4D8FE9A84BDC}"/>
          </ac:grpSpMkLst>
        </pc:grpChg>
        <pc:grpChg chg="add mod">
          <ac:chgData name="McClurg, Tu" userId="S::tmcclurg@calstate.edu::ed80ae7e-7f45-4369-bcb7-adcb66c93ab0" providerId="AD" clId="Web-{EA0A76B7-9E4D-03CE-A755-6361B7B87CC8}" dt="2025-09-30T14:15:09.800" v="33" actId="1076"/>
          <ac:grpSpMkLst>
            <pc:docMk/>
            <pc:sldMk cId="1848085617" sldId="262"/>
            <ac:grpSpMk id="13" creationId="{A83EDFD1-EE76-488D-A8BA-C7AF26E5D820}"/>
          </ac:grpSpMkLst>
        </pc:grpChg>
        <pc:grpChg chg="add">
          <ac:chgData name="McClurg, Tu" userId="S::tmcclurg@calstate.edu::ed80ae7e-7f45-4369-bcb7-adcb66c93ab0" providerId="AD" clId="Web-{EA0A76B7-9E4D-03CE-A755-6361B7B87CC8}" dt="2025-09-30T14:14:56.034" v="31"/>
          <ac:grpSpMkLst>
            <pc:docMk/>
            <pc:sldMk cId="1848085617" sldId="262"/>
            <ac:grpSpMk id="14" creationId="{E4FC552C-D21E-5264-0517-8A1D95428576}"/>
          </ac:grpSpMkLst>
        </pc:grpChg>
        <pc:grpChg chg="add">
          <ac:chgData name="McClurg, Tu" userId="S::tmcclurg@calstate.edu::ed80ae7e-7f45-4369-bcb7-adcb66c93ab0" providerId="AD" clId="Web-{EA0A76B7-9E4D-03CE-A755-6361B7B87CC8}" dt="2025-09-30T14:15:02.612" v="32"/>
          <ac:grpSpMkLst>
            <pc:docMk/>
            <pc:sldMk cId="1848085617" sldId="262"/>
            <ac:grpSpMk id="15" creationId="{DCC6622D-C9A2-CBD0-B2DA-DAA78B36E2E1}"/>
          </ac:grpSpMkLst>
        </pc:gr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414870368489143"/>
          <c:y val="0.10186800015583856"/>
          <c:w val="0.281040242396359"/>
          <c:h val="0.7671588567866547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BE3-46B8-A509-4AFB0BB6AC0A}"/>
              </c:ext>
            </c:extLst>
          </c:dPt>
          <c:dPt>
            <c:idx val="1"/>
            <c:bubble3D val="0"/>
            <c:spPr>
              <a:solidFill>
                <a:srgbClr val="00964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BE3-46B8-A509-4AFB0BB6AC0A}"/>
              </c:ext>
            </c:extLst>
          </c:dPt>
          <c:dPt>
            <c:idx val="2"/>
            <c:bubble3D val="0"/>
            <c:spPr>
              <a:solidFill>
                <a:srgbClr val="00964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BE3-46B8-A509-4AFB0BB6AC0A}"/>
              </c:ext>
            </c:extLst>
          </c:dPt>
          <c:dPt>
            <c:idx val="3"/>
            <c:bubble3D val="0"/>
            <c:spPr>
              <a:solidFill>
                <a:srgbClr val="00964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BE3-46B8-A509-4AFB0BB6AC0A}"/>
              </c:ext>
            </c:extLst>
          </c:dPt>
          <c:dPt>
            <c:idx val="4"/>
            <c:bubble3D val="0"/>
            <c:spPr>
              <a:solidFill>
                <a:srgbClr val="00964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BE3-46B8-A509-4AFB0BB6AC0A}"/>
              </c:ext>
            </c:extLst>
          </c:dPt>
          <c:dPt>
            <c:idx val="5"/>
            <c:bubble3D val="0"/>
            <c:spPr>
              <a:solidFill>
                <a:srgbClr val="00964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BE3-46B8-A509-4AFB0BB6AC0A}"/>
              </c:ext>
            </c:extLst>
          </c:dPt>
          <c:dPt>
            <c:idx val="6"/>
            <c:bubble3D val="0"/>
            <c:spPr>
              <a:solidFill>
                <a:srgbClr val="00964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BE3-46B8-A509-4AFB0BB6AC0A}"/>
              </c:ext>
            </c:extLst>
          </c:dPt>
          <c:dPt>
            <c:idx val="7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BE3-46B8-A509-4AFB0BB6AC0A}"/>
              </c:ext>
            </c:extLst>
          </c:dPt>
          <c:dPt>
            <c:idx val="8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BE3-46B8-A509-4AFB0BB6AC0A}"/>
              </c:ext>
            </c:extLst>
          </c:dPt>
          <c:dPt>
            <c:idx val="9"/>
            <c:bubble3D val="0"/>
            <c:spPr>
              <a:solidFill>
                <a:srgbClr val="00964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3BE3-46B8-A509-4AFB0BB6AC0A}"/>
              </c:ext>
            </c:extLst>
          </c:dPt>
          <c:dPt>
            <c:idx val="1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3BE3-46B8-A509-4AFB0BB6AC0A}"/>
              </c:ext>
            </c:extLst>
          </c:dPt>
          <c:dPt>
            <c:idx val="1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3BE3-46B8-A509-4AFB0BB6AC0A}"/>
              </c:ext>
            </c:extLst>
          </c:dPt>
          <c:dPt>
            <c:idx val="1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3BE3-46B8-A509-4AFB0BB6AC0A}"/>
              </c:ext>
            </c:extLst>
          </c:dPt>
          <c:dPt>
            <c:idx val="13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3BE3-46B8-A509-4AFB0BB6AC0A}"/>
              </c:ext>
            </c:extLst>
          </c:dPt>
          <c:dPt>
            <c:idx val="14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3BE3-46B8-A509-4AFB0BB6AC0A}"/>
              </c:ext>
            </c:extLst>
          </c:dPt>
          <c:dPt>
            <c:idx val="15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3BE3-46B8-A509-4AFB0BB6AC0A}"/>
              </c:ext>
            </c:extLst>
          </c:dPt>
          <c:dPt>
            <c:idx val="16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3BE3-46B8-A509-4AFB0BB6AC0A}"/>
              </c:ext>
            </c:extLst>
          </c:dPt>
          <c:dPt>
            <c:idx val="17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3BE3-46B8-A509-4AFB0BB6AC0A}"/>
              </c:ext>
            </c:extLst>
          </c:dPt>
          <c:dPt>
            <c:idx val="18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3BE3-46B8-A509-4AFB0BB6AC0A}"/>
              </c:ext>
            </c:extLst>
          </c:dPt>
          <c:dPt>
            <c:idx val="19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3BE3-46B8-A509-4AFB0BB6AC0A}"/>
              </c:ext>
            </c:extLst>
          </c:dPt>
          <c:dPt>
            <c:idx val="2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3BE3-46B8-A509-4AFB0BB6AC0A}"/>
              </c:ext>
            </c:extLst>
          </c:dPt>
          <c:dPt>
            <c:idx val="2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B-3BE3-46B8-A509-4AFB0BB6AC0A}"/>
              </c:ext>
            </c:extLst>
          </c:dPt>
          <c:dPt>
            <c:idx val="2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D-3BE3-46B8-A509-4AFB0BB6AC0A}"/>
              </c:ext>
            </c:extLst>
          </c:dPt>
          <c:dPt>
            <c:idx val="2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F-3BE3-46B8-A509-4AFB0BB6AC0A}"/>
              </c:ext>
            </c:extLst>
          </c:dPt>
          <c:dPt>
            <c:idx val="24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1-3BE3-46B8-A509-4AFB0BB6AC0A}"/>
              </c:ext>
            </c:extLst>
          </c:dPt>
          <c:dPt>
            <c:idx val="25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3-3BE3-46B8-A509-4AFB0BB6AC0A}"/>
              </c:ext>
            </c:extLst>
          </c:dPt>
          <c:dPt>
            <c:idx val="26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5-3BE3-46B8-A509-4AFB0BB6AC0A}"/>
              </c:ext>
            </c:extLst>
          </c:dPt>
          <c:dPt>
            <c:idx val="27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7-3BE3-46B8-A509-4AFB0BB6AC0A}"/>
              </c:ext>
            </c:extLst>
          </c:dPt>
          <c:dPt>
            <c:idx val="28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9-3BE3-46B8-A509-4AFB0BB6AC0A}"/>
              </c:ext>
            </c:extLst>
          </c:dPt>
          <c:dPt>
            <c:idx val="29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B-3BE3-46B8-A509-4AFB0BB6AC0A}"/>
              </c:ext>
            </c:extLst>
          </c:dPt>
          <c:cat>
            <c:numRef>
              <c:f>Sheet1!$A$2:$A$31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Sheet1!$B$2:$B$31</c:f>
              <c:numCache>
                <c:formatCode>General</c:formatCode>
                <c:ptCount val="3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C8-3BE3-46B8-A509-4AFB0BB6AC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F22E7-AD43-4906-8E2B-08ADC2D34D0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B1820-1D8E-42E1-9AA9-8DCDFDC8C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64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BB1820-1D8E-42E1-9AA9-8DCDFDC8C3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05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1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51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16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9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4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8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72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5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7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3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92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4C010-6850-4D8F-8A37-0AD0C4E51E2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1C2A6-67A0-42DC-A06D-C168AEDA0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4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syou.calstate.edu/Projects-Initiatives/csubuy/procure-to-pay/Pages/default.aspx" TargetMode="External"/><Relationship Id="rId13" Type="http://schemas.openxmlformats.org/officeDocument/2006/relationships/image" Target="../media/image7.svg"/><Relationship Id="rId3" Type="http://schemas.openxmlformats.org/officeDocument/2006/relationships/image" Target="../media/image1.jpeg"/><Relationship Id="rId7" Type="http://schemas.microsoft.com/office/2007/relationships/hdphoto" Target="../media/hdphoto2.wdp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chart" Target="../charts/chart1.xml"/><Relationship Id="rId5" Type="http://schemas.microsoft.com/office/2007/relationships/hdphoto" Target="../media/hdphoto1.wdp"/><Relationship Id="rId10" Type="http://schemas.openxmlformats.org/officeDocument/2006/relationships/image" Target="../media/image5.svg"/><Relationship Id="rId4" Type="http://schemas.openxmlformats.org/officeDocument/2006/relationships/image" Target="../media/image2.png"/><Relationship Id="rId9" Type="http://schemas.openxmlformats.org/officeDocument/2006/relationships/image" Target="../media/image4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261E0BB9-4D18-43C6-A45F-02D05893C74C}"/>
              </a:ext>
            </a:extLst>
          </p:cNvPr>
          <p:cNvSpPr/>
          <p:nvPr/>
        </p:nvSpPr>
        <p:spPr>
          <a:xfrm>
            <a:off x="152912" y="1198316"/>
            <a:ext cx="4354155" cy="2332053"/>
          </a:xfrm>
          <a:prstGeom prst="rect">
            <a:avLst/>
          </a:prstGeom>
          <a:solidFill>
            <a:srgbClr val="BAE0ED"/>
          </a:solidFill>
          <a:ln>
            <a:solidFill>
              <a:srgbClr val="BAE0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F04D9143-BB74-4DFB-912D-9D1FBE901C96}"/>
              </a:ext>
            </a:extLst>
          </p:cNvPr>
          <p:cNvSpPr/>
          <p:nvPr/>
        </p:nvSpPr>
        <p:spPr>
          <a:xfrm>
            <a:off x="236046" y="1313403"/>
            <a:ext cx="4354154" cy="2398719"/>
          </a:xfrm>
          <a:prstGeom prst="rect">
            <a:avLst/>
          </a:prstGeom>
          <a:solidFill>
            <a:srgbClr val="E7E7E7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3F446A4-FA41-4C8C-9726-55F8AB30B1EC}"/>
              </a:ext>
            </a:extLst>
          </p:cNvPr>
          <p:cNvGrpSpPr/>
          <p:nvPr/>
        </p:nvGrpSpPr>
        <p:grpSpPr>
          <a:xfrm>
            <a:off x="188094" y="85173"/>
            <a:ext cx="11787979" cy="1026447"/>
            <a:chOff x="92502" y="81462"/>
            <a:chExt cx="11976172" cy="914401"/>
          </a:xfrm>
        </p:grpSpPr>
        <p:pic>
          <p:nvPicPr>
            <p:cNvPr id="3" name="Picture 2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CBC66508-BFB6-4DF2-A465-597A23B787D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02" y="81463"/>
              <a:ext cx="3184476" cy="9144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BFC0DD-2593-4C0E-824F-CEA215636C72}"/>
                </a:ext>
              </a:extLst>
            </p:cNvPr>
            <p:cNvSpPr/>
            <p:nvPr/>
          </p:nvSpPr>
          <p:spPr>
            <a:xfrm>
              <a:off x="3276978" y="81462"/>
              <a:ext cx="8791696" cy="914400"/>
            </a:xfrm>
            <a:prstGeom prst="rect">
              <a:avLst/>
            </a:prstGeom>
            <a:solidFill>
              <a:srgbClr val="BAE0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C1F7A6EB-913E-48C0-981D-B09CE473BAE6}"/>
              </a:ext>
            </a:extLst>
          </p:cNvPr>
          <p:cNvSpPr/>
          <p:nvPr/>
        </p:nvSpPr>
        <p:spPr>
          <a:xfrm>
            <a:off x="187433" y="3878840"/>
            <a:ext cx="4132087" cy="2686746"/>
          </a:xfrm>
          <a:prstGeom prst="rect">
            <a:avLst/>
          </a:prstGeom>
          <a:solidFill>
            <a:srgbClr val="BAE0ED"/>
          </a:solidFill>
          <a:ln>
            <a:solidFill>
              <a:srgbClr val="BAE0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C96B0C6-AEDA-46A9-83E5-20CD6FEE048B}"/>
              </a:ext>
            </a:extLst>
          </p:cNvPr>
          <p:cNvSpPr/>
          <p:nvPr/>
        </p:nvSpPr>
        <p:spPr>
          <a:xfrm>
            <a:off x="279557" y="3987089"/>
            <a:ext cx="4227511" cy="2682787"/>
          </a:xfrm>
          <a:prstGeom prst="rect">
            <a:avLst/>
          </a:prstGeom>
          <a:solidFill>
            <a:srgbClr val="E7E7E7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07677C1-40C8-A4A1-0E36-9D7C43F4FB8F}"/>
              </a:ext>
            </a:extLst>
          </p:cNvPr>
          <p:cNvGrpSpPr/>
          <p:nvPr/>
        </p:nvGrpSpPr>
        <p:grpSpPr>
          <a:xfrm>
            <a:off x="238812" y="4666804"/>
            <a:ext cx="718510" cy="889496"/>
            <a:chOff x="318187" y="4500117"/>
            <a:chExt cx="718510" cy="889496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E77C66AB-13F7-49A4-BAA9-BA78F8C68F88}"/>
                </a:ext>
              </a:extLst>
            </p:cNvPr>
            <p:cNvSpPr txBox="1"/>
            <p:nvPr/>
          </p:nvSpPr>
          <p:spPr>
            <a:xfrm>
              <a:off x="318187" y="4500117"/>
              <a:ext cx="71851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rgbClr val="FFA100"/>
                  </a:solidFill>
                </a:rPr>
                <a:t>In Progress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7700AC8-F9EB-DAD7-A500-5B349ACD6384}"/>
                </a:ext>
              </a:extLst>
            </p:cNvPr>
            <p:cNvGrpSpPr/>
            <p:nvPr/>
          </p:nvGrpSpPr>
          <p:grpSpPr>
            <a:xfrm>
              <a:off x="456841" y="4932413"/>
              <a:ext cx="457200" cy="457200"/>
              <a:chOff x="456841" y="4932413"/>
              <a:chExt cx="457200" cy="457200"/>
            </a:xfrm>
          </p:grpSpPr>
          <p:pic>
            <p:nvPicPr>
              <p:cNvPr id="128" name="Picture 14" descr="Yellow loading icon (png symbol)">
                <a:extLst>
                  <a:ext uri="{FF2B5EF4-FFF2-40B4-BE49-F238E27FC236}">
                    <a16:creationId xmlns:a16="http://schemas.microsoft.com/office/drawing/2014/main" id="{7BDE891C-73DB-42F5-A3BE-AEBBA602331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1778" b="94667" l="4889" r="97778">
                            <a14:foregroundMark x1="53778" y1="19556" x2="53778" y2="19556"/>
                            <a14:foregroundMark x1="50222" y1="5778" x2="50222" y2="5778"/>
                            <a14:foregroundMark x1="49333" y1="2222" x2="49333" y2="2222"/>
                            <a14:foregroundMark x1="88000" y1="48889" x2="88000" y2="48889"/>
                            <a14:foregroundMark x1="95111" y1="51111" x2="95111" y2="51111"/>
                            <a14:foregroundMark x1="97778" y1="49778" x2="97778" y2="49778"/>
                            <a14:foregroundMark x1="78222" y1="76889" x2="78222" y2="76889"/>
                            <a14:foregroundMark x1="45778" y1="89333" x2="45778" y2="89333"/>
                            <a14:foregroundMark x1="47556" y1="94667" x2="47556" y2="94667"/>
                            <a14:foregroundMark x1="81333" y1="20000" x2="81333" y2="20000"/>
                            <a14:foregroundMark x1="21333" y1="75111" x2="21333" y2="75111"/>
                            <a14:foregroundMark x1="13333" y1="48000" x2="13333" y2="48000"/>
                            <a14:foregroundMark x1="4889" y1="48889" x2="4889" y2="4888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6568" y="5017045"/>
                <a:ext cx="312884" cy="3128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27D8259E-1048-46E1-9E5B-37B4BB990331}"/>
                  </a:ext>
                </a:extLst>
              </p:cNvPr>
              <p:cNvSpPr/>
              <p:nvPr/>
            </p:nvSpPr>
            <p:spPr>
              <a:xfrm>
                <a:off x="456841" y="4932413"/>
                <a:ext cx="457200" cy="457200"/>
              </a:xfrm>
              <a:prstGeom prst="roundRect">
                <a:avLst/>
              </a:prstGeom>
              <a:noFill/>
              <a:ln w="57150">
                <a:solidFill>
                  <a:srgbClr val="4747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</p:grpSp>
      <p:sp>
        <p:nvSpPr>
          <p:cNvPr id="129" name="TextBox 128">
            <a:extLst>
              <a:ext uri="{FF2B5EF4-FFF2-40B4-BE49-F238E27FC236}">
                <a16:creationId xmlns:a16="http://schemas.microsoft.com/office/drawing/2014/main" id="{668C30B8-815F-4C82-9654-967CCBD7B67A}"/>
              </a:ext>
            </a:extLst>
          </p:cNvPr>
          <p:cNvSpPr txBox="1"/>
          <p:nvPr/>
        </p:nvSpPr>
        <p:spPr>
          <a:xfrm>
            <a:off x="907140" y="3935698"/>
            <a:ext cx="3683059" cy="28161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950" b="1" dirty="0">
                <a:ea typeface="Calibri"/>
                <a:cs typeface="Calibri"/>
              </a:rPr>
              <a:t>Configuration</a:t>
            </a:r>
            <a:endParaRPr lang="en-US" sz="950" b="1" dirty="0"/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>
                <a:ea typeface="Calibri"/>
                <a:cs typeface="Calibri"/>
              </a:rPr>
              <a:t>Participate and Complete UAT Test Scripts &amp; Business Processes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Refining Roles and Permissions Based on Testing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Validate and Test Configuration Change Requests</a:t>
            </a:r>
          </a:p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950" b="1" dirty="0"/>
              <a:t>Delegation of Authority (DOA)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>
                <a:ea typeface="Calibri"/>
                <a:cs typeface="Calibri"/>
              </a:rPr>
              <a:t>Complete DOA Import File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>
                <a:ea typeface="Calibri"/>
                <a:cs typeface="Calibri"/>
              </a:rPr>
              <a:t>Attend DOA360 Training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Run Sample DOA Import</a:t>
            </a:r>
            <a:endParaRPr lang="en-US" sz="950" dirty="0">
              <a:ea typeface="Calibri"/>
              <a:cs typeface="Calibri"/>
            </a:endParaRPr>
          </a:p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950" b="1" dirty="0">
                <a:ea typeface="Calibri"/>
                <a:cs typeface="Calibri"/>
              </a:rPr>
              <a:t>Supplier</a:t>
            </a:r>
            <a:endParaRPr lang="en-US" sz="950" b="1" dirty="0"/>
          </a:p>
          <a:p>
            <a:pPr marL="365760" lvl="1" indent="-118872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Complete Supplier Analysis and Cleanse for All BU </a:t>
            </a:r>
            <a:r>
              <a:rPr lang="en-US" sz="950" dirty="0" err="1"/>
              <a:t>SetIDs</a:t>
            </a:r>
            <a:endParaRPr lang="en-US" sz="950" dirty="0"/>
          </a:p>
          <a:p>
            <a:pPr marL="365760" lvl="1" indent="-118872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Send Supplier Round 1 Invitation Announcements and Invites</a:t>
            </a:r>
          </a:p>
          <a:p>
            <a:pPr marL="365760" lvl="1" indent="-118872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>
                <a:ea typeface="Calibri"/>
                <a:cs typeface="Calibri"/>
              </a:rPr>
              <a:t>Extend CSU Network Suppliers to Acceleration Campus</a:t>
            </a:r>
          </a:p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950" b="1" dirty="0">
                <a:ea typeface="Calibri"/>
                <a:cs typeface="Calibri"/>
              </a:rPr>
              <a:t>Training and Demos</a:t>
            </a:r>
          </a:p>
          <a:p>
            <a:pPr marL="365760" lvl="1" indent="-118872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Conduct End User and Admin Approver Demos</a:t>
            </a:r>
            <a:endParaRPr lang="en-US" sz="950" dirty="0">
              <a:ea typeface="Calibri"/>
              <a:cs typeface="Calibri"/>
            </a:endParaRPr>
          </a:p>
          <a:p>
            <a:pPr marL="365760" lvl="1" indent="-118872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Communicating to</a:t>
            </a:r>
            <a:r>
              <a:rPr lang="en-US" sz="950" dirty="0">
                <a:ea typeface="Calibri"/>
                <a:cs typeface="Calibri"/>
              </a:rPr>
              <a:t> Campus Stakeholder Groups </a:t>
            </a:r>
          </a:p>
          <a:p>
            <a:pPr lvl="1" indent="-118872">
              <a:spcAft>
                <a:spcPts val="200"/>
              </a:spcAft>
            </a:pPr>
            <a:r>
              <a:rPr lang="en-US" sz="950" dirty="0">
                <a:ea typeface="Calibri"/>
                <a:cs typeface="Calibri"/>
              </a:rPr>
              <a:t>(meetings, website, portal announcements)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CD6769A-CAA1-404D-AF01-94D250D4C88E}"/>
              </a:ext>
            </a:extLst>
          </p:cNvPr>
          <p:cNvSpPr txBox="1"/>
          <p:nvPr/>
        </p:nvSpPr>
        <p:spPr>
          <a:xfrm>
            <a:off x="111125" y="1939549"/>
            <a:ext cx="906196" cy="442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09641"/>
                </a:solidFill>
              </a:rPr>
              <a:t>Recently</a:t>
            </a: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100" b="1" dirty="0">
                <a:solidFill>
                  <a:srgbClr val="009641"/>
                </a:solidFill>
              </a:rPr>
              <a:t>Completed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C53148-1939-AAB1-B9D2-64343B890539}"/>
              </a:ext>
            </a:extLst>
          </p:cNvPr>
          <p:cNvGrpSpPr/>
          <p:nvPr/>
        </p:nvGrpSpPr>
        <p:grpSpPr>
          <a:xfrm>
            <a:off x="333375" y="2425543"/>
            <a:ext cx="457200" cy="457200"/>
            <a:chOff x="327080" y="2139793"/>
            <a:chExt cx="457200" cy="457200"/>
          </a:xfrm>
        </p:grpSpPr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1C2FA0C9-F714-4202-B970-9D9A1E2AFB64}"/>
                </a:ext>
              </a:extLst>
            </p:cNvPr>
            <p:cNvSpPr/>
            <p:nvPr/>
          </p:nvSpPr>
          <p:spPr>
            <a:xfrm>
              <a:off x="327080" y="2139793"/>
              <a:ext cx="457200" cy="457200"/>
            </a:xfrm>
            <a:prstGeom prst="roundRect">
              <a:avLst/>
            </a:prstGeom>
            <a:noFill/>
            <a:ln w="57150">
              <a:solidFill>
                <a:srgbClr val="4747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4" name="Picture 2" descr="Poll Everywhere Learning Georgia Abe&amp;#39;s Self Storage Education, complete icon,  png | PNGEgg">
              <a:extLst>
                <a:ext uri="{FF2B5EF4-FFF2-40B4-BE49-F238E27FC236}">
                  <a16:creationId xmlns:a16="http://schemas.microsoft.com/office/drawing/2014/main" id="{B6ACC7A3-6B7D-4D85-847D-B4E078A0493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464" b="89590" l="9483" r="91379">
                          <a14:foregroundMark x1="80172" y1="32177" x2="80172" y2="32177"/>
                          <a14:foregroundMark x1="91379" y1="28391" x2="91379" y2="28391"/>
                          <a14:foregroundMark x1="91379" y1="27445" x2="91379" y2="27445"/>
                          <a14:backgroundMark x1="45690" y1="19874" x2="45690" y2="19874"/>
                          <a14:backgroundMark x1="42529" y1="17035" x2="42529" y2="17035"/>
                          <a14:backgroundMark x1="66379" y1="10410" x2="60057" y2="15773"/>
                          <a14:backgroundMark x1="46552" y1="20189" x2="46552" y2="20189"/>
                          <a14:backgroundMark x1="68103" y1="16719" x2="68103" y2="16719"/>
                          <a14:backgroundMark x1="16667" y1="20189" x2="16667" y2="20189"/>
                          <a14:backgroundMark x1="87644" y1="82650" x2="27299" y2="90536"/>
                          <a14:backgroundMark x1="27299" y1="90536" x2="9483" y2="32177"/>
                          <a14:backgroundMark x1="9483" y1="32177" x2="66379" y2="18297"/>
                          <a14:backgroundMark x1="66379" y1="18297" x2="14080" y2="14826"/>
                          <a14:backgroundMark x1="14080" y1="14826" x2="71264" y2="217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308" r="2305" b="4065"/>
            <a:stretch/>
          </p:blipFill>
          <p:spPr bwMode="auto">
            <a:xfrm>
              <a:off x="384089" y="2162782"/>
              <a:ext cx="365760" cy="365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B0644A34-A69D-4B68-8956-011E5746A248}"/>
              </a:ext>
            </a:extLst>
          </p:cNvPr>
          <p:cNvSpPr txBox="1"/>
          <p:nvPr/>
        </p:nvSpPr>
        <p:spPr>
          <a:xfrm>
            <a:off x="8133295" y="221145"/>
            <a:ext cx="3654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Procure-to-Pay (P2P) Objectives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alibri" panose="020F0502020204030204" pitchFamily="34" charset="0"/>
              </a:rPr>
              <a:t>Implement s</a:t>
            </a:r>
            <a:r>
              <a:rPr lang="en-US" sz="11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trategic, standardized process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alibri" panose="020F0502020204030204" pitchFamily="34" charset="0"/>
              </a:rPr>
              <a:t>Increase efficiencies by e</a:t>
            </a:r>
            <a:r>
              <a:rPr lang="en-US" sz="11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liminating manual touchpoints 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alibri" panose="020F0502020204030204" pitchFamily="34" charset="0"/>
              </a:rPr>
              <a:t>Mitigate risk and increase cost savings</a:t>
            </a:r>
            <a:endParaRPr lang="en-US" sz="1100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B0C3FE1-846E-4E21-8E35-500C21D288F8}"/>
              </a:ext>
            </a:extLst>
          </p:cNvPr>
          <p:cNvSpPr txBox="1"/>
          <p:nvPr/>
        </p:nvSpPr>
        <p:spPr>
          <a:xfrm>
            <a:off x="4713733" y="842540"/>
            <a:ext cx="1979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>
                <a:hlinkClick r:id="rId8"/>
              </a:rPr>
              <a:t>p2p.calstate.edu</a:t>
            </a:r>
            <a:endParaRPr lang="en-US" sz="135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B8837F0-9491-4384-A1AD-A395A319F629}"/>
              </a:ext>
            </a:extLst>
          </p:cNvPr>
          <p:cNvSpPr/>
          <p:nvPr/>
        </p:nvSpPr>
        <p:spPr>
          <a:xfrm>
            <a:off x="4681234" y="5553980"/>
            <a:ext cx="7102300" cy="1028907"/>
          </a:xfrm>
          <a:prstGeom prst="rect">
            <a:avLst/>
          </a:prstGeom>
          <a:solidFill>
            <a:srgbClr val="BAE0ED"/>
          </a:solidFill>
          <a:ln>
            <a:solidFill>
              <a:srgbClr val="BAE0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E540EEE7-D14A-4C44-95F7-907526B72B4B}"/>
              </a:ext>
            </a:extLst>
          </p:cNvPr>
          <p:cNvSpPr/>
          <p:nvPr/>
        </p:nvSpPr>
        <p:spPr>
          <a:xfrm>
            <a:off x="4788845" y="5651754"/>
            <a:ext cx="7187228" cy="1024125"/>
          </a:xfrm>
          <a:prstGeom prst="rect">
            <a:avLst/>
          </a:prstGeom>
          <a:solidFill>
            <a:srgbClr val="E7E7E7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CC6622D-C9A2-CBD0-B2DA-DAA78B36E2E1}"/>
              </a:ext>
            </a:extLst>
          </p:cNvPr>
          <p:cNvGrpSpPr/>
          <p:nvPr/>
        </p:nvGrpSpPr>
        <p:grpSpPr>
          <a:xfrm>
            <a:off x="5355488" y="5708545"/>
            <a:ext cx="596080" cy="757508"/>
            <a:chOff x="5355488" y="5708545"/>
            <a:chExt cx="596080" cy="757508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8C616BB-93A4-4A9B-9390-575D344B92D4}"/>
                </a:ext>
              </a:extLst>
            </p:cNvPr>
            <p:cNvSpPr txBox="1"/>
            <p:nvPr/>
          </p:nvSpPr>
          <p:spPr>
            <a:xfrm>
              <a:off x="5355488" y="5708545"/>
              <a:ext cx="59608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rgbClr val="C00000"/>
                  </a:solidFill>
                </a:rPr>
                <a:t>Risks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E4FC552C-D21E-5264-0517-8A1D95428576}"/>
                </a:ext>
              </a:extLst>
            </p:cNvPr>
            <p:cNvGrpSpPr/>
            <p:nvPr/>
          </p:nvGrpSpPr>
          <p:grpSpPr>
            <a:xfrm>
              <a:off x="5421872" y="6008853"/>
              <a:ext cx="457200" cy="457200"/>
              <a:chOff x="5421872" y="6008853"/>
              <a:chExt cx="457200" cy="457200"/>
            </a:xfrm>
          </p:grpSpPr>
          <p:pic>
            <p:nvPicPr>
              <p:cNvPr id="16" name="Graphic 15" descr="Exclamation mark with solid fill">
                <a:extLst>
                  <a:ext uri="{FF2B5EF4-FFF2-40B4-BE49-F238E27FC236}">
                    <a16:creationId xmlns:a16="http://schemas.microsoft.com/office/drawing/2014/main" id="{8F20974E-F9CF-4958-88D9-C9292E0265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5460858" y="6054516"/>
                <a:ext cx="372147" cy="372147"/>
              </a:xfrm>
              <a:prstGeom prst="rect">
                <a:avLst/>
              </a:prstGeom>
            </p:spPr>
          </p:pic>
          <p:sp>
            <p:nvSpPr>
              <p:cNvPr id="132" name="Rectangle: Rounded Corners 131">
                <a:extLst>
                  <a:ext uri="{FF2B5EF4-FFF2-40B4-BE49-F238E27FC236}">
                    <a16:creationId xmlns:a16="http://schemas.microsoft.com/office/drawing/2014/main" id="{BCD79D5B-4729-42D7-BF0B-34CB7E917B6A}"/>
                  </a:ext>
                </a:extLst>
              </p:cNvPr>
              <p:cNvSpPr/>
              <p:nvPr/>
            </p:nvSpPr>
            <p:spPr>
              <a:xfrm>
                <a:off x="5421872" y="6008853"/>
                <a:ext cx="457200" cy="457200"/>
              </a:xfrm>
              <a:prstGeom prst="roundRect">
                <a:avLst/>
              </a:prstGeom>
              <a:noFill/>
              <a:ln w="57150">
                <a:solidFill>
                  <a:srgbClr val="4747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33" name="TextBox 132">
            <a:extLst>
              <a:ext uri="{FF2B5EF4-FFF2-40B4-BE49-F238E27FC236}">
                <a16:creationId xmlns:a16="http://schemas.microsoft.com/office/drawing/2014/main" id="{A71857E5-C25F-40DF-8877-CD27500D251D}"/>
              </a:ext>
            </a:extLst>
          </p:cNvPr>
          <p:cNvSpPr txBox="1"/>
          <p:nvPr/>
        </p:nvSpPr>
        <p:spPr>
          <a:xfrm>
            <a:off x="6081363" y="5951035"/>
            <a:ext cx="5067806" cy="4257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a typeface="Calibri"/>
                <a:cs typeface="Calibri"/>
              </a:rPr>
              <a:t>Resource constraints with multiple competing priorities (CSUBUY, Concur, CHRS Upgrades)</a:t>
            </a: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a typeface="Calibri"/>
                <a:cs typeface="Calibri"/>
              </a:rPr>
              <a:t>Project</a:t>
            </a:r>
            <a:r>
              <a:rPr lang="en-US" sz="1000" dirty="0"/>
              <a:t> communication to campus stakeholders</a:t>
            </a:r>
            <a:endParaRPr lang="en-US" sz="1000" dirty="0">
              <a:ea typeface="Calibri"/>
              <a:cs typeface="Calibri"/>
            </a:endParaRPr>
          </a:p>
        </p:txBody>
      </p:sp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8EE798FC-A1E2-4F43-8F3A-D28ACFA399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620035"/>
              </p:ext>
            </p:extLst>
          </p:nvPr>
        </p:nvGraphicFramePr>
        <p:xfrm>
          <a:off x="4590200" y="122610"/>
          <a:ext cx="2382214" cy="872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431F212-8023-4501-8F64-675A5E621171}"/>
              </a:ext>
            </a:extLst>
          </p:cNvPr>
          <p:cNvSpPr txBox="1"/>
          <p:nvPr/>
        </p:nvSpPr>
        <p:spPr>
          <a:xfrm>
            <a:off x="5508349" y="375410"/>
            <a:ext cx="55430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1" dirty="0">
                <a:solidFill>
                  <a:srgbClr val="009641"/>
                </a:solidFill>
              </a:rPr>
              <a:t>63%</a:t>
            </a:r>
            <a:endParaRPr lang="en-US" sz="16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647D29E-3117-4D12-A4AD-2A43C70CBEEE}"/>
              </a:ext>
            </a:extLst>
          </p:cNvPr>
          <p:cNvSpPr txBox="1"/>
          <p:nvPr/>
        </p:nvSpPr>
        <p:spPr>
          <a:xfrm>
            <a:off x="870106" y="1291626"/>
            <a:ext cx="3811128" cy="2464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950" b="1" dirty="0"/>
              <a:t>Configuration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Completed Campus Security Roles and Permissions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00" dirty="0">
                <a:ea typeface="Calibri"/>
                <a:cs typeface="Calibri"/>
              </a:rPr>
              <a:t>Configured CFS and CSUBUY in Preparation for UAT</a:t>
            </a:r>
            <a:endParaRPr lang="en-US" sz="950" dirty="0"/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Validated and Tested Setup for UAT</a:t>
            </a:r>
          </a:p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950" b="1" dirty="0"/>
              <a:t>Delegation of Authority (DOA)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Designed and Built DOA Module and Integrations </a:t>
            </a:r>
            <a:endParaRPr lang="en-US" sz="950" dirty="0">
              <a:ea typeface="Calibri"/>
              <a:cs typeface="Calibri"/>
            </a:endParaRPr>
          </a:p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950" b="1" dirty="0"/>
              <a:t>Supplier</a:t>
            </a:r>
          </a:p>
          <a:p>
            <a:pPr marL="365760" lvl="1" indent="-118745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950" dirty="0"/>
              <a:t>Sent Supplier Invitation Announcement to Campus </a:t>
            </a:r>
            <a:endParaRPr lang="en-US" sz="950" dirty="0">
              <a:ea typeface="Calibri"/>
              <a:cs typeface="Calibri"/>
            </a:endParaRPr>
          </a:p>
          <a:p>
            <a:pPr marL="365760" lvl="1" indent="-118745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>
                <a:ea typeface="Calibri"/>
                <a:cs typeface="Calibri"/>
              </a:rPr>
              <a:t>Attended Supplier Onboarding Training</a:t>
            </a: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950" b="1" dirty="0"/>
              <a:t>Training and Demos</a:t>
            </a:r>
          </a:p>
          <a:p>
            <a:pPr marL="344170" lvl="1" indent="-137795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950" dirty="0"/>
              <a:t>Conducted End User and Admin Approver Demos </a:t>
            </a:r>
            <a:endParaRPr lang="en-US" sz="950"/>
          </a:p>
          <a:p>
            <a:pPr lvl="1" indent="-112395">
              <a:spcAft>
                <a:spcPts val="200"/>
              </a:spcAft>
            </a:pPr>
            <a:r>
              <a:rPr lang="en-US" sz="950" dirty="0"/>
              <a:t>(&gt; 2,000 attendees)</a:t>
            </a:r>
            <a:endParaRPr lang="en-US" sz="950" dirty="0">
              <a:ea typeface="Calibri" panose="020F0502020204030204"/>
              <a:cs typeface="Calibri" panose="020F0502020204030204"/>
            </a:endParaRPr>
          </a:p>
          <a:p>
            <a:pPr marL="344170" lvl="1" indent="-137795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950" dirty="0"/>
              <a:t>Reviewed</a:t>
            </a:r>
            <a:r>
              <a:rPr lang="en-US" sz="950" dirty="0">
                <a:ea typeface="Calibri"/>
                <a:cs typeface="Calibri"/>
              </a:rPr>
              <a:t> and Modified Training Documentations for UAT</a:t>
            </a:r>
          </a:p>
          <a:p>
            <a:pPr marL="344170" lvl="1" indent="-137795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950" dirty="0"/>
              <a:t>Attended User Acceptance Testing (UAT) In-Person Workshops</a:t>
            </a:r>
            <a:endParaRPr lang="en-US" sz="95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C5588B9-B6C0-4E7B-A080-84BA58DEBB10}"/>
              </a:ext>
            </a:extLst>
          </p:cNvPr>
          <p:cNvSpPr/>
          <p:nvPr/>
        </p:nvSpPr>
        <p:spPr>
          <a:xfrm>
            <a:off x="4698478" y="3530369"/>
            <a:ext cx="7088849" cy="1795137"/>
          </a:xfrm>
          <a:prstGeom prst="rect">
            <a:avLst/>
          </a:prstGeom>
          <a:solidFill>
            <a:srgbClr val="BAE0ED"/>
          </a:solidFill>
          <a:ln>
            <a:solidFill>
              <a:srgbClr val="BAE0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ECC15C4-84B5-4697-BA0A-0727BC8F7A49}"/>
              </a:ext>
            </a:extLst>
          </p:cNvPr>
          <p:cNvSpPr/>
          <p:nvPr/>
        </p:nvSpPr>
        <p:spPr>
          <a:xfrm>
            <a:off x="4789513" y="3628143"/>
            <a:ext cx="7208143" cy="1795136"/>
          </a:xfrm>
          <a:prstGeom prst="rect">
            <a:avLst/>
          </a:prstGeom>
          <a:solidFill>
            <a:srgbClr val="E7E7E7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83EDFD1-EE76-488D-A8BA-C7AF26E5D820}"/>
              </a:ext>
            </a:extLst>
          </p:cNvPr>
          <p:cNvGrpSpPr/>
          <p:nvPr/>
        </p:nvGrpSpPr>
        <p:grpSpPr>
          <a:xfrm>
            <a:off x="5207683" y="3982351"/>
            <a:ext cx="888005" cy="887889"/>
            <a:chOff x="5223558" y="3871226"/>
            <a:chExt cx="888005" cy="887889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43DB5EA-9664-4D4C-9285-20FA9FEA351F}"/>
                </a:ext>
              </a:extLst>
            </p:cNvPr>
            <p:cNvSpPr txBox="1"/>
            <p:nvPr/>
          </p:nvSpPr>
          <p:spPr>
            <a:xfrm>
              <a:off x="5223558" y="3871226"/>
              <a:ext cx="88800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rgbClr val="73A9CB"/>
                  </a:solidFill>
                </a:rPr>
                <a:t>Coming Soon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69BBD19-40AD-6EF5-1336-4D8FE9A84BDC}"/>
                </a:ext>
              </a:extLst>
            </p:cNvPr>
            <p:cNvGrpSpPr/>
            <p:nvPr/>
          </p:nvGrpSpPr>
          <p:grpSpPr>
            <a:xfrm>
              <a:off x="5443811" y="4301915"/>
              <a:ext cx="457200" cy="457200"/>
              <a:chOff x="5443811" y="4301915"/>
              <a:chExt cx="457200" cy="457200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2C1DD80E-56F0-4298-A75B-DE309C8D7857}"/>
                  </a:ext>
                </a:extLst>
              </p:cNvPr>
              <p:cNvSpPr/>
              <p:nvPr/>
            </p:nvSpPr>
            <p:spPr>
              <a:xfrm>
                <a:off x="5443811" y="4301915"/>
                <a:ext cx="457200" cy="457200"/>
              </a:xfrm>
              <a:prstGeom prst="roundRect">
                <a:avLst/>
              </a:prstGeom>
              <a:noFill/>
              <a:ln w="57150">
                <a:solidFill>
                  <a:srgbClr val="4747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5" name="Graphic 44" descr="End with solid fill">
                <a:extLst>
                  <a:ext uri="{FF2B5EF4-FFF2-40B4-BE49-F238E27FC236}">
                    <a16:creationId xmlns:a16="http://schemas.microsoft.com/office/drawing/2014/main" id="{7BCD9209-15C7-4D22-AA8A-0A3BF03A5C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5499113" y="4382941"/>
                <a:ext cx="353749" cy="353749"/>
              </a:xfrm>
              <a:prstGeom prst="rect">
                <a:avLst/>
              </a:prstGeom>
            </p:spPr>
          </p:pic>
        </p:grp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EEF62194-0CEA-4FD9-90AA-67820038D0B9}"/>
              </a:ext>
            </a:extLst>
          </p:cNvPr>
          <p:cNvSpPr txBox="1"/>
          <p:nvPr/>
        </p:nvSpPr>
        <p:spPr>
          <a:xfrm>
            <a:off x="6092561" y="3773906"/>
            <a:ext cx="5100443" cy="15029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000" b="1" dirty="0">
                <a:ea typeface="Calibri"/>
                <a:cs typeface="Calibri"/>
              </a:rPr>
              <a:t>UAT</a:t>
            </a:r>
          </a:p>
          <a:p>
            <a:pPr marL="34290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1000" dirty="0">
                <a:ea typeface="Calibri"/>
                <a:cs typeface="Calibri"/>
              </a:rPr>
              <a:t>Campus completion of UAT Scripts &amp; Signoff</a:t>
            </a:r>
          </a:p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000" b="1" dirty="0">
                <a:ea typeface="Calibri"/>
                <a:cs typeface="Calibri"/>
              </a:rPr>
              <a:t>Configuration</a:t>
            </a:r>
            <a:endParaRPr lang="en-US" dirty="0"/>
          </a:p>
          <a:p>
            <a:pPr marL="344170" lvl="1" indent="-111125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ea typeface="Calibri"/>
                <a:cs typeface="Calibri"/>
              </a:rPr>
              <a:t>Analysis of Campus Roles </a:t>
            </a:r>
          </a:p>
          <a:p>
            <a:pPr marL="114300" indent="-1143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000" b="1" dirty="0">
                <a:ea typeface="Calibri"/>
                <a:cs typeface="Calibri"/>
              </a:rPr>
              <a:t>Training and Demos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1000" dirty="0"/>
              <a:t>Operational In-Person Campus Trainings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1000" dirty="0"/>
              <a:t>Campus End User and Approver Training Strategies</a:t>
            </a:r>
          </a:p>
          <a:p>
            <a:pPr marL="365760" lvl="1" indent="-114300">
              <a:spcAft>
                <a:spcPts val="200"/>
              </a:spcAft>
              <a:buFont typeface="Courier New" panose="020B0604020202020204" pitchFamily="34" charset="0"/>
              <a:buChar char="o"/>
            </a:pPr>
            <a:r>
              <a:rPr lang="en-US" sz="1000" dirty="0"/>
              <a:t>Communicate Campus Cutover Strategy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ACDF294-423E-4827-B34F-E89181F19EFF}"/>
              </a:ext>
            </a:extLst>
          </p:cNvPr>
          <p:cNvSpPr/>
          <p:nvPr/>
        </p:nvSpPr>
        <p:spPr>
          <a:xfrm>
            <a:off x="4663277" y="1192644"/>
            <a:ext cx="7312796" cy="2258213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49A3A21-1528-425B-9100-8B925CD5891C}"/>
              </a:ext>
            </a:extLst>
          </p:cNvPr>
          <p:cNvSpPr txBox="1"/>
          <p:nvPr/>
        </p:nvSpPr>
        <p:spPr>
          <a:xfrm>
            <a:off x="8524568" y="1730850"/>
            <a:ext cx="3411371" cy="12618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dirty="0"/>
              <a:t>User Acceptance Testing (UAT) </a:t>
            </a:r>
            <a:r>
              <a:rPr lang="en-US" sz="1400" dirty="0">
                <a:ea typeface="Calibri"/>
                <a:cs typeface="Calibri"/>
              </a:rPr>
              <a:t>San Jose (North)</a:t>
            </a:r>
          </a:p>
          <a:p>
            <a:pPr algn="ctr"/>
            <a:r>
              <a:rPr lang="en-US" sz="1400" dirty="0">
                <a:ea typeface="Calibri"/>
                <a:cs typeface="Calibri"/>
              </a:rPr>
              <a:t>September 5-9</a:t>
            </a:r>
          </a:p>
          <a:p>
            <a:pPr algn="ctr"/>
            <a:r>
              <a:rPr lang="en-US" sz="1400" dirty="0">
                <a:ea typeface="Calibri"/>
                <a:cs typeface="Calibri"/>
              </a:rPr>
              <a:t>Channel Islands (South)</a:t>
            </a:r>
          </a:p>
          <a:p>
            <a:pPr algn="ctr"/>
            <a:r>
              <a:rPr lang="en-US" sz="1400" dirty="0">
                <a:ea typeface="Calibri"/>
                <a:cs typeface="Calibri"/>
              </a:rPr>
              <a:t>September 15-18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FEB631-9B91-4BD1-9D5D-079A7072A54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88844" y="1516842"/>
            <a:ext cx="3735723" cy="168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85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fbd56d-bf18-40bd-9ec8-1dc830cfba6d">
      <Terms xmlns="http://schemas.microsoft.com/office/infopath/2007/PartnerControls"/>
    </lcf76f155ced4ddcb4097134ff3c332f>
    <TaxCatchAll xmlns="1c975622-ad8e-4332-90c3-db4129b56d1c" xsi:nil="true"/>
    <PublishingStartDate xmlns="2efbd56d-bf18-40bd-9ec8-1dc830cfba6d" xsi:nil="true"/>
    <PublishingExpirationDate xmlns="2efbd56d-bf18-40bd-9ec8-1dc830cfba6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CF3BB42F145947B6CA2E471C1298E8" ma:contentTypeVersion="20" ma:contentTypeDescription="Create a new document." ma:contentTypeScope="" ma:versionID="04d5f4a888a5e4e9ff06b09bd977038b">
  <xsd:schema xmlns:xsd="http://www.w3.org/2001/XMLSchema" xmlns:xs="http://www.w3.org/2001/XMLSchema" xmlns:p="http://schemas.microsoft.com/office/2006/metadata/properties" xmlns:ns2="2efbd56d-bf18-40bd-9ec8-1dc830cfba6d" xmlns:ns3="1c975622-ad8e-4332-90c3-db4129b56d1c" targetNamespace="http://schemas.microsoft.com/office/2006/metadata/properties" ma:root="true" ma:fieldsID="258f73f95fef70c2c14be55d5602397e" ns2:_="" ns3:_="">
    <xsd:import namespace="2efbd56d-bf18-40bd-9ec8-1dc830cfba6d"/>
    <xsd:import namespace="1c975622-ad8e-4332-90c3-db4129b56d1c"/>
    <xsd:element name="properties">
      <xsd:complexType>
        <xsd:sequence>
          <xsd:element name="documentManagement">
            <xsd:complexType>
              <xsd:all>
                <xsd:element ref="ns2:PublishingStartDate" minOccurs="0"/>
                <xsd:element ref="ns2:PublishingExpirationDat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fbd56d-bf18-40bd-9ec8-1dc830cfba6d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format="DateTim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format="DateTime" ma:internalName="PublishingExpirationDate" ma:readOnly="false">
      <xsd:simpleType>
        <xsd:restriction base="dms:Unknown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description="" ma:hidden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d064433-6946-4087-8eac-53b4c5125d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975622-ad8e-4332-90c3-db4129b56d1c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da6b2ac9-adce-4517-a137-c979f38dbdcc}" ma:internalName="TaxCatchAll" ma:showField="CatchAllData" ma:web="1c975622-ad8e-4332-90c3-db4129b56d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F1DE79-6C93-4CAA-BAD5-FAAAA738CA13}">
  <ds:schemaRefs>
    <ds:schemaRef ds:uri="1c975622-ad8e-4332-90c3-db4129b56d1c"/>
    <ds:schemaRef ds:uri="2efbd56d-bf18-40bd-9ec8-1dc830cfba6d"/>
    <ds:schemaRef ds:uri="3a03e3cb-7154-4c8b-812f-7b093fe31fd4"/>
    <ds:schemaRef ds:uri="a8e24b0a-3e99-4e25-8d82-10583d5f4fc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F9086A3-532C-4939-9942-A521F46AC0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383B30-5173-4291-9445-C548457E4141}">
  <ds:schemaRefs>
    <ds:schemaRef ds:uri="1c975622-ad8e-4332-90c3-db4129b56d1c"/>
    <ds:schemaRef ds:uri="2efbd56d-bf18-40bd-9ec8-1dc830cfba6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2070</TotalTime>
  <Words>262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Gisella Higgins</dc:creator>
  <cp:lastModifiedBy>Carrie Schmidt</cp:lastModifiedBy>
  <cp:revision>308</cp:revision>
  <dcterms:created xsi:type="dcterms:W3CDTF">2021-09-28T17:14:56Z</dcterms:created>
  <dcterms:modified xsi:type="dcterms:W3CDTF">2025-09-30T14:20:46Z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0x01010091CF3BB42F145947B6CA2E471C1298E8</vt:lpwstr>
  </property>
  <property fmtid="{D5CDD505-2E9C-101B-9397-08002B2CF9AE}" pid="3" name="MediaServiceImageTags">
    <vt:lpwstr/>
  </property>
</Properties>
</file>